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handoutMasterIdLst>
    <p:handoutMasterId r:id="rId13"/>
  </p:handoutMasterIdLst>
  <p:sldIdLst>
    <p:sldId id="256" r:id="rId2"/>
    <p:sldId id="415" r:id="rId3"/>
    <p:sldId id="412" r:id="rId4"/>
    <p:sldId id="430" r:id="rId5"/>
    <p:sldId id="427" r:id="rId6"/>
    <p:sldId id="428" r:id="rId7"/>
    <p:sldId id="425" r:id="rId8"/>
    <p:sldId id="429" r:id="rId9"/>
    <p:sldId id="416" r:id="rId10"/>
    <p:sldId id="275" r:id="rId11"/>
  </p:sldIdLst>
  <p:sldSz cx="15119350" cy="8504238"/>
  <p:notesSz cx="6797675" cy="9926638"/>
  <p:defaultTextStyle>
    <a:defPPr>
      <a:defRPr lang="en-US"/>
    </a:defPPr>
    <a:lvl1pPr marL="0" algn="l" defTabSz="1133688" rtl="0" eaLnBrk="1" latinLnBrk="0" hangingPunct="1">
      <a:defRPr sz="2232" kern="1200">
        <a:solidFill>
          <a:schemeClr val="tx1"/>
        </a:solidFill>
        <a:latin typeface="+mn-lt"/>
        <a:ea typeface="+mn-ea"/>
        <a:cs typeface="+mn-cs"/>
      </a:defRPr>
    </a:lvl1pPr>
    <a:lvl2pPr marL="566843" algn="l" defTabSz="1133688" rtl="0" eaLnBrk="1" latinLnBrk="0" hangingPunct="1">
      <a:defRPr sz="2232" kern="1200">
        <a:solidFill>
          <a:schemeClr val="tx1"/>
        </a:solidFill>
        <a:latin typeface="+mn-lt"/>
        <a:ea typeface="+mn-ea"/>
        <a:cs typeface="+mn-cs"/>
      </a:defRPr>
    </a:lvl2pPr>
    <a:lvl3pPr marL="1133688" algn="l" defTabSz="1133688" rtl="0" eaLnBrk="1" latinLnBrk="0" hangingPunct="1">
      <a:defRPr sz="2232" kern="1200">
        <a:solidFill>
          <a:schemeClr val="tx1"/>
        </a:solidFill>
        <a:latin typeface="+mn-lt"/>
        <a:ea typeface="+mn-ea"/>
        <a:cs typeface="+mn-cs"/>
      </a:defRPr>
    </a:lvl3pPr>
    <a:lvl4pPr marL="1700532" algn="l" defTabSz="1133688" rtl="0" eaLnBrk="1" latinLnBrk="0" hangingPunct="1">
      <a:defRPr sz="2232" kern="1200">
        <a:solidFill>
          <a:schemeClr val="tx1"/>
        </a:solidFill>
        <a:latin typeface="+mn-lt"/>
        <a:ea typeface="+mn-ea"/>
        <a:cs typeface="+mn-cs"/>
      </a:defRPr>
    </a:lvl4pPr>
    <a:lvl5pPr marL="2267374" algn="l" defTabSz="1133688" rtl="0" eaLnBrk="1" latinLnBrk="0" hangingPunct="1">
      <a:defRPr sz="2232" kern="1200">
        <a:solidFill>
          <a:schemeClr val="tx1"/>
        </a:solidFill>
        <a:latin typeface="+mn-lt"/>
        <a:ea typeface="+mn-ea"/>
        <a:cs typeface="+mn-cs"/>
      </a:defRPr>
    </a:lvl5pPr>
    <a:lvl6pPr marL="2834219" algn="l" defTabSz="1133688" rtl="0" eaLnBrk="1" latinLnBrk="0" hangingPunct="1">
      <a:defRPr sz="2232" kern="1200">
        <a:solidFill>
          <a:schemeClr val="tx1"/>
        </a:solidFill>
        <a:latin typeface="+mn-lt"/>
        <a:ea typeface="+mn-ea"/>
        <a:cs typeface="+mn-cs"/>
      </a:defRPr>
    </a:lvl6pPr>
    <a:lvl7pPr marL="3401062" algn="l" defTabSz="1133688" rtl="0" eaLnBrk="1" latinLnBrk="0" hangingPunct="1">
      <a:defRPr sz="2232" kern="1200">
        <a:solidFill>
          <a:schemeClr val="tx1"/>
        </a:solidFill>
        <a:latin typeface="+mn-lt"/>
        <a:ea typeface="+mn-ea"/>
        <a:cs typeface="+mn-cs"/>
      </a:defRPr>
    </a:lvl7pPr>
    <a:lvl8pPr marL="3967905" algn="l" defTabSz="1133688" rtl="0" eaLnBrk="1" latinLnBrk="0" hangingPunct="1">
      <a:defRPr sz="2232" kern="1200">
        <a:solidFill>
          <a:schemeClr val="tx1"/>
        </a:solidFill>
        <a:latin typeface="+mn-lt"/>
        <a:ea typeface="+mn-ea"/>
        <a:cs typeface="+mn-cs"/>
      </a:defRPr>
    </a:lvl8pPr>
    <a:lvl9pPr marL="4534750" algn="l" defTabSz="1133688" rtl="0" eaLnBrk="1" latinLnBrk="0" hangingPunct="1">
      <a:defRPr sz="223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678">
          <p15:clr>
            <a:srgbClr val="A4A3A4"/>
          </p15:clr>
        </p15:guide>
        <p15:guide id="2" pos="476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4EA2"/>
    <a:srgbClr val="EBEBEB"/>
    <a:srgbClr val="E6E6E6"/>
    <a:srgbClr val="BDBDBD"/>
    <a:srgbClr val="D2D2D2"/>
    <a:srgbClr val="FFCC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9" autoAdjust="0"/>
    <p:restoredTop sz="95216" autoAdjust="0"/>
  </p:normalViewPr>
  <p:slideViewPr>
    <p:cSldViewPr snapToGrid="0">
      <p:cViewPr>
        <p:scale>
          <a:sx n="63" d="100"/>
          <a:sy n="63" d="100"/>
        </p:scale>
        <p:origin x="-108" y="-72"/>
      </p:cViewPr>
      <p:guideLst>
        <p:guide orient="horz" pos="2678"/>
        <p:guide pos="4762"/>
      </p:guideLst>
    </p:cSldViewPr>
  </p:slideViewPr>
  <p:outlineViewPr>
    <p:cViewPr>
      <p:scale>
        <a:sx n="33" d="100"/>
        <a:sy n="33" d="100"/>
      </p:scale>
      <p:origin x="0" y="331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B7561E-1C9E-4749-A9A2-A8E850FE1803}" type="datetimeFigureOut">
              <a:rPr lang="en-GB" smtClean="0"/>
              <a:t>18/12/2019</a:t>
            </a:fld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FD23BF-E227-48CF-8F3A-508F4253BD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0763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C2E15-4688-440B-9C52-2636BA08AA88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10AFFA-5062-4563-B65B-2EFC2CF12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015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33688" rtl="0" eaLnBrk="1" latinLnBrk="0" hangingPunct="1">
      <a:defRPr sz="1488" kern="1200">
        <a:solidFill>
          <a:schemeClr val="tx1"/>
        </a:solidFill>
        <a:latin typeface="+mn-lt"/>
        <a:ea typeface="+mn-ea"/>
        <a:cs typeface="+mn-cs"/>
      </a:defRPr>
    </a:lvl1pPr>
    <a:lvl2pPr marL="566843" algn="l" defTabSz="1133688" rtl="0" eaLnBrk="1" latinLnBrk="0" hangingPunct="1">
      <a:defRPr sz="1488" kern="1200">
        <a:solidFill>
          <a:schemeClr val="tx1"/>
        </a:solidFill>
        <a:latin typeface="+mn-lt"/>
        <a:ea typeface="+mn-ea"/>
        <a:cs typeface="+mn-cs"/>
      </a:defRPr>
    </a:lvl2pPr>
    <a:lvl3pPr marL="1133688" algn="l" defTabSz="1133688" rtl="0" eaLnBrk="1" latinLnBrk="0" hangingPunct="1">
      <a:defRPr sz="1488" kern="1200">
        <a:solidFill>
          <a:schemeClr val="tx1"/>
        </a:solidFill>
        <a:latin typeface="+mn-lt"/>
        <a:ea typeface="+mn-ea"/>
        <a:cs typeface="+mn-cs"/>
      </a:defRPr>
    </a:lvl3pPr>
    <a:lvl4pPr marL="1700532" algn="l" defTabSz="1133688" rtl="0" eaLnBrk="1" latinLnBrk="0" hangingPunct="1">
      <a:defRPr sz="1488" kern="1200">
        <a:solidFill>
          <a:schemeClr val="tx1"/>
        </a:solidFill>
        <a:latin typeface="+mn-lt"/>
        <a:ea typeface="+mn-ea"/>
        <a:cs typeface="+mn-cs"/>
      </a:defRPr>
    </a:lvl4pPr>
    <a:lvl5pPr marL="2267374" algn="l" defTabSz="1133688" rtl="0" eaLnBrk="1" latinLnBrk="0" hangingPunct="1">
      <a:defRPr sz="1488" kern="1200">
        <a:solidFill>
          <a:schemeClr val="tx1"/>
        </a:solidFill>
        <a:latin typeface="+mn-lt"/>
        <a:ea typeface="+mn-ea"/>
        <a:cs typeface="+mn-cs"/>
      </a:defRPr>
    </a:lvl5pPr>
    <a:lvl6pPr marL="2834219" algn="l" defTabSz="1133688" rtl="0" eaLnBrk="1" latinLnBrk="0" hangingPunct="1">
      <a:defRPr sz="1488" kern="1200">
        <a:solidFill>
          <a:schemeClr val="tx1"/>
        </a:solidFill>
        <a:latin typeface="+mn-lt"/>
        <a:ea typeface="+mn-ea"/>
        <a:cs typeface="+mn-cs"/>
      </a:defRPr>
    </a:lvl6pPr>
    <a:lvl7pPr marL="3401062" algn="l" defTabSz="1133688" rtl="0" eaLnBrk="1" latinLnBrk="0" hangingPunct="1">
      <a:defRPr sz="1488" kern="1200">
        <a:solidFill>
          <a:schemeClr val="tx1"/>
        </a:solidFill>
        <a:latin typeface="+mn-lt"/>
        <a:ea typeface="+mn-ea"/>
        <a:cs typeface="+mn-cs"/>
      </a:defRPr>
    </a:lvl7pPr>
    <a:lvl8pPr marL="3967905" algn="l" defTabSz="1133688" rtl="0" eaLnBrk="1" latinLnBrk="0" hangingPunct="1">
      <a:defRPr sz="1488" kern="1200">
        <a:solidFill>
          <a:schemeClr val="tx1"/>
        </a:solidFill>
        <a:latin typeface="+mn-lt"/>
        <a:ea typeface="+mn-ea"/>
        <a:cs typeface="+mn-cs"/>
      </a:defRPr>
    </a:lvl8pPr>
    <a:lvl9pPr marL="4534750" algn="l" defTabSz="1133688" rtl="0" eaLnBrk="1" latinLnBrk="0" hangingPunct="1">
      <a:defRPr sz="148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0AFFA-5062-4563-B65B-2EFC2CF1222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610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9919" y="1391782"/>
            <a:ext cx="11339513" cy="2960735"/>
          </a:xfrm>
        </p:spPr>
        <p:txBody>
          <a:bodyPr anchor="b"/>
          <a:lstStyle>
            <a:lvl1pPr algn="ctr">
              <a:defRPr sz="74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4466694"/>
            <a:ext cx="11339513" cy="2053222"/>
          </a:xfrm>
        </p:spPr>
        <p:txBody>
          <a:bodyPr/>
          <a:lstStyle>
            <a:lvl1pPr marL="0" indent="0" algn="ctr">
              <a:buNone/>
              <a:defRPr sz="2976"/>
            </a:lvl1pPr>
            <a:lvl2pPr marL="566928" indent="0" algn="ctr">
              <a:buNone/>
              <a:defRPr sz="2480"/>
            </a:lvl2pPr>
            <a:lvl3pPr marL="1133856" indent="0" algn="ctr">
              <a:buNone/>
              <a:defRPr sz="2232"/>
            </a:lvl3pPr>
            <a:lvl4pPr marL="1700784" indent="0" algn="ctr">
              <a:buNone/>
              <a:defRPr sz="1984"/>
            </a:lvl4pPr>
            <a:lvl5pPr marL="2267712" indent="0" algn="ctr">
              <a:buNone/>
              <a:defRPr sz="1984"/>
            </a:lvl5pPr>
            <a:lvl6pPr marL="2834640" indent="0" algn="ctr">
              <a:buNone/>
              <a:defRPr sz="1984"/>
            </a:lvl6pPr>
            <a:lvl7pPr marL="3401568" indent="0" algn="ctr">
              <a:buNone/>
              <a:defRPr sz="1984"/>
            </a:lvl7pPr>
            <a:lvl8pPr marL="3968496" indent="0" algn="ctr">
              <a:buNone/>
              <a:defRPr sz="1984"/>
            </a:lvl8pPr>
            <a:lvl9pPr marL="4535424" indent="0" algn="ctr">
              <a:buNone/>
              <a:defRPr sz="198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62854-8CFC-45FA-BA2A-3F72F30D3D05}" type="datetime1">
              <a:rPr lang="en-US" smtClean="0"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33818-A201-4BA5-B2BA-B55BF4AC2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363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41651-F464-4AB6-A417-D5933AFEE2C1}" type="datetime1">
              <a:rPr lang="en-US" smtClean="0"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33818-A201-4BA5-B2BA-B55BF4AC2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640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5" y="452772"/>
            <a:ext cx="3260110" cy="720694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5" y="452772"/>
            <a:ext cx="9591338" cy="720694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70C4A-F6A8-4BA2-A6CB-34C8E57ABA05}" type="datetime1">
              <a:rPr lang="en-US" smtClean="0"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33818-A201-4BA5-B2BA-B55BF4AC2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74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 1025"/>
          <p:cNvSpPr>
            <a:spLocks noGrp="1"/>
          </p:cNvSpPr>
          <p:nvPr>
            <p:ph type="title" idx="4294967295"/>
          </p:nvPr>
        </p:nvSpPr>
        <p:spPr>
          <a:xfrm>
            <a:off x="755968" y="344502"/>
            <a:ext cx="13607415" cy="1413436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lvl="0"/>
            <a:r>
              <a:rPr lang="en-US" altLang="en-US" dirty="0"/>
              <a:t>Klik om het opmaakprofiel te bewerken</a:t>
            </a:r>
          </a:p>
        </p:txBody>
      </p:sp>
      <p:sp>
        <p:nvSpPr>
          <p:cNvPr id="1027" name="Tijdelijke aanduiding voor tekst 1026"/>
          <p:cNvSpPr>
            <a:spLocks noGrp="1"/>
          </p:cNvSpPr>
          <p:nvPr>
            <p:ph type="body" idx="1"/>
          </p:nvPr>
        </p:nvSpPr>
        <p:spPr>
          <a:xfrm>
            <a:off x="755968" y="1984323"/>
            <a:ext cx="13607415" cy="5618309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lvl="0"/>
            <a:r>
              <a:rPr lang="en-US" altLang="en-US" dirty="0"/>
              <a:t>Klik om de opmaakprofielen van de modeltekst te bewerken</a:t>
            </a:r>
          </a:p>
          <a:p>
            <a:pPr lvl="1"/>
            <a:r>
              <a:rPr lang="en-US" altLang="en-US" dirty="0"/>
              <a:t>Tweede niveau</a:t>
            </a:r>
          </a:p>
          <a:p>
            <a:pPr lvl="2"/>
            <a:r>
              <a:rPr lang="en-US" altLang="en-US" dirty="0"/>
              <a:t>Derde niveau</a:t>
            </a:r>
          </a:p>
          <a:p>
            <a:pPr lvl="3"/>
            <a:r>
              <a:rPr lang="en-US" altLang="en-US" dirty="0"/>
              <a:t>Vierde niveau</a:t>
            </a:r>
          </a:p>
          <a:p>
            <a:pPr lvl="4"/>
            <a:r>
              <a:rPr lang="en-US" altLang="en-US" dirty="0"/>
              <a:t>Vijfde niveau</a:t>
            </a:r>
          </a:p>
        </p:txBody>
      </p:sp>
      <p:sp>
        <p:nvSpPr>
          <p:cNvPr id="1028" name="Tijdelijke aanduiding voor datum 1027"/>
          <p:cNvSpPr>
            <a:spLocks noGrp="1"/>
          </p:cNvSpPr>
          <p:nvPr>
            <p:ph type="dt" sz="half" idx="2"/>
          </p:nvPr>
        </p:nvSpPr>
        <p:spPr>
          <a:xfrm>
            <a:off x="755968" y="7742401"/>
            <a:ext cx="3527848" cy="566949"/>
          </a:xfrm>
          <a:prstGeom prst="rect">
            <a:avLst/>
          </a:prstGeom>
          <a:noFill/>
          <a:ln>
            <a:noFill/>
          </a:ln>
          <a:effectLst/>
        </p:spPr>
        <p:txBody>
          <a:bodyPr anchor="b" anchorCtr="0"/>
          <a:lstStyle/>
          <a:p>
            <a:fld id="{37280F52-0918-49CC-ACCF-C8C587512AE2}" type="datetime1">
              <a:rPr lang="en-US" altLang="en-US" sz="1800" smtClean="0">
                <a:latin typeface="Garamond" charset="0"/>
              </a:rPr>
              <a:t>12/18/2019</a:t>
            </a:fld>
            <a:endParaRPr lang="en-US" altLang="en-US" sz="1800" dirty="0">
              <a:latin typeface="Garamond" charset="0"/>
            </a:endParaRPr>
          </a:p>
        </p:txBody>
      </p:sp>
      <p:sp>
        <p:nvSpPr>
          <p:cNvPr id="1029" name="Tijdelijke aanduiding voor voettekst 1028"/>
          <p:cNvSpPr>
            <a:spLocks noGrp="1"/>
          </p:cNvSpPr>
          <p:nvPr>
            <p:ph type="ftr" sz="quarter" idx="3"/>
          </p:nvPr>
        </p:nvSpPr>
        <p:spPr>
          <a:xfrm>
            <a:off x="5165778" y="7748306"/>
            <a:ext cx="4787794" cy="566949"/>
          </a:xfrm>
          <a:prstGeom prst="rect">
            <a:avLst/>
          </a:prstGeom>
          <a:noFill/>
          <a:ln>
            <a:noFill/>
          </a:ln>
          <a:effectLst/>
        </p:spPr>
        <p:txBody>
          <a:bodyPr anchor="b" anchorCtr="0"/>
          <a:lstStyle/>
          <a:p>
            <a:pPr algn="ctr"/>
            <a:endParaRPr lang="en-US" altLang="en-US" sz="1800" dirty="0">
              <a:latin typeface="Garamond" charset="0"/>
            </a:endParaRPr>
          </a:p>
        </p:txBody>
      </p:sp>
      <p:sp>
        <p:nvSpPr>
          <p:cNvPr id="1030" name="Tijdelijke aanduiding voor dianummer 1029"/>
          <p:cNvSpPr>
            <a:spLocks noGrp="1"/>
          </p:cNvSpPr>
          <p:nvPr>
            <p:ph type="sldNum" sz="quarter" idx="4"/>
          </p:nvPr>
        </p:nvSpPr>
        <p:spPr>
          <a:xfrm>
            <a:off x="10835534" y="7742401"/>
            <a:ext cx="3527848" cy="566949"/>
          </a:xfrm>
          <a:prstGeom prst="rect">
            <a:avLst/>
          </a:prstGeom>
          <a:noFill/>
          <a:ln>
            <a:noFill/>
          </a:ln>
          <a:effectLst/>
        </p:spPr>
        <p:txBody>
          <a:bodyPr anchor="b" anchorCtr="0"/>
          <a:lstStyle/>
          <a:p>
            <a:pPr algn="r"/>
            <a:fld id="{12FF1C42-D199-2030-1091-587298610EC3}" type="slidenum">
              <a:rPr lang="en-US" altLang="en-US" sz="1800" dirty="0">
                <a:latin typeface="Garamond" charset="0"/>
              </a:rPr>
              <a:t>‹#›</a:t>
            </a:fld>
            <a:endParaRPr lang="en-US" altLang="en-US" sz="1800" dirty="0">
              <a:latin typeface="Garamond" charset="0"/>
            </a:endParaRPr>
          </a:p>
        </p:txBody>
      </p:sp>
      <p:sp>
        <p:nvSpPr>
          <p:cNvPr id="1031" name="Vrije vorm 1030"/>
          <p:cNvSpPr>
            <a:spLocks/>
          </p:cNvSpPr>
          <p:nvPr/>
        </p:nvSpPr>
        <p:spPr bwMode="auto">
          <a:xfrm>
            <a:off x="629973" y="283475"/>
            <a:ext cx="13607415" cy="755932"/>
          </a:xfrm>
          <a:custGeom>
            <a:avLst/>
            <a:gdLst>
              <a:gd name="T0" fmla="*/ 0 w 1000"/>
              <a:gd name="T1" fmla="*/ 609600 h 1000"/>
              <a:gd name="T2" fmla="*/ 0 w 1000"/>
              <a:gd name="T3" fmla="*/ 0 h 1000"/>
              <a:gd name="T4" fmla="*/ 8229600 w 1000"/>
              <a:gd name="T5" fmla="*/ 0 h 1000"/>
            </a:gdLst>
            <a:ahLst/>
            <a:cxnLst/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CC9900"/>
            </a:solidFill>
            <a:prstDash val="solid"/>
          </a:ln>
        </p:spPr>
        <p:txBody>
          <a:bodyPr wrap="none" lIns="134984" tIns="67492" rIns="134984" bIns="67492" rtlCol="0" anchor="ctr"/>
          <a:lstStyle/>
          <a:p>
            <a:pPr algn="ctr"/>
            <a:endParaRPr lang="zh-CN" altLang="en-US"/>
          </a:p>
        </p:txBody>
      </p:sp>
      <p:sp>
        <p:nvSpPr>
          <p:cNvPr id="1032" name="Rechte verbindingslijn 1031"/>
          <p:cNvSpPr>
            <a:spLocks/>
          </p:cNvSpPr>
          <p:nvPr/>
        </p:nvSpPr>
        <p:spPr>
          <a:xfrm>
            <a:off x="755968" y="7653814"/>
            <a:ext cx="13607415" cy="0"/>
          </a:xfrm>
          <a:prstGeom prst="line">
            <a:avLst/>
          </a:prstGeom>
          <a:noFill/>
          <a:ln w="19050">
            <a:solidFill>
              <a:srgbClr val="CC9900"/>
            </a:solidFill>
          </a:ln>
          <a:effectLst/>
        </p:spPr>
        <p:txBody>
          <a:bodyPr wrap="none" lIns="134984" tIns="67492" rIns="134984" bIns="67492"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9978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CE79C-85E5-47C8-908D-BDF93438BC33}" type="datetime1">
              <a:rPr lang="en-US" smtClean="0"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33818-A201-4BA5-B2BA-B55BF4AC2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195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1" y="2120155"/>
            <a:ext cx="13040439" cy="3537526"/>
          </a:xfrm>
        </p:spPr>
        <p:txBody>
          <a:bodyPr anchor="b"/>
          <a:lstStyle>
            <a:lvl1pPr>
              <a:defRPr sz="74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1" y="5691148"/>
            <a:ext cx="13040439" cy="1860301"/>
          </a:xfrm>
        </p:spPr>
        <p:txBody>
          <a:bodyPr/>
          <a:lstStyle>
            <a:lvl1pPr marL="0" indent="0">
              <a:buNone/>
              <a:defRPr sz="2976">
                <a:solidFill>
                  <a:schemeClr val="tx1">
                    <a:tint val="75000"/>
                  </a:schemeClr>
                </a:solidFill>
              </a:defRPr>
            </a:lvl1pPr>
            <a:lvl2pPr marL="566928" indent="0">
              <a:buNone/>
              <a:defRPr sz="2480">
                <a:solidFill>
                  <a:schemeClr val="tx1">
                    <a:tint val="75000"/>
                  </a:schemeClr>
                </a:solidFill>
              </a:defRPr>
            </a:lvl2pPr>
            <a:lvl3pPr marL="1133856" indent="0">
              <a:buNone/>
              <a:defRPr sz="2232">
                <a:solidFill>
                  <a:schemeClr val="tx1">
                    <a:tint val="75000"/>
                  </a:schemeClr>
                </a:solidFill>
              </a:defRPr>
            </a:lvl3pPr>
            <a:lvl4pPr marL="1700784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4pPr>
            <a:lvl5pPr marL="226771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5pPr>
            <a:lvl6pPr marL="2834640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6pPr>
            <a:lvl7pPr marL="3401568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7pPr>
            <a:lvl8pPr marL="3968496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8pPr>
            <a:lvl9pPr marL="4535424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B81B-B4F8-4BAC-AA94-162EC5884757}" type="datetime1">
              <a:rPr lang="en-US" smtClean="0"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33818-A201-4BA5-B2BA-B55BF4AC2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829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263860"/>
            <a:ext cx="6425724" cy="53958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263860"/>
            <a:ext cx="6425724" cy="53958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DE790-2F77-41A2-A8E7-C4396A0F41EA}" type="datetime1">
              <a:rPr lang="en-US" smtClean="0"/>
              <a:t>12/18/2019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33818-A201-4BA5-B2BA-B55BF4AC2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959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452772"/>
            <a:ext cx="13040439" cy="16437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5" y="2084720"/>
            <a:ext cx="6396193" cy="1021689"/>
          </a:xfrm>
        </p:spPr>
        <p:txBody>
          <a:bodyPr anchor="b"/>
          <a:lstStyle>
            <a:lvl1pPr marL="0" indent="0">
              <a:buNone/>
              <a:defRPr sz="2976" b="1"/>
            </a:lvl1pPr>
            <a:lvl2pPr marL="566928" indent="0">
              <a:buNone/>
              <a:defRPr sz="2480" b="1"/>
            </a:lvl2pPr>
            <a:lvl3pPr marL="1133856" indent="0">
              <a:buNone/>
              <a:defRPr sz="2232" b="1"/>
            </a:lvl3pPr>
            <a:lvl4pPr marL="1700784" indent="0">
              <a:buNone/>
              <a:defRPr sz="1984" b="1"/>
            </a:lvl4pPr>
            <a:lvl5pPr marL="2267712" indent="0">
              <a:buNone/>
              <a:defRPr sz="1984" b="1"/>
            </a:lvl5pPr>
            <a:lvl6pPr marL="2834640" indent="0">
              <a:buNone/>
              <a:defRPr sz="1984" b="1"/>
            </a:lvl6pPr>
            <a:lvl7pPr marL="3401568" indent="0">
              <a:buNone/>
              <a:defRPr sz="1984" b="1"/>
            </a:lvl7pPr>
            <a:lvl8pPr marL="3968496" indent="0">
              <a:buNone/>
              <a:defRPr sz="1984" b="1"/>
            </a:lvl8pPr>
            <a:lvl9pPr marL="4535424" indent="0">
              <a:buNone/>
              <a:defRPr sz="1984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5" y="3106409"/>
            <a:ext cx="6396193" cy="45690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1" y="2084720"/>
            <a:ext cx="6427693" cy="1021689"/>
          </a:xfrm>
        </p:spPr>
        <p:txBody>
          <a:bodyPr anchor="b"/>
          <a:lstStyle>
            <a:lvl1pPr marL="0" indent="0">
              <a:buNone/>
              <a:defRPr sz="2976" b="1"/>
            </a:lvl1pPr>
            <a:lvl2pPr marL="566928" indent="0">
              <a:buNone/>
              <a:defRPr sz="2480" b="1"/>
            </a:lvl2pPr>
            <a:lvl3pPr marL="1133856" indent="0">
              <a:buNone/>
              <a:defRPr sz="2232" b="1"/>
            </a:lvl3pPr>
            <a:lvl4pPr marL="1700784" indent="0">
              <a:buNone/>
              <a:defRPr sz="1984" b="1"/>
            </a:lvl4pPr>
            <a:lvl5pPr marL="2267712" indent="0">
              <a:buNone/>
              <a:defRPr sz="1984" b="1"/>
            </a:lvl5pPr>
            <a:lvl6pPr marL="2834640" indent="0">
              <a:buNone/>
              <a:defRPr sz="1984" b="1"/>
            </a:lvl6pPr>
            <a:lvl7pPr marL="3401568" indent="0">
              <a:buNone/>
              <a:defRPr sz="1984" b="1"/>
            </a:lvl7pPr>
            <a:lvl8pPr marL="3968496" indent="0">
              <a:buNone/>
              <a:defRPr sz="1984" b="1"/>
            </a:lvl8pPr>
            <a:lvl9pPr marL="4535424" indent="0">
              <a:buNone/>
              <a:defRPr sz="1984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1" y="3106409"/>
            <a:ext cx="6427693" cy="45690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18CF4-0B34-41EF-93A2-4424E9A5E2DC}" type="datetime1">
              <a:rPr lang="en-US" smtClean="0"/>
              <a:t>12/18/2019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33818-A201-4BA5-B2BA-B55BF4AC2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833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8D1F4-A2A8-4953-A54C-30C21B06C7B5}" type="datetime1">
              <a:rPr lang="en-US" smtClean="0"/>
              <a:t>12/18/2019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33818-A201-4BA5-B2BA-B55BF4AC2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91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42CD9-770E-4FA4-A4A5-773F6BF7FC35}" type="datetime1">
              <a:rPr lang="en-US" smtClean="0"/>
              <a:t>12/18/2019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33818-A201-4BA5-B2BA-B55BF4AC2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953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66949"/>
            <a:ext cx="4876383" cy="1984322"/>
          </a:xfrm>
        </p:spPr>
        <p:txBody>
          <a:bodyPr anchor="b"/>
          <a:lstStyle>
            <a:lvl1pPr>
              <a:defRPr sz="396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224453"/>
            <a:ext cx="7654171" cy="6043521"/>
          </a:xfrm>
        </p:spPr>
        <p:txBody>
          <a:bodyPr/>
          <a:lstStyle>
            <a:lvl1pPr>
              <a:defRPr sz="3968"/>
            </a:lvl1pPr>
            <a:lvl2pPr>
              <a:defRPr sz="3472"/>
            </a:lvl2pPr>
            <a:lvl3pPr>
              <a:defRPr sz="2976"/>
            </a:lvl3pPr>
            <a:lvl4pPr>
              <a:defRPr sz="2480"/>
            </a:lvl4pPr>
            <a:lvl5pPr>
              <a:defRPr sz="2480"/>
            </a:lvl5pPr>
            <a:lvl6pPr>
              <a:defRPr sz="2480"/>
            </a:lvl6pPr>
            <a:lvl7pPr>
              <a:defRPr sz="2480"/>
            </a:lvl7pPr>
            <a:lvl8pPr>
              <a:defRPr sz="2480"/>
            </a:lvl8pPr>
            <a:lvl9pPr>
              <a:defRPr sz="248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2551271"/>
            <a:ext cx="4876383" cy="4726546"/>
          </a:xfrm>
        </p:spPr>
        <p:txBody>
          <a:bodyPr/>
          <a:lstStyle>
            <a:lvl1pPr marL="0" indent="0">
              <a:buNone/>
              <a:defRPr sz="1984"/>
            </a:lvl1pPr>
            <a:lvl2pPr marL="566928" indent="0">
              <a:buNone/>
              <a:defRPr sz="1736"/>
            </a:lvl2pPr>
            <a:lvl3pPr marL="1133856" indent="0">
              <a:buNone/>
              <a:defRPr sz="1488"/>
            </a:lvl3pPr>
            <a:lvl4pPr marL="1700784" indent="0">
              <a:buNone/>
              <a:defRPr sz="1240"/>
            </a:lvl4pPr>
            <a:lvl5pPr marL="2267712" indent="0">
              <a:buNone/>
              <a:defRPr sz="1240"/>
            </a:lvl5pPr>
            <a:lvl6pPr marL="2834640" indent="0">
              <a:buNone/>
              <a:defRPr sz="1240"/>
            </a:lvl6pPr>
            <a:lvl7pPr marL="3401568" indent="0">
              <a:buNone/>
              <a:defRPr sz="1240"/>
            </a:lvl7pPr>
            <a:lvl8pPr marL="3968496" indent="0">
              <a:buNone/>
              <a:defRPr sz="1240"/>
            </a:lvl8pPr>
            <a:lvl9pPr marL="4535424" indent="0">
              <a:buNone/>
              <a:defRPr sz="124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99FBF-1AC9-4BC4-B257-CC0C3E581201}" type="datetime1">
              <a:rPr lang="en-US" smtClean="0"/>
              <a:t>12/18/2019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33818-A201-4BA5-B2BA-B55BF4AC2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117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66949"/>
            <a:ext cx="4876383" cy="1984322"/>
          </a:xfrm>
        </p:spPr>
        <p:txBody>
          <a:bodyPr anchor="b"/>
          <a:lstStyle>
            <a:lvl1pPr>
              <a:defRPr sz="396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224453"/>
            <a:ext cx="7654171" cy="6043521"/>
          </a:xfrm>
        </p:spPr>
        <p:txBody>
          <a:bodyPr anchor="t"/>
          <a:lstStyle>
            <a:lvl1pPr marL="0" indent="0">
              <a:buNone/>
              <a:defRPr sz="3968"/>
            </a:lvl1pPr>
            <a:lvl2pPr marL="566928" indent="0">
              <a:buNone/>
              <a:defRPr sz="3472"/>
            </a:lvl2pPr>
            <a:lvl3pPr marL="1133856" indent="0">
              <a:buNone/>
              <a:defRPr sz="2976"/>
            </a:lvl3pPr>
            <a:lvl4pPr marL="1700784" indent="0">
              <a:buNone/>
              <a:defRPr sz="2480"/>
            </a:lvl4pPr>
            <a:lvl5pPr marL="2267712" indent="0">
              <a:buNone/>
              <a:defRPr sz="2480"/>
            </a:lvl5pPr>
            <a:lvl6pPr marL="2834640" indent="0">
              <a:buNone/>
              <a:defRPr sz="2480"/>
            </a:lvl6pPr>
            <a:lvl7pPr marL="3401568" indent="0">
              <a:buNone/>
              <a:defRPr sz="2480"/>
            </a:lvl7pPr>
            <a:lvl8pPr marL="3968496" indent="0">
              <a:buNone/>
              <a:defRPr sz="2480"/>
            </a:lvl8pPr>
            <a:lvl9pPr marL="4535424" indent="0">
              <a:buNone/>
              <a:defRPr sz="248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2551271"/>
            <a:ext cx="4876383" cy="4726546"/>
          </a:xfrm>
        </p:spPr>
        <p:txBody>
          <a:bodyPr/>
          <a:lstStyle>
            <a:lvl1pPr marL="0" indent="0">
              <a:buNone/>
              <a:defRPr sz="1984"/>
            </a:lvl1pPr>
            <a:lvl2pPr marL="566928" indent="0">
              <a:buNone/>
              <a:defRPr sz="1736"/>
            </a:lvl2pPr>
            <a:lvl3pPr marL="1133856" indent="0">
              <a:buNone/>
              <a:defRPr sz="1488"/>
            </a:lvl3pPr>
            <a:lvl4pPr marL="1700784" indent="0">
              <a:buNone/>
              <a:defRPr sz="1240"/>
            </a:lvl4pPr>
            <a:lvl5pPr marL="2267712" indent="0">
              <a:buNone/>
              <a:defRPr sz="1240"/>
            </a:lvl5pPr>
            <a:lvl6pPr marL="2834640" indent="0">
              <a:buNone/>
              <a:defRPr sz="1240"/>
            </a:lvl6pPr>
            <a:lvl7pPr marL="3401568" indent="0">
              <a:buNone/>
              <a:defRPr sz="1240"/>
            </a:lvl7pPr>
            <a:lvl8pPr marL="3968496" indent="0">
              <a:buNone/>
              <a:defRPr sz="1240"/>
            </a:lvl8pPr>
            <a:lvl9pPr marL="4535424" indent="0">
              <a:buNone/>
              <a:defRPr sz="124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8D350-DDC9-4C7F-B493-7145E30B149C}" type="datetime1">
              <a:rPr lang="en-US" smtClean="0"/>
              <a:t>12/18/2019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33818-A201-4BA5-B2BA-B55BF4AC2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361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452772"/>
            <a:ext cx="13040439" cy="1643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263860"/>
            <a:ext cx="13040439" cy="53958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7882169"/>
            <a:ext cx="3401854" cy="452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0A836-1F97-4D5B-AE38-20EDB98B82B5}" type="datetime1">
              <a:rPr lang="en-US" smtClean="0"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7882169"/>
            <a:ext cx="5102781" cy="452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7882169"/>
            <a:ext cx="3401854" cy="452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33818-A201-4BA5-B2BA-B55BF4AC2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399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defTabSz="1133856" rtl="0" eaLnBrk="1" latinLnBrk="0" hangingPunct="1">
        <a:lnSpc>
          <a:spcPct val="90000"/>
        </a:lnSpc>
        <a:spcBef>
          <a:spcPct val="0"/>
        </a:spcBef>
        <a:buNone/>
        <a:defRPr sz="54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1133856" rtl="0" eaLnBrk="1" latinLnBrk="0" hangingPunct="1">
        <a:lnSpc>
          <a:spcPct val="90000"/>
        </a:lnSpc>
        <a:spcBef>
          <a:spcPts val="1240"/>
        </a:spcBef>
        <a:buFont typeface="Arial" panose="020B0604020202020204" pitchFamily="34" charset="0"/>
        <a:buChar char="•"/>
        <a:defRPr sz="3472" kern="1200">
          <a:solidFill>
            <a:schemeClr val="tx1"/>
          </a:solidFill>
          <a:latin typeface="+mn-lt"/>
          <a:ea typeface="+mn-ea"/>
          <a:cs typeface="+mn-cs"/>
        </a:defRPr>
      </a:lvl1pPr>
      <a:lvl2pPr marL="850392" indent="-283464" algn="l" defTabSz="1133856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2pPr>
      <a:lvl3pPr marL="1417320" indent="-283464" algn="l" defTabSz="1133856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480" kern="1200">
          <a:solidFill>
            <a:schemeClr val="tx1"/>
          </a:solidFill>
          <a:latin typeface="+mn-lt"/>
          <a:ea typeface="+mn-ea"/>
          <a:cs typeface="+mn-cs"/>
        </a:defRPr>
      </a:lvl3pPr>
      <a:lvl4pPr marL="1984248" indent="-283464" algn="l" defTabSz="1133856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232" kern="1200">
          <a:solidFill>
            <a:schemeClr val="tx1"/>
          </a:solidFill>
          <a:latin typeface="+mn-lt"/>
          <a:ea typeface="+mn-ea"/>
          <a:cs typeface="+mn-cs"/>
        </a:defRPr>
      </a:lvl4pPr>
      <a:lvl5pPr marL="2551176" indent="-283464" algn="l" defTabSz="1133856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232" kern="1200">
          <a:solidFill>
            <a:schemeClr val="tx1"/>
          </a:solidFill>
          <a:latin typeface="+mn-lt"/>
          <a:ea typeface="+mn-ea"/>
          <a:cs typeface="+mn-cs"/>
        </a:defRPr>
      </a:lvl5pPr>
      <a:lvl6pPr marL="3118104" indent="-283464" algn="l" defTabSz="1133856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232" kern="1200">
          <a:solidFill>
            <a:schemeClr val="tx1"/>
          </a:solidFill>
          <a:latin typeface="+mn-lt"/>
          <a:ea typeface="+mn-ea"/>
          <a:cs typeface="+mn-cs"/>
        </a:defRPr>
      </a:lvl6pPr>
      <a:lvl7pPr marL="3685032" indent="-283464" algn="l" defTabSz="1133856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232" kern="1200">
          <a:solidFill>
            <a:schemeClr val="tx1"/>
          </a:solidFill>
          <a:latin typeface="+mn-lt"/>
          <a:ea typeface="+mn-ea"/>
          <a:cs typeface="+mn-cs"/>
        </a:defRPr>
      </a:lvl7pPr>
      <a:lvl8pPr marL="4251960" indent="-283464" algn="l" defTabSz="1133856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232" kern="1200">
          <a:solidFill>
            <a:schemeClr val="tx1"/>
          </a:solidFill>
          <a:latin typeface="+mn-lt"/>
          <a:ea typeface="+mn-ea"/>
          <a:cs typeface="+mn-cs"/>
        </a:defRPr>
      </a:lvl8pPr>
      <a:lvl9pPr marL="4818888" indent="-283464" algn="l" defTabSz="1133856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23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33856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1pPr>
      <a:lvl2pPr marL="566928" algn="l" defTabSz="1133856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algn="l" defTabSz="1133856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3pPr>
      <a:lvl4pPr marL="1700784" algn="l" defTabSz="1133856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4pPr>
      <a:lvl5pPr marL="2267712" algn="l" defTabSz="1133856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5pPr>
      <a:lvl6pPr marL="2834640" algn="l" defTabSz="1133856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6pPr>
      <a:lvl7pPr marL="3401568" algn="l" defTabSz="1133856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7pPr>
      <a:lvl8pPr marL="3968496" algn="l" defTabSz="1133856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8pPr>
      <a:lvl9pPr marL="4535424" algn="l" defTabSz="1133856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142310"/>
            <a:ext cx="11910164" cy="37555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8562" y="903482"/>
            <a:ext cx="1248664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Judges involved in mediation – a good idea? </a:t>
            </a:r>
            <a:endParaRPr lang="en-US" sz="3200" b="1" dirty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endParaRPr lang="en-US" sz="4600" b="1" dirty="0">
              <a:solidFill>
                <a:srgbClr val="034EA2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16689" y="5661764"/>
            <a:ext cx="51461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spc="60" dirty="0" smtClean="0">
                <a:latin typeface="Arial Black" panose="020B0A04020102020204" pitchFamily="34" charset="0"/>
              </a:rPr>
              <a:t>Nicklas Söderberg </a:t>
            </a:r>
          </a:p>
          <a:p>
            <a:r>
              <a:rPr lang="en-US" sz="2400" b="1" spc="60" dirty="0" smtClean="0">
                <a:latin typeface="Arial Black" panose="020B0A04020102020204" pitchFamily="34" charset="0"/>
              </a:rPr>
              <a:t>Senior judge and Mediator Sweden</a:t>
            </a:r>
            <a:endParaRPr lang="en-US" sz="2400" b="1" spc="60" dirty="0">
              <a:latin typeface="Arial Black" panose="020B0A040201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827603" y="7548571"/>
            <a:ext cx="6327529" cy="439736"/>
            <a:chOff x="7827603" y="7548571"/>
            <a:chExt cx="6327529" cy="43973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7603" y="7548571"/>
              <a:ext cx="2732507" cy="43973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9226" y="7548571"/>
              <a:ext cx="3035906" cy="416693"/>
            </a:xfrm>
            <a:prstGeom prst="rect">
              <a:avLst/>
            </a:prstGeom>
          </p:spPr>
        </p:pic>
      </p:grp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33818-A201-4BA5-B2BA-B55BF4AC29D7}" type="slidenum">
              <a:rPr lang="en-US" b="1" smtClean="0"/>
              <a:t>1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3762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767" y="1648874"/>
            <a:ext cx="3422361" cy="5518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39810" y="3432085"/>
            <a:ext cx="7153571" cy="1078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9000"/>
              </a:lnSpc>
            </a:pPr>
            <a:r>
              <a:rPr lang="en-US" sz="72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Thank you!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398509" y="4881852"/>
            <a:ext cx="6994872" cy="2942649"/>
            <a:chOff x="2398509" y="4893003"/>
            <a:chExt cx="6994872" cy="2942649"/>
          </a:xfrm>
          <a:solidFill>
            <a:srgbClr val="EBEBEB"/>
          </a:solidFill>
        </p:grpSpPr>
        <p:sp>
          <p:nvSpPr>
            <p:cNvPr id="46" name="Rectangle 45"/>
            <p:cNvSpPr/>
            <p:nvPr/>
          </p:nvSpPr>
          <p:spPr>
            <a:xfrm>
              <a:off x="2398509" y="4893003"/>
              <a:ext cx="6994872" cy="204710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ight Triangle 46"/>
            <p:cNvSpPr/>
            <p:nvPr/>
          </p:nvSpPr>
          <p:spPr>
            <a:xfrm rot="5400000">
              <a:off x="2393051" y="6742559"/>
              <a:ext cx="1098551" cy="108763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409230" y="4686849"/>
            <a:ext cx="6984151" cy="125688"/>
            <a:chOff x="2409230" y="4768338"/>
            <a:chExt cx="6984151" cy="125688"/>
          </a:xfrm>
          <a:solidFill>
            <a:srgbClr val="FFCC32"/>
          </a:solidFill>
        </p:grpSpPr>
        <p:sp>
          <p:nvSpPr>
            <p:cNvPr id="10" name="Rectangle 9"/>
            <p:cNvSpPr/>
            <p:nvPr/>
          </p:nvSpPr>
          <p:spPr>
            <a:xfrm>
              <a:off x="2409230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605015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800800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996584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192369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388154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583939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779724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975508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171293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367078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562863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758648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954432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150217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346002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541787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737572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933356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129141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324926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520711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716496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912280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108065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303850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499635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695420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891204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8086989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8282774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8478559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8674344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8870128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9065913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9261698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8" name="Picture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3118" y="7258930"/>
            <a:ext cx="3323772" cy="456204"/>
          </a:xfrm>
          <a:prstGeom prst="rect">
            <a:avLst/>
          </a:prstGeom>
        </p:spPr>
      </p:pic>
      <p:sp>
        <p:nvSpPr>
          <p:cNvPr id="89" name="TextBox 88"/>
          <p:cNvSpPr txBox="1"/>
          <p:nvPr/>
        </p:nvSpPr>
        <p:spPr>
          <a:xfrm>
            <a:off x="2815074" y="5212286"/>
            <a:ext cx="5663485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400" b="1" spc="40" dirty="0">
                <a:latin typeface="Arial" panose="020B0604020202020204" pitchFamily="34" charset="0"/>
                <a:cs typeface="Arial" panose="020B0604020202020204" pitchFamily="34" charset="0"/>
              </a:rPr>
              <a:t>This presentation was produced with the financial support of the European Union. Its contents are the sole responsibility of PRAVO-JUSTICE and do not necessarily reflect the views of the European Union.</a:t>
            </a:r>
          </a:p>
          <a:p>
            <a:pPr>
              <a:lnSpc>
                <a:spcPct val="130000"/>
              </a:lnSpc>
            </a:pPr>
            <a:endParaRPr lang="en-US" sz="1400" b="1" spc="4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el 4">
            <a:extLst>
              <a:ext uri="{FF2B5EF4-FFF2-40B4-BE49-F238E27FC236}">
                <a16:creationId xmlns="" xmlns:a16="http://schemas.microsoft.com/office/drawing/2014/main" id="{D60D1551-72CF-42C8-B197-8A22330CB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="" xmlns:a16="http://schemas.microsoft.com/office/drawing/2014/main" id="{FFAD5F9C-AD61-4F45-BC81-1EF574F799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33818-A201-4BA5-B2BA-B55BF4AC29D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73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" y="487"/>
            <a:ext cx="15113531" cy="8503263"/>
          </a:xfrm>
          <a:prstGeom prst="rect">
            <a:avLst/>
          </a:prstGeom>
        </p:spPr>
      </p:pic>
      <p:grpSp>
        <p:nvGrpSpPr>
          <p:cNvPr id="49" name="Group 48"/>
          <p:cNvGrpSpPr/>
          <p:nvPr/>
        </p:nvGrpSpPr>
        <p:grpSpPr>
          <a:xfrm>
            <a:off x="5819" y="7116923"/>
            <a:ext cx="15113530" cy="1387315"/>
            <a:chOff x="5819" y="7116923"/>
            <a:chExt cx="15113530" cy="1387315"/>
          </a:xfrm>
        </p:grpSpPr>
        <p:sp>
          <p:nvSpPr>
            <p:cNvPr id="45" name="Right Triangle 44"/>
            <p:cNvSpPr/>
            <p:nvPr/>
          </p:nvSpPr>
          <p:spPr>
            <a:xfrm rot="16200000">
              <a:off x="-1073" y="7123816"/>
              <a:ext cx="1387314" cy="1373529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379348" y="7116923"/>
              <a:ext cx="13740001" cy="13873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7827603" y="7548571"/>
            <a:ext cx="6327529" cy="439736"/>
            <a:chOff x="7827603" y="7548571"/>
            <a:chExt cx="6327529" cy="439736"/>
          </a:xfrm>
        </p:grpSpPr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7603" y="7548571"/>
              <a:ext cx="2732507" cy="439736"/>
            </a:xfrm>
            <a:prstGeom prst="rect">
              <a:avLst/>
            </a:prstGeom>
          </p:spPr>
        </p:pic>
        <p:pic>
          <p:nvPicPr>
            <p:cNvPr id="133" name="Picture 13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9226" y="7548571"/>
              <a:ext cx="3035906" cy="416693"/>
            </a:xfrm>
            <a:prstGeom prst="rect">
              <a:avLst/>
            </a:prstGeom>
          </p:spPr>
        </p:pic>
      </p:grpSp>
      <p:sp>
        <p:nvSpPr>
          <p:cNvPr id="5" name="Titel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34EA2"/>
                </a:solidFill>
              </a:rPr>
              <a:t>Conciliation and mediation</a:t>
            </a:r>
            <a:endParaRPr lang="en-GB" b="1" dirty="0">
              <a:solidFill>
                <a:srgbClr val="034EA2"/>
              </a:solidFill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solidFill>
                  <a:srgbClr val="034EA2"/>
                </a:solidFill>
              </a:rPr>
              <a:t>Similarities</a:t>
            </a:r>
          </a:p>
          <a:p>
            <a:pPr lvl="1"/>
            <a:r>
              <a:rPr lang="en-GB" b="1" dirty="0" smtClean="0">
                <a:solidFill>
                  <a:srgbClr val="034EA2"/>
                </a:solidFill>
              </a:rPr>
              <a:t>Both are focused on helping the parties to settle their dispute</a:t>
            </a:r>
          </a:p>
          <a:p>
            <a:pPr lvl="1"/>
            <a:r>
              <a:rPr lang="en-GB" b="1" dirty="0" smtClean="0">
                <a:solidFill>
                  <a:srgbClr val="034EA2"/>
                </a:solidFill>
              </a:rPr>
              <a:t>The leader of the discussion must be </a:t>
            </a:r>
            <a:r>
              <a:rPr lang="en-GB" b="1" dirty="0" err="1" smtClean="0">
                <a:solidFill>
                  <a:srgbClr val="034EA2"/>
                </a:solidFill>
              </a:rPr>
              <a:t>unpartial</a:t>
            </a:r>
            <a:endParaRPr lang="en-GB" b="1" dirty="0" smtClean="0">
              <a:solidFill>
                <a:srgbClr val="034EA2"/>
              </a:solidFill>
            </a:endParaRPr>
          </a:p>
          <a:p>
            <a:pPr lvl="1"/>
            <a:r>
              <a:rPr lang="en-GB" b="1" dirty="0" smtClean="0">
                <a:solidFill>
                  <a:srgbClr val="034EA2"/>
                </a:solidFill>
              </a:rPr>
              <a:t>The parties reach the solution, not the leader of the discussion</a:t>
            </a:r>
          </a:p>
          <a:p>
            <a:endParaRPr lang="en-GB" b="1" dirty="0" smtClean="0">
              <a:solidFill>
                <a:srgbClr val="034EA2"/>
              </a:solidFill>
            </a:endParaRPr>
          </a:p>
          <a:p>
            <a:r>
              <a:rPr lang="en-GB" b="1" dirty="0" smtClean="0">
                <a:solidFill>
                  <a:srgbClr val="034EA2"/>
                </a:solidFill>
              </a:rPr>
              <a:t>Differences?</a:t>
            </a:r>
          </a:p>
          <a:p>
            <a:pPr lvl="1"/>
            <a:r>
              <a:rPr lang="en-GB" b="1" dirty="0" smtClean="0">
                <a:solidFill>
                  <a:srgbClr val="034EA2"/>
                </a:solidFill>
              </a:rPr>
              <a:t>Depends on the actual meaning of mediation! </a:t>
            </a:r>
          </a:p>
          <a:p>
            <a:pPr lvl="1"/>
            <a:r>
              <a:rPr lang="en-GB" b="1" dirty="0" smtClean="0">
                <a:solidFill>
                  <a:srgbClr val="034EA2"/>
                </a:solidFill>
              </a:rPr>
              <a:t>Facilitative or evaluative? Does the mediator express any opinions? How much?</a:t>
            </a:r>
          </a:p>
          <a:p>
            <a:pPr lvl="1"/>
            <a:r>
              <a:rPr lang="en-GB" b="1" dirty="0" smtClean="0">
                <a:solidFill>
                  <a:srgbClr val="034EA2"/>
                </a:solidFill>
              </a:rPr>
              <a:t>In reality: a scale between the two</a:t>
            </a:r>
          </a:p>
          <a:p>
            <a:pPr lvl="1"/>
            <a:r>
              <a:rPr lang="en-GB" b="1" dirty="0" smtClean="0">
                <a:solidFill>
                  <a:srgbClr val="034EA2"/>
                </a:solidFill>
              </a:rPr>
              <a:t>My opinion: Don´t exaggerate differences between conciliation and mediation</a:t>
            </a:r>
          </a:p>
          <a:p>
            <a:pPr lvl="1"/>
            <a:endParaRPr lang="en-GB" b="1" dirty="0">
              <a:solidFill>
                <a:srgbClr val="034EA2"/>
              </a:solidFill>
            </a:endParaRP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933818-A201-4BA5-B2BA-B55BF4AC29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80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" y="487"/>
            <a:ext cx="15113531" cy="8503263"/>
          </a:xfrm>
          <a:prstGeom prst="rect">
            <a:avLst/>
          </a:prstGeom>
        </p:spPr>
      </p:pic>
      <p:grpSp>
        <p:nvGrpSpPr>
          <p:cNvPr id="49" name="Group 48"/>
          <p:cNvGrpSpPr/>
          <p:nvPr/>
        </p:nvGrpSpPr>
        <p:grpSpPr>
          <a:xfrm>
            <a:off x="5819" y="7116923"/>
            <a:ext cx="15113530" cy="1387315"/>
            <a:chOff x="5819" y="7116923"/>
            <a:chExt cx="15113530" cy="1387315"/>
          </a:xfrm>
        </p:grpSpPr>
        <p:sp>
          <p:nvSpPr>
            <p:cNvPr id="45" name="Right Triangle 44"/>
            <p:cNvSpPr/>
            <p:nvPr/>
          </p:nvSpPr>
          <p:spPr>
            <a:xfrm rot="16200000">
              <a:off x="-1073" y="7123816"/>
              <a:ext cx="1387314" cy="1373529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379348" y="7116923"/>
              <a:ext cx="13740001" cy="13873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7827603" y="7548571"/>
            <a:ext cx="6327529" cy="439736"/>
            <a:chOff x="7827603" y="7548571"/>
            <a:chExt cx="6327529" cy="439736"/>
          </a:xfrm>
        </p:grpSpPr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7603" y="7548571"/>
              <a:ext cx="2732507" cy="439736"/>
            </a:xfrm>
            <a:prstGeom prst="rect">
              <a:avLst/>
            </a:prstGeom>
          </p:spPr>
        </p:pic>
        <p:pic>
          <p:nvPicPr>
            <p:cNvPr id="133" name="Picture 13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9226" y="7548571"/>
              <a:ext cx="3035906" cy="416693"/>
            </a:xfrm>
            <a:prstGeom prst="rect">
              <a:avLst/>
            </a:prstGeom>
          </p:spPr>
        </p:pic>
      </p:grpSp>
      <p:sp>
        <p:nvSpPr>
          <p:cNvPr id="5" name="Titel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34EA2"/>
                </a:solidFill>
              </a:rPr>
              <a:t>The Swedish solution – in court mediation</a:t>
            </a:r>
            <a:endParaRPr lang="en-GB" b="1" dirty="0">
              <a:solidFill>
                <a:srgbClr val="034EA2"/>
              </a:solidFill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034EA2"/>
                </a:solidFill>
              </a:rPr>
              <a:t>Traditionally called “conciliation” by the judge handling the case</a:t>
            </a:r>
          </a:p>
          <a:p>
            <a:r>
              <a:rPr lang="en-GB" dirty="0" smtClean="0">
                <a:solidFill>
                  <a:srgbClr val="034EA2"/>
                </a:solidFill>
              </a:rPr>
              <a:t>Under Swedish procedural law, the judge </a:t>
            </a:r>
            <a:r>
              <a:rPr lang="en-GB" u="sng" dirty="0" smtClean="0">
                <a:solidFill>
                  <a:srgbClr val="034EA2"/>
                </a:solidFill>
              </a:rPr>
              <a:t>is obliged</a:t>
            </a:r>
            <a:r>
              <a:rPr lang="en-GB" dirty="0" smtClean="0">
                <a:solidFill>
                  <a:srgbClr val="034EA2"/>
                </a:solidFill>
              </a:rPr>
              <a:t> to work for a settlement of the dispute, unless that would be inappropriate</a:t>
            </a:r>
          </a:p>
          <a:p>
            <a:endParaRPr lang="en-GB" dirty="0" smtClean="0">
              <a:solidFill>
                <a:srgbClr val="034EA2"/>
              </a:solidFill>
            </a:endParaRPr>
          </a:p>
          <a:p>
            <a:r>
              <a:rPr lang="en-GB" dirty="0" smtClean="0">
                <a:solidFill>
                  <a:srgbClr val="034EA2"/>
                </a:solidFill>
              </a:rPr>
              <a:t>Are any cases not suitable for settlement? </a:t>
            </a:r>
            <a:r>
              <a:rPr lang="en-GB" b="1" dirty="0" smtClean="0">
                <a:solidFill>
                  <a:srgbClr val="034EA2"/>
                </a:solidFill>
              </a:rPr>
              <a:t>No!</a:t>
            </a:r>
            <a:r>
              <a:rPr lang="en-GB" dirty="0" smtClean="0">
                <a:solidFill>
                  <a:srgbClr val="034EA2"/>
                </a:solidFill>
              </a:rPr>
              <a:t> (Maybe some family disputes, but I have </a:t>
            </a:r>
            <a:r>
              <a:rPr lang="en-GB" u="sng" dirty="0" smtClean="0">
                <a:solidFill>
                  <a:srgbClr val="034EA2"/>
                </a:solidFill>
              </a:rPr>
              <a:t>never</a:t>
            </a:r>
            <a:r>
              <a:rPr lang="en-GB" dirty="0" smtClean="0">
                <a:solidFill>
                  <a:srgbClr val="034EA2"/>
                </a:solidFill>
              </a:rPr>
              <a:t> seen any such civil case)</a:t>
            </a:r>
          </a:p>
          <a:p>
            <a:endParaRPr lang="en-GB" dirty="0" smtClean="0">
              <a:solidFill>
                <a:srgbClr val="034EA2"/>
              </a:solidFill>
            </a:endParaRPr>
          </a:p>
          <a:p>
            <a:r>
              <a:rPr lang="en-GB" dirty="0" smtClean="0">
                <a:solidFill>
                  <a:srgbClr val="034EA2"/>
                </a:solidFill>
              </a:rPr>
              <a:t>25 years ago: It was held inappropriate to have separate discussions</a:t>
            </a:r>
          </a:p>
          <a:p>
            <a:r>
              <a:rPr lang="en-GB" dirty="0" smtClean="0">
                <a:solidFill>
                  <a:srgbClr val="034EA2"/>
                </a:solidFill>
              </a:rPr>
              <a:t>Today: Unproblematic with separate discussions, with </a:t>
            </a:r>
            <a:r>
              <a:rPr lang="en-GB" dirty="0" err="1" smtClean="0">
                <a:solidFill>
                  <a:srgbClr val="034EA2"/>
                </a:solidFill>
              </a:rPr>
              <a:t>parties´consent</a:t>
            </a:r>
            <a:endParaRPr lang="en-GB" dirty="0">
              <a:solidFill>
                <a:srgbClr val="034EA2"/>
              </a:solidFill>
            </a:endParaRP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933818-A201-4BA5-B2BA-B55BF4AC29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20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" y="487"/>
            <a:ext cx="15113531" cy="8503263"/>
          </a:xfrm>
          <a:prstGeom prst="rect">
            <a:avLst/>
          </a:prstGeom>
        </p:spPr>
      </p:pic>
      <p:grpSp>
        <p:nvGrpSpPr>
          <p:cNvPr id="49" name="Group 48"/>
          <p:cNvGrpSpPr/>
          <p:nvPr/>
        </p:nvGrpSpPr>
        <p:grpSpPr>
          <a:xfrm>
            <a:off x="5819" y="7116923"/>
            <a:ext cx="15113530" cy="1387315"/>
            <a:chOff x="5819" y="7116923"/>
            <a:chExt cx="15113530" cy="1387315"/>
          </a:xfrm>
        </p:grpSpPr>
        <p:sp>
          <p:nvSpPr>
            <p:cNvPr id="45" name="Right Triangle 44"/>
            <p:cNvSpPr/>
            <p:nvPr/>
          </p:nvSpPr>
          <p:spPr>
            <a:xfrm rot="16200000">
              <a:off x="-1073" y="7123816"/>
              <a:ext cx="1387314" cy="1373529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379348" y="7116923"/>
              <a:ext cx="13740001" cy="13873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7827603" y="7548571"/>
            <a:ext cx="6327529" cy="439736"/>
            <a:chOff x="7827603" y="7548571"/>
            <a:chExt cx="6327529" cy="439736"/>
          </a:xfrm>
        </p:grpSpPr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7603" y="7548571"/>
              <a:ext cx="2732507" cy="439736"/>
            </a:xfrm>
            <a:prstGeom prst="rect">
              <a:avLst/>
            </a:prstGeom>
          </p:spPr>
        </p:pic>
        <p:pic>
          <p:nvPicPr>
            <p:cNvPr id="133" name="Picture 13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9226" y="7548571"/>
              <a:ext cx="3035906" cy="416693"/>
            </a:xfrm>
            <a:prstGeom prst="rect">
              <a:avLst/>
            </a:prstGeom>
          </p:spPr>
        </p:pic>
      </p:grpSp>
      <p:sp>
        <p:nvSpPr>
          <p:cNvPr id="5" name="Titel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34EA2"/>
                </a:solidFill>
              </a:rPr>
              <a:t>The Swedish solution – in court mediation</a:t>
            </a:r>
            <a:endParaRPr lang="en-GB" b="1" dirty="0">
              <a:solidFill>
                <a:srgbClr val="034EA2"/>
              </a:solidFill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rgbClr val="034EA2"/>
                </a:solidFill>
              </a:rPr>
              <a:t>Pros: No costs for the parties. </a:t>
            </a:r>
            <a:r>
              <a:rPr lang="en-GB" dirty="0" smtClean="0">
                <a:solidFill>
                  <a:srgbClr val="034EA2"/>
                </a:solidFill>
              </a:rPr>
              <a:t>Fast</a:t>
            </a:r>
            <a:r>
              <a:rPr lang="en-GB" dirty="0">
                <a:solidFill>
                  <a:srgbClr val="034EA2"/>
                </a:solidFill>
              </a:rPr>
              <a:t>, with no formalities! The court and the parties gets immediate “payback” from a successful mediation, which encourages the use of </a:t>
            </a:r>
            <a:r>
              <a:rPr lang="en-GB" dirty="0" smtClean="0">
                <a:solidFill>
                  <a:srgbClr val="034EA2"/>
                </a:solidFill>
              </a:rPr>
              <a:t>mediation. Most of these mediations are facilitative, which means that the mediator </a:t>
            </a:r>
            <a:r>
              <a:rPr lang="en-GB" u="sng" dirty="0" smtClean="0">
                <a:solidFill>
                  <a:srgbClr val="034EA2"/>
                </a:solidFill>
              </a:rPr>
              <a:t>can</a:t>
            </a:r>
            <a:r>
              <a:rPr lang="en-GB" dirty="0" smtClean="0">
                <a:solidFill>
                  <a:srgbClr val="034EA2"/>
                </a:solidFill>
              </a:rPr>
              <a:t> handle the case if no settlement is reached</a:t>
            </a:r>
          </a:p>
          <a:p>
            <a:r>
              <a:rPr lang="en-GB" dirty="0" smtClean="0">
                <a:solidFill>
                  <a:srgbClr val="034EA2"/>
                </a:solidFill>
              </a:rPr>
              <a:t>Cons: If the mediation is evaluative, the mediator </a:t>
            </a:r>
            <a:r>
              <a:rPr lang="en-GB" u="sng" dirty="0" smtClean="0">
                <a:solidFill>
                  <a:srgbClr val="034EA2"/>
                </a:solidFill>
              </a:rPr>
              <a:t>can not</a:t>
            </a:r>
            <a:r>
              <a:rPr lang="en-GB" dirty="0" smtClean="0">
                <a:solidFill>
                  <a:srgbClr val="034EA2"/>
                </a:solidFill>
              </a:rPr>
              <a:t> handle the case if no settlement is reached.</a:t>
            </a:r>
            <a:endParaRPr lang="en-GB" dirty="0">
              <a:solidFill>
                <a:srgbClr val="034EA2"/>
              </a:solidFill>
            </a:endParaRP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933818-A201-4BA5-B2BA-B55BF4AC29D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63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" y="487"/>
            <a:ext cx="15113531" cy="8503263"/>
          </a:xfrm>
          <a:prstGeom prst="rect">
            <a:avLst/>
          </a:prstGeom>
        </p:spPr>
      </p:pic>
      <p:grpSp>
        <p:nvGrpSpPr>
          <p:cNvPr id="49" name="Group 48"/>
          <p:cNvGrpSpPr/>
          <p:nvPr/>
        </p:nvGrpSpPr>
        <p:grpSpPr>
          <a:xfrm>
            <a:off x="5819" y="7116923"/>
            <a:ext cx="15113530" cy="1387315"/>
            <a:chOff x="5819" y="7116923"/>
            <a:chExt cx="15113530" cy="1387315"/>
          </a:xfrm>
        </p:grpSpPr>
        <p:sp>
          <p:nvSpPr>
            <p:cNvPr id="45" name="Right Triangle 44"/>
            <p:cNvSpPr/>
            <p:nvPr/>
          </p:nvSpPr>
          <p:spPr>
            <a:xfrm rot="16200000">
              <a:off x="-1073" y="7123816"/>
              <a:ext cx="1387314" cy="1373529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379348" y="7116923"/>
              <a:ext cx="13740001" cy="13873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7827603" y="7548571"/>
            <a:ext cx="6327529" cy="439736"/>
            <a:chOff x="7827603" y="7548571"/>
            <a:chExt cx="6327529" cy="439736"/>
          </a:xfrm>
        </p:grpSpPr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7603" y="7548571"/>
              <a:ext cx="2732507" cy="439736"/>
            </a:xfrm>
            <a:prstGeom prst="rect">
              <a:avLst/>
            </a:prstGeom>
          </p:spPr>
        </p:pic>
        <p:pic>
          <p:nvPicPr>
            <p:cNvPr id="133" name="Picture 13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9226" y="7548571"/>
              <a:ext cx="3035906" cy="416693"/>
            </a:xfrm>
            <a:prstGeom prst="rect">
              <a:avLst/>
            </a:prstGeom>
          </p:spPr>
        </p:pic>
      </p:grpSp>
      <p:sp>
        <p:nvSpPr>
          <p:cNvPr id="5" name="Titel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z="4800" b="1" dirty="0" smtClean="0">
                <a:solidFill>
                  <a:srgbClr val="034EA2"/>
                </a:solidFill>
              </a:rPr>
              <a:t>The Swedish solution – court annexed mediation</a:t>
            </a:r>
            <a:endParaRPr lang="en-GB" b="1" dirty="0">
              <a:solidFill>
                <a:srgbClr val="034EA2"/>
              </a:solidFill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034EA2"/>
                </a:solidFill>
              </a:rPr>
              <a:t>More and more common – different levels of “institutionalisation”</a:t>
            </a:r>
          </a:p>
          <a:p>
            <a:endParaRPr lang="en-GB" dirty="0">
              <a:solidFill>
                <a:srgbClr val="034EA2"/>
              </a:solidFill>
            </a:endParaRPr>
          </a:p>
          <a:p>
            <a:r>
              <a:rPr lang="en-GB" dirty="0" smtClean="0">
                <a:solidFill>
                  <a:srgbClr val="034EA2"/>
                </a:solidFill>
              </a:rPr>
              <a:t>A judge from the court mediates with consent of the parties</a:t>
            </a:r>
          </a:p>
          <a:p>
            <a:r>
              <a:rPr lang="en-GB" dirty="0" smtClean="0">
                <a:solidFill>
                  <a:srgbClr val="034EA2"/>
                </a:solidFill>
              </a:rPr>
              <a:t>The mediator</a:t>
            </a:r>
            <a:r>
              <a:rPr lang="en-GB" dirty="0">
                <a:solidFill>
                  <a:srgbClr val="034EA2"/>
                </a:solidFill>
              </a:rPr>
              <a:t> </a:t>
            </a:r>
            <a:r>
              <a:rPr lang="en-GB" dirty="0" smtClean="0">
                <a:solidFill>
                  <a:srgbClr val="034EA2"/>
                </a:solidFill>
              </a:rPr>
              <a:t>will not handle the case after the mediation</a:t>
            </a:r>
          </a:p>
          <a:p>
            <a:endParaRPr lang="en-GB" dirty="0">
              <a:solidFill>
                <a:srgbClr val="034EA2"/>
              </a:solidFill>
            </a:endParaRPr>
          </a:p>
          <a:p>
            <a:r>
              <a:rPr lang="en-GB" dirty="0" smtClean="0">
                <a:solidFill>
                  <a:srgbClr val="034EA2"/>
                </a:solidFill>
              </a:rPr>
              <a:t>Pros: No costs for the parties. The mediation can be evaluative</a:t>
            </a:r>
            <a:r>
              <a:rPr lang="en-GB" dirty="0">
                <a:solidFill>
                  <a:srgbClr val="034EA2"/>
                </a:solidFill>
              </a:rPr>
              <a:t>. </a:t>
            </a:r>
            <a:r>
              <a:rPr lang="en-GB" dirty="0" smtClean="0">
                <a:solidFill>
                  <a:srgbClr val="034EA2"/>
                </a:solidFill>
              </a:rPr>
              <a:t>Fast, with no </a:t>
            </a:r>
            <a:r>
              <a:rPr lang="en-GB" dirty="0">
                <a:solidFill>
                  <a:srgbClr val="034EA2"/>
                </a:solidFill>
              </a:rPr>
              <a:t>formalities! </a:t>
            </a:r>
            <a:r>
              <a:rPr lang="en-GB" dirty="0" smtClean="0">
                <a:solidFill>
                  <a:srgbClr val="034EA2"/>
                </a:solidFill>
              </a:rPr>
              <a:t>The court and the parties gets immediate “payback” from a successful mediation, which encourages the use of mediation</a:t>
            </a:r>
          </a:p>
          <a:p>
            <a:r>
              <a:rPr lang="en-GB" dirty="0" smtClean="0">
                <a:solidFill>
                  <a:srgbClr val="034EA2"/>
                </a:solidFill>
              </a:rPr>
              <a:t>Cons: Not all courts have good (trained?) “in-house” mediators</a:t>
            </a:r>
            <a:endParaRPr lang="en-GB" dirty="0">
              <a:solidFill>
                <a:srgbClr val="034EA2"/>
              </a:solidFill>
            </a:endParaRP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933818-A201-4BA5-B2BA-B55BF4AC29D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86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" y="487"/>
            <a:ext cx="15113531" cy="8503263"/>
          </a:xfrm>
          <a:prstGeom prst="rect">
            <a:avLst/>
          </a:prstGeom>
        </p:spPr>
      </p:pic>
      <p:grpSp>
        <p:nvGrpSpPr>
          <p:cNvPr id="49" name="Group 48"/>
          <p:cNvGrpSpPr/>
          <p:nvPr/>
        </p:nvGrpSpPr>
        <p:grpSpPr>
          <a:xfrm>
            <a:off x="5819" y="7116923"/>
            <a:ext cx="15113530" cy="1387315"/>
            <a:chOff x="5819" y="7116923"/>
            <a:chExt cx="15113530" cy="1387315"/>
          </a:xfrm>
        </p:grpSpPr>
        <p:sp>
          <p:nvSpPr>
            <p:cNvPr id="45" name="Right Triangle 44"/>
            <p:cNvSpPr/>
            <p:nvPr/>
          </p:nvSpPr>
          <p:spPr>
            <a:xfrm rot="16200000">
              <a:off x="-1073" y="7123816"/>
              <a:ext cx="1387314" cy="1373529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379348" y="7116923"/>
              <a:ext cx="13740001" cy="13873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7827603" y="7548571"/>
            <a:ext cx="6327529" cy="439736"/>
            <a:chOff x="7827603" y="7548571"/>
            <a:chExt cx="6327529" cy="439736"/>
          </a:xfrm>
        </p:grpSpPr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7603" y="7548571"/>
              <a:ext cx="2732507" cy="439736"/>
            </a:xfrm>
            <a:prstGeom prst="rect">
              <a:avLst/>
            </a:prstGeom>
          </p:spPr>
        </p:pic>
        <p:pic>
          <p:nvPicPr>
            <p:cNvPr id="133" name="Picture 13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9226" y="7548571"/>
              <a:ext cx="3035906" cy="416693"/>
            </a:xfrm>
            <a:prstGeom prst="rect">
              <a:avLst/>
            </a:prstGeom>
          </p:spPr>
        </p:pic>
      </p:grpSp>
      <p:sp>
        <p:nvSpPr>
          <p:cNvPr id="5" name="Titel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34EA2"/>
                </a:solidFill>
              </a:rPr>
              <a:t>The Swedish solution – out of court mediation</a:t>
            </a:r>
            <a:endParaRPr lang="en-GB" b="1" dirty="0">
              <a:solidFill>
                <a:srgbClr val="034EA2"/>
              </a:solidFill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034EA2"/>
                </a:solidFill>
              </a:rPr>
              <a:t>With the parties consent a mediator is assigned, who does not work at the court</a:t>
            </a:r>
          </a:p>
          <a:p>
            <a:r>
              <a:rPr lang="en-GB" dirty="0" smtClean="0">
                <a:solidFill>
                  <a:srgbClr val="034EA2"/>
                </a:solidFill>
              </a:rPr>
              <a:t>Can be a lawyer, engineer or (most often) a judge from another court (who is on holiday from the ordinary work to mediate this case)</a:t>
            </a:r>
            <a:endParaRPr lang="en-GB" dirty="0">
              <a:solidFill>
                <a:srgbClr val="034EA2"/>
              </a:solidFill>
            </a:endParaRPr>
          </a:p>
          <a:p>
            <a:endParaRPr lang="en-GB" b="1" dirty="0" smtClean="0">
              <a:solidFill>
                <a:srgbClr val="034EA2"/>
              </a:solidFill>
            </a:endParaRPr>
          </a:p>
          <a:p>
            <a:r>
              <a:rPr lang="en-GB" dirty="0" smtClean="0">
                <a:solidFill>
                  <a:srgbClr val="034EA2"/>
                </a:solidFill>
              </a:rPr>
              <a:t>Pros: a good mediator can always be selected</a:t>
            </a:r>
          </a:p>
          <a:p>
            <a:r>
              <a:rPr lang="en-GB" dirty="0" smtClean="0">
                <a:solidFill>
                  <a:srgbClr val="034EA2"/>
                </a:solidFill>
              </a:rPr>
              <a:t>Cons: The parties have to pay the mediator. Some administration is inevitable. Worst case scenario: A lot of administration! Setting up a whole system of professional mediators will be complicated.</a:t>
            </a:r>
            <a:endParaRPr lang="en-GB" dirty="0">
              <a:solidFill>
                <a:srgbClr val="034EA2"/>
              </a:solidFill>
            </a:endParaRP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933818-A201-4BA5-B2BA-B55BF4AC29D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05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" y="487"/>
            <a:ext cx="15113531" cy="8503263"/>
          </a:xfrm>
          <a:prstGeom prst="rect">
            <a:avLst/>
          </a:prstGeom>
        </p:spPr>
      </p:pic>
      <p:grpSp>
        <p:nvGrpSpPr>
          <p:cNvPr id="49" name="Group 48"/>
          <p:cNvGrpSpPr/>
          <p:nvPr/>
        </p:nvGrpSpPr>
        <p:grpSpPr>
          <a:xfrm>
            <a:off x="5819" y="7116923"/>
            <a:ext cx="15113530" cy="1387315"/>
            <a:chOff x="5819" y="7116923"/>
            <a:chExt cx="15113530" cy="1387315"/>
          </a:xfrm>
        </p:grpSpPr>
        <p:sp>
          <p:nvSpPr>
            <p:cNvPr id="45" name="Right Triangle 44"/>
            <p:cNvSpPr/>
            <p:nvPr/>
          </p:nvSpPr>
          <p:spPr>
            <a:xfrm rot="16200000">
              <a:off x="-1073" y="7123816"/>
              <a:ext cx="1387314" cy="1373529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379348" y="7116923"/>
              <a:ext cx="13740001" cy="13873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7827603" y="7548571"/>
            <a:ext cx="6327529" cy="439736"/>
            <a:chOff x="7827603" y="7548571"/>
            <a:chExt cx="6327529" cy="439736"/>
          </a:xfrm>
        </p:grpSpPr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7603" y="7548571"/>
              <a:ext cx="2732507" cy="439736"/>
            </a:xfrm>
            <a:prstGeom prst="rect">
              <a:avLst/>
            </a:prstGeom>
          </p:spPr>
        </p:pic>
        <p:pic>
          <p:nvPicPr>
            <p:cNvPr id="133" name="Picture 13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9226" y="7548571"/>
              <a:ext cx="3035906" cy="416693"/>
            </a:xfrm>
            <a:prstGeom prst="rect">
              <a:avLst/>
            </a:prstGeom>
          </p:spPr>
        </p:pic>
      </p:grpSp>
      <p:sp>
        <p:nvSpPr>
          <p:cNvPr id="5" name="Titel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34EA2"/>
                </a:solidFill>
              </a:rPr>
              <a:t>My personal experience of the three concepts</a:t>
            </a:r>
            <a:endParaRPr lang="en-GB" b="1" dirty="0">
              <a:solidFill>
                <a:srgbClr val="034EA2"/>
              </a:solidFill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034EA2"/>
                </a:solidFill>
              </a:rPr>
              <a:t>In court mediation (=“conciliation”)</a:t>
            </a:r>
          </a:p>
          <a:p>
            <a:pPr lvl="1"/>
            <a:r>
              <a:rPr lang="en-GB" dirty="0" smtClean="0">
                <a:solidFill>
                  <a:srgbClr val="034EA2"/>
                </a:solidFill>
              </a:rPr>
              <a:t>My day-to-day-professional life today at the District court of Helsingborg!</a:t>
            </a:r>
          </a:p>
          <a:p>
            <a:pPr lvl="1"/>
            <a:r>
              <a:rPr lang="en-GB" dirty="0" smtClean="0">
                <a:solidFill>
                  <a:srgbClr val="034EA2"/>
                </a:solidFill>
              </a:rPr>
              <a:t>Of the civil cases (excluding family law), </a:t>
            </a:r>
            <a:r>
              <a:rPr lang="en-GB" b="1" dirty="0" smtClean="0">
                <a:solidFill>
                  <a:srgbClr val="034EA2"/>
                </a:solidFill>
              </a:rPr>
              <a:t>70-90 percent</a:t>
            </a:r>
            <a:r>
              <a:rPr lang="en-GB" dirty="0" smtClean="0">
                <a:solidFill>
                  <a:srgbClr val="034EA2"/>
                </a:solidFill>
              </a:rPr>
              <a:t> are settled</a:t>
            </a:r>
          </a:p>
          <a:p>
            <a:pPr lvl="1"/>
            <a:r>
              <a:rPr lang="en-GB" dirty="0" smtClean="0">
                <a:solidFill>
                  <a:srgbClr val="034EA2"/>
                </a:solidFill>
              </a:rPr>
              <a:t>I decide less than five actual judgements in civil cases per year</a:t>
            </a:r>
          </a:p>
          <a:p>
            <a:r>
              <a:rPr lang="en-GB" dirty="0" smtClean="0">
                <a:solidFill>
                  <a:srgbClr val="034EA2"/>
                </a:solidFill>
              </a:rPr>
              <a:t>Court annexed mediation</a:t>
            </a:r>
          </a:p>
          <a:p>
            <a:pPr lvl="1"/>
            <a:r>
              <a:rPr lang="en-GB" dirty="0" smtClean="0">
                <a:solidFill>
                  <a:srgbClr val="034EA2"/>
                </a:solidFill>
              </a:rPr>
              <a:t>Full-time for 1,5-2 years. Settled loads of cases. Time saved by court= x 5-6</a:t>
            </a:r>
          </a:p>
          <a:p>
            <a:pPr lvl="1"/>
            <a:r>
              <a:rPr lang="en-GB" dirty="0" smtClean="0">
                <a:solidFill>
                  <a:srgbClr val="034EA2"/>
                </a:solidFill>
              </a:rPr>
              <a:t>Handled five-ten cases per year at my court: Most often successful. </a:t>
            </a:r>
          </a:p>
          <a:p>
            <a:r>
              <a:rPr lang="en-GB" dirty="0" smtClean="0">
                <a:solidFill>
                  <a:srgbClr val="034EA2"/>
                </a:solidFill>
              </a:rPr>
              <a:t>Out of court mediation</a:t>
            </a:r>
          </a:p>
          <a:p>
            <a:pPr lvl="1"/>
            <a:r>
              <a:rPr lang="en-GB" dirty="0" smtClean="0">
                <a:solidFill>
                  <a:srgbClr val="034EA2"/>
                </a:solidFill>
              </a:rPr>
              <a:t>I am assigned about ten cases per year from other courts. Almost all are settled within one month</a:t>
            </a:r>
          </a:p>
          <a:p>
            <a:endParaRPr lang="en-GB" u="sng" dirty="0">
              <a:solidFill>
                <a:srgbClr val="034EA2"/>
              </a:solidFill>
            </a:endParaRP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933818-A201-4BA5-B2BA-B55BF4AC29D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88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" y="487"/>
            <a:ext cx="15113531" cy="8503263"/>
          </a:xfrm>
          <a:prstGeom prst="rect">
            <a:avLst/>
          </a:prstGeom>
        </p:spPr>
      </p:pic>
      <p:grpSp>
        <p:nvGrpSpPr>
          <p:cNvPr id="49" name="Group 48"/>
          <p:cNvGrpSpPr/>
          <p:nvPr/>
        </p:nvGrpSpPr>
        <p:grpSpPr>
          <a:xfrm>
            <a:off x="5819" y="7116923"/>
            <a:ext cx="15113530" cy="1387315"/>
            <a:chOff x="5819" y="7116923"/>
            <a:chExt cx="15113530" cy="1387315"/>
          </a:xfrm>
        </p:grpSpPr>
        <p:sp>
          <p:nvSpPr>
            <p:cNvPr id="45" name="Right Triangle 44"/>
            <p:cNvSpPr/>
            <p:nvPr/>
          </p:nvSpPr>
          <p:spPr>
            <a:xfrm rot="16200000">
              <a:off x="-1073" y="7123816"/>
              <a:ext cx="1387314" cy="1373529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379348" y="7116923"/>
              <a:ext cx="13740001" cy="13873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7827603" y="7548571"/>
            <a:ext cx="6327529" cy="439736"/>
            <a:chOff x="7827603" y="7548571"/>
            <a:chExt cx="6327529" cy="439736"/>
          </a:xfrm>
        </p:grpSpPr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7603" y="7548571"/>
              <a:ext cx="2732507" cy="439736"/>
            </a:xfrm>
            <a:prstGeom prst="rect">
              <a:avLst/>
            </a:prstGeom>
          </p:spPr>
        </p:pic>
        <p:pic>
          <p:nvPicPr>
            <p:cNvPr id="133" name="Picture 13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9226" y="7548571"/>
              <a:ext cx="3035906" cy="416693"/>
            </a:xfrm>
            <a:prstGeom prst="rect">
              <a:avLst/>
            </a:prstGeom>
          </p:spPr>
        </p:pic>
      </p:grpSp>
      <p:sp>
        <p:nvSpPr>
          <p:cNvPr id="5" name="Titel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34EA2"/>
                </a:solidFill>
              </a:rPr>
              <a:t>Why is mediation a good idea, in general?</a:t>
            </a:r>
            <a:endParaRPr lang="en-GB" b="1" dirty="0">
              <a:solidFill>
                <a:srgbClr val="034EA2"/>
              </a:solidFill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034EA2"/>
                </a:solidFill>
              </a:rPr>
              <a:t>All types of mediation </a:t>
            </a:r>
            <a:r>
              <a:rPr lang="en-GB" u="sng" dirty="0" smtClean="0">
                <a:solidFill>
                  <a:srgbClr val="034EA2"/>
                </a:solidFill>
              </a:rPr>
              <a:t>does</a:t>
            </a:r>
            <a:r>
              <a:rPr lang="en-GB" dirty="0" smtClean="0">
                <a:solidFill>
                  <a:srgbClr val="034EA2"/>
                </a:solidFill>
              </a:rPr>
              <a:t> reduce the workload for the courts</a:t>
            </a:r>
          </a:p>
          <a:p>
            <a:r>
              <a:rPr lang="en-GB" b="1" dirty="0" smtClean="0">
                <a:solidFill>
                  <a:srgbClr val="034EA2"/>
                </a:solidFill>
              </a:rPr>
              <a:t>Prime objective</a:t>
            </a:r>
            <a:r>
              <a:rPr lang="en-GB" dirty="0" smtClean="0">
                <a:solidFill>
                  <a:srgbClr val="034EA2"/>
                </a:solidFill>
              </a:rPr>
              <a:t>: A good deal is better </a:t>
            </a:r>
            <a:r>
              <a:rPr lang="en-GB" dirty="0">
                <a:solidFill>
                  <a:srgbClr val="034EA2"/>
                </a:solidFill>
              </a:rPr>
              <a:t>than a judgement </a:t>
            </a:r>
            <a:r>
              <a:rPr lang="en-GB" u="sng" dirty="0" smtClean="0">
                <a:solidFill>
                  <a:srgbClr val="034EA2"/>
                </a:solidFill>
              </a:rPr>
              <a:t>for the parties</a:t>
            </a:r>
            <a:r>
              <a:rPr lang="en-GB" dirty="0" smtClean="0">
                <a:solidFill>
                  <a:srgbClr val="034EA2"/>
                </a:solidFill>
              </a:rPr>
              <a:t> (Remember who is the most important stakeholder; not the courts or the individual judges, but the public)</a:t>
            </a:r>
          </a:p>
          <a:p>
            <a:r>
              <a:rPr lang="en-GB" dirty="0" smtClean="0">
                <a:solidFill>
                  <a:srgbClr val="034EA2"/>
                </a:solidFill>
              </a:rPr>
              <a:t>A mediation finishes the dispute, not only the case</a:t>
            </a:r>
          </a:p>
          <a:p>
            <a:endParaRPr lang="en-GB" dirty="0" smtClean="0">
              <a:solidFill>
                <a:srgbClr val="034EA2"/>
              </a:solidFill>
            </a:endParaRP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933818-A201-4BA5-B2BA-B55BF4AC29D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91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" y="0"/>
            <a:ext cx="15113531" cy="8503263"/>
          </a:xfrm>
          <a:prstGeom prst="rect">
            <a:avLst/>
          </a:prstGeom>
        </p:spPr>
      </p:pic>
      <p:grpSp>
        <p:nvGrpSpPr>
          <p:cNvPr id="49" name="Group 48"/>
          <p:cNvGrpSpPr/>
          <p:nvPr/>
        </p:nvGrpSpPr>
        <p:grpSpPr>
          <a:xfrm>
            <a:off x="5819" y="7116923"/>
            <a:ext cx="15113530" cy="1387315"/>
            <a:chOff x="5819" y="7116923"/>
            <a:chExt cx="15113530" cy="1387315"/>
          </a:xfrm>
        </p:grpSpPr>
        <p:sp>
          <p:nvSpPr>
            <p:cNvPr id="45" name="Right Triangle 44"/>
            <p:cNvSpPr/>
            <p:nvPr/>
          </p:nvSpPr>
          <p:spPr>
            <a:xfrm rot="16200000">
              <a:off x="-1073" y="7123816"/>
              <a:ext cx="1387314" cy="1373529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379348" y="7116923"/>
              <a:ext cx="13740001" cy="13873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7827603" y="7548571"/>
            <a:ext cx="6327529" cy="439736"/>
            <a:chOff x="7827603" y="7548571"/>
            <a:chExt cx="6327529" cy="439736"/>
          </a:xfrm>
        </p:grpSpPr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7603" y="7548571"/>
              <a:ext cx="2732507" cy="439736"/>
            </a:xfrm>
            <a:prstGeom prst="rect">
              <a:avLst/>
            </a:prstGeom>
          </p:spPr>
        </p:pic>
        <p:pic>
          <p:nvPicPr>
            <p:cNvPr id="133" name="Picture 13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9226" y="7548571"/>
              <a:ext cx="3035906" cy="416693"/>
            </a:xfrm>
            <a:prstGeom prst="rect">
              <a:avLst/>
            </a:prstGeom>
          </p:spPr>
        </p:pic>
      </p:grpSp>
      <p:sp>
        <p:nvSpPr>
          <p:cNvPr id="5" name="Titel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34EA2"/>
                </a:solidFill>
              </a:rPr>
              <a:t>Can the mediator really be a judge?</a:t>
            </a:r>
            <a:endParaRPr lang="en-GB" b="1" dirty="0">
              <a:solidFill>
                <a:srgbClr val="034EA2"/>
              </a:solidFill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034EA2"/>
                </a:solidFill>
              </a:rPr>
              <a:t>The profession helps establishing trust/confidence for the mediator. </a:t>
            </a:r>
            <a:endParaRPr lang="en-US" dirty="0">
              <a:solidFill>
                <a:srgbClr val="034EA2"/>
              </a:solidFill>
            </a:endParaRPr>
          </a:p>
          <a:p>
            <a:r>
              <a:rPr lang="en-US" dirty="0" smtClean="0">
                <a:solidFill>
                  <a:srgbClr val="034EA2"/>
                </a:solidFill>
              </a:rPr>
              <a:t>When a mediation </a:t>
            </a:r>
            <a:r>
              <a:rPr lang="en-US" dirty="0">
                <a:solidFill>
                  <a:srgbClr val="034EA2"/>
                </a:solidFill>
              </a:rPr>
              <a:t>is evaluative, a judge is </a:t>
            </a:r>
            <a:r>
              <a:rPr lang="en-US" dirty="0" smtClean="0">
                <a:solidFill>
                  <a:srgbClr val="034EA2"/>
                </a:solidFill>
              </a:rPr>
              <a:t>more competent </a:t>
            </a:r>
            <a:r>
              <a:rPr lang="en-US" dirty="0">
                <a:solidFill>
                  <a:srgbClr val="034EA2"/>
                </a:solidFill>
              </a:rPr>
              <a:t>than most</a:t>
            </a:r>
            <a:r>
              <a:rPr lang="en-US" dirty="0" smtClean="0">
                <a:solidFill>
                  <a:srgbClr val="034EA2"/>
                </a:solidFill>
              </a:rPr>
              <a:t>! </a:t>
            </a:r>
            <a:endParaRPr lang="en-GB" dirty="0" smtClean="0">
              <a:solidFill>
                <a:srgbClr val="034EA2"/>
              </a:solidFill>
            </a:endParaRPr>
          </a:p>
          <a:p>
            <a:endParaRPr lang="en-GB" dirty="0" smtClean="0">
              <a:solidFill>
                <a:srgbClr val="034EA2"/>
              </a:solidFill>
            </a:endParaRPr>
          </a:p>
          <a:p>
            <a:r>
              <a:rPr lang="en-GB" b="1" dirty="0" smtClean="0">
                <a:solidFill>
                  <a:srgbClr val="034EA2"/>
                </a:solidFill>
              </a:rPr>
              <a:t>Does not necessarily infringe the parties right to a fair trial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b="1" dirty="0" smtClean="0">
                <a:solidFill>
                  <a:srgbClr val="034EA2"/>
                </a:solidFill>
              </a:rPr>
              <a:t>Judge/mediator </a:t>
            </a:r>
            <a:r>
              <a:rPr lang="en-GB" b="1" u="sng" dirty="0" smtClean="0">
                <a:solidFill>
                  <a:srgbClr val="034EA2"/>
                </a:solidFill>
              </a:rPr>
              <a:t>can</a:t>
            </a:r>
            <a:r>
              <a:rPr lang="en-GB" b="1" dirty="0" smtClean="0">
                <a:solidFill>
                  <a:srgbClr val="034EA2"/>
                </a:solidFill>
              </a:rPr>
              <a:t> meet the parties separately</a:t>
            </a:r>
            <a:r>
              <a:rPr lang="en-GB" b="1" smtClean="0">
                <a:solidFill>
                  <a:srgbClr val="034EA2"/>
                </a:solidFill>
              </a:rPr>
              <a:t>, </a:t>
            </a:r>
            <a:r>
              <a:rPr lang="en-GB" b="1" smtClean="0">
                <a:solidFill>
                  <a:srgbClr val="034EA2"/>
                </a:solidFill>
              </a:rPr>
              <a:t>if </a:t>
            </a:r>
            <a:r>
              <a:rPr lang="en-GB" b="1" dirty="0" smtClean="0">
                <a:solidFill>
                  <a:srgbClr val="034EA2"/>
                </a:solidFill>
              </a:rPr>
              <a:t>the parties agree</a:t>
            </a:r>
            <a:endParaRPr lang="en-GB" b="1" dirty="0">
              <a:solidFill>
                <a:srgbClr val="034EA2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GB" b="1" dirty="0" smtClean="0">
                <a:solidFill>
                  <a:srgbClr val="034EA2"/>
                </a:solidFill>
              </a:rPr>
              <a:t>Confidential information is </a:t>
            </a:r>
            <a:r>
              <a:rPr lang="en-GB" b="1" dirty="0">
                <a:solidFill>
                  <a:srgbClr val="034EA2"/>
                </a:solidFill>
              </a:rPr>
              <a:t>not </a:t>
            </a:r>
            <a:r>
              <a:rPr lang="en-GB" b="1" dirty="0" smtClean="0">
                <a:solidFill>
                  <a:srgbClr val="034EA2"/>
                </a:solidFill>
              </a:rPr>
              <a:t>a problem in practice</a:t>
            </a:r>
            <a:endParaRPr lang="en-GB" b="1" dirty="0">
              <a:solidFill>
                <a:srgbClr val="034EA2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GB" b="1" dirty="0" smtClean="0">
                <a:solidFill>
                  <a:srgbClr val="034EA2"/>
                </a:solidFill>
              </a:rPr>
              <a:t>The parties need of lawyer is the same irrespective of choice of mediator</a:t>
            </a:r>
            <a:endParaRPr lang="en-GB" b="1" dirty="0">
              <a:solidFill>
                <a:srgbClr val="034EA2"/>
              </a:solidFill>
            </a:endParaRPr>
          </a:p>
          <a:p>
            <a:endParaRPr lang="en-GB" dirty="0" smtClean="0">
              <a:solidFill>
                <a:srgbClr val="034EA2"/>
              </a:solidFill>
            </a:endParaRPr>
          </a:p>
          <a:p>
            <a:pPr>
              <a:lnSpc>
                <a:spcPct val="120000"/>
              </a:lnSpc>
            </a:pPr>
            <a:r>
              <a:rPr lang="en-GB" dirty="0" smtClean="0">
                <a:solidFill>
                  <a:srgbClr val="034EA2"/>
                </a:solidFill>
              </a:rPr>
              <a:t>If no agreement is reached during a evaluative mediation/conciliation, </a:t>
            </a:r>
            <a:br>
              <a:rPr lang="en-GB" dirty="0" smtClean="0">
                <a:solidFill>
                  <a:srgbClr val="034EA2"/>
                </a:solidFill>
              </a:rPr>
            </a:br>
            <a:r>
              <a:rPr lang="en-GB" dirty="0" smtClean="0">
                <a:solidFill>
                  <a:srgbClr val="034EA2"/>
                </a:solidFill>
              </a:rPr>
              <a:t>the colleagues handle the case. No problem! </a:t>
            </a:r>
          </a:p>
          <a:p>
            <a:endParaRPr lang="en-GB" dirty="0" smtClean="0">
              <a:solidFill>
                <a:srgbClr val="034EA2"/>
              </a:solidFill>
            </a:endParaRPr>
          </a:p>
          <a:p>
            <a:r>
              <a:rPr lang="en-GB" dirty="0" smtClean="0">
                <a:solidFill>
                  <a:srgbClr val="034EA2"/>
                </a:solidFill>
              </a:rPr>
              <a:t>Briefly: </a:t>
            </a:r>
            <a:r>
              <a:rPr lang="en-GB" b="1" dirty="0" smtClean="0">
                <a:solidFill>
                  <a:srgbClr val="034EA2"/>
                </a:solidFill>
              </a:rPr>
              <a:t>YES!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933818-A201-4BA5-B2BA-B55BF4AC29D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52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1764</TotalTime>
  <Words>761</Words>
  <Application>Microsoft Office PowerPoint</Application>
  <PresentationFormat>Anpassad</PresentationFormat>
  <Paragraphs>78</Paragraphs>
  <Slides>10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1" baseType="lpstr">
      <vt:lpstr>Office Theme</vt:lpstr>
      <vt:lpstr>PowerPoint-presentation</vt:lpstr>
      <vt:lpstr>Conciliation and mediation</vt:lpstr>
      <vt:lpstr>The Swedish solution – in court mediation</vt:lpstr>
      <vt:lpstr>The Swedish solution – in court mediation</vt:lpstr>
      <vt:lpstr>The Swedish solution – court annexed mediation</vt:lpstr>
      <vt:lpstr>The Swedish solution – out of court mediation</vt:lpstr>
      <vt:lpstr>My personal experience of the three concepts</vt:lpstr>
      <vt:lpstr>Why is mediation a good idea, in general?</vt:lpstr>
      <vt:lpstr>Can the mediator really be a judge?</vt:lpstr>
      <vt:lpstr>PowerPoint-presentation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rst rmchk</dc:creator>
  <cp:lastModifiedBy>Nicklas Söderberg</cp:lastModifiedBy>
  <cp:revision>114</cp:revision>
  <cp:lastPrinted>2019-04-01T08:44:35Z</cp:lastPrinted>
  <dcterms:created xsi:type="dcterms:W3CDTF">2018-05-30T10:15:15Z</dcterms:created>
  <dcterms:modified xsi:type="dcterms:W3CDTF">2019-12-18T08:08:50Z</dcterms:modified>
</cp:coreProperties>
</file>