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62" r:id="rId3"/>
    <p:sldId id="276" r:id="rId4"/>
    <p:sldId id="277" r:id="rId5"/>
    <p:sldId id="278" r:id="rId6"/>
    <p:sldId id="279" r:id="rId7"/>
    <p:sldId id="280" r:id="rId8"/>
    <p:sldId id="281" r:id="rId9"/>
    <p:sldId id="282" r:id="rId10"/>
    <p:sldId id="283" r:id="rId11"/>
    <p:sldId id="284" r:id="rId12"/>
    <p:sldId id="285" r:id="rId13"/>
    <p:sldId id="286" r:id="rId14"/>
    <p:sldId id="287" r:id="rId15"/>
    <p:sldId id="275" r:id="rId16"/>
  </p:sldIdLst>
  <p:sldSz cx="15119350" cy="8504238"/>
  <p:notesSz cx="6858000" cy="9144000"/>
  <p:defaultTextStyle>
    <a:defPPr>
      <a:defRPr lang="en-US"/>
    </a:defPPr>
    <a:lvl1pPr marL="0" algn="l" defTabSz="1133688" rtl="0" eaLnBrk="1" latinLnBrk="0" hangingPunct="1">
      <a:defRPr sz="2232" kern="1200">
        <a:solidFill>
          <a:schemeClr val="tx1"/>
        </a:solidFill>
        <a:latin typeface="+mn-lt"/>
        <a:ea typeface="+mn-ea"/>
        <a:cs typeface="+mn-cs"/>
      </a:defRPr>
    </a:lvl1pPr>
    <a:lvl2pPr marL="566843" algn="l" defTabSz="1133688" rtl="0" eaLnBrk="1" latinLnBrk="0" hangingPunct="1">
      <a:defRPr sz="2232" kern="1200">
        <a:solidFill>
          <a:schemeClr val="tx1"/>
        </a:solidFill>
        <a:latin typeface="+mn-lt"/>
        <a:ea typeface="+mn-ea"/>
        <a:cs typeface="+mn-cs"/>
      </a:defRPr>
    </a:lvl2pPr>
    <a:lvl3pPr marL="1133688" algn="l" defTabSz="1133688" rtl="0" eaLnBrk="1" latinLnBrk="0" hangingPunct="1">
      <a:defRPr sz="2232" kern="1200">
        <a:solidFill>
          <a:schemeClr val="tx1"/>
        </a:solidFill>
        <a:latin typeface="+mn-lt"/>
        <a:ea typeface="+mn-ea"/>
        <a:cs typeface="+mn-cs"/>
      </a:defRPr>
    </a:lvl3pPr>
    <a:lvl4pPr marL="1700532" algn="l" defTabSz="1133688" rtl="0" eaLnBrk="1" latinLnBrk="0" hangingPunct="1">
      <a:defRPr sz="2232" kern="1200">
        <a:solidFill>
          <a:schemeClr val="tx1"/>
        </a:solidFill>
        <a:latin typeface="+mn-lt"/>
        <a:ea typeface="+mn-ea"/>
        <a:cs typeface="+mn-cs"/>
      </a:defRPr>
    </a:lvl4pPr>
    <a:lvl5pPr marL="2267374" algn="l" defTabSz="1133688" rtl="0" eaLnBrk="1" latinLnBrk="0" hangingPunct="1">
      <a:defRPr sz="2232" kern="1200">
        <a:solidFill>
          <a:schemeClr val="tx1"/>
        </a:solidFill>
        <a:latin typeface="+mn-lt"/>
        <a:ea typeface="+mn-ea"/>
        <a:cs typeface="+mn-cs"/>
      </a:defRPr>
    </a:lvl5pPr>
    <a:lvl6pPr marL="2834219" algn="l" defTabSz="1133688" rtl="0" eaLnBrk="1" latinLnBrk="0" hangingPunct="1">
      <a:defRPr sz="2232" kern="1200">
        <a:solidFill>
          <a:schemeClr val="tx1"/>
        </a:solidFill>
        <a:latin typeface="+mn-lt"/>
        <a:ea typeface="+mn-ea"/>
        <a:cs typeface="+mn-cs"/>
      </a:defRPr>
    </a:lvl6pPr>
    <a:lvl7pPr marL="3401062" algn="l" defTabSz="1133688" rtl="0" eaLnBrk="1" latinLnBrk="0" hangingPunct="1">
      <a:defRPr sz="2232" kern="1200">
        <a:solidFill>
          <a:schemeClr val="tx1"/>
        </a:solidFill>
        <a:latin typeface="+mn-lt"/>
        <a:ea typeface="+mn-ea"/>
        <a:cs typeface="+mn-cs"/>
      </a:defRPr>
    </a:lvl7pPr>
    <a:lvl8pPr marL="3967905" algn="l" defTabSz="1133688" rtl="0" eaLnBrk="1" latinLnBrk="0" hangingPunct="1">
      <a:defRPr sz="2232" kern="1200">
        <a:solidFill>
          <a:schemeClr val="tx1"/>
        </a:solidFill>
        <a:latin typeface="+mn-lt"/>
        <a:ea typeface="+mn-ea"/>
        <a:cs typeface="+mn-cs"/>
      </a:defRPr>
    </a:lvl8pPr>
    <a:lvl9pPr marL="4534750" algn="l" defTabSz="1133688" rtl="0" eaLnBrk="1" latinLnBrk="0" hangingPunct="1">
      <a:defRPr sz="2232"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2F74B5B-2320-F143-B41D-3B888CE0B2DA}">
          <p14:sldIdLst>
            <p14:sldId id="256"/>
          </p14:sldIdLst>
        </p14:section>
        <p14:section name="Раздел без заголовка" id="{5CD79746-7984-1A43-B770-DFB76D86186D}">
          <p14:sldIdLst>
            <p14:sldId id="262"/>
            <p14:sldId id="276"/>
            <p14:sldId id="277"/>
            <p14:sldId id="278"/>
            <p14:sldId id="279"/>
            <p14:sldId id="280"/>
            <p14:sldId id="281"/>
            <p14:sldId id="282"/>
            <p14:sldId id="283"/>
            <p14:sldId id="284"/>
            <p14:sldId id="285"/>
            <p14:sldId id="286"/>
            <p14:sldId id="287"/>
          </p14:sldIdLst>
        </p14:section>
        <p14:section name="Раздел без заголовка" id="{CFFEF079-B673-F34D-BB7E-F174B84A2415}">
          <p14:sldIdLst>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EA2"/>
    <a:srgbClr val="EBEBEB"/>
    <a:srgbClr val="E6E6E6"/>
    <a:srgbClr val="BDBDBD"/>
    <a:srgbClr val="D2D2D2"/>
    <a:srgbClr val="FFC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9" autoAdjust="0"/>
    <p:restoredTop sz="96404" autoAdjust="0"/>
  </p:normalViewPr>
  <p:slideViewPr>
    <p:cSldViewPr snapToGrid="0">
      <p:cViewPr varScale="1">
        <p:scale>
          <a:sx n="91" d="100"/>
          <a:sy n="91" d="100"/>
        </p:scale>
        <p:origin x="4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C2E15-4688-440B-9C52-2636BA08AA88}" type="datetimeFigureOut">
              <a:rPr lang="en-US" smtClean="0"/>
              <a:t>12/17/19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0AFFA-5062-4563-B65B-2EFC2CF12224}" type="slidenum">
              <a:rPr lang="en-US" smtClean="0"/>
              <a:t>‹#›</a:t>
            </a:fld>
            <a:endParaRPr lang="en-US"/>
          </a:p>
        </p:txBody>
      </p:sp>
    </p:spTree>
    <p:extLst>
      <p:ext uri="{BB962C8B-B14F-4D97-AF65-F5344CB8AC3E}">
        <p14:creationId xmlns:p14="http://schemas.microsoft.com/office/powerpoint/2010/main" val="908015377"/>
      </p:ext>
    </p:extLst>
  </p:cSld>
  <p:clrMap bg1="lt1" tx1="dk1" bg2="lt2" tx2="dk2" accent1="accent1" accent2="accent2" accent3="accent3" accent4="accent4" accent5="accent5" accent6="accent6" hlink="hlink" folHlink="folHlink"/>
  <p:notesStyle>
    <a:lvl1pPr marL="0" algn="l" defTabSz="1133688" rtl="0" eaLnBrk="1" latinLnBrk="0" hangingPunct="1">
      <a:defRPr sz="1488" kern="1200">
        <a:solidFill>
          <a:schemeClr val="tx1"/>
        </a:solidFill>
        <a:latin typeface="+mn-lt"/>
        <a:ea typeface="+mn-ea"/>
        <a:cs typeface="+mn-cs"/>
      </a:defRPr>
    </a:lvl1pPr>
    <a:lvl2pPr marL="566843" algn="l" defTabSz="1133688" rtl="0" eaLnBrk="1" latinLnBrk="0" hangingPunct="1">
      <a:defRPr sz="1488" kern="1200">
        <a:solidFill>
          <a:schemeClr val="tx1"/>
        </a:solidFill>
        <a:latin typeface="+mn-lt"/>
        <a:ea typeface="+mn-ea"/>
        <a:cs typeface="+mn-cs"/>
      </a:defRPr>
    </a:lvl2pPr>
    <a:lvl3pPr marL="1133688" algn="l" defTabSz="1133688" rtl="0" eaLnBrk="1" latinLnBrk="0" hangingPunct="1">
      <a:defRPr sz="1488" kern="1200">
        <a:solidFill>
          <a:schemeClr val="tx1"/>
        </a:solidFill>
        <a:latin typeface="+mn-lt"/>
        <a:ea typeface="+mn-ea"/>
        <a:cs typeface="+mn-cs"/>
      </a:defRPr>
    </a:lvl3pPr>
    <a:lvl4pPr marL="1700532" algn="l" defTabSz="1133688" rtl="0" eaLnBrk="1" latinLnBrk="0" hangingPunct="1">
      <a:defRPr sz="1488" kern="1200">
        <a:solidFill>
          <a:schemeClr val="tx1"/>
        </a:solidFill>
        <a:latin typeface="+mn-lt"/>
        <a:ea typeface="+mn-ea"/>
        <a:cs typeface="+mn-cs"/>
      </a:defRPr>
    </a:lvl4pPr>
    <a:lvl5pPr marL="2267374" algn="l" defTabSz="1133688" rtl="0" eaLnBrk="1" latinLnBrk="0" hangingPunct="1">
      <a:defRPr sz="1488" kern="1200">
        <a:solidFill>
          <a:schemeClr val="tx1"/>
        </a:solidFill>
        <a:latin typeface="+mn-lt"/>
        <a:ea typeface="+mn-ea"/>
        <a:cs typeface="+mn-cs"/>
      </a:defRPr>
    </a:lvl5pPr>
    <a:lvl6pPr marL="2834219" algn="l" defTabSz="1133688" rtl="0" eaLnBrk="1" latinLnBrk="0" hangingPunct="1">
      <a:defRPr sz="1488" kern="1200">
        <a:solidFill>
          <a:schemeClr val="tx1"/>
        </a:solidFill>
        <a:latin typeface="+mn-lt"/>
        <a:ea typeface="+mn-ea"/>
        <a:cs typeface="+mn-cs"/>
      </a:defRPr>
    </a:lvl6pPr>
    <a:lvl7pPr marL="3401062" algn="l" defTabSz="1133688" rtl="0" eaLnBrk="1" latinLnBrk="0" hangingPunct="1">
      <a:defRPr sz="1488" kern="1200">
        <a:solidFill>
          <a:schemeClr val="tx1"/>
        </a:solidFill>
        <a:latin typeface="+mn-lt"/>
        <a:ea typeface="+mn-ea"/>
        <a:cs typeface="+mn-cs"/>
      </a:defRPr>
    </a:lvl7pPr>
    <a:lvl8pPr marL="3967905" algn="l" defTabSz="1133688" rtl="0" eaLnBrk="1" latinLnBrk="0" hangingPunct="1">
      <a:defRPr sz="1488" kern="1200">
        <a:solidFill>
          <a:schemeClr val="tx1"/>
        </a:solidFill>
        <a:latin typeface="+mn-lt"/>
        <a:ea typeface="+mn-ea"/>
        <a:cs typeface="+mn-cs"/>
      </a:defRPr>
    </a:lvl8pPr>
    <a:lvl9pPr marL="4534750" algn="l" defTabSz="1133688" rtl="0" eaLnBrk="1" latinLnBrk="0" hangingPunct="1">
      <a:defRPr sz="14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a:t>
            </a:fld>
            <a:endParaRPr lang="en-US"/>
          </a:p>
        </p:txBody>
      </p:sp>
    </p:spTree>
    <p:extLst>
      <p:ext uri="{BB962C8B-B14F-4D97-AF65-F5344CB8AC3E}">
        <p14:creationId xmlns:p14="http://schemas.microsoft.com/office/powerpoint/2010/main" val="71361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19" y="1391782"/>
            <a:ext cx="11339513" cy="2960735"/>
          </a:xfrm>
        </p:spPr>
        <p:txBody>
          <a:bodyPr anchor="b"/>
          <a:lstStyle>
            <a:lvl1pPr algn="ctr">
              <a:defRPr sz="7440"/>
            </a:lvl1pPr>
          </a:lstStyle>
          <a:p>
            <a:r>
              <a:rPr lang="en-US" smtClean="0"/>
              <a:t>Click to edit Master title style</a:t>
            </a:r>
            <a:endParaRPr lang="en-US" dirty="0"/>
          </a:p>
        </p:txBody>
      </p:sp>
      <p:sp>
        <p:nvSpPr>
          <p:cNvPr id="3" name="Subtitle 2"/>
          <p:cNvSpPr>
            <a:spLocks noGrp="1"/>
          </p:cNvSpPr>
          <p:nvPr>
            <p:ph type="subTitle" idx="1"/>
          </p:nvPr>
        </p:nvSpPr>
        <p:spPr>
          <a:xfrm>
            <a:off x="1889919" y="4466694"/>
            <a:ext cx="11339513" cy="2053222"/>
          </a:xfrm>
        </p:spPr>
        <p:txBody>
          <a:bodyPr/>
          <a:lstStyle>
            <a:lvl1pPr marL="0" indent="0" algn="ctr">
              <a:buNone/>
              <a:defRPr sz="2976"/>
            </a:lvl1pPr>
            <a:lvl2pPr marL="566928" indent="0" algn="ctr">
              <a:buNone/>
              <a:defRPr sz="2480"/>
            </a:lvl2pPr>
            <a:lvl3pPr marL="1133856" indent="0" algn="ctr">
              <a:buNone/>
              <a:defRPr sz="2232"/>
            </a:lvl3pPr>
            <a:lvl4pPr marL="1700784" indent="0" algn="ctr">
              <a:buNone/>
              <a:defRPr sz="1984"/>
            </a:lvl4pPr>
            <a:lvl5pPr marL="2267712" indent="0" algn="ctr">
              <a:buNone/>
              <a:defRPr sz="1984"/>
            </a:lvl5pPr>
            <a:lvl6pPr marL="2834640" indent="0" algn="ctr">
              <a:buNone/>
              <a:defRPr sz="1984"/>
            </a:lvl6pPr>
            <a:lvl7pPr marL="3401568" indent="0" algn="ctr">
              <a:buNone/>
              <a:defRPr sz="1984"/>
            </a:lvl7pPr>
            <a:lvl8pPr marL="3968496" indent="0" algn="ctr">
              <a:buNone/>
              <a:defRPr sz="1984"/>
            </a:lvl8pPr>
            <a:lvl9pPr marL="4535424" indent="0" algn="ctr">
              <a:buNone/>
              <a:defRPr sz="198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36236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29664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5" y="452772"/>
            <a:ext cx="3260110" cy="72069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39455" y="452772"/>
            <a:ext cx="9591338" cy="720694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17397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80819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1" y="2120155"/>
            <a:ext cx="13040439" cy="3537526"/>
          </a:xfrm>
        </p:spPr>
        <p:txBody>
          <a:bodyPr anchor="b"/>
          <a:lstStyle>
            <a:lvl1pPr>
              <a:defRPr sz="7440"/>
            </a:lvl1pPr>
          </a:lstStyle>
          <a:p>
            <a:r>
              <a:rPr lang="en-US" smtClean="0"/>
              <a:t>Click to edit Master title style</a:t>
            </a:r>
            <a:endParaRPr lang="en-US" dirty="0"/>
          </a:p>
        </p:txBody>
      </p:sp>
      <p:sp>
        <p:nvSpPr>
          <p:cNvPr id="3" name="Text Placeholder 2"/>
          <p:cNvSpPr>
            <a:spLocks noGrp="1"/>
          </p:cNvSpPr>
          <p:nvPr>
            <p:ph type="body" idx="1"/>
          </p:nvPr>
        </p:nvSpPr>
        <p:spPr>
          <a:xfrm>
            <a:off x="1031581" y="5691148"/>
            <a:ext cx="13040439" cy="1860301"/>
          </a:xfrm>
        </p:spPr>
        <p:txBody>
          <a:bodyPr/>
          <a:lstStyle>
            <a:lvl1pPr marL="0" indent="0">
              <a:buNone/>
              <a:defRPr sz="2976">
                <a:solidFill>
                  <a:schemeClr val="tx1">
                    <a:tint val="75000"/>
                  </a:schemeClr>
                </a:solidFill>
              </a:defRPr>
            </a:lvl1pPr>
            <a:lvl2pPr marL="566928" indent="0">
              <a:buNone/>
              <a:defRPr sz="2480">
                <a:solidFill>
                  <a:schemeClr val="tx1">
                    <a:tint val="75000"/>
                  </a:schemeClr>
                </a:solidFill>
              </a:defRPr>
            </a:lvl2pPr>
            <a:lvl3pPr marL="1133856" indent="0">
              <a:buNone/>
              <a:defRPr sz="2232">
                <a:solidFill>
                  <a:schemeClr val="tx1">
                    <a:tint val="75000"/>
                  </a:schemeClr>
                </a:solidFill>
              </a:defRPr>
            </a:lvl3pPr>
            <a:lvl4pPr marL="1700784" indent="0">
              <a:buNone/>
              <a:defRPr sz="1984">
                <a:solidFill>
                  <a:schemeClr val="tx1">
                    <a:tint val="75000"/>
                  </a:schemeClr>
                </a:solidFill>
              </a:defRPr>
            </a:lvl4pPr>
            <a:lvl5pPr marL="2267712" indent="0">
              <a:buNone/>
              <a:defRPr sz="1984">
                <a:solidFill>
                  <a:schemeClr val="tx1">
                    <a:tint val="75000"/>
                  </a:schemeClr>
                </a:solidFill>
              </a:defRPr>
            </a:lvl5pPr>
            <a:lvl6pPr marL="2834640" indent="0">
              <a:buNone/>
              <a:defRPr sz="1984">
                <a:solidFill>
                  <a:schemeClr val="tx1">
                    <a:tint val="75000"/>
                  </a:schemeClr>
                </a:solidFill>
              </a:defRPr>
            </a:lvl6pPr>
            <a:lvl7pPr marL="3401568" indent="0">
              <a:buNone/>
              <a:defRPr sz="1984">
                <a:solidFill>
                  <a:schemeClr val="tx1">
                    <a:tint val="75000"/>
                  </a:schemeClr>
                </a:solidFill>
              </a:defRPr>
            </a:lvl7pPr>
            <a:lvl8pPr marL="3968496" indent="0">
              <a:buNone/>
              <a:defRPr sz="1984">
                <a:solidFill>
                  <a:schemeClr val="tx1">
                    <a:tint val="75000"/>
                  </a:schemeClr>
                </a:solidFill>
              </a:defRPr>
            </a:lvl8pPr>
            <a:lvl9pPr marL="4535424" indent="0">
              <a:buNone/>
              <a:defRPr sz="198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A4DC16-4C75-40D4-A147-64A22E085307}" type="datetimeFigureOut">
              <a:rPr lang="en-US" smtClean="0"/>
              <a:t>12/17/19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52382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39455" y="2263860"/>
            <a:ext cx="6425724" cy="53958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54171" y="2263860"/>
            <a:ext cx="6425724" cy="53958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A4DC16-4C75-40D4-A147-64A22E085307}" type="datetimeFigureOut">
              <a:rPr lang="en-US" smtClean="0"/>
              <a:t>12/17/19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56595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452772"/>
            <a:ext cx="13040439" cy="164376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1425" y="2084720"/>
            <a:ext cx="6396193" cy="1021689"/>
          </a:xfrm>
        </p:spPr>
        <p:txBody>
          <a:bodyPr anchor="b"/>
          <a:lstStyle>
            <a:lvl1pPr marL="0" indent="0">
              <a:buNone/>
              <a:defRPr sz="2976" b="1"/>
            </a:lvl1pPr>
            <a:lvl2pPr marL="566928" indent="0">
              <a:buNone/>
              <a:defRPr sz="2480" b="1"/>
            </a:lvl2pPr>
            <a:lvl3pPr marL="1133856" indent="0">
              <a:buNone/>
              <a:defRPr sz="2232" b="1"/>
            </a:lvl3pPr>
            <a:lvl4pPr marL="1700784" indent="0">
              <a:buNone/>
              <a:defRPr sz="1984" b="1"/>
            </a:lvl4pPr>
            <a:lvl5pPr marL="2267712" indent="0">
              <a:buNone/>
              <a:defRPr sz="1984" b="1"/>
            </a:lvl5pPr>
            <a:lvl6pPr marL="2834640" indent="0">
              <a:buNone/>
              <a:defRPr sz="1984" b="1"/>
            </a:lvl6pPr>
            <a:lvl7pPr marL="3401568" indent="0">
              <a:buNone/>
              <a:defRPr sz="1984" b="1"/>
            </a:lvl7pPr>
            <a:lvl8pPr marL="3968496" indent="0">
              <a:buNone/>
              <a:defRPr sz="1984" b="1"/>
            </a:lvl8pPr>
            <a:lvl9pPr marL="4535424" indent="0">
              <a:buNone/>
              <a:defRPr sz="1984" b="1"/>
            </a:lvl9pPr>
          </a:lstStyle>
          <a:p>
            <a:pPr lvl="0"/>
            <a:r>
              <a:rPr lang="en-US" smtClean="0"/>
              <a:t>Edit Master text styles</a:t>
            </a:r>
          </a:p>
        </p:txBody>
      </p:sp>
      <p:sp>
        <p:nvSpPr>
          <p:cNvPr id="4" name="Content Placeholder 3"/>
          <p:cNvSpPr>
            <a:spLocks noGrp="1"/>
          </p:cNvSpPr>
          <p:nvPr>
            <p:ph sz="half" idx="2"/>
          </p:nvPr>
        </p:nvSpPr>
        <p:spPr>
          <a:xfrm>
            <a:off x="1041425" y="3106409"/>
            <a:ext cx="6396193" cy="4569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54171" y="2084720"/>
            <a:ext cx="6427693" cy="1021689"/>
          </a:xfrm>
        </p:spPr>
        <p:txBody>
          <a:bodyPr anchor="b"/>
          <a:lstStyle>
            <a:lvl1pPr marL="0" indent="0">
              <a:buNone/>
              <a:defRPr sz="2976" b="1"/>
            </a:lvl1pPr>
            <a:lvl2pPr marL="566928" indent="0">
              <a:buNone/>
              <a:defRPr sz="2480" b="1"/>
            </a:lvl2pPr>
            <a:lvl3pPr marL="1133856" indent="0">
              <a:buNone/>
              <a:defRPr sz="2232" b="1"/>
            </a:lvl3pPr>
            <a:lvl4pPr marL="1700784" indent="0">
              <a:buNone/>
              <a:defRPr sz="1984" b="1"/>
            </a:lvl4pPr>
            <a:lvl5pPr marL="2267712" indent="0">
              <a:buNone/>
              <a:defRPr sz="1984" b="1"/>
            </a:lvl5pPr>
            <a:lvl6pPr marL="2834640" indent="0">
              <a:buNone/>
              <a:defRPr sz="1984" b="1"/>
            </a:lvl6pPr>
            <a:lvl7pPr marL="3401568" indent="0">
              <a:buNone/>
              <a:defRPr sz="1984" b="1"/>
            </a:lvl7pPr>
            <a:lvl8pPr marL="3968496" indent="0">
              <a:buNone/>
              <a:defRPr sz="1984" b="1"/>
            </a:lvl8pPr>
            <a:lvl9pPr marL="4535424" indent="0">
              <a:buNone/>
              <a:defRPr sz="1984" b="1"/>
            </a:lvl9pPr>
          </a:lstStyle>
          <a:p>
            <a:pPr lvl="0"/>
            <a:r>
              <a:rPr lang="en-US" smtClean="0"/>
              <a:t>Edit Master text styles</a:t>
            </a:r>
          </a:p>
        </p:txBody>
      </p:sp>
      <p:sp>
        <p:nvSpPr>
          <p:cNvPr id="6" name="Content Placeholder 5"/>
          <p:cNvSpPr>
            <a:spLocks noGrp="1"/>
          </p:cNvSpPr>
          <p:nvPr>
            <p:ph sz="quarter" idx="4"/>
          </p:nvPr>
        </p:nvSpPr>
        <p:spPr>
          <a:xfrm>
            <a:off x="7654171" y="3106409"/>
            <a:ext cx="6427693" cy="4569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A4DC16-4C75-40D4-A147-64A22E085307}" type="datetimeFigureOut">
              <a:rPr lang="en-US" smtClean="0"/>
              <a:t>12/17/19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17283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A4DC16-4C75-40D4-A147-64A22E085307}" type="datetimeFigureOut">
              <a:rPr lang="en-US" smtClean="0"/>
              <a:t>12/17/19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8639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4DC16-4C75-40D4-A147-64A22E085307}" type="datetimeFigureOut">
              <a:rPr lang="en-US" smtClean="0"/>
              <a:t>12/17/19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62995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6949"/>
            <a:ext cx="4876383" cy="1984322"/>
          </a:xfrm>
        </p:spPr>
        <p:txBody>
          <a:bodyPr anchor="b"/>
          <a:lstStyle>
            <a:lvl1pPr>
              <a:defRPr sz="3968"/>
            </a:lvl1pPr>
          </a:lstStyle>
          <a:p>
            <a:r>
              <a:rPr lang="en-US" smtClean="0"/>
              <a:t>Click to edit Master title style</a:t>
            </a:r>
            <a:endParaRPr lang="en-US" dirty="0"/>
          </a:p>
        </p:txBody>
      </p:sp>
      <p:sp>
        <p:nvSpPr>
          <p:cNvPr id="3" name="Content Placeholder 2"/>
          <p:cNvSpPr>
            <a:spLocks noGrp="1"/>
          </p:cNvSpPr>
          <p:nvPr>
            <p:ph idx="1"/>
          </p:nvPr>
        </p:nvSpPr>
        <p:spPr>
          <a:xfrm>
            <a:off x="6427693" y="1224453"/>
            <a:ext cx="7654171" cy="6043521"/>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1425" y="2551271"/>
            <a:ext cx="4876383" cy="4726546"/>
          </a:xfrm>
        </p:spPr>
        <p:txBody>
          <a:bodyPr/>
          <a:lstStyle>
            <a:lvl1pPr marL="0" indent="0">
              <a:buNone/>
              <a:defRPr sz="1984"/>
            </a:lvl1pPr>
            <a:lvl2pPr marL="566928" indent="0">
              <a:buNone/>
              <a:defRPr sz="1736"/>
            </a:lvl2pPr>
            <a:lvl3pPr marL="1133856" indent="0">
              <a:buNone/>
              <a:defRPr sz="1488"/>
            </a:lvl3pPr>
            <a:lvl4pPr marL="1700784" indent="0">
              <a:buNone/>
              <a:defRPr sz="1240"/>
            </a:lvl4pPr>
            <a:lvl5pPr marL="2267712" indent="0">
              <a:buNone/>
              <a:defRPr sz="1240"/>
            </a:lvl5pPr>
            <a:lvl6pPr marL="2834640" indent="0">
              <a:buNone/>
              <a:defRPr sz="1240"/>
            </a:lvl6pPr>
            <a:lvl7pPr marL="3401568" indent="0">
              <a:buNone/>
              <a:defRPr sz="1240"/>
            </a:lvl7pPr>
            <a:lvl8pPr marL="3968496" indent="0">
              <a:buNone/>
              <a:defRPr sz="1240"/>
            </a:lvl8pPr>
            <a:lvl9pPr marL="4535424" indent="0">
              <a:buNone/>
              <a:defRPr sz="1240"/>
            </a:lvl9pPr>
          </a:lstStyle>
          <a:p>
            <a:pPr lvl="0"/>
            <a:r>
              <a:rPr lang="en-US" smtClean="0"/>
              <a:t>Edit Master text styles</a:t>
            </a:r>
          </a:p>
        </p:txBody>
      </p:sp>
      <p:sp>
        <p:nvSpPr>
          <p:cNvPr id="5" name="Date Placeholder 4"/>
          <p:cNvSpPr>
            <a:spLocks noGrp="1"/>
          </p:cNvSpPr>
          <p:nvPr>
            <p:ph type="dt" sz="half" idx="10"/>
          </p:nvPr>
        </p:nvSpPr>
        <p:spPr/>
        <p:txBody>
          <a:bodyPr/>
          <a:lstStyle/>
          <a:p>
            <a:fld id="{AFA4DC16-4C75-40D4-A147-64A22E085307}" type="datetimeFigureOut">
              <a:rPr lang="en-US" smtClean="0"/>
              <a:t>12/17/19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54411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6949"/>
            <a:ext cx="4876383" cy="1984322"/>
          </a:xfrm>
        </p:spPr>
        <p:txBody>
          <a:bodyPr anchor="b"/>
          <a:lstStyle>
            <a:lvl1pPr>
              <a:defRPr sz="396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27693" y="1224453"/>
            <a:ext cx="7654171" cy="6043521"/>
          </a:xfrm>
        </p:spPr>
        <p:txBody>
          <a:bodyPr anchor="t"/>
          <a:lstStyle>
            <a:lvl1pPr marL="0" indent="0">
              <a:buNone/>
              <a:defRPr sz="3968"/>
            </a:lvl1pPr>
            <a:lvl2pPr marL="566928" indent="0">
              <a:buNone/>
              <a:defRPr sz="3472"/>
            </a:lvl2pPr>
            <a:lvl3pPr marL="1133856" indent="0">
              <a:buNone/>
              <a:defRPr sz="2976"/>
            </a:lvl3pPr>
            <a:lvl4pPr marL="1700784" indent="0">
              <a:buNone/>
              <a:defRPr sz="2480"/>
            </a:lvl4pPr>
            <a:lvl5pPr marL="2267712" indent="0">
              <a:buNone/>
              <a:defRPr sz="2480"/>
            </a:lvl5pPr>
            <a:lvl6pPr marL="2834640" indent="0">
              <a:buNone/>
              <a:defRPr sz="2480"/>
            </a:lvl6pPr>
            <a:lvl7pPr marL="3401568" indent="0">
              <a:buNone/>
              <a:defRPr sz="2480"/>
            </a:lvl7pPr>
            <a:lvl8pPr marL="3968496" indent="0">
              <a:buNone/>
              <a:defRPr sz="2480"/>
            </a:lvl8pPr>
            <a:lvl9pPr marL="4535424" indent="0">
              <a:buNone/>
              <a:defRPr sz="2480"/>
            </a:lvl9pPr>
          </a:lstStyle>
          <a:p>
            <a:r>
              <a:rPr lang="en-US" smtClean="0"/>
              <a:t>Click icon to add picture</a:t>
            </a:r>
            <a:endParaRPr lang="en-US" dirty="0"/>
          </a:p>
        </p:txBody>
      </p:sp>
      <p:sp>
        <p:nvSpPr>
          <p:cNvPr id="4" name="Text Placeholder 3"/>
          <p:cNvSpPr>
            <a:spLocks noGrp="1"/>
          </p:cNvSpPr>
          <p:nvPr>
            <p:ph type="body" sz="half" idx="2"/>
          </p:nvPr>
        </p:nvSpPr>
        <p:spPr>
          <a:xfrm>
            <a:off x="1041425" y="2551271"/>
            <a:ext cx="4876383" cy="4726546"/>
          </a:xfrm>
        </p:spPr>
        <p:txBody>
          <a:bodyPr/>
          <a:lstStyle>
            <a:lvl1pPr marL="0" indent="0">
              <a:buNone/>
              <a:defRPr sz="1984"/>
            </a:lvl1pPr>
            <a:lvl2pPr marL="566928" indent="0">
              <a:buNone/>
              <a:defRPr sz="1736"/>
            </a:lvl2pPr>
            <a:lvl3pPr marL="1133856" indent="0">
              <a:buNone/>
              <a:defRPr sz="1488"/>
            </a:lvl3pPr>
            <a:lvl4pPr marL="1700784" indent="0">
              <a:buNone/>
              <a:defRPr sz="1240"/>
            </a:lvl4pPr>
            <a:lvl5pPr marL="2267712" indent="0">
              <a:buNone/>
              <a:defRPr sz="1240"/>
            </a:lvl5pPr>
            <a:lvl6pPr marL="2834640" indent="0">
              <a:buNone/>
              <a:defRPr sz="1240"/>
            </a:lvl6pPr>
            <a:lvl7pPr marL="3401568" indent="0">
              <a:buNone/>
              <a:defRPr sz="1240"/>
            </a:lvl7pPr>
            <a:lvl8pPr marL="3968496" indent="0">
              <a:buNone/>
              <a:defRPr sz="1240"/>
            </a:lvl8pPr>
            <a:lvl9pPr marL="4535424" indent="0">
              <a:buNone/>
              <a:defRPr sz="1240"/>
            </a:lvl9pPr>
          </a:lstStyle>
          <a:p>
            <a:pPr lvl="0"/>
            <a:r>
              <a:rPr lang="en-US" smtClean="0"/>
              <a:t>Edit Master text styles</a:t>
            </a:r>
          </a:p>
        </p:txBody>
      </p:sp>
      <p:sp>
        <p:nvSpPr>
          <p:cNvPr id="5" name="Date Placeholder 4"/>
          <p:cNvSpPr>
            <a:spLocks noGrp="1"/>
          </p:cNvSpPr>
          <p:nvPr>
            <p:ph type="dt" sz="half" idx="10"/>
          </p:nvPr>
        </p:nvSpPr>
        <p:spPr/>
        <p:txBody>
          <a:bodyPr/>
          <a:lstStyle/>
          <a:p>
            <a:fld id="{AFA4DC16-4C75-40D4-A147-64A22E085307}" type="datetimeFigureOut">
              <a:rPr lang="en-US" smtClean="0"/>
              <a:t>12/17/19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5093616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452772"/>
            <a:ext cx="13040439" cy="1643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39456" y="2263860"/>
            <a:ext cx="13040439" cy="539586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9455" y="7882169"/>
            <a:ext cx="3401854" cy="452772"/>
          </a:xfrm>
          <a:prstGeom prst="rect">
            <a:avLst/>
          </a:prstGeom>
        </p:spPr>
        <p:txBody>
          <a:bodyPr vert="horz" lIns="91440" tIns="45720" rIns="91440" bIns="45720" rtlCol="0" anchor="ctr"/>
          <a:lstStyle>
            <a:lvl1pPr algn="l">
              <a:defRPr sz="1488">
                <a:solidFill>
                  <a:schemeClr val="tx1">
                    <a:tint val="75000"/>
                  </a:schemeClr>
                </a:solidFill>
              </a:defRPr>
            </a:lvl1pPr>
          </a:lstStyle>
          <a:p>
            <a:fld id="{AFA4DC16-4C75-40D4-A147-64A22E085307}" type="datetimeFigureOut">
              <a:rPr lang="en-US" smtClean="0"/>
              <a:t>12/17/19</a:t>
            </a:fld>
            <a:endParaRPr lang="en-US"/>
          </a:p>
        </p:txBody>
      </p:sp>
      <p:sp>
        <p:nvSpPr>
          <p:cNvPr id="5" name="Footer Placeholder 4"/>
          <p:cNvSpPr>
            <a:spLocks noGrp="1"/>
          </p:cNvSpPr>
          <p:nvPr>
            <p:ph type="ftr" sz="quarter" idx="3"/>
          </p:nvPr>
        </p:nvSpPr>
        <p:spPr>
          <a:xfrm>
            <a:off x="5008285" y="7882169"/>
            <a:ext cx="5102781" cy="452772"/>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7882169"/>
            <a:ext cx="3401854" cy="452772"/>
          </a:xfrm>
          <a:prstGeom prst="rect">
            <a:avLst/>
          </a:prstGeom>
        </p:spPr>
        <p:txBody>
          <a:bodyPr vert="horz" lIns="91440" tIns="45720" rIns="91440" bIns="45720" rtlCol="0" anchor="ctr"/>
          <a:lstStyle>
            <a:lvl1pPr algn="r">
              <a:defRPr sz="1488">
                <a:solidFill>
                  <a:schemeClr val="tx1">
                    <a:tint val="75000"/>
                  </a:schemeClr>
                </a:solidFill>
              </a:defRPr>
            </a:lvl1pPr>
          </a:lstStyle>
          <a:p>
            <a:fld id="{FC933818-A201-4BA5-B2BA-B55BF4AC29D7}" type="slidenum">
              <a:rPr lang="en-US" smtClean="0"/>
              <a:t>‹#›</a:t>
            </a:fld>
            <a:endParaRPr lang="en-US"/>
          </a:p>
        </p:txBody>
      </p:sp>
    </p:spTree>
    <p:extLst>
      <p:ext uri="{BB962C8B-B14F-4D97-AF65-F5344CB8AC3E}">
        <p14:creationId xmlns:p14="http://schemas.microsoft.com/office/powerpoint/2010/main" val="3738399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133856"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64" indent="-283464" algn="l" defTabSz="1133856"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392" indent="-283464" algn="l" defTabSz="1133856"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320" indent="-283464" algn="l" defTabSz="1133856"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248"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176"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104"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032"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1960"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8888"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856" rtl="0" eaLnBrk="1" latinLnBrk="0" hangingPunct="1">
        <a:defRPr sz="2232" kern="1200">
          <a:solidFill>
            <a:schemeClr val="tx1"/>
          </a:solidFill>
          <a:latin typeface="+mn-lt"/>
          <a:ea typeface="+mn-ea"/>
          <a:cs typeface="+mn-cs"/>
        </a:defRPr>
      </a:lvl1pPr>
      <a:lvl2pPr marL="566928" algn="l" defTabSz="1133856" rtl="0" eaLnBrk="1" latinLnBrk="0" hangingPunct="1">
        <a:defRPr sz="2232" kern="1200">
          <a:solidFill>
            <a:schemeClr val="tx1"/>
          </a:solidFill>
          <a:latin typeface="+mn-lt"/>
          <a:ea typeface="+mn-ea"/>
          <a:cs typeface="+mn-cs"/>
        </a:defRPr>
      </a:lvl2pPr>
      <a:lvl3pPr marL="1133856" algn="l" defTabSz="1133856" rtl="0" eaLnBrk="1" latinLnBrk="0" hangingPunct="1">
        <a:defRPr sz="2232" kern="1200">
          <a:solidFill>
            <a:schemeClr val="tx1"/>
          </a:solidFill>
          <a:latin typeface="+mn-lt"/>
          <a:ea typeface="+mn-ea"/>
          <a:cs typeface="+mn-cs"/>
        </a:defRPr>
      </a:lvl3pPr>
      <a:lvl4pPr marL="1700784" algn="l" defTabSz="1133856" rtl="0" eaLnBrk="1" latinLnBrk="0" hangingPunct="1">
        <a:defRPr sz="2232" kern="1200">
          <a:solidFill>
            <a:schemeClr val="tx1"/>
          </a:solidFill>
          <a:latin typeface="+mn-lt"/>
          <a:ea typeface="+mn-ea"/>
          <a:cs typeface="+mn-cs"/>
        </a:defRPr>
      </a:lvl4pPr>
      <a:lvl5pPr marL="2267712" algn="l" defTabSz="1133856" rtl="0" eaLnBrk="1" latinLnBrk="0" hangingPunct="1">
        <a:defRPr sz="2232" kern="1200">
          <a:solidFill>
            <a:schemeClr val="tx1"/>
          </a:solidFill>
          <a:latin typeface="+mn-lt"/>
          <a:ea typeface="+mn-ea"/>
          <a:cs typeface="+mn-cs"/>
        </a:defRPr>
      </a:lvl5pPr>
      <a:lvl6pPr marL="2834640" algn="l" defTabSz="1133856" rtl="0" eaLnBrk="1" latinLnBrk="0" hangingPunct="1">
        <a:defRPr sz="2232" kern="1200">
          <a:solidFill>
            <a:schemeClr val="tx1"/>
          </a:solidFill>
          <a:latin typeface="+mn-lt"/>
          <a:ea typeface="+mn-ea"/>
          <a:cs typeface="+mn-cs"/>
        </a:defRPr>
      </a:lvl6pPr>
      <a:lvl7pPr marL="3401568" algn="l" defTabSz="1133856" rtl="0" eaLnBrk="1" latinLnBrk="0" hangingPunct="1">
        <a:defRPr sz="2232" kern="1200">
          <a:solidFill>
            <a:schemeClr val="tx1"/>
          </a:solidFill>
          <a:latin typeface="+mn-lt"/>
          <a:ea typeface="+mn-ea"/>
          <a:cs typeface="+mn-cs"/>
        </a:defRPr>
      </a:lvl7pPr>
      <a:lvl8pPr marL="3968496" algn="l" defTabSz="1133856" rtl="0" eaLnBrk="1" latinLnBrk="0" hangingPunct="1">
        <a:defRPr sz="2232" kern="1200">
          <a:solidFill>
            <a:schemeClr val="tx1"/>
          </a:solidFill>
          <a:latin typeface="+mn-lt"/>
          <a:ea typeface="+mn-ea"/>
          <a:cs typeface="+mn-cs"/>
        </a:defRPr>
      </a:lvl8pPr>
      <a:lvl9pPr marL="4535424" algn="l" defTabSz="1133856"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rm.coe.int/-the-crystal-scales-of-justice-prize-the-european-prize-for-innovative/168078b608" TargetMode="External"/><Relationship Id="rId4" Type="http://schemas.openxmlformats.org/officeDocument/2006/relationships/hyperlink" Target="https://rm.coe.int/prize-the-crystal-scales-of-justice-the-european-prize-for-innovative-/168078b263" TargetMode="External"/><Relationship Id="rId5" Type="http://schemas.openxmlformats.org/officeDocument/2006/relationships/hyperlink" Target="https://rm.coe.int/european-scales-of-justice-awards-nomination-details/168078b62b" TargetMode="External"/><Relationship Id="rId6" Type="http://schemas.openxmlformats.org/officeDocument/2006/relationships/hyperlink" Target="https://rm.coe.int/mediation-judiciaire-belgique/168078b5a2" TargetMode="External"/><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s://rm.coe.int/how-to-improve-day-to-day-functioning-of-courts-towards-a-more-efficie/168078ab9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80" y="2328347"/>
            <a:ext cx="13997269" cy="4767682"/>
          </a:xfrm>
          <a:prstGeom prst="rect">
            <a:avLst/>
          </a:prstGeom>
        </p:spPr>
      </p:pic>
      <p:sp>
        <p:nvSpPr>
          <p:cNvPr id="6" name="TextBox 5"/>
          <p:cNvSpPr txBox="1"/>
          <p:nvPr/>
        </p:nvSpPr>
        <p:spPr>
          <a:xfrm>
            <a:off x="1122080" y="1016000"/>
            <a:ext cx="12431359" cy="1785104"/>
          </a:xfrm>
          <a:prstGeom prst="rect">
            <a:avLst/>
          </a:prstGeom>
          <a:noFill/>
        </p:spPr>
        <p:txBody>
          <a:bodyPr wrap="square" rtlCol="0">
            <a:spAutoFit/>
          </a:bodyPr>
          <a:lstStyle/>
          <a:p>
            <a:r>
              <a:rPr lang="en-US" sz="3200" b="1" dirty="0">
                <a:solidFill>
                  <a:srgbClr val="034EA2"/>
                </a:solidFill>
                <a:latin typeface="Arial Black" panose="020B0A04020102020204" pitchFamily="34" charset="0"/>
              </a:rPr>
              <a:t>Mediation and legislative prospects of its development in accordance with best European practices</a:t>
            </a:r>
            <a:r>
              <a:rPr lang="en-US" sz="4600" b="1" dirty="0">
                <a:solidFill>
                  <a:srgbClr val="034EA2"/>
                </a:solidFill>
                <a:latin typeface="Arial Black" panose="020B0A04020102020204" pitchFamily="34" charset="0"/>
              </a:rPr>
              <a:t/>
            </a:r>
            <a:br>
              <a:rPr lang="en-US" sz="4600" b="1" dirty="0">
                <a:solidFill>
                  <a:srgbClr val="034EA2"/>
                </a:solidFill>
                <a:latin typeface="Arial Black" panose="020B0A04020102020204" pitchFamily="34" charset="0"/>
              </a:rPr>
            </a:br>
            <a:endParaRPr lang="en-US" sz="4600" b="1" dirty="0">
              <a:solidFill>
                <a:srgbClr val="034EA2"/>
              </a:solidFill>
              <a:latin typeface="Arial Black" panose="020B0A04020102020204" pitchFamily="34" charset="0"/>
            </a:endParaRPr>
          </a:p>
        </p:txBody>
      </p:sp>
      <p:sp>
        <p:nvSpPr>
          <p:cNvPr id="7" name="TextBox 6"/>
          <p:cNvSpPr txBox="1"/>
          <p:nvPr/>
        </p:nvSpPr>
        <p:spPr>
          <a:xfrm>
            <a:off x="2683510" y="6695351"/>
            <a:ext cx="4753610" cy="830997"/>
          </a:xfrm>
          <a:prstGeom prst="rect">
            <a:avLst/>
          </a:prstGeom>
          <a:noFill/>
        </p:spPr>
        <p:txBody>
          <a:bodyPr wrap="square" rtlCol="0">
            <a:spAutoFit/>
          </a:bodyPr>
          <a:lstStyle/>
          <a:p>
            <a:r>
              <a:rPr lang="en-US" sz="2400" b="1" spc="60" dirty="0">
                <a:latin typeface="Arial Black" panose="020B0A04020102020204" pitchFamily="34" charset="0"/>
              </a:rPr>
              <a:t>Kari </a:t>
            </a:r>
            <a:r>
              <a:rPr lang="en-US" sz="2400" b="1" spc="60" dirty="0" err="1">
                <a:latin typeface="Arial Black" panose="020B0A04020102020204" pitchFamily="34" charset="0"/>
              </a:rPr>
              <a:t>Kiesiläinen</a:t>
            </a:r>
            <a:endParaRPr lang="en-US" sz="2400" b="1" spc="60" dirty="0">
              <a:latin typeface="Arial Black" panose="020B0A04020102020204" pitchFamily="34" charset="0"/>
            </a:endParaRPr>
          </a:p>
          <a:p>
            <a:endParaRPr lang="en-US" sz="2400" b="1" spc="60" dirty="0">
              <a:latin typeface="Arial Black" panose="020B0A04020102020204" pitchFamily="34" charset="0"/>
            </a:endParaRPr>
          </a:p>
        </p:txBody>
      </p:sp>
      <p:sp>
        <p:nvSpPr>
          <p:cNvPr id="8" name="TextBox 7"/>
          <p:cNvSpPr txBox="1"/>
          <p:nvPr/>
        </p:nvSpPr>
        <p:spPr>
          <a:xfrm>
            <a:off x="2683510" y="7157016"/>
            <a:ext cx="4753610" cy="369332"/>
          </a:xfrm>
          <a:prstGeom prst="rect">
            <a:avLst/>
          </a:prstGeom>
          <a:noFill/>
        </p:spPr>
        <p:txBody>
          <a:bodyPr wrap="square" rtlCol="0">
            <a:spAutoFit/>
          </a:bodyPr>
          <a:lstStyle/>
          <a:p>
            <a:r>
              <a:rPr lang="en-US" sz="1800" b="1" spc="100" dirty="0" smtClean="0">
                <a:latin typeface="Arial" panose="020B0604020202020204" pitchFamily="34" charset="0"/>
                <a:cs typeface="Arial" panose="020B0604020202020204" pitchFamily="34" charset="0"/>
              </a:rPr>
              <a:t>18 December</a:t>
            </a:r>
            <a:endParaRPr lang="en-US" sz="1800" b="1" spc="100" dirty="0">
              <a:latin typeface="Arial Black" panose="020B0A04020102020204" pitchFamily="34" charset="0"/>
            </a:endParaRPr>
          </a:p>
        </p:txBody>
      </p:sp>
      <p:grpSp>
        <p:nvGrpSpPr>
          <p:cNvPr id="2" name="Group 1"/>
          <p:cNvGrpSpPr/>
          <p:nvPr/>
        </p:nvGrpSpPr>
        <p:grpSpPr>
          <a:xfrm>
            <a:off x="7827603" y="7548571"/>
            <a:ext cx="6327529" cy="439736"/>
            <a:chOff x="7827603" y="7548571"/>
            <a:chExt cx="6327529" cy="439736"/>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37620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900" b="1" dirty="0"/>
              <a:t>In </a:t>
            </a:r>
            <a:r>
              <a:rPr lang="en-US" sz="4900" b="1" dirty="0">
                <a:solidFill>
                  <a:srgbClr val="00B050"/>
                </a:solidFill>
              </a:rPr>
              <a:t>criminal and civil cases </a:t>
            </a:r>
            <a:r>
              <a:rPr lang="en-US" sz="4900" b="1" dirty="0"/>
              <a:t>mediation can be requested</a:t>
            </a:r>
            <a:r>
              <a:rPr lang="fi-FI" sz="6000" dirty="0"/>
              <a:t/>
            </a:r>
            <a:br>
              <a:rPr lang="fi-FI" sz="6000" dirty="0"/>
            </a:br>
            <a:endParaRPr lang="ru-RU" dirty="0"/>
          </a:p>
        </p:txBody>
      </p:sp>
      <p:sp>
        <p:nvSpPr>
          <p:cNvPr id="3" name="Объект 2"/>
          <p:cNvSpPr>
            <a:spLocks noGrp="1"/>
          </p:cNvSpPr>
          <p:nvPr>
            <p:ph idx="1"/>
          </p:nvPr>
        </p:nvSpPr>
        <p:spPr/>
        <p:txBody>
          <a:bodyPr>
            <a:normAutofit lnSpcReduction="10000"/>
          </a:bodyPr>
          <a:lstStyle/>
          <a:p>
            <a:pPr lvl="0" fontAlgn="t"/>
            <a:r>
              <a:rPr lang="en-US" dirty="0"/>
              <a:t>by a party involved in a criminal or civil case</a:t>
            </a:r>
            <a:endParaRPr lang="fi-FI" dirty="0"/>
          </a:p>
          <a:p>
            <a:pPr lvl="0" fontAlgn="t"/>
            <a:r>
              <a:rPr lang="en-US" dirty="0"/>
              <a:t>by a guardian or a legal representative of a child or a young person</a:t>
            </a:r>
            <a:endParaRPr lang="fi-FI" dirty="0"/>
          </a:p>
          <a:p>
            <a:pPr lvl="0" fontAlgn="t"/>
            <a:r>
              <a:rPr lang="en-US" dirty="0"/>
              <a:t>by the police, prosecuting authority or other authority.</a:t>
            </a:r>
            <a:endParaRPr lang="fi-FI" dirty="0"/>
          </a:p>
          <a:p>
            <a:endParaRPr lang="en-US" dirty="0"/>
          </a:p>
          <a:p>
            <a:r>
              <a:rPr lang="en-US" dirty="0"/>
              <a:t>A mediation request is submitted to the nearest mediation office. </a:t>
            </a:r>
          </a:p>
          <a:p>
            <a:endParaRPr lang="en-US" dirty="0"/>
          </a:p>
          <a:p>
            <a:r>
              <a:rPr lang="en-US" dirty="0"/>
              <a:t>However, in domestic violence cases, only the police or prosecutor can initiate mediation. </a:t>
            </a:r>
          </a:p>
          <a:p>
            <a:pPr lvl="1"/>
            <a:r>
              <a:rPr lang="en-US" dirty="0"/>
              <a:t>The officials at the mediation office assess whether the case is suitable for mediation and give parties advice on all details.</a:t>
            </a:r>
            <a:endParaRPr lang="fi-FI" dirty="0"/>
          </a:p>
          <a:p>
            <a:endParaRPr lang="ru-RU" dirty="0"/>
          </a:p>
        </p:txBody>
      </p:sp>
      <p:grpSp>
        <p:nvGrpSpPr>
          <p:cNvPr id="4" name="Group 10"/>
          <p:cNvGrpSpPr/>
          <p:nvPr/>
        </p:nvGrpSpPr>
        <p:grpSpPr>
          <a:xfrm>
            <a:off x="7827603" y="7548571"/>
            <a:ext cx="6327529" cy="439736"/>
            <a:chOff x="7827603" y="7548571"/>
            <a:chExt cx="6327529" cy="439736"/>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6"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80669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a:t>Consent is required</a:t>
            </a:r>
            <a:endParaRPr lang="ru-RU" sz="4400" dirty="0"/>
          </a:p>
        </p:txBody>
      </p:sp>
      <p:sp>
        <p:nvSpPr>
          <p:cNvPr id="3" name="Объект 2"/>
          <p:cNvSpPr>
            <a:spLocks noGrp="1"/>
          </p:cNvSpPr>
          <p:nvPr>
            <p:ph idx="1"/>
          </p:nvPr>
        </p:nvSpPr>
        <p:spPr/>
        <p:txBody>
          <a:bodyPr>
            <a:normAutofit fontScale="92500" lnSpcReduction="20000"/>
          </a:bodyPr>
          <a:lstStyle/>
          <a:p>
            <a:r>
              <a:rPr lang="en-US" sz="3600" dirty="0" smtClean="0"/>
              <a:t>Mediation </a:t>
            </a:r>
            <a:r>
              <a:rPr lang="en-US" sz="3600" dirty="0"/>
              <a:t>can be undertaken only between parties who have personally and voluntarily expressed their consent to mediation and who can understand the significance of mediation and of any mediation settlements.</a:t>
            </a:r>
            <a:r>
              <a:rPr lang="fi-FI" sz="3600" dirty="0"/>
              <a:t/>
            </a:r>
            <a:br>
              <a:rPr lang="fi-FI" sz="3600" dirty="0"/>
            </a:br>
            <a:r>
              <a:rPr lang="fi-FI" sz="3600" dirty="0"/>
              <a:t/>
            </a:r>
            <a:br>
              <a:rPr lang="fi-FI" sz="3600" dirty="0"/>
            </a:br>
            <a:r>
              <a:rPr lang="en-US" sz="3600" dirty="0"/>
              <a:t>Before giving their consent to mediation, the parties will be informed of their rights and status in the mediation process. The parties have the right to withdraw their consent at any point during the mediation.</a:t>
            </a:r>
            <a:r>
              <a:rPr lang="fi-FI" sz="3600" dirty="0"/>
              <a:t/>
            </a:r>
            <a:br>
              <a:rPr lang="fi-FI" sz="3600" dirty="0"/>
            </a:br>
            <a:r>
              <a:rPr lang="fi-FI" sz="3600" dirty="0"/>
              <a:t/>
            </a:r>
            <a:br>
              <a:rPr lang="fi-FI" sz="3600" dirty="0"/>
            </a:br>
            <a:r>
              <a:rPr lang="en-US" sz="3600" dirty="0"/>
              <a:t>Mediation is subject to consent from all parties involved. </a:t>
            </a:r>
            <a:br>
              <a:rPr lang="en-US" sz="3600" dirty="0"/>
            </a:br>
            <a:r>
              <a:rPr lang="en-US" sz="3600" dirty="0"/>
              <a:t/>
            </a:r>
            <a:br>
              <a:rPr lang="en-US" sz="3600" dirty="0"/>
            </a:br>
            <a:r>
              <a:rPr lang="en-US" sz="3600" dirty="0"/>
              <a:t>Consent is required even from minors and their guardians or, if necessary, their legal representative.</a:t>
            </a:r>
            <a:r>
              <a:rPr lang="fi-FI" sz="3600" dirty="0"/>
              <a:t/>
            </a:r>
            <a:br>
              <a:rPr lang="fi-FI" sz="3600" dirty="0"/>
            </a:br>
            <a:endParaRPr lang="ru-RU" dirty="0"/>
          </a:p>
        </p:txBody>
      </p:sp>
      <p:grpSp>
        <p:nvGrpSpPr>
          <p:cNvPr id="4" name="Group 10"/>
          <p:cNvGrpSpPr/>
          <p:nvPr/>
        </p:nvGrpSpPr>
        <p:grpSpPr>
          <a:xfrm>
            <a:off x="7827603" y="7548571"/>
            <a:ext cx="6327529" cy="439736"/>
            <a:chOff x="7827603" y="7548571"/>
            <a:chExt cx="6327529" cy="439736"/>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6"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71036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kern="1800" dirty="0">
                <a:latin typeface="Calibri" panose="020F0502020204030204" pitchFamily="34" charset="0"/>
                <a:ea typeface="Times New Roman" panose="02020603050405020304" pitchFamily="18" charset="0"/>
                <a:cs typeface="Calibri" panose="020F0502020204030204" pitchFamily="34" charset="0"/>
              </a:rPr>
              <a:t>Mediation process</a:t>
            </a:r>
            <a:endParaRPr lang="ru-RU" sz="4400" dirty="0"/>
          </a:p>
        </p:txBody>
      </p:sp>
      <p:sp>
        <p:nvSpPr>
          <p:cNvPr id="3" name="Объект 2"/>
          <p:cNvSpPr>
            <a:spLocks noGrp="1"/>
          </p:cNvSpPr>
          <p:nvPr>
            <p:ph idx="1"/>
          </p:nvPr>
        </p:nvSpPr>
        <p:spPr/>
        <p:txBody>
          <a:bodyPr>
            <a:normAutofit fontScale="55000" lnSpcReduction="20000"/>
          </a:bodyPr>
          <a:lstStyle/>
          <a:p>
            <a:pPr fontAlgn="t">
              <a:lnSpc>
                <a:spcPct val="107000"/>
              </a:lnSpc>
              <a:spcAft>
                <a:spcPts val="1200"/>
              </a:spcAft>
            </a:pPr>
            <a:r>
              <a:rPr lang="en-US"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The mediation office gets in touch with the parties involved and informs them of</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pPr marL="342900" marR="238125" lvl="0" indent="-342900" fontAlgn="t">
              <a:lnSpc>
                <a:spcPct val="107000"/>
              </a:lnSpc>
              <a:spcAft>
                <a:spcPts val="0"/>
              </a:spcAft>
              <a:buSzPts val="1000"/>
              <a:buFont typeface="Symbol" panose="05050102010706020507" pitchFamily="18" charset="2"/>
              <a:buChar char=""/>
              <a:tabLst>
                <a:tab pos="457200" algn="l"/>
              </a:tabLst>
            </a:pPr>
            <a:r>
              <a:rPr lang="fi-FI" sz="3600" dirty="0" err="1">
                <a:solidFill>
                  <a:srgbClr val="303030"/>
                </a:solidFill>
                <a:latin typeface="Calibri" panose="020F0502020204030204" pitchFamily="34" charset="0"/>
                <a:ea typeface="Times New Roman" panose="02020603050405020304" pitchFamily="18" charset="0"/>
                <a:cs typeface="Calibri" panose="020F0502020204030204" pitchFamily="34" charset="0"/>
              </a:rPr>
              <a:t>mediation</a:t>
            </a:r>
            <a:r>
              <a:rPr lang="fi-FI"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 and </a:t>
            </a:r>
            <a:r>
              <a:rPr lang="fi-FI" sz="3600" dirty="0" err="1">
                <a:solidFill>
                  <a:srgbClr val="303030"/>
                </a:solidFill>
                <a:latin typeface="Calibri" panose="020F0502020204030204" pitchFamily="34" charset="0"/>
                <a:ea typeface="Times New Roman" panose="02020603050405020304" pitchFamily="18" charset="0"/>
                <a:cs typeface="Calibri" panose="020F0502020204030204" pitchFamily="34" charset="0"/>
              </a:rPr>
              <a:t>its</a:t>
            </a:r>
            <a:r>
              <a:rPr lang="fi-FI"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 </a:t>
            </a:r>
            <a:r>
              <a:rPr lang="fi-FI" sz="3600" dirty="0" err="1">
                <a:solidFill>
                  <a:srgbClr val="303030"/>
                </a:solidFill>
                <a:latin typeface="Calibri" panose="020F0502020204030204" pitchFamily="34" charset="0"/>
                <a:ea typeface="Times New Roman" panose="02020603050405020304" pitchFamily="18" charset="0"/>
                <a:cs typeface="Calibri" panose="020F0502020204030204" pitchFamily="34" charset="0"/>
              </a:rPr>
              <a:t>significance</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pPr marL="342900" marR="238125" lvl="0" indent="-342900" fontAlgn="t">
              <a:lnSpc>
                <a:spcPct val="107000"/>
              </a:lnSpc>
              <a:spcAft>
                <a:spcPts val="0"/>
              </a:spcAft>
              <a:buSzPts val="1000"/>
              <a:buFont typeface="Symbol" panose="05050102010706020507" pitchFamily="18" charset="2"/>
              <a:buChar char=""/>
              <a:tabLst>
                <a:tab pos="457200" algn="l"/>
              </a:tabLst>
            </a:pPr>
            <a:r>
              <a:rPr lang="en-US"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the status of different parties in the mediation</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pPr marL="342900" marR="238125" lvl="0" indent="-342900" fontAlgn="t">
              <a:lnSpc>
                <a:spcPct val="107000"/>
              </a:lnSpc>
              <a:spcAft>
                <a:spcPts val="0"/>
              </a:spcAft>
              <a:buSzPts val="1000"/>
              <a:buFont typeface="Symbol" panose="05050102010706020507" pitchFamily="18" charset="2"/>
              <a:buChar char=""/>
              <a:tabLst>
                <a:tab pos="457200" algn="l"/>
              </a:tabLst>
            </a:pPr>
            <a:r>
              <a:rPr lang="en-US"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support services during and after mediation</a:t>
            </a:r>
            <a:r>
              <a:rPr lang="en-US" sz="3600" dirty="0" smtClean="0">
                <a:solidFill>
                  <a:srgbClr val="303030"/>
                </a:solidFill>
                <a:latin typeface="Calibri" panose="020F0502020204030204" pitchFamily="34" charset="0"/>
                <a:ea typeface="Times New Roman" panose="02020603050405020304" pitchFamily="18" charset="0"/>
                <a:cs typeface="Calibri" panose="020F0502020204030204" pitchFamily="34" charset="0"/>
              </a:rPr>
              <a:t>.</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1200"/>
              </a:spcAft>
            </a:pPr>
            <a:r>
              <a:rPr lang="en-US" sz="3600" b="1" dirty="0">
                <a:solidFill>
                  <a:srgbClr val="303030"/>
                </a:solidFill>
                <a:latin typeface="Calibri" panose="020F0502020204030204" pitchFamily="34" charset="0"/>
                <a:ea typeface="Times New Roman" panose="02020603050405020304" pitchFamily="18" charset="0"/>
                <a:cs typeface="Calibri" panose="020F0502020204030204" pitchFamily="34" charset="0"/>
              </a:rPr>
              <a:t>The parties are active </a:t>
            </a:r>
            <a:r>
              <a:rPr lang="en-US"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in the discussions. Events are discussed constructively, enabling the parties to listen to each other.</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Bef>
                <a:spcPts val="1125"/>
              </a:spcBef>
              <a:spcAft>
                <a:spcPts val="750"/>
              </a:spcAft>
            </a:pPr>
            <a:r>
              <a:rPr lang="en-US"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Parties </a:t>
            </a:r>
            <a:r>
              <a:rPr lang="en-US" sz="3600" b="1" dirty="0">
                <a:solidFill>
                  <a:srgbClr val="303030"/>
                </a:solidFill>
                <a:latin typeface="Calibri" panose="020F0502020204030204" pitchFamily="34" charset="0"/>
                <a:ea typeface="Times New Roman" panose="02020603050405020304" pitchFamily="18" charset="0"/>
                <a:cs typeface="Calibri" panose="020F0502020204030204" pitchFamily="34" charset="0"/>
              </a:rPr>
              <a:t>can call off </a:t>
            </a:r>
            <a:r>
              <a:rPr lang="en-US"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the mediation process at any stage</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Bef>
                <a:spcPts val="1125"/>
              </a:spcBef>
              <a:spcAft>
                <a:spcPts val="750"/>
              </a:spcAft>
            </a:pPr>
            <a:r>
              <a:rPr lang="en-US"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Agreements can include </a:t>
            </a:r>
            <a:r>
              <a:rPr lang="en-US" sz="3600" b="1" dirty="0">
                <a:solidFill>
                  <a:srgbClr val="303030"/>
                </a:solidFill>
                <a:latin typeface="Calibri" panose="020F0502020204030204" pitchFamily="34" charset="0"/>
                <a:ea typeface="Times New Roman" panose="02020603050405020304" pitchFamily="18" charset="0"/>
                <a:cs typeface="Calibri" panose="020F0502020204030204" pitchFamily="34" charset="0"/>
              </a:rPr>
              <a:t>several types of compensations; </a:t>
            </a:r>
            <a:r>
              <a:rPr lang="en-US"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a monetary compensation or compensation in the form of work.</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1200"/>
              </a:spcAft>
            </a:pPr>
            <a:r>
              <a:rPr lang="en-US"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If conciliation is reached, the parties sign </a:t>
            </a:r>
            <a:r>
              <a:rPr lang="en-US" sz="3600" b="1" dirty="0">
                <a:solidFill>
                  <a:srgbClr val="303030"/>
                </a:solidFill>
                <a:latin typeface="Calibri" panose="020F0502020204030204" pitchFamily="34" charset="0"/>
                <a:ea typeface="Times New Roman" panose="02020603050405020304" pitchFamily="18" charset="0"/>
                <a:cs typeface="Calibri" panose="020F0502020204030204" pitchFamily="34" charset="0"/>
              </a:rPr>
              <a:t>an agreement </a:t>
            </a:r>
            <a:r>
              <a:rPr lang="en-US" sz="3600" dirty="0">
                <a:solidFill>
                  <a:srgbClr val="303030"/>
                </a:solidFill>
                <a:latin typeface="Calibri" panose="020F0502020204030204" pitchFamily="34" charset="0"/>
                <a:ea typeface="Times New Roman" panose="02020603050405020304" pitchFamily="18" charset="0"/>
                <a:cs typeface="Calibri" panose="020F0502020204030204" pitchFamily="34" charset="0"/>
              </a:rPr>
              <a:t>which is authenticated by the mediators.</a:t>
            </a:r>
          </a:p>
          <a:p>
            <a:pPr fontAlgn="t">
              <a:lnSpc>
                <a:spcPct val="107000"/>
              </a:lnSpc>
              <a:spcAft>
                <a:spcPts val="1200"/>
              </a:spcAft>
            </a:pPr>
            <a:r>
              <a:rPr lang="en-US" dirty="0"/>
              <a:t>A written agreement reached in an out-of-court mediation</a:t>
            </a:r>
            <a:r>
              <a:rPr lang="en-US" b="1" dirty="0"/>
              <a:t> may be confirmed </a:t>
            </a:r>
            <a:r>
              <a:rPr lang="en-US" dirty="0"/>
              <a:t>in general courts. </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grpSp>
        <p:nvGrpSpPr>
          <p:cNvPr id="4" name="Group 10"/>
          <p:cNvGrpSpPr/>
          <p:nvPr/>
        </p:nvGrpSpPr>
        <p:grpSpPr>
          <a:xfrm>
            <a:off x="7827603" y="7548571"/>
            <a:ext cx="6327529" cy="439736"/>
            <a:chOff x="7827603" y="7548571"/>
            <a:chExt cx="6327529" cy="439736"/>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6"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97913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spc="75" dirty="0">
                <a:solidFill>
                  <a:srgbClr val="3A3A3A"/>
                </a:solidFill>
                <a:latin typeface="Calibri" panose="020F0502020204030204" pitchFamily="34" charset="0"/>
                <a:ea typeface="Times New Roman" panose="02020603050405020304" pitchFamily="18" charset="0"/>
                <a:cs typeface="Calibri" panose="020F0502020204030204" pitchFamily="34" charset="0"/>
              </a:rPr>
              <a:t>The Mediation – Restorative justice</a:t>
            </a:r>
            <a:endParaRPr lang="ru-RU" sz="4400" dirty="0"/>
          </a:p>
        </p:txBody>
      </p:sp>
      <p:sp>
        <p:nvSpPr>
          <p:cNvPr id="3" name="Объект 2"/>
          <p:cNvSpPr>
            <a:spLocks noGrp="1"/>
          </p:cNvSpPr>
          <p:nvPr>
            <p:ph idx="1"/>
          </p:nvPr>
        </p:nvSpPr>
        <p:spPr/>
        <p:txBody>
          <a:bodyPr>
            <a:normAutofit fontScale="62500" lnSpcReduction="20000"/>
          </a:bodyPr>
          <a:lstStyle/>
          <a:p>
            <a:pPr>
              <a:lnSpc>
                <a:spcPct val="107000"/>
              </a:lnSpc>
              <a:spcAft>
                <a:spcPts val="1800"/>
              </a:spcAft>
            </a:pPr>
            <a:r>
              <a:rPr lang="en-US" sz="3600" dirty="0">
                <a:solidFill>
                  <a:srgbClr val="3A3A3A"/>
                </a:solidFill>
                <a:latin typeface="Calibri" panose="020F0502020204030204" pitchFamily="34" charset="0"/>
                <a:ea typeface="Times New Roman" panose="02020603050405020304" pitchFamily="18" charset="0"/>
                <a:cs typeface="Calibri" panose="020F0502020204030204" pitchFamily="34" charset="0"/>
              </a:rPr>
              <a:t>Best accomplished in facilitative mediation in which all parties personally take part. </a:t>
            </a:r>
          </a:p>
          <a:p>
            <a:pPr marL="342900" indent="-342900">
              <a:lnSpc>
                <a:spcPct val="107000"/>
              </a:lnSpc>
              <a:spcAft>
                <a:spcPts val="1800"/>
              </a:spcAft>
              <a:buFontTx/>
              <a:buChar char="-"/>
            </a:pPr>
            <a:r>
              <a:rPr lang="en-US" sz="3600" dirty="0">
                <a:solidFill>
                  <a:srgbClr val="3A3A3A"/>
                </a:solidFill>
                <a:latin typeface="Calibri" panose="020F0502020204030204" pitchFamily="34" charset="0"/>
                <a:ea typeface="Times New Roman" panose="02020603050405020304" pitchFamily="18" charset="0"/>
                <a:cs typeface="Calibri" panose="020F0502020204030204" pitchFamily="34" charset="0"/>
              </a:rPr>
              <a:t>The parties can always have a supporting person present.</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US" sz="3600" dirty="0">
                <a:solidFill>
                  <a:srgbClr val="3A3A3A"/>
                </a:solidFill>
                <a:latin typeface="Calibri" panose="020F0502020204030204" pitchFamily="34" charset="0"/>
                <a:ea typeface="Times New Roman" panose="02020603050405020304" pitchFamily="18" charset="0"/>
                <a:cs typeface="Calibri" panose="020F0502020204030204" pitchFamily="34" charset="0"/>
              </a:rPr>
              <a:t>The values of mediation are respect, tolerance, compassion, trust and forgiveness. </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US" sz="3600" b="1" dirty="0">
                <a:solidFill>
                  <a:srgbClr val="3A3A3A"/>
                </a:solidFill>
                <a:latin typeface="Calibri" panose="020F0502020204030204" pitchFamily="34" charset="0"/>
                <a:ea typeface="Times New Roman" panose="02020603050405020304" pitchFamily="18" charset="0"/>
                <a:cs typeface="Calibri" panose="020F0502020204030204" pitchFamily="34" charset="0"/>
              </a:rPr>
              <a:t>At the core </a:t>
            </a:r>
            <a:r>
              <a:rPr lang="en-US" sz="3600" dirty="0">
                <a:solidFill>
                  <a:srgbClr val="3A3A3A"/>
                </a:solidFill>
                <a:latin typeface="Calibri" panose="020F0502020204030204" pitchFamily="34" charset="0"/>
                <a:ea typeface="Times New Roman" panose="02020603050405020304" pitchFamily="18" charset="0"/>
                <a:cs typeface="Calibri" panose="020F0502020204030204" pitchFamily="34" charset="0"/>
              </a:rPr>
              <a:t>of mediation is dialogue, willingness to learn, understanding of another’s points of view and focusing on the future.</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US" sz="3600" b="1" dirty="0">
                <a:solidFill>
                  <a:srgbClr val="3A3A3A"/>
                </a:solidFill>
                <a:latin typeface="Calibri" panose="020F0502020204030204" pitchFamily="34" charset="0"/>
                <a:ea typeface="Times New Roman" panose="02020603050405020304" pitchFamily="18" charset="0"/>
                <a:cs typeface="Calibri" panose="020F0502020204030204" pitchFamily="34" charset="0"/>
              </a:rPr>
              <a:t>Nils Christie </a:t>
            </a:r>
            <a:r>
              <a:rPr lang="en-US" sz="3600" dirty="0">
                <a:solidFill>
                  <a:srgbClr val="3A3A3A"/>
                </a:solidFill>
                <a:latin typeface="Calibri" panose="020F0502020204030204" pitchFamily="34" charset="0"/>
                <a:ea typeface="Times New Roman" panose="02020603050405020304" pitchFamily="18" charset="0"/>
                <a:cs typeface="Calibri" panose="020F0502020204030204" pitchFamily="34" charset="0"/>
              </a:rPr>
              <a:t>(1928-2015) has often been called the father of Nordic mediation. </a:t>
            </a:r>
          </a:p>
          <a:p>
            <a:pPr marL="342900" indent="-342900">
              <a:lnSpc>
                <a:spcPct val="107000"/>
              </a:lnSpc>
              <a:spcAft>
                <a:spcPts val="1800"/>
              </a:spcAft>
              <a:buFontTx/>
              <a:buChar char="-"/>
            </a:pPr>
            <a:r>
              <a:rPr lang="en-US" sz="3600" dirty="0">
                <a:solidFill>
                  <a:srgbClr val="3A3A3A"/>
                </a:solidFill>
                <a:latin typeface="Calibri" panose="020F0502020204030204" pitchFamily="34" charset="0"/>
                <a:ea typeface="Times New Roman" panose="02020603050405020304" pitchFamily="18" charset="0"/>
                <a:cs typeface="Calibri" panose="020F0502020204030204" pitchFamily="34" charset="0"/>
              </a:rPr>
              <a:t>His opinion was that mediation will gain ground in societies because it ”lacks a sword”, meaning the power of punishment and because “the truth” is a relative concept. </a:t>
            </a:r>
            <a:endParaRPr lang="fi-FI"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US" sz="3600" b="1" dirty="0">
                <a:solidFill>
                  <a:srgbClr val="3A3A3A"/>
                </a:solidFill>
                <a:latin typeface="Calibri" panose="020F0502020204030204" pitchFamily="34" charset="0"/>
                <a:ea typeface="Times New Roman" panose="02020603050405020304" pitchFamily="18" charset="0"/>
                <a:cs typeface="Calibri" panose="020F0502020204030204" pitchFamily="34" charset="0"/>
              </a:rPr>
              <a:t>Mediation is neither about finding the guilty nor finding the absolute truth. </a:t>
            </a:r>
            <a:endParaRPr lang="fi-FI" sz="3600" b="1"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grpSp>
        <p:nvGrpSpPr>
          <p:cNvPr id="4" name="Group 10"/>
          <p:cNvGrpSpPr/>
          <p:nvPr/>
        </p:nvGrpSpPr>
        <p:grpSpPr>
          <a:xfrm>
            <a:off x="7827603" y="7548571"/>
            <a:ext cx="6327529" cy="439736"/>
            <a:chOff x="7827603" y="7548571"/>
            <a:chExt cx="6327529" cy="439736"/>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6"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84554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a:t/>
            </a:r>
            <a:br>
              <a:rPr lang="en-US" sz="4400" b="1" dirty="0"/>
            </a:br>
            <a:r>
              <a:rPr lang="en-US" sz="4400" b="1" dirty="0"/>
              <a:t>Other arenas of mediation</a:t>
            </a:r>
            <a:endParaRPr lang="ru-RU" sz="4400" dirty="0"/>
          </a:p>
        </p:txBody>
      </p:sp>
      <p:sp>
        <p:nvSpPr>
          <p:cNvPr id="3" name="Объект 2"/>
          <p:cNvSpPr>
            <a:spLocks noGrp="1"/>
          </p:cNvSpPr>
          <p:nvPr>
            <p:ph idx="1"/>
          </p:nvPr>
        </p:nvSpPr>
        <p:spPr/>
        <p:txBody>
          <a:bodyPr>
            <a:normAutofit fontScale="92500" lnSpcReduction="20000"/>
          </a:bodyPr>
          <a:lstStyle/>
          <a:p>
            <a:r>
              <a:rPr lang="en-US" dirty="0"/>
              <a:t>The Finnish Bar Association – attorneys as mediator</a:t>
            </a:r>
          </a:p>
          <a:p>
            <a:r>
              <a:rPr lang="en-US" dirty="0"/>
              <a:t>Mediation in the field of day care and education – VERSO -programme</a:t>
            </a:r>
            <a:endParaRPr lang="fi-FI" dirty="0"/>
          </a:p>
          <a:p>
            <a:r>
              <a:rPr lang="en-US" dirty="0"/>
              <a:t>Mediation in work communities</a:t>
            </a:r>
            <a:endParaRPr lang="fi-FI" dirty="0"/>
          </a:p>
          <a:p>
            <a:r>
              <a:rPr lang="en-US" dirty="0"/>
              <a:t>Mediation in family conflicts</a:t>
            </a:r>
            <a:endParaRPr lang="fi-FI" dirty="0"/>
          </a:p>
          <a:p>
            <a:r>
              <a:rPr lang="en-US" dirty="0"/>
              <a:t>Environmental mediation</a:t>
            </a:r>
            <a:endParaRPr lang="fi-FI" dirty="0"/>
          </a:p>
          <a:p>
            <a:pPr fontAlgn="base"/>
            <a:r>
              <a:rPr lang="en-US" dirty="0"/>
              <a:t>Private mediation for example </a:t>
            </a:r>
            <a:r>
              <a:rPr lang="en-US" dirty="0" err="1"/>
              <a:t>Ms</a:t>
            </a:r>
            <a:r>
              <a:rPr lang="en-US" dirty="0"/>
              <a:t> PIRITA VIRTANEN</a:t>
            </a:r>
            <a:endParaRPr lang="fi-FI" dirty="0"/>
          </a:p>
          <a:p>
            <a:pPr fontAlgn="base"/>
            <a:r>
              <a:rPr lang="en-US" dirty="0"/>
              <a:t>Mediator, Founder &amp; CEO</a:t>
            </a:r>
            <a:endParaRPr lang="fi-FI" dirty="0"/>
          </a:p>
          <a:p>
            <a:pPr fontAlgn="base"/>
            <a:r>
              <a:rPr lang="fi-FI" dirty="0"/>
              <a:t>​​</a:t>
            </a:r>
            <a:r>
              <a:rPr lang="en-US" dirty="0"/>
              <a:t>International or Peace Mediation</a:t>
            </a:r>
            <a:endParaRPr lang="fi-FI" dirty="0"/>
          </a:p>
          <a:p>
            <a:r>
              <a:rPr lang="en-US" dirty="0"/>
              <a:t>Finnish Forum for Mediation</a:t>
            </a:r>
          </a:p>
          <a:p>
            <a:r>
              <a:rPr lang="fi-FI" dirty="0" err="1"/>
              <a:t>Mediation</a:t>
            </a:r>
            <a:r>
              <a:rPr lang="fi-FI" dirty="0"/>
              <a:t> in Labour </a:t>
            </a:r>
            <a:r>
              <a:rPr lang="fi-FI" dirty="0" err="1"/>
              <a:t>Disputes</a:t>
            </a:r>
            <a:r>
              <a:rPr lang="fi-FI" dirty="0"/>
              <a:t> – National </a:t>
            </a:r>
            <a:r>
              <a:rPr lang="fi-FI" dirty="0" err="1"/>
              <a:t>Conciliator</a:t>
            </a:r>
            <a:endParaRPr lang="fi-FI" dirty="0"/>
          </a:p>
          <a:p>
            <a:r>
              <a:rPr lang="fi-FI" dirty="0" err="1"/>
              <a:t>Mediation</a:t>
            </a:r>
            <a:r>
              <a:rPr lang="fi-FI" dirty="0"/>
              <a:t> in </a:t>
            </a:r>
            <a:r>
              <a:rPr lang="fi-FI" dirty="0" err="1"/>
              <a:t>commercial</a:t>
            </a:r>
            <a:r>
              <a:rPr lang="fi-FI" dirty="0"/>
              <a:t> </a:t>
            </a:r>
            <a:r>
              <a:rPr lang="fi-FI" dirty="0" err="1"/>
              <a:t>disputes</a:t>
            </a:r>
            <a:r>
              <a:rPr lang="fi-FI" dirty="0"/>
              <a:t> </a:t>
            </a:r>
          </a:p>
          <a:p>
            <a:endParaRPr lang="ru-RU" dirty="0"/>
          </a:p>
        </p:txBody>
      </p:sp>
    </p:spTree>
    <p:extLst>
      <p:ext uri="{BB962C8B-B14F-4D97-AF65-F5344CB8AC3E}">
        <p14:creationId xmlns:p14="http://schemas.microsoft.com/office/powerpoint/2010/main" val="383827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2767" y="1648874"/>
            <a:ext cx="3422361" cy="551810"/>
          </a:xfrm>
          <a:prstGeom prst="rect">
            <a:avLst/>
          </a:prstGeom>
        </p:spPr>
      </p:pic>
      <p:sp>
        <p:nvSpPr>
          <p:cNvPr id="6" name="TextBox 5"/>
          <p:cNvSpPr txBox="1"/>
          <p:nvPr/>
        </p:nvSpPr>
        <p:spPr>
          <a:xfrm>
            <a:off x="2239810" y="3432085"/>
            <a:ext cx="7153571" cy="1078437"/>
          </a:xfrm>
          <a:prstGeom prst="rect">
            <a:avLst/>
          </a:prstGeom>
          <a:noFill/>
        </p:spPr>
        <p:txBody>
          <a:bodyPr wrap="square" rtlCol="0">
            <a:spAutoFit/>
          </a:bodyPr>
          <a:lstStyle/>
          <a:p>
            <a:pPr>
              <a:lnSpc>
                <a:spcPct val="89000"/>
              </a:lnSpc>
            </a:pPr>
            <a:r>
              <a:rPr lang="en-US" sz="7200" b="1" spc="40" dirty="0" smtClean="0">
                <a:solidFill>
                  <a:srgbClr val="034EA2"/>
                </a:solidFill>
                <a:latin typeface="Arial Black" panose="020B0A04020102020204" pitchFamily="34" charset="0"/>
              </a:rPr>
              <a:t>Thank you!</a:t>
            </a:r>
            <a:endParaRPr lang="en-US" sz="7200" b="1" spc="40" dirty="0">
              <a:solidFill>
                <a:srgbClr val="034EA2"/>
              </a:solidFill>
              <a:latin typeface="Arial Black" panose="020B0A04020102020204" pitchFamily="34" charset="0"/>
            </a:endParaRPr>
          </a:p>
        </p:txBody>
      </p:sp>
      <p:grpSp>
        <p:nvGrpSpPr>
          <p:cNvPr id="8" name="Group 7"/>
          <p:cNvGrpSpPr/>
          <p:nvPr/>
        </p:nvGrpSpPr>
        <p:grpSpPr>
          <a:xfrm>
            <a:off x="2398509" y="4881852"/>
            <a:ext cx="6994872" cy="2942649"/>
            <a:chOff x="2398509" y="4893003"/>
            <a:chExt cx="6994872" cy="2942649"/>
          </a:xfrm>
          <a:solidFill>
            <a:srgbClr val="EBEBEB"/>
          </a:solidFill>
        </p:grpSpPr>
        <p:sp>
          <p:nvSpPr>
            <p:cNvPr id="46" name="Rectangle 45"/>
            <p:cNvSpPr/>
            <p:nvPr/>
          </p:nvSpPr>
          <p:spPr>
            <a:xfrm>
              <a:off x="2398509" y="4893003"/>
              <a:ext cx="6994872" cy="2047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6"/>
            <p:cNvSpPr/>
            <p:nvPr/>
          </p:nvSpPr>
          <p:spPr>
            <a:xfrm rot="5400000">
              <a:off x="2393051" y="6742559"/>
              <a:ext cx="1098551" cy="108763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409230" y="4686849"/>
            <a:ext cx="6984151" cy="125688"/>
            <a:chOff x="2409230" y="4768338"/>
            <a:chExt cx="6984151" cy="125688"/>
          </a:xfrm>
          <a:solidFill>
            <a:srgbClr val="FFCC32"/>
          </a:solidFill>
        </p:grpSpPr>
        <p:sp>
          <p:nvSpPr>
            <p:cNvPr id="10" name="Rectangle 9"/>
            <p:cNvSpPr/>
            <p:nvPr/>
          </p:nvSpPr>
          <p:spPr>
            <a:xfrm>
              <a:off x="240923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0501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0080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9658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9236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8815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8393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7972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7550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7129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6707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6286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5864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5443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150217"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4600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41787"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3757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93335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29141"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2492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20711"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1649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91228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10806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30385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49963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9542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89120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08698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28277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47855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67434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87012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06591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26169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118" y="7258930"/>
            <a:ext cx="3323772" cy="456204"/>
          </a:xfrm>
          <a:prstGeom prst="rect">
            <a:avLst/>
          </a:prstGeom>
        </p:spPr>
      </p:pic>
      <p:sp>
        <p:nvSpPr>
          <p:cNvPr id="89" name="TextBox 88"/>
          <p:cNvSpPr txBox="1"/>
          <p:nvPr/>
        </p:nvSpPr>
        <p:spPr>
          <a:xfrm>
            <a:off x="2815074" y="5212286"/>
            <a:ext cx="5663485" cy="1492716"/>
          </a:xfrm>
          <a:prstGeom prst="rect">
            <a:avLst/>
          </a:prstGeom>
          <a:noFill/>
        </p:spPr>
        <p:txBody>
          <a:bodyPr wrap="square" rtlCol="0">
            <a:spAutoFit/>
          </a:bodyPr>
          <a:lstStyle/>
          <a:p>
            <a:pPr>
              <a:lnSpc>
                <a:spcPct val="130000"/>
              </a:lnSpc>
            </a:pPr>
            <a:r>
              <a:rPr lang="en-US" sz="1400" b="1" spc="40" dirty="0">
                <a:latin typeface="Arial" panose="020B0604020202020204" pitchFamily="34" charset="0"/>
                <a:cs typeface="Arial" panose="020B0604020202020204" pitchFamily="34" charset="0"/>
              </a:rPr>
              <a:t>This presentation was produced with the financial support of the European Union. Its contents are the sole responsibility of PRAVO-JUSTICE and do not necessarily reflect the views of the European Union.</a:t>
            </a:r>
          </a:p>
          <a:p>
            <a:pPr>
              <a:lnSpc>
                <a:spcPct val="130000"/>
              </a:lnSpc>
            </a:pPr>
            <a:endParaRPr lang="en-US" sz="1400" b="1" spc="4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730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1880171" y="2599166"/>
            <a:ext cx="12163375" cy="872996"/>
          </a:xfrm>
          <a:prstGeom prst="rect">
            <a:avLst/>
          </a:prstGeom>
          <a:solidFill>
            <a:schemeClr val="bg1"/>
          </a:solidFill>
        </p:spPr>
        <p:txBody>
          <a:bodyPr wrap="square" rtlCol="0">
            <a:spAutoFit/>
          </a:bodyPr>
          <a:lstStyle/>
          <a:p>
            <a:pPr>
              <a:lnSpc>
                <a:spcPct val="89000"/>
              </a:lnSpc>
            </a:pPr>
            <a:endParaRPr lang="en-US" sz="5700" b="1" spc="40" dirty="0">
              <a:solidFill>
                <a:srgbClr val="034EA2"/>
              </a:solidFill>
              <a:latin typeface="Arial Black" panose="020B0A04020102020204" pitchFamily="34" charset="0"/>
            </a:endParaRPr>
          </a:p>
        </p:txBody>
      </p:sp>
      <p:grpSp>
        <p:nvGrpSpPr>
          <p:cNvPr id="11" name="Group 10"/>
          <p:cNvGrpSpPr/>
          <p:nvPr/>
        </p:nvGrpSpPr>
        <p:grpSpPr>
          <a:xfrm>
            <a:off x="7827603" y="7548571"/>
            <a:ext cx="6327529" cy="439736"/>
            <a:chOff x="7827603" y="7548571"/>
            <a:chExt cx="6327529" cy="439736"/>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Tekstin paikkamerkki 2"/>
          <p:cNvSpPr txBox="1">
            <a:spLocks/>
          </p:cNvSpPr>
          <p:nvPr/>
        </p:nvSpPr>
        <p:spPr>
          <a:xfrm>
            <a:off x="1880171" y="526093"/>
            <a:ext cx="10457194" cy="6648430"/>
          </a:xfrm>
          <a:prstGeom prst="rect">
            <a:avLst/>
          </a:prstGeom>
        </p:spPr>
        <p:txBody>
          <a:bodyPr>
            <a:normAutofit/>
          </a:bodyPr>
          <a:lstStyle>
            <a:lvl1pPr marL="283464" indent="-283464" algn="l" defTabSz="1133856"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392" indent="-283464" algn="l" defTabSz="1133856"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320" indent="-283464" algn="l" defTabSz="1133856"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248"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176"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104"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032"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1960"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8888"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fi-FI" sz="3200" b="1" dirty="0" err="1" smtClean="0"/>
              <a:t>Mr</a:t>
            </a:r>
            <a:r>
              <a:rPr lang="fi-FI" sz="3200" b="1" dirty="0" smtClean="0"/>
              <a:t> Kari </a:t>
            </a:r>
            <a:r>
              <a:rPr lang="fi-FI" sz="3200" b="1" dirty="0" err="1" smtClean="0"/>
              <a:t>Kiesiläinen</a:t>
            </a:r>
            <a:endParaRPr lang="fi-FI" sz="3200" b="1" dirty="0" smtClean="0"/>
          </a:p>
          <a:p>
            <a:endParaRPr lang="fi-FI" sz="2400" dirty="0" smtClean="0"/>
          </a:p>
          <a:p>
            <a:pPr marL="342900" indent="-342900">
              <a:buFontTx/>
              <a:buChar char="-"/>
            </a:pPr>
            <a:r>
              <a:rPr lang="fi-FI" sz="2400" b="1" dirty="0" smtClean="0"/>
              <a:t>Master of </a:t>
            </a:r>
            <a:r>
              <a:rPr lang="fi-FI" sz="2400" b="1" dirty="0" err="1" smtClean="0"/>
              <a:t>Laws</a:t>
            </a:r>
            <a:r>
              <a:rPr lang="fi-FI" sz="2400" b="1" dirty="0" smtClean="0"/>
              <a:t> </a:t>
            </a:r>
            <a:r>
              <a:rPr lang="fi-FI" sz="2400" dirty="0" smtClean="0"/>
              <a:t>(University of Helsinki)</a:t>
            </a:r>
          </a:p>
          <a:p>
            <a:pPr marL="342900" indent="-342900">
              <a:buFontTx/>
              <a:buChar char="-"/>
            </a:pPr>
            <a:r>
              <a:rPr lang="fi-FI" sz="2400" b="1" dirty="0" smtClean="0"/>
              <a:t>Master of Legal </a:t>
            </a:r>
            <a:r>
              <a:rPr lang="fi-FI" sz="2400" b="1" dirty="0" err="1" smtClean="0"/>
              <a:t>Institutions</a:t>
            </a:r>
            <a:r>
              <a:rPr lang="fi-FI" sz="2400" b="1" dirty="0" smtClean="0"/>
              <a:t> </a:t>
            </a:r>
            <a:r>
              <a:rPr lang="fi-FI" sz="2400" dirty="0" smtClean="0"/>
              <a:t>(University of Wisconsin) </a:t>
            </a:r>
          </a:p>
          <a:p>
            <a:endParaRPr lang="fi-FI" sz="2400" dirty="0" smtClean="0"/>
          </a:p>
          <a:p>
            <a:pPr marL="342900" indent="-342900"/>
            <a:r>
              <a:rPr lang="fi-FI" sz="2400" b="1" dirty="0" err="1" smtClean="0"/>
              <a:t>Judge</a:t>
            </a:r>
            <a:r>
              <a:rPr lang="fi-FI" sz="2400" b="1" dirty="0" smtClean="0"/>
              <a:t> </a:t>
            </a:r>
            <a:r>
              <a:rPr lang="fi-FI" sz="2400" dirty="0" smtClean="0"/>
              <a:t>(Helsinki </a:t>
            </a:r>
            <a:r>
              <a:rPr lang="fi-FI" sz="2400" dirty="0" err="1" smtClean="0"/>
              <a:t>District</a:t>
            </a:r>
            <a:r>
              <a:rPr lang="fi-FI" sz="2400" dirty="0" smtClean="0"/>
              <a:t> </a:t>
            </a:r>
            <a:r>
              <a:rPr lang="fi-FI" sz="2400" dirty="0" err="1" smtClean="0"/>
              <a:t>Court</a:t>
            </a:r>
            <a:r>
              <a:rPr lang="fi-FI" sz="2400" dirty="0" smtClean="0"/>
              <a:t>)</a:t>
            </a:r>
          </a:p>
          <a:p>
            <a:pPr marL="342900" indent="-342900"/>
            <a:endParaRPr lang="fi-FI" sz="2400" dirty="0" smtClean="0"/>
          </a:p>
          <a:p>
            <a:pPr marL="342900" indent="-342900"/>
            <a:r>
              <a:rPr lang="fi-FI" sz="2400" b="1" dirty="0" err="1" smtClean="0"/>
              <a:t>Deputy</a:t>
            </a:r>
            <a:r>
              <a:rPr lang="fi-FI" sz="2400" b="1" dirty="0" smtClean="0"/>
              <a:t> </a:t>
            </a:r>
            <a:r>
              <a:rPr lang="fi-FI" sz="2400" b="1" dirty="0" err="1" smtClean="0"/>
              <a:t>Director</a:t>
            </a:r>
            <a:r>
              <a:rPr lang="fi-FI" sz="2400" b="1" dirty="0" smtClean="0"/>
              <a:t> </a:t>
            </a:r>
            <a:r>
              <a:rPr lang="fi-FI" sz="2400" dirty="0" smtClean="0"/>
              <a:t>of </a:t>
            </a:r>
            <a:r>
              <a:rPr lang="fi-FI" sz="2400" dirty="0" err="1" smtClean="0"/>
              <a:t>the</a:t>
            </a:r>
            <a:r>
              <a:rPr lang="fi-FI" sz="2400" dirty="0" smtClean="0"/>
              <a:t> </a:t>
            </a:r>
            <a:r>
              <a:rPr lang="fi-FI" sz="2400" dirty="0" err="1" smtClean="0"/>
              <a:t>Independent</a:t>
            </a:r>
            <a:r>
              <a:rPr lang="fi-FI" sz="2400" dirty="0" smtClean="0"/>
              <a:t> </a:t>
            </a:r>
            <a:r>
              <a:rPr lang="fi-FI" sz="2400" dirty="0" err="1" smtClean="0"/>
              <a:t>Judicial</a:t>
            </a:r>
            <a:r>
              <a:rPr lang="fi-FI" sz="2400" dirty="0" smtClean="0"/>
              <a:t> Commission (Bosnia – </a:t>
            </a:r>
            <a:r>
              <a:rPr lang="fi-FI" sz="2400" dirty="0" err="1" smtClean="0"/>
              <a:t>Hercegovina</a:t>
            </a:r>
            <a:r>
              <a:rPr lang="fi-FI" sz="2400" dirty="0" smtClean="0"/>
              <a:t>) </a:t>
            </a:r>
          </a:p>
          <a:p>
            <a:pPr marL="342900" indent="-342900"/>
            <a:endParaRPr lang="fi-FI" sz="2400" dirty="0" smtClean="0"/>
          </a:p>
          <a:p>
            <a:pPr marL="342900" indent="-342900"/>
            <a:r>
              <a:rPr lang="fi-FI" sz="2400" b="1" dirty="0" err="1" smtClean="0"/>
              <a:t>Director</a:t>
            </a:r>
            <a:r>
              <a:rPr lang="fi-FI" sz="2400" b="1" dirty="0" smtClean="0"/>
              <a:t> General </a:t>
            </a:r>
            <a:r>
              <a:rPr lang="fi-FI" sz="2400" dirty="0" smtClean="0"/>
              <a:t>(</a:t>
            </a:r>
            <a:r>
              <a:rPr lang="fi-FI" sz="2400" dirty="0" err="1" smtClean="0"/>
              <a:t>Ministry</a:t>
            </a:r>
            <a:r>
              <a:rPr lang="fi-FI" sz="2400" dirty="0" smtClean="0"/>
              <a:t> of </a:t>
            </a:r>
            <a:r>
              <a:rPr lang="fi-FI" sz="2400" dirty="0" err="1" smtClean="0"/>
              <a:t>Justice</a:t>
            </a:r>
            <a:r>
              <a:rPr lang="fi-FI" sz="2400" dirty="0" smtClean="0"/>
              <a:t>) </a:t>
            </a:r>
          </a:p>
          <a:p>
            <a:pPr marL="342900" indent="-342900"/>
            <a:endParaRPr lang="fi-FI" sz="2400" dirty="0" smtClean="0"/>
          </a:p>
          <a:p>
            <a:pPr marL="342900" indent="-342900"/>
            <a:r>
              <a:rPr lang="fi-FI" sz="2400" b="1" dirty="0" err="1" smtClean="0"/>
              <a:t>Development</a:t>
            </a:r>
            <a:r>
              <a:rPr lang="fi-FI" sz="2400" b="1" dirty="0" smtClean="0"/>
              <a:t> </a:t>
            </a:r>
            <a:r>
              <a:rPr lang="fi-FI" sz="2400" b="1" dirty="0" err="1" smtClean="0"/>
              <a:t>Director</a:t>
            </a:r>
            <a:r>
              <a:rPr lang="fi-FI" sz="2400" b="1" dirty="0" smtClean="0"/>
              <a:t> </a:t>
            </a:r>
            <a:r>
              <a:rPr lang="fi-FI" sz="2400" dirty="0" smtClean="0"/>
              <a:t>(</a:t>
            </a:r>
            <a:r>
              <a:rPr lang="fi-FI" sz="2400" dirty="0" err="1" smtClean="0"/>
              <a:t>MoJ</a:t>
            </a:r>
            <a:r>
              <a:rPr lang="fi-FI" sz="2400" dirty="0" smtClean="0"/>
              <a:t>)</a:t>
            </a:r>
            <a:endParaRPr lang="fi-FI" sz="2400" dirty="0"/>
          </a:p>
        </p:txBody>
      </p:sp>
    </p:spTree>
    <p:extLst>
      <p:ext uri="{BB962C8B-B14F-4D97-AF65-F5344CB8AC3E}">
        <p14:creationId xmlns:p14="http://schemas.microsoft.com/office/powerpoint/2010/main" val="121044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b="1" dirty="0" err="1"/>
              <a:t>CoE</a:t>
            </a:r>
            <a:r>
              <a:rPr lang="en-US" sz="4000" b="1" dirty="0"/>
              <a:t> member States, good practices</a:t>
            </a:r>
            <a:r>
              <a:rPr lang="fi-FI" sz="4000" dirty="0"/>
              <a:t/>
            </a:r>
            <a:br>
              <a:rPr lang="fi-FI" sz="4000" dirty="0"/>
            </a:br>
            <a:endParaRPr lang="ru-RU" sz="4000" dirty="0"/>
          </a:p>
        </p:txBody>
      </p:sp>
      <p:sp>
        <p:nvSpPr>
          <p:cNvPr id="3" name="Объект 2"/>
          <p:cNvSpPr>
            <a:spLocks noGrp="1"/>
          </p:cNvSpPr>
          <p:nvPr>
            <p:ph idx="1"/>
          </p:nvPr>
        </p:nvSpPr>
        <p:spPr/>
        <p:txBody>
          <a:bodyPr>
            <a:normAutofit fontScale="77500" lnSpcReduction="20000"/>
          </a:bodyPr>
          <a:lstStyle/>
          <a:p>
            <a:pPr marL="0" indent="0">
              <a:buNone/>
            </a:pPr>
            <a:r>
              <a:rPr lang="en-US" b="1" dirty="0"/>
              <a:t>Crystal Scales of Justice Prize</a:t>
            </a:r>
          </a:p>
          <a:p>
            <a:endParaRPr lang="fi-FI" dirty="0"/>
          </a:p>
          <a:p>
            <a:r>
              <a:rPr lang="en-US" dirty="0"/>
              <a:t>Several projects on mediation have been awarded in the framework of the Crystal Scales of Justice Prize</a:t>
            </a:r>
            <a:endParaRPr lang="fi-FI" dirty="0"/>
          </a:p>
          <a:p>
            <a:pPr lvl="0"/>
            <a:r>
              <a:rPr lang="en-US" dirty="0">
                <a:hlinkClick r:id="rId2"/>
              </a:rPr>
              <a:t>Dutch Legal Aid Board (The Netherlands), project "Online Dispute Resolution (ODR) for Relational Disputes"</a:t>
            </a:r>
            <a:r>
              <a:rPr lang="en-US" dirty="0"/>
              <a:t> - awarded in 2015 - (PDF)</a:t>
            </a:r>
            <a:endParaRPr lang="fi-FI" dirty="0"/>
          </a:p>
          <a:p>
            <a:pPr lvl="0"/>
            <a:r>
              <a:rPr lang="en-US" dirty="0">
                <a:hlinkClick r:id="rId3"/>
              </a:rPr>
              <a:t>Association for probation and mediation in Justice (Czech Republic), project: "Mentor Scheme"</a:t>
            </a:r>
            <a:r>
              <a:rPr lang="en-US" dirty="0"/>
              <a:t> - awarded in 2009</a:t>
            </a:r>
            <a:endParaRPr lang="fi-FI" dirty="0"/>
          </a:p>
          <a:p>
            <a:pPr lvl="0"/>
            <a:r>
              <a:rPr lang="en-US" dirty="0">
                <a:hlinkClick r:id="rId4"/>
              </a:rPr>
              <a:t>Her Majesty’s Courts Service (United Kingdom), project "The Small Claims Mediation Service"</a:t>
            </a:r>
            <a:r>
              <a:rPr lang="en-US" dirty="0"/>
              <a:t> - awarded in 2008</a:t>
            </a:r>
            <a:endParaRPr lang="fi-FI" dirty="0"/>
          </a:p>
          <a:p>
            <a:pPr lvl="0"/>
            <a:r>
              <a:rPr lang="en-US" dirty="0">
                <a:hlinkClick r:id="rId5"/>
              </a:rPr>
              <a:t>Manchester County Court (United Kingdom), project "Mediator for small litigations linked to the court"</a:t>
            </a:r>
            <a:r>
              <a:rPr lang="en-US" dirty="0"/>
              <a:t> - awarded in 2006</a:t>
            </a:r>
            <a:endParaRPr lang="fi-FI" dirty="0"/>
          </a:p>
          <a:p>
            <a:pPr lvl="0"/>
            <a:r>
              <a:rPr lang="en-US" dirty="0">
                <a:hlinkClick r:id="rId6"/>
              </a:rPr>
              <a:t>Hof van beroep te Antwerpen (Belgium), project "Judicial mediation"</a:t>
            </a:r>
            <a:r>
              <a:rPr lang="en-US" dirty="0"/>
              <a:t> - awarded in 2005 (in French)</a:t>
            </a:r>
            <a:endParaRPr lang="fi-FI" dirty="0"/>
          </a:p>
          <a:p>
            <a:endParaRPr lang="ru-RU" dirty="0"/>
          </a:p>
        </p:txBody>
      </p:sp>
      <p:grpSp>
        <p:nvGrpSpPr>
          <p:cNvPr id="4" name="Group 10"/>
          <p:cNvGrpSpPr/>
          <p:nvPr/>
        </p:nvGrpSpPr>
        <p:grpSpPr>
          <a:xfrm>
            <a:off x="7827603" y="7548571"/>
            <a:ext cx="6327529" cy="439736"/>
            <a:chOff x="7827603" y="7548571"/>
            <a:chExt cx="6327529" cy="439736"/>
          </a:xfrm>
        </p:grpSpPr>
        <p:pic>
          <p:nvPicPr>
            <p:cNvPr id="5"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6"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57684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b="1" dirty="0"/>
              <a:t>Recommendation Rec (2002)10 of the </a:t>
            </a:r>
            <a:r>
              <a:rPr lang="en-US" sz="4000" b="1" dirty="0" err="1"/>
              <a:t>CoE</a:t>
            </a:r>
            <a:r>
              <a:rPr lang="en-US" sz="4000" b="1" dirty="0"/>
              <a:t> Committee of Ministers to member States on </a:t>
            </a:r>
            <a:r>
              <a:rPr lang="en-US" sz="4000" b="1" dirty="0">
                <a:solidFill>
                  <a:srgbClr val="00B050"/>
                </a:solidFill>
              </a:rPr>
              <a:t>mediation in civil matters</a:t>
            </a:r>
            <a:r>
              <a:rPr lang="fi-FI" sz="4000" dirty="0"/>
              <a:t/>
            </a:r>
            <a:br>
              <a:rPr lang="fi-FI" sz="4000" dirty="0"/>
            </a:br>
            <a:endParaRPr lang="ru-RU" sz="4000" dirty="0"/>
          </a:p>
        </p:txBody>
      </p:sp>
      <p:sp>
        <p:nvSpPr>
          <p:cNvPr id="3" name="Объект 2"/>
          <p:cNvSpPr>
            <a:spLocks noGrp="1"/>
          </p:cNvSpPr>
          <p:nvPr>
            <p:ph idx="1"/>
          </p:nvPr>
        </p:nvSpPr>
        <p:spPr/>
        <p:txBody>
          <a:bodyPr>
            <a:normAutofit lnSpcReduction="10000"/>
          </a:bodyPr>
          <a:lstStyle/>
          <a:p>
            <a:pPr marL="0" indent="0" fontAlgn="t">
              <a:buNone/>
            </a:pPr>
            <a:r>
              <a:rPr lang="en-US" b="1" dirty="0"/>
              <a:t>Guiding Principles concerning mediation in civil matters</a:t>
            </a:r>
            <a:endParaRPr lang="fi-FI" dirty="0"/>
          </a:p>
          <a:p>
            <a:pPr marL="0" indent="0" fontAlgn="t">
              <a:buNone/>
            </a:pPr>
            <a:r>
              <a:rPr lang="en-US" dirty="0"/>
              <a:t>I.          Definition of mediation</a:t>
            </a:r>
            <a:endParaRPr lang="fi-FI" dirty="0"/>
          </a:p>
          <a:p>
            <a:pPr marL="0" indent="0" fontAlgn="t">
              <a:buNone/>
            </a:pPr>
            <a:r>
              <a:rPr lang="en-US" dirty="0"/>
              <a:t>II.         Scope of application</a:t>
            </a:r>
            <a:endParaRPr lang="fi-FI" dirty="0"/>
          </a:p>
          <a:p>
            <a:pPr marL="0" indent="0" fontAlgn="t">
              <a:buNone/>
            </a:pPr>
            <a:r>
              <a:rPr lang="en-US" dirty="0"/>
              <a:t>III.         Organization of mediation</a:t>
            </a:r>
            <a:endParaRPr lang="fi-FI" dirty="0"/>
          </a:p>
          <a:p>
            <a:pPr marL="0" indent="0" fontAlgn="t">
              <a:buNone/>
            </a:pPr>
            <a:r>
              <a:rPr lang="en-US" dirty="0"/>
              <a:t>IV.        Mediation process</a:t>
            </a:r>
            <a:endParaRPr lang="fi-FI" dirty="0"/>
          </a:p>
          <a:p>
            <a:pPr marL="0" indent="0" fontAlgn="t">
              <a:buNone/>
            </a:pPr>
            <a:r>
              <a:rPr lang="en-US" dirty="0"/>
              <a:t>V.         Training and responsibility of mediators</a:t>
            </a:r>
            <a:endParaRPr lang="fi-FI" dirty="0"/>
          </a:p>
          <a:p>
            <a:pPr marL="0" indent="0" fontAlgn="t">
              <a:buNone/>
            </a:pPr>
            <a:r>
              <a:rPr lang="en-US" dirty="0"/>
              <a:t>VI.        Agreements reached in mediation</a:t>
            </a:r>
            <a:endParaRPr lang="fi-FI" dirty="0"/>
          </a:p>
          <a:p>
            <a:pPr marL="0" indent="0" fontAlgn="t">
              <a:buNone/>
            </a:pPr>
            <a:r>
              <a:rPr lang="en-US" dirty="0"/>
              <a:t>VII.       Information on mediation</a:t>
            </a:r>
            <a:endParaRPr lang="fi-FI" dirty="0"/>
          </a:p>
          <a:p>
            <a:pPr marL="0" indent="0" fontAlgn="t">
              <a:buNone/>
            </a:pPr>
            <a:r>
              <a:rPr lang="en-US" dirty="0"/>
              <a:t>VIII.      International aspects</a:t>
            </a:r>
            <a:endParaRPr lang="fi-FI" dirty="0"/>
          </a:p>
          <a:p>
            <a:endParaRPr lang="ru-RU" dirty="0"/>
          </a:p>
        </p:txBody>
      </p:sp>
      <p:grpSp>
        <p:nvGrpSpPr>
          <p:cNvPr id="4" name="Group 10"/>
          <p:cNvGrpSpPr/>
          <p:nvPr/>
        </p:nvGrpSpPr>
        <p:grpSpPr>
          <a:xfrm>
            <a:off x="7827603" y="7548571"/>
            <a:ext cx="6327529" cy="439736"/>
            <a:chOff x="7827603" y="7548571"/>
            <a:chExt cx="6327529" cy="439736"/>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6"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21903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a:t>International standards</a:t>
            </a:r>
            <a:endParaRPr lang="ru-RU" sz="4400" b="1" dirty="0"/>
          </a:p>
        </p:txBody>
      </p:sp>
      <p:sp>
        <p:nvSpPr>
          <p:cNvPr id="3" name="Объект 2"/>
          <p:cNvSpPr>
            <a:spLocks noGrp="1"/>
          </p:cNvSpPr>
          <p:nvPr>
            <p:ph idx="1"/>
          </p:nvPr>
        </p:nvSpPr>
        <p:spPr/>
        <p:txBody>
          <a:bodyPr/>
          <a:lstStyle/>
          <a:p>
            <a:r>
              <a:rPr lang="en-GB" altLang="en-US" sz="3600" dirty="0"/>
              <a:t>Council of Europe: Recommendation No R(99) 19 of the Committee of Ministers to Member States concerning mediation in </a:t>
            </a:r>
            <a:r>
              <a:rPr lang="en-GB" altLang="en-US" sz="3600" dirty="0">
                <a:solidFill>
                  <a:srgbClr val="00B050"/>
                </a:solidFill>
              </a:rPr>
              <a:t>penal matters </a:t>
            </a:r>
            <a:r>
              <a:rPr lang="en-GB" altLang="en-US" sz="3600" dirty="0"/>
              <a:t>=&gt; update 2018</a:t>
            </a:r>
          </a:p>
          <a:p>
            <a:endParaRPr lang="en-GB" altLang="en-US" sz="3600" dirty="0"/>
          </a:p>
          <a:p>
            <a:r>
              <a:rPr lang="en-GB" altLang="en-US" sz="3600" dirty="0"/>
              <a:t>United Nations Economic and Social Council resolution 2002/12: Basic principles on use of restorative justice programmes in </a:t>
            </a:r>
            <a:r>
              <a:rPr lang="en-GB" altLang="en-US" sz="3600" dirty="0">
                <a:solidFill>
                  <a:srgbClr val="00B050"/>
                </a:solidFill>
              </a:rPr>
              <a:t>criminal matters</a:t>
            </a:r>
          </a:p>
          <a:p>
            <a:endParaRPr lang="ru-RU" dirty="0"/>
          </a:p>
        </p:txBody>
      </p:sp>
      <p:grpSp>
        <p:nvGrpSpPr>
          <p:cNvPr id="4" name="Group 10"/>
          <p:cNvGrpSpPr/>
          <p:nvPr/>
        </p:nvGrpSpPr>
        <p:grpSpPr>
          <a:xfrm>
            <a:off x="7827603" y="7548571"/>
            <a:ext cx="6327529" cy="439736"/>
            <a:chOff x="7827603" y="7548571"/>
            <a:chExt cx="6327529" cy="439736"/>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6"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89901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a:t>European</a:t>
            </a:r>
            <a:r>
              <a:rPr lang="fi-FI" sz="4400" b="1" dirty="0"/>
              <a:t> Union </a:t>
            </a:r>
            <a:r>
              <a:rPr lang="fi-FI" sz="4400" b="1" dirty="0" err="1"/>
              <a:t>Victims</a:t>
            </a:r>
            <a:r>
              <a:rPr lang="fi-FI" sz="4400" b="1" dirty="0"/>
              <a:t>´ Directive</a:t>
            </a:r>
            <a:endParaRPr lang="ru-RU" sz="4400" dirty="0"/>
          </a:p>
        </p:txBody>
      </p:sp>
      <p:sp>
        <p:nvSpPr>
          <p:cNvPr id="3" name="Объект 2"/>
          <p:cNvSpPr>
            <a:spLocks noGrp="1"/>
          </p:cNvSpPr>
          <p:nvPr>
            <p:ph idx="1"/>
          </p:nvPr>
        </p:nvSpPr>
        <p:spPr/>
        <p:txBody>
          <a:bodyPr/>
          <a:lstStyle/>
          <a:p>
            <a:r>
              <a:rPr lang="en-US" dirty="0"/>
              <a:t>DIRECTIVE 2012/29/EU OF THE EUROPEAN PARLIAMENT AND OF THE COUNCIL of 25 October 2012 </a:t>
            </a:r>
          </a:p>
          <a:p>
            <a:pPr lvl="1"/>
            <a:r>
              <a:rPr lang="en-US" dirty="0"/>
              <a:t>Establishes minimum standards on the rights, support and protection of victims of crime, and replacing Council Framework Decision 2001/220/JHA</a:t>
            </a:r>
          </a:p>
          <a:p>
            <a:pPr lvl="1"/>
            <a:r>
              <a:rPr lang="en-US" dirty="0"/>
              <a:t>Emphasizes the benefit of restorative justice interventions such as victim-offender mediation or family group conferencing to the victim (Preamble 46). </a:t>
            </a:r>
          </a:p>
          <a:p>
            <a:endParaRPr lang="en-US" dirty="0"/>
          </a:p>
          <a:p>
            <a:r>
              <a:rPr lang="en-US" dirty="0"/>
              <a:t>The European Code of Conduct for Mediators in 2004, </a:t>
            </a:r>
          </a:p>
          <a:p>
            <a:pPr lvl="1"/>
            <a:r>
              <a:rPr lang="en-US" dirty="0"/>
              <a:t>A non-binding soft law instrument setting model principles to guide the European mediators in their work. </a:t>
            </a:r>
          </a:p>
          <a:p>
            <a:endParaRPr lang="ru-RU" dirty="0"/>
          </a:p>
        </p:txBody>
      </p:sp>
      <p:grpSp>
        <p:nvGrpSpPr>
          <p:cNvPr id="4" name="Group 10"/>
          <p:cNvGrpSpPr/>
          <p:nvPr/>
        </p:nvGrpSpPr>
        <p:grpSpPr>
          <a:xfrm>
            <a:off x="7827603" y="7548571"/>
            <a:ext cx="6327529" cy="439736"/>
            <a:chOff x="7827603" y="7548571"/>
            <a:chExt cx="6327529" cy="439736"/>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6"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74026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fi-FI" sz="4400" b="1" dirty="0" err="1"/>
              <a:t>Court</a:t>
            </a:r>
            <a:r>
              <a:rPr lang="fi-FI" sz="4400" b="1" dirty="0"/>
              <a:t> </a:t>
            </a:r>
            <a:r>
              <a:rPr lang="fi-FI" sz="4400" b="1" dirty="0" err="1"/>
              <a:t>Mediation</a:t>
            </a:r>
            <a:endParaRPr lang="ru-RU" sz="4400" dirty="0"/>
          </a:p>
        </p:txBody>
      </p:sp>
      <p:sp>
        <p:nvSpPr>
          <p:cNvPr id="3" name="Объект 2"/>
          <p:cNvSpPr>
            <a:spLocks noGrp="1"/>
          </p:cNvSpPr>
          <p:nvPr>
            <p:ph idx="1"/>
          </p:nvPr>
        </p:nvSpPr>
        <p:spPr/>
        <p:txBody>
          <a:bodyPr>
            <a:normAutofit fontScale="70000" lnSpcReduction="20000"/>
          </a:bodyPr>
          <a:lstStyle/>
          <a:p>
            <a:r>
              <a:rPr lang="en-US" b="1" dirty="0"/>
              <a:t>The Act on Mediation in Civil Matters and Confirmation of Settlements in General Courts </a:t>
            </a:r>
          </a:p>
          <a:p>
            <a:pPr lvl="1"/>
            <a:r>
              <a:rPr lang="en-US" dirty="0"/>
              <a:t>The mediator is a judge</a:t>
            </a:r>
          </a:p>
          <a:p>
            <a:pPr lvl="1"/>
            <a:r>
              <a:rPr lang="en-US" dirty="0"/>
              <a:t>The advantages include speed, low costs and the right that the parties themselves have to manage and control the conciliation agreement. </a:t>
            </a:r>
          </a:p>
          <a:p>
            <a:pPr lvl="1"/>
            <a:r>
              <a:rPr lang="en-US" dirty="0"/>
              <a:t>To ensure the needed expertise, the mediator is free to bring in an assistant. </a:t>
            </a:r>
          </a:p>
          <a:p>
            <a:pPr lvl="1"/>
            <a:r>
              <a:rPr lang="en-US" dirty="0"/>
              <a:t>The mediation is confidential; if the case is not settled and moves on to a court trial, </a:t>
            </a:r>
          </a:p>
          <a:p>
            <a:pPr lvl="1"/>
            <a:r>
              <a:rPr lang="en-US" dirty="0"/>
              <a:t>The mediating judge may not hear the case in an eventual trial.</a:t>
            </a:r>
            <a:endParaRPr lang="fi-FI" dirty="0"/>
          </a:p>
          <a:p>
            <a:endParaRPr lang="fi-FI" dirty="0"/>
          </a:p>
          <a:p>
            <a:r>
              <a:rPr lang="fi-FI" b="1" dirty="0" err="1"/>
              <a:t>Mediation</a:t>
            </a:r>
            <a:r>
              <a:rPr lang="fi-FI" b="1" dirty="0"/>
              <a:t> in </a:t>
            </a:r>
            <a:r>
              <a:rPr lang="fi-FI" b="1" dirty="0" err="1"/>
              <a:t>the</a:t>
            </a:r>
            <a:r>
              <a:rPr lang="fi-FI" b="1" dirty="0"/>
              <a:t> </a:t>
            </a:r>
            <a:r>
              <a:rPr lang="fi-FI" b="1" dirty="0" err="1"/>
              <a:t>civil</a:t>
            </a:r>
            <a:r>
              <a:rPr lang="fi-FI" b="1" dirty="0"/>
              <a:t> </a:t>
            </a:r>
            <a:r>
              <a:rPr lang="fi-FI" b="1" dirty="0" err="1"/>
              <a:t>procedure</a:t>
            </a:r>
            <a:endParaRPr lang="fi-FI" b="1" dirty="0"/>
          </a:p>
          <a:p>
            <a:pPr lvl="1"/>
            <a:r>
              <a:rPr lang="en-US" dirty="0"/>
              <a:t>The Code of Judicial Procedure enacted in 1991 introduced a mandatory tool for the judges to encourage the parties into a settlement in cases amenable to </a:t>
            </a:r>
            <a:r>
              <a:rPr lang="en-US" dirty="0" err="1"/>
              <a:t>settlemen</a:t>
            </a:r>
            <a:endParaRPr lang="fi-FI" dirty="0"/>
          </a:p>
          <a:p>
            <a:endParaRPr lang="fi-FI" b="1" dirty="0"/>
          </a:p>
          <a:p>
            <a:r>
              <a:rPr lang="fi-FI" b="1" dirty="0"/>
              <a:t>Child </a:t>
            </a:r>
            <a:r>
              <a:rPr lang="fi-FI" b="1" dirty="0" err="1"/>
              <a:t>custody</a:t>
            </a:r>
            <a:r>
              <a:rPr lang="fi-FI" b="1" dirty="0"/>
              <a:t> </a:t>
            </a:r>
            <a:r>
              <a:rPr lang="fi-FI" b="1" dirty="0" err="1"/>
              <a:t>mediation</a:t>
            </a:r>
            <a:endParaRPr lang="fi-FI" b="1" dirty="0"/>
          </a:p>
          <a:p>
            <a:endParaRPr lang="fi-FI" dirty="0"/>
          </a:p>
          <a:p>
            <a:r>
              <a:rPr lang="fi-FI" b="1" dirty="0" err="1"/>
              <a:t>Plea</a:t>
            </a:r>
            <a:r>
              <a:rPr lang="fi-FI" b="1" dirty="0"/>
              <a:t> </a:t>
            </a:r>
            <a:r>
              <a:rPr lang="fi-FI" b="1" dirty="0" err="1"/>
              <a:t>bargain</a:t>
            </a:r>
            <a:endParaRPr lang="fi-FI" b="1" dirty="0"/>
          </a:p>
          <a:p>
            <a:endParaRPr lang="ru-RU" dirty="0"/>
          </a:p>
        </p:txBody>
      </p:sp>
      <p:grpSp>
        <p:nvGrpSpPr>
          <p:cNvPr id="4" name="Group 10"/>
          <p:cNvGrpSpPr/>
          <p:nvPr/>
        </p:nvGrpSpPr>
        <p:grpSpPr>
          <a:xfrm>
            <a:off x="7827603" y="7548571"/>
            <a:ext cx="6327529" cy="439736"/>
            <a:chOff x="7827603" y="7548571"/>
            <a:chExt cx="6327529" cy="439736"/>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6"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25493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fi-FI" sz="4400" b="1" dirty="0" err="1"/>
              <a:t>Court</a:t>
            </a:r>
            <a:r>
              <a:rPr lang="fi-FI" sz="4400" b="1" dirty="0"/>
              <a:t> </a:t>
            </a:r>
            <a:r>
              <a:rPr lang="fi-FI" sz="4400" b="1" dirty="0" err="1"/>
              <a:t>procedure</a:t>
            </a:r>
            <a:r>
              <a:rPr lang="fi-FI" sz="4400" b="1" dirty="0"/>
              <a:t> </a:t>
            </a:r>
            <a:r>
              <a:rPr lang="fi-FI" sz="4400" b="1" dirty="0" err="1"/>
              <a:t>related</a:t>
            </a:r>
            <a:r>
              <a:rPr lang="fi-FI" sz="4400" b="1" dirty="0"/>
              <a:t> </a:t>
            </a:r>
            <a:r>
              <a:rPr lang="fi-FI" sz="4400" b="1" dirty="0" err="1"/>
              <a:t>mediation</a:t>
            </a:r>
            <a:endParaRPr lang="ru-RU" sz="4400" dirty="0"/>
          </a:p>
        </p:txBody>
      </p:sp>
      <p:sp>
        <p:nvSpPr>
          <p:cNvPr id="3" name="Объект 2"/>
          <p:cNvSpPr>
            <a:spLocks noGrp="1"/>
          </p:cNvSpPr>
          <p:nvPr>
            <p:ph idx="1"/>
          </p:nvPr>
        </p:nvSpPr>
        <p:spPr/>
        <p:txBody>
          <a:bodyPr>
            <a:normAutofit lnSpcReduction="10000"/>
          </a:bodyPr>
          <a:lstStyle/>
          <a:p>
            <a:pPr lvl="0"/>
            <a:r>
              <a:rPr lang="en-US" b="1" dirty="0"/>
              <a:t>The Ministry of Social Affairs and Health </a:t>
            </a:r>
            <a:r>
              <a:rPr lang="en-US" dirty="0"/>
              <a:t>leads, steers and monitors the mediation services in </a:t>
            </a:r>
            <a:r>
              <a:rPr lang="en-US" dirty="0">
                <a:solidFill>
                  <a:srgbClr val="00B050"/>
                </a:solidFill>
              </a:rPr>
              <a:t>criminal and civil cases </a:t>
            </a:r>
            <a:r>
              <a:rPr lang="en-US" dirty="0"/>
              <a:t>at national level.</a:t>
            </a:r>
            <a:endParaRPr lang="fi-FI" dirty="0"/>
          </a:p>
          <a:p>
            <a:pPr lvl="0"/>
            <a:r>
              <a:rPr lang="en-US" dirty="0"/>
              <a:t>A free-of-charge public service </a:t>
            </a:r>
          </a:p>
          <a:p>
            <a:pPr lvl="0"/>
            <a:r>
              <a:rPr lang="en-US" dirty="0"/>
              <a:t>Volunteer mediators mediate between the parties to a crime or a dispute and assist them in the negotiations. </a:t>
            </a:r>
          </a:p>
          <a:p>
            <a:pPr lvl="0"/>
            <a:r>
              <a:rPr lang="en-US" dirty="0"/>
              <a:t>The purpose of mediation is to discuss the mental and material harm suffered by the victim and agree on measures to redress the harm.</a:t>
            </a:r>
          </a:p>
          <a:p>
            <a:pPr lvl="0"/>
            <a:r>
              <a:rPr lang="en-US" dirty="0"/>
              <a:t> Mediation is a procedure either parallel or supplementary to the criminal process. </a:t>
            </a:r>
          </a:p>
          <a:p>
            <a:pPr lvl="0"/>
            <a:r>
              <a:rPr lang="fi-FI" dirty="0"/>
              <a:t>A </a:t>
            </a:r>
            <a:r>
              <a:rPr lang="fi-FI" dirty="0" err="1"/>
              <a:t>key</a:t>
            </a:r>
            <a:r>
              <a:rPr lang="fi-FI" dirty="0"/>
              <a:t> </a:t>
            </a:r>
            <a:r>
              <a:rPr lang="fi-FI" dirty="0" err="1"/>
              <a:t>objective</a:t>
            </a:r>
            <a:r>
              <a:rPr lang="fi-FI" dirty="0"/>
              <a:t> is to </a:t>
            </a:r>
            <a:r>
              <a:rPr lang="fi-FI" dirty="0" err="1"/>
              <a:t>prevent</a:t>
            </a:r>
            <a:r>
              <a:rPr lang="fi-FI" dirty="0"/>
              <a:t> </a:t>
            </a:r>
            <a:r>
              <a:rPr lang="fi-FI" dirty="0" err="1"/>
              <a:t>recidivism</a:t>
            </a:r>
            <a:r>
              <a:rPr lang="fi-FI" dirty="0"/>
              <a:t>.</a:t>
            </a:r>
          </a:p>
          <a:p>
            <a:endParaRPr lang="ru-RU" dirty="0"/>
          </a:p>
        </p:txBody>
      </p:sp>
      <p:grpSp>
        <p:nvGrpSpPr>
          <p:cNvPr id="4" name="Group 10"/>
          <p:cNvGrpSpPr/>
          <p:nvPr/>
        </p:nvGrpSpPr>
        <p:grpSpPr>
          <a:xfrm>
            <a:off x="7827603" y="7548571"/>
            <a:ext cx="6327529" cy="439736"/>
            <a:chOff x="7827603" y="7548571"/>
            <a:chExt cx="6327529" cy="439736"/>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6"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73590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a:t>Provisions on mediation in </a:t>
            </a:r>
            <a:r>
              <a:rPr lang="en-US" sz="4400" b="1" dirty="0">
                <a:solidFill>
                  <a:srgbClr val="00B050"/>
                </a:solidFill>
              </a:rPr>
              <a:t>criminal and civil cases </a:t>
            </a:r>
            <a:r>
              <a:rPr lang="en-US" sz="4400" b="1" dirty="0"/>
              <a:t>laid down by law</a:t>
            </a:r>
            <a:endParaRPr lang="ru-RU" sz="4400" dirty="0"/>
          </a:p>
        </p:txBody>
      </p:sp>
      <p:sp>
        <p:nvSpPr>
          <p:cNvPr id="3" name="Объект 2"/>
          <p:cNvSpPr>
            <a:spLocks noGrp="1"/>
          </p:cNvSpPr>
          <p:nvPr>
            <p:ph idx="1"/>
          </p:nvPr>
        </p:nvSpPr>
        <p:spPr/>
        <p:txBody>
          <a:bodyPr>
            <a:normAutofit fontScale="77500" lnSpcReduction="20000"/>
          </a:bodyPr>
          <a:lstStyle/>
          <a:p>
            <a:pPr marL="0" indent="0">
              <a:buNone/>
            </a:pPr>
            <a:r>
              <a:rPr lang="en-US" b="1" dirty="0"/>
              <a:t>The Advisory Board on Mediation in </a:t>
            </a:r>
            <a:r>
              <a:rPr lang="en-US" b="1" dirty="0">
                <a:solidFill>
                  <a:srgbClr val="00B050"/>
                </a:solidFill>
              </a:rPr>
              <a:t>Criminal Cases</a:t>
            </a:r>
            <a:r>
              <a:rPr lang="en-US" b="1" dirty="0"/>
              <a:t>, </a:t>
            </a:r>
          </a:p>
          <a:p>
            <a:pPr>
              <a:buFontTx/>
              <a:buChar char="-"/>
            </a:pPr>
            <a:r>
              <a:rPr lang="en-US" dirty="0"/>
              <a:t>appointed by the Government, </a:t>
            </a:r>
          </a:p>
          <a:p>
            <a:pPr>
              <a:buFontTx/>
              <a:buChar char="-"/>
            </a:pPr>
            <a:r>
              <a:rPr lang="en-US" dirty="0"/>
              <a:t>monitors, outlines and promotes the mediation activities and development. </a:t>
            </a:r>
          </a:p>
          <a:p>
            <a:pPr marL="0" indent="0">
              <a:buNone/>
            </a:pPr>
            <a:endParaRPr lang="en-US" dirty="0"/>
          </a:p>
          <a:p>
            <a:pPr marL="0" indent="0">
              <a:buNone/>
            </a:pPr>
            <a:r>
              <a:rPr lang="en-US" b="1" dirty="0"/>
              <a:t>The Finnish Institute for Health and Welfare (THL) </a:t>
            </a:r>
          </a:p>
          <a:p>
            <a:r>
              <a:rPr lang="en-US" dirty="0"/>
              <a:t>responsible for organizing mediation across the country.</a:t>
            </a:r>
            <a:endParaRPr lang="fi-FI" dirty="0"/>
          </a:p>
          <a:p>
            <a:pPr lvl="0"/>
            <a:r>
              <a:rPr lang="en-US" dirty="0"/>
              <a:t>concludes service provision contracts with municipalities and third-sector operators;</a:t>
            </a:r>
            <a:endParaRPr lang="fi-FI" dirty="0"/>
          </a:p>
          <a:p>
            <a:pPr lvl="0"/>
            <a:r>
              <a:rPr lang="en-US" dirty="0"/>
              <a:t>guides and supervises the mediation offices;</a:t>
            </a:r>
            <a:endParaRPr lang="fi-FI" dirty="0"/>
          </a:p>
          <a:p>
            <a:pPr lvl="0"/>
            <a:r>
              <a:rPr lang="en-US" dirty="0"/>
              <a:t>organizes training for the personnel;</a:t>
            </a:r>
            <a:endParaRPr lang="fi-FI" dirty="0"/>
          </a:p>
          <a:p>
            <a:pPr lvl="0"/>
            <a:r>
              <a:rPr lang="en-US" dirty="0"/>
              <a:t>allocates the state reimbursement for organizing mediation services to the mediation offices;</a:t>
            </a:r>
            <a:endParaRPr lang="fi-FI" dirty="0"/>
          </a:p>
          <a:p>
            <a:pPr lvl="0"/>
            <a:r>
              <a:rPr lang="en-US" dirty="0"/>
              <a:t>compiles statistics on mediation in criminal and civil cases, monitors and studies mediation, and coordinates its development at national level.</a:t>
            </a:r>
            <a:endParaRPr lang="fi-FI" dirty="0"/>
          </a:p>
          <a:p>
            <a:endParaRPr lang="ru-RU" dirty="0"/>
          </a:p>
        </p:txBody>
      </p:sp>
      <p:grpSp>
        <p:nvGrpSpPr>
          <p:cNvPr id="4" name="Group 10"/>
          <p:cNvGrpSpPr/>
          <p:nvPr/>
        </p:nvGrpSpPr>
        <p:grpSpPr>
          <a:xfrm>
            <a:off x="7827603" y="7548571"/>
            <a:ext cx="6327529" cy="439736"/>
            <a:chOff x="7827603" y="7548571"/>
            <a:chExt cx="6327529" cy="439736"/>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6"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4959652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868</TotalTime>
  <Words>1071</Words>
  <Application>Microsoft Macintosh PowerPoint</Application>
  <PresentationFormat>Другой</PresentationFormat>
  <Paragraphs>122</Paragraphs>
  <Slides>15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 Black</vt:lpstr>
      <vt:lpstr>Calibri</vt:lpstr>
      <vt:lpstr>Calibri Light</vt:lpstr>
      <vt:lpstr>Symbol</vt:lpstr>
      <vt:lpstr>Times New Roman</vt:lpstr>
      <vt:lpstr>Arial</vt:lpstr>
      <vt:lpstr>Office Theme</vt:lpstr>
      <vt:lpstr>Презентация PowerPoint</vt:lpstr>
      <vt:lpstr>Презентация PowerPoint</vt:lpstr>
      <vt:lpstr>CoE member States, good practices </vt:lpstr>
      <vt:lpstr>Recommendation Rec (2002)10 of the CoE Committee of Ministers to member States on mediation in civil matters </vt:lpstr>
      <vt:lpstr>International standards</vt:lpstr>
      <vt:lpstr>European Union Victims´ Directive</vt:lpstr>
      <vt:lpstr>Court Mediation</vt:lpstr>
      <vt:lpstr>Court procedure related mediation</vt:lpstr>
      <vt:lpstr>Provisions on mediation in criminal and civil cases laid down by law</vt:lpstr>
      <vt:lpstr>In criminal and civil cases mediation can be requested </vt:lpstr>
      <vt:lpstr>Consent is required</vt:lpstr>
      <vt:lpstr>Mediation process</vt:lpstr>
      <vt:lpstr>The Mediation – Restorative justice</vt:lpstr>
      <vt:lpstr> Other arenas of mediation</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rst rmchk</dc:creator>
  <cp:lastModifiedBy>пользователь Microsoft Office</cp:lastModifiedBy>
  <cp:revision>57</cp:revision>
  <dcterms:created xsi:type="dcterms:W3CDTF">2018-05-30T10:15:15Z</dcterms:created>
  <dcterms:modified xsi:type="dcterms:W3CDTF">2019-12-17T10:01:32Z</dcterms:modified>
</cp:coreProperties>
</file>