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345" r:id="rId3"/>
    <p:sldId id="349" r:id="rId4"/>
    <p:sldId id="346" r:id="rId5"/>
    <p:sldId id="347" r:id="rId6"/>
    <p:sldId id="348" r:id="rId7"/>
    <p:sldId id="275" r:id="rId8"/>
  </p:sldIdLst>
  <p:sldSz cx="15119350" cy="8504238"/>
  <p:notesSz cx="6858000" cy="9144000"/>
  <p:defaultTextStyle>
    <a:defPPr>
      <a:defRPr lang="en-US"/>
    </a:defPPr>
    <a:lvl1pPr marL="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7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EBEBEB"/>
    <a:srgbClr val="E6E6E6"/>
    <a:srgbClr val="BDBDBD"/>
    <a:srgbClr val="D2D2D2"/>
    <a:srgbClr val="FFC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7" autoAdjust="0"/>
    <p:restoredTop sz="95714" autoAdjust="0"/>
  </p:normalViewPr>
  <p:slideViewPr>
    <p:cSldViewPr snapToGrid="0">
      <p:cViewPr varScale="1">
        <p:scale>
          <a:sx n="88" d="100"/>
          <a:sy n="88" d="100"/>
        </p:scale>
        <p:origin x="392" y="176"/>
      </p:cViewPr>
      <p:guideLst>
        <p:guide orient="horz" pos="267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2E15-4688-440B-9C52-2636BA08AA88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0AFFA-5062-4563-B65B-2EFC2CF1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1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19" y="1391782"/>
            <a:ext cx="11339513" cy="2960735"/>
          </a:xfrm>
        </p:spPr>
        <p:txBody>
          <a:bodyPr anchor="b"/>
          <a:lstStyle>
            <a:lvl1pPr algn="ctr">
              <a:defRPr sz="74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4466694"/>
            <a:ext cx="11339513" cy="2053222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28" indent="0" algn="ctr">
              <a:buNone/>
              <a:defRPr sz="2480"/>
            </a:lvl2pPr>
            <a:lvl3pPr marL="1133856" indent="0" algn="ctr">
              <a:buNone/>
              <a:defRPr sz="2232"/>
            </a:lvl3pPr>
            <a:lvl4pPr marL="1700784" indent="0" algn="ctr">
              <a:buNone/>
              <a:defRPr sz="1984"/>
            </a:lvl4pPr>
            <a:lvl5pPr marL="2267712" indent="0" algn="ctr">
              <a:buNone/>
              <a:defRPr sz="1984"/>
            </a:lvl5pPr>
            <a:lvl6pPr marL="2834640" indent="0" algn="ctr">
              <a:buNone/>
              <a:defRPr sz="1984"/>
            </a:lvl6pPr>
            <a:lvl7pPr marL="3401568" indent="0" algn="ctr">
              <a:buNone/>
              <a:defRPr sz="1984"/>
            </a:lvl7pPr>
            <a:lvl8pPr marL="3968496" indent="0" algn="ctr">
              <a:buNone/>
              <a:defRPr sz="1984"/>
            </a:lvl8pPr>
            <a:lvl9pPr marL="4535424" indent="0" algn="ctr">
              <a:buNone/>
              <a:defRPr sz="198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452772"/>
            <a:ext cx="3260110" cy="720694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452772"/>
            <a:ext cx="9591338" cy="7206949"/>
          </a:xfrm>
        </p:spPr>
        <p:txBody>
          <a:bodyPr vert="eaVer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120155"/>
            <a:ext cx="13040439" cy="3537526"/>
          </a:xfrm>
        </p:spPr>
        <p:txBody>
          <a:bodyPr anchor="b"/>
          <a:lstStyle>
            <a:lvl1pPr>
              <a:defRPr sz="74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5691148"/>
            <a:ext cx="13040439" cy="1860301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28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856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78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71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64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568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49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42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263860"/>
            <a:ext cx="6425724" cy="5395861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263860"/>
            <a:ext cx="6425724" cy="5395861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452772"/>
            <a:ext cx="13040439" cy="164376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5" y="2084720"/>
            <a:ext cx="63961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3106409"/>
            <a:ext cx="6396193" cy="4569060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084720"/>
            <a:ext cx="64276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106409"/>
            <a:ext cx="6427693" cy="4569060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224453"/>
            <a:ext cx="7654171" cy="6043521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224453"/>
            <a:ext cx="7654171" cy="6043521"/>
          </a:xfrm>
        </p:spPr>
        <p:txBody>
          <a:bodyPr anchor="t"/>
          <a:lstStyle>
            <a:lvl1pPr marL="0" indent="0">
              <a:buNone/>
              <a:defRPr sz="3968"/>
            </a:lvl1pPr>
            <a:lvl2pPr marL="566928" indent="0">
              <a:buNone/>
              <a:defRPr sz="3472"/>
            </a:lvl2pPr>
            <a:lvl3pPr marL="1133856" indent="0">
              <a:buNone/>
              <a:defRPr sz="2976"/>
            </a:lvl3pPr>
            <a:lvl4pPr marL="1700784" indent="0">
              <a:buNone/>
              <a:defRPr sz="2480"/>
            </a:lvl4pPr>
            <a:lvl5pPr marL="2267712" indent="0">
              <a:buNone/>
              <a:defRPr sz="2480"/>
            </a:lvl5pPr>
            <a:lvl6pPr marL="2834640" indent="0">
              <a:buNone/>
              <a:defRPr sz="2480"/>
            </a:lvl6pPr>
            <a:lvl7pPr marL="3401568" indent="0">
              <a:buNone/>
              <a:defRPr sz="2480"/>
            </a:lvl7pPr>
            <a:lvl8pPr marL="3968496" indent="0">
              <a:buNone/>
              <a:defRPr sz="2480"/>
            </a:lvl8pPr>
            <a:lvl9pPr marL="4535424" indent="0">
              <a:buNone/>
              <a:defRPr sz="248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452772"/>
            <a:ext cx="13040439" cy="1643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263860"/>
            <a:ext cx="13040439" cy="539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DC16-4C75-40D4-A147-64A22E085307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7882169"/>
            <a:ext cx="5102781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33856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113385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39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24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176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104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03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196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888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78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712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64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56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49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42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1" y="1995339"/>
            <a:ext cx="13997269" cy="4767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016000"/>
            <a:ext cx="1248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034EA2"/>
                </a:solidFill>
                <a:latin typeface="Arial Black" panose="020B0A04020102020204" pitchFamily="34" charset="0"/>
              </a:rPr>
              <a:t>Component 2 - Judiciary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6790" y="6372754"/>
            <a:ext cx="6719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" dirty="0">
                <a:latin typeface="Arial Black" panose="020B0A04020102020204" pitchFamily="34" charset="0"/>
              </a:rPr>
              <a:t>Court and Mediation in Polish civil procedure.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2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4153" y="5194835"/>
            <a:ext cx="4766035" cy="18876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5000"/>
              </a:lnSpc>
            </a:pPr>
            <a:endParaRPr lang="en-US" sz="1600" spc="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13C49015-0DAE-E844-BC92-5448D32B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 </a:t>
            </a:r>
            <a:r>
              <a:rPr lang="pl-PL" dirty="0" err="1"/>
              <a:t>are</a:t>
            </a:r>
            <a:r>
              <a:rPr lang="pl-PL" dirty="0"/>
              <a:t> not </a:t>
            </a:r>
            <a:r>
              <a:rPr lang="pl-PL" dirty="0" err="1"/>
              <a:t>changing</a:t>
            </a:r>
            <a:r>
              <a:rPr lang="pl-PL" dirty="0"/>
              <a:t> the </a:t>
            </a:r>
            <a:r>
              <a:rPr lang="pl-PL" dirty="0" err="1"/>
              <a:t>whole</a:t>
            </a:r>
            <a:r>
              <a:rPr lang="pl-PL" dirty="0"/>
              <a:t> </a:t>
            </a:r>
            <a:r>
              <a:rPr lang="pl-PL" dirty="0" err="1"/>
              <a:t>paradigm</a:t>
            </a:r>
            <a:r>
              <a:rPr lang="pl-PL" dirty="0"/>
              <a:t>…</a:t>
            </a:r>
            <a:br>
              <a:rPr lang="pl-PL" dirty="0"/>
            </a:br>
            <a:r>
              <a:rPr lang="pl-PL" dirty="0"/>
              <a:t>We </a:t>
            </a:r>
            <a:r>
              <a:rPr lang="pl-PL" dirty="0" err="1"/>
              <a:t>just</a:t>
            </a:r>
            <a:r>
              <a:rPr lang="pl-PL" dirty="0"/>
              <a:t> </a:t>
            </a:r>
            <a:r>
              <a:rPr lang="pl-PL" dirty="0" err="1"/>
              <a:t>build</a:t>
            </a:r>
            <a:r>
              <a:rPr lang="pl-PL" dirty="0"/>
              <a:t> the environment.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0F6D7DE-9102-354F-816E-FD7EC22DC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228" y="2699657"/>
            <a:ext cx="10920969" cy="415378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Level of trust in </a:t>
            </a:r>
            <a:r>
              <a:rPr lang="pl-PL" dirty="0" err="1"/>
              <a:t>authorities</a:t>
            </a:r>
            <a:r>
              <a:rPr lang="pl-PL" dirty="0"/>
              <a:t>/</a:t>
            </a:r>
            <a:r>
              <a:rPr lang="pl-PL" dirty="0" err="1"/>
              <a:t>judiciary</a:t>
            </a:r>
            <a:r>
              <a:rPr lang="pl-PL" dirty="0"/>
              <a:t>/socjety</a:t>
            </a:r>
          </a:p>
          <a:p>
            <a:r>
              <a:rPr lang="pl-PL" dirty="0" err="1"/>
              <a:t>Soviet</a:t>
            </a:r>
            <a:r>
              <a:rPr lang="pl-PL" dirty="0"/>
              <a:t> </a:t>
            </a:r>
            <a:r>
              <a:rPr lang="pl-PL" dirty="0" err="1"/>
              <a:t>heritage</a:t>
            </a:r>
            <a:endParaRPr lang="pl-PL" dirty="0"/>
          </a:p>
          <a:p>
            <a:r>
              <a:rPr lang="pl-PL" dirty="0"/>
              <a:t>Not a win/win, </a:t>
            </a:r>
            <a:r>
              <a:rPr lang="pl-PL" dirty="0" err="1"/>
              <a:t>bargaining</a:t>
            </a:r>
            <a:r>
              <a:rPr lang="pl-PL" dirty="0"/>
              <a:t> </a:t>
            </a:r>
            <a:r>
              <a:rPr lang="pl-PL" dirty="0" err="1"/>
              <a:t>society</a:t>
            </a:r>
            <a:endParaRPr lang="pl-PL" dirty="0"/>
          </a:p>
          <a:p>
            <a:r>
              <a:rPr lang="pl-PL" dirty="0" err="1"/>
              <a:t>Never</a:t>
            </a:r>
            <a:r>
              <a:rPr lang="pl-PL" dirty="0"/>
              <a:t> </a:t>
            </a:r>
            <a:r>
              <a:rPr lang="pl-PL" dirty="0" err="1"/>
              <a:t>compare</a:t>
            </a:r>
            <a:r>
              <a:rPr lang="pl-PL" dirty="0"/>
              <a:t> to </a:t>
            </a:r>
            <a:r>
              <a:rPr lang="pl-PL" dirty="0" err="1"/>
              <a:t>others</a:t>
            </a:r>
            <a:r>
              <a:rPr lang="pl-PL" dirty="0"/>
              <a:t> – </a:t>
            </a:r>
            <a:r>
              <a:rPr lang="pl-PL" dirty="0" err="1"/>
              <a:t>esp</a:t>
            </a:r>
            <a:r>
              <a:rPr lang="pl-PL" dirty="0"/>
              <a:t>. </a:t>
            </a:r>
            <a:r>
              <a:rPr lang="pl-PL" dirty="0" err="1"/>
              <a:t>Germans</a:t>
            </a:r>
            <a:endParaRPr lang="pl-PL" dirty="0"/>
          </a:p>
          <a:p>
            <a:r>
              <a:rPr lang="pl-PL" dirty="0" err="1"/>
              <a:t>Forget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factors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65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4153" y="5194835"/>
            <a:ext cx="4766035" cy="18876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5000"/>
              </a:lnSpc>
            </a:pPr>
            <a:endParaRPr lang="en-US" sz="1600" spc="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13C49015-0DAE-E844-BC92-5448D32B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Judges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not </a:t>
            </a:r>
            <a:r>
              <a:rPr lang="pl-PL" dirty="0" err="1"/>
              <a:t>mediators</a:t>
            </a:r>
            <a:r>
              <a:rPr lang="pl-PL" dirty="0"/>
              <a:t>. And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hardly</a:t>
            </a:r>
            <a:r>
              <a:rPr lang="pl-PL" dirty="0"/>
              <a:t>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others</a:t>
            </a:r>
            <a:r>
              <a:rPr lang="pl-PL" dirty="0"/>
              <a:t>.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0F6D7DE-9102-354F-816E-FD7EC22DC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228" y="2699657"/>
            <a:ext cx="10920969" cy="4153788"/>
          </a:xfrm>
        </p:spPr>
        <p:txBody>
          <a:bodyPr/>
          <a:lstStyle/>
          <a:p>
            <a:endParaRPr lang="pl-PL" dirty="0"/>
          </a:p>
          <a:p>
            <a:r>
              <a:rPr lang="pl-PL" dirty="0" err="1"/>
              <a:t>Looking</a:t>
            </a:r>
            <a:r>
              <a:rPr lang="pl-PL" dirty="0"/>
              <a:t> for </a:t>
            </a:r>
            <a:r>
              <a:rPr lang="pl-PL" dirty="0" err="1"/>
              <a:t>allies</a:t>
            </a:r>
            <a:r>
              <a:rPr lang="pl-PL" dirty="0"/>
              <a:t>;</a:t>
            </a:r>
          </a:p>
          <a:p>
            <a:r>
              <a:rPr lang="pl-PL" dirty="0" err="1"/>
              <a:t>Working</a:t>
            </a:r>
            <a:r>
              <a:rPr lang="pl-PL" dirty="0"/>
              <a:t>/</a:t>
            </a:r>
            <a:r>
              <a:rPr lang="pl-PL" dirty="0" err="1"/>
              <a:t>traininig</a:t>
            </a:r>
            <a:r>
              <a:rPr lang="pl-PL" dirty="0"/>
              <a:t> </a:t>
            </a:r>
            <a:r>
              <a:rPr lang="pl-PL" dirty="0" err="1"/>
              <a:t>together</a:t>
            </a:r>
            <a:r>
              <a:rPr lang="pl-PL" dirty="0"/>
              <a:t>;</a:t>
            </a:r>
          </a:p>
          <a:p>
            <a:r>
              <a:rPr lang="pl-PL" dirty="0"/>
              <a:t>The „</a:t>
            </a:r>
            <a:r>
              <a:rPr lang="pl-PL" dirty="0" err="1"/>
              <a:t>what</a:t>
            </a:r>
            <a:r>
              <a:rPr lang="pl-PL" dirty="0"/>
              <a:t> for?” </a:t>
            </a:r>
            <a:r>
              <a:rPr lang="pl-PL" dirty="0" err="1"/>
              <a:t>question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786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4153" y="5194835"/>
            <a:ext cx="4766035" cy="18876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5000"/>
              </a:lnSpc>
            </a:pPr>
            <a:endParaRPr lang="en-US" sz="1600" spc="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855AF0-6617-564C-AD80-72FEC52CB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56" y="2263860"/>
            <a:ext cx="13040439" cy="44127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5400" dirty="0"/>
          </a:p>
          <a:p>
            <a:pPr marL="0" indent="0">
              <a:buNone/>
            </a:pPr>
            <a:r>
              <a:rPr lang="pl-PL" sz="5400" dirty="0"/>
              <a:t> - </a:t>
            </a:r>
            <a:r>
              <a:rPr lang="pl-PL" sz="5400" dirty="0" err="1"/>
              <a:t>decision</a:t>
            </a:r>
            <a:r>
              <a:rPr lang="pl-PL" sz="5400" dirty="0"/>
              <a:t> </a:t>
            </a:r>
            <a:r>
              <a:rPr lang="pl-PL" sz="5400" dirty="0" err="1"/>
              <a:t>making</a:t>
            </a:r>
            <a:r>
              <a:rPr lang="pl-PL" sz="5400" dirty="0"/>
              <a:t>;</a:t>
            </a:r>
          </a:p>
          <a:p>
            <a:pPr marL="0" indent="0">
              <a:buNone/>
            </a:pPr>
            <a:r>
              <a:rPr lang="pl-PL" sz="5400" dirty="0"/>
              <a:t> - </a:t>
            </a:r>
            <a:r>
              <a:rPr lang="pl-PL" sz="5400" dirty="0" err="1"/>
              <a:t>fairness</a:t>
            </a:r>
            <a:r>
              <a:rPr lang="pl-PL" sz="5400" dirty="0"/>
              <a:t>; </a:t>
            </a:r>
          </a:p>
          <a:p>
            <a:pPr marL="0" indent="0">
              <a:buNone/>
            </a:pPr>
            <a:r>
              <a:rPr lang="pl-PL" sz="5400" dirty="0"/>
              <a:t> - </a:t>
            </a:r>
            <a:r>
              <a:rPr lang="pl-PL" sz="5400" dirty="0" err="1"/>
              <a:t>what</a:t>
            </a:r>
            <a:r>
              <a:rPr lang="pl-PL" sz="5400" dirty="0"/>
              <a:t> </a:t>
            </a:r>
            <a:r>
              <a:rPr lang="pl-PL" sz="5400" dirty="0" err="1"/>
              <a:t>is</a:t>
            </a:r>
            <a:r>
              <a:rPr lang="pl-PL" sz="5400" dirty="0"/>
              <a:t> </a:t>
            </a:r>
            <a:r>
              <a:rPr lang="pl-PL" sz="5400" dirty="0" err="1"/>
              <a:t>wrong</a:t>
            </a:r>
            <a:r>
              <a:rPr lang="pl-PL" sz="5400" dirty="0"/>
              <a:t> and </a:t>
            </a:r>
            <a:r>
              <a:rPr lang="pl-PL" sz="5400" dirty="0" err="1"/>
              <a:t>what</a:t>
            </a:r>
            <a:r>
              <a:rPr lang="pl-PL" sz="5400" dirty="0"/>
              <a:t> </a:t>
            </a:r>
            <a:r>
              <a:rPr lang="pl-PL" sz="5400" dirty="0" err="1"/>
              <a:t>is</a:t>
            </a:r>
            <a:r>
              <a:rPr lang="pl-PL" sz="5400" dirty="0"/>
              <a:t> </a:t>
            </a:r>
            <a:r>
              <a:rPr lang="pl-PL" sz="5400" dirty="0" err="1"/>
              <a:t>right</a:t>
            </a:r>
            <a:r>
              <a:rPr lang="pl-PL" sz="5400" dirty="0"/>
              <a:t>. 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AE74D76-385A-CF43-A266-56836679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Judges</a:t>
            </a:r>
            <a:r>
              <a:rPr lang="pl-PL" dirty="0"/>
              <a:t>. </a:t>
            </a:r>
            <a:r>
              <a:rPr lang="pl-PL" dirty="0" err="1"/>
              <a:t>Trained</a:t>
            </a:r>
            <a:r>
              <a:rPr lang="pl-PL" dirty="0"/>
              <a:t> to </a:t>
            </a:r>
            <a:r>
              <a:rPr lang="pl-PL" dirty="0" err="1"/>
              <a:t>decide</a:t>
            </a:r>
            <a:r>
              <a:rPr lang="pl-PL" dirty="0"/>
              <a:t>. Not </a:t>
            </a:r>
            <a:r>
              <a:rPr lang="pl-PL" dirty="0" err="1"/>
              <a:t>trained</a:t>
            </a:r>
            <a:r>
              <a:rPr lang="pl-PL" dirty="0"/>
              <a:t> to talk…</a:t>
            </a:r>
          </a:p>
        </p:txBody>
      </p:sp>
    </p:spTree>
    <p:extLst>
      <p:ext uri="{BB962C8B-B14F-4D97-AF65-F5344CB8AC3E}">
        <p14:creationId xmlns:p14="http://schemas.microsoft.com/office/powerpoint/2010/main" val="172087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4153" y="5194835"/>
            <a:ext cx="4766035" cy="18876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5000"/>
              </a:lnSpc>
            </a:pPr>
            <a:endParaRPr lang="en-US" sz="1600" spc="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pic>
        <p:nvPicPr>
          <p:cNvPr id="6" name="Symbol zastępczy zawartości 5" descr="Obraz zawierający wewnątrz, stół, biurko, krzesło&#10;&#10;Opis wygenerowany automatycznie">
            <a:extLst>
              <a:ext uri="{FF2B5EF4-FFF2-40B4-BE49-F238E27FC236}">
                <a16:creationId xmlns:a16="http://schemas.microsoft.com/office/drawing/2014/main" id="{7525A9EC-FE60-8F4E-9951-BAC7E99D4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96532"/>
            <a:ext cx="8381999" cy="4756706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F3F570E9-9612-FA40-95A3-C1BB7F58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2097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4153" y="5194835"/>
            <a:ext cx="4766035" cy="18876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5000"/>
              </a:lnSpc>
            </a:pPr>
            <a:endParaRPr lang="en-US" sz="1600" spc="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26400" y="7549200"/>
            <a:ext cx="6327529" cy="439736"/>
            <a:chOff x="7827603" y="7548571"/>
            <a:chExt cx="6327529" cy="4397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3" name="Tytuł 2">
            <a:extLst>
              <a:ext uri="{FF2B5EF4-FFF2-40B4-BE49-F238E27FC236}">
                <a16:creationId xmlns:a16="http://schemas.microsoft.com/office/drawing/2014/main" id="{F3F570E9-9612-FA40-95A3-C1BB7F58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…?</a:t>
            </a:r>
          </a:p>
        </p:txBody>
      </p:sp>
      <p:pic>
        <p:nvPicPr>
          <p:cNvPr id="8" name="Symbol zastępczy zawartości 7" descr="Obraz zawierający wewnątrz, sufit, stół, pomieszczenie&#10;&#10;Opis wygenerowany automatycznie">
            <a:extLst>
              <a:ext uri="{FF2B5EF4-FFF2-40B4-BE49-F238E27FC236}">
                <a16:creationId xmlns:a16="http://schemas.microsoft.com/office/drawing/2014/main" id="{23683B22-F96C-8645-962D-8E328E233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2" y="1825625"/>
            <a:ext cx="8190225" cy="5395913"/>
          </a:xfrm>
        </p:spPr>
      </p:pic>
    </p:spTree>
    <p:extLst>
      <p:ext uri="{BB962C8B-B14F-4D97-AF65-F5344CB8AC3E}">
        <p14:creationId xmlns:p14="http://schemas.microsoft.com/office/powerpoint/2010/main" val="314993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67" y="1648874"/>
            <a:ext cx="3422361" cy="55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9810" y="3432085"/>
            <a:ext cx="7153571" cy="10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7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98509" y="4881852"/>
            <a:ext cx="6994872" cy="2942649"/>
            <a:chOff x="2398509" y="4893003"/>
            <a:chExt cx="6994872" cy="2942649"/>
          </a:xfrm>
          <a:solidFill>
            <a:srgbClr val="EBEBEB"/>
          </a:solidFill>
        </p:grpSpPr>
        <p:sp>
          <p:nvSpPr>
            <p:cNvPr id="46" name="Rectangle 45"/>
            <p:cNvSpPr/>
            <p:nvPr/>
          </p:nvSpPr>
          <p:spPr>
            <a:xfrm>
              <a:off x="2398509" y="4893003"/>
              <a:ext cx="6994872" cy="20471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/>
            <p:cNvSpPr/>
            <p:nvPr/>
          </p:nvSpPr>
          <p:spPr>
            <a:xfrm rot="5400000">
              <a:off x="2393051" y="6742559"/>
              <a:ext cx="1098551" cy="108763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09230" y="4686849"/>
            <a:ext cx="6984151" cy="125688"/>
            <a:chOff x="2409230" y="4768338"/>
            <a:chExt cx="6984151" cy="125688"/>
          </a:xfrm>
          <a:solidFill>
            <a:srgbClr val="FFCC32"/>
          </a:solidFill>
        </p:grpSpPr>
        <p:sp>
          <p:nvSpPr>
            <p:cNvPr id="10" name="Rectangle 9"/>
            <p:cNvSpPr/>
            <p:nvPr/>
          </p:nvSpPr>
          <p:spPr>
            <a:xfrm>
              <a:off x="240923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501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0080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9658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9236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8815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393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7972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550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7129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6707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6286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5864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443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5021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4600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4178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3757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3335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2914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2492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2071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1649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1228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0806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0385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9963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9542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9120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8698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8277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7855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7434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87012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06591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6169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8" y="7258930"/>
            <a:ext cx="3323772" cy="456204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2815074" y="5212286"/>
            <a:ext cx="566348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This presentation was produced with the financial support of the European Union. Its contents are the sole responsibility of PRAVO-JUSTICE and do not necessarily reflect the views of the European Union.</a:t>
            </a:r>
          </a:p>
          <a:p>
            <a:pPr>
              <a:lnSpc>
                <a:spcPct val="130000"/>
              </a:lnSpc>
            </a:pPr>
            <a:endParaRPr lang="en-US" sz="1400" b="1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309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onent 2" id="{43E47FCD-7388-FD46-8662-9E108D5A888E}" vid="{F2A8B571-5FC4-764F-8159-9F0588162E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pakietu Office</Template>
  <TotalTime>1685</TotalTime>
  <Words>157</Words>
  <Application>Microsoft Macintosh PowerPoint</Application>
  <PresentationFormat>Niestandardowy</PresentationFormat>
  <Paragraphs>24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We are not changing the whole paradigm… We just build the environment. </vt:lpstr>
      <vt:lpstr>Judges are not mediators. And they hardly know each others. </vt:lpstr>
      <vt:lpstr>Judges. Trained to decide. Not trained to talk…</vt:lpstr>
      <vt:lpstr>What if? </vt:lpstr>
      <vt:lpstr>What if…?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Microsoft Office User</dc:creator>
  <cp:keywords/>
  <dc:description/>
  <cp:lastModifiedBy>jaras jarecki</cp:lastModifiedBy>
  <cp:revision>94</cp:revision>
  <dcterms:created xsi:type="dcterms:W3CDTF">2018-11-13T05:53:07Z</dcterms:created>
  <dcterms:modified xsi:type="dcterms:W3CDTF">2019-12-17T16:50:17Z</dcterms:modified>
  <cp:category/>
</cp:coreProperties>
</file>