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425" r:id="rId3"/>
    <p:sldId id="415" r:id="rId4"/>
    <p:sldId id="408" r:id="rId5"/>
    <p:sldId id="417" r:id="rId6"/>
    <p:sldId id="411" r:id="rId7"/>
    <p:sldId id="416" r:id="rId8"/>
    <p:sldId id="412" r:id="rId9"/>
    <p:sldId id="413" r:id="rId10"/>
    <p:sldId id="419" r:id="rId11"/>
    <p:sldId id="424" r:id="rId12"/>
    <p:sldId id="414" r:id="rId13"/>
    <p:sldId id="421" r:id="rId14"/>
    <p:sldId id="423" r:id="rId15"/>
    <p:sldId id="275" r:id="rId16"/>
  </p:sldIdLst>
  <p:sldSz cx="15119350" cy="8504238"/>
  <p:notesSz cx="6797675" cy="9926638"/>
  <p:defaultTextStyle>
    <a:defPPr>
      <a:defRPr lang="en-US"/>
    </a:defPPr>
    <a:lvl1pPr marL="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7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EBEBEB"/>
    <a:srgbClr val="E6E6E6"/>
    <a:srgbClr val="BDBDBD"/>
    <a:srgbClr val="D2D2D2"/>
    <a:srgbClr val="FFC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7" autoAdjust="0"/>
    <p:restoredTop sz="95255" autoAdjust="0"/>
  </p:normalViewPr>
  <p:slideViewPr>
    <p:cSldViewPr snapToGrid="0">
      <p:cViewPr varScale="1">
        <p:scale>
          <a:sx n="70" d="100"/>
          <a:sy n="70" d="100"/>
        </p:scale>
        <p:origin x="-632" y="-120"/>
      </p:cViewPr>
      <p:guideLst>
        <p:guide orient="horz" pos="2678"/>
        <p:guide pos="4762"/>
      </p:guideLst>
    </p:cSldViewPr>
  </p:slideViewPr>
  <p:outlineViewPr>
    <p:cViewPr>
      <p:scale>
        <a:sx n="33" d="100"/>
        <a:sy n="33" d="100"/>
      </p:scale>
      <p:origin x="0" y="33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7561E-1C9E-4749-A9A2-A8E850FE1803}" type="datetimeFigureOut">
              <a:rPr lang="en-GB" smtClean="0"/>
              <a:t>18/12/19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23BF-E227-48CF-8F3A-508F4253B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7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2E15-4688-440B-9C52-2636BA08AA88}" type="datetimeFigureOut">
              <a:rPr lang="en-US" smtClean="0"/>
              <a:t>18/12/19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0AFFA-5062-4563-B65B-2EFC2CF1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1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19" y="1391782"/>
            <a:ext cx="11339513" cy="2960735"/>
          </a:xfrm>
        </p:spPr>
        <p:txBody>
          <a:bodyPr anchor="b"/>
          <a:lstStyle>
            <a:lvl1pPr algn="ctr"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4466694"/>
            <a:ext cx="11339513" cy="2053222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28" indent="0" algn="ctr">
              <a:buNone/>
              <a:defRPr sz="2480"/>
            </a:lvl2pPr>
            <a:lvl3pPr marL="1133856" indent="0" algn="ctr">
              <a:buNone/>
              <a:defRPr sz="2232"/>
            </a:lvl3pPr>
            <a:lvl4pPr marL="1700784" indent="0" algn="ctr">
              <a:buNone/>
              <a:defRPr sz="1984"/>
            </a:lvl4pPr>
            <a:lvl5pPr marL="2267712" indent="0" algn="ctr">
              <a:buNone/>
              <a:defRPr sz="1984"/>
            </a:lvl5pPr>
            <a:lvl6pPr marL="2834640" indent="0" algn="ctr">
              <a:buNone/>
              <a:defRPr sz="1984"/>
            </a:lvl6pPr>
            <a:lvl7pPr marL="3401568" indent="0" algn="ctr">
              <a:buNone/>
              <a:defRPr sz="1984"/>
            </a:lvl7pPr>
            <a:lvl8pPr marL="3968496" indent="0" algn="ctr">
              <a:buNone/>
              <a:defRPr sz="1984"/>
            </a:lvl8pPr>
            <a:lvl9pPr marL="4535424" indent="0" algn="ctr">
              <a:buNone/>
              <a:defRPr sz="19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2854-8CFC-45FA-BA2A-3F72F30D3D05}" type="datetime1">
              <a:rPr lang="en-US" smtClean="0"/>
              <a:t>18/12/19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1651-F464-4AB6-A417-D5933AFEE2C1}" type="datetime1">
              <a:rPr lang="en-US" smtClean="0"/>
              <a:t>18/12/19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452772"/>
            <a:ext cx="3260110" cy="72069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452772"/>
            <a:ext cx="9591338" cy="72069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0C4A-F6A8-4BA2-A6CB-34C8E57ABA05}" type="datetime1">
              <a:rPr lang="en-US" smtClean="0"/>
              <a:t>18/12/19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 1025"/>
          <p:cNvSpPr>
            <a:spLocks noGrp="1"/>
          </p:cNvSpPr>
          <p:nvPr>
            <p:ph type="title" idx="4294967295"/>
          </p:nvPr>
        </p:nvSpPr>
        <p:spPr>
          <a:xfrm>
            <a:off x="755968" y="344502"/>
            <a:ext cx="13607415" cy="141343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Klik om het opmaakprofiel te bewerken</a:t>
            </a:r>
          </a:p>
        </p:txBody>
      </p:sp>
      <p:sp>
        <p:nvSpPr>
          <p:cNvPr id="1027" name="Tijdelijke aanduiding voor tekst 1026"/>
          <p:cNvSpPr>
            <a:spLocks noGrp="1"/>
          </p:cNvSpPr>
          <p:nvPr>
            <p:ph type="body" idx="1"/>
          </p:nvPr>
        </p:nvSpPr>
        <p:spPr>
          <a:xfrm>
            <a:off x="755968" y="1984323"/>
            <a:ext cx="13607415" cy="561830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Klik om de opmaakprofielen van de modeltekst te bewerken</a:t>
            </a:r>
          </a:p>
          <a:p>
            <a:pPr lvl="1"/>
            <a:r>
              <a:rPr lang="en-US" altLang="en-US" dirty="0"/>
              <a:t>Tweede niveau</a:t>
            </a:r>
          </a:p>
          <a:p>
            <a:pPr lvl="2"/>
            <a:r>
              <a:rPr lang="en-US" altLang="en-US" dirty="0"/>
              <a:t>Derde niveau</a:t>
            </a:r>
          </a:p>
          <a:p>
            <a:pPr lvl="3"/>
            <a:r>
              <a:rPr lang="en-US" altLang="en-US" dirty="0"/>
              <a:t>Vierde niveau</a:t>
            </a:r>
          </a:p>
          <a:p>
            <a:pPr lvl="4"/>
            <a:r>
              <a:rPr lang="en-US" altLang="en-US" dirty="0"/>
              <a:t>Vijfde niveau</a:t>
            </a:r>
          </a:p>
        </p:txBody>
      </p:sp>
      <p:sp>
        <p:nvSpPr>
          <p:cNvPr id="1028" name="Tijdelijke aanduiding voor datum 1027"/>
          <p:cNvSpPr>
            <a:spLocks noGrp="1"/>
          </p:cNvSpPr>
          <p:nvPr>
            <p:ph type="dt" sz="half" idx="2"/>
          </p:nvPr>
        </p:nvSpPr>
        <p:spPr>
          <a:xfrm>
            <a:off x="755968" y="7742401"/>
            <a:ext cx="3527848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fld id="{37280F52-0918-49CC-ACCF-C8C587512AE2}" type="datetime1">
              <a:rPr lang="en-US" altLang="en-US" sz="1800" smtClean="0">
                <a:latin typeface="Garamond" charset="0"/>
              </a:rPr>
              <a:t>18/12/19</a:t>
            </a:fld>
            <a:endParaRPr lang="en-US" altLang="en-US" sz="1800" dirty="0">
              <a:latin typeface="Garamond" charset="0"/>
            </a:endParaRPr>
          </a:p>
        </p:txBody>
      </p:sp>
      <p:sp>
        <p:nvSpPr>
          <p:cNvPr id="1029" name="Tijdelijke aanduiding voor voettekst 1028"/>
          <p:cNvSpPr>
            <a:spLocks noGrp="1"/>
          </p:cNvSpPr>
          <p:nvPr>
            <p:ph type="ftr" sz="quarter" idx="3"/>
          </p:nvPr>
        </p:nvSpPr>
        <p:spPr>
          <a:xfrm>
            <a:off x="5165778" y="7748306"/>
            <a:ext cx="4787794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pPr algn="ctr"/>
            <a:endParaRPr lang="en-US" altLang="en-US" sz="1800" dirty="0">
              <a:latin typeface="Garamond" charset="0"/>
            </a:endParaRPr>
          </a:p>
        </p:txBody>
      </p:sp>
      <p:sp>
        <p:nvSpPr>
          <p:cNvPr id="1030" name="Tijdelijke aanduiding voor dianummer 1029"/>
          <p:cNvSpPr>
            <a:spLocks noGrp="1"/>
          </p:cNvSpPr>
          <p:nvPr>
            <p:ph type="sldNum" sz="quarter" idx="4"/>
          </p:nvPr>
        </p:nvSpPr>
        <p:spPr>
          <a:xfrm>
            <a:off x="10835534" y="7742401"/>
            <a:ext cx="3527848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pPr algn="r"/>
            <a:fld id="{12FF1C42-D199-2030-1091-587298610EC3}" type="slidenum">
              <a:rPr lang="en-US" altLang="en-US" sz="1800" dirty="0">
                <a:latin typeface="Garamond" charset="0"/>
              </a:rPr>
              <a:t>‹#›</a:t>
            </a:fld>
            <a:endParaRPr lang="en-US" altLang="en-US" sz="1800" dirty="0">
              <a:latin typeface="Garamond" charset="0"/>
            </a:endParaRPr>
          </a:p>
        </p:txBody>
      </p:sp>
      <p:sp>
        <p:nvSpPr>
          <p:cNvPr id="1031" name="Vrije vorm 1030"/>
          <p:cNvSpPr>
            <a:spLocks/>
          </p:cNvSpPr>
          <p:nvPr/>
        </p:nvSpPr>
        <p:spPr bwMode="auto">
          <a:xfrm>
            <a:off x="629973" y="283475"/>
            <a:ext cx="13607415" cy="755932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</a:gdLst>
            <a:ahLst/>
            <a:cxnLst/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</a:ln>
        </p:spPr>
        <p:txBody>
          <a:bodyPr wrap="none" lIns="134984" tIns="67492" rIns="134984" bIns="67492" rtlCol="0" anchor="ctr"/>
          <a:lstStyle/>
          <a:p>
            <a:pPr algn="ctr"/>
            <a:endParaRPr lang="zh-CN" altLang="en-US"/>
          </a:p>
        </p:txBody>
      </p:sp>
      <p:sp>
        <p:nvSpPr>
          <p:cNvPr id="1032" name="Rechte verbindingslijn 1031"/>
          <p:cNvSpPr>
            <a:spLocks/>
          </p:cNvSpPr>
          <p:nvPr/>
        </p:nvSpPr>
        <p:spPr>
          <a:xfrm>
            <a:off x="755968" y="7653814"/>
            <a:ext cx="13607415" cy="0"/>
          </a:xfrm>
          <a:prstGeom prst="line">
            <a:avLst/>
          </a:prstGeom>
          <a:noFill/>
          <a:ln w="19050">
            <a:solidFill>
              <a:srgbClr val="CC9900"/>
            </a:solidFill>
          </a:ln>
          <a:effectLst/>
        </p:spPr>
        <p:txBody>
          <a:bodyPr wrap="none" lIns="134984" tIns="67492" rIns="134984" bIns="67492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7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E79C-85E5-47C8-908D-BDF93438BC33}" type="datetime1">
              <a:rPr lang="en-US" smtClean="0"/>
              <a:t>18/12/19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120155"/>
            <a:ext cx="13040439" cy="3537526"/>
          </a:xfrm>
        </p:spPr>
        <p:txBody>
          <a:bodyPr anchor="b"/>
          <a:lstStyle>
            <a:lvl1pPr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5691148"/>
            <a:ext cx="13040439" cy="1860301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28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856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78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71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64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568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49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42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B81B-B4F8-4BAC-AA94-162EC5884757}" type="datetime1">
              <a:rPr lang="en-US" smtClean="0"/>
              <a:t>18/12/19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E790-2F77-41A2-A8E7-C4396A0F41EA}" type="datetime1">
              <a:rPr lang="en-US" smtClean="0"/>
              <a:t>18/12/19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452772"/>
            <a:ext cx="13040439" cy="1643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5" y="2084720"/>
            <a:ext cx="63961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3106409"/>
            <a:ext cx="63961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084720"/>
            <a:ext cx="64276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106409"/>
            <a:ext cx="64276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8CF4-0B34-41EF-93A2-4424E9A5E2DC}" type="datetime1">
              <a:rPr lang="en-US" smtClean="0"/>
              <a:t>18/12/19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D1F4-A2A8-4953-A54C-30C21B06C7B5}" type="datetime1">
              <a:rPr lang="en-US" smtClean="0"/>
              <a:t>18/12/19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CD9-770E-4FA4-A4A5-773F6BF7FC35}" type="datetime1">
              <a:rPr lang="en-US" smtClean="0"/>
              <a:t>18/12/19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224453"/>
            <a:ext cx="7654171" cy="6043521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9FBF-1AC9-4BC4-B257-CC0C3E581201}" type="datetime1">
              <a:rPr lang="en-US" smtClean="0"/>
              <a:t>18/12/19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224453"/>
            <a:ext cx="7654171" cy="6043521"/>
          </a:xfrm>
        </p:spPr>
        <p:txBody>
          <a:bodyPr anchor="t"/>
          <a:lstStyle>
            <a:lvl1pPr marL="0" indent="0">
              <a:buNone/>
              <a:defRPr sz="3968"/>
            </a:lvl1pPr>
            <a:lvl2pPr marL="566928" indent="0">
              <a:buNone/>
              <a:defRPr sz="3472"/>
            </a:lvl2pPr>
            <a:lvl3pPr marL="1133856" indent="0">
              <a:buNone/>
              <a:defRPr sz="2976"/>
            </a:lvl3pPr>
            <a:lvl4pPr marL="1700784" indent="0">
              <a:buNone/>
              <a:defRPr sz="2480"/>
            </a:lvl4pPr>
            <a:lvl5pPr marL="2267712" indent="0">
              <a:buNone/>
              <a:defRPr sz="2480"/>
            </a:lvl5pPr>
            <a:lvl6pPr marL="2834640" indent="0">
              <a:buNone/>
              <a:defRPr sz="2480"/>
            </a:lvl6pPr>
            <a:lvl7pPr marL="3401568" indent="0">
              <a:buNone/>
              <a:defRPr sz="2480"/>
            </a:lvl7pPr>
            <a:lvl8pPr marL="3968496" indent="0">
              <a:buNone/>
              <a:defRPr sz="2480"/>
            </a:lvl8pPr>
            <a:lvl9pPr marL="4535424" indent="0">
              <a:buNone/>
              <a:defRPr sz="24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D350-DDC9-4C7F-B493-7145E30B149C}" type="datetime1">
              <a:rPr lang="en-US" smtClean="0"/>
              <a:t>18/12/19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452772"/>
            <a:ext cx="13040439" cy="1643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263860"/>
            <a:ext cx="13040439" cy="539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A836-1F97-4D5B-AE38-20EDB98B82B5}" type="datetime1">
              <a:rPr lang="en-US" smtClean="0"/>
              <a:t>18/12/19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7882169"/>
            <a:ext cx="5102781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1133856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113385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39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24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176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104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03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196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888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78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712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64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56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49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42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42310"/>
            <a:ext cx="11910164" cy="375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62" y="903482"/>
            <a:ext cx="12486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34EA2"/>
                </a:solidFill>
                <a:latin typeface="Arial Black" panose="020B0A04020102020204" pitchFamily="34" charset="0"/>
              </a:rPr>
              <a:t>Mediation and </a:t>
            </a:r>
            <a:r>
              <a:rPr lang="en-US" sz="3200" b="1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Court</a:t>
            </a:r>
            <a:endParaRPr lang="en-US" sz="3200" b="1" dirty="0">
              <a:solidFill>
                <a:srgbClr val="034EA2"/>
              </a:solidFill>
              <a:latin typeface="Arial Black" panose="020B0A04020102020204" pitchFamily="34" charset="0"/>
            </a:endParaRPr>
          </a:p>
          <a:p>
            <a:endParaRPr lang="en-US" sz="4600" b="1" dirty="0">
              <a:solidFill>
                <a:srgbClr val="034EA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6689" y="5661764"/>
            <a:ext cx="51461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" dirty="0">
                <a:latin typeface="Arial Black" panose="020B0A04020102020204" pitchFamily="34" charset="0"/>
              </a:rPr>
              <a:t>Lviv, 17 December 2019</a:t>
            </a:r>
          </a:p>
          <a:p>
            <a:endParaRPr lang="en-US" sz="1800" b="1" spc="60" dirty="0" smtClean="0">
              <a:latin typeface="Arial Black" panose="020B0A04020102020204" pitchFamily="34" charset="0"/>
            </a:endParaRPr>
          </a:p>
          <a:p>
            <a:r>
              <a:rPr lang="en-US" sz="1800" b="1" spc="60" dirty="0" smtClean="0">
                <a:latin typeface="Arial Black" panose="020B0A04020102020204" pitchFamily="34" charset="0"/>
              </a:rPr>
              <a:t>Dovydas Vitkauskas</a:t>
            </a:r>
          </a:p>
          <a:p>
            <a:r>
              <a:rPr lang="en-US" sz="1800" b="1" spc="60" dirty="0" smtClean="0">
                <a:latin typeface="Arial Black" panose="020B0A04020102020204" pitchFamily="34" charset="0"/>
              </a:rPr>
              <a:t>Team Leader</a:t>
            </a:r>
            <a:endParaRPr lang="en-US" sz="1800" b="1" spc="60" dirty="0"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b="1" smtClean="0"/>
              <a:t>1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762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Court </a:t>
            </a:r>
            <a:r>
              <a:rPr lang="en-GB" b="1" dirty="0" smtClean="0">
                <a:solidFill>
                  <a:srgbClr val="034EA2"/>
                </a:solidFill>
              </a:rPr>
              <a:t>Annexed </a:t>
            </a:r>
            <a:r>
              <a:rPr lang="en-GB" b="1" dirty="0">
                <a:solidFill>
                  <a:srgbClr val="034EA2"/>
                </a:solidFill>
              </a:rPr>
              <a:t>M</a:t>
            </a:r>
            <a:r>
              <a:rPr lang="en-GB" b="1" dirty="0" smtClean="0">
                <a:solidFill>
                  <a:srgbClr val="034EA2"/>
                </a:solidFill>
              </a:rPr>
              <a:t>ediation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Court indicates to parties </a:t>
            </a:r>
            <a:r>
              <a:rPr lang="en-GB" b="1" dirty="0" smtClean="0">
                <a:solidFill>
                  <a:srgbClr val="034EA2"/>
                </a:solidFill>
              </a:rPr>
              <a:t>possibilities </a:t>
            </a:r>
            <a:r>
              <a:rPr lang="en-GB" b="1" dirty="0">
                <a:solidFill>
                  <a:srgbClr val="034EA2"/>
                </a:solidFill>
              </a:rPr>
              <a:t>of mediation</a:t>
            </a:r>
          </a:p>
          <a:p>
            <a:r>
              <a:rPr lang="en-GB" b="1" dirty="0">
                <a:solidFill>
                  <a:srgbClr val="034EA2"/>
                </a:solidFill>
              </a:rPr>
              <a:t>Court facilitates: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34EA2"/>
                </a:solidFill>
              </a:rPr>
              <a:t>adjournment of </a:t>
            </a:r>
            <a:r>
              <a:rPr lang="en-GB" b="1" dirty="0" smtClean="0">
                <a:solidFill>
                  <a:srgbClr val="034EA2"/>
                </a:solidFill>
              </a:rPr>
              <a:t>hearing;</a:t>
            </a:r>
            <a:endParaRPr lang="en-GB" b="1" dirty="0">
              <a:solidFill>
                <a:srgbClr val="034EA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34EA2"/>
                </a:solidFill>
              </a:rPr>
              <a:t>referral to mediation officers in </a:t>
            </a:r>
            <a:r>
              <a:rPr lang="en-GB" b="1" dirty="0" smtClean="0">
                <a:solidFill>
                  <a:srgbClr val="034EA2"/>
                </a:solidFill>
              </a:rPr>
              <a:t>Registry;</a:t>
            </a:r>
            <a:endParaRPr lang="en-GB" b="1" dirty="0">
              <a:solidFill>
                <a:srgbClr val="034EA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34EA2"/>
                </a:solidFill>
              </a:rPr>
              <a:t>o</a:t>
            </a:r>
            <a:r>
              <a:rPr lang="en-GB" b="1" dirty="0" smtClean="0">
                <a:solidFill>
                  <a:srgbClr val="034EA2"/>
                </a:solidFill>
              </a:rPr>
              <a:t>ffering </a:t>
            </a:r>
            <a:r>
              <a:rPr lang="en-GB" b="1" dirty="0">
                <a:solidFill>
                  <a:srgbClr val="034EA2"/>
                </a:solidFill>
              </a:rPr>
              <a:t>list of mediators (wholly of partly State-remunerated);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34EA2"/>
                </a:solidFill>
              </a:rPr>
              <a:t>r</a:t>
            </a:r>
            <a:r>
              <a:rPr lang="en-GB" b="1" dirty="0" smtClean="0">
                <a:solidFill>
                  <a:srgbClr val="034EA2"/>
                </a:solidFill>
              </a:rPr>
              <a:t>esuming case </a:t>
            </a:r>
            <a:r>
              <a:rPr lang="en-GB" b="1" dirty="0">
                <a:solidFill>
                  <a:srgbClr val="034EA2"/>
                </a:solidFill>
              </a:rPr>
              <a:t>when no settlement is reached</a:t>
            </a: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3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Out of </a:t>
            </a:r>
            <a:r>
              <a:rPr lang="en-GB" b="1" dirty="0" smtClean="0">
                <a:solidFill>
                  <a:srgbClr val="034EA2"/>
                </a:solidFill>
              </a:rPr>
              <a:t>Court (Private</a:t>
            </a:r>
            <a:r>
              <a:rPr lang="en-GB" b="1" dirty="0">
                <a:solidFill>
                  <a:srgbClr val="034EA2"/>
                </a:solidFill>
              </a:rPr>
              <a:t>) </a:t>
            </a:r>
            <a:r>
              <a:rPr lang="en-GB" b="1" dirty="0" smtClean="0">
                <a:solidFill>
                  <a:srgbClr val="034EA2"/>
                </a:solidFill>
              </a:rPr>
              <a:t>Mediation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Specialised mediators</a:t>
            </a:r>
          </a:p>
          <a:p>
            <a:r>
              <a:rPr lang="en-GB" b="1" dirty="0">
                <a:solidFill>
                  <a:srgbClr val="034EA2"/>
                </a:solidFill>
              </a:rPr>
              <a:t>Sometimes combined with attorneys</a:t>
            </a:r>
          </a:p>
          <a:p>
            <a:r>
              <a:rPr lang="en-GB" b="1" dirty="0">
                <a:solidFill>
                  <a:srgbClr val="034EA2"/>
                </a:solidFill>
              </a:rPr>
              <a:t>Registration</a:t>
            </a:r>
          </a:p>
          <a:p>
            <a:r>
              <a:rPr lang="en-GB" b="1" dirty="0">
                <a:solidFill>
                  <a:srgbClr val="034EA2"/>
                </a:solidFill>
              </a:rPr>
              <a:t>Ethical rules</a:t>
            </a:r>
          </a:p>
          <a:p>
            <a:r>
              <a:rPr lang="en-GB" b="1" dirty="0">
                <a:solidFill>
                  <a:srgbClr val="034EA2"/>
                </a:solidFill>
              </a:rPr>
              <a:t>Disciplinary bodies</a:t>
            </a:r>
          </a:p>
          <a:p>
            <a:r>
              <a:rPr lang="en-GB" b="1" dirty="0">
                <a:solidFill>
                  <a:srgbClr val="034EA2"/>
                </a:solidFill>
              </a:rPr>
              <a:t>Paid by parties</a:t>
            </a:r>
          </a:p>
          <a:p>
            <a:r>
              <a:rPr lang="en-GB" b="1" dirty="0">
                <a:solidFill>
                  <a:srgbClr val="034EA2"/>
                </a:solidFill>
              </a:rPr>
              <a:t>Advantages: speed, low cost, no open hearings, parties determine </a:t>
            </a:r>
            <a:r>
              <a:rPr lang="en-GB" b="1" dirty="0" smtClean="0">
                <a:solidFill>
                  <a:srgbClr val="034EA2"/>
                </a:solidFill>
              </a:rPr>
              <a:t>scope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Results of </a:t>
            </a:r>
            <a:r>
              <a:rPr lang="en-GB" b="1" dirty="0" smtClean="0">
                <a:solidFill>
                  <a:srgbClr val="034EA2"/>
                </a:solidFill>
              </a:rPr>
              <a:t>Mediation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No settlement – court </a:t>
            </a:r>
            <a:r>
              <a:rPr lang="en-GB" b="1" dirty="0" smtClean="0">
                <a:solidFill>
                  <a:srgbClr val="034EA2"/>
                </a:solidFill>
              </a:rPr>
              <a:t>case </a:t>
            </a:r>
            <a:r>
              <a:rPr lang="en-GB" b="1" dirty="0">
                <a:solidFill>
                  <a:srgbClr val="034EA2"/>
                </a:solidFill>
              </a:rPr>
              <a:t>(resumed)</a:t>
            </a:r>
          </a:p>
          <a:p>
            <a:r>
              <a:rPr lang="en-GB" b="1" dirty="0">
                <a:solidFill>
                  <a:srgbClr val="034EA2"/>
                </a:solidFill>
              </a:rPr>
              <a:t>Settlement – implementation by parties without external </a:t>
            </a:r>
            <a:r>
              <a:rPr lang="en-GB" b="1" dirty="0" smtClean="0">
                <a:solidFill>
                  <a:srgbClr val="034EA2"/>
                </a:solidFill>
              </a:rPr>
              <a:t>pressure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</a:rPr>
              <a:t>Agreement – simple procedure might be created for obtaining enforceable document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Mandatory </a:t>
            </a:r>
            <a:r>
              <a:rPr lang="en-GB" b="1" dirty="0" smtClean="0">
                <a:solidFill>
                  <a:srgbClr val="034EA2"/>
                </a:solidFill>
              </a:rPr>
              <a:t>Mediation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Question – is mandatory mediation, before submitting </a:t>
            </a:r>
            <a:r>
              <a:rPr lang="en-GB" b="1" dirty="0" smtClean="0">
                <a:solidFill>
                  <a:srgbClr val="034EA2"/>
                </a:solidFill>
              </a:rPr>
              <a:t>claim </a:t>
            </a:r>
            <a:r>
              <a:rPr lang="en-GB" b="1" dirty="0">
                <a:solidFill>
                  <a:srgbClr val="034EA2"/>
                </a:solidFill>
              </a:rPr>
              <a:t>before court, violation of access to court (art 6 ECHR)? </a:t>
            </a:r>
          </a:p>
          <a:p>
            <a:r>
              <a:rPr lang="en-GB" b="1" dirty="0" smtClean="0">
                <a:solidFill>
                  <a:srgbClr val="034EA2"/>
                </a:solidFill>
              </a:rPr>
              <a:t>ECHR, 29 </a:t>
            </a:r>
            <a:r>
              <a:rPr lang="en-GB" b="1" dirty="0">
                <a:solidFill>
                  <a:srgbClr val="034EA2"/>
                </a:solidFill>
              </a:rPr>
              <a:t>November 2016: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34EA2"/>
                </a:solidFill>
              </a:rPr>
              <a:t>	</a:t>
            </a:r>
            <a:r>
              <a:rPr lang="en-US" b="1" dirty="0" err="1" smtClean="0">
                <a:solidFill>
                  <a:srgbClr val="034EA2"/>
                </a:solidFill>
              </a:rPr>
              <a:t>Lupeni</a:t>
            </a:r>
            <a:r>
              <a:rPr lang="en-US" b="1" dirty="0" smtClean="0">
                <a:solidFill>
                  <a:srgbClr val="034EA2"/>
                </a:solidFill>
              </a:rPr>
              <a:t> </a:t>
            </a:r>
            <a:r>
              <a:rPr lang="en-US" b="1" dirty="0">
                <a:solidFill>
                  <a:srgbClr val="034EA2"/>
                </a:solidFill>
              </a:rPr>
              <a:t>Greek Catholic </a:t>
            </a:r>
            <a:r>
              <a:rPr lang="en-US" b="1" dirty="0" smtClean="0">
                <a:solidFill>
                  <a:srgbClr val="034EA2"/>
                </a:solidFill>
              </a:rPr>
              <a:t>Parish </a:t>
            </a:r>
            <a:r>
              <a:rPr lang="en-US" b="1" dirty="0">
                <a:solidFill>
                  <a:srgbClr val="034EA2"/>
                </a:solidFill>
              </a:rPr>
              <a:t>and </a:t>
            </a:r>
            <a:r>
              <a:rPr lang="en-US" b="1" dirty="0" smtClean="0">
                <a:solidFill>
                  <a:srgbClr val="034EA2"/>
                </a:solidFill>
              </a:rPr>
              <a:t>Others </a:t>
            </a:r>
            <a:r>
              <a:rPr lang="en-US" b="1" dirty="0">
                <a:solidFill>
                  <a:srgbClr val="034EA2"/>
                </a:solidFill>
              </a:rPr>
              <a:t>v. Romania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7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European </a:t>
            </a:r>
            <a:r>
              <a:rPr lang="en-GB" b="1" dirty="0" smtClean="0">
                <a:solidFill>
                  <a:srgbClr val="034EA2"/>
                </a:solidFill>
              </a:rPr>
              <a:t>Best Practices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Mediation useful </a:t>
            </a:r>
            <a:r>
              <a:rPr lang="en-GB" b="1" dirty="0" smtClean="0">
                <a:solidFill>
                  <a:srgbClr val="034EA2"/>
                </a:solidFill>
              </a:rPr>
              <a:t>in addition to wider toolkit of ADRs</a:t>
            </a:r>
          </a:p>
          <a:p>
            <a:r>
              <a:rPr lang="en-GB" b="1" dirty="0" smtClean="0">
                <a:solidFill>
                  <a:srgbClr val="034EA2"/>
                </a:solidFill>
              </a:rPr>
              <a:t>Is there litigation? Payment order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 smtClean="0">
                <a:solidFill>
                  <a:srgbClr val="034EA2"/>
                </a:solidFill>
              </a:rPr>
              <a:t>Mediation works in particular in disputes between </a:t>
            </a:r>
            <a:r>
              <a:rPr lang="en-GB" b="1" dirty="0">
                <a:solidFill>
                  <a:srgbClr val="034EA2"/>
                </a:solidFill>
              </a:rPr>
              <a:t>parties with </a:t>
            </a:r>
            <a:r>
              <a:rPr lang="en-GB" b="1" dirty="0" smtClean="0">
                <a:solidFill>
                  <a:srgbClr val="034EA2"/>
                </a:solidFill>
              </a:rPr>
              <a:t>long-standing </a:t>
            </a:r>
            <a:r>
              <a:rPr lang="en-GB" b="1" dirty="0">
                <a:solidFill>
                  <a:srgbClr val="034EA2"/>
                </a:solidFill>
              </a:rPr>
              <a:t>relations: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34EA2"/>
                </a:solidFill>
              </a:rPr>
              <a:t>Business partners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34EA2"/>
                </a:solidFill>
              </a:rPr>
              <a:t>Neighbours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34EA2"/>
                </a:solidFill>
              </a:rPr>
              <a:t>Families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34EA2"/>
                </a:solidFill>
              </a:rPr>
              <a:t>Large </a:t>
            </a:r>
            <a:r>
              <a:rPr lang="en-GB" b="1" dirty="0" smtClean="0">
                <a:solidFill>
                  <a:srgbClr val="034EA2"/>
                </a:solidFill>
              </a:rPr>
              <a:t>organisations / labour disputes</a:t>
            </a:r>
            <a:endParaRPr lang="en-GB" b="1" dirty="0">
              <a:solidFill>
                <a:srgbClr val="034EA2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034EA2"/>
                </a:solidFill>
              </a:rPr>
              <a:t>Reconciliation in </a:t>
            </a:r>
            <a:r>
              <a:rPr lang="en-GB" b="1" dirty="0" smtClean="0">
                <a:solidFill>
                  <a:srgbClr val="034EA2"/>
                </a:solidFill>
              </a:rPr>
              <a:t>(private prosecution) criminal </a:t>
            </a:r>
            <a:r>
              <a:rPr lang="en-GB" b="1" dirty="0">
                <a:solidFill>
                  <a:srgbClr val="034EA2"/>
                </a:solidFill>
              </a:rPr>
              <a:t>matters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67" y="1648874"/>
            <a:ext cx="3422361" cy="55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9810" y="3432085"/>
            <a:ext cx="7153571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7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Thank </a:t>
            </a:r>
            <a:r>
              <a:rPr lang="en-US" sz="7200" b="1" spc="40" dirty="0" smtClean="0">
                <a:solidFill>
                  <a:srgbClr val="034EA2"/>
                </a:solidFill>
                <a:latin typeface="Arial Black" panose="020B0A04020102020204" pitchFamily="34" charset="0"/>
              </a:rPr>
              <a:t>You</a:t>
            </a:r>
            <a:r>
              <a:rPr lang="en-US" sz="7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98509" y="4881852"/>
            <a:ext cx="6994872" cy="2942649"/>
            <a:chOff x="2398509" y="4893003"/>
            <a:chExt cx="6994872" cy="2942649"/>
          </a:xfrm>
          <a:solidFill>
            <a:srgbClr val="EBEBEB"/>
          </a:solidFill>
        </p:grpSpPr>
        <p:sp>
          <p:nvSpPr>
            <p:cNvPr id="46" name="Rectangle 45"/>
            <p:cNvSpPr/>
            <p:nvPr/>
          </p:nvSpPr>
          <p:spPr>
            <a:xfrm>
              <a:off x="2398509" y="4893003"/>
              <a:ext cx="6994872" cy="20471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/>
            <p:cNvSpPr/>
            <p:nvPr/>
          </p:nvSpPr>
          <p:spPr>
            <a:xfrm rot="5400000">
              <a:off x="2393051" y="6742559"/>
              <a:ext cx="1098551" cy="108763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09230" y="4686849"/>
            <a:ext cx="6984151" cy="125688"/>
            <a:chOff x="2409230" y="4768338"/>
            <a:chExt cx="6984151" cy="125688"/>
          </a:xfrm>
          <a:solidFill>
            <a:srgbClr val="FFCC32"/>
          </a:solidFill>
        </p:grpSpPr>
        <p:sp>
          <p:nvSpPr>
            <p:cNvPr id="10" name="Rectangle 9"/>
            <p:cNvSpPr/>
            <p:nvPr/>
          </p:nvSpPr>
          <p:spPr>
            <a:xfrm>
              <a:off x="240923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501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0080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9658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9236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8815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393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7972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550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7129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6707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6286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5864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443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5021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4600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4178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3757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3335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2914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2492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2071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1649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1228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0806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0385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9963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9542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9120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8698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8277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7855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7434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87012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06591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6169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7258930"/>
            <a:ext cx="3323772" cy="456204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2815074" y="5212286"/>
            <a:ext cx="566348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This presentation was produced with the financial support of the European Union. Its contents are the sole responsibility of PRAVO-JUSTICE and do not necessarily reflect the views of the European Union.</a:t>
            </a:r>
          </a:p>
          <a:p>
            <a:pPr>
              <a:lnSpc>
                <a:spcPct val="130000"/>
              </a:lnSpc>
            </a:pPr>
            <a:endParaRPr lang="en-US" sz="1400" b="1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34EA2"/>
                </a:solidFill>
              </a:rPr>
              <a:t>Procedural Codes Monitoring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 descr="1150f299-a3d3-43f2-9ef8-3d8935eb185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77" y="1723539"/>
            <a:ext cx="5388305" cy="53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5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Alternative </a:t>
            </a:r>
            <a:r>
              <a:rPr lang="en-GB" b="1" dirty="0" smtClean="0">
                <a:solidFill>
                  <a:srgbClr val="034EA2"/>
                </a:solidFill>
              </a:rPr>
              <a:t>Dispute </a:t>
            </a:r>
            <a:r>
              <a:rPr lang="en-GB" b="1" dirty="0">
                <a:solidFill>
                  <a:srgbClr val="034EA2"/>
                </a:solidFill>
              </a:rPr>
              <a:t>R</a:t>
            </a:r>
            <a:r>
              <a:rPr lang="en-GB" b="1" dirty="0" smtClean="0">
                <a:solidFill>
                  <a:srgbClr val="034EA2"/>
                </a:solidFill>
              </a:rPr>
              <a:t>esolution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Different </a:t>
            </a:r>
            <a:r>
              <a:rPr lang="en-GB" b="1" dirty="0" smtClean="0">
                <a:solidFill>
                  <a:srgbClr val="034EA2"/>
                </a:solidFill>
              </a:rPr>
              <a:t>Types:</a:t>
            </a:r>
          </a:p>
          <a:p>
            <a:endParaRPr lang="en-GB" b="1" dirty="0">
              <a:solidFill>
                <a:srgbClr val="034EA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34EA2"/>
                </a:solidFill>
              </a:rPr>
              <a:t>Arbitration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34EA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34EA2"/>
                </a:solidFill>
              </a:rPr>
              <a:t>Binding </a:t>
            </a:r>
            <a:r>
              <a:rPr lang="en-GB" b="1" dirty="0" smtClean="0">
                <a:solidFill>
                  <a:srgbClr val="034EA2"/>
                </a:solidFill>
              </a:rPr>
              <a:t>Advice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rgbClr val="034EA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34EA2"/>
                </a:solidFill>
              </a:rPr>
              <a:t>Conciliation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34EA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34EA2"/>
                </a:solidFill>
              </a:rPr>
              <a:t>Mediation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34EA2"/>
                </a:solidFill>
              </a:rPr>
              <a:t>Mediation Definition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M</a:t>
            </a:r>
            <a:r>
              <a:rPr lang="en-GB" b="1" dirty="0" smtClean="0">
                <a:solidFill>
                  <a:srgbClr val="034EA2"/>
                </a:solidFill>
              </a:rPr>
              <a:t>ethod </a:t>
            </a:r>
            <a:r>
              <a:rPr lang="en-GB" b="1" dirty="0">
                <a:solidFill>
                  <a:srgbClr val="034EA2"/>
                </a:solidFill>
              </a:rPr>
              <a:t>aiming at solving disputes </a:t>
            </a:r>
            <a:r>
              <a:rPr lang="en-GB" b="1" dirty="0" smtClean="0">
                <a:solidFill>
                  <a:srgbClr val="034EA2"/>
                </a:solidFill>
              </a:rPr>
              <a:t>by </a:t>
            </a:r>
            <a:r>
              <a:rPr lang="en-GB" b="1" dirty="0">
                <a:solidFill>
                  <a:srgbClr val="034EA2"/>
                </a:solidFill>
              </a:rPr>
              <a:t>parties</a:t>
            </a:r>
          </a:p>
          <a:p>
            <a:r>
              <a:rPr lang="en-GB" b="1" dirty="0" err="1" smtClean="0">
                <a:solidFill>
                  <a:srgbClr val="034EA2"/>
                </a:solidFill>
              </a:rPr>
              <a:t>Fac</a:t>
            </a:r>
            <a:r>
              <a:rPr lang="en-US" b="1" dirty="0" err="1" smtClean="0">
                <a:solidFill>
                  <a:srgbClr val="034EA2"/>
                </a:solidFill>
              </a:rPr>
              <a:t>ilitation</a:t>
            </a:r>
            <a:r>
              <a:rPr lang="en-US" b="1" dirty="0" smtClean="0">
                <a:solidFill>
                  <a:srgbClr val="034EA2"/>
                </a:solidFill>
              </a:rPr>
              <a:t> of </a:t>
            </a:r>
            <a:r>
              <a:rPr lang="en-US" b="1" dirty="0">
                <a:solidFill>
                  <a:srgbClr val="034EA2"/>
                </a:solidFill>
              </a:rPr>
              <a:t>communication and negotiation between </a:t>
            </a:r>
            <a:r>
              <a:rPr lang="en-US" b="1" dirty="0" smtClean="0">
                <a:solidFill>
                  <a:srgbClr val="034EA2"/>
                </a:solidFill>
              </a:rPr>
              <a:t>parties </a:t>
            </a:r>
            <a:endParaRPr lang="en-US" b="1" dirty="0">
              <a:solidFill>
                <a:srgbClr val="034EA2"/>
              </a:solidFill>
            </a:endParaRPr>
          </a:p>
          <a:p>
            <a:r>
              <a:rPr lang="en-US" b="1" dirty="0" smtClean="0">
                <a:solidFill>
                  <a:srgbClr val="034EA2"/>
                </a:solidFill>
              </a:rPr>
              <a:t>Settlement of dispute </a:t>
            </a:r>
            <a:endParaRPr lang="en-US" b="1" dirty="0">
              <a:solidFill>
                <a:srgbClr val="034EA2"/>
              </a:solidFill>
            </a:endParaRPr>
          </a:p>
          <a:p>
            <a:r>
              <a:rPr lang="en-US" b="1" dirty="0">
                <a:solidFill>
                  <a:srgbClr val="034EA2"/>
                </a:solidFill>
              </a:rPr>
              <a:t>On their own terms</a:t>
            </a:r>
          </a:p>
          <a:p>
            <a:r>
              <a:rPr lang="en-US" b="1" dirty="0">
                <a:solidFill>
                  <a:srgbClr val="034EA2"/>
                </a:solidFill>
              </a:rPr>
              <a:t>Using </a:t>
            </a:r>
            <a:r>
              <a:rPr lang="en-US" b="1" dirty="0" smtClean="0">
                <a:solidFill>
                  <a:srgbClr val="034EA2"/>
                </a:solidFill>
              </a:rPr>
              <a:t>wide </a:t>
            </a:r>
            <a:r>
              <a:rPr lang="en-US" b="1" dirty="0">
                <a:solidFill>
                  <a:srgbClr val="034EA2"/>
                </a:solidFill>
              </a:rPr>
              <a:t>variety of techniques </a:t>
            </a:r>
            <a:r>
              <a:rPr lang="en-US" b="1" dirty="0" smtClean="0">
                <a:solidFill>
                  <a:srgbClr val="034EA2"/>
                </a:solidFill>
              </a:rPr>
              <a:t>guiding </a:t>
            </a:r>
            <a:r>
              <a:rPr lang="en-US" b="1" dirty="0">
                <a:solidFill>
                  <a:srgbClr val="034EA2"/>
                </a:solidFill>
              </a:rPr>
              <a:t>process in </a:t>
            </a:r>
            <a:r>
              <a:rPr lang="en-US" b="1" dirty="0" smtClean="0">
                <a:solidFill>
                  <a:srgbClr val="034EA2"/>
                </a:solidFill>
              </a:rPr>
              <a:t>constructive </a:t>
            </a:r>
            <a:r>
              <a:rPr lang="en-US" b="1" dirty="0">
                <a:solidFill>
                  <a:srgbClr val="034EA2"/>
                </a:solidFill>
              </a:rPr>
              <a:t>direction, helping parties to find their optimal </a:t>
            </a:r>
            <a:r>
              <a:rPr lang="en-US" b="1" dirty="0" smtClean="0">
                <a:solidFill>
                  <a:srgbClr val="034EA2"/>
                </a:solidFill>
              </a:rPr>
              <a:t>solution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What is </a:t>
            </a:r>
            <a:r>
              <a:rPr lang="en-GB" b="1" dirty="0" smtClean="0">
                <a:solidFill>
                  <a:srgbClr val="034EA2"/>
                </a:solidFill>
              </a:rPr>
              <a:t>Mediation or Not</a:t>
            </a:r>
            <a:r>
              <a:rPr lang="en-GB" b="1" dirty="0">
                <a:solidFill>
                  <a:srgbClr val="034EA2"/>
                </a:solidFill>
              </a:rPr>
              <a:t>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Mediation does not solve </a:t>
            </a:r>
            <a:r>
              <a:rPr lang="en-GB" b="1" dirty="0" smtClean="0">
                <a:solidFill>
                  <a:srgbClr val="034EA2"/>
                </a:solidFill>
              </a:rPr>
              <a:t>problems </a:t>
            </a:r>
            <a:r>
              <a:rPr lang="en-GB" b="1" dirty="0">
                <a:solidFill>
                  <a:srgbClr val="034EA2"/>
                </a:solidFill>
              </a:rPr>
              <a:t>with </a:t>
            </a:r>
            <a:r>
              <a:rPr lang="en-GB" b="1" dirty="0" smtClean="0">
                <a:solidFill>
                  <a:srgbClr val="034EA2"/>
                </a:solidFill>
              </a:rPr>
              <a:t>courts workload</a:t>
            </a:r>
          </a:p>
          <a:p>
            <a:r>
              <a:rPr lang="en-GB" b="1" dirty="0">
                <a:solidFill>
                  <a:srgbClr val="034EA2"/>
                </a:solidFill>
              </a:rPr>
              <a:t>H</a:t>
            </a:r>
            <a:r>
              <a:rPr lang="en-GB" b="1" dirty="0" smtClean="0">
                <a:solidFill>
                  <a:srgbClr val="034EA2"/>
                </a:solidFill>
              </a:rPr>
              <a:t>elps prioritise focus on complex litigious cases, while rest goes to ADRs and simplified procedures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</a:rPr>
              <a:t>Not suitable for each dispute</a:t>
            </a:r>
          </a:p>
          <a:p>
            <a:r>
              <a:rPr lang="en-GB" b="1" dirty="0">
                <a:solidFill>
                  <a:srgbClr val="034EA2"/>
                </a:solidFill>
              </a:rPr>
              <a:t>It only works with parties willing to solve </a:t>
            </a:r>
            <a:r>
              <a:rPr lang="en-GB" b="1" dirty="0" smtClean="0">
                <a:solidFill>
                  <a:srgbClr val="034EA2"/>
                </a:solidFill>
              </a:rPr>
              <a:t>their problems; </a:t>
            </a:r>
            <a:r>
              <a:rPr lang="en-GB" b="1" dirty="0" err="1" smtClean="0">
                <a:solidFill>
                  <a:srgbClr val="034EA2"/>
                </a:solidFill>
              </a:rPr>
              <a:t>responsibilises</a:t>
            </a:r>
            <a:r>
              <a:rPr lang="en-GB" b="1" dirty="0" smtClean="0">
                <a:solidFill>
                  <a:srgbClr val="034EA2"/>
                </a:solidFill>
              </a:rPr>
              <a:t> society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6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M</a:t>
            </a:r>
            <a:r>
              <a:rPr lang="en-GB" b="1" dirty="0" smtClean="0">
                <a:solidFill>
                  <a:srgbClr val="034EA2"/>
                </a:solidFill>
              </a:rPr>
              <a:t>ediator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34EA2"/>
                </a:solidFill>
              </a:rPr>
              <a:t>Mediator is not necessarily a </a:t>
            </a:r>
            <a:r>
              <a:rPr lang="en-US" b="1" dirty="0" smtClean="0">
                <a:solidFill>
                  <a:srgbClr val="034EA2"/>
                </a:solidFill>
              </a:rPr>
              <a:t>lawyer</a:t>
            </a:r>
          </a:p>
          <a:p>
            <a:r>
              <a:rPr lang="en-US" b="1" dirty="0" smtClean="0">
                <a:solidFill>
                  <a:srgbClr val="034EA2"/>
                </a:solidFill>
              </a:rPr>
              <a:t>But could be any legal profession (lawyer, notary, bailiff etc.)</a:t>
            </a:r>
            <a:endParaRPr lang="en-US" b="1" dirty="0">
              <a:solidFill>
                <a:srgbClr val="034EA2"/>
              </a:solidFill>
            </a:endParaRPr>
          </a:p>
          <a:p>
            <a:r>
              <a:rPr lang="en-US" b="1" dirty="0">
                <a:solidFill>
                  <a:srgbClr val="034EA2"/>
                </a:solidFill>
              </a:rPr>
              <a:t>Skills </a:t>
            </a:r>
            <a:r>
              <a:rPr lang="en-US" b="1" dirty="0" smtClean="0">
                <a:solidFill>
                  <a:srgbClr val="034EA2"/>
                </a:solidFill>
              </a:rPr>
              <a:t>necessary in psychology </a:t>
            </a:r>
            <a:r>
              <a:rPr lang="en-US" b="1" dirty="0">
                <a:solidFill>
                  <a:srgbClr val="034EA2"/>
                </a:solidFill>
              </a:rPr>
              <a:t>and communication </a:t>
            </a:r>
          </a:p>
          <a:p>
            <a:r>
              <a:rPr lang="en-US" b="1" dirty="0">
                <a:solidFill>
                  <a:srgbClr val="034EA2"/>
                </a:solidFill>
              </a:rPr>
              <a:t>Dedicated education and training </a:t>
            </a:r>
            <a:r>
              <a:rPr lang="en-US" b="1" dirty="0" smtClean="0">
                <a:solidFill>
                  <a:srgbClr val="034EA2"/>
                </a:solidFill>
              </a:rPr>
              <a:t>are </a:t>
            </a:r>
            <a:r>
              <a:rPr lang="en-US" b="1" dirty="0">
                <a:solidFill>
                  <a:srgbClr val="034EA2"/>
                </a:solidFill>
              </a:rPr>
              <a:t>essential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4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34EA2"/>
                </a:solidFill>
              </a:rPr>
              <a:t>Difference </a:t>
            </a:r>
            <a:r>
              <a:rPr lang="en-GB" b="1" dirty="0">
                <a:solidFill>
                  <a:srgbClr val="034EA2"/>
                </a:solidFill>
              </a:rPr>
              <a:t>from </a:t>
            </a:r>
            <a:r>
              <a:rPr lang="en-GB" b="1" dirty="0" smtClean="0">
                <a:solidFill>
                  <a:srgbClr val="034EA2"/>
                </a:solidFill>
              </a:rPr>
              <a:t>Court Activity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Mediation is not </a:t>
            </a:r>
            <a:r>
              <a:rPr lang="en-GB" b="1" dirty="0" smtClean="0">
                <a:solidFill>
                  <a:srgbClr val="034EA2"/>
                </a:solidFill>
              </a:rPr>
              <a:t>aimed at </a:t>
            </a:r>
            <a:r>
              <a:rPr lang="en-GB" b="1" dirty="0">
                <a:solidFill>
                  <a:srgbClr val="034EA2"/>
                </a:solidFill>
              </a:rPr>
              <a:t>decision to be taken </a:t>
            </a:r>
            <a:r>
              <a:rPr lang="en-GB" b="1" dirty="0" smtClean="0">
                <a:solidFill>
                  <a:srgbClr val="034EA2"/>
                </a:solidFill>
              </a:rPr>
              <a:t>by mediator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</a:rPr>
              <a:t>Techniques and practises </a:t>
            </a:r>
            <a:r>
              <a:rPr lang="en-GB" b="1" dirty="0" smtClean="0">
                <a:solidFill>
                  <a:srgbClr val="034EA2"/>
                </a:solidFill>
              </a:rPr>
              <a:t>questionable from perspective of fair </a:t>
            </a:r>
            <a:r>
              <a:rPr lang="en-GB" b="1" dirty="0">
                <a:solidFill>
                  <a:srgbClr val="034EA2"/>
                </a:solidFill>
              </a:rPr>
              <a:t>trial: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34EA2"/>
                </a:solidFill>
              </a:rPr>
              <a:t>Mediator meets </a:t>
            </a:r>
            <a:r>
              <a:rPr lang="en-GB" b="1" dirty="0">
                <a:solidFill>
                  <a:srgbClr val="034EA2"/>
                </a:solidFill>
              </a:rPr>
              <a:t>parties separately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4EA2"/>
                </a:solidFill>
              </a:rPr>
              <a:t>Receives confidential information not to be shared with opponent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4EA2"/>
                </a:solidFill>
              </a:rPr>
              <a:t>Possibly without </a:t>
            </a:r>
            <a:r>
              <a:rPr lang="en-GB" b="1" dirty="0" smtClean="0">
                <a:solidFill>
                  <a:srgbClr val="034EA2"/>
                </a:solidFill>
              </a:rPr>
              <a:t>lawyers </a:t>
            </a:r>
            <a:r>
              <a:rPr lang="en-GB" b="1" dirty="0">
                <a:solidFill>
                  <a:srgbClr val="034EA2"/>
                </a:solidFill>
              </a:rPr>
              <a:t>present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4EA2"/>
                </a:solidFill>
              </a:rPr>
              <a:t>N</a:t>
            </a:r>
            <a:r>
              <a:rPr lang="en-GB" b="1" dirty="0" smtClean="0">
                <a:solidFill>
                  <a:srgbClr val="034EA2"/>
                </a:solidFill>
              </a:rPr>
              <a:t>o </a:t>
            </a:r>
            <a:r>
              <a:rPr lang="en-GB" b="1" dirty="0">
                <a:solidFill>
                  <a:srgbClr val="034EA2"/>
                </a:solidFill>
              </a:rPr>
              <a:t>minutes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34EA2"/>
                </a:solidFill>
              </a:rPr>
              <a:t>No written statements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2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34EA2"/>
                </a:solidFill>
              </a:rPr>
              <a:t>Mediation Options 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3</a:t>
            </a:r>
            <a:r>
              <a:rPr lang="en-GB" b="1" dirty="0" smtClean="0">
                <a:solidFill>
                  <a:srgbClr val="034EA2"/>
                </a:solidFill>
              </a:rPr>
              <a:t> main options:</a:t>
            </a:r>
          </a:p>
          <a:p>
            <a:endParaRPr lang="en-GB" b="1" dirty="0">
              <a:solidFill>
                <a:srgbClr val="034EA2"/>
              </a:solidFill>
            </a:endParaRPr>
          </a:p>
          <a:p>
            <a:pPr marL="1138428" lvl="1" indent="-571500">
              <a:buFont typeface="+mj-lt"/>
              <a:buAutoNum type="romanUcPeriod"/>
            </a:pPr>
            <a:r>
              <a:rPr lang="en-GB" b="1" dirty="0">
                <a:solidFill>
                  <a:srgbClr val="034EA2"/>
                </a:solidFill>
              </a:rPr>
              <a:t>In court </a:t>
            </a:r>
            <a:r>
              <a:rPr lang="en-GB" b="1" dirty="0" smtClean="0">
                <a:solidFill>
                  <a:srgbClr val="034EA2"/>
                </a:solidFill>
              </a:rPr>
              <a:t>mediation</a:t>
            </a:r>
          </a:p>
          <a:p>
            <a:pPr marL="1138428" lvl="1" indent="-571500">
              <a:buFont typeface="+mj-lt"/>
              <a:buAutoNum type="romanUcPeriod"/>
            </a:pPr>
            <a:endParaRPr lang="en-GB" b="1" dirty="0">
              <a:solidFill>
                <a:srgbClr val="034EA2"/>
              </a:solidFill>
            </a:endParaRPr>
          </a:p>
          <a:p>
            <a:pPr marL="1138428" lvl="1" indent="-571500">
              <a:buFont typeface="+mj-lt"/>
              <a:buAutoNum type="romanUcPeriod"/>
            </a:pPr>
            <a:r>
              <a:rPr lang="en-GB" b="1" dirty="0">
                <a:solidFill>
                  <a:srgbClr val="034EA2"/>
                </a:solidFill>
              </a:rPr>
              <a:t>Court annexed </a:t>
            </a:r>
            <a:r>
              <a:rPr lang="en-GB" b="1" dirty="0" smtClean="0">
                <a:solidFill>
                  <a:srgbClr val="034EA2"/>
                </a:solidFill>
              </a:rPr>
              <a:t>mediation</a:t>
            </a:r>
          </a:p>
          <a:p>
            <a:pPr marL="1138428" lvl="1" indent="-571500">
              <a:buFont typeface="+mj-lt"/>
              <a:buAutoNum type="romanUcPeriod"/>
            </a:pPr>
            <a:endParaRPr lang="en-GB" b="1" dirty="0">
              <a:solidFill>
                <a:srgbClr val="034EA2"/>
              </a:solidFill>
            </a:endParaRPr>
          </a:p>
          <a:p>
            <a:pPr marL="1138428" lvl="1" indent="-571500">
              <a:buFont typeface="+mj-lt"/>
              <a:buAutoNum type="romanUcPeriod"/>
            </a:pPr>
            <a:r>
              <a:rPr lang="en-GB" b="1" dirty="0">
                <a:solidFill>
                  <a:srgbClr val="034EA2"/>
                </a:solidFill>
              </a:rPr>
              <a:t>Out of court mediation</a:t>
            </a: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0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Judges as </a:t>
            </a:r>
            <a:r>
              <a:rPr lang="en-GB" b="1" dirty="0" smtClean="0">
                <a:solidFill>
                  <a:srgbClr val="034EA2"/>
                </a:solidFill>
              </a:rPr>
              <a:t>Mediator (</a:t>
            </a:r>
            <a:r>
              <a:rPr lang="en-GB" b="1" dirty="0">
                <a:solidFill>
                  <a:srgbClr val="034EA2"/>
                </a:solidFill>
              </a:rPr>
              <a:t>I</a:t>
            </a:r>
            <a:r>
              <a:rPr lang="en-GB" b="1" dirty="0" smtClean="0">
                <a:solidFill>
                  <a:srgbClr val="034EA2"/>
                </a:solidFill>
              </a:rPr>
              <a:t>n </a:t>
            </a:r>
            <a:r>
              <a:rPr lang="en-GB" b="1" dirty="0">
                <a:solidFill>
                  <a:srgbClr val="034EA2"/>
                </a:solidFill>
              </a:rPr>
              <a:t>C</a:t>
            </a:r>
            <a:r>
              <a:rPr lang="en-GB" b="1" dirty="0" smtClean="0">
                <a:solidFill>
                  <a:srgbClr val="034EA2"/>
                </a:solidFill>
              </a:rPr>
              <a:t>ourt </a:t>
            </a:r>
            <a:r>
              <a:rPr lang="en-GB" b="1" dirty="0">
                <a:solidFill>
                  <a:srgbClr val="034EA2"/>
                </a:solidFill>
              </a:rPr>
              <a:t>M</a:t>
            </a:r>
            <a:r>
              <a:rPr lang="en-GB" b="1" dirty="0" smtClean="0">
                <a:solidFill>
                  <a:srgbClr val="034EA2"/>
                </a:solidFill>
              </a:rPr>
              <a:t>ediation)</a:t>
            </a: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Sitting as </a:t>
            </a:r>
            <a:r>
              <a:rPr lang="en-GB" b="1" dirty="0" smtClean="0">
                <a:solidFill>
                  <a:srgbClr val="034EA2"/>
                </a:solidFill>
              </a:rPr>
              <a:t>judge </a:t>
            </a:r>
            <a:r>
              <a:rPr lang="en-GB" b="1" dirty="0">
                <a:solidFill>
                  <a:srgbClr val="034EA2"/>
                </a:solidFill>
              </a:rPr>
              <a:t>prohibits </a:t>
            </a:r>
            <a:r>
              <a:rPr lang="en-GB" b="1" dirty="0" smtClean="0">
                <a:solidFill>
                  <a:srgbClr val="034EA2"/>
                </a:solidFill>
              </a:rPr>
              <a:t>use </a:t>
            </a:r>
            <a:r>
              <a:rPr lang="en-GB" b="1" dirty="0">
                <a:solidFill>
                  <a:srgbClr val="034EA2"/>
                </a:solidFill>
              </a:rPr>
              <a:t>of mediation </a:t>
            </a:r>
            <a:r>
              <a:rPr lang="en-GB" b="1" dirty="0" smtClean="0">
                <a:solidFill>
                  <a:srgbClr val="034EA2"/>
                </a:solidFill>
              </a:rPr>
              <a:t>techniques in same case</a:t>
            </a:r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</a:rPr>
              <a:t>In case </a:t>
            </a:r>
            <a:r>
              <a:rPr lang="en-GB" b="1" dirty="0" smtClean="0">
                <a:solidFill>
                  <a:srgbClr val="034EA2"/>
                </a:solidFill>
              </a:rPr>
              <a:t>judge </a:t>
            </a:r>
            <a:r>
              <a:rPr lang="en-GB" b="1" dirty="0">
                <a:solidFill>
                  <a:srgbClr val="034EA2"/>
                </a:solidFill>
              </a:rPr>
              <a:t>uses mediation, he should refrain from </a:t>
            </a:r>
            <a:r>
              <a:rPr lang="en-GB" b="1" dirty="0" smtClean="0">
                <a:solidFill>
                  <a:srgbClr val="034EA2"/>
                </a:solidFill>
              </a:rPr>
              <a:t>case </a:t>
            </a:r>
            <a:r>
              <a:rPr lang="en-GB" b="1" dirty="0">
                <a:solidFill>
                  <a:srgbClr val="034EA2"/>
                </a:solidFill>
              </a:rPr>
              <a:t>when no </a:t>
            </a:r>
            <a:r>
              <a:rPr lang="en-GB" b="1" dirty="0" smtClean="0">
                <a:solidFill>
                  <a:srgbClr val="034EA2"/>
                </a:solidFill>
              </a:rPr>
              <a:t>agreement </a:t>
            </a:r>
            <a:r>
              <a:rPr lang="en-GB" b="1" dirty="0">
                <a:solidFill>
                  <a:srgbClr val="034EA2"/>
                </a:solidFill>
              </a:rPr>
              <a:t>is reached</a:t>
            </a:r>
          </a:p>
          <a:p>
            <a:r>
              <a:rPr lang="en-GB" b="1" dirty="0" smtClean="0">
                <a:solidFill>
                  <a:srgbClr val="034EA2"/>
                </a:solidFill>
              </a:rPr>
              <a:t>Preference? </a:t>
            </a:r>
            <a:r>
              <a:rPr lang="en-GB" b="1" dirty="0">
                <a:solidFill>
                  <a:srgbClr val="034EA2"/>
                </a:solidFill>
              </a:rPr>
              <a:t>N</a:t>
            </a:r>
            <a:r>
              <a:rPr lang="en-GB" b="1" dirty="0" smtClean="0">
                <a:solidFill>
                  <a:srgbClr val="034EA2"/>
                </a:solidFill>
              </a:rPr>
              <a:t>o</a:t>
            </a:r>
            <a:r>
              <a:rPr lang="en-GB" b="1" dirty="0">
                <a:solidFill>
                  <a:srgbClr val="034EA2"/>
                </a:solidFill>
              </a:rPr>
              <a:t>!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9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1829</TotalTime>
  <Words>494</Words>
  <Application>Microsoft Macintosh PowerPoint</Application>
  <PresentationFormat>Custom</PresentationFormat>
  <Paragraphs>102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Procedural Codes Monitoring</vt:lpstr>
      <vt:lpstr>Alternative Dispute Resolution</vt:lpstr>
      <vt:lpstr>Mediation Definition</vt:lpstr>
      <vt:lpstr>What is Mediation or Not?</vt:lpstr>
      <vt:lpstr>Mediator</vt:lpstr>
      <vt:lpstr>Difference from Court Activity</vt:lpstr>
      <vt:lpstr>Mediation Options </vt:lpstr>
      <vt:lpstr>Judges as Mediator (In Court Mediation)</vt:lpstr>
      <vt:lpstr>Court Annexed Mediation</vt:lpstr>
      <vt:lpstr>Out of Court (Private) Mediation</vt:lpstr>
      <vt:lpstr>Results of Mediation</vt:lpstr>
      <vt:lpstr>Mandatory Mediation</vt:lpstr>
      <vt:lpstr>European Best Practices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rst rmchk</dc:creator>
  <cp:lastModifiedBy>DV</cp:lastModifiedBy>
  <cp:revision>108</cp:revision>
  <cp:lastPrinted>2019-04-01T08:44:35Z</cp:lastPrinted>
  <dcterms:created xsi:type="dcterms:W3CDTF">2018-05-30T10:15:15Z</dcterms:created>
  <dcterms:modified xsi:type="dcterms:W3CDTF">2019-12-18T09:50:33Z</dcterms:modified>
</cp:coreProperties>
</file>