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3"/>
  </p:notesMasterIdLst>
  <p:sldIdLst>
    <p:sldId id="256" r:id="rId2"/>
    <p:sldId id="278" r:id="rId3"/>
    <p:sldId id="279" r:id="rId4"/>
    <p:sldId id="281" r:id="rId5"/>
    <p:sldId id="280" r:id="rId6"/>
    <p:sldId id="268" r:id="rId7"/>
    <p:sldId id="283" r:id="rId8"/>
    <p:sldId id="282" r:id="rId9"/>
    <p:sldId id="284" r:id="rId10"/>
    <p:sldId id="263" r:id="rId11"/>
    <p:sldId id="264" r:id="rId12"/>
  </p:sldIdLst>
  <p:sldSz cx="9144000" cy="5143500" type="screen16x9"/>
  <p:notesSz cx="6810375" cy="9942513"/>
  <p:embeddedFontLst>
    <p:embeddedFont>
      <p:font typeface="Georgia" panose="02040502050405020303" pitchFamily="18" charset="0"/>
      <p:regular r:id="rId14"/>
      <p:bold r:id="rId15"/>
      <p:italic r:id="rId16"/>
      <p:boldItalic r:id="rId17"/>
    </p:embeddedFont>
    <p:embeddedFont>
      <p:font typeface="Montserrat Medium" panose="020B0604020202020204" charset="-52"/>
      <p:regular r:id="rId18"/>
      <p:bold r:id="rId19"/>
      <p:italic r:id="rId20"/>
      <p:boldItalic r:id="rId21"/>
    </p:embeddedFont>
    <p:embeddedFont>
      <p:font typeface="Montserrat" panose="020B0604020202020204" charset="-52"/>
      <p:regular r:id="rId22"/>
      <p:bold r:id="rId23"/>
      <p:italic r:id="rId24"/>
      <p:boldItalic r:id="rId25"/>
    </p:embeddedFont>
    <p:embeddedFont>
      <p:font typeface="Montserrat SemiBold" panose="020B0604020202020204" charset="-52"/>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82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1038" y="4722694"/>
            <a:ext cx="5448300" cy="4474131"/>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998854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50f9d44aa8_1_159: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50f9d44aa8_1_159: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0f9d44aa8_1_169: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0f9d44aa8_1_169: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0f9d44aa8_1_134: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0f9d44aa8_1_134: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0f9d44aa8_1_134: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0f9d44aa8_1_134: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0f9d44aa8_0_8: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0f9d44aa8_0_8: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0f9d44aa8_1_134: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0f9d44aa8_1_134: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0f9d44aa8_0_8: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0f9d44aa8_0_8: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50f9d44aa8_0_8: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50f9d44aa8_0_8: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0f9d44aa8_1_134: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0f9d44aa8_1_134: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50f9d44aa8_1_134:notes"/>
          <p:cNvSpPr>
            <a:spLocks noGrp="1" noRot="1" noChangeAspect="1"/>
          </p:cNvSpPr>
          <p:nvPr>
            <p:ph type="sldImg" idx="2"/>
          </p:nvPr>
        </p:nvSpPr>
        <p:spPr>
          <a:xfrm>
            <a:off x="92075" y="746125"/>
            <a:ext cx="6626225" cy="3727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50f9d44aa8_1_134:notes"/>
          <p:cNvSpPr txBox="1">
            <a:spLocks noGrp="1"/>
          </p:cNvSpPr>
          <p:nvPr>
            <p:ph type="body" idx="1"/>
          </p:nvPr>
        </p:nvSpPr>
        <p:spPr>
          <a:xfrm>
            <a:off x="681038" y="4722694"/>
            <a:ext cx="5448300" cy="447413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97375" y="1475074"/>
            <a:ext cx="7411500" cy="1631683"/>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uk-UA" sz="3600" b="1" dirty="0" smtClean="0">
                <a:solidFill>
                  <a:srgbClr val="FFFFFF"/>
                </a:solidFill>
                <a:latin typeface="Montserrat"/>
                <a:ea typeface="Montserrat"/>
                <a:cs typeface="Montserrat"/>
                <a:sym typeface="Montserrat"/>
              </a:rPr>
              <a:t>Втрата податкового </a:t>
            </a:r>
            <a:r>
              <a:rPr lang="uk-UA" sz="3600" b="1" dirty="0" err="1" smtClean="0">
                <a:solidFill>
                  <a:srgbClr val="FFFFFF"/>
                </a:solidFill>
                <a:latin typeface="Montserrat"/>
                <a:ea typeface="Montserrat"/>
                <a:cs typeface="Montserrat"/>
                <a:sym typeface="Montserrat"/>
              </a:rPr>
              <a:t>резидентства</a:t>
            </a:r>
            <a:endParaRPr sz="4800" b="1" dirty="0">
              <a:latin typeface="Montserrat"/>
              <a:ea typeface="Montserrat"/>
              <a:cs typeface="Montserrat"/>
              <a:sym typeface="Montserrat"/>
            </a:endParaRPr>
          </a:p>
        </p:txBody>
      </p:sp>
      <p:sp>
        <p:nvSpPr>
          <p:cNvPr id="56" name="Google Shape;56;p13"/>
          <p:cNvSpPr txBox="1"/>
          <p:nvPr/>
        </p:nvSpPr>
        <p:spPr>
          <a:xfrm>
            <a:off x="797375" y="3818425"/>
            <a:ext cx="4586100" cy="10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600" b="1" dirty="0">
                <a:solidFill>
                  <a:srgbClr val="FFFFFF"/>
                </a:solidFill>
                <a:latin typeface="Montserrat"/>
                <a:ea typeface="Montserrat"/>
                <a:cs typeface="Montserrat"/>
                <a:sym typeface="Montserrat"/>
              </a:rPr>
              <a:t>Василь Андрусяк</a:t>
            </a:r>
            <a:endParaRPr sz="1600" b="1" dirty="0">
              <a:solidFill>
                <a:srgbClr val="FFFFFF"/>
              </a:solidFill>
              <a:latin typeface="Montserrat"/>
              <a:ea typeface="Montserrat"/>
              <a:cs typeface="Montserrat"/>
              <a:sym typeface="Montserrat"/>
            </a:endParaRPr>
          </a:p>
          <a:p>
            <a:pPr marL="0" lvl="0" indent="0" algn="l" rtl="0">
              <a:lnSpc>
                <a:spcPct val="115000"/>
              </a:lnSpc>
              <a:spcBef>
                <a:spcPts val="0"/>
              </a:spcBef>
              <a:spcAft>
                <a:spcPts val="0"/>
              </a:spcAft>
              <a:buNone/>
            </a:pPr>
            <a:r>
              <a:rPr lang="ru" sz="1000" dirty="0">
                <a:solidFill>
                  <a:srgbClr val="FFFFFF"/>
                </a:solidFill>
                <a:latin typeface="Montserrat"/>
                <a:ea typeface="Montserrat"/>
                <a:cs typeface="Montserrat"/>
                <a:sym typeface="Montserrat"/>
              </a:rPr>
              <a:t>Керівник практики податкового права</a:t>
            </a:r>
            <a:endParaRPr sz="1000" dirty="0">
              <a:solidFill>
                <a:srgbClr val="FFFFFF"/>
              </a:solidFill>
              <a:latin typeface="Montserrat"/>
              <a:ea typeface="Montserrat"/>
              <a:cs typeface="Montserrat"/>
              <a:sym typeface="Montserrat"/>
            </a:endParaRPr>
          </a:p>
          <a:p>
            <a:pPr marL="0" lvl="0" indent="0" algn="l" rtl="0">
              <a:lnSpc>
                <a:spcPct val="115000"/>
              </a:lnSpc>
              <a:spcBef>
                <a:spcPts val="0"/>
              </a:spcBef>
              <a:spcAft>
                <a:spcPts val="0"/>
              </a:spcAft>
              <a:buClr>
                <a:schemeClr val="dk1"/>
              </a:buClr>
              <a:buSzPts val="1100"/>
              <a:buFont typeface="Arial"/>
              <a:buNone/>
            </a:pPr>
            <a:r>
              <a:rPr lang="ru" sz="1000" dirty="0" smtClean="0">
                <a:solidFill>
                  <a:srgbClr val="FFFFFF"/>
                </a:solidFill>
                <a:latin typeface="Montserrat"/>
                <a:ea typeface="Montserrat"/>
                <a:cs typeface="Montserrat"/>
                <a:sym typeface="Montserrat"/>
              </a:rPr>
              <a:t>Адвокатського об</a:t>
            </a:r>
            <a:r>
              <a:rPr lang="en-US" sz="1000" dirty="0" smtClean="0">
                <a:solidFill>
                  <a:srgbClr val="FFFFFF"/>
                </a:solidFill>
                <a:latin typeface="Montserrat"/>
                <a:ea typeface="Montserrat"/>
                <a:cs typeface="Montserrat"/>
                <a:sym typeface="Montserrat"/>
              </a:rPr>
              <a:t>’</a:t>
            </a:r>
            <a:r>
              <a:rPr lang="ru" sz="1000" dirty="0" smtClean="0">
                <a:solidFill>
                  <a:srgbClr val="FFFFFF"/>
                </a:solidFill>
                <a:latin typeface="Montserrat"/>
                <a:ea typeface="Montserrat"/>
                <a:cs typeface="Montserrat"/>
                <a:sym typeface="Montserrat"/>
              </a:rPr>
              <a:t>єднання «Моріс </a:t>
            </a:r>
            <a:r>
              <a:rPr lang="ru" sz="1000" dirty="0">
                <a:solidFill>
                  <a:srgbClr val="FFFFFF"/>
                </a:solidFill>
                <a:latin typeface="Montserrat"/>
                <a:ea typeface="Montserrat"/>
                <a:cs typeface="Montserrat"/>
                <a:sym typeface="Montserrat"/>
              </a:rPr>
              <a:t>Ґруп»</a:t>
            </a:r>
            <a:endParaRPr sz="1000" dirty="0">
              <a:solidFill>
                <a:srgbClr val="FFFFFF"/>
              </a:solidFill>
              <a:latin typeface="Montserrat"/>
              <a:ea typeface="Montserrat"/>
              <a:cs typeface="Montserrat"/>
              <a:sym typeface="Montserrat"/>
            </a:endParaRPr>
          </a:p>
          <a:p>
            <a:pPr marL="0" lvl="0" indent="0" algn="l" rtl="0">
              <a:spcBef>
                <a:spcPts val="0"/>
              </a:spcBef>
              <a:spcAft>
                <a:spcPts val="0"/>
              </a:spcAft>
              <a:buNone/>
            </a:pPr>
            <a:endParaRPr dirty="0">
              <a:solidFill>
                <a:srgbClr val="FFFFFF"/>
              </a:solidFill>
            </a:endParaRPr>
          </a:p>
        </p:txBody>
      </p:sp>
      <p:sp>
        <p:nvSpPr>
          <p:cNvPr id="57" name="Google Shape;57;p13"/>
          <p:cNvSpPr txBox="1"/>
          <p:nvPr/>
        </p:nvSpPr>
        <p:spPr>
          <a:xfrm>
            <a:off x="5794873" y="4252925"/>
            <a:ext cx="2985128" cy="535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ru" sz="1000" dirty="0">
                <a:solidFill>
                  <a:srgbClr val="FFFFFF"/>
                </a:solidFill>
                <a:latin typeface="Montserrat"/>
                <a:ea typeface="Montserrat"/>
                <a:cs typeface="Montserrat"/>
                <a:sym typeface="Montserrat"/>
              </a:rPr>
              <a:t>м. </a:t>
            </a:r>
            <a:r>
              <a:rPr lang="ru" sz="1000" dirty="0" smtClean="0">
                <a:solidFill>
                  <a:srgbClr val="FFFFFF"/>
                </a:solidFill>
                <a:latin typeface="Montserrat"/>
                <a:ea typeface="Montserrat"/>
                <a:cs typeface="Montserrat"/>
                <a:sym typeface="Montserrat"/>
              </a:rPr>
              <a:t>Івано-Франківськ, 30 серпня </a:t>
            </a:r>
            <a:r>
              <a:rPr lang="ru" sz="1000" dirty="0">
                <a:solidFill>
                  <a:srgbClr val="FFFFFF"/>
                </a:solidFill>
                <a:latin typeface="Montserrat"/>
                <a:ea typeface="Montserrat"/>
                <a:cs typeface="Montserrat"/>
                <a:sym typeface="Montserrat"/>
              </a:rPr>
              <a:t>2019 року</a:t>
            </a:r>
            <a:endParaRPr sz="1000" dirty="0">
              <a:solidFill>
                <a:srgbClr val="FFFFFF"/>
              </a:solidFill>
              <a:latin typeface="Montserrat"/>
              <a:ea typeface="Montserrat"/>
              <a:cs typeface="Montserrat"/>
              <a:sym typeface="Montserrat"/>
            </a:endParaRPr>
          </a:p>
          <a:p>
            <a:pPr marL="0" lvl="0" indent="0" algn="l" rtl="0">
              <a:spcBef>
                <a:spcPts val="0"/>
              </a:spcBef>
              <a:spcAft>
                <a:spcPts val="0"/>
              </a:spcAft>
              <a:buNone/>
            </a:pPr>
            <a:endParaRPr sz="1000" dirty="0">
              <a:latin typeface="Montserrat"/>
              <a:ea typeface="Montserrat"/>
              <a:cs typeface="Montserrat"/>
              <a:sym typeface="Montserrat"/>
            </a:endParaRPr>
          </a:p>
        </p:txBody>
      </p:sp>
      <p:pic>
        <p:nvPicPr>
          <p:cNvPr id="58" name="Google Shape;58;p13"/>
          <p:cNvPicPr preferRelativeResize="0"/>
          <p:nvPr/>
        </p:nvPicPr>
        <p:blipFill>
          <a:blip r:embed="rId4">
            <a:alphaModFix/>
          </a:blip>
          <a:stretch>
            <a:fillRect/>
          </a:stretch>
        </p:blipFill>
        <p:spPr>
          <a:xfrm>
            <a:off x="915650" y="508500"/>
            <a:ext cx="2305782" cy="4143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4"/>
        <p:cNvGrpSpPr/>
        <p:nvPr/>
      </p:nvGrpSpPr>
      <p:grpSpPr>
        <a:xfrm>
          <a:off x="0" y="0"/>
          <a:ext cx="0" cy="0"/>
          <a:chOff x="0" y="0"/>
          <a:chExt cx="0" cy="0"/>
        </a:xfrm>
      </p:grpSpPr>
      <p:sp>
        <p:nvSpPr>
          <p:cNvPr id="145" name="Google Shape;145;p20"/>
          <p:cNvSpPr txBox="1">
            <a:spLocks noGrp="1"/>
          </p:cNvSpPr>
          <p:nvPr>
            <p:ph type="ctrTitle"/>
          </p:nvPr>
        </p:nvSpPr>
        <p:spPr>
          <a:xfrm>
            <a:off x="810233" y="1762699"/>
            <a:ext cx="7411500" cy="1702022"/>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 sz="2800" b="1" dirty="0">
                <a:solidFill>
                  <a:srgbClr val="FFFFFF"/>
                </a:solidFill>
                <a:latin typeface="Montserrat"/>
                <a:ea typeface="Montserrat"/>
                <a:cs typeface="Montserrat"/>
                <a:sym typeface="Montserrat"/>
              </a:rPr>
              <a:t>Дорога цивілізації вимощена </a:t>
            </a:r>
            <a:endParaRPr sz="2800" b="1" dirty="0">
              <a:solidFill>
                <a:srgbClr val="FFFFFF"/>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r>
              <a:rPr lang="ru" sz="2800" b="1" dirty="0">
                <a:solidFill>
                  <a:srgbClr val="FFFFFF"/>
                </a:solidFill>
                <a:latin typeface="Montserrat"/>
                <a:ea typeface="Montserrat"/>
                <a:cs typeface="Montserrat"/>
                <a:sym typeface="Montserrat"/>
              </a:rPr>
              <a:t>квитанціями про сплату податків</a:t>
            </a:r>
            <a:endParaRPr sz="2800" b="1" dirty="0">
              <a:solidFill>
                <a:srgbClr val="FFFFFF"/>
              </a:solidFill>
              <a:latin typeface="Montserrat"/>
              <a:ea typeface="Montserrat"/>
              <a:cs typeface="Montserrat"/>
              <a:sym typeface="Montserrat"/>
            </a:endParaRPr>
          </a:p>
          <a:p>
            <a:pPr marL="0" lvl="0" indent="0" algn="ctr" rtl="0">
              <a:spcBef>
                <a:spcPts val="0"/>
              </a:spcBef>
              <a:spcAft>
                <a:spcPts val="0"/>
              </a:spcAft>
              <a:buClr>
                <a:schemeClr val="dk1"/>
              </a:buClr>
              <a:buSzPts val="1100"/>
              <a:buFont typeface="Arial"/>
              <a:buNone/>
            </a:pPr>
            <a:endParaRPr sz="2400" b="1" dirty="0">
              <a:solidFill>
                <a:srgbClr val="FFFFFF"/>
              </a:solidFill>
              <a:latin typeface="Montserrat"/>
              <a:ea typeface="Montserrat"/>
              <a:cs typeface="Montserrat"/>
              <a:sym typeface="Montserra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9"/>
        <p:cNvGrpSpPr/>
        <p:nvPr/>
      </p:nvGrpSpPr>
      <p:grpSpPr>
        <a:xfrm>
          <a:off x="0" y="0"/>
          <a:ext cx="0" cy="0"/>
          <a:chOff x="0" y="0"/>
          <a:chExt cx="0" cy="0"/>
        </a:xfrm>
      </p:grpSpPr>
      <p:sp>
        <p:nvSpPr>
          <p:cNvPr id="150" name="Google Shape;150;p21"/>
          <p:cNvSpPr txBox="1">
            <a:spLocks noGrp="1"/>
          </p:cNvSpPr>
          <p:nvPr>
            <p:ph type="ctrTitle"/>
          </p:nvPr>
        </p:nvSpPr>
        <p:spPr>
          <a:xfrm>
            <a:off x="407250" y="450475"/>
            <a:ext cx="2706000" cy="792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2400" b="1">
                <a:solidFill>
                  <a:srgbClr val="FFFFFF"/>
                </a:solidFill>
                <a:latin typeface="Montserrat"/>
                <a:ea typeface="Montserrat"/>
                <a:cs typeface="Montserrat"/>
                <a:sym typeface="Montserrat"/>
              </a:rPr>
              <a:t>Василь</a:t>
            </a:r>
            <a:endParaRPr sz="2400" b="1">
              <a:solidFill>
                <a:srgbClr val="FFFFFF"/>
              </a:solidFill>
              <a:latin typeface="Montserrat"/>
              <a:ea typeface="Montserrat"/>
              <a:cs typeface="Montserrat"/>
              <a:sym typeface="Montserrat"/>
            </a:endParaRPr>
          </a:p>
          <a:p>
            <a:pPr marL="0" lvl="0" indent="0" algn="l" rtl="0">
              <a:spcBef>
                <a:spcPts val="0"/>
              </a:spcBef>
              <a:spcAft>
                <a:spcPts val="0"/>
              </a:spcAft>
              <a:buNone/>
            </a:pPr>
            <a:r>
              <a:rPr lang="ru" sz="2400" b="1">
                <a:solidFill>
                  <a:srgbClr val="FFFFFF"/>
                </a:solidFill>
                <a:latin typeface="Montserrat"/>
                <a:ea typeface="Montserrat"/>
                <a:cs typeface="Montserrat"/>
                <a:sym typeface="Montserrat"/>
              </a:rPr>
              <a:t>Андрусяк</a:t>
            </a:r>
            <a:endParaRPr sz="2400" b="1">
              <a:solidFill>
                <a:srgbClr val="FFFFFF"/>
              </a:solidFill>
              <a:latin typeface="Montserrat"/>
              <a:ea typeface="Montserrat"/>
              <a:cs typeface="Montserrat"/>
              <a:sym typeface="Montserrat"/>
            </a:endParaRPr>
          </a:p>
        </p:txBody>
      </p:sp>
      <p:sp>
        <p:nvSpPr>
          <p:cNvPr id="151" name="Google Shape;151;p21"/>
          <p:cNvSpPr txBox="1">
            <a:spLocks noGrp="1"/>
          </p:cNvSpPr>
          <p:nvPr>
            <p:ph type="subTitle" idx="1"/>
          </p:nvPr>
        </p:nvSpPr>
        <p:spPr>
          <a:xfrm>
            <a:off x="4291550" y="1009025"/>
            <a:ext cx="4635300" cy="71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ru" sz="1600" b="1" dirty="0" smtClean="0">
                <a:solidFill>
                  <a:srgbClr val="123056"/>
                </a:solidFill>
                <a:latin typeface="Montserrat"/>
                <a:ea typeface="Montserrat"/>
                <a:cs typeface="Montserrat"/>
                <a:sym typeface="Montserrat"/>
              </a:rPr>
              <a:t>Адвокатське об</a:t>
            </a:r>
            <a:r>
              <a:rPr lang="en-US" sz="1600" b="1" dirty="0" smtClean="0">
                <a:solidFill>
                  <a:srgbClr val="123056"/>
                </a:solidFill>
                <a:latin typeface="Montserrat"/>
                <a:ea typeface="Montserrat"/>
                <a:cs typeface="Montserrat"/>
                <a:sym typeface="Montserrat"/>
              </a:rPr>
              <a:t>’</a:t>
            </a:r>
            <a:r>
              <a:rPr lang="uk-UA" sz="1600" b="1" dirty="0" smtClean="0">
                <a:solidFill>
                  <a:srgbClr val="123056"/>
                </a:solidFill>
                <a:latin typeface="Montserrat"/>
                <a:ea typeface="Montserrat"/>
                <a:cs typeface="Montserrat"/>
                <a:sym typeface="Montserrat"/>
              </a:rPr>
              <a:t>єднання </a:t>
            </a:r>
            <a:r>
              <a:rPr lang="ru" sz="1600" b="1" dirty="0" smtClean="0">
                <a:solidFill>
                  <a:srgbClr val="123056"/>
                </a:solidFill>
                <a:latin typeface="Montserrat"/>
                <a:ea typeface="Montserrat"/>
                <a:cs typeface="Montserrat"/>
                <a:sym typeface="Montserrat"/>
              </a:rPr>
              <a:t>MORIS </a:t>
            </a:r>
            <a:r>
              <a:rPr lang="ru" sz="1600" b="1" dirty="0">
                <a:solidFill>
                  <a:srgbClr val="123056"/>
                </a:solidFill>
                <a:latin typeface="Montserrat"/>
                <a:ea typeface="Montserrat"/>
                <a:cs typeface="Montserrat"/>
                <a:sym typeface="Montserrat"/>
              </a:rPr>
              <a:t>GROUP</a:t>
            </a:r>
            <a:endParaRPr sz="1600" b="1" dirty="0">
              <a:solidFill>
                <a:srgbClr val="123056"/>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endParaRPr sz="1600" dirty="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None/>
            </a:pPr>
            <a:endParaRPr sz="1600" dirty="0">
              <a:solidFill>
                <a:srgbClr val="123056"/>
              </a:solidFill>
              <a:latin typeface="Montserrat Medium"/>
              <a:ea typeface="Montserrat Medium"/>
              <a:cs typeface="Montserrat Medium"/>
              <a:sym typeface="Montserrat Medium"/>
            </a:endParaRPr>
          </a:p>
        </p:txBody>
      </p:sp>
      <p:sp>
        <p:nvSpPr>
          <p:cNvPr id="152" name="Google Shape;152;p21"/>
          <p:cNvSpPr txBox="1">
            <a:spLocks noGrp="1"/>
          </p:cNvSpPr>
          <p:nvPr>
            <p:ph type="subTitle" idx="1"/>
          </p:nvPr>
        </p:nvSpPr>
        <p:spPr>
          <a:xfrm>
            <a:off x="4339350" y="1490100"/>
            <a:ext cx="3106500" cy="1319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200" b="1">
                <a:solidFill>
                  <a:srgbClr val="123056"/>
                </a:solidFill>
                <a:latin typeface="Montserrat"/>
                <a:ea typeface="Montserrat"/>
                <a:cs typeface="Montserrat"/>
                <a:sym typeface="Montserrat"/>
              </a:rPr>
              <a:t>Головний офіс в м. Києві</a:t>
            </a:r>
            <a:endParaRPr sz="1200" b="1">
              <a:solidFill>
                <a:srgbClr val="123056"/>
              </a:solidFill>
              <a:latin typeface="Montserrat"/>
              <a:ea typeface="Montserrat"/>
              <a:cs typeface="Montserrat"/>
              <a:sym typeface="Montserrat"/>
            </a:endParaRPr>
          </a:p>
          <a:p>
            <a:pPr marL="0" lvl="0" indent="0" algn="l" rtl="0">
              <a:spcBef>
                <a:spcPts val="0"/>
              </a:spcBef>
              <a:spcAft>
                <a:spcPts val="0"/>
              </a:spcAft>
              <a:buNone/>
            </a:pPr>
            <a:endParaRPr sz="1200" b="1">
              <a:solidFill>
                <a:srgbClr val="123056"/>
              </a:solidFill>
              <a:latin typeface="Montserrat"/>
              <a:ea typeface="Montserrat"/>
              <a:cs typeface="Montserrat"/>
              <a:sym typeface="Montserrat"/>
            </a:endParaRPr>
          </a:p>
          <a:p>
            <a:pPr marL="0" lvl="0" indent="0" algn="l" rtl="0">
              <a:spcBef>
                <a:spcPts val="0"/>
              </a:spcBef>
              <a:spcAft>
                <a:spcPts val="0"/>
              </a:spcAft>
              <a:buClr>
                <a:schemeClr val="dk1"/>
              </a:buClr>
              <a:buSzPts val="1100"/>
              <a:buFont typeface="Arial"/>
              <a:buNone/>
            </a:pPr>
            <a:r>
              <a:rPr lang="ru" sz="1200">
                <a:solidFill>
                  <a:srgbClr val="123056"/>
                </a:solidFill>
                <a:latin typeface="Montserrat Medium"/>
                <a:ea typeface="Montserrat Medium"/>
                <a:cs typeface="Montserrat Medium"/>
                <a:sym typeface="Montserrat Medium"/>
              </a:rPr>
              <a:t>Україна, 01010, </a:t>
            </a: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r>
              <a:rPr lang="ru" sz="1200">
                <a:solidFill>
                  <a:srgbClr val="123056"/>
                </a:solidFill>
                <a:latin typeface="Montserrat Medium"/>
                <a:ea typeface="Montserrat Medium"/>
                <a:cs typeface="Montserrat Medium"/>
                <a:sym typeface="Montserrat Medium"/>
              </a:rPr>
              <a:t>м. Київ,  вул. Московська, 8-б </a:t>
            </a: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r>
              <a:rPr lang="ru" sz="1200">
                <a:solidFill>
                  <a:srgbClr val="123056"/>
                </a:solidFill>
                <a:latin typeface="Montserrat Medium"/>
                <a:ea typeface="Montserrat Medium"/>
                <a:cs typeface="Montserrat Medium"/>
                <a:sym typeface="Montserrat Medium"/>
              </a:rPr>
              <a:t>+38 (044) 359-03-05 </a:t>
            </a: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r>
              <a:rPr lang="ru" sz="1200">
                <a:solidFill>
                  <a:srgbClr val="123056"/>
                </a:solidFill>
                <a:latin typeface="Montserrat Medium"/>
                <a:ea typeface="Montserrat Medium"/>
                <a:cs typeface="Montserrat Medium"/>
                <a:sym typeface="Montserrat Medium"/>
              </a:rPr>
              <a:t>info@moris.com.ua</a:t>
            </a: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Clr>
                <a:schemeClr val="dk1"/>
              </a:buClr>
              <a:buSzPts val="1100"/>
              <a:buFont typeface="Arial"/>
              <a:buNone/>
            </a:pP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None/>
            </a:pPr>
            <a:endParaRPr sz="1200">
              <a:solidFill>
                <a:srgbClr val="123056"/>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200" baseline="30000">
              <a:solidFill>
                <a:srgbClr val="1F497D"/>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200" baseline="30000">
              <a:solidFill>
                <a:srgbClr val="1F497D"/>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200" baseline="30000">
              <a:solidFill>
                <a:srgbClr val="1F497D"/>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endParaRPr sz="1200" baseline="30000">
              <a:solidFill>
                <a:srgbClr val="1F497D"/>
              </a:solidFill>
              <a:latin typeface="Montserrat Medium"/>
              <a:ea typeface="Montserrat Medium"/>
              <a:cs typeface="Montserrat Medium"/>
              <a:sym typeface="Montserrat Medium"/>
            </a:endParaRPr>
          </a:p>
          <a:p>
            <a:pPr marL="0" lvl="0" indent="0" algn="l" rtl="0">
              <a:spcBef>
                <a:spcPts val="0"/>
              </a:spcBef>
              <a:spcAft>
                <a:spcPts val="0"/>
              </a:spcAft>
              <a:buNone/>
            </a:pPr>
            <a:endParaRPr sz="1200">
              <a:solidFill>
                <a:srgbClr val="123056"/>
              </a:solidFill>
              <a:latin typeface="Montserrat Medium"/>
              <a:ea typeface="Montserrat Medium"/>
              <a:cs typeface="Montserrat Medium"/>
              <a:sym typeface="Montserrat Medium"/>
            </a:endParaRPr>
          </a:p>
        </p:txBody>
      </p:sp>
      <p:pic>
        <p:nvPicPr>
          <p:cNvPr id="153" name="Google Shape;153;p21"/>
          <p:cNvPicPr preferRelativeResize="0"/>
          <p:nvPr/>
        </p:nvPicPr>
        <p:blipFill>
          <a:blip r:embed="rId4">
            <a:alphaModFix/>
          </a:blip>
          <a:stretch>
            <a:fillRect/>
          </a:stretch>
        </p:blipFill>
        <p:spPr>
          <a:xfrm>
            <a:off x="1128900" y="581232"/>
            <a:ext cx="2562250" cy="4562274"/>
          </a:xfrm>
          <a:prstGeom prst="rect">
            <a:avLst/>
          </a:prstGeom>
          <a:noFill/>
          <a:ln>
            <a:noFill/>
          </a:ln>
        </p:spPr>
      </p:pic>
      <p:sp>
        <p:nvSpPr>
          <p:cNvPr id="154" name="Google Shape;154;p21"/>
          <p:cNvSpPr txBox="1"/>
          <p:nvPr/>
        </p:nvSpPr>
        <p:spPr>
          <a:xfrm>
            <a:off x="407250" y="3996950"/>
            <a:ext cx="2420400" cy="57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ru" sz="1200">
                <a:solidFill>
                  <a:srgbClr val="FFFFFF"/>
                </a:solidFill>
                <a:latin typeface="Montserrat Medium"/>
                <a:ea typeface="Montserrat Medium"/>
                <a:cs typeface="Montserrat Medium"/>
                <a:sym typeface="Montserrat Medium"/>
              </a:rPr>
              <a:t>050-223-91-52</a:t>
            </a:r>
            <a:endParaRPr sz="1200">
              <a:solidFill>
                <a:srgbClr val="FFFFFF"/>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Clr>
                <a:schemeClr val="dk1"/>
              </a:buClr>
              <a:buSzPts val="1100"/>
              <a:buFont typeface="Arial"/>
              <a:buNone/>
            </a:pPr>
            <a:r>
              <a:rPr lang="ru" sz="1200">
                <a:solidFill>
                  <a:srgbClr val="FFFFFF"/>
                </a:solidFill>
                <a:latin typeface="Montserrat Medium"/>
                <a:ea typeface="Montserrat Medium"/>
                <a:cs typeface="Montserrat Medium"/>
                <a:sym typeface="Montserrat Medium"/>
              </a:rPr>
              <a:t>v.andrusyak@moris.com.ua</a:t>
            </a:r>
            <a:endParaRPr sz="1200">
              <a:solidFill>
                <a:srgbClr val="FFFFFF"/>
              </a:solidFill>
              <a:latin typeface="Montserrat Medium"/>
              <a:ea typeface="Montserrat Medium"/>
              <a:cs typeface="Montserrat Medium"/>
              <a:sym typeface="Montserrat Medium"/>
            </a:endParaRPr>
          </a:p>
          <a:p>
            <a:pPr marL="0" lvl="0" indent="0" algn="l" rtl="0">
              <a:spcBef>
                <a:spcPts val="0"/>
              </a:spcBef>
              <a:spcAft>
                <a:spcPts val="0"/>
              </a:spcAft>
              <a:buNone/>
            </a:pPr>
            <a:endParaRPr sz="1200">
              <a:latin typeface="Montserrat SemiBold"/>
              <a:ea typeface="Montserrat SemiBold"/>
              <a:cs typeface="Montserrat SemiBold"/>
              <a:sym typeface="Montserrat SemiBold"/>
            </a:endParaRPr>
          </a:p>
        </p:txBody>
      </p:sp>
      <p:sp>
        <p:nvSpPr>
          <p:cNvPr id="155" name="Google Shape;155;p21"/>
          <p:cNvSpPr txBox="1">
            <a:spLocks noGrp="1"/>
          </p:cNvSpPr>
          <p:nvPr>
            <p:ph type="subTitle" idx="1"/>
          </p:nvPr>
        </p:nvSpPr>
        <p:spPr>
          <a:xfrm>
            <a:off x="4372325" y="3115475"/>
            <a:ext cx="3629700" cy="162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200" b="1">
                <a:solidFill>
                  <a:srgbClr val="123056"/>
                </a:solidFill>
                <a:latin typeface="Montserrat"/>
                <a:ea typeface="Montserrat"/>
                <a:cs typeface="Montserrat"/>
                <a:sym typeface="Montserrat"/>
              </a:rPr>
              <a:t>Західноукраїнське відділення в м. Івано-Франківськ</a:t>
            </a:r>
            <a:endParaRPr sz="1200" b="1">
              <a:solidFill>
                <a:srgbClr val="123056"/>
              </a:solidFill>
              <a:latin typeface="Montserrat"/>
              <a:ea typeface="Montserrat"/>
              <a:cs typeface="Montserrat"/>
              <a:sym typeface="Montserrat"/>
            </a:endParaRPr>
          </a:p>
          <a:p>
            <a:pPr marL="0" lvl="0" indent="0" algn="l" rtl="0">
              <a:spcBef>
                <a:spcPts val="0"/>
              </a:spcBef>
              <a:spcAft>
                <a:spcPts val="0"/>
              </a:spcAft>
              <a:buNone/>
            </a:pPr>
            <a:endParaRPr sz="1200" b="1">
              <a:solidFill>
                <a:srgbClr val="123056"/>
              </a:solidFill>
              <a:latin typeface="Montserrat"/>
              <a:ea typeface="Montserrat"/>
              <a:cs typeface="Montserrat"/>
              <a:sym typeface="Montserrat"/>
            </a:endParaRPr>
          </a:p>
          <a:p>
            <a:pPr marL="0" lvl="0" indent="0" algn="l" rtl="0">
              <a:spcBef>
                <a:spcPts val="0"/>
              </a:spcBef>
              <a:spcAft>
                <a:spcPts val="0"/>
              </a:spcAft>
              <a:buNone/>
            </a:pPr>
            <a:r>
              <a:rPr lang="ru" sz="1200">
                <a:solidFill>
                  <a:srgbClr val="123056"/>
                </a:solidFill>
                <a:latin typeface="Montserrat Medium"/>
                <a:ea typeface="Montserrat Medium"/>
                <a:cs typeface="Montserrat Medium"/>
                <a:sym typeface="Montserrat Medium"/>
              </a:rPr>
              <a:t>Україна, 76000,</a:t>
            </a: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None/>
            </a:pPr>
            <a:r>
              <a:rPr lang="ru" sz="1200">
                <a:solidFill>
                  <a:srgbClr val="123056"/>
                </a:solidFill>
                <a:latin typeface="Montserrat Medium"/>
                <a:ea typeface="Montserrat Medium"/>
                <a:cs typeface="Montserrat Medium"/>
                <a:sym typeface="Montserrat Medium"/>
              </a:rPr>
              <a:t>м. Івано-Франківськ, </a:t>
            </a: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None/>
            </a:pPr>
            <a:r>
              <a:rPr lang="ru" sz="1200">
                <a:solidFill>
                  <a:srgbClr val="123056"/>
                </a:solidFill>
                <a:latin typeface="Montserrat Medium"/>
                <a:ea typeface="Montserrat Medium"/>
                <a:cs typeface="Montserrat Medium"/>
                <a:sym typeface="Montserrat Medium"/>
              </a:rPr>
              <a:t>вул. Чорновола, 23 </a:t>
            </a: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None/>
            </a:pPr>
            <a:r>
              <a:rPr lang="ru" sz="1200">
                <a:solidFill>
                  <a:srgbClr val="123056"/>
                </a:solidFill>
                <a:latin typeface="Montserrat Medium"/>
                <a:ea typeface="Montserrat Medium"/>
                <a:cs typeface="Montserrat Medium"/>
                <a:sym typeface="Montserrat Medium"/>
              </a:rPr>
              <a:t>+38 (0342) 77-73-78 </a:t>
            </a: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None/>
            </a:pPr>
            <a:r>
              <a:rPr lang="ru" sz="1200">
                <a:solidFill>
                  <a:srgbClr val="123056"/>
                </a:solidFill>
                <a:latin typeface="Montserrat Medium"/>
                <a:ea typeface="Montserrat Medium"/>
                <a:cs typeface="Montserrat Medium"/>
                <a:sym typeface="Montserrat Medium"/>
              </a:rPr>
              <a:t>info@moris.com.ua</a:t>
            </a: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None/>
            </a:pP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None/>
            </a:pP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None/>
            </a:pPr>
            <a:endParaRPr sz="1200">
              <a:solidFill>
                <a:srgbClr val="123056"/>
              </a:solidFill>
              <a:latin typeface="Montserrat Medium"/>
              <a:ea typeface="Montserrat Medium"/>
              <a:cs typeface="Montserrat Medium"/>
              <a:sym typeface="Montserrat Medium"/>
            </a:endParaRPr>
          </a:p>
          <a:p>
            <a:pPr marL="0" lvl="0" indent="0" algn="l" rtl="0">
              <a:spcBef>
                <a:spcPts val="0"/>
              </a:spcBef>
              <a:spcAft>
                <a:spcPts val="0"/>
              </a:spcAft>
              <a:buNone/>
            </a:pPr>
            <a:endParaRPr sz="1200">
              <a:solidFill>
                <a:srgbClr val="123056"/>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200" baseline="30000">
              <a:solidFill>
                <a:srgbClr val="1F497D"/>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200" baseline="30000">
              <a:solidFill>
                <a:srgbClr val="1F497D"/>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200" baseline="30000">
              <a:solidFill>
                <a:srgbClr val="1F497D"/>
              </a:solidFill>
              <a:latin typeface="Montserrat Medium"/>
              <a:ea typeface="Montserrat Medium"/>
              <a:cs typeface="Montserrat Medium"/>
              <a:sym typeface="Montserrat Medium"/>
            </a:endParaRPr>
          </a:p>
          <a:p>
            <a:pPr marL="0" lvl="0" indent="0" algn="l" rtl="0">
              <a:lnSpc>
                <a:spcPct val="115000"/>
              </a:lnSpc>
              <a:spcBef>
                <a:spcPts val="0"/>
              </a:spcBef>
              <a:spcAft>
                <a:spcPts val="0"/>
              </a:spcAft>
              <a:buNone/>
            </a:pPr>
            <a:endParaRPr sz="1200" baseline="30000">
              <a:solidFill>
                <a:srgbClr val="1F497D"/>
              </a:solidFill>
              <a:latin typeface="Montserrat Medium"/>
              <a:ea typeface="Montserrat Medium"/>
              <a:cs typeface="Montserrat Medium"/>
              <a:sym typeface="Montserrat Medium"/>
            </a:endParaRPr>
          </a:p>
          <a:p>
            <a:pPr marL="0" lvl="0" indent="0" algn="l" rtl="0">
              <a:spcBef>
                <a:spcPts val="0"/>
              </a:spcBef>
              <a:spcAft>
                <a:spcPts val="0"/>
              </a:spcAft>
              <a:buNone/>
            </a:pPr>
            <a:endParaRPr sz="1200">
              <a:solidFill>
                <a:srgbClr val="123056"/>
              </a:solidFill>
              <a:latin typeface="Montserrat Medium"/>
              <a:ea typeface="Montserrat Medium"/>
              <a:cs typeface="Montserrat Medium"/>
              <a:sym typeface="Montserrat Medium"/>
            </a:endParaRPr>
          </a:p>
        </p:txBody>
      </p:sp>
      <p:pic>
        <p:nvPicPr>
          <p:cNvPr id="156" name="Google Shape;156;p21"/>
          <p:cNvPicPr preferRelativeResize="0"/>
          <p:nvPr/>
        </p:nvPicPr>
        <p:blipFill>
          <a:blip r:embed="rId5">
            <a:alphaModFix/>
          </a:blip>
          <a:stretch>
            <a:fillRect/>
          </a:stretch>
        </p:blipFill>
        <p:spPr>
          <a:xfrm>
            <a:off x="4339348" y="301573"/>
            <a:ext cx="2269175" cy="499425"/>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9"/>
          <p:cNvSpPr/>
          <p:nvPr/>
        </p:nvSpPr>
        <p:spPr>
          <a:xfrm>
            <a:off x="0" y="0"/>
            <a:ext cx="9144000" cy="90900"/>
          </a:xfrm>
          <a:prstGeom prst="rect">
            <a:avLst/>
          </a:prstGeom>
          <a:solidFill>
            <a:srgbClr val="092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Овал 4"/>
          <p:cNvSpPr/>
          <p:nvPr/>
        </p:nvSpPr>
        <p:spPr>
          <a:xfrm>
            <a:off x="5558010" y="111551"/>
            <a:ext cx="1724139" cy="429658"/>
          </a:xfrm>
          <a:prstGeom prst="ellipse">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uk-UA"/>
          </a:p>
        </p:txBody>
      </p:sp>
    </p:spTree>
    <p:extLst>
      <p:ext uri="{BB962C8B-B14F-4D97-AF65-F5344CB8AC3E}">
        <p14:creationId xmlns:p14="http://schemas.microsoft.com/office/powerpoint/2010/main" val="2535617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 calcmode="lin" valueType="num">
                                      <p:cBhvr>
                                        <p:cTn id="13" dur="500" fill="hold"/>
                                        <p:tgtEl>
                                          <p:spTgt spid="5"/>
                                        </p:tgtEl>
                                        <p:attrNameLst>
                                          <p:attrName>style.rotation</p:attrName>
                                        </p:attrNameLst>
                                      </p:cBhvr>
                                      <p:tavLst>
                                        <p:tav tm="0">
                                          <p:val>
                                            <p:fltVal val="90"/>
                                          </p:val>
                                        </p:tav>
                                        <p:tav tm="100000">
                                          <p:val>
                                            <p:fltVal val="0"/>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9"/>
          <p:cNvSpPr/>
          <p:nvPr/>
        </p:nvSpPr>
        <p:spPr>
          <a:xfrm>
            <a:off x="0" y="0"/>
            <a:ext cx="9144000" cy="90900"/>
          </a:xfrm>
          <a:prstGeom prst="rect">
            <a:avLst/>
          </a:prstGeom>
          <a:solidFill>
            <a:srgbClr val="092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879" y="90900"/>
            <a:ext cx="6610121" cy="5063616"/>
          </a:xfrm>
          <a:prstGeom prst="rect">
            <a:avLst/>
          </a:prstGeom>
          <a:ln>
            <a:noFill/>
          </a:ln>
        </p:spPr>
      </p:pic>
      <p:sp>
        <p:nvSpPr>
          <p:cNvPr id="7" name="Текст 12"/>
          <p:cNvSpPr txBox="1">
            <a:spLocks/>
          </p:cNvSpPr>
          <p:nvPr/>
        </p:nvSpPr>
        <p:spPr>
          <a:xfrm>
            <a:off x="-1" y="496452"/>
            <a:ext cx="2533880" cy="425251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r">
              <a:lnSpc>
                <a:spcPct val="114000"/>
              </a:lnSpc>
            </a:pPr>
            <a:r>
              <a:rPr lang="uk-UA" sz="2000" b="1" i="1" dirty="0" err="1">
                <a:solidFill>
                  <a:srgbClr val="FF0000"/>
                </a:solidFill>
              </a:rPr>
              <a:t>If</a:t>
            </a:r>
            <a:r>
              <a:rPr lang="uk-UA" sz="2000" b="1" i="1" dirty="0">
                <a:solidFill>
                  <a:srgbClr val="FF0000"/>
                </a:solidFill>
              </a:rPr>
              <a:t> </a:t>
            </a:r>
            <a:r>
              <a:rPr lang="uk-UA" sz="2000" b="1" i="1" dirty="0" err="1">
                <a:solidFill>
                  <a:srgbClr val="FF0000"/>
                </a:solidFill>
              </a:rPr>
              <a:t>you</a:t>
            </a:r>
            <a:r>
              <a:rPr lang="uk-UA" sz="2000" b="1" i="1" dirty="0">
                <a:solidFill>
                  <a:srgbClr val="FF0000"/>
                </a:solidFill>
              </a:rPr>
              <a:t> </a:t>
            </a:r>
            <a:r>
              <a:rPr lang="uk-UA" sz="2000" b="1" i="1" dirty="0" err="1">
                <a:solidFill>
                  <a:srgbClr val="FF0000"/>
                </a:solidFill>
              </a:rPr>
              <a:t>drive</a:t>
            </a:r>
            <a:r>
              <a:rPr lang="uk-UA" sz="2000" b="1" i="1" dirty="0">
                <a:solidFill>
                  <a:srgbClr val="FF0000"/>
                </a:solidFill>
              </a:rPr>
              <a:t> a </a:t>
            </a:r>
            <a:r>
              <a:rPr lang="uk-UA" sz="2000" b="1" i="1" dirty="0" err="1" smtClean="0">
                <a:solidFill>
                  <a:srgbClr val="FF0000"/>
                </a:solidFill>
              </a:rPr>
              <a:t>car</a:t>
            </a:r>
            <a:r>
              <a:rPr lang="uk-UA" sz="2000" b="1" i="1" dirty="0" smtClean="0">
                <a:solidFill>
                  <a:srgbClr val="FF0000"/>
                </a:solidFill>
              </a:rPr>
              <a:t>,</a:t>
            </a:r>
          </a:p>
          <a:p>
            <a:pPr marL="0" indent="0" algn="r">
              <a:lnSpc>
                <a:spcPct val="114000"/>
              </a:lnSpc>
            </a:pPr>
            <a:r>
              <a:rPr lang="uk-UA" sz="2000" b="1" i="1" dirty="0" err="1" smtClean="0">
                <a:solidFill>
                  <a:srgbClr val="FF0000"/>
                </a:solidFill>
              </a:rPr>
              <a:t>I'll</a:t>
            </a:r>
            <a:r>
              <a:rPr lang="uk-UA" sz="2000" b="1" i="1" dirty="0" smtClean="0">
                <a:solidFill>
                  <a:srgbClr val="FF0000"/>
                </a:solidFill>
              </a:rPr>
              <a:t> </a:t>
            </a:r>
            <a:r>
              <a:rPr lang="uk-UA" sz="2000" b="1" i="1" dirty="0" err="1">
                <a:solidFill>
                  <a:srgbClr val="FF0000"/>
                </a:solidFill>
              </a:rPr>
              <a:t>tax</a:t>
            </a:r>
            <a:r>
              <a:rPr lang="uk-UA" sz="2000" b="1" i="1" dirty="0">
                <a:solidFill>
                  <a:srgbClr val="FF0000"/>
                </a:solidFill>
              </a:rPr>
              <a:t> </a:t>
            </a:r>
            <a:r>
              <a:rPr lang="uk-UA" sz="2000" b="1" i="1" dirty="0" err="1">
                <a:solidFill>
                  <a:srgbClr val="FF0000"/>
                </a:solidFill>
              </a:rPr>
              <a:t>the</a:t>
            </a:r>
            <a:r>
              <a:rPr lang="uk-UA" sz="2000" b="1" i="1" dirty="0">
                <a:solidFill>
                  <a:srgbClr val="FF0000"/>
                </a:solidFill>
              </a:rPr>
              <a:t> </a:t>
            </a:r>
            <a:r>
              <a:rPr lang="uk-UA" sz="2000" b="1" i="1" dirty="0" err="1">
                <a:solidFill>
                  <a:srgbClr val="FF0000"/>
                </a:solidFill>
              </a:rPr>
              <a:t>street</a:t>
            </a:r>
            <a:r>
              <a:rPr lang="uk-UA" sz="2000" b="1" i="1" dirty="0">
                <a:solidFill>
                  <a:srgbClr val="FF0000"/>
                </a:solidFill>
              </a:rPr>
              <a:t>;</a:t>
            </a:r>
            <a:br>
              <a:rPr lang="uk-UA" sz="2000" b="1" i="1" dirty="0">
                <a:solidFill>
                  <a:srgbClr val="FF0000"/>
                </a:solidFill>
              </a:rPr>
            </a:br>
            <a:endParaRPr lang="uk-UA" sz="2000" b="1" i="1" dirty="0" smtClean="0">
              <a:solidFill>
                <a:srgbClr val="FF0000"/>
              </a:solidFill>
            </a:endParaRPr>
          </a:p>
          <a:p>
            <a:pPr marL="0" indent="0" algn="r">
              <a:lnSpc>
                <a:spcPct val="114000"/>
              </a:lnSpc>
            </a:pPr>
            <a:r>
              <a:rPr lang="uk-UA" sz="2000" b="1" i="1" dirty="0" err="1" smtClean="0">
                <a:solidFill>
                  <a:srgbClr val="FF0000"/>
                </a:solidFill>
              </a:rPr>
              <a:t>If</a:t>
            </a:r>
            <a:r>
              <a:rPr lang="uk-UA" sz="2000" b="1" i="1" dirty="0" smtClean="0">
                <a:solidFill>
                  <a:srgbClr val="FF0000"/>
                </a:solidFill>
              </a:rPr>
              <a:t> </a:t>
            </a:r>
            <a:r>
              <a:rPr lang="uk-UA" sz="2000" b="1" i="1" dirty="0" err="1">
                <a:solidFill>
                  <a:srgbClr val="FF0000"/>
                </a:solidFill>
              </a:rPr>
              <a:t>you</a:t>
            </a:r>
            <a:r>
              <a:rPr lang="uk-UA" sz="2000" b="1" i="1" dirty="0">
                <a:solidFill>
                  <a:srgbClr val="FF0000"/>
                </a:solidFill>
              </a:rPr>
              <a:t> </a:t>
            </a:r>
            <a:r>
              <a:rPr lang="uk-UA" sz="2000" b="1" i="1" dirty="0" err="1">
                <a:solidFill>
                  <a:srgbClr val="FF0000"/>
                </a:solidFill>
              </a:rPr>
              <a:t>try</a:t>
            </a:r>
            <a:r>
              <a:rPr lang="uk-UA" sz="2000" b="1" i="1" dirty="0">
                <a:solidFill>
                  <a:srgbClr val="FF0000"/>
                </a:solidFill>
              </a:rPr>
              <a:t> </a:t>
            </a:r>
            <a:r>
              <a:rPr lang="uk-UA" sz="2000" b="1" i="1" dirty="0" err="1">
                <a:solidFill>
                  <a:srgbClr val="FF0000"/>
                </a:solidFill>
              </a:rPr>
              <a:t>to</a:t>
            </a:r>
            <a:r>
              <a:rPr lang="uk-UA" sz="2000" b="1" i="1" dirty="0">
                <a:solidFill>
                  <a:srgbClr val="FF0000"/>
                </a:solidFill>
              </a:rPr>
              <a:t> </a:t>
            </a:r>
            <a:r>
              <a:rPr lang="uk-UA" sz="2000" b="1" i="1" dirty="0" err="1" smtClean="0">
                <a:solidFill>
                  <a:srgbClr val="FF0000"/>
                </a:solidFill>
              </a:rPr>
              <a:t>sit</a:t>
            </a:r>
            <a:r>
              <a:rPr lang="uk-UA" sz="2000" b="1" i="1" dirty="0" smtClean="0">
                <a:solidFill>
                  <a:srgbClr val="FF0000"/>
                </a:solidFill>
              </a:rPr>
              <a:t>,</a:t>
            </a:r>
          </a:p>
          <a:p>
            <a:pPr marL="0" indent="0" algn="r">
              <a:lnSpc>
                <a:spcPct val="114000"/>
              </a:lnSpc>
            </a:pPr>
            <a:r>
              <a:rPr lang="uk-UA" sz="2000" b="1" i="1" dirty="0" err="1" smtClean="0">
                <a:solidFill>
                  <a:srgbClr val="FF0000"/>
                </a:solidFill>
              </a:rPr>
              <a:t>I'll</a:t>
            </a:r>
            <a:r>
              <a:rPr lang="uk-UA" sz="2000" b="1" i="1" dirty="0" smtClean="0">
                <a:solidFill>
                  <a:srgbClr val="FF0000"/>
                </a:solidFill>
              </a:rPr>
              <a:t> </a:t>
            </a:r>
            <a:r>
              <a:rPr lang="uk-UA" sz="2000" b="1" i="1" dirty="0" err="1">
                <a:solidFill>
                  <a:srgbClr val="FF0000"/>
                </a:solidFill>
              </a:rPr>
              <a:t>tax</a:t>
            </a:r>
            <a:r>
              <a:rPr lang="uk-UA" sz="2000" b="1" i="1" dirty="0">
                <a:solidFill>
                  <a:srgbClr val="FF0000"/>
                </a:solidFill>
              </a:rPr>
              <a:t> </a:t>
            </a:r>
            <a:r>
              <a:rPr lang="uk-UA" sz="2000" b="1" i="1" dirty="0" err="1">
                <a:solidFill>
                  <a:srgbClr val="FF0000"/>
                </a:solidFill>
              </a:rPr>
              <a:t>your</a:t>
            </a:r>
            <a:r>
              <a:rPr lang="uk-UA" sz="2000" b="1" i="1" dirty="0">
                <a:solidFill>
                  <a:srgbClr val="FF0000"/>
                </a:solidFill>
              </a:rPr>
              <a:t> </a:t>
            </a:r>
            <a:r>
              <a:rPr lang="uk-UA" sz="2000" b="1" i="1" dirty="0" err="1">
                <a:solidFill>
                  <a:srgbClr val="FF0000"/>
                </a:solidFill>
              </a:rPr>
              <a:t>seat</a:t>
            </a:r>
            <a:r>
              <a:rPr lang="uk-UA" sz="2000" b="1" i="1" dirty="0">
                <a:solidFill>
                  <a:srgbClr val="FF0000"/>
                </a:solidFill>
              </a:rPr>
              <a:t>;</a:t>
            </a:r>
            <a:br>
              <a:rPr lang="uk-UA" sz="2000" b="1" i="1" dirty="0">
                <a:solidFill>
                  <a:srgbClr val="FF0000"/>
                </a:solidFill>
              </a:rPr>
            </a:br>
            <a:endParaRPr lang="uk-UA" sz="2000" b="1" i="1" dirty="0" smtClean="0">
              <a:solidFill>
                <a:srgbClr val="FF0000"/>
              </a:solidFill>
            </a:endParaRPr>
          </a:p>
          <a:p>
            <a:pPr marL="0" indent="0" algn="r">
              <a:lnSpc>
                <a:spcPct val="114000"/>
              </a:lnSpc>
            </a:pPr>
            <a:r>
              <a:rPr lang="uk-UA" sz="2000" b="1" i="1" dirty="0" err="1" smtClean="0">
                <a:solidFill>
                  <a:srgbClr val="FF0000"/>
                </a:solidFill>
              </a:rPr>
              <a:t>If</a:t>
            </a:r>
            <a:r>
              <a:rPr lang="uk-UA" sz="2000" b="1" i="1" dirty="0" smtClean="0">
                <a:solidFill>
                  <a:srgbClr val="FF0000"/>
                </a:solidFill>
              </a:rPr>
              <a:t> </a:t>
            </a:r>
            <a:r>
              <a:rPr lang="uk-UA" sz="2000" b="1" i="1" dirty="0" err="1">
                <a:solidFill>
                  <a:srgbClr val="FF0000"/>
                </a:solidFill>
              </a:rPr>
              <a:t>you</a:t>
            </a:r>
            <a:r>
              <a:rPr lang="uk-UA" sz="2000" b="1" i="1" dirty="0">
                <a:solidFill>
                  <a:srgbClr val="FF0000"/>
                </a:solidFill>
              </a:rPr>
              <a:t> </a:t>
            </a:r>
            <a:r>
              <a:rPr lang="uk-UA" sz="2000" b="1" i="1" dirty="0" err="1">
                <a:solidFill>
                  <a:srgbClr val="FF0000"/>
                </a:solidFill>
              </a:rPr>
              <a:t>get</a:t>
            </a:r>
            <a:r>
              <a:rPr lang="uk-UA" sz="2000" b="1" i="1" dirty="0">
                <a:solidFill>
                  <a:srgbClr val="FF0000"/>
                </a:solidFill>
              </a:rPr>
              <a:t> </a:t>
            </a:r>
            <a:r>
              <a:rPr lang="uk-UA" sz="2000" b="1" i="1" dirty="0" err="1">
                <a:solidFill>
                  <a:srgbClr val="FF0000"/>
                </a:solidFill>
              </a:rPr>
              <a:t>too</a:t>
            </a:r>
            <a:r>
              <a:rPr lang="uk-UA" sz="2000" b="1" i="1" dirty="0">
                <a:solidFill>
                  <a:srgbClr val="FF0000"/>
                </a:solidFill>
              </a:rPr>
              <a:t> </a:t>
            </a:r>
            <a:r>
              <a:rPr lang="uk-UA" sz="2000" b="1" i="1" dirty="0" err="1">
                <a:solidFill>
                  <a:srgbClr val="FF0000"/>
                </a:solidFill>
              </a:rPr>
              <a:t>cold</a:t>
            </a:r>
            <a:r>
              <a:rPr lang="uk-UA" sz="2000" b="1" i="1" dirty="0">
                <a:solidFill>
                  <a:srgbClr val="FF0000"/>
                </a:solidFill>
              </a:rPr>
              <a:t>, </a:t>
            </a:r>
            <a:r>
              <a:rPr lang="uk-UA" sz="2000" b="1" i="1" dirty="0" err="1">
                <a:solidFill>
                  <a:srgbClr val="FF0000"/>
                </a:solidFill>
              </a:rPr>
              <a:t>I'll</a:t>
            </a:r>
            <a:r>
              <a:rPr lang="uk-UA" sz="2000" b="1" i="1" dirty="0">
                <a:solidFill>
                  <a:srgbClr val="FF0000"/>
                </a:solidFill>
              </a:rPr>
              <a:t> </a:t>
            </a:r>
            <a:r>
              <a:rPr lang="uk-UA" sz="2000" b="1" i="1" dirty="0" err="1">
                <a:solidFill>
                  <a:srgbClr val="FF0000"/>
                </a:solidFill>
              </a:rPr>
              <a:t>tax</a:t>
            </a:r>
            <a:r>
              <a:rPr lang="uk-UA" sz="2000" b="1" i="1" dirty="0">
                <a:solidFill>
                  <a:srgbClr val="FF0000"/>
                </a:solidFill>
              </a:rPr>
              <a:t> </a:t>
            </a:r>
            <a:r>
              <a:rPr lang="uk-UA" sz="2000" b="1" i="1" dirty="0" err="1">
                <a:solidFill>
                  <a:srgbClr val="FF0000"/>
                </a:solidFill>
              </a:rPr>
              <a:t>the</a:t>
            </a:r>
            <a:r>
              <a:rPr lang="uk-UA" sz="2000" b="1" i="1" dirty="0">
                <a:solidFill>
                  <a:srgbClr val="FF0000"/>
                </a:solidFill>
              </a:rPr>
              <a:t> </a:t>
            </a:r>
            <a:r>
              <a:rPr lang="uk-UA" sz="2000" b="1" i="1" dirty="0" err="1">
                <a:solidFill>
                  <a:srgbClr val="FF0000"/>
                </a:solidFill>
              </a:rPr>
              <a:t>heat</a:t>
            </a:r>
            <a:r>
              <a:rPr lang="uk-UA" sz="2000" b="1" i="1" dirty="0">
                <a:solidFill>
                  <a:srgbClr val="FF0000"/>
                </a:solidFill>
              </a:rPr>
              <a:t>;</a:t>
            </a:r>
            <a:br>
              <a:rPr lang="uk-UA" sz="2000" b="1" i="1" dirty="0">
                <a:solidFill>
                  <a:srgbClr val="FF0000"/>
                </a:solidFill>
              </a:rPr>
            </a:br>
            <a:endParaRPr lang="uk-UA" sz="2000" b="1" i="1" dirty="0" smtClean="0">
              <a:solidFill>
                <a:srgbClr val="FF0000"/>
              </a:solidFill>
            </a:endParaRPr>
          </a:p>
          <a:p>
            <a:pPr marL="0" indent="0" algn="r">
              <a:lnSpc>
                <a:spcPct val="114000"/>
              </a:lnSpc>
            </a:pPr>
            <a:r>
              <a:rPr lang="uk-UA" sz="2000" b="1" i="1" dirty="0" err="1" smtClean="0">
                <a:solidFill>
                  <a:srgbClr val="FF0000"/>
                </a:solidFill>
              </a:rPr>
              <a:t>If</a:t>
            </a:r>
            <a:r>
              <a:rPr lang="uk-UA" sz="2000" b="1" i="1" dirty="0" smtClean="0">
                <a:solidFill>
                  <a:srgbClr val="FF0000"/>
                </a:solidFill>
              </a:rPr>
              <a:t> </a:t>
            </a:r>
            <a:r>
              <a:rPr lang="uk-UA" sz="2000" b="1" i="1" dirty="0" err="1">
                <a:solidFill>
                  <a:srgbClr val="FF0000"/>
                </a:solidFill>
              </a:rPr>
              <a:t>you</a:t>
            </a:r>
            <a:r>
              <a:rPr lang="uk-UA" sz="2000" b="1" i="1" dirty="0">
                <a:solidFill>
                  <a:srgbClr val="FF0000"/>
                </a:solidFill>
              </a:rPr>
              <a:t> </a:t>
            </a:r>
            <a:r>
              <a:rPr lang="uk-UA" sz="2000" b="1" i="1" dirty="0" err="1">
                <a:solidFill>
                  <a:srgbClr val="FF0000"/>
                </a:solidFill>
              </a:rPr>
              <a:t>take</a:t>
            </a:r>
            <a:r>
              <a:rPr lang="uk-UA" sz="2000" b="1" i="1" dirty="0">
                <a:solidFill>
                  <a:srgbClr val="FF0000"/>
                </a:solidFill>
              </a:rPr>
              <a:t> a </a:t>
            </a:r>
            <a:r>
              <a:rPr lang="uk-UA" sz="2000" b="1" i="1" dirty="0" err="1" smtClean="0">
                <a:solidFill>
                  <a:srgbClr val="FF0000"/>
                </a:solidFill>
              </a:rPr>
              <a:t>walk</a:t>
            </a:r>
            <a:r>
              <a:rPr lang="uk-UA" sz="2000" b="1" i="1" dirty="0" smtClean="0">
                <a:solidFill>
                  <a:srgbClr val="FF0000"/>
                </a:solidFill>
              </a:rPr>
              <a:t>,</a:t>
            </a:r>
          </a:p>
          <a:p>
            <a:pPr marL="0" indent="0" algn="r">
              <a:lnSpc>
                <a:spcPct val="114000"/>
              </a:lnSpc>
            </a:pPr>
            <a:r>
              <a:rPr lang="uk-UA" sz="2000" b="1" i="1" dirty="0" err="1" smtClean="0">
                <a:solidFill>
                  <a:srgbClr val="FF0000"/>
                </a:solidFill>
              </a:rPr>
              <a:t>I'll</a:t>
            </a:r>
            <a:r>
              <a:rPr lang="uk-UA" sz="2000" b="1" i="1" dirty="0" smtClean="0">
                <a:solidFill>
                  <a:srgbClr val="FF0000"/>
                </a:solidFill>
              </a:rPr>
              <a:t> </a:t>
            </a:r>
            <a:r>
              <a:rPr lang="uk-UA" sz="2000" b="1" i="1" dirty="0" err="1">
                <a:solidFill>
                  <a:srgbClr val="FF0000"/>
                </a:solidFill>
              </a:rPr>
              <a:t>tax</a:t>
            </a:r>
            <a:r>
              <a:rPr lang="uk-UA" sz="2000" b="1" i="1" dirty="0">
                <a:solidFill>
                  <a:srgbClr val="FF0000"/>
                </a:solidFill>
              </a:rPr>
              <a:t> </a:t>
            </a:r>
            <a:r>
              <a:rPr lang="uk-UA" sz="2000" b="1" i="1" dirty="0" err="1">
                <a:solidFill>
                  <a:srgbClr val="FF0000"/>
                </a:solidFill>
              </a:rPr>
              <a:t>your</a:t>
            </a:r>
            <a:r>
              <a:rPr lang="uk-UA" sz="2000" b="1" i="1" dirty="0">
                <a:solidFill>
                  <a:srgbClr val="FF0000"/>
                </a:solidFill>
              </a:rPr>
              <a:t> </a:t>
            </a:r>
            <a:r>
              <a:rPr lang="uk-UA" sz="2000" b="1" i="1" dirty="0" err="1">
                <a:solidFill>
                  <a:srgbClr val="FF0000"/>
                </a:solidFill>
              </a:rPr>
              <a:t>feet</a:t>
            </a:r>
            <a:r>
              <a:rPr lang="uk-UA" sz="2000" b="1" i="1" dirty="0">
                <a:solidFill>
                  <a:srgbClr val="FF0000"/>
                </a:solidFill>
              </a:rPr>
              <a:t>.</a:t>
            </a:r>
            <a:endParaRPr lang="uk-UA" sz="2000" b="1" dirty="0">
              <a:solidFill>
                <a:srgbClr val="FF0000"/>
              </a:solidFill>
            </a:endParaRPr>
          </a:p>
        </p:txBody>
      </p:sp>
    </p:spTree>
    <p:extLst>
      <p:ext uri="{BB962C8B-B14F-4D97-AF65-F5344CB8AC3E}">
        <p14:creationId xmlns:p14="http://schemas.microsoft.com/office/powerpoint/2010/main" val="3065046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3" name="Google Shape;63;p14"/>
          <p:cNvSpPr txBox="1">
            <a:spLocks noGrp="1"/>
          </p:cNvSpPr>
          <p:nvPr>
            <p:ph type="ctrTitle"/>
          </p:nvPr>
        </p:nvSpPr>
        <p:spPr>
          <a:xfrm>
            <a:off x="119340" y="635922"/>
            <a:ext cx="3525397" cy="542883"/>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1800" b="1" dirty="0" smtClean="0">
                <a:solidFill>
                  <a:srgbClr val="FFFFFF"/>
                </a:solidFill>
                <a:latin typeface="Montserrat"/>
                <a:ea typeface="Montserrat"/>
                <a:cs typeface="Montserrat"/>
                <a:sym typeface="Montserrat"/>
              </a:rPr>
              <a:t>Проблематика</a:t>
            </a:r>
            <a:endParaRPr sz="1800" b="1" dirty="0">
              <a:solidFill>
                <a:srgbClr val="FFFFFF"/>
              </a:solidFill>
              <a:latin typeface="Montserrat"/>
              <a:ea typeface="Montserrat"/>
              <a:cs typeface="Montserrat"/>
              <a:sym typeface="Montserrat"/>
            </a:endParaRPr>
          </a:p>
        </p:txBody>
      </p:sp>
      <p:sp>
        <p:nvSpPr>
          <p:cNvPr id="64" name="Google Shape;64;p14"/>
          <p:cNvSpPr txBox="1">
            <a:spLocks noGrp="1"/>
          </p:cNvSpPr>
          <p:nvPr>
            <p:ph type="subTitle" idx="1"/>
          </p:nvPr>
        </p:nvSpPr>
        <p:spPr>
          <a:xfrm>
            <a:off x="3848405" y="442526"/>
            <a:ext cx="4886400" cy="1609557"/>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400" dirty="0">
              <a:solidFill>
                <a:srgbClr val="092F57"/>
              </a:solidFill>
              <a:latin typeface="Times New Roman" panose="02020603050405020304" pitchFamily="18" charset="0"/>
              <a:ea typeface="Montserrat Medium"/>
              <a:cs typeface="Times New Roman" panose="02020603050405020304" pitchFamily="18" charset="0"/>
              <a:sym typeface="Montserrat Medium"/>
            </a:endParaRPr>
          </a:p>
          <a:p>
            <a:pPr marL="0" lvl="0" indent="0" algn="ctr" rtl="0">
              <a:spcBef>
                <a:spcPts val="0"/>
              </a:spcBef>
              <a:spcAft>
                <a:spcPts val="0"/>
              </a:spcAft>
              <a:buNone/>
            </a:pPr>
            <a:endParaRPr sz="1200" dirty="0">
              <a:solidFill>
                <a:srgbClr val="092F57"/>
              </a:solidFill>
              <a:latin typeface="Montserrat"/>
              <a:ea typeface="Montserrat"/>
              <a:cs typeface="Montserrat"/>
              <a:sym typeface="Montserrat"/>
            </a:endParaRPr>
          </a:p>
        </p:txBody>
      </p:sp>
      <p:pic>
        <p:nvPicPr>
          <p:cNvPr id="65" name="Google Shape;65;p14"/>
          <p:cNvPicPr preferRelativeResize="0"/>
          <p:nvPr/>
        </p:nvPicPr>
        <p:blipFill>
          <a:blip r:embed="rId4">
            <a:alphaModFix/>
          </a:blip>
          <a:stretch>
            <a:fillRect/>
          </a:stretch>
        </p:blipFill>
        <p:spPr>
          <a:xfrm>
            <a:off x="455000" y="4262900"/>
            <a:ext cx="1950697" cy="350500"/>
          </a:xfrm>
          <a:prstGeom prst="rect">
            <a:avLst/>
          </a:prstGeom>
          <a:noFill/>
          <a:ln>
            <a:noFill/>
          </a:ln>
        </p:spPr>
      </p:pic>
      <p:sp>
        <p:nvSpPr>
          <p:cNvPr id="8" name="TextBox 7"/>
          <p:cNvSpPr txBox="1"/>
          <p:nvPr/>
        </p:nvSpPr>
        <p:spPr>
          <a:xfrm>
            <a:off x="3902149" y="823209"/>
            <a:ext cx="5039832" cy="3323987"/>
          </a:xfrm>
          <a:prstGeom prst="rect">
            <a:avLst/>
          </a:prstGeom>
          <a:noFill/>
        </p:spPr>
        <p:txBody>
          <a:bodyPr wrap="square" rtlCol="0">
            <a:spAutoFit/>
          </a:bodyPr>
          <a:lstStyle/>
          <a:p>
            <a:pPr>
              <a:spcBef>
                <a:spcPts val="600"/>
              </a:spcBef>
            </a:pPr>
            <a:r>
              <a:rPr lang="uk-UA" sz="1800" dirty="0" smtClean="0">
                <a:solidFill>
                  <a:schemeClr val="tx1"/>
                </a:solidFill>
                <a:latin typeface="Georgia" panose="02040502050405020303" pitchFamily="18" charset="0"/>
              </a:rPr>
              <a:t>Найбільш частими причинами зміни податкового </a:t>
            </a:r>
            <a:r>
              <a:rPr lang="uk-UA" sz="1800" dirty="0" err="1" smtClean="0">
                <a:solidFill>
                  <a:schemeClr val="tx1"/>
                </a:solidFill>
                <a:latin typeface="Georgia" panose="02040502050405020303" pitchFamily="18" charset="0"/>
              </a:rPr>
              <a:t>резидентства</a:t>
            </a:r>
            <a:r>
              <a:rPr lang="uk-UA" sz="1800" dirty="0" smtClean="0">
                <a:solidFill>
                  <a:schemeClr val="tx1"/>
                </a:solidFill>
                <a:latin typeface="Georgia" panose="02040502050405020303" pitchFamily="18" charset="0"/>
              </a:rPr>
              <a:t> є:</a:t>
            </a:r>
          </a:p>
          <a:p>
            <a:pPr>
              <a:spcBef>
                <a:spcPts val="600"/>
              </a:spcBef>
            </a:pPr>
            <a:endParaRPr lang="uk-UA" sz="1800" dirty="0">
              <a:solidFill>
                <a:schemeClr val="tx1"/>
              </a:solidFill>
              <a:latin typeface="Georgia" panose="02040502050405020303" pitchFamily="18" charset="0"/>
            </a:endParaRPr>
          </a:p>
          <a:p>
            <a:pPr marL="285750" indent="-285750">
              <a:spcBef>
                <a:spcPts val="600"/>
              </a:spcBef>
              <a:buFont typeface="Arial" panose="020B0604020202020204" pitchFamily="34" charset="0"/>
              <a:buChar char="•"/>
            </a:pPr>
            <a:r>
              <a:rPr lang="uk-UA" sz="1800" dirty="0" smtClean="0">
                <a:solidFill>
                  <a:schemeClr val="tx1"/>
                </a:solidFill>
                <a:latin typeface="Georgia" panose="02040502050405020303" pitchFamily="18" charset="0"/>
              </a:rPr>
              <a:t>надмірне податкове навантаження;</a:t>
            </a:r>
          </a:p>
          <a:p>
            <a:pPr marL="285750" indent="-285750">
              <a:spcBef>
                <a:spcPts val="600"/>
              </a:spcBef>
              <a:buFont typeface="Arial" panose="020B0604020202020204" pitchFamily="34" charset="0"/>
              <a:buChar char="•"/>
            </a:pPr>
            <a:endParaRPr lang="uk-UA" sz="1800" dirty="0" smtClean="0">
              <a:solidFill>
                <a:schemeClr val="tx1"/>
              </a:solidFill>
              <a:latin typeface="Georgia" panose="02040502050405020303" pitchFamily="18" charset="0"/>
            </a:endParaRPr>
          </a:p>
          <a:p>
            <a:pPr marL="285750" indent="-285750">
              <a:spcBef>
                <a:spcPts val="600"/>
              </a:spcBef>
              <a:buFont typeface="Arial" panose="020B0604020202020204" pitchFamily="34" charset="0"/>
              <a:buChar char="•"/>
            </a:pPr>
            <a:r>
              <a:rPr lang="uk-UA" sz="1800" dirty="0" smtClean="0">
                <a:solidFill>
                  <a:schemeClr val="tx1"/>
                </a:solidFill>
                <a:latin typeface="Georgia" panose="02040502050405020303" pitchFamily="18" charset="0"/>
              </a:rPr>
              <a:t>страх переслідування / тиск з боку правоохоронних органів;</a:t>
            </a:r>
          </a:p>
          <a:p>
            <a:pPr marL="285750" indent="-285750">
              <a:spcBef>
                <a:spcPts val="600"/>
              </a:spcBef>
              <a:buFont typeface="Arial" panose="020B0604020202020204" pitchFamily="34" charset="0"/>
              <a:buChar char="•"/>
            </a:pPr>
            <a:endParaRPr lang="uk-UA" sz="1800" dirty="0" smtClean="0">
              <a:solidFill>
                <a:schemeClr val="tx1"/>
              </a:solidFill>
              <a:latin typeface="Georgia" panose="02040502050405020303" pitchFamily="18" charset="0"/>
            </a:endParaRPr>
          </a:p>
          <a:p>
            <a:pPr marL="285750" indent="-285750">
              <a:spcBef>
                <a:spcPts val="600"/>
              </a:spcBef>
              <a:buFont typeface="Arial" panose="020B0604020202020204" pitchFamily="34" charset="0"/>
              <a:buChar char="•"/>
            </a:pPr>
            <a:r>
              <a:rPr lang="uk-UA" sz="1800" dirty="0" smtClean="0">
                <a:solidFill>
                  <a:schemeClr val="tx1"/>
                </a:solidFill>
                <a:latin typeface="Georgia" panose="02040502050405020303" pitchFamily="18" charset="0"/>
              </a:rPr>
              <a:t>зміна податкового </a:t>
            </a:r>
            <a:r>
              <a:rPr lang="uk-UA" sz="1800" dirty="0" err="1" smtClean="0">
                <a:solidFill>
                  <a:schemeClr val="tx1"/>
                </a:solidFill>
                <a:latin typeface="Georgia" panose="02040502050405020303" pitchFamily="18" charset="0"/>
              </a:rPr>
              <a:t>резидентства</a:t>
            </a:r>
            <a:r>
              <a:rPr lang="uk-UA" sz="1800" dirty="0" smtClean="0">
                <a:solidFill>
                  <a:schemeClr val="tx1"/>
                </a:solidFill>
                <a:latin typeface="Georgia" panose="02040502050405020303" pitchFamily="18" charset="0"/>
              </a:rPr>
              <a:t> як крок до отримання громадянства</a:t>
            </a:r>
            <a:endParaRPr lang="uk-UA" sz="1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1889439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9"/>
          <p:cNvSpPr/>
          <p:nvPr/>
        </p:nvSpPr>
        <p:spPr>
          <a:xfrm>
            <a:off x="0" y="0"/>
            <a:ext cx="9144000" cy="90900"/>
          </a:xfrm>
          <a:prstGeom prst="rect">
            <a:avLst/>
          </a:prstGeom>
          <a:solidFill>
            <a:srgbClr val="092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Текст 12"/>
          <p:cNvSpPr txBox="1">
            <a:spLocks/>
          </p:cNvSpPr>
          <p:nvPr/>
        </p:nvSpPr>
        <p:spPr>
          <a:xfrm>
            <a:off x="1" y="3566586"/>
            <a:ext cx="9143999" cy="1576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369888" indent="-285750" algn="just">
              <a:buFont typeface="Arial" panose="020B0604020202020204" pitchFamily="34" charset="0"/>
              <a:buChar char="•"/>
            </a:pPr>
            <a:r>
              <a:rPr lang="uk-UA" sz="1600" dirty="0" smtClean="0">
                <a:solidFill>
                  <a:schemeClr val="tx1"/>
                </a:solidFill>
                <a:latin typeface="Georgia" panose="02040502050405020303" pitchFamily="18" charset="0"/>
              </a:rPr>
              <a:t>В 2012 році </a:t>
            </a:r>
            <a:r>
              <a:rPr lang="uk-UA" sz="1600" dirty="0" err="1" smtClean="0">
                <a:solidFill>
                  <a:schemeClr val="tx1"/>
                </a:solidFill>
                <a:latin typeface="Georgia" panose="02040502050405020303" pitchFamily="18" charset="0"/>
              </a:rPr>
              <a:t>Жерар</a:t>
            </a:r>
            <a:r>
              <a:rPr lang="uk-UA" sz="1600" dirty="0" smtClean="0">
                <a:solidFill>
                  <a:schemeClr val="tx1"/>
                </a:solidFill>
                <a:latin typeface="Georgia" panose="02040502050405020303" pitchFamily="18" charset="0"/>
              </a:rPr>
              <a:t> </a:t>
            </a:r>
            <a:r>
              <a:rPr lang="uk-UA" sz="1600" dirty="0" err="1" smtClean="0">
                <a:solidFill>
                  <a:schemeClr val="tx1"/>
                </a:solidFill>
                <a:latin typeface="Georgia" panose="02040502050405020303" pitchFamily="18" charset="0"/>
              </a:rPr>
              <a:t>Депардьє</a:t>
            </a:r>
            <a:r>
              <a:rPr lang="uk-UA" sz="1600" dirty="0" smtClean="0">
                <a:solidFill>
                  <a:schemeClr val="tx1"/>
                </a:solidFill>
                <a:latin typeface="Georgia" panose="02040502050405020303" pitchFamily="18" charset="0"/>
              </a:rPr>
              <a:t> покинув Францію і переселився до Бельгії після скандалу з прем’єр-міністром щодо звинувачень у несплаті податків.</a:t>
            </a:r>
          </a:p>
          <a:p>
            <a:pPr marL="369888" indent="-285750" algn="just">
              <a:buFont typeface="Arial" panose="020B0604020202020204" pitchFamily="34" charset="0"/>
              <a:buChar char="•"/>
            </a:pPr>
            <a:r>
              <a:rPr lang="uk-UA" sz="1600" dirty="0" smtClean="0">
                <a:solidFill>
                  <a:schemeClr val="tx1"/>
                </a:solidFill>
                <a:latin typeface="Georgia" panose="02040502050405020303" pitchFamily="18" charset="0"/>
              </a:rPr>
              <a:t>В 2013 році актор отримав громадянство РФ і переїхав до даної країни.</a:t>
            </a:r>
          </a:p>
          <a:p>
            <a:pPr marL="369888" indent="-285750" algn="just">
              <a:buFont typeface="Arial" panose="020B0604020202020204" pitchFamily="34" charset="0"/>
              <a:buChar char="•"/>
            </a:pPr>
            <a:r>
              <a:rPr lang="uk-UA" sz="1600" dirty="0" smtClean="0">
                <a:solidFill>
                  <a:schemeClr val="tx1"/>
                </a:solidFill>
                <a:latin typeface="Georgia" panose="02040502050405020303" pitchFamily="18" charset="0"/>
              </a:rPr>
              <a:t>В 2018 році з’явилася інформація про наявність в </a:t>
            </a:r>
            <a:r>
              <a:rPr lang="uk-UA" sz="1600" dirty="0" err="1" smtClean="0">
                <a:solidFill>
                  <a:schemeClr val="tx1"/>
                </a:solidFill>
                <a:latin typeface="Georgia" panose="02040502050405020303" pitchFamily="18" charset="0"/>
              </a:rPr>
              <a:t>Депардьє</a:t>
            </a:r>
            <a:r>
              <a:rPr lang="uk-UA" sz="1600" dirty="0" smtClean="0">
                <a:solidFill>
                  <a:schemeClr val="tx1"/>
                </a:solidFill>
                <a:latin typeface="Georgia" panose="02040502050405020303" pitchFamily="18" charset="0"/>
              </a:rPr>
              <a:t> податкового боргу в Росії, однак виконавець не знайшов у межах країни майна, на яке могло б бути звернено стягнення.</a:t>
            </a:r>
            <a:endParaRPr lang="uk-UA" sz="1600" dirty="0">
              <a:solidFill>
                <a:schemeClr val="tx1"/>
              </a:solidFill>
              <a:latin typeface="Georgia" panose="02040502050405020303" pitchFamily="18" charset="0"/>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3589019" cy="3566587"/>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020" y="0"/>
            <a:ext cx="2243295" cy="3566586"/>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32315" y="0"/>
            <a:ext cx="3311685" cy="3566586"/>
          </a:xfrm>
          <a:prstGeom prst="rect">
            <a:avLst/>
          </a:prstGeom>
        </p:spPr>
      </p:pic>
    </p:spTree>
    <p:extLst>
      <p:ext uri="{BB962C8B-B14F-4D97-AF65-F5344CB8AC3E}">
        <p14:creationId xmlns:p14="http://schemas.microsoft.com/office/powerpoint/2010/main" val="28480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3" name="Google Shape;63;p14"/>
          <p:cNvSpPr txBox="1">
            <a:spLocks noGrp="1"/>
          </p:cNvSpPr>
          <p:nvPr>
            <p:ph type="ctrTitle"/>
          </p:nvPr>
        </p:nvSpPr>
        <p:spPr>
          <a:xfrm>
            <a:off x="86290" y="547787"/>
            <a:ext cx="3525397" cy="71915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1800" b="1" dirty="0" smtClean="0">
                <a:solidFill>
                  <a:srgbClr val="FFFFFF"/>
                </a:solidFill>
                <a:latin typeface="Montserrat"/>
                <a:ea typeface="Montserrat"/>
                <a:cs typeface="Montserrat"/>
                <a:sym typeface="Montserrat"/>
              </a:rPr>
              <a:t>Податковий резидент</a:t>
            </a:r>
            <a:br>
              <a:rPr lang="ru" sz="1800" b="1" dirty="0" smtClean="0">
                <a:solidFill>
                  <a:srgbClr val="FFFFFF"/>
                </a:solidFill>
                <a:latin typeface="Montserrat"/>
                <a:ea typeface="Montserrat"/>
                <a:cs typeface="Montserrat"/>
                <a:sym typeface="Montserrat"/>
              </a:rPr>
            </a:br>
            <a:r>
              <a:rPr lang="ru" sz="1800" b="1" dirty="0" smtClean="0">
                <a:solidFill>
                  <a:srgbClr val="FFFFFF"/>
                </a:solidFill>
                <a:latin typeface="Montserrat"/>
                <a:ea typeface="Montserrat"/>
                <a:cs typeface="Montserrat"/>
                <a:sym typeface="Montserrat"/>
              </a:rPr>
              <a:t>(пп. 14.1.213 ПКУ)</a:t>
            </a:r>
            <a:endParaRPr sz="1800" b="1" dirty="0">
              <a:solidFill>
                <a:srgbClr val="FFFFFF"/>
              </a:solidFill>
              <a:latin typeface="Montserrat"/>
              <a:ea typeface="Montserrat"/>
              <a:cs typeface="Montserrat"/>
              <a:sym typeface="Montserrat"/>
            </a:endParaRPr>
          </a:p>
        </p:txBody>
      </p:sp>
      <p:sp>
        <p:nvSpPr>
          <p:cNvPr id="64" name="Google Shape;64;p14"/>
          <p:cNvSpPr txBox="1">
            <a:spLocks noGrp="1"/>
          </p:cNvSpPr>
          <p:nvPr>
            <p:ph type="subTitle" idx="1"/>
          </p:nvPr>
        </p:nvSpPr>
        <p:spPr>
          <a:xfrm>
            <a:off x="3848405" y="442526"/>
            <a:ext cx="4886400" cy="1609557"/>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400" dirty="0">
              <a:solidFill>
                <a:srgbClr val="092F57"/>
              </a:solidFill>
              <a:latin typeface="Times New Roman" panose="02020603050405020304" pitchFamily="18" charset="0"/>
              <a:ea typeface="Montserrat Medium"/>
              <a:cs typeface="Times New Roman" panose="02020603050405020304" pitchFamily="18" charset="0"/>
              <a:sym typeface="Montserrat Medium"/>
            </a:endParaRPr>
          </a:p>
          <a:p>
            <a:pPr marL="0" lvl="0" indent="0" algn="ctr" rtl="0">
              <a:spcBef>
                <a:spcPts val="0"/>
              </a:spcBef>
              <a:spcAft>
                <a:spcPts val="0"/>
              </a:spcAft>
              <a:buNone/>
            </a:pPr>
            <a:endParaRPr sz="1200" dirty="0">
              <a:solidFill>
                <a:srgbClr val="092F57"/>
              </a:solidFill>
              <a:latin typeface="Montserrat"/>
              <a:ea typeface="Montserrat"/>
              <a:cs typeface="Montserrat"/>
              <a:sym typeface="Montserrat"/>
            </a:endParaRPr>
          </a:p>
        </p:txBody>
      </p:sp>
      <p:pic>
        <p:nvPicPr>
          <p:cNvPr id="65" name="Google Shape;65;p14"/>
          <p:cNvPicPr preferRelativeResize="0"/>
          <p:nvPr/>
        </p:nvPicPr>
        <p:blipFill>
          <a:blip r:embed="rId4">
            <a:alphaModFix/>
          </a:blip>
          <a:stretch>
            <a:fillRect/>
          </a:stretch>
        </p:blipFill>
        <p:spPr>
          <a:xfrm>
            <a:off x="455000" y="4262900"/>
            <a:ext cx="1950697" cy="350500"/>
          </a:xfrm>
          <a:prstGeom prst="rect">
            <a:avLst/>
          </a:prstGeom>
          <a:noFill/>
          <a:ln>
            <a:noFill/>
          </a:ln>
        </p:spPr>
      </p:pic>
      <p:sp>
        <p:nvSpPr>
          <p:cNvPr id="8" name="TextBox 7"/>
          <p:cNvSpPr txBox="1"/>
          <p:nvPr/>
        </p:nvSpPr>
        <p:spPr>
          <a:xfrm>
            <a:off x="3902149" y="646939"/>
            <a:ext cx="5039832" cy="3693319"/>
          </a:xfrm>
          <a:prstGeom prst="rect">
            <a:avLst/>
          </a:prstGeom>
          <a:noFill/>
        </p:spPr>
        <p:txBody>
          <a:bodyPr wrap="square" rtlCol="0">
            <a:spAutoFit/>
          </a:bodyPr>
          <a:lstStyle/>
          <a:p>
            <a:r>
              <a:rPr lang="uk-UA" sz="1800" dirty="0" smtClean="0">
                <a:solidFill>
                  <a:schemeClr val="tx1"/>
                </a:solidFill>
                <a:latin typeface="Georgia" panose="02040502050405020303" pitchFamily="18" charset="0"/>
              </a:rPr>
              <a:t>Фізична особа - резидент - фізична особа, яка має місце проживання в Україні.</a:t>
            </a:r>
          </a:p>
          <a:p>
            <a:endParaRPr lang="uk-UA" sz="1800" dirty="0">
              <a:solidFill>
                <a:schemeClr val="tx1"/>
              </a:solidFill>
              <a:latin typeface="Georgia" panose="02040502050405020303" pitchFamily="18" charset="0"/>
            </a:endParaRPr>
          </a:p>
          <a:p>
            <a:endParaRPr lang="uk-UA" sz="1800" dirty="0" smtClean="0">
              <a:solidFill>
                <a:schemeClr val="tx1"/>
              </a:solidFill>
              <a:latin typeface="Georgia" panose="02040502050405020303" pitchFamily="18" charset="0"/>
            </a:endParaRPr>
          </a:p>
          <a:p>
            <a:r>
              <a:rPr lang="uk-UA" sz="1800" dirty="0" smtClean="0">
                <a:solidFill>
                  <a:schemeClr val="tx1"/>
                </a:solidFill>
                <a:latin typeface="Georgia" panose="02040502050405020303" pitchFamily="18" charset="0"/>
              </a:rPr>
              <a:t>Подальші критерії:</a:t>
            </a:r>
          </a:p>
          <a:p>
            <a:endParaRPr lang="uk-UA" sz="1800" dirty="0">
              <a:solidFill>
                <a:schemeClr val="tx1"/>
              </a:solidFill>
              <a:latin typeface="Georgia" panose="02040502050405020303" pitchFamily="18" charset="0"/>
            </a:endParaRPr>
          </a:p>
          <a:p>
            <a:pPr marL="285750" indent="-285750">
              <a:buFont typeface="Arial" panose="020B0604020202020204" pitchFamily="34" charset="0"/>
              <a:buChar char="•"/>
            </a:pPr>
            <a:r>
              <a:rPr lang="uk-UA" sz="1800" dirty="0">
                <a:solidFill>
                  <a:schemeClr val="tx1"/>
                </a:solidFill>
                <a:latin typeface="Georgia" panose="02040502050405020303" pitchFamily="18" charset="0"/>
              </a:rPr>
              <a:t>м</a:t>
            </a:r>
            <a:r>
              <a:rPr lang="uk-UA" sz="1800" dirty="0" smtClean="0">
                <a:solidFill>
                  <a:schemeClr val="tx1"/>
                </a:solidFill>
                <a:latin typeface="Georgia" panose="02040502050405020303" pitchFamily="18" charset="0"/>
              </a:rPr>
              <a:t>ісце постійного проживання;</a:t>
            </a:r>
          </a:p>
          <a:p>
            <a:pPr marL="285750" indent="-285750">
              <a:buFont typeface="Arial" panose="020B0604020202020204" pitchFamily="34" charset="0"/>
              <a:buChar char="•"/>
            </a:pPr>
            <a:endParaRPr lang="uk-UA" sz="1800" dirty="0" smtClean="0">
              <a:solidFill>
                <a:schemeClr val="tx1"/>
              </a:solidFill>
              <a:latin typeface="Georgia" panose="02040502050405020303" pitchFamily="18" charset="0"/>
            </a:endParaRPr>
          </a:p>
          <a:p>
            <a:pPr marL="285750" indent="-285750">
              <a:buFont typeface="Arial" panose="020B0604020202020204" pitchFamily="34" charset="0"/>
              <a:buChar char="•"/>
            </a:pPr>
            <a:r>
              <a:rPr lang="uk-UA" sz="1800" dirty="0">
                <a:solidFill>
                  <a:schemeClr val="tx1"/>
                </a:solidFill>
                <a:latin typeface="Georgia" panose="02040502050405020303" pitchFamily="18" charset="0"/>
              </a:rPr>
              <a:t>б</a:t>
            </a:r>
            <a:r>
              <a:rPr lang="uk-UA" sz="1800" dirty="0" smtClean="0">
                <a:solidFill>
                  <a:schemeClr val="tx1"/>
                </a:solidFill>
                <a:latin typeface="Georgia" panose="02040502050405020303" pitchFamily="18" charset="0"/>
              </a:rPr>
              <a:t>ільші тісні особисті чи економічні зв’язки (центр життєвих інтересів);</a:t>
            </a:r>
          </a:p>
          <a:p>
            <a:pPr marL="285750" indent="-285750">
              <a:buFont typeface="Arial" panose="020B0604020202020204" pitchFamily="34" charset="0"/>
              <a:buChar char="•"/>
            </a:pPr>
            <a:endParaRPr lang="uk-UA" sz="1800" dirty="0" smtClean="0">
              <a:solidFill>
                <a:schemeClr val="tx1"/>
              </a:solidFill>
              <a:latin typeface="Georgia" panose="02040502050405020303" pitchFamily="18" charset="0"/>
            </a:endParaRPr>
          </a:p>
          <a:p>
            <a:pPr marL="285750" indent="-285750">
              <a:buFont typeface="Arial" panose="020B0604020202020204" pitchFamily="34" charset="0"/>
              <a:buChar char="•"/>
            </a:pPr>
            <a:r>
              <a:rPr lang="uk-UA" sz="1800" dirty="0">
                <a:solidFill>
                  <a:schemeClr val="tx1"/>
                </a:solidFill>
                <a:latin typeface="Georgia" panose="02040502050405020303" pitchFamily="18" charset="0"/>
              </a:rPr>
              <a:t>п</a:t>
            </a:r>
            <a:r>
              <a:rPr lang="uk-UA" sz="1800" dirty="0" smtClean="0">
                <a:solidFill>
                  <a:schemeClr val="tx1"/>
                </a:solidFill>
                <a:latin typeface="Georgia" panose="02040502050405020303" pitchFamily="18" charset="0"/>
              </a:rPr>
              <a:t>еребування в Україні не менше 183 днів протягом податкового року.</a:t>
            </a:r>
            <a:endParaRPr lang="uk-UA" sz="1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2221682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63" name="Google Shape;63;p14"/>
          <p:cNvSpPr txBox="1">
            <a:spLocks noGrp="1"/>
          </p:cNvSpPr>
          <p:nvPr>
            <p:ph type="ctrTitle"/>
          </p:nvPr>
        </p:nvSpPr>
        <p:spPr>
          <a:xfrm>
            <a:off x="86290" y="359956"/>
            <a:ext cx="3525397" cy="71915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sz="1800" b="1" dirty="0" smtClean="0">
                <a:solidFill>
                  <a:srgbClr val="FFFFFF"/>
                </a:solidFill>
                <a:latin typeface="Montserrat"/>
                <a:ea typeface="Montserrat"/>
                <a:cs typeface="Montserrat"/>
                <a:sym typeface="Montserrat"/>
              </a:rPr>
              <a:t>Позитивна для платників судова практика</a:t>
            </a:r>
            <a:endParaRPr sz="1800" b="1" dirty="0">
              <a:solidFill>
                <a:srgbClr val="FFFFFF"/>
              </a:solidFill>
              <a:latin typeface="Montserrat"/>
              <a:ea typeface="Montserrat"/>
              <a:cs typeface="Montserrat"/>
              <a:sym typeface="Montserrat"/>
            </a:endParaRPr>
          </a:p>
        </p:txBody>
      </p:sp>
      <p:sp>
        <p:nvSpPr>
          <p:cNvPr id="64" name="Google Shape;64;p14"/>
          <p:cNvSpPr txBox="1">
            <a:spLocks noGrp="1"/>
          </p:cNvSpPr>
          <p:nvPr>
            <p:ph type="subTitle" idx="1"/>
          </p:nvPr>
        </p:nvSpPr>
        <p:spPr>
          <a:xfrm>
            <a:off x="3848405" y="442526"/>
            <a:ext cx="4886400" cy="1609557"/>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endParaRPr sz="1400" dirty="0">
              <a:solidFill>
                <a:srgbClr val="092F57"/>
              </a:solidFill>
              <a:latin typeface="Times New Roman" panose="02020603050405020304" pitchFamily="18" charset="0"/>
              <a:ea typeface="Montserrat Medium"/>
              <a:cs typeface="Times New Roman" panose="02020603050405020304" pitchFamily="18" charset="0"/>
              <a:sym typeface="Montserrat Medium"/>
            </a:endParaRPr>
          </a:p>
          <a:p>
            <a:pPr marL="0" lvl="0" indent="0" algn="ctr" rtl="0">
              <a:spcBef>
                <a:spcPts val="0"/>
              </a:spcBef>
              <a:spcAft>
                <a:spcPts val="0"/>
              </a:spcAft>
              <a:buNone/>
            </a:pPr>
            <a:endParaRPr sz="1200" dirty="0">
              <a:solidFill>
                <a:srgbClr val="092F57"/>
              </a:solidFill>
              <a:latin typeface="Montserrat"/>
              <a:ea typeface="Montserrat"/>
              <a:cs typeface="Montserrat"/>
              <a:sym typeface="Montserrat"/>
            </a:endParaRPr>
          </a:p>
        </p:txBody>
      </p:sp>
      <p:pic>
        <p:nvPicPr>
          <p:cNvPr id="65" name="Google Shape;65;p14"/>
          <p:cNvPicPr preferRelativeResize="0"/>
          <p:nvPr/>
        </p:nvPicPr>
        <p:blipFill>
          <a:blip r:embed="rId4">
            <a:alphaModFix/>
          </a:blip>
          <a:stretch>
            <a:fillRect/>
          </a:stretch>
        </p:blipFill>
        <p:spPr>
          <a:xfrm>
            <a:off x="455000" y="4262900"/>
            <a:ext cx="1950697" cy="350500"/>
          </a:xfrm>
          <a:prstGeom prst="rect">
            <a:avLst/>
          </a:prstGeom>
          <a:noFill/>
          <a:ln>
            <a:noFill/>
          </a:ln>
        </p:spPr>
      </p:pic>
      <p:sp>
        <p:nvSpPr>
          <p:cNvPr id="8" name="TextBox 7"/>
          <p:cNvSpPr txBox="1"/>
          <p:nvPr/>
        </p:nvSpPr>
        <p:spPr>
          <a:xfrm>
            <a:off x="3833870" y="448091"/>
            <a:ext cx="5207263" cy="4247317"/>
          </a:xfrm>
          <a:prstGeom prst="rect">
            <a:avLst/>
          </a:prstGeom>
          <a:noFill/>
        </p:spPr>
        <p:txBody>
          <a:bodyPr wrap="square" rtlCol="0">
            <a:spAutoFit/>
          </a:bodyPr>
          <a:lstStyle/>
          <a:p>
            <a:r>
              <a:rPr lang="uk-UA" sz="1800" dirty="0" smtClean="0">
                <a:solidFill>
                  <a:schemeClr val="tx1"/>
                </a:solidFill>
                <a:latin typeface="Georgia" panose="02040502050405020303" pitchFamily="18" charset="0"/>
              </a:rPr>
              <a:t>Рішення від 19.12.2016 №757/15441/16-ц та від 21.05.2019 №344/768/19.</a:t>
            </a:r>
          </a:p>
          <a:p>
            <a:endParaRPr lang="uk-UA" sz="1800" dirty="0">
              <a:solidFill>
                <a:schemeClr val="tx1"/>
              </a:solidFill>
              <a:latin typeface="Georgia" panose="02040502050405020303" pitchFamily="18" charset="0"/>
            </a:endParaRPr>
          </a:p>
          <a:p>
            <a:r>
              <a:rPr lang="uk-UA" sz="1800" dirty="0" smtClean="0">
                <a:solidFill>
                  <a:schemeClr val="tx1"/>
                </a:solidFill>
                <a:latin typeface="Georgia" panose="02040502050405020303" pitchFamily="18" charset="0"/>
              </a:rPr>
              <a:t>Мотивування:</a:t>
            </a:r>
          </a:p>
          <a:p>
            <a:endParaRPr lang="uk-UA" sz="1800" dirty="0">
              <a:solidFill>
                <a:schemeClr val="tx1"/>
              </a:solidFill>
              <a:latin typeface="Georgia" panose="02040502050405020303" pitchFamily="18" charset="0"/>
            </a:endParaRPr>
          </a:p>
          <a:p>
            <a:pPr marL="285750" indent="-285750">
              <a:buFont typeface="Wingdings" panose="05000000000000000000" pitchFamily="2" charset="2"/>
              <a:buChar char="Ø"/>
            </a:pPr>
            <a:r>
              <a:rPr lang="uk-UA" sz="1800" dirty="0" smtClean="0">
                <a:solidFill>
                  <a:schemeClr val="tx1"/>
                </a:solidFill>
                <a:latin typeface="Georgia" panose="02040502050405020303" pitchFamily="18" charset="0"/>
              </a:rPr>
              <a:t>чинним законодавством не встановлений порядок підтвердження втрати фізичною особою статусу податкового </a:t>
            </a:r>
            <a:r>
              <a:rPr lang="uk-UA" sz="1800" dirty="0" err="1" smtClean="0">
                <a:solidFill>
                  <a:schemeClr val="tx1"/>
                </a:solidFill>
                <a:latin typeface="Georgia" panose="02040502050405020303" pitchFamily="18" charset="0"/>
              </a:rPr>
              <a:t>резидентства</a:t>
            </a:r>
            <a:r>
              <a:rPr lang="uk-UA" sz="1800" dirty="0" smtClean="0">
                <a:solidFill>
                  <a:schemeClr val="tx1"/>
                </a:solidFill>
                <a:latin typeface="Georgia" panose="02040502050405020303" pitchFamily="18" charset="0"/>
              </a:rPr>
              <a:t>;</a:t>
            </a:r>
          </a:p>
          <a:p>
            <a:pPr marL="285750" indent="-285750">
              <a:buFont typeface="Wingdings" panose="05000000000000000000" pitchFamily="2" charset="2"/>
              <a:buChar char="Ø"/>
            </a:pPr>
            <a:endParaRPr lang="uk-UA" sz="1800" dirty="0" smtClean="0">
              <a:solidFill>
                <a:schemeClr val="tx1"/>
              </a:solidFill>
              <a:latin typeface="Georgia" panose="02040502050405020303" pitchFamily="18" charset="0"/>
            </a:endParaRPr>
          </a:p>
          <a:p>
            <a:pPr marL="285750" indent="-285750">
              <a:buFont typeface="Wingdings" panose="05000000000000000000" pitchFamily="2" charset="2"/>
              <a:buChar char="Ø"/>
            </a:pPr>
            <a:r>
              <a:rPr lang="uk-UA" sz="1800" dirty="0" smtClean="0">
                <a:latin typeface="Georgia" panose="02040502050405020303" pitchFamily="18" charset="0"/>
              </a:rPr>
              <a:t>відповідно до ч. 2 ст. 315 ЦПК у судовому порядку можуть бути встановлені факти, від яких залежить виникнення, зміна або припинення особистих чи майнових прав фізичних осіб, якщо законом не визначено іншого порядку їх встановлення.</a:t>
            </a:r>
            <a:endParaRPr lang="uk-UA" sz="1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606630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ctrTitle"/>
          </p:nvPr>
        </p:nvSpPr>
        <p:spPr>
          <a:xfrm>
            <a:off x="694063" y="45450"/>
            <a:ext cx="7899094" cy="104522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2400" b="1" dirty="0" smtClean="0">
                <a:solidFill>
                  <a:schemeClr val="tx1"/>
                </a:solidFill>
                <a:latin typeface="Montserrat"/>
                <a:ea typeface="Montserrat"/>
                <a:cs typeface="Montserrat"/>
                <a:sym typeface="Montserrat"/>
              </a:rPr>
              <a:t>Постанова Великої Палати Верховного Суду</a:t>
            </a:r>
            <a:br>
              <a:rPr lang="uk-UA" sz="2400" b="1" dirty="0" smtClean="0">
                <a:solidFill>
                  <a:schemeClr val="tx1"/>
                </a:solidFill>
                <a:latin typeface="Montserrat"/>
                <a:ea typeface="Montserrat"/>
                <a:cs typeface="Montserrat"/>
                <a:sym typeface="Montserrat"/>
              </a:rPr>
            </a:br>
            <a:r>
              <a:rPr lang="uk-UA" sz="2400" b="1" dirty="0" smtClean="0">
                <a:solidFill>
                  <a:schemeClr val="tx1"/>
                </a:solidFill>
                <a:latin typeface="Montserrat"/>
                <a:ea typeface="Montserrat"/>
                <a:cs typeface="Montserrat"/>
                <a:sym typeface="Montserrat"/>
              </a:rPr>
              <a:t>від 23.01.19 по справі №536/1039/17</a:t>
            </a:r>
            <a:endParaRPr sz="2400" b="1" dirty="0">
              <a:solidFill>
                <a:schemeClr val="tx1"/>
              </a:solidFill>
              <a:latin typeface="Montserrat"/>
              <a:ea typeface="Montserrat"/>
              <a:cs typeface="Montserrat"/>
              <a:sym typeface="Montserrat"/>
            </a:endParaRPr>
          </a:p>
        </p:txBody>
      </p:sp>
      <p:sp>
        <p:nvSpPr>
          <p:cNvPr id="138" name="Google Shape;138;p19"/>
          <p:cNvSpPr/>
          <p:nvPr/>
        </p:nvSpPr>
        <p:spPr>
          <a:xfrm>
            <a:off x="0" y="0"/>
            <a:ext cx="9144000" cy="90900"/>
          </a:xfrm>
          <a:prstGeom prst="rect">
            <a:avLst/>
          </a:prstGeom>
          <a:solidFill>
            <a:srgbClr val="092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Текст 12"/>
          <p:cNvSpPr txBox="1">
            <a:spLocks/>
          </p:cNvSpPr>
          <p:nvPr/>
        </p:nvSpPr>
        <p:spPr>
          <a:xfrm>
            <a:off x="248335" y="1112704"/>
            <a:ext cx="8675327" cy="37457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539750" indent="-455613" algn="just">
              <a:spcBef>
                <a:spcPts val="600"/>
              </a:spcBef>
              <a:spcAft>
                <a:spcPts val="600"/>
              </a:spcAft>
              <a:buFont typeface="Wingdings" panose="05000000000000000000" pitchFamily="2" charset="2"/>
              <a:buChar char="Ø"/>
            </a:pPr>
            <a:r>
              <a:rPr lang="uk-UA" sz="1800" dirty="0" smtClean="0">
                <a:solidFill>
                  <a:schemeClr val="tx1"/>
                </a:solidFill>
                <a:latin typeface="Georgia" panose="02040502050405020303" pitchFamily="18" charset="0"/>
              </a:rPr>
              <a:t>Завданням цивільного судочинства є справедливий, неупереджений та своєчасний розгляд і вирішення цивільних справ з метою ефективного захисту порушених, невизнаних або оспорюваних прав, свобод чи інтересів фізичних осіб, прав та інтересів юридичних осіб, інтересів держави. Суд та учасники судового процесу зобов’язані керуватися завданням цивільного судочинства, яке превалює над будь-якими іншими міркуваннями в судовому процесі.</a:t>
            </a:r>
          </a:p>
          <a:p>
            <a:pPr marL="539750" indent="-455613" algn="just">
              <a:spcBef>
                <a:spcPts val="600"/>
              </a:spcBef>
              <a:spcAft>
                <a:spcPts val="600"/>
              </a:spcAft>
              <a:buFont typeface="Wingdings" panose="05000000000000000000" pitchFamily="2" charset="2"/>
              <a:buChar char="Ø"/>
            </a:pPr>
            <a:r>
              <a:rPr lang="uk-UA" sz="1800" dirty="0" smtClean="0">
                <a:solidFill>
                  <a:schemeClr val="tx1"/>
                </a:solidFill>
                <a:latin typeface="Georgia" panose="02040502050405020303" pitchFamily="18" charset="0"/>
              </a:rPr>
              <a:t>У заяві про встановлення факту, що має юридичне значення, заявник не обґрунтував, для відновлення яких саме порушених, невизнаних або оспорюваних прав, свобод чи інтересів йому необхідно, щоби суд встановив факти втрати статусу громадянина-резидента та набуття статусу громадянина-нерезидента.</a:t>
            </a:r>
            <a:endParaRPr lang="uk-UA" sz="1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849650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ctrTitle"/>
          </p:nvPr>
        </p:nvSpPr>
        <p:spPr>
          <a:xfrm>
            <a:off x="694063" y="45449"/>
            <a:ext cx="7899094" cy="105623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UA" sz="2400" b="1" dirty="0" smtClean="0">
                <a:solidFill>
                  <a:schemeClr val="tx1"/>
                </a:solidFill>
                <a:latin typeface="Montserrat"/>
                <a:ea typeface="Montserrat"/>
                <a:cs typeface="Montserrat"/>
                <a:sym typeface="Montserrat"/>
              </a:rPr>
              <a:t>Постанова Великої Палати Верховного Суду</a:t>
            </a:r>
            <a:br>
              <a:rPr lang="uk-UA" sz="2400" b="1" dirty="0" smtClean="0">
                <a:solidFill>
                  <a:schemeClr val="tx1"/>
                </a:solidFill>
                <a:latin typeface="Montserrat"/>
                <a:ea typeface="Montserrat"/>
                <a:cs typeface="Montserrat"/>
                <a:sym typeface="Montserrat"/>
              </a:rPr>
            </a:br>
            <a:r>
              <a:rPr lang="uk-UA" sz="2400" b="1" dirty="0" smtClean="0">
                <a:solidFill>
                  <a:schemeClr val="tx1"/>
                </a:solidFill>
                <a:latin typeface="Montserrat"/>
                <a:ea typeface="Montserrat"/>
                <a:cs typeface="Montserrat"/>
                <a:sym typeface="Montserrat"/>
              </a:rPr>
              <a:t>від 23.01.19 по справі №536/1039/17</a:t>
            </a:r>
            <a:endParaRPr sz="2400" b="1" dirty="0">
              <a:solidFill>
                <a:schemeClr val="tx1"/>
              </a:solidFill>
              <a:latin typeface="Montserrat"/>
              <a:ea typeface="Montserrat"/>
              <a:cs typeface="Montserrat"/>
              <a:sym typeface="Montserrat"/>
            </a:endParaRPr>
          </a:p>
        </p:txBody>
      </p:sp>
      <p:sp>
        <p:nvSpPr>
          <p:cNvPr id="138" name="Google Shape;138;p19"/>
          <p:cNvSpPr/>
          <p:nvPr/>
        </p:nvSpPr>
        <p:spPr>
          <a:xfrm>
            <a:off x="0" y="0"/>
            <a:ext cx="9144000" cy="90900"/>
          </a:xfrm>
          <a:prstGeom prst="rect">
            <a:avLst/>
          </a:prstGeom>
          <a:solidFill>
            <a:srgbClr val="092F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Текст 12"/>
          <p:cNvSpPr txBox="1">
            <a:spLocks/>
          </p:cNvSpPr>
          <p:nvPr/>
        </p:nvSpPr>
        <p:spPr>
          <a:xfrm>
            <a:off x="248335" y="1597445"/>
            <a:ext cx="8675327" cy="326099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539750" indent="-455613" algn="just">
              <a:spcBef>
                <a:spcPts val="600"/>
              </a:spcBef>
              <a:spcAft>
                <a:spcPts val="600"/>
              </a:spcAft>
              <a:buFont typeface="Wingdings" panose="05000000000000000000" pitchFamily="2" charset="2"/>
              <a:buChar char="Ø"/>
            </a:pPr>
            <a:r>
              <a:rPr lang="uk-UA" sz="1800" dirty="0" smtClean="0">
                <a:solidFill>
                  <a:schemeClr val="tx1"/>
                </a:solidFill>
                <a:latin typeface="Georgia" panose="02040502050405020303" pitchFamily="18" charset="0"/>
              </a:rPr>
              <a:t>Велика Палата Верховного Суду вважає, що вимога про встановлення фактів втрати статусу громадянина-резидента та набуття статусу громадянина-нерезидента не може розглядатися у судовому порядку безвідносно до дій заінтересованих осіб щодо конкретних прав, свобод та інтересів заявника. Вказані факти можуть бути встановлені судом, зокрема, під час розгляду справ щодо оподаткування доходів заявника чи порушення ним митних правил, а не в окремому провадженні за правилами цивільного судочинства.</a:t>
            </a:r>
            <a:endParaRPr lang="uk-UA" sz="1800" dirty="0">
              <a:solidFill>
                <a:schemeClr val="tx1"/>
              </a:solidFill>
              <a:latin typeface="Georgia" panose="02040502050405020303" pitchFamily="18" charset="0"/>
            </a:endParaRPr>
          </a:p>
        </p:txBody>
      </p:sp>
    </p:spTree>
    <p:extLst>
      <p:ext uri="{BB962C8B-B14F-4D97-AF65-F5344CB8AC3E}">
        <p14:creationId xmlns:p14="http://schemas.microsoft.com/office/powerpoint/2010/main" val="72279838"/>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1154</TotalTime>
  <Words>504</Words>
  <Application>Microsoft Office PowerPoint</Application>
  <PresentationFormat>Екран (16:9)</PresentationFormat>
  <Paragraphs>79</Paragraphs>
  <Slides>11</Slides>
  <Notes>11</Notes>
  <HiddenSlides>0</HiddenSlides>
  <MMClips>0</MMClips>
  <ScaleCrop>false</ScaleCrop>
  <HeadingPairs>
    <vt:vector size="6" baseType="variant">
      <vt:variant>
        <vt:lpstr>Використані шрифти</vt:lpstr>
      </vt:variant>
      <vt:variant>
        <vt:i4>7</vt:i4>
      </vt:variant>
      <vt:variant>
        <vt:lpstr>Тема</vt:lpstr>
      </vt:variant>
      <vt:variant>
        <vt:i4>1</vt:i4>
      </vt:variant>
      <vt:variant>
        <vt:lpstr>Заголовки слайдів</vt:lpstr>
      </vt:variant>
      <vt:variant>
        <vt:i4>11</vt:i4>
      </vt:variant>
    </vt:vector>
  </HeadingPairs>
  <TitlesOfParts>
    <vt:vector size="19" baseType="lpstr">
      <vt:lpstr>Arial</vt:lpstr>
      <vt:lpstr>Wingdings</vt:lpstr>
      <vt:lpstr>Times New Roman</vt:lpstr>
      <vt:lpstr>Georgia</vt:lpstr>
      <vt:lpstr>Montserrat Medium</vt:lpstr>
      <vt:lpstr>Montserrat</vt:lpstr>
      <vt:lpstr>Montserrat SemiBold</vt:lpstr>
      <vt:lpstr>Simple Light</vt:lpstr>
      <vt:lpstr>Втрата податкового резидентства</vt:lpstr>
      <vt:lpstr>Презентація PowerPoint</vt:lpstr>
      <vt:lpstr>Презентація PowerPoint</vt:lpstr>
      <vt:lpstr>Проблематика</vt:lpstr>
      <vt:lpstr>Презентація PowerPoint</vt:lpstr>
      <vt:lpstr>Податковий резидент (пп. 14.1.213 ПКУ)</vt:lpstr>
      <vt:lpstr>Позитивна для платників судова практика</vt:lpstr>
      <vt:lpstr>Постанова Великої Палати Верховного Суду від 23.01.19 по справі №536/1039/17</vt:lpstr>
      <vt:lpstr>Постанова Великої Палати Верховного Суду від 23.01.19 по справі №536/1039/17</vt:lpstr>
      <vt:lpstr>Дорога цивілізації вимощена  квитанціями про сплату податків </vt:lpstr>
      <vt:lpstr>Василь Андрусяк</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Персональне  податкове планування  в діджитал-економіці</dc:title>
  <dc:creator>Василий Андрусяк</dc:creator>
  <cp:lastModifiedBy>Василь Андрусяк</cp:lastModifiedBy>
  <cp:revision>108</cp:revision>
  <cp:lastPrinted>2019-07-18T08:24:31Z</cp:lastPrinted>
  <dcterms:modified xsi:type="dcterms:W3CDTF">2019-08-30T07:12:49Z</dcterms:modified>
</cp:coreProperties>
</file>