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9" r:id="rId4"/>
    <p:sldId id="285" r:id="rId5"/>
    <p:sldId id="267" r:id="rId6"/>
    <p:sldId id="281" r:id="rId7"/>
    <p:sldId id="259" r:id="rId8"/>
    <p:sldId id="260" r:id="rId9"/>
    <p:sldId id="276" r:id="rId10"/>
    <p:sldId id="282" r:id="rId11"/>
    <p:sldId id="283" r:id="rId12"/>
    <p:sldId id="280" r:id="rId13"/>
    <p:sldId id="28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073"/>
  </p:normalViewPr>
  <p:slideViewPr>
    <p:cSldViewPr snapToGrid="0" snapToObjects="1">
      <p:cViewPr varScale="1">
        <p:scale>
          <a:sx n="94" d="100"/>
          <a:sy n="94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proutsocial.com/insights/data/index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492AA-E586-DF41-ADAB-3507CA7CB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071" y="1584552"/>
            <a:ext cx="9099255" cy="2537251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dirty="0" err="1">
                <a:solidFill>
                  <a:srgbClr val="454545"/>
                </a:solidFill>
              </a:rPr>
              <a:t>Посткарантинный</a:t>
            </a:r>
            <a:r>
              <a:rPr lang="ru-RU" sz="7200" dirty="0">
                <a:solidFill>
                  <a:srgbClr val="454545"/>
                </a:solidFill>
              </a:rPr>
              <a:t> </a:t>
            </a:r>
            <a:r>
              <a:rPr lang="en-US" sz="7200" dirty="0">
                <a:solidFill>
                  <a:srgbClr val="454545"/>
                </a:solidFill>
              </a:rPr>
              <a:t>SMM</a:t>
            </a:r>
            <a:endParaRPr lang="ru-UA" sz="7200" dirty="0">
              <a:solidFill>
                <a:srgbClr val="454545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72BA3E-E105-D94C-8C30-3050FDD4D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372" y="4133234"/>
            <a:ext cx="9120954" cy="74437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В юридическом бизнесе</a:t>
            </a:r>
            <a:endParaRPr lang="ru-UA" sz="2400" b="1" dirty="0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49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1B57B-466C-DA45-BDB5-159828E3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UA" dirty="0"/>
              <a:t>Как убедить в том, например, что с вами безопасно?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9D3D5C-4E64-8A44-BC5D-FBE3F4020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UA" dirty="0"/>
              <a:t>Рассказать и показать, что в офисе все в масках, что в жизни вы тоже в масках, что в общественных местах – вы в масках. Трансляция ответственности в этом вопросе убедит не откладывать свою юр задачу и прийти к вам сейчас;</a:t>
            </a:r>
          </a:p>
          <a:p>
            <a:r>
              <a:rPr lang="ru-UA" dirty="0"/>
              <a:t>Рассказать о правилах уборки, проветривания, дезинфекции офиса – кварцевание, уф-лампы, дезраствор, график – ваша забота о сотрудниках, клиентах и их семьях –как маркетинговая инвестиция. Юрбренд был о безопасности еще до того, как это стало мейнстримом. </a:t>
            </a:r>
          </a:p>
          <a:p>
            <a:r>
              <a:rPr lang="ru-UA" dirty="0"/>
              <a:t>Аптечка, мед. </a:t>
            </a:r>
            <a:r>
              <a:rPr lang="ru-RU" dirty="0"/>
              <a:t>С</a:t>
            </a:r>
            <a:r>
              <a:rPr lang="ru-UA" dirty="0"/>
              <a:t>траховка для персонала (+рассказать, как это работает – юр аспекты)</a:t>
            </a:r>
          </a:p>
        </p:txBody>
      </p:sp>
    </p:spTree>
    <p:extLst>
      <p:ext uri="{BB962C8B-B14F-4D97-AF65-F5344CB8AC3E}">
        <p14:creationId xmlns:p14="http://schemas.microsoft.com/office/powerpoint/2010/main" val="2157607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0B859-C72B-9147-9B69-E9945032F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UA" dirty="0"/>
              <a:t>Обратите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58744-6DC2-AE4A-A073-76E71FD2C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UA" dirty="0"/>
              <a:t>На волне увольнений и безработицы – огромное количество людей ушли в «удобную и простую» нишу – СММ, дизайн, разработка сайтов, маркетинг. Остерегайтесь подрядчиков без опыта и понимания;</a:t>
            </a:r>
          </a:p>
          <a:p>
            <a:r>
              <a:rPr lang="ru-UA" dirty="0"/>
              <a:t>Вести соцсети и блоги сейчас кинулись даже те, кто раньше это презирал. </a:t>
            </a:r>
            <a:r>
              <a:rPr lang="ru-UA"/>
              <a:t>Конкуренция за внимание растет!</a:t>
            </a:r>
            <a:endParaRPr lang="ru-UA" dirty="0"/>
          </a:p>
          <a:p>
            <a:r>
              <a:rPr lang="ru-UA" dirty="0"/>
              <a:t>Корректно обыграть тему банкротства, рестуктуризации, </a:t>
            </a:r>
            <a:r>
              <a:rPr lang="en-US" dirty="0"/>
              <a:t>M&amp;A</a:t>
            </a:r>
            <a:r>
              <a:rPr lang="ru-RU" dirty="0"/>
              <a:t> – через призму новых возможностей для бизнеса. Не сейте хаос, сейте позитив и надежду. </a:t>
            </a:r>
          </a:p>
          <a:p>
            <a:r>
              <a:rPr lang="ru-RU" dirty="0"/>
              <a:t>Призывы к обучению вместо деградации, рамочки в </a:t>
            </a:r>
            <a:r>
              <a:rPr lang="ru-RU" dirty="0" err="1"/>
              <a:t>фб</a:t>
            </a:r>
            <a:r>
              <a:rPr lang="ru-RU" dirty="0"/>
              <a:t> «консультирую онлайн», призывы мыть руки и носить макси, делиться негативом и нагнетать – лютый </a:t>
            </a:r>
            <a:r>
              <a:rPr lang="ru-RU" dirty="0" err="1"/>
              <a:t>антитренд</a:t>
            </a:r>
            <a:r>
              <a:rPr lang="ru-RU" dirty="0"/>
              <a:t>!</a:t>
            </a:r>
          </a:p>
          <a:p>
            <a:r>
              <a:rPr lang="en-US" dirty="0"/>
              <a:t>Tone of voice </a:t>
            </a:r>
            <a:r>
              <a:rPr lang="ru-RU" dirty="0"/>
              <a:t>в тренде – взрослый друг с юмором. Например, расскажите как вы пережили кризис.</a:t>
            </a:r>
            <a:endParaRPr lang="ru-UA" dirty="0"/>
          </a:p>
        </p:txBody>
      </p:sp>
      <p:pic>
        <p:nvPicPr>
          <p:cNvPr id="5" name="Рисунок 4" descr="Изображение выглядит как человек, мужчина, внутренний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E71E4C5D-47EE-BD44-A795-FD52AD519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256" y="0"/>
            <a:ext cx="3616744" cy="20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1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8C95D-22BA-3B46-AF4A-737C88CA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UA" dirty="0"/>
              <a:t>Марафон «личный бренд юриста»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550922-AB75-0D46-A43E-C9481B8EA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UA" dirty="0"/>
              <a:t>30 дней</a:t>
            </a:r>
          </a:p>
          <a:p>
            <a:r>
              <a:rPr lang="ru-UA" dirty="0"/>
              <a:t>15 заданий с обратной связью от меня и других участников марафона по выполнению вами задания</a:t>
            </a:r>
          </a:p>
          <a:p>
            <a:r>
              <a:rPr lang="ru-UA" dirty="0"/>
              <a:t>4 совместных зум-конференции для обсуждения важных тем</a:t>
            </a:r>
          </a:p>
          <a:p>
            <a:r>
              <a:rPr lang="ru-RU" dirty="0"/>
              <a:t>Л</a:t>
            </a:r>
            <a:r>
              <a:rPr lang="ru-UA" dirty="0"/>
              <a:t>екция с теорией по личному бренду и алгоритмом его создания для понимания стратегии</a:t>
            </a:r>
          </a:p>
          <a:p>
            <a:r>
              <a:rPr lang="ru-RU" dirty="0"/>
              <a:t>Е</a:t>
            </a:r>
            <a:r>
              <a:rPr lang="ru-UA" dirty="0"/>
              <a:t>жедневная полезная информаци по теме</a:t>
            </a:r>
          </a:p>
          <a:p>
            <a:r>
              <a:rPr lang="ru-UA" dirty="0"/>
              <a:t>Старт – </a:t>
            </a:r>
            <a:r>
              <a:rPr lang="ru-UA" b="1" dirty="0"/>
              <a:t>20 мая</a:t>
            </a:r>
            <a:r>
              <a:rPr lang="ru-UA" dirty="0"/>
              <a:t>. Ценность во много раз выше цены!</a:t>
            </a:r>
          </a:p>
        </p:txBody>
      </p:sp>
    </p:spTree>
    <p:extLst>
      <p:ext uri="{BB962C8B-B14F-4D97-AF65-F5344CB8AC3E}">
        <p14:creationId xmlns:p14="http://schemas.microsoft.com/office/powerpoint/2010/main" val="4110225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CF05F-3906-6C48-B214-E82B2ACE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800" dirty="0"/>
              <a:t>Давайте дружить в соцсетях!</a:t>
            </a:r>
            <a:endParaRPr lang="en-US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CE2DB8-29DC-9140-8569-62CA1EF52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580" y="2015732"/>
            <a:ext cx="5550355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ru-RU" dirty="0"/>
              <a:t>ФБ – </a:t>
            </a:r>
            <a:r>
              <a:rPr lang="en-US" dirty="0"/>
              <a:t>Irina </a:t>
            </a:r>
            <a:r>
              <a:rPr lang="en-US" dirty="0" err="1"/>
              <a:t>Gorbunova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Insta – </a:t>
            </a:r>
            <a:r>
              <a:rPr lang="en-US" dirty="0" err="1"/>
              <a:t>mrs.irina_gorbunova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Рисунок 5" descr="Изображение выглядит как человек, внутренний, сидит, шкафчик&#10;&#10;Автоматически созданное описание">
            <a:extLst>
              <a:ext uri="{FF2B5EF4-FFF2-40B4-BE49-F238E27FC236}">
                <a16:creationId xmlns:a16="http://schemas.microsoft.com/office/drawing/2014/main" id="{2C9B3038-BCF1-5049-9BAE-229712130F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5551" r="12046" b="-4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38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D382623-6794-42AF-9EED-73FB8EDF1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23CB33-C93D-4DDB-AA28-90DF54B27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CF05F-3906-6C48-B214-E82B2ACE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870" y="1474970"/>
            <a:ext cx="4961508" cy="31527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Ирина Горбунова</a:t>
            </a:r>
            <a:br>
              <a:rPr lang="ru-RU" dirty="0"/>
            </a:br>
            <a:br>
              <a:rPr lang="ru-RU" dirty="0"/>
            </a:br>
            <a:r>
              <a:rPr lang="ru-RU" sz="2000" dirty="0"/>
              <a:t>независимый эксперт по стратегическому маркетингу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обширный опыт работы на юридическом рынке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2BF2E1-8484-437D-B75E-B9C338831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0"/>
            <a:ext cx="4641750" cy="5149101"/>
            <a:chOff x="7463259" y="583365"/>
            <a:chExt cx="4641750" cy="5181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B932DDD-9795-4FAC-BA83-839CB6E76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A13E641-1112-411D-8511-70B0DE116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Рисунок 5" descr="Изображение выглядит как человек, внутренний, сидит, шкафчик&#10;&#10;Автоматически созданное описание">
            <a:extLst>
              <a:ext uri="{FF2B5EF4-FFF2-40B4-BE49-F238E27FC236}">
                <a16:creationId xmlns:a16="http://schemas.microsoft.com/office/drawing/2014/main" id="{2C9B3038-BCF1-5049-9BAE-229712130F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6519" r="6514" b="-4"/>
          <a:stretch/>
        </p:blipFill>
        <p:spPr>
          <a:xfrm>
            <a:off x="1271222" y="1116344"/>
            <a:ext cx="3362141" cy="38661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621809-5AA4-46DF-8080-E9E1F756E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E0EA6E-C2C3-4067-9B8E-E74EC33A4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341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8C8DF2-25C3-2E4D-9080-B8352DB73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4500" dirty="0" err="1">
                <a:solidFill>
                  <a:srgbClr val="454545"/>
                </a:solidFill>
              </a:rPr>
              <a:t>В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критической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ситуации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мы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не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поднимаемся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до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уровня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своих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ожиданий</a:t>
            </a:r>
            <a:r>
              <a:rPr lang="en-US" sz="4500" dirty="0">
                <a:solidFill>
                  <a:srgbClr val="454545"/>
                </a:solidFill>
              </a:rPr>
              <a:t>, </a:t>
            </a:r>
            <a:r>
              <a:rPr lang="en-US" sz="4500" dirty="0" err="1">
                <a:solidFill>
                  <a:srgbClr val="454545"/>
                </a:solidFill>
              </a:rPr>
              <a:t>а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падаем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до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уровня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своей</a:t>
            </a:r>
            <a:r>
              <a:rPr lang="en-US" sz="4500" dirty="0">
                <a:solidFill>
                  <a:srgbClr val="454545"/>
                </a:solidFill>
              </a:rPr>
              <a:t> </a:t>
            </a:r>
            <a:r>
              <a:rPr lang="en-US" sz="4500" dirty="0" err="1">
                <a:solidFill>
                  <a:srgbClr val="454545"/>
                </a:solidFill>
              </a:rPr>
              <a:t>подготовки</a:t>
            </a:r>
            <a:endParaRPr lang="en-US" sz="4500" dirty="0">
              <a:solidFill>
                <a:srgbClr val="454545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942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94AC8-8C2C-D845-8499-11D23E477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Почему пользователи подписываются на бренды в соцсетях:</a:t>
            </a:r>
            <a:r>
              <a:rPr lang="ru-RU" dirty="0"/>
              <a:t> 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EC5AB-E3EC-0D45-83A4-98A1CAA9A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чтобы узнавать о новых продуктах и услугах (57%), </a:t>
            </a:r>
            <a:endParaRPr lang="en-US" dirty="0"/>
          </a:p>
          <a:p>
            <a:r>
              <a:rPr lang="ru-RU" dirty="0"/>
              <a:t>следить за новостями компании (47%), </a:t>
            </a:r>
            <a:endParaRPr lang="en-US" dirty="0"/>
          </a:p>
          <a:p>
            <a:r>
              <a:rPr lang="ru-RU" dirty="0"/>
              <a:t>узнавать о скидках и акциях (40%), </a:t>
            </a:r>
            <a:endParaRPr lang="en-US" dirty="0"/>
          </a:p>
          <a:p>
            <a:r>
              <a:rPr lang="ru-RU" dirty="0"/>
              <a:t>развлечься (40%), </a:t>
            </a:r>
            <a:endParaRPr lang="en-US" dirty="0"/>
          </a:p>
          <a:p>
            <a:r>
              <a:rPr lang="ru-RU" dirty="0"/>
              <a:t>узнать что-то новое (34%), </a:t>
            </a:r>
            <a:endParaRPr lang="en-US" dirty="0"/>
          </a:p>
          <a:p>
            <a:r>
              <a:rPr lang="ru-RU" dirty="0"/>
              <a:t>общаться с людьми, у которых похожие интересы (32%), </a:t>
            </a:r>
            <a:endParaRPr lang="en-US" dirty="0"/>
          </a:p>
          <a:p>
            <a:r>
              <a:rPr lang="ru-RU" dirty="0"/>
              <a:t>вдохновиться (32%), </a:t>
            </a:r>
            <a:endParaRPr lang="en-US" dirty="0"/>
          </a:p>
          <a:p>
            <a:r>
              <a:rPr lang="ru-RU" dirty="0"/>
              <a:t>общаться с брендом (21%), </a:t>
            </a:r>
            <a:endParaRPr lang="en-US" dirty="0"/>
          </a:p>
          <a:p>
            <a:r>
              <a:rPr lang="ru-RU" dirty="0"/>
              <a:t>общаться с людьми, у которых другие интересы (18%).</a:t>
            </a:r>
          </a:p>
          <a:p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E2876E-B556-DC40-8265-C2443B58F040}"/>
              </a:ext>
            </a:extLst>
          </p:cNvPr>
          <p:cNvSpPr txBox="1"/>
          <p:nvPr/>
        </p:nvSpPr>
        <p:spPr>
          <a:xfrm>
            <a:off x="750627" y="5776482"/>
            <a:ext cx="7736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dirty="0">
                <a:latin typeface="+mj-lt"/>
              </a:rPr>
              <a:t>* Sprout Social </a:t>
            </a:r>
            <a:r>
              <a:rPr lang="ru-RU" sz="1200" dirty="0">
                <a:latin typeface="+mj-lt"/>
                <a:hlinkClick r:id="rId2"/>
              </a:rPr>
              <a:t>опросили</a:t>
            </a:r>
            <a:r>
              <a:rPr lang="ru-RU" sz="1200" dirty="0">
                <a:latin typeface="+mj-lt"/>
              </a:rPr>
              <a:t> более 1000 потребителей и 1000 маркетологов и выяснили, как они используют соцсети.</a:t>
            </a:r>
            <a:endParaRPr lang="ru-U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219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16E15-ED41-2849-AB92-C82E118D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Имеет ли смысл сейчас экономить на рекламе?</a:t>
            </a:r>
            <a:br>
              <a:rPr lang="ru-RU" dirty="0"/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0C83D-6115-2443-A0CF-3D8DD4603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Убрать ту часть рекламы, которая на перспективу, для тестов. </a:t>
            </a:r>
            <a:r>
              <a:rPr lang="ru-RU" dirty="0" err="1"/>
              <a:t>Имиджевая</a:t>
            </a:r>
            <a:r>
              <a:rPr lang="ru-RU" dirty="0"/>
              <a:t> </a:t>
            </a:r>
            <a:r>
              <a:rPr lang="ru-RU" b="1" dirty="0"/>
              <a:t>платная </a:t>
            </a:r>
            <a:r>
              <a:rPr lang="ru-RU" dirty="0"/>
              <a:t>реклама на потом, функциональная на сейчас. </a:t>
            </a:r>
            <a:r>
              <a:rPr lang="ru-RU" dirty="0" err="1"/>
              <a:t>Имиджевый</a:t>
            </a:r>
            <a:r>
              <a:rPr lang="ru-RU" dirty="0"/>
              <a:t> контент – очень на сейчас.</a:t>
            </a:r>
          </a:p>
          <a:p>
            <a:r>
              <a:rPr lang="ru-RU" dirty="0"/>
              <a:t>Соцсети изменятся. Ваш пост органически видит 1% ваших же подписчиков. Любые константные активности должны быть подтверждены рекламный бюджетом. Без денег контент бесполезен. Имея аналитику вы сможете эти бюджеты правильно распределить. Не рекламировать свой контент в соцсетях - всё равно что не заниматься </a:t>
            </a:r>
            <a:r>
              <a:rPr lang="ru-RU" dirty="0" err="1"/>
              <a:t>соцсетями</a:t>
            </a:r>
            <a:r>
              <a:rPr lang="ru-RU" dirty="0"/>
              <a:t> вообще. 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8A90CC-6BB3-1E47-B6C3-3A3504443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UA" sz="7200" dirty="0">
                <a:solidFill>
                  <a:srgbClr val="FF0000"/>
                </a:solidFill>
                <a:latin typeface="Luminari" panose="02000505000000020004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30666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E8E9D2-85A9-254A-A31C-6683BF79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6" name="Объект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A7A1B19-6D22-D34F-A698-B147E0860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990" y="0"/>
            <a:ext cx="11223009" cy="6834524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A36C7DC-228B-DD43-A1A3-54C6BAE51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71" y="2181585"/>
            <a:ext cx="2844800" cy="2494829"/>
          </a:xfrm>
        </p:spPr>
        <p:txBody>
          <a:bodyPr>
            <a:normAutofit lnSpcReduction="10000"/>
          </a:bodyPr>
          <a:lstStyle/>
          <a:p>
            <a:pPr algn="just"/>
            <a:r>
              <a:rPr lang="ru-UA" b="1" dirty="0"/>
              <a:t>Пересмотреть пакеты услуг по сферам бизнеса, в зависимости от того, как на них повлияла пандемия. </a:t>
            </a:r>
          </a:p>
          <a:p>
            <a:pPr algn="just"/>
            <a:endParaRPr lang="ru-UA" b="1" dirty="0"/>
          </a:p>
          <a:p>
            <a:pPr algn="just"/>
            <a:r>
              <a:rPr lang="ru-UA" b="1" dirty="0"/>
              <a:t>Для В2С – возможно время заняться тем, к чему обычно не доходят руки. </a:t>
            </a:r>
          </a:p>
        </p:txBody>
      </p:sp>
    </p:spTree>
    <p:extLst>
      <p:ext uri="{BB962C8B-B14F-4D97-AF65-F5344CB8AC3E}">
        <p14:creationId xmlns:p14="http://schemas.microsoft.com/office/powerpoint/2010/main" val="244572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16E15-ED41-2849-AB92-C82E118D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 что сейчас делать акцент в </a:t>
            </a:r>
            <a:r>
              <a:rPr lang="ru-RU" dirty="0" err="1"/>
              <a:t>смм</a:t>
            </a:r>
            <a:r>
              <a:rPr lang="ru-RU" dirty="0"/>
              <a:t>-стратегии?</a:t>
            </a:r>
            <a:br>
              <a:rPr lang="ru-RU" dirty="0"/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0C83D-6115-2443-A0CF-3D8DD4603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713" y="220133"/>
            <a:ext cx="6826553" cy="599439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Люди гораздо больше времени привыкли проводить онлайн – пользуемся. Усилить контент, заняться личным брендом – для каждого члена команды.</a:t>
            </a:r>
          </a:p>
          <a:p>
            <a:r>
              <a:rPr lang="ru-RU" dirty="0"/>
              <a:t>Сейчас важно быть «с народом» – не делать вид, что ничего не происходит. Чтобы быть на слуху и показывать свой вклад. Тренд на сближение В2В и В2С.</a:t>
            </a:r>
          </a:p>
          <a:p>
            <a:r>
              <a:rPr lang="ru-RU" dirty="0"/>
              <a:t>После карантина - лучшее время инвестировать в узнаваемость. Хорошо – через инфлюенсеров, стараясь избежать баннерной слепоты. </a:t>
            </a:r>
          </a:p>
          <a:p>
            <a:r>
              <a:rPr lang="ru-RU" dirty="0"/>
              <a:t>Больше внимания клиентам – интервью с ними, сессии вопрос/ответ о бизнесе – используем возможность «обменяться аудиториями» с теми, кому это тоже важно. </a:t>
            </a:r>
          </a:p>
          <a:p>
            <a:r>
              <a:rPr lang="ru-RU" dirty="0"/>
              <a:t>Отход от традиционной подачи информации – уходим в творчество, креатив, новые площадки типа </a:t>
            </a:r>
            <a:r>
              <a:rPr lang="ru-RU" dirty="0" err="1"/>
              <a:t>ТикТок</a:t>
            </a:r>
            <a:r>
              <a:rPr lang="ru-RU" dirty="0"/>
              <a:t>.</a:t>
            </a:r>
          </a:p>
          <a:p>
            <a:r>
              <a:rPr lang="ru-RU" dirty="0"/>
              <a:t>Сериальность и «простые люди с простыми историями». Тренд обучать клиента – на исходе. Новый тренд – развлекать.  </a:t>
            </a:r>
          </a:p>
          <a:p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8A90CC-6BB3-1E47-B6C3-3A3504443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UA" sz="7200" dirty="0">
                <a:solidFill>
                  <a:srgbClr val="FF0000"/>
                </a:solidFill>
                <a:latin typeface="Luminari" panose="02000505000000020004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44300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16E15-ED41-2849-AB92-C82E118D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теперь важно людям? Как изменились их потребности?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0C83D-6115-2443-A0CF-3D8DD4603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Раньше фокус был на БРЕНД, свою эксклюзивность, выгоду, новаторство бренда. Теперь пользователям важны стабильность, мобильность, польза, безопасность, доступ в рамках моего смартфона (полный контроль с мобильного). Время пересмотреть стратегию в эту сторону.</a:t>
            </a:r>
          </a:p>
          <a:p>
            <a:r>
              <a:rPr lang="ru-RU" dirty="0"/>
              <a:t>Массовое ощущение – «будто в комнате нет взрослых» – никто не знает что делать, это страшно. Быть «взрослым» сейчас для </a:t>
            </a:r>
            <a:r>
              <a:rPr lang="ru-RU" dirty="0" err="1"/>
              <a:t>юрбренда</a:t>
            </a:r>
            <a:r>
              <a:rPr lang="ru-RU" dirty="0"/>
              <a:t> – перспективная стратегия.</a:t>
            </a:r>
          </a:p>
          <a:p>
            <a:r>
              <a:rPr lang="ru-RU" dirty="0"/>
              <a:t>Люди отличают тех, кто </a:t>
            </a:r>
            <a:r>
              <a:rPr lang="ru-RU" dirty="0" err="1"/>
              <a:t>хайпует</a:t>
            </a:r>
            <a:r>
              <a:rPr lang="ru-RU" dirty="0"/>
              <a:t> от тех, кто реально помогает. </a:t>
            </a:r>
          </a:p>
          <a:p>
            <a:r>
              <a:rPr lang="ru-RU" dirty="0"/>
              <a:t>Сжимание платежеспособности клиентов всё равно будет, и нужно готовиться к заострению конкуренции. </a:t>
            </a:r>
          </a:p>
          <a:p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8A90CC-6BB3-1E47-B6C3-3A3504443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UA" sz="7200" dirty="0">
                <a:solidFill>
                  <a:srgbClr val="FF0000"/>
                </a:solidFill>
                <a:latin typeface="Luminari" panose="02000505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9824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16E15-ED41-2849-AB92-C82E118D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Как измениться маркетинг?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50C83D-6115-2443-A0CF-3D8DD4603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Социальная миссия и бренд с человеческим лицом – обретут еще большую значимость</a:t>
            </a:r>
          </a:p>
          <a:p>
            <a:r>
              <a:rPr lang="ru-RU" dirty="0"/>
              <a:t>Из-за перегруза </a:t>
            </a:r>
            <a:r>
              <a:rPr lang="ru-RU" dirty="0" err="1"/>
              <a:t>соцсетями</a:t>
            </a:r>
            <a:r>
              <a:rPr lang="ru-RU" dirty="0"/>
              <a:t> усилится «баннерная слепота», а значит нужно будет больше </a:t>
            </a:r>
            <a:r>
              <a:rPr lang="ru-RU" dirty="0" err="1"/>
              <a:t>имиджевых</a:t>
            </a:r>
            <a:r>
              <a:rPr lang="ru-RU" dirty="0"/>
              <a:t> активностей, более глубокие прогревы</a:t>
            </a:r>
          </a:p>
          <a:p>
            <a:r>
              <a:rPr lang="ru-RU" dirty="0"/>
              <a:t>Зона комфорта для еще большего кол-ва людей будет дома и онлайн, что ваш бренд может им предложить? Резко выдернуть людей из изоляции не выйдет.</a:t>
            </a:r>
          </a:p>
          <a:p>
            <a:r>
              <a:rPr lang="ru-RU" dirty="0"/>
              <a:t>В тренде – ситуативный юмор.  Это выгодная вовлекающая коммуникация, и это стало трендом </a:t>
            </a:r>
          </a:p>
          <a:p>
            <a:r>
              <a:rPr lang="ru-RU" dirty="0"/>
              <a:t>Люди не перестанут резко бояться микробов и вирусов – поэтому акцент на безопасности будет в тренде еще не менее 6-9 месяцев</a:t>
            </a:r>
          </a:p>
          <a:p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8A90CC-6BB3-1E47-B6C3-3A3504443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UA" sz="7200" dirty="0">
                <a:solidFill>
                  <a:srgbClr val="FF0000"/>
                </a:solidFill>
                <a:latin typeface="Luminari" panose="02000505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3317114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945</Words>
  <Application>Microsoft Macintosh PowerPoint</Application>
  <PresentationFormat>Широкоэкранный</PresentationFormat>
  <Paragraphs>63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Luminari</vt:lpstr>
      <vt:lpstr>Галерея</vt:lpstr>
      <vt:lpstr>Посткарантинный SMM</vt:lpstr>
      <vt:lpstr>Ирина Горбунова  независимый эксперт по стратегическому маркетингу  обширный опыт работы на юридическом рынке</vt:lpstr>
      <vt:lpstr>В критической ситуации мы не поднимаемся до уровня своих ожиданий, а падаем до уровня своей подготовки</vt:lpstr>
      <vt:lpstr>Почему пользователи подписываются на бренды в соцсетях: </vt:lpstr>
      <vt:lpstr>Имеет ли смысл сейчас экономить на рекламе? </vt:lpstr>
      <vt:lpstr>Презентация PowerPoint</vt:lpstr>
      <vt:lpstr>На что сейчас делать акцент в смм-стратегии? </vt:lpstr>
      <vt:lpstr>Что теперь важно людям? Как изменились их потребности?</vt:lpstr>
      <vt:lpstr>Как измениться маркетинг?</vt:lpstr>
      <vt:lpstr>Как убедить в том, например, что с вами безопасно?</vt:lpstr>
      <vt:lpstr>Обратите внимание!</vt:lpstr>
      <vt:lpstr>Марафон «личный бренд юриста»</vt:lpstr>
      <vt:lpstr>Давайте дружить в соцсетях!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Посткарантинный SMM</dc:title>
  <dc:creator>Ірина Горбунова</dc:creator>
  <cp:lastModifiedBy>Ірина Горбунова</cp:lastModifiedBy>
  <cp:revision>2</cp:revision>
  <dcterms:created xsi:type="dcterms:W3CDTF">2020-05-12T11:49:11Z</dcterms:created>
  <dcterms:modified xsi:type="dcterms:W3CDTF">2020-05-12T12:02:16Z</dcterms:modified>
</cp:coreProperties>
</file>