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 id="2147483744" r:id="rId2"/>
  </p:sldMasterIdLst>
  <p:notesMasterIdLst>
    <p:notesMasterId r:id="rId34"/>
  </p:notesMasterIdLst>
  <p:sldIdLst>
    <p:sldId id="282" r:id="rId3"/>
    <p:sldId id="654" r:id="rId4"/>
    <p:sldId id="687" r:id="rId5"/>
    <p:sldId id="656" r:id="rId6"/>
    <p:sldId id="683" r:id="rId7"/>
    <p:sldId id="685" r:id="rId8"/>
    <p:sldId id="684" r:id="rId9"/>
    <p:sldId id="686" r:id="rId10"/>
    <p:sldId id="659" r:id="rId11"/>
    <p:sldId id="655" r:id="rId12"/>
    <p:sldId id="662" r:id="rId13"/>
    <p:sldId id="663" r:id="rId14"/>
    <p:sldId id="670" r:id="rId15"/>
    <p:sldId id="678" r:id="rId16"/>
    <p:sldId id="666" r:id="rId17"/>
    <p:sldId id="677" r:id="rId18"/>
    <p:sldId id="667" r:id="rId19"/>
    <p:sldId id="679" r:id="rId20"/>
    <p:sldId id="657" r:id="rId21"/>
    <p:sldId id="671" r:id="rId22"/>
    <p:sldId id="680" r:id="rId23"/>
    <p:sldId id="661" r:id="rId24"/>
    <p:sldId id="658" r:id="rId25"/>
    <p:sldId id="660" r:id="rId26"/>
    <p:sldId id="674" r:id="rId27"/>
    <p:sldId id="669" r:id="rId28"/>
    <p:sldId id="664" r:id="rId29"/>
    <p:sldId id="668" r:id="rId30"/>
    <p:sldId id="653" r:id="rId31"/>
    <p:sldId id="682" r:id="rId32"/>
    <p:sldId id="278" r:id="rId33"/>
  </p:sldIdLst>
  <p:sldSz cx="12192000" cy="6858000"/>
  <p:notesSz cx="6735763" cy="9866313"/>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озділ за промовчанням" id="{84DB9943-8836-4255-803F-F3B35C5757EB}">
          <p14:sldIdLst>
            <p14:sldId id="282"/>
            <p14:sldId id="654"/>
            <p14:sldId id="687"/>
            <p14:sldId id="656"/>
            <p14:sldId id="683"/>
            <p14:sldId id="685"/>
            <p14:sldId id="684"/>
            <p14:sldId id="686"/>
            <p14:sldId id="659"/>
            <p14:sldId id="655"/>
            <p14:sldId id="662"/>
            <p14:sldId id="663"/>
            <p14:sldId id="670"/>
            <p14:sldId id="678"/>
            <p14:sldId id="666"/>
            <p14:sldId id="677"/>
            <p14:sldId id="667"/>
            <p14:sldId id="679"/>
            <p14:sldId id="657"/>
            <p14:sldId id="671"/>
            <p14:sldId id="680"/>
            <p14:sldId id="661"/>
            <p14:sldId id="658"/>
            <p14:sldId id="660"/>
            <p14:sldId id="674"/>
            <p14:sldId id="669"/>
            <p14:sldId id="664"/>
            <p14:sldId id="668"/>
            <p14:sldId id="653"/>
            <p14:sldId id="682"/>
            <p14:sldId id="278"/>
          </p14:sldIdLst>
        </p14:section>
        <p14:section name="Розділ без заголовка" id="{F2D1D1FF-07DC-470D-AE1E-F97B42D7224E}">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800"/>
    <a:srgbClr val="38B6AB"/>
    <a:srgbClr val="002949"/>
    <a:srgbClr val="002060"/>
    <a:srgbClr val="004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2611" autoAdjust="0"/>
    <p:restoredTop sz="94660"/>
  </p:normalViewPr>
  <p:slideViewPr>
    <p:cSldViewPr snapToGrid="0">
      <p:cViewPr varScale="1">
        <p:scale>
          <a:sx n="103" d="100"/>
          <a:sy n="103" d="100"/>
        </p:scale>
        <p:origin x="138" y="3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2" y="1"/>
            <a:ext cx="2918830" cy="495029"/>
          </a:xfrm>
          <a:prstGeom prst="rect">
            <a:avLst/>
          </a:prstGeom>
        </p:spPr>
        <p:txBody>
          <a:bodyPr vert="horz" lIns="90749" tIns="45374" rIns="90749" bIns="45374" rtlCol="0"/>
          <a:lstStyle>
            <a:lvl1pPr algn="l">
              <a:defRPr sz="1200"/>
            </a:lvl1pPr>
          </a:lstStyle>
          <a:p>
            <a:endParaRPr lang="uk-UA"/>
          </a:p>
        </p:txBody>
      </p:sp>
      <p:sp>
        <p:nvSpPr>
          <p:cNvPr id="3" name="Місце для дати 2"/>
          <p:cNvSpPr>
            <a:spLocks noGrp="1"/>
          </p:cNvSpPr>
          <p:nvPr>
            <p:ph type="dt" idx="1"/>
          </p:nvPr>
        </p:nvSpPr>
        <p:spPr>
          <a:xfrm>
            <a:off x="3815376" y="1"/>
            <a:ext cx="2918830" cy="495029"/>
          </a:xfrm>
          <a:prstGeom prst="rect">
            <a:avLst/>
          </a:prstGeom>
        </p:spPr>
        <p:txBody>
          <a:bodyPr vert="horz" lIns="90749" tIns="45374" rIns="90749" bIns="45374" rtlCol="0"/>
          <a:lstStyle>
            <a:lvl1pPr algn="r">
              <a:defRPr sz="1200"/>
            </a:lvl1pPr>
          </a:lstStyle>
          <a:p>
            <a:fld id="{98B5334B-90D4-4841-96A6-92467B66B432}" type="datetimeFigureOut">
              <a:rPr lang="uk-UA" smtClean="0"/>
              <a:pPr/>
              <a:t>21.03.2025</a:t>
            </a:fld>
            <a:endParaRPr lang="uk-UA"/>
          </a:p>
        </p:txBody>
      </p:sp>
      <p:sp>
        <p:nvSpPr>
          <p:cNvPr id="4" name="Місце для зображення 3"/>
          <p:cNvSpPr>
            <a:spLocks noGrp="1" noRot="1" noChangeAspect="1"/>
          </p:cNvSpPr>
          <p:nvPr>
            <p:ph type="sldImg" idx="2"/>
          </p:nvPr>
        </p:nvSpPr>
        <p:spPr>
          <a:xfrm>
            <a:off x="407988" y="1233488"/>
            <a:ext cx="5919787" cy="3330575"/>
          </a:xfrm>
          <a:prstGeom prst="rect">
            <a:avLst/>
          </a:prstGeom>
          <a:noFill/>
          <a:ln w="12700">
            <a:solidFill>
              <a:prstClr val="black"/>
            </a:solidFill>
          </a:ln>
        </p:spPr>
        <p:txBody>
          <a:bodyPr vert="horz" lIns="90749" tIns="45374" rIns="90749" bIns="45374" rtlCol="0" anchor="ctr"/>
          <a:lstStyle/>
          <a:p>
            <a:endParaRPr lang="uk-UA"/>
          </a:p>
        </p:txBody>
      </p:sp>
      <p:sp>
        <p:nvSpPr>
          <p:cNvPr id="5" name="Місце для нотаток 4"/>
          <p:cNvSpPr>
            <a:spLocks noGrp="1"/>
          </p:cNvSpPr>
          <p:nvPr>
            <p:ph type="body" sz="quarter" idx="3"/>
          </p:nvPr>
        </p:nvSpPr>
        <p:spPr>
          <a:xfrm>
            <a:off x="673577" y="4748164"/>
            <a:ext cx="5388610" cy="3884861"/>
          </a:xfrm>
          <a:prstGeom prst="rect">
            <a:avLst/>
          </a:prstGeom>
        </p:spPr>
        <p:txBody>
          <a:bodyPr vert="horz" lIns="90749" tIns="45374" rIns="90749" bIns="45374" rtlCol="0"/>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2" y="9371286"/>
            <a:ext cx="2918830" cy="495028"/>
          </a:xfrm>
          <a:prstGeom prst="rect">
            <a:avLst/>
          </a:prstGeom>
        </p:spPr>
        <p:txBody>
          <a:bodyPr vert="horz" lIns="90749" tIns="45374" rIns="90749" bIns="45374"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15376" y="9371286"/>
            <a:ext cx="2918830" cy="495028"/>
          </a:xfrm>
          <a:prstGeom prst="rect">
            <a:avLst/>
          </a:prstGeom>
        </p:spPr>
        <p:txBody>
          <a:bodyPr vert="horz" lIns="90749" tIns="45374" rIns="90749" bIns="45374" rtlCol="0" anchor="b"/>
          <a:lstStyle>
            <a:lvl1pPr algn="r">
              <a:defRPr sz="1200"/>
            </a:lvl1pPr>
          </a:lstStyle>
          <a:p>
            <a:fld id="{F3350FFF-9B77-4C11-9252-88F01EFB58DD}" type="slidenum">
              <a:rPr lang="uk-UA" smtClean="0"/>
              <a:pPr/>
              <a:t>‹№›</a:t>
            </a:fld>
            <a:endParaRPr lang="uk-UA"/>
          </a:p>
        </p:txBody>
      </p:sp>
    </p:spTree>
    <p:extLst>
      <p:ext uri="{BB962C8B-B14F-4D97-AF65-F5344CB8AC3E}">
        <p14:creationId xmlns:p14="http://schemas.microsoft.com/office/powerpoint/2010/main" val="2110158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F3350FFF-9B77-4C11-9252-88F01EFB58DD}" type="slidenum">
              <a:rPr lang="uk-UA" smtClean="0"/>
              <a:pPr/>
              <a:t>1</a:t>
            </a:fld>
            <a:endParaRPr lang="uk-UA"/>
          </a:p>
        </p:txBody>
      </p:sp>
    </p:spTree>
    <p:extLst>
      <p:ext uri="{BB962C8B-B14F-4D97-AF65-F5344CB8AC3E}">
        <p14:creationId xmlns:p14="http://schemas.microsoft.com/office/powerpoint/2010/main" val="3431214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a:t>Зразок заголовка</a:t>
            </a:r>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p:cNvSpPr>
            <a:spLocks noGrp="1"/>
          </p:cNvSpPr>
          <p:nvPr>
            <p:ph type="dt" sz="half" idx="10"/>
          </p:nvPr>
        </p:nvSpPr>
        <p:spPr/>
        <p:txBody>
          <a:bodyPr/>
          <a:lstStyle/>
          <a:p>
            <a:r>
              <a:rPr lang="uk-UA" smtClean="0"/>
              <a:t>Велика Палата Верховного Суду</a:t>
            </a:r>
            <a:endParaRPr lang="uk-UA"/>
          </a:p>
        </p:txBody>
      </p:sp>
      <p:sp>
        <p:nvSpPr>
          <p:cNvPr id="5" name="Місце для нижнього колонтитула 4"/>
          <p:cNvSpPr>
            <a:spLocks noGrp="1"/>
          </p:cNvSpPr>
          <p:nvPr>
            <p:ph type="ftr" sz="quarter" idx="11"/>
          </p:nvPr>
        </p:nvSpPr>
        <p:spPr/>
        <p:txBody>
          <a:bodyPr/>
          <a:lstStyle/>
          <a:p>
            <a:r>
              <a:rPr lang="ru-RU" smtClean="0"/>
              <a:t>Актуальні правові висновки Верховного Суду у земельних спорах</a:t>
            </a:r>
            <a:endParaRPr lang="uk-UA"/>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3801631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ертикального тексту 2"/>
          <p:cNvSpPr>
            <a:spLocks noGrp="1"/>
          </p:cNvSpPr>
          <p:nvPr>
            <p:ph type="body" orient="vert" idx="1"/>
          </p:nvPr>
        </p:nvSpPr>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r>
              <a:rPr lang="uk-UA" smtClean="0"/>
              <a:t>Велика Палата Верховного Суду</a:t>
            </a:r>
            <a:endParaRPr lang="uk-UA"/>
          </a:p>
        </p:txBody>
      </p:sp>
      <p:sp>
        <p:nvSpPr>
          <p:cNvPr id="5" name="Місце для нижнього колонтитула 4"/>
          <p:cNvSpPr>
            <a:spLocks noGrp="1"/>
          </p:cNvSpPr>
          <p:nvPr>
            <p:ph type="ftr" sz="quarter" idx="11"/>
          </p:nvPr>
        </p:nvSpPr>
        <p:spPr/>
        <p:txBody>
          <a:bodyPr/>
          <a:lstStyle/>
          <a:p>
            <a:r>
              <a:rPr lang="ru-RU" smtClean="0"/>
              <a:t>Актуальні правові висновки Верховного Суду у земельних спорах</a:t>
            </a:r>
            <a:endParaRPr lang="uk-UA"/>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2530292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a:t>Зразок заголовка</a:t>
            </a:r>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r>
              <a:rPr lang="uk-UA" smtClean="0"/>
              <a:t>Велика Палата Верховного Суду</a:t>
            </a:r>
            <a:endParaRPr lang="uk-UA"/>
          </a:p>
        </p:txBody>
      </p:sp>
      <p:sp>
        <p:nvSpPr>
          <p:cNvPr id="5" name="Місце для нижнього колонтитула 4"/>
          <p:cNvSpPr>
            <a:spLocks noGrp="1"/>
          </p:cNvSpPr>
          <p:nvPr>
            <p:ph type="ftr" sz="quarter" idx="11"/>
          </p:nvPr>
        </p:nvSpPr>
        <p:spPr/>
        <p:txBody>
          <a:bodyPr/>
          <a:lstStyle/>
          <a:p>
            <a:r>
              <a:rPr lang="ru-RU" smtClean="0"/>
              <a:t>Актуальні правові висновки Верховного Суду у земельних спорах</a:t>
            </a:r>
            <a:endParaRPr lang="uk-UA"/>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1645680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a:t>Зразок заголовка</a:t>
            </a:r>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p:cNvSpPr>
            <a:spLocks noGrp="1"/>
          </p:cNvSpPr>
          <p:nvPr>
            <p:ph type="dt" sz="half" idx="10"/>
          </p:nvPr>
        </p:nvSpPr>
        <p:spPr/>
        <p:txBody>
          <a:bodyPr/>
          <a:lstStyle/>
          <a:p>
            <a:r>
              <a:rPr lang="uk-UA" smtClean="0"/>
              <a:t>Велика Палата Верховного Суду</a:t>
            </a:r>
            <a:endParaRPr lang="uk-UA"/>
          </a:p>
        </p:txBody>
      </p:sp>
      <p:sp>
        <p:nvSpPr>
          <p:cNvPr id="5" name="Місце для нижнього колонтитула 4"/>
          <p:cNvSpPr>
            <a:spLocks noGrp="1"/>
          </p:cNvSpPr>
          <p:nvPr>
            <p:ph type="ftr" sz="quarter" idx="11"/>
          </p:nvPr>
        </p:nvSpPr>
        <p:spPr/>
        <p:txBody>
          <a:bodyPr/>
          <a:lstStyle/>
          <a:p>
            <a:r>
              <a:rPr lang="ru-RU" smtClean="0"/>
              <a:t>Актуальні правові висновки Верховного Суду у земельних спорах</a:t>
            </a:r>
            <a:endParaRPr lang="uk-UA"/>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157711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idx="1"/>
          </p:nvPr>
        </p:nvSpPr>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r>
              <a:rPr lang="uk-UA" smtClean="0"/>
              <a:t>Велика Палата Верховного Суду</a:t>
            </a:r>
            <a:endParaRPr lang="uk-UA"/>
          </a:p>
        </p:txBody>
      </p:sp>
      <p:sp>
        <p:nvSpPr>
          <p:cNvPr id="5" name="Місце для нижнього колонтитула 4"/>
          <p:cNvSpPr>
            <a:spLocks noGrp="1"/>
          </p:cNvSpPr>
          <p:nvPr>
            <p:ph type="ftr" sz="quarter" idx="11"/>
          </p:nvPr>
        </p:nvSpPr>
        <p:spPr/>
        <p:txBody>
          <a:bodyPr/>
          <a:lstStyle/>
          <a:p>
            <a:r>
              <a:rPr lang="ru-RU" smtClean="0"/>
              <a:t>Актуальні правові висновки Верховного Суду у земельних спорах</a:t>
            </a:r>
            <a:endParaRPr lang="uk-UA"/>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38899668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a:t>Зразок заголовка</a:t>
            </a:r>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Редагувати стиль зразка тексту</a:t>
            </a:r>
          </a:p>
        </p:txBody>
      </p:sp>
      <p:sp>
        <p:nvSpPr>
          <p:cNvPr id="4" name="Місце для дати 3"/>
          <p:cNvSpPr>
            <a:spLocks noGrp="1"/>
          </p:cNvSpPr>
          <p:nvPr>
            <p:ph type="dt" sz="half" idx="10"/>
          </p:nvPr>
        </p:nvSpPr>
        <p:spPr/>
        <p:txBody>
          <a:bodyPr/>
          <a:lstStyle/>
          <a:p>
            <a:r>
              <a:rPr lang="uk-UA" smtClean="0"/>
              <a:t>Велика Палата Верховного Суду</a:t>
            </a:r>
            <a:endParaRPr lang="uk-UA"/>
          </a:p>
        </p:txBody>
      </p:sp>
      <p:sp>
        <p:nvSpPr>
          <p:cNvPr id="5" name="Місце для нижнього колонтитула 4"/>
          <p:cNvSpPr>
            <a:spLocks noGrp="1"/>
          </p:cNvSpPr>
          <p:nvPr>
            <p:ph type="ftr" sz="quarter" idx="11"/>
          </p:nvPr>
        </p:nvSpPr>
        <p:spPr/>
        <p:txBody>
          <a:bodyPr/>
          <a:lstStyle/>
          <a:p>
            <a:r>
              <a:rPr lang="ru-RU" smtClean="0"/>
              <a:t>Актуальні правові висновки Верховного Суду у земельних спорах</a:t>
            </a:r>
            <a:endParaRPr lang="uk-UA"/>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1090239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sz="half" idx="1"/>
          </p:nvPr>
        </p:nvSpPr>
        <p:spPr>
          <a:xfrm>
            <a:off x="838200" y="1825625"/>
            <a:ext cx="5181600" cy="435133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p:cNvSpPr>
            <a:spLocks noGrp="1"/>
          </p:cNvSpPr>
          <p:nvPr>
            <p:ph sz="half" idx="2"/>
          </p:nvPr>
        </p:nvSpPr>
        <p:spPr>
          <a:xfrm>
            <a:off x="6172200" y="1825625"/>
            <a:ext cx="5181600" cy="435133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p:cNvSpPr>
            <a:spLocks noGrp="1"/>
          </p:cNvSpPr>
          <p:nvPr>
            <p:ph type="dt" sz="half" idx="10"/>
          </p:nvPr>
        </p:nvSpPr>
        <p:spPr/>
        <p:txBody>
          <a:bodyPr/>
          <a:lstStyle/>
          <a:p>
            <a:r>
              <a:rPr lang="uk-UA" smtClean="0"/>
              <a:t>Велика Палата Верховного Суду</a:t>
            </a:r>
            <a:endParaRPr lang="uk-UA"/>
          </a:p>
        </p:txBody>
      </p:sp>
      <p:sp>
        <p:nvSpPr>
          <p:cNvPr id="6" name="Місце для нижнього колонтитула 5"/>
          <p:cNvSpPr>
            <a:spLocks noGrp="1"/>
          </p:cNvSpPr>
          <p:nvPr>
            <p:ph type="ftr" sz="quarter" idx="11"/>
          </p:nvPr>
        </p:nvSpPr>
        <p:spPr/>
        <p:txBody>
          <a:bodyPr/>
          <a:lstStyle/>
          <a:p>
            <a:r>
              <a:rPr lang="ru-RU" smtClean="0"/>
              <a:t>Актуальні правові висновки Верховного Суду у земельних спорах</a:t>
            </a:r>
            <a:endParaRPr lang="uk-UA"/>
          </a:p>
        </p:txBody>
      </p:sp>
      <p:sp>
        <p:nvSpPr>
          <p:cNvPr id="7" name="Місце для номера слайда 6"/>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24330428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a:t>Зразок заголовка</a:t>
            </a:r>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p:cNvSpPr>
            <a:spLocks noGrp="1"/>
          </p:cNvSpPr>
          <p:nvPr>
            <p:ph type="dt" sz="half" idx="10"/>
          </p:nvPr>
        </p:nvSpPr>
        <p:spPr/>
        <p:txBody>
          <a:bodyPr/>
          <a:lstStyle/>
          <a:p>
            <a:r>
              <a:rPr lang="uk-UA" smtClean="0"/>
              <a:t>Велика Палата Верховного Суду</a:t>
            </a:r>
            <a:endParaRPr lang="uk-UA"/>
          </a:p>
        </p:txBody>
      </p:sp>
      <p:sp>
        <p:nvSpPr>
          <p:cNvPr id="8" name="Місце для нижнього колонтитула 7"/>
          <p:cNvSpPr>
            <a:spLocks noGrp="1"/>
          </p:cNvSpPr>
          <p:nvPr>
            <p:ph type="ftr" sz="quarter" idx="11"/>
          </p:nvPr>
        </p:nvSpPr>
        <p:spPr/>
        <p:txBody>
          <a:bodyPr/>
          <a:lstStyle/>
          <a:p>
            <a:r>
              <a:rPr lang="ru-RU" smtClean="0"/>
              <a:t>Актуальні правові висновки Верховного Суду у земельних спорах</a:t>
            </a:r>
            <a:endParaRPr lang="uk-UA"/>
          </a:p>
        </p:txBody>
      </p:sp>
      <p:sp>
        <p:nvSpPr>
          <p:cNvPr id="9" name="Місце для номера слайда 8"/>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34120580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дати 2"/>
          <p:cNvSpPr>
            <a:spLocks noGrp="1"/>
          </p:cNvSpPr>
          <p:nvPr>
            <p:ph type="dt" sz="half" idx="10"/>
          </p:nvPr>
        </p:nvSpPr>
        <p:spPr/>
        <p:txBody>
          <a:bodyPr/>
          <a:lstStyle/>
          <a:p>
            <a:r>
              <a:rPr lang="uk-UA" smtClean="0"/>
              <a:t>Велика Палата Верховного Суду</a:t>
            </a:r>
            <a:endParaRPr lang="uk-UA"/>
          </a:p>
        </p:txBody>
      </p:sp>
      <p:sp>
        <p:nvSpPr>
          <p:cNvPr id="4" name="Місце для нижнього колонтитула 3"/>
          <p:cNvSpPr>
            <a:spLocks noGrp="1"/>
          </p:cNvSpPr>
          <p:nvPr>
            <p:ph type="ftr" sz="quarter" idx="11"/>
          </p:nvPr>
        </p:nvSpPr>
        <p:spPr/>
        <p:txBody>
          <a:bodyPr/>
          <a:lstStyle/>
          <a:p>
            <a:r>
              <a:rPr lang="ru-RU" smtClean="0"/>
              <a:t>Актуальні правові висновки Верховного Суду у земельних спорах</a:t>
            </a:r>
            <a:endParaRPr lang="uk-UA"/>
          </a:p>
        </p:txBody>
      </p:sp>
      <p:sp>
        <p:nvSpPr>
          <p:cNvPr id="5" name="Місце для номера слайда 4"/>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16788041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r>
              <a:rPr lang="uk-UA" smtClean="0"/>
              <a:t>Велика Палата Верховного Суду</a:t>
            </a:r>
            <a:endParaRPr lang="uk-UA"/>
          </a:p>
        </p:txBody>
      </p:sp>
      <p:sp>
        <p:nvSpPr>
          <p:cNvPr id="3" name="Місце для нижнього колонтитула 2"/>
          <p:cNvSpPr>
            <a:spLocks noGrp="1"/>
          </p:cNvSpPr>
          <p:nvPr>
            <p:ph type="ftr" sz="quarter" idx="11"/>
          </p:nvPr>
        </p:nvSpPr>
        <p:spPr/>
        <p:txBody>
          <a:bodyPr/>
          <a:lstStyle/>
          <a:p>
            <a:r>
              <a:rPr lang="ru-RU" smtClean="0"/>
              <a:t>Актуальні правові висновки Верховного Суду у земельних спорах</a:t>
            </a:r>
            <a:endParaRPr lang="uk-UA"/>
          </a:p>
        </p:txBody>
      </p:sp>
      <p:sp>
        <p:nvSpPr>
          <p:cNvPr id="4" name="Місце для номера слайда 3"/>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18742561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Зразок заголовка</a:t>
            </a:r>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Редагувати стиль зразка тексту</a:t>
            </a:r>
          </a:p>
        </p:txBody>
      </p:sp>
      <p:sp>
        <p:nvSpPr>
          <p:cNvPr id="5" name="Місце для дати 4"/>
          <p:cNvSpPr>
            <a:spLocks noGrp="1"/>
          </p:cNvSpPr>
          <p:nvPr>
            <p:ph type="dt" sz="half" idx="10"/>
          </p:nvPr>
        </p:nvSpPr>
        <p:spPr/>
        <p:txBody>
          <a:bodyPr/>
          <a:lstStyle/>
          <a:p>
            <a:r>
              <a:rPr lang="uk-UA" smtClean="0"/>
              <a:t>Велика Палата Верховного Суду</a:t>
            </a:r>
            <a:endParaRPr lang="uk-UA"/>
          </a:p>
        </p:txBody>
      </p:sp>
      <p:sp>
        <p:nvSpPr>
          <p:cNvPr id="6" name="Місце для нижнього колонтитула 5"/>
          <p:cNvSpPr>
            <a:spLocks noGrp="1"/>
          </p:cNvSpPr>
          <p:nvPr>
            <p:ph type="ftr" sz="quarter" idx="11"/>
          </p:nvPr>
        </p:nvSpPr>
        <p:spPr/>
        <p:txBody>
          <a:bodyPr/>
          <a:lstStyle/>
          <a:p>
            <a:r>
              <a:rPr lang="ru-RU" smtClean="0"/>
              <a:t>Актуальні правові висновки Верховного Суду у земельних спорах</a:t>
            </a:r>
            <a:endParaRPr lang="uk-UA"/>
          </a:p>
        </p:txBody>
      </p:sp>
      <p:sp>
        <p:nvSpPr>
          <p:cNvPr id="7" name="Місце для номера слайда 6"/>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478865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idx="1"/>
          </p:nvPr>
        </p:nvSpPr>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r>
              <a:rPr lang="uk-UA" smtClean="0"/>
              <a:t>Велика Палата Верховного Суду</a:t>
            </a:r>
            <a:endParaRPr lang="uk-UA"/>
          </a:p>
        </p:txBody>
      </p:sp>
      <p:sp>
        <p:nvSpPr>
          <p:cNvPr id="5" name="Місце для нижнього колонтитула 4"/>
          <p:cNvSpPr>
            <a:spLocks noGrp="1"/>
          </p:cNvSpPr>
          <p:nvPr>
            <p:ph type="ftr" sz="quarter" idx="11"/>
          </p:nvPr>
        </p:nvSpPr>
        <p:spPr/>
        <p:txBody>
          <a:bodyPr/>
          <a:lstStyle/>
          <a:p>
            <a:r>
              <a:rPr lang="ru-RU" smtClean="0"/>
              <a:t>Актуальні правові висновки Верховного Суду у земельних спорах</a:t>
            </a:r>
            <a:endParaRPr lang="uk-UA"/>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26130825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Зразок заголовка</a:t>
            </a:r>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Редагувати стиль зразка тексту</a:t>
            </a:r>
          </a:p>
        </p:txBody>
      </p:sp>
      <p:sp>
        <p:nvSpPr>
          <p:cNvPr id="5" name="Місце для дати 4"/>
          <p:cNvSpPr>
            <a:spLocks noGrp="1"/>
          </p:cNvSpPr>
          <p:nvPr>
            <p:ph type="dt" sz="half" idx="10"/>
          </p:nvPr>
        </p:nvSpPr>
        <p:spPr/>
        <p:txBody>
          <a:bodyPr/>
          <a:lstStyle/>
          <a:p>
            <a:r>
              <a:rPr lang="uk-UA" smtClean="0"/>
              <a:t>Велика Палата Верховного Суду</a:t>
            </a:r>
            <a:endParaRPr lang="uk-UA"/>
          </a:p>
        </p:txBody>
      </p:sp>
      <p:sp>
        <p:nvSpPr>
          <p:cNvPr id="6" name="Місце для нижнього колонтитула 5"/>
          <p:cNvSpPr>
            <a:spLocks noGrp="1"/>
          </p:cNvSpPr>
          <p:nvPr>
            <p:ph type="ftr" sz="quarter" idx="11"/>
          </p:nvPr>
        </p:nvSpPr>
        <p:spPr/>
        <p:txBody>
          <a:bodyPr/>
          <a:lstStyle/>
          <a:p>
            <a:r>
              <a:rPr lang="ru-RU" smtClean="0"/>
              <a:t>Актуальні правові висновки Верховного Суду у земельних спорах</a:t>
            </a:r>
            <a:endParaRPr lang="uk-UA"/>
          </a:p>
        </p:txBody>
      </p:sp>
      <p:sp>
        <p:nvSpPr>
          <p:cNvPr id="7" name="Місце для номера слайда 6"/>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36705069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ертикального тексту 2"/>
          <p:cNvSpPr>
            <a:spLocks noGrp="1"/>
          </p:cNvSpPr>
          <p:nvPr>
            <p:ph type="body" orient="vert" idx="1"/>
          </p:nvPr>
        </p:nvSpPr>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r>
              <a:rPr lang="uk-UA" smtClean="0"/>
              <a:t>Велика Палата Верховного Суду</a:t>
            </a:r>
            <a:endParaRPr lang="uk-UA"/>
          </a:p>
        </p:txBody>
      </p:sp>
      <p:sp>
        <p:nvSpPr>
          <p:cNvPr id="5" name="Місце для нижнього колонтитула 4"/>
          <p:cNvSpPr>
            <a:spLocks noGrp="1"/>
          </p:cNvSpPr>
          <p:nvPr>
            <p:ph type="ftr" sz="quarter" idx="11"/>
          </p:nvPr>
        </p:nvSpPr>
        <p:spPr/>
        <p:txBody>
          <a:bodyPr/>
          <a:lstStyle/>
          <a:p>
            <a:r>
              <a:rPr lang="ru-RU" smtClean="0"/>
              <a:t>Актуальні правові висновки Верховного Суду у земельних спорах</a:t>
            </a:r>
            <a:endParaRPr lang="uk-UA"/>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26895738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a:t>Зразок заголовка</a:t>
            </a:r>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r>
              <a:rPr lang="uk-UA" smtClean="0"/>
              <a:t>Велика Палата Верховного Суду</a:t>
            </a:r>
            <a:endParaRPr lang="uk-UA"/>
          </a:p>
        </p:txBody>
      </p:sp>
      <p:sp>
        <p:nvSpPr>
          <p:cNvPr id="5" name="Місце для нижнього колонтитула 4"/>
          <p:cNvSpPr>
            <a:spLocks noGrp="1"/>
          </p:cNvSpPr>
          <p:nvPr>
            <p:ph type="ftr" sz="quarter" idx="11"/>
          </p:nvPr>
        </p:nvSpPr>
        <p:spPr/>
        <p:txBody>
          <a:bodyPr/>
          <a:lstStyle/>
          <a:p>
            <a:r>
              <a:rPr lang="ru-RU" smtClean="0"/>
              <a:t>Актуальні правові висновки Верховного Суду у земельних спорах</a:t>
            </a:r>
            <a:endParaRPr lang="uk-UA"/>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3510699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a:t>Зразок заголовка</a:t>
            </a:r>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Редагувати стиль зразка тексту</a:t>
            </a:r>
          </a:p>
        </p:txBody>
      </p:sp>
      <p:sp>
        <p:nvSpPr>
          <p:cNvPr id="4" name="Місце для дати 3"/>
          <p:cNvSpPr>
            <a:spLocks noGrp="1"/>
          </p:cNvSpPr>
          <p:nvPr>
            <p:ph type="dt" sz="half" idx="10"/>
          </p:nvPr>
        </p:nvSpPr>
        <p:spPr/>
        <p:txBody>
          <a:bodyPr/>
          <a:lstStyle/>
          <a:p>
            <a:r>
              <a:rPr lang="uk-UA" smtClean="0"/>
              <a:t>Велика Палата Верховного Суду</a:t>
            </a:r>
            <a:endParaRPr lang="uk-UA"/>
          </a:p>
        </p:txBody>
      </p:sp>
      <p:sp>
        <p:nvSpPr>
          <p:cNvPr id="5" name="Місце для нижнього колонтитула 4"/>
          <p:cNvSpPr>
            <a:spLocks noGrp="1"/>
          </p:cNvSpPr>
          <p:nvPr>
            <p:ph type="ftr" sz="quarter" idx="11"/>
          </p:nvPr>
        </p:nvSpPr>
        <p:spPr/>
        <p:txBody>
          <a:bodyPr/>
          <a:lstStyle/>
          <a:p>
            <a:r>
              <a:rPr lang="ru-RU" smtClean="0"/>
              <a:t>Актуальні правові висновки Верховного Суду у земельних спорах</a:t>
            </a:r>
            <a:endParaRPr lang="uk-UA"/>
          </a:p>
        </p:txBody>
      </p:sp>
      <p:sp>
        <p:nvSpPr>
          <p:cNvPr id="6" name="Місце для номера слайда 5"/>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903420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sz="half" idx="1"/>
          </p:nvPr>
        </p:nvSpPr>
        <p:spPr>
          <a:xfrm>
            <a:off x="838200" y="1825625"/>
            <a:ext cx="5181600" cy="435133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p:cNvSpPr>
            <a:spLocks noGrp="1"/>
          </p:cNvSpPr>
          <p:nvPr>
            <p:ph sz="half" idx="2"/>
          </p:nvPr>
        </p:nvSpPr>
        <p:spPr>
          <a:xfrm>
            <a:off x="6172200" y="1825625"/>
            <a:ext cx="5181600" cy="435133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p:cNvSpPr>
            <a:spLocks noGrp="1"/>
          </p:cNvSpPr>
          <p:nvPr>
            <p:ph type="dt" sz="half" idx="10"/>
          </p:nvPr>
        </p:nvSpPr>
        <p:spPr/>
        <p:txBody>
          <a:bodyPr/>
          <a:lstStyle/>
          <a:p>
            <a:r>
              <a:rPr lang="uk-UA" smtClean="0"/>
              <a:t>Велика Палата Верховного Суду</a:t>
            </a:r>
            <a:endParaRPr lang="uk-UA"/>
          </a:p>
        </p:txBody>
      </p:sp>
      <p:sp>
        <p:nvSpPr>
          <p:cNvPr id="6" name="Місце для нижнього колонтитула 5"/>
          <p:cNvSpPr>
            <a:spLocks noGrp="1"/>
          </p:cNvSpPr>
          <p:nvPr>
            <p:ph type="ftr" sz="quarter" idx="11"/>
          </p:nvPr>
        </p:nvSpPr>
        <p:spPr/>
        <p:txBody>
          <a:bodyPr/>
          <a:lstStyle/>
          <a:p>
            <a:r>
              <a:rPr lang="ru-RU" smtClean="0"/>
              <a:t>Актуальні правові висновки Верховного Суду у земельних спорах</a:t>
            </a:r>
            <a:endParaRPr lang="uk-UA"/>
          </a:p>
        </p:txBody>
      </p:sp>
      <p:sp>
        <p:nvSpPr>
          <p:cNvPr id="7" name="Місце для номера слайда 6"/>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2134555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a:t>Зразок заголовка</a:t>
            </a:r>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p:cNvSpPr>
            <a:spLocks noGrp="1"/>
          </p:cNvSpPr>
          <p:nvPr>
            <p:ph type="dt" sz="half" idx="10"/>
          </p:nvPr>
        </p:nvSpPr>
        <p:spPr/>
        <p:txBody>
          <a:bodyPr/>
          <a:lstStyle/>
          <a:p>
            <a:r>
              <a:rPr lang="uk-UA" smtClean="0"/>
              <a:t>Велика Палата Верховного Суду</a:t>
            </a:r>
            <a:endParaRPr lang="uk-UA"/>
          </a:p>
        </p:txBody>
      </p:sp>
      <p:sp>
        <p:nvSpPr>
          <p:cNvPr id="8" name="Місце для нижнього колонтитула 7"/>
          <p:cNvSpPr>
            <a:spLocks noGrp="1"/>
          </p:cNvSpPr>
          <p:nvPr>
            <p:ph type="ftr" sz="quarter" idx="11"/>
          </p:nvPr>
        </p:nvSpPr>
        <p:spPr/>
        <p:txBody>
          <a:bodyPr/>
          <a:lstStyle/>
          <a:p>
            <a:r>
              <a:rPr lang="ru-RU" smtClean="0"/>
              <a:t>Актуальні правові висновки Верховного Суду у земельних спорах</a:t>
            </a:r>
            <a:endParaRPr lang="uk-UA"/>
          </a:p>
        </p:txBody>
      </p:sp>
      <p:sp>
        <p:nvSpPr>
          <p:cNvPr id="9" name="Місце для номера слайда 8"/>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1328623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дати 2"/>
          <p:cNvSpPr>
            <a:spLocks noGrp="1"/>
          </p:cNvSpPr>
          <p:nvPr>
            <p:ph type="dt" sz="half" idx="10"/>
          </p:nvPr>
        </p:nvSpPr>
        <p:spPr/>
        <p:txBody>
          <a:bodyPr/>
          <a:lstStyle/>
          <a:p>
            <a:r>
              <a:rPr lang="uk-UA" smtClean="0"/>
              <a:t>Велика Палата Верховного Суду</a:t>
            </a:r>
            <a:endParaRPr lang="uk-UA"/>
          </a:p>
        </p:txBody>
      </p:sp>
      <p:sp>
        <p:nvSpPr>
          <p:cNvPr id="4" name="Місце для нижнього колонтитула 3"/>
          <p:cNvSpPr>
            <a:spLocks noGrp="1"/>
          </p:cNvSpPr>
          <p:nvPr>
            <p:ph type="ftr" sz="quarter" idx="11"/>
          </p:nvPr>
        </p:nvSpPr>
        <p:spPr/>
        <p:txBody>
          <a:bodyPr/>
          <a:lstStyle/>
          <a:p>
            <a:r>
              <a:rPr lang="ru-RU" smtClean="0"/>
              <a:t>Актуальні правові висновки Верховного Суду у земельних спорах</a:t>
            </a:r>
            <a:endParaRPr lang="uk-UA"/>
          </a:p>
        </p:txBody>
      </p:sp>
      <p:sp>
        <p:nvSpPr>
          <p:cNvPr id="5" name="Місце для номера слайда 4"/>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2384701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r>
              <a:rPr lang="uk-UA" smtClean="0"/>
              <a:t>Велика Палата Верховного Суду</a:t>
            </a:r>
            <a:endParaRPr lang="uk-UA"/>
          </a:p>
        </p:txBody>
      </p:sp>
      <p:sp>
        <p:nvSpPr>
          <p:cNvPr id="3" name="Місце для нижнього колонтитула 2"/>
          <p:cNvSpPr>
            <a:spLocks noGrp="1"/>
          </p:cNvSpPr>
          <p:nvPr>
            <p:ph type="ftr" sz="quarter" idx="11"/>
          </p:nvPr>
        </p:nvSpPr>
        <p:spPr/>
        <p:txBody>
          <a:bodyPr/>
          <a:lstStyle/>
          <a:p>
            <a:r>
              <a:rPr lang="ru-RU" smtClean="0"/>
              <a:t>Актуальні правові висновки Верховного Суду у земельних спорах</a:t>
            </a:r>
            <a:endParaRPr lang="uk-UA"/>
          </a:p>
        </p:txBody>
      </p:sp>
      <p:sp>
        <p:nvSpPr>
          <p:cNvPr id="4" name="Місце для номера слайда 3"/>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2681542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Зразок заголовка</a:t>
            </a:r>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Редагувати стиль зразка тексту</a:t>
            </a:r>
          </a:p>
        </p:txBody>
      </p:sp>
      <p:sp>
        <p:nvSpPr>
          <p:cNvPr id="5" name="Місце для дати 4"/>
          <p:cNvSpPr>
            <a:spLocks noGrp="1"/>
          </p:cNvSpPr>
          <p:nvPr>
            <p:ph type="dt" sz="half" idx="10"/>
          </p:nvPr>
        </p:nvSpPr>
        <p:spPr/>
        <p:txBody>
          <a:bodyPr/>
          <a:lstStyle/>
          <a:p>
            <a:r>
              <a:rPr lang="uk-UA" smtClean="0"/>
              <a:t>Велика Палата Верховного Суду</a:t>
            </a:r>
            <a:endParaRPr lang="uk-UA"/>
          </a:p>
        </p:txBody>
      </p:sp>
      <p:sp>
        <p:nvSpPr>
          <p:cNvPr id="6" name="Місце для нижнього колонтитула 5"/>
          <p:cNvSpPr>
            <a:spLocks noGrp="1"/>
          </p:cNvSpPr>
          <p:nvPr>
            <p:ph type="ftr" sz="quarter" idx="11"/>
          </p:nvPr>
        </p:nvSpPr>
        <p:spPr/>
        <p:txBody>
          <a:bodyPr/>
          <a:lstStyle/>
          <a:p>
            <a:r>
              <a:rPr lang="ru-RU" smtClean="0"/>
              <a:t>Актуальні правові висновки Верховного Суду у земельних спорах</a:t>
            </a:r>
            <a:endParaRPr lang="uk-UA"/>
          </a:p>
        </p:txBody>
      </p:sp>
      <p:sp>
        <p:nvSpPr>
          <p:cNvPr id="7" name="Місце для номера слайда 6"/>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1617357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Зразок заголовка</a:t>
            </a:r>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Редагувати стиль зразка тексту</a:t>
            </a:r>
          </a:p>
        </p:txBody>
      </p:sp>
      <p:sp>
        <p:nvSpPr>
          <p:cNvPr id="5" name="Місце для дати 4"/>
          <p:cNvSpPr>
            <a:spLocks noGrp="1"/>
          </p:cNvSpPr>
          <p:nvPr>
            <p:ph type="dt" sz="half" idx="10"/>
          </p:nvPr>
        </p:nvSpPr>
        <p:spPr/>
        <p:txBody>
          <a:bodyPr/>
          <a:lstStyle/>
          <a:p>
            <a:r>
              <a:rPr lang="uk-UA" smtClean="0"/>
              <a:t>Велика Палата Верховного Суду</a:t>
            </a:r>
            <a:endParaRPr lang="uk-UA"/>
          </a:p>
        </p:txBody>
      </p:sp>
      <p:sp>
        <p:nvSpPr>
          <p:cNvPr id="6" name="Місце для нижнього колонтитула 5"/>
          <p:cNvSpPr>
            <a:spLocks noGrp="1"/>
          </p:cNvSpPr>
          <p:nvPr>
            <p:ph type="ftr" sz="quarter" idx="11"/>
          </p:nvPr>
        </p:nvSpPr>
        <p:spPr/>
        <p:txBody>
          <a:bodyPr/>
          <a:lstStyle/>
          <a:p>
            <a:r>
              <a:rPr lang="ru-RU" smtClean="0"/>
              <a:t>Актуальні правові висновки Верховного Суду у земельних спорах</a:t>
            </a:r>
            <a:endParaRPr lang="uk-UA"/>
          </a:p>
        </p:txBody>
      </p:sp>
      <p:sp>
        <p:nvSpPr>
          <p:cNvPr id="7" name="Місце для номера слайда 6"/>
          <p:cNvSpPr>
            <a:spLocks noGrp="1"/>
          </p:cNvSpPr>
          <p:nvPr>
            <p:ph type="sldNum" sz="quarter" idx="12"/>
          </p:nvPr>
        </p:nvSpPr>
        <p:spPr/>
        <p:txBody>
          <a:bodyPr/>
          <a:lstStyle/>
          <a:p>
            <a:fld id="{29620606-38EC-4509-ADA7-DE66774FF2D4}" type="slidenum">
              <a:rPr lang="uk-UA" smtClean="0"/>
              <a:pPr/>
              <a:t>‹№›</a:t>
            </a:fld>
            <a:endParaRPr lang="uk-UA"/>
          </a:p>
        </p:txBody>
      </p:sp>
    </p:spTree>
    <p:extLst>
      <p:ext uri="{BB962C8B-B14F-4D97-AF65-F5344CB8AC3E}">
        <p14:creationId xmlns:p14="http://schemas.microsoft.com/office/powerpoint/2010/main" val="1048396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Зразок заголовка</a:t>
            </a:r>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uk-UA" smtClean="0"/>
              <a:t>Велика Палата Верховного Суду</a:t>
            </a:r>
            <a:endParaRPr lang="uk-UA"/>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smtClean="0"/>
              <a:t>Актуальні правові висновки Верховного Суду у земельних спорах</a:t>
            </a:r>
            <a:endParaRPr lang="uk-UA"/>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620606-38EC-4509-ADA7-DE66774FF2D4}" type="slidenum">
              <a:rPr lang="uk-UA" smtClean="0"/>
              <a:pPr/>
              <a:t>‹№›</a:t>
            </a:fld>
            <a:endParaRPr lang="uk-UA"/>
          </a:p>
        </p:txBody>
      </p:sp>
    </p:spTree>
    <p:extLst>
      <p:ext uri="{BB962C8B-B14F-4D97-AF65-F5344CB8AC3E}">
        <p14:creationId xmlns:p14="http://schemas.microsoft.com/office/powerpoint/2010/main" val="4070628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Зразок заголовка</a:t>
            </a:r>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uk-UA" smtClean="0"/>
              <a:t>Велика Палата Верховного Суду</a:t>
            </a:r>
            <a:endParaRPr lang="uk-UA"/>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smtClean="0"/>
              <a:t>Актуальні правові висновки Верховного Суду у земельних спорах</a:t>
            </a:r>
            <a:endParaRPr lang="uk-UA"/>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620606-38EC-4509-ADA7-DE66774FF2D4}" type="slidenum">
              <a:rPr lang="uk-UA" smtClean="0"/>
              <a:pPr/>
              <a:t>‹№›</a:t>
            </a:fld>
            <a:endParaRPr lang="uk-UA"/>
          </a:p>
        </p:txBody>
      </p:sp>
    </p:spTree>
    <p:extLst>
      <p:ext uri="{BB962C8B-B14F-4D97-AF65-F5344CB8AC3E}">
        <p14:creationId xmlns:p14="http://schemas.microsoft.com/office/powerpoint/2010/main" val="152874813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Підзаголовок 2"/>
          <p:cNvSpPr>
            <a:spLocks noGrp="1"/>
          </p:cNvSpPr>
          <p:nvPr>
            <p:ph type="subTitle" idx="4294967295"/>
          </p:nvPr>
        </p:nvSpPr>
        <p:spPr>
          <a:xfrm>
            <a:off x="290999" y="5004943"/>
            <a:ext cx="11426825" cy="1612900"/>
          </a:xfrm>
        </p:spPr>
        <p:txBody>
          <a:bodyPr>
            <a:noAutofit/>
          </a:bodyPr>
          <a:lstStyle/>
          <a:p>
            <a:pPr algn="l"/>
            <a:r>
              <a:rPr lang="uk-UA" sz="3200" b="1" dirty="0">
                <a:solidFill>
                  <a:schemeClr val="bg1"/>
                </a:solidFill>
                <a:latin typeface="Roboto Condensed Light" panose="02000000000000000000" pitchFamily="2" charset="0"/>
                <a:ea typeface="Roboto Condensed Light" panose="02000000000000000000" pitchFamily="2" charset="0"/>
              </a:rPr>
              <a:t>Олександр </a:t>
            </a:r>
            <a:r>
              <a:rPr lang="uk-UA" sz="3200" b="1" dirty="0" err="1">
                <a:solidFill>
                  <a:schemeClr val="bg1"/>
                </a:solidFill>
                <a:latin typeface="Roboto Condensed Light" panose="02000000000000000000" pitchFamily="2" charset="0"/>
                <a:ea typeface="Roboto Condensed Light" panose="02000000000000000000" pitchFamily="2" charset="0"/>
              </a:rPr>
              <a:t>Банасько</a:t>
            </a:r>
            <a:endParaRPr lang="uk-UA" sz="3200" b="1" dirty="0">
              <a:solidFill>
                <a:schemeClr val="bg1"/>
              </a:solidFill>
              <a:latin typeface="Roboto Condensed Light" panose="02000000000000000000" pitchFamily="2" charset="0"/>
              <a:ea typeface="Roboto Condensed Light" panose="02000000000000000000" pitchFamily="2" charset="0"/>
            </a:endParaRPr>
          </a:p>
          <a:p>
            <a:pPr algn="l"/>
            <a:r>
              <a:rPr lang="uk-UA" sz="2200" b="1" dirty="0" smtClean="0">
                <a:solidFill>
                  <a:schemeClr val="bg1"/>
                </a:solidFill>
                <a:latin typeface="Roboto Condensed Light" panose="02000000000000000000" pitchFamily="2" charset="0"/>
                <a:ea typeface="Roboto Condensed Light" panose="02000000000000000000" pitchFamily="2" charset="0"/>
              </a:rPr>
              <a:t>Суддя Великої Палати </a:t>
            </a:r>
            <a:r>
              <a:rPr lang="uk-UA" sz="2200" b="1" dirty="0">
                <a:solidFill>
                  <a:schemeClr val="bg1"/>
                </a:solidFill>
                <a:latin typeface="Roboto Condensed Light" panose="02000000000000000000" pitchFamily="2" charset="0"/>
                <a:ea typeface="Roboto Condensed Light" panose="02000000000000000000" pitchFamily="2" charset="0"/>
              </a:rPr>
              <a:t>Верховного Суду</a:t>
            </a:r>
          </a:p>
        </p:txBody>
      </p:sp>
      <p:sp>
        <p:nvSpPr>
          <p:cNvPr id="5" name="Підзаголовок 2"/>
          <p:cNvSpPr txBox="1">
            <a:spLocks/>
          </p:cNvSpPr>
          <p:nvPr/>
        </p:nvSpPr>
        <p:spPr>
          <a:xfrm>
            <a:off x="290999" y="2659907"/>
            <a:ext cx="11355112" cy="127722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spcBef>
                <a:spcPts val="600"/>
              </a:spcBef>
            </a:pPr>
            <a:r>
              <a:rPr lang="uk-UA" sz="3200" dirty="0">
                <a:solidFill>
                  <a:srgbClr val="FFFFFF"/>
                </a:solidFill>
                <a:latin typeface="Roboto Condensed Light" panose="02000000000000000000" pitchFamily="2" charset="0"/>
                <a:ea typeface="Roboto Condensed Light" panose="02000000000000000000" pitchFamily="2" charset="0"/>
              </a:rPr>
              <a:t>Актуальні правові висновки Великої Палати </a:t>
            </a:r>
            <a:r>
              <a:rPr lang="uk-UA" sz="3200">
                <a:solidFill>
                  <a:srgbClr val="FFFFFF"/>
                </a:solidFill>
                <a:latin typeface="Roboto Condensed Light" panose="02000000000000000000" pitchFamily="2" charset="0"/>
                <a:ea typeface="Roboto Condensed Light" panose="02000000000000000000" pitchFamily="2" charset="0"/>
              </a:rPr>
              <a:t>Верховного </a:t>
            </a:r>
            <a:r>
              <a:rPr lang="uk-UA" sz="3200" smtClean="0">
                <a:solidFill>
                  <a:srgbClr val="FFFFFF"/>
                </a:solidFill>
                <a:latin typeface="Roboto Condensed Light" panose="02000000000000000000" pitchFamily="2" charset="0"/>
                <a:ea typeface="Roboto Condensed Light" panose="02000000000000000000" pitchFamily="2" charset="0"/>
              </a:rPr>
              <a:t>Суду у </a:t>
            </a:r>
            <a:r>
              <a:rPr lang="uk-UA" sz="3200" dirty="0">
                <a:solidFill>
                  <a:srgbClr val="FFFFFF"/>
                </a:solidFill>
                <a:latin typeface="Roboto Condensed Light" panose="02000000000000000000" pitchFamily="2" charset="0"/>
                <a:ea typeface="Roboto Condensed Light" panose="02000000000000000000" pitchFamily="2" charset="0"/>
              </a:rPr>
              <a:t>земельних спорах</a:t>
            </a:r>
            <a:endParaRPr lang="ru-RU" sz="3000" b="1" dirty="0">
              <a:solidFill>
                <a:schemeClr val="bg1"/>
              </a:solidFill>
              <a:latin typeface="Roboto Condensed Light" panose="02000000000000000000" pitchFamily="2" charset="0"/>
              <a:ea typeface="Roboto Condensed Light" panose="02000000000000000000" pitchFamily="2" charset="0"/>
            </a:endParaRPr>
          </a:p>
        </p:txBody>
      </p:sp>
      <p:sp>
        <p:nvSpPr>
          <p:cNvPr id="6" name="Місце для дати 5">
            <a:extLst>
              <a:ext uri="{FF2B5EF4-FFF2-40B4-BE49-F238E27FC236}">
                <a16:creationId xmlns:a16="http://schemas.microsoft.com/office/drawing/2014/main" id="{8CAB1F94-3C1E-4F5C-BACE-DABAFDE735AC}"/>
              </a:ext>
            </a:extLst>
          </p:cNvPr>
          <p:cNvSpPr>
            <a:spLocks noGrp="1"/>
          </p:cNvSpPr>
          <p:nvPr>
            <p:ph type="dt" sz="half" idx="10"/>
          </p:nvPr>
        </p:nvSpPr>
        <p:spPr>
          <a:xfrm>
            <a:off x="290999" y="6367272"/>
            <a:ext cx="2743200" cy="365125"/>
          </a:xfrm>
        </p:spPr>
        <p:txBody>
          <a:bodyPr/>
          <a:lstStyle/>
          <a:p>
            <a:r>
              <a:rPr lang="uk-UA" smtClean="0">
                <a:solidFill>
                  <a:schemeClr val="bg1"/>
                </a:solidFill>
                <a:latin typeface="Roboto Condensed Light" panose="02000000000000000000" pitchFamily="2" charset="0"/>
                <a:ea typeface="Roboto Condensed Light" panose="02000000000000000000" pitchFamily="2" charset="0"/>
              </a:rPr>
              <a:t>Велика Палата Верховного Суду</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7" name="Місце для нижнього колонтитула 6">
            <a:extLst>
              <a:ext uri="{FF2B5EF4-FFF2-40B4-BE49-F238E27FC236}">
                <a16:creationId xmlns:a16="http://schemas.microsoft.com/office/drawing/2014/main" id="{5DD3FAA2-11D2-433B-9639-F1C673A10B5F}"/>
              </a:ext>
            </a:extLst>
          </p:cNvPr>
          <p:cNvSpPr>
            <a:spLocks noGrp="1"/>
          </p:cNvSpPr>
          <p:nvPr>
            <p:ph type="ftr" sz="quarter" idx="11"/>
          </p:nvPr>
        </p:nvSpPr>
        <p:spPr>
          <a:xfrm>
            <a:off x="3007702" y="6361811"/>
            <a:ext cx="7050698" cy="365125"/>
          </a:xfrm>
        </p:spPr>
        <p:txBody>
          <a:bodyPr/>
          <a:lstStyle/>
          <a:p>
            <a:pPr>
              <a:spcBef>
                <a:spcPts val="600"/>
              </a:spcBef>
            </a:pPr>
            <a:r>
              <a:rPr lang="uk-UA" dirty="0">
                <a:solidFill>
                  <a:srgbClr val="FFFFFF"/>
                </a:solidFill>
                <a:latin typeface="Roboto Condensed Light" panose="02000000000000000000" pitchFamily="2" charset="0"/>
                <a:ea typeface="Roboto Condensed Light" panose="02000000000000000000" pitchFamily="2" charset="0"/>
              </a:rPr>
              <a:t>Актуальні правові висновки Верховного Суду у земельних спорах</a:t>
            </a:r>
            <a:endParaRPr lang="ru-RU" b="1" dirty="0">
              <a:solidFill>
                <a:schemeClr val="bg1"/>
              </a:solidFill>
              <a:latin typeface="Roboto Condensed Light" panose="02000000000000000000" pitchFamily="2" charset="0"/>
              <a:ea typeface="Roboto Condensed Light" panose="02000000000000000000" pitchFamily="2" charset="0"/>
            </a:endParaRPr>
          </a:p>
        </p:txBody>
      </p:sp>
      <p:sp>
        <p:nvSpPr>
          <p:cNvPr id="8" name="Місце для номера слайда 7">
            <a:extLst>
              <a:ext uri="{FF2B5EF4-FFF2-40B4-BE49-F238E27FC236}">
                <a16:creationId xmlns:a16="http://schemas.microsoft.com/office/drawing/2014/main" id="{4F201085-F841-4C7A-BA01-92D7E2570A6A}"/>
              </a:ext>
            </a:extLst>
          </p:cNvPr>
          <p:cNvSpPr>
            <a:spLocks noGrp="1"/>
          </p:cNvSpPr>
          <p:nvPr>
            <p:ph type="sldNum" sz="quarter" idx="12"/>
          </p:nvPr>
        </p:nvSpPr>
        <p:spPr/>
        <p:txBody>
          <a:bodyPr/>
          <a:lstStyle/>
          <a:p>
            <a:fld id="{29620606-38EC-4509-ADA7-DE66774FF2D4}" type="slidenum">
              <a:rPr lang="uk-UA" smtClean="0"/>
              <a:pPr/>
              <a:t>1</a:t>
            </a:fld>
            <a:endParaRPr lang="uk-UA"/>
          </a:p>
        </p:txBody>
      </p:sp>
      <p:pic>
        <p:nvPicPr>
          <p:cNvPr id="10" name="Рисунок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599" y="-331244"/>
            <a:ext cx="2863997" cy="3200564"/>
          </a:xfrm>
          <a:prstGeom prst="rect">
            <a:avLst/>
          </a:prstGeom>
        </p:spPr>
      </p:pic>
    </p:spTree>
    <p:extLst>
      <p:ext uri="{BB962C8B-B14F-4D97-AF65-F5344CB8AC3E}">
        <p14:creationId xmlns:p14="http://schemas.microsoft.com/office/powerpoint/2010/main" val="19379892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11527359" y="6485038"/>
            <a:ext cx="347116" cy="15826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286546" y="6357705"/>
            <a:ext cx="2228718" cy="412930"/>
          </a:xfrm>
        </p:spPr>
        <p:txBody>
          <a:bodyPr/>
          <a:lstStyle/>
          <a:p>
            <a:r>
              <a:rPr lang="uk-UA" smtClean="0">
                <a:solidFill>
                  <a:schemeClr val="bg1"/>
                </a:solidFill>
                <a:latin typeface="Roboto Condensed Light" panose="02000000000000000000" pitchFamily="2" charset="0"/>
                <a:ea typeface="Roboto Condensed Light" panose="02000000000000000000" pitchFamily="2" charset="0"/>
              </a:rPr>
              <a:t>Велика Палата Верховного Суду</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Місце для нижнього колонтитула 6">
            <a:extLst>
              <a:ext uri="{FF2B5EF4-FFF2-40B4-BE49-F238E27FC236}">
                <a16:creationId xmlns:a16="http://schemas.microsoft.com/office/drawing/2014/main" id="{5DD3FAA2-11D2-433B-9639-F1C673A10B5F}"/>
              </a:ext>
            </a:extLst>
          </p:cNvPr>
          <p:cNvSpPr>
            <a:spLocks noGrp="1"/>
          </p:cNvSpPr>
          <p:nvPr>
            <p:ph type="ftr" sz="quarter" idx="11"/>
          </p:nvPr>
        </p:nvSpPr>
        <p:spPr>
          <a:xfrm>
            <a:off x="2806959" y="6381605"/>
            <a:ext cx="7092820" cy="365125"/>
          </a:xfrm>
        </p:spPr>
        <p:txBody>
          <a:bodyPr/>
          <a:lstStyle/>
          <a:p>
            <a:r>
              <a:rPr lang="ru-RU" smtClean="0">
                <a:solidFill>
                  <a:schemeClr val="bg1"/>
                </a:solidFill>
                <a:latin typeface="Roboto Condensed Light" panose="02000000000000000000" pitchFamily="2" charset="0"/>
                <a:ea typeface="Roboto Condensed Light" panose="02000000000000000000" pitchFamily="2" charset="0"/>
              </a:rPr>
              <a:t>Актуальні правові висновки Верховного Суду у земельних спорах</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2" name="TextBox 1"/>
          <p:cNvSpPr txBox="1"/>
          <p:nvPr/>
        </p:nvSpPr>
        <p:spPr>
          <a:xfrm>
            <a:off x="645950" y="302079"/>
            <a:ext cx="11114724" cy="830997"/>
          </a:xfrm>
          <a:prstGeom prst="rect">
            <a:avLst/>
          </a:prstGeom>
          <a:noFill/>
        </p:spPr>
        <p:txBody>
          <a:bodyPr wrap="square" rtlCol="0">
            <a:spAutoFit/>
          </a:bodyPr>
          <a:lstStyle/>
          <a:p>
            <a:pPr algn="just"/>
            <a:r>
              <a:rPr lang="uk-UA" sz="2400" b="1" dirty="0" smtClean="0">
                <a:solidFill>
                  <a:schemeClr val="bg1"/>
                </a:solidFill>
                <a:latin typeface="Roboto Condensed Light" panose="02000000000000000000" pitchFamily="2" charset="0"/>
                <a:ea typeface="Roboto Condensed Light" panose="02000000000000000000" pitchFamily="2" charset="0"/>
              </a:rPr>
              <a:t>Спосіб захисту права щодо витребування земельної ділянки та знесення об’єкта нерухомості </a:t>
            </a:r>
            <a:endParaRPr lang="uk-UA" sz="2400" b="1" dirty="0">
              <a:solidFill>
                <a:schemeClr val="bg1"/>
              </a:solidFill>
              <a:latin typeface="Roboto Condensed Light" panose="02000000000000000000" pitchFamily="2" charset="0"/>
              <a:ea typeface="Roboto Condensed Light" panose="02000000000000000000" pitchFamily="2" charset="0"/>
            </a:endParaRPr>
          </a:p>
        </p:txBody>
      </p:sp>
      <p:sp>
        <p:nvSpPr>
          <p:cNvPr id="6" name="TextBox 5"/>
          <p:cNvSpPr txBox="1"/>
          <p:nvPr/>
        </p:nvSpPr>
        <p:spPr>
          <a:xfrm>
            <a:off x="645950" y="1419567"/>
            <a:ext cx="11114724" cy="4524315"/>
          </a:xfrm>
          <a:prstGeom prst="rect">
            <a:avLst/>
          </a:prstGeom>
          <a:noFill/>
        </p:spPr>
        <p:txBody>
          <a:bodyPr wrap="square" rtlCol="0">
            <a:spAutoFit/>
          </a:bodyPr>
          <a:lstStyle/>
          <a:p>
            <a:pPr algn="just">
              <a:spcBef>
                <a:spcPts val="600"/>
              </a:spcBef>
            </a:pPr>
            <a:r>
              <a:rPr lang="ru-RU" sz="2000" b="1" dirty="0">
                <a:solidFill>
                  <a:srgbClr val="FFD800"/>
                </a:solidFill>
                <a:latin typeface="Roboto Condensed Light" panose="02000000000000000000" pitchFamily="2" charset="0"/>
                <a:ea typeface="Roboto Condensed Light" panose="02000000000000000000" pitchFamily="2" charset="0"/>
              </a:rPr>
              <a:t>Не </a:t>
            </a:r>
            <a:r>
              <a:rPr lang="ru-RU" sz="2000" b="1" dirty="0" err="1">
                <a:solidFill>
                  <a:srgbClr val="FFD800"/>
                </a:solidFill>
                <a:latin typeface="Roboto Condensed Light" panose="02000000000000000000" pitchFamily="2" charset="0"/>
                <a:ea typeface="Roboto Condensed Light" panose="02000000000000000000" pitchFamily="2" charset="0"/>
              </a:rPr>
              <a:t>можна</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розглядати</a:t>
            </a:r>
            <a:r>
              <a:rPr lang="ru-RU" sz="2000" b="1" dirty="0">
                <a:solidFill>
                  <a:srgbClr val="FFD800"/>
                </a:solidFill>
                <a:latin typeface="Roboto Condensed Light" panose="02000000000000000000" pitchFamily="2" charset="0"/>
                <a:ea typeface="Roboto Condensed Light" panose="02000000000000000000" pitchFamily="2" charset="0"/>
              </a:rPr>
              <a:t> як </a:t>
            </a:r>
            <a:r>
              <a:rPr lang="ru-RU" sz="2000" b="1" dirty="0" err="1">
                <a:solidFill>
                  <a:srgbClr val="FFD800"/>
                </a:solidFill>
                <a:latin typeface="Roboto Condensed Light" panose="02000000000000000000" pitchFamily="2" charset="0"/>
                <a:ea typeface="Roboto Condensed Light" panose="02000000000000000000" pitchFamily="2" charset="0"/>
              </a:rPr>
              <a:t>єдиний</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позов</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вимогу</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витребувати</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спірну</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земельну</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ділянку</a:t>
            </a:r>
            <a:r>
              <a:rPr lang="ru-RU" sz="2000" b="1" dirty="0">
                <a:solidFill>
                  <a:srgbClr val="FFD800"/>
                </a:solidFill>
                <a:latin typeface="Roboto Condensed Light" panose="02000000000000000000" pitchFamily="2" charset="0"/>
                <a:ea typeface="Roboto Condensed Light" panose="02000000000000000000" pitchFamily="2" charset="0"/>
              </a:rPr>
              <a:t> шляхом </a:t>
            </a:r>
            <a:r>
              <a:rPr lang="ru-RU" sz="2000" b="1" dirty="0" err="1">
                <a:solidFill>
                  <a:srgbClr val="FFD800"/>
                </a:solidFill>
                <a:latin typeface="Roboto Condensed Light" panose="02000000000000000000" pitchFamily="2" charset="0"/>
                <a:ea typeface="Roboto Condensed Light" panose="02000000000000000000" pitchFamily="2" charset="0"/>
              </a:rPr>
              <a:t>знесення</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об’єкта</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нерухомості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оскільки</a:t>
            </a:r>
            <a:r>
              <a:rPr lang="ru-RU" sz="2000" dirty="0">
                <a:solidFill>
                  <a:schemeClr val="bg1"/>
                </a:solidFill>
                <a:latin typeface="Roboto Condensed Light" panose="02000000000000000000" pitchFamily="2" charset="0"/>
                <a:ea typeface="Roboto Condensed Light" panose="02000000000000000000" pitchFamily="2" charset="0"/>
              </a:rPr>
              <a:t> в </a:t>
            </a:r>
            <a:r>
              <a:rPr lang="ru-RU" sz="2000" dirty="0" err="1">
                <a:solidFill>
                  <a:schemeClr val="bg1"/>
                </a:solidFill>
                <a:latin typeface="Roboto Condensed Light" panose="02000000000000000000" pitchFamily="2" charset="0"/>
                <a:ea typeface="Roboto Condensed Light" panose="02000000000000000000" pitchFamily="2" charset="0"/>
              </a:rPr>
              <a:t>такій</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вимозі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поєднані</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одночасно</a:t>
            </a:r>
            <a:r>
              <a:rPr lang="ru-RU" sz="2000" b="1" dirty="0">
                <a:solidFill>
                  <a:srgbClr val="FFD800"/>
                </a:solidFill>
                <a:latin typeface="Roboto Condensed Light" panose="02000000000000000000" pitchFamily="2" charset="0"/>
                <a:ea typeface="Roboto Condensed Light" panose="02000000000000000000" pitchFamily="2" charset="0"/>
              </a:rPr>
              <a:t> два </a:t>
            </a:r>
            <a:r>
              <a:rPr lang="ru-RU" sz="2000" b="1" dirty="0" err="1">
                <a:solidFill>
                  <a:srgbClr val="FFD800"/>
                </a:solidFill>
                <a:latin typeface="Roboto Condensed Light" panose="02000000000000000000" pitchFamily="2" charset="0"/>
                <a:ea typeface="Roboto Condensed Light" panose="02000000000000000000" pitchFamily="2" charset="0"/>
              </a:rPr>
              <a:t>способи</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захисту</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dirty="0">
                <a:solidFill>
                  <a:schemeClr val="bg1"/>
                </a:solidFill>
                <a:latin typeface="Roboto Condensed Light" panose="02000000000000000000" pitchFamily="2" charset="0"/>
                <a:ea typeface="Roboto Condensed Light" panose="02000000000000000000" pitchFamily="2" charset="0"/>
              </a:rPr>
              <a:t>(</a:t>
            </a:r>
            <a:r>
              <a:rPr lang="ru-RU" sz="2000" dirty="0" err="1">
                <a:solidFill>
                  <a:schemeClr val="bg1"/>
                </a:solidFill>
                <a:latin typeface="Roboto Condensed Light" panose="02000000000000000000" pitchFamily="2" charset="0"/>
                <a:ea typeface="Roboto Condensed Light" panose="02000000000000000000" pitchFamily="2" charset="0"/>
              </a:rPr>
              <a:t>віндикаційний</a:t>
            </a:r>
            <a:r>
              <a:rPr lang="ru-RU" sz="2000" dirty="0">
                <a:solidFill>
                  <a:schemeClr val="bg1"/>
                </a:solidFill>
                <a:latin typeface="Roboto Condensed Light" panose="02000000000000000000" pitchFamily="2" charset="0"/>
                <a:ea typeface="Roboto Condensed Light" panose="02000000000000000000" pitchFamily="2" charset="0"/>
              </a:rPr>
              <a:t> і </a:t>
            </a:r>
            <a:r>
              <a:rPr lang="ru-RU" sz="2000" dirty="0" err="1">
                <a:solidFill>
                  <a:schemeClr val="bg1"/>
                </a:solidFill>
                <a:latin typeface="Roboto Condensed Light" panose="02000000000000000000" pitchFamily="2" charset="0"/>
                <a:ea typeface="Roboto Condensed Light" panose="02000000000000000000" pitchFamily="2" charset="0"/>
              </a:rPr>
              <a:t>негаторний</a:t>
            </a:r>
            <a:r>
              <a:rPr lang="ru-RU" sz="2000" dirty="0">
                <a:solidFill>
                  <a:schemeClr val="bg1"/>
                </a:solidFill>
                <a:latin typeface="Roboto Condensed Light" panose="02000000000000000000" pitchFamily="2" charset="0"/>
                <a:ea typeface="Roboto Condensed Light" panose="02000000000000000000" pitchFamily="2" charset="0"/>
              </a:rPr>
              <a:t> позови), </a:t>
            </a:r>
            <a:r>
              <a:rPr lang="ru-RU" sz="2000" b="1" dirty="0" err="1">
                <a:solidFill>
                  <a:srgbClr val="FFD800"/>
                </a:solidFill>
                <a:latin typeface="Roboto Condensed Light" panose="02000000000000000000" pitchFamily="2" charset="0"/>
                <a:ea typeface="Roboto Condensed Light" panose="02000000000000000000" pitchFamily="2" charset="0"/>
              </a:rPr>
              <a:t>спрямовані</a:t>
            </a:r>
            <a:r>
              <a:rPr lang="ru-RU" sz="2000" b="1" dirty="0">
                <a:solidFill>
                  <a:srgbClr val="FFD800"/>
                </a:solidFill>
                <a:latin typeface="Roboto Condensed Light" panose="02000000000000000000" pitchFamily="2" charset="0"/>
                <a:ea typeface="Roboto Condensed Light" panose="02000000000000000000" pitchFamily="2" charset="0"/>
              </a:rPr>
              <a:t> на </a:t>
            </a:r>
            <a:r>
              <a:rPr lang="ru-RU" sz="2000" b="1" dirty="0" err="1">
                <a:solidFill>
                  <a:srgbClr val="FFD800"/>
                </a:solidFill>
                <a:latin typeface="Roboto Condensed Light" panose="02000000000000000000" pitchFamily="2" charset="0"/>
                <a:ea typeface="Roboto Condensed Light" panose="02000000000000000000" pitchFamily="2" charset="0"/>
              </a:rPr>
              <a:t>усунення</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різних</a:t>
            </a:r>
            <a:r>
              <a:rPr lang="ru-RU" sz="2000" b="1" dirty="0">
                <a:solidFill>
                  <a:srgbClr val="FFD800"/>
                </a:solidFill>
                <a:latin typeface="Roboto Condensed Light" panose="02000000000000000000" pitchFamily="2" charset="0"/>
                <a:ea typeface="Roboto Condensed Light" panose="02000000000000000000" pitchFamily="2" charset="0"/>
              </a:rPr>
              <a:t> за </a:t>
            </a:r>
            <a:r>
              <a:rPr lang="ru-RU" sz="2000" b="1" dirty="0" err="1">
                <a:solidFill>
                  <a:srgbClr val="FFD800"/>
                </a:solidFill>
                <a:latin typeface="Roboto Condensed Light" panose="02000000000000000000" pitchFamily="2" charset="0"/>
                <a:ea typeface="Roboto Condensed Light" panose="02000000000000000000" pitchFamily="2" charset="0"/>
              </a:rPr>
              <a:t>змістом</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порушень</a:t>
            </a:r>
            <a:r>
              <a:rPr lang="ru-RU" sz="2000" b="1" dirty="0">
                <a:solidFill>
                  <a:srgbClr val="FFD800"/>
                </a:solidFill>
                <a:latin typeface="Roboto Condensed Light" panose="02000000000000000000" pitchFamily="2" charset="0"/>
                <a:ea typeface="Roboto Condensed Light" panose="02000000000000000000" pitchFamily="2" charset="0"/>
              </a:rPr>
              <a:t> права </a:t>
            </a:r>
            <a:r>
              <a:rPr lang="ru-RU" sz="2000" b="1" dirty="0" err="1">
                <a:solidFill>
                  <a:srgbClr val="FFD800"/>
                </a:solidFill>
                <a:latin typeface="Roboto Condensed Light" panose="02000000000000000000" pitchFamily="2" charset="0"/>
                <a:ea typeface="Roboto Condensed Light" panose="02000000000000000000" pitchFamily="2" charset="0"/>
              </a:rPr>
              <a:t>власності</a:t>
            </a:r>
            <a:r>
              <a:rPr lang="ru-RU" sz="2000" dirty="0">
                <a:solidFill>
                  <a:schemeClr val="bg1"/>
                </a:solidFill>
                <a:latin typeface="Roboto Condensed Light" panose="02000000000000000000" pitchFamily="2" charset="0"/>
                <a:ea typeface="Roboto Condensed Light" panose="02000000000000000000" pitchFamily="2" charset="0"/>
              </a:rPr>
              <a:t>. </a:t>
            </a:r>
            <a:endParaRPr lang="ru-RU" sz="2000" dirty="0" smtClean="0">
              <a:solidFill>
                <a:schemeClr val="bg1"/>
              </a:solidFill>
              <a:latin typeface="Roboto Condensed Light" panose="02000000000000000000" pitchFamily="2" charset="0"/>
              <a:ea typeface="Roboto Condensed Light" panose="02000000000000000000" pitchFamily="2" charset="0"/>
            </a:endParaRPr>
          </a:p>
          <a:p>
            <a:pPr algn="just">
              <a:spcBef>
                <a:spcPts val="600"/>
              </a:spcBef>
            </a:pPr>
            <a:r>
              <a:rPr lang="ru-RU" sz="2000" dirty="0" err="1" smtClean="0">
                <a:solidFill>
                  <a:schemeClr val="bg1"/>
                </a:solidFill>
                <a:latin typeface="Roboto Condensed Light" panose="02000000000000000000" pitchFamily="2" charset="0"/>
                <a:ea typeface="Roboto Condensed Light" panose="02000000000000000000" pitchFamily="2" charset="0"/>
              </a:rPr>
              <a:t>Власник</a:t>
            </a:r>
            <a:r>
              <a:rPr lang="ru-RU" sz="2000" dirty="0" smtClean="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земельної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ділянки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може</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просити</a:t>
            </a:r>
            <a:r>
              <a:rPr lang="ru-RU" sz="2000" b="1" dirty="0">
                <a:solidFill>
                  <a:srgbClr val="FFD800"/>
                </a:solidFill>
                <a:latin typeface="Roboto Condensed Light" panose="02000000000000000000" pitchFamily="2" charset="0"/>
                <a:ea typeface="Roboto Condensed Light" panose="02000000000000000000" pitchFamily="2" charset="0"/>
              </a:rPr>
              <a:t> про </a:t>
            </a:r>
            <a:r>
              <a:rPr lang="ru-RU" sz="2000" b="1" dirty="0" err="1">
                <a:solidFill>
                  <a:srgbClr val="FFD800"/>
                </a:solidFill>
                <a:latin typeface="Roboto Condensed Light" panose="02000000000000000000" pitchFamily="2" charset="0"/>
                <a:ea typeface="Roboto Condensed Light" panose="02000000000000000000" pitchFamily="2" charset="0"/>
              </a:rPr>
              <a:t>захист</a:t>
            </a:r>
            <a:r>
              <a:rPr lang="ru-RU" sz="2000" b="1" dirty="0">
                <a:solidFill>
                  <a:srgbClr val="FFD800"/>
                </a:solidFill>
                <a:latin typeface="Roboto Condensed Light" panose="02000000000000000000" pitchFamily="2" charset="0"/>
                <a:ea typeface="Roboto Condensed Light" panose="02000000000000000000" pitchFamily="2" charset="0"/>
              </a:rPr>
              <a:t> права </a:t>
            </a:r>
            <a:r>
              <a:rPr lang="ru-RU" sz="2000" b="1" dirty="0" err="1">
                <a:solidFill>
                  <a:srgbClr val="FFD800"/>
                </a:solidFill>
                <a:latin typeface="Roboto Condensed Light" panose="02000000000000000000" pitchFamily="2" charset="0"/>
                <a:ea typeface="Roboto Condensed Light" panose="02000000000000000000" pitchFamily="2" charset="0"/>
              </a:rPr>
              <a:t>володіння</a:t>
            </a:r>
            <a:r>
              <a:rPr lang="ru-RU" sz="2000" b="1" dirty="0">
                <a:solidFill>
                  <a:srgbClr val="FFD800"/>
                </a:solidFill>
                <a:latin typeface="Roboto Condensed Light" panose="02000000000000000000" pitchFamily="2" charset="0"/>
                <a:ea typeface="Roboto Condensed Light" panose="02000000000000000000" pitchFamily="2" charset="0"/>
              </a:rPr>
              <a:t> шляхом </a:t>
            </a:r>
            <a:r>
              <a:rPr lang="ru-RU" sz="2000" b="1" dirty="0" err="1">
                <a:solidFill>
                  <a:srgbClr val="FFD800"/>
                </a:solidFill>
                <a:latin typeface="Roboto Condensed Light" panose="02000000000000000000" pitchFamily="2" charset="0"/>
                <a:ea typeface="Roboto Condensed Light" panose="02000000000000000000" pitchFamily="2" charset="0"/>
              </a:rPr>
              <a:t>витребування</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такої</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ділянки</a:t>
            </a:r>
            <a:r>
              <a:rPr lang="ru-RU" sz="2000" b="1" dirty="0">
                <a:solidFill>
                  <a:srgbClr val="FFD800"/>
                </a:solidFill>
                <a:latin typeface="Roboto Condensed Light" panose="02000000000000000000" pitchFamily="2" charset="0"/>
                <a:ea typeface="Roboto Condensed Light" panose="02000000000000000000" pitchFamily="2" charset="0"/>
              </a:rPr>
              <a:t> з </a:t>
            </a:r>
            <a:r>
              <a:rPr lang="ru-RU" sz="2000" b="1" dirty="0" err="1">
                <a:solidFill>
                  <a:srgbClr val="FFD800"/>
                </a:solidFill>
                <a:latin typeface="Roboto Condensed Light" panose="02000000000000000000" pitchFamily="2" charset="0"/>
                <a:ea typeface="Roboto Condensed Light" panose="02000000000000000000" pitchFamily="2" charset="0"/>
              </a:rPr>
              <a:t>володіння</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кінцевого</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набувача</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що</a:t>
            </a:r>
            <a:r>
              <a:rPr lang="ru-RU" sz="2000" dirty="0">
                <a:solidFill>
                  <a:schemeClr val="bg1"/>
                </a:solidFill>
                <a:latin typeface="Roboto Condensed Light" panose="02000000000000000000" pitchFamily="2" charset="0"/>
                <a:ea typeface="Roboto Condensed Light" panose="02000000000000000000" pitchFamily="2" charset="0"/>
              </a:rPr>
              <a:t> є </a:t>
            </a:r>
            <a:r>
              <a:rPr lang="ru-RU" sz="2000" dirty="0" err="1">
                <a:solidFill>
                  <a:schemeClr val="bg1"/>
                </a:solidFill>
                <a:latin typeface="Roboto Condensed Light" panose="02000000000000000000" pitchFamily="2" charset="0"/>
                <a:ea typeface="Roboto Condensed Light" panose="02000000000000000000" pitchFamily="2" charset="0"/>
              </a:rPr>
              <a:t>підставою</a:t>
            </a:r>
            <a:r>
              <a:rPr lang="ru-RU" sz="2000" dirty="0">
                <a:solidFill>
                  <a:schemeClr val="bg1"/>
                </a:solidFill>
                <a:latin typeface="Roboto Condensed Light" panose="02000000000000000000" pitchFamily="2" charset="0"/>
                <a:ea typeface="Roboto Condensed Light" panose="02000000000000000000" pitchFamily="2" charset="0"/>
              </a:rPr>
              <a:t> не для </a:t>
            </a:r>
            <a:r>
              <a:rPr lang="ru-RU" sz="2000" dirty="0" err="1">
                <a:solidFill>
                  <a:schemeClr val="bg1"/>
                </a:solidFill>
                <a:latin typeface="Roboto Condensed Light" panose="02000000000000000000" pitchFamily="2" charset="0"/>
                <a:ea typeface="Roboto Condensed Light" panose="02000000000000000000" pitchFamily="2" charset="0"/>
              </a:rPr>
              <a:t>знесення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спорудженого</a:t>
            </a:r>
            <a:r>
              <a:rPr lang="ru-RU" sz="2000" dirty="0">
                <a:solidFill>
                  <a:schemeClr val="bg1"/>
                </a:solidFill>
                <a:latin typeface="Roboto Condensed Light" panose="02000000000000000000" pitchFamily="2" charset="0"/>
                <a:ea typeface="Roboto Condensed Light" panose="02000000000000000000" pitchFamily="2" charset="0"/>
              </a:rPr>
              <a:t> на </a:t>
            </a:r>
            <a:r>
              <a:rPr lang="ru-RU" sz="2000" dirty="0" err="1">
                <a:solidFill>
                  <a:schemeClr val="bg1"/>
                </a:solidFill>
                <a:latin typeface="Roboto Condensed Light" panose="02000000000000000000" pitchFamily="2" charset="0"/>
                <a:ea typeface="Roboto Condensed Light" panose="02000000000000000000" pitchFamily="2" charset="0"/>
              </a:rPr>
              <a:t>ній</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об’єкта</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нерухомості</a:t>
            </a:r>
            <a:r>
              <a:rPr lang="ru-RU" sz="2000" dirty="0">
                <a:solidFill>
                  <a:schemeClr val="bg1"/>
                </a:solidFill>
                <a:latin typeface="Roboto Condensed Light" panose="02000000000000000000" pitchFamily="2" charset="0"/>
                <a:ea typeface="Roboto Condensed Light" panose="02000000000000000000" pitchFamily="2" charset="0"/>
              </a:rPr>
              <a:t>, а для </a:t>
            </a:r>
            <a:r>
              <a:rPr lang="ru-RU" sz="2000" dirty="0" err="1">
                <a:solidFill>
                  <a:schemeClr val="bg1"/>
                </a:solidFill>
                <a:latin typeface="Roboto Condensed Light" panose="02000000000000000000" pitchFamily="2" charset="0"/>
                <a:ea typeface="Roboto Condensed Light" panose="02000000000000000000" pitchFamily="2" charset="0"/>
              </a:rPr>
              <a:t>внесення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запису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відомостей</a:t>
            </a:r>
            <a:r>
              <a:rPr lang="ru-RU" sz="2000" dirty="0">
                <a:solidFill>
                  <a:schemeClr val="bg1"/>
                </a:solidFill>
                <a:latin typeface="Roboto Condensed Light" panose="02000000000000000000" pitchFamily="2" charset="0"/>
                <a:ea typeface="Roboto Condensed Light" panose="02000000000000000000" pitchFamily="2" charset="0"/>
              </a:rPr>
              <a:t>) про право </a:t>
            </a:r>
            <a:r>
              <a:rPr lang="ru-RU" sz="2000" dirty="0" err="1">
                <a:solidFill>
                  <a:schemeClr val="bg1"/>
                </a:solidFill>
                <a:latin typeface="Roboto Condensed Light" panose="02000000000000000000" pitchFamily="2" charset="0"/>
                <a:ea typeface="Roboto Condensed Light" panose="02000000000000000000" pitchFamily="2" charset="0"/>
              </a:rPr>
              <a:t>власності</a:t>
            </a:r>
            <a:r>
              <a:rPr lang="ru-RU" sz="2000" dirty="0">
                <a:solidFill>
                  <a:schemeClr val="bg1"/>
                </a:solidFill>
                <a:latin typeface="Roboto Condensed Light" panose="02000000000000000000" pitchFamily="2" charset="0"/>
                <a:ea typeface="Roboto Condensed Light" panose="02000000000000000000" pitchFamily="2" charset="0"/>
              </a:rPr>
              <a:t> на </a:t>
            </a:r>
            <a:r>
              <a:rPr lang="ru-RU" sz="2000" dirty="0" err="1">
                <a:solidFill>
                  <a:schemeClr val="bg1"/>
                </a:solidFill>
                <a:latin typeface="Roboto Condensed Light" panose="02000000000000000000" pitchFamily="2" charset="0"/>
                <a:ea typeface="Roboto Condensed Light" panose="02000000000000000000" pitchFamily="2" charset="0"/>
              </a:rPr>
              <a:t>спірну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земельну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ділянку</a:t>
            </a:r>
            <a:r>
              <a:rPr lang="ru-RU" sz="2000" dirty="0">
                <a:solidFill>
                  <a:schemeClr val="bg1"/>
                </a:solidFill>
                <a:latin typeface="Roboto Condensed Light" panose="02000000000000000000" pitchFamily="2" charset="0"/>
                <a:ea typeface="Roboto Condensed Light" panose="02000000000000000000" pitchFamily="2" charset="0"/>
              </a:rPr>
              <a:t> до Державного </a:t>
            </a:r>
            <a:r>
              <a:rPr lang="ru-RU" sz="2000" dirty="0" err="1">
                <a:solidFill>
                  <a:schemeClr val="bg1"/>
                </a:solidFill>
                <a:latin typeface="Roboto Condensed Light" panose="02000000000000000000" pitchFamily="2" charset="0"/>
                <a:ea typeface="Roboto Condensed Light" panose="02000000000000000000" pitchFamily="2" charset="0"/>
              </a:rPr>
              <a:t>реєстру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речових</a:t>
            </a:r>
            <a:r>
              <a:rPr lang="ru-RU" sz="2000" dirty="0">
                <a:solidFill>
                  <a:schemeClr val="bg1"/>
                </a:solidFill>
                <a:latin typeface="Roboto Condensed Light" panose="02000000000000000000" pitchFamily="2" charset="0"/>
                <a:ea typeface="Roboto Condensed Light" panose="02000000000000000000" pitchFamily="2" charset="0"/>
              </a:rPr>
              <a:t> прав на </a:t>
            </a:r>
            <a:r>
              <a:rPr lang="ru-RU" sz="2000" dirty="0" err="1">
                <a:solidFill>
                  <a:schemeClr val="bg1"/>
                </a:solidFill>
                <a:latin typeface="Roboto Condensed Light" panose="02000000000000000000" pitchFamily="2" charset="0"/>
                <a:ea typeface="Roboto Condensed Light" panose="02000000000000000000" pitchFamily="2" charset="0"/>
              </a:rPr>
              <a:t>нерухоме</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майно</a:t>
            </a:r>
            <a:r>
              <a:rPr lang="ru-RU" sz="2000" dirty="0">
                <a:solidFill>
                  <a:schemeClr val="bg1"/>
                </a:solidFill>
                <a:latin typeface="Roboto Condensed Light" panose="02000000000000000000" pitchFamily="2" charset="0"/>
                <a:ea typeface="Roboto Condensed Light" panose="02000000000000000000" pitchFamily="2" charset="0"/>
              </a:rPr>
              <a:t>. </a:t>
            </a:r>
            <a:endParaRPr lang="ru-RU" sz="2000" dirty="0" smtClean="0">
              <a:solidFill>
                <a:schemeClr val="bg1"/>
              </a:solidFill>
              <a:latin typeface="Roboto Condensed Light" panose="02000000000000000000" pitchFamily="2" charset="0"/>
              <a:ea typeface="Roboto Condensed Light" panose="02000000000000000000" pitchFamily="2" charset="0"/>
            </a:endParaRPr>
          </a:p>
          <a:p>
            <a:pPr algn="just">
              <a:spcBef>
                <a:spcPts val="600"/>
              </a:spcBef>
            </a:pPr>
            <a:r>
              <a:rPr lang="ru-RU" sz="2000" b="1" dirty="0" err="1" smtClean="0">
                <a:solidFill>
                  <a:srgbClr val="FFD800"/>
                </a:solidFill>
                <a:latin typeface="Roboto Condensed Light" panose="02000000000000000000" pitchFamily="2" charset="0"/>
                <a:ea typeface="Roboto Condensed Light" panose="02000000000000000000" pitchFamily="2" charset="0"/>
              </a:rPr>
              <a:t>Після</a:t>
            </a:r>
            <a:r>
              <a:rPr lang="ru-RU" sz="2000" b="1" dirty="0" smtClean="0">
                <a:solidFill>
                  <a:srgbClr val="FFD800"/>
                </a:solidFill>
                <a:latin typeface="Roboto Condensed Light" panose="02000000000000000000" pitchFamily="2" charset="0"/>
                <a:ea typeface="Roboto Condensed Light" panose="02000000000000000000" pitchFamily="2" charset="0"/>
              </a:rPr>
              <a:t> </a:t>
            </a:r>
            <a:r>
              <a:rPr lang="ru-RU" sz="2000" b="1" dirty="0">
                <a:solidFill>
                  <a:srgbClr val="FFD800"/>
                </a:solidFill>
                <a:latin typeface="Roboto Condensed Light" panose="02000000000000000000" pitchFamily="2" charset="0"/>
                <a:ea typeface="Roboto Condensed Light" panose="02000000000000000000" pitchFamily="2" charset="0"/>
              </a:rPr>
              <a:t>того </a:t>
            </a:r>
            <a:r>
              <a:rPr lang="ru-RU" sz="2000" b="1" dirty="0" err="1">
                <a:solidFill>
                  <a:srgbClr val="FFD800"/>
                </a:solidFill>
                <a:latin typeface="Roboto Condensed Light" panose="02000000000000000000" pitchFamily="2" charset="0"/>
                <a:ea typeface="Roboto Condensed Light" panose="02000000000000000000" pitchFamily="2" charset="0"/>
              </a:rPr>
              <a:t>власник</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може</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ставити</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питання</a:t>
            </a:r>
            <a:r>
              <a:rPr lang="ru-RU" sz="2000" b="1" dirty="0">
                <a:solidFill>
                  <a:srgbClr val="FFD800"/>
                </a:solidFill>
                <a:latin typeface="Roboto Condensed Light" panose="02000000000000000000" pitchFamily="2" charset="0"/>
                <a:ea typeface="Roboto Condensed Light" panose="02000000000000000000" pitchFamily="2" charset="0"/>
              </a:rPr>
              <a:t> про </a:t>
            </a:r>
            <a:r>
              <a:rPr lang="ru-RU" sz="2000" b="1" dirty="0" err="1">
                <a:solidFill>
                  <a:srgbClr val="FFD800"/>
                </a:solidFill>
                <a:latin typeface="Roboto Condensed Light" panose="02000000000000000000" pitchFamily="2" charset="0"/>
                <a:ea typeface="Roboto Condensed Light" panose="02000000000000000000" pitchFamily="2" charset="0"/>
              </a:rPr>
              <a:t>захист</a:t>
            </a:r>
            <a:r>
              <a:rPr lang="ru-RU" sz="2000" b="1" dirty="0">
                <a:solidFill>
                  <a:srgbClr val="FFD800"/>
                </a:solidFill>
                <a:latin typeface="Roboto Condensed Light" panose="02000000000000000000" pitchFamily="2" charset="0"/>
                <a:ea typeface="Roboto Condensed Light" panose="02000000000000000000" pitchFamily="2" charset="0"/>
              </a:rPr>
              <a:t> прав </a:t>
            </a:r>
            <a:r>
              <a:rPr lang="ru-RU" sz="2000" b="1" dirty="0" err="1">
                <a:solidFill>
                  <a:srgbClr val="FFD800"/>
                </a:solidFill>
                <a:latin typeface="Roboto Condensed Light" panose="02000000000000000000" pitchFamily="2" charset="0"/>
                <a:ea typeface="Roboto Condensed Light" panose="02000000000000000000" pitchFamily="2" charset="0"/>
              </a:rPr>
              <a:t>від</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порушень</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які</a:t>
            </a:r>
            <a:r>
              <a:rPr lang="ru-RU" sz="2000" b="1" dirty="0">
                <a:solidFill>
                  <a:srgbClr val="FFD800"/>
                </a:solidFill>
                <a:latin typeface="Roboto Condensed Light" panose="02000000000000000000" pitchFamily="2" charset="0"/>
                <a:ea typeface="Roboto Condensed Light" panose="02000000000000000000" pitchFamily="2" charset="0"/>
              </a:rPr>
              <a:t> не </a:t>
            </a:r>
            <a:r>
              <a:rPr lang="ru-RU" sz="2000" b="1" dirty="0" err="1">
                <a:solidFill>
                  <a:srgbClr val="FFD800"/>
                </a:solidFill>
                <a:latin typeface="Roboto Condensed Light" panose="02000000000000000000" pitchFamily="2" charset="0"/>
                <a:ea typeface="Roboto Condensed Light" panose="02000000000000000000" pitchFamily="2" charset="0"/>
              </a:rPr>
              <a:t>пов’язані</a:t>
            </a:r>
            <a:r>
              <a:rPr lang="ru-RU" sz="2000" b="1" dirty="0">
                <a:solidFill>
                  <a:srgbClr val="FFD800"/>
                </a:solidFill>
                <a:latin typeface="Roboto Condensed Light" panose="02000000000000000000" pitchFamily="2" charset="0"/>
                <a:ea typeface="Roboto Condensed Light" panose="02000000000000000000" pitchFamily="2" charset="0"/>
              </a:rPr>
              <a:t> з </a:t>
            </a:r>
            <a:r>
              <a:rPr lang="ru-RU" sz="2000" b="1" dirty="0" err="1">
                <a:solidFill>
                  <a:srgbClr val="FFD800"/>
                </a:solidFill>
                <a:latin typeface="Roboto Condensed Light" panose="02000000000000000000" pitchFamily="2" charset="0"/>
                <a:ea typeface="Roboto Condensed Light" panose="02000000000000000000" pitchFamily="2" charset="0"/>
              </a:rPr>
              <a:t>позбавленням</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smtClean="0">
                <a:solidFill>
                  <a:srgbClr val="FFD800"/>
                </a:solidFill>
                <a:latin typeface="Roboto Condensed Light" panose="02000000000000000000" pitchFamily="2" charset="0"/>
                <a:ea typeface="Roboto Condensed Light" panose="02000000000000000000" pitchFamily="2" charset="0"/>
              </a:rPr>
              <a:t>його</a:t>
            </a:r>
            <a:r>
              <a:rPr lang="ru-RU" sz="2000" b="1" dirty="0" smtClean="0">
                <a:solidFill>
                  <a:srgbClr val="FFD800"/>
                </a:solidFill>
                <a:latin typeface="Roboto Condensed Light" panose="02000000000000000000" pitchFamily="2" charset="0"/>
                <a:ea typeface="Roboto Condensed Light" panose="02000000000000000000" pitchFamily="2" charset="0"/>
              </a:rPr>
              <a:t> </a:t>
            </a:r>
            <a:r>
              <a:rPr lang="uk-UA" sz="2000" b="1" dirty="0">
                <a:solidFill>
                  <a:srgbClr val="FFD800"/>
                </a:solidFill>
                <a:latin typeface="Roboto Condensed Light" panose="02000000000000000000" pitchFamily="2" charset="0"/>
                <a:ea typeface="Roboto Condensed Light" panose="02000000000000000000" pitchFamily="2" charset="0"/>
              </a:rPr>
              <a:t>володіння спірною земельною ділянкою</a:t>
            </a:r>
            <a:r>
              <a:rPr lang="uk-UA" sz="2000" dirty="0">
                <a:solidFill>
                  <a:schemeClr val="bg1"/>
                </a:solidFill>
                <a:latin typeface="Roboto Condensed Light" panose="02000000000000000000" pitchFamily="2" charset="0"/>
                <a:ea typeface="Roboto Condensed Light" panose="02000000000000000000" pitchFamily="2" charset="0"/>
              </a:rPr>
              <a:t>, зокрема, шляхом знесення спорудженого на ній об’єкта нерухомості. У разі поєднання в одній </a:t>
            </a:r>
            <a:r>
              <a:rPr lang="uk-UA" sz="2000" dirty="0" err="1">
                <a:solidFill>
                  <a:schemeClr val="bg1"/>
                </a:solidFill>
                <a:latin typeface="Roboto Condensed Light" panose="02000000000000000000" pitchFamily="2" charset="0"/>
                <a:ea typeface="Roboto Condensed Light" panose="02000000000000000000" pitchFamily="2" charset="0"/>
              </a:rPr>
              <a:t>вимозі</a:t>
            </a:r>
            <a:r>
              <a:rPr lang="uk-UA" sz="2000" dirty="0">
                <a:solidFill>
                  <a:schemeClr val="bg1"/>
                </a:solidFill>
                <a:latin typeface="Roboto Condensed Light" panose="02000000000000000000" pitchFamily="2" charset="0"/>
                <a:ea typeface="Roboto Condensed Light" panose="02000000000000000000" pitchFamily="2" charset="0"/>
              </a:rPr>
              <a:t> </a:t>
            </a:r>
            <a:r>
              <a:rPr lang="uk-UA" sz="2000" dirty="0" err="1">
                <a:solidFill>
                  <a:schemeClr val="bg1"/>
                </a:solidFill>
                <a:latin typeface="Roboto Condensed Light" panose="02000000000000000000" pitchFamily="2" charset="0"/>
                <a:ea typeface="Roboto Condensed Light" panose="02000000000000000000" pitchFamily="2" charset="0"/>
              </a:rPr>
              <a:t>віндикаційного</a:t>
            </a:r>
            <a:r>
              <a:rPr lang="uk-UA" sz="2000" dirty="0">
                <a:solidFill>
                  <a:schemeClr val="bg1"/>
                </a:solidFill>
                <a:latin typeface="Roboto Condensed Light" panose="02000000000000000000" pitchFamily="2" charset="0"/>
                <a:ea typeface="Roboto Condensed Light" panose="02000000000000000000" pitchFamily="2" charset="0"/>
              </a:rPr>
              <a:t> та </a:t>
            </a:r>
            <a:r>
              <a:rPr lang="uk-UA" sz="2000" dirty="0" err="1">
                <a:solidFill>
                  <a:schemeClr val="bg1"/>
                </a:solidFill>
                <a:latin typeface="Roboto Condensed Light" panose="02000000000000000000" pitchFamily="2" charset="0"/>
                <a:ea typeface="Roboto Condensed Light" panose="02000000000000000000" pitchFamily="2" charset="0"/>
              </a:rPr>
              <a:t>негаторного</a:t>
            </a:r>
            <a:r>
              <a:rPr lang="uk-UA" sz="2000" dirty="0">
                <a:solidFill>
                  <a:schemeClr val="bg1"/>
                </a:solidFill>
                <a:latin typeface="Roboto Condensed Light" panose="02000000000000000000" pitchFamily="2" charset="0"/>
                <a:ea typeface="Roboto Condensed Light" panose="02000000000000000000" pitchFamily="2" charset="0"/>
              </a:rPr>
              <a:t> позовів суд має визначити, яку мету переслідує позивач, і застосувати належні норми права, зокрема, задовольняючи такий позов </a:t>
            </a:r>
            <a:r>
              <a:rPr lang="uk-UA" sz="2000" dirty="0" smtClean="0">
                <a:solidFill>
                  <a:schemeClr val="bg1"/>
                </a:solidFill>
                <a:latin typeface="Roboto Condensed Light" panose="02000000000000000000" pitchFamily="2" charset="0"/>
                <a:ea typeface="Roboto Condensed Light" panose="02000000000000000000" pitchFamily="2" charset="0"/>
              </a:rPr>
              <a:t>частково.</a:t>
            </a:r>
          </a:p>
          <a:p>
            <a:pPr algn="just"/>
            <a:r>
              <a:rPr lang="uk-UA" sz="2000" dirty="0" smtClean="0">
                <a:solidFill>
                  <a:schemeClr val="bg1"/>
                </a:solidFill>
                <a:latin typeface="Roboto Condensed Light" panose="02000000000000000000" pitchFamily="2" charset="0"/>
                <a:ea typeface="Roboto Condensed Light" panose="02000000000000000000" pitchFamily="2" charset="0"/>
              </a:rPr>
              <a:t>		</a:t>
            </a:r>
          </a:p>
          <a:p>
            <a:pPr algn="just"/>
            <a:r>
              <a:rPr lang="ru-RU" i="1" dirty="0" smtClean="0">
                <a:solidFill>
                  <a:srgbClr val="38B6AB"/>
                </a:solidFill>
                <a:latin typeface="Roboto Condensed Light" panose="02000000000000000000" pitchFamily="2" charset="0"/>
                <a:ea typeface="Roboto Condensed Light" panose="02000000000000000000" pitchFamily="2" charset="0"/>
              </a:rPr>
              <a:t>					постанова ВП </a:t>
            </a:r>
            <a:r>
              <a:rPr lang="ru-RU" i="1" dirty="0">
                <a:solidFill>
                  <a:srgbClr val="38B6AB"/>
                </a:solidFill>
                <a:latin typeface="Roboto Condensed Light" panose="02000000000000000000" pitchFamily="2" charset="0"/>
                <a:ea typeface="Roboto Condensed Light" panose="02000000000000000000" pitchFamily="2" charset="0"/>
              </a:rPr>
              <a:t>ВС </a:t>
            </a:r>
            <a:r>
              <a:rPr lang="ru-RU" i="1" dirty="0" err="1">
                <a:solidFill>
                  <a:srgbClr val="38B6AB"/>
                </a:solidFill>
                <a:latin typeface="Roboto Condensed Light" panose="02000000000000000000" pitchFamily="2" charset="0"/>
                <a:ea typeface="Roboto Condensed Light" panose="02000000000000000000" pitchFamily="2" charset="0"/>
              </a:rPr>
              <a:t>від</a:t>
            </a:r>
            <a:r>
              <a:rPr lang="ru-RU" i="1" dirty="0">
                <a:solidFill>
                  <a:srgbClr val="38B6AB"/>
                </a:solidFill>
                <a:latin typeface="Roboto Condensed Light" panose="02000000000000000000" pitchFamily="2" charset="0"/>
                <a:ea typeface="Roboto Condensed Light" panose="02000000000000000000" pitchFamily="2" charset="0"/>
              </a:rPr>
              <a:t> 18 </a:t>
            </a:r>
            <a:r>
              <a:rPr lang="ru-RU" i="1" dirty="0" err="1">
                <a:solidFill>
                  <a:srgbClr val="38B6AB"/>
                </a:solidFill>
                <a:latin typeface="Roboto Condensed Light" panose="02000000000000000000" pitchFamily="2" charset="0"/>
                <a:ea typeface="Roboto Condensed Light" panose="02000000000000000000" pitchFamily="2" charset="0"/>
              </a:rPr>
              <a:t>січня</a:t>
            </a:r>
            <a:r>
              <a:rPr lang="ru-RU" i="1" dirty="0">
                <a:solidFill>
                  <a:srgbClr val="38B6AB"/>
                </a:solidFill>
                <a:latin typeface="Roboto Condensed Light" panose="02000000000000000000" pitchFamily="2" charset="0"/>
                <a:ea typeface="Roboto Condensed Light" panose="02000000000000000000" pitchFamily="2" charset="0"/>
              </a:rPr>
              <a:t> 2023 року у </a:t>
            </a:r>
            <a:r>
              <a:rPr lang="ru-RU" i="1" dirty="0" err="1">
                <a:solidFill>
                  <a:srgbClr val="38B6AB"/>
                </a:solidFill>
                <a:latin typeface="Roboto Condensed Light" panose="02000000000000000000" pitchFamily="2" charset="0"/>
                <a:ea typeface="Roboto Condensed Light" panose="02000000000000000000" pitchFamily="2" charset="0"/>
              </a:rPr>
              <a:t>справі</a:t>
            </a:r>
            <a:r>
              <a:rPr lang="ru-RU" i="1" dirty="0">
                <a:solidFill>
                  <a:srgbClr val="38B6AB"/>
                </a:solidFill>
                <a:latin typeface="Roboto Condensed Light" panose="02000000000000000000" pitchFamily="2" charset="0"/>
                <a:ea typeface="Roboto Condensed Light" panose="02000000000000000000" pitchFamily="2" charset="0"/>
              </a:rPr>
              <a:t> № 488/2807/17</a:t>
            </a:r>
            <a:endParaRPr lang="uk-UA" i="1" dirty="0" smtClean="0">
              <a:solidFill>
                <a:srgbClr val="38B6AB"/>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580094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11527359" y="6485038"/>
            <a:ext cx="347116" cy="15826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286546" y="6357705"/>
            <a:ext cx="2228718" cy="412930"/>
          </a:xfrm>
        </p:spPr>
        <p:txBody>
          <a:bodyPr/>
          <a:lstStyle/>
          <a:p>
            <a:r>
              <a:rPr lang="uk-UA" smtClean="0">
                <a:solidFill>
                  <a:schemeClr val="bg1"/>
                </a:solidFill>
                <a:latin typeface="Roboto Condensed Light" panose="02000000000000000000" pitchFamily="2" charset="0"/>
                <a:ea typeface="Roboto Condensed Light" panose="02000000000000000000" pitchFamily="2" charset="0"/>
              </a:rPr>
              <a:t>Велика Палата Верховного Суду</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Місце для нижнього колонтитула 6">
            <a:extLst>
              <a:ext uri="{FF2B5EF4-FFF2-40B4-BE49-F238E27FC236}">
                <a16:creationId xmlns:a16="http://schemas.microsoft.com/office/drawing/2014/main" id="{5DD3FAA2-11D2-433B-9639-F1C673A10B5F}"/>
              </a:ext>
            </a:extLst>
          </p:cNvPr>
          <p:cNvSpPr>
            <a:spLocks noGrp="1"/>
          </p:cNvSpPr>
          <p:nvPr>
            <p:ph type="ftr" sz="quarter" idx="11"/>
          </p:nvPr>
        </p:nvSpPr>
        <p:spPr>
          <a:xfrm>
            <a:off x="2806959" y="6381605"/>
            <a:ext cx="7092820" cy="365125"/>
          </a:xfrm>
        </p:spPr>
        <p:txBody>
          <a:bodyPr/>
          <a:lstStyle/>
          <a:p>
            <a:r>
              <a:rPr lang="ru-RU" smtClean="0">
                <a:solidFill>
                  <a:schemeClr val="bg1"/>
                </a:solidFill>
                <a:latin typeface="Roboto Condensed Light" panose="02000000000000000000" pitchFamily="2" charset="0"/>
                <a:ea typeface="Roboto Condensed Light" panose="02000000000000000000" pitchFamily="2" charset="0"/>
              </a:rPr>
              <a:t>Актуальні правові висновки Верховного Суду у земельних спорах</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TextBox 5"/>
          <p:cNvSpPr txBox="1"/>
          <p:nvPr/>
        </p:nvSpPr>
        <p:spPr>
          <a:xfrm>
            <a:off x="561975" y="1429248"/>
            <a:ext cx="11114724" cy="4108817"/>
          </a:xfrm>
          <a:prstGeom prst="rect">
            <a:avLst/>
          </a:prstGeom>
          <a:noFill/>
        </p:spPr>
        <p:txBody>
          <a:bodyPr wrap="square" rtlCol="0">
            <a:spAutoFit/>
          </a:bodyPr>
          <a:lstStyle/>
          <a:p>
            <a:pPr algn="just">
              <a:spcBef>
                <a:spcPts val="600"/>
              </a:spcBef>
            </a:pPr>
            <a:r>
              <a:rPr lang="ru-RU" sz="2000" dirty="0" smtClean="0">
                <a:solidFill>
                  <a:schemeClr val="bg1"/>
                </a:solidFill>
                <a:latin typeface="Roboto Condensed Light" panose="02000000000000000000" pitchFamily="2" charset="0"/>
                <a:ea typeface="Roboto Condensed Light" panose="02000000000000000000" pitchFamily="2" charset="0"/>
              </a:rPr>
              <a:t>За </a:t>
            </a:r>
            <a:r>
              <a:rPr lang="ru-RU" sz="2000" dirty="0" err="1">
                <a:solidFill>
                  <a:schemeClr val="bg1"/>
                </a:solidFill>
                <a:latin typeface="Roboto Condensed Light" panose="02000000000000000000" pitchFamily="2" charset="0"/>
                <a:ea typeface="Roboto Condensed Light" panose="02000000000000000000" pitchFamily="2" charset="0"/>
              </a:rPr>
              <a:t>обставин</a:t>
            </a:r>
            <a:r>
              <a:rPr lang="ru-RU" sz="2000" dirty="0">
                <a:solidFill>
                  <a:schemeClr val="bg1"/>
                </a:solidFill>
                <a:latin typeface="Roboto Condensed Light" panose="02000000000000000000" pitchFamily="2" charset="0"/>
                <a:ea typeface="Roboto Condensed Light" panose="02000000000000000000" pitchFamily="2" charset="0"/>
              </a:rPr>
              <a:t>, коли право </a:t>
            </a:r>
            <a:r>
              <a:rPr lang="ru-RU" sz="2000" dirty="0" err="1">
                <a:solidFill>
                  <a:schemeClr val="bg1"/>
                </a:solidFill>
                <a:latin typeface="Roboto Condensed Light" panose="02000000000000000000" pitchFamily="2" charset="0"/>
                <a:ea typeface="Roboto Condensed Light" panose="02000000000000000000" pitchFamily="2" charset="0"/>
              </a:rPr>
              <a:t>власності</a:t>
            </a:r>
            <a:r>
              <a:rPr lang="ru-RU" sz="2000" dirty="0">
                <a:solidFill>
                  <a:schemeClr val="bg1"/>
                </a:solidFill>
                <a:latin typeface="Roboto Condensed Light" panose="02000000000000000000" pitchFamily="2" charset="0"/>
                <a:ea typeface="Roboto Condensed Light" panose="02000000000000000000" pitchFamily="2" charset="0"/>
              </a:rPr>
              <a:t> на самочинно </a:t>
            </a:r>
            <a:r>
              <a:rPr lang="ru-RU" sz="2000" dirty="0" err="1">
                <a:solidFill>
                  <a:schemeClr val="bg1"/>
                </a:solidFill>
                <a:latin typeface="Roboto Condensed Light" panose="02000000000000000000" pitchFamily="2" charset="0"/>
                <a:ea typeface="Roboto Condensed Light" panose="02000000000000000000" pitchFamily="2" charset="0"/>
              </a:rPr>
              <a:t>побудоване</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нерухоме</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майно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зареєстровано</a:t>
            </a:r>
            <a:r>
              <a:rPr lang="ru-RU" sz="2000" dirty="0">
                <a:solidFill>
                  <a:schemeClr val="bg1"/>
                </a:solidFill>
                <a:latin typeface="Roboto Condensed Light" panose="02000000000000000000" pitchFamily="2" charset="0"/>
                <a:ea typeface="Roboto Condensed Light" panose="02000000000000000000" pitchFamily="2" charset="0"/>
              </a:rPr>
              <a:t> за </a:t>
            </a:r>
            <a:r>
              <a:rPr lang="ru-RU" sz="2000" dirty="0" err="1">
                <a:solidFill>
                  <a:schemeClr val="bg1"/>
                </a:solidFill>
                <a:latin typeface="Roboto Condensed Light" panose="02000000000000000000" pitchFamily="2" charset="0"/>
                <a:ea typeface="Roboto Condensed Light" panose="02000000000000000000" pitchFamily="2" charset="0"/>
              </a:rPr>
              <a:t>певною</a:t>
            </a:r>
            <a:r>
              <a:rPr lang="ru-RU" sz="2000" dirty="0">
                <a:solidFill>
                  <a:schemeClr val="bg1"/>
                </a:solidFill>
                <a:latin typeface="Roboto Condensed Light" panose="02000000000000000000" pitchFamily="2" charset="0"/>
                <a:ea typeface="Roboto Condensed Light" panose="02000000000000000000" pitchFamily="2" charset="0"/>
              </a:rPr>
              <a:t> особою без </a:t>
            </a:r>
            <a:r>
              <a:rPr lang="ru-RU" sz="2000" dirty="0" err="1">
                <a:solidFill>
                  <a:schemeClr val="bg1"/>
                </a:solidFill>
                <a:latin typeface="Roboto Condensed Light" panose="02000000000000000000" pitchFamily="2" charset="0"/>
                <a:ea typeface="Roboto Condensed Light" panose="02000000000000000000" pitchFamily="2" charset="0"/>
              </a:rPr>
              <a:t>дотримання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визначеного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статтею</a:t>
            </a:r>
            <a:r>
              <a:rPr lang="ru-RU" sz="2000" dirty="0">
                <a:solidFill>
                  <a:schemeClr val="bg1"/>
                </a:solidFill>
                <a:latin typeface="Roboto Condensed Light" panose="02000000000000000000" pitchFamily="2" charset="0"/>
                <a:ea typeface="Roboto Condensed Light" panose="02000000000000000000" pitchFamily="2" charset="0"/>
              </a:rPr>
              <a:t> 376 </a:t>
            </a:r>
            <a:r>
              <a:rPr lang="ru-RU" sz="2000" dirty="0" err="1" smtClean="0">
                <a:solidFill>
                  <a:schemeClr val="bg1"/>
                </a:solidFill>
                <a:latin typeface="Roboto Condensed Light" panose="02000000000000000000" pitchFamily="2" charset="0"/>
                <a:ea typeface="Roboto Condensed Light" panose="02000000000000000000" pitchFamily="2" charset="0"/>
              </a:rPr>
              <a:t>Цивільного</a:t>
            </a:r>
            <a:r>
              <a:rPr lang="ru-RU" sz="2000" dirty="0" smtClean="0">
                <a:solidFill>
                  <a:schemeClr val="bg1"/>
                </a:solidFill>
                <a:latin typeface="Roboto Condensed Light" panose="02000000000000000000" pitchFamily="2" charset="0"/>
                <a:ea typeface="Roboto Condensed Light" panose="02000000000000000000" pitchFamily="2" charset="0"/>
              </a:rPr>
              <a:t> кодексу </a:t>
            </a:r>
            <a:r>
              <a:rPr lang="ru-RU" sz="2000" dirty="0" err="1">
                <a:solidFill>
                  <a:schemeClr val="bg1"/>
                </a:solidFill>
                <a:latin typeface="Roboto Condensed Light" panose="02000000000000000000" pitchFamily="2" charset="0"/>
                <a:ea typeface="Roboto Condensed Light" panose="02000000000000000000" pitchFamily="2" charset="0"/>
              </a:rPr>
              <a:t>України</a:t>
            </a:r>
            <a:r>
              <a:rPr lang="ru-RU" sz="2000" dirty="0">
                <a:solidFill>
                  <a:schemeClr val="bg1"/>
                </a:solidFill>
                <a:latin typeface="Roboto Condensed Light" panose="02000000000000000000" pitchFamily="2" charset="0"/>
                <a:ea typeface="Roboto Condensed Light" panose="02000000000000000000" pitchFamily="2" charset="0"/>
              </a:rPr>
              <a:t> порядку, </a:t>
            </a:r>
            <a:r>
              <a:rPr lang="ru-RU" sz="2000" dirty="0" err="1">
                <a:solidFill>
                  <a:schemeClr val="bg1"/>
                </a:solidFill>
                <a:latin typeface="Roboto Condensed Light" panose="02000000000000000000" pitchFamily="2" charset="0"/>
                <a:ea typeface="Roboto Condensed Light" panose="02000000000000000000" pitchFamily="2" charset="0"/>
              </a:rPr>
              <a:t>задоволення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вимоги</a:t>
            </a:r>
            <a:r>
              <a:rPr lang="ru-RU" sz="2000" dirty="0">
                <a:solidFill>
                  <a:schemeClr val="bg1"/>
                </a:solidFill>
                <a:latin typeface="Roboto Condensed Light" panose="02000000000000000000" pitchFamily="2" charset="0"/>
                <a:ea typeface="Roboto Condensed Light" panose="02000000000000000000" pitchFamily="2" charset="0"/>
              </a:rPr>
              <a:t> про </a:t>
            </a:r>
            <a:r>
              <a:rPr lang="ru-RU" sz="2000" dirty="0" err="1">
                <a:solidFill>
                  <a:schemeClr val="bg1"/>
                </a:solidFill>
                <a:latin typeface="Roboto Condensed Light" panose="02000000000000000000" pitchFamily="2" charset="0"/>
                <a:ea typeface="Roboto Condensed Light" panose="02000000000000000000" pitchFamily="2" charset="0"/>
              </a:rPr>
              <a:t>скасування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рішення</a:t>
            </a:r>
            <a:r>
              <a:rPr lang="ru-RU" sz="2000" dirty="0">
                <a:solidFill>
                  <a:schemeClr val="bg1"/>
                </a:solidFill>
                <a:latin typeface="Roboto Condensed Light" panose="02000000000000000000" pitchFamily="2" charset="0"/>
                <a:ea typeface="Roboto Condensed Light" panose="02000000000000000000" pitchFamily="2" charset="0"/>
              </a:rPr>
              <a:t> державного </a:t>
            </a:r>
            <a:r>
              <a:rPr lang="ru-RU" sz="2000" dirty="0" err="1">
                <a:solidFill>
                  <a:schemeClr val="bg1"/>
                </a:solidFill>
                <a:latin typeface="Roboto Condensed Light" panose="02000000000000000000" pitchFamily="2" charset="0"/>
                <a:ea typeface="Roboto Condensed Light" panose="02000000000000000000" pitchFamily="2" charset="0"/>
              </a:rPr>
              <a:t>реєстратора</a:t>
            </a:r>
            <a:r>
              <a:rPr lang="ru-RU" sz="2000" dirty="0">
                <a:solidFill>
                  <a:schemeClr val="bg1"/>
                </a:solidFill>
                <a:latin typeface="Roboto Condensed Light" panose="02000000000000000000" pitchFamily="2" charset="0"/>
                <a:ea typeface="Roboto Condensed Light" panose="02000000000000000000" pitchFamily="2" charset="0"/>
              </a:rPr>
              <a:t> про </a:t>
            </a:r>
            <a:r>
              <a:rPr lang="ru-RU" sz="2000" dirty="0" err="1">
                <a:solidFill>
                  <a:schemeClr val="bg1"/>
                </a:solidFill>
                <a:latin typeface="Roboto Condensed Light" panose="02000000000000000000" pitchFamily="2" charset="0"/>
                <a:ea typeface="Roboto Condensed Light" panose="02000000000000000000" pitchFamily="2" charset="0"/>
              </a:rPr>
              <a:t>державну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реєстрацію</a:t>
            </a:r>
            <a:r>
              <a:rPr lang="ru-RU" sz="2000" dirty="0">
                <a:solidFill>
                  <a:schemeClr val="bg1"/>
                </a:solidFill>
                <a:latin typeface="Roboto Condensed Light" panose="02000000000000000000" pitchFamily="2" charset="0"/>
                <a:ea typeface="Roboto Condensed Light" panose="02000000000000000000" pitchFamily="2" charset="0"/>
              </a:rPr>
              <a:t> права </a:t>
            </a:r>
            <a:r>
              <a:rPr lang="ru-RU" sz="2000" dirty="0" err="1">
                <a:solidFill>
                  <a:schemeClr val="bg1"/>
                </a:solidFill>
                <a:latin typeface="Roboto Condensed Light" panose="02000000000000000000" pitchFamily="2" charset="0"/>
                <a:ea typeface="Roboto Condensed Light" panose="02000000000000000000" pitchFamily="2" charset="0"/>
              </a:rPr>
              <a:t>власності</a:t>
            </a:r>
            <a:r>
              <a:rPr lang="ru-RU" sz="2000" dirty="0">
                <a:solidFill>
                  <a:schemeClr val="bg1"/>
                </a:solidFill>
                <a:latin typeface="Roboto Condensed Light" panose="02000000000000000000" pitchFamily="2" charset="0"/>
                <a:ea typeface="Roboto Condensed Light" panose="02000000000000000000" pitchFamily="2" charset="0"/>
              </a:rPr>
              <a:t> на </a:t>
            </a:r>
            <a:r>
              <a:rPr lang="ru-RU" sz="2000" dirty="0" err="1">
                <a:solidFill>
                  <a:schemeClr val="bg1"/>
                </a:solidFill>
                <a:latin typeface="Roboto Condensed Light" panose="02000000000000000000" pitchFamily="2" charset="0"/>
                <a:ea typeface="Roboto Condensed Light" panose="02000000000000000000" pitchFamily="2" charset="0"/>
              </a:rPr>
              <a:t>таке</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майно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або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вимоги</a:t>
            </a:r>
            <a:r>
              <a:rPr lang="ru-RU" sz="2000" dirty="0">
                <a:solidFill>
                  <a:schemeClr val="bg1"/>
                </a:solidFill>
                <a:latin typeface="Roboto Condensed Light" panose="02000000000000000000" pitchFamily="2" charset="0"/>
                <a:ea typeface="Roboto Condensed Light" panose="02000000000000000000" pitchFamily="2" charset="0"/>
              </a:rPr>
              <a:t> про </a:t>
            </a:r>
            <a:r>
              <a:rPr lang="ru-RU" sz="2000" dirty="0" err="1">
                <a:solidFill>
                  <a:schemeClr val="bg1"/>
                </a:solidFill>
                <a:latin typeface="Roboto Condensed Light" panose="02000000000000000000" pitchFamily="2" charset="0"/>
                <a:ea typeface="Roboto Condensed Light" panose="02000000000000000000" pitchFamily="2" charset="0"/>
              </a:rPr>
              <a:t>скасування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державної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реєстрації</a:t>
            </a:r>
            <a:r>
              <a:rPr lang="ru-RU" sz="2000" dirty="0">
                <a:solidFill>
                  <a:schemeClr val="bg1"/>
                </a:solidFill>
                <a:latin typeface="Roboto Condensed Light" panose="02000000000000000000" pitchFamily="2" charset="0"/>
                <a:ea typeface="Roboto Condensed Light" panose="02000000000000000000" pitchFamily="2" charset="0"/>
              </a:rPr>
              <a:t> прав, </a:t>
            </a:r>
            <a:r>
              <a:rPr lang="ru-RU" sz="2000" dirty="0" err="1">
                <a:solidFill>
                  <a:schemeClr val="bg1"/>
                </a:solidFill>
                <a:latin typeface="Roboto Condensed Light" panose="02000000000000000000" pitchFamily="2" charset="0"/>
                <a:ea typeface="Roboto Condensed Light" panose="02000000000000000000" pitchFamily="2" charset="0"/>
              </a:rPr>
              <a:t>або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вимоги</a:t>
            </a:r>
            <a:r>
              <a:rPr lang="ru-RU" sz="2000" dirty="0">
                <a:solidFill>
                  <a:schemeClr val="bg1"/>
                </a:solidFill>
                <a:latin typeface="Roboto Condensed Light" panose="02000000000000000000" pitchFamily="2" charset="0"/>
                <a:ea typeface="Roboto Condensed Light" panose="02000000000000000000" pitchFamily="2" charset="0"/>
              </a:rPr>
              <a:t> про </a:t>
            </a:r>
            <a:r>
              <a:rPr lang="ru-RU" sz="2000" dirty="0" err="1">
                <a:solidFill>
                  <a:schemeClr val="bg1"/>
                </a:solidFill>
                <a:latin typeface="Roboto Condensed Light" panose="02000000000000000000" pitchFamily="2" charset="0"/>
                <a:ea typeface="Roboto Condensed Light" panose="02000000000000000000" pitchFamily="2" charset="0"/>
              </a:rPr>
              <a:t>припинення</a:t>
            </a:r>
            <a:r>
              <a:rPr lang="ru-RU" sz="2000" dirty="0">
                <a:solidFill>
                  <a:schemeClr val="bg1"/>
                </a:solidFill>
                <a:latin typeface="Roboto Condensed Light" panose="02000000000000000000" pitchFamily="2" charset="0"/>
                <a:ea typeface="Roboto Condensed Light" panose="02000000000000000000" pitchFamily="2" charset="0"/>
              </a:rPr>
              <a:t> права </a:t>
            </a:r>
            <a:r>
              <a:rPr lang="ru-RU" sz="2000" dirty="0" err="1">
                <a:solidFill>
                  <a:schemeClr val="bg1"/>
                </a:solidFill>
                <a:latin typeface="Roboto Condensed Light" panose="02000000000000000000" pitchFamily="2" charset="0"/>
                <a:ea typeface="Roboto Condensed Light" panose="02000000000000000000" pitchFamily="2" charset="0"/>
              </a:rPr>
              <a:t>власності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тощо</a:t>
            </a:r>
            <a:r>
              <a:rPr lang="ru-RU" sz="2000" dirty="0">
                <a:solidFill>
                  <a:schemeClr val="bg1"/>
                </a:solidFill>
                <a:latin typeface="Roboto Condensed Light" panose="02000000000000000000" pitchFamily="2" charset="0"/>
                <a:ea typeface="Roboto Condensed Light" panose="02000000000000000000" pitchFamily="2" charset="0"/>
              </a:rPr>
              <a:t> у </a:t>
            </a:r>
            <a:r>
              <a:rPr lang="ru-RU" sz="2000" dirty="0" err="1">
                <a:solidFill>
                  <a:schemeClr val="bg1"/>
                </a:solidFill>
                <a:latin typeface="Roboto Condensed Light" panose="02000000000000000000" pitchFamily="2" charset="0"/>
                <a:ea typeface="Roboto Condensed Light" panose="02000000000000000000" pitchFamily="2" charset="0"/>
              </a:rPr>
              <a:t>встановленому</a:t>
            </a:r>
            <a:r>
              <a:rPr lang="ru-RU" sz="2000" dirty="0">
                <a:solidFill>
                  <a:schemeClr val="bg1"/>
                </a:solidFill>
                <a:latin typeface="Roboto Condensed Light" panose="02000000000000000000" pitchFamily="2" charset="0"/>
                <a:ea typeface="Roboto Condensed Light" panose="02000000000000000000" pitchFamily="2" charset="0"/>
              </a:rPr>
              <a:t> законом порядку не </a:t>
            </a:r>
            <a:r>
              <a:rPr lang="ru-RU" sz="2000" dirty="0" err="1">
                <a:solidFill>
                  <a:schemeClr val="bg1"/>
                </a:solidFill>
                <a:latin typeface="Roboto Condensed Light" panose="02000000000000000000" pitchFamily="2" charset="0"/>
                <a:ea typeface="Roboto Condensed Light" panose="02000000000000000000" pitchFamily="2" charset="0"/>
              </a:rPr>
              <a:t>вирішить</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юридичну</a:t>
            </a:r>
            <a:r>
              <a:rPr lang="ru-RU" sz="2000" dirty="0">
                <a:solidFill>
                  <a:schemeClr val="bg1"/>
                </a:solidFill>
                <a:latin typeface="Roboto Condensed Light" panose="02000000000000000000" pitchFamily="2" charset="0"/>
                <a:ea typeface="Roboto Condensed Light" panose="02000000000000000000" pitchFamily="2" charset="0"/>
              </a:rPr>
              <a:t> долю самочинно </a:t>
            </a:r>
            <a:r>
              <a:rPr lang="ru-RU" sz="2000" dirty="0" err="1">
                <a:solidFill>
                  <a:schemeClr val="bg1"/>
                </a:solidFill>
                <a:latin typeface="Roboto Condensed Light" panose="02000000000000000000" pitchFamily="2" charset="0"/>
                <a:ea typeface="Roboto Condensed Light" panose="02000000000000000000" pitchFamily="2" charset="0"/>
              </a:rPr>
              <a:t>побудованого</a:t>
            </a:r>
            <a:r>
              <a:rPr lang="ru-RU" sz="2000" dirty="0">
                <a:solidFill>
                  <a:schemeClr val="bg1"/>
                </a:solidFill>
                <a:latin typeface="Roboto Condensed Light" panose="02000000000000000000" pitchFamily="2" charset="0"/>
                <a:ea typeface="Roboto Condensed Light" panose="02000000000000000000" pitchFamily="2" charset="0"/>
              </a:rPr>
              <a:t> майна та не </a:t>
            </a:r>
            <a:r>
              <a:rPr lang="ru-RU" sz="2000" dirty="0" err="1">
                <a:solidFill>
                  <a:schemeClr val="bg1"/>
                </a:solidFill>
                <a:latin typeface="Roboto Condensed Light" panose="02000000000000000000" pitchFamily="2" charset="0"/>
                <a:ea typeface="Roboto Condensed Light" panose="02000000000000000000" pitchFamily="2" charset="0"/>
              </a:rPr>
              <a:t>призведе</a:t>
            </a:r>
            <a:r>
              <a:rPr lang="ru-RU" sz="2000" dirty="0">
                <a:solidFill>
                  <a:schemeClr val="bg1"/>
                </a:solidFill>
                <a:latin typeface="Roboto Condensed Light" panose="02000000000000000000" pitchFamily="2" charset="0"/>
                <a:ea typeface="Roboto Condensed Light" panose="02000000000000000000" pitchFamily="2" charset="0"/>
              </a:rPr>
              <a:t> до </a:t>
            </a:r>
            <a:r>
              <a:rPr lang="ru-RU" sz="2000" dirty="0" err="1">
                <a:solidFill>
                  <a:schemeClr val="bg1"/>
                </a:solidFill>
                <a:latin typeface="Roboto Condensed Light" panose="02000000000000000000" pitchFamily="2" charset="0"/>
                <a:ea typeface="Roboto Condensed Light" panose="02000000000000000000" pitchFamily="2" charset="0"/>
              </a:rPr>
              <a:t>відновлення</a:t>
            </a:r>
            <a:r>
              <a:rPr lang="ru-RU" sz="2000" dirty="0">
                <a:solidFill>
                  <a:schemeClr val="bg1"/>
                </a:solidFill>
                <a:latin typeface="Roboto Condensed Light" panose="02000000000000000000" pitchFamily="2" charset="0"/>
                <a:ea typeface="Roboto Condensed Light" panose="02000000000000000000" pitchFamily="2" charset="0"/>
              </a:rPr>
              <a:t> стану </a:t>
            </a:r>
            <a:r>
              <a:rPr lang="ru-RU" sz="2000" dirty="0" err="1">
                <a:solidFill>
                  <a:schemeClr val="bg1"/>
                </a:solidFill>
                <a:latin typeface="Roboto Condensed Light" panose="02000000000000000000" pitchFamily="2" charset="0"/>
                <a:ea typeface="Roboto Condensed Light" panose="02000000000000000000" pitchFamily="2" charset="0"/>
              </a:rPr>
              <a:t>єдності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юридичної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долі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земельної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ділянки</a:t>
            </a:r>
            <a:r>
              <a:rPr lang="ru-RU" sz="2000" dirty="0">
                <a:solidFill>
                  <a:schemeClr val="bg1"/>
                </a:solidFill>
                <a:latin typeface="Roboto Condensed Light" panose="02000000000000000000" pitchFamily="2" charset="0"/>
                <a:ea typeface="Roboto Condensed Light" panose="02000000000000000000" pitchFamily="2" charset="0"/>
              </a:rPr>
              <a:t> та </a:t>
            </a:r>
            <a:r>
              <a:rPr lang="ru-RU" sz="2000" dirty="0" err="1">
                <a:solidFill>
                  <a:schemeClr val="bg1"/>
                </a:solidFill>
                <a:latin typeface="Roboto Condensed Light" panose="02000000000000000000" pitchFamily="2" charset="0"/>
                <a:ea typeface="Roboto Condensed Light" panose="02000000000000000000" pitchFamily="2" charset="0"/>
              </a:rPr>
              <a:t>розташованого</a:t>
            </a:r>
            <a:r>
              <a:rPr lang="ru-RU" sz="2000" dirty="0">
                <a:solidFill>
                  <a:schemeClr val="bg1"/>
                </a:solidFill>
                <a:latin typeface="Roboto Condensed Light" panose="02000000000000000000" pitchFamily="2" charset="0"/>
                <a:ea typeface="Roboto Condensed Light" panose="02000000000000000000" pitchFamily="2" charset="0"/>
              </a:rPr>
              <a:t> на </a:t>
            </a:r>
            <a:r>
              <a:rPr lang="ru-RU" sz="2000" dirty="0" err="1">
                <a:solidFill>
                  <a:schemeClr val="bg1"/>
                </a:solidFill>
                <a:latin typeface="Roboto Condensed Light" panose="02000000000000000000" pitchFamily="2" charset="0"/>
                <a:ea typeface="Roboto Condensed Light" panose="02000000000000000000" pitchFamily="2" charset="0"/>
              </a:rPr>
              <a:t>ній</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нерухомого</a:t>
            </a:r>
            <a:r>
              <a:rPr lang="ru-RU" sz="2000" dirty="0">
                <a:solidFill>
                  <a:schemeClr val="bg1"/>
                </a:solidFill>
                <a:latin typeface="Roboto Condensed Light" panose="02000000000000000000" pitchFamily="2" charset="0"/>
                <a:ea typeface="Roboto Condensed Light" panose="02000000000000000000" pitchFamily="2" charset="0"/>
              </a:rPr>
              <a:t> майна</a:t>
            </a:r>
            <a:r>
              <a:rPr lang="ru-RU" sz="2000" dirty="0" smtClean="0">
                <a:solidFill>
                  <a:schemeClr val="bg1"/>
                </a:solidFill>
                <a:latin typeface="Roboto Condensed Light" panose="02000000000000000000" pitchFamily="2" charset="0"/>
                <a:ea typeface="Roboto Condensed Light" panose="02000000000000000000" pitchFamily="2" charset="0"/>
              </a:rPr>
              <a:t>.</a:t>
            </a:r>
          </a:p>
          <a:p>
            <a:pPr algn="just">
              <a:spcBef>
                <a:spcPts val="600"/>
              </a:spcBef>
            </a:pPr>
            <a:r>
              <a:rPr lang="ru-RU" sz="2000" dirty="0" smtClean="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Належними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вимогами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які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може</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заявити</a:t>
            </a:r>
            <a:r>
              <a:rPr lang="ru-RU" sz="2000" dirty="0">
                <a:solidFill>
                  <a:schemeClr val="bg1"/>
                </a:solidFill>
                <a:latin typeface="Roboto Condensed Light" panose="02000000000000000000" pitchFamily="2" charset="0"/>
                <a:ea typeface="Roboto Condensed Light" panose="02000000000000000000" pitchFamily="2" charset="0"/>
              </a:rPr>
              <a:t> особа – </a:t>
            </a:r>
            <a:r>
              <a:rPr lang="ru-RU" sz="2000" dirty="0" err="1">
                <a:solidFill>
                  <a:schemeClr val="bg1"/>
                </a:solidFill>
                <a:latin typeface="Roboto Condensed Light" panose="02000000000000000000" pitchFamily="2" charset="0"/>
                <a:ea typeface="Roboto Condensed Light" panose="02000000000000000000" pitchFamily="2" charset="0"/>
              </a:rPr>
              <a:t>власник</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земельної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ділянки</a:t>
            </a:r>
            <a:r>
              <a:rPr lang="ru-RU" sz="2000" dirty="0">
                <a:solidFill>
                  <a:schemeClr val="bg1"/>
                </a:solidFill>
                <a:latin typeface="Roboto Condensed Light" panose="02000000000000000000" pitchFamily="2" charset="0"/>
                <a:ea typeface="Roboto Condensed Light" panose="02000000000000000000" pitchFamily="2" charset="0"/>
              </a:rPr>
              <a:t>, на </a:t>
            </a:r>
            <a:r>
              <a:rPr lang="ru-RU" sz="2000" dirty="0" err="1">
                <a:solidFill>
                  <a:schemeClr val="bg1"/>
                </a:solidFill>
                <a:latin typeface="Roboto Condensed Light" panose="02000000000000000000" pitchFamily="2" charset="0"/>
                <a:ea typeface="Roboto Condensed Light" panose="02000000000000000000" pitchFamily="2" charset="0"/>
              </a:rPr>
              <a:t>якій</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здійснено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здійснюється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самочинне</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будівництво</a:t>
            </a:r>
            <a:r>
              <a:rPr lang="ru-RU" sz="2000" dirty="0">
                <a:solidFill>
                  <a:schemeClr val="bg1"/>
                </a:solidFill>
                <a:latin typeface="Roboto Condensed Light" panose="02000000000000000000" pitchFamily="2" charset="0"/>
                <a:ea typeface="Roboto Condensed Light" panose="02000000000000000000" pitchFamily="2" charset="0"/>
              </a:rPr>
              <a:t>, для </a:t>
            </a:r>
            <a:r>
              <a:rPr lang="ru-RU" sz="2000" dirty="0" err="1">
                <a:solidFill>
                  <a:schemeClr val="bg1"/>
                </a:solidFill>
                <a:latin typeface="Roboto Condensed Light" panose="02000000000000000000" pitchFamily="2" charset="0"/>
                <a:ea typeface="Roboto Condensed Light" panose="02000000000000000000" pitchFamily="2" charset="0"/>
              </a:rPr>
              <a:t>захисту</a:t>
            </a:r>
            <a:r>
              <a:rPr lang="ru-RU" sz="2000" dirty="0">
                <a:solidFill>
                  <a:schemeClr val="bg1"/>
                </a:solidFill>
                <a:latin typeface="Roboto Condensed Light" panose="02000000000000000000" pitchFamily="2" charset="0"/>
                <a:ea typeface="Roboto Condensed Light" panose="02000000000000000000" pitchFamily="2" charset="0"/>
              </a:rPr>
              <a:t> прав </a:t>
            </a:r>
            <a:r>
              <a:rPr lang="ru-RU" sz="2000" dirty="0" err="1">
                <a:solidFill>
                  <a:schemeClr val="bg1"/>
                </a:solidFill>
                <a:latin typeface="Roboto Condensed Light" panose="02000000000000000000" pitchFamily="2" charset="0"/>
                <a:ea typeface="Roboto Condensed Light" panose="02000000000000000000" pitchFamily="2" charset="0"/>
              </a:rPr>
              <a:t>користування</a:t>
            </a:r>
            <a:r>
              <a:rPr lang="ru-RU" sz="2000" dirty="0">
                <a:solidFill>
                  <a:schemeClr val="bg1"/>
                </a:solidFill>
                <a:latin typeface="Roboto Condensed Light" panose="02000000000000000000" pitchFamily="2" charset="0"/>
                <a:ea typeface="Roboto Condensed Light" panose="02000000000000000000" pitchFamily="2" charset="0"/>
              </a:rPr>
              <a:t> та </a:t>
            </a:r>
            <a:r>
              <a:rPr lang="ru-RU" sz="2000" dirty="0" err="1">
                <a:solidFill>
                  <a:schemeClr val="bg1"/>
                </a:solidFill>
                <a:latin typeface="Roboto Condensed Light" panose="02000000000000000000" pitchFamily="2" charset="0"/>
                <a:ea typeface="Roboto Condensed Light" panose="02000000000000000000" pitchFamily="2" charset="0"/>
              </a:rPr>
              <a:t>розпорядження</a:t>
            </a:r>
            <a:r>
              <a:rPr lang="ru-RU" sz="2000" dirty="0">
                <a:solidFill>
                  <a:schemeClr val="bg1"/>
                </a:solidFill>
                <a:latin typeface="Roboto Condensed Light" panose="02000000000000000000" pitchFamily="2" charset="0"/>
                <a:ea typeface="Roboto Condensed Light" panose="02000000000000000000" pitchFamily="2" charset="0"/>
              </a:rPr>
              <a:t> такою земельною </a:t>
            </a:r>
            <a:r>
              <a:rPr lang="ru-RU" sz="2000" dirty="0" err="1">
                <a:solidFill>
                  <a:schemeClr val="bg1"/>
                </a:solidFill>
                <a:latin typeface="Roboto Condensed Light" panose="02000000000000000000" pitchFamily="2" charset="0"/>
                <a:ea typeface="Roboto Condensed Light" panose="02000000000000000000" pitchFamily="2" charset="0"/>
              </a:rPr>
              <a:t>ділянкою</a:t>
            </a:r>
            <a:r>
              <a:rPr lang="ru-RU" sz="2000" dirty="0">
                <a:solidFill>
                  <a:schemeClr val="bg1"/>
                </a:solidFill>
                <a:latin typeface="Roboto Condensed Light" panose="02000000000000000000" pitchFamily="2" charset="0"/>
                <a:ea typeface="Roboto Condensed Light" panose="02000000000000000000" pitchFamily="2" charset="0"/>
              </a:rPr>
              <a:t>, є </a:t>
            </a:r>
            <a:r>
              <a:rPr lang="ru-RU" sz="2000" b="1" dirty="0" err="1">
                <a:solidFill>
                  <a:srgbClr val="FFD800"/>
                </a:solidFill>
                <a:latin typeface="Roboto Condensed Light" panose="02000000000000000000" pitchFamily="2" charset="0"/>
                <a:ea typeface="Roboto Condensed Light" panose="02000000000000000000" pitchFamily="2" charset="0"/>
              </a:rPr>
              <a:t>вимога</a:t>
            </a:r>
            <a:r>
              <a:rPr lang="ru-RU" sz="2000" b="1" dirty="0">
                <a:solidFill>
                  <a:srgbClr val="FFD800"/>
                </a:solidFill>
                <a:latin typeface="Roboto Condensed Light" panose="02000000000000000000" pitchFamily="2" charset="0"/>
                <a:ea typeface="Roboto Condensed Light" panose="02000000000000000000" pitchFamily="2" charset="0"/>
              </a:rPr>
              <a:t> про </a:t>
            </a:r>
            <a:r>
              <a:rPr lang="ru-RU" sz="2000" b="1" dirty="0" err="1">
                <a:solidFill>
                  <a:srgbClr val="FFD800"/>
                </a:solidFill>
                <a:latin typeface="Roboto Condensed Light" panose="02000000000000000000" pitchFamily="2" charset="0"/>
                <a:ea typeface="Roboto Condensed Light" panose="02000000000000000000" pitchFamily="2" charset="0"/>
              </a:rPr>
              <a:t>знесення</a:t>
            </a:r>
            <a:r>
              <a:rPr lang="ru-RU" sz="2000" b="1" dirty="0">
                <a:solidFill>
                  <a:srgbClr val="FFD800"/>
                </a:solidFill>
                <a:latin typeface="Roboto Condensed Light" panose="02000000000000000000" pitchFamily="2" charset="0"/>
                <a:ea typeface="Roboto Condensed Light" panose="02000000000000000000" pitchFamily="2" charset="0"/>
              </a:rPr>
              <a:t> самочинно </a:t>
            </a:r>
            <a:r>
              <a:rPr lang="ru-RU" sz="2000" b="1" dirty="0" err="1">
                <a:solidFill>
                  <a:srgbClr val="FFD800"/>
                </a:solidFill>
                <a:latin typeface="Roboto Condensed Light" panose="02000000000000000000" pitchFamily="2" charset="0"/>
                <a:ea typeface="Roboto Condensed Light" panose="02000000000000000000" pitchFamily="2" charset="0"/>
              </a:rPr>
              <a:t>побудованого</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нерухомого</a:t>
            </a:r>
            <a:r>
              <a:rPr lang="ru-RU" sz="2000" b="1" dirty="0">
                <a:solidFill>
                  <a:srgbClr val="FFD800"/>
                </a:solidFill>
                <a:latin typeface="Roboto Condensed Light" panose="02000000000000000000" pitchFamily="2" charset="0"/>
                <a:ea typeface="Roboto Condensed Light" panose="02000000000000000000" pitchFamily="2" charset="0"/>
              </a:rPr>
              <a:t> майна </a:t>
            </a:r>
            <a:r>
              <a:rPr lang="ru-RU" sz="2000" b="1" dirty="0" err="1">
                <a:solidFill>
                  <a:srgbClr val="FFD800"/>
                </a:solidFill>
                <a:latin typeface="Roboto Condensed Light" panose="02000000000000000000" pitchFamily="2" charset="0"/>
                <a:ea typeface="Roboto Condensed Light" panose="02000000000000000000" pitchFamily="2" charset="0"/>
              </a:rPr>
              <a:t>або</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вимога</a:t>
            </a:r>
            <a:r>
              <a:rPr lang="ru-RU" sz="2000" b="1" dirty="0">
                <a:solidFill>
                  <a:srgbClr val="FFD800"/>
                </a:solidFill>
                <a:latin typeface="Roboto Condensed Light" panose="02000000000000000000" pitchFamily="2" charset="0"/>
                <a:ea typeface="Roboto Condensed Light" panose="02000000000000000000" pitchFamily="2" charset="0"/>
              </a:rPr>
              <a:t> про </a:t>
            </a:r>
            <a:r>
              <a:rPr lang="ru-RU" sz="2000" b="1" dirty="0" err="1">
                <a:solidFill>
                  <a:srgbClr val="FFD800"/>
                </a:solidFill>
                <a:latin typeface="Roboto Condensed Light" panose="02000000000000000000" pitchFamily="2" charset="0"/>
                <a:ea typeface="Roboto Condensed Light" panose="02000000000000000000" pitchFamily="2" charset="0"/>
              </a:rPr>
              <a:t>визнання</a:t>
            </a:r>
            <a:r>
              <a:rPr lang="ru-RU" sz="2000" b="1" dirty="0">
                <a:solidFill>
                  <a:srgbClr val="FFD800"/>
                </a:solidFill>
                <a:latin typeface="Roboto Condensed Light" panose="02000000000000000000" pitchFamily="2" charset="0"/>
                <a:ea typeface="Roboto Condensed Light" panose="02000000000000000000" pitchFamily="2" charset="0"/>
              </a:rPr>
              <a:t> права </a:t>
            </a:r>
            <a:r>
              <a:rPr lang="ru-RU" sz="2000" b="1" dirty="0" err="1">
                <a:solidFill>
                  <a:srgbClr val="FFD800"/>
                </a:solidFill>
                <a:latin typeface="Roboto Condensed Light" panose="02000000000000000000" pitchFamily="2" charset="0"/>
                <a:ea typeface="Roboto Condensed Light" panose="02000000000000000000" pitchFamily="2" charset="0"/>
              </a:rPr>
              <a:t>власності</a:t>
            </a:r>
            <a:r>
              <a:rPr lang="ru-RU" sz="2000" b="1" dirty="0">
                <a:solidFill>
                  <a:srgbClr val="FFD800"/>
                </a:solidFill>
                <a:latin typeface="Roboto Condensed Light" panose="02000000000000000000" pitchFamily="2" charset="0"/>
                <a:ea typeface="Roboto Condensed Light" panose="02000000000000000000" pitchFamily="2" charset="0"/>
              </a:rPr>
              <a:t> на самочинно </a:t>
            </a:r>
            <a:r>
              <a:rPr lang="ru-RU" sz="2000" b="1" dirty="0" err="1">
                <a:solidFill>
                  <a:srgbClr val="FFD800"/>
                </a:solidFill>
                <a:latin typeface="Roboto Condensed Light" panose="02000000000000000000" pitchFamily="2" charset="0"/>
                <a:ea typeface="Roboto Condensed Light" panose="02000000000000000000" pitchFamily="2" charset="0"/>
              </a:rPr>
              <a:t>побудоване</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smtClean="0">
                <a:solidFill>
                  <a:srgbClr val="FFD800"/>
                </a:solidFill>
                <a:latin typeface="Roboto Condensed Light" panose="02000000000000000000" pitchFamily="2" charset="0"/>
                <a:ea typeface="Roboto Condensed Light" panose="02000000000000000000" pitchFamily="2" charset="0"/>
              </a:rPr>
              <a:t>майно</a:t>
            </a:r>
            <a:r>
              <a:rPr lang="ru-RU" sz="2000" b="1" dirty="0" smtClean="0">
                <a:solidFill>
                  <a:schemeClr val="bg1"/>
                </a:solidFill>
                <a:latin typeface="Roboto Condensed Light" panose="02000000000000000000" pitchFamily="2" charset="0"/>
                <a:ea typeface="Roboto Condensed Light" panose="02000000000000000000" pitchFamily="2" charset="0"/>
              </a:rPr>
              <a:t>.</a:t>
            </a:r>
          </a:p>
          <a:p>
            <a:endParaRPr lang="uk-UA" dirty="0" smtClean="0">
              <a:solidFill>
                <a:schemeClr val="bg1"/>
              </a:solidFill>
              <a:latin typeface="Roboto Condensed Light" panose="02000000000000000000" pitchFamily="2" charset="0"/>
              <a:ea typeface="Roboto Condensed Light" panose="02000000000000000000" pitchFamily="2" charset="0"/>
            </a:endParaRPr>
          </a:p>
          <a:p>
            <a:r>
              <a:rPr lang="uk-UA" i="1" dirty="0" smtClean="0">
                <a:solidFill>
                  <a:srgbClr val="38B6AB"/>
                </a:solidFill>
                <a:latin typeface="Roboto Condensed Light" panose="02000000000000000000" pitchFamily="2" charset="0"/>
                <a:ea typeface="Roboto Condensed Light" panose="02000000000000000000" pitchFamily="2" charset="0"/>
              </a:rPr>
              <a:t>					постанова </a:t>
            </a:r>
            <a:r>
              <a:rPr lang="uk-UA" i="1" dirty="0">
                <a:solidFill>
                  <a:srgbClr val="38B6AB"/>
                </a:solidFill>
                <a:latin typeface="Roboto Condensed Light" panose="02000000000000000000" pitchFamily="2" charset="0"/>
                <a:ea typeface="Roboto Condensed Light" panose="02000000000000000000" pitchFamily="2" charset="0"/>
              </a:rPr>
              <a:t>ВП ВС </a:t>
            </a:r>
            <a:r>
              <a:rPr lang="ru-RU" i="1" dirty="0" err="1">
                <a:solidFill>
                  <a:srgbClr val="38B6AB"/>
                </a:solidFill>
                <a:latin typeface="Roboto Condensed Light" panose="02000000000000000000" pitchFamily="2" charset="0"/>
                <a:ea typeface="Roboto Condensed Light" panose="02000000000000000000" pitchFamily="2" charset="0"/>
              </a:rPr>
              <a:t>від</a:t>
            </a:r>
            <a:r>
              <a:rPr lang="ru-RU" i="1" dirty="0">
                <a:solidFill>
                  <a:srgbClr val="38B6AB"/>
                </a:solidFill>
                <a:latin typeface="Roboto Condensed Light" panose="02000000000000000000" pitchFamily="2" charset="0"/>
                <a:ea typeface="Roboto Condensed Light" panose="02000000000000000000" pitchFamily="2" charset="0"/>
              </a:rPr>
              <a:t> 15 листопада 2023 року у </a:t>
            </a:r>
            <a:r>
              <a:rPr lang="ru-RU" i="1" dirty="0" err="1">
                <a:solidFill>
                  <a:srgbClr val="38B6AB"/>
                </a:solidFill>
                <a:latin typeface="Roboto Condensed Light" panose="02000000000000000000" pitchFamily="2" charset="0"/>
                <a:ea typeface="Roboto Condensed Light" panose="02000000000000000000" pitchFamily="2" charset="0"/>
              </a:rPr>
              <a:t>справі</a:t>
            </a:r>
            <a:r>
              <a:rPr lang="ru-RU" i="1" dirty="0">
                <a:solidFill>
                  <a:srgbClr val="38B6AB"/>
                </a:solidFill>
                <a:latin typeface="Roboto Condensed Light" panose="02000000000000000000" pitchFamily="2" charset="0"/>
                <a:ea typeface="Roboto Condensed Light" panose="02000000000000000000" pitchFamily="2" charset="0"/>
              </a:rPr>
              <a:t> № 916/1174/22 </a:t>
            </a:r>
            <a:endParaRPr lang="uk-UA" i="1" dirty="0" smtClean="0">
              <a:solidFill>
                <a:srgbClr val="38B6AB"/>
              </a:solidFill>
              <a:latin typeface="Roboto Condensed Light" panose="02000000000000000000" pitchFamily="2" charset="0"/>
              <a:ea typeface="Roboto Condensed Light" panose="02000000000000000000" pitchFamily="2" charset="0"/>
            </a:endParaRPr>
          </a:p>
        </p:txBody>
      </p:sp>
      <p:sp>
        <p:nvSpPr>
          <p:cNvPr id="7" name="TextBox 6"/>
          <p:cNvSpPr txBox="1"/>
          <p:nvPr/>
        </p:nvSpPr>
        <p:spPr>
          <a:xfrm>
            <a:off x="561975" y="246095"/>
            <a:ext cx="11114724" cy="830997"/>
          </a:xfrm>
          <a:prstGeom prst="rect">
            <a:avLst/>
          </a:prstGeom>
          <a:noFill/>
        </p:spPr>
        <p:txBody>
          <a:bodyPr wrap="square" rtlCol="0">
            <a:spAutoFit/>
          </a:bodyPr>
          <a:lstStyle/>
          <a:p>
            <a:pPr algn="just"/>
            <a:r>
              <a:rPr lang="uk-UA" sz="2400" b="1" dirty="0" smtClean="0">
                <a:solidFill>
                  <a:schemeClr val="bg1"/>
                </a:solidFill>
                <a:latin typeface="Roboto Condensed Light" panose="02000000000000000000" pitchFamily="2" charset="0"/>
                <a:ea typeface="Roboto Condensed Light" panose="02000000000000000000" pitchFamily="2" charset="0"/>
              </a:rPr>
              <a:t>Спосіб захисту права щодо </a:t>
            </a:r>
            <a:r>
              <a:rPr lang="ru-RU" sz="2400" b="1" dirty="0">
                <a:solidFill>
                  <a:schemeClr val="bg1"/>
                </a:solidFill>
                <a:latin typeface="Roboto Condensed Light" panose="02000000000000000000" pitchFamily="2" charset="0"/>
                <a:ea typeface="Roboto Condensed Light" panose="02000000000000000000" pitchFamily="2" charset="0"/>
              </a:rPr>
              <a:t>прав </a:t>
            </a:r>
            <a:r>
              <a:rPr lang="ru-RU" sz="2400" b="1" dirty="0" err="1">
                <a:solidFill>
                  <a:schemeClr val="bg1"/>
                </a:solidFill>
                <a:latin typeface="Roboto Condensed Light" panose="02000000000000000000" pitchFamily="2" charset="0"/>
                <a:ea typeface="Roboto Condensed Light" panose="02000000000000000000" pitchFamily="2" charset="0"/>
              </a:rPr>
              <a:t>власника</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земельної</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ділянки</a:t>
            </a:r>
            <a:r>
              <a:rPr lang="ru-RU" sz="2400" b="1" dirty="0">
                <a:solidFill>
                  <a:schemeClr val="bg1"/>
                </a:solidFill>
                <a:latin typeface="Roboto Condensed Light" panose="02000000000000000000" pitchFamily="2" charset="0"/>
                <a:ea typeface="Roboto Condensed Light" panose="02000000000000000000" pitchFamily="2" charset="0"/>
              </a:rPr>
              <a:t>, на </a:t>
            </a:r>
            <a:r>
              <a:rPr lang="ru-RU" sz="2400" b="1" dirty="0" err="1">
                <a:solidFill>
                  <a:schemeClr val="bg1"/>
                </a:solidFill>
                <a:latin typeface="Roboto Condensed Light" panose="02000000000000000000" pitchFamily="2" charset="0"/>
                <a:ea typeface="Roboto Condensed Light" panose="02000000000000000000" pitchFamily="2" charset="0"/>
              </a:rPr>
              <a:t>якій</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здійснено</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самочинне</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будівництво</a:t>
            </a:r>
            <a:endParaRPr lang="uk-UA" sz="2400" b="1"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913031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11527359" y="6485038"/>
            <a:ext cx="347116" cy="15826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286546" y="6357705"/>
            <a:ext cx="2228718" cy="412930"/>
          </a:xfrm>
        </p:spPr>
        <p:txBody>
          <a:bodyPr/>
          <a:lstStyle/>
          <a:p>
            <a:r>
              <a:rPr lang="uk-UA" smtClean="0">
                <a:solidFill>
                  <a:schemeClr val="bg1"/>
                </a:solidFill>
                <a:latin typeface="Roboto Condensed Light" panose="02000000000000000000" pitchFamily="2" charset="0"/>
                <a:ea typeface="Roboto Condensed Light" panose="02000000000000000000" pitchFamily="2" charset="0"/>
              </a:rPr>
              <a:t>Велика Палата Верховного Суду</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Місце для нижнього колонтитула 6">
            <a:extLst>
              <a:ext uri="{FF2B5EF4-FFF2-40B4-BE49-F238E27FC236}">
                <a16:creationId xmlns:a16="http://schemas.microsoft.com/office/drawing/2014/main" id="{5DD3FAA2-11D2-433B-9639-F1C673A10B5F}"/>
              </a:ext>
            </a:extLst>
          </p:cNvPr>
          <p:cNvSpPr>
            <a:spLocks noGrp="1"/>
          </p:cNvSpPr>
          <p:nvPr>
            <p:ph type="ftr" sz="quarter" idx="11"/>
          </p:nvPr>
        </p:nvSpPr>
        <p:spPr>
          <a:xfrm>
            <a:off x="2806959" y="6381605"/>
            <a:ext cx="7092820" cy="365125"/>
          </a:xfrm>
        </p:spPr>
        <p:txBody>
          <a:bodyPr/>
          <a:lstStyle/>
          <a:p>
            <a:r>
              <a:rPr lang="ru-RU" smtClean="0">
                <a:solidFill>
                  <a:schemeClr val="bg1"/>
                </a:solidFill>
                <a:latin typeface="Roboto Condensed Light" panose="02000000000000000000" pitchFamily="2" charset="0"/>
                <a:ea typeface="Roboto Condensed Light" panose="02000000000000000000" pitchFamily="2" charset="0"/>
              </a:rPr>
              <a:t>Актуальні правові висновки Верховного Суду у земельних спорах</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TextBox 5"/>
          <p:cNvSpPr txBox="1"/>
          <p:nvPr/>
        </p:nvSpPr>
        <p:spPr>
          <a:xfrm>
            <a:off x="586193" y="1381440"/>
            <a:ext cx="11114724" cy="4339650"/>
          </a:xfrm>
          <a:prstGeom prst="rect">
            <a:avLst/>
          </a:prstGeom>
          <a:noFill/>
        </p:spPr>
        <p:txBody>
          <a:bodyPr wrap="square" rtlCol="0">
            <a:spAutoFit/>
          </a:bodyPr>
          <a:lstStyle/>
          <a:p>
            <a:pPr algn="just">
              <a:spcBef>
                <a:spcPts val="600"/>
              </a:spcBef>
            </a:pPr>
            <a:r>
              <a:rPr lang="uk-UA" sz="2000" dirty="0" smtClean="0">
                <a:solidFill>
                  <a:schemeClr val="bg1"/>
                </a:solidFill>
                <a:latin typeface="Roboto Condensed Light" panose="02000000000000000000" pitchFamily="2" charset="0"/>
                <a:ea typeface="Roboto Condensed Light" panose="02000000000000000000" pitchFamily="2" charset="0"/>
              </a:rPr>
              <a:t>Виділ </a:t>
            </a:r>
            <a:r>
              <a:rPr lang="uk-UA" sz="2000" dirty="0">
                <a:solidFill>
                  <a:schemeClr val="bg1"/>
                </a:solidFill>
                <a:latin typeface="Roboto Condensed Light" panose="02000000000000000000" pitchFamily="2" charset="0"/>
                <a:ea typeface="Roboto Condensed Light" panose="02000000000000000000" pitchFamily="2" charset="0"/>
              </a:rPr>
              <a:t>є видом реорганізації, який не має наслідком припинення юридичної особи, яка реорганізується, оскільки остання залишається суб’єктом права, однак зі зменшеним обсягом майна, прав та/або обов’язків. </a:t>
            </a:r>
            <a:endParaRPr lang="uk-UA" sz="2000" dirty="0" smtClean="0">
              <a:solidFill>
                <a:schemeClr val="bg1"/>
              </a:solidFill>
              <a:latin typeface="Roboto Condensed Light" panose="02000000000000000000" pitchFamily="2" charset="0"/>
              <a:ea typeface="Roboto Condensed Light" panose="02000000000000000000" pitchFamily="2" charset="0"/>
            </a:endParaRPr>
          </a:p>
          <a:p>
            <a:pPr algn="just">
              <a:spcBef>
                <a:spcPts val="600"/>
              </a:spcBef>
            </a:pPr>
            <a:r>
              <a:rPr lang="uk-UA" sz="2000" b="1" dirty="0" smtClean="0">
                <a:solidFill>
                  <a:srgbClr val="FFD800"/>
                </a:solidFill>
                <a:latin typeface="Roboto Condensed Light" panose="02000000000000000000" pitchFamily="2" charset="0"/>
                <a:ea typeface="Roboto Condensed Light" panose="02000000000000000000" pitchFamily="2" charset="0"/>
              </a:rPr>
              <a:t>Передача </a:t>
            </a:r>
            <a:r>
              <a:rPr lang="uk-UA" sz="2000" b="1" dirty="0">
                <a:solidFill>
                  <a:srgbClr val="FFD800"/>
                </a:solidFill>
                <a:latin typeface="Roboto Condensed Light" panose="02000000000000000000" pitchFamily="2" charset="0"/>
                <a:ea typeface="Roboto Condensed Light" panose="02000000000000000000" pitchFamily="2" charset="0"/>
              </a:rPr>
              <a:t>орендарем за договором оренди земельної ділянки державної та комунальної власності права оренди </a:t>
            </a:r>
            <a:r>
              <a:rPr lang="uk-UA" sz="2000" dirty="0">
                <a:solidFill>
                  <a:schemeClr val="bg1"/>
                </a:solidFill>
                <a:latin typeface="Roboto Condensed Light" panose="02000000000000000000" pitchFamily="2" charset="0"/>
                <a:ea typeface="Roboto Condensed Light" panose="02000000000000000000" pitchFamily="2" charset="0"/>
              </a:rPr>
              <a:t>такої земельної ділянки </a:t>
            </a:r>
            <a:r>
              <a:rPr lang="uk-UA" sz="2000" b="1" dirty="0">
                <a:solidFill>
                  <a:schemeClr val="bg1"/>
                </a:solidFill>
                <a:latin typeface="Roboto Condensed Light" panose="02000000000000000000" pitchFamily="2" charset="0"/>
                <a:ea typeface="Roboto Condensed Light" panose="02000000000000000000" pitchFamily="2" charset="0"/>
              </a:rPr>
              <a:t>реорганізованій внаслідок виділу з нього юридичній особі за розподільчим балансом є</a:t>
            </a:r>
            <a:r>
              <a:rPr lang="uk-UA" sz="2000" dirty="0">
                <a:solidFill>
                  <a:schemeClr val="bg1"/>
                </a:solidFill>
                <a:latin typeface="Roboto Condensed Light" panose="02000000000000000000" pitchFamily="2" charset="0"/>
                <a:ea typeface="Roboto Condensed Light" panose="02000000000000000000" pitchFamily="2" charset="0"/>
              </a:rPr>
              <a:t> </a:t>
            </a:r>
            <a:r>
              <a:rPr lang="uk-UA" sz="2000" b="1" dirty="0">
                <a:solidFill>
                  <a:srgbClr val="FFD800"/>
                </a:solidFill>
                <a:latin typeface="Roboto Condensed Light" panose="02000000000000000000" pitchFamily="2" charset="0"/>
                <a:ea typeface="Roboto Condensed Light" panose="02000000000000000000" pitchFamily="2" charset="0"/>
              </a:rPr>
              <a:t>відчуженням цього права</a:t>
            </a:r>
            <a:r>
              <a:rPr lang="uk-UA" sz="2000" dirty="0">
                <a:solidFill>
                  <a:schemeClr val="bg1"/>
                </a:solidFill>
                <a:latin typeface="Roboto Condensed Light" panose="02000000000000000000" pitchFamily="2" charset="0"/>
                <a:ea typeface="Roboto Condensed Light" panose="02000000000000000000" pitchFamily="2" charset="0"/>
              </a:rPr>
              <a:t>, що суперечить забороні, передбаченій частиною першою статті 8-1 Закону України «Про оренду землі», а тому є підставою для дострокового розірвання договору оренди земельної ділянки. </a:t>
            </a:r>
            <a:endParaRPr lang="uk-UA" sz="2000" dirty="0" smtClean="0">
              <a:solidFill>
                <a:schemeClr val="bg1"/>
              </a:solidFill>
              <a:latin typeface="Roboto Condensed Light" panose="02000000000000000000" pitchFamily="2" charset="0"/>
              <a:ea typeface="Roboto Condensed Light" panose="02000000000000000000" pitchFamily="2" charset="0"/>
            </a:endParaRPr>
          </a:p>
          <a:p>
            <a:pPr algn="just">
              <a:spcBef>
                <a:spcPts val="600"/>
              </a:spcBef>
            </a:pPr>
            <a:r>
              <a:rPr lang="uk-UA" sz="2000" dirty="0" smtClean="0">
                <a:solidFill>
                  <a:schemeClr val="bg1"/>
                </a:solidFill>
                <a:latin typeface="Roboto Condensed Light" panose="02000000000000000000" pitchFamily="2" charset="0"/>
                <a:ea typeface="Roboto Condensed Light" panose="02000000000000000000" pitchFamily="2" charset="0"/>
              </a:rPr>
              <a:t>В </a:t>
            </a:r>
            <a:r>
              <a:rPr lang="uk-UA" sz="2000" dirty="0">
                <a:solidFill>
                  <a:schemeClr val="bg1"/>
                </a:solidFill>
                <a:latin typeface="Roboto Condensed Light" panose="02000000000000000000" pitchFamily="2" charset="0"/>
                <a:ea typeface="Roboto Condensed Light" panose="02000000000000000000" pitchFamily="2" charset="0"/>
              </a:rPr>
              <a:t>такому випадку власник може заявити </a:t>
            </a:r>
            <a:r>
              <a:rPr lang="uk-UA" sz="2000" dirty="0" err="1">
                <a:solidFill>
                  <a:schemeClr val="bg1"/>
                </a:solidFill>
                <a:latin typeface="Roboto Condensed Light" panose="02000000000000000000" pitchFamily="2" charset="0"/>
                <a:ea typeface="Roboto Condensed Light" panose="02000000000000000000" pitchFamily="2" charset="0"/>
              </a:rPr>
              <a:t>негаторний</a:t>
            </a:r>
            <a:r>
              <a:rPr lang="uk-UA" sz="2000" dirty="0">
                <a:solidFill>
                  <a:schemeClr val="bg1"/>
                </a:solidFill>
                <a:latin typeface="Roboto Condensed Light" panose="02000000000000000000" pitchFamily="2" charset="0"/>
                <a:ea typeface="Roboto Condensed Light" panose="02000000000000000000" pitchFamily="2" charset="0"/>
              </a:rPr>
              <a:t> позов, тобто просити суд </a:t>
            </a:r>
            <a:r>
              <a:rPr lang="uk-UA" sz="2000" b="1" dirty="0">
                <a:solidFill>
                  <a:srgbClr val="FFD800"/>
                </a:solidFill>
                <a:latin typeface="Roboto Condensed Light" panose="02000000000000000000" pitchFamily="2" charset="0"/>
                <a:ea typeface="Roboto Condensed Light" panose="02000000000000000000" pitchFamily="2" charset="0"/>
              </a:rPr>
              <a:t>усунути перешкоди в користуванні та розпорядженні відповідним об’єктом</a:t>
            </a:r>
            <a:r>
              <a:rPr lang="uk-UA" sz="2000" dirty="0" smtClean="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зокрема</a:t>
            </a:r>
            <a:r>
              <a:rPr lang="ru-RU" sz="2000" dirty="0">
                <a:solidFill>
                  <a:schemeClr val="bg1"/>
                </a:solidFill>
                <a:latin typeface="Roboto Condensed Light" panose="02000000000000000000" pitchFamily="2" charset="0"/>
                <a:ea typeface="Roboto Condensed Light" panose="02000000000000000000" pitchFamily="2" charset="0"/>
              </a:rPr>
              <a:t> шляхом </a:t>
            </a:r>
            <a:r>
              <a:rPr lang="ru-RU" sz="2000" dirty="0" err="1">
                <a:solidFill>
                  <a:schemeClr val="bg1"/>
                </a:solidFill>
                <a:latin typeface="Roboto Condensed Light" panose="02000000000000000000" pitchFamily="2" charset="0"/>
                <a:ea typeface="Roboto Condensed Light" panose="02000000000000000000" pitchFamily="2" charset="0"/>
              </a:rPr>
              <a:t>повернення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останнього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стаття</a:t>
            </a:r>
            <a:r>
              <a:rPr lang="ru-RU" sz="2000" dirty="0">
                <a:solidFill>
                  <a:schemeClr val="bg1"/>
                </a:solidFill>
                <a:latin typeface="Roboto Condensed Light" panose="02000000000000000000" pitchFamily="2" charset="0"/>
                <a:ea typeface="Roboto Condensed Light" panose="02000000000000000000" pitchFamily="2" charset="0"/>
              </a:rPr>
              <a:t> 391 ЦК </a:t>
            </a:r>
            <a:r>
              <a:rPr lang="ru-RU" sz="2000" dirty="0" err="1">
                <a:solidFill>
                  <a:schemeClr val="bg1"/>
                </a:solidFill>
                <a:latin typeface="Roboto Condensed Light" panose="02000000000000000000" pitchFamily="2" charset="0"/>
                <a:ea typeface="Roboto Condensed Light" panose="02000000000000000000" pitchFamily="2" charset="0"/>
              </a:rPr>
              <a:t>України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частина</a:t>
            </a:r>
            <a:r>
              <a:rPr lang="ru-RU" sz="2000" dirty="0">
                <a:solidFill>
                  <a:schemeClr val="bg1"/>
                </a:solidFill>
                <a:latin typeface="Roboto Condensed Light" panose="02000000000000000000" pitchFamily="2" charset="0"/>
                <a:ea typeface="Roboto Condensed Light" panose="02000000000000000000" pitchFamily="2" charset="0"/>
              </a:rPr>
              <a:t> друга </a:t>
            </a:r>
            <a:r>
              <a:rPr lang="ru-RU" sz="2000" dirty="0" err="1">
                <a:solidFill>
                  <a:schemeClr val="bg1"/>
                </a:solidFill>
                <a:latin typeface="Roboto Condensed Light" panose="02000000000000000000" pitchFamily="2" charset="0"/>
                <a:ea typeface="Roboto Condensed Light" panose="02000000000000000000" pitchFamily="2" charset="0"/>
              </a:rPr>
              <a:t>статті</a:t>
            </a:r>
            <a:r>
              <a:rPr lang="ru-RU" sz="2000" dirty="0">
                <a:solidFill>
                  <a:schemeClr val="bg1"/>
                </a:solidFill>
                <a:latin typeface="Roboto Condensed Light" panose="02000000000000000000" pitchFamily="2" charset="0"/>
                <a:ea typeface="Roboto Condensed Light" panose="02000000000000000000" pitchFamily="2" charset="0"/>
              </a:rPr>
              <a:t> 152 </a:t>
            </a:r>
            <a:r>
              <a:rPr lang="ru-RU" sz="2000" dirty="0" err="1" smtClean="0">
                <a:solidFill>
                  <a:schemeClr val="bg1"/>
                </a:solidFill>
                <a:latin typeface="Roboto Condensed Light" panose="02000000000000000000" pitchFamily="2" charset="0"/>
                <a:ea typeface="Roboto Condensed Light" panose="02000000000000000000" pitchFamily="2" charset="0"/>
              </a:rPr>
              <a:t>Земельнгого</a:t>
            </a:r>
            <a:r>
              <a:rPr lang="ru-RU" sz="2000" dirty="0" smtClean="0">
                <a:solidFill>
                  <a:schemeClr val="bg1"/>
                </a:solidFill>
                <a:latin typeface="Roboto Condensed Light" panose="02000000000000000000" pitchFamily="2" charset="0"/>
                <a:ea typeface="Roboto Condensed Light" panose="02000000000000000000" pitchFamily="2" charset="0"/>
              </a:rPr>
              <a:t> кодексу </a:t>
            </a:r>
            <a:r>
              <a:rPr lang="ru-RU" sz="2000" dirty="0" err="1">
                <a:solidFill>
                  <a:schemeClr val="bg1"/>
                </a:solidFill>
                <a:latin typeface="Roboto Condensed Light" panose="02000000000000000000" pitchFamily="2" charset="0"/>
                <a:ea typeface="Roboto Condensed Light" panose="02000000000000000000" pitchFamily="2" charset="0"/>
              </a:rPr>
              <a:t>України</a:t>
            </a:r>
            <a:r>
              <a:rPr lang="ru-RU" sz="2000" dirty="0" smtClean="0">
                <a:solidFill>
                  <a:schemeClr val="bg1"/>
                </a:solidFill>
                <a:latin typeface="Roboto Condensed Light" panose="02000000000000000000" pitchFamily="2" charset="0"/>
                <a:ea typeface="Roboto Condensed Light" panose="02000000000000000000" pitchFamily="2" charset="0"/>
              </a:rPr>
              <a:t>).</a:t>
            </a:r>
          </a:p>
          <a:p>
            <a:pPr algn="just">
              <a:spcBef>
                <a:spcPts val="600"/>
              </a:spcBef>
            </a:pPr>
            <a:endParaRPr lang="uk-UA" dirty="0" smtClean="0">
              <a:solidFill>
                <a:schemeClr val="bg1"/>
              </a:solidFill>
              <a:latin typeface="Roboto Condensed Light" panose="02000000000000000000" pitchFamily="2" charset="0"/>
              <a:ea typeface="Roboto Condensed Light" panose="02000000000000000000" pitchFamily="2" charset="0"/>
            </a:endParaRPr>
          </a:p>
          <a:p>
            <a:pPr algn="just">
              <a:spcBef>
                <a:spcPts val="600"/>
              </a:spcBef>
            </a:pPr>
            <a:r>
              <a:rPr lang="uk-UA" i="1" dirty="0" smtClean="0">
                <a:solidFill>
                  <a:srgbClr val="38B6AB"/>
                </a:solidFill>
                <a:latin typeface="Roboto Condensed Light" panose="02000000000000000000" pitchFamily="2" charset="0"/>
                <a:ea typeface="Roboto Condensed Light" panose="02000000000000000000" pitchFamily="2" charset="0"/>
              </a:rPr>
              <a:t>					постанова </a:t>
            </a:r>
            <a:r>
              <a:rPr lang="uk-UA" i="1" dirty="0">
                <a:solidFill>
                  <a:srgbClr val="38B6AB"/>
                </a:solidFill>
                <a:latin typeface="Roboto Condensed Light" panose="02000000000000000000" pitchFamily="2" charset="0"/>
                <a:ea typeface="Roboto Condensed Light" panose="02000000000000000000" pitchFamily="2" charset="0"/>
              </a:rPr>
              <a:t>ВП ВС </a:t>
            </a:r>
            <a:r>
              <a:rPr lang="ru-RU" i="1" dirty="0" err="1">
                <a:solidFill>
                  <a:srgbClr val="38B6AB"/>
                </a:solidFill>
                <a:latin typeface="Roboto Condensed Light" panose="02000000000000000000" pitchFamily="2" charset="0"/>
                <a:ea typeface="Roboto Condensed Light" panose="02000000000000000000" pitchFamily="2" charset="0"/>
              </a:rPr>
              <a:t>від</a:t>
            </a:r>
            <a:r>
              <a:rPr lang="ru-RU" i="1" dirty="0">
                <a:solidFill>
                  <a:srgbClr val="38B6AB"/>
                </a:solidFill>
                <a:latin typeface="Roboto Condensed Light" panose="02000000000000000000" pitchFamily="2" charset="0"/>
                <a:ea typeface="Roboto Condensed Light" panose="02000000000000000000" pitchFamily="2" charset="0"/>
              </a:rPr>
              <a:t> 15 листопада 2023 року у </a:t>
            </a:r>
            <a:r>
              <a:rPr lang="ru-RU" i="1" dirty="0" err="1">
                <a:solidFill>
                  <a:srgbClr val="38B6AB"/>
                </a:solidFill>
                <a:latin typeface="Roboto Condensed Light" panose="02000000000000000000" pitchFamily="2" charset="0"/>
                <a:ea typeface="Roboto Condensed Light" panose="02000000000000000000" pitchFamily="2" charset="0"/>
              </a:rPr>
              <a:t>справі</a:t>
            </a:r>
            <a:r>
              <a:rPr lang="ru-RU" i="1" dirty="0">
                <a:solidFill>
                  <a:srgbClr val="38B6AB"/>
                </a:solidFill>
                <a:latin typeface="Roboto Condensed Light" panose="02000000000000000000" pitchFamily="2" charset="0"/>
                <a:ea typeface="Roboto Condensed Light" panose="02000000000000000000" pitchFamily="2" charset="0"/>
              </a:rPr>
              <a:t> № 918/119/21 </a:t>
            </a:r>
            <a:endParaRPr lang="uk-UA" i="1" dirty="0" smtClean="0">
              <a:solidFill>
                <a:srgbClr val="38B6AB"/>
              </a:solidFill>
              <a:latin typeface="Roboto Condensed Light" panose="02000000000000000000" pitchFamily="2" charset="0"/>
              <a:ea typeface="Roboto Condensed Light" panose="02000000000000000000" pitchFamily="2" charset="0"/>
            </a:endParaRPr>
          </a:p>
        </p:txBody>
      </p:sp>
      <p:sp>
        <p:nvSpPr>
          <p:cNvPr id="7" name="TextBox 6"/>
          <p:cNvSpPr txBox="1"/>
          <p:nvPr/>
        </p:nvSpPr>
        <p:spPr>
          <a:xfrm>
            <a:off x="487330" y="283160"/>
            <a:ext cx="11114724" cy="830997"/>
          </a:xfrm>
          <a:prstGeom prst="rect">
            <a:avLst/>
          </a:prstGeom>
          <a:noFill/>
        </p:spPr>
        <p:txBody>
          <a:bodyPr wrap="square" rtlCol="0">
            <a:spAutoFit/>
          </a:bodyPr>
          <a:lstStyle/>
          <a:p>
            <a:pPr algn="just"/>
            <a:r>
              <a:rPr lang="uk-UA" sz="2400" b="1" dirty="0" smtClean="0">
                <a:solidFill>
                  <a:schemeClr val="bg1"/>
                </a:solidFill>
                <a:latin typeface="Roboto Condensed Light" panose="02000000000000000000" pitchFamily="2" charset="0"/>
                <a:ea typeface="Roboto Condensed Light" panose="02000000000000000000" pitchFamily="2" charset="0"/>
              </a:rPr>
              <a:t>Спосіб захисту права щодо переходу</a:t>
            </a:r>
            <a:r>
              <a:rPr lang="ru-RU" sz="2400" b="1" dirty="0" smtClean="0">
                <a:solidFill>
                  <a:schemeClr val="bg1"/>
                </a:solidFill>
                <a:latin typeface="Roboto Condensed Light" panose="02000000000000000000" pitchFamily="2" charset="0"/>
                <a:ea typeface="Roboto Condensed Light" panose="02000000000000000000" pitchFamily="2" charset="0"/>
              </a:rPr>
              <a:t> права </a:t>
            </a:r>
            <a:r>
              <a:rPr lang="ru-RU" sz="2400" b="1" dirty="0" err="1">
                <a:solidFill>
                  <a:schemeClr val="bg1"/>
                </a:solidFill>
                <a:latin typeface="Roboto Condensed Light" panose="02000000000000000000" pitchFamily="2" charset="0"/>
                <a:ea typeface="Roboto Condensed Light" panose="02000000000000000000" pitchFamily="2" charset="0"/>
              </a:rPr>
              <a:t>оренди</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земельної</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smtClean="0">
                <a:solidFill>
                  <a:schemeClr val="bg1"/>
                </a:solidFill>
                <a:latin typeface="Roboto Condensed Light" panose="02000000000000000000" pitchFamily="2" charset="0"/>
                <a:ea typeface="Roboto Condensed Light" panose="02000000000000000000" pitchFamily="2" charset="0"/>
              </a:rPr>
              <a:t>ділянки</a:t>
            </a:r>
            <a:r>
              <a:rPr lang="uk-UA" sz="2400" b="1" dirty="0" smtClean="0">
                <a:solidFill>
                  <a:schemeClr val="bg1"/>
                </a:solidFill>
                <a:latin typeface="Roboto Condensed Light" panose="02000000000000000000" pitchFamily="2" charset="0"/>
                <a:ea typeface="Roboto Condensed Light" panose="02000000000000000000" pitchFamily="2" charset="0"/>
              </a:rPr>
              <a:t>, </a:t>
            </a:r>
            <a:r>
              <a:rPr lang="ru-RU" sz="2400" b="1" dirty="0">
                <a:solidFill>
                  <a:schemeClr val="bg1"/>
                </a:solidFill>
                <a:latin typeface="Roboto Condensed Light" panose="02000000000000000000" pitchFamily="2" charset="0"/>
                <a:ea typeface="Roboto Condensed Light" panose="02000000000000000000" pitchFamily="2" charset="0"/>
              </a:rPr>
              <a:t>у </a:t>
            </a:r>
            <a:r>
              <a:rPr lang="ru-RU" sz="2400" b="1" dirty="0" err="1">
                <a:solidFill>
                  <a:schemeClr val="bg1"/>
                </a:solidFill>
                <a:latin typeface="Roboto Condensed Light" panose="02000000000000000000" pitchFamily="2" charset="0"/>
                <a:ea typeface="Roboto Condensed Light" panose="02000000000000000000" pitchFamily="2" charset="0"/>
              </a:rPr>
              <a:t>разі</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реорганізації</a:t>
            </a:r>
            <a:r>
              <a:rPr lang="ru-RU" sz="2400" b="1" dirty="0">
                <a:solidFill>
                  <a:schemeClr val="bg1"/>
                </a:solidFill>
                <a:latin typeface="Roboto Condensed Light" panose="02000000000000000000" pitchFamily="2" charset="0"/>
                <a:ea typeface="Roboto Condensed Light" panose="02000000000000000000" pitchFamily="2" charset="0"/>
              </a:rPr>
              <a:t> кооперативу</a:t>
            </a:r>
            <a:endParaRPr lang="uk-UA" sz="2400" b="1"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2672924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11527359" y="6485038"/>
            <a:ext cx="347116" cy="15826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286546" y="6357705"/>
            <a:ext cx="2228718" cy="412930"/>
          </a:xfrm>
        </p:spPr>
        <p:txBody>
          <a:bodyPr/>
          <a:lstStyle/>
          <a:p>
            <a:r>
              <a:rPr lang="uk-UA" smtClean="0">
                <a:solidFill>
                  <a:schemeClr val="bg1"/>
                </a:solidFill>
                <a:latin typeface="Roboto Condensed Light" panose="02000000000000000000" pitchFamily="2" charset="0"/>
                <a:ea typeface="Roboto Condensed Light" panose="02000000000000000000" pitchFamily="2" charset="0"/>
              </a:rPr>
              <a:t>Велика Палата Верховного Суду</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Місце для нижнього колонтитула 6">
            <a:extLst>
              <a:ext uri="{FF2B5EF4-FFF2-40B4-BE49-F238E27FC236}">
                <a16:creationId xmlns:a16="http://schemas.microsoft.com/office/drawing/2014/main" id="{5DD3FAA2-11D2-433B-9639-F1C673A10B5F}"/>
              </a:ext>
            </a:extLst>
          </p:cNvPr>
          <p:cNvSpPr>
            <a:spLocks noGrp="1"/>
          </p:cNvSpPr>
          <p:nvPr>
            <p:ph type="ftr" sz="quarter" idx="11"/>
          </p:nvPr>
        </p:nvSpPr>
        <p:spPr>
          <a:xfrm>
            <a:off x="2806959" y="6381605"/>
            <a:ext cx="7092820" cy="365125"/>
          </a:xfrm>
        </p:spPr>
        <p:txBody>
          <a:bodyPr/>
          <a:lstStyle/>
          <a:p>
            <a:r>
              <a:rPr lang="ru-RU" smtClean="0">
                <a:solidFill>
                  <a:schemeClr val="bg1"/>
                </a:solidFill>
                <a:latin typeface="Roboto Condensed Light" panose="02000000000000000000" pitchFamily="2" charset="0"/>
                <a:ea typeface="Roboto Condensed Light" panose="02000000000000000000" pitchFamily="2" charset="0"/>
              </a:rPr>
              <a:t>Актуальні правові висновки Верховного Суду у земельних спорах</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2" name="TextBox 1"/>
          <p:cNvSpPr txBox="1"/>
          <p:nvPr/>
        </p:nvSpPr>
        <p:spPr>
          <a:xfrm>
            <a:off x="561975" y="171450"/>
            <a:ext cx="11114724" cy="707886"/>
          </a:xfrm>
          <a:prstGeom prst="rect">
            <a:avLst/>
          </a:prstGeom>
          <a:noFill/>
        </p:spPr>
        <p:txBody>
          <a:bodyPr wrap="square" rtlCol="0">
            <a:spAutoFit/>
          </a:bodyPr>
          <a:lstStyle/>
          <a:p>
            <a:pPr algn="just">
              <a:spcBef>
                <a:spcPts val="1200"/>
              </a:spcBef>
            </a:pPr>
            <a:endParaRPr lang="ru-RU" sz="2200" b="1" dirty="0" smtClean="0">
              <a:solidFill>
                <a:schemeClr val="bg1"/>
              </a:solidFill>
              <a:latin typeface="Roboto Condensed Light" panose="02000000000000000000" pitchFamily="2" charset="0"/>
              <a:ea typeface="Roboto Condensed Light" panose="02000000000000000000" pitchFamily="2" charset="0"/>
            </a:endParaRPr>
          </a:p>
          <a:p>
            <a:endParaRPr lang="uk-UA" dirty="0"/>
          </a:p>
        </p:txBody>
      </p:sp>
      <p:sp>
        <p:nvSpPr>
          <p:cNvPr id="6" name="TextBox 5"/>
          <p:cNvSpPr txBox="1"/>
          <p:nvPr/>
        </p:nvSpPr>
        <p:spPr>
          <a:xfrm>
            <a:off x="561975" y="1452889"/>
            <a:ext cx="10793380" cy="3031599"/>
          </a:xfrm>
          <a:prstGeom prst="rect">
            <a:avLst/>
          </a:prstGeom>
          <a:noFill/>
        </p:spPr>
        <p:txBody>
          <a:bodyPr wrap="square" rtlCol="0">
            <a:spAutoFit/>
          </a:bodyPr>
          <a:lstStyle/>
          <a:p>
            <a:pPr algn="just">
              <a:spcBef>
                <a:spcPts val="600"/>
              </a:spcBef>
            </a:pPr>
            <a:r>
              <a:rPr lang="uk-UA" sz="2000" dirty="0" smtClean="0">
                <a:solidFill>
                  <a:schemeClr val="bg1"/>
                </a:solidFill>
                <a:latin typeface="Roboto Condensed Light" panose="02000000000000000000" pitchFamily="2" charset="0"/>
                <a:ea typeface="Roboto Condensed Light" panose="02000000000000000000" pitchFamily="2" charset="0"/>
              </a:rPr>
              <a:t>Позов </a:t>
            </a:r>
            <a:r>
              <a:rPr lang="uk-UA" sz="2000" dirty="0">
                <a:solidFill>
                  <a:schemeClr val="bg1"/>
                </a:solidFill>
                <a:latin typeface="Roboto Condensed Light" panose="02000000000000000000" pitchFamily="2" charset="0"/>
                <a:ea typeface="Roboto Condensed Light" panose="02000000000000000000" pitchFamily="2" charset="0"/>
              </a:rPr>
              <a:t>про розірвання договору оренди землі належить до </a:t>
            </a:r>
            <a:r>
              <a:rPr lang="uk-UA" sz="2000" b="1" dirty="0" err="1">
                <a:solidFill>
                  <a:srgbClr val="FFD800"/>
                </a:solidFill>
                <a:latin typeface="Roboto Condensed Light" panose="02000000000000000000" pitchFamily="2" charset="0"/>
                <a:ea typeface="Roboto Condensed Light" panose="02000000000000000000" pitchFamily="2" charset="0"/>
              </a:rPr>
              <a:t>зобов’язальноправових</a:t>
            </a:r>
            <a:r>
              <a:rPr lang="uk-UA" sz="2000" b="1" dirty="0">
                <a:solidFill>
                  <a:srgbClr val="FFD800"/>
                </a:solidFill>
                <a:latin typeface="Roboto Condensed Light" panose="02000000000000000000" pitchFamily="2" charset="0"/>
                <a:ea typeface="Roboto Condensed Light" panose="02000000000000000000" pitchFamily="2" charset="0"/>
              </a:rPr>
              <a:t> способів захисту</a:t>
            </a:r>
            <a:r>
              <a:rPr lang="uk-UA" sz="2000" dirty="0">
                <a:solidFill>
                  <a:schemeClr val="bg1"/>
                </a:solidFill>
                <a:latin typeface="Roboto Condensed Light" panose="02000000000000000000" pitchFamily="2" charset="0"/>
                <a:ea typeface="Roboto Condensed Light" panose="02000000000000000000" pitchFamily="2" charset="0"/>
              </a:rPr>
              <a:t>, оскільки між сторонами є договірні відносини, а тому не може розглядатися як </a:t>
            </a:r>
            <a:r>
              <a:rPr lang="uk-UA" sz="2000" dirty="0" err="1">
                <a:solidFill>
                  <a:schemeClr val="bg1"/>
                </a:solidFill>
                <a:latin typeface="Roboto Condensed Light" panose="02000000000000000000" pitchFamily="2" charset="0"/>
                <a:ea typeface="Roboto Condensed Light" panose="02000000000000000000" pitchFamily="2" charset="0"/>
              </a:rPr>
              <a:t>негаторний</a:t>
            </a:r>
            <a:r>
              <a:rPr lang="uk-UA" sz="2000" dirty="0">
                <a:solidFill>
                  <a:schemeClr val="bg1"/>
                </a:solidFill>
                <a:latin typeface="Roboto Condensed Light" panose="02000000000000000000" pitchFamily="2" charset="0"/>
                <a:ea typeface="Roboto Condensed Light" panose="02000000000000000000" pitchFamily="2" charset="0"/>
              </a:rPr>
              <a:t> позов. </a:t>
            </a:r>
            <a:endParaRPr lang="uk-UA" sz="2000" dirty="0" smtClean="0">
              <a:solidFill>
                <a:schemeClr val="bg1"/>
              </a:solidFill>
              <a:latin typeface="Roboto Condensed Light" panose="02000000000000000000" pitchFamily="2" charset="0"/>
              <a:ea typeface="Roboto Condensed Light" panose="02000000000000000000" pitchFamily="2" charset="0"/>
            </a:endParaRPr>
          </a:p>
          <a:p>
            <a:pPr algn="just">
              <a:spcBef>
                <a:spcPts val="600"/>
              </a:spcBef>
            </a:pPr>
            <a:r>
              <a:rPr lang="uk-UA" sz="2000" dirty="0" smtClean="0">
                <a:solidFill>
                  <a:schemeClr val="bg1"/>
                </a:solidFill>
                <a:latin typeface="Roboto Condensed Light" panose="02000000000000000000" pitchFamily="2" charset="0"/>
                <a:ea typeface="Roboto Condensed Light" panose="02000000000000000000" pitchFamily="2" charset="0"/>
              </a:rPr>
              <a:t>У </a:t>
            </a:r>
            <a:r>
              <a:rPr lang="uk-UA" sz="2000" dirty="0">
                <a:solidFill>
                  <a:schemeClr val="bg1"/>
                </a:solidFill>
                <a:latin typeface="Roboto Condensed Light" panose="02000000000000000000" pitchFamily="2" charset="0"/>
                <a:ea typeface="Roboto Condensed Light" panose="02000000000000000000" pitchFamily="2" charset="0"/>
              </a:rPr>
              <a:t>разі використання орендарем земельної ділянки всупереч її цільовому призначенню орендодавець має право звернутися до суду </a:t>
            </a:r>
            <a:r>
              <a:rPr lang="uk-UA" sz="2000" b="1" dirty="0">
                <a:solidFill>
                  <a:srgbClr val="FFD800"/>
                </a:solidFill>
                <a:latin typeface="Roboto Condensed Light" panose="02000000000000000000" pitchFamily="2" charset="0"/>
                <a:ea typeface="Roboto Condensed Light" panose="02000000000000000000" pitchFamily="2" charset="0"/>
              </a:rPr>
              <a:t>з позовом, покликаним усунути нецільове використання земельної ділянки, зокрема і шляхом розірвання договору оренди землі</a:t>
            </a:r>
            <a:r>
              <a:rPr lang="uk-UA" sz="2000" dirty="0">
                <a:solidFill>
                  <a:schemeClr val="bg1"/>
                </a:solidFill>
                <a:latin typeface="Roboto Condensed Light" panose="02000000000000000000" pitchFamily="2" charset="0"/>
                <a:ea typeface="Roboto Condensed Light" panose="02000000000000000000" pitchFamily="2" charset="0"/>
              </a:rPr>
              <a:t>, протягом строку дії договору оренди землі (та існування обумовленого таким договором обов’язку виконувати зобов’язання щодо цільового використання земельної ділянки</a:t>
            </a:r>
            <a:r>
              <a:rPr lang="uk-UA" sz="2000" dirty="0" smtClean="0">
                <a:solidFill>
                  <a:schemeClr val="bg1"/>
                </a:solidFill>
                <a:latin typeface="Roboto Condensed Light" panose="02000000000000000000" pitchFamily="2" charset="0"/>
                <a:ea typeface="Roboto Condensed Light" panose="02000000000000000000" pitchFamily="2" charset="0"/>
              </a:rPr>
              <a:t>).</a:t>
            </a:r>
          </a:p>
          <a:p>
            <a:pPr algn="just">
              <a:spcBef>
                <a:spcPts val="600"/>
              </a:spcBef>
            </a:pPr>
            <a:endParaRPr lang="uk-UA" dirty="0" smtClean="0">
              <a:solidFill>
                <a:schemeClr val="bg1"/>
              </a:solidFill>
              <a:latin typeface="Roboto Condensed Light" panose="02000000000000000000" pitchFamily="2" charset="0"/>
              <a:ea typeface="Roboto Condensed Light" panose="02000000000000000000" pitchFamily="2" charset="0"/>
            </a:endParaRPr>
          </a:p>
          <a:p>
            <a:pPr algn="just">
              <a:spcBef>
                <a:spcPts val="600"/>
              </a:spcBef>
            </a:pPr>
            <a:r>
              <a:rPr lang="uk-UA" i="1" dirty="0" smtClean="0">
                <a:solidFill>
                  <a:srgbClr val="38B6AB"/>
                </a:solidFill>
                <a:latin typeface="Roboto Condensed Light" panose="02000000000000000000" pitchFamily="2" charset="0"/>
                <a:ea typeface="Roboto Condensed Light" panose="02000000000000000000" pitchFamily="2" charset="0"/>
              </a:rPr>
              <a:t>				постанова </a:t>
            </a:r>
            <a:r>
              <a:rPr lang="uk-UA" i="1" dirty="0">
                <a:solidFill>
                  <a:srgbClr val="38B6AB"/>
                </a:solidFill>
                <a:latin typeface="Roboto Condensed Light" panose="02000000000000000000" pitchFamily="2" charset="0"/>
                <a:ea typeface="Roboto Condensed Light" panose="02000000000000000000" pitchFamily="2" charset="0"/>
              </a:rPr>
              <a:t>ВП ВС </a:t>
            </a:r>
            <a:r>
              <a:rPr lang="ru-RU" i="1" dirty="0" err="1">
                <a:solidFill>
                  <a:srgbClr val="38B6AB"/>
                </a:solidFill>
                <a:latin typeface="Roboto Condensed Light" panose="02000000000000000000" pitchFamily="2" charset="0"/>
                <a:ea typeface="Roboto Condensed Light" panose="02000000000000000000" pitchFamily="2" charset="0"/>
              </a:rPr>
              <a:t>від</a:t>
            </a:r>
            <a:r>
              <a:rPr lang="ru-RU" i="1" dirty="0">
                <a:solidFill>
                  <a:srgbClr val="38B6AB"/>
                </a:solidFill>
                <a:latin typeface="Roboto Condensed Light" panose="02000000000000000000" pitchFamily="2" charset="0"/>
                <a:ea typeface="Roboto Condensed Light" panose="02000000000000000000" pitchFamily="2" charset="0"/>
              </a:rPr>
              <a:t> 2 листопада 2022 року у </a:t>
            </a:r>
            <a:r>
              <a:rPr lang="ru-RU" i="1" dirty="0" err="1">
                <a:solidFill>
                  <a:srgbClr val="38B6AB"/>
                </a:solidFill>
                <a:latin typeface="Roboto Condensed Light" panose="02000000000000000000" pitchFamily="2" charset="0"/>
                <a:ea typeface="Roboto Condensed Light" panose="02000000000000000000" pitchFamily="2" charset="0"/>
              </a:rPr>
              <a:t>справі</a:t>
            </a:r>
            <a:r>
              <a:rPr lang="ru-RU" i="1" dirty="0">
                <a:solidFill>
                  <a:srgbClr val="38B6AB"/>
                </a:solidFill>
                <a:latin typeface="Roboto Condensed Light" panose="02000000000000000000" pitchFamily="2" charset="0"/>
                <a:ea typeface="Roboto Condensed Light" panose="02000000000000000000" pitchFamily="2" charset="0"/>
              </a:rPr>
              <a:t> № 922/3166/20</a:t>
            </a:r>
            <a:endParaRPr lang="uk-UA" i="1" dirty="0" smtClean="0">
              <a:solidFill>
                <a:srgbClr val="38B6AB"/>
              </a:solidFill>
              <a:latin typeface="Roboto Condensed Light" panose="02000000000000000000" pitchFamily="2" charset="0"/>
              <a:ea typeface="Roboto Condensed Light" panose="02000000000000000000" pitchFamily="2" charset="0"/>
            </a:endParaRPr>
          </a:p>
        </p:txBody>
      </p:sp>
      <p:sp>
        <p:nvSpPr>
          <p:cNvPr id="9" name="TextBox 8"/>
          <p:cNvSpPr txBox="1"/>
          <p:nvPr/>
        </p:nvSpPr>
        <p:spPr>
          <a:xfrm>
            <a:off x="561975" y="246095"/>
            <a:ext cx="11114724" cy="461665"/>
          </a:xfrm>
          <a:prstGeom prst="rect">
            <a:avLst/>
          </a:prstGeom>
          <a:noFill/>
        </p:spPr>
        <p:txBody>
          <a:bodyPr wrap="square" rtlCol="0">
            <a:spAutoFit/>
          </a:bodyPr>
          <a:lstStyle/>
          <a:p>
            <a:pPr algn="just"/>
            <a:r>
              <a:rPr lang="uk-UA" sz="2400" b="1" dirty="0" smtClean="0">
                <a:solidFill>
                  <a:schemeClr val="bg1"/>
                </a:solidFill>
                <a:latin typeface="Roboto Condensed Light" panose="02000000000000000000" pitchFamily="2" charset="0"/>
                <a:ea typeface="Roboto Condensed Light" panose="02000000000000000000" pitchFamily="2" charset="0"/>
              </a:rPr>
              <a:t>Спосіб захисту права у разі нецільового використання земельної ділянки </a:t>
            </a:r>
            <a:endParaRPr lang="uk-UA" sz="2400" b="1"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0271713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11527359" y="6485038"/>
            <a:ext cx="347116" cy="15826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286546" y="6357705"/>
            <a:ext cx="2228718" cy="412930"/>
          </a:xfrm>
        </p:spPr>
        <p:txBody>
          <a:bodyPr/>
          <a:lstStyle/>
          <a:p>
            <a:r>
              <a:rPr lang="uk-UA" smtClean="0">
                <a:solidFill>
                  <a:schemeClr val="bg1"/>
                </a:solidFill>
                <a:latin typeface="Roboto Condensed Light" panose="02000000000000000000" pitchFamily="2" charset="0"/>
                <a:ea typeface="Roboto Condensed Light" panose="02000000000000000000" pitchFamily="2" charset="0"/>
              </a:rPr>
              <a:t>Велика Палата Верховного Суду</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Місце для нижнього колонтитула 6">
            <a:extLst>
              <a:ext uri="{FF2B5EF4-FFF2-40B4-BE49-F238E27FC236}">
                <a16:creationId xmlns:a16="http://schemas.microsoft.com/office/drawing/2014/main" id="{5DD3FAA2-11D2-433B-9639-F1C673A10B5F}"/>
              </a:ext>
            </a:extLst>
          </p:cNvPr>
          <p:cNvSpPr>
            <a:spLocks noGrp="1"/>
          </p:cNvSpPr>
          <p:nvPr>
            <p:ph type="ftr" sz="quarter" idx="11"/>
          </p:nvPr>
        </p:nvSpPr>
        <p:spPr>
          <a:xfrm>
            <a:off x="2806959" y="6381605"/>
            <a:ext cx="7092820" cy="365125"/>
          </a:xfrm>
        </p:spPr>
        <p:txBody>
          <a:bodyPr/>
          <a:lstStyle/>
          <a:p>
            <a:r>
              <a:rPr lang="ru-RU" smtClean="0">
                <a:solidFill>
                  <a:schemeClr val="bg1"/>
                </a:solidFill>
                <a:latin typeface="Roboto Condensed Light" panose="02000000000000000000" pitchFamily="2" charset="0"/>
                <a:ea typeface="Roboto Condensed Light" panose="02000000000000000000" pitchFamily="2" charset="0"/>
              </a:rPr>
              <a:t>Актуальні правові висновки Верховного Суду у земельних спорах</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TextBox 5"/>
          <p:cNvSpPr txBox="1"/>
          <p:nvPr/>
        </p:nvSpPr>
        <p:spPr>
          <a:xfrm>
            <a:off x="586193" y="1571248"/>
            <a:ext cx="11114724" cy="3877985"/>
          </a:xfrm>
          <a:prstGeom prst="rect">
            <a:avLst/>
          </a:prstGeom>
          <a:noFill/>
        </p:spPr>
        <p:txBody>
          <a:bodyPr wrap="square" rtlCol="0">
            <a:spAutoFit/>
          </a:bodyPr>
          <a:lstStyle/>
          <a:p>
            <a:pPr algn="just">
              <a:spcBef>
                <a:spcPts val="600"/>
              </a:spcBef>
            </a:pPr>
            <a:r>
              <a:rPr lang="uk-UA" sz="2000" dirty="0">
                <a:solidFill>
                  <a:schemeClr val="bg1"/>
                </a:solidFill>
                <a:latin typeface="Roboto Condensed Light" panose="02000000000000000000" pitchFamily="2" charset="0"/>
                <a:ea typeface="Roboto Condensed Light" panose="02000000000000000000" pitchFamily="2" charset="0"/>
              </a:rPr>
              <a:t>Визнання незаконним та скасування рішення міської ради про передачу в оренду земельної ділянки третій особі є неналежним способом захисту сільської ради, яка вважає, що спірна земельна ділянка знаходиться в її адміністративних межах та належить до комунальної власності територіальної громади села. </a:t>
            </a:r>
            <a:endParaRPr lang="uk-UA" sz="2000" dirty="0" smtClean="0">
              <a:solidFill>
                <a:schemeClr val="bg1"/>
              </a:solidFill>
              <a:latin typeface="Roboto Condensed Light" panose="02000000000000000000" pitchFamily="2" charset="0"/>
              <a:ea typeface="Roboto Condensed Light" panose="02000000000000000000" pitchFamily="2" charset="0"/>
            </a:endParaRPr>
          </a:p>
          <a:p>
            <a:pPr algn="just">
              <a:spcBef>
                <a:spcPts val="600"/>
              </a:spcBef>
            </a:pPr>
            <a:r>
              <a:rPr lang="uk-UA" sz="2000" dirty="0" smtClean="0">
                <a:solidFill>
                  <a:schemeClr val="bg1"/>
                </a:solidFill>
                <a:latin typeface="Roboto Condensed Light" panose="02000000000000000000" pitchFamily="2" charset="0"/>
                <a:ea typeface="Roboto Condensed Light" panose="02000000000000000000" pitchFamily="2" charset="0"/>
              </a:rPr>
              <a:t>Належним </a:t>
            </a:r>
            <a:r>
              <a:rPr lang="uk-UA" sz="2000" dirty="0">
                <a:solidFill>
                  <a:schemeClr val="bg1"/>
                </a:solidFill>
                <a:latin typeface="Roboto Condensed Light" panose="02000000000000000000" pitchFamily="2" charset="0"/>
                <a:ea typeface="Roboto Condensed Light" panose="02000000000000000000" pitchFamily="2" charset="0"/>
              </a:rPr>
              <a:t>способом захисту буде звернення до суду з </a:t>
            </a:r>
            <a:r>
              <a:rPr lang="uk-UA" sz="2000" b="1" dirty="0">
                <a:solidFill>
                  <a:srgbClr val="FFD800"/>
                </a:solidFill>
                <a:latin typeface="Roboto Condensed Light" panose="02000000000000000000" pitchFamily="2" charset="0"/>
                <a:ea typeface="Roboto Condensed Light" panose="02000000000000000000" pitchFamily="2" charset="0"/>
              </a:rPr>
              <a:t>вимогами про витребування майна із чужого незаконного володіння</a:t>
            </a:r>
            <a:r>
              <a:rPr lang="uk-UA" sz="2000" dirty="0">
                <a:solidFill>
                  <a:schemeClr val="bg1"/>
                </a:solidFill>
                <a:latin typeface="Roboto Condensed Light" panose="02000000000000000000" pitchFamily="2" charset="0"/>
                <a:ea typeface="Roboto Condensed Light" panose="02000000000000000000" pitchFamily="2" charset="0"/>
              </a:rPr>
              <a:t>, </a:t>
            </a:r>
            <a:r>
              <a:rPr lang="uk-UA" sz="2000" b="1" i="1" dirty="0">
                <a:solidFill>
                  <a:schemeClr val="bg1"/>
                </a:solidFill>
                <a:latin typeface="Roboto Condensed Light" panose="02000000000000000000" pitchFamily="2" charset="0"/>
                <a:ea typeface="Roboto Condensed Light" panose="02000000000000000000" pitchFamily="2" charset="0"/>
              </a:rPr>
              <a:t>якщо позивач був позбавлений права володіння земельною ділянкою</a:t>
            </a:r>
            <a:r>
              <a:rPr lang="uk-UA" sz="2000" dirty="0">
                <a:solidFill>
                  <a:schemeClr val="bg1"/>
                </a:solidFill>
                <a:latin typeface="Roboto Condensed Light" panose="02000000000000000000" pitchFamily="2" charset="0"/>
                <a:ea typeface="Roboto Condensed Light" panose="02000000000000000000" pitchFamily="2" charset="0"/>
              </a:rPr>
              <a:t>, </a:t>
            </a:r>
            <a:r>
              <a:rPr lang="uk-UA" sz="2000" b="1" dirty="0">
                <a:solidFill>
                  <a:srgbClr val="FFD800"/>
                </a:solidFill>
                <a:latin typeface="Roboto Condensed Light" panose="02000000000000000000" pitchFamily="2" charset="0"/>
                <a:ea typeface="Roboto Condensed Light" panose="02000000000000000000" pitchFamily="2" charset="0"/>
              </a:rPr>
              <a:t>або усунення перешкод у здійсненні права користування та розпорядження майном</a:t>
            </a:r>
            <a:r>
              <a:rPr lang="uk-UA" sz="2000" dirty="0">
                <a:solidFill>
                  <a:schemeClr val="bg1"/>
                </a:solidFill>
                <a:latin typeface="Roboto Condensed Light" panose="02000000000000000000" pitchFamily="2" charset="0"/>
                <a:ea typeface="Roboto Condensed Light" panose="02000000000000000000" pitchFamily="2" charset="0"/>
              </a:rPr>
              <a:t>, </a:t>
            </a:r>
            <a:r>
              <a:rPr lang="uk-UA" sz="2000" b="1" i="1" dirty="0">
                <a:solidFill>
                  <a:schemeClr val="bg1"/>
                </a:solidFill>
                <a:latin typeface="Roboto Condensed Light" panose="02000000000000000000" pitchFamily="2" charset="0"/>
                <a:ea typeface="Roboto Condensed Light" panose="02000000000000000000" pitchFamily="2" charset="0"/>
              </a:rPr>
              <a:t>якщо позивачу чиняться перешкоди в реалізації цих прав</a:t>
            </a:r>
            <a:r>
              <a:rPr lang="uk-UA" sz="2000" dirty="0">
                <a:solidFill>
                  <a:schemeClr val="bg1"/>
                </a:solidFill>
                <a:latin typeface="Roboto Condensed Light" panose="02000000000000000000" pitchFamily="2" charset="0"/>
                <a:ea typeface="Roboto Condensed Light" panose="02000000000000000000" pitchFamily="2" charset="0"/>
              </a:rPr>
              <a:t>. </a:t>
            </a:r>
            <a:endParaRPr lang="uk-UA" sz="2000" dirty="0" smtClean="0">
              <a:solidFill>
                <a:schemeClr val="bg1"/>
              </a:solidFill>
              <a:latin typeface="Roboto Condensed Light" panose="02000000000000000000" pitchFamily="2" charset="0"/>
              <a:ea typeface="Roboto Condensed Light" panose="02000000000000000000" pitchFamily="2" charset="0"/>
            </a:endParaRPr>
          </a:p>
          <a:p>
            <a:pPr algn="just">
              <a:spcBef>
                <a:spcPts val="600"/>
              </a:spcBef>
            </a:pPr>
            <a:r>
              <a:rPr lang="uk-UA" sz="2000" dirty="0" smtClean="0">
                <a:solidFill>
                  <a:schemeClr val="bg1"/>
                </a:solidFill>
                <a:latin typeface="Roboto Condensed Light" panose="02000000000000000000" pitchFamily="2" charset="0"/>
                <a:ea typeface="Roboto Condensed Light" panose="02000000000000000000" pitchFamily="2" charset="0"/>
              </a:rPr>
              <a:t>Відповідно </a:t>
            </a:r>
            <a:r>
              <a:rPr lang="uk-UA" sz="2000" dirty="0">
                <a:solidFill>
                  <a:schemeClr val="bg1"/>
                </a:solidFill>
                <a:latin typeface="Roboto Condensed Light" panose="02000000000000000000" pitchFamily="2" charset="0"/>
                <a:ea typeface="Roboto Condensed Light" panose="02000000000000000000" pitchFamily="2" charset="0"/>
              </a:rPr>
              <a:t>до обраного позивачем способу захисту належним відповідачем, крім міської ради, може бути фізична особа, якій передано земельну ділянку</a:t>
            </a:r>
            <a:r>
              <a:rPr lang="uk-UA" sz="2000" dirty="0" smtClean="0">
                <a:solidFill>
                  <a:schemeClr val="bg1"/>
                </a:solidFill>
                <a:latin typeface="Roboto Condensed Light" panose="02000000000000000000" pitchFamily="2" charset="0"/>
                <a:ea typeface="Roboto Condensed Light" panose="02000000000000000000" pitchFamily="2" charset="0"/>
              </a:rPr>
              <a:t>.</a:t>
            </a:r>
          </a:p>
          <a:p>
            <a:endParaRPr lang="ru-RU" dirty="0" smtClean="0">
              <a:solidFill>
                <a:schemeClr val="bg1"/>
              </a:solidFill>
              <a:latin typeface="Roboto Condensed Light" panose="02000000000000000000" pitchFamily="2" charset="0"/>
              <a:ea typeface="Roboto Condensed Light" panose="02000000000000000000" pitchFamily="2" charset="0"/>
            </a:endParaRPr>
          </a:p>
          <a:p>
            <a:r>
              <a:rPr lang="uk-UA" i="1" dirty="0" smtClean="0">
                <a:solidFill>
                  <a:srgbClr val="38B6AB"/>
                </a:solidFill>
                <a:latin typeface="Roboto Condensed Light" panose="02000000000000000000" pitchFamily="2" charset="0"/>
                <a:ea typeface="Roboto Condensed Light" panose="02000000000000000000" pitchFamily="2" charset="0"/>
              </a:rPr>
              <a:t>					постанова </a:t>
            </a:r>
            <a:r>
              <a:rPr lang="uk-UA" i="1" dirty="0">
                <a:solidFill>
                  <a:srgbClr val="38B6AB"/>
                </a:solidFill>
                <a:latin typeface="Roboto Condensed Light" panose="02000000000000000000" pitchFamily="2" charset="0"/>
                <a:ea typeface="Roboto Condensed Light" panose="02000000000000000000" pitchFamily="2" charset="0"/>
              </a:rPr>
              <a:t>ВП ВС </a:t>
            </a:r>
            <a:r>
              <a:rPr lang="ru-RU" i="1" dirty="0" err="1">
                <a:solidFill>
                  <a:srgbClr val="38B6AB"/>
                </a:solidFill>
                <a:latin typeface="Roboto Condensed Light" panose="02000000000000000000" pitchFamily="2" charset="0"/>
                <a:ea typeface="Roboto Condensed Light" panose="02000000000000000000" pitchFamily="2" charset="0"/>
              </a:rPr>
              <a:t>від</a:t>
            </a:r>
            <a:r>
              <a:rPr lang="ru-RU" i="1" dirty="0">
                <a:solidFill>
                  <a:srgbClr val="38B6AB"/>
                </a:solidFill>
                <a:latin typeface="Roboto Condensed Light" panose="02000000000000000000" pitchFamily="2" charset="0"/>
                <a:ea typeface="Roboto Condensed Light" panose="02000000000000000000" pitchFamily="2" charset="0"/>
              </a:rPr>
              <a:t> 2 лютого 2021 року у </a:t>
            </a:r>
            <a:r>
              <a:rPr lang="ru-RU" i="1" dirty="0" err="1">
                <a:solidFill>
                  <a:srgbClr val="38B6AB"/>
                </a:solidFill>
                <a:latin typeface="Roboto Condensed Light" panose="02000000000000000000" pitchFamily="2" charset="0"/>
                <a:ea typeface="Roboto Condensed Light" panose="02000000000000000000" pitchFamily="2" charset="0"/>
              </a:rPr>
              <a:t>справі</a:t>
            </a:r>
            <a:r>
              <a:rPr lang="ru-RU" i="1" dirty="0">
                <a:solidFill>
                  <a:srgbClr val="38B6AB"/>
                </a:solidFill>
                <a:latin typeface="Roboto Condensed Light" panose="02000000000000000000" pitchFamily="2" charset="0"/>
                <a:ea typeface="Roboto Condensed Light" panose="02000000000000000000" pitchFamily="2" charset="0"/>
              </a:rPr>
              <a:t> № 925/642/19</a:t>
            </a:r>
            <a:endParaRPr lang="uk-UA" i="1" dirty="0" smtClean="0">
              <a:solidFill>
                <a:srgbClr val="38B6AB"/>
              </a:solidFill>
              <a:latin typeface="Roboto Condensed Light" panose="02000000000000000000" pitchFamily="2" charset="0"/>
              <a:ea typeface="Roboto Condensed Light" panose="02000000000000000000" pitchFamily="2" charset="0"/>
            </a:endParaRPr>
          </a:p>
        </p:txBody>
      </p:sp>
      <p:sp>
        <p:nvSpPr>
          <p:cNvPr id="7" name="TextBox 6"/>
          <p:cNvSpPr txBox="1"/>
          <p:nvPr/>
        </p:nvSpPr>
        <p:spPr>
          <a:xfrm>
            <a:off x="586193" y="345055"/>
            <a:ext cx="11114724" cy="830997"/>
          </a:xfrm>
          <a:prstGeom prst="rect">
            <a:avLst/>
          </a:prstGeom>
          <a:noFill/>
        </p:spPr>
        <p:txBody>
          <a:bodyPr wrap="square" rtlCol="0">
            <a:spAutoFit/>
          </a:bodyPr>
          <a:lstStyle/>
          <a:p>
            <a:pPr algn="just"/>
            <a:r>
              <a:rPr lang="uk-UA" sz="2400" b="1" dirty="0" smtClean="0">
                <a:solidFill>
                  <a:schemeClr val="bg1"/>
                </a:solidFill>
                <a:latin typeface="Roboto Condensed Light" panose="02000000000000000000" pitchFamily="2" charset="0"/>
                <a:ea typeface="Roboto Condensed Light" panose="02000000000000000000" pitchFamily="2" charset="0"/>
              </a:rPr>
              <a:t>Спосіб захисту права у разі </a:t>
            </a:r>
            <a:r>
              <a:rPr lang="uk-UA" sz="2400" b="1" dirty="0">
                <a:solidFill>
                  <a:schemeClr val="bg1"/>
                </a:solidFill>
                <a:latin typeface="Roboto Condensed Light" panose="02000000000000000000" pitchFamily="2" charset="0"/>
                <a:ea typeface="Roboto Condensed Light" panose="02000000000000000000" pitchFamily="2" charset="0"/>
              </a:rPr>
              <a:t>передачі третій особі </a:t>
            </a:r>
            <a:r>
              <a:rPr lang="uk-UA" sz="2400" b="1" dirty="0" smtClean="0">
                <a:solidFill>
                  <a:schemeClr val="bg1"/>
                </a:solidFill>
                <a:latin typeface="Roboto Condensed Light" panose="02000000000000000000" pitchFamily="2" charset="0"/>
                <a:ea typeface="Roboto Condensed Light" panose="02000000000000000000" pitchFamily="2" charset="0"/>
              </a:rPr>
              <a:t>рішенням </a:t>
            </a:r>
            <a:r>
              <a:rPr lang="uk-UA" sz="2400" b="1" dirty="0">
                <a:solidFill>
                  <a:schemeClr val="bg1"/>
                </a:solidFill>
                <a:latin typeface="Roboto Condensed Light" panose="02000000000000000000" pitchFamily="2" charset="0"/>
                <a:ea typeface="Roboto Condensed Light" panose="02000000000000000000" pitchFamily="2" charset="0"/>
              </a:rPr>
              <a:t>міської ради в оренду </a:t>
            </a:r>
            <a:r>
              <a:rPr lang="uk-UA" sz="2400" b="1" dirty="0" smtClean="0">
                <a:solidFill>
                  <a:schemeClr val="bg1"/>
                </a:solidFill>
                <a:latin typeface="Roboto Condensed Light" panose="02000000000000000000" pitchFamily="2" charset="0"/>
                <a:ea typeface="Roboto Condensed Light" panose="02000000000000000000" pitchFamily="2" charset="0"/>
              </a:rPr>
              <a:t> земельної ділянки, яка не знаходиться в її адміністративних межах</a:t>
            </a:r>
            <a:endParaRPr lang="uk-UA" sz="2400" b="1"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992549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11527359" y="6485038"/>
            <a:ext cx="347116" cy="15826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286546" y="6357705"/>
            <a:ext cx="2228718" cy="412930"/>
          </a:xfrm>
        </p:spPr>
        <p:txBody>
          <a:bodyPr/>
          <a:lstStyle/>
          <a:p>
            <a:r>
              <a:rPr lang="uk-UA" smtClean="0">
                <a:solidFill>
                  <a:schemeClr val="bg1"/>
                </a:solidFill>
                <a:latin typeface="Roboto Condensed Light" panose="02000000000000000000" pitchFamily="2" charset="0"/>
                <a:ea typeface="Roboto Condensed Light" panose="02000000000000000000" pitchFamily="2" charset="0"/>
              </a:rPr>
              <a:t>Велика Палата Верховного Суду</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Місце для нижнього колонтитула 6">
            <a:extLst>
              <a:ext uri="{FF2B5EF4-FFF2-40B4-BE49-F238E27FC236}">
                <a16:creationId xmlns:a16="http://schemas.microsoft.com/office/drawing/2014/main" id="{5DD3FAA2-11D2-433B-9639-F1C673A10B5F}"/>
              </a:ext>
            </a:extLst>
          </p:cNvPr>
          <p:cNvSpPr>
            <a:spLocks noGrp="1"/>
          </p:cNvSpPr>
          <p:nvPr>
            <p:ph type="ftr" sz="quarter" idx="11"/>
          </p:nvPr>
        </p:nvSpPr>
        <p:spPr>
          <a:xfrm>
            <a:off x="2806959" y="6381605"/>
            <a:ext cx="7092820" cy="365125"/>
          </a:xfrm>
        </p:spPr>
        <p:txBody>
          <a:bodyPr/>
          <a:lstStyle/>
          <a:p>
            <a:r>
              <a:rPr lang="ru-RU" smtClean="0">
                <a:solidFill>
                  <a:schemeClr val="bg1"/>
                </a:solidFill>
                <a:latin typeface="Roboto Condensed Light" panose="02000000000000000000" pitchFamily="2" charset="0"/>
                <a:ea typeface="Roboto Condensed Light" panose="02000000000000000000" pitchFamily="2" charset="0"/>
              </a:rPr>
              <a:t>Актуальні правові висновки Верховного Суду у земельних спорах</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TextBox 5"/>
          <p:cNvSpPr txBox="1"/>
          <p:nvPr/>
        </p:nvSpPr>
        <p:spPr>
          <a:xfrm>
            <a:off x="586193" y="1246550"/>
            <a:ext cx="10713178" cy="4647426"/>
          </a:xfrm>
          <a:prstGeom prst="rect">
            <a:avLst/>
          </a:prstGeom>
          <a:noFill/>
        </p:spPr>
        <p:txBody>
          <a:bodyPr wrap="square" rtlCol="0">
            <a:spAutoFit/>
          </a:bodyPr>
          <a:lstStyle/>
          <a:p>
            <a:pPr algn="just">
              <a:spcBef>
                <a:spcPts val="600"/>
              </a:spcBef>
            </a:pPr>
            <a:r>
              <a:rPr lang="ru-RU" sz="2000" dirty="0" err="1" smtClean="0">
                <a:solidFill>
                  <a:schemeClr val="bg1"/>
                </a:solidFill>
                <a:latin typeface="Roboto Condensed Light" panose="02000000000000000000" pitchFamily="2" charset="0"/>
                <a:ea typeface="Roboto Condensed Light" panose="02000000000000000000" pitchFamily="2" charset="0"/>
              </a:rPr>
              <a:t>Зайняття</a:t>
            </a:r>
            <a:r>
              <a:rPr lang="ru-RU" sz="2000" dirty="0" smtClean="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фізичними</a:t>
            </a:r>
            <a:r>
              <a:rPr lang="ru-RU" sz="2000" dirty="0">
                <a:solidFill>
                  <a:schemeClr val="bg1"/>
                </a:solidFill>
                <a:latin typeface="Roboto Condensed Light" panose="02000000000000000000" pitchFamily="2" charset="0"/>
                <a:ea typeface="Roboto Condensed Light" panose="02000000000000000000" pitchFamily="2" charset="0"/>
              </a:rPr>
              <a:t> та </a:t>
            </a:r>
            <a:r>
              <a:rPr lang="ru-RU" sz="2000" dirty="0" err="1">
                <a:solidFill>
                  <a:schemeClr val="bg1"/>
                </a:solidFill>
                <a:latin typeface="Roboto Condensed Light" panose="02000000000000000000" pitchFamily="2" charset="0"/>
                <a:ea typeface="Roboto Condensed Light" panose="02000000000000000000" pitchFamily="2" charset="0"/>
              </a:rPr>
              <a:t>юридичними</a:t>
            </a:r>
            <a:r>
              <a:rPr lang="ru-RU" sz="2000" dirty="0">
                <a:solidFill>
                  <a:schemeClr val="bg1"/>
                </a:solidFill>
                <a:latin typeface="Roboto Condensed Light" panose="02000000000000000000" pitchFamily="2" charset="0"/>
                <a:ea typeface="Roboto Condensed Light" panose="02000000000000000000" pitchFamily="2" charset="0"/>
              </a:rPr>
              <a:t> особами </a:t>
            </a:r>
            <a:r>
              <a:rPr lang="ru-RU" sz="2000" dirty="0" err="1">
                <a:solidFill>
                  <a:schemeClr val="bg1"/>
                </a:solidFill>
                <a:latin typeface="Roboto Condensed Light" panose="02000000000000000000" pitchFamily="2" charset="0"/>
                <a:ea typeface="Roboto Condensed Light" panose="02000000000000000000" pitchFamily="2" charset="0"/>
              </a:rPr>
              <a:t>земельних</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ділянок</a:t>
            </a:r>
            <a:r>
              <a:rPr lang="ru-RU" sz="2000" dirty="0">
                <a:solidFill>
                  <a:schemeClr val="bg1"/>
                </a:solidFill>
                <a:latin typeface="Roboto Condensed Light" panose="02000000000000000000" pitchFamily="2" charset="0"/>
                <a:ea typeface="Roboto Condensed Light" panose="02000000000000000000" pitchFamily="2" charset="0"/>
              </a:rPr>
              <a:t> природно-</a:t>
            </a:r>
            <a:r>
              <a:rPr lang="ru-RU" sz="2000" dirty="0" err="1">
                <a:solidFill>
                  <a:schemeClr val="bg1"/>
                </a:solidFill>
                <a:latin typeface="Roboto Condensed Light" panose="02000000000000000000" pitchFamily="2" charset="0"/>
                <a:ea typeface="Roboto Condensed Light" panose="02000000000000000000" pitchFamily="2" charset="0"/>
              </a:rPr>
              <a:t>заповідного</a:t>
            </a:r>
            <a:r>
              <a:rPr lang="ru-RU" sz="2000" dirty="0">
                <a:solidFill>
                  <a:schemeClr val="bg1"/>
                </a:solidFill>
                <a:latin typeface="Roboto Condensed Light" panose="02000000000000000000" pitchFamily="2" charset="0"/>
                <a:ea typeface="Roboto Condensed Light" panose="02000000000000000000" pitchFamily="2" charset="0"/>
              </a:rPr>
              <a:t> та </a:t>
            </a:r>
            <a:r>
              <a:rPr lang="ru-RU" sz="2000" dirty="0" err="1">
                <a:solidFill>
                  <a:schemeClr val="bg1"/>
                </a:solidFill>
                <a:latin typeface="Roboto Condensed Light" panose="02000000000000000000" pitchFamily="2" charset="0"/>
                <a:ea typeface="Roboto Condensed Light" panose="02000000000000000000" pitchFamily="2" charset="0"/>
              </a:rPr>
              <a:t>іншого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природоохоронного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призначення</a:t>
            </a:r>
            <a:r>
              <a:rPr lang="ru-RU" sz="2000" dirty="0">
                <a:solidFill>
                  <a:schemeClr val="bg1"/>
                </a:solidFill>
                <a:latin typeface="Roboto Condensed Light" panose="02000000000000000000" pitchFamily="2" charset="0"/>
                <a:ea typeface="Roboto Condensed Light" panose="02000000000000000000" pitchFamily="2" charset="0"/>
              </a:rPr>
              <a:t>, не </a:t>
            </a:r>
            <a:r>
              <a:rPr lang="ru-RU" sz="2000" dirty="0" err="1">
                <a:solidFill>
                  <a:schemeClr val="bg1"/>
                </a:solidFill>
                <a:latin typeface="Roboto Condensed Light" panose="02000000000000000000" pitchFamily="2" charset="0"/>
                <a:ea typeface="Roboto Condensed Light" panose="02000000000000000000" pitchFamily="2" charset="0"/>
              </a:rPr>
              <a:t>пов’язане</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із</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позбавленням</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власника</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цих</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ділянок</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володіння</a:t>
            </a:r>
            <a:r>
              <a:rPr lang="ru-RU" sz="2000" dirty="0">
                <a:solidFill>
                  <a:schemeClr val="bg1"/>
                </a:solidFill>
                <a:latin typeface="Roboto Condensed Light" panose="02000000000000000000" pitchFamily="2" charset="0"/>
                <a:ea typeface="Roboto Condensed Light" panose="02000000000000000000" pitchFamily="2" charset="0"/>
              </a:rPr>
              <a:t> ними</a:t>
            </a:r>
            <a:r>
              <a:rPr lang="ru-RU" sz="2000" dirty="0" smtClean="0">
                <a:solidFill>
                  <a:schemeClr val="bg1"/>
                </a:solidFill>
                <a:latin typeface="Roboto Condensed Light" panose="02000000000000000000" pitchFamily="2" charset="0"/>
                <a:ea typeface="Roboto Condensed Light" panose="02000000000000000000" pitchFamily="2" charset="0"/>
              </a:rPr>
              <a:t>.</a:t>
            </a:r>
          </a:p>
          <a:p>
            <a:pPr algn="just">
              <a:spcBef>
                <a:spcPts val="600"/>
              </a:spcBef>
            </a:pPr>
            <a:r>
              <a:rPr lang="ru-RU" sz="2000" dirty="0" err="1" smtClean="0">
                <a:solidFill>
                  <a:schemeClr val="bg1"/>
                </a:solidFill>
                <a:latin typeface="Roboto Condensed Light" panose="02000000000000000000" pitchFamily="2" charset="0"/>
                <a:ea typeface="Roboto Condensed Light" panose="02000000000000000000" pitchFamily="2" charset="0"/>
              </a:rPr>
              <a:t>Це</a:t>
            </a:r>
            <a:r>
              <a:rPr lang="ru-RU" sz="2000" dirty="0" smtClean="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стосується</a:t>
            </a:r>
            <a:r>
              <a:rPr lang="ru-RU" sz="2000" dirty="0">
                <a:solidFill>
                  <a:schemeClr val="bg1"/>
                </a:solidFill>
                <a:latin typeface="Roboto Condensed Light" panose="02000000000000000000" pitchFamily="2" charset="0"/>
                <a:ea typeface="Roboto Condensed Light" panose="02000000000000000000" pitchFamily="2" charset="0"/>
              </a:rPr>
              <a:t> і тих </a:t>
            </a:r>
            <a:r>
              <a:rPr lang="ru-RU" sz="2000" dirty="0" err="1">
                <a:solidFill>
                  <a:schemeClr val="bg1"/>
                </a:solidFill>
                <a:latin typeface="Roboto Condensed Light" panose="02000000000000000000" pitchFamily="2" charset="0"/>
                <a:ea typeface="Roboto Condensed Light" panose="02000000000000000000" pitchFamily="2" charset="0"/>
              </a:rPr>
              <a:t>випадків</a:t>
            </a:r>
            <a:r>
              <a:rPr lang="ru-RU" sz="2000" dirty="0">
                <a:solidFill>
                  <a:schemeClr val="bg1"/>
                </a:solidFill>
                <a:latin typeface="Roboto Condensed Light" panose="02000000000000000000" pitchFamily="2" charset="0"/>
                <a:ea typeface="Roboto Condensed Light" panose="02000000000000000000" pitchFamily="2" charset="0"/>
              </a:rPr>
              <a:t>, коли право </a:t>
            </a:r>
            <a:r>
              <a:rPr lang="ru-RU" sz="2000" dirty="0" err="1">
                <a:solidFill>
                  <a:schemeClr val="bg1"/>
                </a:solidFill>
                <a:latin typeface="Roboto Condensed Light" panose="02000000000000000000" pitchFamily="2" charset="0"/>
                <a:ea typeface="Roboto Condensed Light" panose="02000000000000000000" pitchFamily="2" charset="0"/>
              </a:rPr>
              <a:t>приватної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власності</a:t>
            </a:r>
            <a:r>
              <a:rPr lang="ru-RU" sz="2000" dirty="0">
                <a:solidFill>
                  <a:schemeClr val="bg1"/>
                </a:solidFill>
                <a:latin typeface="Roboto Condensed Light" panose="02000000000000000000" pitchFamily="2" charset="0"/>
                <a:ea typeface="Roboto Condensed Light" panose="02000000000000000000" pitchFamily="2" charset="0"/>
              </a:rPr>
              <a:t> на </a:t>
            </a:r>
            <a:r>
              <a:rPr lang="ru-RU" sz="2000" dirty="0" err="1">
                <a:solidFill>
                  <a:schemeClr val="bg1"/>
                </a:solidFill>
                <a:latin typeface="Roboto Condensed Light" panose="02000000000000000000" pitchFamily="2" charset="0"/>
                <a:ea typeface="Roboto Condensed Light" panose="02000000000000000000" pitchFamily="2" charset="0"/>
              </a:rPr>
              <a:t>земельні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ділянки</a:t>
            </a:r>
            <a:r>
              <a:rPr lang="ru-RU" sz="2000" dirty="0">
                <a:solidFill>
                  <a:schemeClr val="bg1"/>
                </a:solidFill>
                <a:latin typeface="Roboto Condensed Light" panose="02000000000000000000" pitchFamily="2" charset="0"/>
                <a:ea typeface="Roboto Condensed Light" panose="02000000000000000000" pitchFamily="2" charset="0"/>
              </a:rPr>
              <a:t> природно-</a:t>
            </a:r>
            <a:r>
              <a:rPr lang="ru-RU" sz="2000" dirty="0" err="1">
                <a:solidFill>
                  <a:schemeClr val="bg1"/>
                </a:solidFill>
                <a:latin typeface="Roboto Condensed Light" panose="02000000000000000000" pitchFamily="2" charset="0"/>
                <a:ea typeface="Roboto Condensed Light" panose="02000000000000000000" pitchFamily="2" charset="0"/>
              </a:rPr>
              <a:t>заповідного</a:t>
            </a:r>
            <a:r>
              <a:rPr lang="ru-RU" sz="2000" dirty="0">
                <a:solidFill>
                  <a:schemeClr val="bg1"/>
                </a:solidFill>
                <a:latin typeface="Roboto Condensed Light" panose="02000000000000000000" pitchFamily="2" charset="0"/>
                <a:ea typeface="Roboto Condensed Light" panose="02000000000000000000" pitchFamily="2" charset="0"/>
              </a:rPr>
              <a:t> та </a:t>
            </a:r>
            <a:r>
              <a:rPr lang="ru-RU" sz="2000" dirty="0" err="1">
                <a:solidFill>
                  <a:schemeClr val="bg1"/>
                </a:solidFill>
                <a:latin typeface="Roboto Condensed Light" panose="02000000000000000000" pitchFamily="2" charset="0"/>
                <a:ea typeface="Roboto Condensed Light" panose="02000000000000000000" pitchFamily="2" charset="0"/>
              </a:rPr>
              <a:t>іншого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природоохоронного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призначення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було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зареєстровано</a:t>
            </a:r>
            <a:r>
              <a:rPr lang="ru-RU" sz="2000" dirty="0">
                <a:solidFill>
                  <a:schemeClr val="bg1"/>
                </a:solidFill>
                <a:latin typeface="Roboto Condensed Light" panose="02000000000000000000" pitchFamily="2" charset="0"/>
                <a:ea typeface="Roboto Condensed Light" panose="02000000000000000000" pitchFamily="2" charset="0"/>
              </a:rPr>
              <a:t> на </a:t>
            </a:r>
            <a:r>
              <a:rPr lang="ru-RU" sz="2000" dirty="0" err="1">
                <a:solidFill>
                  <a:schemeClr val="bg1"/>
                </a:solidFill>
                <a:latin typeface="Roboto Condensed Light" panose="02000000000000000000" pitchFamily="2" charset="0"/>
                <a:ea typeface="Roboto Condensed Light" panose="02000000000000000000" pitchFamily="2" charset="0"/>
              </a:rPr>
              <a:t>підставі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неправомірних</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рішень</a:t>
            </a:r>
            <a:r>
              <a:rPr lang="ru-RU" sz="2000" dirty="0">
                <a:solidFill>
                  <a:schemeClr val="bg1"/>
                </a:solidFill>
                <a:latin typeface="Roboto Condensed Light" panose="02000000000000000000" pitchFamily="2" charset="0"/>
                <a:ea typeface="Roboto Condensed Light" panose="02000000000000000000" pitchFamily="2" charset="0"/>
              </a:rPr>
              <a:t> про передачу таких земель у </a:t>
            </a:r>
            <a:r>
              <a:rPr lang="ru-RU" sz="2000" dirty="0" err="1">
                <a:solidFill>
                  <a:schemeClr val="bg1"/>
                </a:solidFill>
                <a:latin typeface="Roboto Condensed Light" panose="02000000000000000000" pitchFamily="2" charset="0"/>
                <a:ea typeface="Roboto Condensed Light" panose="02000000000000000000" pitchFamily="2" charset="0"/>
              </a:rPr>
              <a:t>власність</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фізичних</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чи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юридичних</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осіб</a:t>
            </a:r>
            <a:r>
              <a:rPr lang="ru-RU" sz="2000" dirty="0">
                <a:solidFill>
                  <a:schemeClr val="bg1"/>
                </a:solidFill>
                <a:latin typeface="Roboto Condensed Light" panose="02000000000000000000" pitchFamily="2" charset="0"/>
                <a:ea typeface="Roboto Condensed Light" panose="02000000000000000000" pitchFamily="2" charset="0"/>
              </a:rPr>
              <a:t>. </a:t>
            </a:r>
            <a:endParaRPr lang="ru-RU" sz="2000" dirty="0" smtClean="0">
              <a:solidFill>
                <a:schemeClr val="bg1"/>
              </a:solidFill>
              <a:latin typeface="Roboto Condensed Light" panose="02000000000000000000" pitchFamily="2" charset="0"/>
              <a:ea typeface="Roboto Condensed Light" panose="02000000000000000000" pitchFamily="2" charset="0"/>
            </a:endParaRPr>
          </a:p>
          <a:p>
            <a:pPr algn="just">
              <a:spcBef>
                <a:spcPts val="600"/>
              </a:spcBef>
            </a:pPr>
            <a:r>
              <a:rPr lang="ru-RU" sz="2000" dirty="0" err="1" smtClean="0">
                <a:solidFill>
                  <a:schemeClr val="bg1"/>
                </a:solidFill>
                <a:latin typeface="Roboto Condensed Light" panose="02000000000000000000" pitchFamily="2" charset="0"/>
                <a:ea typeface="Roboto Condensed Light" panose="02000000000000000000" pitchFamily="2" charset="0"/>
              </a:rPr>
              <a:t>Такі</a:t>
            </a:r>
            <a:r>
              <a:rPr lang="ru-RU" sz="2000" dirty="0" smtClean="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рішення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b="1" dirty="0">
                <a:solidFill>
                  <a:srgbClr val="FFD800"/>
                </a:solidFill>
                <a:latin typeface="Roboto Condensed Light" panose="02000000000000000000" pitchFamily="2" charset="0"/>
                <a:ea typeface="Roboto Condensed Light" panose="02000000000000000000" pitchFamily="2" charset="0"/>
              </a:rPr>
              <a:t>не </a:t>
            </a:r>
            <a:r>
              <a:rPr lang="ru-RU" sz="2000" b="1" dirty="0" err="1">
                <a:solidFill>
                  <a:srgbClr val="FFD800"/>
                </a:solidFill>
                <a:latin typeface="Roboto Condensed Light" panose="02000000000000000000" pitchFamily="2" charset="0"/>
                <a:ea typeface="Roboto Condensed Light" panose="02000000000000000000" pitchFamily="2" charset="0"/>
              </a:rPr>
              <a:t>створюють</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ті</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юридичні</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наслідки</a:t>
            </a:r>
            <a:r>
              <a:rPr lang="ru-RU" sz="2000" b="1" dirty="0">
                <a:solidFill>
                  <a:srgbClr val="FFD800"/>
                </a:solidFill>
                <a:latin typeface="Roboto Condensed Light" panose="02000000000000000000" pitchFamily="2" charset="0"/>
                <a:ea typeface="Roboto Condensed Light" panose="02000000000000000000" pitchFamily="2" charset="0"/>
              </a:rPr>
              <a:t>, на </a:t>
            </a:r>
            <a:r>
              <a:rPr lang="ru-RU" sz="2000" b="1" dirty="0" err="1">
                <a:solidFill>
                  <a:srgbClr val="FFD800"/>
                </a:solidFill>
                <a:latin typeface="Roboto Condensed Light" panose="02000000000000000000" pitchFamily="2" charset="0"/>
                <a:ea typeface="Roboto Condensed Light" panose="02000000000000000000" pitchFamily="2" charset="0"/>
              </a:rPr>
              <a:t>які</a:t>
            </a:r>
            <a:r>
              <a:rPr lang="ru-RU" sz="2000" b="1" dirty="0">
                <a:solidFill>
                  <a:srgbClr val="FFD800"/>
                </a:solidFill>
                <a:latin typeface="Roboto Condensed Light" panose="02000000000000000000" pitchFamily="2" charset="0"/>
                <a:ea typeface="Roboto Condensed Light" panose="02000000000000000000" pitchFamily="2" charset="0"/>
              </a:rPr>
              <a:t> вони </a:t>
            </a:r>
            <a:r>
              <a:rPr lang="ru-RU" sz="2000" b="1" dirty="0" err="1">
                <a:solidFill>
                  <a:srgbClr val="FFD800"/>
                </a:solidFill>
                <a:latin typeface="Roboto Condensed Light" panose="02000000000000000000" pitchFamily="2" charset="0"/>
                <a:ea typeface="Roboto Condensed Light" panose="02000000000000000000" pitchFamily="2" charset="0"/>
              </a:rPr>
              <a:t>спрямовані</a:t>
            </a:r>
            <a:r>
              <a:rPr lang="ru-RU" sz="2000" dirty="0">
                <a:solidFill>
                  <a:schemeClr val="bg1"/>
                </a:solidFill>
                <a:latin typeface="Roboto Condensed Light" panose="02000000000000000000" pitchFamily="2" charset="0"/>
                <a:ea typeface="Roboto Condensed Light" panose="02000000000000000000" pitchFamily="2" charset="0"/>
              </a:rPr>
              <a:t>. </a:t>
            </a:r>
            <a:endParaRPr lang="ru-RU" sz="2000" dirty="0" smtClean="0">
              <a:solidFill>
                <a:schemeClr val="bg1"/>
              </a:solidFill>
              <a:latin typeface="Roboto Condensed Light" panose="02000000000000000000" pitchFamily="2" charset="0"/>
              <a:ea typeface="Roboto Condensed Light" panose="02000000000000000000" pitchFamily="2" charset="0"/>
            </a:endParaRPr>
          </a:p>
          <a:p>
            <a:pPr algn="just">
              <a:spcBef>
                <a:spcPts val="600"/>
              </a:spcBef>
            </a:pPr>
            <a:r>
              <a:rPr lang="ru-RU" sz="2000" dirty="0" smtClean="0">
                <a:solidFill>
                  <a:schemeClr val="bg1"/>
                </a:solidFill>
                <a:latin typeface="Roboto Condensed Light" panose="02000000000000000000" pitchFamily="2" charset="0"/>
                <a:ea typeface="Roboto Condensed Light" panose="02000000000000000000" pitchFamily="2" charset="0"/>
              </a:rPr>
              <a:t>За </a:t>
            </a:r>
            <a:r>
              <a:rPr lang="ru-RU" sz="2000" dirty="0">
                <a:solidFill>
                  <a:schemeClr val="bg1"/>
                </a:solidFill>
                <a:latin typeface="Roboto Condensed Light" panose="02000000000000000000" pitchFamily="2" charset="0"/>
                <a:ea typeface="Roboto Condensed Light" panose="02000000000000000000" pitchFamily="2" charset="0"/>
              </a:rPr>
              <a:t>таких умов </a:t>
            </a:r>
            <a:r>
              <a:rPr lang="ru-RU" sz="2000" dirty="0" err="1">
                <a:solidFill>
                  <a:schemeClr val="bg1"/>
                </a:solidFill>
                <a:latin typeface="Roboto Condensed Light" panose="02000000000000000000" pitchFamily="2" charset="0"/>
                <a:ea typeface="Roboto Condensed Light" panose="02000000000000000000" pitchFamily="2" charset="0"/>
              </a:rPr>
              <a:t>ефективним</a:t>
            </a:r>
            <a:r>
              <a:rPr lang="ru-RU" sz="2000" dirty="0">
                <a:solidFill>
                  <a:schemeClr val="bg1"/>
                </a:solidFill>
                <a:latin typeface="Roboto Condensed Light" panose="02000000000000000000" pitchFamily="2" charset="0"/>
                <a:ea typeface="Roboto Condensed Light" panose="02000000000000000000" pitchFamily="2" charset="0"/>
              </a:rPr>
              <a:t> способом судового </a:t>
            </a:r>
            <a:r>
              <a:rPr lang="ru-RU" sz="2000" dirty="0" err="1">
                <a:solidFill>
                  <a:schemeClr val="bg1"/>
                </a:solidFill>
                <a:latin typeface="Roboto Condensed Light" panose="02000000000000000000" pitchFamily="2" charset="0"/>
                <a:ea typeface="Roboto Condensed Light" panose="02000000000000000000" pitchFamily="2" charset="0"/>
              </a:rPr>
              <a:t>захисту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щодо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повернення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земельної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ділянки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природо-заповідного</a:t>
            </a:r>
            <a:r>
              <a:rPr lang="ru-RU" sz="2000" dirty="0">
                <a:solidFill>
                  <a:schemeClr val="bg1"/>
                </a:solidFill>
                <a:latin typeface="Roboto Condensed Light" panose="02000000000000000000" pitchFamily="2" charset="0"/>
                <a:ea typeface="Roboto Condensed Light" panose="02000000000000000000" pitchFamily="2" charset="0"/>
              </a:rPr>
              <a:t> фонду </a:t>
            </a:r>
            <a:r>
              <a:rPr lang="ru-RU" sz="2000" dirty="0" err="1">
                <a:solidFill>
                  <a:schemeClr val="bg1"/>
                </a:solidFill>
                <a:latin typeface="Roboto Condensed Light" panose="02000000000000000000" pitchFamily="2" charset="0"/>
                <a:ea typeface="Roboto Condensed Light" panose="02000000000000000000" pitchFamily="2" charset="0"/>
              </a:rPr>
              <a:t>власнику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b="1" dirty="0">
                <a:solidFill>
                  <a:srgbClr val="FFD800"/>
                </a:solidFill>
                <a:latin typeface="Roboto Condensed Light" panose="02000000000000000000" pitchFamily="2" charset="0"/>
                <a:ea typeface="Roboto Condensed Light" panose="02000000000000000000" pitchFamily="2" charset="0"/>
              </a:rPr>
              <a:t>є </a:t>
            </a:r>
            <a:r>
              <a:rPr lang="ru-RU" sz="2000" b="1" dirty="0" err="1">
                <a:solidFill>
                  <a:srgbClr val="FFD800"/>
                </a:solidFill>
                <a:latin typeface="Roboto Condensed Light" panose="02000000000000000000" pitchFamily="2" charset="0"/>
                <a:ea typeface="Roboto Condensed Light" panose="02000000000000000000" pitchFamily="2" charset="0"/>
              </a:rPr>
              <a:t>негаторний</a:t>
            </a:r>
            <a:r>
              <a:rPr lang="ru-RU" sz="2000" b="1" dirty="0">
                <a:solidFill>
                  <a:srgbClr val="FFD800"/>
                </a:solidFill>
                <a:latin typeface="Roboto Condensed Light" panose="02000000000000000000" pitchFamily="2" charset="0"/>
                <a:ea typeface="Roboto Condensed Light" panose="02000000000000000000" pitchFamily="2" charset="0"/>
              </a:rPr>
              <a:t>, а не </a:t>
            </a:r>
            <a:r>
              <a:rPr lang="ru-RU" sz="2000" b="1" dirty="0" err="1">
                <a:solidFill>
                  <a:srgbClr val="FFD800"/>
                </a:solidFill>
                <a:latin typeface="Roboto Condensed Light" panose="02000000000000000000" pitchFamily="2" charset="0"/>
                <a:ea typeface="Roboto Condensed Light" panose="02000000000000000000" pitchFamily="2" charset="0"/>
              </a:rPr>
              <a:t>віндикаційний</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позов</a:t>
            </a:r>
            <a:r>
              <a:rPr lang="ru-RU" sz="2000" dirty="0">
                <a:solidFill>
                  <a:schemeClr val="bg1"/>
                </a:solidFill>
                <a:latin typeface="Roboto Condensed Light" panose="02000000000000000000" pitchFamily="2" charset="0"/>
                <a:ea typeface="Roboto Condensed Light" panose="02000000000000000000" pitchFamily="2" charset="0"/>
              </a:rPr>
              <a:t>. </a:t>
            </a:r>
            <a:endParaRPr lang="ru-RU" sz="2000" dirty="0" smtClean="0">
              <a:solidFill>
                <a:schemeClr val="bg1"/>
              </a:solidFill>
              <a:latin typeface="Roboto Condensed Light" panose="02000000000000000000" pitchFamily="2" charset="0"/>
              <a:ea typeface="Roboto Condensed Light" panose="02000000000000000000" pitchFamily="2" charset="0"/>
            </a:endParaRPr>
          </a:p>
          <a:p>
            <a:pPr algn="just">
              <a:spcBef>
                <a:spcPts val="600"/>
              </a:spcBef>
            </a:pPr>
            <a:r>
              <a:rPr lang="ru-RU" sz="2000" dirty="0" err="1" smtClean="0">
                <a:solidFill>
                  <a:schemeClr val="bg1"/>
                </a:solidFill>
                <a:latin typeface="Roboto Condensed Light" panose="02000000000000000000" pitchFamily="2" charset="0"/>
                <a:ea typeface="Roboto Condensed Light" panose="02000000000000000000" pitchFamily="2" charset="0"/>
              </a:rPr>
              <a:t>Вимогу</a:t>
            </a:r>
            <a:r>
              <a:rPr lang="ru-RU" sz="2000" dirty="0" smtClean="0">
                <a:solidFill>
                  <a:schemeClr val="bg1"/>
                </a:solidFill>
                <a:latin typeface="Roboto Condensed Light" panose="02000000000000000000" pitchFamily="2" charset="0"/>
                <a:ea typeface="Roboto Condensed Light" panose="02000000000000000000" pitchFamily="2" charset="0"/>
              </a:rPr>
              <a:t> </a:t>
            </a:r>
            <a:r>
              <a:rPr lang="ru-RU" sz="2000" dirty="0">
                <a:solidFill>
                  <a:schemeClr val="bg1"/>
                </a:solidFill>
                <a:latin typeface="Roboto Condensed Light" panose="02000000000000000000" pitchFamily="2" charset="0"/>
                <a:ea typeface="Roboto Condensed Light" panose="02000000000000000000" pitchFamily="2" charset="0"/>
              </a:rPr>
              <a:t>про </a:t>
            </a:r>
            <a:r>
              <a:rPr lang="ru-RU" sz="2000" b="1" dirty="0" err="1">
                <a:solidFill>
                  <a:srgbClr val="FFD800"/>
                </a:solidFill>
                <a:latin typeface="Roboto Condensed Light" panose="02000000000000000000" pitchFamily="2" charset="0"/>
                <a:ea typeface="Roboto Condensed Light" panose="02000000000000000000" pitchFamily="2" charset="0"/>
              </a:rPr>
              <a:t>усунення</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перешкод</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державі</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чи</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відповідній</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територіальній</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громаді</a:t>
            </a:r>
            <a:r>
              <a:rPr lang="ru-RU" sz="2000" b="1" dirty="0">
                <a:solidFill>
                  <a:srgbClr val="FFD800"/>
                </a:solidFill>
                <a:latin typeface="Roboto Condensed Light" panose="02000000000000000000" pitchFamily="2" charset="0"/>
                <a:ea typeface="Roboto Condensed Light" panose="02000000000000000000" pitchFamily="2" charset="0"/>
              </a:rPr>
              <a:t> у </a:t>
            </a:r>
            <a:r>
              <a:rPr lang="ru-RU" sz="2000" b="1" dirty="0" err="1">
                <a:solidFill>
                  <a:srgbClr val="FFD800"/>
                </a:solidFill>
                <a:latin typeface="Roboto Condensed Light" panose="02000000000000000000" pitchFamily="2" charset="0"/>
                <a:ea typeface="Roboto Condensed Light" panose="02000000000000000000" pitchFamily="2" charset="0"/>
              </a:rPr>
              <a:t>користуванні</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чи</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розпорядженні</a:t>
            </a:r>
            <a:r>
              <a:rPr lang="ru-RU" sz="2000" b="1" dirty="0">
                <a:solidFill>
                  <a:srgbClr val="FFD800"/>
                </a:solidFill>
                <a:latin typeface="Roboto Condensed Light" panose="02000000000000000000" pitchFamily="2" charset="0"/>
                <a:ea typeface="Roboto Condensed Light" panose="02000000000000000000" pitchFamily="2" charset="0"/>
              </a:rPr>
              <a:t> такими </a:t>
            </a:r>
            <a:r>
              <a:rPr lang="ru-RU" sz="2000" b="1" dirty="0" err="1">
                <a:solidFill>
                  <a:srgbClr val="FFD800"/>
                </a:solidFill>
                <a:latin typeface="Roboto Condensed Light" panose="02000000000000000000" pitchFamily="2" charset="0"/>
                <a:ea typeface="Roboto Condensed Light" panose="02000000000000000000" pitchFamily="2" charset="0"/>
              </a:rPr>
              <a:t>земельними</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ділянками</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можна</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заявити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впродовж</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усього</a:t>
            </a:r>
            <a:r>
              <a:rPr lang="ru-RU" sz="2000" dirty="0">
                <a:solidFill>
                  <a:schemeClr val="bg1"/>
                </a:solidFill>
                <a:latin typeface="Roboto Condensed Light" panose="02000000000000000000" pitchFamily="2" charset="0"/>
                <a:ea typeface="Roboto Condensed Light" panose="02000000000000000000" pitchFamily="2" charset="0"/>
              </a:rPr>
              <a:t> часу, </a:t>
            </a:r>
            <a:r>
              <a:rPr lang="ru-RU" sz="2000" dirty="0" err="1">
                <a:solidFill>
                  <a:schemeClr val="bg1"/>
                </a:solidFill>
                <a:latin typeface="Roboto Condensed Light" panose="02000000000000000000" pitchFamily="2" charset="0"/>
                <a:ea typeface="Roboto Condensed Light" panose="02000000000000000000" pitchFamily="2" charset="0"/>
              </a:rPr>
              <a:t>поки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триває</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відповідне</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smtClean="0">
                <a:solidFill>
                  <a:schemeClr val="bg1"/>
                </a:solidFill>
                <a:latin typeface="Roboto Condensed Light" panose="02000000000000000000" pitchFamily="2" charset="0"/>
                <a:ea typeface="Roboto Condensed Light" panose="02000000000000000000" pitchFamily="2" charset="0"/>
              </a:rPr>
              <a:t>порушення</a:t>
            </a:r>
            <a:endParaRPr lang="ru-RU" sz="2000" dirty="0" smtClean="0">
              <a:solidFill>
                <a:schemeClr val="bg1"/>
              </a:solidFill>
              <a:latin typeface="Roboto Condensed Light" panose="02000000000000000000" pitchFamily="2" charset="0"/>
              <a:ea typeface="Roboto Condensed Light" panose="02000000000000000000" pitchFamily="2" charset="0"/>
            </a:endParaRPr>
          </a:p>
          <a:p>
            <a:endParaRPr lang="uk-UA" dirty="0" smtClean="0">
              <a:solidFill>
                <a:schemeClr val="bg1"/>
              </a:solidFill>
              <a:latin typeface="Roboto Condensed Light" panose="02000000000000000000" pitchFamily="2" charset="0"/>
              <a:ea typeface="Roboto Condensed Light" panose="02000000000000000000" pitchFamily="2" charset="0"/>
            </a:endParaRPr>
          </a:p>
          <a:p>
            <a:pPr algn="just"/>
            <a:r>
              <a:rPr lang="uk-UA" i="1" dirty="0" smtClean="0">
                <a:solidFill>
                  <a:srgbClr val="38B6AB"/>
                </a:solidFill>
                <a:latin typeface="Roboto Condensed Light" panose="02000000000000000000" pitchFamily="2" charset="0"/>
                <a:ea typeface="Roboto Condensed Light" panose="02000000000000000000" pitchFamily="2" charset="0"/>
              </a:rPr>
              <a:t>				постанова </a:t>
            </a:r>
            <a:r>
              <a:rPr lang="uk-UA" i="1" dirty="0">
                <a:solidFill>
                  <a:srgbClr val="38B6AB"/>
                </a:solidFill>
                <a:latin typeface="Roboto Condensed Light" panose="02000000000000000000" pitchFamily="2" charset="0"/>
                <a:ea typeface="Roboto Condensed Light" panose="02000000000000000000" pitchFamily="2" charset="0"/>
              </a:rPr>
              <a:t>ВП ВС </a:t>
            </a:r>
            <a:r>
              <a:rPr lang="ru-RU" i="1" dirty="0" err="1">
                <a:solidFill>
                  <a:srgbClr val="38B6AB"/>
                </a:solidFill>
                <a:latin typeface="Roboto Condensed Light" panose="02000000000000000000" pitchFamily="2" charset="0"/>
                <a:ea typeface="Roboto Condensed Light" panose="02000000000000000000" pitchFamily="2" charset="0"/>
              </a:rPr>
              <a:t>від</a:t>
            </a:r>
            <a:r>
              <a:rPr lang="ru-RU" i="1" dirty="0">
                <a:solidFill>
                  <a:srgbClr val="38B6AB"/>
                </a:solidFill>
                <a:latin typeface="Roboto Condensed Light" panose="02000000000000000000" pitchFamily="2" charset="0"/>
                <a:ea typeface="Roboto Condensed Light" panose="02000000000000000000" pitchFamily="2" charset="0"/>
              </a:rPr>
              <a:t> 20 </a:t>
            </a:r>
            <a:r>
              <a:rPr lang="ru-RU" i="1" dirty="0" err="1">
                <a:solidFill>
                  <a:srgbClr val="38B6AB"/>
                </a:solidFill>
                <a:latin typeface="Roboto Condensed Light" panose="02000000000000000000" pitchFamily="2" charset="0"/>
                <a:ea typeface="Roboto Condensed Light" panose="02000000000000000000" pitchFamily="2" charset="0"/>
              </a:rPr>
              <a:t>червня</a:t>
            </a:r>
            <a:r>
              <a:rPr lang="ru-RU" i="1" dirty="0">
                <a:solidFill>
                  <a:srgbClr val="38B6AB"/>
                </a:solidFill>
                <a:latin typeface="Roboto Condensed Light" panose="02000000000000000000" pitchFamily="2" charset="0"/>
                <a:ea typeface="Roboto Condensed Light" panose="02000000000000000000" pitchFamily="2" charset="0"/>
              </a:rPr>
              <a:t> 2023 року у </a:t>
            </a:r>
            <a:r>
              <a:rPr lang="ru-RU" i="1" dirty="0" err="1">
                <a:solidFill>
                  <a:srgbClr val="38B6AB"/>
                </a:solidFill>
                <a:latin typeface="Roboto Condensed Light" panose="02000000000000000000" pitchFamily="2" charset="0"/>
                <a:ea typeface="Roboto Condensed Light" panose="02000000000000000000" pitchFamily="2" charset="0"/>
              </a:rPr>
              <a:t>справі</a:t>
            </a:r>
            <a:r>
              <a:rPr lang="ru-RU" i="1" dirty="0">
                <a:solidFill>
                  <a:srgbClr val="38B6AB"/>
                </a:solidFill>
                <a:latin typeface="Roboto Condensed Light" panose="02000000000000000000" pitchFamily="2" charset="0"/>
                <a:ea typeface="Roboto Condensed Light" panose="02000000000000000000" pitchFamily="2" charset="0"/>
              </a:rPr>
              <a:t> № 554/10517/16-ц</a:t>
            </a:r>
            <a:endParaRPr lang="uk-UA" i="1" dirty="0" smtClean="0">
              <a:solidFill>
                <a:srgbClr val="38B6AB"/>
              </a:solidFill>
              <a:latin typeface="Roboto Condensed Light" panose="02000000000000000000" pitchFamily="2" charset="0"/>
              <a:ea typeface="Roboto Condensed Light" panose="02000000000000000000" pitchFamily="2" charset="0"/>
            </a:endParaRPr>
          </a:p>
        </p:txBody>
      </p:sp>
      <p:sp>
        <p:nvSpPr>
          <p:cNvPr id="7" name="TextBox 6"/>
          <p:cNvSpPr txBox="1"/>
          <p:nvPr/>
        </p:nvSpPr>
        <p:spPr>
          <a:xfrm>
            <a:off x="586193" y="183688"/>
            <a:ext cx="11114724" cy="830997"/>
          </a:xfrm>
          <a:prstGeom prst="rect">
            <a:avLst/>
          </a:prstGeom>
          <a:noFill/>
        </p:spPr>
        <p:txBody>
          <a:bodyPr wrap="square" rtlCol="0">
            <a:spAutoFit/>
          </a:bodyPr>
          <a:lstStyle/>
          <a:p>
            <a:pPr algn="just"/>
            <a:r>
              <a:rPr lang="uk-UA" sz="2400" b="1" dirty="0" smtClean="0">
                <a:solidFill>
                  <a:schemeClr val="bg1"/>
                </a:solidFill>
                <a:latin typeface="Roboto Condensed Light" panose="02000000000000000000" pitchFamily="2" charset="0"/>
                <a:ea typeface="Roboto Condensed Light" panose="02000000000000000000" pitchFamily="2" charset="0"/>
              </a:rPr>
              <a:t>Спосіб захисту права щодо </a:t>
            </a:r>
            <a:r>
              <a:rPr lang="ru-RU" sz="2400" b="1" dirty="0" err="1">
                <a:solidFill>
                  <a:schemeClr val="bg1"/>
                </a:solidFill>
                <a:latin typeface="Roboto Condensed Light" panose="02000000000000000000" pitchFamily="2" charset="0"/>
                <a:ea typeface="Roboto Condensed Light" panose="02000000000000000000" pitchFamily="2" charset="0"/>
              </a:rPr>
              <a:t>витребування</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земельної</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ділянки</a:t>
            </a:r>
            <a:r>
              <a:rPr lang="ru-RU" sz="2400" b="1" dirty="0">
                <a:solidFill>
                  <a:schemeClr val="bg1"/>
                </a:solidFill>
                <a:latin typeface="Roboto Condensed Light" panose="02000000000000000000" pitchFamily="2" charset="0"/>
                <a:ea typeface="Roboto Condensed Light" panose="02000000000000000000" pitchFamily="2" charset="0"/>
              </a:rPr>
              <a:t> природно-</a:t>
            </a:r>
            <a:r>
              <a:rPr lang="ru-RU" sz="2400" b="1" dirty="0" err="1">
                <a:solidFill>
                  <a:schemeClr val="bg1"/>
                </a:solidFill>
                <a:latin typeface="Roboto Condensed Light" panose="02000000000000000000" pitchFamily="2" charset="0"/>
                <a:ea typeface="Roboto Condensed Light" panose="02000000000000000000" pitchFamily="2" charset="0"/>
              </a:rPr>
              <a:t>заповідного</a:t>
            </a:r>
            <a:r>
              <a:rPr lang="ru-RU" sz="2400" b="1" dirty="0">
                <a:solidFill>
                  <a:schemeClr val="bg1"/>
                </a:solidFill>
                <a:latin typeface="Roboto Condensed Light" panose="02000000000000000000" pitchFamily="2" charset="0"/>
                <a:ea typeface="Roboto Condensed Light" panose="02000000000000000000" pitchFamily="2" charset="0"/>
              </a:rPr>
              <a:t> фонду</a:t>
            </a:r>
            <a:endParaRPr lang="uk-UA" sz="2400" b="1"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957654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11527359" y="6485038"/>
            <a:ext cx="347116" cy="15826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286546" y="6357705"/>
            <a:ext cx="2228718" cy="412930"/>
          </a:xfrm>
        </p:spPr>
        <p:txBody>
          <a:bodyPr/>
          <a:lstStyle/>
          <a:p>
            <a:r>
              <a:rPr lang="uk-UA" smtClean="0">
                <a:solidFill>
                  <a:schemeClr val="bg1"/>
                </a:solidFill>
                <a:latin typeface="Roboto Condensed Light" panose="02000000000000000000" pitchFamily="2" charset="0"/>
                <a:ea typeface="Roboto Condensed Light" panose="02000000000000000000" pitchFamily="2" charset="0"/>
              </a:rPr>
              <a:t>Велика Палата Верховного Суду</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Місце для нижнього колонтитула 6">
            <a:extLst>
              <a:ext uri="{FF2B5EF4-FFF2-40B4-BE49-F238E27FC236}">
                <a16:creationId xmlns:a16="http://schemas.microsoft.com/office/drawing/2014/main" id="{5DD3FAA2-11D2-433B-9639-F1C673A10B5F}"/>
              </a:ext>
            </a:extLst>
          </p:cNvPr>
          <p:cNvSpPr>
            <a:spLocks noGrp="1"/>
          </p:cNvSpPr>
          <p:nvPr>
            <p:ph type="ftr" sz="quarter" idx="11"/>
          </p:nvPr>
        </p:nvSpPr>
        <p:spPr>
          <a:xfrm>
            <a:off x="2806959" y="6381605"/>
            <a:ext cx="7092820" cy="365125"/>
          </a:xfrm>
        </p:spPr>
        <p:txBody>
          <a:bodyPr/>
          <a:lstStyle/>
          <a:p>
            <a:r>
              <a:rPr lang="ru-RU" smtClean="0">
                <a:solidFill>
                  <a:schemeClr val="bg1"/>
                </a:solidFill>
                <a:latin typeface="Roboto Condensed Light" panose="02000000000000000000" pitchFamily="2" charset="0"/>
                <a:ea typeface="Roboto Condensed Light" panose="02000000000000000000" pitchFamily="2" charset="0"/>
              </a:rPr>
              <a:t>Актуальні правові висновки Верховного Суду у земельних спорах</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TextBox 5"/>
          <p:cNvSpPr txBox="1"/>
          <p:nvPr/>
        </p:nvSpPr>
        <p:spPr>
          <a:xfrm>
            <a:off x="410548" y="1275113"/>
            <a:ext cx="11308702" cy="4647426"/>
          </a:xfrm>
          <a:prstGeom prst="rect">
            <a:avLst/>
          </a:prstGeom>
          <a:noFill/>
        </p:spPr>
        <p:txBody>
          <a:bodyPr wrap="square" rtlCol="0">
            <a:spAutoFit/>
          </a:bodyPr>
          <a:lstStyle/>
          <a:p>
            <a:pPr algn="just">
              <a:spcBef>
                <a:spcPts val="600"/>
              </a:spcBef>
            </a:pPr>
            <a:r>
              <a:rPr lang="ru-RU" sz="2000" dirty="0" err="1" smtClean="0">
                <a:solidFill>
                  <a:schemeClr val="bg1"/>
                </a:solidFill>
                <a:latin typeface="Roboto Condensed Light" panose="02000000000000000000" pitchFamily="2" charset="0"/>
                <a:ea typeface="Roboto Condensed Light" panose="02000000000000000000" pitchFamily="2" charset="0"/>
              </a:rPr>
              <a:t>Заволодіння</a:t>
            </a:r>
            <a:r>
              <a:rPr lang="ru-RU" sz="2000" dirty="0" smtClean="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земельними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ділянками</a:t>
            </a:r>
            <a:r>
              <a:rPr lang="ru-RU" sz="2000" dirty="0">
                <a:solidFill>
                  <a:schemeClr val="bg1"/>
                </a:solidFill>
                <a:latin typeface="Roboto Condensed Light" panose="02000000000000000000" pitchFamily="2" charset="0"/>
                <a:ea typeface="Roboto Condensed Light" panose="02000000000000000000" pitchFamily="2" charset="0"/>
              </a:rPr>
              <a:t> є </a:t>
            </a:r>
            <a:r>
              <a:rPr lang="ru-RU" sz="2000" dirty="0" err="1">
                <a:solidFill>
                  <a:schemeClr val="bg1"/>
                </a:solidFill>
                <a:latin typeface="Roboto Condensed Light" panose="02000000000000000000" pitchFamily="2" charset="0"/>
                <a:ea typeface="Roboto Condensed Light" panose="02000000000000000000" pitchFamily="2" charset="0"/>
              </a:rPr>
              <a:t>неможливим</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лише</a:t>
            </a:r>
            <a:r>
              <a:rPr lang="ru-RU" sz="2000" dirty="0">
                <a:solidFill>
                  <a:schemeClr val="bg1"/>
                </a:solidFill>
                <a:latin typeface="Roboto Condensed Light" panose="02000000000000000000" pitchFamily="2" charset="0"/>
                <a:ea typeface="Roboto Condensed Light" panose="02000000000000000000" pitchFamily="2" charset="0"/>
              </a:rPr>
              <a:t> в </a:t>
            </a:r>
            <a:r>
              <a:rPr lang="ru-RU" sz="2000" dirty="0" err="1">
                <a:solidFill>
                  <a:schemeClr val="bg1"/>
                </a:solidFill>
                <a:latin typeface="Roboto Condensed Light" panose="02000000000000000000" pitchFamily="2" charset="0"/>
                <a:ea typeface="Roboto Condensed Light" panose="02000000000000000000" pitchFamily="2" charset="0"/>
              </a:rPr>
              <a:t>разі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i="1" dirty="0" err="1">
                <a:solidFill>
                  <a:schemeClr val="bg1"/>
                </a:solidFill>
                <a:latin typeface="Roboto Condensed Light" panose="02000000000000000000" pitchFamily="2" charset="0"/>
                <a:ea typeface="Roboto Condensed Light" panose="02000000000000000000" pitchFamily="2" charset="0"/>
              </a:rPr>
              <a:t>якщо</a:t>
            </a:r>
            <a:r>
              <a:rPr lang="ru-RU" sz="2000" i="1" dirty="0">
                <a:solidFill>
                  <a:schemeClr val="bg1"/>
                </a:solidFill>
                <a:latin typeface="Roboto Condensed Light" panose="02000000000000000000" pitchFamily="2" charset="0"/>
                <a:ea typeface="Roboto Condensed Light" panose="02000000000000000000" pitchFamily="2" charset="0"/>
              </a:rPr>
              <a:t> на </a:t>
            </a:r>
            <a:r>
              <a:rPr lang="ru-RU" sz="2000" i="1" dirty="0" err="1">
                <a:solidFill>
                  <a:schemeClr val="bg1"/>
                </a:solidFill>
                <a:latin typeface="Roboto Condensed Light" panose="02000000000000000000" pitchFamily="2" charset="0"/>
                <a:ea typeface="Roboto Condensed Light" panose="02000000000000000000" pitchFamily="2" charset="0"/>
              </a:rPr>
              <a:t>такі</a:t>
            </a:r>
            <a:r>
              <a:rPr lang="ru-RU" sz="2000" i="1" dirty="0">
                <a:solidFill>
                  <a:schemeClr val="bg1"/>
                </a:solidFill>
                <a:latin typeface="Roboto Condensed Light" panose="02000000000000000000" pitchFamily="2" charset="0"/>
                <a:ea typeface="Roboto Condensed Light" panose="02000000000000000000" pitchFamily="2" charset="0"/>
              </a:rPr>
              <a:t> </a:t>
            </a:r>
            <a:r>
              <a:rPr lang="ru-RU" sz="2000" i="1" dirty="0" err="1">
                <a:solidFill>
                  <a:schemeClr val="bg1"/>
                </a:solidFill>
                <a:latin typeface="Roboto Condensed Light" panose="02000000000000000000" pitchFamily="2" charset="0"/>
                <a:ea typeface="Roboto Condensed Light" panose="02000000000000000000" pitchFamily="2" charset="0"/>
              </a:rPr>
              <a:t>ділянки</a:t>
            </a:r>
            <a:r>
              <a:rPr lang="ru-RU" sz="2000" i="1" dirty="0">
                <a:solidFill>
                  <a:schemeClr val="bg1"/>
                </a:solidFill>
                <a:latin typeface="Roboto Condensed Light" panose="02000000000000000000" pitchFamily="2" charset="0"/>
                <a:ea typeface="Roboto Condensed Light" panose="02000000000000000000" pitchFamily="2" charset="0"/>
              </a:rPr>
              <a:t> за </a:t>
            </a:r>
            <a:r>
              <a:rPr lang="ru-RU" sz="2000" i="1" dirty="0" err="1">
                <a:solidFill>
                  <a:schemeClr val="bg1"/>
                </a:solidFill>
                <a:latin typeface="Roboto Condensed Light" panose="02000000000000000000" pitchFamily="2" charset="0"/>
                <a:ea typeface="Roboto Condensed Light" panose="02000000000000000000" pitchFamily="2" charset="0"/>
              </a:rPr>
              <a:t>жодних</a:t>
            </a:r>
            <a:r>
              <a:rPr lang="ru-RU" sz="2000" i="1" dirty="0">
                <a:solidFill>
                  <a:schemeClr val="bg1"/>
                </a:solidFill>
                <a:latin typeface="Roboto Condensed Light" panose="02000000000000000000" pitchFamily="2" charset="0"/>
                <a:ea typeface="Roboto Condensed Light" panose="02000000000000000000" pitchFamily="2" charset="0"/>
              </a:rPr>
              <a:t> умов не </a:t>
            </a:r>
            <a:r>
              <a:rPr lang="ru-RU" sz="2000" i="1" dirty="0" err="1">
                <a:solidFill>
                  <a:schemeClr val="bg1"/>
                </a:solidFill>
                <a:latin typeface="Roboto Condensed Light" panose="02000000000000000000" pitchFamily="2" charset="0"/>
                <a:ea typeface="Roboto Condensed Light" panose="02000000000000000000" pitchFamily="2" charset="0"/>
              </a:rPr>
              <a:t>може</a:t>
            </a:r>
            <a:r>
              <a:rPr lang="ru-RU" sz="2000" i="1" dirty="0">
                <a:solidFill>
                  <a:schemeClr val="bg1"/>
                </a:solidFill>
                <a:latin typeface="Roboto Condensed Light" panose="02000000000000000000" pitchFamily="2" charset="0"/>
                <a:ea typeface="Roboto Condensed Light" panose="02000000000000000000" pitchFamily="2" charset="0"/>
              </a:rPr>
              <a:t> </a:t>
            </a:r>
            <a:r>
              <a:rPr lang="ru-RU" sz="2000" i="1" dirty="0" err="1">
                <a:solidFill>
                  <a:schemeClr val="bg1"/>
                </a:solidFill>
                <a:latin typeface="Roboto Condensed Light" panose="02000000000000000000" pitchFamily="2" charset="0"/>
                <a:ea typeface="Roboto Condensed Light" panose="02000000000000000000" pitchFamily="2" charset="0"/>
              </a:rPr>
              <a:t>виникнути</a:t>
            </a:r>
            <a:r>
              <a:rPr lang="ru-RU" sz="2000" i="1" dirty="0">
                <a:solidFill>
                  <a:schemeClr val="bg1"/>
                </a:solidFill>
                <a:latin typeface="Roboto Condensed Light" panose="02000000000000000000" pitchFamily="2" charset="0"/>
                <a:ea typeface="Roboto Condensed Light" panose="02000000000000000000" pitchFamily="2" charset="0"/>
              </a:rPr>
              <a:t> право </a:t>
            </a:r>
            <a:r>
              <a:rPr lang="ru-RU" sz="2000" i="1" dirty="0" err="1">
                <a:solidFill>
                  <a:schemeClr val="bg1"/>
                </a:solidFill>
                <a:latin typeface="Roboto Condensed Light" panose="02000000000000000000" pitchFamily="2" charset="0"/>
                <a:ea typeface="Roboto Condensed Light" panose="02000000000000000000" pitchFamily="2" charset="0"/>
              </a:rPr>
              <a:t>власності</a:t>
            </a:r>
            <a:r>
              <a:rPr lang="ru-RU" sz="2000" dirty="0">
                <a:solidFill>
                  <a:schemeClr val="bg1"/>
                </a:solidFill>
                <a:latin typeface="Roboto Condensed Light" panose="02000000000000000000" pitchFamily="2" charset="0"/>
                <a:ea typeface="Roboto Condensed Light" panose="02000000000000000000" pitchFamily="2" charset="0"/>
              </a:rPr>
              <a:t>. </a:t>
            </a:r>
            <a:endParaRPr lang="ru-RU" sz="2000" dirty="0" smtClean="0">
              <a:solidFill>
                <a:schemeClr val="bg1"/>
              </a:solidFill>
              <a:latin typeface="Roboto Condensed Light" panose="02000000000000000000" pitchFamily="2" charset="0"/>
              <a:ea typeface="Roboto Condensed Light" panose="02000000000000000000" pitchFamily="2" charset="0"/>
            </a:endParaRPr>
          </a:p>
          <a:p>
            <a:pPr algn="just">
              <a:spcBef>
                <a:spcPts val="600"/>
              </a:spcBef>
            </a:pPr>
            <a:r>
              <a:rPr lang="ru-RU" sz="2000" dirty="0" err="1" smtClean="0">
                <a:solidFill>
                  <a:schemeClr val="bg1"/>
                </a:solidFill>
                <a:latin typeface="Roboto Condensed Light" panose="02000000000000000000" pitchFamily="2" charset="0"/>
                <a:ea typeface="Roboto Condensed Light" panose="02000000000000000000" pitchFamily="2" charset="0"/>
              </a:rPr>
              <a:t>Водночас</a:t>
            </a:r>
            <a:r>
              <a:rPr lang="ru-RU" sz="2000" dirty="0" smtClean="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приватні</a:t>
            </a:r>
            <a:r>
              <a:rPr lang="ru-RU" sz="2000" dirty="0">
                <a:solidFill>
                  <a:schemeClr val="bg1"/>
                </a:solidFill>
                <a:latin typeface="Roboto Condensed Light" panose="02000000000000000000" pitchFamily="2" charset="0"/>
                <a:ea typeface="Roboto Condensed Light" panose="02000000000000000000" pitchFamily="2" charset="0"/>
              </a:rPr>
              <a:t> особи </a:t>
            </a:r>
            <a:r>
              <a:rPr lang="ru-RU" sz="2000" dirty="0" err="1">
                <a:solidFill>
                  <a:schemeClr val="bg1"/>
                </a:solidFill>
                <a:latin typeface="Roboto Condensed Light" panose="02000000000000000000" pitchFamily="2" charset="0"/>
                <a:ea typeface="Roboto Condensed Light" panose="02000000000000000000" pitchFamily="2" charset="0"/>
              </a:rPr>
              <a:t>можуть</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мати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земельні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ділянки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лісогосподарського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призначення</a:t>
            </a:r>
            <a:r>
              <a:rPr lang="ru-RU" sz="2000" dirty="0">
                <a:solidFill>
                  <a:schemeClr val="bg1"/>
                </a:solidFill>
                <a:latin typeface="Roboto Condensed Light" panose="02000000000000000000" pitchFamily="2" charset="0"/>
                <a:ea typeface="Roboto Condensed Light" panose="02000000000000000000" pitchFamily="2" charset="0"/>
              </a:rPr>
              <a:t> на </a:t>
            </a:r>
            <a:r>
              <a:rPr lang="ru-RU" sz="2000" dirty="0" err="1">
                <a:solidFill>
                  <a:schemeClr val="bg1"/>
                </a:solidFill>
                <a:latin typeface="Roboto Condensed Light" panose="02000000000000000000" pitchFamily="2" charset="0"/>
                <a:ea typeface="Roboto Condensed Light" panose="02000000000000000000" pitchFamily="2" charset="0"/>
              </a:rPr>
              <a:t>праві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власності</a:t>
            </a:r>
            <a:r>
              <a:rPr lang="ru-RU" sz="2000" dirty="0">
                <a:solidFill>
                  <a:schemeClr val="bg1"/>
                </a:solidFill>
                <a:latin typeface="Roboto Condensed Light" panose="02000000000000000000" pitchFamily="2" charset="0"/>
                <a:ea typeface="Roboto Condensed Light" panose="02000000000000000000" pitchFamily="2" charset="0"/>
              </a:rPr>
              <a:t>. </a:t>
            </a:r>
            <a:endParaRPr lang="ru-RU" sz="2000" dirty="0" smtClean="0">
              <a:solidFill>
                <a:schemeClr val="bg1"/>
              </a:solidFill>
              <a:latin typeface="Roboto Condensed Light" panose="02000000000000000000" pitchFamily="2" charset="0"/>
              <a:ea typeface="Roboto Condensed Light" panose="02000000000000000000" pitchFamily="2" charset="0"/>
            </a:endParaRPr>
          </a:p>
          <a:p>
            <a:pPr algn="just">
              <a:spcBef>
                <a:spcPts val="600"/>
              </a:spcBef>
            </a:pPr>
            <a:r>
              <a:rPr lang="ru-RU" sz="2000" dirty="0" smtClean="0">
                <a:solidFill>
                  <a:schemeClr val="bg1"/>
                </a:solidFill>
                <a:latin typeface="Roboto Condensed Light" panose="02000000000000000000" pitchFamily="2" charset="0"/>
                <a:ea typeface="Roboto Condensed Light" panose="02000000000000000000" pitchFamily="2" charset="0"/>
              </a:rPr>
              <a:t>У </a:t>
            </a:r>
            <a:r>
              <a:rPr lang="ru-RU" sz="2000" dirty="0" err="1">
                <a:solidFill>
                  <a:schemeClr val="bg1"/>
                </a:solidFill>
                <a:latin typeface="Roboto Condensed Light" panose="02000000000000000000" pitchFamily="2" charset="0"/>
                <a:ea typeface="Roboto Condensed Light" panose="02000000000000000000" pitchFamily="2" charset="0"/>
              </a:rPr>
              <a:t>випадку</a:t>
            </a:r>
            <a:r>
              <a:rPr lang="ru-RU" sz="2000" dirty="0">
                <a:solidFill>
                  <a:schemeClr val="bg1"/>
                </a:solidFill>
                <a:latin typeface="Roboto Condensed Light" panose="02000000000000000000" pitchFamily="2" charset="0"/>
                <a:ea typeface="Roboto Condensed Light" panose="02000000000000000000" pitchFamily="2" charset="0"/>
              </a:rPr>
              <a:t> незаконного, без </a:t>
            </a:r>
            <a:r>
              <a:rPr lang="ru-RU" sz="2000" dirty="0" err="1">
                <a:solidFill>
                  <a:schemeClr val="bg1"/>
                </a:solidFill>
                <a:latin typeface="Roboto Condensed Light" panose="02000000000000000000" pitchFamily="2" charset="0"/>
                <a:ea typeface="Roboto Condensed Light" panose="02000000000000000000" pitchFamily="2" charset="0"/>
              </a:rPr>
              <a:t>відповідної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правової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підстави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заволодіння</a:t>
            </a:r>
            <a:r>
              <a:rPr lang="ru-RU" sz="2000" dirty="0">
                <a:solidFill>
                  <a:schemeClr val="bg1"/>
                </a:solidFill>
                <a:latin typeface="Roboto Condensed Light" panose="02000000000000000000" pitchFamily="2" charset="0"/>
                <a:ea typeface="Roboto Condensed Light" panose="02000000000000000000" pitchFamily="2" charset="0"/>
              </a:rPr>
              <a:t> особою такими землями, </a:t>
            </a:r>
            <a:r>
              <a:rPr lang="ru-RU" sz="2000" b="1" dirty="0">
                <a:solidFill>
                  <a:schemeClr val="bg1"/>
                </a:solidFill>
                <a:latin typeface="Roboto Condensed Light" panose="02000000000000000000" pitchFamily="2" charset="0"/>
                <a:ea typeface="Roboto Condensed Light" panose="02000000000000000000" pitchFamily="2" charset="0"/>
              </a:rPr>
              <a:t>право </a:t>
            </a:r>
            <a:r>
              <a:rPr lang="ru-RU" sz="2000" b="1" dirty="0" err="1">
                <a:solidFill>
                  <a:schemeClr val="bg1"/>
                </a:solidFill>
                <a:latin typeface="Roboto Condensed Light" panose="02000000000000000000" pitchFamily="2" charset="0"/>
                <a:ea typeface="Roboto Condensed Light" panose="02000000000000000000" pitchFamily="2" charset="0"/>
              </a:rPr>
              <a:t>власності</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dirty="0">
                <a:solidFill>
                  <a:schemeClr val="bg1"/>
                </a:solidFill>
                <a:latin typeface="Roboto Condensed Light" panose="02000000000000000000" pitchFamily="2" charset="0"/>
                <a:ea typeface="Roboto Condensed Light" panose="02000000000000000000" pitchFamily="2" charset="0"/>
              </a:rPr>
              <a:t>(</a:t>
            </a:r>
            <a:r>
              <a:rPr lang="ru-RU" sz="2000" dirty="0" err="1">
                <a:solidFill>
                  <a:schemeClr val="bg1"/>
                </a:solidFill>
                <a:latin typeface="Roboto Condensed Light" panose="02000000000000000000" pitchFamily="2" charset="0"/>
                <a:ea typeface="Roboto Condensed Light" panose="02000000000000000000" pitchFamily="2" charset="0"/>
              </a:rPr>
              <a:t>включаючи</a:t>
            </a:r>
            <a:r>
              <a:rPr lang="ru-RU" sz="2000" dirty="0">
                <a:solidFill>
                  <a:schemeClr val="bg1"/>
                </a:solidFill>
                <a:latin typeface="Roboto Condensed Light" panose="02000000000000000000" pitchFamily="2" charset="0"/>
                <a:ea typeface="Roboto Condensed Light" panose="02000000000000000000" pitchFamily="2" charset="0"/>
              </a:rPr>
              <a:t> права </a:t>
            </a:r>
            <a:r>
              <a:rPr lang="ru-RU" sz="2000" dirty="0" err="1">
                <a:solidFill>
                  <a:schemeClr val="bg1"/>
                </a:solidFill>
                <a:latin typeface="Roboto Condensed Light" panose="02000000000000000000" pitchFamily="2" charset="0"/>
                <a:ea typeface="Roboto Condensed Light" panose="02000000000000000000" pitchFamily="2" charset="0"/>
              </a:rPr>
              <a:t>володіння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користування</a:t>
            </a:r>
            <a:r>
              <a:rPr lang="ru-RU" sz="2000" dirty="0">
                <a:solidFill>
                  <a:schemeClr val="bg1"/>
                </a:solidFill>
                <a:latin typeface="Roboto Condensed Light" panose="02000000000000000000" pitchFamily="2" charset="0"/>
                <a:ea typeface="Roboto Condensed Light" panose="02000000000000000000" pitchFamily="2" charset="0"/>
              </a:rPr>
              <a:t> та </a:t>
            </a:r>
            <a:r>
              <a:rPr lang="ru-RU" sz="2000" dirty="0" err="1">
                <a:solidFill>
                  <a:schemeClr val="bg1"/>
                </a:solidFill>
                <a:latin typeface="Roboto Condensed Light" panose="02000000000000000000" pitchFamily="2" charset="0"/>
                <a:ea typeface="Roboto Condensed Light" panose="02000000000000000000" pitchFamily="2" charset="0"/>
              </a:rPr>
              <a:t>розпорядження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b="1" dirty="0">
                <a:solidFill>
                  <a:schemeClr val="bg1"/>
                </a:solidFill>
                <a:latin typeface="Roboto Condensed Light" panose="02000000000000000000" pitchFamily="2" charset="0"/>
                <a:ea typeface="Roboto Condensed Light" panose="02000000000000000000" pitchFamily="2" charset="0"/>
              </a:rPr>
              <a:t>і </a:t>
            </a:r>
            <a:r>
              <a:rPr lang="ru-RU" sz="2000" b="1" dirty="0" err="1">
                <a:solidFill>
                  <a:schemeClr val="bg1"/>
                </a:solidFill>
                <a:latin typeface="Roboto Condensed Light" panose="02000000000000000000" pitchFamily="2" charset="0"/>
                <a:ea typeface="Roboto Condensed Light" panose="02000000000000000000" pitchFamily="2" charset="0"/>
              </a:rPr>
              <a:t>далі</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належатиме</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власникові</a:t>
            </a:r>
            <a:r>
              <a:rPr lang="ru-RU" sz="2000" dirty="0">
                <a:solidFill>
                  <a:schemeClr val="bg1"/>
                </a:solidFill>
                <a:latin typeface="Roboto Condensed Light" panose="02000000000000000000" pitchFamily="2" charset="0"/>
                <a:ea typeface="Roboto Condensed Light" panose="02000000000000000000" pitchFamily="2" charset="0"/>
              </a:rPr>
              <a:t>. </a:t>
            </a:r>
            <a:endParaRPr lang="ru-RU" sz="2000" dirty="0" smtClean="0">
              <a:solidFill>
                <a:schemeClr val="bg1"/>
              </a:solidFill>
              <a:latin typeface="Roboto Condensed Light" panose="02000000000000000000" pitchFamily="2" charset="0"/>
              <a:ea typeface="Roboto Condensed Light" panose="02000000000000000000" pitchFamily="2" charset="0"/>
            </a:endParaRPr>
          </a:p>
          <a:p>
            <a:pPr algn="just">
              <a:spcBef>
                <a:spcPts val="600"/>
              </a:spcBef>
            </a:pPr>
            <a:r>
              <a:rPr lang="ru-RU" sz="2000" dirty="0" err="1" smtClean="0">
                <a:solidFill>
                  <a:schemeClr val="bg1"/>
                </a:solidFill>
                <a:latin typeface="Roboto Condensed Light" panose="02000000000000000000" pitchFamily="2" charset="0"/>
                <a:ea typeface="Roboto Condensed Light" panose="02000000000000000000" pitchFamily="2" charset="0"/>
              </a:rPr>
              <a:t>Інша</a:t>
            </a:r>
            <a:r>
              <a:rPr lang="ru-RU" sz="2000" dirty="0" smtClean="0">
                <a:solidFill>
                  <a:schemeClr val="bg1"/>
                </a:solidFill>
                <a:latin typeface="Roboto Condensed Light" panose="02000000000000000000" pitchFamily="2" charset="0"/>
                <a:ea typeface="Roboto Condensed Light" panose="02000000000000000000" pitchFamily="2" charset="0"/>
              </a:rPr>
              <a:t> </a:t>
            </a:r>
            <a:r>
              <a:rPr lang="ru-RU" sz="2000" dirty="0">
                <a:solidFill>
                  <a:schemeClr val="bg1"/>
                </a:solidFill>
                <a:latin typeface="Roboto Condensed Light" panose="02000000000000000000" pitchFamily="2" charset="0"/>
                <a:ea typeface="Roboto Condensed Light" panose="02000000000000000000" pitchFamily="2" charset="0"/>
              </a:rPr>
              <a:t>особа </a:t>
            </a:r>
            <a:r>
              <a:rPr lang="ru-RU" sz="2000" dirty="0" err="1">
                <a:solidFill>
                  <a:schemeClr val="bg1"/>
                </a:solidFill>
                <a:latin typeface="Roboto Condensed Light" panose="02000000000000000000" pitchFamily="2" charset="0"/>
                <a:ea typeface="Roboto Condensed Light" panose="02000000000000000000" pitchFamily="2" charset="0"/>
              </a:rPr>
              <a:t>внаслідок</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державної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реєстрації</a:t>
            </a:r>
            <a:r>
              <a:rPr lang="ru-RU" sz="2000" dirty="0">
                <a:solidFill>
                  <a:schemeClr val="bg1"/>
                </a:solidFill>
                <a:latin typeface="Roboto Condensed Light" panose="02000000000000000000" pitchFamily="2" charset="0"/>
                <a:ea typeface="Roboto Condensed Light" panose="02000000000000000000" pitchFamily="2" charset="0"/>
              </a:rPr>
              <a:t> за нею права </a:t>
            </a:r>
            <a:r>
              <a:rPr lang="ru-RU" sz="2000" dirty="0" err="1">
                <a:solidFill>
                  <a:schemeClr val="bg1"/>
                </a:solidFill>
                <a:latin typeface="Roboto Condensed Light" panose="02000000000000000000" pitchFamily="2" charset="0"/>
                <a:ea typeface="Roboto Condensed Light" panose="02000000000000000000" pitchFamily="2" charset="0"/>
              </a:rPr>
              <a:t>власності</a:t>
            </a:r>
            <a:r>
              <a:rPr lang="ru-RU" sz="2000" dirty="0">
                <a:solidFill>
                  <a:schemeClr val="bg1"/>
                </a:solidFill>
                <a:latin typeface="Roboto Condensed Light" panose="02000000000000000000" pitchFamily="2" charset="0"/>
                <a:ea typeface="Roboto Condensed Light" panose="02000000000000000000" pitchFamily="2" charset="0"/>
              </a:rPr>
              <a:t> на </a:t>
            </a:r>
            <a:r>
              <a:rPr lang="ru-RU" sz="2000" dirty="0" err="1">
                <a:solidFill>
                  <a:schemeClr val="bg1"/>
                </a:solidFill>
                <a:latin typeface="Roboto Condensed Light" panose="02000000000000000000" pitchFamily="2" charset="0"/>
                <a:ea typeface="Roboto Condensed Light" panose="02000000000000000000" pitchFamily="2" charset="0"/>
              </a:rPr>
              <a:t>нерухоме</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майно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стає</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його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фактичним</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володільцем</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бо</a:t>
            </a:r>
            <a:r>
              <a:rPr lang="ru-RU" sz="2000" dirty="0">
                <a:solidFill>
                  <a:schemeClr val="bg1"/>
                </a:solidFill>
                <a:latin typeface="Roboto Condensed Light" panose="02000000000000000000" pitchFamily="2" charset="0"/>
                <a:ea typeface="Roboto Condensed Light" panose="02000000000000000000" pitchFamily="2" charset="0"/>
              </a:rPr>
              <a:t> про </a:t>
            </a:r>
            <a:r>
              <a:rPr lang="ru-RU" sz="2000" dirty="0" err="1">
                <a:solidFill>
                  <a:schemeClr val="bg1"/>
                </a:solidFill>
                <a:latin typeface="Roboto Condensed Light" panose="02000000000000000000" pitchFamily="2" charset="0"/>
                <a:ea typeface="Roboto Condensed Light" panose="02000000000000000000" pitchFamily="2" charset="0"/>
              </a:rPr>
              <a:t>неї</a:t>
            </a:r>
            <a:r>
              <a:rPr lang="ru-RU" sz="2000" dirty="0">
                <a:solidFill>
                  <a:schemeClr val="bg1"/>
                </a:solidFill>
                <a:latin typeface="Roboto Condensed Light" panose="02000000000000000000" pitchFamily="2" charset="0"/>
                <a:ea typeface="Roboto Condensed Light" panose="02000000000000000000" pitchFamily="2" charset="0"/>
              </a:rPr>
              <a:t> є </a:t>
            </a:r>
            <a:r>
              <a:rPr lang="ru-RU" sz="2000" dirty="0" err="1">
                <a:solidFill>
                  <a:schemeClr val="bg1"/>
                </a:solidFill>
                <a:latin typeface="Roboto Condensed Light" panose="02000000000000000000" pitchFamily="2" charset="0"/>
                <a:ea typeface="Roboto Condensed Light" panose="02000000000000000000" pitchFamily="2" charset="0"/>
              </a:rPr>
              <a:t>відповідний</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запис</a:t>
            </a:r>
            <a:r>
              <a:rPr lang="ru-RU" sz="2000" dirty="0">
                <a:solidFill>
                  <a:schemeClr val="bg1"/>
                </a:solidFill>
                <a:latin typeface="Roboto Condensed Light" panose="02000000000000000000" pitchFamily="2" charset="0"/>
                <a:ea typeface="Roboto Condensed Light" panose="02000000000000000000" pitchFamily="2" charset="0"/>
              </a:rPr>
              <a:t> у Державному </a:t>
            </a:r>
            <a:r>
              <a:rPr lang="ru-RU" sz="2000" dirty="0" err="1">
                <a:solidFill>
                  <a:schemeClr val="bg1"/>
                </a:solidFill>
                <a:latin typeface="Roboto Condensed Light" panose="02000000000000000000" pitchFamily="2" charset="0"/>
                <a:ea typeface="Roboto Condensed Light" panose="02000000000000000000" pitchFamily="2" charset="0"/>
              </a:rPr>
              <a:t>реєстрі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речових</a:t>
            </a:r>
            <a:r>
              <a:rPr lang="ru-RU" sz="2000" dirty="0">
                <a:solidFill>
                  <a:schemeClr val="bg1"/>
                </a:solidFill>
                <a:latin typeface="Roboto Condensed Light" panose="02000000000000000000" pitchFamily="2" charset="0"/>
                <a:ea typeface="Roboto Condensed Light" panose="02000000000000000000" pitchFamily="2" charset="0"/>
              </a:rPr>
              <a:t> прав на </a:t>
            </a:r>
            <a:r>
              <a:rPr lang="ru-RU" sz="2000" dirty="0" err="1">
                <a:solidFill>
                  <a:schemeClr val="bg1"/>
                </a:solidFill>
                <a:latin typeface="Roboto Condensed Light" panose="02000000000000000000" pitchFamily="2" charset="0"/>
                <a:ea typeface="Roboto Condensed Light" panose="02000000000000000000" pitchFamily="2" charset="0"/>
              </a:rPr>
              <a:t>нерухоме</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майно</a:t>
            </a:r>
            <a:r>
              <a:rPr lang="ru-RU" sz="2000" dirty="0">
                <a:solidFill>
                  <a:schemeClr val="bg1"/>
                </a:solidFill>
                <a:latin typeface="Roboto Condensed Light" panose="02000000000000000000" pitchFamily="2" charset="0"/>
                <a:ea typeface="Roboto Condensed Light" panose="02000000000000000000" pitchFamily="2" charset="0"/>
              </a:rPr>
              <a:t>), але не </a:t>
            </a:r>
            <a:r>
              <a:rPr lang="ru-RU" sz="2000" dirty="0" err="1">
                <a:solidFill>
                  <a:schemeClr val="bg1"/>
                </a:solidFill>
                <a:latin typeface="Roboto Condensed Light" panose="02000000000000000000" pitchFamily="2" charset="0"/>
                <a:ea typeface="Roboto Condensed Light" panose="02000000000000000000" pitchFamily="2" charset="0"/>
              </a:rPr>
              <a:t>набуває</a:t>
            </a:r>
            <a:r>
              <a:rPr lang="ru-RU" sz="2000" dirty="0">
                <a:solidFill>
                  <a:schemeClr val="bg1"/>
                </a:solidFill>
                <a:latin typeface="Roboto Condensed Light" panose="02000000000000000000" pitchFamily="2" charset="0"/>
                <a:ea typeface="Roboto Condensed Light" panose="02000000000000000000" pitchFamily="2" charset="0"/>
              </a:rPr>
              <a:t> право </a:t>
            </a:r>
            <a:r>
              <a:rPr lang="ru-RU" sz="2000" dirty="0" err="1">
                <a:solidFill>
                  <a:schemeClr val="bg1"/>
                </a:solidFill>
                <a:latin typeface="Roboto Condensed Light" panose="02000000000000000000" pitchFamily="2" charset="0"/>
                <a:ea typeface="Roboto Condensed Light" panose="02000000000000000000" pitchFamily="2" charset="0"/>
              </a:rPr>
              <a:t>володіння</a:t>
            </a:r>
            <a:r>
              <a:rPr lang="ru-RU" sz="2000" dirty="0">
                <a:solidFill>
                  <a:schemeClr val="bg1"/>
                </a:solidFill>
                <a:latin typeface="Roboto Condensed Light" panose="02000000000000000000" pitchFamily="2" charset="0"/>
                <a:ea typeface="Roboto Condensed Light" panose="02000000000000000000" pitchFamily="2" charset="0"/>
              </a:rPr>
              <a:t> на </a:t>
            </a:r>
            <a:r>
              <a:rPr lang="ru-RU" sz="2000" dirty="0" err="1">
                <a:solidFill>
                  <a:schemeClr val="bg1"/>
                </a:solidFill>
                <a:latin typeface="Roboto Condensed Light" panose="02000000000000000000" pitchFamily="2" charset="0"/>
                <a:ea typeface="Roboto Condensed Light" panose="02000000000000000000" pitchFamily="2" charset="0"/>
              </a:rPr>
              <a:t>земельну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smtClean="0">
                <a:solidFill>
                  <a:schemeClr val="bg1"/>
                </a:solidFill>
                <a:latin typeface="Roboto Condensed Light" panose="02000000000000000000" pitchFamily="2" charset="0"/>
                <a:ea typeface="Roboto Condensed Light" panose="02000000000000000000" pitchFamily="2" charset="0"/>
              </a:rPr>
              <a:t>ділянку</a:t>
            </a:r>
            <a:r>
              <a:rPr lang="ru-RU" sz="2000" dirty="0" smtClean="0">
                <a:solidFill>
                  <a:schemeClr val="bg1"/>
                </a:solidFill>
                <a:latin typeface="Roboto Condensed Light" panose="02000000000000000000" pitchFamily="2" charset="0"/>
                <a:ea typeface="Roboto Condensed Light" panose="02000000000000000000" pitchFamily="2" charset="0"/>
              </a:rPr>
              <a:t>.</a:t>
            </a:r>
          </a:p>
          <a:p>
            <a:pPr algn="just">
              <a:spcBef>
                <a:spcPts val="600"/>
              </a:spcBef>
            </a:pPr>
            <a:r>
              <a:rPr lang="ru-RU" sz="2000" dirty="0" err="1" smtClean="0">
                <a:solidFill>
                  <a:schemeClr val="bg1"/>
                </a:solidFill>
                <a:latin typeface="Roboto Condensed Light" panose="02000000000000000000" pitchFamily="2" charset="0"/>
                <a:ea typeface="Roboto Condensed Light" panose="02000000000000000000" pitchFamily="2" charset="0"/>
              </a:rPr>
              <a:t>Вимога</a:t>
            </a:r>
            <a:r>
              <a:rPr lang="ru-RU" sz="2000" dirty="0" smtClean="0">
                <a:solidFill>
                  <a:schemeClr val="bg1"/>
                </a:solidFill>
                <a:latin typeface="Roboto Condensed Light" panose="02000000000000000000" pitchFamily="2" charset="0"/>
                <a:ea typeface="Roboto Condensed Light" panose="02000000000000000000" pitchFamily="2" charset="0"/>
              </a:rPr>
              <a:t> </a:t>
            </a:r>
            <a:r>
              <a:rPr lang="ru-RU" sz="2000" dirty="0">
                <a:solidFill>
                  <a:schemeClr val="bg1"/>
                </a:solidFill>
                <a:latin typeface="Roboto Condensed Light" panose="02000000000000000000" pitchFamily="2" charset="0"/>
                <a:ea typeface="Roboto Condensed Light" panose="02000000000000000000" pitchFamily="2" charset="0"/>
              </a:rPr>
              <a:t>про </a:t>
            </a:r>
            <a:r>
              <a:rPr lang="ru-RU" sz="2000" b="1" dirty="0" err="1">
                <a:solidFill>
                  <a:srgbClr val="FFD800"/>
                </a:solidFill>
                <a:latin typeface="Roboto Condensed Light" panose="02000000000000000000" pitchFamily="2" charset="0"/>
                <a:ea typeface="Roboto Condensed Light" panose="02000000000000000000" pitchFamily="2" charset="0"/>
              </a:rPr>
              <a:t>витребування</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земельної</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ділянки</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лісогосподарського</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призначення</a:t>
            </a:r>
            <a:r>
              <a:rPr lang="ru-RU" sz="2000" b="1" dirty="0">
                <a:solidFill>
                  <a:srgbClr val="FFD800"/>
                </a:solidFill>
                <a:latin typeface="Roboto Condensed Light" panose="02000000000000000000" pitchFamily="2" charset="0"/>
                <a:ea typeface="Roboto Condensed Light" panose="02000000000000000000" pitchFamily="2" charset="0"/>
              </a:rPr>
              <a:t> з незаконного </a:t>
            </a:r>
            <a:r>
              <a:rPr lang="ru-RU" sz="2000" b="1" dirty="0" err="1">
                <a:solidFill>
                  <a:srgbClr val="FFD800"/>
                </a:solidFill>
                <a:latin typeface="Roboto Condensed Light" panose="02000000000000000000" pitchFamily="2" charset="0"/>
                <a:ea typeface="Roboto Condensed Light" panose="02000000000000000000" pitchFamily="2" charset="0"/>
              </a:rPr>
              <a:t>володіння</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dirty="0">
                <a:solidFill>
                  <a:schemeClr val="bg1"/>
                </a:solidFill>
                <a:latin typeface="Roboto Condensed Light" panose="02000000000000000000" pitchFamily="2" charset="0"/>
                <a:ea typeface="Roboto Condensed Light" panose="02000000000000000000" pitchFamily="2" charset="0"/>
              </a:rPr>
              <a:t>(</a:t>
            </a:r>
            <a:r>
              <a:rPr lang="ru-RU" sz="2000" dirty="0" err="1">
                <a:solidFill>
                  <a:schemeClr val="bg1"/>
                </a:solidFill>
                <a:latin typeface="Roboto Condensed Light" panose="02000000000000000000" pitchFamily="2" charset="0"/>
                <a:ea typeface="Roboto Condensed Light" panose="02000000000000000000" pitchFamily="2" charset="0"/>
              </a:rPr>
              <a:t>віндикаційний</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позов</a:t>
            </a:r>
            <a:r>
              <a:rPr lang="ru-RU" sz="2000" dirty="0">
                <a:solidFill>
                  <a:schemeClr val="bg1"/>
                </a:solidFill>
                <a:latin typeface="Roboto Condensed Light" panose="02000000000000000000" pitchFamily="2" charset="0"/>
                <a:ea typeface="Roboto Condensed Light" panose="02000000000000000000" pitchFamily="2" charset="0"/>
              </a:rPr>
              <a:t>) в порядку </a:t>
            </a:r>
            <a:r>
              <a:rPr lang="ru-RU" sz="2000" dirty="0" err="1">
                <a:solidFill>
                  <a:schemeClr val="bg1"/>
                </a:solidFill>
                <a:latin typeface="Roboto Condensed Light" panose="02000000000000000000" pitchFamily="2" charset="0"/>
                <a:ea typeface="Roboto Condensed Light" panose="02000000000000000000" pitchFamily="2" charset="0"/>
              </a:rPr>
              <a:t>статті</a:t>
            </a:r>
            <a:r>
              <a:rPr lang="ru-RU" sz="2000" dirty="0">
                <a:solidFill>
                  <a:schemeClr val="bg1"/>
                </a:solidFill>
                <a:latin typeface="Roboto Condensed Light" panose="02000000000000000000" pitchFamily="2" charset="0"/>
                <a:ea typeface="Roboto Condensed Light" panose="02000000000000000000" pitchFamily="2" charset="0"/>
              </a:rPr>
              <a:t> 387 </a:t>
            </a:r>
            <a:r>
              <a:rPr lang="ru-RU" sz="2000" dirty="0" err="1" smtClean="0">
                <a:solidFill>
                  <a:schemeClr val="bg1"/>
                </a:solidFill>
                <a:latin typeface="Roboto Condensed Light" panose="02000000000000000000" pitchFamily="2" charset="0"/>
                <a:ea typeface="Roboto Condensed Light" panose="02000000000000000000" pitchFamily="2" charset="0"/>
              </a:rPr>
              <a:t>Цивільного</a:t>
            </a:r>
            <a:r>
              <a:rPr lang="ru-RU" sz="2000" dirty="0" smtClean="0">
                <a:solidFill>
                  <a:schemeClr val="bg1"/>
                </a:solidFill>
                <a:latin typeface="Roboto Condensed Light" panose="02000000000000000000" pitchFamily="2" charset="0"/>
                <a:ea typeface="Roboto Condensed Light" panose="02000000000000000000" pitchFamily="2" charset="0"/>
              </a:rPr>
              <a:t> кодексу </a:t>
            </a:r>
            <a:r>
              <a:rPr lang="ru-RU" sz="2000" dirty="0" err="1">
                <a:solidFill>
                  <a:schemeClr val="bg1"/>
                </a:solidFill>
                <a:latin typeface="Roboto Condensed Light" panose="02000000000000000000" pitchFamily="2" charset="0"/>
                <a:ea typeface="Roboto Condensed Light" panose="02000000000000000000" pitchFamily="2" charset="0"/>
              </a:rPr>
              <a:t>України</a:t>
            </a:r>
            <a:r>
              <a:rPr lang="ru-RU" sz="2000" dirty="0">
                <a:solidFill>
                  <a:schemeClr val="bg1"/>
                </a:solidFill>
                <a:latin typeface="Roboto Condensed Light" panose="02000000000000000000" pitchFamily="2" charset="0"/>
                <a:ea typeface="Roboto Condensed Light" panose="02000000000000000000" pitchFamily="2" charset="0"/>
              </a:rPr>
              <a:t> є </a:t>
            </a:r>
            <a:r>
              <a:rPr lang="ru-RU" sz="2000" dirty="0" err="1">
                <a:solidFill>
                  <a:schemeClr val="bg1"/>
                </a:solidFill>
                <a:latin typeface="Roboto Condensed Light" panose="02000000000000000000" pitchFamily="2" charset="0"/>
                <a:ea typeface="Roboto Condensed Light" panose="02000000000000000000" pitchFamily="2" charset="0"/>
              </a:rPr>
              <a:t>ефективним</a:t>
            </a:r>
            <a:r>
              <a:rPr lang="ru-RU" sz="2000" dirty="0">
                <a:solidFill>
                  <a:schemeClr val="bg1"/>
                </a:solidFill>
                <a:latin typeface="Roboto Condensed Light" panose="02000000000000000000" pitchFamily="2" charset="0"/>
                <a:ea typeface="Roboto Condensed Light" panose="02000000000000000000" pitchFamily="2" charset="0"/>
              </a:rPr>
              <a:t> способом </a:t>
            </a:r>
            <a:r>
              <a:rPr lang="ru-RU" sz="2000" dirty="0" err="1">
                <a:solidFill>
                  <a:schemeClr val="bg1"/>
                </a:solidFill>
                <a:latin typeface="Roboto Condensed Light" panose="02000000000000000000" pitchFamily="2" charset="0"/>
                <a:ea typeface="Roboto Condensed Light" panose="02000000000000000000" pitchFamily="2" charset="0"/>
              </a:rPr>
              <a:t>захисту</a:t>
            </a:r>
            <a:r>
              <a:rPr lang="ru-RU" sz="2000" dirty="0">
                <a:solidFill>
                  <a:schemeClr val="bg1"/>
                </a:solidFill>
                <a:latin typeface="Roboto Condensed Light" panose="02000000000000000000" pitchFamily="2" charset="0"/>
                <a:ea typeface="Roboto Condensed Light" panose="02000000000000000000" pitchFamily="2" charset="0"/>
              </a:rPr>
              <a:t> права </a:t>
            </a:r>
            <a:r>
              <a:rPr lang="ru-RU" sz="2000" dirty="0" err="1">
                <a:solidFill>
                  <a:schemeClr val="bg1"/>
                </a:solidFill>
                <a:latin typeface="Roboto Condensed Light" panose="02000000000000000000" pitchFamily="2" charset="0"/>
                <a:ea typeface="Roboto Condensed Light" panose="02000000000000000000" pitchFamily="2" charset="0"/>
              </a:rPr>
              <a:t>власності</a:t>
            </a:r>
            <a:r>
              <a:rPr lang="ru-RU" sz="2000" dirty="0">
                <a:solidFill>
                  <a:schemeClr val="bg1"/>
                </a:solidFill>
                <a:latin typeface="Roboto Condensed Light" panose="02000000000000000000" pitchFamily="2" charset="0"/>
                <a:ea typeface="Roboto Condensed Light" panose="02000000000000000000" pitchFamily="2" charset="0"/>
              </a:rPr>
              <a:t>. </a:t>
            </a:r>
            <a:endParaRPr lang="ru-RU" sz="2000" dirty="0" smtClean="0">
              <a:solidFill>
                <a:schemeClr val="bg1"/>
              </a:solidFill>
              <a:latin typeface="Roboto Condensed Light" panose="02000000000000000000" pitchFamily="2" charset="0"/>
              <a:ea typeface="Roboto Condensed Light" panose="02000000000000000000" pitchFamily="2" charset="0"/>
            </a:endParaRPr>
          </a:p>
          <a:p>
            <a:endParaRPr lang="uk-UA" dirty="0">
              <a:solidFill>
                <a:schemeClr val="bg1"/>
              </a:solidFill>
              <a:latin typeface="Roboto Condensed Light" panose="02000000000000000000" pitchFamily="2" charset="0"/>
              <a:ea typeface="Roboto Condensed Light" panose="02000000000000000000" pitchFamily="2" charset="0"/>
            </a:endParaRPr>
          </a:p>
          <a:p>
            <a:pPr algn="just"/>
            <a:r>
              <a:rPr lang="uk-UA" i="1" dirty="0" smtClean="0">
                <a:solidFill>
                  <a:srgbClr val="38B6AB"/>
                </a:solidFill>
                <a:latin typeface="Roboto Condensed Light" panose="02000000000000000000" pitchFamily="2" charset="0"/>
                <a:ea typeface="Roboto Condensed Light" panose="02000000000000000000" pitchFamily="2" charset="0"/>
              </a:rPr>
              <a:t>					постанова </a:t>
            </a:r>
            <a:r>
              <a:rPr lang="uk-UA" i="1" dirty="0">
                <a:solidFill>
                  <a:srgbClr val="38B6AB"/>
                </a:solidFill>
                <a:latin typeface="Roboto Condensed Light" panose="02000000000000000000" pitchFamily="2" charset="0"/>
                <a:ea typeface="Roboto Condensed Light" panose="02000000000000000000" pitchFamily="2" charset="0"/>
              </a:rPr>
              <a:t>ВП ВС </a:t>
            </a:r>
            <a:r>
              <a:rPr lang="ru-RU" i="1" dirty="0" err="1">
                <a:solidFill>
                  <a:srgbClr val="38B6AB"/>
                </a:solidFill>
                <a:latin typeface="Roboto Condensed Light" panose="02000000000000000000" pitchFamily="2" charset="0"/>
                <a:ea typeface="Roboto Condensed Light" panose="02000000000000000000" pitchFamily="2" charset="0"/>
              </a:rPr>
              <a:t>від</a:t>
            </a:r>
            <a:r>
              <a:rPr lang="ru-RU" i="1" dirty="0">
                <a:solidFill>
                  <a:srgbClr val="38B6AB"/>
                </a:solidFill>
                <a:latin typeface="Roboto Condensed Light" panose="02000000000000000000" pitchFamily="2" charset="0"/>
                <a:ea typeface="Roboto Condensed Light" panose="02000000000000000000" pitchFamily="2" charset="0"/>
              </a:rPr>
              <a:t> 23 листопада 2021 року у </a:t>
            </a:r>
            <a:r>
              <a:rPr lang="ru-RU" i="1" dirty="0" err="1">
                <a:solidFill>
                  <a:srgbClr val="38B6AB"/>
                </a:solidFill>
                <a:latin typeface="Roboto Condensed Light" panose="02000000000000000000" pitchFamily="2" charset="0"/>
                <a:ea typeface="Roboto Condensed Light" panose="02000000000000000000" pitchFamily="2" charset="0"/>
              </a:rPr>
              <a:t>справі</a:t>
            </a:r>
            <a:r>
              <a:rPr lang="ru-RU" i="1" dirty="0">
                <a:solidFill>
                  <a:srgbClr val="38B6AB"/>
                </a:solidFill>
                <a:latin typeface="Roboto Condensed Light" panose="02000000000000000000" pitchFamily="2" charset="0"/>
                <a:ea typeface="Roboto Condensed Light" panose="02000000000000000000" pitchFamily="2" charset="0"/>
              </a:rPr>
              <a:t> № </a:t>
            </a:r>
            <a:r>
              <a:rPr lang="ru-RU" i="1" dirty="0" smtClean="0">
                <a:solidFill>
                  <a:srgbClr val="38B6AB"/>
                </a:solidFill>
                <a:latin typeface="Roboto Condensed Light" panose="02000000000000000000" pitchFamily="2" charset="0"/>
                <a:ea typeface="Roboto Condensed Light" panose="02000000000000000000" pitchFamily="2" charset="0"/>
              </a:rPr>
              <a:t>359/3373/16-ц</a:t>
            </a:r>
          </a:p>
        </p:txBody>
      </p:sp>
      <p:sp>
        <p:nvSpPr>
          <p:cNvPr id="9" name="TextBox 8"/>
          <p:cNvSpPr txBox="1"/>
          <p:nvPr/>
        </p:nvSpPr>
        <p:spPr>
          <a:xfrm>
            <a:off x="410548" y="136283"/>
            <a:ext cx="11308702" cy="830997"/>
          </a:xfrm>
          <a:prstGeom prst="rect">
            <a:avLst/>
          </a:prstGeom>
          <a:noFill/>
        </p:spPr>
        <p:txBody>
          <a:bodyPr wrap="square" rtlCol="0">
            <a:spAutoFit/>
          </a:bodyPr>
          <a:lstStyle/>
          <a:p>
            <a:pPr algn="just"/>
            <a:r>
              <a:rPr lang="uk-UA" sz="2400" b="1" dirty="0">
                <a:solidFill>
                  <a:schemeClr val="bg1"/>
                </a:solidFill>
                <a:latin typeface="Roboto Condensed Light" panose="02000000000000000000" pitchFamily="2" charset="0"/>
                <a:ea typeface="Roboto Condensed Light" panose="02000000000000000000" pitchFamily="2" charset="0"/>
              </a:rPr>
              <a:t>Спосіб захисту права щодо </a:t>
            </a:r>
            <a:r>
              <a:rPr lang="uk-UA" sz="2400" b="1" dirty="0" smtClean="0">
                <a:solidFill>
                  <a:schemeClr val="bg1"/>
                </a:solidFill>
                <a:latin typeface="Roboto Condensed Light" panose="02000000000000000000" pitchFamily="2" charset="0"/>
                <a:ea typeface="Roboto Condensed Light" panose="02000000000000000000" pitchFamily="2" charset="0"/>
              </a:rPr>
              <a:t>володіння земельними ділянками, що належать </a:t>
            </a:r>
            <a:r>
              <a:rPr lang="ru-RU" sz="2400" b="1" dirty="0">
                <a:solidFill>
                  <a:schemeClr val="bg1"/>
                </a:solidFill>
                <a:latin typeface="Roboto Condensed Light" panose="02000000000000000000" pitchFamily="2" charset="0"/>
                <a:ea typeface="Roboto Condensed Light" panose="02000000000000000000" pitchFamily="2" charset="0"/>
              </a:rPr>
              <a:t>до земель </a:t>
            </a:r>
            <a:r>
              <a:rPr lang="ru-RU" sz="2400" b="1" dirty="0" err="1">
                <a:solidFill>
                  <a:schemeClr val="bg1"/>
                </a:solidFill>
                <a:latin typeface="Roboto Condensed Light" panose="02000000000000000000" pitchFamily="2" charset="0"/>
                <a:ea typeface="Roboto Condensed Light" panose="02000000000000000000" pitchFamily="2" charset="0"/>
              </a:rPr>
              <a:t>лісогосподарського</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призначення</a:t>
            </a:r>
            <a:endParaRPr lang="uk-UA" sz="2400" b="1"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050784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11527359" y="6485038"/>
            <a:ext cx="347116" cy="15826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286546" y="6357705"/>
            <a:ext cx="2228718" cy="412930"/>
          </a:xfrm>
        </p:spPr>
        <p:txBody>
          <a:bodyPr/>
          <a:lstStyle/>
          <a:p>
            <a:r>
              <a:rPr lang="uk-UA" smtClean="0">
                <a:solidFill>
                  <a:schemeClr val="bg1"/>
                </a:solidFill>
                <a:latin typeface="Roboto Condensed Light" panose="02000000000000000000" pitchFamily="2" charset="0"/>
                <a:ea typeface="Roboto Condensed Light" panose="02000000000000000000" pitchFamily="2" charset="0"/>
              </a:rPr>
              <a:t>Велика Палата Верховного Суду</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Місце для нижнього колонтитула 6">
            <a:extLst>
              <a:ext uri="{FF2B5EF4-FFF2-40B4-BE49-F238E27FC236}">
                <a16:creationId xmlns:a16="http://schemas.microsoft.com/office/drawing/2014/main" id="{5DD3FAA2-11D2-433B-9639-F1C673A10B5F}"/>
              </a:ext>
            </a:extLst>
          </p:cNvPr>
          <p:cNvSpPr>
            <a:spLocks noGrp="1"/>
          </p:cNvSpPr>
          <p:nvPr>
            <p:ph type="ftr" sz="quarter" idx="11"/>
          </p:nvPr>
        </p:nvSpPr>
        <p:spPr>
          <a:xfrm>
            <a:off x="2806959" y="6381605"/>
            <a:ext cx="7092820" cy="365125"/>
          </a:xfrm>
        </p:spPr>
        <p:txBody>
          <a:bodyPr/>
          <a:lstStyle/>
          <a:p>
            <a:r>
              <a:rPr lang="ru-RU" smtClean="0">
                <a:solidFill>
                  <a:schemeClr val="bg1"/>
                </a:solidFill>
                <a:latin typeface="Roboto Condensed Light" panose="02000000000000000000" pitchFamily="2" charset="0"/>
                <a:ea typeface="Roboto Condensed Light" panose="02000000000000000000" pitchFamily="2" charset="0"/>
              </a:rPr>
              <a:t>Актуальні правові висновки Верховного Суду у земельних спорах</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TextBox 5"/>
          <p:cNvSpPr txBox="1"/>
          <p:nvPr/>
        </p:nvSpPr>
        <p:spPr>
          <a:xfrm>
            <a:off x="286546" y="981952"/>
            <a:ext cx="11489782" cy="5247590"/>
          </a:xfrm>
          <a:prstGeom prst="rect">
            <a:avLst/>
          </a:prstGeom>
          <a:noFill/>
        </p:spPr>
        <p:txBody>
          <a:bodyPr wrap="square" rtlCol="0">
            <a:spAutoFit/>
          </a:bodyPr>
          <a:lstStyle/>
          <a:p>
            <a:pPr algn="just"/>
            <a:r>
              <a:rPr lang="ru-RU" sz="1600" dirty="0">
                <a:solidFill>
                  <a:schemeClr val="bg1"/>
                </a:solidFill>
                <a:latin typeface="Roboto Condensed Light" panose="02000000000000000000" pitchFamily="2" charset="0"/>
                <a:ea typeface="Roboto Condensed Light" panose="02000000000000000000" pitchFamily="2" charset="0"/>
              </a:rPr>
              <a:t>На </a:t>
            </a:r>
            <a:r>
              <a:rPr lang="ru-RU" sz="1600" dirty="0" err="1">
                <a:solidFill>
                  <a:schemeClr val="bg1"/>
                </a:solidFill>
                <a:latin typeface="Roboto Condensed Light" panose="02000000000000000000" pitchFamily="2" charset="0"/>
                <a:ea typeface="Roboto Condensed Light" panose="02000000000000000000" pitchFamily="2" charset="0"/>
              </a:rPr>
              <a:t>підставі</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приписів</a:t>
            </a:r>
            <a:r>
              <a:rPr lang="ru-RU" sz="1600" dirty="0">
                <a:solidFill>
                  <a:schemeClr val="bg1"/>
                </a:solidFill>
                <a:latin typeface="Roboto Condensed Light" panose="02000000000000000000" pitchFamily="2" charset="0"/>
                <a:ea typeface="Roboto Condensed Light" panose="02000000000000000000" pitchFamily="2" charset="0"/>
              </a:rPr>
              <a:t> Закону </a:t>
            </a:r>
            <a:r>
              <a:rPr lang="ru-RU" sz="1600" dirty="0" err="1">
                <a:solidFill>
                  <a:schemeClr val="bg1"/>
                </a:solidFill>
                <a:latin typeface="Roboto Condensed Light" panose="02000000000000000000" pitchFamily="2" charset="0"/>
                <a:ea typeface="Roboto Condensed Light" panose="02000000000000000000" pitchFamily="2" charset="0"/>
              </a:rPr>
              <a:t>України</a:t>
            </a:r>
            <a:r>
              <a:rPr lang="ru-RU" sz="1600" dirty="0">
                <a:solidFill>
                  <a:schemeClr val="bg1"/>
                </a:solidFill>
                <a:latin typeface="Roboto Condensed Light" panose="02000000000000000000" pitchFamily="2" charset="0"/>
                <a:ea typeface="Roboto Condensed Light" panose="02000000000000000000" pitchFamily="2" charset="0"/>
              </a:rPr>
              <a:t> «Про </a:t>
            </a:r>
            <a:r>
              <a:rPr lang="ru-RU" sz="1600" dirty="0" err="1">
                <a:solidFill>
                  <a:schemeClr val="bg1"/>
                </a:solidFill>
                <a:latin typeface="Roboto Condensed Light" panose="02000000000000000000" pitchFamily="2" charset="0"/>
                <a:ea typeface="Roboto Condensed Light" panose="02000000000000000000" pitchFamily="2" charset="0"/>
              </a:rPr>
              <a:t>оренду</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землі</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витребування</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орендарем</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орендованої</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земельної</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ділянки</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можливе</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лише</a:t>
            </a:r>
            <a:r>
              <a:rPr lang="ru-RU" sz="1600" dirty="0">
                <a:solidFill>
                  <a:schemeClr val="bg1"/>
                </a:solidFill>
                <a:latin typeface="Roboto Condensed Light" panose="02000000000000000000" pitchFamily="2" charset="0"/>
                <a:ea typeface="Roboto Condensed Light" panose="02000000000000000000" pitchFamily="2" charset="0"/>
              </a:rPr>
              <a:t> за </a:t>
            </a:r>
            <a:r>
              <a:rPr lang="ru-RU" sz="1600" dirty="0" err="1">
                <a:solidFill>
                  <a:schemeClr val="bg1"/>
                </a:solidFill>
                <a:latin typeface="Roboto Condensed Light" panose="02000000000000000000" pitchFamily="2" charset="0"/>
                <a:ea typeface="Roboto Condensed Light" panose="02000000000000000000" pitchFamily="2" charset="0"/>
              </a:rPr>
              <a:t>певних</a:t>
            </a:r>
            <a:r>
              <a:rPr lang="ru-RU" sz="1600" dirty="0">
                <a:solidFill>
                  <a:schemeClr val="bg1"/>
                </a:solidFill>
                <a:latin typeface="Roboto Condensed Light" panose="02000000000000000000" pitchFamily="2" charset="0"/>
                <a:ea typeface="Roboto Condensed Light" panose="02000000000000000000" pitchFamily="2" charset="0"/>
              </a:rPr>
              <a:t> умов: </a:t>
            </a:r>
            <a:endParaRPr lang="ru-RU" sz="1600" dirty="0" smtClean="0">
              <a:solidFill>
                <a:schemeClr val="bg1"/>
              </a:solidFill>
              <a:latin typeface="Roboto Condensed Light" panose="02000000000000000000" pitchFamily="2" charset="0"/>
              <a:ea typeface="Roboto Condensed Light" panose="02000000000000000000" pitchFamily="2" charset="0"/>
            </a:endParaRPr>
          </a:p>
          <a:p>
            <a:pPr marL="342900" indent="-342900" algn="just">
              <a:buAutoNum type="arabicParenBoth"/>
            </a:pPr>
            <a:r>
              <a:rPr lang="ru-RU" sz="1600" dirty="0" err="1" smtClean="0">
                <a:solidFill>
                  <a:schemeClr val="bg1"/>
                </a:solidFill>
                <a:latin typeface="Roboto Condensed Light" panose="02000000000000000000" pitchFamily="2" charset="0"/>
                <a:ea typeface="Roboto Condensed Light" panose="02000000000000000000" pitchFamily="2" charset="0"/>
              </a:rPr>
              <a:t>наявність</a:t>
            </a:r>
            <a:r>
              <a:rPr lang="ru-RU" sz="1600" dirty="0" smtClean="0">
                <a:solidFill>
                  <a:schemeClr val="bg1"/>
                </a:solidFill>
                <a:latin typeface="Roboto Condensed Light" panose="02000000000000000000" pitchFamily="2" charset="0"/>
                <a:ea typeface="Roboto Condensed Light" panose="02000000000000000000" pitchFamily="2" charset="0"/>
              </a:rPr>
              <a:t> </a:t>
            </a:r>
            <a:r>
              <a:rPr lang="ru-RU" sz="1600" dirty="0">
                <a:solidFill>
                  <a:schemeClr val="bg1"/>
                </a:solidFill>
                <a:latin typeface="Roboto Condensed Light" panose="02000000000000000000" pitchFamily="2" charset="0"/>
                <a:ea typeface="Roboto Condensed Light" panose="02000000000000000000" pitchFamily="2" charset="0"/>
              </a:rPr>
              <a:t>в </a:t>
            </a:r>
            <a:r>
              <a:rPr lang="ru-RU" sz="1600" dirty="0" err="1">
                <a:solidFill>
                  <a:schemeClr val="bg1"/>
                </a:solidFill>
                <a:latin typeface="Roboto Condensed Light" panose="02000000000000000000" pitchFamily="2" charset="0"/>
                <a:ea typeface="Roboto Condensed Light" panose="02000000000000000000" pitchFamily="2" charset="0"/>
              </a:rPr>
              <a:t>орендодавця</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первісного</a:t>
            </a:r>
            <a:r>
              <a:rPr lang="ru-RU" sz="1600" dirty="0">
                <a:solidFill>
                  <a:schemeClr val="bg1"/>
                </a:solidFill>
                <a:latin typeface="Roboto Condensed Light" panose="02000000000000000000" pitchFamily="2" charset="0"/>
                <a:ea typeface="Roboto Condensed Light" panose="02000000000000000000" pitchFamily="2" charset="0"/>
              </a:rPr>
              <a:t> договору </a:t>
            </a:r>
            <a:r>
              <a:rPr lang="ru-RU" sz="1600" dirty="0" err="1">
                <a:solidFill>
                  <a:schemeClr val="bg1"/>
                </a:solidFill>
                <a:latin typeface="Roboto Condensed Light" panose="02000000000000000000" pitchFamily="2" charset="0"/>
                <a:ea typeface="Roboto Condensed Light" panose="02000000000000000000" pitchFamily="2" charset="0"/>
              </a:rPr>
              <a:t>оренди</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землі</a:t>
            </a:r>
            <a:r>
              <a:rPr lang="ru-RU" sz="1600" dirty="0">
                <a:solidFill>
                  <a:schemeClr val="bg1"/>
                </a:solidFill>
                <a:latin typeface="Roboto Condensed Light" panose="02000000000000000000" pitchFamily="2" charset="0"/>
                <a:ea typeface="Roboto Condensed Light" panose="02000000000000000000" pitchFamily="2" charset="0"/>
              </a:rPr>
              <a:t> з одним </a:t>
            </a:r>
            <a:r>
              <a:rPr lang="ru-RU" sz="1600" dirty="0" err="1">
                <a:solidFill>
                  <a:schemeClr val="bg1"/>
                </a:solidFill>
                <a:latin typeface="Roboto Condensed Light" panose="02000000000000000000" pitchFamily="2" charset="0"/>
                <a:ea typeface="Roboto Condensed Light" panose="02000000000000000000" pitchFamily="2" charset="0"/>
              </a:rPr>
              <a:t>орендарем</a:t>
            </a:r>
            <a:r>
              <a:rPr lang="ru-RU" sz="1600" dirty="0">
                <a:solidFill>
                  <a:schemeClr val="bg1"/>
                </a:solidFill>
                <a:latin typeface="Roboto Condensed Light" panose="02000000000000000000" pitchFamily="2" charset="0"/>
                <a:ea typeface="Roboto Condensed Light" panose="02000000000000000000" pitchFamily="2" charset="0"/>
              </a:rPr>
              <a:t> і нового договору </a:t>
            </a:r>
            <a:r>
              <a:rPr lang="ru-RU" sz="1600" dirty="0" err="1">
                <a:solidFill>
                  <a:schemeClr val="bg1"/>
                </a:solidFill>
                <a:latin typeface="Roboto Condensed Light" panose="02000000000000000000" pitchFamily="2" charset="0"/>
                <a:ea typeface="Roboto Condensed Light" panose="02000000000000000000" pitchFamily="2" charset="0"/>
              </a:rPr>
              <a:t>оренди</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землі</a:t>
            </a:r>
            <a:r>
              <a:rPr lang="ru-RU" sz="1600" dirty="0">
                <a:solidFill>
                  <a:schemeClr val="bg1"/>
                </a:solidFill>
                <a:latin typeface="Roboto Condensed Light" panose="02000000000000000000" pitchFamily="2" charset="0"/>
                <a:ea typeface="Roboto Condensed Light" panose="02000000000000000000" pitchFamily="2" charset="0"/>
              </a:rPr>
              <a:t> з </a:t>
            </a:r>
            <a:r>
              <a:rPr lang="ru-RU" sz="1600" dirty="0" err="1">
                <a:solidFill>
                  <a:schemeClr val="bg1"/>
                </a:solidFill>
                <a:latin typeface="Roboto Condensed Light" panose="02000000000000000000" pitchFamily="2" charset="0"/>
                <a:ea typeface="Roboto Condensed Light" panose="02000000000000000000" pitchFamily="2" charset="0"/>
              </a:rPr>
              <a:t>іншим</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орендарем</a:t>
            </a:r>
            <a:r>
              <a:rPr lang="ru-RU" sz="1600" dirty="0" smtClean="0">
                <a:solidFill>
                  <a:schemeClr val="bg1"/>
                </a:solidFill>
                <a:latin typeface="Roboto Condensed Light" panose="02000000000000000000" pitchFamily="2" charset="0"/>
                <a:ea typeface="Roboto Condensed Light" panose="02000000000000000000" pitchFamily="2" charset="0"/>
              </a:rPr>
              <a:t>; </a:t>
            </a:r>
          </a:p>
          <a:p>
            <a:pPr marL="342900" indent="-342900" algn="just">
              <a:buAutoNum type="arabicParenBoth"/>
            </a:pPr>
            <a:r>
              <a:rPr lang="ru-RU" sz="1600" dirty="0" err="1" smtClean="0">
                <a:solidFill>
                  <a:schemeClr val="bg1"/>
                </a:solidFill>
                <a:latin typeface="Roboto Condensed Light" panose="02000000000000000000" pitchFamily="2" charset="0"/>
                <a:ea typeface="Roboto Condensed Light" panose="02000000000000000000" pitchFamily="2" charset="0"/>
              </a:rPr>
              <a:t>первісний</a:t>
            </a:r>
            <a:r>
              <a:rPr lang="ru-RU" sz="1600" dirty="0" smtClean="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орендар</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мав</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зареєстроване</a:t>
            </a:r>
            <a:r>
              <a:rPr lang="ru-RU" sz="1600" dirty="0">
                <a:solidFill>
                  <a:schemeClr val="bg1"/>
                </a:solidFill>
                <a:latin typeface="Roboto Condensed Light" panose="02000000000000000000" pitchFamily="2" charset="0"/>
                <a:ea typeface="Roboto Condensed Light" panose="02000000000000000000" pitchFamily="2" charset="0"/>
              </a:rPr>
              <a:t> право </a:t>
            </a:r>
            <a:r>
              <a:rPr lang="ru-RU" sz="1600" dirty="0" err="1">
                <a:solidFill>
                  <a:schemeClr val="bg1"/>
                </a:solidFill>
                <a:latin typeface="Roboto Condensed Light" panose="02000000000000000000" pitchFamily="2" charset="0"/>
                <a:ea typeface="Roboto Condensed Light" panose="02000000000000000000" pitchFamily="2" charset="0"/>
              </a:rPr>
              <a:t>оренди</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однак</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таке</a:t>
            </a:r>
            <a:r>
              <a:rPr lang="ru-RU" sz="1600" dirty="0">
                <a:solidFill>
                  <a:schemeClr val="bg1"/>
                </a:solidFill>
                <a:latin typeface="Roboto Condensed Light" panose="02000000000000000000" pitchFamily="2" charset="0"/>
                <a:ea typeface="Roboto Condensed Light" panose="02000000000000000000" pitchFamily="2" charset="0"/>
              </a:rPr>
              <a:t> право </a:t>
            </a:r>
            <a:r>
              <a:rPr lang="ru-RU" sz="1600" dirty="0" err="1">
                <a:solidFill>
                  <a:schemeClr val="bg1"/>
                </a:solidFill>
                <a:latin typeface="Roboto Condensed Light" panose="02000000000000000000" pitchFamily="2" charset="0"/>
                <a:ea typeface="Roboto Condensed Light" panose="02000000000000000000" pitchFamily="2" charset="0"/>
              </a:rPr>
              <a:t>також</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зареєстрував</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новий</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орендар</a:t>
            </a:r>
            <a:r>
              <a:rPr lang="ru-RU" sz="1600" dirty="0">
                <a:solidFill>
                  <a:schemeClr val="bg1"/>
                </a:solidFill>
                <a:latin typeface="Roboto Condensed Light" panose="02000000000000000000" pitchFamily="2" charset="0"/>
                <a:ea typeface="Roboto Condensed Light" panose="02000000000000000000" pitchFamily="2" charset="0"/>
              </a:rPr>
              <a:t>; </a:t>
            </a:r>
            <a:endParaRPr lang="ru-RU" sz="1600" dirty="0" smtClean="0">
              <a:solidFill>
                <a:schemeClr val="bg1"/>
              </a:solidFill>
              <a:latin typeface="Roboto Condensed Light" panose="02000000000000000000" pitchFamily="2" charset="0"/>
              <a:ea typeface="Roboto Condensed Light" panose="02000000000000000000" pitchFamily="2" charset="0"/>
            </a:endParaRPr>
          </a:p>
          <a:p>
            <a:pPr marL="342900" indent="-342900" algn="just">
              <a:buAutoNum type="arabicParenBoth"/>
            </a:pPr>
            <a:r>
              <a:rPr lang="ru-RU" sz="1600" dirty="0" err="1" smtClean="0">
                <a:solidFill>
                  <a:schemeClr val="bg1"/>
                </a:solidFill>
                <a:latin typeface="Roboto Condensed Light" panose="02000000000000000000" pitchFamily="2" charset="0"/>
                <a:ea typeface="Roboto Condensed Light" panose="02000000000000000000" pitchFamily="2" charset="0"/>
              </a:rPr>
              <a:t>первісний</a:t>
            </a:r>
            <a:r>
              <a:rPr lang="ru-RU" sz="1600" dirty="0" smtClean="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орендар</a:t>
            </a:r>
            <a:r>
              <a:rPr lang="ru-RU" sz="1600" dirty="0">
                <a:solidFill>
                  <a:schemeClr val="bg1"/>
                </a:solidFill>
                <a:latin typeface="Roboto Condensed Light" panose="02000000000000000000" pitchFamily="2" charset="0"/>
                <a:ea typeface="Roboto Condensed Light" panose="02000000000000000000" pitchFamily="2" charset="0"/>
              </a:rPr>
              <a:t> заявив </a:t>
            </a:r>
            <a:r>
              <a:rPr lang="ru-RU" sz="1600" dirty="0" err="1">
                <a:solidFill>
                  <a:schemeClr val="bg1"/>
                </a:solidFill>
                <a:latin typeface="Roboto Condensed Light" panose="02000000000000000000" pitchFamily="2" charset="0"/>
                <a:ea typeface="Roboto Condensed Light" panose="02000000000000000000" pitchFamily="2" charset="0"/>
              </a:rPr>
              <a:t>вимогу</a:t>
            </a:r>
            <a:r>
              <a:rPr lang="ru-RU" sz="1600" dirty="0">
                <a:solidFill>
                  <a:schemeClr val="bg1"/>
                </a:solidFill>
                <a:latin typeface="Roboto Condensed Light" panose="02000000000000000000" pitchFamily="2" charset="0"/>
                <a:ea typeface="Roboto Condensed Light" panose="02000000000000000000" pitchFamily="2" charset="0"/>
              </a:rPr>
              <a:t> про </a:t>
            </a:r>
            <a:r>
              <a:rPr lang="ru-RU" sz="1600" dirty="0" err="1">
                <a:solidFill>
                  <a:schemeClr val="bg1"/>
                </a:solidFill>
                <a:latin typeface="Roboto Condensed Light" panose="02000000000000000000" pitchFamily="2" charset="0"/>
                <a:ea typeface="Roboto Condensed Light" panose="02000000000000000000" pitchFamily="2" charset="0"/>
              </a:rPr>
              <a:t>витребування</a:t>
            </a:r>
            <a:r>
              <a:rPr lang="ru-RU" sz="1600" dirty="0">
                <a:solidFill>
                  <a:schemeClr val="bg1"/>
                </a:solidFill>
                <a:latin typeface="Roboto Condensed Light" panose="02000000000000000000" pitchFamily="2" charset="0"/>
                <a:ea typeface="Roboto Condensed Light" panose="02000000000000000000" pitchFamily="2" charset="0"/>
              </a:rPr>
              <a:t> у </a:t>
            </a:r>
            <a:r>
              <a:rPr lang="ru-RU" sz="1600" dirty="0" err="1">
                <a:solidFill>
                  <a:schemeClr val="bg1"/>
                </a:solidFill>
                <a:latin typeface="Roboto Condensed Light" panose="02000000000000000000" pitchFamily="2" charset="0"/>
                <a:ea typeface="Roboto Condensed Light" panose="02000000000000000000" pitchFamily="2" charset="0"/>
              </a:rPr>
              <a:t>своє</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тимчасове</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строкове</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володіння</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орендованої</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земельної</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ділянки</a:t>
            </a:r>
            <a:r>
              <a:rPr lang="ru-RU" sz="1600" dirty="0">
                <a:solidFill>
                  <a:schemeClr val="bg1"/>
                </a:solidFill>
                <a:latin typeface="Roboto Condensed Light" panose="02000000000000000000" pitchFamily="2" charset="0"/>
                <a:ea typeface="Roboto Condensed Light" panose="02000000000000000000" pitchFamily="2" charset="0"/>
              </a:rPr>
              <a:t> з </a:t>
            </a:r>
            <a:r>
              <a:rPr lang="ru-RU" sz="1600" dirty="0" err="1">
                <a:solidFill>
                  <a:schemeClr val="bg1"/>
                </a:solidFill>
                <a:latin typeface="Roboto Condensed Light" panose="02000000000000000000" pitchFamily="2" charset="0"/>
                <a:ea typeface="Roboto Condensed Light" panose="02000000000000000000" pitchFamily="2" charset="0"/>
              </a:rPr>
              <a:t>тимчасового</a:t>
            </a:r>
            <a:r>
              <a:rPr lang="ru-RU" sz="1600" dirty="0">
                <a:solidFill>
                  <a:schemeClr val="bg1"/>
                </a:solidFill>
                <a:latin typeface="Roboto Condensed Light" panose="02000000000000000000" pitchFamily="2" charset="0"/>
                <a:ea typeface="Roboto Condensed Light" panose="02000000000000000000" pitchFamily="2" charset="0"/>
              </a:rPr>
              <a:t> (строкового) </a:t>
            </a:r>
            <a:r>
              <a:rPr lang="ru-RU" sz="1600" dirty="0" err="1">
                <a:solidFill>
                  <a:schemeClr val="bg1"/>
                </a:solidFill>
                <a:latin typeface="Roboto Condensed Light" panose="02000000000000000000" pitchFamily="2" charset="0"/>
                <a:ea typeface="Roboto Condensed Light" panose="02000000000000000000" pitchFamily="2" charset="0"/>
              </a:rPr>
              <a:t>володіння</a:t>
            </a:r>
            <a:r>
              <a:rPr lang="ru-RU" sz="1600" dirty="0">
                <a:solidFill>
                  <a:schemeClr val="bg1"/>
                </a:solidFill>
                <a:latin typeface="Roboto Condensed Light" panose="02000000000000000000" pitchFamily="2" charset="0"/>
                <a:ea typeface="Roboto Condensed Light" panose="02000000000000000000" pitchFamily="2" charset="0"/>
              </a:rPr>
              <a:t> нового </a:t>
            </a:r>
            <a:r>
              <a:rPr lang="ru-RU" sz="1600" dirty="0" err="1">
                <a:solidFill>
                  <a:schemeClr val="bg1"/>
                </a:solidFill>
                <a:latin typeface="Roboto Condensed Light" panose="02000000000000000000" pitchFamily="2" charset="0"/>
                <a:ea typeface="Roboto Condensed Light" panose="02000000000000000000" pitchFamily="2" charset="0"/>
              </a:rPr>
              <a:t>орендаря</a:t>
            </a:r>
            <a:r>
              <a:rPr lang="ru-RU" sz="1600" dirty="0">
                <a:solidFill>
                  <a:schemeClr val="bg1"/>
                </a:solidFill>
                <a:latin typeface="Roboto Condensed Light" panose="02000000000000000000" pitchFamily="2" charset="0"/>
                <a:ea typeface="Roboto Condensed Light" panose="02000000000000000000" pitchFamily="2" charset="0"/>
              </a:rPr>
              <a:t>, а не </a:t>
            </a:r>
            <a:r>
              <a:rPr lang="ru-RU" sz="1600" dirty="0" err="1">
                <a:solidFill>
                  <a:schemeClr val="bg1"/>
                </a:solidFill>
                <a:latin typeface="Roboto Condensed Light" panose="02000000000000000000" pitchFamily="2" charset="0"/>
                <a:ea typeface="Roboto Condensed Light" panose="02000000000000000000" pitchFamily="2" charset="0"/>
              </a:rPr>
              <a:t>власника</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земельної</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ділянки</a:t>
            </a:r>
            <a:r>
              <a:rPr lang="ru-RU" sz="1600" dirty="0">
                <a:solidFill>
                  <a:schemeClr val="bg1"/>
                </a:solidFill>
                <a:latin typeface="Roboto Condensed Light" panose="02000000000000000000" pitchFamily="2" charset="0"/>
                <a:ea typeface="Roboto Condensed Light" panose="02000000000000000000" pitchFamily="2" charset="0"/>
              </a:rPr>
              <a:t>; </a:t>
            </a:r>
            <a:endParaRPr lang="ru-RU" sz="1600" dirty="0" smtClean="0">
              <a:solidFill>
                <a:schemeClr val="bg1"/>
              </a:solidFill>
              <a:latin typeface="Roboto Condensed Light" panose="02000000000000000000" pitchFamily="2" charset="0"/>
              <a:ea typeface="Roboto Condensed Light" panose="02000000000000000000" pitchFamily="2" charset="0"/>
            </a:endParaRPr>
          </a:p>
          <a:p>
            <a:pPr marL="342900" indent="-342900" algn="just">
              <a:buAutoNum type="arabicParenBoth"/>
            </a:pPr>
            <a:r>
              <a:rPr lang="ru-RU" sz="1600" dirty="0" smtClean="0">
                <a:solidFill>
                  <a:schemeClr val="bg1"/>
                </a:solidFill>
                <a:latin typeface="Roboto Condensed Light" panose="02000000000000000000" pitchFamily="2" charset="0"/>
                <a:ea typeface="Roboto Condensed Light" panose="02000000000000000000" pitchFamily="2" charset="0"/>
              </a:rPr>
              <a:t>на </a:t>
            </a:r>
            <a:r>
              <a:rPr lang="ru-RU" sz="1600" dirty="0">
                <a:solidFill>
                  <a:schemeClr val="bg1"/>
                </a:solidFill>
                <a:latin typeface="Roboto Condensed Light" panose="02000000000000000000" pitchFamily="2" charset="0"/>
                <a:ea typeface="Roboto Condensed Light" panose="02000000000000000000" pitchFamily="2" charset="0"/>
              </a:rPr>
              <a:t>момент </a:t>
            </a:r>
            <a:r>
              <a:rPr lang="ru-RU" sz="1600" dirty="0" err="1">
                <a:solidFill>
                  <a:schemeClr val="bg1"/>
                </a:solidFill>
                <a:latin typeface="Roboto Condensed Light" panose="02000000000000000000" pitchFamily="2" charset="0"/>
                <a:ea typeface="Roboto Condensed Light" panose="02000000000000000000" pitchFamily="2" charset="0"/>
              </a:rPr>
              <a:t>задоволення</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цієї</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вимоги</a:t>
            </a:r>
            <a:r>
              <a:rPr lang="ru-RU" sz="1600" dirty="0">
                <a:solidFill>
                  <a:schemeClr val="bg1"/>
                </a:solidFill>
                <a:latin typeface="Roboto Condensed Light" panose="02000000000000000000" pitchFamily="2" charset="0"/>
                <a:ea typeface="Roboto Condensed Light" panose="02000000000000000000" pitchFamily="2" charset="0"/>
              </a:rPr>
              <a:t> строк </a:t>
            </a:r>
            <a:r>
              <a:rPr lang="ru-RU" sz="1600" dirty="0" err="1">
                <a:solidFill>
                  <a:schemeClr val="bg1"/>
                </a:solidFill>
                <a:latin typeface="Roboto Condensed Light" panose="02000000000000000000" pitchFamily="2" charset="0"/>
                <a:ea typeface="Roboto Condensed Light" panose="02000000000000000000" pitchFamily="2" charset="0"/>
              </a:rPr>
              <a:t>первісного</a:t>
            </a:r>
            <a:r>
              <a:rPr lang="ru-RU" sz="1600" dirty="0">
                <a:solidFill>
                  <a:schemeClr val="bg1"/>
                </a:solidFill>
                <a:latin typeface="Roboto Condensed Light" panose="02000000000000000000" pitchFamily="2" charset="0"/>
                <a:ea typeface="Roboto Condensed Light" panose="02000000000000000000" pitchFamily="2" charset="0"/>
              </a:rPr>
              <a:t> договору </a:t>
            </a:r>
            <a:r>
              <a:rPr lang="ru-RU" sz="1600" dirty="0" err="1">
                <a:solidFill>
                  <a:schemeClr val="bg1"/>
                </a:solidFill>
                <a:latin typeface="Roboto Condensed Light" panose="02000000000000000000" pitchFamily="2" charset="0"/>
                <a:ea typeface="Roboto Condensed Light" panose="02000000000000000000" pitchFamily="2" charset="0"/>
              </a:rPr>
              <a:t>оренди</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землі</a:t>
            </a:r>
            <a:r>
              <a:rPr lang="ru-RU" sz="1600" dirty="0">
                <a:solidFill>
                  <a:schemeClr val="bg1"/>
                </a:solidFill>
                <a:latin typeface="Roboto Condensed Light" panose="02000000000000000000" pitchFamily="2" charset="0"/>
                <a:ea typeface="Roboto Condensed Light" panose="02000000000000000000" pitchFamily="2" charset="0"/>
              </a:rPr>
              <a:t> не </a:t>
            </a:r>
            <a:r>
              <a:rPr lang="ru-RU" sz="1600" dirty="0" err="1">
                <a:solidFill>
                  <a:schemeClr val="bg1"/>
                </a:solidFill>
                <a:latin typeface="Roboto Condensed Light" panose="02000000000000000000" pitchFamily="2" charset="0"/>
                <a:ea typeface="Roboto Condensed Light" panose="02000000000000000000" pitchFamily="2" charset="0"/>
              </a:rPr>
              <a:t>сплив</a:t>
            </a:r>
            <a:r>
              <a:rPr lang="ru-RU" sz="1600" dirty="0">
                <a:solidFill>
                  <a:schemeClr val="bg1"/>
                </a:solidFill>
                <a:latin typeface="Roboto Condensed Light" panose="02000000000000000000" pitchFamily="2" charset="0"/>
                <a:ea typeface="Roboto Condensed Light" panose="02000000000000000000" pitchFamily="2" charset="0"/>
              </a:rPr>
              <a:t>. </a:t>
            </a:r>
            <a:endParaRPr lang="ru-RU" sz="1600" dirty="0" smtClean="0">
              <a:solidFill>
                <a:schemeClr val="bg1"/>
              </a:solidFill>
              <a:latin typeface="Roboto Condensed Light" panose="02000000000000000000" pitchFamily="2" charset="0"/>
              <a:ea typeface="Roboto Condensed Light" panose="02000000000000000000" pitchFamily="2" charset="0"/>
            </a:endParaRPr>
          </a:p>
          <a:p>
            <a:pPr algn="just">
              <a:spcBef>
                <a:spcPts val="600"/>
              </a:spcBef>
            </a:pPr>
            <a:r>
              <a:rPr lang="ru-RU" sz="1600" b="1" dirty="0" err="1" smtClean="0">
                <a:solidFill>
                  <a:srgbClr val="FFD800"/>
                </a:solidFill>
                <a:latin typeface="Roboto Condensed Light" panose="02000000000000000000" pitchFamily="2" charset="0"/>
                <a:ea typeface="Roboto Condensed Light" panose="02000000000000000000" pitchFamily="2" charset="0"/>
              </a:rPr>
              <a:t>Вимога</a:t>
            </a:r>
            <a:r>
              <a:rPr lang="ru-RU" sz="1600" b="1" dirty="0" smtClean="0">
                <a:solidFill>
                  <a:srgbClr val="FFD800"/>
                </a:solidFill>
                <a:latin typeface="Roboto Condensed Light" panose="02000000000000000000" pitchFamily="2" charset="0"/>
                <a:ea typeface="Roboto Condensed Light" panose="02000000000000000000" pitchFamily="2" charset="0"/>
              </a:rPr>
              <a:t> </a:t>
            </a:r>
            <a:r>
              <a:rPr lang="ru-RU" sz="1600" b="1" dirty="0" err="1">
                <a:solidFill>
                  <a:srgbClr val="FFD800"/>
                </a:solidFill>
                <a:latin typeface="Roboto Condensed Light" panose="02000000000000000000" pitchFamily="2" charset="0"/>
                <a:ea typeface="Roboto Condensed Light" panose="02000000000000000000" pitchFamily="2" charset="0"/>
              </a:rPr>
              <a:t>орендаря</a:t>
            </a:r>
            <a:r>
              <a:rPr lang="ru-RU" sz="1600" b="1" dirty="0">
                <a:solidFill>
                  <a:srgbClr val="FFD800"/>
                </a:solidFill>
                <a:latin typeface="Roboto Condensed Light" panose="02000000000000000000" pitchFamily="2" charset="0"/>
                <a:ea typeface="Roboto Condensed Light" panose="02000000000000000000" pitchFamily="2" charset="0"/>
              </a:rPr>
              <a:t> </a:t>
            </a:r>
            <a:r>
              <a:rPr lang="ru-RU" sz="1600" b="1" dirty="0" err="1">
                <a:solidFill>
                  <a:srgbClr val="FFD800"/>
                </a:solidFill>
                <a:latin typeface="Roboto Condensed Light" panose="02000000000000000000" pitchFamily="2" charset="0"/>
                <a:ea typeface="Roboto Condensed Light" panose="02000000000000000000" pitchFamily="2" charset="0"/>
              </a:rPr>
              <a:t>зобов’язати</a:t>
            </a:r>
            <a:r>
              <a:rPr lang="ru-RU" sz="1600" b="1" dirty="0">
                <a:solidFill>
                  <a:srgbClr val="FFD800"/>
                </a:solidFill>
                <a:latin typeface="Roboto Condensed Light" panose="02000000000000000000" pitchFamily="2" charset="0"/>
                <a:ea typeface="Roboto Condensed Light" panose="02000000000000000000" pitchFamily="2" charset="0"/>
              </a:rPr>
              <a:t> </a:t>
            </a:r>
            <a:r>
              <a:rPr lang="ru-RU" sz="1600" b="1" dirty="0" err="1">
                <a:solidFill>
                  <a:srgbClr val="FFD800"/>
                </a:solidFill>
                <a:latin typeface="Roboto Condensed Light" panose="02000000000000000000" pitchFamily="2" charset="0"/>
                <a:ea typeface="Roboto Condensed Light" panose="02000000000000000000" pitchFamily="2" charset="0"/>
              </a:rPr>
              <a:t>орендодавця</a:t>
            </a:r>
            <a:r>
              <a:rPr lang="ru-RU" sz="1600" b="1" dirty="0">
                <a:solidFill>
                  <a:srgbClr val="FFD800"/>
                </a:solidFill>
                <a:latin typeface="Roboto Condensed Light" panose="02000000000000000000" pitchFamily="2" charset="0"/>
                <a:ea typeface="Roboto Condensed Light" panose="02000000000000000000" pitchFamily="2" charset="0"/>
              </a:rPr>
              <a:t> не </a:t>
            </a:r>
            <a:r>
              <a:rPr lang="ru-RU" sz="1600" b="1" dirty="0" err="1">
                <a:solidFill>
                  <a:srgbClr val="FFD800"/>
                </a:solidFill>
                <a:latin typeface="Roboto Condensed Light" panose="02000000000000000000" pitchFamily="2" charset="0"/>
                <a:ea typeface="Roboto Condensed Light" panose="02000000000000000000" pitchFamily="2" charset="0"/>
              </a:rPr>
              <a:t>чинити</a:t>
            </a:r>
            <a:r>
              <a:rPr lang="ru-RU" sz="1600" b="1" dirty="0">
                <a:solidFill>
                  <a:srgbClr val="FFD800"/>
                </a:solidFill>
                <a:latin typeface="Roboto Condensed Light" panose="02000000000000000000" pitchFamily="2" charset="0"/>
                <a:ea typeface="Roboto Condensed Light" panose="02000000000000000000" pitchFamily="2" charset="0"/>
              </a:rPr>
              <a:t> </a:t>
            </a:r>
            <a:r>
              <a:rPr lang="ru-RU" sz="1600" b="1" dirty="0" err="1">
                <a:solidFill>
                  <a:srgbClr val="FFD800"/>
                </a:solidFill>
                <a:latin typeface="Roboto Condensed Light" panose="02000000000000000000" pitchFamily="2" charset="0"/>
                <a:ea typeface="Roboto Condensed Light" panose="02000000000000000000" pitchFamily="2" charset="0"/>
              </a:rPr>
              <a:t>орендареві</a:t>
            </a:r>
            <a:r>
              <a:rPr lang="ru-RU" sz="1600" b="1" dirty="0">
                <a:solidFill>
                  <a:srgbClr val="FFD800"/>
                </a:solidFill>
                <a:latin typeface="Roboto Condensed Light" panose="02000000000000000000" pitchFamily="2" charset="0"/>
                <a:ea typeface="Roboto Condensed Light" panose="02000000000000000000" pitchFamily="2" charset="0"/>
              </a:rPr>
              <a:t> </a:t>
            </a:r>
            <a:r>
              <a:rPr lang="ru-RU" sz="1600" b="1" dirty="0" err="1">
                <a:solidFill>
                  <a:srgbClr val="FFD800"/>
                </a:solidFill>
                <a:latin typeface="Roboto Condensed Light" panose="02000000000000000000" pitchFamily="2" charset="0"/>
                <a:ea typeface="Roboto Condensed Light" panose="02000000000000000000" pitchFamily="2" charset="0"/>
              </a:rPr>
              <a:t>перешкоди</a:t>
            </a:r>
            <a:r>
              <a:rPr lang="ru-RU" sz="1600" b="1" dirty="0">
                <a:solidFill>
                  <a:srgbClr val="FFD800"/>
                </a:solidFill>
                <a:latin typeface="Roboto Condensed Light" panose="02000000000000000000" pitchFamily="2" charset="0"/>
                <a:ea typeface="Roboto Condensed Light" panose="02000000000000000000" pitchFamily="2" charset="0"/>
              </a:rPr>
              <a:t> у </a:t>
            </a:r>
            <a:r>
              <a:rPr lang="ru-RU" sz="1600" b="1" dirty="0" err="1">
                <a:solidFill>
                  <a:srgbClr val="FFD800"/>
                </a:solidFill>
                <a:latin typeface="Roboto Condensed Light" panose="02000000000000000000" pitchFamily="2" charset="0"/>
                <a:ea typeface="Roboto Condensed Light" panose="02000000000000000000" pitchFamily="2" charset="0"/>
              </a:rPr>
              <a:t>користуванні</a:t>
            </a:r>
            <a:r>
              <a:rPr lang="ru-RU" sz="1600" b="1" dirty="0">
                <a:solidFill>
                  <a:srgbClr val="FFD800"/>
                </a:solidFill>
                <a:latin typeface="Roboto Condensed Light" panose="02000000000000000000" pitchFamily="2" charset="0"/>
                <a:ea typeface="Roboto Condensed Light" panose="02000000000000000000" pitchFamily="2" charset="0"/>
              </a:rPr>
              <a:t> земельною </a:t>
            </a:r>
            <a:r>
              <a:rPr lang="ru-RU" sz="1600" b="1" dirty="0" err="1">
                <a:solidFill>
                  <a:srgbClr val="FFD800"/>
                </a:solidFill>
                <a:latin typeface="Roboto Condensed Light" panose="02000000000000000000" pitchFamily="2" charset="0"/>
                <a:ea typeface="Roboto Condensed Light" panose="02000000000000000000" pitchFamily="2" charset="0"/>
              </a:rPr>
              <a:t>ділянкою</a:t>
            </a:r>
            <a:r>
              <a:rPr lang="ru-RU" sz="1600" b="1" dirty="0">
                <a:solidFill>
                  <a:srgbClr val="FFD800"/>
                </a:solidFill>
                <a:latin typeface="Roboto Condensed Light" panose="02000000000000000000" pitchFamily="2" charset="0"/>
                <a:ea typeface="Roboto Condensed Light" panose="02000000000000000000" pitchFamily="2" charset="0"/>
              </a:rPr>
              <a:t> </a:t>
            </a:r>
            <a:r>
              <a:rPr lang="ru-RU" sz="1600" b="1" dirty="0" err="1">
                <a:solidFill>
                  <a:srgbClr val="FFD800"/>
                </a:solidFill>
                <a:latin typeface="Roboto Condensed Light" panose="02000000000000000000" pitchFamily="2" charset="0"/>
                <a:ea typeface="Roboto Condensed Light" panose="02000000000000000000" pitchFamily="2" charset="0"/>
              </a:rPr>
              <a:t>має</a:t>
            </a:r>
            <a:r>
              <a:rPr lang="ru-RU" sz="1600" b="1" dirty="0">
                <a:solidFill>
                  <a:srgbClr val="FFD800"/>
                </a:solidFill>
                <a:latin typeface="Roboto Condensed Light" panose="02000000000000000000" pitchFamily="2" charset="0"/>
                <a:ea typeface="Roboto Condensed Light" panose="02000000000000000000" pitchFamily="2" charset="0"/>
              </a:rPr>
              <a:t> </a:t>
            </a:r>
            <a:r>
              <a:rPr lang="ru-RU" sz="1600" b="1" dirty="0" err="1">
                <a:solidFill>
                  <a:srgbClr val="FFD800"/>
                </a:solidFill>
                <a:latin typeface="Roboto Condensed Light" panose="02000000000000000000" pitchFamily="2" charset="0"/>
                <a:ea typeface="Roboto Condensed Light" panose="02000000000000000000" pitchFamily="2" charset="0"/>
              </a:rPr>
              <a:t>стосуватися</a:t>
            </a:r>
            <a:r>
              <a:rPr lang="ru-RU" sz="1600" b="1" dirty="0">
                <a:solidFill>
                  <a:srgbClr val="FFD800"/>
                </a:solidFill>
                <a:latin typeface="Roboto Condensed Light" panose="02000000000000000000" pitchFamily="2" charset="0"/>
                <a:ea typeface="Roboto Condensed Light" panose="02000000000000000000" pitchFamily="2" charset="0"/>
              </a:rPr>
              <a:t> </a:t>
            </a:r>
            <a:r>
              <a:rPr lang="ru-RU" sz="1600" b="1" dirty="0" err="1">
                <a:solidFill>
                  <a:srgbClr val="FFD800"/>
                </a:solidFill>
                <a:latin typeface="Roboto Condensed Light" panose="02000000000000000000" pitchFamily="2" charset="0"/>
                <a:ea typeface="Roboto Condensed Light" panose="02000000000000000000" pitchFamily="2" charset="0"/>
              </a:rPr>
              <a:t>перешкод</a:t>
            </a:r>
            <a:r>
              <a:rPr lang="ru-RU" sz="1600" b="1" dirty="0">
                <a:solidFill>
                  <a:srgbClr val="FFD800"/>
                </a:solidFill>
                <a:latin typeface="Roboto Condensed Light" panose="02000000000000000000" pitchFamily="2" charset="0"/>
                <a:ea typeface="Roboto Condensed Light" panose="02000000000000000000" pitchFamily="2" charset="0"/>
              </a:rPr>
              <a:t>, </a:t>
            </a:r>
            <a:r>
              <a:rPr lang="ru-RU" sz="1600" b="1" dirty="0" err="1">
                <a:solidFill>
                  <a:srgbClr val="FFD800"/>
                </a:solidFill>
                <a:latin typeface="Roboto Condensed Light" panose="02000000000000000000" pitchFamily="2" charset="0"/>
                <a:ea typeface="Roboto Condensed Light" panose="02000000000000000000" pitchFamily="2" charset="0"/>
              </a:rPr>
              <a:t>які</a:t>
            </a:r>
            <a:r>
              <a:rPr lang="ru-RU" sz="1600" b="1" dirty="0">
                <a:solidFill>
                  <a:srgbClr val="FFD800"/>
                </a:solidFill>
                <a:latin typeface="Roboto Condensed Light" panose="02000000000000000000" pitchFamily="2" charset="0"/>
                <a:ea typeface="Roboto Condensed Light" panose="02000000000000000000" pitchFamily="2" charset="0"/>
              </a:rPr>
              <a:t> </a:t>
            </a:r>
            <a:r>
              <a:rPr lang="ru-RU" sz="1600" b="1" dirty="0" err="1">
                <a:solidFill>
                  <a:srgbClr val="FFD800"/>
                </a:solidFill>
                <a:latin typeface="Roboto Condensed Light" panose="02000000000000000000" pitchFamily="2" charset="0"/>
                <a:ea typeface="Roboto Condensed Light" panose="02000000000000000000" pitchFamily="2" charset="0"/>
              </a:rPr>
              <a:t>існували</a:t>
            </a:r>
            <a:r>
              <a:rPr lang="ru-RU" sz="1600" b="1" dirty="0">
                <a:solidFill>
                  <a:srgbClr val="FFD800"/>
                </a:solidFill>
                <a:latin typeface="Roboto Condensed Light" panose="02000000000000000000" pitchFamily="2" charset="0"/>
                <a:ea typeface="Roboto Condensed Light" panose="02000000000000000000" pitchFamily="2" charset="0"/>
              </a:rPr>
              <a:t> та </a:t>
            </a:r>
            <a:r>
              <a:rPr lang="ru-RU" sz="1600" b="1" dirty="0" err="1">
                <a:solidFill>
                  <a:srgbClr val="FFD800"/>
                </a:solidFill>
                <a:latin typeface="Roboto Condensed Light" panose="02000000000000000000" pitchFamily="2" charset="0"/>
                <a:ea typeface="Roboto Condensed Light" panose="02000000000000000000" pitchFamily="2" charset="0"/>
              </a:rPr>
              <a:t>підтверджені</a:t>
            </a:r>
            <a:r>
              <a:rPr lang="ru-RU" sz="1600" b="1" dirty="0">
                <a:solidFill>
                  <a:srgbClr val="FFD800"/>
                </a:solidFill>
                <a:latin typeface="Roboto Condensed Light" panose="02000000000000000000" pitchFamily="2" charset="0"/>
                <a:ea typeface="Roboto Condensed Light" panose="02000000000000000000" pitchFamily="2" charset="0"/>
              </a:rPr>
              <a:t> </a:t>
            </a:r>
            <a:r>
              <a:rPr lang="ru-RU" sz="1600" b="1" dirty="0" err="1">
                <a:solidFill>
                  <a:srgbClr val="FFD800"/>
                </a:solidFill>
                <a:latin typeface="Roboto Condensed Light" panose="02000000000000000000" pitchFamily="2" charset="0"/>
                <a:ea typeface="Roboto Condensed Light" panose="02000000000000000000" pitchFamily="2" charset="0"/>
              </a:rPr>
              <a:t>дослідженими</a:t>
            </a:r>
            <a:r>
              <a:rPr lang="ru-RU" sz="1600" b="1" dirty="0">
                <a:solidFill>
                  <a:srgbClr val="FFD800"/>
                </a:solidFill>
                <a:latin typeface="Roboto Condensed Light" panose="02000000000000000000" pitchFamily="2" charset="0"/>
                <a:ea typeface="Roboto Condensed Light" panose="02000000000000000000" pitchFamily="2" charset="0"/>
              </a:rPr>
              <a:t> судами </a:t>
            </a:r>
            <a:r>
              <a:rPr lang="ru-RU" sz="1600" b="1" dirty="0" err="1" smtClean="0">
                <a:solidFill>
                  <a:srgbClr val="FFD800"/>
                </a:solidFill>
                <a:latin typeface="Roboto Condensed Light" panose="02000000000000000000" pitchFamily="2" charset="0"/>
                <a:ea typeface="Roboto Condensed Light" panose="02000000000000000000" pitchFamily="2" charset="0"/>
              </a:rPr>
              <a:t>доказами</a:t>
            </a:r>
            <a:r>
              <a:rPr lang="ru-RU" sz="1600" dirty="0" smtClean="0">
                <a:solidFill>
                  <a:schemeClr val="bg1"/>
                </a:solidFill>
                <a:latin typeface="Roboto Condensed Light" panose="02000000000000000000" pitchFamily="2" charset="0"/>
                <a:ea typeface="Roboto Condensed Light" panose="02000000000000000000" pitchFamily="2" charset="0"/>
              </a:rPr>
              <a:t>. </a:t>
            </a:r>
            <a:r>
              <a:rPr lang="ru-RU" sz="1600" dirty="0" err="1" smtClean="0">
                <a:solidFill>
                  <a:schemeClr val="bg1"/>
                </a:solidFill>
                <a:latin typeface="Roboto Condensed Light" panose="02000000000000000000" pitchFamily="2" charset="0"/>
                <a:ea typeface="Roboto Condensed Light" panose="02000000000000000000" pitchFamily="2" charset="0"/>
              </a:rPr>
              <a:t>Відмова</a:t>
            </a:r>
            <a:r>
              <a:rPr lang="ru-RU" sz="1600" dirty="0" smtClean="0">
                <a:solidFill>
                  <a:schemeClr val="bg1"/>
                </a:solidFill>
                <a:latin typeface="Roboto Condensed Light" panose="02000000000000000000" pitchFamily="2" charset="0"/>
                <a:ea typeface="Roboto Condensed Light" panose="02000000000000000000" pitchFamily="2" charset="0"/>
              </a:rPr>
              <a:t> </a:t>
            </a:r>
            <a:r>
              <a:rPr lang="ru-RU" sz="1600" dirty="0">
                <a:solidFill>
                  <a:schemeClr val="bg1"/>
                </a:solidFill>
                <a:latin typeface="Roboto Condensed Light" panose="02000000000000000000" pitchFamily="2" charset="0"/>
                <a:ea typeface="Roboto Condensed Light" panose="02000000000000000000" pitchFamily="2" charset="0"/>
              </a:rPr>
              <a:t>у </a:t>
            </a:r>
            <a:r>
              <a:rPr lang="ru-RU" sz="1600" dirty="0" err="1">
                <a:solidFill>
                  <a:schemeClr val="bg1"/>
                </a:solidFill>
                <a:latin typeface="Roboto Condensed Light" panose="02000000000000000000" pitchFamily="2" charset="0"/>
                <a:ea typeface="Roboto Condensed Light" panose="02000000000000000000" pitchFamily="2" charset="0"/>
              </a:rPr>
              <a:t>позові</a:t>
            </a:r>
            <a:r>
              <a:rPr lang="ru-RU" sz="1600" dirty="0">
                <a:solidFill>
                  <a:schemeClr val="bg1"/>
                </a:solidFill>
                <a:latin typeface="Roboto Condensed Light" panose="02000000000000000000" pitchFamily="2" charset="0"/>
                <a:ea typeface="Roboto Condensed Light" panose="02000000000000000000" pitchFamily="2" charset="0"/>
              </a:rPr>
              <a:t> про </a:t>
            </a:r>
            <a:r>
              <a:rPr lang="ru-RU" sz="1600" dirty="0" err="1">
                <a:solidFill>
                  <a:schemeClr val="bg1"/>
                </a:solidFill>
                <a:latin typeface="Roboto Condensed Light" panose="02000000000000000000" pitchFamily="2" charset="0"/>
                <a:ea typeface="Roboto Condensed Light" panose="02000000000000000000" pitchFamily="2" charset="0"/>
              </a:rPr>
              <a:t>зобов’язання</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орендодавця</a:t>
            </a:r>
            <a:r>
              <a:rPr lang="ru-RU" sz="1600" dirty="0">
                <a:solidFill>
                  <a:schemeClr val="bg1"/>
                </a:solidFill>
                <a:latin typeface="Roboto Condensed Light" panose="02000000000000000000" pitchFamily="2" charset="0"/>
                <a:ea typeface="Roboto Condensed Light" panose="02000000000000000000" pitchFamily="2" charset="0"/>
              </a:rPr>
              <a:t> не </a:t>
            </a:r>
            <a:r>
              <a:rPr lang="ru-RU" sz="1600" dirty="0" err="1">
                <a:solidFill>
                  <a:schemeClr val="bg1"/>
                </a:solidFill>
                <a:latin typeface="Roboto Condensed Light" panose="02000000000000000000" pitchFamily="2" charset="0"/>
                <a:ea typeface="Roboto Condensed Light" panose="02000000000000000000" pitchFamily="2" charset="0"/>
              </a:rPr>
              <a:t>чинити</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орендареві</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перешкоди</a:t>
            </a:r>
            <a:r>
              <a:rPr lang="ru-RU" sz="1600" dirty="0">
                <a:solidFill>
                  <a:schemeClr val="bg1"/>
                </a:solidFill>
                <a:latin typeface="Roboto Condensed Light" panose="02000000000000000000" pitchFamily="2" charset="0"/>
                <a:ea typeface="Roboto Condensed Light" panose="02000000000000000000" pitchFamily="2" charset="0"/>
              </a:rPr>
              <a:t> у </a:t>
            </a:r>
            <a:r>
              <a:rPr lang="ru-RU" sz="1600" dirty="0" err="1">
                <a:solidFill>
                  <a:schemeClr val="bg1"/>
                </a:solidFill>
                <a:latin typeface="Roboto Condensed Light" panose="02000000000000000000" pitchFamily="2" charset="0"/>
                <a:ea typeface="Roboto Condensed Light" panose="02000000000000000000" pitchFamily="2" charset="0"/>
              </a:rPr>
              <a:t>користуванні</a:t>
            </a:r>
            <a:r>
              <a:rPr lang="ru-RU" sz="1600" dirty="0">
                <a:solidFill>
                  <a:schemeClr val="bg1"/>
                </a:solidFill>
                <a:latin typeface="Roboto Condensed Light" panose="02000000000000000000" pitchFamily="2" charset="0"/>
                <a:ea typeface="Roboto Condensed Light" panose="02000000000000000000" pitchFamily="2" charset="0"/>
              </a:rPr>
              <a:t> земельною </a:t>
            </a:r>
            <a:r>
              <a:rPr lang="ru-RU" sz="1600" dirty="0" err="1">
                <a:solidFill>
                  <a:schemeClr val="bg1"/>
                </a:solidFill>
                <a:latin typeface="Roboto Condensed Light" panose="02000000000000000000" pitchFamily="2" charset="0"/>
                <a:ea typeface="Roboto Condensed Light" panose="02000000000000000000" pitchFamily="2" charset="0"/>
              </a:rPr>
              <a:t>ділянкою</a:t>
            </a:r>
            <a:r>
              <a:rPr lang="ru-RU" sz="1600" dirty="0">
                <a:solidFill>
                  <a:schemeClr val="bg1"/>
                </a:solidFill>
                <a:latin typeface="Roboto Condensed Light" panose="02000000000000000000" pitchFamily="2" charset="0"/>
                <a:ea typeface="Roboto Condensed Light" panose="02000000000000000000" pitchFamily="2" charset="0"/>
              </a:rPr>
              <a:t> через </a:t>
            </a:r>
            <a:r>
              <a:rPr lang="ru-RU" sz="1600" dirty="0" err="1">
                <a:solidFill>
                  <a:schemeClr val="bg1"/>
                </a:solidFill>
                <a:latin typeface="Roboto Condensed Light" panose="02000000000000000000" pitchFamily="2" charset="0"/>
                <a:ea typeface="Roboto Condensed Light" panose="02000000000000000000" pitchFamily="2" charset="0"/>
              </a:rPr>
              <a:t>недоведеність</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їх</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наявності</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відповідними</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доказами</a:t>
            </a:r>
            <a:r>
              <a:rPr lang="ru-RU" sz="1600" dirty="0">
                <a:solidFill>
                  <a:schemeClr val="bg1"/>
                </a:solidFill>
                <a:latin typeface="Roboto Condensed Light" panose="02000000000000000000" pitchFamily="2" charset="0"/>
                <a:ea typeface="Roboto Condensed Light" panose="02000000000000000000" pitchFamily="2" charset="0"/>
              </a:rPr>
              <a:t> не </a:t>
            </a:r>
            <a:r>
              <a:rPr lang="ru-RU" sz="1600" dirty="0" err="1">
                <a:solidFill>
                  <a:schemeClr val="bg1"/>
                </a:solidFill>
                <a:latin typeface="Roboto Condensed Light" panose="02000000000000000000" pitchFamily="2" charset="0"/>
                <a:ea typeface="Roboto Condensed Light" panose="02000000000000000000" pitchFamily="2" charset="0"/>
              </a:rPr>
              <a:t>позбавляє</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орендаря</a:t>
            </a:r>
            <a:r>
              <a:rPr lang="ru-RU" sz="1600" dirty="0">
                <a:solidFill>
                  <a:schemeClr val="bg1"/>
                </a:solidFill>
                <a:latin typeface="Roboto Condensed Light" panose="02000000000000000000" pitchFamily="2" charset="0"/>
                <a:ea typeface="Roboto Condensed Light" panose="02000000000000000000" pitchFamily="2" charset="0"/>
              </a:rPr>
              <a:t> права </a:t>
            </a:r>
            <a:r>
              <a:rPr lang="ru-RU" sz="1600" dirty="0" err="1">
                <a:solidFill>
                  <a:schemeClr val="bg1"/>
                </a:solidFill>
                <a:latin typeface="Roboto Condensed Light" panose="02000000000000000000" pitchFamily="2" charset="0"/>
                <a:ea typeface="Roboto Condensed Light" panose="02000000000000000000" pitchFamily="2" charset="0"/>
              </a:rPr>
              <a:t>надалі</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просити</a:t>
            </a:r>
            <a:r>
              <a:rPr lang="ru-RU" sz="1600" dirty="0">
                <a:solidFill>
                  <a:schemeClr val="bg1"/>
                </a:solidFill>
                <a:latin typeface="Roboto Condensed Light" panose="02000000000000000000" pitchFamily="2" charset="0"/>
                <a:ea typeface="Roboto Condensed Light" panose="02000000000000000000" pitchFamily="2" charset="0"/>
              </a:rPr>
              <a:t> про </a:t>
            </a:r>
            <a:r>
              <a:rPr lang="ru-RU" sz="1600" dirty="0" err="1">
                <a:solidFill>
                  <a:schemeClr val="bg1"/>
                </a:solidFill>
                <a:latin typeface="Roboto Condensed Light" panose="02000000000000000000" pitchFamily="2" charset="0"/>
                <a:ea typeface="Roboto Condensed Light" panose="02000000000000000000" pitchFamily="2" charset="0"/>
              </a:rPr>
              <a:t>усунення</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перешкод</a:t>
            </a:r>
            <a:r>
              <a:rPr lang="ru-RU" sz="1600" dirty="0">
                <a:solidFill>
                  <a:schemeClr val="bg1"/>
                </a:solidFill>
                <a:latin typeface="Roboto Condensed Light" panose="02000000000000000000" pitchFamily="2" charset="0"/>
                <a:ea typeface="Roboto Condensed Light" panose="02000000000000000000" pitchFamily="2" charset="0"/>
              </a:rPr>
              <a:t> за </a:t>
            </a:r>
            <a:r>
              <a:rPr lang="ru-RU" sz="1600" dirty="0" err="1">
                <a:solidFill>
                  <a:schemeClr val="bg1"/>
                </a:solidFill>
                <a:latin typeface="Roboto Condensed Light" panose="02000000000000000000" pitchFamily="2" charset="0"/>
                <a:ea typeface="Roboto Condensed Light" panose="02000000000000000000" pitchFamily="2" charset="0"/>
              </a:rPr>
              <a:t>належного</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підтвердження</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їх</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наявності</a:t>
            </a:r>
            <a:r>
              <a:rPr lang="ru-RU" sz="1600" dirty="0" smtClean="0">
                <a:solidFill>
                  <a:schemeClr val="bg1"/>
                </a:solidFill>
                <a:latin typeface="Roboto Condensed Light" panose="02000000000000000000" pitchFamily="2" charset="0"/>
                <a:ea typeface="Roboto Condensed Light" panose="02000000000000000000" pitchFamily="2" charset="0"/>
              </a:rPr>
              <a:t>.</a:t>
            </a:r>
          </a:p>
          <a:p>
            <a:pPr algn="just">
              <a:spcBef>
                <a:spcPts val="600"/>
              </a:spcBef>
            </a:pPr>
            <a:r>
              <a:rPr lang="ru-RU" sz="1600" dirty="0" err="1" smtClean="0">
                <a:solidFill>
                  <a:schemeClr val="bg1"/>
                </a:solidFill>
                <a:latin typeface="Roboto Condensed Light" panose="02000000000000000000" pitchFamily="2" charset="0"/>
                <a:ea typeface="Roboto Condensed Light" panose="02000000000000000000" pitchFamily="2" charset="0"/>
              </a:rPr>
              <a:t>Якщо</a:t>
            </a:r>
            <a:r>
              <a:rPr lang="ru-RU" sz="1600" dirty="0" smtClean="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орендар</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вважає</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що</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йому</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завдані</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збитки</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внаслідок</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позбавлення</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можливості</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певний</a:t>
            </a:r>
            <a:r>
              <a:rPr lang="ru-RU" sz="1600" dirty="0">
                <a:solidFill>
                  <a:schemeClr val="bg1"/>
                </a:solidFill>
                <a:latin typeface="Roboto Condensed Light" panose="02000000000000000000" pitchFamily="2" charset="0"/>
                <a:ea typeface="Roboto Condensed Light" panose="02000000000000000000" pitchFamily="2" charset="0"/>
              </a:rPr>
              <a:t> час у </a:t>
            </a:r>
            <a:r>
              <a:rPr lang="ru-RU" sz="1600" dirty="0" err="1">
                <a:solidFill>
                  <a:schemeClr val="bg1"/>
                </a:solidFill>
                <a:latin typeface="Roboto Condensed Light" panose="02000000000000000000" pitchFamily="2" charset="0"/>
                <a:ea typeface="Roboto Condensed Light" panose="02000000000000000000" pitchFamily="2" charset="0"/>
              </a:rPr>
              <a:t>минулому</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користуватися</a:t>
            </a:r>
            <a:r>
              <a:rPr lang="ru-RU" sz="1600" dirty="0">
                <a:solidFill>
                  <a:schemeClr val="bg1"/>
                </a:solidFill>
                <a:latin typeface="Roboto Condensed Light" panose="02000000000000000000" pitchFamily="2" charset="0"/>
                <a:ea typeface="Roboto Condensed Light" panose="02000000000000000000" pitchFamily="2" charset="0"/>
              </a:rPr>
              <a:t> земельною </a:t>
            </a:r>
            <a:r>
              <a:rPr lang="ru-RU" sz="1600" dirty="0" err="1">
                <a:solidFill>
                  <a:schemeClr val="bg1"/>
                </a:solidFill>
                <a:latin typeface="Roboto Condensed Light" panose="02000000000000000000" pitchFamily="2" charset="0"/>
                <a:ea typeface="Roboto Condensed Light" panose="02000000000000000000" pitchFamily="2" charset="0"/>
              </a:rPr>
              <a:t>ділянкою</a:t>
            </a:r>
            <a:r>
              <a:rPr lang="ru-RU" sz="1600" dirty="0">
                <a:solidFill>
                  <a:schemeClr val="bg1"/>
                </a:solidFill>
                <a:latin typeface="Roboto Condensed Light" panose="02000000000000000000" pitchFamily="2" charset="0"/>
                <a:ea typeface="Roboto Condensed Light" panose="02000000000000000000" pitchFamily="2" charset="0"/>
              </a:rPr>
              <a:t>, то </a:t>
            </a:r>
            <a:r>
              <a:rPr lang="ru-RU" sz="1600" b="1" dirty="0" err="1">
                <a:solidFill>
                  <a:srgbClr val="FFD800"/>
                </a:solidFill>
                <a:latin typeface="Roboto Condensed Light" panose="02000000000000000000" pitchFamily="2" charset="0"/>
                <a:ea typeface="Roboto Condensed Light" panose="02000000000000000000" pitchFamily="2" charset="0"/>
              </a:rPr>
              <a:t>ефективним</a:t>
            </a:r>
            <a:r>
              <a:rPr lang="ru-RU" sz="1600" b="1" dirty="0">
                <a:solidFill>
                  <a:srgbClr val="FFD800"/>
                </a:solidFill>
                <a:latin typeface="Roboto Condensed Light" panose="02000000000000000000" pitchFamily="2" charset="0"/>
                <a:ea typeface="Roboto Condensed Light" panose="02000000000000000000" pitchFamily="2" charset="0"/>
              </a:rPr>
              <a:t> </a:t>
            </a:r>
            <a:r>
              <a:rPr lang="ru-RU" sz="1600" b="1" dirty="0" smtClean="0">
                <a:solidFill>
                  <a:srgbClr val="FFD800"/>
                </a:solidFill>
                <a:latin typeface="Roboto Condensed Light" panose="02000000000000000000" pitchFamily="2" charset="0"/>
                <a:ea typeface="Roboto Condensed Light" panose="02000000000000000000" pitchFamily="2" charset="0"/>
              </a:rPr>
              <a:t>способом </a:t>
            </a:r>
            <a:r>
              <a:rPr lang="ru-RU" sz="1600" b="1" dirty="0" err="1" smtClean="0">
                <a:solidFill>
                  <a:srgbClr val="FFD800"/>
                </a:solidFill>
                <a:latin typeface="Roboto Condensed Light" panose="02000000000000000000" pitchFamily="2" charset="0"/>
                <a:ea typeface="Roboto Condensed Light" panose="02000000000000000000" pitchFamily="2" charset="0"/>
              </a:rPr>
              <a:t>захисту</a:t>
            </a:r>
            <a:r>
              <a:rPr lang="ru-RU" sz="1600" b="1" dirty="0" smtClean="0">
                <a:solidFill>
                  <a:srgbClr val="FFD800"/>
                </a:solidFill>
                <a:latin typeface="Roboto Condensed Light" panose="02000000000000000000" pitchFamily="2" charset="0"/>
                <a:ea typeface="Roboto Condensed Light" panose="02000000000000000000" pitchFamily="2" charset="0"/>
              </a:rPr>
              <a:t> </a:t>
            </a:r>
            <a:r>
              <a:rPr lang="ru-RU" sz="1600" b="1" dirty="0" err="1">
                <a:solidFill>
                  <a:srgbClr val="FFD800"/>
                </a:solidFill>
                <a:latin typeface="Roboto Condensed Light" panose="02000000000000000000" pitchFamily="2" charset="0"/>
                <a:ea typeface="Roboto Condensed Light" panose="02000000000000000000" pitchFamily="2" charset="0"/>
              </a:rPr>
              <a:t>відповідного</a:t>
            </a:r>
            <a:r>
              <a:rPr lang="ru-RU" sz="1600" b="1" dirty="0">
                <a:solidFill>
                  <a:srgbClr val="FFD800"/>
                </a:solidFill>
                <a:latin typeface="Roboto Condensed Light" panose="02000000000000000000" pitchFamily="2" charset="0"/>
                <a:ea typeface="Roboto Condensed Light" panose="02000000000000000000" pitchFamily="2" charset="0"/>
              </a:rPr>
              <a:t> права </a:t>
            </a:r>
            <a:r>
              <a:rPr lang="ru-RU" sz="1600" b="1" dirty="0" err="1">
                <a:solidFill>
                  <a:srgbClr val="FFD800"/>
                </a:solidFill>
                <a:latin typeface="Roboto Condensed Light" panose="02000000000000000000" pitchFamily="2" charset="0"/>
                <a:ea typeface="Roboto Condensed Light" panose="02000000000000000000" pitchFamily="2" charset="0"/>
              </a:rPr>
              <a:t>орендаря</a:t>
            </a:r>
            <a:r>
              <a:rPr lang="ru-RU" sz="1600" b="1" dirty="0">
                <a:solidFill>
                  <a:srgbClr val="FFD800"/>
                </a:solidFill>
                <a:latin typeface="Roboto Condensed Light" panose="02000000000000000000" pitchFamily="2" charset="0"/>
                <a:ea typeface="Roboto Condensed Light" panose="02000000000000000000" pitchFamily="2" charset="0"/>
              </a:rPr>
              <a:t> </a:t>
            </a:r>
            <a:r>
              <a:rPr lang="ru-RU" sz="1600" b="1" dirty="0" err="1">
                <a:solidFill>
                  <a:srgbClr val="FFD800"/>
                </a:solidFill>
                <a:latin typeface="Roboto Condensed Light" panose="02000000000000000000" pitchFamily="2" charset="0"/>
                <a:ea typeface="Roboto Condensed Light" panose="02000000000000000000" pitchFamily="2" charset="0"/>
              </a:rPr>
              <a:t>може</a:t>
            </a:r>
            <a:r>
              <a:rPr lang="ru-RU" sz="1600" b="1" dirty="0">
                <a:solidFill>
                  <a:srgbClr val="FFD800"/>
                </a:solidFill>
                <a:latin typeface="Roboto Condensed Light" panose="02000000000000000000" pitchFamily="2" charset="0"/>
                <a:ea typeface="Roboto Condensed Light" panose="02000000000000000000" pitchFamily="2" charset="0"/>
              </a:rPr>
              <a:t> </a:t>
            </a:r>
            <a:r>
              <a:rPr lang="ru-RU" sz="1600" b="1" dirty="0" err="1">
                <a:solidFill>
                  <a:srgbClr val="FFD800"/>
                </a:solidFill>
                <a:latin typeface="Roboto Condensed Light" panose="02000000000000000000" pitchFamily="2" charset="0"/>
                <a:ea typeface="Roboto Condensed Light" panose="02000000000000000000" pitchFamily="2" charset="0"/>
              </a:rPr>
              <a:t>також</a:t>
            </a:r>
            <a:r>
              <a:rPr lang="ru-RU" sz="1600" b="1" dirty="0">
                <a:solidFill>
                  <a:srgbClr val="FFD800"/>
                </a:solidFill>
                <a:latin typeface="Roboto Condensed Light" panose="02000000000000000000" pitchFamily="2" charset="0"/>
                <a:ea typeface="Roboto Condensed Light" panose="02000000000000000000" pitchFamily="2" charset="0"/>
              </a:rPr>
              <a:t> бути </a:t>
            </a:r>
            <a:r>
              <a:rPr lang="ru-RU" sz="1600" b="1" dirty="0" err="1">
                <a:solidFill>
                  <a:srgbClr val="FFD800"/>
                </a:solidFill>
                <a:latin typeface="Roboto Condensed Light" panose="02000000000000000000" pitchFamily="2" charset="0"/>
                <a:ea typeface="Roboto Condensed Light" panose="02000000000000000000" pitchFamily="2" charset="0"/>
              </a:rPr>
              <a:t>стягнення</a:t>
            </a:r>
            <a:r>
              <a:rPr lang="ru-RU" sz="1600" b="1" dirty="0">
                <a:solidFill>
                  <a:srgbClr val="FFD800"/>
                </a:solidFill>
                <a:latin typeface="Roboto Condensed Light" panose="02000000000000000000" pitchFamily="2" charset="0"/>
                <a:ea typeface="Roboto Condensed Light" panose="02000000000000000000" pitchFamily="2" charset="0"/>
              </a:rPr>
              <a:t> </a:t>
            </a:r>
            <a:r>
              <a:rPr lang="ru-RU" sz="1600" b="1" dirty="0" err="1">
                <a:solidFill>
                  <a:srgbClr val="FFD800"/>
                </a:solidFill>
                <a:latin typeface="Roboto Condensed Light" panose="02000000000000000000" pitchFamily="2" charset="0"/>
                <a:ea typeface="Roboto Condensed Light" panose="02000000000000000000" pitchFamily="2" charset="0"/>
              </a:rPr>
              <a:t>відшкодування</a:t>
            </a:r>
            <a:r>
              <a:rPr lang="ru-RU" sz="1600" b="1" dirty="0">
                <a:solidFill>
                  <a:srgbClr val="FFD800"/>
                </a:solidFill>
                <a:latin typeface="Roboto Condensed Light" panose="02000000000000000000" pitchFamily="2" charset="0"/>
                <a:ea typeface="Roboto Condensed Light" panose="02000000000000000000" pitchFamily="2" charset="0"/>
              </a:rPr>
              <a:t> </a:t>
            </a:r>
            <a:r>
              <a:rPr lang="ru-RU" sz="1600" b="1" dirty="0" err="1">
                <a:solidFill>
                  <a:srgbClr val="FFD800"/>
                </a:solidFill>
                <a:latin typeface="Roboto Condensed Light" panose="02000000000000000000" pitchFamily="2" charset="0"/>
                <a:ea typeface="Roboto Condensed Light" panose="02000000000000000000" pitchFamily="2" charset="0"/>
              </a:rPr>
              <a:t>завданих</a:t>
            </a:r>
            <a:r>
              <a:rPr lang="ru-RU" sz="1600" b="1" dirty="0">
                <a:solidFill>
                  <a:srgbClr val="FFD800"/>
                </a:solidFill>
                <a:latin typeface="Roboto Condensed Light" panose="02000000000000000000" pitchFamily="2" charset="0"/>
                <a:ea typeface="Roboto Condensed Light" panose="02000000000000000000" pitchFamily="2" charset="0"/>
              </a:rPr>
              <a:t> </a:t>
            </a:r>
            <a:r>
              <a:rPr lang="ru-RU" sz="1600" b="1" dirty="0" err="1">
                <a:solidFill>
                  <a:srgbClr val="FFD800"/>
                </a:solidFill>
                <a:latin typeface="Roboto Condensed Light" panose="02000000000000000000" pitchFamily="2" charset="0"/>
                <a:ea typeface="Roboto Condensed Light" panose="02000000000000000000" pitchFamily="2" charset="0"/>
              </a:rPr>
              <a:t>орендодавцем</a:t>
            </a:r>
            <a:r>
              <a:rPr lang="ru-RU" sz="1600" b="1" dirty="0">
                <a:solidFill>
                  <a:srgbClr val="FFD800"/>
                </a:solidFill>
                <a:latin typeface="Roboto Condensed Light" panose="02000000000000000000" pitchFamily="2" charset="0"/>
                <a:ea typeface="Roboto Condensed Light" panose="02000000000000000000" pitchFamily="2" charset="0"/>
              </a:rPr>
              <a:t> </a:t>
            </a:r>
            <a:r>
              <a:rPr lang="ru-RU" sz="1600" b="1" dirty="0" err="1">
                <a:solidFill>
                  <a:srgbClr val="FFD800"/>
                </a:solidFill>
                <a:latin typeface="Roboto Condensed Light" panose="02000000000000000000" pitchFamily="2" charset="0"/>
                <a:ea typeface="Roboto Condensed Light" panose="02000000000000000000" pitchFamily="2" charset="0"/>
              </a:rPr>
              <a:t>збитків</a:t>
            </a:r>
            <a:r>
              <a:rPr lang="ru-RU" sz="1600" dirty="0">
                <a:solidFill>
                  <a:schemeClr val="bg1"/>
                </a:solidFill>
                <a:latin typeface="Roboto Condensed Light" panose="02000000000000000000" pitchFamily="2" charset="0"/>
                <a:ea typeface="Roboto Condensed Light" panose="02000000000000000000" pitchFamily="2" charset="0"/>
              </a:rPr>
              <a:t>. </a:t>
            </a:r>
            <a:endParaRPr lang="ru-RU" sz="1600" dirty="0" smtClean="0">
              <a:solidFill>
                <a:schemeClr val="bg1"/>
              </a:solidFill>
              <a:latin typeface="Roboto Condensed Light" panose="02000000000000000000" pitchFamily="2" charset="0"/>
              <a:ea typeface="Roboto Condensed Light" panose="02000000000000000000" pitchFamily="2" charset="0"/>
            </a:endParaRPr>
          </a:p>
          <a:p>
            <a:pPr algn="just">
              <a:spcBef>
                <a:spcPts val="600"/>
              </a:spcBef>
            </a:pPr>
            <a:r>
              <a:rPr lang="ru-RU" sz="1600" dirty="0" err="1" smtClean="0">
                <a:solidFill>
                  <a:schemeClr val="bg1"/>
                </a:solidFill>
                <a:latin typeface="Roboto Condensed Light" panose="02000000000000000000" pitchFamily="2" charset="0"/>
                <a:ea typeface="Roboto Condensed Light" panose="02000000000000000000" pitchFamily="2" charset="0"/>
              </a:rPr>
              <a:t>Належним</a:t>
            </a:r>
            <a:r>
              <a:rPr lang="ru-RU" sz="1600" dirty="0" smtClean="0">
                <a:solidFill>
                  <a:schemeClr val="bg1"/>
                </a:solidFill>
                <a:latin typeface="Roboto Condensed Light" panose="02000000000000000000" pitchFamily="2" charset="0"/>
                <a:ea typeface="Roboto Condensed Light" panose="02000000000000000000" pitchFamily="2" charset="0"/>
              </a:rPr>
              <a:t> </a:t>
            </a:r>
            <a:r>
              <a:rPr lang="ru-RU" sz="1600" dirty="0">
                <a:solidFill>
                  <a:schemeClr val="bg1"/>
                </a:solidFill>
                <a:latin typeface="Roboto Condensed Light" panose="02000000000000000000" pitchFamily="2" charset="0"/>
                <a:ea typeface="Roboto Condensed Light" panose="02000000000000000000" pitchFamily="2" charset="0"/>
              </a:rPr>
              <a:t>способом </a:t>
            </a:r>
            <a:r>
              <a:rPr lang="ru-RU" sz="1600" dirty="0" err="1">
                <a:solidFill>
                  <a:schemeClr val="bg1"/>
                </a:solidFill>
                <a:latin typeface="Roboto Condensed Light" panose="02000000000000000000" pitchFamily="2" charset="0"/>
                <a:ea typeface="Roboto Condensed Light" panose="02000000000000000000" pitchFamily="2" charset="0"/>
              </a:rPr>
              <a:t>захисту</a:t>
            </a:r>
            <a:r>
              <a:rPr lang="ru-RU" sz="1600" dirty="0">
                <a:solidFill>
                  <a:schemeClr val="bg1"/>
                </a:solidFill>
                <a:latin typeface="Roboto Condensed Light" panose="02000000000000000000" pitchFamily="2" charset="0"/>
                <a:ea typeface="Roboto Condensed Light" panose="02000000000000000000" pitchFamily="2" charset="0"/>
              </a:rPr>
              <a:t> прав </a:t>
            </a:r>
            <a:r>
              <a:rPr lang="ru-RU" sz="1600" dirty="0" err="1">
                <a:solidFill>
                  <a:schemeClr val="bg1"/>
                </a:solidFill>
                <a:latin typeface="Roboto Condensed Light" panose="02000000000000000000" pitchFamily="2" charset="0"/>
                <a:ea typeface="Roboto Condensed Light" panose="02000000000000000000" pitchFamily="2" charset="0"/>
              </a:rPr>
              <a:t>орендодавця</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який</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вважає</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що</a:t>
            </a:r>
            <a:r>
              <a:rPr lang="ru-RU" sz="1600" dirty="0">
                <a:solidFill>
                  <a:schemeClr val="bg1"/>
                </a:solidFill>
                <a:latin typeface="Roboto Condensed Light" panose="02000000000000000000" pitchFamily="2" charset="0"/>
                <a:ea typeface="Roboto Condensed Light" panose="02000000000000000000" pitchFamily="2" charset="0"/>
              </a:rPr>
              <a:t> у </a:t>
            </a:r>
            <a:r>
              <a:rPr lang="ru-RU" sz="1600" dirty="0" err="1">
                <a:solidFill>
                  <a:schemeClr val="bg1"/>
                </a:solidFill>
                <a:latin typeface="Roboto Condensed Light" panose="02000000000000000000" pitchFamily="2" charset="0"/>
                <a:ea typeface="Roboto Condensed Light" panose="02000000000000000000" pitchFamily="2" charset="0"/>
              </a:rPr>
              <a:t>орендаря</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відсутнє</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зареєстроване</a:t>
            </a:r>
            <a:r>
              <a:rPr lang="ru-RU" sz="1600" dirty="0">
                <a:solidFill>
                  <a:schemeClr val="bg1"/>
                </a:solidFill>
                <a:latin typeface="Roboto Condensed Light" panose="02000000000000000000" pitchFamily="2" charset="0"/>
                <a:ea typeface="Roboto Condensed Light" panose="02000000000000000000" pitchFamily="2" charset="0"/>
              </a:rPr>
              <a:t> право </a:t>
            </a:r>
            <a:r>
              <a:rPr lang="ru-RU" sz="1600" dirty="0" err="1">
                <a:solidFill>
                  <a:schemeClr val="bg1"/>
                </a:solidFill>
                <a:latin typeface="Roboto Condensed Light" panose="02000000000000000000" pitchFamily="2" charset="0"/>
                <a:ea typeface="Roboto Condensed Light" panose="02000000000000000000" pitchFamily="2" charset="0"/>
              </a:rPr>
              <a:t>оренди</a:t>
            </a:r>
            <a:r>
              <a:rPr lang="ru-RU" sz="1600" dirty="0">
                <a:solidFill>
                  <a:schemeClr val="bg1"/>
                </a:solidFill>
                <a:latin typeface="Roboto Condensed Light" panose="02000000000000000000" pitchFamily="2" charset="0"/>
                <a:ea typeface="Roboto Condensed Light" panose="02000000000000000000" pitchFamily="2" charset="0"/>
              </a:rPr>
              <a:t>, є </a:t>
            </a:r>
            <a:r>
              <a:rPr lang="ru-RU" sz="1600" dirty="0" err="1">
                <a:solidFill>
                  <a:schemeClr val="bg1"/>
                </a:solidFill>
                <a:latin typeface="Roboto Condensed Light" panose="02000000000000000000" pitchFamily="2" charset="0"/>
                <a:ea typeface="Roboto Condensed Light" panose="02000000000000000000" pitchFamily="2" charset="0"/>
              </a:rPr>
              <a:t>його</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b="1" dirty="0" err="1">
                <a:solidFill>
                  <a:srgbClr val="FFD800"/>
                </a:solidFill>
                <a:latin typeface="Roboto Condensed Light" panose="02000000000000000000" pitchFamily="2" charset="0"/>
                <a:ea typeface="Roboto Condensed Light" panose="02000000000000000000" pitchFamily="2" charset="0"/>
              </a:rPr>
              <a:t>вимога</a:t>
            </a:r>
            <a:r>
              <a:rPr lang="ru-RU" sz="1600" b="1" dirty="0">
                <a:solidFill>
                  <a:srgbClr val="FFD800"/>
                </a:solidFill>
                <a:latin typeface="Roboto Condensed Light" panose="02000000000000000000" pitchFamily="2" charset="0"/>
                <a:ea typeface="Roboto Condensed Light" panose="02000000000000000000" pitchFamily="2" charset="0"/>
              </a:rPr>
              <a:t> до особи, за </a:t>
            </a:r>
            <a:r>
              <a:rPr lang="ru-RU" sz="1600" b="1" dirty="0" err="1">
                <a:solidFill>
                  <a:srgbClr val="FFD800"/>
                </a:solidFill>
                <a:latin typeface="Roboto Condensed Light" panose="02000000000000000000" pitchFamily="2" charset="0"/>
                <a:ea typeface="Roboto Condensed Light" panose="02000000000000000000" pitchFamily="2" charset="0"/>
              </a:rPr>
              <a:t>якою</a:t>
            </a:r>
            <a:r>
              <a:rPr lang="ru-RU" sz="1600" b="1" dirty="0">
                <a:solidFill>
                  <a:srgbClr val="FFD800"/>
                </a:solidFill>
                <a:latin typeface="Roboto Condensed Light" panose="02000000000000000000" pitchFamily="2" charset="0"/>
                <a:ea typeface="Roboto Condensed Light" panose="02000000000000000000" pitchFamily="2" charset="0"/>
              </a:rPr>
              <a:t> </a:t>
            </a:r>
            <a:r>
              <a:rPr lang="ru-RU" sz="1600" b="1" dirty="0" err="1">
                <a:solidFill>
                  <a:srgbClr val="FFD800"/>
                </a:solidFill>
                <a:latin typeface="Roboto Condensed Light" panose="02000000000000000000" pitchFamily="2" charset="0"/>
                <a:ea typeface="Roboto Condensed Light" panose="02000000000000000000" pitchFamily="2" charset="0"/>
              </a:rPr>
              <a:t>зареєстроване</a:t>
            </a:r>
            <a:r>
              <a:rPr lang="ru-RU" sz="1600" b="1" dirty="0">
                <a:solidFill>
                  <a:srgbClr val="FFD800"/>
                </a:solidFill>
                <a:latin typeface="Roboto Condensed Light" panose="02000000000000000000" pitchFamily="2" charset="0"/>
                <a:ea typeface="Roboto Condensed Light" panose="02000000000000000000" pitchFamily="2" charset="0"/>
              </a:rPr>
              <a:t> право </a:t>
            </a:r>
            <a:r>
              <a:rPr lang="ru-RU" sz="1600" b="1" dirty="0" err="1">
                <a:solidFill>
                  <a:srgbClr val="FFD800"/>
                </a:solidFill>
                <a:latin typeface="Roboto Condensed Light" panose="02000000000000000000" pitchFamily="2" charset="0"/>
                <a:ea typeface="Roboto Condensed Light" panose="02000000000000000000" pitchFamily="2" charset="0"/>
              </a:rPr>
              <a:t>оренди</a:t>
            </a:r>
            <a:r>
              <a:rPr lang="ru-RU" sz="1600" b="1" dirty="0">
                <a:solidFill>
                  <a:srgbClr val="FFD800"/>
                </a:solidFill>
                <a:latin typeface="Roboto Condensed Light" panose="02000000000000000000" pitchFamily="2" charset="0"/>
                <a:ea typeface="Roboto Condensed Light" panose="02000000000000000000" pitchFamily="2" charset="0"/>
              </a:rPr>
              <a:t>, про </a:t>
            </a:r>
            <a:r>
              <a:rPr lang="ru-RU" sz="1600" b="1" dirty="0" err="1">
                <a:solidFill>
                  <a:srgbClr val="FFD800"/>
                </a:solidFill>
                <a:latin typeface="Roboto Condensed Light" panose="02000000000000000000" pitchFamily="2" charset="0"/>
                <a:ea typeface="Roboto Condensed Light" panose="02000000000000000000" pitchFamily="2" charset="0"/>
              </a:rPr>
              <a:t>визнання</a:t>
            </a:r>
            <a:r>
              <a:rPr lang="ru-RU" sz="1600" b="1" dirty="0">
                <a:solidFill>
                  <a:srgbClr val="FFD800"/>
                </a:solidFill>
                <a:latin typeface="Roboto Condensed Light" panose="02000000000000000000" pitchFamily="2" charset="0"/>
                <a:ea typeface="Roboto Condensed Light" panose="02000000000000000000" pitchFamily="2" charset="0"/>
              </a:rPr>
              <a:t> </a:t>
            </a:r>
            <a:r>
              <a:rPr lang="ru-RU" sz="1600" b="1" dirty="0" err="1">
                <a:solidFill>
                  <a:srgbClr val="FFD800"/>
                </a:solidFill>
                <a:latin typeface="Roboto Condensed Light" panose="02000000000000000000" pitchFamily="2" charset="0"/>
                <a:ea typeface="Roboto Condensed Light" panose="02000000000000000000" pitchFamily="2" charset="0"/>
              </a:rPr>
              <a:t>відсутнім</a:t>
            </a:r>
            <a:r>
              <a:rPr lang="ru-RU" sz="1600" b="1" dirty="0">
                <a:solidFill>
                  <a:srgbClr val="FFD800"/>
                </a:solidFill>
                <a:latin typeface="Roboto Condensed Light" panose="02000000000000000000" pitchFamily="2" charset="0"/>
                <a:ea typeface="Roboto Condensed Light" panose="02000000000000000000" pitchFamily="2" charset="0"/>
              </a:rPr>
              <a:t> права </a:t>
            </a:r>
            <a:r>
              <a:rPr lang="ru-RU" sz="1600" b="1" dirty="0" err="1">
                <a:solidFill>
                  <a:srgbClr val="FFD800"/>
                </a:solidFill>
                <a:latin typeface="Roboto Condensed Light" panose="02000000000000000000" pitchFamily="2" charset="0"/>
                <a:ea typeface="Roboto Condensed Light" panose="02000000000000000000" pitchFamily="2" charset="0"/>
              </a:rPr>
              <a:t>оренди</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Судове</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рішення</a:t>
            </a:r>
            <a:r>
              <a:rPr lang="ru-RU" sz="1600" dirty="0">
                <a:solidFill>
                  <a:schemeClr val="bg1"/>
                </a:solidFill>
                <a:latin typeface="Roboto Condensed Light" panose="02000000000000000000" pitchFamily="2" charset="0"/>
                <a:ea typeface="Roboto Condensed Light" panose="02000000000000000000" pitchFamily="2" charset="0"/>
              </a:rPr>
              <a:t> про </a:t>
            </a:r>
            <a:r>
              <a:rPr lang="ru-RU" sz="1600" dirty="0" err="1">
                <a:solidFill>
                  <a:schemeClr val="bg1"/>
                </a:solidFill>
                <a:latin typeface="Roboto Condensed Light" panose="02000000000000000000" pitchFamily="2" charset="0"/>
                <a:ea typeface="Roboto Condensed Light" panose="02000000000000000000" pitchFamily="2" charset="0"/>
              </a:rPr>
              <a:t>задоволення</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такої</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вимоги</a:t>
            </a:r>
            <a:r>
              <a:rPr lang="ru-RU" sz="1600" dirty="0">
                <a:solidFill>
                  <a:schemeClr val="bg1"/>
                </a:solidFill>
                <a:latin typeface="Roboto Condensed Light" panose="02000000000000000000" pitchFamily="2" charset="0"/>
                <a:ea typeface="Roboto Condensed Light" panose="02000000000000000000" pitchFamily="2" charset="0"/>
              </a:rPr>
              <a:t> є </a:t>
            </a:r>
            <a:r>
              <a:rPr lang="ru-RU" sz="1600" dirty="0" err="1">
                <a:solidFill>
                  <a:schemeClr val="bg1"/>
                </a:solidFill>
                <a:latin typeface="Roboto Condensed Light" panose="02000000000000000000" pitchFamily="2" charset="0"/>
                <a:ea typeface="Roboto Condensed Light" panose="02000000000000000000" pitchFamily="2" charset="0"/>
              </a:rPr>
              <a:t>підставою</a:t>
            </a:r>
            <a:r>
              <a:rPr lang="ru-RU" sz="1600" dirty="0">
                <a:solidFill>
                  <a:schemeClr val="bg1"/>
                </a:solidFill>
                <a:latin typeface="Roboto Condensed Light" panose="02000000000000000000" pitchFamily="2" charset="0"/>
                <a:ea typeface="Roboto Condensed Light" panose="02000000000000000000" pitchFamily="2" charset="0"/>
              </a:rPr>
              <a:t> для </a:t>
            </a:r>
            <a:r>
              <a:rPr lang="ru-RU" sz="1600" dirty="0" err="1">
                <a:solidFill>
                  <a:schemeClr val="bg1"/>
                </a:solidFill>
                <a:latin typeface="Roboto Condensed Light" panose="02000000000000000000" pitchFamily="2" charset="0"/>
                <a:ea typeface="Roboto Condensed Light" panose="02000000000000000000" pitchFamily="2" charset="0"/>
              </a:rPr>
              <a:t>внесення</a:t>
            </a:r>
            <a:r>
              <a:rPr lang="ru-RU" sz="1600" dirty="0">
                <a:solidFill>
                  <a:schemeClr val="bg1"/>
                </a:solidFill>
                <a:latin typeface="Roboto Condensed Light" panose="02000000000000000000" pitchFamily="2" charset="0"/>
                <a:ea typeface="Roboto Condensed Light" panose="02000000000000000000" pitchFamily="2" charset="0"/>
              </a:rPr>
              <a:t> до Державного </a:t>
            </a:r>
            <a:r>
              <a:rPr lang="ru-RU" sz="1600" dirty="0" err="1">
                <a:solidFill>
                  <a:schemeClr val="bg1"/>
                </a:solidFill>
                <a:latin typeface="Roboto Condensed Light" panose="02000000000000000000" pitchFamily="2" charset="0"/>
                <a:ea typeface="Roboto Condensed Light" panose="02000000000000000000" pitchFamily="2" charset="0"/>
              </a:rPr>
              <a:t>реєстру</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речових</a:t>
            </a:r>
            <a:r>
              <a:rPr lang="ru-RU" sz="1600" dirty="0">
                <a:solidFill>
                  <a:schemeClr val="bg1"/>
                </a:solidFill>
                <a:latin typeface="Roboto Condensed Light" panose="02000000000000000000" pitchFamily="2" charset="0"/>
                <a:ea typeface="Roboto Condensed Light" panose="02000000000000000000" pitchFamily="2" charset="0"/>
              </a:rPr>
              <a:t> прав на </a:t>
            </a:r>
            <a:r>
              <a:rPr lang="ru-RU" sz="1600" dirty="0" err="1">
                <a:solidFill>
                  <a:schemeClr val="bg1"/>
                </a:solidFill>
                <a:latin typeface="Roboto Condensed Light" panose="02000000000000000000" pitchFamily="2" charset="0"/>
                <a:ea typeface="Roboto Condensed Light" panose="02000000000000000000" pitchFamily="2" charset="0"/>
              </a:rPr>
              <a:t>нерухоме</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майно</a:t>
            </a:r>
            <a:r>
              <a:rPr lang="ru-RU" sz="1600" dirty="0">
                <a:solidFill>
                  <a:schemeClr val="bg1"/>
                </a:solidFill>
                <a:latin typeface="Roboto Condensed Light" panose="02000000000000000000" pitchFamily="2" charset="0"/>
                <a:ea typeface="Roboto Condensed Light" panose="02000000000000000000" pitchFamily="2" charset="0"/>
              </a:rPr>
              <a:t> </a:t>
            </a:r>
            <a:r>
              <a:rPr lang="ru-RU" sz="1600" dirty="0" err="1">
                <a:solidFill>
                  <a:schemeClr val="bg1"/>
                </a:solidFill>
                <a:latin typeface="Roboto Condensed Light" panose="02000000000000000000" pitchFamily="2" charset="0"/>
                <a:ea typeface="Roboto Condensed Light" panose="02000000000000000000" pitchFamily="2" charset="0"/>
              </a:rPr>
              <a:t>відомостей</a:t>
            </a:r>
            <a:r>
              <a:rPr lang="ru-RU" sz="1600" dirty="0">
                <a:solidFill>
                  <a:schemeClr val="bg1"/>
                </a:solidFill>
                <a:latin typeface="Roboto Condensed Light" panose="02000000000000000000" pitchFamily="2" charset="0"/>
                <a:ea typeface="Roboto Condensed Light" panose="02000000000000000000" pitchFamily="2" charset="0"/>
              </a:rPr>
              <a:t> про </a:t>
            </a:r>
            <a:r>
              <a:rPr lang="ru-RU" sz="1600" dirty="0" err="1">
                <a:solidFill>
                  <a:schemeClr val="bg1"/>
                </a:solidFill>
                <a:latin typeface="Roboto Condensed Light" panose="02000000000000000000" pitchFamily="2" charset="0"/>
                <a:ea typeface="Roboto Condensed Light" panose="02000000000000000000" pitchFamily="2" charset="0"/>
              </a:rPr>
              <a:t>припинення</a:t>
            </a:r>
            <a:r>
              <a:rPr lang="ru-RU" sz="1600" dirty="0">
                <a:solidFill>
                  <a:schemeClr val="bg1"/>
                </a:solidFill>
                <a:latin typeface="Roboto Condensed Light" panose="02000000000000000000" pitchFamily="2" charset="0"/>
                <a:ea typeface="Roboto Condensed Light" panose="02000000000000000000" pitchFamily="2" charset="0"/>
              </a:rPr>
              <a:t> права </a:t>
            </a:r>
            <a:r>
              <a:rPr lang="ru-RU" sz="1600" dirty="0" err="1">
                <a:solidFill>
                  <a:schemeClr val="bg1"/>
                </a:solidFill>
                <a:latin typeface="Roboto Condensed Light" panose="02000000000000000000" pitchFamily="2" charset="0"/>
                <a:ea typeface="Roboto Condensed Light" panose="02000000000000000000" pitchFamily="2" charset="0"/>
              </a:rPr>
              <a:t>оренди</a:t>
            </a:r>
            <a:r>
              <a:rPr lang="ru-RU" sz="1600" dirty="0">
                <a:solidFill>
                  <a:schemeClr val="bg1"/>
                </a:solidFill>
                <a:latin typeface="Roboto Condensed Light" panose="02000000000000000000" pitchFamily="2" charset="0"/>
                <a:ea typeface="Roboto Condensed Light" panose="02000000000000000000" pitchFamily="2" charset="0"/>
              </a:rPr>
              <a:t> такого </a:t>
            </a:r>
            <a:r>
              <a:rPr lang="ru-RU" sz="1600" dirty="0" err="1">
                <a:solidFill>
                  <a:schemeClr val="bg1"/>
                </a:solidFill>
                <a:latin typeface="Roboto Condensed Light" panose="02000000000000000000" pitchFamily="2" charset="0"/>
                <a:ea typeface="Roboto Condensed Light" panose="02000000000000000000" pitchFamily="2" charset="0"/>
              </a:rPr>
              <a:t>орендаря</a:t>
            </a:r>
            <a:endParaRPr lang="uk-UA" sz="1600" dirty="0" smtClean="0">
              <a:solidFill>
                <a:schemeClr val="bg1"/>
              </a:solidFill>
              <a:latin typeface="Roboto Condensed Light" panose="02000000000000000000" pitchFamily="2" charset="0"/>
              <a:ea typeface="Roboto Condensed Light" panose="02000000000000000000" pitchFamily="2" charset="0"/>
            </a:endParaRPr>
          </a:p>
          <a:p>
            <a:pPr algn="just"/>
            <a:r>
              <a:rPr lang="uk-UA" sz="1600" i="1" dirty="0" smtClean="0">
                <a:solidFill>
                  <a:srgbClr val="38B6AB"/>
                </a:solidFill>
                <a:latin typeface="Roboto Condensed Light" panose="02000000000000000000" pitchFamily="2" charset="0"/>
                <a:ea typeface="Roboto Condensed Light" panose="02000000000000000000" pitchFamily="2" charset="0"/>
              </a:rPr>
              <a:t>						постанова </a:t>
            </a:r>
            <a:r>
              <a:rPr lang="uk-UA" sz="1600" i="1" dirty="0">
                <a:solidFill>
                  <a:srgbClr val="38B6AB"/>
                </a:solidFill>
                <a:latin typeface="Roboto Condensed Light" panose="02000000000000000000" pitchFamily="2" charset="0"/>
                <a:ea typeface="Roboto Condensed Light" panose="02000000000000000000" pitchFamily="2" charset="0"/>
              </a:rPr>
              <a:t>ВП ВС </a:t>
            </a:r>
            <a:r>
              <a:rPr lang="ru-RU" sz="1600" i="1" dirty="0" err="1">
                <a:solidFill>
                  <a:srgbClr val="38B6AB"/>
                </a:solidFill>
                <a:latin typeface="Roboto Condensed Light" panose="02000000000000000000" pitchFamily="2" charset="0"/>
                <a:ea typeface="Roboto Condensed Light" panose="02000000000000000000" pitchFamily="2" charset="0"/>
              </a:rPr>
              <a:t>від</a:t>
            </a:r>
            <a:r>
              <a:rPr lang="ru-RU" sz="1600" i="1" dirty="0">
                <a:solidFill>
                  <a:srgbClr val="38B6AB"/>
                </a:solidFill>
                <a:latin typeface="Roboto Condensed Light" panose="02000000000000000000" pitchFamily="2" charset="0"/>
                <a:ea typeface="Roboto Condensed Light" panose="02000000000000000000" pitchFamily="2" charset="0"/>
              </a:rPr>
              <a:t> 29 листопада 2023 року у </a:t>
            </a:r>
            <a:r>
              <a:rPr lang="ru-RU" sz="1600" i="1" dirty="0" err="1">
                <a:solidFill>
                  <a:srgbClr val="38B6AB"/>
                </a:solidFill>
                <a:latin typeface="Roboto Condensed Light" panose="02000000000000000000" pitchFamily="2" charset="0"/>
                <a:ea typeface="Roboto Condensed Light" panose="02000000000000000000" pitchFamily="2" charset="0"/>
              </a:rPr>
              <a:t>справі</a:t>
            </a:r>
            <a:r>
              <a:rPr lang="ru-RU" sz="1600" i="1" dirty="0">
                <a:solidFill>
                  <a:srgbClr val="38B6AB"/>
                </a:solidFill>
                <a:latin typeface="Roboto Condensed Light" panose="02000000000000000000" pitchFamily="2" charset="0"/>
                <a:ea typeface="Roboto Condensed Light" panose="02000000000000000000" pitchFamily="2" charset="0"/>
              </a:rPr>
              <a:t> № 513/879/19</a:t>
            </a:r>
            <a:endParaRPr lang="uk-UA" sz="1600" i="1" dirty="0" smtClean="0">
              <a:solidFill>
                <a:srgbClr val="38B6AB"/>
              </a:solidFill>
              <a:latin typeface="Roboto Condensed Light" panose="02000000000000000000" pitchFamily="2" charset="0"/>
              <a:ea typeface="Roboto Condensed Light" panose="02000000000000000000" pitchFamily="2" charset="0"/>
            </a:endParaRPr>
          </a:p>
        </p:txBody>
      </p:sp>
      <p:sp>
        <p:nvSpPr>
          <p:cNvPr id="7" name="TextBox 6"/>
          <p:cNvSpPr txBox="1"/>
          <p:nvPr/>
        </p:nvSpPr>
        <p:spPr>
          <a:xfrm>
            <a:off x="314867" y="86873"/>
            <a:ext cx="11386050" cy="830997"/>
          </a:xfrm>
          <a:prstGeom prst="rect">
            <a:avLst/>
          </a:prstGeom>
          <a:noFill/>
        </p:spPr>
        <p:txBody>
          <a:bodyPr wrap="square" rtlCol="0">
            <a:spAutoFit/>
          </a:bodyPr>
          <a:lstStyle/>
          <a:p>
            <a:pPr algn="just"/>
            <a:r>
              <a:rPr lang="uk-UA" sz="2400" b="1" dirty="0" smtClean="0">
                <a:solidFill>
                  <a:schemeClr val="bg1"/>
                </a:solidFill>
                <a:latin typeface="Roboto Condensed Light" panose="02000000000000000000" pitchFamily="2" charset="0"/>
                <a:ea typeface="Roboto Condensed Light" panose="02000000000000000000" pitchFamily="2" charset="0"/>
              </a:rPr>
              <a:t>Спосіб захисту права </a:t>
            </a:r>
            <a:r>
              <a:rPr lang="ru-RU" sz="2400" b="1" dirty="0" err="1">
                <a:solidFill>
                  <a:schemeClr val="bg1"/>
                </a:solidFill>
                <a:latin typeface="Roboto Condensed Light" panose="02000000000000000000" pitchFamily="2" charset="0"/>
                <a:ea typeface="Roboto Condensed Light" panose="02000000000000000000" pitchFamily="2" charset="0"/>
              </a:rPr>
              <a:t>орендодавця</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який</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вважає</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що</a:t>
            </a:r>
            <a:r>
              <a:rPr lang="ru-RU" sz="2400" b="1" dirty="0">
                <a:solidFill>
                  <a:schemeClr val="bg1"/>
                </a:solidFill>
                <a:latin typeface="Roboto Condensed Light" panose="02000000000000000000" pitchFamily="2" charset="0"/>
                <a:ea typeface="Roboto Condensed Light" panose="02000000000000000000" pitchFamily="2" charset="0"/>
              </a:rPr>
              <a:t> у </a:t>
            </a:r>
            <a:r>
              <a:rPr lang="ru-RU" sz="2400" b="1" dirty="0" err="1">
                <a:solidFill>
                  <a:schemeClr val="bg1"/>
                </a:solidFill>
                <a:latin typeface="Roboto Condensed Light" panose="02000000000000000000" pitchFamily="2" charset="0"/>
                <a:ea typeface="Roboto Condensed Light" panose="02000000000000000000" pitchFamily="2" charset="0"/>
              </a:rPr>
              <a:t>орендаря</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відсутнє</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зареєстроване</a:t>
            </a:r>
            <a:r>
              <a:rPr lang="ru-RU" sz="2400" b="1" dirty="0">
                <a:solidFill>
                  <a:schemeClr val="bg1"/>
                </a:solidFill>
                <a:latin typeface="Roboto Condensed Light" panose="02000000000000000000" pitchFamily="2" charset="0"/>
                <a:ea typeface="Roboto Condensed Light" panose="02000000000000000000" pitchFamily="2" charset="0"/>
              </a:rPr>
              <a:t> право </a:t>
            </a:r>
            <a:r>
              <a:rPr lang="ru-RU" sz="2400" b="1" dirty="0" err="1">
                <a:solidFill>
                  <a:schemeClr val="bg1"/>
                </a:solidFill>
                <a:latin typeface="Roboto Condensed Light" panose="02000000000000000000" pitchFamily="2" charset="0"/>
                <a:ea typeface="Roboto Condensed Light" panose="02000000000000000000" pitchFamily="2" charset="0"/>
              </a:rPr>
              <a:t>оренди</a:t>
            </a:r>
            <a:endParaRPr lang="uk-UA" sz="2400" b="1"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934723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11527359" y="6485038"/>
            <a:ext cx="347116" cy="15826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286546" y="6357705"/>
            <a:ext cx="2228718" cy="412930"/>
          </a:xfrm>
        </p:spPr>
        <p:txBody>
          <a:bodyPr/>
          <a:lstStyle/>
          <a:p>
            <a:r>
              <a:rPr lang="uk-UA" smtClean="0">
                <a:solidFill>
                  <a:schemeClr val="bg1"/>
                </a:solidFill>
                <a:latin typeface="Roboto Condensed Light" panose="02000000000000000000" pitchFamily="2" charset="0"/>
                <a:ea typeface="Roboto Condensed Light" panose="02000000000000000000" pitchFamily="2" charset="0"/>
              </a:rPr>
              <a:t>Велика Палата Верховного Суду</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Місце для нижнього колонтитула 6">
            <a:extLst>
              <a:ext uri="{FF2B5EF4-FFF2-40B4-BE49-F238E27FC236}">
                <a16:creationId xmlns:a16="http://schemas.microsoft.com/office/drawing/2014/main" id="{5DD3FAA2-11D2-433B-9639-F1C673A10B5F}"/>
              </a:ext>
            </a:extLst>
          </p:cNvPr>
          <p:cNvSpPr>
            <a:spLocks noGrp="1"/>
          </p:cNvSpPr>
          <p:nvPr>
            <p:ph type="ftr" sz="quarter" idx="11"/>
          </p:nvPr>
        </p:nvSpPr>
        <p:spPr>
          <a:xfrm>
            <a:off x="2806959" y="6381605"/>
            <a:ext cx="7092820" cy="365125"/>
          </a:xfrm>
        </p:spPr>
        <p:txBody>
          <a:bodyPr/>
          <a:lstStyle/>
          <a:p>
            <a:r>
              <a:rPr lang="ru-RU" smtClean="0">
                <a:solidFill>
                  <a:schemeClr val="bg1"/>
                </a:solidFill>
                <a:latin typeface="Roboto Condensed Light" panose="02000000000000000000" pitchFamily="2" charset="0"/>
                <a:ea typeface="Roboto Condensed Light" panose="02000000000000000000" pitchFamily="2" charset="0"/>
              </a:rPr>
              <a:t>Актуальні правові висновки Верховного Суду у земельних спорах</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TextBox 5"/>
          <p:cNvSpPr txBox="1"/>
          <p:nvPr/>
        </p:nvSpPr>
        <p:spPr>
          <a:xfrm>
            <a:off x="488425" y="2087087"/>
            <a:ext cx="11109526" cy="2185214"/>
          </a:xfrm>
          <a:prstGeom prst="rect">
            <a:avLst/>
          </a:prstGeom>
          <a:noFill/>
        </p:spPr>
        <p:txBody>
          <a:bodyPr wrap="square" rtlCol="0">
            <a:spAutoFit/>
          </a:bodyPr>
          <a:lstStyle/>
          <a:p>
            <a:pPr algn="just"/>
            <a:r>
              <a:rPr lang="uk-UA" sz="2000" dirty="0">
                <a:solidFill>
                  <a:schemeClr val="bg1"/>
                </a:solidFill>
                <a:latin typeface="Roboto Condensed Light" panose="02000000000000000000" pitchFamily="2" charset="0"/>
                <a:ea typeface="Roboto Condensed Light" panose="02000000000000000000" pitchFamily="2" charset="0"/>
              </a:rPr>
              <a:t>Суб’єкт права постійного користування земельною ділянкою </a:t>
            </a:r>
            <a:r>
              <a:rPr lang="uk-UA" sz="2000" b="1" dirty="0">
                <a:solidFill>
                  <a:srgbClr val="FFD800"/>
                </a:solidFill>
                <a:latin typeface="Roboto Condensed Light" panose="02000000000000000000" pitchFamily="2" charset="0"/>
                <a:ea typeface="Roboto Condensed Light" panose="02000000000000000000" pitchFamily="2" charset="0"/>
              </a:rPr>
              <a:t>набуває права власності на збудовані на такій земельній ділянці об’єкти нерухомого майна</a:t>
            </a:r>
            <a:r>
              <a:rPr lang="uk-UA" sz="2000" dirty="0">
                <a:solidFill>
                  <a:schemeClr val="bg1"/>
                </a:solidFill>
                <a:latin typeface="Roboto Condensed Light" panose="02000000000000000000" pitchFamily="2" charset="0"/>
                <a:ea typeface="Roboto Condensed Light" panose="02000000000000000000" pitchFamily="2" charset="0"/>
              </a:rPr>
              <a:t>. </a:t>
            </a:r>
            <a:endParaRPr lang="uk-UA" sz="2000" dirty="0" smtClean="0">
              <a:solidFill>
                <a:schemeClr val="bg1"/>
              </a:solidFill>
              <a:latin typeface="Roboto Condensed Light" panose="02000000000000000000" pitchFamily="2" charset="0"/>
              <a:ea typeface="Roboto Condensed Light" panose="02000000000000000000" pitchFamily="2" charset="0"/>
            </a:endParaRPr>
          </a:p>
          <a:p>
            <a:pPr algn="just"/>
            <a:r>
              <a:rPr lang="uk-UA" sz="2000" dirty="0" smtClean="0">
                <a:solidFill>
                  <a:schemeClr val="bg1"/>
                </a:solidFill>
                <a:latin typeface="Roboto Condensed Light" panose="02000000000000000000" pitchFamily="2" charset="0"/>
                <a:ea typeface="Roboto Condensed Light" panose="02000000000000000000" pitchFamily="2" charset="0"/>
              </a:rPr>
              <a:t>У </a:t>
            </a:r>
            <a:r>
              <a:rPr lang="uk-UA" sz="2000" dirty="0">
                <a:solidFill>
                  <a:schemeClr val="bg1"/>
                </a:solidFill>
                <a:latin typeface="Roboto Condensed Light" panose="02000000000000000000" pitchFamily="2" charset="0"/>
                <a:ea typeface="Roboto Condensed Light" panose="02000000000000000000" pitchFamily="2" charset="0"/>
              </a:rPr>
              <a:t>випадку незаконного заволодіння таким майном особою, яка відповідно до інвестиційного договору здійснювала будівництво на земельній ділянці, переданій в постійне користування, належним способом захисту суб’єкта права постійного користування земельною ділянкою </a:t>
            </a:r>
            <a:r>
              <a:rPr lang="uk-UA" sz="2000" b="1" dirty="0">
                <a:solidFill>
                  <a:srgbClr val="FFD800"/>
                </a:solidFill>
                <a:latin typeface="Roboto Condensed Light" panose="02000000000000000000" pitchFamily="2" charset="0"/>
                <a:ea typeface="Roboto Condensed Light" panose="02000000000000000000" pitchFamily="2" charset="0"/>
              </a:rPr>
              <a:t>є </a:t>
            </a:r>
            <a:r>
              <a:rPr lang="uk-UA" sz="2000" b="1" dirty="0" err="1">
                <a:solidFill>
                  <a:srgbClr val="FFD800"/>
                </a:solidFill>
                <a:latin typeface="Roboto Condensed Light" panose="02000000000000000000" pitchFamily="2" charset="0"/>
                <a:ea typeface="Roboto Condensed Light" panose="02000000000000000000" pitchFamily="2" charset="0"/>
              </a:rPr>
              <a:t>віндикаційний</a:t>
            </a:r>
            <a:r>
              <a:rPr lang="uk-UA" sz="2000" b="1" dirty="0">
                <a:solidFill>
                  <a:srgbClr val="FFD800"/>
                </a:solidFill>
                <a:latin typeface="Roboto Condensed Light" panose="02000000000000000000" pitchFamily="2" charset="0"/>
                <a:ea typeface="Roboto Condensed Light" panose="02000000000000000000" pitchFamily="2" charset="0"/>
              </a:rPr>
              <a:t> позов</a:t>
            </a:r>
            <a:r>
              <a:rPr lang="uk-UA" sz="2000" dirty="0" smtClean="0">
                <a:solidFill>
                  <a:schemeClr val="bg1"/>
                </a:solidFill>
                <a:latin typeface="Roboto Condensed Light" panose="02000000000000000000" pitchFamily="2" charset="0"/>
                <a:ea typeface="Roboto Condensed Light" panose="02000000000000000000" pitchFamily="2" charset="0"/>
              </a:rPr>
              <a:t>.</a:t>
            </a:r>
          </a:p>
          <a:p>
            <a:endParaRPr lang="ru-RU" dirty="0" smtClean="0">
              <a:solidFill>
                <a:schemeClr val="bg1"/>
              </a:solidFill>
              <a:latin typeface="Roboto Condensed Light" panose="02000000000000000000" pitchFamily="2" charset="0"/>
              <a:ea typeface="Roboto Condensed Light" panose="02000000000000000000" pitchFamily="2" charset="0"/>
            </a:endParaRPr>
          </a:p>
          <a:p>
            <a:r>
              <a:rPr lang="uk-UA" i="1" dirty="0" smtClean="0">
                <a:solidFill>
                  <a:srgbClr val="38B6AB"/>
                </a:solidFill>
                <a:latin typeface="Roboto Condensed Light" panose="02000000000000000000" pitchFamily="2" charset="0"/>
                <a:ea typeface="Roboto Condensed Light" panose="02000000000000000000" pitchFamily="2" charset="0"/>
              </a:rPr>
              <a:t>	‘				постанова </a:t>
            </a:r>
            <a:r>
              <a:rPr lang="uk-UA" i="1" dirty="0">
                <a:solidFill>
                  <a:srgbClr val="38B6AB"/>
                </a:solidFill>
                <a:latin typeface="Roboto Condensed Light" panose="02000000000000000000" pitchFamily="2" charset="0"/>
                <a:ea typeface="Roboto Condensed Light" panose="02000000000000000000" pitchFamily="2" charset="0"/>
              </a:rPr>
              <a:t>ВП ВС </a:t>
            </a:r>
            <a:r>
              <a:rPr lang="ru-RU" i="1" dirty="0" err="1">
                <a:solidFill>
                  <a:srgbClr val="38B6AB"/>
                </a:solidFill>
                <a:latin typeface="Roboto Condensed Light" panose="02000000000000000000" pitchFamily="2" charset="0"/>
                <a:ea typeface="Roboto Condensed Light" panose="02000000000000000000" pitchFamily="2" charset="0"/>
              </a:rPr>
              <a:t>від</a:t>
            </a:r>
            <a:r>
              <a:rPr lang="ru-RU" i="1" dirty="0">
                <a:solidFill>
                  <a:srgbClr val="38B6AB"/>
                </a:solidFill>
                <a:latin typeface="Roboto Condensed Light" panose="02000000000000000000" pitchFamily="2" charset="0"/>
                <a:ea typeface="Roboto Condensed Light" panose="02000000000000000000" pitchFamily="2" charset="0"/>
              </a:rPr>
              <a:t> 16 лютого 2021 року у </a:t>
            </a:r>
            <a:r>
              <a:rPr lang="ru-RU" i="1" dirty="0" err="1">
                <a:solidFill>
                  <a:srgbClr val="38B6AB"/>
                </a:solidFill>
                <a:latin typeface="Roboto Condensed Light" panose="02000000000000000000" pitchFamily="2" charset="0"/>
                <a:ea typeface="Roboto Condensed Light" panose="02000000000000000000" pitchFamily="2" charset="0"/>
              </a:rPr>
              <a:t>справі</a:t>
            </a:r>
            <a:r>
              <a:rPr lang="ru-RU" i="1" dirty="0">
                <a:solidFill>
                  <a:srgbClr val="38B6AB"/>
                </a:solidFill>
                <a:latin typeface="Roboto Condensed Light" panose="02000000000000000000" pitchFamily="2" charset="0"/>
                <a:ea typeface="Roboto Condensed Light" panose="02000000000000000000" pitchFamily="2" charset="0"/>
              </a:rPr>
              <a:t> № 910/2861/18</a:t>
            </a:r>
            <a:endParaRPr lang="uk-UA" i="1" dirty="0" smtClean="0">
              <a:solidFill>
                <a:srgbClr val="38B6AB"/>
              </a:solidFill>
              <a:latin typeface="Roboto Condensed Light" panose="02000000000000000000" pitchFamily="2" charset="0"/>
              <a:ea typeface="Roboto Condensed Light" panose="02000000000000000000" pitchFamily="2" charset="0"/>
            </a:endParaRPr>
          </a:p>
        </p:txBody>
      </p:sp>
      <p:sp>
        <p:nvSpPr>
          <p:cNvPr id="7" name="TextBox 6"/>
          <p:cNvSpPr txBox="1"/>
          <p:nvPr/>
        </p:nvSpPr>
        <p:spPr>
          <a:xfrm>
            <a:off x="488425" y="348130"/>
            <a:ext cx="11038934" cy="830997"/>
          </a:xfrm>
          <a:prstGeom prst="rect">
            <a:avLst/>
          </a:prstGeom>
          <a:noFill/>
        </p:spPr>
        <p:txBody>
          <a:bodyPr wrap="square" rtlCol="0">
            <a:spAutoFit/>
          </a:bodyPr>
          <a:lstStyle/>
          <a:p>
            <a:pPr algn="just"/>
            <a:r>
              <a:rPr lang="uk-UA" sz="2400" b="1" dirty="0" smtClean="0">
                <a:solidFill>
                  <a:schemeClr val="bg1"/>
                </a:solidFill>
                <a:latin typeface="Roboto Condensed Light" panose="02000000000000000000" pitchFamily="2" charset="0"/>
                <a:ea typeface="Roboto Condensed Light" panose="02000000000000000000" pitchFamily="2" charset="0"/>
              </a:rPr>
              <a:t>Спосіб захисту </a:t>
            </a:r>
            <a:r>
              <a:rPr lang="ru-RU" sz="2400" b="1" dirty="0" err="1">
                <a:solidFill>
                  <a:schemeClr val="bg1"/>
                </a:solidFill>
                <a:latin typeface="Roboto Condensed Light" panose="02000000000000000000" pitchFamily="2" charset="0"/>
                <a:ea typeface="Roboto Condensed Light" panose="02000000000000000000" pitchFamily="2" charset="0"/>
              </a:rPr>
              <a:t>суб’єкта</a:t>
            </a:r>
            <a:r>
              <a:rPr lang="ru-RU" sz="2400" b="1" dirty="0">
                <a:solidFill>
                  <a:schemeClr val="bg1"/>
                </a:solidFill>
                <a:latin typeface="Roboto Condensed Light" panose="02000000000000000000" pitchFamily="2" charset="0"/>
                <a:ea typeface="Roboto Condensed Light" panose="02000000000000000000" pitchFamily="2" charset="0"/>
              </a:rPr>
              <a:t> права </a:t>
            </a:r>
            <a:r>
              <a:rPr lang="ru-RU" sz="2400" b="1" dirty="0" err="1">
                <a:solidFill>
                  <a:schemeClr val="bg1"/>
                </a:solidFill>
                <a:latin typeface="Roboto Condensed Light" panose="02000000000000000000" pitchFamily="2" charset="0"/>
                <a:ea typeface="Roboto Condensed Light" panose="02000000000000000000" pitchFamily="2" charset="0"/>
              </a:rPr>
              <a:t>постійного</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користування</a:t>
            </a:r>
            <a:r>
              <a:rPr lang="ru-RU" sz="2400" b="1" dirty="0">
                <a:solidFill>
                  <a:schemeClr val="bg1"/>
                </a:solidFill>
                <a:latin typeface="Roboto Condensed Light" panose="02000000000000000000" pitchFamily="2" charset="0"/>
                <a:ea typeface="Roboto Condensed Light" panose="02000000000000000000" pitchFamily="2" charset="0"/>
              </a:rPr>
              <a:t> земельною </a:t>
            </a:r>
            <a:r>
              <a:rPr lang="ru-RU" sz="2400" b="1" dirty="0" err="1" smtClean="0">
                <a:solidFill>
                  <a:schemeClr val="bg1"/>
                </a:solidFill>
                <a:latin typeface="Roboto Condensed Light" panose="02000000000000000000" pitchFamily="2" charset="0"/>
                <a:ea typeface="Roboto Condensed Light" panose="02000000000000000000" pitchFamily="2" charset="0"/>
              </a:rPr>
              <a:t>ділянкою</a:t>
            </a:r>
            <a:r>
              <a:rPr lang="ru-RU" sz="2400" b="1" dirty="0">
                <a:solidFill>
                  <a:schemeClr val="bg1"/>
                </a:solidFill>
                <a:latin typeface="Roboto Condensed Light" panose="02000000000000000000" pitchFamily="2" charset="0"/>
                <a:ea typeface="Roboto Condensed Light" panose="02000000000000000000" pitchFamily="2" charset="0"/>
              </a:rPr>
              <a:t> на </a:t>
            </a:r>
            <a:r>
              <a:rPr lang="ru-RU" sz="2400" b="1" dirty="0" err="1">
                <a:solidFill>
                  <a:schemeClr val="bg1"/>
                </a:solidFill>
                <a:latin typeface="Roboto Condensed Light" panose="02000000000000000000" pitchFamily="2" charset="0"/>
                <a:ea typeface="Roboto Condensed Light" panose="02000000000000000000" pitchFamily="2" charset="0"/>
              </a:rPr>
              <a:t>збудовані</a:t>
            </a:r>
            <a:r>
              <a:rPr lang="ru-RU" sz="2400" b="1" dirty="0">
                <a:solidFill>
                  <a:schemeClr val="bg1"/>
                </a:solidFill>
                <a:latin typeface="Roboto Condensed Light" panose="02000000000000000000" pitchFamily="2" charset="0"/>
                <a:ea typeface="Roboto Condensed Light" panose="02000000000000000000" pitchFamily="2" charset="0"/>
              </a:rPr>
              <a:t> на </a:t>
            </a:r>
            <a:r>
              <a:rPr lang="ru-RU" sz="2400" b="1" dirty="0" err="1">
                <a:solidFill>
                  <a:schemeClr val="bg1"/>
                </a:solidFill>
                <a:latin typeface="Roboto Condensed Light" panose="02000000000000000000" pitchFamily="2" charset="0"/>
                <a:ea typeface="Roboto Condensed Light" panose="02000000000000000000" pitchFamily="2" charset="0"/>
              </a:rPr>
              <a:t>такій</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земельній</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ділянці</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об’єкти</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нерухомого</a:t>
            </a:r>
            <a:r>
              <a:rPr lang="ru-RU" sz="2400" b="1" dirty="0">
                <a:solidFill>
                  <a:schemeClr val="bg1"/>
                </a:solidFill>
                <a:latin typeface="Roboto Condensed Light" panose="02000000000000000000" pitchFamily="2" charset="0"/>
                <a:ea typeface="Roboto Condensed Light" panose="02000000000000000000" pitchFamily="2" charset="0"/>
              </a:rPr>
              <a:t> майна </a:t>
            </a:r>
            <a:endParaRPr lang="uk-UA" sz="2400" b="1"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215535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11527359" y="6485038"/>
            <a:ext cx="347116" cy="15826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286546" y="6357705"/>
            <a:ext cx="2228718" cy="412930"/>
          </a:xfrm>
        </p:spPr>
        <p:txBody>
          <a:bodyPr/>
          <a:lstStyle/>
          <a:p>
            <a:r>
              <a:rPr lang="uk-UA" smtClean="0">
                <a:solidFill>
                  <a:schemeClr val="bg1"/>
                </a:solidFill>
                <a:latin typeface="Roboto Condensed Light" panose="02000000000000000000" pitchFamily="2" charset="0"/>
                <a:ea typeface="Roboto Condensed Light" panose="02000000000000000000" pitchFamily="2" charset="0"/>
              </a:rPr>
              <a:t>Велика Палата Верховного Суду</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Місце для нижнього колонтитула 6">
            <a:extLst>
              <a:ext uri="{FF2B5EF4-FFF2-40B4-BE49-F238E27FC236}">
                <a16:creationId xmlns:a16="http://schemas.microsoft.com/office/drawing/2014/main" id="{5DD3FAA2-11D2-433B-9639-F1C673A10B5F}"/>
              </a:ext>
            </a:extLst>
          </p:cNvPr>
          <p:cNvSpPr>
            <a:spLocks noGrp="1"/>
          </p:cNvSpPr>
          <p:nvPr>
            <p:ph type="ftr" sz="quarter" idx="11"/>
          </p:nvPr>
        </p:nvSpPr>
        <p:spPr>
          <a:xfrm>
            <a:off x="2806959" y="6381605"/>
            <a:ext cx="7092820" cy="365125"/>
          </a:xfrm>
        </p:spPr>
        <p:txBody>
          <a:bodyPr/>
          <a:lstStyle/>
          <a:p>
            <a:r>
              <a:rPr lang="ru-RU" smtClean="0">
                <a:solidFill>
                  <a:schemeClr val="bg1"/>
                </a:solidFill>
                <a:latin typeface="Roboto Condensed Light" panose="02000000000000000000" pitchFamily="2" charset="0"/>
                <a:ea typeface="Roboto Condensed Light" panose="02000000000000000000" pitchFamily="2" charset="0"/>
              </a:rPr>
              <a:t>Актуальні правові висновки Верховного Суду у земельних спорах</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TextBox 5"/>
          <p:cNvSpPr txBox="1"/>
          <p:nvPr/>
        </p:nvSpPr>
        <p:spPr>
          <a:xfrm>
            <a:off x="511140" y="1006309"/>
            <a:ext cx="11016219" cy="4878259"/>
          </a:xfrm>
          <a:prstGeom prst="rect">
            <a:avLst/>
          </a:prstGeom>
          <a:noFill/>
        </p:spPr>
        <p:txBody>
          <a:bodyPr wrap="square" rtlCol="0">
            <a:spAutoFit/>
          </a:bodyPr>
          <a:lstStyle/>
          <a:p>
            <a:pPr algn="just">
              <a:spcBef>
                <a:spcPts val="600"/>
              </a:spcBef>
            </a:pPr>
            <a:r>
              <a:rPr lang="uk-UA" sz="2000" dirty="0">
                <a:solidFill>
                  <a:schemeClr val="bg1"/>
                </a:solidFill>
                <a:latin typeface="Roboto Condensed Light" panose="02000000000000000000" pitchFamily="2" charset="0"/>
                <a:ea typeface="Roboto Condensed Light" panose="02000000000000000000" pitchFamily="2" charset="0"/>
              </a:rPr>
              <a:t>Для витребування земельних ділянок з володіння кінцевого набувача </a:t>
            </a:r>
            <a:r>
              <a:rPr lang="uk-UA" sz="2000" b="1" dirty="0">
                <a:solidFill>
                  <a:srgbClr val="FFD800"/>
                </a:solidFill>
                <a:latin typeface="Roboto Condensed Light" panose="02000000000000000000" pitchFamily="2" charset="0"/>
                <a:ea typeface="Roboto Condensed Light" panose="02000000000000000000" pitchFamily="2" charset="0"/>
              </a:rPr>
              <a:t>недостатньо встановити лише те, що виділення такої ділянки у приватну власність не відповідало певним вимогам закону</a:t>
            </a:r>
            <a:r>
              <a:rPr lang="uk-UA" sz="2000" dirty="0">
                <a:solidFill>
                  <a:schemeClr val="bg1"/>
                </a:solidFill>
                <a:latin typeface="Roboto Condensed Light" panose="02000000000000000000" pitchFamily="2" charset="0"/>
                <a:ea typeface="Roboto Condensed Light" panose="02000000000000000000" pitchFamily="2" charset="0"/>
              </a:rPr>
              <a:t> (зокрема, за відсутності встановлених меж населеного пункту). </a:t>
            </a:r>
            <a:endParaRPr lang="uk-UA" sz="2000" dirty="0" smtClean="0">
              <a:solidFill>
                <a:schemeClr val="bg1"/>
              </a:solidFill>
              <a:latin typeface="Roboto Condensed Light" panose="02000000000000000000" pitchFamily="2" charset="0"/>
              <a:ea typeface="Roboto Condensed Light" panose="02000000000000000000" pitchFamily="2" charset="0"/>
            </a:endParaRPr>
          </a:p>
          <a:p>
            <a:pPr algn="just">
              <a:spcBef>
                <a:spcPts val="600"/>
              </a:spcBef>
            </a:pPr>
            <a:r>
              <a:rPr lang="uk-UA" sz="2000" dirty="0" smtClean="0">
                <a:solidFill>
                  <a:schemeClr val="bg1"/>
                </a:solidFill>
                <a:latin typeface="Roboto Condensed Light" panose="02000000000000000000" pitchFamily="2" charset="0"/>
                <a:ea typeface="Roboto Condensed Light" panose="02000000000000000000" pitchFamily="2" charset="0"/>
              </a:rPr>
              <a:t>У </a:t>
            </a:r>
            <a:r>
              <a:rPr lang="uk-UA" sz="2000" dirty="0">
                <a:solidFill>
                  <a:schemeClr val="bg1"/>
                </a:solidFill>
                <a:latin typeface="Roboto Condensed Light" panose="02000000000000000000" pitchFamily="2" charset="0"/>
                <a:ea typeface="Roboto Condensed Light" panose="02000000000000000000" pitchFamily="2" charset="0"/>
              </a:rPr>
              <a:t>кожному такому випадку з урахуванням обставин справи </a:t>
            </a:r>
            <a:r>
              <a:rPr lang="uk-UA" sz="2000" b="1" dirty="0">
                <a:solidFill>
                  <a:srgbClr val="FFD800"/>
                </a:solidFill>
                <a:latin typeface="Roboto Condensed Light" panose="02000000000000000000" pitchFamily="2" charset="0"/>
                <a:ea typeface="Roboto Condensed Light" panose="02000000000000000000" pitchFamily="2" charset="0"/>
              </a:rPr>
              <a:t>слід також встановити, чи є легітимна мета відповідного втручання</a:t>
            </a:r>
            <a:r>
              <a:rPr lang="uk-UA" sz="2000" dirty="0">
                <a:solidFill>
                  <a:schemeClr val="bg1"/>
                </a:solidFill>
                <a:latin typeface="Roboto Condensed Light" panose="02000000000000000000" pitchFamily="2" charset="0"/>
                <a:ea typeface="Roboto Condensed Light" panose="02000000000000000000" pitchFamily="2" charset="0"/>
              </a:rPr>
              <a:t>, а також, </a:t>
            </a:r>
            <a:r>
              <a:rPr lang="uk-UA" sz="2000" b="1" dirty="0">
                <a:solidFill>
                  <a:srgbClr val="FFD800"/>
                </a:solidFill>
                <a:latin typeface="Roboto Condensed Light" panose="02000000000000000000" pitchFamily="2" charset="0"/>
                <a:ea typeface="Roboto Condensed Light" panose="02000000000000000000" pitchFamily="2" charset="0"/>
              </a:rPr>
              <a:t>чи є втручання у право мирного володіння земельною ділянкою </a:t>
            </a:r>
            <a:r>
              <a:rPr lang="uk-UA" sz="2000" dirty="0">
                <a:solidFill>
                  <a:schemeClr val="bg1"/>
                </a:solidFill>
                <a:latin typeface="Roboto Condensed Light" panose="02000000000000000000" pitchFamily="2" charset="0"/>
                <a:ea typeface="Roboto Condensed Light" panose="02000000000000000000" pitchFamily="2" charset="0"/>
              </a:rPr>
              <a:t>за обставин конкретної справи пропорційним відповідній меті. </a:t>
            </a:r>
            <a:endParaRPr lang="uk-UA" sz="2000" dirty="0" smtClean="0">
              <a:solidFill>
                <a:schemeClr val="bg1"/>
              </a:solidFill>
              <a:latin typeface="Roboto Condensed Light" panose="02000000000000000000" pitchFamily="2" charset="0"/>
              <a:ea typeface="Roboto Condensed Light" panose="02000000000000000000" pitchFamily="2" charset="0"/>
            </a:endParaRPr>
          </a:p>
          <a:p>
            <a:pPr algn="just">
              <a:spcBef>
                <a:spcPts val="600"/>
              </a:spcBef>
            </a:pPr>
            <a:r>
              <a:rPr lang="uk-UA" sz="2000" dirty="0" smtClean="0">
                <a:solidFill>
                  <a:schemeClr val="bg1"/>
                </a:solidFill>
                <a:latin typeface="Roboto Condensed Light" panose="02000000000000000000" pitchFamily="2" charset="0"/>
                <a:ea typeface="Roboto Condensed Light" panose="02000000000000000000" pitchFamily="2" charset="0"/>
              </a:rPr>
              <a:t>За </a:t>
            </a:r>
            <a:r>
              <a:rPr lang="uk-UA" sz="2000" dirty="0">
                <a:solidFill>
                  <a:schemeClr val="bg1"/>
                </a:solidFill>
                <a:latin typeface="Roboto Condensed Light" panose="02000000000000000000" pitchFamily="2" charset="0"/>
                <a:ea typeface="Roboto Condensed Light" panose="02000000000000000000" pitchFamily="2" charset="0"/>
              </a:rPr>
              <a:t>обставин цієї справи витребування з володіння проміжної та кінцевої набувачок земельних ділянок, виділених сільською радою </a:t>
            </a:r>
            <a:r>
              <a:rPr lang="uk-UA" sz="2000" i="1" dirty="0">
                <a:solidFill>
                  <a:schemeClr val="bg1"/>
                </a:solidFill>
                <a:latin typeface="Roboto Condensed Light" panose="02000000000000000000" pitchFamily="2" charset="0"/>
                <a:ea typeface="Roboto Condensed Light" panose="02000000000000000000" pitchFamily="2" charset="0"/>
              </a:rPr>
              <a:t>за відсутності встановлених меж населеного пункту</a:t>
            </a:r>
            <a:r>
              <a:rPr lang="uk-UA" sz="2000" dirty="0">
                <a:solidFill>
                  <a:schemeClr val="bg1"/>
                </a:solidFill>
                <a:latin typeface="Roboto Condensed Light" panose="02000000000000000000" pitchFamily="2" charset="0"/>
                <a:ea typeface="Roboto Condensed Light" panose="02000000000000000000" pitchFamily="2" charset="0"/>
              </a:rPr>
              <a:t>, навіть за його відповідності критерію законності </a:t>
            </a:r>
            <a:r>
              <a:rPr lang="uk-UA" sz="2000" i="1" dirty="0">
                <a:solidFill>
                  <a:schemeClr val="bg1"/>
                </a:solidFill>
                <a:latin typeface="Roboto Condensed Light" panose="02000000000000000000" pitchFamily="2" charset="0"/>
                <a:ea typeface="Roboto Condensed Light" panose="02000000000000000000" pitchFamily="2" charset="0"/>
              </a:rPr>
              <a:t>не буде пропорційним легітимній меті</a:t>
            </a:r>
            <a:r>
              <a:rPr lang="uk-UA" sz="2000" dirty="0">
                <a:solidFill>
                  <a:schemeClr val="bg1"/>
                </a:solidFill>
                <a:latin typeface="Roboto Condensed Light" panose="02000000000000000000" pitchFamily="2" charset="0"/>
                <a:ea typeface="Roboto Condensed Light" panose="02000000000000000000" pitchFamily="2" charset="0"/>
              </a:rPr>
              <a:t>. </a:t>
            </a:r>
            <a:endParaRPr lang="uk-UA" sz="2000" dirty="0" smtClean="0">
              <a:solidFill>
                <a:schemeClr val="bg1"/>
              </a:solidFill>
              <a:latin typeface="Roboto Condensed Light" panose="02000000000000000000" pitchFamily="2" charset="0"/>
              <a:ea typeface="Roboto Condensed Light" panose="02000000000000000000" pitchFamily="2" charset="0"/>
            </a:endParaRPr>
          </a:p>
          <a:p>
            <a:pPr algn="just">
              <a:spcBef>
                <a:spcPts val="600"/>
              </a:spcBef>
            </a:pPr>
            <a:r>
              <a:rPr lang="uk-UA" sz="2000" dirty="0" smtClean="0">
                <a:solidFill>
                  <a:schemeClr val="bg1"/>
                </a:solidFill>
                <a:latin typeface="Roboto Condensed Light" panose="02000000000000000000" pitchFamily="2" charset="0"/>
                <a:ea typeface="Roboto Condensed Light" panose="02000000000000000000" pitchFamily="2" charset="0"/>
              </a:rPr>
              <a:t>Формування </a:t>
            </a:r>
            <a:r>
              <a:rPr lang="uk-UA" sz="2000" dirty="0">
                <a:solidFill>
                  <a:schemeClr val="bg1"/>
                </a:solidFill>
                <a:latin typeface="Roboto Condensed Light" panose="02000000000000000000" pitchFamily="2" charset="0"/>
                <a:ea typeface="Roboto Condensed Light" panose="02000000000000000000" pitchFamily="2" charset="0"/>
              </a:rPr>
              <a:t>земельних ділянок їх володільцем, зокрема внаслідок поділу та об’єднання, з присвоєнням їм кадастрових номерів, зміною інших характеристик </a:t>
            </a:r>
            <a:r>
              <a:rPr lang="uk-UA" sz="2000" b="1" dirty="0">
                <a:solidFill>
                  <a:srgbClr val="FFD800"/>
                </a:solidFill>
                <a:latin typeface="Roboto Condensed Light" panose="02000000000000000000" pitchFamily="2" charset="0"/>
                <a:ea typeface="Roboto Condensed Light" panose="02000000000000000000" pitchFamily="2" charset="0"/>
              </a:rPr>
              <a:t>не впливає на можливість захисту права власності чи інших майнових прав у визначений цивільним законодавством спосіб, зокрема і шляхом витребування цих </a:t>
            </a:r>
            <a:r>
              <a:rPr lang="uk-UA" sz="2000" b="1" dirty="0" smtClean="0">
                <a:solidFill>
                  <a:srgbClr val="FFD800"/>
                </a:solidFill>
                <a:latin typeface="Roboto Condensed Light" panose="02000000000000000000" pitchFamily="2" charset="0"/>
                <a:ea typeface="Roboto Condensed Light" panose="02000000000000000000" pitchFamily="2" charset="0"/>
              </a:rPr>
              <a:t>ділянок. </a:t>
            </a:r>
          </a:p>
          <a:p>
            <a:endParaRPr lang="uk-UA" dirty="0" smtClean="0">
              <a:solidFill>
                <a:schemeClr val="bg1"/>
              </a:solidFill>
              <a:latin typeface="Roboto Condensed Light" panose="02000000000000000000" pitchFamily="2" charset="0"/>
              <a:ea typeface="Roboto Condensed Light" panose="02000000000000000000" pitchFamily="2" charset="0"/>
            </a:endParaRPr>
          </a:p>
          <a:p>
            <a:pPr algn="just"/>
            <a:r>
              <a:rPr lang="uk-UA" i="1" dirty="0" smtClean="0">
                <a:solidFill>
                  <a:srgbClr val="38B6AB"/>
                </a:solidFill>
                <a:latin typeface="Roboto Condensed Light" panose="02000000000000000000" pitchFamily="2" charset="0"/>
                <a:ea typeface="Roboto Condensed Light" panose="02000000000000000000" pitchFamily="2" charset="0"/>
              </a:rPr>
              <a:t>					постанова </a:t>
            </a:r>
            <a:r>
              <a:rPr lang="uk-UA" i="1" dirty="0">
                <a:solidFill>
                  <a:srgbClr val="38B6AB"/>
                </a:solidFill>
                <a:latin typeface="Roboto Condensed Light" panose="02000000000000000000" pitchFamily="2" charset="0"/>
                <a:ea typeface="Roboto Condensed Light" panose="02000000000000000000" pitchFamily="2" charset="0"/>
              </a:rPr>
              <a:t>ВП ВС від 4 липня 2023 року у справі № 373/626/17</a:t>
            </a:r>
            <a:endParaRPr lang="uk-UA" i="1" dirty="0" smtClean="0">
              <a:solidFill>
                <a:srgbClr val="38B6AB"/>
              </a:solidFill>
              <a:latin typeface="Roboto Condensed Light" panose="02000000000000000000" pitchFamily="2" charset="0"/>
              <a:ea typeface="Roboto Condensed Light" panose="02000000000000000000" pitchFamily="2" charset="0"/>
            </a:endParaRPr>
          </a:p>
        </p:txBody>
      </p:sp>
      <p:sp>
        <p:nvSpPr>
          <p:cNvPr id="7" name="TextBox 6"/>
          <p:cNvSpPr txBox="1"/>
          <p:nvPr/>
        </p:nvSpPr>
        <p:spPr>
          <a:xfrm>
            <a:off x="488425" y="198840"/>
            <a:ext cx="11193502" cy="461665"/>
          </a:xfrm>
          <a:prstGeom prst="rect">
            <a:avLst/>
          </a:prstGeom>
          <a:noFill/>
        </p:spPr>
        <p:txBody>
          <a:bodyPr wrap="square" rtlCol="0">
            <a:spAutoFit/>
          </a:bodyPr>
          <a:lstStyle/>
          <a:p>
            <a:pPr algn="just"/>
            <a:r>
              <a:rPr lang="ru-RU" sz="2400" b="1" dirty="0" err="1" smtClean="0">
                <a:solidFill>
                  <a:schemeClr val="bg1"/>
                </a:solidFill>
                <a:latin typeface="Roboto Condensed Light" panose="02000000000000000000" pitchFamily="2" charset="0"/>
                <a:ea typeface="Roboto Condensed Light" panose="02000000000000000000" pitchFamily="2" charset="0"/>
              </a:rPr>
              <a:t>Витребування</a:t>
            </a:r>
            <a:r>
              <a:rPr lang="ru-RU" sz="2400" b="1" dirty="0" smtClean="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земельних</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ділянок</a:t>
            </a:r>
            <a:r>
              <a:rPr lang="ru-RU" sz="2400" b="1" dirty="0">
                <a:solidFill>
                  <a:schemeClr val="bg1"/>
                </a:solidFill>
                <a:latin typeface="Roboto Condensed Light" panose="02000000000000000000" pitchFamily="2" charset="0"/>
                <a:ea typeface="Roboto Condensed Light" panose="02000000000000000000" pitchFamily="2" charset="0"/>
              </a:rPr>
              <a:t> з </a:t>
            </a:r>
            <a:r>
              <a:rPr lang="ru-RU" sz="2400" b="1" dirty="0" err="1">
                <a:solidFill>
                  <a:schemeClr val="bg1"/>
                </a:solidFill>
                <a:latin typeface="Roboto Condensed Light" panose="02000000000000000000" pitchFamily="2" charset="0"/>
                <a:ea typeface="Roboto Condensed Light" panose="02000000000000000000" pitchFamily="2" charset="0"/>
              </a:rPr>
              <a:t>володіння</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кінцевого</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набувача</a:t>
            </a:r>
            <a:r>
              <a:rPr lang="ru-RU" sz="2400" b="1" dirty="0">
                <a:solidFill>
                  <a:schemeClr val="bg1"/>
                </a:solidFill>
                <a:latin typeface="Roboto Condensed Light" panose="02000000000000000000" pitchFamily="2" charset="0"/>
                <a:ea typeface="Roboto Condensed Light" panose="02000000000000000000" pitchFamily="2" charset="0"/>
              </a:rPr>
              <a:t> </a:t>
            </a:r>
            <a:endParaRPr lang="uk-UA" sz="2400" b="1"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309933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11527359" y="6485038"/>
            <a:ext cx="347116" cy="15826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286546" y="6357705"/>
            <a:ext cx="2228718" cy="412930"/>
          </a:xfrm>
        </p:spPr>
        <p:txBody>
          <a:bodyPr/>
          <a:lstStyle/>
          <a:p>
            <a:r>
              <a:rPr lang="uk-UA" smtClean="0">
                <a:solidFill>
                  <a:schemeClr val="bg1"/>
                </a:solidFill>
                <a:latin typeface="Roboto Condensed Light" panose="02000000000000000000" pitchFamily="2" charset="0"/>
                <a:ea typeface="Roboto Condensed Light" panose="02000000000000000000" pitchFamily="2" charset="0"/>
              </a:rPr>
              <a:t>Велика Палата Верховного Суду</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Місце для нижнього колонтитула 6">
            <a:extLst>
              <a:ext uri="{FF2B5EF4-FFF2-40B4-BE49-F238E27FC236}">
                <a16:creationId xmlns:a16="http://schemas.microsoft.com/office/drawing/2014/main" id="{5DD3FAA2-11D2-433B-9639-F1C673A10B5F}"/>
              </a:ext>
            </a:extLst>
          </p:cNvPr>
          <p:cNvSpPr>
            <a:spLocks noGrp="1"/>
          </p:cNvSpPr>
          <p:nvPr>
            <p:ph type="ftr" sz="quarter" idx="11"/>
          </p:nvPr>
        </p:nvSpPr>
        <p:spPr>
          <a:xfrm>
            <a:off x="2806959" y="6381605"/>
            <a:ext cx="7092820" cy="365125"/>
          </a:xfrm>
        </p:spPr>
        <p:txBody>
          <a:bodyPr/>
          <a:lstStyle/>
          <a:p>
            <a:r>
              <a:rPr lang="ru-RU" smtClean="0">
                <a:solidFill>
                  <a:schemeClr val="bg1"/>
                </a:solidFill>
                <a:latin typeface="Roboto Condensed Light" panose="02000000000000000000" pitchFamily="2" charset="0"/>
                <a:ea typeface="Roboto Condensed Light" panose="02000000000000000000" pitchFamily="2" charset="0"/>
              </a:rPr>
              <a:t>Актуальні правові висновки Верховного Суду у земельних спорах</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2" name="TextBox 1"/>
          <p:cNvSpPr txBox="1"/>
          <p:nvPr/>
        </p:nvSpPr>
        <p:spPr>
          <a:xfrm>
            <a:off x="286546" y="231903"/>
            <a:ext cx="11390153" cy="1200329"/>
          </a:xfrm>
          <a:prstGeom prst="rect">
            <a:avLst/>
          </a:prstGeom>
          <a:noFill/>
        </p:spPr>
        <p:txBody>
          <a:bodyPr wrap="square" rtlCol="0">
            <a:spAutoFit/>
          </a:bodyPr>
          <a:lstStyle/>
          <a:p>
            <a:pPr algn="just"/>
            <a:r>
              <a:rPr lang="ru-RU" sz="2400" b="1" dirty="0">
                <a:solidFill>
                  <a:schemeClr val="bg1"/>
                </a:solidFill>
                <a:latin typeface="Roboto Condensed Light" panose="02000000000000000000" pitchFamily="2" charset="0"/>
                <a:ea typeface="Roboto Condensed Light" panose="02000000000000000000" pitchFamily="2" charset="0"/>
              </a:rPr>
              <a:t>Закон </a:t>
            </a:r>
            <a:r>
              <a:rPr lang="ru-RU" sz="2400" b="1" dirty="0" err="1">
                <a:solidFill>
                  <a:schemeClr val="bg1"/>
                </a:solidFill>
                <a:latin typeface="Roboto Condensed Light" panose="02000000000000000000" pitchFamily="2" charset="0"/>
                <a:ea typeface="Roboto Condensed Light" panose="02000000000000000000" pitchFamily="2" charset="0"/>
              </a:rPr>
              <a:t>України</a:t>
            </a:r>
            <a:r>
              <a:rPr lang="ru-RU" sz="2400" b="1" dirty="0">
                <a:solidFill>
                  <a:schemeClr val="bg1"/>
                </a:solidFill>
                <a:latin typeface="Roboto Condensed Light" panose="02000000000000000000" pitchFamily="2" charset="0"/>
                <a:ea typeface="Roboto Condensed Light" panose="02000000000000000000" pitchFamily="2" charset="0"/>
              </a:rPr>
              <a:t> "Про </a:t>
            </a:r>
            <a:r>
              <a:rPr lang="ru-RU" sz="2400" b="1" dirty="0" err="1">
                <a:solidFill>
                  <a:schemeClr val="bg1"/>
                </a:solidFill>
                <a:latin typeface="Roboto Condensed Light" panose="02000000000000000000" pitchFamily="2" charset="0"/>
                <a:ea typeface="Roboto Condensed Light" panose="02000000000000000000" pitchFamily="2" charset="0"/>
              </a:rPr>
              <a:t>внесення</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змін</a:t>
            </a:r>
            <a:r>
              <a:rPr lang="ru-RU" sz="2400" b="1" dirty="0">
                <a:solidFill>
                  <a:schemeClr val="bg1"/>
                </a:solidFill>
                <a:latin typeface="Roboto Condensed Light" panose="02000000000000000000" pitchFamily="2" charset="0"/>
                <a:ea typeface="Roboto Condensed Light" panose="02000000000000000000" pitchFamily="2" charset="0"/>
              </a:rPr>
              <a:t> до </a:t>
            </a:r>
            <a:r>
              <a:rPr lang="ru-RU" sz="2400" b="1" dirty="0" err="1">
                <a:solidFill>
                  <a:schemeClr val="bg1"/>
                </a:solidFill>
                <a:latin typeface="Roboto Condensed Light" panose="02000000000000000000" pitchFamily="2" charset="0"/>
                <a:ea typeface="Roboto Condensed Light" panose="02000000000000000000" pitchFamily="2" charset="0"/>
              </a:rPr>
              <a:t>Цивільного</a:t>
            </a:r>
            <a:r>
              <a:rPr lang="ru-RU" sz="2400" b="1" dirty="0">
                <a:solidFill>
                  <a:schemeClr val="bg1"/>
                </a:solidFill>
                <a:latin typeface="Roboto Condensed Light" panose="02000000000000000000" pitchFamily="2" charset="0"/>
                <a:ea typeface="Roboto Condensed Light" panose="02000000000000000000" pitchFamily="2" charset="0"/>
              </a:rPr>
              <a:t> кодексу </a:t>
            </a:r>
            <a:r>
              <a:rPr lang="ru-RU" sz="2400" b="1" dirty="0" err="1">
                <a:solidFill>
                  <a:schemeClr val="bg1"/>
                </a:solidFill>
                <a:latin typeface="Roboto Condensed Light" panose="02000000000000000000" pitchFamily="2" charset="0"/>
                <a:ea typeface="Roboto Condensed Light" panose="02000000000000000000" pitchFamily="2" charset="0"/>
              </a:rPr>
              <a:t>України</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щодо</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посилення</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захисту</a:t>
            </a:r>
            <a:r>
              <a:rPr lang="ru-RU" sz="2400" b="1" dirty="0">
                <a:solidFill>
                  <a:schemeClr val="bg1"/>
                </a:solidFill>
                <a:latin typeface="Roboto Condensed Light" panose="02000000000000000000" pitchFamily="2" charset="0"/>
                <a:ea typeface="Roboto Condensed Light" panose="02000000000000000000" pitchFamily="2" charset="0"/>
              </a:rPr>
              <a:t> прав </a:t>
            </a:r>
            <a:r>
              <a:rPr lang="ru-RU" sz="2400" b="1" dirty="0" err="1">
                <a:solidFill>
                  <a:schemeClr val="bg1"/>
                </a:solidFill>
                <a:latin typeface="Roboto Condensed Light" panose="02000000000000000000" pitchFamily="2" charset="0"/>
                <a:ea typeface="Roboto Condensed Light" panose="02000000000000000000" pitchFamily="2" charset="0"/>
              </a:rPr>
              <a:t>добросовісного</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набувача</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smtClean="0">
                <a:solidFill>
                  <a:schemeClr val="bg1"/>
                </a:solidFill>
                <a:latin typeface="Roboto Condensed Light" panose="02000000000000000000" pitchFamily="2" charset="0"/>
                <a:ea typeface="Roboto Condensed Light" panose="02000000000000000000" pitchFamily="2" charset="0"/>
              </a:rPr>
              <a:t> </a:t>
            </a:r>
          </a:p>
          <a:p>
            <a:pPr algn="just"/>
            <a:r>
              <a:rPr lang="ru-RU" sz="1400" i="1" dirty="0" smtClean="0">
                <a:solidFill>
                  <a:schemeClr val="bg1"/>
                </a:solidFill>
                <a:latin typeface="Roboto Condensed Light" panose="02000000000000000000" pitchFamily="2" charset="0"/>
                <a:ea typeface="Roboto Condensed Light" panose="02000000000000000000" pitchFamily="2" charset="0"/>
              </a:rPr>
              <a:t>* (12 </a:t>
            </a:r>
            <a:r>
              <a:rPr lang="ru-RU" sz="1400" i="1" dirty="0" err="1" smtClean="0">
                <a:solidFill>
                  <a:schemeClr val="bg1"/>
                </a:solidFill>
                <a:latin typeface="Roboto Condensed Light" panose="02000000000000000000" pitchFamily="2" charset="0"/>
                <a:ea typeface="Roboto Condensed Light" panose="02000000000000000000" pitchFamily="2" charset="0"/>
              </a:rPr>
              <a:t>березня</a:t>
            </a:r>
            <a:r>
              <a:rPr lang="ru-RU" sz="1400" i="1" dirty="0" smtClean="0">
                <a:solidFill>
                  <a:schemeClr val="bg1"/>
                </a:solidFill>
                <a:latin typeface="Roboto Condensed Light" panose="02000000000000000000" pitchFamily="2" charset="0"/>
                <a:ea typeface="Roboto Condensed Light" panose="02000000000000000000" pitchFamily="2" charset="0"/>
              </a:rPr>
              <a:t> 2025 року </a:t>
            </a:r>
            <a:r>
              <a:rPr lang="ru-RU" sz="1400" i="1" dirty="0" err="1" smtClean="0">
                <a:solidFill>
                  <a:schemeClr val="bg1"/>
                </a:solidFill>
                <a:latin typeface="Roboto Condensed Light" panose="02000000000000000000" pitchFamily="2" charset="0"/>
                <a:ea typeface="Roboto Condensed Light" panose="02000000000000000000" pitchFamily="2" charset="0"/>
              </a:rPr>
              <a:t>Верховна</a:t>
            </a:r>
            <a:r>
              <a:rPr lang="ru-RU" sz="1400" i="1" dirty="0" smtClean="0">
                <a:solidFill>
                  <a:schemeClr val="bg1"/>
                </a:solidFill>
                <a:latin typeface="Roboto Condensed Light" panose="02000000000000000000" pitchFamily="2" charset="0"/>
                <a:ea typeface="Roboto Condensed Light" panose="02000000000000000000" pitchFamily="2" charset="0"/>
              </a:rPr>
              <a:t> Рада </a:t>
            </a:r>
            <a:r>
              <a:rPr lang="ru-RU" sz="1400" i="1" dirty="0" err="1" smtClean="0">
                <a:solidFill>
                  <a:schemeClr val="bg1"/>
                </a:solidFill>
                <a:latin typeface="Roboto Condensed Light" panose="02000000000000000000" pitchFamily="2" charset="0"/>
                <a:ea typeface="Roboto Condensed Light" panose="02000000000000000000" pitchFamily="2" charset="0"/>
              </a:rPr>
              <a:t>України</a:t>
            </a:r>
            <a:r>
              <a:rPr lang="ru-RU" sz="1400" i="1" dirty="0">
                <a:solidFill>
                  <a:schemeClr val="bg1"/>
                </a:solidFill>
                <a:latin typeface="Roboto Condensed Light" panose="02000000000000000000" pitchFamily="2" charset="0"/>
                <a:ea typeface="Roboto Condensed Light" panose="02000000000000000000" pitchFamily="2" charset="0"/>
              </a:rPr>
              <a:t> </a:t>
            </a:r>
            <a:r>
              <a:rPr lang="ru-RU" sz="1400" i="1" dirty="0" err="1">
                <a:solidFill>
                  <a:schemeClr val="bg1"/>
                </a:solidFill>
                <a:latin typeface="Roboto Condensed Light" panose="02000000000000000000" pitchFamily="2" charset="0"/>
                <a:ea typeface="Roboto Condensed Light" panose="02000000000000000000" pitchFamily="2" charset="0"/>
              </a:rPr>
              <a:t>прийняла</a:t>
            </a:r>
            <a:r>
              <a:rPr lang="ru-RU" sz="1400" i="1" dirty="0">
                <a:solidFill>
                  <a:schemeClr val="bg1"/>
                </a:solidFill>
                <a:latin typeface="Roboto Condensed Light" panose="02000000000000000000" pitchFamily="2" charset="0"/>
                <a:ea typeface="Roboto Condensed Light" panose="02000000000000000000" pitchFamily="2" charset="0"/>
              </a:rPr>
              <a:t> в </a:t>
            </a:r>
            <a:r>
              <a:rPr lang="ru-RU" sz="1400" i="1" dirty="0" err="1">
                <a:solidFill>
                  <a:schemeClr val="bg1"/>
                </a:solidFill>
                <a:latin typeface="Roboto Condensed Light" panose="02000000000000000000" pitchFamily="2" charset="0"/>
                <a:ea typeface="Roboto Condensed Light" panose="02000000000000000000" pitchFamily="2" charset="0"/>
              </a:rPr>
              <a:t>цілому</a:t>
            </a:r>
            <a:r>
              <a:rPr lang="ru-RU" sz="1400" i="1" dirty="0">
                <a:solidFill>
                  <a:schemeClr val="bg1"/>
                </a:solidFill>
                <a:latin typeface="Roboto Condensed Light" panose="02000000000000000000" pitchFamily="2" charset="0"/>
                <a:ea typeface="Roboto Condensed Light" panose="02000000000000000000" pitchFamily="2" charset="0"/>
              </a:rPr>
              <a:t> </a:t>
            </a:r>
            <a:r>
              <a:rPr lang="ru-RU" sz="1400" i="1" dirty="0" err="1" smtClean="0">
                <a:solidFill>
                  <a:schemeClr val="bg1"/>
                </a:solidFill>
                <a:latin typeface="Roboto Condensed Light" panose="02000000000000000000" pitchFamily="2" charset="0"/>
                <a:ea typeface="Roboto Condensed Light" panose="02000000000000000000" pitchFamily="2" charset="0"/>
              </a:rPr>
              <a:t>проєкт</a:t>
            </a:r>
            <a:r>
              <a:rPr lang="ru-RU" sz="1400" i="1" dirty="0">
                <a:solidFill>
                  <a:schemeClr val="bg1"/>
                </a:solidFill>
                <a:latin typeface="Roboto Condensed Light" panose="02000000000000000000" pitchFamily="2" charset="0"/>
                <a:ea typeface="Roboto Condensed Light" panose="02000000000000000000" pitchFamily="2" charset="0"/>
              </a:rPr>
              <a:t>; </a:t>
            </a:r>
            <a:r>
              <a:rPr lang="ru-RU" sz="1400" i="1" dirty="0" smtClean="0">
                <a:solidFill>
                  <a:schemeClr val="bg1"/>
                </a:solidFill>
                <a:latin typeface="Roboto Condensed Light" panose="02000000000000000000" pitchFamily="2" charset="0"/>
                <a:ea typeface="Roboto Condensed Light" panose="02000000000000000000" pitchFamily="2" charset="0"/>
              </a:rPr>
              <a:t>17 </a:t>
            </a:r>
            <a:r>
              <a:rPr lang="ru-RU" sz="1400" i="1" dirty="0" err="1" smtClean="0">
                <a:solidFill>
                  <a:schemeClr val="bg1"/>
                </a:solidFill>
                <a:latin typeface="Roboto Condensed Light" panose="02000000000000000000" pitchFamily="2" charset="0"/>
                <a:ea typeface="Roboto Condensed Light" panose="02000000000000000000" pitchFamily="2" charset="0"/>
              </a:rPr>
              <a:t>березня</a:t>
            </a:r>
            <a:r>
              <a:rPr lang="ru-RU" sz="1400" i="1" dirty="0" smtClean="0">
                <a:solidFill>
                  <a:schemeClr val="bg1"/>
                </a:solidFill>
                <a:latin typeface="Roboto Condensed Light" panose="02000000000000000000" pitchFamily="2" charset="0"/>
                <a:ea typeface="Roboto Condensed Light" panose="02000000000000000000" pitchFamily="2" charset="0"/>
              </a:rPr>
              <a:t> 2025 року направлено на </a:t>
            </a:r>
            <a:r>
              <a:rPr lang="ru-RU" sz="1400" i="1" dirty="0" err="1" smtClean="0">
                <a:solidFill>
                  <a:schemeClr val="bg1"/>
                </a:solidFill>
                <a:latin typeface="Roboto Condensed Light" panose="02000000000000000000" pitchFamily="2" charset="0"/>
                <a:ea typeface="Roboto Condensed Light" panose="02000000000000000000" pitchFamily="2" charset="0"/>
              </a:rPr>
              <a:t>підпис</a:t>
            </a:r>
            <a:r>
              <a:rPr lang="ru-RU" sz="1400" i="1" dirty="0" smtClean="0">
                <a:solidFill>
                  <a:schemeClr val="bg1"/>
                </a:solidFill>
                <a:latin typeface="Roboto Condensed Light" panose="02000000000000000000" pitchFamily="2" charset="0"/>
                <a:ea typeface="Roboto Condensed Light" panose="02000000000000000000" pitchFamily="2" charset="0"/>
              </a:rPr>
              <a:t> Президенту </a:t>
            </a:r>
            <a:r>
              <a:rPr lang="ru-RU" sz="1400" i="1" dirty="0" err="1" smtClean="0">
                <a:solidFill>
                  <a:schemeClr val="bg1"/>
                </a:solidFill>
                <a:latin typeface="Roboto Condensed Light" panose="02000000000000000000" pitchFamily="2" charset="0"/>
                <a:ea typeface="Roboto Condensed Light" panose="02000000000000000000" pitchFamily="2" charset="0"/>
              </a:rPr>
              <a:t>України</a:t>
            </a:r>
            <a:r>
              <a:rPr lang="ru-RU" sz="1400" i="1" dirty="0" smtClean="0">
                <a:solidFill>
                  <a:schemeClr val="bg1"/>
                </a:solidFill>
                <a:latin typeface="Roboto Condensed Light" panose="02000000000000000000" pitchFamily="2" charset="0"/>
                <a:ea typeface="Roboto Condensed Light" panose="02000000000000000000" pitchFamily="2" charset="0"/>
              </a:rPr>
              <a:t>)</a:t>
            </a:r>
            <a:r>
              <a:rPr lang="ru-RU" sz="2400" b="1" i="1" dirty="0" smtClean="0">
                <a:solidFill>
                  <a:schemeClr val="bg1"/>
                </a:solidFill>
                <a:latin typeface="Roboto Condensed Light" panose="02000000000000000000" pitchFamily="2" charset="0"/>
                <a:ea typeface="Roboto Condensed Light" panose="02000000000000000000" pitchFamily="2" charset="0"/>
              </a:rPr>
              <a:t> </a:t>
            </a:r>
            <a:endParaRPr lang="uk-UA" sz="2400" b="1" i="1" dirty="0">
              <a:solidFill>
                <a:schemeClr val="bg1"/>
              </a:solidFill>
              <a:latin typeface="Roboto Condensed Light" panose="02000000000000000000" pitchFamily="2" charset="0"/>
              <a:ea typeface="Roboto Condensed Light" panose="02000000000000000000" pitchFamily="2" charset="0"/>
            </a:endParaRPr>
          </a:p>
        </p:txBody>
      </p:sp>
      <p:sp>
        <p:nvSpPr>
          <p:cNvPr id="6" name="TextBox 5"/>
          <p:cNvSpPr txBox="1"/>
          <p:nvPr/>
        </p:nvSpPr>
        <p:spPr>
          <a:xfrm>
            <a:off x="382555" y="1498166"/>
            <a:ext cx="11294144" cy="4678204"/>
          </a:xfrm>
          <a:prstGeom prst="rect">
            <a:avLst/>
          </a:prstGeom>
          <a:noFill/>
        </p:spPr>
        <p:txBody>
          <a:bodyPr wrap="square" rtlCol="0">
            <a:spAutoFit/>
          </a:bodyPr>
          <a:lstStyle/>
          <a:p>
            <a:pPr algn="just">
              <a:spcBef>
                <a:spcPts val="600"/>
              </a:spcBef>
            </a:pPr>
            <a:r>
              <a:rPr lang="uk-UA" sz="2000" b="1" u="sng" dirty="0">
                <a:solidFill>
                  <a:srgbClr val="FFD800"/>
                </a:solidFill>
                <a:latin typeface="Roboto Condensed Light" panose="02000000000000000000" pitchFamily="2" charset="0"/>
                <a:ea typeface="Roboto Condensed Light" panose="02000000000000000000" pitchFamily="2" charset="0"/>
              </a:rPr>
              <a:t>Обґрунтування необхідності прийняття </a:t>
            </a:r>
            <a:r>
              <a:rPr lang="uk-UA" sz="2000" b="1" u="sng" dirty="0" err="1">
                <a:solidFill>
                  <a:srgbClr val="FFD800"/>
                </a:solidFill>
                <a:latin typeface="Roboto Condensed Light" panose="02000000000000000000" pitchFamily="2" charset="0"/>
                <a:ea typeface="Roboto Condensed Light" panose="02000000000000000000" pitchFamily="2" charset="0"/>
              </a:rPr>
              <a:t>акта</a:t>
            </a:r>
            <a:endParaRPr lang="uk-UA" sz="2000" b="1" u="sng" dirty="0">
              <a:solidFill>
                <a:srgbClr val="FFD800"/>
              </a:solidFill>
              <a:latin typeface="Roboto Condensed Light" panose="02000000000000000000" pitchFamily="2" charset="0"/>
              <a:ea typeface="Roboto Condensed Light" panose="02000000000000000000" pitchFamily="2" charset="0"/>
            </a:endParaRPr>
          </a:p>
          <a:p>
            <a:pPr algn="just">
              <a:spcBef>
                <a:spcPts val="600"/>
              </a:spcBef>
            </a:pPr>
            <a:r>
              <a:rPr lang="uk-UA" sz="2000" dirty="0">
                <a:solidFill>
                  <a:schemeClr val="bg1"/>
                </a:solidFill>
                <a:latin typeface="Roboto Condensed Light" panose="02000000000000000000" pitchFamily="2" charset="0"/>
                <a:ea typeface="Roboto Condensed Light" panose="02000000000000000000" pitchFamily="2" charset="0"/>
              </a:rPr>
              <a:t>Чинна редакція Цивільного кодексу України в частині </a:t>
            </a:r>
            <a:r>
              <a:rPr lang="uk-UA" sz="2000" dirty="0" smtClean="0">
                <a:solidFill>
                  <a:schemeClr val="bg1"/>
                </a:solidFill>
                <a:latin typeface="Roboto Condensed Light" panose="02000000000000000000" pitchFamily="2" charset="0"/>
                <a:ea typeface="Roboto Condensed Light" panose="02000000000000000000" pitchFamily="2" charset="0"/>
              </a:rPr>
              <a:t>нормативного регулювання </a:t>
            </a:r>
            <a:r>
              <a:rPr lang="uk-UA" sz="2000" dirty="0" err="1">
                <a:solidFill>
                  <a:schemeClr val="bg1"/>
                </a:solidFill>
                <a:latin typeface="Roboto Condensed Light" panose="02000000000000000000" pitchFamily="2" charset="0"/>
                <a:ea typeface="Roboto Condensed Light" panose="02000000000000000000" pitchFamily="2" charset="0"/>
              </a:rPr>
              <a:t>віндикаційних</a:t>
            </a:r>
            <a:r>
              <a:rPr lang="uk-UA" sz="2000" dirty="0">
                <a:solidFill>
                  <a:schemeClr val="bg1"/>
                </a:solidFill>
                <a:latin typeface="Roboto Condensed Light" panose="02000000000000000000" pitchFamily="2" charset="0"/>
                <a:ea typeface="Roboto Condensed Light" panose="02000000000000000000" pitchFamily="2" charset="0"/>
              </a:rPr>
              <a:t> та </a:t>
            </a:r>
            <a:r>
              <a:rPr lang="uk-UA" sz="2000" dirty="0" err="1">
                <a:solidFill>
                  <a:schemeClr val="bg1"/>
                </a:solidFill>
                <a:latin typeface="Roboto Condensed Light" panose="02000000000000000000" pitchFamily="2" charset="0"/>
                <a:ea typeface="Roboto Condensed Light" panose="02000000000000000000" pitchFamily="2" charset="0"/>
              </a:rPr>
              <a:t>негаторних</a:t>
            </a:r>
            <a:r>
              <a:rPr lang="uk-UA" sz="2000" dirty="0">
                <a:solidFill>
                  <a:schemeClr val="bg1"/>
                </a:solidFill>
                <a:latin typeface="Roboto Condensed Light" panose="02000000000000000000" pitchFamily="2" charset="0"/>
                <a:ea typeface="Roboto Condensed Light" panose="02000000000000000000" pitchFamily="2" charset="0"/>
              </a:rPr>
              <a:t> позовів, позовної давності має </a:t>
            </a:r>
            <a:r>
              <a:rPr lang="uk-UA" sz="2000" dirty="0" smtClean="0">
                <a:solidFill>
                  <a:schemeClr val="bg1"/>
                </a:solidFill>
                <a:latin typeface="Roboto Condensed Light" panose="02000000000000000000" pitchFamily="2" charset="0"/>
                <a:ea typeface="Roboto Condensed Light" panose="02000000000000000000" pitchFamily="2" charset="0"/>
              </a:rPr>
              <a:t>наслідком формування </a:t>
            </a:r>
            <a:r>
              <a:rPr lang="uk-UA" sz="2000" dirty="0">
                <a:solidFill>
                  <a:schemeClr val="bg1"/>
                </a:solidFill>
                <a:latin typeface="Roboto Condensed Light" panose="02000000000000000000" pitchFamily="2" charset="0"/>
                <a:ea typeface="Roboto Condensed Light" panose="02000000000000000000" pitchFamily="2" charset="0"/>
              </a:rPr>
              <a:t>за останні роки неоднозначної судової практики на рівні </a:t>
            </a:r>
            <a:r>
              <a:rPr lang="uk-UA" sz="2000" dirty="0" smtClean="0">
                <a:solidFill>
                  <a:schemeClr val="bg1"/>
                </a:solidFill>
                <a:latin typeface="Roboto Condensed Light" panose="02000000000000000000" pitchFamily="2" charset="0"/>
                <a:ea typeface="Roboto Condensed Light" panose="02000000000000000000" pitchFamily="2" charset="0"/>
              </a:rPr>
              <a:t>Верховного Суду</a:t>
            </a:r>
            <a:r>
              <a:rPr lang="uk-UA" sz="2000" dirty="0">
                <a:solidFill>
                  <a:schemeClr val="bg1"/>
                </a:solidFill>
                <a:latin typeface="Roboto Condensed Light" panose="02000000000000000000" pitchFamily="2" charset="0"/>
                <a:ea typeface="Roboto Condensed Light" panose="02000000000000000000" pitchFamily="2" charset="0"/>
              </a:rPr>
              <a:t>, якою фактично відбувається підміна </a:t>
            </a:r>
            <a:r>
              <a:rPr lang="uk-UA" sz="2000" dirty="0" err="1">
                <a:solidFill>
                  <a:schemeClr val="bg1"/>
                </a:solidFill>
                <a:latin typeface="Roboto Condensed Light" panose="02000000000000000000" pitchFamily="2" charset="0"/>
                <a:ea typeface="Roboto Condensed Light" panose="02000000000000000000" pitchFamily="2" charset="0"/>
              </a:rPr>
              <a:t>віндикаційного</a:t>
            </a:r>
            <a:r>
              <a:rPr lang="uk-UA" sz="2000" dirty="0">
                <a:solidFill>
                  <a:schemeClr val="bg1"/>
                </a:solidFill>
                <a:latin typeface="Roboto Condensed Light" panose="02000000000000000000" pitchFamily="2" charset="0"/>
                <a:ea typeface="Roboto Condensed Light" panose="02000000000000000000" pitchFamily="2" charset="0"/>
              </a:rPr>
              <a:t> позову </a:t>
            </a:r>
            <a:r>
              <a:rPr lang="uk-UA" sz="2000" dirty="0" err="1">
                <a:solidFill>
                  <a:schemeClr val="bg1"/>
                </a:solidFill>
                <a:latin typeface="Roboto Condensed Light" panose="02000000000000000000" pitchFamily="2" charset="0"/>
                <a:ea typeface="Roboto Condensed Light" panose="02000000000000000000" pitchFamily="2" charset="0"/>
              </a:rPr>
              <a:t>негаторним</a:t>
            </a:r>
            <a:r>
              <a:rPr lang="uk-UA" sz="2000" dirty="0">
                <a:solidFill>
                  <a:schemeClr val="bg1"/>
                </a:solidFill>
                <a:latin typeface="Roboto Condensed Light" panose="02000000000000000000" pitchFamily="2" charset="0"/>
                <a:ea typeface="Roboto Condensed Light" panose="02000000000000000000" pitchFamily="2" charset="0"/>
              </a:rPr>
              <a:t>, що </a:t>
            </a:r>
            <a:r>
              <a:rPr lang="uk-UA" sz="2000" dirty="0" smtClean="0">
                <a:solidFill>
                  <a:schemeClr val="bg1"/>
                </a:solidFill>
                <a:latin typeface="Roboto Condensed Light" panose="02000000000000000000" pitchFamily="2" charset="0"/>
                <a:ea typeface="Roboto Condensed Light" panose="02000000000000000000" pitchFamily="2" charset="0"/>
              </a:rPr>
              <a:t>не узгоджується </a:t>
            </a:r>
            <a:r>
              <a:rPr lang="uk-UA" sz="2000" dirty="0">
                <a:solidFill>
                  <a:schemeClr val="bg1"/>
                </a:solidFill>
                <a:latin typeface="Roboto Condensed Light" panose="02000000000000000000" pitchFamily="2" charset="0"/>
                <a:ea typeface="Roboto Condensed Light" panose="02000000000000000000" pitchFamily="2" charset="0"/>
              </a:rPr>
              <a:t>з його ж судовою практикою стосовно правової природи </a:t>
            </a:r>
            <a:r>
              <a:rPr lang="uk-UA" sz="2000" dirty="0" smtClean="0">
                <a:solidFill>
                  <a:schemeClr val="bg1"/>
                </a:solidFill>
                <a:latin typeface="Roboto Condensed Light" panose="02000000000000000000" pitchFamily="2" charset="0"/>
                <a:ea typeface="Roboto Condensed Light" panose="02000000000000000000" pitchFamily="2" charset="0"/>
              </a:rPr>
              <a:t>державної реєстрації </a:t>
            </a:r>
            <a:r>
              <a:rPr lang="uk-UA" sz="2000" dirty="0">
                <a:solidFill>
                  <a:schemeClr val="bg1"/>
                </a:solidFill>
                <a:latin typeface="Roboto Condensed Light" panose="02000000000000000000" pitchFamily="2" charset="0"/>
                <a:ea typeface="Roboto Condensed Light" panose="02000000000000000000" pitchFamily="2" charset="0"/>
              </a:rPr>
              <a:t>речових прав на нерухоме майно, суперечить практиці ЄСПЛ та </a:t>
            </a:r>
            <a:r>
              <a:rPr lang="uk-UA" sz="2000" dirty="0" smtClean="0">
                <a:solidFill>
                  <a:schemeClr val="bg1"/>
                </a:solidFill>
                <a:latin typeface="Roboto Condensed Light" panose="02000000000000000000" pitchFamily="2" charset="0"/>
                <a:ea typeface="Roboto Condensed Light" panose="02000000000000000000" pitchFamily="2" charset="0"/>
              </a:rPr>
              <a:t>статті 1 Першого </a:t>
            </a:r>
            <a:r>
              <a:rPr lang="uk-UA" sz="2000" dirty="0">
                <a:solidFill>
                  <a:schemeClr val="bg1"/>
                </a:solidFill>
                <a:latin typeface="Roboto Condensed Light" panose="02000000000000000000" pitchFamily="2" charset="0"/>
                <a:ea typeface="Roboto Condensed Light" panose="02000000000000000000" pitchFamily="2" charset="0"/>
              </a:rPr>
              <a:t>протоколу до Конвенції</a:t>
            </a:r>
            <a:r>
              <a:rPr lang="uk-UA" sz="2000" dirty="0" smtClean="0">
                <a:solidFill>
                  <a:schemeClr val="bg1"/>
                </a:solidFill>
                <a:latin typeface="Roboto Condensed Light" panose="02000000000000000000" pitchFamily="2" charset="0"/>
                <a:ea typeface="Roboto Condensed Light" panose="02000000000000000000" pitchFamily="2" charset="0"/>
              </a:rPr>
              <a:t>. </a:t>
            </a:r>
          </a:p>
          <a:p>
            <a:pPr algn="just">
              <a:spcBef>
                <a:spcPts val="600"/>
              </a:spcBef>
            </a:pPr>
            <a:endParaRPr lang="uk-UA" sz="2000" dirty="0">
              <a:solidFill>
                <a:schemeClr val="bg1"/>
              </a:solidFill>
              <a:latin typeface="Roboto Condensed Light" panose="02000000000000000000" pitchFamily="2" charset="0"/>
              <a:ea typeface="Roboto Condensed Light" panose="02000000000000000000" pitchFamily="2" charset="0"/>
            </a:endParaRPr>
          </a:p>
          <a:p>
            <a:pPr algn="just">
              <a:spcBef>
                <a:spcPts val="600"/>
              </a:spcBef>
            </a:pPr>
            <a:r>
              <a:rPr lang="uk-UA" sz="2000" dirty="0">
                <a:solidFill>
                  <a:schemeClr val="bg1"/>
                </a:solidFill>
                <a:latin typeface="Roboto Condensed Light" panose="02000000000000000000" pitchFamily="2" charset="0"/>
                <a:ea typeface="Roboto Condensed Light" panose="02000000000000000000" pitchFamily="2" charset="0"/>
              </a:rPr>
              <a:t>Прийняття </a:t>
            </a:r>
            <a:r>
              <a:rPr lang="uk-UA" sz="2000" dirty="0" err="1" smtClean="0">
                <a:solidFill>
                  <a:schemeClr val="bg1"/>
                </a:solidFill>
                <a:latin typeface="Roboto Condensed Light" panose="02000000000000000000" pitchFamily="2" charset="0"/>
                <a:ea typeface="Roboto Condensed Light" panose="02000000000000000000" pitchFamily="2" charset="0"/>
              </a:rPr>
              <a:t>проєкту</a:t>
            </a:r>
            <a:r>
              <a:rPr lang="uk-UA" sz="2000" dirty="0" smtClean="0">
                <a:solidFill>
                  <a:schemeClr val="bg1"/>
                </a:solidFill>
                <a:latin typeface="Roboto Condensed Light" panose="02000000000000000000" pitchFamily="2" charset="0"/>
                <a:ea typeface="Roboto Condensed Light" panose="02000000000000000000" pitchFamily="2" charset="0"/>
              </a:rPr>
              <a:t> </a:t>
            </a:r>
            <a:r>
              <a:rPr lang="uk-UA" sz="2000" dirty="0">
                <a:solidFill>
                  <a:schemeClr val="bg1"/>
                </a:solidFill>
                <a:latin typeface="Roboto Condensed Light" panose="02000000000000000000" pitchFamily="2" charset="0"/>
                <a:ea typeface="Roboto Condensed Light" panose="02000000000000000000" pitchFamily="2" charset="0"/>
              </a:rPr>
              <a:t>Закону забезпечить належну базу правозастосування </a:t>
            </a:r>
            <a:r>
              <a:rPr lang="uk-UA" sz="2000" dirty="0" smtClean="0">
                <a:solidFill>
                  <a:schemeClr val="bg1"/>
                </a:solidFill>
                <a:latin typeface="Roboto Condensed Light" panose="02000000000000000000" pitchFamily="2" charset="0"/>
                <a:ea typeface="Roboto Condensed Light" panose="02000000000000000000" pitchFamily="2" charset="0"/>
              </a:rPr>
              <a:t>у справах </a:t>
            </a:r>
            <a:r>
              <a:rPr lang="uk-UA" sz="2000" dirty="0">
                <a:solidFill>
                  <a:schemeClr val="bg1"/>
                </a:solidFill>
                <a:latin typeface="Roboto Condensed Light" panose="02000000000000000000" pitchFamily="2" charset="0"/>
                <a:ea typeface="Roboto Condensed Light" panose="02000000000000000000" pitchFamily="2" charset="0"/>
              </a:rPr>
              <a:t>щодо витребування майна у добросовісного набувача, а також </a:t>
            </a:r>
            <a:r>
              <a:rPr lang="uk-UA" sz="2000" dirty="0" smtClean="0">
                <a:solidFill>
                  <a:schemeClr val="bg1"/>
                </a:solidFill>
                <a:latin typeface="Roboto Condensed Light" panose="02000000000000000000" pitchFamily="2" charset="0"/>
                <a:ea typeface="Roboto Condensed Light" panose="02000000000000000000" pitchFamily="2" charset="0"/>
              </a:rPr>
              <a:t>забезпечить запровадження </a:t>
            </a:r>
            <a:r>
              <a:rPr lang="uk-UA" sz="2000" dirty="0">
                <a:solidFill>
                  <a:schemeClr val="bg1"/>
                </a:solidFill>
                <a:latin typeface="Roboto Condensed Light" panose="02000000000000000000" pitchFamily="2" charset="0"/>
                <a:ea typeface="Roboto Condensed Light" panose="02000000000000000000" pitchFamily="2" charset="0"/>
              </a:rPr>
              <a:t>компенсаційних механізмів відшкодування ринкової вартості майна</a:t>
            </a:r>
            <a:r>
              <a:rPr lang="uk-UA" sz="2000" dirty="0" smtClean="0">
                <a:solidFill>
                  <a:schemeClr val="bg1"/>
                </a:solidFill>
                <a:latin typeface="Roboto Condensed Light" panose="02000000000000000000" pitchFamily="2" charset="0"/>
                <a:ea typeface="Roboto Condensed Light" panose="02000000000000000000" pitchFamily="2" charset="0"/>
              </a:rPr>
              <a:t>, що </a:t>
            </a:r>
            <a:r>
              <a:rPr lang="uk-UA" sz="2000" dirty="0">
                <a:solidFill>
                  <a:schemeClr val="bg1"/>
                </a:solidFill>
                <a:latin typeface="Roboto Condensed Light" panose="02000000000000000000" pitchFamily="2" charset="0"/>
                <a:ea typeface="Roboto Condensed Light" panose="02000000000000000000" pitchFamily="2" charset="0"/>
              </a:rPr>
              <a:t>було витребувано у добросовісного набувача із можливістю </a:t>
            </a:r>
            <a:r>
              <a:rPr lang="uk-UA" sz="2000" dirty="0" smtClean="0">
                <a:solidFill>
                  <a:schemeClr val="bg1"/>
                </a:solidFill>
                <a:latin typeface="Roboto Condensed Light" panose="02000000000000000000" pitchFamily="2" charset="0"/>
                <a:ea typeface="Roboto Condensed Light" panose="02000000000000000000" pitchFamily="2" charset="0"/>
              </a:rPr>
              <a:t>подальшого відшкодування </a:t>
            </a:r>
            <a:r>
              <a:rPr lang="uk-UA" sz="2000" dirty="0">
                <a:solidFill>
                  <a:schemeClr val="bg1"/>
                </a:solidFill>
                <a:latin typeface="Roboto Condensed Light" panose="02000000000000000000" pitchFamily="2" charset="0"/>
                <a:ea typeface="Roboto Condensed Light" panose="02000000000000000000" pitchFamily="2" charset="0"/>
              </a:rPr>
              <a:t>шкоди, завданої державі чи територіальній громаді, за </a:t>
            </a:r>
            <a:r>
              <a:rPr lang="uk-UA" sz="2000" dirty="0" smtClean="0">
                <a:solidFill>
                  <a:schemeClr val="bg1"/>
                </a:solidFill>
                <a:latin typeface="Roboto Condensed Light" panose="02000000000000000000" pitchFamily="2" charset="0"/>
                <a:ea typeface="Roboto Condensed Light" panose="02000000000000000000" pitchFamily="2" charset="0"/>
              </a:rPr>
              <a:t>рахунок винних </a:t>
            </a:r>
            <a:r>
              <a:rPr lang="uk-UA" sz="2000" dirty="0">
                <a:solidFill>
                  <a:schemeClr val="bg1"/>
                </a:solidFill>
                <a:latin typeface="Roboto Condensed Light" panose="02000000000000000000" pitchFamily="2" charset="0"/>
                <a:ea typeface="Roboto Condensed Light" panose="02000000000000000000" pitchFamily="2" charset="0"/>
              </a:rPr>
              <a:t>осіб.</a:t>
            </a:r>
          </a:p>
          <a:p>
            <a:pPr algn="r">
              <a:spcBef>
                <a:spcPts val="600"/>
              </a:spcBef>
            </a:pPr>
            <a:r>
              <a:rPr lang="uk-UA" sz="2000" dirty="0">
                <a:solidFill>
                  <a:schemeClr val="bg1"/>
                </a:solidFill>
                <a:latin typeface="Roboto Condensed Light" panose="02000000000000000000" pitchFamily="2" charset="0"/>
                <a:ea typeface="Roboto Condensed Light" panose="02000000000000000000" pitchFamily="2" charset="0"/>
              </a:rPr>
              <a:t>	</a:t>
            </a:r>
            <a:r>
              <a:rPr lang="uk-UA" sz="2000" dirty="0" smtClean="0">
                <a:solidFill>
                  <a:schemeClr val="bg1"/>
                </a:solidFill>
                <a:latin typeface="Roboto Condensed Light" panose="02000000000000000000" pitchFamily="2" charset="0"/>
                <a:ea typeface="Roboto Condensed Light" panose="02000000000000000000" pitchFamily="2" charset="0"/>
              </a:rPr>
              <a:t>							</a:t>
            </a:r>
            <a:r>
              <a:rPr lang="uk-UA" sz="2000" i="1" dirty="0" smtClean="0">
                <a:solidFill>
                  <a:schemeClr val="bg1"/>
                </a:solidFill>
                <a:latin typeface="Roboto Condensed Light" panose="02000000000000000000" pitchFamily="2" charset="0"/>
                <a:ea typeface="Roboto Condensed Light" panose="02000000000000000000" pitchFamily="2" charset="0"/>
              </a:rPr>
              <a:t>*</a:t>
            </a:r>
            <a:r>
              <a:rPr lang="uk-UA" sz="2000" dirty="0" smtClean="0">
                <a:solidFill>
                  <a:schemeClr val="bg1"/>
                </a:solidFill>
                <a:latin typeface="Roboto Condensed Light" panose="02000000000000000000" pitchFamily="2" charset="0"/>
                <a:ea typeface="Roboto Condensed Light" panose="02000000000000000000" pitchFamily="2" charset="0"/>
              </a:rPr>
              <a:t> </a:t>
            </a:r>
            <a:r>
              <a:rPr lang="uk-UA" sz="1600" i="1" dirty="0" smtClean="0">
                <a:solidFill>
                  <a:schemeClr val="bg1"/>
                </a:solidFill>
                <a:latin typeface="Roboto Condensed Light" panose="02000000000000000000" pitchFamily="2" charset="0"/>
                <a:ea typeface="Roboto Condensed Light" panose="02000000000000000000" pitchFamily="2" charset="0"/>
              </a:rPr>
              <a:t>пояснювальна записка до </a:t>
            </a:r>
            <a:r>
              <a:rPr lang="uk-UA" sz="1600" i="1" dirty="0" err="1" smtClean="0">
                <a:solidFill>
                  <a:schemeClr val="bg1"/>
                </a:solidFill>
                <a:latin typeface="Roboto Condensed Light" panose="02000000000000000000" pitchFamily="2" charset="0"/>
                <a:ea typeface="Roboto Condensed Light" panose="02000000000000000000" pitchFamily="2" charset="0"/>
              </a:rPr>
              <a:t>проєкту</a:t>
            </a:r>
            <a:r>
              <a:rPr lang="uk-UA" sz="1600" i="1" dirty="0" smtClean="0">
                <a:solidFill>
                  <a:srgbClr val="38B6AB"/>
                </a:solidFill>
                <a:latin typeface="Roboto Condensed Light" panose="02000000000000000000" pitchFamily="2" charset="0"/>
                <a:ea typeface="Roboto Condensed Light" panose="02000000000000000000" pitchFamily="2" charset="0"/>
              </a:rPr>
              <a:t/>
            </a:r>
            <a:br>
              <a:rPr lang="uk-UA" sz="1600" i="1" dirty="0" smtClean="0">
                <a:solidFill>
                  <a:srgbClr val="38B6AB"/>
                </a:solidFill>
                <a:latin typeface="Roboto Condensed Light" panose="02000000000000000000" pitchFamily="2" charset="0"/>
                <a:ea typeface="Roboto Condensed Light" panose="02000000000000000000" pitchFamily="2" charset="0"/>
              </a:rPr>
            </a:br>
            <a:endParaRPr lang="uk-UA" i="1" dirty="0" smtClean="0">
              <a:solidFill>
                <a:srgbClr val="38B6AB"/>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20517583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11527359" y="6485038"/>
            <a:ext cx="347116" cy="15826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286546" y="6357705"/>
            <a:ext cx="2228718" cy="412930"/>
          </a:xfrm>
        </p:spPr>
        <p:txBody>
          <a:bodyPr/>
          <a:lstStyle/>
          <a:p>
            <a:r>
              <a:rPr lang="uk-UA" smtClean="0">
                <a:solidFill>
                  <a:schemeClr val="bg1"/>
                </a:solidFill>
                <a:latin typeface="Roboto Condensed Light" panose="02000000000000000000" pitchFamily="2" charset="0"/>
                <a:ea typeface="Roboto Condensed Light" panose="02000000000000000000" pitchFamily="2" charset="0"/>
              </a:rPr>
              <a:t>Велика Палата Верховного Суду</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Місце для нижнього колонтитула 6">
            <a:extLst>
              <a:ext uri="{FF2B5EF4-FFF2-40B4-BE49-F238E27FC236}">
                <a16:creationId xmlns:a16="http://schemas.microsoft.com/office/drawing/2014/main" id="{5DD3FAA2-11D2-433B-9639-F1C673A10B5F}"/>
              </a:ext>
            </a:extLst>
          </p:cNvPr>
          <p:cNvSpPr>
            <a:spLocks noGrp="1"/>
          </p:cNvSpPr>
          <p:nvPr>
            <p:ph type="ftr" sz="quarter" idx="11"/>
          </p:nvPr>
        </p:nvSpPr>
        <p:spPr>
          <a:xfrm>
            <a:off x="2806959" y="6381605"/>
            <a:ext cx="7092820" cy="365125"/>
          </a:xfrm>
        </p:spPr>
        <p:txBody>
          <a:bodyPr/>
          <a:lstStyle/>
          <a:p>
            <a:r>
              <a:rPr lang="ru-RU" smtClean="0">
                <a:solidFill>
                  <a:schemeClr val="bg1"/>
                </a:solidFill>
                <a:latin typeface="Roboto Condensed Light" panose="02000000000000000000" pitchFamily="2" charset="0"/>
                <a:ea typeface="Roboto Condensed Light" panose="02000000000000000000" pitchFamily="2" charset="0"/>
              </a:rPr>
              <a:t>Актуальні правові висновки Верховного Суду у земельних спорах</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2" name="TextBox 1"/>
          <p:cNvSpPr txBox="1"/>
          <p:nvPr/>
        </p:nvSpPr>
        <p:spPr>
          <a:xfrm>
            <a:off x="561975" y="171450"/>
            <a:ext cx="11114724" cy="707886"/>
          </a:xfrm>
          <a:prstGeom prst="rect">
            <a:avLst/>
          </a:prstGeom>
          <a:noFill/>
        </p:spPr>
        <p:txBody>
          <a:bodyPr wrap="square" rtlCol="0">
            <a:spAutoFit/>
          </a:bodyPr>
          <a:lstStyle/>
          <a:p>
            <a:pPr algn="just">
              <a:spcBef>
                <a:spcPts val="1200"/>
              </a:spcBef>
            </a:pPr>
            <a:endParaRPr lang="ru-RU" sz="2200" b="1" dirty="0" smtClean="0">
              <a:solidFill>
                <a:schemeClr val="bg1"/>
              </a:solidFill>
              <a:latin typeface="Roboto Condensed Light" panose="02000000000000000000" pitchFamily="2" charset="0"/>
              <a:ea typeface="Roboto Condensed Light" panose="02000000000000000000" pitchFamily="2" charset="0"/>
            </a:endParaRPr>
          </a:p>
          <a:p>
            <a:endParaRPr lang="uk-UA" dirty="0"/>
          </a:p>
        </p:txBody>
      </p:sp>
      <p:sp>
        <p:nvSpPr>
          <p:cNvPr id="6" name="TextBox 5"/>
          <p:cNvSpPr txBox="1"/>
          <p:nvPr/>
        </p:nvSpPr>
        <p:spPr>
          <a:xfrm>
            <a:off x="466602" y="1514056"/>
            <a:ext cx="11305469" cy="3877985"/>
          </a:xfrm>
          <a:prstGeom prst="rect">
            <a:avLst/>
          </a:prstGeom>
          <a:noFill/>
        </p:spPr>
        <p:txBody>
          <a:bodyPr wrap="square" rtlCol="0">
            <a:spAutoFit/>
          </a:bodyPr>
          <a:lstStyle/>
          <a:p>
            <a:pPr algn="just">
              <a:spcBef>
                <a:spcPts val="600"/>
              </a:spcBef>
            </a:pPr>
            <a:r>
              <a:rPr lang="ru-RU" sz="2000" dirty="0" err="1">
                <a:solidFill>
                  <a:schemeClr val="bg1"/>
                </a:solidFill>
                <a:latin typeface="Roboto Condensed Light" panose="02000000000000000000" pitchFamily="2" charset="0"/>
                <a:ea typeface="Roboto Condensed Light" panose="02000000000000000000" pitchFamily="2" charset="0"/>
              </a:rPr>
              <a:t>Об’єкт</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незавершеного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будівництва</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збудований</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i="1" dirty="0">
                <a:solidFill>
                  <a:schemeClr val="bg1"/>
                </a:solidFill>
                <a:latin typeface="Roboto Condensed Light" panose="02000000000000000000" pitchFamily="2" charset="0"/>
                <a:ea typeface="Roboto Condensed Light" panose="02000000000000000000" pitchFamily="2" charset="0"/>
              </a:rPr>
              <a:t>на </a:t>
            </a:r>
            <a:r>
              <a:rPr lang="ru-RU" sz="2000" i="1" dirty="0" err="1">
                <a:solidFill>
                  <a:schemeClr val="bg1"/>
                </a:solidFill>
                <a:latin typeface="Roboto Condensed Light" panose="02000000000000000000" pitchFamily="2" charset="0"/>
                <a:ea typeface="Roboto Condensed Light" panose="02000000000000000000" pitchFamily="2" charset="0"/>
              </a:rPr>
              <a:t>земельній</a:t>
            </a:r>
            <a:r>
              <a:rPr lang="ru-RU" sz="2000" i="1" dirty="0">
                <a:solidFill>
                  <a:schemeClr val="bg1"/>
                </a:solidFill>
                <a:latin typeface="Roboto Condensed Light" panose="02000000000000000000" pitchFamily="2" charset="0"/>
                <a:ea typeface="Roboto Condensed Light" panose="02000000000000000000" pitchFamily="2" charset="0"/>
              </a:rPr>
              <a:t> </a:t>
            </a:r>
            <a:r>
              <a:rPr lang="ru-RU" sz="2000" i="1" dirty="0" err="1">
                <a:solidFill>
                  <a:schemeClr val="bg1"/>
                </a:solidFill>
                <a:latin typeface="Roboto Condensed Light" panose="02000000000000000000" pitchFamily="2" charset="0"/>
                <a:ea typeface="Roboto Condensed Light" panose="02000000000000000000" pitchFamily="2" charset="0"/>
              </a:rPr>
              <a:t>ділянці</a:t>
            </a:r>
            <a:r>
              <a:rPr lang="ru-RU" sz="2000" i="1" dirty="0">
                <a:solidFill>
                  <a:schemeClr val="bg1"/>
                </a:solidFill>
                <a:latin typeface="Roboto Condensed Light" panose="02000000000000000000" pitchFamily="2" charset="0"/>
                <a:ea typeface="Roboto Condensed Light" panose="02000000000000000000" pitchFamily="2" charset="0"/>
              </a:rPr>
              <a:t>, </a:t>
            </a:r>
            <a:r>
              <a:rPr lang="ru-RU" sz="2000" i="1" dirty="0" err="1">
                <a:solidFill>
                  <a:schemeClr val="bg1"/>
                </a:solidFill>
                <a:latin typeface="Roboto Condensed Light" panose="02000000000000000000" pitchFamily="2" charset="0"/>
                <a:ea typeface="Roboto Condensed Light" panose="02000000000000000000" pitchFamily="2" charset="0"/>
              </a:rPr>
              <a:t>що</a:t>
            </a:r>
            <a:r>
              <a:rPr lang="ru-RU" sz="2000" i="1" dirty="0">
                <a:solidFill>
                  <a:schemeClr val="bg1"/>
                </a:solidFill>
                <a:latin typeface="Roboto Condensed Light" panose="02000000000000000000" pitchFamily="2" charset="0"/>
                <a:ea typeface="Roboto Condensed Light" panose="02000000000000000000" pitchFamily="2" charset="0"/>
              </a:rPr>
              <a:t> на час </a:t>
            </a:r>
            <a:r>
              <a:rPr lang="ru-RU" sz="2000" i="1" dirty="0" err="1">
                <a:solidFill>
                  <a:schemeClr val="bg1"/>
                </a:solidFill>
                <a:latin typeface="Roboto Condensed Light" panose="02000000000000000000" pitchFamily="2" charset="0"/>
                <a:ea typeface="Roboto Condensed Light" panose="02000000000000000000" pitchFamily="2" charset="0"/>
              </a:rPr>
              <a:t>будівництва</a:t>
            </a:r>
            <a:r>
              <a:rPr lang="ru-RU" sz="2000" i="1" dirty="0">
                <a:solidFill>
                  <a:schemeClr val="bg1"/>
                </a:solidFill>
                <a:latin typeface="Roboto Condensed Light" panose="02000000000000000000" pitchFamily="2" charset="0"/>
                <a:ea typeface="Roboto Condensed Light" panose="02000000000000000000" pitchFamily="2" charset="0"/>
              </a:rPr>
              <a:t> не </a:t>
            </a:r>
            <a:r>
              <a:rPr lang="ru-RU" sz="2000" i="1" dirty="0" err="1">
                <a:solidFill>
                  <a:schemeClr val="bg1"/>
                </a:solidFill>
                <a:latin typeface="Roboto Condensed Light" panose="02000000000000000000" pitchFamily="2" charset="0"/>
                <a:ea typeface="Roboto Condensed Light" panose="02000000000000000000" pitchFamily="2" charset="0"/>
              </a:rPr>
              <a:t>була</a:t>
            </a:r>
            <a:r>
              <a:rPr lang="ru-RU" sz="2000" i="1" dirty="0">
                <a:solidFill>
                  <a:schemeClr val="bg1"/>
                </a:solidFill>
                <a:latin typeface="Roboto Condensed Light" panose="02000000000000000000" pitchFamily="2" charset="0"/>
                <a:ea typeface="Roboto Condensed Light" panose="02000000000000000000" pitchFamily="2" charset="0"/>
              </a:rPr>
              <a:t> </a:t>
            </a:r>
            <a:r>
              <a:rPr lang="ru-RU" sz="2000" i="1" dirty="0" err="1">
                <a:solidFill>
                  <a:schemeClr val="bg1"/>
                </a:solidFill>
                <a:latin typeface="Roboto Condensed Light" panose="02000000000000000000" pitchFamily="2" charset="0"/>
                <a:ea typeface="Roboto Condensed Light" panose="02000000000000000000" pitchFamily="2" charset="0"/>
              </a:rPr>
              <a:t>відведена</a:t>
            </a:r>
            <a:r>
              <a:rPr lang="ru-RU" sz="2000" i="1" dirty="0">
                <a:solidFill>
                  <a:schemeClr val="bg1"/>
                </a:solidFill>
                <a:latin typeface="Roboto Condensed Light" panose="02000000000000000000" pitchFamily="2" charset="0"/>
                <a:ea typeface="Roboto Condensed Light" panose="02000000000000000000" pitchFamily="2" charset="0"/>
              </a:rPr>
              <a:t> для </a:t>
            </a:r>
            <a:r>
              <a:rPr lang="ru-RU" sz="2000" i="1" dirty="0" err="1">
                <a:solidFill>
                  <a:schemeClr val="bg1"/>
                </a:solidFill>
                <a:latin typeface="Roboto Condensed Light" panose="02000000000000000000" pitchFamily="2" charset="0"/>
                <a:ea typeface="Roboto Condensed Light" panose="02000000000000000000" pitchFamily="2" charset="0"/>
              </a:rPr>
              <a:t>цієї</a:t>
            </a:r>
            <a:r>
              <a:rPr lang="ru-RU" sz="2000" i="1" dirty="0">
                <a:solidFill>
                  <a:schemeClr val="bg1"/>
                </a:solidFill>
                <a:latin typeface="Roboto Condensed Light" panose="02000000000000000000" pitchFamily="2" charset="0"/>
                <a:ea typeface="Roboto Condensed Light" panose="02000000000000000000" pitchFamily="2" charset="0"/>
              </a:rPr>
              <a:t> мети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b="1" dirty="0">
                <a:solidFill>
                  <a:srgbClr val="FFD800"/>
                </a:solidFill>
                <a:latin typeface="Roboto Condensed Light" panose="02000000000000000000" pitchFamily="2" charset="0"/>
                <a:ea typeface="Roboto Condensed Light" panose="02000000000000000000" pitchFamily="2" charset="0"/>
              </a:rPr>
              <a:t>є </a:t>
            </a:r>
            <a:r>
              <a:rPr lang="ru-RU" sz="2000" b="1" dirty="0" err="1">
                <a:solidFill>
                  <a:srgbClr val="FFD800"/>
                </a:solidFill>
                <a:latin typeface="Roboto Condensed Light" panose="02000000000000000000" pitchFamily="2" charset="0"/>
                <a:ea typeface="Roboto Condensed Light" panose="02000000000000000000" pitchFamily="2" charset="0"/>
              </a:rPr>
              <a:t>об’єктом</a:t>
            </a:r>
            <a:r>
              <a:rPr lang="ru-RU" sz="2000" b="1" dirty="0">
                <a:solidFill>
                  <a:srgbClr val="FFD800"/>
                </a:solidFill>
                <a:latin typeface="Roboto Condensed Light" panose="02000000000000000000" pitchFamily="2" charset="0"/>
                <a:ea typeface="Roboto Condensed Light" panose="02000000000000000000" pitchFamily="2" charset="0"/>
              </a:rPr>
              <a:t> самочинного </a:t>
            </a:r>
            <a:r>
              <a:rPr lang="ru-RU" sz="2000" b="1" dirty="0" err="1">
                <a:solidFill>
                  <a:srgbClr val="FFD800"/>
                </a:solidFill>
                <a:latin typeface="Roboto Condensed Light" panose="02000000000000000000" pitchFamily="2" charset="0"/>
                <a:ea typeface="Roboto Condensed Light" panose="02000000000000000000" pitchFamily="2" charset="0"/>
              </a:rPr>
              <a:t>будівництва</a:t>
            </a:r>
            <a:r>
              <a:rPr lang="ru-RU" sz="2000" dirty="0">
                <a:solidFill>
                  <a:schemeClr val="bg1"/>
                </a:solidFill>
                <a:latin typeface="Roboto Condensed Light" panose="02000000000000000000" pitchFamily="2" charset="0"/>
                <a:ea typeface="Roboto Condensed Light" panose="02000000000000000000" pitchFamily="2" charset="0"/>
              </a:rPr>
              <a:t>, на </a:t>
            </a:r>
            <a:r>
              <a:rPr lang="ru-RU" sz="2000" dirty="0" err="1">
                <a:solidFill>
                  <a:schemeClr val="bg1"/>
                </a:solidFill>
                <a:latin typeface="Roboto Condensed Light" panose="02000000000000000000" pitchFamily="2" charset="0"/>
                <a:ea typeface="Roboto Condensed Light" panose="02000000000000000000" pitchFamily="2" charset="0"/>
              </a:rPr>
              <a:t>який</a:t>
            </a:r>
            <a:r>
              <a:rPr lang="ru-RU" sz="2000" dirty="0">
                <a:solidFill>
                  <a:schemeClr val="bg1"/>
                </a:solidFill>
                <a:latin typeface="Roboto Condensed Light" panose="02000000000000000000" pitchFamily="2" charset="0"/>
                <a:ea typeface="Roboto Condensed Light" panose="02000000000000000000" pitchFamily="2" charset="0"/>
              </a:rPr>
              <a:t> особа, </a:t>
            </a:r>
            <a:r>
              <a:rPr lang="ru-RU" sz="2000" dirty="0" err="1">
                <a:solidFill>
                  <a:schemeClr val="bg1"/>
                </a:solidFill>
                <a:latin typeface="Roboto Condensed Light" panose="02000000000000000000" pitchFamily="2" charset="0"/>
                <a:ea typeface="Roboto Condensed Light" panose="02000000000000000000" pitchFamily="2" charset="0"/>
              </a:rPr>
              <a:t>що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здійснила</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самочинне</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будівництво</a:t>
            </a:r>
            <a:r>
              <a:rPr lang="ru-RU" sz="2000" dirty="0">
                <a:solidFill>
                  <a:schemeClr val="bg1"/>
                </a:solidFill>
                <a:latin typeface="Roboto Condensed Light" panose="02000000000000000000" pitchFamily="2" charset="0"/>
                <a:ea typeface="Roboto Condensed Light" panose="02000000000000000000" pitchFamily="2" charset="0"/>
              </a:rPr>
              <a:t>, не </a:t>
            </a:r>
            <a:r>
              <a:rPr lang="ru-RU" sz="2000" dirty="0" err="1">
                <a:solidFill>
                  <a:schemeClr val="bg1"/>
                </a:solidFill>
                <a:latin typeface="Roboto Condensed Light" panose="02000000000000000000" pitchFamily="2" charset="0"/>
                <a:ea typeface="Roboto Condensed Light" panose="02000000000000000000" pitchFamily="2" charset="0"/>
              </a:rPr>
              <a:t>набуває</a:t>
            </a:r>
            <a:r>
              <a:rPr lang="ru-RU" sz="2000" dirty="0">
                <a:solidFill>
                  <a:schemeClr val="bg1"/>
                </a:solidFill>
                <a:latin typeface="Roboto Condensed Light" panose="02000000000000000000" pitchFamily="2" charset="0"/>
                <a:ea typeface="Roboto Condensed Light" panose="02000000000000000000" pitchFamily="2" charset="0"/>
              </a:rPr>
              <a:t> право </a:t>
            </a:r>
            <a:r>
              <a:rPr lang="ru-RU" sz="2000" dirty="0" err="1">
                <a:solidFill>
                  <a:schemeClr val="bg1"/>
                </a:solidFill>
                <a:latin typeface="Roboto Condensed Light" panose="02000000000000000000" pitchFamily="2" charset="0"/>
                <a:ea typeface="Roboto Condensed Light" panose="02000000000000000000" pitchFamily="2" charset="0"/>
              </a:rPr>
              <a:t>власності</a:t>
            </a:r>
            <a:r>
              <a:rPr lang="ru-RU" sz="2000" dirty="0" smtClean="0">
                <a:solidFill>
                  <a:schemeClr val="bg1"/>
                </a:solidFill>
                <a:latin typeface="Roboto Condensed Light" panose="02000000000000000000" pitchFamily="2" charset="0"/>
                <a:ea typeface="Roboto Condensed Light" panose="02000000000000000000" pitchFamily="2" charset="0"/>
              </a:rPr>
              <a:t>.</a:t>
            </a:r>
          </a:p>
          <a:p>
            <a:pPr algn="just">
              <a:spcBef>
                <a:spcPts val="600"/>
              </a:spcBef>
            </a:pPr>
            <a:r>
              <a:rPr lang="ru-RU" sz="2000" dirty="0" err="1" smtClean="0">
                <a:solidFill>
                  <a:schemeClr val="bg1"/>
                </a:solidFill>
                <a:latin typeface="Roboto Condensed Light" panose="02000000000000000000" pitchFamily="2" charset="0"/>
                <a:ea typeface="Roboto Condensed Light" panose="02000000000000000000" pitchFamily="2" charset="0"/>
              </a:rPr>
              <a:t>Державна</a:t>
            </a:r>
            <a:r>
              <a:rPr lang="ru-RU" sz="2000" dirty="0" smtClean="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реєстрація</a:t>
            </a:r>
            <a:r>
              <a:rPr lang="ru-RU" sz="2000" dirty="0">
                <a:solidFill>
                  <a:schemeClr val="bg1"/>
                </a:solidFill>
                <a:latin typeface="Roboto Condensed Light" panose="02000000000000000000" pitchFamily="2" charset="0"/>
                <a:ea typeface="Roboto Condensed Light" panose="02000000000000000000" pitchFamily="2" charset="0"/>
              </a:rPr>
              <a:t> права </a:t>
            </a:r>
            <a:r>
              <a:rPr lang="ru-RU" sz="2000" dirty="0" err="1">
                <a:solidFill>
                  <a:schemeClr val="bg1"/>
                </a:solidFill>
                <a:latin typeface="Roboto Condensed Light" panose="02000000000000000000" pitchFamily="2" charset="0"/>
                <a:ea typeface="Roboto Condensed Light" panose="02000000000000000000" pitchFamily="2" charset="0"/>
              </a:rPr>
              <a:t>власності</a:t>
            </a:r>
            <a:r>
              <a:rPr lang="ru-RU" sz="2000" dirty="0">
                <a:solidFill>
                  <a:schemeClr val="bg1"/>
                </a:solidFill>
                <a:latin typeface="Roboto Condensed Light" panose="02000000000000000000" pitchFamily="2" charset="0"/>
                <a:ea typeface="Roboto Condensed Light" panose="02000000000000000000" pitchFamily="2" charset="0"/>
              </a:rPr>
              <a:t> на </a:t>
            </a:r>
            <a:r>
              <a:rPr lang="ru-RU" sz="2000" dirty="0" err="1">
                <a:solidFill>
                  <a:schemeClr val="bg1"/>
                </a:solidFill>
                <a:latin typeface="Roboto Condensed Light" panose="02000000000000000000" pitchFamily="2" charset="0"/>
                <a:ea typeface="Roboto Condensed Light" panose="02000000000000000000" pitchFamily="2" charset="0"/>
              </a:rPr>
              <a:t>такий</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об’єкт</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недобросовісним</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набувачем</a:t>
            </a:r>
            <a:r>
              <a:rPr lang="ru-RU" sz="2000" dirty="0">
                <a:solidFill>
                  <a:schemeClr val="bg1"/>
                </a:solidFill>
                <a:latin typeface="Roboto Condensed Light" panose="02000000000000000000" pitchFamily="2" charset="0"/>
                <a:ea typeface="Roboto Condensed Light" panose="02000000000000000000" pitchFamily="2" charset="0"/>
              </a:rPr>
              <a:t> не </a:t>
            </a:r>
            <a:r>
              <a:rPr lang="ru-RU" sz="2000" dirty="0" err="1">
                <a:solidFill>
                  <a:schemeClr val="bg1"/>
                </a:solidFill>
                <a:latin typeface="Roboto Condensed Light" panose="02000000000000000000" pitchFamily="2" charset="0"/>
                <a:ea typeface="Roboto Condensed Light" panose="02000000000000000000" pitchFamily="2" charset="0"/>
              </a:rPr>
              <a:t>означає</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виникнення</a:t>
            </a:r>
            <a:r>
              <a:rPr lang="ru-RU" sz="2000" dirty="0">
                <a:solidFill>
                  <a:schemeClr val="bg1"/>
                </a:solidFill>
                <a:latin typeface="Roboto Condensed Light" panose="02000000000000000000" pitchFamily="2" charset="0"/>
                <a:ea typeface="Roboto Condensed Light" panose="02000000000000000000" pitchFamily="2" charset="0"/>
              </a:rPr>
              <a:t> права </a:t>
            </a:r>
            <a:r>
              <a:rPr lang="ru-RU" sz="2000" dirty="0" err="1">
                <a:solidFill>
                  <a:schemeClr val="bg1"/>
                </a:solidFill>
                <a:latin typeface="Roboto Condensed Light" panose="02000000000000000000" pitchFamily="2" charset="0"/>
                <a:ea typeface="Roboto Condensed Light" panose="02000000000000000000" pitchFamily="2" charset="0"/>
              </a:rPr>
              <a:t>власності</a:t>
            </a:r>
            <a:r>
              <a:rPr lang="ru-RU" sz="2000" dirty="0">
                <a:solidFill>
                  <a:schemeClr val="bg1"/>
                </a:solidFill>
                <a:latin typeface="Roboto Condensed Light" panose="02000000000000000000" pitchFamily="2" charset="0"/>
                <a:ea typeface="Roboto Condensed Light" panose="02000000000000000000" pitchFamily="2" charset="0"/>
              </a:rPr>
              <a:t> на </a:t>
            </a:r>
            <a:r>
              <a:rPr lang="ru-RU" sz="2000" dirty="0" err="1">
                <a:solidFill>
                  <a:schemeClr val="bg1"/>
                </a:solidFill>
                <a:latin typeface="Roboto Condensed Light" panose="02000000000000000000" pitchFamily="2" charset="0"/>
                <a:ea typeface="Roboto Condensed Light" panose="02000000000000000000" pitchFamily="2" charset="0"/>
              </a:rPr>
              <a:t>цей</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об’єкт</a:t>
            </a:r>
            <a:r>
              <a:rPr lang="ru-RU" sz="2000" dirty="0">
                <a:solidFill>
                  <a:schemeClr val="bg1"/>
                </a:solidFill>
                <a:latin typeface="Roboto Condensed Light" panose="02000000000000000000" pitchFamily="2" charset="0"/>
                <a:ea typeface="Roboto Condensed Light" panose="02000000000000000000" pitchFamily="2" charset="0"/>
              </a:rPr>
              <a:t>, а тому </a:t>
            </a:r>
            <a:r>
              <a:rPr lang="ru-RU" sz="2000" dirty="0" err="1">
                <a:solidFill>
                  <a:schemeClr val="bg1"/>
                </a:solidFill>
                <a:latin typeface="Roboto Condensed Light" panose="02000000000000000000" pitchFamily="2" charset="0"/>
                <a:ea typeface="Roboto Condensed Light" panose="02000000000000000000" pitchFamily="2" charset="0"/>
              </a:rPr>
              <a:t>така</a:t>
            </a:r>
            <a:r>
              <a:rPr lang="ru-RU" sz="2000" dirty="0">
                <a:solidFill>
                  <a:schemeClr val="bg1"/>
                </a:solidFill>
                <a:latin typeface="Roboto Condensed Light" panose="02000000000000000000" pitchFamily="2" charset="0"/>
                <a:ea typeface="Roboto Condensed Light" panose="02000000000000000000" pitchFamily="2" charset="0"/>
              </a:rPr>
              <a:t> особа </a:t>
            </a:r>
            <a:r>
              <a:rPr lang="ru-RU" sz="2000" b="1" dirty="0">
                <a:solidFill>
                  <a:schemeClr val="bg1"/>
                </a:solidFill>
                <a:latin typeface="Roboto Condensed Light" panose="02000000000000000000" pitchFamily="2" charset="0"/>
                <a:ea typeface="Roboto Condensed Light" panose="02000000000000000000" pitchFamily="2" charset="0"/>
              </a:rPr>
              <a:t>не </a:t>
            </a:r>
            <a:r>
              <a:rPr lang="ru-RU" sz="2000" b="1" dirty="0" err="1">
                <a:solidFill>
                  <a:schemeClr val="bg1"/>
                </a:solidFill>
                <a:latin typeface="Roboto Condensed Light" panose="02000000000000000000" pitchFamily="2" charset="0"/>
                <a:ea typeface="Roboto Condensed Light" panose="02000000000000000000" pitchFamily="2" charset="0"/>
              </a:rPr>
              <a:t>може</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претендувати</a:t>
            </a:r>
            <a:r>
              <a:rPr lang="ru-RU" sz="2000" b="1" dirty="0">
                <a:solidFill>
                  <a:schemeClr val="bg1"/>
                </a:solidFill>
                <a:latin typeface="Roboto Condensed Light" panose="02000000000000000000" pitchFamily="2" charset="0"/>
                <a:ea typeface="Roboto Condensed Light" panose="02000000000000000000" pitchFamily="2" charset="0"/>
              </a:rPr>
              <a:t> на </a:t>
            </a:r>
            <a:r>
              <a:rPr lang="ru-RU" sz="2000" b="1" dirty="0" err="1">
                <a:solidFill>
                  <a:schemeClr val="bg1"/>
                </a:solidFill>
                <a:latin typeface="Roboto Condensed Light" panose="02000000000000000000" pitchFamily="2" charset="0"/>
                <a:ea typeface="Roboto Condensed Light" panose="02000000000000000000" pitchFamily="2" charset="0"/>
              </a:rPr>
              <a:t>набуття</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земельної</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ділянки</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під</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цим</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будівництвом</a:t>
            </a:r>
            <a:r>
              <a:rPr lang="ru-RU" sz="2000" b="1" dirty="0">
                <a:solidFill>
                  <a:schemeClr val="bg1"/>
                </a:solidFill>
                <a:latin typeface="Roboto Condensed Light" panose="02000000000000000000" pitchFamily="2" charset="0"/>
                <a:ea typeface="Roboto Condensed Light" panose="02000000000000000000" pitchFamily="2" charset="0"/>
              </a:rPr>
              <a:t> у </a:t>
            </a:r>
            <a:r>
              <a:rPr lang="ru-RU" sz="2000" b="1" dirty="0" err="1">
                <a:solidFill>
                  <a:schemeClr val="bg1"/>
                </a:solidFill>
                <a:latin typeface="Roboto Condensed Light" panose="02000000000000000000" pitchFamily="2" charset="0"/>
                <a:ea typeface="Roboto Condensed Light" panose="02000000000000000000" pitchFamily="2" charset="0"/>
              </a:rPr>
              <a:t>власність</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чи</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користування</a:t>
            </a:r>
            <a:r>
              <a:rPr lang="ru-RU" sz="2000" b="1" dirty="0">
                <a:solidFill>
                  <a:schemeClr val="bg1"/>
                </a:solidFill>
                <a:latin typeface="Roboto Condensed Light" panose="02000000000000000000" pitchFamily="2" charset="0"/>
                <a:ea typeface="Roboto Condensed Light" panose="02000000000000000000" pitchFamily="2" charset="0"/>
              </a:rPr>
              <a:t> в </a:t>
            </a:r>
            <a:r>
              <a:rPr lang="ru-RU" sz="2000" b="1" dirty="0" err="1">
                <a:solidFill>
                  <a:schemeClr val="bg1"/>
                </a:solidFill>
                <a:latin typeface="Roboto Condensed Light" panose="02000000000000000000" pitchFamily="2" charset="0"/>
                <a:ea typeface="Roboto Condensed Light" panose="02000000000000000000" pitchFamily="2" charset="0"/>
              </a:rPr>
              <a:t>неконкурентний</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спосіб</a:t>
            </a:r>
            <a:r>
              <a:rPr lang="ru-RU" sz="2000" b="1" dirty="0">
                <a:solidFill>
                  <a:schemeClr val="bg1"/>
                </a:solidFill>
                <a:latin typeface="Roboto Condensed Light" panose="02000000000000000000" pitchFamily="2" charset="0"/>
                <a:ea typeface="Roboto Condensed Light" panose="02000000000000000000" pitchFamily="2" charset="0"/>
              </a:rPr>
              <a:t> на </a:t>
            </a:r>
            <a:r>
              <a:rPr lang="ru-RU" sz="2000" b="1" dirty="0" err="1">
                <a:solidFill>
                  <a:schemeClr val="bg1"/>
                </a:solidFill>
                <a:latin typeface="Roboto Condensed Light" panose="02000000000000000000" pitchFamily="2" charset="0"/>
                <a:ea typeface="Roboto Condensed Light" panose="02000000000000000000" pitchFamily="2" charset="0"/>
              </a:rPr>
              <a:t>підставі</a:t>
            </a:r>
            <a:r>
              <a:rPr lang="ru-RU" sz="2000" b="1" dirty="0">
                <a:solidFill>
                  <a:schemeClr val="bg1"/>
                </a:solidFill>
                <a:latin typeface="Roboto Condensed Light" panose="02000000000000000000" pitchFamily="2" charset="0"/>
                <a:ea typeface="Roboto Condensed Light" panose="02000000000000000000" pitchFamily="2" charset="0"/>
              </a:rPr>
              <a:t> абзацу другого </a:t>
            </a:r>
            <a:r>
              <a:rPr lang="ru-RU" sz="2000" b="1" dirty="0" err="1">
                <a:solidFill>
                  <a:schemeClr val="bg1"/>
                </a:solidFill>
                <a:latin typeface="Roboto Condensed Light" panose="02000000000000000000" pitchFamily="2" charset="0"/>
                <a:ea typeface="Roboto Condensed Light" panose="02000000000000000000" pitchFamily="2" charset="0"/>
              </a:rPr>
              <a:t>частини</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другої</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статті</a:t>
            </a:r>
            <a:r>
              <a:rPr lang="ru-RU" sz="2000" b="1" dirty="0">
                <a:solidFill>
                  <a:schemeClr val="bg1"/>
                </a:solidFill>
                <a:latin typeface="Roboto Condensed Light" panose="02000000000000000000" pitchFamily="2" charset="0"/>
                <a:ea typeface="Roboto Condensed Light" panose="02000000000000000000" pitchFamily="2" charset="0"/>
              </a:rPr>
              <a:t> 134 </a:t>
            </a:r>
            <a:r>
              <a:rPr lang="ru-RU" sz="2000" b="1" dirty="0" smtClean="0">
                <a:solidFill>
                  <a:schemeClr val="bg1"/>
                </a:solidFill>
                <a:latin typeface="Roboto Condensed Light" panose="02000000000000000000" pitchFamily="2" charset="0"/>
                <a:ea typeface="Roboto Condensed Light" panose="02000000000000000000" pitchFamily="2" charset="0"/>
              </a:rPr>
              <a:t>Земельного кодексу </a:t>
            </a:r>
            <a:r>
              <a:rPr lang="ru-RU" sz="2000" b="1" dirty="0" err="1" smtClean="0">
                <a:solidFill>
                  <a:schemeClr val="bg1"/>
                </a:solidFill>
                <a:latin typeface="Roboto Condensed Light" panose="02000000000000000000" pitchFamily="2" charset="0"/>
                <a:ea typeface="Roboto Condensed Light" panose="02000000000000000000" pitchFamily="2" charset="0"/>
              </a:rPr>
              <a:t>України</a:t>
            </a:r>
            <a:r>
              <a:rPr lang="ru-RU" sz="2000" dirty="0">
                <a:solidFill>
                  <a:schemeClr val="bg1"/>
                </a:solidFill>
                <a:latin typeface="Roboto Condensed Light" panose="02000000000000000000" pitchFamily="2" charset="0"/>
                <a:ea typeface="Roboto Condensed Light" panose="02000000000000000000" pitchFamily="2" charset="0"/>
              </a:rPr>
              <a:t>. </a:t>
            </a:r>
            <a:endParaRPr lang="ru-RU" sz="2000" dirty="0" smtClean="0">
              <a:solidFill>
                <a:schemeClr val="bg1"/>
              </a:solidFill>
              <a:latin typeface="Roboto Condensed Light" panose="02000000000000000000" pitchFamily="2" charset="0"/>
              <a:ea typeface="Roboto Condensed Light" panose="02000000000000000000" pitchFamily="2" charset="0"/>
            </a:endParaRPr>
          </a:p>
          <a:p>
            <a:pPr algn="just">
              <a:spcBef>
                <a:spcPts val="600"/>
              </a:spcBef>
            </a:pPr>
            <a:r>
              <a:rPr lang="ru-RU" sz="2000" b="1" dirty="0" err="1" smtClean="0">
                <a:solidFill>
                  <a:srgbClr val="FFD800"/>
                </a:solidFill>
                <a:latin typeface="Roboto Condensed Light" panose="02000000000000000000" pitchFamily="2" charset="0"/>
                <a:ea typeface="Roboto Condensed Light" panose="02000000000000000000" pitchFamily="2" charset="0"/>
              </a:rPr>
              <a:t>Договір</a:t>
            </a:r>
            <a:r>
              <a:rPr lang="ru-RU" sz="2000" b="1" dirty="0" smtClean="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купівлі</a:t>
            </a:r>
            <a:r>
              <a:rPr lang="ru-RU" sz="2000" b="1" dirty="0">
                <a:solidFill>
                  <a:srgbClr val="FFD800"/>
                </a:solidFill>
                <a:latin typeface="Roboto Condensed Light" panose="02000000000000000000" pitchFamily="2" charset="0"/>
                <a:ea typeface="Roboto Condensed Light" panose="02000000000000000000" pitchFamily="2" charset="0"/>
              </a:rPr>
              <a:t>-продажу </a:t>
            </a:r>
            <a:r>
              <a:rPr lang="ru-RU" sz="2000" b="1" dirty="0" err="1">
                <a:solidFill>
                  <a:srgbClr val="FFD800"/>
                </a:solidFill>
                <a:latin typeface="Roboto Condensed Light" panose="02000000000000000000" pitchFamily="2" charset="0"/>
                <a:ea typeface="Roboto Condensed Light" panose="02000000000000000000" pitchFamily="2" charset="0"/>
              </a:rPr>
              <a:t>земельної</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ділянки</a:t>
            </a:r>
            <a:r>
              <a:rPr lang="ru-RU" sz="2000" b="1" dirty="0">
                <a:solidFill>
                  <a:srgbClr val="FFD800"/>
                </a:solidFill>
                <a:latin typeface="Roboto Condensed Light" panose="02000000000000000000" pitchFamily="2" charset="0"/>
                <a:ea typeface="Roboto Condensed Light" panose="02000000000000000000" pitchFamily="2" charset="0"/>
              </a:rPr>
              <a:t>, на </a:t>
            </a:r>
            <a:r>
              <a:rPr lang="ru-RU" sz="2000" b="1" dirty="0" err="1">
                <a:solidFill>
                  <a:srgbClr val="FFD800"/>
                </a:solidFill>
                <a:latin typeface="Roboto Condensed Light" panose="02000000000000000000" pitchFamily="2" charset="0"/>
                <a:ea typeface="Roboto Condensed Light" panose="02000000000000000000" pitchFamily="2" charset="0"/>
              </a:rPr>
              <a:t>якій</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розміщений</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такий</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об’єкт</a:t>
            </a:r>
            <a:r>
              <a:rPr lang="ru-RU" sz="2000" b="1" dirty="0">
                <a:solidFill>
                  <a:srgbClr val="FFD800"/>
                </a:solidFill>
                <a:latin typeface="Roboto Condensed Light" panose="02000000000000000000" pitchFamily="2" charset="0"/>
                <a:ea typeface="Roboto Condensed Light" panose="02000000000000000000" pitchFamily="2" charset="0"/>
              </a:rPr>
              <a:t> самочинного </a:t>
            </a:r>
            <a:r>
              <a:rPr lang="ru-RU" sz="2000" b="1" dirty="0" err="1">
                <a:solidFill>
                  <a:srgbClr val="FFD800"/>
                </a:solidFill>
                <a:latin typeface="Roboto Condensed Light" panose="02000000000000000000" pitchFamily="2" charset="0"/>
                <a:ea typeface="Roboto Condensed Light" panose="02000000000000000000" pitchFamily="2" charset="0"/>
              </a:rPr>
              <a:t>будівництва</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b="1" i="1" dirty="0" err="1">
                <a:solidFill>
                  <a:schemeClr val="bg1"/>
                </a:solidFill>
                <a:latin typeface="Roboto Condensed Light" panose="02000000000000000000" pitchFamily="2" charset="0"/>
                <a:ea typeface="Roboto Condensed Light" panose="02000000000000000000" pitchFamily="2" charset="0"/>
              </a:rPr>
              <a:t>укладений</a:t>
            </a:r>
            <a:r>
              <a:rPr lang="ru-RU" sz="2000" b="1" i="1" dirty="0">
                <a:solidFill>
                  <a:schemeClr val="bg1"/>
                </a:solidFill>
                <a:latin typeface="Roboto Condensed Light" panose="02000000000000000000" pitchFamily="2" charset="0"/>
                <a:ea typeface="Roboto Condensed Light" panose="02000000000000000000" pitchFamily="2" charset="0"/>
              </a:rPr>
              <a:t> без </a:t>
            </a:r>
            <a:r>
              <a:rPr lang="ru-RU" sz="2000" b="1" i="1" dirty="0" err="1">
                <a:solidFill>
                  <a:schemeClr val="bg1"/>
                </a:solidFill>
                <a:latin typeface="Roboto Condensed Light" panose="02000000000000000000" pitchFamily="2" charset="0"/>
                <a:ea typeface="Roboto Condensed Light" panose="02000000000000000000" pitchFamily="2" charset="0"/>
              </a:rPr>
              <a:t>дотримання</a:t>
            </a:r>
            <a:r>
              <a:rPr lang="ru-RU" sz="2000" b="1" i="1" dirty="0">
                <a:solidFill>
                  <a:schemeClr val="bg1"/>
                </a:solidFill>
                <a:latin typeface="Roboto Condensed Light" panose="02000000000000000000" pitchFamily="2" charset="0"/>
                <a:ea typeface="Roboto Condensed Light" panose="02000000000000000000" pitchFamily="2" charset="0"/>
              </a:rPr>
              <a:t> </a:t>
            </a:r>
            <a:r>
              <a:rPr lang="ru-RU" sz="2000" b="1" i="1" dirty="0" err="1">
                <a:solidFill>
                  <a:schemeClr val="bg1"/>
                </a:solidFill>
                <a:latin typeface="Roboto Condensed Light" panose="02000000000000000000" pitchFamily="2" charset="0"/>
                <a:ea typeface="Roboto Condensed Light" panose="02000000000000000000" pitchFamily="2" charset="0"/>
              </a:rPr>
              <a:t>конкурентних</a:t>
            </a:r>
            <a:r>
              <a:rPr lang="ru-RU" sz="2000" b="1" i="1" dirty="0">
                <a:solidFill>
                  <a:schemeClr val="bg1"/>
                </a:solidFill>
                <a:latin typeface="Roboto Condensed Light" panose="02000000000000000000" pitchFamily="2" charset="0"/>
                <a:ea typeface="Roboto Condensed Light" panose="02000000000000000000" pitchFamily="2" charset="0"/>
              </a:rPr>
              <a:t> засад</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b="1" dirty="0">
                <a:solidFill>
                  <a:srgbClr val="FFD800"/>
                </a:solidFill>
                <a:latin typeface="Roboto Condensed Light" panose="02000000000000000000" pitchFamily="2" charset="0"/>
                <a:ea typeface="Roboto Condensed Light" panose="02000000000000000000" pitchFamily="2" charset="0"/>
              </a:rPr>
              <a:t>є </a:t>
            </a:r>
            <a:r>
              <a:rPr lang="ru-RU" sz="2000" b="1" dirty="0" err="1">
                <a:solidFill>
                  <a:srgbClr val="FFD800"/>
                </a:solidFill>
                <a:latin typeface="Roboto Condensed Light" panose="02000000000000000000" pitchFamily="2" charset="0"/>
                <a:ea typeface="Roboto Condensed Light" panose="02000000000000000000" pitchFamily="2" charset="0"/>
              </a:rPr>
              <a:t>нікчемним</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згідно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статтею</a:t>
            </a:r>
            <a:r>
              <a:rPr lang="ru-RU" sz="2000" dirty="0">
                <a:solidFill>
                  <a:schemeClr val="bg1"/>
                </a:solidFill>
                <a:latin typeface="Roboto Condensed Light" panose="02000000000000000000" pitchFamily="2" charset="0"/>
                <a:ea typeface="Roboto Condensed Light" panose="02000000000000000000" pitchFamily="2" charset="0"/>
              </a:rPr>
              <a:t> 228 </a:t>
            </a:r>
            <a:r>
              <a:rPr lang="ru-RU" sz="2000" dirty="0" err="1" smtClean="0">
                <a:solidFill>
                  <a:schemeClr val="bg1"/>
                </a:solidFill>
                <a:latin typeface="Roboto Condensed Light" panose="02000000000000000000" pitchFamily="2" charset="0"/>
                <a:ea typeface="Roboto Condensed Light" panose="02000000000000000000" pitchFamily="2" charset="0"/>
              </a:rPr>
              <a:t>Цивільного</a:t>
            </a:r>
            <a:r>
              <a:rPr lang="ru-RU" sz="2000" dirty="0" smtClean="0">
                <a:solidFill>
                  <a:schemeClr val="bg1"/>
                </a:solidFill>
                <a:latin typeface="Roboto Condensed Light" panose="02000000000000000000" pitchFamily="2" charset="0"/>
                <a:ea typeface="Roboto Condensed Light" panose="02000000000000000000" pitchFamily="2" charset="0"/>
              </a:rPr>
              <a:t> кодексу </a:t>
            </a:r>
            <a:r>
              <a:rPr lang="ru-RU" sz="2000" dirty="0" err="1">
                <a:solidFill>
                  <a:schemeClr val="bg1"/>
                </a:solidFill>
                <a:latin typeface="Roboto Condensed Light" panose="02000000000000000000" pitchFamily="2" charset="0"/>
                <a:ea typeface="Roboto Condensed Light" panose="02000000000000000000" pitchFamily="2" charset="0"/>
              </a:rPr>
              <a:t>України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b="1" i="1" dirty="0">
                <a:solidFill>
                  <a:schemeClr val="bg1"/>
                </a:solidFill>
                <a:latin typeface="Roboto Condensed Light" panose="02000000000000000000" pitchFamily="2" charset="0"/>
                <a:ea typeface="Roboto Condensed Light" panose="02000000000000000000" pitchFamily="2" charset="0"/>
              </a:rPr>
              <a:t>як </a:t>
            </a:r>
            <a:r>
              <a:rPr lang="ru-RU" sz="2000" b="1" i="1" dirty="0" err="1">
                <a:solidFill>
                  <a:schemeClr val="bg1"/>
                </a:solidFill>
                <a:latin typeface="Roboto Condensed Light" panose="02000000000000000000" pitchFamily="2" charset="0"/>
                <a:ea typeface="Roboto Condensed Light" panose="02000000000000000000" pitchFamily="2" charset="0"/>
              </a:rPr>
              <a:t>такий</a:t>
            </a:r>
            <a:r>
              <a:rPr lang="ru-RU" sz="2000" b="1" i="1" dirty="0">
                <a:solidFill>
                  <a:schemeClr val="bg1"/>
                </a:solidFill>
                <a:latin typeface="Roboto Condensed Light" panose="02000000000000000000" pitchFamily="2" charset="0"/>
                <a:ea typeface="Roboto Condensed Light" panose="02000000000000000000" pitchFamily="2" charset="0"/>
              </a:rPr>
              <a:t>, </a:t>
            </a:r>
            <a:r>
              <a:rPr lang="ru-RU" sz="2000" b="1" i="1" dirty="0" err="1">
                <a:solidFill>
                  <a:schemeClr val="bg1"/>
                </a:solidFill>
                <a:latin typeface="Roboto Condensed Light" panose="02000000000000000000" pitchFamily="2" charset="0"/>
                <a:ea typeface="Roboto Condensed Light" panose="02000000000000000000" pitchFamily="2" charset="0"/>
              </a:rPr>
              <a:t>що</a:t>
            </a:r>
            <a:r>
              <a:rPr lang="ru-RU" sz="2000" b="1" i="1" dirty="0">
                <a:solidFill>
                  <a:schemeClr val="bg1"/>
                </a:solidFill>
                <a:latin typeface="Roboto Condensed Light" panose="02000000000000000000" pitchFamily="2" charset="0"/>
                <a:ea typeface="Roboto Condensed Light" panose="02000000000000000000" pitchFamily="2" charset="0"/>
              </a:rPr>
              <a:t> </a:t>
            </a:r>
            <a:r>
              <a:rPr lang="ru-RU" sz="2000" b="1" i="1" dirty="0" err="1">
                <a:solidFill>
                  <a:schemeClr val="bg1"/>
                </a:solidFill>
                <a:latin typeface="Roboto Condensed Light" panose="02000000000000000000" pitchFamily="2" charset="0"/>
                <a:ea typeface="Roboto Condensed Light" panose="02000000000000000000" pitchFamily="2" charset="0"/>
              </a:rPr>
              <a:t>спрямований</a:t>
            </a:r>
            <a:r>
              <a:rPr lang="ru-RU" sz="2000" b="1" i="1" dirty="0">
                <a:solidFill>
                  <a:schemeClr val="bg1"/>
                </a:solidFill>
                <a:latin typeface="Roboto Condensed Light" panose="02000000000000000000" pitchFamily="2" charset="0"/>
                <a:ea typeface="Roboto Condensed Light" panose="02000000000000000000" pitchFamily="2" charset="0"/>
              </a:rPr>
              <a:t> на </a:t>
            </a:r>
            <a:r>
              <a:rPr lang="ru-RU" sz="2000" b="1" i="1" dirty="0" err="1">
                <a:solidFill>
                  <a:schemeClr val="bg1"/>
                </a:solidFill>
                <a:latin typeface="Roboto Condensed Light" panose="02000000000000000000" pitchFamily="2" charset="0"/>
                <a:ea typeface="Roboto Condensed Light" panose="02000000000000000000" pitchFamily="2" charset="0"/>
              </a:rPr>
              <a:t>незаконне</a:t>
            </a:r>
            <a:r>
              <a:rPr lang="ru-RU" sz="2000" b="1" i="1" dirty="0">
                <a:solidFill>
                  <a:schemeClr val="bg1"/>
                </a:solidFill>
                <a:latin typeface="Roboto Condensed Light" panose="02000000000000000000" pitchFamily="2" charset="0"/>
                <a:ea typeface="Roboto Condensed Light" panose="02000000000000000000" pitchFamily="2" charset="0"/>
              </a:rPr>
              <a:t> </a:t>
            </a:r>
            <a:r>
              <a:rPr lang="ru-RU" sz="2000" b="1" i="1" dirty="0" err="1">
                <a:solidFill>
                  <a:schemeClr val="bg1"/>
                </a:solidFill>
                <a:latin typeface="Roboto Condensed Light" panose="02000000000000000000" pitchFamily="2" charset="0"/>
                <a:ea typeface="Roboto Condensed Light" panose="02000000000000000000" pitchFamily="2" charset="0"/>
              </a:rPr>
              <a:t>заволодіння</a:t>
            </a:r>
            <a:r>
              <a:rPr lang="ru-RU" sz="2000" b="1" i="1" dirty="0">
                <a:solidFill>
                  <a:schemeClr val="bg1"/>
                </a:solidFill>
                <a:latin typeface="Roboto Condensed Light" panose="02000000000000000000" pitchFamily="2" charset="0"/>
                <a:ea typeface="Roboto Condensed Light" panose="02000000000000000000" pitchFamily="2" charset="0"/>
              </a:rPr>
              <a:t> земельною </a:t>
            </a:r>
            <a:r>
              <a:rPr lang="ru-RU" sz="2000" b="1" i="1" dirty="0" err="1">
                <a:solidFill>
                  <a:schemeClr val="bg1"/>
                </a:solidFill>
                <a:latin typeface="Roboto Condensed Light" panose="02000000000000000000" pitchFamily="2" charset="0"/>
                <a:ea typeface="Roboto Condensed Light" panose="02000000000000000000" pitchFamily="2" charset="0"/>
              </a:rPr>
              <a:t>ділянкою</a:t>
            </a:r>
            <a:r>
              <a:rPr lang="ru-RU" sz="2000" b="1" i="1" dirty="0">
                <a:solidFill>
                  <a:schemeClr val="bg1"/>
                </a:solidFill>
                <a:latin typeface="Roboto Condensed Light" panose="02000000000000000000" pitchFamily="2" charset="0"/>
                <a:ea typeface="Roboto Condensed Light" panose="02000000000000000000" pitchFamily="2" charset="0"/>
              </a:rPr>
              <a:t> </a:t>
            </a:r>
            <a:r>
              <a:rPr lang="ru-RU" sz="2000" b="1" i="1" dirty="0" err="1">
                <a:solidFill>
                  <a:schemeClr val="bg1"/>
                </a:solidFill>
                <a:latin typeface="Roboto Condensed Light" panose="02000000000000000000" pitchFamily="2" charset="0"/>
                <a:ea typeface="Roboto Condensed Light" panose="02000000000000000000" pitchFamily="2" charset="0"/>
              </a:rPr>
              <a:t>комунальної</a:t>
            </a:r>
            <a:r>
              <a:rPr lang="ru-RU" sz="2000" b="1" i="1" dirty="0">
                <a:solidFill>
                  <a:schemeClr val="bg1"/>
                </a:solidFill>
                <a:latin typeface="Roboto Condensed Light" panose="02000000000000000000" pitchFamily="2" charset="0"/>
                <a:ea typeface="Roboto Condensed Light" panose="02000000000000000000" pitchFamily="2" charset="0"/>
              </a:rPr>
              <a:t> </a:t>
            </a:r>
            <a:r>
              <a:rPr lang="ru-RU" sz="2000" b="1" i="1" dirty="0" err="1">
                <a:solidFill>
                  <a:schemeClr val="bg1"/>
                </a:solidFill>
                <a:latin typeface="Roboto Condensed Light" panose="02000000000000000000" pitchFamily="2" charset="0"/>
                <a:ea typeface="Roboto Condensed Light" panose="02000000000000000000" pitchFamily="2" charset="0"/>
              </a:rPr>
              <a:t>власності</a:t>
            </a:r>
            <a:r>
              <a:rPr lang="ru-RU" sz="2000" dirty="0" smtClean="0">
                <a:solidFill>
                  <a:schemeClr val="bg1"/>
                </a:solidFill>
                <a:latin typeface="Roboto Condensed Light" panose="02000000000000000000" pitchFamily="2" charset="0"/>
                <a:ea typeface="Roboto Condensed Light" panose="02000000000000000000" pitchFamily="2" charset="0"/>
              </a:rPr>
              <a:t>.</a:t>
            </a:r>
          </a:p>
          <a:p>
            <a:endParaRPr lang="uk-UA" dirty="0" smtClean="0">
              <a:solidFill>
                <a:schemeClr val="bg1"/>
              </a:solidFill>
              <a:latin typeface="Roboto Condensed Light" panose="02000000000000000000" pitchFamily="2" charset="0"/>
              <a:ea typeface="Roboto Condensed Light" panose="02000000000000000000" pitchFamily="2" charset="0"/>
            </a:endParaRPr>
          </a:p>
          <a:p>
            <a:pPr algn="just"/>
            <a:r>
              <a:rPr lang="uk-UA" i="1" dirty="0" smtClean="0">
                <a:solidFill>
                  <a:srgbClr val="38B6AB"/>
                </a:solidFill>
                <a:latin typeface="Roboto Condensed Light" panose="02000000000000000000" pitchFamily="2" charset="0"/>
                <a:ea typeface="Roboto Condensed Light" panose="02000000000000000000" pitchFamily="2" charset="0"/>
              </a:rPr>
              <a:t>					постанова </a:t>
            </a:r>
            <a:r>
              <a:rPr lang="uk-UA" i="1" dirty="0">
                <a:solidFill>
                  <a:srgbClr val="38B6AB"/>
                </a:solidFill>
                <a:latin typeface="Roboto Condensed Light" panose="02000000000000000000" pitchFamily="2" charset="0"/>
                <a:ea typeface="Roboto Condensed Light" panose="02000000000000000000" pitchFamily="2" charset="0"/>
              </a:rPr>
              <a:t>ВП ВС </a:t>
            </a:r>
            <a:r>
              <a:rPr lang="ru-RU" i="1" dirty="0" err="1">
                <a:solidFill>
                  <a:srgbClr val="38B6AB"/>
                </a:solidFill>
                <a:latin typeface="Roboto Condensed Light" panose="02000000000000000000" pitchFamily="2" charset="0"/>
                <a:ea typeface="Roboto Condensed Light" panose="02000000000000000000" pitchFamily="2" charset="0"/>
              </a:rPr>
              <a:t>від</a:t>
            </a:r>
            <a:r>
              <a:rPr lang="ru-RU" i="1" dirty="0">
                <a:solidFill>
                  <a:srgbClr val="38B6AB"/>
                </a:solidFill>
                <a:latin typeface="Roboto Condensed Light" panose="02000000000000000000" pitchFamily="2" charset="0"/>
                <a:ea typeface="Roboto Condensed Light" panose="02000000000000000000" pitchFamily="2" charset="0"/>
              </a:rPr>
              <a:t> 20 </a:t>
            </a:r>
            <a:r>
              <a:rPr lang="ru-RU" i="1" dirty="0" err="1">
                <a:solidFill>
                  <a:srgbClr val="38B6AB"/>
                </a:solidFill>
                <a:latin typeface="Roboto Condensed Light" panose="02000000000000000000" pitchFamily="2" charset="0"/>
                <a:ea typeface="Roboto Condensed Light" panose="02000000000000000000" pitchFamily="2" charset="0"/>
              </a:rPr>
              <a:t>липня</a:t>
            </a:r>
            <a:r>
              <a:rPr lang="ru-RU" i="1" dirty="0">
                <a:solidFill>
                  <a:srgbClr val="38B6AB"/>
                </a:solidFill>
                <a:latin typeface="Roboto Condensed Light" panose="02000000000000000000" pitchFamily="2" charset="0"/>
                <a:ea typeface="Roboto Condensed Light" panose="02000000000000000000" pitchFamily="2" charset="0"/>
              </a:rPr>
              <a:t> 2022 року у </a:t>
            </a:r>
            <a:r>
              <a:rPr lang="ru-RU" i="1" dirty="0" err="1">
                <a:solidFill>
                  <a:srgbClr val="38B6AB"/>
                </a:solidFill>
                <a:latin typeface="Roboto Condensed Light" panose="02000000000000000000" pitchFamily="2" charset="0"/>
                <a:ea typeface="Roboto Condensed Light" panose="02000000000000000000" pitchFamily="2" charset="0"/>
              </a:rPr>
              <a:t>справі</a:t>
            </a:r>
            <a:r>
              <a:rPr lang="ru-RU" i="1" dirty="0">
                <a:solidFill>
                  <a:srgbClr val="38B6AB"/>
                </a:solidFill>
                <a:latin typeface="Roboto Condensed Light" panose="02000000000000000000" pitchFamily="2" charset="0"/>
                <a:ea typeface="Roboto Condensed Light" panose="02000000000000000000" pitchFamily="2" charset="0"/>
              </a:rPr>
              <a:t> № 923/196/20</a:t>
            </a:r>
            <a:endParaRPr lang="uk-UA" i="1" dirty="0" smtClean="0">
              <a:solidFill>
                <a:srgbClr val="38B6AB"/>
              </a:solidFill>
              <a:latin typeface="Roboto Condensed Light" panose="02000000000000000000" pitchFamily="2" charset="0"/>
              <a:ea typeface="Roboto Condensed Light" panose="02000000000000000000" pitchFamily="2" charset="0"/>
            </a:endParaRPr>
          </a:p>
        </p:txBody>
      </p:sp>
      <p:sp>
        <p:nvSpPr>
          <p:cNvPr id="7" name="TextBox 6"/>
          <p:cNvSpPr txBox="1"/>
          <p:nvPr/>
        </p:nvSpPr>
        <p:spPr>
          <a:xfrm>
            <a:off x="488425" y="198840"/>
            <a:ext cx="11193502" cy="830997"/>
          </a:xfrm>
          <a:prstGeom prst="rect">
            <a:avLst/>
          </a:prstGeom>
          <a:noFill/>
        </p:spPr>
        <p:txBody>
          <a:bodyPr wrap="square" rtlCol="0">
            <a:spAutoFit/>
          </a:bodyPr>
          <a:lstStyle/>
          <a:p>
            <a:pPr algn="just"/>
            <a:r>
              <a:rPr lang="ru-RU" sz="2400" b="1" dirty="0" err="1" smtClean="0">
                <a:solidFill>
                  <a:schemeClr val="bg1"/>
                </a:solidFill>
                <a:latin typeface="Roboto Condensed Light" panose="02000000000000000000" pitchFamily="2" charset="0"/>
                <a:ea typeface="Roboto Condensed Light" panose="02000000000000000000" pitchFamily="2" charset="0"/>
              </a:rPr>
              <a:t>Набуття</a:t>
            </a:r>
            <a:r>
              <a:rPr lang="ru-RU" sz="2400" b="1" dirty="0">
                <a:solidFill>
                  <a:schemeClr val="bg1"/>
                </a:solidFill>
                <a:latin typeface="Roboto Condensed Light" panose="02000000000000000000" pitchFamily="2" charset="0"/>
                <a:ea typeface="Roboto Condensed Light" panose="02000000000000000000" pitchFamily="2" charset="0"/>
              </a:rPr>
              <a:t> у </a:t>
            </a:r>
            <a:r>
              <a:rPr lang="ru-RU" sz="2400" b="1" dirty="0" err="1">
                <a:solidFill>
                  <a:schemeClr val="bg1"/>
                </a:solidFill>
                <a:latin typeface="Roboto Condensed Light" panose="02000000000000000000" pitchFamily="2" charset="0"/>
                <a:ea typeface="Roboto Condensed Light" panose="02000000000000000000" pitchFamily="2" charset="0"/>
              </a:rPr>
              <a:t>власність</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земельної</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smtClean="0">
                <a:solidFill>
                  <a:schemeClr val="bg1"/>
                </a:solidFill>
                <a:latin typeface="Roboto Condensed Light" panose="02000000000000000000" pitchFamily="2" charset="0"/>
                <a:ea typeface="Roboto Condensed Light" panose="02000000000000000000" pitchFamily="2" charset="0"/>
              </a:rPr>
              <a:t>ділянки</a:t>
            </a:r>
            <a:r>
              <a:rPr lang="ru-RU" sz="2400" b="1" dirty="0" smtClean="0">
                <a:solidFill>
                  <a:schemeClr val="bg1"/>
                </a:solidFill>
                <a:latin typeface="Roboto Condensed Light" panose="02000000000000000000" pitchFamily="2" charset="0"/>
                <a:ea typeface="Roboto Condensed Light" panose="02000000000000000000" pitchFamily="2" charset="0"/>
              </a:rPr>
              <a:t>, на </a:t>
            </a:r>
            <a:r>
              <a:rPr lang="ru-RU" sz="2400" b="1" dirty="0" err="1" smtClean="0">
                <a:solidFill>
                  <a:schemeClr val="bg1"/>
                </a:solidFill>
                <a:latin typeface="Roboto Condensed Light" panose="02000000000000000000" pitchFamily="2" charset="0"/>
                <a:ea typeface="Roboto Condensed Light" panose="02000000000000000000" pitchFamily="2" charset="0"/>
              </a:rPr>
              <a:t>якій</a:t>
            </a:r>
            <a:r>
              <a:rPr lang="ru-RU" sz="2400" b="1" dirty="0" smtClean="0">
                <a:solidFill>
                  <a:schemeClr val="bg1"/>
                </a:solidFill>
                <a:latin typeface="Roboto Condensed Light" panose="02000000000000000000" pitchFamily="2" charset="0"/>
                <a:ea typeface="Roboto Condensed Light" panose="02000000000000000000" pitchFamily="2" charset="0"/>
              </a:rPr>
              <a:t> </a:t>
            </a:r>
            <a:r>
              <a:rPr lang="ru-RU" sz="2400" b="1" dirty="0" err="1" smtClean="0">
                <a:solidFill>
                  <a:schemeClr val="bg1"/>
                </a:solidFill>
                <a:latin typeface="Roboto Condensed Light" panose="02000000000000000000" pitchFamily="2" charset="0"/>
                <a:ea typeface="Roboto Condensed Light" panose="02000000000000000000" pitchFamily="2" charset="0"/>
              </a:rPr>
              <a:t>розміщено</a:t>
            </a:r>
            <a:r>
              <a:rPr lang="ru-RU" sz="2400" b="1" dirty="0" smtClean="0">
                <a:solidFill>
                  <a:schemeClr val="bg1"/>
                </a:solidFill>
                <a:latin typeface="Roboto Condensed Light" panose="02000000000000000000" pitchFamily="2" charset="0"/>
                <a:ea typeface="Roboto Condensed Light" panose="02000000000000000000" pitchFamily="2" charset="0"/>
              </a:rPr>
              <a:t> </a:t>
            </a:r>
            <a:r>
              <a:rPr lang="ru-RU" sz="2400" b="1" dirty="0" err="1" smtClean="0">
                <a:solidFill>
                  <a:schemeClr val="bg1"/>
                </a:solidFill>
                <a:latin typeface="Roboto Condensed Light" panose="02000000000000000000" pitchFamily="2" charset="0"/>
                <a:ea typeface="Roboto Condensed Light" panose="02000000000000000000" pitchFamily="2" charset="0"/>
              </a:rPr>
              <a:t>об’єкт</a:t>
            </a:r>
            <a:r>
              <a:rPr lang="ru-RU" sz="2400" b="1" dirty="0" smtClean="0">
                <a:solidFill>
                  <a:schemeClr val="bg1"/>
                </a:solidFill>
                <a:latin typeface="Roboto Condensed Light" panose="02000000000000000000" pitchFamily="2" charset="0"/>
                <a:ea typeface="Roboto Condensed Light" panose="02000000000000000000" pitchFamily="2" charset="0"/>
              </a:rPr>
              <a:t> самочинного </a:t>
            </a:r>
            <a:r>
              <a:rPr lang="ru-RU" sz="2400" b="1" dirty="0" err="1" smtClean="0">
                <a:solidFill>
                  <a:schemeClr val="bg1"/>
                </a:solidFill>
                <a:latin typeface="Roboto Condensed Light" panose="02000000000000000000" pitchFamily="2" charset="0"/>
                <a:ea typeface="Roboto Condensed Light" panose="02000000000000000000" pitchFamily="2" charset="0"/>
              </a:rPr>
              <a:t>будівництва</a:t>
            </a:r>
            <a:endParaRPr lang="uk-UA" sz="2400" b="1"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962148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11527359" y="6485038"/>
            <a:ext cx="347116" cy="15826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286546" y="6357705"/>
            <a:ext cx="2228718" cy="412930"/>
          </a:xfrm>
        </p:spPr>
        <p:txBody>
          <a:bodyPr/>
          <a:lstStyle/>
          <a:p>
            <a:r>
              <a:rPr lang="uk-UA" smtClean="0">
                <a:solidFill>
                  <a:schemeClr val="bg1"/>
                </a:solidFill>
                <a:latin typeface="Roboto Condensed Light" panose="02000000000000000000" pitchFamily="2" charset="0"/>
                <a:ea typeface="Roboto Condensed Light" panose="02000000000000000000" pitchFamily="2" charset="0"/>
              </a:rPr>
              <a:t>Велика Палата Верховного Суду</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Місце для нижнього колонтитула 6">
            <a:extLst>
              <a:ext uri="{FF2B5EF4-FFF2-40B4-BE49-F238E27FC236}">
                <a16:creationId xmlns:a16="http://schemas.microsoft.com/office/drawing/2014/main" id="{5DD3FAA2-11D2-433B-9639-F1C673A10B5F}"/>
              </a:ext>
            </a:extLst>
          </p:cNvPr>
          <p:cNvSpPr>
            <a:spLocks noGrp="1"/>
          </p:cNvSpPr>
          <p:nvPr>
            <p:ph type="ftr" sz="quarter" idx="11"/>
          </p:nvPr>
        </p:nvSpPr>
        <p:spPr>
          <a:xfrm>
            <a:off x="2806959" y="6381605"/>
            <a:ext cx="7092820" cy="365125"/>
          </a:xfrm>
        </p:spPr>
        <p:txBody>
          <a:bodyPr/>
          <a:lstStyle/>
          <a:p>
            <a:r>
              <a:rPr lang="ru-RU" smtClean="0">
                <a:solidFill>
                  <a:schemeClr val="bg1"/>
                </a:solidFill>
                <a:latin typeface="Roboto Condensed Light" panose="02000000000000000000" pitchFamily="2" charset="0"/>
                <a:ea typeface="Roboto Condensed Light" panose="02000000000000000000" pitchFamily="2" charset="0"/>
              </a:rPr>
              <a:t>Актуальні правові висновки Верховного Суду у земельних спорах</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TextBox 5"/>
          <p:cNvSpPr txBox="1"/>
          <p:nvPr/>
        </p:nvSpPr>
        <p:spPr>
          <a:xfrm>
            <a:off x="488425" y="914793"/>
            <a:ext cx="11193502" cy="5109091"/>
          </a:xfrm>
          <a:prstGeom prst="rect">
            <a:avLst/>
          </a:prstGeom>
          <a:noFill/>
        </p:spPr>
        <p:txBody>
          <a:bodyPr wrap="square" rtlCol="0">
            <a:spAutoFit/>
          </a:bodyPr>
          <a:lstStyle/>
          <a:p>
            <a:pPr algn="just">
              <a:spcBef>
                <a:spcPts val="600"/>
              </a:spcBef>
            </a:pPr>
            <a:r>
              <a:rPr lang="uk-UA" sz="2000" dirty="0" smtClean="0">
                <a:solidFill>
                  <a:schemeClr val="bg1"/>
                </a:solidFill>
                <a:latin typeface="Roboto Condensed Light" panose="02000000000000000000" pitchFamily="2" charset="0"/>
                <a:ea typeface="Roboto Condensed Light" panose="02000000000000000000" pitchFamily="2" charset="0"/>
              </a:rPr>
              <a:t>Якщо право власності на об’єкт нерухомості та на земельну ділянку, на якій цей об’єкт розташований, </a:t>
            </a:r>
            <a:r>
              <a:rPr lang="uk-UA" sz="2000" b="1" dirty="0" smtClean="0">
                <a:solidFill>
                  <a:srgbClr val="FFD800"/>
                </a:solidFill>
                <a:latin typeface="Roboto Condensed Light" panose="02000000000000000000" pitchFamily="2" charset="0"/>
                <a:ea typeface="Roboto Condensed Light" panose="02000000000000000000" pitchFamily="2" charset="0"/>
              </a:rPr>
              <a:t>належать одній особі</a:t>
            </a:r>
            <a:r>
              <a:rPr lang="uk-UA" sz="2000" dirty="0" smtClean="0">
                <a:solidFill>
                  <a:schemeClr val="bg1"/>
                </a:solidFill>
                <a:latin typeface="Roboto Condensed Light" panose="02000000000000000000" pitchFamily="2" charset="0"/>
                <a:ea typeface="Roboto Condensed Light" panose="02000000000000000000" pitchFamily="2" charset="0"/>
              </a:rPr>
              <a:t>, то </a:t>
            </a:r>
            <a:r>
              <a:rPr lang="uk-UA" sz="2000" b="1" dirty="0" smtClean="0">
                <a:solidFill>
                  <a:srgbClr val="FFD800"/>
                </a:solidFill>
                <a:latin typeface="Roboto Condensed Light" panose="02000000000000000000" pitchFamily="2" charset="0"/>
                <a:ea typeface="Roboto Condensed Light" panose="02000000000000000000" pitchFamily="2" charset="0"/>
              </a:rPr>
              <a:t>відчуження</a:t>
            </a:r>
            <a:r>
              <a:rPr lang="uk-UA" sz="2000" dirty="0" smtClean="0">
                <a:solidFill>
                  <a:schemeClr val="bg1"/>
                </a:solidFill>
                <a:latin typeface="Roboto Condensed Light" panose="02000000000000000000" pitchFamily="2" charset="0"/>
                <a:ea typeface="Roboto Condensed Light" panose="02000000000000000000" pitchFamily="2" charset="0"/>
              </a:rPr>
              <a:t>, у тому числі в процедурі виконавчого провадження, </a:t>
            </a:r>
            <a:r>
              <a:rPr lang="uk-UA" sz="2000" b="1" dirty="0" smtClean="0">
                <a:solidFill>
                  <a:srgbClr val="FFD800"/>
                </a:solidFill>
                <a:latin typeface="Roboto Condensed Light" panose="02000000000000000000" pitchFamily="2" charset="0"/>
                <a:ea typeface="Roboto Condensed Light" panose="02000000000000000000" pitchFamily="2" charset="0"/>
              </a:rPr>
              <a:t>об’єкта нерухомості окремо від земельної ділянки або земельної ділянки окремо від об’єкта нерухомості суперечить закону</a:t>
            </a:r>
            <a:r>
              <a:rPr lang="uk-UA" sz="2000" dirty="0" smtClean="0">
                <a:solidFill>
                  <a:schemeClr val="bg1"/>
                </a:solidFill>
                <a:latin typeface="Roboto Condensed Light" panose="02000000000000000000" pitchFamily="2" charset="0"/>
                <a:ea typeface="Roboto Condensed Light" panose="02000000000000000000" pitchFamily="2" charset="0"/>
              </a:rPr>
              <a:t>.</a:t>
            </a:r>
          </a:p>
          <a:p>
            <a:pPr algn="just">
              <a:spcBef>
                <a:spcPts val="600"/>
              </a:spcBef>
            </a:pPr>
            <a:r>
              <a:rPr lang="uk-UA" sz="2000" dirty="0" smtClean="0">
                <a:solidFill>
                  <a:schemeClr val="bg1"/>
                </a:solidFill>
                <a:latin typeface="Roboto Condensed Light" panose="02000000000000000000" pitchFamily="2" charset="0"/>
                <a:ea typeface="Roboto Condensed Light" panose="02000000000000000000" pitchFamily="2" charset="0"/>
              </a:rPr>
              <a:t>* якщо продажу підлягає об’єкт нерухомості, право власності на який відповідно до частини першої статті 377 Цивільного кодексу України, частини першої статті 120 Земельного кодексу України переходить лише разом з правом власності на земельну ділянку, на якій такий об’єкт розташований, то в інформаційному повідомленні про електронні торги повинен бути зазначений кадастровий номер такої земельної ділянки. </a:t>
            </a:r>
          </a:p>
          <a:p>
            <a:pPr algn="just">
              <a:spcBef>
                <a:spcPts val="600"/>
              </a:spcBef>
            </a:pPr>
            <a:r>
              <a:rPr lang="uk-UA" sz="2000" dirty="0" smtClean="0">
                <a:solidFill>
                  <a:schemeClr val="bg1"/>
                </a:solidFill>
                <a:latin typeface="Roboto Condensed Light" panose="02000000000000000000" pitchFamily="2" charset="0"/>
                <a:ea typeface="Roboto Condensed Light" panose="02000000000000000000" pitchFamily="2" charset="0"/>
              </a:rPr>
              <a:t>* якщо продажу підлягає земельна ділянка одного власника, на якій розташований об’єкт нерухомості іншого власника (якщо такий продаж не суперечить закону), то в інформаційному повідомленні повинна міститись інформація про таке обмеження на використання земельної ділянки, а також про інші обмеження на використання земельної ділянки, пов’язані з наявністю прав інших осіб на земельну ділянку (емфітевзис, </a:t>
            </a:r>
            <a:r>
              <a:rPr lang="uk-UA" sz="2000" dirty="0" err="1" smtClean="0">
                <a:solidFill>
                  <a:schemeClr val="bg1"/>
                </a:solidFill>
                <a:latin typeface="Roboto Condensed Light" panose="02000000000000000000" pitchFamily="2" charset="0"/>
                <a:ea typeface="Roboto Condensed Light" panose="02000000000000000000" pitchFamily="2" charset="0"/>
              </a:rPr>
              <a:t>суперфіцій</a:t>
            </a:r>
            <a:r>
              <a:rPr lang="uk-UA" sz="2000" dirty="0" smtClean="0">
                <a:solidFill>
                  <a:schemeClr val="bg1"/>
                </a:solidFill>
                <a:latin typeface="Roboto Condensed Light" panose="02000000000000000000" pitchFamily="2" charset="0"/>
                <a:ea typeface="Roboto Condensed Light" panose="02000000000000000000" pitchFamily="2" charset="0"/>
              </a:rPr>
              <a:t> тощо). </a:t>
            </a:r>
          </a:p>
          <a:p>
            <a:endParaRPr lang="ru-RU" dirty="0" smtClean="0">
              <a:solidFill>
                <a:schemeClr val="bg1"/>
              </a:solidFill>
              <a:latin typeface="Roboto Condensed Light" panose="02000000000000000000" pitchFamily="2" charset="0"/>
              <a:ea typeface="Roboto Condensed Light" panose="02000000000000000000" pitchFamily="2" charset="0"/>
            </a:endParaRPr>
          </a:p>
          <a:p>
            <a:pPr algn="just"/>
            <a:r>
              <a:rPr lang="uk-UA" i="1" dirty="0" smtClean="0">
                <a:solidFill>
                  <a:srgbClr val="38B6AB"/>
                </a:solidFill>
                <a:latin typeface="Roboto Condensed Light" panose="02000000000000000000" pitchFamily="2" charset="0"/>
                <a:ea typeface="Roboto Condensed Light" panose="02000000000000000000" pitchFamily="2" charset="0"/>
              </a:rPr>
              <a:t>					постанова </a:t>
            </a:r>
            <a:r>
              <a:rPr lang="uk-UA" i="1" dirty="0">
                <a:solidFill>
                  <a:srgbClr val="38B6AB"/>
                </a:solidFill>
                <a:latin typeface="Roboto Condensed Light" panose="02000000000000000000" pitchFamily="2" charset="0"/>
                <a:ea typeface="Roboto Condensed Light" panose="02000000000000000000" pitchFamily="2" charset="0"/>
              </a:rPr>
              <a:t>ВП ВС </a:t>
            </a:r>
            <a:r>
              <a:rPr lang="ru-RU" i="1" dirty="0" err="1">
                <a:solidFill>
                  <a:srgbClr val="38B6AB"/>
                </a:solidFill>
                <a:latin typeface="Roboto Condensed Light" panose="02000000000000000000" pitchFamily="2" charset="0"/>
                <a:ea typeface="Roboto Condensed Light" panose="02000000000000000000" pitchFamily="2" charset="0"/>
              </a:rPr>
              <a:t>від</a:t>
            </a:r>
            <a:r>
              <a:rPr lang="ru-RU" i="1" dirty="0">
                <a:solidFill>
                  <a:srgbClr val="38B6AB"/>
                </a:solidFill>
                <a:latin typeface="Roboto Condensed Light" panose="02000000000000000000" pitchFamily="2" charset="0"/>
                <a:ea typeface="Roboto Condensed Light" panose="02000000000000000000" pitchFamily="2" charset="0"/>
              </a:rPr>
              <a:t> 22 </a:t>
            </a:r>
            <a:r>
              <a:rPr lang="ru-RU" i="1" dirty="0" err="1">
                <a:solidFill>
                  <a:srgbClr val="38B6AB"/>
                </a:solidFill>
                <a:latin typeface="Roboto Condensed Light" panose="02000000000000000000" pitchFamily="2" charset="0"/>
                <a:ea typeface="Roboto Condensed Light" panose="02000000000000000000" pitchFamily="2" charset="0"/>
              </a:rPr>
              <a:t>червня</a:t>
            </a:r>
            <a:r>
              <a:rPr lang="ru-RU" i="1" dirty="0">
                <a:solidFill>
                  <a:srgbClr val="38B6AB"/>
                </a:solidFill>
                <a:latin typeface="Roboto Condensed Light" panose="02000000000000000000" pitchFamily="2" charset="0"/>
                <a:ea typeface="Roboto Condensed Light" panose="02000000000000000000" pitchFamily="2" charset="0"/>
              </a:rPr>
              <a:t> 2021 року у </a:t>
            </a:r>
            <a:r>
              <a:rPr lang="ru-RU" i="1" dirty="0" err="1">
                <a:solidFill>
                  <a:srgbClr val="38B6AB"/>
                </a:solidFill>
                <a:latin typeface="Roboto Condensed Light" panose="02000000000000000000" pitchFamily="2" charset="0"/>
                <a:ea typeface="Roboto Condensed Light" panose="02000000000000000000" pitchFamily="2" charset="0"/>
              </a:rPr>
              <a:t>справі</a:t>
            </a:r>
            <a:r>
              <a:rPr lang="ru-RU" i="1" dirty="0">
                <a:solidFill>
                  <a:srgbClr val="38B6AB"/>
                </a:solidFill>
                <a:latin typeface="Roboto Condensed Light" panose="02000000000000000000" pitchFamily="2" charset="0"/>
                <a:ea typeface="Roboto Condensed Light" panose="02000000000000000000" pitchFamily="2" charset="0"/>
              </a:rPr>
              <a:t> № 200/606/18</a:t>
            </a:r>
            <a:endParaRPr lang="uk-UA" i="1" dirty="0" smtClean="0">
              <a:solidFill>
                <a:srgbClr val="38B6AB"/>
              </a:solidFill>
              <a:latin typeface="Roboto Condensed Light" panose="02000000000000000000" pitchFamily="2" charset="0"/>
              <a:ea typeface="Roboto Condensed Light" panose="02000000000000000000" pitchFamily="2" charset="0"/>
            </a:endParaRPr>
          </a:p>
        </p:txBody>
      </p:sp>
      <p:sp>
        <p:nvSpPr>
          <p:cNvPr id="7" name="TextBox 6"/>
          <p:cNvSpPr txBox="1"/>
          <p:nvPr/>
        </p:nvSpPr>
        <p:spPr>
          <a:xfrm>
            <a:off x="488425" y="198840"/>
            <a:ext cx="11193502" cy="461665"/>
          </a:xfrm>
          <a:prstGeom prst="rect">
            <a:avLst/>
          </a:prstGeom>
          <a:noFill/>
        </p:spPr>
        <p:txBody>
          <a:bodyPr wrap="square" rtlCol="0">
            <a:spAutoFit/>
          </a:bodyPr>
          <a:lstStyle/>
          <a:p>
            <a:pPr algn="just"/>
            <a:r>
              <a:rPr lang="ru-RU" sz="2400" b="1" dirty="0" err="1" smtClean="0">
                <a:solidFill>
                  <a:schemeClr val="bg1"/>
                </a:solidFill>
                <a:latin typeface="Roboto Condensed Light" panose="02000000000000000000" pitchFamily="2" charset="0"/>
                <a:ea typeface="Roboto Condensed Light" panose="02000000000000000000" pitchFamily="2" charset="0"/>
              </a:rPr>
              <a:t>Відчуження</a:t>
            </a:r>
            <a:r>
              <a:rPr lang="ru-RU" sz="2400" b="1" dirty="0" smtClean="0">
                <a:solidFill>
                  <a:schemeClr val="bg1"/>
                </a:solidFill>
                <a:latin typeface="Roboto Condensed Light" panose="02000000000000000000" pitchFamily="2" charset="0"/>
                <a:ea typeface="Roboto Condensed Light" panose="02000000000000000000" pitchFamily="2" charset="0"/>
              </a:rPr>
              <a:t> </a:t>
            </a:r>
            <a:r>
              <a:rPr lang="ru-RU" sz="2400" b="1" dirty="0" err="1" smtClean="0">
                <a:solidFill>
                  <a:schemeClr val="bg1"/>
                </a:solidFill>
                <a:latin typeface="Roboto Condensed Light" panose="02000000000000000000" pitchFamily="2" charset="0"/>
                <a:ea typeface="Roboto Condensed Light" panose="02000000000000000000" pitchFamily="2" charset="0"/>
              </a:rPr>
              <a:t>об’єкта</a:t>
            </a:r>
            <a:r>
              <a:rPr lang="ru-RU" sz="2400" b="1" dirty="0" smtClean="0">
                <a:solidFill>
                  <a:schemeClr val="bg1"/>
                </a:solidFill>
                <a:latin typeface="Roboto Condensed Light" panose="02000000000000000000" pitchFamily="2" charset="0"/>
                <a:ea typeface="Roboto Condensed Light" panose="02000000000000000000" pitchFamily="2" charset="0"/>
              </a:rPr>
              <a:t> </a:t>
            </a:r>
            <a:r>
              <a:rPr lang="ru-RU" sz="2400" b="1" dirty="0" err="1" smtClean="0">
                <a:solidFill>
                  <a:schemeClr val="bg1"/>
                </a:solidFill>
                <a:latin typeface="Roboto Condensed Light" panose="02000000000000000000" pitchFamily="2" charset="0"/>
                <a:ea typeface="Roboto Condensed Light" panose="02000000000000000000" pitchFamily="2" charset="0"/>
              </a:rPr>
              <a:t>нерухомості</a:t>
            </a:r>
            <a:r>
              <a:rPr lang="ru-RU" sz="2400" b="1" dirty="0" smtClean="0">
                <a:solidFill>
                  <a:schemeClr val="bg1"/>
                </a:solidFill>
                <a:latin typeface="Roboto Condensed Light" panose="02000000000000000000" pitchFamily="2" charset="0"/>
                <a:ea typeface="Roboto Condensed Light" panose="02000000000000000000" pitchFamily="2" charset="0"/>
              </a:rPr>
              <a:t> та </a:t>
            </a:r>
            <a:r>
              <a:rPr lang="ru-RU" sz="2400" b="1" dirty="0" err="1" smtClean="0">
                <a:solidFill>
                  <a:schemeClr val="bg1"/>
                </a:solidFill>
                <a:latin typeface="Roboto Condensed Light" panose="02000000000000000000" pitchFamily="2" charset="0"/>
                <a:ea typeface="Roboto Condensed Light" panose="02000000000000000000" pitchFamily="2" charset="0"/>
              </a:rPr>
              <a:t>земельної</a:t>
            </a:r>
            <a:r>
              <a:rPr lang="ru-RU" sz="2400" b="1" dirty="0" smtClean="0">
                <a:solidFill>
                  <a:schemeClr val="bg1"/>
                </a:solidFill>
                <a:latin typeface="Roboto Condensed Light" panose="02000000000000000000" pitchFamily="2" charset="0"/>
                <a:ea typeface="Roboto Condensed Light" panose="02000000000000000000" pitchFamily="2" charset="0"/>
              </a:rPr>
              <a:t> </a:t>
            </a:r>
            <a:r>
              <a:rPr lang="ru-RU" sz="2400" b="1" dirty="0" err="1" smtClean="0">
                <a:solidFill>
                  <a:schemeClr val="bg1"/>
                </a:solidFill>
                <a:latin typeface="Roboto Condensed Light" panose="02000000000000000000" pitchFamily="2" charset="0"/>
                <a:ea typeface="Roboto Condensed Light" panose="02000000000000000000" pitchFamily="2" charset="0"/>
              </a:rPr>
              <a:t>ділянки</a:t>
            </a:r>
            <a:r>
              <a:rPr lang="ru-RU" sz="2400" b="1" dirty="0" smtClean="0">
                <a:solidFill>
                  <a:schemeClr val="bg1"/>
                </a:solidFill>
                <a:latin typeface="Roboto Condensed Light" panose="02000000000000000000" pitchFamily="2" charset="0"/>
                <a:ea typeface="Roboto Condensed Light" panose="02000000000000000000" pitchFamily="2" charset="0"/>
              </a:rPr>
              <a:t> </a:t>
            </a:r>
            <a:endParaRPr lang="uk-UA" sz="2400" b="1"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326077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11527359" y="6485038"/>
            <a:ext cx="347116" cy="15826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286546" y="6357705"/>
            <a:ext cx="2228718" cy="412930"/>
          </a:xfrm>
        </p:spPr>
        <p:txBody>
          <a:bodyPr/>
          <a:lstStyle/>
          <a:p>
            <a:r>
              <a:rPr lang="uk-UA" smtClean="0">
                <a:solidFill>
                  <a:schemeClr val="bg1"/>
                </a:solidFill>
                <a:latin typeface="Roboto Condensed Light" panose="02000000000000000000" pitchFamily="2" charset="0"/>
                <a:ea typeface="Roboto Condensed Light" panose="02000000000000000000" pitchFamily="2" charset="0"/>
              </a:rPr>
              <a:t>Велика Палата Верховного Суду</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Місце для нижнього колонтитула 6">
            <a:extLst>
              <a:ext uri="{FF2B5EF4-FFF2-40B4-BE49-F238E27FC236}">
                <a16:creationId xmlns:a16="http://schemas.microsoft.com/office/drawing/2014/main" id="{5DD3FAA2-11D2-433B-9639-F1C673A10B5F}"/>
              </a:ext>
            </a:extLst>
          </p:cNvPr>
          <p:cNvSpPr>
            <a:spLocks noGrp="1"/>
          </p:cNvSpPr>
          <p:nvPr>
            <p:ph type="ftr" sz="quarter" idx="11"/>
          </p:nvPr>
        </p:nvSpPr>
        <p:spPr>
          <a:xfrm>
            <a:off x="2806959" y="6381605"/>
            <a:ext cx="7092820" cy="365125"/>
          </a:xfrm>
        </p:spPr>
        <p:txBody>
          <a:bodyPr/>
          <a:lstStyle/>
          <a:p>
            <a:r>
              <a:rPr lang="ru-RU" smtClean="0">
                <a:solidFill>
                  <a:schemeClr val="bg1"/>
                </a:solidFill>
                <a:latin typeface="Roboto Condensed Light" panose="02000000000000000000" pitchFamily="2" charset="0"/>
                <a:ea typeface="Roboto Condensed Light" panose="02000000000000000000" pitchFamily="2" charset="0"/>
              </a:rPr>
              <a:t>Актуальні правові висновки Верховного Суду у земельних спорах</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TextBox 5"/>
          <p:cNvSpPr txBox="1"/>
          <p:nvPr/>
        </p:nvSpPr>
        <p:spPr>
          <a:xfrm>
            <a:off x="177282" y="883249"/>
            <a:ext cx="11803223" cy="1985159"/>
          </a:xfrm>
          <a:prstGeom prst="rect">
            <a:avLst/>
          </a:prstGeom>
          <a:noFill/>
        </p:spPr>
        <p:txBody>
          <a:bodyPr wrap="square" rtlCol="0">
            <a:spAutoFit/>
          </a:bodyPr>
          <a:lstStyle/>
          <a:p>
            <a:pPr algn="just">
              <a:spcBef>
                <a:spcPts val="600"/>
              </a:spcBef>
            </a:pPr>
            <a:r>
              <a:rPr lang="ru-RU" sz="2000" i="1" dirty="0" err="1" smtClean="0">
                <a:solidFill>
                  <a:schemeClr val="bg1"/>
                </a:solidFill>
                <a:latin typeface="Roboto Condensed Light" panose="02000000000000000000" pitchFamily="2" charset="0"/>
                <a:ea typeface="Roboto Condensed Light" panose="02000000000000000000" pitchFamily="2" charset="0"/>
              </a:rPr>
              <a:t>Юрисдикція</a:t>
            </a:r>
            <a:r>
              <a:rPr lang="ru-RU" sz="2000" i="1" dirty="0" smtClean="0">
                <a:solidFill>
                  <a:schemeClr val="bg1"/>
                </a:solidFill>
                <a:latin typeface="Roboto Condensed Light" panose="02000000000000000000" pitchFamily="2" charset="0"/>
                <a:ea typeface="Roboto Condensed Light" panose="02000000000000000000" pitchFamily="2" charset="0"/>
              </a:rPr>
              <a:t> </a:t>
            </a:r>
            <a:r>
              <a:rPr lang="ru-RU" sz="2000" i="1" dirty="0" err="1" smtClean="0">
                <a:solidFill>
                  <a:schemeClr val="bg1"/>
                </a:solidFill>
                <a:latin typeface="Roboto Condensed Light" panose="02000000000000000000" pitchFamily="2" charset="0"/>
                <a:ea typeface="Roboto Condensed Light" panose="02000000000000000000" pitchFamily="2" charset="0"/>
              </a:rPr>
              <a:t>розгляду</a:t>
            </a:r>
            <a:r>
              <a:rPr lang="ru-RU" sz="2000" i="1" dirty="0" smtClean="0">
                <a:solidFill>
                  <a:schemeClr val="bg1"/>
                </a:solidFill>
                <a:latin typeface="Roboto Condensed Light" panose="02000000000000000000" pitchFamily="2" charset="0"/>
                <a:ea typeface="Roboto Condensed Light" panose="02000000000000000000" pitchFamily="2" charset="0"/>
              </a:rPr>
              <a:t> спору</a:t>
            </a:r>
          </a:p>
          <a:p>
            <a:pPr algn="just">
              <a:spcBef>
                <a:spcPts val="600"/>
              </a:spcBef>
            </a:pPr>
            <a:r>
              <a:rPr lang="ru-RU" sz="2000" dirty="0" smtClean="0">
                <a:solidFill>
                  <a:schemeClr val="bg1"/>
                </a:solidFill>
                <a:latin typeface="Roboto Condensed Light" panose="02000000000000000000" pitchFamily="2" charset="0"/>
                <a:ea typeface="Roboto Condensed Light" panose="02000000000000000000" pitchFamily="2" charset="0"/>
              </a:rPr>
              <a:t>Спори </a:t>
            </a:r>
            <a:r>
              <a:rPr lang="ru-RU" sz="2000" dirty="0" err="1" smtClean="0">
                <a:solidFill>
                  <a:schemeClr val="bg1"/>
                </a:solidFill>
                <a:latin typeface="Roboto Condensed Light" panose="02000000000000000000" pitchFamily="2" charset="0"/>
                <a:ea typeface="Roboto Condensed Light" panose="02000000000000000000" pitchFamily="2" charset="0"/>
              </a:rPr>
              <a:t>щодо</a:t>
            </a:r>
            <a:r>
              <a:rPr lang="ru-RU" sz="2000" dirty="0" smtClean="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користування</a:t>
            </a:r>
            <a:r>
              <a:rPr lang="ru-RU" sz="2000" dirty="0">
                <a:solidFill>
                  <a:schemeClr val="bg1"/>
                </a:solidFill>
                <a:latin typeface="Roboto Condensed Light" panose="02000000000000000000" pitchFamily="2" charset="0"/>
                <a:ea typeface="Roboto Condensed Light" panose="02000000000000000000" pitchFamily="2" charset="0"/>
              </a:rPr>
              <a:t> землями </a:t>
            </a:r>
            <a:r>
              <a:rPr lang="ru-RU" sz="2000" dirty="0" err="1">
                <a:solidFill>
                  <a:schemeClr val="bg1"/>
                </a:solidFill>
                <a:latin typeface="Roboto Condensed Light" panose="02000000000000000000" pitchFamily="2" charset="0"/>
                <a:ea typeface="Roboto Condensed Light" panose="02000000000000000000" pitchFamily="2" charset="0"/>
              </a:rPr>
              <a:t>фермерського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господарства</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зокрема</a:t>
            </a:r>
            <a:r>
              <a:rPr lang="ru-RU" sz="2000" dirty="0">
                <a:solidFill>
                  <a:schemeClr val="bg1"/>
                </a:solidFill>
                <a:latin typeface="Roboto Condensed Light" panose="02000000000000000000" pitchFamily="2" charset="0"/>
                <a:ea typeface="Roboto Condensed Light" panose="02000000000000000000" pitchFamily="2" charset="0"/>
              </a:rPr>
              <a:t> з </a:t>
            </a:r>
            <a:r>
              <a:rPr lang="ru-RU" sz="2000" dirty="0" err="1">
                <a:solidFill>
                  <a:schemeClr val="bg1"/>
                </a:solidFill>
                <a:latin typeface="Roboto Condensed Light" panose="02000000000000000000" pitchFamily="2" charset="0"/>
                <a:ea typeface="Roboto Condensed Light" panose="02000000000000000000" pitchFamily="2" charset="0"/>
              </a:rPr>
              <a:t>центральним</a:t>
            </a:r>
            <a:r>
              <a:rPr lang="ru-RU" sz="2000" dirty="0">
                <a:solidFill>
                  <a:schemeClr val="bg1"/>
                </a:solidFill>
                <a:latin typeface="Roboto Condensed Light" panose="02000000000000000000" pitchFamily="2" charset="0"/>
                <a:ea typeface="Roboto Condensed Light" panose="02000000000000000000" pitchFamily="2" charset="0"/>
              </a:rPr>
              <a:t> органом </a:t>
            </a:r>
            <a:r>
              <a:rPr lang="ru-RU" sz="2000" dirty="0" err="1">
                <a:solidFill>
                  <a:schemeClr val="bg1"/>
                </a:solidFill>
                <a:latin typeface="Roboto Condensed Light" panose="02000000000000000000" pitchFamily="2" charset="0"/>
                <a:ea typeface="Roboto Condensed Light" panose="02000000000000000000" pitchFamily="2" charset="0"/>
              </a:rPr>
              <a:t>виконавчої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влади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який</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реалізує</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політику</a:t>
            </a:r>
            <a:r>
              <a:rPr lang="ru-RU" sz="2000" dirty="0">
                <a:solidFill>
                  <a:schemeClr val="bg1"/>
                </a:solidFill>
                <a:latin typeface="Roboto Condensed Light" panose="02000000000000000000" pitchFamily="2" charset="0"/>
                <a:ea typeface="Roboto Condensed Light" panose="02000000000000000000" pitchFamily="2" charset="0"/>
              </a:rPr>
              <a:t> у </a:t>
            </a:r>
            <a:r>
              <a:rPr lang="ru-RU" sz="2000" dirty="0" err="1">
                <a:solidFill>
                  <a:schemeClr val="bg1"/>
                </a:solidFill>
                <a:latin typeface="Roboto Condensed Light" panose="02000000000000000000" pitchFamily="2" charset="0"/>
                <a:ea typeface="Roboto Condensed Light" panose="02000000000000000000" pitchFamily="2" charset="0"/>
              </a:rPr>
              <a:t>сфері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земельних</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відносин</a:t>
            </a:r>
            <a:r>
              <a:rPr lang="ru-RU" sz="2000" dirty="0">
                <a:solidFill>
                  <a:schemeClr val="bg1"/>
                </a:solidFill>
                <a:latin typeface="Roboto Condensed Light" panose="02000000000000000000" pitchFamily="2" charset="0"/>
                <a:ea typeface="Roboto Condensed Light" panose="02000000000000000000" pitchFamily="2" charset="0"/>
              </a:rPr>
              <a:t>, з </a:t>
            </a:r>
            <a:r>
              <a:rPr lang="ru-RU" sz="2000" dirty="0" err="1">
                <a:solidFill>
                  <a:schemeClr val="bg1"/>
                </a:solidFill>
                <a:latin typeface="Roboto Condensed Light" panose="02000000000000000000" pitchFamily="2" charset="0"/>
                <a:ea typeface="Roboto Condensed Light" panose="02000000000000000000" pitchFamily="2" charset="0"/>
              </a:rPr>
              <a:t>іншими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юридичними</a:t>
            </a:r>
            <a:r>
              <a:rPr lang="ru-RU" sz="2000" dirty="0">
                <a:solidFill>
                  <a:schemeClr val="bg1"/>
                </a:solidFill>
                <a:latin typeface="Roboto Condensed Light" panose="02000000000000000000" pitchFamily="2" charset="0"/>
                <a:ea typeface="Roboto Condensed Light" panose="02000000000000000000" pitchFamily="2" charset="0"/>
              </a:rPr>
              <a:t> особами, </a:t>
            </a:r>
            <a:r>
              <a:rPr lang="ru-RU" sz="2000" dirty="0" err="1">
                <a:solidFill>
                  <a:schemeClr val="bg1"/>
                </a:solidFill>
                <a:latin typeface="Roboto Condensed Light" panose="02000000000000000000" pitchFamily="2" charset="0"/>
                <a:ea typeface="Roboto Condensed Light" panose="02000000000000000000" pitchFamily="2" charset="0"/>
              </a:rPr>
              <a:t>мають</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розглядатися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господарськими</a:t>
            </a:r>
            <a:r>
              <a:rPr lang="ru-RU" sz="2000" b="1" dirty="0">
                <a:solidFill>
                  <a:srgbClr val="FFD800"/>
                </a:solidFill>
                <a:latin typeface="Roboto Condensed Light" panose="02000000000000000000" pitchFamily="2" charset="0"/>
                <a:ea typeface="Roboto Condensed Light" panose="02000000000000000000" pitchFamily="2" charset="0"/>
              </a:rPr>
              <a:t> судами </a:t>
            </a:r>
            <a:r>
              <a:rPr lang="ru-RU" sz="2000" b="1" dirty="0" err="1">
                <a:solidFill>
                  <a:srgbClr val="FFD800"/>
                </a:solidFill>
                <a:latin typeface="Roboto Condensed Light" panose="02000000000000000000" pitchFamily="2" charset="0"/>
                <a:ea typeface="Roboto Condensed Light" panose="02000000000000000000" pitchFamily="2" charset="0"/>
              </a:rPr>
              <a:t>незалежно</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від</a:t>
            </a:r>
            <a:r>
              <a:rPr lang="ru-RU" sz="2000" b="1" dirty="0">
                <a:solidFill>
                  <a:srgbClr val="FFD800"/>
                </a:solidFill>
                <a:latin typeface="Roboto Condensed Light" panose="02000000000000000000" pitchFamily="2" charset="0"/>
                <a:ea typeface="Roboto Condensed Light" panose="02000000000000000000" pitchFamily="2" charset="0"/>
              </a:rPr>
              <a:t> того, </a:t>
            </a:r>
            <a:r>
              <a:rPr lang="ru-RU" sz="2000" b="1" dirty="0" err="1">
                <a:solidFill>
                  <a:srgbClr val="FFD800"/>
                </a:solidFill>
                <a:latin typeface="Roboto Condensed Light" panose="02000000000000000000" pitchFamily="2" charset="0"/>
                <a:ea typeface="Roboto Condensed Light" panose="02000000000000000000" pitchFamily="2" charset="0"/>
              </a:rPr>
              <a:t>чи</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отримувала</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фізична</a:t>
            </a:r>
            <a:r>
              <a:rPr lang="ru-RU" sz="2000" b="1" dirty="0">
                <a:solidFill>
                  <a:srgbClr val="FFD800"/>
                </a:solidFill>
                <a:latin typeface="Roboto Condensed Light" panose="02000000000000000000" pitchFamily="2" charset="0"/>
                <a:ea typeface="Roboto Condensed Light" panose="02000000000000000000" pitchFamily="2" charset="0"/>
              </a:rPr>
              <a:t> особа </a:t>
            </a:r>
            <a:r>
              <a:rPr lang="ru-RU" sz="2000" b="1" dirty="0" err="1">
                <a:solidFill>
                  <a:srgbClr val="FFD800"/>
                </a:solidFill>
                <a:latin typeface="Roboto Condensed Light" panose="02000000000000000000" pitchFamily="2" charset="0"/>
                <a:ea typeface="Roboto Condensed Light" panose="02000000000000000000" pitchFamily="2" charset="0"/>
              </a:rPr>
              <a:t>раніше</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земельну</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ділянку</a:t>
            </a:r>
            <a:r>
              <a:rPr lang="ru-RU" sz="2000" b="1" dirty="0">
                <a:solidFill>
                  <a:srgbClr val="FFD800"/>
                </a:solidFill>
                <a:latin typeface="Roboto Condensed Light" panose="02000000000000000000" pitchFamily="2" charset="0"/>
                <a:ea typeface="Roboto Condensed Light" panose="02000000000000000000" pitchFamily="2" charset="0"/>
              </a:rPr>
              <a:t> для </a:t>
            </a:r>
            <a:r>
              <a:rPr lang="ru-RU" sz="2000" b="1" dirty="0" err="1" smtClean="0">
                <a:solidFill>
                  <a:srgbClr val="FFD800"/>
                </a:solidFill>
                <a:latin typeface="Roboto Condensed Light" panose="02000000000000000000" pitchFamily="2" charset="0"/>
                <a:ea typeface="Roboto Condensed Light" panose="02000000000000000000" pitchFamily="2" charset="0"/>
              </a:rPr>
              <a:t>створення</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фермерського</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господарства</a:t>
            </a:r>
            <a:r>
              <a:rPr lang="ru-RU" sz="2000" b="1" dirty="0">
                <a:solidFill>
                  <a:srgbClr val="FFD800"/>
                </a:solidFill>
                <a:latin typeface="Roboto Condensed Light" panose="02000000000000000000" pitchFamily="2" charset="0"/>
                <a:ea typeface="Roboto Condensed Light" panose="02000000000000000000" pitchFamily="2" charset="0"/>
              </a:rPr>
              <a:t>, і того, </a:t>
            </a:r>
            <a:r>
              <a:rPr lang="ru-RU" sz="2000" b="1" dirty="0" err="1">
                <a:solidFill>
                  <a:srgbClr val="FFD800"/>
                </a:solidFill>
                <a:latin typeface="Roboto Condensed Light" panose="02000000000000000000" pitchFamily="2" charset="0"/>
                <a:ea typeface="Roboto Condensed Light" panose="02000000000000000000" pitchFamily="2" charset="0"/>
              </a:rPr>
              <a:t>чи</a:t>
            </a:r>
            <a:r>
              <a:rPr lang="ru-RU" sz="2000" b="1" dirty="0">
                <a:solidFill>
                  <a:srgbClr val="FFD800"/>
                </a:solidFill>
                <a:latin typeface="Roboto Condensed Light" panose="02000000000000000000" pitchFamily="2" charset="0"/>
                <a:ea typeface="Roboto Condensed Light" panose="02000000000000000000" pitchFamily="2" charset="0"/>
              </a:rPr>
              <a:t> створила вона </a:t>
            </a:r>
            <a:r>
              <a:rPr lang="ru-RU" sz="2000" b="1" dirty="0" err="1">
                <a:solidFill>
                  <a:srgbClr val="FFD800"/>
                </a:solidFill>
                <a:latin typeface="Roboto Condensed Light" panose="02000000000000000000" pitchFamily="2" charset="0"/>
                <a:ea typeface="Roboto Condensed Light" panose="02000000000000000000" pitchFamily="2" charset="0"/>
              </a:rPr>
              <a:t>це</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фермерське</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smtClean="0">
                <a:solidFill>
                  <a:srgbClr val="FFD800"/>
                </a:solidFill>
                <a:latin typeface="Roboto Condensed Light" panose="02000000000000000000" pitchFamily="2" charset="0"/>
                <a:ea typeface="Roboto Condensed Light" panose="02000000000000000000" pitchFamily="2" charset="0"/>
              </a:rPr>
              <a:t>господарство</a:t>
            </a:r>
            <a:r>
              <a:rPr lang="ru-RU" sz="2000" b="1" dirty="0" smtClean="0">
                <a:solidFill>
                  <a:srgbClr val="FFD800"/>
                </a:solidFill>
                <a:latin typeface="Roboto Condensed Light" panose="02000000000000000000" pitchFamily="2" charset="0"/>
                <a:ea typeface="Roboto Condensed Light" panose="02000000000000000000" pitchFamily="2" charset="0"/>
              </a:rPr>
              <a:t>.</a:t>
            </a:r>
          </a:p>
          <a:p>
            <a:r>
              <a:rPr lang="uk-UA" i="1" dirty="0" smtClean="0">
                <a:solidFill>
                  <a:srgbClr val="38B6AB"/>
                </a:solidFill>
                <a:latin typeface="Roboto Condensed Light" panose="02000000000000000000" pitchFamily="2" charset="0"/>
                <a:ea typeface="Roboto Condensed Light" panose="02000000000000000000" pitchFamily="2" charset="0"/>
              </a:rPr>
              <a:t>					постанова </a:t>
            </a:r>
            <a:r>
              <a:rPr lang="uk-UA" i="1" dirty="0">
                <a:solidFill>
                  <a:srgbClr val="38B6AB"/>
                </a:solidFill>
                <a:latin typeface="Roboto Condensed Light" panose="02000000000000000000" pitchFamily="2" charset="0"/>
                <a:ea typeface="Roboto Condensed Light" panose="02000000000000000000" pitchFamily="2" charset="0"/>
              </a:rPr>
              <a:t>ВП ВС </a:t>
            </a:r>
            <a:r>
              <a:rPr lang="ru-RU" i="1" dirty="0" err="1">
                <a:solidFill>
                  <a:srgbClr val="38B6AB"/>
                </a:solidFill>
                <a:latin typeface="Roboto Condensed Light" panose="02000000000000000000" pitchFamily="2" charset="0"/>
                <a:ea typeface="Roboto Condensed Light" panose="02000000000000000000" pitchFamily="2" charset="0"/>
              </a:rPr>
              <a:t>від</a:t>
            </a:r>
            <a:r>
              <a:rPr lang="ru-RU" i="1" dirty="0">
                <a:solidFill>
                  <a:srgbClr val="38B6AB"/>
                </a:solidFill>
                <a:latin typeface="Roboto Condensed Light" panose="02000000000000000000" pitchFamily="2" charset="0"/>
                <a:ea typeface="Roboto Condensed Light" panose="02000000000000000000" pitchFamily="2" charset="0"/>
              </a:rPr>
              <a:t> 5 </a:t>
            </a:r>
            <a:r>
              <a:rPr lang="ru-RU" i="1" dirty="0" err="1">
                <a:solidFill>
                  <a:srgbClr val="38B6AB"/>
                </a:solidFill>
                <a:latin typeface="Roboto Condensed Light" panose="02000000000000000000" pitchFamily="2" charset="0"/>
                <a:ea typeface="Roboto Condensed Light" panose="02000000000000000000" pitchFamily="2" charset="0"/>
              </a:rPr>
              <a:t>жовтня</a:t>
            </a:r>
            <a:r>
              <a:rPr lang="ru-RU" i="1" dirty="0">
                <a:solidFill>
                  <a:srgbClr val="38B6AB"/>
                </a:solidFill>
                <a:latin typeface="Roboto Condensed Light" panose="02000000000000000000" pitchFamily="2" charset="0"/>
                <a:ea typeface="Roboto Condensed Light" panose="02000000000000000000" pitchFamily="2" charset="0"/>
              </a:rPr>
              <a:t> 2022 року у </a:t>
            </a:r>
            <a:r>
              <a:rPr lang="ru-RU" i="1" dirty="0" err="1">
                <a:solidFill>
                  <a:srgbClr val="38B6AB"/>
                </a:solidFill>
                <a:latin typeface="Roboto Condensed Light" panose="02000000000000000000" pitchFamily="2" charset="0"/>
                <a:ea typeface="Roboto Condensed Light" panose="02000000000000000000" pitchFamily="2" charset="0"/>
              </a:rPr>
              <a:t>справі</a:t>
            </a:r>
            <a:r>
              <a:rPr lang="ru-RU" i="1" dirty="0">
                <a:solidFill>
                  <a:srgbClr val="38B6AB"/>
                </a:solidFill>
                <a:latin typeface="Roboto Condensed Light" panose="02000000000000000000" pitchFamily="2" charset="0"/>
                <a:ea typeface="Roboto Condensed Light" panose="02000000000000000000" pitchFamily="2" charset="0"/>
              </a:rPr>
              <a:t> № 922/1830/19</a:t>
            </a:r>
            <a:endParaRPr lang="uk-UA" i="1" dirty="0" smtClean="0">
              <a:solidFill>
                <a:srgbClr val="38B6AB"/>
              </a:solidFill>
              <a:latin typeface="Roboto Condensed Light" panose="02000000000000000000" pitchFamily="2" charset="0"/>
              <a:ea typeface="Roboto Condensed Light" panose="02000000000000000000" pitchFamily="2" charset="0"/>
            </a:endParaRPr>
          </a:p>
        </p:txBody>
      </p:sp>
      <p:sp>
        <p:nvSpPr>
          <p:cNvPr id="7" name="TextBox 6"/>
          <p:cNvSpPr txBox="1"/>
          <p:nvPr/>
        </p:nvSpPr>
        <p:spPr>
          <a:xfrm>
            <a:off x="488424" y="99274"/>
            <a:ext cx="11193502" cy="461665"/>
          </a:xfrm>
          <a:prstGeom prst="rect">
            <a:avLst/>
          </a:prstGeom>
          <a:noFill/>
        </p:spPr>
        <p:txBody>
          <a:bodyPr wrap="square" rtlCol="0">
            <a:spAutoFit/>
          </a:bodyPr>
          <a:lstStyle/>
          <a:p>
            <a:pPr algn="just"/>
            <a:r>
              <a:rPr lang="uk-UA" sz="2400" b="1" dirty="0" smtClean="0">
                <a:solidFill>
                  <a:schemeClr val="bg1"/>
                </a:solidFill>
                <a:latin typeface="Roboto Condensed Light" panose="02000000000000000000" pitchFamily="2" charset="0"/>
                <a:ea typeface="Roboto Condensed Light" panose="02000000000000000000" pitchFamily="2" charset="0"/>
              </a:rPr>
              <a:t>Користування</a:t>
            </a:r>
            <a:r>
              <a:rPr lang="ru-RU" sz="2400" b="1" dirty="0" smtClean="0">
                <a:solidFill>
                  <a:schemeClr val="bg1"/>
                </a:solidFill>
                <a:latin typeface="Roboto Condensed Light" panose="02000000000000000000" pitchFamily="2" charset="0"/>
                <a:ea typeface="Roboto Condensed Light" panose="02000000000000000000" pitchFamily="2" charset="0"/>
              </a:rPr>
              <a:t> землями </a:t>
            </a:r>
            <a:r>
              <a:rPr lang="uk-UA" sz="2400" b="1" dirty="0" smtClean="0">
                <a:solidFill>
                  <a:schemeClr val="bg1"/>
                </a:solidFill>
                <a:latin typeface="Roboto Condensed Light" panose="02000000000000000000" pitchFamily="2" charset="0"/>
                <a:ea typeface="Roboto Condensed Light" panose="02000000000000000000" pitchFamily="2" charset="0"/>
              </a:rPr>
              <a:t>фермерського</a:t>
            </a:r>
            <a:r>
              <a:rPr lang="ru-RU" sz="2400" b="1" dirty="0" smtClean="0">
                <a:solidFill>
                  <a:schemeClr val="bg1"/>
                </a:solidFill>
                <a:latin typeface="Roboto Condensed Light" panose="02000000000000000000" pitchFamily="2" charset="0"/>
                <a:ea typeface="Roboto Condensed Light" panose="02000000000000000000" pitchFamily="2" charset="0"/>
              </a:rPr>
              <a:t> </a:t>
            </a:r>
            <a:r>
              <a:rPr lang="uk-UA" sz="2400" b="1" dirty="0" smtClean="0">
                <a:solidFill>
                  <a:schemeClr val="bg1"/>
                </a:solidFill>
                <a:latin typeface="Roboto Condensed Light" panose="02000000000000000000" pitchFamily="2" charset="0"/>
                <a:ea typeface="Roboto Condensed Light" panose="02000000000000000000" pitchFamily="2" charset="0"/>
              </a:rPr>
              <a:t>господарства</a:t>
            </a:r>
            <a:endParaRPr lang="uk-UA" sz="2400" b="1" dirty="0">
              <a:solidFill>
                <a:schemeClr val="bg1"/>
              </a:solidFill>
              <a:latin typeface="Roboto Condensed Light" panose="02000000000000000000" pitchFamily="2" charset="0"/>
              <a:ea typeface="Roboto Condensed Light" panose="02000000000000000000" pitchFamily="2" charset="0"/>
            </a:endParaRPr>
          </a:p>
        </p:txBody>
      </p:sp>
      <p:sp>
        <p:nvSpPr>
          <p:cNvPr id="9" name="TextBox 8"/>
          <p:cNvSpPr txBox="1"/>
          <p:nvPr/>
        </p:nvSpPr>
        <p:spPr>
          <a:xfrm>
            <a:off x="177282" y="3254239"/>
            <a:ext cx="11697193" cy="2908489"/>
          </a:xfrm>
          <a:prstGeom prst="rect">
            <a:avLst/>
          </a:prstGeom>
          <a:noFill/>
        </p:spPr>
        <p:txBody>
          <a:bodyPr wrap="square" rtlCol="0">
            <a:spAutoFit/>
          </a:bodyPr>
          <a:lstStyle/>
          <a:p>
            <a:pPr algn="just">
              <a:spcBef>
                <a:spcPts val="600"/>
              </a:spcBef>
            </a:pPr>
            <a:r>
              <a:rPr lang="ru-RU" sz="2000" dirty="0" smtClean="0">
                <a:solidFill>
                  <a:schemeClr val="bg1"/>
                </a:solidFill>
                <a:latin typeface="Roboto Condensed Light" panose="02000000000000000000" pitchFamily="2" charset="0"/>
                <a:ea typeface="Roboto Condensed Light" panose="02000000000000000000" pitchFamily="2" charset="0"/>
              </a:rPr>
              <a:t>Член </a:t>
            </a:r>
            <a:r>
              <a:rPr lang="ru-RU" sz="2000" dirty="0" err="1">
                <a:solidFill>
                  <a:schemeClr val="bg1"/>
                </a:solidFill>
                <a:latin typeface="Roboto Condensed Light" panose="02000000000000000000" pitchFamily="2" charset="0"/>
                <a:ea typeface="Roboto Condensed Light" panose="02000000000000000000" pitchFamily="2" charset="0"/>
              </a:rPr>
              <a:t>фермерського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господарства</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який</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отримав</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земельну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ділянку</a:t>
            </a:r>
            <a:r>
              <a:rPr lang="ru-RU" sz="2000" dirty="0">
                <a:solidFill>
                  <a:schemeClr val="bg1"/>
                </a:solidFill>
                <a:latin typeface="Roboto Condensed Light" panose="02000000000000000000" pitchFamily="2" charset="0"/>
                <a:ea typeface="Roboto Condensed Light" panose="02000000000000000000" pitchFamily="2" charset="0"/>
              </a:rPr>
              <a:t> у </a:t>
            </a:r>
            <a:r>
              <a:rPr lang="ru-RU" sz="2000" dirty="0" err="1">
                <a:solidFill>
                  <a:schemeClr val="bg1"/>
                </a:solidFill>
                <a:latin typeface="Roboto Condensed Light" panose="02000000000000000000" pitchFamily="2" charset="0"/>
                <a:ea typeface="Roboto Condensed Light" panose="02000000000000000000" pitchFamily="2" charset="0"/>
              </a:rPr>
              <a:t>користування</a:t>
            </a:r>
            <a:r>
              <a:rPr lang="ru-RU" sz="2000" dirty="0">
                <a:solidFill>
                  <a:schemeClr val="bg1"/>
                </a:solidFill>
                <a:latin typeface="Roboto Condensed Light" panose="02000000000000000000" pitchFamily="2" charset="0"/>
                <a:ea typeface="Roboto Condensed Light" panose="02000000000000000000" pitchFamily="2" charset="0"/>
              </a:rPr>
              <a:t> для </a:t>
            </a:r>
            <a:r>
              <a:rPr lang="ru-RU" sz="2000" dirty="0" err="1">
                <a:solidFill>
                  <a:schemeClr val="bg1"/>
                </a:solidFill>
                <a:latin typeface="Roboto Condensed Light" panose="02000000000000000000" pitchFamily="2" charset="0"/>
                <a:ea typeface="Roboto Condensed Light" panose="02000000000000000000" pitchFamily="2" charset="0"/>
              </a:rPr>
              <a:t>створення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фермерського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господарства</a:t>
            </a:r>
            <a:r>
              <a:rPr lang="ru-RU" sz="2000" dirty="0">
                <a:solidFill>
                  <a:schemeClr val="bg1"/>
                </a:solidFill>
                <a:latin typeface="Roboto Condensed Light" panose="02000000000000000000" pitchFamily="2" charset="0"/>
                <a:ea typeface="Roboto Condensed Light" panose="02000000000000000000" pitchFamily="2" charset="0"/>
              </a:rPr>
              <a:t> і </a:t>
            </a:r>
            <a:r>
              <a:rPr lang="ru-RU" sz="2000" dirty="0" err="1">
                <a:solidFill>
                  <a:schemeClr val="bg1"/>
                </a:solidFill>
                <a:latin typeface="Roboto Condensed Light" panose="02000000000000000000" pitchFamily="2" charset="0"/>
                <a:ea typeface="Roboto Condensed Light" panose="02000000000000000000" pitchFamily="2" charset="0"/>
              </a:rPr>
              <a:t>раніше</a:t>
            </a:r>
            <a:r>
              <a:rPr lang="ru-RU" sz="2000" dirty="0">
                <a:solidFill>
                  <a:schemeClr val="bg1"/>
                </a:solidFill>
                <a:latin typeface="Roboto Condensed Light" panose="02000000000000000000" pitchFamily="2" charset="0"/>
                <a:ea typeface="Roboto Condensed Light" panose="02000000000000000000" pitchFamily="2" charset="0"/>
              </a:rPr>
              <a:t> не </a:t>
            </a:r>
            <a:r>
              <a:rPr lang="ru-RU" sz="2000" dirty="0" err="1">
                <a:solidFill>
                  <a:schemeClr val="bg1"/>
                </a:solidFill>
                <a:latin typeface="Roboto Condensed Light" panose="02000000000000000000" pitchFamily="2" charset="0"/>
                <a:ea typeface="Roboto Condensed Light" panose="02000000000000000000" pitchFamily="2" charset="0"/>
              </a:rPr>
              <a:t>набув</a:t>
            </a:r>
            <a:r>
              <a:rPr lang="ru-RU" sz="2000" dirty="0">
                <a:solidFill>
                  <a:schemeClr val="bg1"/>
                </a:solidFill>
                <a:latin typeface="Roboto Condensed Light" panose="02000000000000000000" pitchFamily="2" charset="0"/>
                <a:ea typeface="Roboto Condensed Light" panose="02000000000000000000" pitchFamily="2" charset="0"/>
              </a:rPr>
              <a:t> права на </a:t>
            </a:r>
            <a:r>
              <a:rPr lang="ru-RU" sz="2000" dirty="0" err="1">
                <a:solidFill>
                  <a:schemeClr val="bg1"/>
                </a:solidFill>
                <a:latin typeface="Roboto Condensed Light" panose="02000000000000000000" pitchFamily="2" charset="0"/>
                <a:ea typeface="Roboto Condensed Light" panose="02000000000000000000" pitchFamily="2" charset="0"/>
              </a:rPr>
              <a:t>земельну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частку</a:t>
            </a:r>
            <a:r>
              <a:rPr lang="ru-RU" sz="2000" dirty="0">
                <a:solidFill>
                  <a:schemeClr val="bg1"/>
                </a:solidFill>
                <a:latin typeface="Roboto Condensed Light" panose="02000000000000000000" pitchFamily="2" charset="0"/>
                <a:ea typeface="Roboto Condensed Light" panose="02000000000000000000" pitchFamily="2" charset="0"/>
              </a:rPr>
              <a:t> (пай), </a:t>
            </a:r>
            <a:r>
              <a:rPr lang="ru-RU" sz="2000" dirty="0" err="1">
                <a:solidFill>
                  <a:schemeClr val="bg1"/>
                </a:solidFill>
                <a:latin typeface="Roboto Condensed Light" panose="02000000000000000000" pitchFamily="2" charset="0"/>
                <a:ea typeface="Roboto Condensed Light" panose="02000000000000000000" pitchFamily="2" charset="0"/>
              </a:rPr>
              <a:t>може</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цю</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отриману</a:t>
            </a:r>
            <a:r>
              <a:rPr lang="ru-RU" sz="2000" dirty="0">
                <a:solidFill>
                  <a:schemeClr val="bg1"/>
                </a:solidFill>
                <a:latin typeface="Roboto Condensed Light" panose="02000000000000000000" pitchFamily="2" charset="0"/>
                <a:ea typeface="Roboto Condensed Light" panose="02000000000000000000" pitchFamily="2" charset="0"/>
              </a:rPr>
              <a:t> ним) </a:t>
            </a:r>
            <a:r>
              <a:rPr lang="ru-RU" sz="2000" dirty="0" err="1">
                <a:solidFill>
                  <a:schemeClr val="bg1"/>
                </a:solidFill>
                <a:latin typeface="Roboto Condensed Light" panose="02000000000000000000" pitchFamily="2" charset="0"/>
                <a:ea typeface="Roboto Condensed Light" panose="02000000000000000000" pitchFamily="2" charset="0"/>
              </a:rPr>
              <a:t>земельну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ділянку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приватизувати</a:t>
            </a:r>
            <a:r>
              <a:rPr lang="ru-RU" sz="2000" b="1" dirty="0">
                <a:solidFill>
                  <a:srgbClr val="FFD800"/>
                </a:solidFill>
                <a:latin typeface="Roboto Condensed Light" panose="02000000000000000000" pitchFamily="2" charset="0"/>
                <a:ea typeface="Roboto Condensed Light" panose="02000000000000000000" pitchFamily="2" charset="0"/>
              </a:rPr>
              <a:t> у </a:t>
            </a:r>
            <a:r>
              <a:rPr lang="ru-RU" sz="2000" b="1" dirty="0" err="1">
                <a:solidFill>
                  <a:srgbClr val="FFD800"/>
                </a:solidFill>
                <a:latin typeface="Roboto Condensed Light" panose="02000000000000000000" pitchFamily="2" charset="0"/>
                <a:ea typeface="Roboto Condensed Light" panose="02000000000000000000" pitchFamily="2" charset="0"/>
              </a:rPr>
              <a:t>розмірі</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земельної</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частки</a:t>
            </a:r>
            <a:r>
              <a:rPr lang="ru-RU" sz="2000" b="1" dirty="0">
                <a:solidFill>
                  <a:srgbClr val="FFD800"/>
                </a:solidFill>
                <a:latin typeface="Roboto Condensed Light" panose="02000000000000000000" pitchFamily="2" charset="0"/>
                <a:ea typeface="Roboto Condensed Light" panose="02000000000000000000" pitchFamily="2" charset="0"/>
              </a:rPr>
              <a:t> (паю) за </a:t>
            </a:r>
            <a:r>
              <a:rPr lang="ru-RU" sz="2000" b="1" dirty="0" err="1">
                <a:solidFill>
                  <a:srgbClr val="FFD800"/>
                </a:solidFill>
                <a:latin typeface="Roboto Condensed Light" panose="02000000000000000000" pitchFamily="2" charset="0"/>
                <a:ea typeface="Roboto Condensed Light" panose="02000000000000000000" pitchFamily="2" charset="0"/>
              </a:rPr>
              <a:t>умови</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припинення</a:t>
            </a:r>
            <a:r>
              <a:rPr lang="ru-RU" sz="2000" b="1" dirty="0">
                <a:solidFill>
                  <a:srgbClr val="FFD800"/>
                </a:solidFill>
                <a:latin typeface="Roboto Condensed Light" panose="02000000000000000000" pitchFamily="2" charset="0"/>
                <a:ea typeface="Roboto Condensed Light" panose="02000000000000000000" pitchFamily="2" charset="0"/>
              </a:rPr>
              <a:t> права </a:t>
            </a:r>
            <a:r>
              <a:rPr lang="ru-RU" sz="2000" b="1" dirty="0" err="1">
                <a:solidFill>
                  <a:srgbClr val="FFD800"/>
                </a:solidFill>
                <a:latin typeface="Roboto Condensed Light" panose="02000000000000000000" pitchFamily="2" charset="0"/>
                <a:ea typeface="Roboto Condensed Light" panose="02000000000000000000" pitchFamily="2" charset="0"/>
              </a:rPr>
              <a:t>користування</a:t>
            </a:r>
            <a:r>
              <a:rPr lang="ru-RU" sz="2000" b="1" dirty="0">
                <a:solidFill>
                  <a:srgbClr val="FFD800"/>
                </a:solidFill>
                <a:latin typeface="Roboto Condensed Light" panose="02000000000000000000" pitchFamily="2" charset="0"/>
                <a:ea typeface="Roboto Condensed Light" panose="02000000000000000000" pitchFamily="2" charset="0"/>
              </a:rPr>
              <a:t> нею </a:t>
            </a:r>
            <a:r>
              <a:rPr lang="ru-RU" sz="2000" b="1" dirty="0" err="1">
                <a:solidFill>
                  <a:srgbClr val="FFD800"/>
                </a:solidFill>
                <a:latin typeface="Roboto Condensed Light" panose="02000000000000000000" pitchFamily="2" charset="0"/>
                <a:ea typeface="Roboto Condensed Light" panose="02000000000000000000" pitchFamily="2" charset="0"/>
              </a:rPr>
              <a:t>фермерським</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господарством</a:t>
            </a:r>
            <a:r>
              <a:rPr lang="ru-RU" sz="2000" dirty="0">
                <a:solidFill>
                  <a:schemeClr val="bg1"/>
                </a:solidFill>
                <a:latin typeface="Roboto Condensed Light" panose="02000000000000000000" pitchFamily="2" charset="0"/>
                <a:ea typeface="Roboto Condensed Light" panose="02000000000000000000" pitchFamily="2" charset="0"/>
              </a:rPr>
              <a:t>. </a:t>
            </a:r>
            <a:endParaRPr lang="ru-RU" sz="2000" dirty="0" smtClean="0">
              <a:solidFill>
                <a:schemeClr val="bg1"/>
              </a:solidFill>
              <a:latin typeface="Roboto Condensed Light" panose="02000000000000000000" pitchFamily="2" charset="0"/>
              <a:ea typeface="Roboto Condensed Light" panose="02000000000000000000" pitchFamily="2" charset="0"/>
            </a:endParaRPr>
          </a:p>
          <a:p>
            <a:pPr algn="just">
              <a:spcBef>
                <a:spcPts val="600"/>
              </a:spcBef>
            </a:pPr>
            <a:r>
              <a:rPr lang="ru-RU" sz="2000" dirty="0" err="1" smtClean="0">
                <a:solidFill>
                  <a:schemeClr val="bg1"/>
                </a:solidFill>
                <a:latin typeface="Roboto Condensed Light" panose="02000000000000000000" pitchFamily="2" charset="0"/>
                <a:ea typeface="Roboto Condensed Light" panose="02000000000000000000" pitchFamily="2" charset="0"/>
              </a:rPr>
              <a:t>Якщо</a:t>
            </a:r>
            <a:r>
              <a:rPr lang="ru-RU" sz="2000" dirty="0" smtClean="0">
                <a:solidFill>
                  <a:schemeClr val="bg1"/>
                </a:solidFill>
                <a:latin typeface="Roboto Condensed Light" panose="02000000000000000000" pitchFamily="2" charset="0"/>
                <a:ea typeface="Roboto Condensed Light" panose="02000000000000000000" pitchFamily="2" charset="0"/>
              </a:rPr>
              <a:t> </a:t>
            </a:r>
            <a:r>
              <a:rPr lang="ru-RU" sz="2000" dirty="0">
                <a:solidFill>
                  <a:schemeClr val="bg1"/>
                </a:solidFill>
                <a:latin typeface="Roboto Condensed Light" panose="02000000000000000000" pitchFamily="2" charset="0"/>
                <a:ea typeface="Roboto Condensed Light" panose="02000000000000000000" pitchFamily="2" charset="0"/>
              </a:rPr>
              <a:t>ж член </a:t>
            </a:r>
            <a:r>
              <a:rPr lang="ru-RU" sz="2000" dirty="0" err="1">
                <a:solidFill>
                  <a:schemeClr val="bg1"/>
                </a:solidFill>
                <a:latin typeface="Roboto Condensed Light" panose="02000000000000000000" pitchFamily="2" charset="0"/>
                <a:ea typeface="Roboto Condensed Light" panose="02000000000000000000" pitchFamily="2" charset="0"/>
              </a:rPr>
              <a:t>фермерського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господарства</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b="1" dirty="0">
                <a:solidFill>
                  <a:schemeClr val="bg1"/>
                </a:solidFill>
                <a:latin typeface="Roboto Condensed Light" panose="02000000000000000000" pitchFamily="2" charset="0"/>
                <a:ea typeface="Roboto Condensed Light" panose="02000000000000000000" pitchFamily="2" charset="0"/>
              </a:rPr>
              <a:t>не </a:t>
            </a:r>
            <a:r>
              <a:rPr lang="ru-RU" sz="2000" b="1" dirty="0" err="1">
                <a:solidFill>
                  <a:schemeClr val="bg1"/>
                </a:solidFill>
                <a:latin typeface="Roboto Condensed Light" panose="02000000000000000000" pitchFamily="2" charset="0"/>
                <a:ea typeface="Roboto Condensed Light" panose="02000000000000000000" pitchFamily="2" charset="0"/>
              </a:rPr>
              <a:t>отримував</a:t>
            </a:r>
            <a:r>
              <a:rPr lang="ru-RU" sz="2000" b="1" dirty="0">
                <a:solidFill>
                  <a:schemeClr val="bg1"/>
                </a:solidFill>
                <a:latin typeface="Roboto Condensed Light" panose="02000000000000000000" pitchFamily="2" charset="0"/>
                <a:ea typeface="Roboto Condensed Light" panose="02000000000000000000" pitchFamily="2" charset="0"/>
              </a:rPr>
              <a:t> у </a:t>
            </a:r>
            <a:r>
              <a:rPr lang="ru-RU" sz="2000" b="1" dirty="0" err="1">
                <a:solidFill>
                  <a:schemeClr val="bg1"/>
                </a:solidFill>
                <a:latin typeface="Roboto Condensed Light" panose="02000000000000000000" pitchFamily="2" charset="0"/>
                <a:ea typeface="Roboto Condensed Light" panose="02000000000000000000" pitchFamily="2" charset="0"/>
              </a:rPr>
              <a:t>користування</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земельну</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ділянку</a:t>
            </a:r>
            <a:r>
              <a:rPr lang="ru-RU" sz="2000" b="1" dirty="0">
                <a:solidFill>
                  <a:schemeClr val="bg1"/>
                </a:solidFill>
                <a:latin typeface="Roboto Condensed Light" panose="02000000000000000000" pitchFamily="2" charset="0"/>
                <a:ea typeface="Roboto Condensed Light" panose="02000000000000000000" pitchFamily="2" charset="0"/>
              </a:rPr>
              <a:t> для </a:t>
            </a:r>
            <a:r>
              <a:rPr lang="ru-RU" sz="2000" b="1" dirty="0" err="1">
                <a:solidFill>
                  <a:schemeClr val="bg1"/>
                </a:solidFill>
                <a:latin typeface="Roboto Condensed Light" panose="02000000000000000000" pitchFamily="2" charset="0"/>
                <a:ea typeface="Roboto Condensed Light" panose="02000000000000000000" pitchFamily="2" charset="0"/>
              </a:rPr>
              <a:t>його</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створення</a:t>
            </a:r>
            <a:r>
              <a:rPr lang="ru-RU" sz="2000" b="1" dirty="0">
                <a:solidFill>
                  <a:schemeClr val="bg1"/>
                </a:solidFill>
                <a:latin typeface="Roboto Condensed Light" panose="02000000000000000000" pitchFamily="2" charset="0"/>
                <a:ea typeface="Roboto Condensed Light" panose="02000000000000000000" pitchFamily="2" charset="0"/>
              </a:rPr>
              <a:t>, а </a:t>
            </a:r>
            <a:r>
              <a:rPr lang="ru-RU" sz="2000" b="1" dirty="0" err="1">
                <a:solidFill>
                  <a:schemeClr val="bg1"/>
                </a:solidFill>
                <a:latin typeface="Roboto Condensed Light" panose="02000000000000000000" pitchFamily="2" charset="0"/>
                <a:ea typeface="Roboto Condensed Light" panose="02000000000000000000" pitchFamily="2" charset="0"/>
              </a:rPr>
              <a:t>лише</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увійшов</a:t>
            </a:r>
            <a:r>
              <a:rPr lang="ru-RU" sz="2000" b="1" dirty="0">
                <a:solidFill>
                  <a:schemeClr val="bg1"/>
                </a:solidFill>
                <a:latin typeface="Roboto Condensed Light" panose="02000000000000000000" pitchFamily="2" charset="0"/>
                <a:ea typeface="Roboto Condensed Light" panose="02000000000000000000" pitchFamily="2" charset="0"/>
              </a:rPr>
              <a:t> до складу </a:t>
            </a:r>
            <a:r>
              <a:rPr lang="ru-RU" sz="2000" b="1" dirty="0" err="1">
                <a:solidFill>
                  <a:schemeClr val="bg1"/>
                </a:solidFill>
                <a:latin typeface="Roboto Condensed Light" panose="02000000000000000000" pitchFamily="2" charset="0"/>
                <a:ea typeface="Roboto Condensed Light" panose="02000000000000000000" pitchFamily="2" charset="0"/>
              </a:rPr>
              <a:t>членів</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цього</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господарства</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він</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має</a:t>
            </a:r>
            <a:r>
              <a:rPr lang="ru-RU" sz="2000" b="1" dirty="0">
                <a:solidFill>
                  <a:srgbClr val="FFD800"/>
                </a:solidFill>
                <a:latin typeface="Roboto Condensed Light" panose="02000000000000000000" pitchFamily="2" charset="0"/>
                <a:ea typeface="Roboto Condensed Light" panose="02000000000000000000" pitchFamily="2" charset="0"/>
              </a:rPr>
              <a:t> право </a:t>
            </a:r>
            <a:r>
              <a:rPr lang="ru-RU" sz="2000" b="1" dirty="0" err="1">
                <a:solidFill>
                  <a:srgbClr val="FFD800"/>
                </a:solidFill>
                <a:latin typeface="Roboto Condensed Light" panose="02000000000000000000" pitchFamily="2" charset="0"/>
                <a:ea typeface="Roboto Condensed Light" panose="02000000000000000000" pitchFamily="2" charset="0"/>
              </a:rPr>
              <a:t>отримати</a:t>
            </a:r>
            <a:r>
              <a:rPr lang="ru-RU" sz="2000" b="1" dirty="0">
                <a:solidFill>
                  <a:srgbClr val="FFD800"/>
                </a:solidFill>
                <a:latin typeface="Roboto Condensed Light" panose="02000000000000000000" pitchFamily="2" charset="0"/>
                <a:ea typeface="Roboto Condensed Light" panose="02000000000000000000" pitchFamily="2" charset="0"/>
              </a:rPr>
              <a:t> у </a:t>
            </a:r>
            <a:r>
              <a:rPr lang="ru-RU" sz="2000" b="1" dirty="0" err="1">
                <a:solidFill>
                  <a:srgbClr val="FFD800"/>
                </a:solidFill>
                <a:latin typeface="Roboto Condensed Light" panose="02000000000000000000" pitchFamily="2" charset="0"/>
                <a:ea typeface="Roboto Condensed Light" panose="02000000000000000000" pitchFamily="2" charset="0"/>
              </a:rPr>
              <a:t>власність</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земельну</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ділянку</a:t>
            </a:r>
            <a:r>
              <a:rPr lang="ru-RU" sz="2000" b="1" dirty="0">
                <a:solidFill>
                  <a:srgbClr val="FFD800"/>
                </a:solidFill>
                <a:latin typeface="Roboto Condensed Light" panose="02000000000000000000" pitchFamily="2" charset="0"/>
                <a:ea typeface="Roboto Condensed Light" panose="02000000000000000000" pitchFamily="2" charset="0"/>
              </a:rPr>
              <a:t> у </a:t>
            </a:r>
            <a:r>
              <a:rPr lang="ru-RU" sz="2000" b="1" dirty="0" err="1">
                <a:solidFill>
                  <a:srgbClr val="FFD800"/>
                </a:solidFill>
                <a:latin typeface="Roboto Condensed Light" panose="02000000000000000000" pitchFamily="2" charset="0"/>
                <a:ea typeface="Roboto Condensed Light" panose="02000000000000000000" pitchFamily="2" charset="0"/>
              </a:rPr>
              <a:t>передбаченому</a:t>
            </a:r>
            <a:r>
              <a:rPr lang="ru-RU" sz="2000" b="1" dirty="0">
                <a:solidFill>
                  <a:srgbClr val="FFD800"/>
                </a:solidFill>
                <a:latin typeface="Roboto Condensed Light" panose="02000000000000000000" pitchFamily="2" charset="0"/>
                <a:ea typeface="Roboto Condensed Light" panose="02000000000000000000" pitchFamily="2" charset="0"/>
              </a:rPr>
              <a:t> законом </a:t>
            </a:r>
            <a:r>
              <a:rPr lang="ru-RU" sz="2000" b="1" dirty="0" err="1">
                <a:solidFill>
                  <a:srgbClr val="FFD800"/>
                </a:solidFill>
                <a:latin typeface="Roboto Condensed Light" panose="02000000000000000000" pitchFamily="2" charset="0"/>
                <a:ea typeface="Roboto Condensed Light" panose="02000000000000000000" pitchFamily="2" charset="0"/>
              </a:rPr>
              <a:t>розмірі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проте</a:t>
            </a:r>
            <a:r>
              <a:rPr lang="ru-RU" sz="2000" dirty="0">
                <a:solidFill>
                  <a:schemeClr val="bg1"/>
                </a:solidFill>
                <a:latin typeface="Roboto Condensed Light" panose="02000000000000000000" pitchFamily="2" charset="0"/>
                <a:ea typeface="Roboto Condensed Light" panose="02000000000000000000" pitchFamily="2" charset="0"/>
              </a:rPr>
              <a:t> в </a:t>
            </a:r>
            <a:r>
              <a:rPr lang="ru-RU" sz="2000" dirty="0" err="1">
                <a:solidFill>
                  <a:schemeClr val="bg1"/>
                </a:solidFill>
                <a:latin typeface="Roboto Condensed Light" panose="02000000000000000000" pitchFamily="2" charset="0"/>
                <a:ea typeface="Roboto Condensed Light" panose="02000000000000000000" pitchFamily="2" charset="0"/>
              </a:rPr>
              <a:t>загальному</a:t>
            </a:r>
            <a:r>
              <a:rPr lang="ru-RU" sz="2000" dirty="0">
                <a:solidFill>
                  <a:schemeClr val="bg1"/>
                </a:solidFill>
                <a:latin typeface="Roboto Condensed Light" panose="02000000000000000000" pitchFamily="2" charset="0"/>
                <a:ea typeface="Roboto Condensed Light" panose="02000000000000000000" pitchFamily="2" charset="0"/>
              </a:rPr>
              <a:t> порядку, </a:t>
            </a:r>
            <a:r>
              <a:rPr lang="ru-RU" sz="2000" dirty="0" err="1" smtClean="0">
                <a:solidFill>
                  <a:schemeClr val="bg1"/>
                </a:solidFill>
                <a:latin typeface="Roboto Condensed Light" panose="02000000000000000000" pitchFamily="2" charset="0"/>
                <a:ea typeface="Roboto Condensed Light" panose="02000000000000000000" pitchFamily="2" charset="0"/>
              </a:rPr>
              <a:t>зокрема</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із</a:t>
            </a:r>
            <a:r>
              <a:rPr lang="ru-RU" sz="2000" dirty="0">
                <a:solidFill>
                  <a:schemeClr val="bg1"/>
                </a:solidFill>
                <a:latin typeface="Roboto Condensed Light" panose="02000000000000000000" pitchFamily="2" charset="0"/>
                <a:ea typeface="Roboto Condensed Light" panose="02000000000000000000" pitchFamily="2" charset="0"/>
              </a:rPr>
              <a:t> земель, </a:t>
            </a:r>
            <a:r>
              <a:rPr lang="ru-RU" sz="2000" dirty="0" err="1">
                <a:solidFill>
                  <a:schemeClr val="bg1"/>
                </a:solidFill>
                <a:latin typeface="Roboto Condensed Light" panose="02000000000000000000" pitchFamily="2" charset="0"/>
                <a:ea typeface="Roboto Condensed Light" panose="02000000000000000000" pitchFamily="2" charset="0"/>
              </a:rPr>
              <a:t>які</a:t>
            </a:r>
            <a:r>
              <a:rPr lang="ru-RU" sz="2000" dirty="0">
                <a:solidFill>
                  <a:schemeClr val="bg1"/>
                </a:solidFill>
                <a:latin typeface="Roboto Condensed Light" panose="02000000000000000000" pitchFamily="2" charset="0"/>
                <a:ea typeface="Roboto Condensed Light" panose="02000000000000000000" pitchFamily="2" charset="0"/>
              </a:rPr>
              <a:t> не </a:t>
            </a:r>
            <a:r>
              <a:rPr lang="ru-RU" sz="2000" dirty="0" err="1">
                <a:solidFill>
                  <a:schemeClr val="bg1"/>
                </a:solidFill>
                <a:latin typeface="Roboto Condensed Light" panose="02000000000000000000" pitchFamily="2" charset="0"/>
                <a:ea typeface="Roboto Condensed Light" panose="02000000000000000000" pitchFamily="2" charset="0"/>
              </a:rPr>
              <a:t>перебувають</a:t>
            </a:r>
            <a:r>
              <a:rPr lang="ru-RU" sz="2000" dirty="0">
                <a:solidFill>
                  <a:schemeClr val="bg1"/>
                </a:solidFill>
                <a:latin typeface="Roboto Condensed Light" panose="02000000000000000000" pitchFamily="2" charset="0"/>
                <a:ea typeface="Roboto Condensed Light" panose="02000000000000000000" pitchFamily="2" charset="0"/>
              </a:rPr>
              <a:t> у </a:t>
            </a:r>
            <a:r>
              <a:rPr lang="ru-RU" sz="2000" dirty="0" err="1">
                <a:solidFill>
                  <a:schemeClr val="bg1"/>
                </a:solidFill>
                <a:latin typeface="Roboto Condensed Light" panose="02000000000000000000" pitchFamily="2" charset="0"/>
                <a:ea typeface="Roboto Condensed Light" panose="02000000000000000000" pitchFamily="2" charset="0"/>
              </a:rPr>
              <a:t>власності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чи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користуванні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фермерського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smtClean="0">
                <a:solidFill>
                  <a:schemeClr val="bg1"/>
                </a:solidFill>
                <a:latin typeface="Roboto Condensed Light" panose="02000000000000000000" pitchFamily="2" charset="0"/>
                <a:ea typeface="Roboto Condensed Light" panose="02000000000000000000" pitchFamily="2" charset="0"/>
              </a:rPr>
              <a:t>господарства</a:t>
            </a:r>
            <a:endParaRPr lang="ru-RU" sz="2000" dirty="0" smtClean="0">
              <a:solidFill>
                <a:schemeClr val="bg1"/>
              </a:solidFill>
              <a:latin typeface="Roboto Condensed Light" panose="02000000000000000000" pitchFamily="2" charset="0"/>
              <a:ea typeface="Roboto Condensed Light" panose="02000000000000000000" pitchFamily="2" charset="0"/>
            </a:endParaRPr>
          </a:p>
          <a:p>
            <a:r>
              <a:rPr lang="uk-UA" i="1" dirty="0" smtClean="0">
                <a:solidFill>
                  <a:srgbClr val="38B6AB"/>
                </a:solidFill>
                <a:latin typeface="Roboto Condensed Light" panose="02000000000000000000" pitchFamily="2" charset="0"/>
                <a:ea typeface="Roboto Condensed Light" panose="02000000000000000000" pitchFamily="2" charset="0"/>
              </a:rPr>
              <a:t>					постанова </a:t>
            </a:r>
            <a:r>
              <a:rPr lang="uk-UA" i="1" dirty="0">
                <a:solidFill>
                  <a:srgbClr val="38B6AB"/>
                </a:solidFill>
                <a:latin typeface="Roboto Condensed Light" panose="02000000000000000000" pitchFamily="2" charset="0"/>
                <a:ea typeface="Roboto Condensed Light" panose="02000000000000000000" pitchFamily="2" charset="0"/>
              </a:rPr>
              <a:t>ВП ВС </a:t>
            </a:r>
            <a:r>
              <a:rPr lang="ru-RU" i="1" dirty="0" err="1">
                <a:solidFill>
                  <a:srgbClr val="38B6AB"/>
                </a:solidFill>
                <a:latin typeface="Roboto Condensed Light" panose="02000000000000000000" pitchFamily="2" charset="0"/>
                <a:ea typeface="Roboto Condensed Light" panose="02000000000000000000" pitchFamily="2" charset="0"/>
              </a:rPr>
              <a:t>від</a:t>
            </a:r>
            <a:r>
              <a:rPr lang="ru-RU" i="1" dirty="0">
                <a:solidFill>
                  <a:srgbClr val="38B6AB"/>
                </a:solidFill>
                <a:latin typeface="Roboto Condensed Light" panose="02000000000000000000" pitchFamily="2" charset="0"/>
                <a:ea typeface="Roboto Condensed Light" panose="02000000000000000000" pitchFamily="2" charset="0"/>
              </a:rPr>
              <a:t> 20 </a:t>
            </a:r>
            <a:r>
              <a:rPr lang="ru-RU" i="1" dirty="0" err="1">
                <a:solidFill>
                  <a:srgbClr val="38B6AB"/>
                </a:solidFill>
                <a:latin typeface="Roboto Condensed Light" panose="02000000000000000000" pitchFamily="2" charset="0"/>
                <a:ea typeface="Roboto Condensed Light" panose="02000000000000000000" pitchFamily="2" charset="0"/>
              </a:rPr>
              <a:t>червня</a:t>
            </a:r>
            <a:r>
              <a:rPr lang="ru-RU" i="1" dirty="0">
                <a:solidFill>
                  <a:srgbClr val="38B6AB"/>
                </a:solidFill>
                <a:latin typeface="Roboto Condensed Light" panose="02000000000000000000" pitchFamily="2" charset="0"/>
                <a:ea typeface="Roboto Condensed Light" panose="02000000000000000000" pitchFamily="2" charset="0"/>
              </a:rPr>
              <a:t> 2023 року у </a:t>
            </a:r>
            <a:r>
              <a:rPr lang="ru-RU" i="1" dirty="0" err="1">
                <a:solidFill>
                  <a:srgbClr val="38B6AB"/>
                </a:solidFill>
                <a:latin typeface="Roboto Condensed Light" panose="02000000000000000000" pitchFamily="2" charset="0"/>
                <a:ea typeface="Roboto Condensed Light" panose="02000000000000000000" pitchFamily="2" charset="0"/>
              </a:rPr>
              <a:t>справі</a:t>
            </a:r>
            <a:r>
              <a:rPr lang="ru-RU" i="1" dirty="0">
                <a:solidFill>
                  <a:srgbClr val="38B6AB"/>
                </a:solidFill>
                <a:latin typeface="Roboto Condensed Light" panose="02000000000000000000" pitchFamily="2" charset="0"/>
                <a:ea typeface="Roboto Condensed Light" panose="02000000000000000000" pitchFamily="2" charset="0"/>
              </a:rPr>
              <a:t> № 633/408/18</a:t>
            </a:r>
            <a:endParaRPr lang="uk-UA" i="1" dirty="0" smtClean="0">
              <a:solidFill>
                <a:srgbClr val="38B6AB"/>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18855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11527359" y="6485038"/>
            <a:ext cx="347116" cy="15826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286546" y="6357705"/>
            <a:ext cx="2228718" cy="412930"/>
          </a:xfrm>
        </p:spPr>
        <p:txBody>
          <a:bodyPr/>
          <a:lstStyle/>
          <a:p>
            <a:r>
              <a:rPr lang="uk-UA" smtClean="0">
                <a:solidFill>
                  <a:schemeClr val="bg1"/>
                </a:solidFill>
                <a:latin typeface="Roboto Condensed Light" panose="02000000000000000000" pitchFamily="2" charset="0"/>
                <a:ea typeface="Roboto Condensed Light" panose="02000000000000000000" pitchFamily="2" charset="0"/>
              </a:rPr>
              <a:t>Велика Палата Верховного Суду</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Місце для нижнього колонтитула 6">
            <a:extLst>
              <a:ext uri="{FF2B5EF4-FFF2-40B4-BE49-F238E27FC236}">
                <a16:creationId xmlns:a16="http://schemas.microsoft.com/office/drawing/2014/main" id="{5DD3FAA2-11D2-433B-9639-F1C673A10B5F}"/>
              </a:ext>
            </a:extLst>
          </p:cNvPr>
          <p:cNvSpPr>
            <a:spLocks noGrp="1"/>
          </p:cNvSpPr>
          <p:nvPr>
            <p:ph type="ftr" sz="quarter" idx="11"/>
          </p:nvPr>
        </p:nvSpPr>
        <p:spPr>
          <a:xfrm>
            <a:off x="2806959" y="6381605"/>
            <a:ext cx="7092820" cy="365125"/>
          </a:xfrm>
        </p:spPr>
        <p:txBody>
          <a:bodyPr/>
          <a:lstStyle/>
          <a:p>
            <a:r>
              <a:rPr lang="ru-RU" smtClean="0">
                <a:solidFill>
                  <a:schemeClr val="bg1"/>
                </a:solidFill>
                <a:latin typeface="Roboto Condensed Light" panose="02000000000000000000" pitchFamily="2" charset="0"/>
                <a:ea typeface="Roboto Condensed Light" panose="02000000000000000000" pitchFamily="2" charset="0"/>
              </a:rPr>
              <a:t>Актуальні правові висновки Верховного Суду у земельних спорах</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2" name="TextBox 1"/>
          <p:cNvSpPr txBox="1"/>
          <p:nvPr/>
        </p:nvSpPr>
        <p:spPr>
          <a:xfrm>
            <a:off x="286546" y="48339"/>
            <a:ext cx="11114724" cy="707886"/>
          </a:xfrm>
          <a:prstGeom prst="rect">
            <a:avLst/>
          </a:prstGeom>
          <a:noFill/>
        </p:spPr>
        <p:txBody>
          <a:bodyPr wrap="square" rtlCol="0">
            <a:spAutoFit/>
          </a:bodyPr>
          <a:lstStyle/>
          <a:p>
            <a:pPr algn="just">
              <a:spcBef>
                <a:spcPts val="1200"/>
              </a:spcBef>
            </a:pPr>
            <a:endParaRPr lang="ru-RU" sz="2200" b="1" dirty="0" smtClean="0">
              <a:solidFill>
                <a:schemeClr val="bg1"/>
              </a:solidFill>
              <a:latin typeface="Roboto Condensed Light" panose="02000000000000000000" pitchFamily="2" charset="0"/>
              <a:ea typeface="Roboto Condensed Light" panose="02000000000000000000" pitchFamily="2" charset="0"/>
            </a:endParaRPr>
          </a:p>
          <a:p>
            <a:endParaRPr lang="uk-UA" dirty="0"/>
          </a:p>
        </p:txBody>
      </p:sp>
      <p:sp>
        <p:nvSpPr>
          <p:cNvPr id="6" name="TextBox 5"/>
          <p:cNvSpPr txBox="1"/>
          <p:nvPr/>
        </p:nvSpPr>
        <p:spPr>
          <a:xfrm>
            <a:off x="286546" y="4627279"/>
            <a:ext cx="11656623" cy="1746632"/>
          </a:xfrm>
          <a:prstGeom prst="rect">
            <a:avLst/>
          </a:prstGeom>
          <a:noFill/>
        </p:spPr>
        <p:txBody>
          <a:bodyPr wrap="square" rtlCol="0">
            <a:spAutoFit/>
          </a:bodyPr>
          <a:lstStyle/>
          <a:p>
            <a:pPr algn="just"/>
            <a:r>
              <a:rPr lang="uk-UA" dirty="0">
                <a:solidFill>
                  <a:schemeClr val="bg1"/>
                </a:solidFill>
                <a:latin typeface="Roboto Condensed Light" panose="02000000000000000000" pitchFamily="2" charset="0"/>
                <a:ea typeface="Roboto Condensed Light" panose="02000000000000000000" pitchFamily="2" charset="0"/>
              </a:rPr>
              <a:t>Якщо при укладенні договору оренди земельної ділянки </a:t>
            </a:r>
            <a:r>
              <a:rPr lang="uk-UA" b="1" dirty="0">
                <a:solidFill>
                  <a:srgbClr val="FFD800"/>
                </a:solidFill>
                <a:latin typeface="Roboto Condensed Light" panose="02000000000000000000" pitchFamily="2" charset="0"/>
                <a:ea typeface="Roboto Condensed Light" panose="02000000000000000000" pitchFamily="2" charset="0"/>
              </a:rPr>
              <a:t>розрахунок нормативної грошової оцінки спірної земельної ділянки є неможливим з вини державних органів</a:t>
            </a:r>
            <a:r>
              <a:rPr lang="uk-UA" dirty="0">
                <a:solidFill>
                  <a:schemeClr val="bg1"/>
                </a:solidFill>
                <a:latin typeface="Roboto Condensed Light" panose="02000000000000000000" pitchFamily="2" charset="0"/>
                <a:ea typeface="Roboto Condensed Light" panose="02000000000000000000" pitchFamily="2" charset="0"/>
              </a:rPr>
              <a:t>, які не визначили межі населеного пункту та нормативну грошову оцінку квадратного метра землі у ньому, </a:t>
            </a:r>
            <a:r>
              <a:rPr lang="uk-UA" b="1" dirty="0">
                <a:solidFill>
                  <a:srgbClr val="FFD800"/>
                </a:solidFill>
                <a:latin typeface="Roboto Condensed Light" panose="02000000000000000000" pitchFamily="2" charset="0"/>
                <a:ea typeface="Roboto Condensed Light" panose="02000000000000000000" pitchFamily="2" charset="0"/>
              </a:rPr>
              <a:t>сторони цього договору не можуть бути позбавлені права на здачу землі в оренду та реалізації права на землекористування шляхом визначення в договорі орендної плати відповідно до приписів підпункту 288.5.1 пункту 288.5 статті 288 </a:t>
            </a:r>
            <a:r>
              <a:rPr lang="uk-UA" b="1" dirty="0" smtClean="0">
                <a:solidFill>
                  <a:srgbClr val="FFD800"/>
                </a:solidFill>
                <a:latin typeface="Roboto Condensed Light" panose="02000000000000000000" pitchFamily="2" charset="0"/>
                <a:ea typeface="Roboto Condensed Light" panose="02000000000000000000" pitchFamily="2" charset="0"/>
              </a:rPr>
              <a:t>Податкового кодексу України.</a:t>
            </a:r>
          </a:p>
          <a:p>
            <a:pPr algn="just"/>
            <a:r>
              <a:rPr lang="uk-UA" sz="1750" i="1" dirty="0" smtClean="0">
                <a:solidFill>
                  <a:srgbClr val="38B6AB"/>
                </a:solidFill>
                <a:latin typeface="Roboto Condensed Light" panose="02000000000000000000" pitchFamily="2" charset="0"/>
                <a:ea typeface="Roboto Condensed Light" panose="02000000000000000000" pitchFamily="2" charset="0"/>
              </a:rPr>
              <a:t>						постанова </a:t>
            </a:r>
            <a:r>
              <a:rPr lang="uk-UA" sz="1750" i="1" dirty="0">
                <a:solidFill>
                  <a:srgbClr val="38B6AB"/>
                </a:solidFill>
                <a:latin typeface="Roboto Condensed Light" panose="02000000000000000000" pitchFamily="2" charset="0"/>
                <a:ea typeface="Roboto Condensed Light" panose="02000000000000000000" pitchFamily="2" charset="0"/>
              </a:rPr>
              <a:t>ВП ВС </a:t>
            </a:r>
            <a:r>
              <a:rPr lang="ru-RU" sz="1750" i="1" dirty="0" err="1">
                <a:solidFill>
                  <a:srgbClr val="38B6AB"/>
                </a:solidFill>
                <a:latin typeface="Roboto Condensed Light" panose="02000000000000000000" pitchFamily="2" charset="0"/>
                <a:ea typeface="Roboto Condensed Light" panose="02000000000000000000" pitchFamily="2" charset="0"/>
              </a:rPr>
              <a:t>від</a:t>
            </a:r>
            <a:r>
              <a:rPr lang="ru-RU" sz="1750" i="1" dirty="0">
                <a:solidFill>
                  <a:srgbClr val="38B6AB"/>
                </a:solidFill>
                <a:latin typeface="Roboto Condensed Light" panose="02000000000000000000" pitchFamily="2" charset="0"/>
                <a:ea typeface="Roboto Condensed Light" panose="02000000000000000000" pitchFamily="2" charset="0"/>
              </a:rPr>
              <a:t> 5 </a:t>
            </a:r>
            <a:r>
              <a:rPr lang="ru-RU" sz="1750" i="1" dirty="0" err="1">
                <a:solidFill>
                  <a:srgbClr val="38B6AB"/>
                </a:solidFill>
                <a:latin typeface="Roboto Condensed Light" panose="02000000000000000000" pitchFamily="2" charset="0"/>
                <a:ea typeface="Roboto Condensed Light" panose="02000000000000000000" pitchFamily="2" charset="0"/>
              </a:rPr>
              <a:t>липня</a:t>
            </a:r>
            <a:r>
              <a:rPr lang="ru-RU" sz="1750" i="1" dirty="0">
                <a:solidFill>
                  <a:srgbClr val="38B6AB"/>
                </a:solidFill>
                <a:latin typeface="Roboto Condensed Light" panose="02000000000000000000" pitchFamily="2" charset="0"/>
                <a:ea typeface="Roboto Condensed Light" panose="02000000000000000000" pitchFamily="2" charset="0"/>
              </a:rPr>
              <a:t> 2023 року у </a:t>
            </a:r>
            <a:r>
              <a:rPr lang="ru-RU" sz="1750" i="1" dirty="0" err="1">
                <a:solidFill>
                  <a:srgbClr val="38B6AB"/>
                </a:solidFill>
                <a:latin typeface="Roboto Condensed Light" panose="02000000000000000000" pitchFamily="2" charset="0"/>
                <a:ea typeface="Roboto Condensed Light" panose="02000000000000000000" pitchFamily="2" charset="0"/>
              </a:rPr>
              <a:t>справі</a:t>
            </a:r>
            <a:r>
              <a:rPr lang="ru-RU" sz="1750" i="1" dirty="0">
                <a:solidFill>
                  <a:srgbClr val="38B6AB"/>
                </a:solidFill>
                <a:latin typeface="Roboto Condensed Light" panose="02000000000000000000" pitchFamily="2" charset="0"/>
                <a:ea typeface="Roboto Condensed Light" panose="02000000000000000000" pitchFamily="2" charset="0"/>
              </a:rPr>
              <a:t> № 912/2797/21</a:t>
            </a:r>
            <a:endParaRPr lang="uk-UA" sz="1750" i="1" dirty="0" smtClean="0">
              <a:solidFill>
                <a:srgbClr val="38B6AB"/>
              </a:solidFill>
              <a:latin typeface="Roboto Condensed Light" panose="02000000000000000000" pitchFamily="2" charset="0"/>
              <a:ea typeface="Roboto Condensed Light" panose="02000000000000000000" pitchFamily="2" charset="0"/>
            </a:endParaRPr>
          </a:p>
        </p:txBody>
      </p:sp>
      <p:sp>
        <p:nvSpPr>
          <p:cNvPr id="7" name="TextBox 6"/>
          <p:cNvSpPr txBox="1"/>
          <p:nvPr/>
        </p:nvSpPr>
        <p:spPr>
          <a:xfrm>
            <a:off x="315851" y="171449"/>
            <a:ext cx="11193502" cy="461665"/>
          </a:xfrm>
          <a:prstGeom prst="rect">
            <a:avLst/>
          </a:prstGeom>
          <a:noFill/>
        </p:spPr>
        <p:txBody>
          <a:bodyPr wrap="square" rtlCol="0">
            <a:spAutoFit/>
          </a:bodyPr>
          <a:lstStyle/>
          <a:p>
            <a:pPr algn="just"/>
            <a:r>
              <a:rPr lang="uk-UA" sz="2400" b="1" dirty="0" smtClean="0">
                <a:solidFill>
                  <a:schemeClr val="bg1"/>
                </a:solidFill>
                <a:latin typeface="Roboto Condensed Light" panose="02000000000000000000" pitchFamily="2" charset="0"/>
                <a:ea typeface="Roboto Condensed Light" panose="02000000000000000000" pitchFamily="2" charset="0"/>
              </a:rPr>
              <a:t>Нормативна грошова оцінка земельної ділянки</a:t>
            </a:r>
            <a:endParaRPr lang="uk-UA" sz="2400" b="1" dirty="0">
              <a:solidFill>
                <a:schemeClr val="bg1"/>
              </a:solidFill>
              <a:latin typeface="Roboto Condensed Light" panose="02000000000000000000" pitchFamily="2" charset="0"/>
              <a:ea typeface="Roboto Condensed Light" panose="02000000000000000000" pitchFamily="2" charset="0"/>
            </a:endParaRPr>
          </a:p>
        </p:txBody>
      </p:sp>
      <p:sp>
        <p:nvSpPr>
          <p:cNvPr id="9" name="TextBox 8"/>
          <p:cNvSpPr txBox="1"/>
          <p:nvPr/>
        </p:nvSpPr>
        <p:spPr>
          <a:xfrm>
            <a:off x="202556" y="756224"/>
            <a:ext cx="11671919" cy="915635"/>
          </a:xfrm>
          <a:prstGeom prst="rect">
            <a:avLst/>
          </a:prstGeom>
          <a:noFill/>
        </p:spPr>
        <p:txBody>
          <a:bodyPr wrap="square" rtlCol="0">
            <a:spAutoFit/>
          </a:bodyPr>
          <a:lstStyle/>
          <a:p>
            <a:pPr algn="just"/>
            <a:r>
              <a:rPr lang="uk-UA" b="1" dirty="0" smtClean="0">
                <a:solidFill>
                  <a:schemeClr val="bg1"/>
                </a:solidFill>
                <a:latin typeface="Roboto Condensed Light" panose="02000000000000000000" pitchFamily="2" charset="0"/>
                <a:ea typeface="Roboto Condensed Light" panose="02000000000000000000" pitchFamily="2" charset="0"/>
              </a:rPr>
              <a:t>Якщо </a:t>
            </a:r>
            <a:r>
              <a:rPr lang="uk-UA" b="1" dirty="0">
                <a:solidFill>
                  <a:schemeClr val="bg1"/>
                </a:solidFill>
                <a:latin typeface="Roboto Condensed Light" panose="02000000000000000000" pitchFamily="2" charset="0"/>
                <a:ea typeface="Roboto Condensed Light" panose="02000000000000000000" pitchFamily="2" charset="0"/>
              </a:rPr>
              <a:t>договір оренди землі змінений судом </a:t>
            </a:r>
            <a:r>
              <a:rPr lang="uk-UA" dirty="0" smtClean="0">
                <a:solidFill>
                  <a:schemeClr val="bg1"/>
                </a:solidFill>
                <a:latin typeface="Roboto Condensed Light" panose="02000000000000000000" pitchFamily="2" charset="0"/>
                <a:ea typeface="Roboto Condensed Light" panose="02000000000000000000" pitchFamily="2" charset="0"/>
              </a:rPr>
              <a:t>(щодо </a:t>
            </a:r>
            <a:r>
              <a:rPr lang="uk-UA" dirty="0">
                <a:solidFill>
                  <a:schemeClr val="bg1"/>
                </a:solidFill>
                <a:latin typeface="Roboto Condensed Light" panose="02000000000000000000" pitchFamily="2" charset="0"/>
                <a:ea typeface="Roboto Condensed Light" panose="02000000000000000000" pitchFamily="2" charset="0"/>
              </a:rPr>
              <a:t>зміни розміру нормативної грошової оцінки земельної </a:t>
            </a:r>
            <a:r>
              <a:rPr lang="uk-UA" dirty="0" smtClean="0">
                <a:solidFill>
                  <a:schemeClr val="bg1"/>
                </a:solidFill>
                <a:latin typeface="Roboto Condensed Light" panose="02000000000000000000" pitchFamily="2" charset="0"/>
                <a:ea typeface="Roboto Condensed Light" panose="02000000000000000000" pitchFamily="2" charset="0"/>
              </a:rPr>
              <a:t>ділянки), </a:t>
            </a:r>
            <a:r>
              <a:rPr lang="uk-UA" dirty="0">
                <a:solidFill>
                  <a:schemeClr val="bg1"/>
                </a:solidFill>
                <a:latin typeface="Roboto Condensed Light" panose="02000000000000000000" pitchFamily="2" charset="0"/>
                <a:ea typeface="Roboto Condensed Light" panose="02000000000000000000" pitchFamily="2" charset="0"/>
              </a:rPr>
              <a:t>то </a:t>
            </a:r>
            <a:r>
              <a:rPr lang="uk-UA" b="1" dirty="0">
                <a:solidFill>
                  <a:schemeClr val="bg1"/>
                </a:solidFill>
                <a:latin typeface="Roboto Condensed Light" panose="02000000000000000000" pitchFamily="2" charset="0"/>
                <a:ea typeface="Roboto Condensed Light" panose="02000000000000000000" pitchFamily="2" charset="0"/>
              </a:rPr>
              <a:t>договірне зобов`язання </a:t>
            </a:r>
            <a:r>
              <a:rPr lang="uk-UA" b="1" u="sng" dirty="0">
                <a:solidFill>
                  <a:schemeClr val="bg1"/>
                </a:solidFill>
                <a:latin typeface="Roboto Condensed Light" panose="02000000000000000000" pitchFamily="2" charset="0"/>
                <a:ea typeface="Roboto Condensed Light" panose="02000000000000000000" pitchFamily="2" charset="0"/>
              </a:rPr>
              <a:t>в частині розміру орендної плати</a:t>
            </a:r>
            <a:r>
              <a:rPr lang="uk-UA" dirty="0">
                <a:solidFill>
                  <a:schemeClr val="bg1"/>
                </a:solidFill>
                <a:latin typeface="Roboto Condensed Light" panose="02000000000000000000" pitchFamily="2" charset="0"/>
                <a:ea typeface="Roboto Condensed Light" panose="02000000000000000000" pitchFamily="2" charset="0"/>
              </a:rPr>
              <a:t>, змінюється </a:t>
            </a:r>
            <a:r>
              <a:rPr lang="uk-UA" b="1" dirty="0">
                <a:solidFill>
                  <a:srgbClr val="FFD800"/>
                </a:solidFill>
                <a:latin typeface="Roboto Condensed Light" panose="02000000000000000000" pitchFamily="2" charset="0"/>
                <a:ea typeface="Roboto Condensed Light" panose="02000000000000000000" pitchFamily="2" charset="0"/>
              </a:rPr>
              <a:t>з моменту набрання рішенням суду законної сили</a:t>
            </a:r>
            <a:r>
              <a:rPr lang="uk-UA" dirty="0" smtClean="0">
                <a:solidFill>
                  <a:schemeClr val="bg1"/>
                </a:solidFill>
                <a:latin typeface="Roboto Condensed Light" panose="02000000000000000000" pitchFamily="2" charset="0"/>
                <a:ea typeface="Roboto Condensed Light" panose="02000000000000000000" pitchFamily="2" charset="0"/>
              </a:rPr>
              <a:t>.</a:t>
            </a:r>
          </a:p>
          <a:p>
            <a:pPr algn="just"/>
            <a:r>
              <a:rPr lang="uk-UA" sz="1750" i="1" dirty="0" smtClean="0">
                <a:solidFill>
                  <a:srgbClr val="38B6AB"/>
                </a:solidFill>
                <a:latin typeface="Roboto Condensed Light" panose="02000000000000000000" pitchFamily="2" charset="0"/>
                <a:ea typeface="Roboto Condensed Light" panose="02000000000000000000" pitchFamily="2" charset="0"/>
              </a:rPr>
              <a:t>						постанова </a:t>
            </a:r>
            <a:r>
              <a:rPr lang="uk-UA" sz="1750" i="1" dirty="0">
                <a:solidFill>
                  <a:srgbClr val="38B6AB"/>
                </a:solidFill>
                <a:latin typeface="Roboto Condensed Light" panose="02000000000000000000" pitchFamily="2" charset="0"/>
                <a:ea typeface="Roboto Condensed Light" panose="02000000000000000000" pitchFamily="2" charset="0"/>
              </a:rPr>
              <a:t>ВП ВС </a:t>
            </a:r>
            <a:r>
              <a:rPr lang="ru-RU" sz="1750" i="1" dirty="0" err="1">
                <a:solidFill>
                  <a:srgbClr val="38B6AB"/>
                </a:solidFill>
                <a:latin typeface="Roboto Condensed Light" panose="02000000000000000000" pitchFamily="2" charset="0"/>
                <a:ea typeface="Roboto Condensed Light" panose="02000000000000000000" pitchFamily="2" charset="0"/>
              </a:rPr>
              <a:t>від</a:t>
            </a:r>
            <a:r>
              <a:rPr lang="ru-RU" sz="1750" i="1" dirty="0">
                <a:solidFill>
                  <a:srgbClr val="38B6AB"/>
                </a:solidFill>
                <a:latin typeface="Roboto Condensed Light" panose="02000000000000000000" pitchFamily="2" charset="0"/>
                <a:ea typeface="Roboto Condensed Light" panose="02000000000000000000" pitchFamily="2" charset="0"/>
              </a:rPr>
              <a:t> 16 лютого 2021 року у </a:t>
            </a:r>
            <a:r>
              <a:rPr lang="ru-RU" sz="1750" i="1" dirty="0" err="1">
                <a:solidFill>
                  <a:srgbClr val="38B6AB"/>
                </a:solidFill>
                <a:latin typeface="Roboto Condensed Light" panose="02000000000000000000" pitchFamily="2" charset="0"/>
                <a:ea typeface="Roboto Condensed Light" panose="02000000000000000000" pitchFamily="2" charset="0"/>
              </a:rPr>
              <a:t>справі</a:t>
            </a:r>
            <a:r>
              <a:rPr lang="ru-RU" sz="1750" i="1" dirty="0">
                <a:solidFill>
                  <a:srgbClr val="38B6AB"/>
                </a:solidFill>
                <a:latin typeface="Roboto Condensed Light" panose="02000000000000000000" pitchFamily="2" charset="0"/>
                <a:ea typeface="Roboto Condensed Light" panose="02000000000000000000" pitchFamily="2" charset="0"/>
              </a:rPr>
              <a:t> № 921/530/18</a:t>
            </a:r>
            <a:endParaRPr lang="uk-UA" sz="1750" i="1" dirty="0" smtClean="0">
              <a:solidFill>
                <a:srgbClr val="38B6AB"/>
              </a:solidFill>
              <a:latin typeface="Roboto Condensed Light" panose="02000000000000000000" pitchFamily="2" charset="0"/>
              <a:ea typeface="Roboto Condensed Light" panose="02000000000000000000" pitchFamily="2" charset="0"/>
            </a:endParaRPr>
          </a:p>
        </p:txBody>
      </p:sp>
      <p:sp>
        <p:nvSpPr>
          <p:cNvPr id="10" name="TextBox 9"/>
          <p:cNvSpPr txBox="1"/>
          <p:nvPr/>
        </p:nvSpPr>
        <p:spPr>
          <a:xfrm>
            <a:off x="202556" y="2018056"/>
            <a:ext cx="11740613" cy="2108269"/>
          </a:xfrm>
          <a:prstGeom prst="rect">
            <a:avLst/>
          </a:prstGeom>
          <a:noFill/>
        </p:spPr>
        <p:txBody>
          <a:bodyPr wrap="square" rtlCol="0">
            <a:spAutoFit/>
          </a:bodyPr>
          <a:lstStyle/>
          <a:p>
            <a:pPr algn="just">
              <a:spcBef>
                <a:spcPts val="600"/>
              </a:spcBef>
            </a:pPr>
            <a:r>
              <a:rPr lang="ru-RU" dirty="0" smtClean="0">
                <a:solidFill>
                  <a:schemeClr val="bg1"/>
                </a:solidFill>
                <a:latin typeface="Roboto Condensed Light" panose="02000000000000000000" pitchFamily="2" charset="0"/>
                <a:ea typeface="Roboto Condensed Light" panose="02000000000000000000" pitchFamily="2" charset="0"/>
              </a:rPr>
              <a:t>Для </a:t>
            </a:r>
            <a:r>
              <a:rPr lang="ru-RU" dirty="0" err="1">
                <a:solidFill>
                  <a:schemeClr val="bg1"/>
                </a:solidFill>
                <a:latin typeface="Roboto Condensed Light" panose="02000000000000000000" pitchFamily="2" charset="0"/>
                <a:ea typeface="Roboto Condensed Light" panose="02000000000000000000" pitchFamily="2" charset="0"/>
              </a:rPr>
              <a:t>цілей</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сплати</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орендної</a:t>
            </a:r>
            <a:r>
              <a:rPr lang="ru-RU" dirty="0">
                <a:solidFill>
                  <a:schemeClr val="bg1"/>
                </a:solidFill>
                <a:latin typeface="Roboto Condensed Light" panose="02000000000000000000" pitchFamily="2" charset="0"/>
                <a:ea typeface="Roboto Condensed Light" panose="02000000000000000000" pitchFamily="2" charset="0"/>
              </a:rPr>
              <a:t> плати </a:t>
            </a:r>
            <a:r>
              <a:rPr lang="ru-RU" dirty="0" err="1">
                <a:solidFill>
                  <a:schemeClr val="bg1"/>
                </a:solidFill>
                <a:latin typeface="Roboto Condensed Light" panose="02000000000000000000" pitchFamily="2" charset="0"/>
                <a:ea typeface="Roboto Condensed Light" panose="02000000000000000000" pitchFamily="2" charset="0"/>
              </a:rPr>
              <a:t>чи</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повернення</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безпідставно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збережених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грошових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коштів</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фактичним</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землекористувачем</a:t>
            </a:r>
            <a:r>
              <a:rPr lang="ru-RU" dirty="0">
                <a:solidFill>
                  <a:schemeClr val="bg1"/>
                </a:solidFill>
                <a:latin typeface="Roboto Condensed Light" panose="02000000000000000000" pitchFamily="2" charset="0"/>
                <a:ea typeface="Roboto Condensed Light" panose="02000000000000000000" pitchFamily="2" charset="0"/>
              </a:rPr>
              <a:t> без </a:t>
            </a:r>
            <a:r>
              <a:rPr lang="ru-RU" dirty="0" err="1">
                <a:solidFill>
                  <a:schemeClr val="bg1"/>
                </a:solidFill>
                <a:latin typeface="Roboto Condensed Light" panose="02000000000000000000" pitchFamily="2" charset="0"/>
                <a:ea typeface="Roboto Condensed Light" panose="02000000000000000000" pitchFamily="2" charset="0"/>
              </a:rPr>
              <a:t>оформлення</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орендного</a:t>
            </a:r>
            <a:r>
              <a:rPr lang="ru-RU" dirty="0">
                <a:solidFill>
                  <a:schemeClr val="bg1"/>
                </a:solidFill>
                <a:latin typeface="Roboto Condensed Light" panose="02000000000000000000" pitchFamily="2" charset="0"/>
                <a:ea typeface="Roboto Condensed Light" panose="02000000000000000000" pitchFamily="2" charset="0"/>
              </a:rPr>
              <a:t> договору </a:t>
            </a:r>
            <a:r>
              <a:rPr lang="ru-RU" b="1" dirty="0" err="1">
                <a:solidFill>
                  <a:srgbClr val="FFD800"/>
                </a:solidFill>
                <a:latin typeface="Roboto Condensed Light" panose="02000000000000000000" pitchFamily="2" charset="0"/>
                <a:ea typeface="Roboto Condensed Light" panose="02000000000000000000" pitchFamily="2" charset="0"/>
              </a:rPr>
              <a:t>належними</a:t>
            </a:r>
            <a:r>
              <a:rPr lang="ru-RU" b="1" dirty="0">
                <a:solidFill>
                  <a:srgbClr val="FFD800"/>
                </a:solidFill>
                <a:latin typeface="Roboto Condensed Light" panose="02000000000000000000" pitchFamily="2" charset="0"/>
                <a:ea typeface="Roboto Condensed Light" panose="02000000000000000000" pitchFamily="2" charset="0"/>
              </a:rPr>
              <a:t> </a:t>
            </a:r>
            <a:r>
              <a:rPr lang="ru-RU" b="1" dirty="0" err="1">
                <a:solidFill>
                  <a:srgbClr val="FFD800"/>
                </a:solidFill>
                <a:latin typeface="Roboto Condensed Light" panose="02000000000000000000" pitchFamily="2" charset="0"/>
                <a:ea typeface="Roboto Condensed Light" panose="02000000000000000000" pitchFamily="2" charset="0"/>
              </a:rPr>
              <a:t>доказами</a:t>
            </a:r>
            <a:r>
              <a:rPr lang="ru-RU" b="1" dirty="0">
                <a:solidFill>
                  <a:srgbClr val="FFD800"/>
                </a:solidFill>
                <a:latin typeface="Roboto Condensed Light" panose="02000000000000000000" pitchFamily="2" charset="0"/>
                <a:ea typeface="Roboto Condensed Light" panose="02000000000000000000" pitchFamily="2" charset="0"/>
              </a:rPr>
              <a:t> на </a:t>
            </a:r>
            <a:r>
              <a:rPr lang="ru-RU" b="1" dirty="0" err="1">
                <a:solidFill>
                  <a:srgbClr val="FFD800"/>
                </a:solidFill>
                <a:latin typeface="Roboto Condensed Light" panose="02000000000000000000" pitchFamily="2" charset="0"/>
                <a:ea typeface="Roboto Condensed Light" panose="02000000000000000000" pitchFamily="2" charset="0"/>
              </a:rPr>
              <a:t>обґрунтування</a:t>
            </a:r>
            <a:r>
              <a:rPr lang="ru-RU" b="1" dirty="0">
                <a:solidFill>
                  <a:srgbClr val="FFD800"/>
                </a:solidFill>
                <a:latin typeface="Roboto Condensed Light" panose="02000000000000000000" pitchFamily="2" charset="0"/>
                <a:ea typeface="Roboto Condensed Light" panose="02000000000000000000" pitchFamily="2" charset="0"/>
              </a:rPr>
              <a:t> </a:t>
            </a:r>
            <a:r>
              <a:rPr lang="ru-RU" b="1" dirty="0" err="1">
                <a:solidFill>
                  <a:srgbClr val="FFD800"/>
                </a:solidFill>
                <a:latin typeface="Roboto Condensed Light" panose="02000000000000000000" pitchFamily="2" charset="0"/>
                <a:ea typeface="Roboto Condensed Light" panose="02000000000000000000" pitchFamily="2" charset="0"/>
              </a:rPr>
              <a:t>нормативної</a:t>
            </a:r>
            <a:r>
              <a:rPr lang="ru-RU" b="1" dirty="0">
                <a:solidFill>
                  <a:srgbClr val="FFD800"/>
                </a:solidFill>
                <a:latin typeface="Roboto Condensed Light" panose="02000000000000000000" pitchFamily="2" charset="0"/>
                <a:ea typeface="Roboto Condensed Light" panose="02000000000000000000" pitchFamily="2" charset="0"/>
              </a:rPr>
              <a:t> </a:t>
            </a:r>
            <a:r>
              <a:rPr lang="ru-RU" b="1" dirty="0" err="1">
                <a:solidFill>
                  <a:srgbClr val="FFD800"/>
                </a:solidFill>
                <a:latin typeface="Roboto Condensed Light" panose="02000000000000000000" pitchFamily="2" charset="0"/>
                <a:ea typeface="Roboto Condensed Light" panose="02000000000000000000" pitchFamily="2" charset="0"/>
              </a:rPr>
              <a:t>грошової</a:t>
            </a:r>
            <a:r>
              <a:rPr lang="ru-RU" b="1" dirty="0">
                <a:solidFill>
                  <a:srgbClr val="FFD800"/>
                </a:solidFill>
                <a:latin typeface="Roboto Condensed Light" panose="02000000000000000000" pitchFamily="2" charset="0"/>
                <a:ea typeface="Roboto Condensed Light" panose="02000000000000000000" pitchFamily="2" charset="0"/>
              </a:rPr>
              <a:t> </a:t>
            </a:r>
            <a:r>
              <a:rPr lang="ru-RU" b="1" dirty="0" err="1">
                <a:solidFill>
                  <a:srgbClr val="FFD800"/>
                </a:solidFill>
                <a:latin typeface="Roboto Condensed Light" panose="02000000000000000000" pitchFamily="2" charset="0"/>
                <a:ea typeface="Roboto Condensed Light" panose="02000000000000000000" pitchFamily="2" charset="0"/>
              </a:rPr>
              <a:t>оцінки</a:t>
            </a:r>
            <a:r>
              <a:rPr lang="ru-RU" b="1" dirty="0">
                <a:solidFill>
                  <a:srgbClr val="FFD800"/>
                </a:solidFill>
                <a:latin typeface="Roboto Condensed Light" panose="02000000000000000000" pitchFamily="2" charset="0"/>
                <a:ea typeface="Roboto Condensed Light" panose="02000000000000000000" pitchFamily="2" charset="0"/>
              </a:rPr>
              <a:t> </a:t>
            </a:r>
            <a:r>
              <a:rPr lang="ru-RU" b="1" dirty="0" err="1">
                <a:solidFill>
                  <a:srgbClr val="FFD800"/>
                </a:solidFill>
                <a:latin typeface="Roboto Condensed Light" panose="02000000000000000000" pitchFamily="2" charset="0"/>
                <a:ea typeface="Roboto Condensed Light" panose="02000000000000000000" pitchFamily="2" charset="0"/>
              </a:rPr>
              <a:t>земельної</a:t>
            </a:r>
            <a:r>
              <a:rPr lang="ru-RU" b="1" dirty="0">
                <a:solidFill>
                  <a:srgbClr val="FFD800"/>
                </a:solidFill>
                <a:latin typeface="Roboto Condensed Light" panose="02000000000000000000" pitchFamily="2" charset="0"/>
                <a:ea typeface="Roboto Condensed Light" panose="02000000000000000000" pitchFamily="2" charset="0"/>
              </a:rPr>
              <a:t> </a:t>
            </a:r>
            <a:r>
              <a:rPr lang="ru-RU" b="1" dirty="0" err="1">
                <a:solidFill>
                  <a:srgbClr val="FFD800"/>
                </a:solidFill>
                <a:latin typeface="Roboto Condensed Light" panose="02000000000000000000" pitchFamily="2" charset="0"/>
                <a:ea typeface="Roboto Condensed Light" panose="02000000000000000000" pitchFamily="2" charset="0"/>
              </a:rPr>
              <a:t>ділянки</a:t>
            </a:r>
            <a:r>
              <a:rPr lang="ru-RU" b="1" dirty="0">
                <a:solidFill>
                  <a:srgbClr val="FFD800"/>
                </a:solidFill>
                <a:latin typeface="Roboto Condensed Light" panose="02000000000000000000" pitchFamily="2" charset="0"/>
                <a:ea typeface="Roboto Condensed Light" panose="02000000000000000000" pitchFamily="2" charset="0"/>
              </a:rPr>
              <a:t> </a:t>
            </a:r>
            <a:r>
              <a:rPr lang="ru-RU" b="1" dirty="0" err="1">
                <a:solidFill>
                  <a:srgbClr val="FFD800"/>
                </a:solidFill>
                <a:latin typeface="Roboto Condensed Light" panose="02000000000000000000" pitchFamily="2" charset="0"/>
                <a:ea typeface="Roboto Condensed Light" panose="02000000000000000000" pitchFamily="2" charset="0"/>
              </a:rPr>
              <a:t>можуть</a:t>
            </a:r>
            <a:r>
              <a:rPr lang="ru-RU" b="1" dirty="0">
                <a:solidFill>
                  <a:srgbClr val="FFD800"/>
                </a:solidFill>
                <a:latin typeface="Roboto Condensed Light" panose="02000000000000000000" pitchFamily="2" charset="0"/>
                <a:ea typeface="Roboto Condensed Light" panose="02000000000000000000" pitchFamily="2" charset="0"/>
              </a:rPr>
              <a:t> бути</a:t>
            </a:r>
            <a:r>
              <a:rPr lang="ru-RU" dirty="0">
                <a:solidFill>
                  <a:schemeClr val="bg1"/>
                </a:solidFill>
                <a:latin typeface="Roboto Condensed Light" panose="02000000000000000000" pitchFamily="2" charset="0"/>
                <a:ea typeface="Roboto Condensed Light" panose="02000000000000000000" pitchFamily="2" charset="0"/>
              </a:rPr>
              <a:t>: </a:t>
            </a:r>
            <a:r>
              <a:rPr lang="ru-RU" i="1" dirty="0" err="1">
                <a:solidFill>
                  <a:schemeClr val="bg1"/>
                </a:solidFill>
                <a:latin typeface="Roboto Condensed Light" panose="02000000000000000000" pitchFamily="2" charset="0"/>
                <a:ea typeface="Roboto Condensed Light" panose="02000000000000000000" pitchFamily="2" charset="0"/>
              </a:rPr>
              <a:t>технічна</a:t>
            </a:r>
            <a:r>
              <a:rPr lang="ru-RU" i="1" dirty="0">
                <a:solidFill>
                  <a:schemeClr val="bg1"/>
                </a:solidFill>
                <a:latin typeface="Roboto Condensed Light" panose="02000000000000000000" pitchFamily="2" charset="0"/>
                <a:ea typeface="Roboto Condensed Light" panose="02000000000000000000" pitchFamily="2" charset="0"/>
              </a:rPr>
              <a:t> </a:t>
            </a:r>
            <a:r>
              <a:rPr lang="ru-RU" i="1" dirty="0" err="1">
                <a:solidFill>
                  <a:schemeClr val="bg1"/>
                </a:solidFill>
                <a:latin typeface="Roboto Condensed Light" panose="02000000000000000000" pitchFamily="2" charset="0"/>
                <a:ea typeface="Roboto Condensed Light" panose="02000000000000000000" pitchFamily="2" charset="0"/>
              </a:rPr>
              <a:t>документація</a:t>
            </a:r>
            <a:r>
              <a:rPr lang="ru-RU" i="1" dirty="0">
                <a:solidFill>
                  <a:schemeClr val="bg1"/>
                </a:solidFill>
                <a:latin typeface="Roboto Condensed Light" panose="02000000000000000000" pitchFamily="2" charset="0"/>
                <a:ea typeface="Roboto Condensed Light" panose="02000000000000000000" pitchFamily="2" charset="0"/>
              </a:rPr>
              <a:t> на </a:t>
            </a:r>
            <a:r>
              <a:rPr lang="ru-RU" i="1" dirty="0" err="1">
                <a:solidFill>
                  <a:schemeClr val="bg1"/>
                </a:solidFill>
                <a:latin typeface="Roboto Condensed Light" panose="02000000000000000000" pitchFamily="2" charset="0"/>
                <a:ea typeface="Roboto Condensed Light" panose="02000000000000000000" pitchFamily="2" charset="0"/>
              </a:rPr>
              <a:t>спірну</a:t>
            </a:r>
            <a:r>
              <a:rPr lang="ru-RU" i="1" dirty="0">
                <a:solidFill>
                  <a:schemeClr val="bg1"/>
                </a:solidFill>
                <a:latin typeface="Roboto Condensed Light" panose="02000000000000000000" pitchFamily="2" charset="0"/>
                <a:ea typeface="Roboto Condensed Light" panose="02000000000000000000" pitchFamily="2" charset="0"/>
              </a:rPr>
              <a:t> </a:t>
            </a:r>
            <a:r>
              <a:rPr lang="ru-RU" i="1" dirty="0" err="1">
                <a:solidFill>
                  <a:schemeClr val="bg1"/>
                </a:solidFill>
                <a:latin typeface="Roboto Condensed Light" panose="02000000000000000000" pitchFamily="2" charset="0"/>
                <a:ea typeface="Roboto Condensed Light" panose="02000000000000000000" pitchFamily="2" charset="0"/>
              </a:rPr>
              <a:t>земельну</a:t>
            </a:r>
            <a:r>
              <a:rPr lang="ru-RU" i="1" dirty="0">
                <a:solidFill>
                  <a:schemeClr val="bg1"/>
                </a:solidFill>
                <a:latin typeface="Roboto Condensed Light" panose="02000000000000000000" pitchFamily="2" charset="0"/>
                <a:ea typeface="Roboto Condensed Light" panose="02000000000000000000" pitchFamily="2" charset="0"/>
              </a:rPr>
              <a:t> </a:t>
            </a:r>
            <a:r>
              <a:rPr lang="ru-RU" i="1" dirty="0" err="1">
                <a:solidFill>
                  <a:schemeClr val="bg1"/>
                </a:solidFill>
                <a:latin typeface="Roboto Condensed Light" panose="02000000000000000000" pitchFamily="2" charset="0"/>
                <a:ea typeface="Roboto Condensed Light" panose="02000000000000000000" pitchFamily="2" charset="0"/>
              </a:rPr>
              <a:t>ділянку</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виготовлена</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компетентним</a:t>
            </a:r>
            <a:r>
              <a:rPr lang="ru-RU" dirty="0">
                <a:solidFill>
                  <a:schemeClr val="bg1"/>
                </a:solidFill>
                <a:latin typeface="Roboto Condensed Light" panose="02000000000000000000" pitchFamily="2" charset="0"/>
                <a:ea typeface="Roboto Condensed Light" panose="02000000000000000000" pitchFamily="2" charset="0"/>
              </a:rPr>
              <a:t> органом для </a:t>
            </a:r>
            <a:r>
              <a:rPr lang="ru-RU" dirty="0" err="1">
                <a:solidFill>
                  <a:schemeClr val="bg1"/>
                </a:solidFill>
                <a:latin typeface="Roboto Condensed Light" panose="02000000000000000000" pitchFamily="2" charset="0"/>
                <a:ea typeface="Roboto Condensed Light" panose="02000000000000000000" pitchFamily="2" charset="0"/>
              </a:rPr>
              <a:t>оформлення</a:t>
            </a:r>
            <a:r>
              <a:rPr lang="ru-RU" dirty="0">
                <a:solidFill>
                  <a:schemeClr val="bg1"/>
                </a:solidFill>
                <a:latin typeface="Roboto Condensed Light" panose="02000000000000000000" pitchFamily="2" charset="0"/>
                <a:ea typeface="Roboto Condensed Light" panose="02000000000000000000" pitchFamily="2" charset="0"/>
              </a:rPr>
              <a:t> договору </a:t>
            </a:r>
            <a:r>
              <a:rPr lang="ru-RU" dirty="0" err="1">
                <a:solidFill>
                  <a:schemeClr val="bg1"/>
                </a:solidFill>
                <a:latin typeface="Roboto Condensed Light" panose="02000000000000000000" pitchFamily="2" charset="0"/>
                <a:ea typeface="Roboto Condensed Light" panose="02000000000000000000" pitchFamily="2" charset="0"/>
              </a:rPr>
              <a:t>оренди</a:t>
            </a:r>
            <a:r>
              <a:rPr lang="ru-RU" dirty="0">
                <a:solidFill>
                  <a:schemeClr val="bg1"/>
                </a:solidFill>
                <a:latin typeface="Roboto Condensed Light" panose="02000000000000000000" pitchFamily="2" charset="0"/>
                <a:ea typeface="Roboto Condensed Light" panose="02000000000000000000" pitchFamily="2" charset="0"/>
              </a:rPr>
              <a:t>, </a:t>
            </a:r>
            <a:r>
              <a:rPr lang="ru-RU" i="1" dirty="0" err="1">
                <a:solidFill>
                  <a:schemeClr val="bg1"/>
                </a:solidFill>
                <a:latin typeface="Roboto Condensed Light" panose="02000000000000000000" pitchFamily="2" charset="0"/>
                <a:ea typeface="Roboto Condensed Light" panose="02000000000000000000" pitchFamily="2" charset="0"/>
              </a:rPr>
              <a:t>довідка</a:t>
            </a:r>
            <a:r>
              <a:rPr lang="ru-RU" i="1" dirty="0">
                <a:solidFill>
                  <a:schemeClr val="bg1"/>
                </a:solidFill>
                <a:latin typeface="Roboto Condensed Light" panose="02000000000000000000" pitchFamily="2" charset="0"/>
                <a:ea typeface="Roboto Condensed Light" panose="02000000000000000000" pitchFamily="2" charset="0"/>
              </a:rPr>
              <a:t> з Державного земельного кадастру</a:t>
            </a:r>
            <a:r>
              <a:rPr lang="ru-RU" dirty="0">
                <a:solidFill>
                  <a:schemeClr val="bg1"/>
                </a:solidFill>
                <a:latin typeface="Roboto Condensed Light" panose="02000000000000000000" pitchFamily="2" charset="0"/>
                <a:ea typeface="Roboto Condensed Light" panose="02000000000000000000" pitchFamily="2" charset="0"/>
              </a:rPr>
              <a:t>, </a:t>
            </a:r>
            <a:r>
              <a:rPr lang="ru-RU" i="1" dirty="0" err="1">
                <a:solidFill>
                  <a:schemeClr val="bg1"/>
                </a:solidFill>
                <a:latin typeface="Roboto Condensed Light" panose="02000000000000000000" pitchFamily="2" charset="0"/>
                <a:ea typeface="Roboto Condensed Light" panose="02000000000000000000" pitchFamily="2" charset="0"/>
              </a:rPr>
              <a:t>витяг</a:t>
            </a:r>
            <a:r>
              <a:rPr lang="ru-RU" i="1" dirty="0">
                <a:solidFill>
                  <a:schemeClr val="bg1"/>
                </a:solidFill>
                <a:latin typeface="Roboto Condensed Light" panose="02000000000000000000" pitchFamily="2" charset="0"/>
                <a:ea typeface="Roboto Condensed Light" panose="02000000000000000000" pitchFamily="2" charset="0"/>
              </a:rPr>
              <a:t> з Державного земельного кадастру</a:t>
            </a:r>
            <a:r>
              <a:rPr lang="ru-RU" dirty="0">
                <a:solidFill>
                  <a:schemeClr val="bg1"/>
                </a:solidFill>
                <a:latin typeface="Roboto Condensed Light" panose="02000000000000000000" pitchFamily="2" charset="0"/>
                <a:ea typeface="Roboto Condensed Light" panose="02000000000000000000" pitchFamily="2" charset="0"/>
              </a:rPr>
              <a:t>, а </a:t>
            </a:r>
            <a:r>
              <a:rPr lang="ru-RU" dirty="0" err="1">
                <a:solidFill>
                  <a:schemeClr val="bg1"/>
                </a:solidFill>
                <a:latin typeface="Roboto Condensed Light" panose="02000000000000000000" pitchFamily="2" charset="0"/>
                <a:ea typeface="Roboto Condensed Light" panose="02000000000000000000" pitchFamily="2" charset="0"/>
              </a:rPr>
              <a:t>також</a:t>
            </a:r>
            <a:r>
              <a:rPr lang="ru-RU" dirty="0">
                <a:solidFill>
                  <a:schemeClr val="bg1"/>
                </a:solidFill>
                <a:latin typeface="Roboto Condensed Light" panose="02000000000000000000" pitchFamily="2" charset="0"/>
                <a:ea typeface="Roboto Condensed Light" panose="02000000000000000000" pitchFamily="2" charset="0"/>
              </a:rPr>
              <a:t> </a:t>
            </a:r>
            <a:r>
              <a:rPr lang="ru-RU" i="1" dirty="0" err="1">
                <a:solidFill>
                  <a:schemeClr val="bg1"/>
                </a:solidFill>
                <a:latin typeface="Roboto Condensed Light" panose="02000000000000000000" pitchFamily="2" charset="0"/>
                <a:ea typeface="Roboto Condensed Light" panose="02000000000000000000" pitchFamily="2" charset="0"/>
              </a:rPr>
              <a:t>висновок</a:t>
            </a:r>
            <a:r>
              <a:rPr lang="ru-RU" i="1" dirty="0">
                <a:solidFill>
                  <a:schemeClr val="bg1"/>
                </a:solidFill>
                <a:latin typeface="Roboto Condensed Light" panose="02000000000000000000" pitchFamily="2" charset="0"/>
                <a:ea typeface="Roboto Condensed Light" panose="02000000000000000000" pitchFamily="2" charset="0"/>
              </a:rPr>
              <a:t> </a:t>
            </a:r>
            <a:r>
              <a:rPr lang="ru-RU" i="1" dirty="0" err="1">
                <a:solidFill>
                  <a:schemeClr val="bg1"/>
                </a:solidFill>
                <a:latin typeface="Roboto Condensed Light" panose="02000000000000000000" pitchFamily="2" charset="0"/>
                <a:ea typeface="Roboto Condensed Light" panose="02000000000000000000" pitchFamily="2" charset="0"/>
              </a:rPr>
              <a:t>судової</a:t>
            </a:r>
            <a:r>
              <a:rPr lang="ru-RU" i="1" dirty="0">
                <a:solidFill>
                  <a:schemeClr val="bg1"/>
                </a:solidFill>
                <a:latin typeface="Roboto Condensed Light" panose="02000000000000000000" pitchFamily="2" charset="0"/>
                <a:ea typeface="Roboto Condensed Light" panose="02000000000000000000" pitchFamily="2" charset="0"/>
              </a:rPr>
              <a:t> </a:t>
            </a:r>
            <a:r>
              <a:rPr lang="ru-RU" i="1" dirty="0" err="1">
                <a:solidFill>
                  <a:schemeClr val="bg1"/>
                </a:solidFill>
                <a:latin typeface="Roboto Condensed Light" panose="02000000000000000000" pitchFamily="2" charset="0"/>
                <a:ea typeface="Roboto Condensed Light" panose="02000000000000000000" pitchFamily="2" charset="0"/>
              </a:rPr>
              <a:t>експертизи</a:t>
            </a:r>
            <a:r>
              <a:rPr lang="ru-RU" i="1" dirty="0">
                <a:solidFill>
                  <a:schemeClr val="bg1"/>
                </a:solidFill>
                <a:latin typeface="Roboto Condensed Light" panose="02000000000000000000" pitchFamily="2" charset="0"/>
                <a:ea typeface="Roboto Condensed Light" panose="02000000000000000000" pitchFamily="2" charset="0"/>
              </a:rPr>
              <a:t> про </a:t>
            </a:r>
            <a:r>
              <a:rPr lang="ru-RU" i="1" dirty="0" err="1">
                <a:solidFill>
                  <a:schemeClr val="bg1"/>
                </a:solidFill>
                <a:latin typeface="Roboto Condensed Light" panose="02000000000000000000" pitchFamily="2" charset="0"/>
                <a:ea typeface="Roboto Condensed Light" panose="02000000000000000000" pitchFamily="2" charset="0"/>
              </a:rPr>
              <a:t>встановлення</a:t>
            </a:r>
            <a:r>
              <a:rPr lang="ru-RU" i="1" dirty="0">
                <a:solidFill>
                  <a:schemeClr val="bg1"/>
                </a:solidFill>
                <a:latin typeface="Roboto Condensed Light" panose="02000000000000000000" pitchFamily="2" charset="0"/>
                <a:ea typeface="Roboto Condensed Light" panose="02000000000000000000" pitchFamily="2" charset="0"/>
              </a:rPr>
              <a:t> </a:t>
            </a:r>
            <a:r>
              <a:rPr lang="ru-RU" i="1" dirty="0" err="1">
                <a:solidFill>
                  <a:schemeClr val="bg1"/>
                </a:solidFill>
                <a:latin typeface="Roboto Condensed Light" panose="02000000000000000000" pitchFamily="2" charset="0"/>
                <a:ea typeface="Roboto Condensed Light" panose="02000000000000000000" pitchFamily="2" charset="0"/>
              </a:rPr>
              <a:t>нормативної</a:t>
            </a:r>
            <a:r>
              <a:rPr lang="ru-RU" i="1" dirty="0">
                <a:solidFill>
                  <a:schemeClr val="bg1"/>
                </a:solidFill>
                <a:latin typeface="Roboto Condensed Light" panose="02000000000000000000" pitchFamily="2" charset="0"/>
                <a:ea typeface="Roboto Condensed Light" panose="02000000000000000000" pitchFamily="2" charset="0"/>
              </a:rPr>
              <a:t> </a:t>
            </a:r>
            <a:r>
              <a:rPr lang="ru-RU" i="1" dirty="0" err="1">
                <a:solidFill>
                  <a:schemeClr val="bg1"/>
                </a:solidFill>
                <a:latin typeface="Roboto Condensed Light" panose="02000000000000000000" pitchFamily="2" charset="0"/>
                <a:ea typeface="Roboto Condensed Light" panose="02000000000000000000" pitchFamily="2" charset="0"/>
              </a:rPr>
              <a:t>грошової</a:t>
            </a:r>
            <a:r>
              <a:rPr lang="ru-RU" i="1" dirty="0">
                <a:solidFill>
                  <a:schemeClr val="bg1"/>
                </a:solidFill>
                <a:latin typeface="Roboto Condensed Light" panose="02000000000000000000" pitchFamily="2" charset="0"/>
                <a:ea typeface="Roboto Condensed Light" panose="02000000000000000000" pitchFamily="2" charset="0"/>
              </a:rPr>
              <a:t> </a:t>
            </a:r>
            <a:r>
              <a:rPr lang="ru-RU" i="1" dirty="0" err="1">
                <a:solidFill>
                  <a:schemeClr val="bg1"/>
                </a:solidFill>
                <a:latin typeface="Roboto Condensed Light" panose="02000000000000000000" pitchFamily="2" charset="0"/>
                <a:ea typeface="Roboto Condensed Light" panose="02000000000000000000" pitchFamily="2" charset="0"/>
              </a:rPr>
              <a:t>оцінки</a:t>
            </a:r>
            <a:r>
              <a:rPr lang="ru-RU" i="1" dirty="0">
                <a:solidFill>
                  <a:schemeClr val="bg1"/>
                </a:solidFill>
                <a:latin typeface="Roboto Condensed Light" panose="02000000000000000000" pitchFamily="2" charset="0"/>
                <a:ea typeface="Roboto Condensed Light" panose="02000000000000000000" pitchFamily="2" charset="0"/>
              </a:rPr>
              <a:t>  </a:t>
            </a:r>
            <a:r>
              <a:rPr lang="ru-RU" i="1" dirty="0" err="1">
                <a:solidFill>
                  <a:schemeClr val="bg1"/>
                </a:solidFill>
                <a:latin typeface="Roboto Condensed Light" panose="02000000000000000000" pitchFamily="2" charset="0"/>
                <a:ea typeface="Roboto Condensed Light" panose="02000000000000000000" pitchFamily="2" charset="0"/>
              </a:rPr>
              <a:t>спірної</a:t>
            </a:r>
            <a:r>
              <a:rPr lang="ru-RU" i="1" dirty="0">
                <a:solidFill>
                  <a:schemeClr val="bg1"/>
                </a:solidFill>
                <a:latin typeface="Roboto Condensed Light" panose="02000000000000000000" pitchFamily="2" charset="0"/>
                <a:ea typeface="Roboto Condensed Light" panose="02000000000000000000" pitchFamily="2" charset="0"/>
              </a:rPr>
              <a:t> </a:t>
            </a:r>
            <a:r>
              <a:rPr lang="ru-RU" i="1" dirty="0" err="1">
                <a:solidFill>
                  <a:schemeClr val="bg1"/>
                </a:solidFill>
                <a:latin typeface="Roboto Condensed Light" panose="02000000000000000000" pitchFamily="2" charset="0"/>
                <a:ea typeface="Roboto Condensed Light" panose="02000000000000000000" pitchFamily="2" charset="0"/>
              </a:rPr>
              <a:t>земельної</a:t>
            </a:r>
            <a:r>
              <a:rPr lang="ru-RU" i="1" dirty="0">
                <a:solidFill>
                  <a:schemeClr val="bg1"/>
                </a:solidFill>
                <a:latin typeface="Roboto Condensed Light" panose="02000000000000000000" pitchFamily="2" charset="0"/>
                <a:ea typeface="Roboto Condensed Light" panose="02000000000000000000" pitchFamily="2" charset="0"/>
              </a:rPr>
              <a:t> </a:t>
            </a:r>
            <a:r>
              <a:rPr lang="ru-RU" i="1" dirty="0" err="1">
                <a:solidFill>
                  <a:schemeClr val="bg1"/>
                </a:solidFill>
                <a:latin typeface="Roboto Condensed Light" panose="02000000000000000000" pitchFamily="2" charset="0"/>
                <a:ea typeface="Roboto Condensed Light" panose="02000000000000000000" pitchFamily="2" charset="0"/>
              </a:rPr>
              <a:t>ділянки</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наданий</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відповідно</a:t>
            </a:r>
            <a:r>
              <a:rPr lang="ru-RU" dirty="0">
                <a:solidFill>
                  <a:schemeClr val="bg1"/>
                </a:solidFill>
                <a:latin typeface="Roboto Condensed Light" panose="02000000000000000000" pitchFamily="2" charset="0"/>
                <a:ea typeface="Roboto Condensed Light" panose="02000000000000000000" pitchFamily="2" charset="0"/>
              </a:rPr>
              <a:t> до статей 98 - 103 ГПК </a:t>
            </a:r>
            <a:r>
              <a:rPr lang="ru-RU" dirty="0" err="1">
                <a:solidFill>
                  <a:schemeClr val="bg1"/>
                </a:solidFill>
                <a:latin typeface="Roboto Condensed Light" panose="02000000000000000000" pitchFamily="2" charset="0"/>
                <a:ea typeface="Roboto Condensed Light" panose="02000000000000000000" pitchFamily="2" charset="0"/>
              </a:rPr>
              <a:t>України</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які</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містять</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інформацію</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щодо</a:t>
            </a:r>
            <a:r>
              <a:rPr lang="ru-RU" dirty="0">
                <a:solidFill>
                  <a:schemeClr val="bg1"/>
                </a:solidFill>
                <a:latin typeface="Roboto Condensed Light" panose="02000000000000000000" pitchFamily="2" charset="0"/>
                <a:ea typeface="Roboto Condensed Light" panose="02000000000000000000" pitchFamily="2" charset="0"/>
              </a:rPr>
              <a:t> предмета спору. </a:t>
            </a:r>
            <a:endParaRPr lang="ru-RU" dirty="0" smtClean="0">
              <a:solidFill>
                <a:schemeClr val="bg1"/>
              </a:solidFill>
              <a:latin typeface="Roboto Condensed Light" panose="02000000000000000000" pitchFamily="2" charset="0"/>
              <a:ea typeface="Roboto Condensed Light" panose="02000000000000000000" pitchFamily="2" charset="0"/>
            </a:endParaRPr>
          </a:p>
          <a:p>
            <a:pPr algn="just">
              <a:spcBef>
                <a:spcPts val="600"/>
              </a:spcBef>
            </a:pPr>
            <a:r>
              <a:rPr lang="uk-UA" i="1" dirty="0" smtClean="0">
                <a:solidFill>
                  <a:srgbClr val="38B6AB"/>
                </a:solidFill>
                <a:latin typeface="Roboto Condensed Light" panose="02000000000000000000" pitchFamily="2" charset="0"/>
                <a:ea typeface="Roboto Condensed Light" panose="02000000000000000000" pitchFamily="2" charset="0"/>
              </a:rPr>
              <a:t>						</a:t>
            </a:r>
            <a:r>
              <a:rPr lang="uk-UA" sz="1750" i="1" dirty="0" smtClean="0">
                <a:solidFill>
                  <a:srgbClr val="38B6AB"/>
                </a:solidFill>
                <a:latin typeface="Roboto Condensed Light" panose="02000000000000000000" pitchFamily="2" charset="0"/>
                <a:ea typeface="Roboto Condensed Light" panose="02000000000000000000" pitchFamily="2" charset="0"/>
              </a:rPr>
              <a:t>постанова </a:t>
            </a:r>
            <a:r>
              <a:rPr lang="uk-UA" sz="1750" i="1" dirty="0">
                <a:solidFill>
                  <a:srgbClr val="38B6AB"/>
                </a:solidFill>
                <a:latin typeface="Roboto Condensed Light" panose="02000000000000000000" pitchFamily="2" charset="0"/>
                <a:ea typeface="Roboto Condensed Light" panose="02000000000000000000" pitchFamily="2" charset="0"/>
              </a:rPr>
              <a:t>ВП ВС </a:t>
            </a:r>
            <a:r>
              <a:rPr lang="ru-RU" sz="1750" i="1" dirty="0" err="1">
                <a:solidFill>
                  <a:srgbClr val="38B6AB"/>
                </a:solidFill>
                <a:latin typeface="Roboto Condensed Light" panose="02000000000000000000" pitchFamily="2" charset="0"/>
                <a:ea typeface="Roboto Condensed Light" panose="02000000000000000000" pitchFamily="2" charset="0"/>
              </a:rPr>
              <a:t>від</a:t>
            </a:r>
            <a:r>
              <a:rPr lang="ru-RU" sz="1750" i="1" dirty="0">
                <a:solidFill>
                  <a:srgbClr val="38B6AB"/>
                </a:solidFill>
                <a:latin typeface="Roboto Condensed Light" panose="02000000000000000000" pitchFamily="2" charset="0"/>
                <a:ea typeface="Roboto Condensed Light" panose="02000000000000000000" pitchFamily="2" charset="0"/>
              </a:rPr>
              <a:t> 9 листопада 2021 року у </a:t>
            </a:r>
            <a:r>
              <a:rPr lang="ru-RU" sz="1750" i="1" dirty="0" err="1">
                <a:solidFill>
                  <a:srgbClr val="38B6AB"/>
                </a:solidFill>
                <a:latin typeface="Roboto Condensed Light" panose="02000000000000000000" pitchFamily="2" charset="0"/>
                <a:ea typeface="Roboto Condensed Light" panose="02000000000000000000" pitchFamily="2" charset="0"/>
              </a:rPr>
              <a:t>справі</a:t>
            </a:r>
            <a:r>
              <a:rPr lang="ru-RU" sz="1750" i="1" dirty="0">
                <a:solidFill>
                  <a:srgbClr val="38B6AB"/>
                </a:solidFill>
                <a:latin typeface="Roboto Condensed Light" panose="02000000000000000000" pitchFamily="2" charset="0"/>
                <a:ea typeface="Roboto Condensed Light" panose="02000000000000000000" pitchFamily="2" charset="0"/>
              </a:rPr>
              <a:t> № 905/1680/20</a:t>
            </a:r>
            <a:endParaRPr lang="uk-UA" sz="1750" i="1" dirty="0" smtClean="0">
              <a:solidFill>
                <a:srgbClr val="38B6AB"/>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2822308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11527359" y="6485038"/>
            <a:ext cx="347116" cy="15826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286546" y="6357705"/>
            <a:ext cx="2228718" cy="412930"/>
          </a:xfrm>
        </p:spPr>
        <p:txBody>
          <a:bodyPr/>
          <a:lstStyle/>
          <a:p>
            <a:r>
              <a:rPr lang="uk-UA" smtClean="0">
                <a:solidFill>
                  <a:schemeClr val="bg1"/>
                </a:solidFill>
                <a:latin typeface="Roboto Condensed Light" panose="02000000000000000000" pitchFamily="2" charset="0"/>
                <a:ea typeface="Roboto Condensed Light" panose="02000000000000000000" pitchFamily="2" charset="0"/>
              </a:rPr>
              <a:t>Велика Палата Верховного Суду</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Місце для нижнього колонтитула 6">
            <a:extLst>
              <a:ext uri="{FF2B5EF4-FFF2-40B4-BE49-F238E27FC236}">
                <a16:creationId xmlns:a16="http://schemas.microsoft.com/office/drawing/2014/main" id="{5DD3FAA2-11D2-433B-9639-F1C673A10B5F}"/>
              </a:ext>
            </a:extLst>
          </p:cNvPr>
          <p:cNvSpPr>
            <a:spLocks noGrp="1"/>
          </p:cNvSpPr>
          <p:nvPr>
            <p:ph type="ftr" sz="quarter" idx="11"/>
          </p:nvPr>
        </p:nvSpPr>
        <p:spPr>
          <a:xfrm>
            <a:off x="2806959" y="6381605"/>
            <a:ext cx="7092820" cy="365125"/>
          </a:xfrm>
        </p:spPr>
        <p:txBody>
          <a:bodyPr/>
          <a:lstStyle/>
          <a:p>
            <a:r>
              <a:rPr lang="ru-RU" smtClean="0">
                <a:solidFill>
                  <a:schemeClr val="bg1"/>
                </a:solidFill>
                <a:latin typeface="Roboto Condensed Light" panose="02000000000000000000" pitchFamily="2" charset="0"/>
                <a:ea typeface="Roboto Condensed Light" panose="02000000000000000000" pitchFamily="2" charset="0"/>
              </a:rPr>
              <a:t>Актуальні правові висновки Верховного Суду у земельних спорах</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2" name="TextBox 1"/>
          <p:cNvSpPr txBox="1"/>
          <p:nvPr/>
        </p:nvSpPr>
        <p:spPr>
          <a:xfrm>
            <a:off x="561975" y="171450"/>
            <a:ext cx="11114724" cy="707886"/>
          </a:xfrm>
          <a:prstGeom prst="rect">
            <a:avLst/>
          </a:prstGeom>
          <a:noFill/>
        </p:spPr>
        <p:txBody>
          <a:bodyPr wrap="square" rtlCol="0">
            <a:spAutoFit/>
          </a:bodyPr>
          <a:lstStyle/>
          <a:p>
            <a:pPr algn="just">
              <a:spcBef>
                <a:spcPts val="1200"/>
              </a:spcBef>
            </a:pPr>
            <a:endParaRPr lang="ru-RU" sz="2200" b="1" dirty="0" smtClean="0">
              <a:solidFill>
                <a:schemeClr val="bg1"/>
              </a:solidFill>
              <a:latin typeface="Roboto Condensed Light" panose="02000000000000000000" pitchFamily="2" charset="0"/>
              <a:ea typeface="Roboto Condensed Light" panose="02000000000000000000" pitchFamily="2" charset="0"/>
            </a:endParaRPr>
          </a:p>
          <a:p>
            <a:endParaRPr lang="uk-UA" dirty="0"/>
          </a:p>
        </p:txBody>
      </p:sp>
      <p:sp>
        <p:nvSpPr>
          <p:cNvPr id="6" name="TextBox 5"/>
          <p:cNvSpPr txBox="1"/>
          <p:nvPr/>
        </p:nvSpPr>
        <p:spPr>
          <a:xfrm>
            <a:off x="396607" y="1333322"/>
            <a:ext cx="11366681" cy="3877985"/>
          </a:xfrm>
          <a:prstGeom prst="rect">
            <a:avLst/>
          </a:prstGeom>
          <a:noFill/>
        </p:spPr>
        <p:txBody>
          <a:bodyPr wrap="square" rtlCol="0">
            <a:spAutoFit/>
          </a:bodyPr>
          <a:lstStyle/>
          <a:p>
            <a:pPr algn="just">
              <a:spcBef>
                <a:spcPts val="600"/>
              </a:spcBef>
            </a:pPr>
            <a:r>
              <a:rPr lang="uk-UA" sz="2000" dirty="0" smtClean="0">
                <a:solidFill>
                  <a:schemeClr val="bg1"/>
                </a:solidFill>
                <a:latin typeface="Roboto Condensed Light" panose="02000000000000000000" pitchFamily="2" charset="0"/>
                <a:ea typeface="Roboto Condensed Light" panose="02000000000000000000" pitchFamily="2" charset="0"/>
              </a:rPr>
              <a:t>Договір оренди земельної ділянки, </a:t>
            </a:r>
            <a:r>
              <a:rPr lang="uk-UA" sz="2000" i="1" u="sng" dirty="0" smtClean="0">
                <a:solidFill>
                  <a:schemeClr val="bg1"/>
                </a:solidFill>
                <a:latin typeface="Roboto Condensed Light" panose="02000000000000000000" pitchFamily="2" charset="0"/>
                <a:ea typeface="Roboto Condensed Light" panose="02000000000000000000" pitchFamily="2" charset="0"/>
              </a:rPr>
              <a:t>укладений після 1 січня 2013 року</a:t>
            </a:r>
            <a:r>
              <a:rPr lang="uk-UA" sz="2000" dirty="0" smtClean="0">
                <a:solidFill>
                  <a:schemeClr val="bg1"/>
                </a:solidFill>
                <a:latin typeface="Roboto Condensed Light" panose="02000000000000000000" pitchFamily="2" charset="0"/>
                <a:ea typeface="Roboto Condensed Light" panose="02000000000000000000" pitchFamily="2" charset="0"/>
              </a:rPr>
              <a:t>, </a:t>
            </a:r>
            <a:r>
              <a:rPr lang="uk-UA" sz="2000" b="1" dirty="0" smtClean="0">
                <a:solidFill>
                  <a:srgbClr val="FFD800"/>
                </a:solidFill>
                <a:latin typeface="Roboto Condensed Light" panose="02000000000000000000" pitchFamily="2" charset="0"/>
                <a:ea typeface="Roboto Condensed Light" panose="02000000000000000000" pitchFamily="2" charset="0"/>
              </a:rPr>
              <a:t>не потребує державної реєстрації</a:t>
            </a:r>
            <a:r>
              <a:rPr lang="uk-UA" sz="2000" dirty="0" smtClean="0">
                <a:solidFill>
                  <a:schemeClr val="bg1"/>
                </a:solidFill>
                <a:latin typeface="Roboto Condensed Light" panose="02000000000000000000" pitchFamily="2" charset="0"/>
                <a:ea typeface="Roboto Condensed Light" panose="02000000000000000000" pitchFamily="2" charset="0"/>
              </a:rPr>
              <a:t>, а </a:t>
            </a:r>
            <a:r>
              <a:rPr lang="uk-UA" sz="2000" b="1" dirty="0" smtClean="0">
                <a:solidFill>
                  <a:srgbClr val="FFD800"/>
                </a:solidFill>
                <a:latin typeface="Roboto Condensed Light" panose="02000000000000000000" pitchFamily="2" charset="0"/>
                <a:ea typeface="Roboto Condensed Light" panose="02000000000000000000" pitchFamily="2" charset="0"/>
              </a:rPr>
              <a:t>є укладеним з моменту досягнення сторонами згоди з усіх його істотних умов та його підписання у встановленій простій письмовій формі</a:t>
            </a:r>
            <a:r>
              <a:rPr lang="uk-UA" sz="2000" dirty="0" smtClean="0">
                <a:solidFill>
                  <a:schemeClr val="bg1"/>
                </a:solidFill>
                <a:latin typeface="Roboto Condensed Light" panose="02000000000000000000" pitchFamily="2" charset="0"/>
                <a:ea typeface="Roboto Condensed Light" panose="02000000000000000000" pitchFamily="2" charset="0"/>
              </a:rPr>
              <a:t>, </a:t>
            </a:r>
            <a:r>
              <a:rPr lang="uk-UA" sz="2000" i="1" u="sng" dirty="0" smtClean="0">
                <a:solidFill>
                  <a:schemeClr val="bg1"/>
                </a:solidFill>
                <a:latin typeface="Roboto Condensed Light" panose="02000000000000000000" pitchFamily="2" charset="0"/>
                <a:ea typeface="Roboto Condensed Light" panose="02000000000000000000" pitchFamily="2" charset="0"/>
              </a:rPr>
              <a:t>якщо інше не узгоджено між сторонами</a:t>
            </a:r>
            <a:r>
              <a:rPr lang="uk-UA" sz="2000" dirty="0" smtClean="0">
                <a:solidFill>
                  <a:schemeClr val="bg1"/>
                </a:solidFill>
                <a:latin typeface="Roboto Condensed Light" panose="02000000000000000000" pitchFamily="2" charset="0"/>
                <a:ea typeface="Roboto Condensed Light" panose="02000000000000000000" pitchFamily="2" charset="0"/>
              </a:rPr>
              <a:t>. </a:t>
            </a:r>
          </a:p>
          <a:p>
            <a:pPr algn="just">
              <a:spcBef>
                <a:spcPts val="600"/>
              </a:spcBef>
            </a:pPr>
            <a:r>
              <a:rPr lang="uk-UA" sz="2000" dirty="0" smtClean="0">
                <a:solidFill>
                  <a:schemeClr val="bg1"/>
                </a:solidFill>
                <a:latin typeface="Roboto Condensed Light" panose="02000000000000000000" pitchFamily="2" charset="0"/>
                <a:ea typeface="Roboto Condensed Light" panose="02000000000000000000" pitchFamily="2" charset="0"/>
              </a:rPr>
              <a:t>У разі </a:t>
            </a:r>
            <a:r>
              <a:rPr lang="uk-UA" sz="2000" b="1" dirty="0" smtClean="0">
                <a:solidFill>
                  <a:schemeClr val="bg1"/>
                </a:solidFill>
                <a:latin typeface="Roboto Condensed Light" panose="02000000000000000000" pitchFamily="2" charset="0"/>
                <a:ea typeface="Roboto Condensed Light" panose="02000000000000000000" pitchFamily="2" charset="0"/>
              </a:rPr>
              <a:t>укладення власником земельної ділянки договору оренди земельної ділянки з третьою особою в період чинності попереднього договору оренди </a:t>
            </a:r>
            <a:r>
              <a:rPr lang="uk-UA" sz="2000" b="1" dirty="0" smtClean="0">
                <a:solidFill>
                  <a:srgbClr val="FFD800"/>
                </a:solidFill>
                <a:latin typeface="Roboto Condensed Light" panose="02000000000000000000" pitchFamily="2" charset="0"/>
                <a:ea typeface="Roboto Condensed Light" panose="02000000000000000000" pitchFamily="2" charset="0"/>
              </a:rPr>
              <a:t>первісний орендар</a:t>
            </a:r>
            <a:r>
              <a:rPr lang="uk-UA" sz="2000" dirty="0" smtClean="0">
                <a:solidFill>
                  <a:schemeClr val="bg1"/>
                </a:solidFill>
                <a:latin typeface="Roboto Condensed Light" panose="02000000000000000000" pitchFamily="2" charset="0"/>
                <a:ea typeface="Roboto Condensed Light" panose="02000000000000000000" pitchFamily="2" charset="0"/>
              </a:rPr>
              <a:t>, який зареєстрував своє право оренди на земельну ділянку у встановленому законом порядку, має право на підставі статті 27 Закону України «Про оренду землі» </a:t>
            </a:r>
            <a:r>
              <a:rPr lang="uk-UA" sz="2000" b="1" dirty="0" smtClean="0">
                <a:solidFill>
                  <a:srgbClr val="FFD800"/>
                </a:solidFill>
                <a:latin typeface="Roboto Condensed Light" panose="02000000000000000000" pitchFamily="2" charset="0"/>
                <a:ea typeface="Roboto Condensed Light" panose="02000000000000000000" pitchFamily="2" charset="0"/>
              </a:rPr>
              <a:t>витребувати у володіння таку земельну ділянку в третьої особи</a:t>
            </a:r>
            <a:r>
              <a:rPr lang="uk-UA" sz="2000" dirty="0" smtClean="0">
                <a:solidFill>
                  <a:schemeClr val="bg1"/>
                </a:solidFill>
                <a:latin typeface="Roboto Condensed Light" panose="02000000000000000000" pitchFamily="2" charset="0"/>
                <a:ea typeface="Roboto Condensed Light" panose="02000000000000000000" pitchFamily="2" charset="0"/>
              </a:rPr>
              <a:t>. </a:t>
            </a:r>
          </a:p>
          <a:p>
            <a:pPr algn="just">
              <a:spcBef>
                <a:spcPts val="600"/>
              </a:spcBef>
            </a:pPr>
            <a:r>
              <a:rPr lang="uk-UA" sz="2000" dirty="0" smtClean="0">
                <a:solidFill>
                  <a:schemeClr val="bg1"/>
                </a:solidFill>
                <a:latin typeface="Roboto Condensed Light" panose="02000000000000000000" pitchFamily="2" charset="0"/>
                <a:ea typeface="Roboto Condensed Light" panose="02000000000000000000" pitchFamily="2" charset="0"/>
              </a:rPr>
              <a:t>Поділ </a:t>
            </a:r>
            <a:r>
              <a:rPr lang="uk-UA" sz="2000" dirty="0">
                <a:solidFill>
                  <a:schemeClr val="bg1"/>
                </a:solidFill>
                <a:latin typeface="Roboto Condensed Light" panose="02000000000000000000" pitchFamily="2" charset="0"/>
                <a:ea typeface="Roboto Condensed Light" panose="02000000000000000000" pitchFamily="2" charset="0"/>
              </a:rPr>
              <a:t>земельної ділянки після укладення договору оренди такої земельної ділянки не припиняє права оренди на неї орендаря, якщо вся передана в оренду земельна ділянка була поділена й увійшла у дві сформовані земельні </a:t>
            </a:r>
            <a:r>
              <a:rPr lang="uk-UA" sz="2000" dirty="0" smtClean="0">
                <a:solidFill>
                  <a:schemeClr val="bg1"/>
                </a:solidFill>
                <a:latin typeface="Roboto Condensed Light" panose="02000000000000000000" pitchFamily="2" charset="0"/>
                <a:ea typeface="Roboto Condensed Light" panose="02000000000000000000" pitchFamily="2" charset="0"/>
              </a:rPr>
              <a:t>ділянки</a:t>
            </a:r>
            <a:r>
              <a:rPr lang="uk-UA" dirty="0" smtClean="0">
                <a:solidFill>
                  <a:schemeClr val="bg1"/>
                </a:solidFill>
                <a:latin typeface="Roboto Condensed Light" panose="02000000000000000000" pitchFamily="2" charset="0"/>
                <a:ea typeface="Roboto Condensed Light" panose="02000000000000000000" pitchFamily="2" charset="0"/>
              </a:rPr>
              <a:t>.</a:t>
            </a:r>
          </a:p>
          <a:p>
            <a:endParaRPr lang="uk-UA" dirty="0" smtClean="0">
              <a:solidFill>
                <a:schemeClr val="bg1"/>
              </a:solidFill>
              <a:latin typeface="Roboto Condensed Light" panose="02000000000000000000" pitchFamily="2" charset="0"/>
              <a:ea typeface="Roboto Condensed Light" panose="02000000000000000000" pitchFamily="2" charset="0"/>
            </a:endParaRPr>
          </a:p>
          <a:p>
            <a:pPr algn="just"/>
            <a:r>
              <a:rPr lang="uk-UA" i="1" dirty="0" smtClean="0">
                <a:solidFill>
                  <a:srgbClr val="38B6AB"/>
                </a:solidFill>
                <a:latin typeface="Roboto Condensed Light" panose="02000000000000000000" pitchFamily="2" charset="0"/>
                <a:ea typeface="Roboto Condensed Light" panose="02000000000000000000" pitchFamily="2" charset="0"/>
              </a:rPr>
              <a:t>					постанова </a:t>
            </a:r>
            <a:r>
              <a:rPr lang="uk-UA" i="1" dirty="0">
                <a:solidFill>
                  <a:srgbClr val="38B6AB"/>
                </a:solidFill>
                <a:latin typeface="Roboto Condensed Light" panose="02000000000000000000" pitchFamily="2" charset="0"/>
                <a:ea typeface="Roboto Condensed Light" panose="02000000000000000000" pitchFamily="2" charset="0"/>
              </a:rPr>
              <a:t>ВП ВС </a:t>
            </a:r>
            <a:r>
              <a:rPr lang="ru-RU" i="1" dirty="0" err="1">
                <a:solidFill>
                  <a:srgbClr val="38B6AB"/>
                </a:solidFill>
                <a:latin typeface="Roboto Condensed Light" panose="02000000000000000000" pitchFamily="2" charset="0"/>
                <a:ea typeface="Roboto Condensed Light" panose="02000000000000000000" pitchFamily="2" charset="0"/>
              </a:rPr>
              <a:t>від</a:t>
            </a:r>
            <a:r>
              <a:rPr lang="ru-RU" i="1" dirty="0">
                <a:solidFill>
                  <a:srgbClr val="38B6AB"/>
                </a:solidFill>
                <a:latin typeface="Roboto Condensed Light" panose="02000000000000000000" pitchFamily="2" charset="0"/>
                <a:ea typeface="Roboto Condensed Light" panose="02000000000000000000" pitchFamily="2" charset="0"/>
              </a:rPr>
              <a:t> 18 </a:t>
            </a:r>
            <a:r>
              <a:rPr lang="ru-RU" i="1" dirty="0" err="1">
                <a:solidFill>
                  <a:srgbClr val="38B6AB"/>
                </a:solidFill>
                <a:latin typeface="Roboto Condensed Light" panose="02000000000000000000" pitchFamily="2" charset="0"/>
                <a:ea typeface="Roboto Condensed Light" panose="02000000000000000000" pitchFamily="2" charset="0"/>
              </a:rPr>
              <a:t>квітня</a:t>
            </a:r>
            <a:r>
              <a:rPr lang="ru-RU" i="1" dirty="0">
                <a:solidFill>
                  <a:srgbClr val="38B6AB"/>
                </a:solidFill>
                <a:latin typeface="Roboto Condensed Light" panose="02000000000000000000" pitchFamily="2" charset="0"/>
                <a:ea typeface="Roboto Condensed Light" panose="02000000000000000000" pitchFamily="2" charset="0"/>
              </a:rPr>
              <a:t> 2023 року у </a:t>
            </a:r>
            <a:r>
              <a:rPr lang="ru-RU" i="1" dirty="0" err="1">
                <a:solidFill>
                  <a:srgbClr val="38B6AB"/>
                </a:solidFill>
                <a:latin typeface="Roboto Condensed Light" panose="02000000000000000000" pitchFamily="2" charset="0"/>
                <a:ea typeface="Roboto Condensed Light" panose="02000000000000000000" pitchFamily="2" charset="0"/>
              </a:rPr>
              <a:t>справі</a:t>
            </a:r>
            <a:r>
              <a:rPr lang="ru-RU" i="1" dirty="0">
                <a:solidFill>
                  <a:srgbClr val="38B6AB"/>
                </a:solidFill>
                <a:latin typeface="Roboto Condensed Light" panose="02000000000000000000" pitchFamily="2" charset="0"/>
                <a:ea typeface="Roboto Condensed Light" panose="02000000000000000000" pitchFamily="2" charset="0"/>
              </a:rPr>
              <a:t> № 357/8277/19</a:t>
            </a:r>
            <a:endParaRPr lang="uk-UA" i="1" dirty="0" smtClean="0">
              <a:solidFill>
                <a:srgbClr val="38B6AB"/>
              </a:solidFill>
              <a:latin typeface="Roboto Condensed Light" panose="02000000000000000000" pitchFamily="2" charset="0"/>
              <a:ea typeface="Roboto Condensed Light" panose="02000000000000000000" pitchFamily="2" charset="0"/>
            </a:endParaRPr>
          </a:p>
        </p:txBody>
      </p:sp>
      <p:sp>
        <p:nvSpPr>
          <p:cNvPr id="7" name="TextBox 6"/>
          <p:cNvSpPr txBox="1"/>
          <p:nvPr/>
        </p:nvSpPr>
        <p:spPr>
          <a:xfrm>
            <a:off x="483197" y="237955"/>
            <a:ext cx="11193502" cy="461665"/>
          </a:xfrm>
          <a:prstGeom prst="rect">
            <a:avLst/>
          </a:prstGeom>
          <a:noFill/>
        </p:spPr>
        <p:txBody>
          <a:bodyPr wrap="square" rtlCol="0">
            <a:spAutoFit/>
          </a:bodyPr>
          <a:lstStyle/>
          <a:p>
            <a:pPr algn="just"/>
            <a:r>
              <a:rPr lang="uk-UA" sz="2400" b="1" dirty="0" smtClean="0">
                <a:solidFill>
                  <a:schemeClr val="bg1"/>
                </a:solidFill>
                <a:latin typeface="Roboto Condensed Light" panose="02000000000000000000" pitchFamily="2" charset="0"/>
                <a:ea typeface="Roboto Condensed Light" panose="02000000000000000000" pitchFamily="2" charset="0"/>
              </a:rPr>
              <a:t>Визнання договору оренди земельної ділянки укладеним</a:t>
            </a:r>
            <a:endParaRPr lang="uk-UA" sz="2400" b="1"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33165370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11527359" y="6485038"/>
            <a:ext cx="347116" cy="15826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286546" y="6357705"/>
            <a:ext cx="2228718" cy="412930"/>
          </a:xfrm>
        </p:spPr>
        <p:txBody>
          <a:bodyPr/>
          <a:lstStyle/>
          <a:p>
            <a:r>
              <a:rPr lang="uk-UA" smtClean="0">
                <a:solidFill>
                  <a:schemeClr val="bg1"/>
                </a:solidFill>
                <a:latin typeface="Roboto Condensed Light" panose="02000000000000000000" pitchFamily="2" charset="0"/>
                <a:ea typeface="Roboto Condensed Light" panose="02000000000000000000" pitchFamily="2" charset="0"/>
              </a:rPr>
              <a:t>Велика Палата Верховного Суду</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Місце для нижнього колонтитула 6">
            <a:extLst>
              <a:ext uri="{FF2B5EF4-FFF2-40B4-BE49-F238E27FC236}">
                <a16:creationId xmlns:a16="http://schemas.microsoft.com/office/drawing/2014/main" id="{5DD3FAA2-11D2-433B-9639-F1C673A10B5F}"/>
              </a:ext>
            </a:extLst>
          </p:cNvPr>
          <p:cNvSpPr>
            <a:spLocks noGrp="1"/>
          </p:cNvSpPr>
          <p:nvPr>
            <p:ph type="ftr" sz="quarter" idx="11"/>
          </p:nvPr>
        </p:nvSpPr>
        <p:spPr>
          <a:xfrm>
            <a:off x="2806959" y="6381605"/>
            <a:ext cx="7092820" cy="365125"/>
          </a:xfrm>
        </p:spPr>
        <p:txBody>
          <a:bodyPr/>
          <a:lstStyle/>
          <a:p>
            <a:r>
              <a:rPr lang="ru-RU" smtClean="0">
                <a:solidFill>
                  <a:schemeClr val="bg1"/>
                </a:solidFill>
                <a:latin typeface="Roboto Condensed Light" panose="02000000000000000000" pitchFamily="2" charset="0"/>
                <a:ea typeface="Roboto Condensed Light" panose="02000000000000000000" pitchFamily="2" charset="0"/>
              </a:rPr>
              <a:t>Актуальні правові висновки Верховного Суду у земельних спорах</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TextBox 5"/>
          <p:cNvSpPr txBox="1"/>
          <p:nvPr/>
        </p:nvSpPr>
        <p:spPr>
          <a:xfrm>
            <a:off x="483197" y="892613"/>
            <a:ext cx="11193502" cy="5109091"/>
          </a:xfrm>
          <a:prstGeom prst="rect">
            <a:avLst/>
          </a:prstGeom>
          <a:noFill/>
        </p:spPr>
        <p:txBody>
          <a:bodyPr wrap="square" rtlCol="0">
            <a:spAutoFit/>
          </a:bodyPr>
          <a:lstStyle/>
          <a:p>
            <a:pPr algn="just">
              <a:spcBef>
                <a:spcPts val="600"/>
              </a:spcBef>
            </a:pPr>
            <a:r>
              <a:rPr lang="ru-RU" sz="2000" dirty="0" err="1" smtClean="0">
                <a:solidFill>
                  <a:schemeClr val="bg1"/>
                </a:solidFill>
                <a:latin typeface="Roboto Condensed Light" panose="02000000000000000000" pitchFamily="2" charset="0"/>
                <a:ea typeface="Roboto Condensed Light" panose="02000000000000000000" pitchFamily="2" charset="0"/>
              </a:rPr>
              <a:t>Передбачені</a:t>
            </a:r>
            <a:r>
              <a:rPr lang="ru-RU" sz="2000" dirty="0" smtClean="0">
                <a:solidFill>
                  <a:schemeClr val="bg1"/>
                </a:solidFill>
                <a:latin typeface="Roboto Condensed Light" panose="02000000000000000000" pitchFamily="2" charset="0"/>
                <a:ea typeface="Roboto Condensed Light" panose="02000000000000000000" pitchFamily="2" charset="0"/>
              </a:rPr>
              <a:t> </a:t>
            </a:r>
            <a:r>
              <a:rPr lang="ru-RU" sz="2000" dirty="0">
                <a:solidFill>
                  <a:schemeClr val="bg1"/>
                </a:solidFill>
                <a:latin typeface="Roboto Condensed Light" panose="02000000000000000000" pitchFamily="2" charset="0"/>
                <a:ea typeface="Roboto Condensed Light" panose="02000000000000000000" pitchFamily="2" charset="0"/>
              </a:rPr>
              <a:t>в </a:t>
            </a:r>
            <a:r>
              <a:rPr lang="ru-RU" sz="2000" dirty="0" err="1">
                <a:solidFill>
                  <a:schemeClr val="bg1"/>
                </a:solidFill>
                <a:latin typeface="Roboto Condensed Light" panose="02000000000000000000" pitchFamily="2" charset="0"/>
                <a:ea typeface="Roboto Condensed Light" panose="02000000000000000000" pitchFamily="2" charset="0"/>
              </a:rPr>
              <a:t>частинах</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першій</a:t>
            </a:r>
            <a:r>
              <a:rPr lang="ru-RU" sz="2000" dirty="0">
                <a:solidFill>
                  <a:schemeClr val="bg1"/>
                </a:solidFill>
                <a:latin typeface="Roboto Condensed Light" panose="02000000000000000000" pitchFamily="2" charset="0"/>
                <a:ea typeface="Roboto Condensed Light" panose="02000000000000000000" pitchFamily="2" charset="0"/>
              </a:rPr>
              <a:t> – </a:t>
            </a:r>
            <a:r>
              <a:rPr lang="ru-RU" sz="2000" dirty="0" err="1">
                <a:solidFill>
                  <a:schemeClr val="bg1"/>
                </a:solidFill>
                <a:latin typeface="Roboto Condensed Light" panose="02000000000000000000" pitchFamily="2" charset="0"/>
                <a:ea typeface="Roboto Condensed Light" panose="02000000000000000000" pitchFamily="2" charset="0"/>
              </a:rPr>
              <a:t>п’ятій</a:t>
            </a:r>
            <a:r>
              <a:rPr lang="ru-RU" sz="2000" dirty="0">
                <a:solidFill>
                  <a:schemeClr val="bg1"/>
                </a:solidFill>
                <a:latin typeface="Roboto Condensed Light" panose="02000000000000000000" pitchFamily="2" charset="0"/>
                <a:ea typeface="Roboto Condensed Light" panose="02000000000000000000" pitchFamily="2" charset="0"/>
              </a:rPr>
              <a:t> і </a:t>
            </a:r>
            <a:r>
              <a:rPr lang="ru-RU" sz="2000" dirty="0" err="1">
                <a:solidFill>
                  <a:schemeClr val="bg1"/>
                </a:solidFill>
                <a:latin typeface="Roboto Condensed Light" panose="02000000000000000000" pitchFamily="2" charset="0"/>
                <a:ea typeface="Roboto Condensed Light" panose="02000000000000000000" pitchFamily="2" charset="0"/>
              </a:rPr>
              <a:t>шостій</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статті</a:t>
            </a:r>
            <a:r>
              <a:rPr lang="ru-RU" sz="2000" dirty="0">
                <a:solidFill>
                  <a:schemeClr val="bg1"/>
                </a:solidFill>
                <a:latin typeface="Roboto Condensed Light" panose="02000000000000000000" pitchFamily="2" charset="0"/>
                <a:ea typeface="Roboto Condensed Light" panose="02000000000000000000" pitchFamily="2" charset="0"/>
              </a:rPr>
              <a:t> 33 Закону </a:t>
            </a:r>
            <a:r>
              <a:rPr lang="ru-RU" sz="2000" dirty="0" err="1">
                <a:solidFill>
                  <a:schemeClr val="bg1"/>
                </a:solidFill>
                <a:latin typeface="Roboto Condensed Light" panose="02000000000000000000" pitchFamily="2" charset="0"/>
                <a:ea typeface="Roboto Condensed Light" panose="02000000000000000000" pitchFamily="2" charset="0"/>
              </a:rPr>
              <a:t>України</a:t>
            </a:r>
            <a:r>
              <a:rPr lang="ru-RU" sz="2000" dirty="0">
                <a:solidFill>
                  <a:schemeClr val="bg1"/>
                </a:solidFill>
                <a:latin typeface="Roboto Condensed Light" panose="02000000000000000000" pitchFamily="2" charset="0"/>
                <a:ea typeface="Roboto Condensed Light" panose="02000000000000000000" pitchFamily="2" charset="0"/>
              </a:rPr>
              <a:t> «Про </a:t>
            </a:r>
            <a:r>
              <a:rPr lang="ru-RU" sz="2000" dirty="0" err="1">
                <a:solidFill>
                  <a:schemeClr val="bg1"/>
                </a:solidFill>
                <a:latin typeface="Roboto Condensed Light" panose="02000000000000000000" pitchFamily="2" charset="0"/>
                <a:ea typeface="Roboto Condensed Light" panose="02000000000000000000" pitchFamily="2" charset="0"/>
              </a:rPr>
              <a:t>оренду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землі</a:t>
            </a:r>
            <a:r>
              <a:rPr lang="ru-RU" sz="2000" dirty="0" smtClean="0">
                <a:solidFill>
                  <a:schemeClr val="bg1"/>
                </a:solidFill>
                <a:latin typeface="Roboto Condensed Light" panose="02000000000000000000" pitchFamily="2" charset="0"/>
                <a:ea typeface="Roboto Condensed Light" panose="02000000000000000000" pitchFamily="2" charset="0"/>
              </a:rPr>
              <a:t>» </a:t>
            </a:r>
            <a:r>
              <a:rPr lang="ru-RU" sz="2000" dirty="0">
                <a:solidFill>
                  <a:schemeClr val="bg1"/>
                </a:solidFill>
                <a:latin typeface="Roboto Condensed Light" panose="02000000000000000000" pitchFamily="2" charset="0"/>
                <a:ea typeface="Roboto Condensed Light" panose="02000000000000000000" pitchFamily="2" charset="0"/>
              </a:rPr>
              <a:t>(в </a:t>
            </a:r>
            <a:r>
              <a:rPr lang="ru-RU" sz="2000" dirty="0" err="1">
                <a:solidFill>
                  <a:schemeClr val="bg1"/>
                </a:solidFill>
                <a:latin typeface="Roboto Condensed Light" panose="02000000000000000000" pitchFamily="2" charset="0"/>
                <a:ea typeface="Roboto Condensed Light" panose="02000000000000000000" pitchFamily="2" charset="0"/>
              </a:rPr>
              <a:t>редакції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чинній</a:t>
            </a:r>
            <a:r>
              <a:rPr lang="ru-RU" sz="2000" dirty="0">
                <a:solidFill>
                  <a:schemeClr val="bg1"/>
                </a:solidFill>
                <a:latin typeface="Roboto Condensed Light" panose="02000000000000000000" pitchFamily="2" charset="0"/>
                <a:ea typeface="Roboto Condensed Light" panose="02000000000000000000" pitchFamily="2" charset="0"/>
              </a:rPr>
              <a:t> до </a:t>
            </a:r>
            <a:r>
              <a:rPr lang="ru-RU" sz="2000" dirty="0" err="1">
                <a:solidFill>
                  <a:schemeClr val="bg1"/>
                </a:solidFill>
                <a:latin typeface="Roboto Condensed Light" panose="02000000000000000000" pitchFamily="2" charset="0"/>
                <a:ea typeface="Roboto Condensed Light" panose="02000000000000000000" pitchFamily="2" charset="0"/>
              </a:rPr>
              <a:t>внесення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змін</a:t>
            </a:r>
            <a:r>
              <a:rPr lang="ru-RU" sz="2000" dirty="0">
                <a:solidFill>
                  <a:schemeClr val="bg1"/>
                </a:solidFill>
                <a:latin typeface="Roboto Condensed Light" panose="02000000000000000000" pitchFamily="2" charset="0"/>
                <a:ea typeface="Roboto Condensed Light" panose="02000000000000000000" pitchFamily="2" charset="0"/>
              </a:rPr>
              <a:t> Законом </a:t>
            </a:r>
            <a:r>
              <a:rPr lang="ru-RU" sz="2000" dirty="0" err="1">
                <a:solidFill>
                  <a:schemeClr val="bg1"/>
                </a:solidFill>
                <a:latin typeface="Roboto Condensed Light" panose="02000000000000000000" pitchFamily="2" charset="0"/>
                <a:ea typeface="Roboto Condensed Light" panose="02000000000000000000" pitchFamily="2" charset="0"/>
              </a:rPr>
              <a:t>України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від</a:t>
            </a:r>
            <a:r>
              <a:rPr lang="ru-RU" sz="2000" dirty="0">
                <a:solidFill>
                  <a:schemeClr val="bg1"/>
                </a:solidFill>
                <a:latin typeface="Roboto Condensed Light" panose="02000000000000000000" pitchFamily="2" charset="0"/>
                <a:ea typeface="Roboto Condensed Light" panose="02000000000000000000" pitchFamily="2" charset="0"/>
              </a:rPr>
              <a:t> 5 </a:t>
            </a:r>
            <a:r>
              <a:rPr lang="ru-RU" sz="2000" dirty="0" err="1">
                <a:solidFill>
                  <a:schemeClr val="bg1"/>
                </a:solidFill>
                <a:latin typeface="Roboto Condensed Light" panose="02000000000000000000" pitchFamily="2" charset="0"/>
                <a:ea typeface="Roboto Condensed Light" panose="02000000000000000000" pitchFamily="2" charset="0"/>
              </a:rPr>
              <a:t>грудня</a:t>
            </a:r>
            <a:r>
              <a:rPr lang="ru-RU" sz="2000" dirty="0">
                <a:solidFill>
                  <a:schemeClr val="bg1"/>
                </a:solidFill>
                <a:latin typeface="Roboto Condensed Light" panose="02000000000000000000" pitchFamily="2" charset="0"/>
                <a:ea typeface="Roboto Condensed Light" panose="02000000000000000000" pitchFamily="2" charset="0"/>
              </a:rPr>
              <a:t> 2019 року № 340-IX «Про </a:t>
            </a:r>
            <a:r>
              <a:rPr lang="ru-RU" sz="2000" dirty="0" err="1">
                <a:solidFill>
                  <a:schemeClr val="bg1"/>
                </a:solidFill>
                <a:latin typeface="Roboto Condensed Light" panose="02000000000000000000" pitchFamily="2" charset="0"/>
                <a:ea typeface="Roboto Condensed Light" panose="02000000000000000000" pitchFamily="2" charset="0"/>
              </a:rPr>
              <a:t>внесення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змін</a:t>
            </a:r>
            <a:r>
              <a:rPr lang="ru-RU" sz="2000" dirty="0">
                <a:solidFill>
                  <a:schemeClr val="bg1"/>
                </a:solidFill>
                <a:latin typeface="Roboto Condensed Light" panose="02000000000000000000" pitchFamily="2" charset="0"/>
                <a:ea typeface="Roboto Condensed Light" panose="02000000000000000000" pitchFamily="2" charset="0"/>
              </a:rPr>
              <a:t> до </a:t>
            </a:r>
            <a:r>
              <a:rPr lang="ru-RU" sz="2000" dirty="0" err="1">
                <a:solidFill>
                  <a:schemeClr val="bg1"/>
                </a:solidFill>
                <a:latin typeface="Roboto Condensed Light" panose="02000000000000000000" pitchFamily="2" charset="0"/>
                <a:ea typeface="Roboto Condensed Light" panose="02000000000000000000" pitchFamily="2" charset="0"/>
              </a:rPr>
              <a:t>деяких</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законодавчих</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актів</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України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щодо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протидії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рейдерству</a:t>
            </a:r>
            <a:r>
              <a:rPr lang="ru-RU" sz="2000" dirty="0">
                <a:solidFill>
                  <a:schemeClr val="bg1"/>
                </a:solidFill>
                <a:latin typeface="Roboto Condensed Light" panose="02000000000000000000" pitchFamily="2" charset="0"/>
                <a:ea typeface="Roboto Condensed Light" panose="02000000000000000000" pitchFamily="2" charset="0"/>
              </a:rPr>
              <a:t>»)</a:t>
            </a:r>
            <a:r>
              <a:rPr lang="ru-RU" sz="2000" dirty="0" smtClean="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підстави</a:t>
            </a:r>
            <a:r>
              <a:rPr lang="ru-RU" sz="2000" dirty="0">
                <a:solidFill>
                  <a:schemeClr val="bg1"/>
                </a:solidFill>
                <a:latin typeface="Roboto Condensed Light" panose="02000000000000000000" pitchFamily="2" charset="0"/>
                <a:ea typeface="Roboto Condensed Light" panose="02000000000000000000" pitchFamily="2" charset="0"/>
              </a:rPr>
              <a:t> для </a:t>
            </a:r>
            <a:r>
              <a:rPr lang="ru-RU" sz="2000" dirty="0" err="1">
                <a:solidFill>
                  <a:schemeClr val="bg1"/>
                </a:solidFill>
                <a:latin typeface="Roboto Condensed Light" panose="02000000000000000000" pitchFamily="2" charset="0"/>
                <a:ea typeface="Roboto Condensed Light" panose="02000000000000000000" pitchFamily="2" charset="0"/>
              </a:rPr>
              <a:t>поновлення</a:t>
            </a:r>
            <a:r>
              <a:rPr lang="ru-RU" sz="2000" dirty="0">
                <a:solidFill>
                  <a:schemeClr val="bg1"/>
                </a:solidFill>
                <a:latin typeface="Roboto Condensed Light" panose="02000000000000000000" pitchFamily="2" charset="0"/>
                <a:ea typeface="Roboto Condensed Light" panose="02000000000000000000" pitchFamily="2" charset="0"/>
              </a:rPr>
              <a:t> договору </a:t>
            </a:r>
            <a:r>
              <a:rPr lang="ru-RU" sz="2000" dirty="0" err="1">
                <a:solidFill>
                  <a:schemeClr val="bg1"/>
                </a:solidFill>
                <a:latin typeface="Roboto Condensed Light" panose="02000000000000000000" pitchFamily="2" charset="0"/>
                <a:ea typeface="Roboto Condensed Light" panose="02000000000000000000" pitchFamily="2" charset="0"/>
              </a:rPr>
              <a:t>оренди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землі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пов’язані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між</a:t>
            </a:r>
            <a:r>
              <a:rPr lang="ru-RU" sz="2000" dirty="0">
                <a:solidFill>
                  <a:schemeClr val="bg1"/>
                </a:solidFill>
                <a:latin typeface="Roboto Condensed Light" panose="02000000000000000000" pitchFamily="2" charset="0"/>
                <a:ea typeface="Roboto Condensed Light" panose="02000000000000000000" pitchFamily="2" charset="0"/>
              </a:rPr>
              <a:t> собою, а тому для </a:t>
            </a:r>
            <a:r>
              <a:rPr lang="ru-RU" sz="2000" dirty="0" err="1">
                <a:solidFill>
                  <a:schemeClr val="bg1"/>
                </a:solidFill>
                <a:latin typeface="Roboto Condensed Light" panose="02000000000000000000" pitchFamily="2" charset="0"/>
                <a:ea typeface="Roboto Condensed Light" panose="02000000000000000000" pitchFamily="2" charset="0"/>
              </a:rPr>
              <a:t>поновлення</a:t>
            </a:r>
            <a:r>
              <a:rPr lang="ru-RU" sz="2000" dirty="0">
                <a:solidFill>
                  <a:schemeClr val="bg1"/>
                </a:solidFill>
                <a:latin typeface="Roboto Condensed Light" panose="02000000000000000000" pitchFamily="2" charset="0"/>
                <a:ea typeface="Roboto Condensed Light" panose="02000000000000000000" pitchFamily="2" charset="0"/>
              </a:rPr>
              <a:t> договору </a:t>
            </a:r>
            <a:r>
              <a:rPr lang="ru-RU" sz="2000" dirty="0" err="1">
                <a:solidFill>
                  <a:schemeClr val="bg1"/>
                </a:solidFill>
                <a:latin typeface="Roboto Condensed Light" panose="02000000000000000000" pitchFamily="2" charset="0"/>
                <a:ea typeface="Roboto Condensed Light" panose="02000000000000000000" pitchFamily="2" charset="0"/>
              </a:rPr>
              <a:t>оренди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землі</a:t>
            </a:r>
            <a:r>
              <a:rPr lang="ru-RU" sz="2000" dirty="0">
                <a:solidFill>
                  <a:schemeClr val="bg1"/>
                </a:solidFill>
                <a:latin typeface="Roboto Condensed Light" panose="02000000000000000000" pitchFamily="2" charset="0"/>
                <a:ea typeface="Roboto Condensed Light" panose="02000000000000000000" pitchFamily="2" charset="0"/>
              </a:rPr>
              <a:t> в порядку, </a:t>
            </a:r>
            <a:r>
              <a:rPr lang="ru-RU" sz="2000" dirty="0" err="1">
                <a:solidFill>
                  <a:schemeClr val="bg1"/>
                </a:solidFill>
                <a:latin typeface="Roboto Condensed Light" panose="02000000000000000000" pitchFamily="2" charset="0"/>
                <a:ea typeface="Roboto Condensed Light" panose="02000000000000000000" pitchFamily="2" charset="0"/>
              </a:rPr>
              <a:t>передбаченому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частиною</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шостою</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цієї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статті</a:t>
            </a:r>
            <a:r>
              <a:rPr lang="ru-RU" sz="2000" dirty="0">
                <a:solidFill>
                  <a:schemeClr val="bg1"/>
                </a:solidFill>
                <a:latin typeface="Roboto Condensed Light" panose="02000000000000000000" pitchFamily="2" charset="0"/>
                <a:ea typeface="Roboto Condensed Light" panose="02000000000000000000" pitchFamily="2" charset="0"/>
              </a:rPr>
              <a:t>, є </a:t>
            </a:r>
            <a:r>
              <a:rPr lang="ru-RU" sz="2000" dirty="0" err="1">
                <a:solidFill>
                  <a:schemeClr val="bg1"/>
                </a:solidFill>
                <a:latin typeface="Roboto Condensed Light" panose="02000000000000000000" pitchFamily="2" charset="0"/>
                <a:ea typeface="Roboto Condensed Light" panose="02000000000000000000" pitchFamily="2" charset="0"/>
              </a:rPr>
              <a:t>необхідним</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надіслання</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орендарем</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повідомлення</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орендодавцю</a:t>
            </a:r>
            <a:r>
              <a:rPr lang="ru-RU" sz="2000" b="1" dirty="0">
                <a:solidFill>
                  <a:srgbClr val="FFD800"/>
                </a:solidFill>
                <a:latin typeface="Roboto Condensed Light" panose="02000000000000000000" pitchFamily="2" charset="0"/>
                <a:ea typeface="Roboto Condensed Light" panose="02000000000000000000" pitchFamily="2" charset="0"/>
              </a:rPr>
              <a:t> про </a:t>
            </a:r>
            <a:r>
              <a:rPr lang="ru-RU" sz="2000" b="1" dirty="0" err="1">
                <a:solidFill>
                  <a:srgbClr val="FFD800"/>
                </a:solidFill>
                <a:latin typeface="Roboto Condensed Light" panose="02000000000000000000" pitchFamily="2" charset="0"/>
                <a:ea typeface="Roboto Condensed Light" panose="02000000000000000000" pitchFamily="2" charset="0"/>
              </a:rPr>
              <a:t>намір</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скористатися</a:t>
            </a:r>
            <a:r>
              <a:rPr lang="ru-RU" sz="2000" b="1" dirty="0">
                <a:solidFill>
                  <a:srgbClr val="FFD800"/>
                </a:solidFill>
                <a:latin typeface="Roboto Condensed Light" panose="02000000000000000000" pitchFamily="2" charset="0"/>
                <a:ea typeface="Roboto Condensed Light" panose="02000000000000000000" pitchFamily="2" charset="0"/>
              </a:rPr>
              <a:t> правом на </a:t>
            </a:r>
            <a:r>
              <a:rPr lang="ru-RU" sz="2000" b="1" dirty="0" err="1">
                <a:solidFill>
                  <a:srgbClr val="FFD800"/>
                </a:solidFill>
                <a:latin typeface="Roboto Condensed Light" panose="02000000000000000000" pitchFamily="2" charset="0"/>
                <a:ea typeface="Roboto Condensed Light" panose="02000000000000000000" pitchFamily="2" charset="0"/>
              </a:rPr>
              <a:t>поновлення</a:t>
            </a:r>
            <a:r>
              <a:rPr lang="ru-RU" sz="2000" b="1" dirty="0">
                <a:solidFill>
                  <a:srgbClr val="FFD800"/>
                </a:solidFill>
                <a:latin typeface="Roboto Condensed Light" panose="02000000000000000000" pitchFamily="2" charset="0"/>
                <a:ea typeface="Roboto Condensed Light" panose="02000000000000000000" pitchFamily="2" charset="0"/>
              </a:rPr>
              <a:t> договору </a:t>
            </a:r>
            <a:r>
              <a:rPr lang="ru-RU" sz="2000" b="1" dirty="0" err="1">
                <a:solidFill>
                  <a:srgbClr val="FFD800"/>
                </a:solidFill>
                <a:latin typeface="Roboto Condensed Light" panose="02000000000000000000" pitchFamily="2" charset="0"/>
                <a:ea typeface="Roboto Condensed Light" panose="02000000000000000000" pitchFamily="2" charset="0"/>
              </a:rPr>
              <a:t>оренди</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землі</a:t>
            </a:r>
            <a:r>
              <a:rPr lang="ru-RU" sz="2000" b="1" dirty="0">
                <a:solidFill>
                  <a:srgbClr val="FFD800"/>
                </a:solidFill>
                <a:latin typeface="Roboto Condensed Light" panose="02000000000000000000" pitchFamily="2" charset="0"/>
                <a:ea typeface="Roboto Condensed Light" panose="02000000000000000000" pitchFamily="2" charset="0"/>
              </a:rPr>
              <a:t> разом з </a:t>
            </a:r>
            <a:r>
              <a:rPr lang="ru-RU" sz="2000" b="1" dirty="0" err="1">
                <a:solidFill>
                  <a:srgbClr val="FFD800"/>
                </a:solidFill>
                <a:latin typeface="Roboto Condensed Light" panose="02000000000000000000" pitchFamily="2" charset="0"/>
                <a:ea typeface="Roboto Condensed Light" panose="02000000000000000000" pitchFamily="2" charset="0"/>
              </a:rPr>
              <a:t>проєктом</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додаткової</a:t>
            </a:r>
            <a:r>
              <a:rPr lang="ru-RU" sz="2000" b="1" dirty="0">
                <a:solidFill>
                  <a:srgbClr val="FFD800"/>
                </a:solidFill>
                <a:latin typeface="Roboto Condensed Light" panose="02000000000000000000" pitchFamily="2" charset="0"/>
                <a:ea typeface="Roboto Condensed Light" panose="02000000000000000000" pitchFamily="2" charset="0"/>
              </a:rPr>
              <a:t> угоди</a:t>
            </a:r>
            <a:r>
              <a:rPr lang="ru-RU" sz="2000" dirty="0">
                <a:solidFill>
                  <a:schemeClr val="bg1"/>
                </a:solidFill>
                <a:latin typeface="Roboto Condensed Light" panose="02000000000000000000" pitchFamily="2" charset="0"/>
                <a:ea typeface="Roboto Condensed Light" panose="02000000000000000000" pitchFamily="2" charset="0"/>
              </a:rPr>
              <a:t>. </a:t>
            </a:r>
            <a:endParaRPr lang="ru-RU" sz="2000" dirty="0" smtClean="0">
              <a:solidFill>
                <a:schemeClr val="bg1"/>
              </a:solidFill>
              <a:latin typeface="Roboto Condensed Light" panose="02000000000000000000" pitchFamily="2" charset="0"/>
              <a:ea typeface="Roboto Condensed Light" panose="02000000000000000000" pitchFamily="2" charset="0"/>
            </a:endParaRPr>
          </a:p>
          <a:p>
            <a:pPr algn="just">
              <a:spcBef>
                <a:spcPts val="600"/>
              </a:spcBef>
            </a:pPr>
            <a:r>
              <a:rPr lang="ru-RU" sz="2000" dirty="0" err="1" smtClean="0">
                <a:solidFill>
                  <a:schemeClr val="bg1"/>
                </a:solidFill>
                <a:latin typeface="Roboto Condensed Light" panose="02000000000000000000" pitchFamily="2" charset="0"/>
                <a:ea typeface="Roboto Condensed Light" panose="02000000000000000000" pitchFamily="2" charset="0"/>
              </a:rPr>
              <a:t>Таке</a:t>
            </a:r>
            <a:r>
              <a:rPr lang="ru-RU" sz="2000" dirty="0" smtClean="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поновлення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i="1" dirty="0">
                <a:solidFill>
                  <a:schemeClr val="bg1"/>
                </a:solidFill>
                <a:latin typeface="Roboto Condensed Light" panose="02000000000000000000" pitchFamily="2" charset="0"/>
                <a:ea typeface="Roboto Condensed Light" panose="02000000000000000000" pitchFamily="2" charset="0"/>
              </a:rPr>
              <a:t>не є «автоматичною» </a:t>
            </a:r>
            <a:r>
              <a:rPr lang="ru-RU" sz="2000" i="1" dirty="0" err="1">
                <a:solidFill>
                  <a:schemeClr val="bg1"/>
                </a:solidFill>
                <a:latin typeface="Roboto Condensed Light" panose="02000000000000000000" pitchFamily="2" charset="0"/>
                <a:ea typeface="Roboto Condensed Light" panose="02000000000000000000" pitchFamily="2" charset="0"/>
              </a:rPr>
              <a:t>пролонгацією</a:t>
            </a:r>
            <a:r>
              <a:rPr lang="ru-RU" sz="2000" i="1" dirty="0">
                <a:solidFill>
                  <a:schemeClr val="bg1"/>
                </a:solidFill>
                <a:latin typeface="Roboto Condensed Light" panose="02000000000000000000" pitchFamily="2" charset="0"/>
                <a:ea typeface="Roboto Condensed Light" panose="02000000000000000000" pitchFamily="2" charset="0"/>
              </a:rPr>
              <a:t> </a:t>
            </a:r>
            <a:r>
              <a:rPr lang="ru-RU" sz="2000" i="1" dirty="0" err="1">
                <a:solidFill>
                  <a:schemeClr val="bg1"/>
                </a:solidFill>
                <a:latin typeface="Roboto Condensed Light" panose="02000000000000000000" pitchFamily="2" charset="0"/>
                <a:ea typeface="Roboto Condensed Light" panose="02000000000000000000" pitchFamily="2" charset="0"/>
              </a:rPr>
              <a:t>орендних</a:t>
            </a:r>
            <a:r>
              <a:rPr lang="ru-RU" sz="2000" i="1" dirty="0">
                <a:solidFill>
                  <a:schemeClr val="bg1"/>
                </a:solidFill>
                <a:latin typeface="Roboto Condensed Light" panose="02000000000000000000" pitchFamily="2" charset="0"/>
                <a:ea typeface="Roboto Condensed Light" panose="02000000000000000000" pitchFamily="2" charset="0"/>
              </a:rPr>
              <a:t> </a:t>
            </a:r>
            <a:r>
              <a:rPr lang="ru-RU" sz="2000" i="1" dirty="0" err="1">
                <a:solidFill>
                  <a:schemeClr val="bg1"/>
                </a:solidFill>
                <a:latin typeface="Roboto Condensed Light" panose="02000000000000000000" pitchFamily="2" charset="0"/>
                <a:ea typeface="Roboto Condensed Light" panose="02000000000000000000" pitchFamily="2" charset="0"/>
              </a:rPr>
              <a:t>відносин</a:t>
            </a:r>
            <a:r>
              <a:rPr lang="ru-RU" sz="2000" i="1" dirty="0">
                <a:solidFill>
                  <a:schemeClr val="bg1"/>
                </a:solidFill>
                <a:latin typeface="Roboto Condensed Light" panose="02000000000000000000" pitchFamily="2" charset="0"/>
                <a:ea typeface="Roboto Condensed Light" panose="02000000000000000000" pitchFamily="2" charset="0"/>
              </a:rPr>
              <a:t> </a:t>
            </a:r>
            <a:r>
              <a:rPr lang="ru-RU" sz="2000" dirty="0">
                <a:solidFill>
                  <a:schemeClr val="bg1"/>
                </a:solidFill>
                <a:latin typeface="Roboto Condensed Light" panose="02000000000000000000" pitchFamily="2" charset="0"/>
                <a:ea typeface="Roboto Condensed Light" panose="02000000000000000000" pitchFamily="2" charset="0"/>
              </a:rPr>
              <a:t>й </a:t>
            </a:r>
            <a:r>
              <a:rPr lang="ru-RU" sz="2000" b="1" dirty="0" err="1">
                <a:solidFill>
                  <a:srgbClr val="FFD800"/>
                </a:solidFill>
                <a:latin typeface="Roboto Condensed Light" panose="02000000000000000000" pitchFamily="2" charset="0"/>
                <a:ea typeface="Roboto Condensed Light" panose="02000000000000000000" pitchFamily="2" charset="0"/>
              </a:rPr>
              <a:t>обов’язково</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оформлюється</a:t>
            </a:r>
            <a:r>
              <a:rPr lang="ru-RU" sz="2000" b="1" dirty="0">
                <a:solidFill>
                  <a:srgbClr val="FFD800"/>
                </a:solidFill>
                <a:latin typeface="Roboto Condensed Light" panose="02000000000000000000" pitchFamily="2" charset="0"/>
                <a:ea typeface="Roboto Condensed Light" panose="02000000000000000000" pitchFamily="2" charset="0"/>
              </a:rPr>
              <a:t> шляхом </a:t>
            </a:r>
            <a:r>
              <a:rPr lang="ru-RU" sz="2000" b="1" dirty="0" err="1">
                <a:solidFill>
                  <a:srgbClr val="FFD800"/>
                </a:solidFill>
                <a:latin typeface="Roboto Condensed Light" panose="02000000000000000000" pitchFamily="2" charset="0"/>
                <a:ea typeface="Roboto Condensed Light" panose="02000000000000000000" pitchFamily="2" charset="0"/>
              </a:rPr>
              <a:t>підписання</a:t>
            </a:r>
            <a:r>
              <a:rPr lang="ru-RU" sz="2000" b="1" dirty="0">
                <a:solidFill>
                  <a:srgbClr val="FFD800"/>
                </a:solidFill>
                <a:latin typeface="Roboto Condensed Light" panose="02000000000000000000" pitchFamily="2" charset="0"/>
                <a:ea typeface="Roboto Condensed Light" panose="02000000000000000000" pitchFamily="2" charset="0"/>
              </a:rPr>
              <a:t> сторонами </a:t>
            </a:r>
            <a:r>
              <a:rPr lang="ru-RU" sz="2000" b="1" dirty="0" err="1">
                <a:solidFill>
                  <a:srgbClr val="FFD800"/>
                </a:solidFill>
                <a:latin typeface="Roboto Condensed Light" panose="02000000000000000000" pitchFamily="2" charset="0"/>
                <a:ea typeface="Roboto Condensed Light" panose="02000000000000000000" pitchFamily="2" charset="0"/>
              </a:rPr>
              <a:t>додаткової</a:t>
            </a:r>
            <a:r>
              <a:rPr lang="ru-RU" sz="2000" b="1" dirty="0">
                <a:solidFill>
                  <a:srgbClr val="FFD800"/>
                </a:solidFill>
                <a:latin typeface="Roboto Condensed Light" panose="02000000000000000000" pitchFamily="2" charset="0"/>
                <a:ea typeface="Roboto Condensed Light" panose="02000000000000000000" pitchFamily="2" charset="0"/>
              </a:rPr>
              <a:t> угоди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i="1" dirty="0">
                <a:solidFill>
                  <a:schemeClr val="bg1"/>
                </a:solidFill>
                <a:latin typeface="Roboto Condensed Light" panose="02000000000000000000" pitchFamily="2" charset="0"/>
                <a:ea typeface="Roboto Condensed Light" panose="02000000000000000000" pitchFamily="2" charset="0"/>
              </a:rPr>
              <a:t>а в </a:t>
            </a:r>
            <a:r>
              <a:rPr lang="ru-RU" sz="2000" i="1" dirty="0" err="1">
                <a:solidFill>
                  <a:schemeClr val="bg1"/>
                </a:solidFill>
                <a:latin typeface="Roboto Condensed Light" panose="02000000000000000000" pitchFamily="2" charset="0"/>
                <a:ea typeface="Roboto Condensed Light" panose="02000000000000000000" pitchFamily="2" charset="0"/>
              </a:rPr>
              <a:t>разі</a:t>
            </a:r>
            <a:r>
              <a:rPr lang="ru-RU" sz="2000" i="1" dirty="0">
                <a:solidFill>
                  <a:schemeClr val="bg1"/>
                </a:solidFill>
                <a:latin typeface="Roboto Condensed Light" panose="02000000000000000000" pitchFamily="2" charset="0"/>
                <a:ea typeface="Roboto Condensed Light" panose="02000000000000000000" pitchFamily="2" charset="0"/>
              </a:rPr>
              <a:t> </a:t>
            </a:r>
            <a:r>
              <a:rPr lang="ru-RU" sz="2000" i="1" dirty="0" err="1">
                <a:solidFill>
                  <a:schemeClr val="bg1"/>
                </a:solidFill>
                <a:latin typeface="Roboto Condensed Light" panose="02000000000000000000" pitchFamily="2" charset="0"/>
                <a:ea typeface="Roboto Condensed Light" panose="02000000000000000000" pitchFamily="2" charset="0"/>
              </a:rPr>
              <a:t>якщо</a:t>
            </a:r>
            <a:r>
              <a:rPr lang="ru-RU" sz="2000" i="1" dirty="0">
                <a:solidFill>
                  <a:schemeClr val="bg1"/>
                </a:solidFill>
                <a:latin typeface="Roboto Condensed Light" panose="02000000000000000000" pitchFamily="2" charset="0"/>
                <a:ea typeface="Roboto Condensed Light" panose="02000000000000000000" pitchFamily="2" charset="0"/>
              </a:rPr>
              <a:t> </a:t>
            </a:r>
            <a:r>
              <a:rPr lang="ru-RU" sz="2000" i="1" dirty="0" err="1">
                <a:solidFill>
                  <a:schemeClr val="bg1"/>
                </a:solidFill>
                <a:latin typeface="Roboto Condensed Light" panose="02000000000000000000" pitchFamily="2" charset="0"/>
                <a:ea typeface="Roboto Condensed Light" panose="02000000000000000000" pitchFamily="2" charset="0"/>
              </a:rPr>
              <a:t>орендодавець</a:t>
            </a:r>
            <a:r>
              <a:rPr lang="ru-RU" sz="2000" i="1" dirty="0">
                <a:solidFill>
                  <a:schemeClr val="bg1"/>
                </a:solidFill>
                <a:latin typeface="Roboto Condensed Light" panose="02000000000000000000" pitchFamily="2" charset="0"/>
                <a:ea typeface="Roboto Condensed Light" panose="02000000000000000000" pitchFamily="2" charset="0"/>
              </a:rPr>
              <a:t> </a:t>
            </a:r>
            <a:r>
              <a:rPr lang="ru-RU" sz="2000" i="1" dirty="0" err="1">
                <a:solidFill>
                  <a:schemeClr val="bg1"/>
                </a:solidFill>
                <a:latin typeface="Roboto Condensed Light" panose="02000000000000000000" pitchFamily="2" charset="0"/>
                <a:ea typeface="Roboto Condensed Light" panose="02000000000000000000" pitchFamily="2" charset="0"/>
              </a:rPr>
              <a:t>цього</a:t>
            </a:r>
            <a:r>
              <a:rPr lang="ru-RU" sz="2000" i="1" dirty="0">
                <a:solidFill>
                  <a:schemeClr val="bg1"/>
                </a:solidFill>
                <a:latin typeface="Roboto Condensed Light" panose="02000000000000000000" pitchFamily="2" charset="0"/>
                <a:ea typeface="Roboto Condensed Light" panose="02000000000000000000" pitchFamily="2" charset="0"/>
              </a:rPr>
              <a:t> не </a:t>
            </a:r>
            <a:r>
              <a:rPr lang="ru-RU" sz="2000" i="1" dirty="0" err="1">
                <a:solidFill>
                  <a:schemeClr val="bg1"/>
                </a:solidFill>
                <a:latin typeface="Roboto Condensed Light" panose="02000000000000000000" pitchFamily="2" charset="0"/>
                <a:ea typeface="Roboto Condensed Light" panose="02000000000000000000" pitchFamily="2" charset="0"/>
              </a:rPr>
              <a:t>робить</a:t>
            </a:r>
            <a:r>
              <a:rPr lang="ru-RU" sz="2000" i="1" dirty="0">
                <a:solidFill>
                  <a:schemeClr val="bg1"/>
                </a:solidFill>
                <a:latin typeface="Roboto Condensed Light" panose="02000000000000000000" pitchFamily="2" charset="0"/>
                <a:ea typeface="Roboto Condensed Light" panose="02000000000000000000" pitchFamily="2" charset="0"/>
              </a:rPr>
              <a:t> </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b="1" dirty="0">
                <a:solidFill>
                  <a:srgbClr val="FFD800"/>
                </a:solidFill>
                <a:latin typeface="Roboto Condensed Light" panose="02000000000000000000" pitchFamily="2" charset="0"/>
                <a:ea typeface="Roboto Condensed Light" panose="02000000000000000000" pitchFamily="2" charset="0"/>
              </a:rPr>
              <a:t>у судовому порядку за </a:t>
            </a:r>
            <a:r>
              <a:rPr lang="ru-RU" sz="2000" b="1" dirty="0" err="1">
                <a:solidFill>
                  <a:srgbClr val="FFD800"/>
                </a:solidFill>
                <a:latin typeface="Roboto Condensed Light" panose="02000000000000000000" pitchFamily="2" charset="0"/>
                <a:ea typeface="Roboto Condensed Light" panose="02000000000000000000" pitchFamily="2" charset="0"/>
              </a:rPr>
              <a:t>вимогою</a:t>
            </a:r>
            <a:r>
              <a:rPr lang="ru-RU" sz="2000" b="1" dirty="0">
                <a:solidFill>
                  <a:srgbClr val="FFD800"/>
                </a:solidFill>
                <a:latin typeface="Roboto Condensed Light" panose="02000000000000000000" pitchFamily="2" charset="0"/>
                <a:ea typeface="Roboto Condensed Light" panose="02000000000000000000" pitchFamily="2" charset="0"/>
              </a:rPr>
              <a:t> про </a:t>
            </a:r>
            <a:r>
              <a:rPr lang="ru-RU" sz="2000" b="1" dirty="0" err="1">
                <a:solidFill>
                  <a:srgbClr val="FFD800"/>
                </a:solidFill>
                <a:latin typeface="Roboto Condensed Light" panose="02000000000000000000" pitchFamily="2" charset="0"/>
                <a:ea typeface="Roboto Condensed Light" panose="02000000000000000000" pitchFamily="2" charset="0"/>
              </a:rPr>
              <a:t>визнання</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укладеною</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додаткової</a:t>
            </a:r>
            <a:r>
              <a:rPr lang="ru-RU" sz="2000" b="1" dirty="0">
                <a:solidFill>
                  <a:srgbClr val="FFD800"/>
                </a:solidFill>
                <a:latin typeface="Roboto Condensed Light" panose="02000000000000000000" pitchFamily="2" charset="0"/>
                <a:ea typeface="Roboto Condensed Light" panose="02000000000000000000" pitchFamily="2" charset="0"/>
              </a:rPr>
              <a:t> угоди та з </a:t>
            </a:r>
            <a:r>
              <a:rPr lang="ru-RU" sz="2000" b="1" dirty="0" err="1">
                <a:solidFill>
                  <a:srgbClr val="FFD800"/>
                </a:solidFill>
                <a:latin typeface="Roboto Condensed Light" panose="02000000000000000000" pitchFamily="2" charset="0"/>
                <a:ea typeface="Roboto Condensed Light" panose="02000000000000000000" pitchFamily="2" charset="0"/>
              </a:rPr>
              <a:t>фіксацією</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її</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повного</a:t>
            </a:r>
            <a:r>
              <a:rPr lang="ru-RU" sz="2000" b="1" dirty="0">
                <a:solidFill>
                  <a:srgbClr val="FFD800"/>
                </a:solidFill>
                <a:latin typeface="Roboto Condensed Light" panose="02000000000000000000" pitchFamily="2" charset="0"/>
                <a:ea typeface="Roboto Condensed Light" panose="02000000000000000000" pitchFamily="2" charset="0"/>
              </a:rPr>
              <a:t> тексту в </a:t>
            </a:r>
            <a:r>
              <a:rPr lang="ru-RU" sz="2000" b="1" dirty="0" err="1">
                <a:solidFill>
                  <a:srgbClr val="FFD800"/>
                </a:solidFill>
                <a:latin typeface="Roboto Condensed Light" panose="02000000000000000000" pitchFamily="2" charset="0"/>
                <a:ea typeface="Roboto Condensed Light" panose="02000000000000000000" pitchFamily="2" charset="0"/>
              </a:rPr>
              <a:t>резолютивній</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частині</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рішення</a:t>
            </a:r>
            <a:r>
              <a:rPr lang="ru-RU" sz="2000" b="1" dirty="0">
                <a:solidFill>
                  <a:srgbClr val="FFD800"/>
                </a:solidFill>
                <a:latin typeface="Roboto Condensed Light" panose="02000000000000000000" pitchFamily="2" charset="0"/>
                <a:ea typeface="Roboto Condensed Light" panose="02000000000000000000" pitchFamily="2" charset="0"/>
              </a:rPr>
              <a:t> суду. </a:t>
            </a:r>
            <a:endParaRPr lang="ru-RU" sz="2000" b="1" dirty="0" smtClean="0">
              <a:solidFill>
                <a:srgbClr val="FFD800"/>
              </a:solidFill>
              <a:latin typeface="Roboto Condensed Light" panose="02000000000000000000" pitchFamily="2" charset="0"/>
              <a:ea typeface="Roboto Condensed Light" panose="02000000000000000000" pitchFamily="2" charset="0"/>
            </a:endParaRPr>
          </a:p>
          <a:p>
            <a:pPr algn="just">
              <a:spcBef>
                <a:spcPts val="600"/>
              </a:spcBef>
            </a:pPr>
            <a:r>
              <a:rPr lang="ru-RU" sz="2000" dirty="0" smtClean="0">
                <a:solidFill>
                  <a:schemeClr val="bg1"/>
                </a:solidFill>
                <a:latin typeface="Roboto Condensed Light" panose="02000000000000000000" pitchFamily="2" charset="0"/>
                <a:ea typeface="Roboto Condensed Light" panose="02000000000000000000" pitchFamily="2" charset="0"/>
              </a:rPr>
              <a:t>У </a:t>
            </a:r>
            <a:r>
              <a:rPr lang="ru-RU" sz="2000" dirty="0" err="1">
                <a:solidFill>
                  <a:schemeClr val="bg1"/>
                </a:solidFill>
                <a:latin typeface="Roboto Condensed Light" panose="02000000000000000000" pitchFamily="2" charset="0"/>
                <a:ea typeface="Roboto Condensed Light" panose="02000000000000000000" pitchFamily="2" charset="0"/>
              </a:rPr>
              <a:t>разі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наявності</a:t>
            </a:r>
            <a:r>
              <a:rPr lang="ru-RU" sz="2000" dirty="0">
                <a:solidFill>
                  <a:schemeClr val="bg1"/>
                </a:solidFill>
                <a:latin typeface="Roboto Condensed Light" panose="02000000000000000000" pitchFamily="2" charset="0"/>
                <a:ea typeface="Roboto Condensed Light" panose="02000000000000000000" pitchFamily="2" charset="0"/>
              </a:rPr>
              <a:t> в особи права </a:t>
            </a:r>
            <a:r>
              <a:rPr lang="ru-RU" sz="2000" dirty="0" err="1">
                <a:solidFill>
                  <a:schemeClr val="bg1"/>
                </a:solidFill>
                <a:latin typeface="Roboto Condensed Light" panose="02000000000000000000" pitchFamily="2" charset="0"/>
                <a:ea typeface="Roboto Condensed Light" panose="02000000000000000000" pitchFamily="2" charset="0"/>
              </a:rPr>
              <a:t>власності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саме</a:t>
            </a:r>
            <a:r>
              <a:rPr lang="ru-RU" sz="2000" dirty="0">
                <a:solidFill>
                  <a:schemeClr val="bg1"/>
                </a:solidFill>
                <a:latin typeface="Roboto Condensed Light" panose="02000000000000000000" pitchFamily="2" charset="0"/>
                <a:ea typeface="Roboto Condensed Light" panose="02000000000000000000" pitchFamily="2" charset="0"/>
              </a:rPr>
              <a:t> на </a:t>
            </a:r>
            <a:r>
              <a:rPr lang="ru-RU" sz="2000" dirty="0" err="1">
                <a:solidFill>
                  <a:schemeClr val="bg1"/>
                </a:solidFill>
                <a:latin typeface="Roboto Condensed Light" panose="02000000000000000000" pitchFamily="2" charset="0"/>
                <a:ea typeface="Roboto Condensed Light" panose="02000000000000000000" pitchFamily="2" charset="0"/>
              </a:rPr>
              <a:t>об’єкт</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нерухомості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відсутність</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підстав</a:t>
            </a:r>
            <a:r>
              <a:rPr lang="ru-RU" sz="2000" dirty="0">
                <a:solidFill>
                  <a:schemeClr val="bg1"/>
                </a:solidFill>
                <a:latin typeface="Roboto Condensed Light" panose="02000000000000000000" pitchFamily="2" charset="0"/>
                <a:ea typeface="Roboto Condensed Light" panose="02000000000000000000" pitchFamily="2" charset="0"/>
              </a:rPr>
              <a:t> для </a:t>
            </a:r>
            <a:r>
              <a:rPr lang="ru-RU" sz="2000" dirty="0" err="1">
                <a:solidFill>
                  <a:schemeClr val="bg1"/>
                </a:solidFill>
                <a:latin typeface="Roboto Condensed Light" panose="02000000000000000000" pitchFamily="2" charset="0"/>
                <a:ea typeface="Roboto Condensed Light" panose="02000000000000000000" pitchFamily="2" charset="0"/>
              </a:rPr>
              <a:t>поновлення</a:t>
            </a:r>
            <a:r>
              <a:rPr lang="ru-RU" sz="2000" dirty="0">
                <a:solidFill>
                  <a:schemeClr val="bg1"/>
                </a:solidFill>
                <a:latin typeface="Roboto Condensed Light" panose="02000000000000000000" pitchFamily="2" charset="0"/>
                <a:ea typeface="Roboto Condensed Light" panose="02000000000000000000" pitchFamily="2" charset="0"/>
              </a:rPr>
              <a:t> договору </a:t>
            </a:r>
            <a:r>
              <a:rPr lang="ru-RU" sz="2000" dirty="0" err="1">
                <a:solidFill>
                  <a:schemeClr val="bg1"/>
                </a:solidFill>
                <a:latin typeface="Roboto Condensed Light" panose="02000000000000000000" pitchFamily="2" charset="0"/>
                <a:ea typeface="Roboto Condensed Light" panose="02000000000000000000" pitchFamily="2" charset="0"/>
              </a:rPr>
              <a:t>оренди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землі</a:t>
            </a:r>
            <a:r>
              <a:rPr lang="ru-RU" sz="2000" dirty="0">
                <a:solidFill>
                  <a:schemeClr val="bg1"/>
                </a:solidFill>
                <a:latin typeface="Roboto Condensed Light" panose="02000000000000000000" pitchFamily="2" charset="0"/>
                <a:ea typeface="Roboto Condensed Light" panose="02000000000000000000" pitchFamily="2" charset="0"/>
              </a:rPr>
              <a:t> за </a:t>
            </a:r>
            <a:r>
              <a:rPr lang="ru-RU" sz="2000" dirty="0" err="1">
                <a:solidFill>
                  <a:schemeClr val="bg1"/>
                </a:solidFill>
                <a:latin typeface="Roboto Condensed Light" panose="02000000000000000000" pitchFamily="2" charset="0"/>
                <a:ea typeface="Roboto Condensed Light" panose="02000000000000000000" pitchFamily="2" charset="0"/>
              </a:rPr>
              <a:t>частиною</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шостою</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статті</a:t>
            </a:r>
            <a:r>
              <a:rPr lang="ru-RU" sz="2000" dirty="0">
                <a:solidFill>
                  <a:schemeClr val="bg1"/>
                </a:solidFill>
                <a:latin typeface="Roboto Condensed Light" panose="02000000000000000000" pitchFamily="2" charset="0"/>
                <a:ea typeface="Roboto Condensed Light" panose="02000000000000000000" pitchFamily="2" charset="0"/>
              </a:rPr>
              <a:t> 33 Закону </a:t>
            </a:r>
            <a:r>
              <a:rPr lang="ru-RU" sz="2000" dirty="0" err="1">
                <a:solidFill>
                  <a:schemeClr val="bg1"/>
                </a:solidFill>
                <a:latin typeface="Roboto Condensed Light" panose="02000000000000000000" pitchFamily="2" charset="0"/>
                <a:ea typeface="Roboto Condensed Light" panose="02000000000000000000" pitchFamily="2" charset="0"/>
              </a:rPr>
              <a:t>України</a:t>
            </a:r>
            <a:r>
              <a:rPr lang="ru-RU" sz="2000" dirty="0">
                <a:solidFill>
                  <a:schemeClr val="bg1"/>
                </a:solidFill>
                <a:latin typeface="Roboto Condensed Light" panose="02000000000000000000" pitchFamily="2" charset="0"/>
                <a:ea typeface="Roboto Condensed Light" panose="02000000000000000000" pitchFamily="2" charset="0"/>
              </a:rPr>
              <a:t> «Про </a:t>
            </a:r>
            <a:r>
              <a:rPr lang="ru-RU" sz="2000" dirty="0" err="1">
                <a:solidFill>
                  <a:schemeClr val="bg1"/>
                </a:solidFill>
                <a:latin typeface="Roboto Condensed Light" panose="02000000000000000000" pitchFamily="2" charset="0"/>
                <a:ea typeface="Roboto Condensed Light" panose="02000000000000000000" pitchFamily="2" charset="0"/>
              </a:rPr>
              <a:t>оренду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землі</a:t>
            </a:r>
            <a:r>
              <a:rPr lang="ru-RU" sz="2000" dirty="0">
                <a:solidFill>
                  <a:schemeClr val="bg1"/>
                </a:solidFill>
                <a:latin typeface="Roboto Condensed Light" panose="02000000000000000000" pitchFamily="2" charset="0"/>
                <a:ea typeface="Roboto Condensed Light" panose="02000000000000000000" pitchFamily="2" charset="0"/>
              </a:rPr>
              <a:t>» не </a:t>
            </a:r>
            <a:r>
              <a:rPr lang="ru-RU" sz="2000" dirty="0" err="1">
                <a:solidFill>
                  <a:schemeClr val="bg1"/>
                </a:solidFill>
                <a:latin typeface="Roboto Condensed Light" panose="02000000000000000000" pitchFamily="2" charset="0"/>
                <a:ea typeface="Roboto Condensed Light" panose="02000000000000000000" pitchFamily="2" charset="0"/>
              </a:rPr>
              <a:t>може</a:t>
            </a:r>
            <a:r>
              <a:rPr lang="ru-RU" sz="2000" dirty="0">
                <a:solidFill>
                  <a:schemeClr val="bg1"/>
                </a:solidFill>
                <a:latin typeface="Roboto Condensed Light" panose="02000000000000000000" pitchFamily="2" charset="0"/>
                <a:ea typeface="Roboto Condensed Light" panose="02000000000000000000" pitchFamily="2" charset="0"/>
              </a:rPr>
              <a:t> бути </a:t>
            </a:r>
            <a:r>
              <a:rPr lang="ru-RU" sz="2000" dirty="0" err="1">
                <a:solidFill>
                  <a:schemeClr val="bg1"/>
                </a:solidFill>
                <a:latin typeface="Roboto Condensed Light" panose="02000000000000000000" pitchFamily="2" charset="0"/>
                <a:ea typeface="Roboto Condensed Light" panose="02000000000000000000" pitchFamily="2" charset="0"/>
              </a:rPr>
              <a:t>перешкодою</a:t>
            </a:r>
            <a:r>
              <a:rPr lang="ru-RU" sz="2000" dirty="0">
                <a:solidFill>
                  <a:schemeClr val="bg1"/>
                </a:solidFill>
                <a:latin typeface="Roboto Condensed Light" panose="02000000000000000000" pitchFamily="2" charset="0"/>
                <a:ea typeface="Roboto Condensed Light" panose="02000000000000000000" pitchFamily="2" charset="0"/>
              </a:rPr>
              <a:t> для </a:t>
            </a:r>
            <a:r>
              <a:rPr lang="ru-RU" sz="2000" dirty="0" err="1">
                <a:solidFill>
                  <a:schemeClr val="bg1"/>
                </a:solidFill>
                <a:latin typeface="Roboto Condensed Light" panose="02000000000000000000" pitchFamily="2" charset="0"/>
                <a:ea typeface="Roboto Condensed Light" panose="02000000000000000000" pitchFamily="2" charset="0"/>
              </a:rPr>
              <a:t>реалізації</a:t>
            </a:r>
            <a:r>
              <a:rPr lang="ru-RU" sz="2000" dirty="0">
                <a:solidFill>
                  <a:schemeClr val="bg1"/>
                </a:solidFill>
                <a:latin typeface="Roboto Condensed Light" panose="02000000000000000000" pitchFamily="2" charset="0"/>
                <a:ea typeface="Roboto Condensed Light" panose="02000000000000000000" pitchFamily="2" charset="0"/>
              </a:rPr>
              <a:t> такою </a:t>
            </a:r>
            <a:r>
              <a:rPr lang="ru-RU" sz="2000" dirty="0" smtClean="0">
                <a:solidFill>
                  <a:schemeClr val="bg1"/>
                </a:solidFill>
                <a:latin typeface="Roboto Condensed Light" panose="02000000000000000000" pitchFamily="2" charset="0"/>
                <a:ea typeface="Roboto Condensed Light" panose="02000000000000000000" pitchFamily="2" charset="0"/>
              </a:rPr>
              <a:t>особою </a:t>
            </a:r>
            <a:r>
              <a:rPr lang="uk-UA" sz="2000" dirty="0">
                <a:solidFill>
                  <a:schemeClr val="bg1"/>
                </a:solidFill>
                <a:latin typeface="Roboto Condensed Light" panose="02000000000000000000" pitchFamily="2" charset="0"/>
                <a:ea typeface="Roboto Condensed Light" panose="02000000000000000000" pitchFamily="2" charset="0"/>
              </a:rPr>
              <a:t>права користування земельною ділянкою, необхідною для обслуговування її об’єкта, а також для оформлення відповідних договірних відносин щодо цієї ділянки</a:t>
            </a:r>
            <a:r>
              <a:rPr lang="uk-UA" sz="2000" dirty="0" smtClean="0">
                <a:solidFill>
                  <a:schemeClr val="bg1"/>
                </a:solidFill>
                <a:latin typeface="Roboto Condensed Light" panose="02000000000000000000" pitchFamily="2" charset="0"/>
                <a:ea typeface="Roboto Condensed Light" panose="02000000000000000000" pitchFamily="2" charset="0"/>
              </a:rPr>
              <a:t>.</a:t>
            </a:r>
          </a:p>
          <a:p>
            <a:endParaRPr lang="uk-UA" dirty="0" smtClean="0">
              <a:solidFill>
                <a:schemeClr val="bg1"/>
              </a:solidFill>
              <a:latin typeface="Roboto Condensed Light" panose="02000000000000000000" pitchFamily="2" charset="0"/>
              <a:ea typeface="Roboto Condensed Light" panose="02000000000000000000" pitchFamily="2" charset="0"/>
            </a:endParaRPr>
          </a:p>
          <a:p>
            <a:r>
              <a:rPr lang="uk-UA" i="1" dirty="0" smtClean="0">
                <a:solidFill>
                  <a:srgbClr val="38B6AB"/>
                </a:solidFill>
                <a:latin typeface="Roboto Condensed Light" panose="02000000000000000000" pitchFamily="2" charset="0"/>
                <a:ea typeface="Roboto Condensed Light" panose="02000000000000000000" pitchFamily="2" charset="0"/>
              </a:rPr>
              <a:t>					постанова </a:t>
            </a:r>
            <a:r>
              <a:rPr lang="uk-UA" i="1" dirty="0">
                <a:solidFill>
                  <a:srgbClr val="38B6AB"/>
                </a:solidFill>
                <a:latin typeface="Roboto Condensed Light" panose="02000000000000000000" pitchFamily="2" charset="0"/>
                <a:ea typeface="Roboto Condensed Light" panose="02000000000000000000" pitchFamily="2" charset="0"/>
              </a:rPr>
              <a:t>ВП ВС </a:t>
            </a:r>
            <a:r>
              <a:rPr lang="ru-RU" i="1" dirty="0" err="1">
                <a:solidFill>
                  <a:srgbClr val="38B6AB"/>
                </a:solidFill>
                <a:latin typeface="Roboto Condensed Light" panose="02000000000000000000" pitchFamily="2" charset="0"/>
                <a:ea typeface="Roboto Condensed Light" panose="02000000000000000000" pitchFamily="2" charset="0"/>
              </a:rPr>
              <a:t>від</a:t>
            </a:r>
            <a:r>
              <a:rPr lang="ru-RU" i="1" dirty="0">
                <a:solidFill>
                  <a:srgbClr val="38B6AB"/>
                </a:solidFill>
                <a:latin typeface="Roboto Condensed Light" panose="02000000000000000000" pitchFamily="2" charset="0"/>
                <a:ea typeface="Roboto Condensed Light" panose="02000000000000000000" pitchFamily="2" charset="0"/>
              </a:rPr>
              <a:t> 31 </a:t>
            </a:r>
            <a:r>
              <a:rPr lang="ru-RU" i="1" dirty="0" err="1">
                <a:solidFill>
                  <a:srgbClr val="38B6AB"/>
                </a:solidFill>
                <a:latin typeface="Roboto Condensed Light" panose="02000000000000000000" pitchFamily="2" charset="0"/>
                <a:ea typeface="Roboto Condensed Light" panose="02000000000000000000" pitchFamily="2" charset="0"/>
              </a:rPr>
              <a:t>серпня</a:t>
            </a:r>
            <a:r>
              <a:rPr lang="ru-RU" i="1" dirty="0">
                <a:solidFill>
                  <a:srgbClr val="38B6AB"/>
                </a:solidFill>
                <a:latin typeface="Roboto Condensed Light" panose="02000000000000000000" pitchFamily="2" charset="0"/>
                <a:ea typeface="Roboto Condensed Light" panose="02000000000000000000" pitchFamily="2" charset="0"/>
              </a:rPr>
              <a:t> 2021 року у </a:t>
            </a:r>
            <a:r>
              <a:rPr lang="ru-RU" i="1" dirty="0" err="1">
                <a:solidFill>
                  <a:srgbClr val="38B6AB"/>
                </a:solidFill>
                <a:latin typeface="Roboto Condensed Light" panose="02000000000000000000" pitchFamily="2" charset="0"/>
                <a:ea typeface="Roboto Condensed Light" panose="02000000000000000000" pitchFamily="2" charset="0"/>
              </a:rPr>
              <a:t>справі</a:t>
            </a:r>
            <a:r>
              <a:rPr lang="ru-RU" i="1" dirty="0">
                <a:solidFill>
                  <a:srgbClr val="38B6AB"/>
                </a:solidFill>
                <a:latin typeface="Roboto Condensed Light" panose="02000000000000000000" pitchFamily="2" charset="0"/>
                <a:ea typeface="Roboto Condensed Light" panose="02000000000000000000" pitchFamily="2" charset="0"/>
              </a:rPr>
              <a:t> № 903/1030/19</a:t>
            </a:r>
            <a:endParaRPr lang="uk-UA" i="1" dirty="0" smtClean="0">
              <a:solidFill>
                <a:srgbClr val="38B6AB"/>
              </a:solidFill>
              <a:latin typeface="Roboto Condensed Light" panose="02000000000000000000" pitchFamily="2" charset="0"/>
              <a:ea typeface="Roboto Condensed Light" panose="02000000000000000000" pitchFamily="2" charset="0"/>
            </a:endParaRPr>
          </a:p>
        </p:txBody>
      </p:sp>
      <p:sp>
        <p:nvSpPr>
          <p:cNvPr id="9" name="TextBox 8"/>
          <p:cNvSpPr txBox="1"/>
          <p:nvPr/>
        </p:nvSpPr>
        <p:spPr>
          <a:xfrm>
            <a:off x="522586" y="74947"/>
            <a:ext cx="11193502" cy="461665"/>
          </a:xfrm>
          <a:prstGeom prst="rect">
            <a:avLst/>
          </a:prstGeom>
          <a:noFill/>
        </p:spPr>
        <p:txBody>
          <a:bodyPr wrap="square" rtlCol="0">
            <a:spAutoFit/>
          </a:bodyPr>
          <a:lstStyle/>
          <a:p>
            <a:pPr algn="just"/>
            <a:r>
              <a:rPr lang="uk-UA" sz="2400" b="1" dirty="0" smtClean="0">
                <a:solidFill>
                  <a:schemeClr val="bg1"/>
                </a:solidFill>
                <a:latin typeface="Roboto Condensed Light" panose="02000000000000000000" pitchFamily="2" charset="0"/>
                <a:ea typeface="Roboto Condensed Light" panose="02000000000000000000" pitchFamily="2" charset="0"/>
              </a:rPr>
              <a:t>Поновлення договору оренди земельної ділянки</a:t>
            </a:r>
            <a:endParaRPr lang="uk-UA" sz="2400" b="1"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9074941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11527359" y="6485038"/>
            <a:ext cx="347116" cy="15826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286546" y="6357705"/>
            <a:ext cx="2228718" cy="412930"/>
          </a:xfrm>
        </p:spPr>
        <p:txBody>
          <a:bodyPr/>
          <a:lstStyle/>
          <a:p>
            <a:r>
              <a:rPr lang="uk-UA" smtClean="0">
                <a:solidFill>
                  <a:schemeClr val="bg1"/>
                </a:solidFill>
                <a:latin typeface="Roboto Condensed Light" panose="02000000000000000000" pitchFamily="2" charset="0"/>
                <a:ea typeface="Roboto Condensed Light" panose="02000000000000000000" pitchFamily="2" charset="0"/>
              </a:rPr>
              <a:t>Велика Палата Верховного Суду</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Місце для нижнього колонтитула 6">
            <a:extLst>
              <a:ext uri="{FF2B5EF4-FFF2-40B4-BE49-F238E27FC236}">
                <a16:creationId xmlns:a16="http://schemas.microsoft.com/office/drawing/2014/main" id="{5DD3FAA2-11D2-433B-9639-F1C673A10B5F}"/>
              </a:ext>
            </a:extLst>
          </p:cNvPr>
          <p:cNvSpPr>
            <a:spLocks noGrp="1"/>
          </p:cNvSpPr>
          <p:nvPr>
            <p:ph type="ftr" sz="quarter" idx="11"/>
          </p:nvPr>
        </p:nvSpPr>
        <p:spPr>
          <a:xfrm>
            <a:off x="2806959" y="6381605"/>
            <a:ext cx="7092820" cy="365125"/>
          </a:xfrm>
        </p:spPr>
        <p:txBody>
          <a:bodyPr/>
          <a:lstStyle/>
          <a:p>
            <a:r>
              <a:rPr lang="ru-RU" smtClean="0">
                <a:solidFill>
                  <a:schemeClr val="bg1"/>
                </a:solidFill>
                <a:latin typeface="Roboto Condensed Light" panose="02000000000000000000" pitchFamily="2" charset="0"/>
                <a:ea typeface="Roboto Condensed Light" panose="02000000000000000000" pitchFamily="2" charset="0"/>
              </a:rPr>
              <a:t>Актуальні правові висновки Верховного Суду у земельних спорах</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TextBox 5"/>
          <p:cNvSpPr txBox="1"/>
          <p:nvPr/>
        </p:nvSpPr>
        <p:spPr>
          <a:xfrm>
            <a:off x="487330" y="1658163"/>
            <a:ext cx="11288282" cy="3493264"/>
          </a:xfrm>
          <a:prstGeom prst="rect">
            <a:avLst/>
          </a:prstGeom>
          <a:noFill/>
        </p:spPr>
        <p:txBody>
          <a:bodyPr wrap="square" rtlCol="0">
            <a:spAutoFit/>
          </a:bodyPr>
          <a:lstStyle/>
          <a:p>
            <a:pPr algn="just">
              <a:spcBef>
                <a:spcPts val="600"/>
              </a:spcBef>
            </a:pPr>
            <a:r>
              <a:rPr lang="ru-RU" sz="2000" dirty="0">
                <a:solidFill>
                  <a:schemeClr val="bg1"/>
                </a:solidFill>
                <a:latin typeface="Roboto Condensed Light" panose="02000000000000000000" pitchFamily="2" charset="0"/>
                <a:ea typeface="Roboto Condensed Light" panose="02000000000000000000" pitchFamily="2" charset="0"/>
              </a:rPr>
              <a:t>У </a:t>
            </a:r>
            <a:r>
              <a:rPr lang="ru-RU" sz="2000" dirty="0" err="1">
                <a:solidFill>
                  <a:schemeClr val="bg1"/>
                </a:solidFill>
                <a:latin typeface="Roboto Condensed Light" panose="02000000000000000000" pitchFamily="2" charset="0"/>
                <a:ea typeface="Roboto Condensed Light" panose="02000000000000000000" pitchFamily="2" charset="0"/>
              </a:rPr>
              <a:t>разі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укладення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орендодавцем</a:t>
            </a:r>
            <a:r>
              <a:rPr lang="ru-RU" sz="2000" dirty="0">
                <a:solidFill>
                  <a:schemeClr val="bg1"/>
                </a:solidFill>
                <a:latin typeface="Roboto Condensed Light" panose="02000000000000000000" pitchFamily="2" charset="0"/>
                <a:ea typeface="Roboto Condensed Light" panose="02000000000000000000" pitchFamily="2" charset="0"/>
              </a:rPr>
              <a:t> договору </a:t>
            </a:r>
            <a:r>
              <a:rPr lang="ru-RU" sz="2000" dirty="0" err="1">
                <a:solidFill>
                  <a:schemeClr val="bg1"/>
                </a:solidFill>
                <a:latin typeface="Roboto Condensed Light" panose="02000000000000000000" pitchFamily="2" charset="0"/>
                <a:ea typeface="Roboto Condensed Light" panose="02000000000000000000" pitchFamily="2" charset="0"/>
              </a:rPr>
              <a:t>оренди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земельної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ділянки</a:t>
            </a:r>
            <a:r>
              <a:rPr lang="ru-RU" sz="2000" dirty="0">
                <a:solidFill>
                  <a:schemeClr val="bg1"/>
                </a:solidFill>
                <a:latin typeface="Roboto Condensed Light" panose="02000000000000000000" pitchFamily="2" charset="0"/>
                <a:ea typeface="Roboto Condensed Light" panose="02000000000000000000" pitchFamily="2" charset="0"/>
              </a:rPr>
              <a:t> з </a:t>
            </a:r>
            <a:r>
              <a:rPr lang="ru-RU" sz="2000" dirty="0" err="1">
                <a:solidFill>
                  <a:schemeClr val="bg1"/>
                </a:solidFill>
                <a:latin typeface="Roboto Condensed Light" panose="02000000000000000000" pitchFamily="2" charset="0"/>
                <a:ea typeface="Roboto Condensed Light" panose="02000000000000000000" pitchFamily="2" charset="0"/>
              </a:rPr>
              <a:t>новим</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орендарем</a:t>
            </a:r>
            <a:r>
              <a:rPr lang="ru-RU" sz="2000" dirty="0">
                <a:solidFill>
                  <a:schemeClr val="bg1"/>
                </a:solidFill>
                <a:latin typeface="Roboto Condensed Light" panose="02000000000000000000" pitchFamily="2" charset="0"/>
                <a:ea typeface="Roboto Condensed Light" panose="02000000000000000000" pitchFamily="2" charset="0"/>
              </a:rPr>
              <a:t> та </a:t>
            </a:r>
            <a:r>
              <a:rPr lang="ru-RU" sz="2000" dirty="0" err="1">
                <a:solidFill>
                  <a:schemeClr val="bg1"/>
                </a:solidFill>
                <a:latin typeface="Roboto Condensed Light" panose="02000000000000000000" pitchFamily="2" charset="0"/>
                <a:ea typeface="Roboto Condensed Light" panose="02000000000000000000" pitchFamily="2" charset="0"/>
              </a:rPr>
              <a:t>реєстрації</a:t>
            </a:r>
            <a:r>
              <a:rPr lang="ru-RU" sz="2000" dirty="0">
                <a:solidFill>
                  <a:schemeClr val="bg1"/>
                </a:solidFill>
                <a:latin typeface="Roboto Condensed Light" panose="02000000000000000000" pitchFamily="2" charset="0"/>
                <a:ea typeface="Roboto Condensed Light" panose="02000000000000000000" pitchFamily="2" charset="0"/>
              </a:rPr>
              <a:t> за ним права </a:t>
            </a:r>
            <a:r>
              <a:rPr lang="ru-RU" sz="2000" dirty="0" err="1">
                <a:solidFill>
                  <a:schemeClr val="bg1"/>
                </a:solidFill>
                <a:latin typeface="Roboto Condensed Light" panose="02000000000000000000" pitchFamily="2" charset="0"/>
                <a:ea typeface="Roboto Condensed Light" panose="02000000000000000000" pitchFamily="2" charset="0"/>
              </a:rPr>
              <a:t>оренди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ще</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b="1" i="1" dirty="0">
                <a:solidFill>
                  <a:schemeClr val="bg1"/>
                </a:solidFill>
                <a:latin typeface="Roboto Condensed Light" panose="02000000000000000000" pitchFamily="2" charset="0"/>
                <a:ea typeface="Roboto Condensed Light" panose="02000000000000000000" pitchFamily="2" charset="0"/>
              </a:rPr>
              <a:t>до </a:t>
            </a:r>
            <a:r>
              <a:rPr lang="ru-RU" sz="2000" b="1" i="1" dirty="0" err="1">
                <a:solidFill>
                  <a:schemeClr val="bg1"/>
                </a:solidFill>
                <a:latin typeface="Roboto Condensed Light" panose="02000000000000000000" pitchFamily="2" charset="0"/>
                <a:ea typeface="Roboto Condensed Light" panose="02000000000000000000" pitchFamily="2" charset="0"/>
              </a:rPr>
              <a:t>закінчення</a:t>
            </a:r>
            <a:r>
              <a:rPr lang="ru-RU" sz="2000" b="1" i="1" dirty="0">
                <a:solidFill>
                  <a:schemeClr val="bg1"/>
                </a:solidFill>
                <a:latin typeface="Roboto Condensed Light" panose="02000000000000000000" pitchFamily="2" charset="0"/>
                <a:ea typeface="Roboto Condensed Light" panose="02000000000000000000" pitchFamily="2" charset="0"/>
              </a:rPr>
              <a:t> строку </a:t>
            </a:r>
            <a:r>
              <a:rPr lang="ru-RU" sz="2000" b="1" i="1" dirty="0" err="1">
                <a:solidFill>
                  <a:schemeClr val="bg1"/>
                </a:solidFill>
                <a:latin typeface="Roboto Condensed Light" panose="02000000000000000000" pitchFamily="2" charset="0"/>
                <a:ea typeface="Roboto Condensed Light" panose="02000000000000000000" pitchFamily="2" charset="0"/>
              </a:rPr>
              <a:t>дії</a:t>
            </a:r>
            <a:r>
              <a:rPr lang="ru-RU" sz="2000" b="1" i="1" dirty="0">
                <a:solidFill>
                  <a:schemeClr val="bg1"/>
                </a:solidFill>
                <a:latin typeface="Roboto Condensed Light" panose="02000000000000000000" pitchFamily="2" charset="0"/>
                <a:ea typeface="Roboto Condensed Light" panose="02000000000000000000" pitchFamily="2" charset="0"/>
              </a:rPr>
              <a:t> </a:t>
            </a:r>
            <a:r>
              <a:rPr lang="ru-RU" sz="2000" b="1" i="1" dirty="0" err="1">
                <a:solidFill>
                  <a:schemeClr val="bg1"/>
                </a:solidFill>
                <a:latin typeface="Roboto Condensed Light" panose="02000000000000000000" pitchFamily="2" charset="0"/>
                <a:ea typeface="Roboto Condensed Light" panose="02000000000000000000" pitchFamily="2" charset="0"/>
              </a:rPr>
              <a:t>первинного</a:t>
            </a:r>
            <a:r>
              <a:rPr lang="ru-RU" sz="2000" b="1" i="1" dirty="0">
                <a:solidFill>
                  <a:schemeClr val="bg1"/>
                </a:solidFill>
                <a:latin typeface="Roboto Condensed Light" panose="02000000000000000000" pitchFamily="2" charset="0"/>
                <a:ea typeface="Roboto Condensed Light" panose="02000000000000000000" pitchFamily="2" charset="0"/>
              </a:rPr>
              <a:t> договору </a:t>
            </a:r>
            <a:r>
              <a:rPr lang="ru-RU" sz="2000" b="1" i="1" dirty="0" err="1">
                <a:solidFill>
                  <a:schemeClr val="bg1"/>
                </a:solidFill>
                <a:latin typeface="Roboto Condensed Light" panose="02000000000000000000" pitchFamily="2" charset="0"/>
                <a:ea typeface="Roboto Condensed Light" panose="02000000000000000000" pitchFamily="2" charset="0"/>
              </a:rPr>
              <a:t>оренди</a:t>
            </a:r>
            <a:r>
              <a:rPr lang="ru-RU" sz="2000" b="1" i="1" dirty="0">
                <a:solidFill>
                  <a:schemeClr val="bg1"/>
                </a:solidFill>
                <a:latin typeface="Roboto Condensed Light" panose="02000000000000000000" pitchFamily="2" charset="0"/>
                <a:ea typeface="Roboto Condensed Light" panose="02000000000000000000" pitchFamily="2" charset="0"/>
              </a:rPr>
              <a:t> </a:t>
            </a:r>
            <a:r>
              <a:rPr lang="ru-RU" sz="2000" dirty="0">
                <a:solidFill>
                  <a:schemeClr val="bg1"/>
                </a:solidFill>
                <a:latin typeface="Roboto Condensed Light" panose="02000000000000000000" pitchFamily="2" charset="0"/>
                <a:ea typeface="Roboto Condensed Light" panose="02000000000000000000" pitchFamily="2" charset="0"/>
              </a:rPr>
              <a:t>та </a:t>
            </a:r>
            <a:r>
              <a:rPr lang="ru-RU" sz="2000" b="1" i="1" dirty="0">
                <a:solidFill>
                  <a:schemeClr val="bg1"/>
                </a:solidFill>
                <a:latin typeface="Roboto Condensed Light" panose="02000000000000000000" pitchFamily="2" charset="0"/>
                <a:ea typeface="Roboto Condensed Light" panose="02000000000000000000" pitchFamily="2" charset="0"/>
              </a:rPr>
              <a:t>до </a:t>
            </a:r>
            <a:r>
              <a:rPr lang="ru-RU" sz="2000" b="1" i="1" dirty="0" err="1">
                <a:solidFill>
                  <a:schemeClr val="bg1"/>
                </a:solidFill>
                <a:latin typeface="Roboto Condensed Light" panose="02000000000000000000" pitchFamily="2" charset="0"/>
                <a:ea typeface="Roboto Condensed Light" panose="02000000000000000000" pitchFamily="2" charset="0"/>
              </a:rPr>
              <a:t>вичерпання</a:t>
            </a:r>
            <a:r>
              <a:rPr lang="ru-RU" sz="2000" b="1" i="1" dirty="0">
                <a:solidFill>
                  <a:schemeClr val="bg1"/>
                </a:solidFill>
                <a:latin typeface="Roboto Condensed Light" panose="02000000000000000000" pitchFamily="2" charset="0"/>
                <a:ea typeface="Roboto Condensed Light" panose="02000000000000000000" pitchFamily="2" charset="0"/>
              </a:rPr>
              <a:t> </a:t>
            </a:r>
            <a:r>
              <a:rPr lang="ru-RU" sz="2000" b="1" i="1" dirty="0" err="1">
                <a:solidFill>
                  <a:schemeClr val="bg1"/>
                </a:solidFill>
                <a:latin typeface="Roboto Condensed Light" panose="02000000000000000000" pitchFamily="2" charset="0"/>
                <a:ea typeface="Roboto Condensed Light" panose="02000000000000000000" pitchFamily="2" charset="0"/>
              </a:rPr>
              <a:t>встановленого</a:t>
            </a:r>
            <a:r>
              <a:rPr lang="ru-RU" sz="2000" b="1" i="1" dirty="0">
                <a:solidFill>
                  <a:schemeClr val="bg1"/>
                </a:solidFill>
                <a:latin typeface="Roboto Condensed Light" panose="02000000000000000000" pitchFamily="2" charset="0"/>
                <a:ea typeface="Roboto Condensed Light" panose="02000000000000000000" pitchFamily="2" charset="0"/>
              </a:rPr>
              <a:t> </a:t>
            </a:r>
            <a:r>
              <a:rPr lang="ru-RU" sz="2000" b="1" i="1" dirty="0" err="1">
                <a:solidFill>
                  <a:schemeClr val="bg1"/>
                </a:solidFill>
                <a:latin typeface="Roboto Condensed Light" panose="02000000000000000000" pitchFamily="2" charset="0"/>
                <a:ea typeface="Roboto Condensed Light" panose="02000000000000000000" pitchFamily="2" charset="0"/>
              </a:rPr>
              <a:t>первинним</a:t>
            </a:r>
            <a:r>
              <a:rPr lang="ru-RU" sz="2000" b="1" i="1" dirty="0">
                <a:solidFill>
                  <a:schemeClr val="bg1"/>
                </a:solidFill>
                <a:latin typeface="Roboto Condensed Light" panose="02000000000000000000" pitchFamily="2" charset="0"/>
                <a:ea typeface="Roboto Condensed Light" panose="02000000000000000000" pitchFamily="2" charset="0"/>
              </a:rPr>
              <a:t> договором </a:t>
            </a:r>
            <a:r>
              <a:rPr lang="ru-RU" sz="2000" b="1" i="1" dirty="0" err="1">
                <a:solidFill>
                  <a:schemeClr val="bg1"/>
                </a:solidFill>
                <a:latin typeface="Roboto Condensed Light" panose="02000000000000000000" pitchFamily="2" charset="0"/>
                <a:ea typeface="Roboto Condensed Light" panose="02000000000000000000" pitchFamily="2" charset="0"/>
              </a:rPr>
              <a:t>оренди</a:t>
            </a:r>
            <a:r>
              <a:rPr lang="ru-RU" sz="2000" b="1" i="1" dirty="0">
                <a:solidFill>
                  <a:schemeClr val="bg1"/>
                </a:solidFill>
                <a:latin typeface="Roboto Condensed Light" panose="02000000000000000000" pitchFamily="2" charset="0"/>
                <a:ea typeface="Roboto Condensed Light" panose="02000000000000000000" pitchFamily="2" charset="0"/>
              </a:rPr>
              <a:t> строку </a:t>
            </a:r>
            <a:r>
              <a:rPr lang="ru-RU" sz="2000" dirty="0">
                <a:solidFill>
                  <a:schemeClr val="bg1"/>
                </a:solidFill>
                <a:latin typeface="Roboto Condensed Light" panose="02000000000000000000" pitchFamily="2" charset="0"/>
                <a:ea typeface="Roboto Condensed Light" panose="02000000000000000000" pitchFamily="2" charset="0"/>
              </a:rPr>
              <a:t>для </a:t>
            </a:r>
            <a:r>
              <a:rPr lang="ru-RU" sz="2000" dirty="0" err="1">
                <a:solidFill>
                  <a:schemeClr val="bg1"/>
                </a:solidFill>
                <a:latin typeface="Roboto Condensed Light" panose="02000000000000000000" pitchFamily="2" charset="0"/>
                <a:ea typeface="Roboto Condensed Light" panose="02000000000000000000" pitchFamily="2" charset="0"/>
              </a:rPr>
              <a:t>повідомлення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первинним</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орендарем</a:t>
            </a:r>
            <a:r>
              <a:rPr lang="ru-RU" sz="2000" dirty="0">
                <a:solidFill>
                  <a:schemeClr val="bg1"/>
                </a:solidFill>
                <a:latin typeface="Roboto Condensed Light" panose="02000000000000000000" pitchFamily="2" charset="0"/>
                <a:ea typeface="Roboto Condensed Light" panose="02000000000000000000" pitchFamily="2" charset="0"/>
              </a:rPr>
              <a:t> про </a:t>
            </a:r>
            <a:r>
              <a:rPr lang="ru-RU" sz="2000" dirty="0" err="1">
                <a:solidFill>
                  <a:schemeClr val="bg1"/>
                </a:solidFill>
                <a:latin typeface="Roboto Condensed Light" panose="02000000000000000000" pitchFamily="2" charset="0"/>
                <a:ea typeface="Roboto Condensed Light" panose="02000000000000000000" pitchFamily="2" charset="0"/>
              </a:rPr>
              <a:t>своє</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бажання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скористатися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переважним</a:t>
            </a:r>
            <a:r>
              <a:rPr lang="ru-RU" sz="2000" dirty="0">
                <a:solidFill>
                  <a:schemeClr val="bg1"/>
                </a:solidFill>
                <a:latin typeface="Roboto Condensed Light" panose="02000000000000000000" pitchFamily="2" charset="0"/>
                <a:ea typeface="Roboto Condensed Light" panose="02000000000000000000" pitchFamily="2" charset="0"/>
              </a:rPr>
              <a:t> правом </a:t>
            </a:r>
            <a:r>
              <a:rPr lang="ru-RU" sz="2000" dirty="0" err="1">
                <a:solidFill>
                  <a:schemeClr val="bg1"/>
                </a:solidFill>
                <a:latin typeface="Roboto Condensed Light" panose="02000000000000000000" pitchFamily="2" charset="0"/>
                <a:ea typeface="Roboto Condensed Light" panose="02000000000000000000" pitchFamily="2" charset="0"/>
              </a:rPr>
              <a:t>щодо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укладення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цього</a:t>
            </a:r>
            <a:r>
              <a:rPr lang="ru-RU" sz="2000" dirty="0">
                <a:solidFill>
                  <a:schemeClr val="bg1"/>
                </a:solidFill>
                <a:latin typeface="Roboto Condensed Light" panose="02000000000000000000" pitchFamily="2" charset="0"/>
                <a:ea typeface="Roboto Condensed Light" panose="02000000000000000000" pitchFamily="2" charset="0"/>
              </a:rPr>
              <a:t> договору </a:t>
            </a:r>
            <a:r>
              <a:rPr lang="ru-RU" sz="2000" dirty="0" err="1">
                <a:solidFill>
                  <a:schemeClr val="bg1"/>
                </a:solidFill>
                <a:latin typeface="Roboto Condensed Light" panose="02000000000000000000" pitchFamily="2" charset="0"/>
                <a:ea typeface="Roboto Condensed Light" panose="02000000000000000000" pitchFamily="2" charset="0"/>
              </a:rPr>
              <a:t>оренди</a:t>
            </a:r>
            <a:r>
              <a:rPr lang="ru-RU" sz="2000" dirty="0">
                <a:solidFill>
                  <a:schemeClr val="bg1"/>
                </a:solidFill>
                <a:latin typeface="Roboto Condensed Light" panose="02000000000000000000" pitchFamily="2" charset="0"/>
                <a:ea typeface="Roboto Condensed Light" panose="02000000000000000000" pitchFamily="2" charset="0"/>
              </a:rPr>
              <a:t> на </a:t>
            </a:r>
            <a:r>
              <a:rPr lang="ru-RU" sz="2000" dirty="0" err="1">
                <a:solidFill>
                  <a:schemeClr val="bg1"/>
                </a:solidFill>
                <a:latin typeface="Roboto Condensed Light" panose="02000000000000000000" pitchFamily="2" charset="0"/>
                <a:ea typeface="Roboto Condensed Light" panose="02000000000000000000" pitchFamily="2" charset="0"/>
              </a:rPr>
              <a:t>новий</a:t>
            </a:r>
            <a:r>
              <a:rPr lang="ru-RU" sz="2000" dirty="0">
                <a:solidFill>
                  <a:schemeClr val="bg1"/>
                </a:solidFill>
                <a:latin typeface="Roboto Condensed Light" panose="02000000000000000000" pitchFamily="2" charset="0"/>
                <a:ea typeface="Roboto Condensed Light" panose="02000000000000000000" pitchFamily="2" charset="0"/>
              </a:rPr>
              <a:t> строк, </a:t>
            </a:r>
            <a:r>
              <a:rPr lang="ru-RU" sz="2000" dirty="0" err="1">
                <a:solidFill>
                  <a:schemeClr val="bg1"/>
                </a:solidFill>
                <a:latin typeface="Roboto Condensed Light" panose="02000000000000000000" pitchFamily="2" charset="0"/>
                <a:ea typeface="Roboto Condensed Light" panose="02000000000000000000" pitchFamily="2" charset="0"/>
              </a:rPr>
              <a:t>переведення</a:t>
            </a:r>
            <a:r>
              <a:rPr lang="ru-RU" sz="2000" dirty="0">
                <a:solidFill>
                  <a:schemeClr val="bg1"/>
                </a:solidFill>
                <a:latin typeface="Roboto Condensed Light" panose="02000000000000000000" pitchFamily="2" charset="0"/>
                <a:ea typeface="Roboto Condensed Light" panose="02000000000000000000" pitchFamily="2" charset="0"/>
              </a:rPr>
              <a:t> прав та </a:t>
            </a:r>
            <a:r>
              <a:rPr lang="ru-RU" sz="2000" dirty="0" err="1">
                <a:solidFill>
                  <a:schemeClr val="bg1"/>
                </a:solidFill>
                <a:latin typeface="Roboto Condensed Light" panose="02000000000000000000" pitchFamily="2" charset="0"/>
                <a:ea typeface="Roboto Condensed Light" panose="02000000000000000000" pitchFamily="2" charset="0"/>
              </a:rPr>
              <a:t>обов’язків</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орендаря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або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визнання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недійсним</a:t>
            </a:r>
            <a:r>
              <a:rPr lang="ru-RU" sz="2000" dirty="0">
                <a:solidFill>
                  <a:schemeClr val="bg1"/>
                </a:solidFill>
                <a:latin typeface="Roboto Condensed Light" panose="02000000000000000000" pitchFamily="2" charset="0"/>
                <a:ea typeface="Roboto Condensed Light" panose="02000000000000000000" pitchFamily="2" charset="0"/>
              </a:rPr>
              <a:t> договору </a:t>
            </a:r>
            <a:r>
              <a:rPr lang="ru-RU" sz="2000" dirty="0" err="1">
                <a:solidFill>
                  <a:schemeClr val="bg1"/>
                </a:solidFill>
                <a:latin typeface="Roboto Condensed Light" panose="02000000000000000000" pitchFamily="2" charset="0"/>
                <a:ea typeface="Roboto Condensed Light" panose="02000000000000000000" pitchFamily="2" charset="0"/>
              </a:rPr>
              <a:t>оренди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земельної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ділянки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укладеного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орендодавцем</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із</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новим</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орендарем</a:t>
            </a:r>
            <a:r>
              <a:rPr lang="ru-RU" sz="2000" dirty="0">
                <a:solidFill>
                  <a:schemeClr val="bg1"/>
                </a:solidFill>
                <a:latin typeface="Roboto Condensed Light" panose="02000000000000000000" pitchFamily="2" charset="0"/>
                <a:ea typeface="Roboto Condensed Light" panose="02000000000000000000" pitchFamily="2" charset="0"/>
              </a:rPr>
              <a:t>, не є </a:t>
            </a:r>
            <a:r>
              <a:rPr lang="ru-RU" sz="2000" dirty="0" err="1">
                <a:solidFill>
                  <a:schemeClr val="bg1"/>
                </a:solidFill>
                <a:latin typeface="Roboto Condensed Light" panose="02000000000000000000" pitchFamily="2" charset="0"/>
                <a:ea typeface="Roboto Condensed Light" panose="02000000000000000000" pitchFamily="2" charset="0"/>
              </a:rPr>
              <a:t>ефективними</a:t>
            </a:r>
            <a:r>
              <a:rPr lang="ru-RU" sz="2000" dirty="0">
                <a:solidFill>
                  <a:schemeClr val="bg1"/>
                </a:solidFill>
                <a:latin typeface="Roboto Condensed Light" panose="02000000000000000000" pitchFamily="2" charset="0"/>
                <a:ea typeface="Roboto Condensed Light" panose="02000000000000000000" pitchFamily="2" charset="0"/>
              </a:rPr>
              <a:t> способами </a:t>
            </a:r>
            <a:r>
              <a:rPr lang="ru-RU" sz="2000" dirty="0" err="1">
                <a:solidFill>
                  <a:schemeClr val="bg1"/>
                </a:solidFill>
                <a:latin typeface="Roboto Condensed Light" panose="02000000000000000000" pitchFamily="2" charset="0"/>
                <a:ea typeface="Roboto Condensed Light" panose="02000000000000000000" pitchFamily="2" charset="0"/>
              </a:rPr>
              <a:t>захисту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переважного</a:t>
            </a:r>
            <a:r>
              <a:rPr lang="ru-RU" sz="2000" dirty="0">
                <a:solidFill>
                  <a:schemeClr val="bg1"/>
                </a:solidFill>
                <a:latin typeface="Roboto Condensed Light" panose="02000000000000000000" pitchFamily="2" charset="0"/>
                <a:ea typeface="Roboto Condensed Light" panose="02000000000000000000" pitchFamily="2" charset="0"/>
              </a:rPr>
              <a:t> права </a:t>
            </a:r>
            <a:r>
              <a:rPr lang="ru-RU" sz="2000" dirty="0" err="1">
                <a:solidFill>
                  <a:schemeClr val="bg1"/>
                </a:solidFill>
                <a:latin typeface="Roboto Condensed Light" panose="02000000000000000000" pitchFamily="2" charset="0"/>
                <a:ea typeface="Roboto Condensed Light" panose="02000000000000000000" pitchFamily="2" charset="0"/>
              </a:rPr>
              <a:t>первинного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орендаря</a:t>
            </a:r>
            <a:r>
              <a:rPr lang="ru-RU" sz="2000" dirty="0">
                <a:solidFill>
                  <a:schemeClr val="bg1"/>
                </a:solidFill>
                <a:latin typeface="Roboto Condensed Light" panose="02000000000000000000" pitchFamily="2" charset="0"/>
                <a:ea typeface="Roboto Condensed Light" panose="02000000000000000000" pitchFamily="2" charset="0"/>
              </a:rPr>
              <a:t>. </a:t>
            </a:r>
            <a:endParaRPr lang="ru-RU" sz="2000" dirty="0" smtClean="0">
              <a:solidFill>
                <a:schemeClr val="bg1"/>
              </a:solidFill>
              <a:latin typeface="Roboto Condensed Light" panose="02000000000000000000" pitchFamily="2" charset="0"/>
              <a:ea typeface="Roboto Condensed Light" panose="02000000000000000000" pitchFamily="2" charset="0"/>
            </a:endParaRPr>
          </a:p>
          <a:p>
            <a:pPr algn="just">
              <a:spcBef>
                <a:spcPts val="600"/>
              </a:spcBef>
            </a:pPr>
            <a:r>
              <a:rPr lang="ru-RU" sz="2000" dirty="0" err="1" smtClean="0">
                <a:solidFill>
                  <a:schemeClr val="bg1"/>
                </a:solidFill>
                <a:latin typeface="Roboto Condensed Light" panose="02000000000000000000" pitchFamily="2" charset="0"/>
                <a:ea typeface="Roboto Condensed Light" panose="02000000000000000000" pitchFamily="2" charset="0"/>
              </a:rPr>
              <a:t>Належним</a:t>
            </a:r>
            <a:r>
              <a:rPr lang="ru-RU" sz="2000" dirty="0" smtClean="0">
                <a:solidFill>
                  <a:schemeClr val="bg1"/>
                </a:solidFill>
                <a:latin typeface="Roboto Condensed Light" panose="02000000000000000000" pitchFamily="2" charset="0"/>
                <a:ea typeface="Roboto Condensed Light" panose="02000000000000000000" pitchFamily="2" charset="0"/>
              </a:rPr>
              <a:t> </a:t>
            </a:r>
            <a:r>
              <a:rPr lang="ru-RU" sz="2000" dirty="0">
                <a:solidFill>
                  <a:schemeClr val="bg1"/>
                </a:solidFill>
                <a:latin typeface="Roboto Condensed Light" panose="02000000000000000000" pitchFamily="2" charset="0"/>
                <a:ea typeface="Roboto Condensed Light" panose="02000000000000000000" pitchFamily="2" charset="0"/>
              </a:rPr>
              <a:t>способом </a:t>
            </a:r>
            <a:r>
              <a:rPr lang="ru-RU" sz="2000" dirty="0" err="1">
                <a:solidFill>
                  <a:schemeClr val="bg1"/>
                </a:solidFill>
                <a:latin typeface="Roboto Condensed Light" panose="02000000000000000000" pitchFamily="2" charset="0"/>
                <a:ea typeface="Roboto Condensed Light" panose="02000000000000000000" pitchFamily="2" charset="0"/>
              </a:rPr>
              <a:t>захисту</a:t>
            </a:r>
            <a:r>
              <a:rPr lang="ru-RU" sz="2000" dirty="0">
                <a:solidFill>
                  <a:schemeClr val="bg1"/>
                </a:solidFill>
                <a:latin typeface="Roboto Condensed Light" panose="02000000000000000000" pitchFamily="2" charset="0"/>
                <a:ea typeface="Roboto Condensed Light" panose="02000000000000000000" pitchFamily="2" charset="0"/>
              </a:rPr>
              <a:t> є </a:t>
            </a:r>
            <a:r>
              <a:rPr lang="ru-RU" sz="2000" b="1" dirty="0" err="1">
                <a:solidFill>
                  <a:srgbClr val="FFD800"/>
                </a:solidFill>
                <a:latin typeface="Roboto Condensed Light" panose="02000000000000000000" pitchFamily="2" charset="0"/>
                <a:ea typeface="Roboto Condensed Light" panose="02000000000000000000" pitchFamily="2" charset="0"/>
              </a:rPr>
              <a:t>вимога</a:t>
            </a:r>
            <a:r>
              <a:rPr lang="ru-RU" sz="2000" b="1" dirty="0">
                <a:solidFill>
                  <a:srgbClr val="FFD800"/>
                </a:solidFill>
                <a:latin typeface="Roboto Condensed Light" panose="02000000000000000000" pitchFamily="2" charset="0"/>
                <a:ea typeface="Roboto Condensed Light" panose="02000000000000000000" pitchFamily="2" charset="0"/>
              </a:rPr>
              <a:t> про </a:t>
            </a:r>
            <a:r>
              <a:rPr lang="ru-RU" sz="2000" b="1" dirty="0" err="1">
                <a:solidFill>
                  <a:srgbClr val="FFD800"/>
                </a:solidFill>
                <a:latin typeface="Roboto Condensed Light" panose="02000000000000000000" pitchFamily="2" charset="0"/>
                <a:ea typeface="Roboto Condensed Light" panose="02000000000000000000" pitchFamily="2" charset="0"/>
              </a:rPr>
              <a:t>визнання</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укладеною</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додаткової</a:t>
            </a:r>
            <a:r>
              <a:rPr lang="ru-RU" sz="2000" b="1" dirty="0">
                <a:solidFill>
                  <a:srgbClr val="FFD800"/>
                </a:solidFill>
                <a:latin typeface="Roboto Condensed Light" panose="02000000000000000000" pitchFamily="2" charset="0"/>
                <a:ea typeface="Roboto Condensed Light" panose="02000000000000000000" pitchFamily="2" charset="0"/>
              </a:rPr>
              <a:t> угоди до договору </a:t>
            </a:r>
            <a:r>
              <a:rPr lang="ru-RU" sz="2000" b="1" dirty="0" err="1">
                <a:solidFill>
                  <a:srgbClr val="FFD800"/>
                </a:solidFill>
                <a:latin typeface="Roboto Condensed Light" panose="02000000000000000000" pitchFamily="2" charset="0"/>
                <a:ea typeface="Roboto Condensed Light" panose="02000000000000000000" pitchFamily="2" charset="0"/>
              </a:rPr>
              <a:t>оренди</a:t>
            </a:r>
            <a:r>
              <a:rPr lang="ru-RU" sz="2000" b="1" dirty="0">
                <a:solidFill>
                  <a:srgbClr val="FFD800"/>
                </a:solidFill>
                <a:latin typeface="Roboto Condensed Light" panose="02000000000000000000" pitchFamily="2" charset="0"/>
                <a:ea typeface="Roboto Condensed Light" panose="02000000000000000000" pitchFamily="2" charset="0"/>
              </a:rPr>
              <a:t> та про </a:t>
            </a:r>
            <a:r>
              <a:rPr lang="ru-RU" sz="2000" b="1" dirty="0" err="1">
                <a:solidFill>
                  <a:srgbClr val="FFD800"/>
                </a:solidFill>
                <a:latin typeface="Roboto Condensed Light" panose="02000000000000000000" pitchFamily="2" charset="0"/>
                <a:ea typeface="Roboto Condensed Light" panose="02000000000000000000" pitchFamily="2" charset="0"/>
              </a:rPr>
              <a:t>визнання</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відсутнім</a:t>
            </a:r>
            <a:r>
              <a:rPr lang="ru-RU" sz="2000" b="1" dirty="0">
                <a:solidFill>
                  <a:srgbClr val="FFD800"/>
                </a:solidFill>
                <a:latin typeface="Roboto Condensed Light" panose="02000000000000000000" pitchFamily="2" charset="0"/>
                <a:ea typeface="Roboto Condensed Light" panose="02000000000000000000" pitchFamily="2" charset="0"/>
              </a:rPr>
              <a:t> права </a:t>
            </a:r>
            <a:r>
              <a:rPr lang="ru-RU" sz="2000" b="1" dirty="0" err="1">
                <a:solidFill>
                  <a:srgbClr val="FFD800"/>
                </a:solidFill>
                <a:latin typeface="Roboto Condensed Light" panose="02000000000000000000" pitchFamily="2" charset="0"/>
                <a:ea typeface="Roboto Condensed Light" panose="02000000000000000000" pitchFamily="2" charset="0"/>
              </a:rPr>
              <a:t>оренди</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наступного</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орендаря</a:t>
            </a:r>
            <a:r>
              <a:rPr lang="ru-RU" sz="2000" dirty="0">
                <a:solidFill>
                  <a:schemeClr val="bg1"/>
                </a:solidFill>
                <a:latin typeface="Roboto Condensed Light" panose="02000000000000000000" pitchFamily="2" charset="0"/>
                <a:ea typeface="Roboto Condensed Light" panose="02000000000000000000" pitchFamily="2" charset="0"/>
              </a:rPr>
              <a:t>.</a:t>
            </a:r>
            <a:endParaRPr lang="uk-UA" sz="2000" dirty="0">
              <a:solidFill>
                <a:schemeClr val="bg1"/>
              </a:solidFill>
              <a:latin typeface="Roboto Condensed Light" panose="02000000000000000000" pitchFamily="2" charset="0"/>
              <a:ea typeface="Roboto Condensed Light" panose="02000000000000000000" pitchFamily="2" charset="0"/>
            </a:endParaRPr>
          </a:p>
          <a:p>
            <a:endParaRPr lang="uk-UA" dirty="0" smtClean="0">
              <a:solidFill>
                <a:schemeClr val="bg1"/>
              </a:solidFill>
              <a:latin typeface="Roboto Condensed Light" panose="02000000000000000000" pitchFamily="2" charset="0"/>
              <a:ea typeface="Roboto Condensed Light" panose="02000000000000000000" pitchFamily="2" charset="0"/>
            </a:endParaRPr>
          </a:p>
          <a:p>
            <a:pPr algn="just"/>
            <a:r>
              <a:rPr lang="uk-UA" i="1" dirty="0" smtClean="0">
                <a:solidFill>
                  <a:srgbClr val="38B6AB"/>
                </a:solidFill>
                <a:latin typeface="Roboto Condensed Light" panose="02000000000000000000" pitchFamily="2" charset="0"/>
                <a:ea typeface="Roboto Condensed Light" panose="02000000000000000000" pitchFamily="2" charset="0"/>
              </a:rPr>
              <a:t>					постанова </a:t>
            </a:r>
            <a:r>
              <a:rPr lang="uk-UA" i="1" dirty="0">
                <a:solidFill>
                  <a:srgbClr val="38B6AB"/>
                </a:solidFill>
                <a:latin typeface="Roboto Condensed Light" panose="02000000000000000000" pitchFamily="2" charset="0"/>
                <a:ea typeface="Roboto Condensed Light" panose="02000000000000000000" pitchFamily="2" charset="0"/>
              </a:rPr>
              <a:t>ВП ВС </a:t>
            </a:r>
            <a:r>
              <a:rPr lang="ru-RU" i="1" dirty="0" err="1">
                <a:solidFill>
                  <a:srgbClr val="38B6AB"/>
                </a:solidFill>
                <a:latin typeface="Roboto Condensed Light" panose="02000000000000000000" pitchFamily="2" charset="0"/>
                <a:ea typeface="Roboto Condensed Light" panose="02000000000000000000" pitchFamily="2" charset="0"/>
              </a:rPr>
              <a:t>від</a:t>
            </a:r>
            <a:r>
              <a:rPr lang="ru-RU" i="1" dirty="0">
                <a:solidFill>
                  <a:srgbClr val="38B6AB"/>
                </a:solidFill>
                <a:latin typeface="Roboto Condensed Light" panose="02000000000000000000" pitchFamily="2" charset="0"/>
                <a:ea typeface="Roboto Condensed Light" panose="02000000000000000000" pitchFamily="2" charset="0"/>
              </a:rPr>
              <a:t> 25 </a:t>
            </a:r>
            <a:r>
              <a:rPr lang="ru-RU" i="1" dirty="0" err="1">
                <a:solidFill>
                  <a:srgbClr val="38B6AB"/>
                </a:solidFill>
                <a:latin typeface="Roboto Condensed Light" panose="02000000000000000000" pitchFamily="2" charset="0"/>
                <a:ea typeface="Roboto Condensed Light" panose="02000000000000000000" pitchFamily="2" charset="0"/>
              </a:rPr>
              <a:t>січня</a:t>
            </a:r>
            <a:r>
              <a:rPr lang="ru-RU" i="1" dirty="0">
                <a:solidFill>
                  <a:srgbClr val="38B6AB"/>
                </a:solidFill>
                <a:latin typeface="Roboto Condensed Light" panose="02000000000000000000" pitchFamily="2" charset="0"/>
                <a:ea typeface="Roboto Condensed Light" panose="02000000000000000000" pitchFamily="2" charset="0"/>
              </a:rPr>
              <a:t> 2022 року у </a:t>
            </a:r>
            <a:r>
              <a:rPr lang="ru-RU" i="1" dirty="0" err="1">
                <a:solidFill>
                  <a:srgbClr val="38B6AB"/>
                </a:solidFill>
                <a:latin typeface="Roboto Condensed Light" panose="02000000000000000000" pitchFamily="2" charset="0"/>
                <a:ea typeface="Roboto Condensed Light" panose="02000000000000000000" pitchFamily="2" charset="0"/>
              </a:rPr>
              <a:t>справі</a:t>
            </a:r>
            <a:r>
              <a:rPr lang="ru-RU" i="1" dirty="0">
                <a:solidFill>
                  <a:srgbClr val="38B6AB"/>
                </a:solidFill>
                <a:latin typeface="Roboto Condensed Light" panose="02000000000000000000" pitchFamily="2" charset="0"/>
                <a:ea typeface="Roboto Condensed Light" panose="02000000000000000000" pitchFamily="2" charset="0"/>
              </a:rPr>
              <a:t> № 143/591/20</a:t>
            </a:r>
            <a:endParaRPr lang="uk-UA" i="1" dirty="0" smtClean="0">
              <a:solidFill>
                <a:srgbClr val="38B6AB"/>
              </a:solidFill>
              <a:latin typeface="Roboto Condensed Light" panose="02000000000000000000" pitchFamily="2" charset="0"/>
              <a:ea typeface="Roboto Condensed Light" panose="02000000000000000000" pitchFamily="2" charset="0"/>
            </a:endParaRPr>
          </a:p>
        </p:txBody>
      </p:sp>
      <p:sp>
        <p:nvSpPr>
          <p:cNvPr id="9" name="TextBox 8"/>
          <p:cNvSpPr txBox="1"/>
          <p:nvPr/>
        </p:nvSpPr>
        <p:spPr>
          <a:xfrm>
            <a:off x="487330" y="283160"/>
            <a:ext cx="11114724" cy="830997"/>
          </a:xfrm>
          <a:prstGeom prst="rect">
            <a:avLst/>
          </a:prstGeom>
          <a:noFill/>
        </p:spPr>
        <p:txBody>
          <a:bodyPr wrap="square" rtlCol="0">
            <a:spAutoFit/>
          </a:bodyPr>
          <a:lstStyle/>
          <a:p>
            <a:pPr algn="just"/>
            <a:r>
              <a:rPr lang="ru-RU" sz="2400" b="1" dirty="0" err="1" smtClean="0">
                <a:solidFill>
                  <a:schemeClr val="bg1"/>
                </a:solidFill>
                <a:latin typeface="Roboto Condensed Light" panose="02000000000000000000" pitchFamily="2" charset="0"/>
                <a:ea typeface="Roboto Condensed Light" panose="02000000000000000000" pitchFamily="2" charset="0"/>
              </a:rPr>
              <a:t>Укладення</a:t>
            </a:r>
            <a:r>
              <a:rPr lang="ru-RU" sz="2400" b="1" dirty="0" smtClean="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орендодавцем</a:t>
            </a:r>
            <a:r>
              <a:rPr lang="ru-RU" sz="2400" b="1" dirty="0">
                <a:solidFill>
                  <a:schemeClr val="bg1"/>
                </a:solidFill>
                <a:latin typeface="Roboto Condensed Light" panose="02000000000000000000" pitchFamily="2" charset="0"/>
                <a:ea typeface="Roboto Condensed Light" panose="02000000000000000000" pitchFamily="2" charset="0"/>
              </a:rPr>
              <a:t> договору </a:t>
            </a:r>
            <a:r>
              <a:rPr lang="ru-RU" sz="2400" b="1" dirty="0" err="1">
                <a:solidFill>
                  <a:schemeClr val="bg1"/>
                </a:solidFill>
                <a:latin typeface="Roboto Condensed Light" panose="02000000000000000000" pitchFamily="2" charset="0"/>
                <a:ea typeface="Roboto Condensed Light" panose="02000000000000000000" pitchFamily="2" charset="0"/>
              </a:rPr>
              <a:t>оренди</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земельної</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ділянки</a:t>
            </a:r>
            <a:r>
              <a:rPr lang="ru-RU" sz="2400" b="1" dirty="0">
                <a:solidFill>
                  <a:schemeClr val="bg1"/>
                </a:solidFill>
                <a:latin typeface="Roboto Condensed Light" panose="02000000000000000000" pitchFamily="2" charset="0"/>
                <a:ea typeface="Roboto Condensed Light" panose="02000000000000000000" pitchFamily="2" charset="0"/>
              </a:rPr>
              <a:t> з </a:t>
            </a:r>
            <a:r>
              <a:rPr lang="ru-RU" sz="2400" b="1" dirty="0" err="1">
                <a:solidFill>
                  <a:schemeClr val="bg1"/>
                </a:solidFill>
                <a:latin typeface="Roboto Condensed Light" panose="02000000000000000000" pitchFamily="2" charset="0"/>
                <a:ea typeface="Roboto Condensed Light" panose="02000000000000000000" pitchFamily="2" charset="0"/>
              </a:rPr>
              <a:t>новим</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орендарем</a:t>
            </a:r>
            <a:r>
              <a:rPr lang="ru-RU" sz="2400" b="1" dirty="0">
                <a:solidFill>
                  <a:schemeClr val="bg1"/>
                </a:solidFill>
                <a:latin typeface="Roboto Condensed Light" panose="02000000000000000000" pitchFamily="2" charset="0"/>
                <a:ea typeface="Roboto Condensed Light" panose="02000000000000000000" pitchFamily="2" charset="0"/>
              </a:rPr>
              <a:t> </a:t>
            </a:r>
            <a:r>
              <a:rPr lang="uk-UA" sz="2400" b="1" dirty="0" smtClean="0">
                <a:solidFill>
                  <a:schemeClr val="bg1"/>
                </a:solidFill>
                <a:latin typeface="Roboto Condensed Light" panose="02000000000000000000" pitchFamily="2" charset="0"/>
                <a:ea typeface="Roboto Condensed Light" panose="02000000000000000000" pitchFamily="2" charset="0"/>
              </a:rPr>
              <a:t> </a:t>
            </a:r>
            <a:r>
              <a:rPr lang="ru-RU" sz="2400" b="1" dirty="0">
                <a:solidFill>
                  <a:schemeClr val="bg1"/>
                </a:solidFill>
                <a:latin typeface="Roboto Condensed Light" panose="02000000000000000000" pitchFamily="2" charset="0"/>
                <a:ea typeface="Roboto Condensed Light" panose="02000000000000000000" pitchFamily="2" charset="0"/>
              </a:rPr>
              <a:t>до </a:t>
            </a:r>
            <a:r>
              <a:rPr lang="ru-RU" sz="2400" b="1" dirty="0" err="1">
                <a:solidFill>
                  <a:schemeClr val="bg1"/>
                </a:solidFill>
                <a:latin typeface="Roboto Condensed Light" panose="02000000000000000000" pitchFamily="2" charset="0"/>
                <a:ea typeface="Roboto Condensed Light" panose="02000000000000000000" pitchFamily="2" charset="0"/>
              </a:rPr>
              <a:t>закінчення</a:t>
            </a:r>
            <a:r>
              <a:rPr lang="ru-RU" sz="2400" b="1" dirty="0">
                <a:solidFill>
                  <a:schemeClr val="bg1"/>
                </a:solidFill>
                <a:latin typeface="Roboto Condensed Light" panose="02000000000000000000" pitchFamily="2" charset="0"/>
                <a:ea typeface="Roboto Condensed Light" panose="02000000000000000000" pitchFamily="2" charset="0"/>
              </a:rPr>
              <a:t> строку </a:t>
            </a:r>
            <a:r>
              <a:rPr lang="ru-RU" sz="2400" b="1" dirty="0" err="1">
                <a:solidFill>
                  <a:schemeClr val="bg1"/>
                </a:solidFill>
                <a:latin typeface="Roboto Condensed Light" panose="02000000000000000000" pitchFamily="2" charset="0"/>
                <a:ea typeface="Roboto Condensed Light" panose="02000000000000000000" pitchFamily="2" charset="0"/>
              </a:rPr>
              <a:t>дії</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первинного</a:t>
            </a:r>
            <a:r>
              <a:rPr lang="ru-RU" sz="2400" b="1" dirty="0">
                <a:solidFill>
                  <a:schemeClr val="bg1"/>
                </a:solidFill>
                <a:latin typeface="Roboto Condensed Light" panose="02000000000000000000" pitchFamily="2" charset="0"/>
                <a:ea typeface="Roboto Condensed Light" panose="02000000000000000000" pitchFamily="2" charset="0"/>
              </a:rPr>
              <a:t> договору </a:t>
            </a:r>
            <a:endParaRPr lang="uk-UA" sz="2400" b="1"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4069660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11527359" y="6485038"/>
            <a:ext cx="347116" cy="15826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286546" y="6357705"/>
            <a:ext cx="2228718" cy="412930"/>
          </a:xfrm>
        </p:spPr>
        <p:txBody>
          <a:bodyPr/>
          <a:lstStyle/>
          <a:p>
            <a:r>
              <a:rPr lang="uk-UA" smtClean="0">
                <a:solidFill>
                  <a:schemeClr val="bg1"/>
                </a:solidFill>
                <a:latin typeface="Roboto Condensed Light" panose="02000000000000000000" pitchFamily="2" charset="0"/>
                <a:ea typeface="Roboto Condensed Light" panose="02000000000000000000" pitchFamily="2" charset="0"/>
              </a:rPr>
              <a:t>Велика Палата Верховного Суду</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Місце для нижнього колонтитула 6">
            <a:extLst>
              <a:ext uri="{FF2B5EF4-FFF2-40B4-BE49-F238E27FC236}">
                <a16:creationId xmlns:a16="http://schemas.microsoft.com/office/drawing/2014/main" id="{5DD3FAA2-11D2-433B-9639-F1C673A10B5F}"/>
              </a:ext>
            </a:extLst>
          </p:cNvPr>
          <p:cNvSpPr>
            <a:spLocks noGrp="1"/>
          </p:cNvSpPr>
          <p:nvPr>
            <p:ph type="ftr" sz="quarter" idx="11"/>
          </p:nvPr>
        </p:nvSpPr>
        <p:spPr>
          <a:xfrm>
            <a:off x="2806959" y="6381605"/>
            <a:ext cx="7092820" cy="365125"/>
          </a:xfrm>
        </p:spPr>
        <p:txBody>
          <a:bodyPr/>
          <a:lstStyle/>
          <a:p>
            <a:r>
              <a:rPr lang="ru-RU" smtClean="0">
                <a:solidFill>
                  <a:schemeClr val="bg1"/>
                </a:solidFill>
                <a:latin typeface="Roboto Condensed Light" panose="02000000000000000000" pitchFamily="2" charset="0"/>
                <a:ea typeface="Roboto Condensed Light" panose="02000000000000000000" pitchFamily="2" charset="0"/>
              </a:rPr>
              <a:t>Актуальні правові висновки Верховного Суду у земельних спорах</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TextBox 5"/>
          <p:cNvSpPr txBox="1"/>
          <p:nvPr/>
        </p:nvSpPr>
        <p:spPr>
          <a:xfrm>
            <a:off x="364295" y="1176628"/>
            <a:ext cx="11336622" cy="4493538"/>
          </a:xfrm>
          <a:prstGeom prst="rect">
            <a:avLst/>
          </a:prstGeom>
          <a:noFill/>
        </p:spPr>
        <p:txBody>
          <a:bodyPr wrap="square" rtlCol="0">
            <a:spAutoFit/>
          </a:bodyPr>
          <a:lstStyle/>
          <a:p>
            <a:pPr algn="just">
              <a:spcBef>
                <a:spcPts val="600"/>
              </a:spcBef>
            </a:pPr>
            <a:r>
              <a:rPr lang="ru-RU" sz="2000" dirty="0" err="1">
                <a:solidFill>
                  <a:schemeClr val="bg1"/>
                </a:solidFill>
                <a:latin typeface="Roboto Condensed Light" panose="02000000000000000000" pitchFamily="2" charset="0"/>
                <a:ea typeface="Roboto Condensed Light" panose="02000000000000000000" pitchFamily="2" charset="0"/>
              </a:rPr>
              <a:t>Частина</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восьма</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статті</a:t>
            </a:r>
            <a:r>
              <a:rPr lang="ru-RU" sz="2000" dirty="0">
                <a:solidFill>
                  <a:schemeClr val="bg1"/>
                </a:solidFill>
                <a:latin typeface="Roboto Condensed Light" panose="02000000000000000000" pitchFamily="2" charset="0"/>
                <a:ea typeface="Roboto Condensed Light" panose="02000000000000000000" pitchFamily="2" charset="0"/>
              </a:rPr>
              <a:t> 33 Закону </a:t>
            </a:r>
            <a:r>
              <a:rPr lang="ru-RU" sz="2000" dirty="0" err="1">
                <a:solidFill>
                  <a:schemeClr val="bg1"/>
                </a:solidFill>
                <a:latin typeface="Roboto Condensed Light" panose="02000000000000000000" pitchFamily="2" charset="0"/>
                <a:ea typeface="Roboto Condensed Light" panose="02000000000000000000" pitchFamily="2" charset="0"/>
              </a:rPr>
              <a:t>України</a:t>
            </a:r>
            <a:r>
              <a:rPr lang="ru-RU" sz="2000" dirty="0">
                <a:solidFill>
                  <a:schemeClr val="bg1"/>
                </a:solidFill>
                <a:latin typeface="Roboto Condensed Light" panose="02000000000000000000" pitchFamily="2" charset="0"/>
                <a:ea typeface="Roboto Condensed Light" panose="02000000000000000000" pitchFamily="2" charset="0"/>
              </a:rPr>
              <a:t> «Про </a:t>
            </a:r>
            <a:r>
              <a:rPr lang="ru-RU" sz="2000" dirty="0" err="1">
                <a:solidFill>
                  <a:schemeClr val="bg1"/>
                </a:solidFill>
                <a:latin typeface="Roboto Condensed Light" panose="02000000000000000000" pitchFamily="2" charset="0"/>
                <a:ea typeface="Roboto Condensed Light" panose="02000000000000000000" pitchFamily="2" charset="0"/>
              </a:rPr>
              <a:t>оренду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землі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встановлює</a:t>
            </a:r>
            <a:r>
              <a:rPr lang="ru-RU" sz="2000" dirty="0">
                <a:solidFill>
                  <a:schemeClr val="bg1"/>
                </a:solidFill>
                <a:latin typeface="Roboto Condensed Light" panose="02000000000000000000" pitchFamily="2" charset="0"/>
                <a:ea typeface="Roboto Condensed Light" panose="02000000000000000000" pitchFamily="2" charset="0"/>
              </a:rPr>
              <a:t> строк, </a:t>
            </a:r>
            <a:r>
              <a:rPr lang="ru-RU" sz="2000" dirty="0" err="1">
                <a:solidFill>
                  <a:schemeClr val="bg1"/>
                </a:solidFill>
                <a:latin typeface="Roboto Condensed Light" panose="02000000000000000000" pitchFamily="2" charset="0"/>
                <a:ea typeface="Roboto Condensed Light" panose="02000000000000000000" pitchFamily="2" charset="0"/>
              </a:rPr>
              <a:t>зі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спливом</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якого</a:t>
            </a:r>
            <a:r>
              <a:rPr lang="ru-RU" sz="2000" dirty="0">
                <a:solidFill>
                  <a:schemeClr val="bg1"/>
                </a:solidFill>
                <a:latin typeface="Roboto Condensed Light" panose="02000000000000000000" pitchFamily="2" charset="0"/>
                <a:ea typeface="Roboto Condensed Light" panose="02000000000000000000" pitchFamily="2" charset="0"/>
              </a:rPr>
              <a:t> право </a:t>
            </a:r>
            <a:r>
              <a:rPr lang="ru-RU" sz="2000" dirty="0" err="1">
                <a:solidFill>
                  <a:schemeClr val="bg1"/>
                </a:solidFill>
                <a:latin typeface="Roboto Condensed Light" panose="02000000000000000000" pitchFamily="2" charset="0"/>
                <a:ea typeface="Roboto Condensed Light" panose="02000000000000000000" pitchFamily="2" charset="0"/>
              </a:rPr>
              <a:t>сторони</a:t>
            </a:r>
            <a:r>
              <a:rPr lang="ru-RU" sz="2000" dirty="0">
                <a:solidFill>
                  <a:schemeClr val="bg1"/>
                </a:solidFill>
                <a:latin typeface="Roboto Condensed Light" panose="02000000000000000000" pitchFamily="2" charset="0"/>
                <a:ea typeface="Roboto Condensed Light" panose="02000000000000000000" pitchFamily="2" charset="0"/>
              </a:rPr>
              <a:t> на </a:t>
            </a:r>
            <a:r>
              <a:rPr lang="ru-RU" sz="2000" dirty="0" err="1">
                <a:solidFill>
                  <a:schemeClr val="bg1"/>
                </a:solidFill>
                <a:latin typeface="Roboto Condensed Light" panose="02000000000000000000" pitchFamily="2" charset="0"/>
                <a:ea typeface="Roboto Condensed Light" panose="02000000000000000000" pitchFamily="2" charset="0"/>
              </a:rPr>
              <a:t>поновлення</a:t>
            </a:r>
            <a:r>
              <a:rPr lang="ru-RU" sz="2000" dirty="0">
                <a:solidFill>
                  <a:schemeClr val="bg1"/>
                </a:solidFill>
                <a:latin typeface="Roboto Condensed Light" panose="02000000000000000000" pitchFamily="2" charset="0"/>
                <a:ea typeface="Roboto Condensed Light" panose="02000000000000000000" pitchFamily="2" charset="0"/>
              </a:rPr>
              <a:t> договору </a:t>
            </a:r>
            <a:r>
              <a:rPr lang="ru-RU" sz="2000" dirty="0" err="1">
                <a:solidFill>
                  <a:schemeClr val="bg1"/>
                </a:solidFill>
                <a:latin typeface="Roboto Condensed Light" panose="02000000000000000000" pitchFamily="2" charset="0"/>
                <a:ea typeface="Roboto Condensed Light" panose="02000000000000000000" pitchFamily="2" charset="0"/>
              </a:rPr>
              <a:t>оренди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земельної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ділянки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вважатиметься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порушеним</a:t>
            </a:r>
            <a:r>
              <a:rPr lang="ru-RU" sz="2000" dirty="0">
                <a:solidFill>
                  <a:schemeClr val="bg1"/>
                </a:solidFill>
                <a:latin typeface="Roboto Condensed Light" panose="02000000000000000000" pitchFamily="2" charset="0"/>
                <a:ea typeface="Roboto Condensed Light" panose="02000000000000000000" pitchFamily="2" charset="0"/>
              </a:rPr>
              <a:t> у </a:t>
            </a:r>
            <a:r>
              <a:rPr lang="ru-RU" sz="2000" dirty="0" err="1">
                <a:solidFill>
                  <a:schemeClr val="bg1"/>
                </a:solidFill>
                <a:latin typeface="Roboto Condensed Light" panose="02000000000000000000" pitchFamily="2" charset="0"/>
                <a:ea typeface="Roboto Condensed Light" panose="02000000000000000000" pitchFamily="2" charset="0"/>
              </a:rPr>
              <a:t>випадку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відмови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або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зволікання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іншої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сторони</a:t>
            </a:r>
            <a:r>
              <a:rPr lang="ru-RU" sz="2000" dirty="0">
                <a:solidFill>
                  <a:schemeClr val="bg1"/>
                </a:solidFill>
                <a:latin typeface="Roboto Condensed Light" panose="02000000000000000000" pitchFamily="2" charset="0"/>
                <a:ea typeface="Roboto Condensed Light" panose="02000000000000000000" pitchFamily="2" charset="0"/>
              </a:rPr>
              <a:t> з </a:t>
            </a:r>
            <a:r>
              <a:rPr lang="ru-RU" sz="2000" dirty="0" err="1">
                <a:solidFill>
                  <a:schemeClr val="bg1"/>
                </a:solidFill>
                <a:latin typeface="Roboto Condensed Light" panose="02000000000000000000" pitchFamily="2" charset="0"/>
                <a:ea typeface="Roboto Condensed Light" panose="02000000000000000000" pitchFamily="2" charset="0"/>
              </a:rPr>
              <a:t>укладенням</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додаткової</a:t>
            </a:r>
            <a:r>
              <a:rPr lang="ru-RU" sz="2000" dirty="0">
                <a:solidFill>
                  <a:schemeClr val="bg1"/>
                </a:solidFill>
                <a:latin typeface="Roboto Condensed Light" panose="02000000000000000000" pitchFamily="2" charset="0"/>
                <a:ea typeface="Roboto Condensed Light" panose="02000000000000000000" pitchFamily="2" charset="0"/>
              </a:rPr>
              <a:t> угоди</a:t>
            </a:r>
            <a:r>
              <a:rPr lang="ru-RU" sz="2000" dirty="0" smtClean="0">
                <a:solidFill>
                  <a:schemeClr val="bg1"/>
                </a:solidFill>
                <a:latin typeface="Roboto Condensed Light" panose="02000000000000000000" pitchFamily="2" charset="0"/>
                <a:ea typeface="Roboto Condensed Light" panose="02000000000000000000" pitchFamily="2" charset="0"/>
              </a:rPr>
              <a:t>.</a:t>
            </a:r>
          </a:p>
          <a:p>
            <a:pPr algn="just">
              <a:spcBef>
                <a:spcPts val="600"/>
              </a:spcBef>
            </a:pPr>
            <a:r>
              <a:rPr lang="ru-RU" sz="2000" b="1" dirty="0" err="1" smtClean="0">
                <a:solidFill>
                  <a:schemeClr val="bg1"/>
                </a:solidFill>
                <a:latin typeface="Roboto Condensed Light" panose="02000000000000000000" pitchFamily="2" charset="0"/>
                <a:ea typeface="Roboto Condensed Light" panose="02000000000000000000" pitchFamily="2" charset="0"/>
              </a:rPr>
              <a:t>Протягом</a:t>
            </a:r>
            <a:r>
              <a:rPr lang="ru-RU" sz="2000" b="1" dirty="0" smtClean="0">
                <a:solidFill>
                  <a:schemeClr val="bg1"/>
                </a:solidFill>
                <a:latin typeface="Roboto Condensed Light" panose="02000000000000000000" pitchFamily="2" charset="0"/>
                <a:ea typeface="Roboto Condensed Light" panose="02000000000000000000" pitchFamily="2" charset="0"/>
              </a:rPr>
              <a:t> </a:t>
            </a:r>
            <a:r>
              <a:rPr lang="ru-RU" sz="2000" b="1" dirty="0">
                <a:solidFill>
                  <a:schemeClr val="bg1"/>
                </a:solidFill>
                <a:latin typeface="Roboto Condensed Light" panose="02000000000000000000" pitchFamily="2" charset="0"/>
                <a:ea typeface="Roboto Condensed Light" panose="02000000000000000000" pitchFamily="2" charset="0"/>
              </a:rPr>
              <a:t>строку, на </a:t>
            </a:r>
            <a:r>
              <a:rPr lang="ru-RU" sz="2000" b="1" dirty="0" err="1">
                <a:solidFill>
                  <a:schemeClr val="bg1"/>
                </a:solidFill>
                <a:latin typeface="Roboto Condensed Light" panose="02000000000000000000" pitchFamily="2" charset="0"/>
                <a:ea typeface="Roboto Condensed Light" panose="02000000000000000000" pitchFamily="2" charset="0"/>
              </a:rPr>
              <a:t>який</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договір</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міг</a:t>
            </a:r>
            <a:r>
              <a:rPr lang="ru-RU" sz="2000" b="1" dirty="0">
                <a:solidFill>
                  <a:schemeClr val="bg1"/>
                </a:solidFill>
                <a:latin typeface="Roboto Condensed Light" panose="02000000000000000000" pitchFamily="2" charset="0"/>
                <a:ea typeface="Roboto Condensed Light" panose="02000000000000000000" pitchFamily="2" charset="0"/>
              </a:rPr>
              <a:t> бути </a:t>
            </a:r>
            <a:r>
              <a:rPr lang="ru-RU" sz="2000" b="1" dirty="0" err="1">
                <a:solidFill>
                  <a:schemeClr val="bg1"/>
                </a:solidFill>
                <a:latin typeface="Roboto Condensed Light" panose="02000000000000000000" pitchFamily="2" charset="0"/>
                <a:ea typeface="Roboto Condensed Light" panose="02000000000000000000" pitchFamily="2" charset="0"/>
              </a:rPr>
              <a:t>поновлений</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орендар</a:t>
            </a:r>
            <a:r>
              <a:rPr lang="ru-RU" sz="2000" b="1" dirty="0">
                <a:solidFill>
                  <a:srgbClr val="FFD800"/>
                </a:solidFill>
                <a:latin typeface="Roboto Condensed Light" panose="02000000000000000000" pitchFamily="2" charset="0"/>
                <a:ea typeface="Roboto Condensed Light" panose="02000000000000000000" pitchFamily="2" charset="0"/>
              </a:rPr>
              <a:t> не </a:t>
            </a:r>
            <a:r>
              <a:rPr lang="ru-RU" sz="2000" b="1" dirty="0" err="1">
                <a:solidFill>
                  <a:srgbClr val="FFD800"/>
                </a:solidFill>
                <a:latin typeface="Roboto Condensed Light" panose="02000000000000000000" pitchFamily="2" charset="0"/>
                <a:ea typeface="Roboto Condensed Light" panose="02000000000000000000" pitchFamily="2" charset="0"/>
              </a:rPr>
              <a:t>може</a:t>
            </a:r>
            <a:r>
              <a:rPr lang="ru-RU" sz="2000" b="1" dirty="0">
                <a:solidFill>
                  <a:srgbClr val="FFD800"/>
                </a:solidFill>
                <a:latin typeface="Roboto Condensed Light" panose="02000000000000000000" pitchFamily="2" charset="0"/>
                <a:ea typeface="Roboto Condensed Light" panose="02000000000000000000" pitchFamily="2" charset="0"/>
              </a:rPr>
              <a:t> бути </a:t>
            </a:r>
            <a:r>
              <a:rPr lang="ru-RU" sz="2000" b="1" dirty="0" err="1">
                <a:solidFill>
                  <a:srgbClr val="FFD800"/>
                </a:solidFill>
                <a:latin typeface="Roboto Condensed Light" panose="02000000000000000000" pitchFamily="2" charset="0"/>
                <a:ea typeface="Roboto Condensed Light" panose="02000000000000000000" pitchFamily="2" charset="0"/>
              </a:rPr>
              <a:t>обмежений</a:t>
            </a:r>
            <a:r>
              <a:rPr lang="ru-RU" sz="2000" b="1" dirty="0">
                <a:solidFill>
                  <a:srgbClr val="FFD800"/>
                </a:solidFill>
                <a:latin typeface="Roboto Condensed Light" panose="02000000000000000000" pitchFamily="2" charset="0"/>
                <a:ea typeface="Roboto Condensed Light" panose="02000000000000000000" pitchFamily="2" charset="0"/>
              </a:rPr>
              <a:t> у </a:t>
            </a:r>
            <a:r>
              <a:rPr lang="ru-RU" sz="2000" b="1" dirty="0" err="1">
                <a:solidFill>
                  <a:srgbClr val="FFD800"/>
                </a:solidFill>
                <a:latin typeface="Roboto Condensed Light" panose="02000000000000000000" pitchFamily="2" charset="0"/>
                <a:ea typeface="Roboto Condensed Light" panose="02000000000000000000" pitchFamily="2" charset="0"/>
              </a:rPr>
              <a:t>праві</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звернутися</a:t>
            </a:r>
            <a:r>
              <a:rPr lang="ru-RU" sz="2000" b="1" dirty="0">
                <a:solidFill>
                  <a:srgbClr val="FFD800"/>
                </a:solidFill>
                <a:latin typeface="Roboto Condensed Light" panose="02000000000000000000" pitchFamily="2" charset="0"/>
                <a:ea typeface="Roboto Condensed Light" panose="02000000000000000000" pitchFamily="2" charset="0"/>
              </a:rPr>
              <a:t> до суду з </a:t>
            </a:r>
            <a:r>
              <a:rPr lang="ru-RU" sz="2000" b="1" dirty="0" err="1">
                <a:solidFill>
                  <a:srgbClr val="FFD800"/>
                </a:solidFill>
                <a:latin typeface="Roboto Condensed Light" panose="02000000000000000000" pitchFamily="2" charset="0"/>
                <a:ea typeface="Roboto Condensed Light" panose="02000000000000000000" pitchFamily="2" charset="0"/>
              </a:rPr>
              <a:t>позовом</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покликаним</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усунути</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його</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неможливість</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зареєструвати</a:t>
            </a:r>
            <a:r>
              <a:rPr lang="ru-RU" sz="2000" b="1" dirty="0">
                <a:solidFill>
                  <a:srgbClr val="FFD800"/>
                </a:solidFill>
                <a:latin typeface="Roboto Condensed Light" panose="02000000000000000000" pitchFamily="2" charset="0"/>
                <a:ea typeface="Roboto Condensed Light" panose="02000000000000000000" pitchFamily="2" charset="0"/>
              </a:rPr>
              <a:t> право </a:t>
            </a:r>
            <a:r>
              <a:rPr lang="ru-RU" sz="2000" b="1" dirty="0" err="1">
                <a:solidFill>
                  <a:srgbClr val="FFD800"/>
                </a:solidFill>
                <a:latin typeface="Roboto Condensed Light" panose="02000000000000000000" pitchFamily="2" charset="0"/>
                <a:ea typeface="Roboto Condensed Light" panose="02000000000000000000" pitchFamily="2" charset="0"/>
              </a:rPr>
              <a:t>оренди</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dirty="0">
                <a:solidFill>
                  <a:schemeClr val="bg1"/>
                </a:solidFill>
                <a:latin typeface="Roboto Condensed Light" panose="02000000000000000000" pitchFamily="2" charset="0"/>
                <a:ea typeface="Roboto Condensed Light" panose="02000000000000000000" pitchFamily="2" charset="0"/>
              </a:rPr>
              <a:t>в Державному </a:t>
            </a:r>
            <a:r>
              <a:rPr lang="ru-RU" sz="2000" dirty="0" err="1">
                <a:solidFill>
                  <a:schemeClr val="bg1"/>
                </a:solidFill>
                <a:latin typeface="Roboto Condensed Light" panose="02000000000000000000" pitchFamily="2" charset="0"/>
                <a:ea typeface="Roboto Condensed Light" panose="02000000000000000000" pitchFamily="2" charset="0"/>
              </a:rPr>
              <a:t>реєстрі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речових</a:t>
            </a:r>
            <a:r>
              <a:rPr lang="ru-RU" sz="2000" dirty="0">
                <a:solidFill>
                  <a:schemeClr val="bg1"/>
                </a:solidFill>
                <a:latin typeface="Roboto Condensed Light" panose="02000000000000000000" pitchFamily="2" charset="0"/>
                <a:ea typeface="Roboto Condensed Light" panose="02000000000000000000" pitchFamily="2" charset="0"/>
              </a:rPr>
              <a:t> прав на </a:t>
            </a:r>
            <a:r>
              <a:rPr lang="ru-RU" sz="2000" dirty="0" err="1">
                <a:solidFill>
                  <a:schemeClr val="bg1"/>
                </a:solidFill>
                <a:latin typeface="Roboto Condensed Light" panose="02000000000000000000" pitchFamily="2" charset="0"/>
                <a:ea typeface="Roboto Condensed Light" panose="02000000000000000000" pitchFamily="2" charset="0"/>
              </a:rPr>
              <a:t>нерухоме</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майно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зокрема</a:t>
            </a:r>
            <a:r>
              <a:rPr lang="ru-RU" sz="2000" dirty="0">
                <a:solidFill>
                  <a:schemeClr val="bg1"/>
                </a:solidFill>
                <a:latin typeface="Roboto Condensed Light" panose="02000000000000000000" pitchFamily="2" charset="0"/>
                <a:ea typeface="Roboto Condensed Light" panose="02000000000000000000" pitchFamily="2" charset="0"/>
              </a:rPr>
              <a:t> і шляхом </a:t>
            </a:r>
            <a:r>
              <a:rPr lang="ru-RU" sz="2000" dirty="0" err="1">
                <a:solidFill>
                  <a:schemeClr val="bg1"/>
                </a:solidFill>
                <a:latin typeface="Roboto Condensed Light" panose="02000000000000000000" pitchFamily="2" charset="0"/>
                <a:ea typeface="Roboto Condensed Light" panose="02000000000000000000" pitchFamily="2" charset="0"/>
              </a:rPr>
              <a:t>визнання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укладеною</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додаткової</a:t>
            </a:r>
            <a:r>
              <a:rPr lang="ru-RU" sz="2000" dirty="0">
                <a:solidFill>
                  <a:schemeClr val="bg1"/>
                </a:solidFill>
                <a:latin typeface="Roboto Condensed Light" panose="02000000000000000000" pitchFamily="2" charset="0"/>
                <a:ea typeface="Roboto Condensed Light" panose="02000000000000000000" pitchFamily="2" charset="0"/>
              </a:rPr>
              <a:t> угоди до договору </a:t>
            </a:r>
            <a:r>
              <a:rPr lang="ru-RU" sz="2000" dirty="0" err="1">
                <a:solidFill>
                  <a:schemeClr val="bg1"/>
                </a:solidFill>
                <a:latin typeface="Roboto Condensed Light" panose="02000000000000000000" pitchFamily="2" charset="0"/>
                <a:ea typeface="Roboto Condensed Light" panose="02000000000000000000" pitchFamily="2" charset="0"/>
              </a:rPr>
              <a:t>оренди</a:t>
            </a:r>
            <a:r>
              <a:rPr lang="ru-RU" sz="2000" dirty="0" smtClean="0">
                <a:solidFill>
                  <a:schemeClr val="bg1"/>
                </a:solidFill>
                <a:latin typeface="Roboto Condensed Light" panose="02000000000000000000" pitchFamily="2" charset="0"/>
                <a:ea typeface="Roboto Condensed Light" panose="02000000000000000000" pitchFamily="2" charset="0"/>
              </a:rPr>
              <a:t>.</a:t>
            </a:r>
          </a:p>
          <a:p>
            <a:pPr algn="just">
              <a:spcBef>
                <a:spcPts val="600"/>
              </a:spcBef>
            </a:pPr>
            <a:r>
              <a:rPr lang="ru-RU" sz="2000" dirty="0" err="1" smtClean="0">
                <a:solidFill>
                  <a:schemeClr val="bg1"/>
                </a:solidFill>
                <a:latin typeface="Roboto Condensed Light" panose="02000000000000000000" pitchFamily="2" charset="0"/>
                <a:ea typeface="Roboto Condensed Light" panose="02000000000000000000" pitchFamily="2" charset="0"/>
              </a:rPr>
              <a:t>Вимога</a:t>
            </a:r>
            <a:r>
              <a:rPr lang="ru-RU" sz="2000" dirty="0" smtClean="0">
                <a:solidFill>
                  <a:schemeClr val="bg1"/>
                </a:solidFill>
                <a:latin typeface="Roboto Condensed Light" panose="02000000000000000000" pitchFamily="2" charset="0"/>
                <a:ea typeface="Roboto Condensed Light" panose="02000000000000000000" pitchFamily="2" charset="0"/>
              </a:rPr>
              <a:t> </a:t>
            </a:r>
            <a:r>
              <a:rPr lang="ru-RU" sz="2000" dirty="0">
                <a:solidFill>
                  <a:schemeClr val="bg1"/>
                </a:solidFill>
                <a:latin typeface="Roboto Condensed Light" panose="02000000000000000000" pitchFamily="2" charset="0"/>
                <a:ea typeface="Roboto Condensed Light" panose="02000000000000000000" pitchFamily="2" charset="0"/>
              </a:rPr>
              <a:t>про </a:t>
            </a:r>
            <a:r>
              <a:rPr lang="ru-RU" sz="2000" dirty="0" err="1">
                <a:solidFill>
                  <a:schemeClr val="bg1"/>
                </a:solidFill>
                <a:latin typeface="Roboto Condensed Light" panose="02000000000000000000" pitchFamily="2" charset="0"/>
                <a:ea typeface="Roboto Condensed Light" panose="02000000000000000000" pitchFamily="2" charset="0"/>
              </a:rPr>
              <a:t>визнання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укладеною</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додаткової</a:t>
            </a:r>
            <a:r>
              <a:rPr lang="ru-RU" sz="2000" dirty="0">
                <a:solidFill>
                  <a:schemeClr val="bg1"/>
                </a:solidFill>
                <a:latin typeface="Roboto Condensed Light" panose="02000000000000000000" pitchFamily="2" charset="0"/>
                <a:ea typeface="Roboto Condensed Light" panose="02000000000000000000" pitchFamily="2" charset="0"/>
              </a:rPr>
              <a:t> угоди про </a:t>
            </a:r>
            <a:r>
              <a:rPr lang="ru-RU" sz="2000" dirty="0" err="1">
                <a:solidFill>
                  <a:schemeClr val="bg1"/>
                </a:solidFill>
                <a:latin typeface="Roboto Condensed Light" panose="02000000000000000000" pitchFamily="2" charset="0"/>
                <a:ea typeface="Roboto Condensed Light" panose="02000000000000000000" pitchFamily="2" charset="0"/>
              </a:rPr>
              <a:t>поновлення</a:t>
            </a:r>
            <a:r>
              <a:rPr lang="ru-RU" sz="2000" dirty="0">
                <a:solidFill>
                  <a:schemeClr val="bg1"/>
                </a:solidFill>
                <a:latin typeface="Roboto Condensed Light" panose="02000000000000000000" pitchFamily="2" charset="0"/>
                <a:ea typeface="Roboto Condensed Light" panose="02000000000000000000" pitchFamily="2" charset="0"/>
              </a:rPr>
              <a:t> договору </a:t>
            </a:r>
            <a:r>
              <a:rPr lang="ru-RU" sz="2000" dirty="0" err="1">
                <a:solidFill>
                  <a:schemeClr val="bg1"/>
                </a:solidFill>
                <a:latin typeface="Roboto Condensed Light" panose="02000000000000000000" pitchFamily="2" charset="0"/>
                <a:ea typeface="Roboto Condensed Light" panose="02000000000000000000" pitchFamily="2" charset="0"/>
              </a:rPr>
              <a:t>оренди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землі</a:t>
            </a:r>
            <a:r>
              <a:rPr lang="ru-RU" sz="2000" dirty="0">
                <a:solidFill>
                  <a:schemeClr val="bg1"/>
                </a:solidFill>
                <a:latin typeface="Roboto Condensed Light" panose="02000000000000000000" pitchFamily="2" charset="0"/>
                <a:ea typeface="Roboto Condensed Light" panose="02000000000000000000" pitchFamily="2" charset="0"/>
              </a:rPr>
              <a:t> не </a:t>
            </a:r>
            <a:r>
              <a:rPr lang="ru-RU" sz="2000" dirty="0" err="1">
                <a:solidFill>
                  <a:schemeClr val="bg1"/>
                </a:solidFill>
                <a:latin typeface="Roboto Condensed Light" panose="02000000000000000000" pitchFamily="2" charset="0"/>
                <a:ea typeface="Roboto Condensed Light" panose="02000000000000000000" pitchFamily="2" charset="0"/>
              </a:rPr>
              <a:t>належить</a:t>
            </a:r>
            <a:r>
              <a:rPr lang="ru-RU" sz="2000" dirty="0">
                <a:solidFill>
                  <a:schemeClr val="bg1"/>
                </a:solidFill>
                <a:latin typeface="Roboto Condensed Light" panose="02000000000000000000" pitchFamily="2" charset="0"/>
                <a:ea typeface="Roboto Condensed Light" panose="02000000000000000000" pitchFamily="2" charset="0"/>
              </a:rPr>
              <a:t> до </a:t>
            </a:r>
            <a:r>
              <a:rPr lang="ru-RU" sz="2000" dirty="0" err="1">
                <a:solidFill>
                  <a:schemeClr val="bg1"/>
                </a:solidFill>
                <a:latin typeface="Roboto Condensed Light" panose="02000000000000000000" pitchFamily="2" charset="0"/>
                <a:ea typeface="Roboto Condensed Light" panose="02000000000000000000" pitchFamily="2" charset="0"/>
              </a:rPr>
              <a:t>визначеного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статтею</a:t>
            </a:r>
            <a:r>
              <a:rPr lang="ru-RU" sz="2000" dirty="0">
                <a:solidFill>
                  <a:schemeClr val="bg1"/>
                </a:solidFill>
                <a:latin typeface="Roboto Condensed Light" panose="02000000000000000000" pitchFamily="2" charset="0"/>
                <a:ea typeface="Roboto Condensed Light" panose="02000000000000000000" pitchFamily="2" charset="0"/>
              </a:rPr>
              <a:t> 268 </a:t>
            </a:r>
            <a:r>
              <a:rPr lang="ru-RU" sz="2000" dirty="0" err="1">
                <a:solidFill>
                  <a:schemeClr val="bg1"/>
                </a:solidFill>
                <a:latin typeface="Roboto Condensed Light" panose="02000000000000000000" pitchFamily="2" charset="0"/>
                <a:ea typeface="Roboto Condensed Light" panose="02000000000000000000" pitchFamily="2" charset="0"/>
              </a:rPr>
              <a:t>Цивільного</a:t>
            </a:r>
            <a:r>
              <a:rPr lang="ru-RU" sz="2000" dirty="0">
                <a:solidFill>
                  <a:schemeClr val="bg1"/>
                </a:solidFill>
                <a:latin typeface="Roboto Condensed Light" panose="02000000000000000000" pitchFamily="2" charset="0"/>
                <a:ea typeface="Roboto Condensed Light" panose="02000000000000000000" pitchFamily="2" charset="0"/>
              </a:rPr>
              <a:t> кодексу </a:t>
            </a:r>
            <a:r>
              <a:rPr lang="ru-RU" sz="2000" dirty="0" err="1">
                <a:solidFill>
                  <a:schemeClr val="bg1"/>
                </a:solidFill>
                <a:latin typeface="Roboto Condensed Light" panose="02000000000000000000" pitchFamily="2" charset="0"/>
                <a:ea typeface="Roboto Condensed Light" panose="02000000000000000000" pitchFamily="2" charset="0"/>
              </a:rPr>
              <a:t>України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переліку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вимог</a:t>
            </a:r>
            <a:r>
              <a:rPr lang="ru-RU" sz="2000" dirty="0">
                <a:solidFill>
                  <a:schemeClr val="bg1"/>
                </a:solidFill>
                <a:latin typeface="Roboto Condensed Light" panose="02000000000000000000" pitchFamily="2" charset="0"/>
                <a:ea typeface="Roboto Condensed Light" panose="02000000000000000000" pitchFamily="2" charset="0"/>
              </a:rPr>
              <a:t>, на </a:t>
            </a:r>
            <a:r>
              <a:rPr lang="ru-RU" sz="2000" dirty="0" err="1">
                <a:solidFill>
                  <a:schemeClr val="bg1"/>
                </a:solidFill>
                <a:latin typeface="Roboto Condensed Light" panose="02000000000000000000" pitchFamily="2" charset="0"/>
                <a:ea typeface="Roboto Condensed Light" panose="02000000000000000000" pitchFamily="2" charset="0"/>
              </a:rPr>
              <a:t>які</a:t>
            </a:r>
            <a:r>
              <a:rPr lang="ru-RU" sz="2000" dirty="0">
                <a:solidFill>
                  <a:schemeClr val="bg1"/>
                </a:solidFill>
                <a:latin typeface="Roboto Condensed Light" panose="02000000000000000000" pitchFamily="2" charset="0"/>
                <a:ea typeface="Roboto Condensed Light" panose="02000000000000000000" pitchFamily="2" charset="0"/>
              </a:rPr>
              <a:t> не </a:t>
            </a:r>
            <a:r>
              <a:rPr lang="ru-RU" sz="2000" dirty="0" err="1">
                <a:solidFill>
                  <a:schemeClr val="bg1"/>
                </a:solidFill>
                <a:latin typeface="Roboto Condensed Light" panose="02000000000000000000" pitchFamily="2" charset="0"/>
                <a:ea typeface="Roboto Condensed Light" panose="02000000000000000000" pitchFamily="2" charset="0"/>
              </a:rPr>
              <a:t>поширюється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позовна</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давність</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однак</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оскільки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порушення</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орендодавцем</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вимог</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dirty="0">
                <a:solidFill>
                  <a:schemeClr val="bg1"/>
                </a:solidFill>
                <a:latin typeface="Roboto Condensed Light" panose="02000000000000000000" pitchFamily="2" charset="0"/>
                <a:ea typeface="Roboto Condensed Light" panose="02000000000000000000" pitchFamily="2" charset="0"/>
              </a:rPr>
              <a:t>Закону </a:t>
            </a:r>
            <a:r>
              <a:rPr lang="ru-RU" sz="2000" dirty="0" err="1">
                <a:solidFill>
                  <a:schemeClr val="bg1"/>
                </a:solidFill>
                <a:latin typeface="Roboto Condensed Light" panose="02000000000000000000" pitchFamily="2" charset="0"/>
                <a:ea typeface="Roboto Condensed Light" panose="02000000000000000000" pitchFamily="2" charset="0"/>
              </a:rPr>
              <a:t>України</a:t>
            </a:r>
            <a:r>
              <a:rPr lang="ru-RU" sz="2000" dirty="0">
                <a:solidFill>
                  <a:schemeClr val="bg1"/>
                </a:solidFill>
                <a:latin typeface="Roboto Condensed Light" panose="02000000000000000000" pitchFamily="2" charset="0"/>
                <a:ea typeface="Roboto Condensed Light" panose="02000000000000000000" pitchFamily="2" charset="0"/>
              </a:rPr>
              <a:t> «Про </a:t>
            </a:r>
            <a:r>
              <a:rPr lang="ru-RU" sz="2000" dirty="0" err="1">
                <a:solidFill>
                  <a:schemeClr val="bg1"/>
                </a:solidFill>
                <a:latin typeface="Roboto Condensed Light" panose="02000000000000000000" pitchFamily="2" charset="0"/>
                <a:ea typeface="Roboto Condensed Light" panose="02000000000000000000" pitchFamily="2" charset="0"/>
              </a:rPr>
              <a:t>оренду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землі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щодо</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укладення</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додаткової</a:t>
            </a:r>
            <a:r>
              <a:rPr lang="ru-RU" sz="2000" b="1" dirty="0">
                <a:solidFill>
                  <a:schemeClr val="bg1"/>
                </a:solidFill>
                <a:latin typeface="Roboto Condensed Light" panose="02000000000000000000" pitchFamily="2" charset="0"/>
                <a:ea typeface="Roboto Condensed Light" panose="02000000000000000000" pitchFamily="2" charset="0"/>
              </a:rPr>
              <a:t> угоди</a:t>
            </a:r>
            <a:r>
              <a:rPr lang="ru-RU" sz="2000" dirty="0">
                <a:solidFill>
                  <a:schemeClr val="bg1"/>
                </a:solidFill>
                <a:latin typeface="Roboto Condensed Light" panose="02000000000000000000" pitchFamily="2" charset="0"/>
                <a:ea typeface="Roboto Condensed Light" panose="02000000000000000000" pitchFamily="2" charset="0"/>
              </a:rPr>
              <a:t> про </a:t>
            </a:r>
            <a:r>
              <a:rPr lang="ru-RU" sz="2000" dirty="0" err="1">
                <a:solidFill>
                  <a:schemeClr val="bg1"/>
                </a:solidFill>
                <a:latin typeface="Roboto Condensed Light" panose="02000000000000000000" pitchFamily="2" charset="0"/>
                <a:ea typeface="Roboto Condensed Light" panose="02000000000000000000" pitchFamily="2" charset="0"/>
              </a:rPr>
              <a:t>поновлення</a:t>
            </a:r>
            <a:r>
              <a:rPr lang="ru-RU" sz="2000" dirty="0">
                <a:solidFill>
                  <a:schemeClr val="bg1"/>
                </a:solidFill>
                <a:latin typeface="Roboto Condensed Light" panose="02000000000000000000" pitchFamily="2" charset="0"/>
                <a:ea typeface="Roboto Condensed Light" panose="02000000000000000000" pitchFamily="2" charset="0"/>
              </a:rPr>
              <a:t> договору </a:t>
            </a:r>
            <a:r>
              <a:rPr lang="ru-RU" sz="2000" dirty="0" err="1">
                <a:solidFill>
                  <a:schemeClr val="bg1"/>
                </a:solidFill>
                <a:latin typeface="Roboto Condensed Light" panose="02000000000000000000" pitchFamily="2" charset="0"/>
                <a:ea typeface="Roboto Condensed Light" panose="02000000000000000000" pitchFamily="2" charset="0"/>
              </a:rPr>
              <a:t>оренди</a:t>
            </a:r>
            <a:r>
              <a:rPr lang="ru-RU" sz="2000" dirty="0">
                <a:solidFill>
                  <a:schemeClr val="bg1"/>
                </a:solidFill>
                <a:latin typeface="Roboto Condensed Light" panose="02000000000000000000" pitchFamily="2" charset="0"/>
                <a:ea typeface="Roboto Condensed Light" panose="02000000000000000000" pitchFamily="2" charset="0"/>
              </a:rPr>
              <a:t> є </a:t>
            </a:r>
            <a:r>
              <a:rPr lang="ru-RU" sz="2000" b="1" dirty="0" err="1">
                <a:solidFill>
                  <a:srgbClr val="FFD800"/>
                </a:solidFill>
                <a:latin typeface="Roboto Condensed Light" panose="02000000000000000000" pitchFamily="2" charset="0"/>
                <a:ea typeface="Roboto Condensed Light" panose="02000000000000000000" pitchFamily="2" charset="0"/>
              </a:rPr>
              <a:t>триваючим</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правопорушенням</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позовна</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давність</a:t>
            </a:r>
            <a:r>
              <a:rPr lang="ru-RU" sz="2000" dirty="0">
                <a:solidFill>
                  <a:schemeClr val="bg1"/>
                </a:solidFill>
                <a:latin typeface="Roboto Condensed Light" panose="02000000000000000000" pitchFamily="2" charset="0"/>
                <a:ea typeface="Roboto Condensed Light" panose="02000000000000000000" pitchFamily="2" charset="0"/>
              </a:rPr>
              <a:t> не </a:t>
            </a:r>
            <a:r>
              <a:rPr lang="ru-RU" sz="2000" dirty="0" smtClean="0">
                <a:solidFill>
                  <a:schemeClr val="bg1"/>
                </a:solidFill>
                <a:latin typeface="Roboto Condensed Light" panose="02000000000000000000" pitchFamily="2" charset="0"/>
                <a:ea typeface="Roboto Condensed Light" panose="02000000000000000000" pitchFamily="2" charset="0"/>
              </a:rPr>
              <a:t>порушена. </a:t>
            </a:r>
          </a:p>
          <a:p>
            <a:pPr algn="just"/>
            <a:endParaRPr lang="uk-UA" dirty="0" smtClean="0">
              <a:solidFill>
                <a:schemeClr val="bg1"/>
              </a:solidFill>
              <a:latin typeface="Roboto Condensed Light" panose="02000000000000000000" pitchFamily="2" charset="0"/>
              <a:ea typeface="Roboto Condensed Light" panose="02000000000000000000" pitchFamily="2" charset="0"/>
            </a:endParaRPr>
          </a:p>
          <a:p>
            <a:pPr algn="just"/>
            <a:r>
              <a:rPr lang="uk-UA" i="1" dirty="0" smtClean="0">
                <a:solidFill>
                  <a:srgbClr val="38B6AB"/>
                </a:solidFill>
                <a:latin typeface="Roboto Condensed Light" panose="02000000000000000000" pitchFamily="2" charset="0"/>
                <a:ea typeface="Roboto Condensed Light" panose="02000000000000000000" pitchFamily="2" charset="0"/>
              </a:rPr>
              <a:t>					постанова </a:t>
            </a:r>
            <a:r>
              <a:rPr lang="uk-UA" i="1" dirty="0">
                <a:solidFill>
                  <a:srgbClr val="38B6AB"/>
                </a:solidFill>
                <a:latin typeface="Roboto Condensed Light" panose="02000000000000000000" pitchFamily="2" charset="0"/>
                <a:ea typeface="Roboto Condensed Light" panose="02000000000000000000" pitchFamily="2" charset="0"/>
              </a:rPr>
              <a:t>ВП ВС </a:t>
            </a:r>
            <a:r>
              <a:rPr lang="ru-RU" i="1" dirty="0" err="1">
                <a:solidFill>
                  <a:srgbClr val="38B6AB"/>
                </a:solidFill>
                <a:latin typeface="Roboto Condensed Light" panose="02000000000000000000" pitchFamily="2" charset="0"/>
                <a:ea typeface="Roboto Condensed Light" panose="02000000000000000000" pitchFamily="2" charset="0"/>
              </a:rPr>
              <a:t>від</a:t>
            </a:r>
            <a:r>
              <a:rPr lang="ru-RU" i="1" dirty="0">
                <a:solidFill>
                  <a:srgbClr val="38B6AB"/>
                </a:solidFill>
                <a:latin typeface="Roboto Condensed Light" panose="02000000000000000000" pitchFamily="2" charset="0"/>
                <a:ea typeface="Roboto Condensed Light" panose="02000000000000000000" pitchFamily="2" charset="0"/>
              </a:rPr>
              <a:t> 5 </a:t>
            </a:r>
            <a:r>
              <a:rPr lang="ru-RU" i="1" dirty="0" err="1">
                <a:solidFill>
                  <a:srgbClr val="38B6AB"/>
                </a:solidFill>
                <a:latin typeface="Roboto Condensed Light" panose="02000000000000000000" pitchFamily="2" charset="0"/>
                <a:ea typeface="Roboto Condensed Light" panose="02000000000000000000" pitchFamily="2" charset="0"/>
              </a:rPr>
              <a:t>липня</a:t>
            </a:r>
            <a:r>
              <a:rPr lang="ru-RU" i="1" dirty="0">
                <a:solidFill>
                  <a:srgbClr val="38B6AB"/>
                </a:solidFill>
                <a:latin typeface="Roboto Condensed Light" panose="02000000000000000000" pitchFamily="2" charset="0"/>
                <a:ea typeface="Roboto Condensed Light" panose="02000000000000000000" pitchFamily="2" charset="0"/>
              </a:rPr>
              <a:t> 2023 року у </a:t>
            </a:r>
            <a:r>
              <a:rPr lang="ru-RU" i="1" dirty="0" err="1">
                <a:solidFill>
                  <a:srgbClr val="38B6AB"/>
                </a:solidFill>
                <a:latin typeface="Roboto Condensed Light" panose="02000000000000000000" pitchFamily="2" charset="0"/>
                <a:ea typeface="Roboto Condensed Light" panose="02000000000000000000" pitchFamily="2" charset="0"/>
              </a:rPr>
              <a:t>справі</a:t>
            </a:r>
            <a:r>
              <a:rPr lang="ru-RU" i="1" dirty="0">
                <a:solidFill>
                  <a:srgbClr val="38B6AB"/>
                </a:solidFill>
                <a:latin typeface="Roboto Condensed Light" panose="02000000000000000000" pitchFamily="2" charset="0"/>
                <a:ea typeface="Roboto Condensed Light" panose="02000000000000000000" pitchFamily="2" charset="0"/>
              </a:rPr>
              <a:t> № 904/8884/21</a:t>
            </a:r>
            <a:endParaRPr lang="uk-UA" i="1" dirty="0" smtClean="0">
              <a:solidFill>
                <a:srgbClr val="38B6AB"/>
              </a:solidFill>
              <a:latin typeface="Roboto Condensed Light" panose="02000000000000000000" pitchFamily="2" charset="0"/>
              <a:ea typeface="Roboto Condensed Light" panose="02000000000000000000" pitchFamily="2" charset="0"/>
            </a:endParaRPr>
          </a:p>
        </p:txBody>
      </p:sp>
      <p:sp>
        <p:nvSpPr>
          <p:cNvPr id="7" name="TextBox 6"/>
          <p:cNvSpPr txBox="1"/>
          <p:nvPr/>
        </p:nvSpPr>
        <p:spPr>
          <a:xfrm>
            <a:off x="419949" y="330893"/>
            <a:ext cx="11193502" cy="461665"/>
          </a:xfrm>
          <a:prstGeom prst="rect">
            <a:avLst/>
          </a:prstGeom>
          <a:noFill/>
        </p:spPr>
        <p:txBody>
          <a:bodyPr wrap="square" rtlCol="0">
            <a:spAutoFit/>
          </a:bodyPr>
          <a:lstStyle/>
          <a:p>
            <a:pPr algn="just"/>
            <a:r>
              <a:rPr lang="uk-UA" sz="2400" b="1" dirty="0" smtClean="0">
                <a:solidFill>
                  <a:schemeClr val="bg1"/>
                </a:solidFill>
                <a:latin typeface="Roboto Condensed Light" panose="02000000000000000000" pitchFamily="2" charset="0"/>
                <a:ea typeface="Roboto Condensed Light" panose="02000000000000000000" pitchFamily="2" charset="0"/>
              </a:rPr>
              <a:t>Поновлення договору оренди земельної ділянки</a:t>
            </a:r>
            <a:endParaRPr lang="uk-UA" sz="2400" b="1"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8163232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11527359" y="6485038"/>
            <a:ext cx="347116" cy="15826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286546" y="6357705"/>
            <a:ext cx="2228718" cy="412930"/>
          </a:xfrm>
        </p:spPr>
        <p:txBody>
          <a:bodyPr/>
          <a:lstStyle/>
          <a:p>
            <a:r>
              <a:rPr lang="uk-UA" smtClean="0">
                <a:solidFill>
                  <a:schemeClr val="bg1"/>
                </a:solidFill>
                <a:latin typeface="Roboto Condensed Light" panose="02000000000000000000" pitchFamily="2" charset="0"/>
                <a:ea typeface="Roboto Condensed Light" panose="02000000000000000000" pitchFamily="2" charset="0"/>
              </a:rPr>
              <a:t>Велика Палата Верховного Суду</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Місце для нижнього колонтитула 6">
            <a:extLst>
              <a:ext uri="{FF2B5EF4-FFF2-40B4-BE49-F238E27FC236}">
                <a16:creationId xmlns:a16="http://schemas.microsoft.com/office/drawing/2014/main" id="{5DD3FAA2-11D2-433B-9639-F1C673A10B5F}"/>
              </a:ext>
            </a:extLst>
          </p:cNvPr>
          <p:cNvSpPr>
            <a:spLocks noGrp="1"/>
          </p:cNvSpPr>
          <p:nvPr>
            <p:ph type="ftr" sz="quarter" idx="11"/>
          </p:nvPr>
        </p:nvSpPr>
        <p:spPr>
          <a:xfrm>
            <a:off x="2806959" y="6381605"/>
            <a:ext cx="7092820" cy="365125"/>
          </a:xfrm>
        </p:spPr>
        <p:txBody>
          <a:bodyPr/>
          <a:lstStyle/>
          <a:p>
            <a:r>
              <a:rPr lang="ru-RU" smtClean="0">
                <a:solidFill>
                  <a:schemeClr val="bg1"/>
                </a:solidFill>
                <a:latin typeface="Roboto Condensed Light" panose="02000000000000000000" pitchFamily="2" charset="0"/>
                <a:ea typeface="Roboto Condensed Light" panose="02000000000000000000" pitchFamily="2" charset="0"/>
              </a:rPr>
              <a:t>Актуальні правові висновки Верховного Суду у земельних спорах</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6" name="TextBox 5"/>
          <p:cNvSpPr txBox="1"/>
          <p:nvPr/>
        </p:nvSpPr>
        <p:spPr>
          <a:xfrm>
            <a:off x="233570" y="1081425"/>
            <a:ext cx="11774928" cy="5186035"/>
          </a:xfrm>
          <a:prstGeom prst="rect">
            <a:avLst/>
          </a:prstGeom>
          <a:noFill/>
        </p:spPr>
        <p:txBody>
          <a:bodyPr wrap="square" rtlCol="0">
            <a:spAutoFit/>
          </a:bodyPr>
          <a:lstStyle/>
          <a:p>
            <a:pPr algn="just">
              <a:spcBef>
                <a:spcPts val="600"/>
              </a:spcBef>
            </a:pPr>
            <a:r>
              <a:rPr lang="ru-RU" sz="2000" dirty="0" err="1" smtClean="0">
                <a:solidFill>
                  <a:schemeClr val="bg1"/>
                </a:solidFill>
                <a:latin typeface="Roboto Condensed Light" panose="02000000000000000000" pitchFamily="2" charset="0"/>
                <a:ea typeface="Roboto Condensed Light" panose="02000000000000000000" pitchFamily="2" charset="0"/>
              </a:rPr>
              <a:t>Надання</a:t>
            </a:r>
            <a:r>
              <a:rPr lang="ru-RU" sz="2000" dirty="0" smtClean="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земельної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ділянки</a:t>
            </a:r>
            <a:r>
              <a:rPr lang="ru-RU" sz="2000" dirty="0">
                <a:solidFill>
                  <a:schemeClr val="bg1"/>
                </a:solidFill>
                <a:latin typeface="Roboto Condensed Light" panose="02000000000000000000" pitchFamily="2" charset="0"/>
                <a:ea typeface="Roboto Condensed Light" panose="02000000000000000000" pitchFamily="2" charset="0"/>
              </a:rPr>
              <a:t> для </a:t>
            </a:r>
            <a:r>
              <a:rPr lang="ru-RU" sz="2000" dirty="0" err="1">
                <a:solidFill>
                  <a:schemeClr val="bg1"/>
                </a:solidFill>
                <a:latin typeface="Roboto Condensed Light" panose="02000000000000000000" pitchFamily="2" charset="0"/>
                <a:ea typeface="Roboto Condensed Light" panose="02000000000000000000" pitchFamily="2" charset="0"/>
              </a:rPr>
              <a:t>будівництва</a:t>
            </a:r>
            <a:r>
              <a:rPr lang="ru-RU" sz="2000" dirty="0">
                <a:solidFill>
                  <a:schemeClr val="bg1"/>
                </a:solidFill>
                <a:latin typeface="Roboto Condensed Light" panose="02000000000000000000" pitchFamily="2" charset="0"/>
                <a:ea typeface="Roboto Condensed Light" panose="02000000000000000000" pitchFamily="2" charset="0"/>
              </a:rPr>
              <a:t> й </a:t>
            </a:r>
            <a:r>
              <a:rPr lang="ru-RU" sz="2000" dirty="0" err="1">
                <a:solidFill>
                  <a:schemeClr val="bg1"/>
                </a:solidFill>
                <a:latin typeface="Roboto Condensed Light" panose="02000000000000000000" pitchFamily="2" charset="0"/>
                <a:ea typeface="Roboto Condensed Light" panose="02000000000000000000" pitchFamily="2" charset="0"/>
              </a:rPr>
              <a:t>обслуговування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житлового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будинку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господарських</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будівель</a:t>
            </a:r>
            <a:r>
              <a:rPr lang="ru-RU" sz="2000" dirty="0">
                <a:solidFill>
                  <a:schemeClr val="bg1"/>
                </a:solidFill>
                <a:latin typeface="Roboto Condensed Light" panose="02000000000000000000" pitchFamily="2" charset="0"/>
                <a:ea typeface="Roboto Condensed Light" panose="02000000000000000000" pitchFamily="2" charset="0"/>
              </a:rPr>
              <a:t> і </a:t>
            </a:r>
            <a:r>
              <a:rPr lang="ru-RU" sz="2000" dirty="0" err="1">
                <a:solidFill>
                  <a:schemeClr val="bg1"/>
                </a:solidFill>
                <a:latin typeface="Roboto Condensed Light" panose="02000000000000000000" pitchFamily="2" charset="0"/>
                <a:ea typeface="Roboto Condensed Light" panose="02000000000000000000" pitchFamily="2" charset="0"/>
              </a:rPr>
              <a:t>споруд</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i="1" dirty="0">
                <a:solidFill>
                  <a:schemeClr val="bg1"/>
                </a:solidFill>
                <a:latin typeface="Roboto Condensed Light" panose="02000000000000000000" pitchFamily="2" charset="0"/>
                <a:ea typeface="Roboto Condensed Light" panose="02000000000000000000" pitchFamily="2" charset="0"/>
              </a:rPr>
              <a:t>на </a:t>
            </a:r>
            <a:r>
              <a:rPr lang="ru-RU" sz="2000" i="1" dirty="0" err="1">
                <a:solidFill>
                  <a:schemeClr val="bg1"/>
                </a:solidFill>
                <a:latin typeface="Roboto Condensed Light" panose="02000000000000000000" pitchFamily="2" charset="0"/>
                <a:ea typeface="Roboto Condensed Light" panose="02000000000000000000" pitchFamily="2" charset="0"/>
              </a:rPr>
              <a:t>території</a:t>
            </a:r>
            <a:r>
              <a:rPr lang="ru-RU" sz="2000" i="1" dirty="0">
                <a:solidFill>
                  <a:schemeClr val="bg1"/>
                </a:solidFill>
                <a:latin typeface="Roboto Condensed Light" panose="02000000000000000000" pitchFamily="2" charset="0"/>
                <a:ea typeface="Roboto Condensed Light" panose="02000000000000000000" pitchFamily="2" charset="0"/>
              </a:rPr>
              <a:t> </a:t>
            </a:r>
            <a:r>
              <a:rPr lang="ru-RU" sz="2000" i="1" dirty="0" err="1">
                <a:solidFill>
                  <a:schemeClr val="bg1"/>
                </a:solidFill>
                <a:latin typeface="Roboto Condensed Light" panose="02000000000000000000" pitchFamily="2" charset="0"/>
                <a:ea typeface="Roboto Condensed Light" panose="02000000000000000000" pitchFamily="2" charset="0"/>
              </a:rPr>
              <a:t>регіонального</a:t>
            </a:r>
            <a:r>
              <a:rPr lang="ru-RU" sz="2000" i="1" dirty="0">
                <a:solidFill>
                  <a:schemeClr val="bg1"/>
                </a:solidFill>
                <a:latin typeface="Roboto Condensed Light" panose="02000000000000000000" pitchFamily="2" charset="0"/>
                <a:ea typeface="Roboto Condensed Light" panose="02000000000000000000" pitchFamily="2" charset="0"/>
              </a:rPr>
              <a:t> ландшафтного парку </a:t>
            </a:r>
            <a:r>
              <a:rPr lang="ru-RU" sz="2000" b="1" dirty="0" err="1">
                <a:solidFill>
                  <a:srgbClr val="FFD800"/>
                </a:solidFill>
                <a:latin typeface="Roboto Condensed Light" panose="02000000000000000000" pitchFamily="2" charset="0"/>
                <a:ea typeface="Roboto Condensed Light" panose="02000000000000000000" pitchFamily="2" charset="0"/>
              </a:rPr>
              <a:t>суперечить</a:t>
            </a:r>
            <a:r>
              <a:rPr lang="ru-RU" sz="2000" b="1" dirty="0">
                <a:solidFill>
                  <a:srgbClr val="FFD800"/>
                </a:solidFill>
                <a:latin typeface="Roboto Condensed Light" panose="02000000000000000000" pitchFamily="2" charset="0"/>
                <a:ea typeface="Roboto Condensed Light" panose="02000000000000000000" pitchFamily="2" charset="0"/>
              </a:rPr>
              <a:t> як </a:t>
            </a:r>
            <a:r>
              <a:rPr lang="ru-RU" sz="2000" b="1" dirty="0" err="1">
                <a:solidFill>
                  <a:srgbClr val="FFD800"/>
                </a:solidFill>
                <a:latin typeface="Roboto Condensed Light" panose="02000000000000000000" pitchFamily="2" charset="0"/>
                <a:ea typeface="Roboto Condensed Light" panose="02000000000000000000" pitchFamily="2" charset="0"/>
              </a:rPr>
              <a:t>визначеним</a:t>
            </a:r>
            <a:r>
              <a:rPr lang="ru-RU" sz="2000" b="1" dirty="0">
                <a:solidFill>
                  <a:srgbClr val="FFD800"/>
                </a:solidFill>
                <a:latin typeface="Roboto Condensed Light" panose="02000000000000000000" pitchFamily="2" charset="0"/>
                <a:ea typeface="Roboto Condensed Light" panose="02000000000000000000" pitchFamily="2" charset="0"/>
              </a:rPr>
              <a:t> законом </a:t>
            </a:r>
            <a:r>
              <a:rPr lang="ru-RU" sz="2000" b="1" dirty="0" err="1">
                <a:solidFill>
                  <a:srgbClr val="FFD800"/>
                </a:solidFill>
                <a:latin typeface="Roboto Condensed Light" panose="02000000000000000000" pitchFamily="2" charset="0"/>
                <a:ea typeface="Roboto Condensed Light" panose="02000000000000000000" pitchFamily="2" charset="0"/>
              </a:rPr>
              <a:t>завданням</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цього</a:t>
            </a:r>
            <a:r>
              <a:rPr lang="ru-RU" sz="2000" b="1" dirty="0">
                <a:solidFill>
                  <a:srgbClr val="FFD800"/>
                </a:solidFill>
                <a:latin typeface="Roboto Condensed Light" panose="02000000000000000000" pitchFamily="2" charset="0"/>
                <a:ea typeface="Roboto Condensed Light" panose="02000000000000000000" pitchFamily="2" charset="0"/>
              </a:rPr>
              <a:t> парку, так і </a:t>
            </a:r>
            <a:r>
              <a:rPr lang="ru-RU" sz="2000" b="1" dirty="0" err="1">
                <a:solidFill>
                  <a:srgbClr val="FFD800"/>
                </a:solidFill>
                <a:latin typeface="Roboto Condensed Light" panose="02000000000000000000" pitchFamily="2" charset="0"/>
                <a:ea typeface="Roboto Condensed Light" panose="02000000000000000000" pitchFamily="2" charset="0"/>
              </a:rPr>
              <a:t>законодавчим</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обмеженням</a:t>
            </a:r>
            <a:r>
              <a:rPr lang="ru-RU" sz="2000" b="1" dirty="0">
                <a:solidFill>
                  <a:srgbClr val="FFD800"/>
                </a:solidFill>
                <a:latin typeface="Roboto Condensed Light" panose="02000000000000000000" pitchFamily="2" charset="0"/>
                <a:ea typeface="Roboto Condensed Light" panose="02000000000000000000" pitchFamily="2" charset="0"/>
              </a:rPr>
              <a:t> на </a:t>
            </a:r>
            <a:r>
              <a:rPr lang="ru-RU" sz="2000" b="1" dirty="0" err="1">
                <a:solidFill>
                  <a:srgbClr val="FFD800"/>
                </a:solidFill>
                <a:latin typeface="Roboto Condensed Light" panose="02000000000000000000" pitchFamily="2" charset="0"/>
                <a:ea typeface="Roboto Condensed Light" panose="02000000000000000000" pitchFamily="2" charset="0"/>
              </a:rPr>
              <a:t>здійснення</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діяльності</a:t>
            </a:r>
            <a:r>
              <a:rPr lang="ru-RU" sz="2000" b="1" dirty="0">
                <a:solidFill>
                  <a:srgbClr val="FFD800"/>
                </a:solidFill>
                <a:latin typeface="Roboto Condensed Light" panose="02000000000000000000" pitchFamily="2" charset="0"/>
                <a:ea typeface="Roboto Condensed Light" panose="02000000000000000000" pitchFamily="2" charset="0"/>
              </a:rPr>
              <a:t> з такого </a:t>
            </a:r>
            <a:r>
              <a:rPr lang="ru-RU" sz="2000" b="1" dirty="0" err="1">
                <a:solidFill>
                  <a:srgbClr val="FFD800"/>
                </a:solidFill>
                <a:latin typeface="Roboto Condensed Light" panose="02000000000000000000" pitchFamily="2" charset="0"/>
                <a:ea typeface="Roboto Condensed Light" panose="02000000000000000000" pitchFamily="2" charset="0"/>
              </a:rPr>
              <a:t>будівництва</a:t>
            </a:r>
            <a:r>
              <a:rPr lang="ru-RU" sz="2000" b="1" dirty="0">
                <a:solidFill>
                  <a:srgbClr val="FFD800"/>
                </a:solidFill>
                <a:latin typeface="Roboto Condensed Light" panose="02000000000000000000" pitchFamily="2" charset="0"/>
                <a:ea typeface="Roboto Condensed Light" panose="02000000000000000000" pitchFamily="2" charset="0"/>
              </a:rPr>
              <a:t> на </a:t>
            </a:r>
            <a:r>
              <a:rPr lang="ru-RU" sz="2000" b="1" dirty="0" err="1">
                <a:solidFill>
                  <a:srgbClr val="FFD800"/>
                </a:solidFill>
                <a:latin typeface="Roboto Condensed Light" panose="02000000000000000000" pitchFamily="2" charset="0"/>
                <a:ea typeface="Roboto Condensed Light" panose="02000000000000000000" pitchFamily="2" charset="0"/>
              </a:rPr>
              <a:t>відповідних</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smtClean="0">
                <a:solidFill>
                  <a:srgbClr val="FFD800"/>
                </a:solidFill>
                <a:latin typeface="Roboto Condensed Light" panose="02000000000000000000" pitchFamily="2" charset="0"/>
                <a:ea typeface="Roboto Condensed Light" panose="02000000000000000000" pitchFamily="2" charset="0"/>
              </a:rPr>
              <a:t>землях</a:t>
            </a:r>
            <a:r>
              <a:rPr lang="ru-RU" sz="2000" dirty="0" smtClean="0">
                <a:solidFill>
                  <a:schemeClr val="bg1"/>
                </a:solidFill>
                <a:latin typeface="Roboto Condensed Light" panose="02000000000000000000" pitchFamily="2" charset="0"/>
                <a:ea typeface="Roboto Condensed Light" panose="02000000000000000000" pitchFamily="2" charset="0"/>
              </a:rPr>
              <a:t>.</a:t>
            </a:r>
          </a:p>
          <a:p>
            <a:pPr algn="just">
              <a:spcBef>
                <a:spcPts val="600"/>
              </a:spcBef>
            </a:pPr>
            <a:r>
              <a:rPr lang="ru-RU" sz="2000" dirty="0" smtClean="0">
                <a:solidFill>
                  <a:schemeClr val="bg1"/>
                </a:solidFill>
                <a:latin typeface="Roboto Condensed Light" panose="02000000000000000000" pitchFamily="2" charset="0"/>
                <a:ea typeface="Roboto Condensed Light" panose="02000000000000000000" pitchFamily="2" charset="0"/>
              </a:rPr>
              <a:t>В </a:t>
            </a:r>
            <a:r>
              <a:rPr lang="ru-RU" sz="2000" dirty="0">
                <a:solidFill>
                  <a:schemeClr val="bg1"/>
                </a:solidFill>
                <a:latin typeface="Roboto Condensed Light" panose="02000000000000000000" pitchFamily="2" charset="0"/>
                <a:ea typeface="Roboto Condensed Light" panose="02000000000000000000" pitchFamily="2" charset="0"/>
              </a:rPr>
              <a:t>силу </a:t>
            </a:r>
            <a:r>
              <a:rPr lang="ru-RU" sz="2000" dirty="0" err="1">
                <a:solidFill>
                  <a:schemeClr val="bg1"/>
                </a:solidFill>
                <a:latin typeface="Roboto Condensed Light" panose="02000000000000000000" pitchFamily="2" charset="0"/>
                <a:ea typeface="Roboto Condensed Light" panose="02000000000000000000" pitchFamily="2" charset="0"/>
              </a:rPr>
              <a:t>зовнішніх</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об’єктивних</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явних</a:t>
            </a:r>
            <a:r>
              <a:rPr lang="ru-RU" sz="2000" dirty="0">
                <a:solidFill>
                  <a:schemeClr val="bg1"/>
                </a:solidFill>
                <a:latin typeface="Roboto Condensed Light" panose="02000000000000000000" pitchFamily="2" charset="0"/>
                <a:ea typeface="Roboto Condensed Light" panose="02000000000000000000" pitchFamily="2" charset="0"/>
              </a:rPr>
              <a:t> і </a:t>
            </a:r>
            <a:r>
              <a:rPr lang="ru-RU" sz="2000" dirty="0" err="1">
                <a:solidFill>
                  <a:schemeClr val="bg1"/>
                </a:solidFill>
                <a:latin typeface="Roboto Condensed Light" panose="02000000000000000000" pitchFamily="2" charset="0"/>
                <a:ea typeface="Roboto Condensed Light" panose="02000000000000000000" pitchFamily="2" charset="0"/>
              </a:rPr>
              <a:t>видимих</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природних</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ознак</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спірної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земельної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ділянки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smtClean="0">
                <a:solidFill>
                  <a:schemeClr val="bg1"/>
                </a:solidFill>
                <a:latin typeface="Roboto Condensed Light" panose="02000000000000000000" pitchFamily="2" charset="0"/>
                <a:ea typeface="Roboto Condensed Light" panose="02000000000000000000" pitchFamily="2" charset="0"/>
              </a:rPr>
              <a:t>особа, </a:t>
            </a:r>
            <a:r>
              <a:rPr lang="ru-RU" sz="2000" dirty="0">
                <a:solidFill>
                  <a:schemeClr val="bg1"/>
                </a:solidFill>
                <a:latin typeface="Roboto Condensed Light" panose="02000000000000000000" pitchFamily="2" charset="0"/>
                <a:ea typeface="Roboto Condensed Light" panose="02000000000000000000" pitchFamily="2" charset="0"/>
              </a:rPr>
              <a:t>проявивши </a:t>
            </a:r>
            <a:r>
              <a:rPr lang="ru-RU" sz="2000" dirty="0" err="1">
                <a:solidFill>
                  <a:schemeClr val="bg1"/>
                </a:solidFill>
                <a:latin typeface="Roboto Condensed Light" panose="02000000000000000000" pitchFamily="2" charset="0"/>
                <a:ea typeface="Roboto Condensed Light" panose="02000000000000000000" pitchFamily="2" charset="0"/>
              </a:rPr>
              <a:t>розумну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обачність</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b="1" i="1" dirty="0">
                <a:solidFill>
                  <a:schemeClr val="bg1"/>
                </a:solidFill>
                <a:latin typeface="Roboto Condensed Light" panose="02000000000000000000" pitchFamily="2" charset="0"/>
                <a:ea typeface="Roboto Condensed Light" panose="02000000000000000000" pitchFamily="2" charset="0"/>
              </a:rPr>
              <a:t>могла і повинна </a:t>
            </a:r>
            <a:r>
              <a:rPr lang="ru-RU" sz="2000" b="1" i="1" dirty="0" err="1">
                <a:solidFill>
                  <a:schemeClr val="bg1"/>
                </a:solidFill>
                <a:latin typeface="Roboto Condensed Light" panose="02000000000000000000" pitchFamily="2" charset="0"/>
                <a:ea typeface="Roboto Condensed Light" panose="02000000000000000000" pitchFamily="2" charset="0"/>
              </a:rPr>
              <a:t>була</a:t>
            </a:r>
            <a:r>
              <a:rPr lang="ru-RU" sz="2000" b="1" i="1" dirty="0">
                <a:solidFill>
                  <a:schemeClr val="bg1"/>
                </a:solidFill>
                <a:latin typeface="Roboto Condensed Light" panose="02000000000000000000" pitchFamily="2" charset="0"/>
                <a:ea typeface="Roboto Condensed Light" panose="02000000000000000000" pitchFamily="2" charset="0"/>
              </a:rPr>
              <a:t> знати про те, </a:t>
            </a:r>
            <a:r>
              <a:rPr lang="ru-RU" sz="2000" b="1" i="1" dirty="0" err="1">
                <a:solidFill>
                  <a:schemeClr val="bg1"/>
                </a:solidFill>
                <a:latin typeface="Roboto Condensed Light" panose="02000000000000000000" pitchFamily="2" charset="0"/>
                <a:ea typeface="Roboto Condensed Light" panose="02000000000000000000" pitchFamily="2" charset="0"/>
              </a:rPr>
              <a:t>що</a:t>
            </a:r>
            <a:r>
              <a:rPr lang="ru-RU" sz="2000" b="1" i="1" dirty="0">
                <a:solidFill>
                  <a:schemeClr val="bg1"/>
                </a:solidFill>
                <a:latin typeface="Roboto Condensed Light" panose="02000000000000000000" pitchFamily="2" charset="0"/>
                <a:ea typeface="Roboto Condensed Light" panose="02000000000000000000" pitchFamily="2" charset="0"/>
              </a:rPr>
              <a:t> </a:t>
            </a:r>
            <a:r>
              <a:rPr lang="ru-RU" sz="2000" b="1" i="1" dirty="0" err="1">
                <a:solidFill>
                  <a:schemeClr val="bg1"/>
                </a:solidFill>
                <a:latin typeface="Roboto Condensed Light" panose="02000000000000000000" pitchFamily="2" charset="0"/>
                <a:ea typeface="Roboto Condensed Light" panose="02000000000000000000" pitchFamily="2" charset="0"/>
              </a:rPr>
              <a:t>ця</a:t>
            </a:r>
            <a:r>
              <a:rPr lang="ru-RU" sz="2000" b="1" i="1" dirty="0">
                <a:solidFill>
                  <a:schemeClr val="bg1"/>
                </a:solidFill>
                <a:latin typeface="Roboto Condensed Light" panose="02000000000000000000" pitchFamily="2" charset="0"/>
                <a:ea typeface="Roboto Condensed Light" panose="02000000000000000000" pitchFamily="2" charset="0"/>
              </a:rPr>
              <a:t> </a:t>
            </a:r>
            <a:r>
              <a:rPr lang="ru-RU" sz="2000" b="1" i="1" dirty="0" err="1">
                <a:solidFill>
                  <a:schemeClr val="bg1"/>
                </a:solidFill>
                <a:latin typeface="Roboto Condensed Light" panose="02000000000000000000" pitchFamily="2" charset="0"/>
                <a:ea typeface="Roboto Condensed Light" panose="02000000000000000000" pitchFamily="2" charset="0"/>
              </a:rPr>
              <a:t>ділянка</a:t>
            </a:r>
            <a:r>
              <a:rPr lang="ru-RU" sz="2000" b="1" i="1" dirty="0">
                <a:solidFill>
                  <a:schemeClr val="bg1"/>
                </a:solidFill>
                <a:latin typeface="Roboto Condensed Light" panose="02000000000000000000" pitchFamily="2" charset="0"/>
                <a:ea typeface="Roboto Condensed Light" panose="02000000000000000000" pitchFamily="2" charset="0"/>
              </a:rPr>
              <a:t> </a:t>
            </a:r>
            <a:r>
              <a:rPr lang="ru-RU" sz="2000" b="1" i="1" dirty="0" err="1">
                <a:solidFill>
                  <a:schemeClr val="bg1"/>
                </a:solidFill>
                <a:latin typeface="Roboto Condensed Light" panose="02000000000000000000" pitchFamily="2" charset="0"/>
                <a:ea typeface="Roboto Condensed Light" panose="02000000000000000000" pitchFamily="2" charset="0"/>
              </a:rPr>
              <a:t>розташована</a:t>
            </a:r>
            <a:r>
              <a:rPr lang="ru-RU" sz="2000" b="1" i="1" dirty="0">
                <a:solidFill>
                  <a:schemeClr val="bg1"/>
                </a:solidFill>
                <a:latin typeface="Roboto Condensed Light" panose="02000000000000000000" pitchFamily="2" charset="0"/>
                <a:ea typeface="Roboto Condensed Light" panose="02000000000000000000" pitchFamily="2" charset="0"/>
              </a:rPr>
              <a:t> на </a:t>
            </a:r>
            <a:r>
              <a:rPr lang="ru-RU" sz="2000" b="1" i="1" dirty="0" err="1">
                <a:solidFill>
                  <a:schemeClr val="bg1"/>
                </a:solidFill>
                <a:latin typeface="Roboto Condensed Light" panose="02000000000000000000" pitchFamily="2" charset="0"/>
                <a:ea typeface="Roboto Condensed Light" panose="02000000000000000000" pitchFamily="2" charset="0"/>
              </a:rPr>
              <a:t>незначній</a:t>
            </a:r>
            <a:r>
              <a:rPr lang="ru-RU" sz="2000" b="1" i="1" dirty="0">
                <a:solidFill>
                  <a:schemeClr val="bg1"/>
                </a:solidFill>
                <a:latin typeface="Roboto Condensed Light" panose="02000000000000000000" pitchFamily="2" charset="0"/>
                <a:ea typeface="Roboto Condensed Light" panose="02000000000000000000" pitchFamily="2" charset="0"/>
              </a:rPr>
              <a:t> </a:t>
            </a:r>
            <a:r>
              <a:rPr lang="ru-RU" sz="2000" b="1" i="1" dirty="0" err="1">
                <a:solidFill>
                  <a:schemeClr val="bg1"/>
                </a:solidFill>
                <a:latin typeface="Roboto Condensed Light" panose="02000000000000000000" pitchFamily="2" charset="0"/>
                <a:ea typeface="Roboto Condensed Light" panose="02000000000000000000" pitchFamily="2" charset="0"/>
              </a:rPr>
              <a:t>відстані</a:t>
            </a:r>
            <a:r>
              <a:rPr lang="ru-RU" sz="2000" b="1" i="1" dirty="0">
                <a:solidFill>
                  <a:schemeClr val="bg1"/>
                </a:solidFill>
                <a:latin typeface="Roboto Condensed Light" panose="02000000000000000000" pitchFamily="2" charset="0"/>
                <a:ea typeface="Roboto Condensed Light" panose="02000000000000000000" pitchFamily="2" charset="0"/>
              </a:rPr>
              <a:t> </a:t>
            </a:r>
            <a:r>
              <a:rPr lang="ru-RU" sz="2000" b="1" i="1" dirty="0" err="1">
                <a:solidFill>
                  <a:schemeClr val="bg1"/>
                </a:solidFill>
                <a:latin typeface="Roboto Condensed Light" panose="02000000000000000000" pitchFamily="2" charset="0"/>
                <a:ea typeface="Roboto Condensed Light" panose="02000000000000000000" pitchFamily="2" charset="0"/>
              </a:rPr>
              <a:t>від</a:t>
            </a:r>
            <a:r>
              <a:rPr lang="ru-RU" sz="2000" b="1" i="1" dirty="0">
                <a:solidFill>
                  <a:schemeClr val="bg1"/>
                </a:solidFill>
                <a:latin typeface="Roboto Condensed Light" panose="02000000000000000000" pitchFamily="2" charset="0"/>
                <a:ea typeface="Roboto Condensed Light" panose="02000000000000000000" pitchFamily="2" charset="0"/>
              </a:rPr>
              <a:t> </a:t>
            </a:r>
            <a:r>
              <a:rPr lang="ru-RU" sz="2000" b="1" i="1" dirty="0" err="1">
                <a:solidFill>
                  <a:schemeClr val="bg1"/>
                </a:solidFill>
                <a:latin typeface="Roboto Condensed Light" panose="02000000000000000000" pitchFamily="2" charset="0"/>
                <a:ea typeface="Roboto Condensed Light" panose="02000000000000000000" pitchFamily="2" charset="0"/>
              </a:rPr>
              <a:t>урізу</a:t>
            </a:r>
            <a:r>
              <a:rPr lang="ru-RU" sz="2000" b="1" i="1" dirty="0">
                <a:solidFill>
                  <a:schemeClr val="bg1"/>
                </a:solidFill>
                <a:latin typeface="Roboto Condensed Light" panose="02000000000000000000" pitchFamily="2" charset="0"/>
                <a:ea typeface="Roboto Condensed Light" panose="02000000000000000000" pitchFamily="2" charset="0"/>
              </a:rPr>
              <a:t> води </a:t>
            </a:r>
            <a:r>
              <a:rPr lang="ru-RU" sz="2000" b="1" i="1" dirty="0" err="1">
                <a:solidFill>
                  <a:schemeClr val="bg1"/>
                </a:solidFill>
                <a:latin typeface="Roboto Condensed Light" panose="02000000000000000000" pitchFamily="2" charset="0"/>
                <a:ea typeface="Roboto Condensed Light" panose="02000000000000000000" pitchFamily="2" charset="0"/>
              </a:rPr>
              <a:t>Ягорлицької</a:t>
            </a:r>
            <a:r>
              <a:rPr lang="ru-RU" sz="2000" b="1" i="1" dirty="0">
                <a:solidFill>
                  <a:schemeClr val="bg1"/>
                </a:solidFill>
                <a:latin typeface="Roboto Condensed Light" panose="02000000000000000000" pitchFamily="2" charset="0"/>
                <a:ea typeface="Roboto Condensed Light" panose="02000000000000000000" pitchFamily="2" charset="0"/>
              </a:rPr>
              <a:t> затоки та на </a:t>
            </a:r>
            <a:r>
              <a:rPr lang="ru-RU" sz="2000" b="1" i="1" dirty="0" err="1">
                <a:solidFill>
                  <a:schemeClr val="bg1"/>
                </a:solidFill>
                <a:latin typeface="Roboto Condensed Light" panose="02000000000000000000" pitchFamily="2" charset="0"/>
                <a:ea typeface="Roboto Condensed Light" panose="02000000000000000000" pitchFamily="2" charset="0"/>
              </a:rPr>
              <a:t>території</a:t>
            </a:r>
            <a:r>
              <a:rPr lang="ru-RU" sz="2000" b="1" i="1" dirty="0">
                <a:solidFill>
                  <a:schemeClr val="bg1"/>
                </a:solidFill>
                <a:latin typeface="Roboto Condensed Light" panose="02000000000000000000" pitchFamily="2" charset="0"/>
                <a:ea typeface="Roboto Condensed Light" panose="02000000000000000000" pitchFamily="2" charset="0"/>
              </a:rPr>
              <a:t> </a:t>
            </a:r>
            <a:r>
              <a:rPr lang="ru-RU" sz="2000" b="1" i="1" dirty="0" err="1">
                <a:solidFill>
                  <a:schemeClr val="bg1"/>
                </a:solidFill>
                <a:latin typeface="Roboto Condensed Light" panose="02000000000000000000" pitchFamily="2" charset="0"/>
                <a:ea typeface="Roboto Condensed Light" panose="02000000000000000000" pitchFamily="2" charset="0"/>
              </a:rPr>
              <a:t>регіонального</a:t>
            </a:r>
            <a:r>
              <a:rPr lang="ru-RU" sz="2000" b="1" i="1" dirty="0">
                <a:solidFill>
                  <a:schemeClr val="bg1"/>
                </a:solidFill>
                <a:latin typeface="Roboto Condensed Light" panose="02000000000000000000" pitchFamily="2" charset="0"/>
                <a:ea typeface="Roboto Condensed Light" panose="02000000000000000000" pitchFamily="2" charset="0"/>
              </a:rPr>
              <a:t> ландшафтного парку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інформація</a:t>
            </a:r>
            <a:r>
              <a:rPr lang="ru-RU" sz="2000" dirty="0">
                <a:solidFill>
                  <a:schemeClr val="bg1"/>
                </a:solidFill>
                <a:latin typeface="Roboto Condensed Light" panose="02000000000000000000" pitchFamily="2" charset="0"/>
                <a:ea typeface="Roboto Condensed Light" panose="02000000000000000000" pitchFamily="2" charset="0"/>
              </a:rPr>
              <a:t> про </a:t>
            </a:r>
            <a:r>
              <a:rPr lang="ru-RU" sz="2000" dirty="0" err="1">
                <a:solidFill>
                  <a:schemeClr val="bg1"/>
                </a:solidFill>
                <a:latin typeface="Roboto Condensed Light" panose="02000000000000000000" pitchFamily="2" charset="0"/>
                <a:ea typeface="Roboto Condensed Light" panose="02000000000000000000" pitchFamily="2" charset="0"/>
              </a:rPr>
              <a:t>який</a:t>
            </a:r>
            <a:r>
              <a:rPr lang="ru-RU" sz="2000" dirty="0">
                <a:solidFill>
                  <a:schemeClr val="bg1"/>
                </a:solidFill>
                <a:latin typeface="Roboto Condensed Light" panose="02000000000000000000" pitchFamily="2" charset="0"/>
                <a:ea typeface="Roboto Condensed Light" panose="02000000000000000000" pitchFamily="2" charset="0"/>
              </a:rPr>
              <a:t> є </a:t>
            </a:r>
            <a:r>
              <a:rPr lang="ru-RU" sz="2000" dirty="0" err="1">
                <a:solidFill>
                  <a:schemeClr val="bg1"/>
                </a:solidFill>
                <a:latin typeface="Roboto Condensed Light" panose="02000000000000000000" pitchFamily="2" charset="0"/>
                <a:ea typeface="Roboto Condensed Light" panose="02000000000000000000" pitchFamily="2" charset="0"/>
              </a:rPr>
              <a:t>загальновідомою</a:t>
            </a:r>
            <a:r>
              <a:rPr lang="ru-RU" sz="2000" dirty="0" smtClean="0">
                <a:solidFill>
                  <a:schemeClr val="bg1"/>
                </a:solidFill>
                <a:latin typeface="Roboto Condensed Light" panose="02000000000000000000" pitchFamily="2" charset="0"/>
                <a:ea typeface="Roboto Condensed Light" panose="02000000000000000000" pitchFamily="2" charset="0"/>
              </a:rPr>
              <a:t>.</a:t>
            </a:r>
          </a:p>
          <a:p>
            <a:pPr algn="just">
              <a:spcBef>
                <a:spcPts val="600"/>
              </a:spcBef>
            </a:pPr>
            <a:r>
              <a:rPr lang="ru-RU" sz="2000" dirty="0" smtClean="0">
                <a:solidFill>
                  <a:schemeClr val="bg1"/>
                </a:solidFill>
                <a:latin typeface="Roboto Condensed Light" panose="02000000000000000000" pitchFamily="2" charset="0"/>
                <a:ea typeface="Roboto Condensed Light" panose="02000000000000000000" pitchFamily="2" charset="0"/>
              </a:rPr>
              <a:t>Вона </a:t>
            </a:r>
            <a:r>
              <a:rPr lang="ru-RU" sz="2000" dirty="0">
                <a:solidFill>
                  <a:schemeClr val="bg1"/>
                </a:solidFill>
                <a:latin typeface="Roboto Condensed Light" panose="02000000000000000000" pitchFamily="2" charset="0"/>
                <a:ea typeface="Roboto Condensed Light" panose="02000000000000000000" pitchFamily="2" charset="0"/>
              </a:rPr>
              <a:t>могла </a:t>
            </a:r>
            <a:r>
              <a:rPr lang="ru-RU" sz="2000" dirty="0" err="1">
                <a:solidFill>
                  <a:schemeClr val="bg1"/>
                </a:solidFill>
                <a:latin typeface="Roboto Condensed Light" panose="02000000000000000000" pitchFamily="2" charset="0"/>
                <a:ea typeface="Roboto Condensed Light" panose="02000000000000000000" pitchFamily="2" charset="0"/>
              </a:rPr>
              <a:t>ознайомитись</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змістом</a:t>
            </a:r>
            <a:r>
              <a:rPr lang="ru-RU" sz="2000" dirty="0">
                <a:solidFill>
                  <a:schemeClr val="bg1"/>
                </a:solidFill>
                <a:latin typeface="Roboto Condensed Light" panose="02000000000000000000" pitchFamily="2" charset="0"/>
                <a:ea typeface="Roboto Condensed Light" panose="02000000000000000000" pitchFamily="2" charset="0"/>
              </a:rPr>
              <a:t> земельного, водного та </a:t>
            </a:r>
            <a:r>
              <a:rPr lang="ru-RU" sz="2000" dirty="0" err="1">
                <a:solidFill>
                  <a:schemeClr val="bg1"/>
                </a:solidFill>
                <a:latin typeface="Roboto Condensed Light" panose="02000000000000000000" pitchFamily="2" charset="0"/>
                <a:ea typeface="Roboto Condensed Light" panose="02000000000000000000" pitchFamily="2" charset="0"/>
              </a:rPr>
              <a:t>природоохоронного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законодавства</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норми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якого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щодо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отримання</a:t>
            </a:r>
            <a:r>
              <a:rPr lang="ru-RU" sz="2000" dirty="0">
                <a:solidFill>
                  <a:schemeClr val="bg1"/>
                </a:solidFill>
                <a:latin typeface="Roboto Condensed Light" panose="02000000000000000000" pitchFamily="2" charset="0"/>
                <a:ea typeface="Roboto Condensed Light" panose="02000000000000000000" pitchFamily="2" charset="0"/>
              </a:rPr>
              <a:t> в </a:t>
            </a:r>
            <a:r>
              <a:rPr lang="ru-RU" sz="2000" dirty="0" err="1">
                <a:solidFill>
                  <a:schemeClr val="bg1"/>
                </a:solidFill>
                <a:latin typeface="Roboto Condensed Light" panose="02000000000000000000" pitchFamily="2" charset="0"/>
                <a:ea typeface="Roboto Condensed Light" panose="02000000000000000000" pitchFamily="2" charset="0"/>
              </a:rPr>
              <a:t>оренду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земельних</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ділянок</a:t>
            </a:r>
            <a:r>
              <a:rPr lang="ru-RU" sz="2000" dirty="0">
                <a:solidFill>
                  <a:schemeClr val="bg1"/>
                </a:solidFill>
                <a:latin typeface="Roboto Condensed Light" panose="02000000000000000000" pitchFamily="2" charset="0"/>
                <a:ea typeface="Roboto Condensed Light" panose="02000000000000000000" pitchFamily="2" charset="0"/>
              </a:rPr>
              <a:t> водного фонду, а </a:t>
            </a:r>
            <a:r>
              <a:rPr lang="ru-RU" sz="2000" dirty="0" err="1">
                <a:solidFill>
                  <a:schemeClr val="bg1"/>
                </a:solidFill>
                <a:latin typeface="Roboto Condensed Light" panose="02000000000000000000" pitchFamily="2" charset="0"/>
                <a:ea typeface="Roboto Condensed Light" panose="02000000000000000000" pitchFamily="2" charset="0"/>
              </a:rPr>
              <a:t>також</a:t>
            </a:r>
            <a:r>
              <a:rPr lang="ru-RU" sz="2000" dirty="0">
                <a:solidFill>
                  <a:schemeClr val="bg1"/>
                </a:solidFill>
                <a:latin typeface="Roboto Condensed Light" panose="02000000000000000000" pitchFamily="2" charset="0"/>
                <a:ea typeface="Roboto Condensed Light" panose="02000000000000000000" pitchFamily="2" charset="0"/>
              </a:rPr>
              <a:t> природно-</a:t>
            </a:r>
            <a:r>
              <a:rPr lang="ru-RU" sz="2000" dirty="0" err="1">
                <a:solidFill>
                  <a:schemeClr val="bg1"/>
                </a:solidFill>
                <a:latin typeface="Roboto Condensed Light" panose="02000000000000000000" pitchFamily="2" charset="0"/>
                <a:ea typeface="Roboto Condensed Light" panose="02000000000000000000" pitchFamily="2" charset="0"/>
              </a:rPr>
              <a:t>заповідного</a:t>
            </a:r>
            <a:r>
              <a:rPr lang="ru-RU" sz="2000" dirty="0">
                <a:solidFill>
                  <a:schemeClr val="bg1"/>
                </a:solidFill>
                <a:latin typeface="Roboto Condensed Light" panose="02000000000000000000" pitchFamily="2" charset="0"/>
                <a:ea typeface="Roboto Condensed Light" panose="02000000000000000000" pitchFamily="2" charset="0"/>
              </a:rPr>
              <a:t> та </a:t>
            </a:r>
            <a:r>
              <a:rPr lang="ru-RU" sz="2000" dirty="0" err="1">
                <a:solidFill>
                  <a:schemeClr val="bg1"/>
                </a:solidFill>
                <a:latin typeface="Roboto Condensed Light" panose="02000000000000000000" pitchFamily="2" charset="0"/>
                <a:ea typeface="Roboto Condensed Light" panose="02000000000000000000" pitchFamily="2" charset="0"/>
              </a:rPr>
              <a:t>іншого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природоохоронного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призначення</a:t>
            </a:r>
            <a:r>
              <a:rPr lang="ru-RU" sz="2000" dirty="0">
                <a:solidFill>
                  <a:schemeClr val="bg1"/>
                </a:solidFill>
                <a:latin typeface="Roboto Condensed Light" panose="02000000000000000000" pitchFamily="2" charset="0"/>
                <a:ea typeface="Roboto Condensed Light" panose="02000000000000000000" pitchFamily="2" charset="0"/>
              </a:rPr>
              <a:t> є </a:t>
            </a:r>
            <a:r>
              <a:rPr lang="ru-RU" sz="2000" dirty="0" err="1">
                <a:solidFill>
                  <a:schemeClr val="bg1"/>
                </a:solidFill>
                <a:latin typeface="Roboto Condensed Light" panose="02000000000000000000" pitchFamily="2" charset="0"/>
                <a:ea typeface="Roboto Condensed Light" panose="02000000000000000000" pitchFamily="2" charset="0"/>
              </a:rPr>
              <a:t>доступними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чіткими</a:t>
            </a:r>
            <a:r>
              <a:rPr lang="ru-RU" sz="2000" dirty="0">
                <a:solidFill>
                  <a:schemeClr val="bg1"/>
                </a:solidFill>
                <a:latin typeface="Roboto Condensed Light" panose="02000000000000000000" pitchFamily="2" charset="0"/>
                <a:ea typeface="Roboto Condensed Light" panose="02000000000000000000" pitchFamily="2" charset="0"/>
              </a:rPr>
              <a:t> та </a:t>
            </a:r>
            <a:r>
              <a:rPr lang="ru-RU" sz="2000" dirty="0" err="1">
                <a:solidFill>
                  <a:schemeClr val="bg1"/>
                </a:solidFill>
                <a:latin typeface="Roboto Condensed Light" panose="02000000000000000000" pitchFamily="2" charset="0"/>
                <a:ea typeface="Roboto Condensed Light" panose="02000000000000000000" pitchFamily="2" charset="0"/>
              </a:rPr>
              <a:t>передбачуваними</a:t>
            </a:r>
            <a:r>
              <a:rPr lang="ru-RU" sz="2000" dirty="0">
                <a:solidFill>
                  <a:schemeClr val="bg1"/>
                </a:solidFill>
                <a:latin typeface="Roboto Condensed Light" panose="02000000000000000000" pitchFamily="2" charset="0"/>
                <a:ea typeface="Roboto Condensed Light" panose="02000000000000000000" pitchFamily="2" charset="0"/>
              </a:rPr>
              <a:t>), а </a:t>
            </a:r>
            <a:r>
              <a:rPr lang="ru-RU" sz="2000" dirty="0" err="1">
                <a:solidFill>
                  <a:schemeClr val="bg1"/>
                </a:solidFill>
                <a:latin typeface="Roboto Condensed Light" panose="02000000000000000000" pitchFamily="2" charset="0"/>
                <a:ea typeface="Roboto Condensed Light" panose="02000000000000000000" pitchFamily="2" charset="0"/>
              </a:rPr>
              <a:t>також</a:t>
            </a:r>
            <a:r>
              <a:rPr lang="ru-RU" sz="2000" dirty="0">
                <a:solidFill>
                  <a:schemeClr val="bg1"/>
                </a:solidFill>
                <a:latin typeface="Roboto Condensed Light" panose="02000000000000000000" pitchFamily="2" charset="0"/>
                <a:ea typeface="Roboto Condensed Light" panose="02000000000000000000" pitchFamily="2" charset="0"/>
              </a:rPr>
              <a:t> за </a:t>
            </a:r>
            <a:r>
              <a:rPr lang="ru-RU" sz="2000" dirty="0" err="1">
                <a:solidFill>
                  <a:schemeClr val="bg1"/>
                </a:solidFill>
                <a:latin typeface="Roboto Condensed Light" panose="02000000000000000000" pitchFamily="2" charset="0"/>
                <a:ea typeface="Roboto Condensed Light" panose="02000000000000000000" pitchFamily="2" charset="0"/>
              </a:rPr>
              <a:t>необхідності</a:t>
            </a:r>
            <a:r>
              <a:rPr lang="ru-RU" sz="2000" dirty="0">
                <a:solidFill>
                  <a:schemeClr val="bg1"/>
                </a:solidFill>
                <a:latin typeface="Roboto Condensed Light" panose="02000000000000000000" pitchFamily="2" charset="0"/>
                <a:ea typeface="Roboto Condensed Light" panose="02000000000000000000" pitchFamily="2" charset="0"/>
              </a:rPr>
              <a:t> могла </a:t>
            </a:r>
            <a:r>
              <a:rPr lang="ru-RU" sz="2000" dirty="0" err="1">
                <a:solidFill>
                  <a:schemeClr val="bg1"/>
                </a:solidFill>
                <a:latin typeface="Roboto Condensed Light" panose="02000000000000000000" pitchFamily="2" charset="0"/>
                <a:ea typeface="Roboto Condensed Light" panose="02000000000000000000" pitchFamily="2" charset="0"/>
              </a:rPr>
              <a:t>отримати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відповідну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правову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допомогу</a:t>
            </a:r>
            <a:r>
              <a:rPr lang="ru-RU" sz="2000" dirty="0">
                <a:solidFill>
                  <a:schemeClr val="bg1"/>
                </a:solidFill>
                <a:latin typeface="Roboto Condensed Light" panose="02000000000000000000" pitchFamily="2" charset="0"/>
                <a:ea typeface="Roboto Condensed Light" panose="02000000000000000000" pitchFamily="2" charset="0"/>
              </a:rPr>
              <a:t> перед </a:t>
            </a:r>
            <a:r>
              <a:rPr lang="ru-RU" sz="2000" dirty="0" err="1">
                <a:solidFill>
                  <a:schemeClr val="bg1"/>
                </a:solidFill>
                <a:latin typeface="Roboto Condensed Light" panose="02000000000000000000" pitchFamily="2" charset="0"/>
                <a:ea typeface="Roboto Condensed Light" panose="02000000000000000000" pitchFamily="2" charset="0"/>
              </a:rPr>
              <a:t>набуттям</a:t>
            </a:r>
            <a:r>
              <a:rPr lang="ru-RU" sz="2000" dirty="0">
                <a:solidFill>
                  <a:schemeClr val="bg1"/>
                </a:solidFill>
                <a:latin typeface="Roboto Condensed Light" panose="02000000000000000000" pitchFamily="2" charset="0"/>
                <a:ea typeface="Roboto Condensed Light" panose="02000000000000000000" pitchFamily="2" charset="0"/>
              </a:rPr>
              <a:t> в </a:t>
            </a:r>
            <a:r>
              <a:rPr lang="ru-RU" sz="2000" dirty="0" err="1">
                <a:solidFill>
                  <a:schemeClr val="bg1"/>
                </a:solidFill>
                <a:latin typeface="Roboto Condensed Light" panose="02000000000000000000" pitchFamily="2" charset="0"/>
                <a:ea typeface="Roboto Condensed Light" panose="02000000000000000000" pitchFamily="2" charset="0"/>
              </a:rPr>
              <a:t>оренду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спірної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земельної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ділянки</a:t>
            </a:r>
            <a:r>
              <a:rPr lang="ru-RU" sz="2000" dirty="0">
                <a:solidFill>
                  <a:schemeClr val="bg1"/>
                </a:solidFill>
                <a:latin typeface="Roboto Condensed Light" panose="02000000000000000000" pitchFamily="2" charset="0"/>
                <a:ea typeface="Roboto Condensed Light" panose="02000000000000000000" pitchFamily="2" charset="0"/>
              </a:rPr>
              <a:t>. </a:t>
            </a:r>
            <a:endParaRPr lang="ru-RU" sz="2000" dirty="0" smtClean="0">
              <a:solidFill>
                <a:schemeClr val="bg1"/>
              </a:solidFill>
              <a:latin typeface="Roboto Condensed Light" panose="02000000000000000000" pitchFamily="2" charset="0"/>
              <a:ea typeface="Roboto Condensed Light" panose="02000000000000000000" pitchFamily="2" charset="0"/>
            </a:endParaRPr>
          </a:p>
          <a:p>
            <a:pPr algn="just">
              <a:spcBef>
                <a:spcPts val="600"/>
              </a:spcBef>
            </a:pPr>
            <a:r>
              <a:rPr lang="ru-RU" sz="2000" dirty="0" err="1" smtClean="0">
                <a:solidFill>
                  <a:schemeClr val="bg1"/>
                </a:solidFill>
                <a:latin typeface="Roboto Condensed Light" panose="02000000000000000000" pitchFamily="2" charset="0"/>
                <a:ea typeface="Roboto Condensed Light" panose="02000000000000000000" pitchFamily="2" charset="0"/>
              </a:rPr>
              <a:t>Відтак</a:t>
            </a:r>
            <a:r>
              <a:rPr lang="ru-RU" sz="2000" dirty="0">
                <a:solidFill>
                  <a:schemeClr val="bg1"/>
                </a:solidFill>
                <a:latin typeface="Roboto Condensed Light" panose="02000000000000000000" pitchFamily="2" charset="0"/>
                <a:ea typeface="Roboto Condensed Light" panose="02000000000000000000" pitchFamily="2" charset="0"/>
              </a:rPr>
              <a:t>, ОСОБА_1 </a:t>
            </a:r>
            <a:r>
              <a:rPr lang="ru-RU" sz="2000" b="1" dirty="0">
                <a:solidFill>
                  <a:srgbClr val="FFD800"/>
                </a:solidFill>
                <a:latin typeface="Roboto Condensed Light" panose="02000000000000000000" pitchFamily="2" charset="0"/>
                <a:ea typeface="Roboto Condensed Light" panose="02000000000000000000" pitchFamily="2" charset="0"/>
              </a:rPr>
              <a:t>могла і повинна </a:t>
            </a:r>
            <a:r>
              <a:rPr lang="ru-RU" sz="2000" b="1" dirty="0" err="1">
                <a:solidFill>
                  <a:srgbClr val="FFD800"/>
                </a:solidFill>
                <a:latin typeface="Roboto Condensed Light" panose="02000000000000000000" pitchFamily="2" charset="0"/>
                <a:ea typeface="Roboto Condensed Light" panose="02000000000000000000" pitchFamily="2" charset="0"/>
              </a:rPr>
              <a:t>була</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розуміти</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що</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ця</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ділянка</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належить</a:t>
            </a:r>
            <a:r>
              <a:rPr lang="ru-RU" sz="2000" b="1" dirty="0">
                <a:solidFill>
                  <a:srgbClr val="FFD800"/>
                </a:solidFill>
                <a:latin typeface="Roboto Condensed Light" panose="02000000000000000000" pitchFamily="2" charset="0"/>
                <a:ea typeface="Roboto Condensed Light" panose="02000000000000000000" pitchFamily="2" charset="0"/>
              </a:rPr>
              <a:t> до земель водного та природно-</a:t>
            </a:r>
            <a:r>
              <a:rPr lang="ru-RU" sz="2000" b="1" dirty="0" err="1">
                <a:solidFill>
                  <a:srgbClr val="FFD800"/>
                </a:solidFill>
                <a:latin typeface="Roboto Condensed Light" panose="02000000000000000000" pitchFamily="2" charset="0"/>
                <a:ea typeface="Roboto Condensed Light" panose="02000000000000000000" pitchFamily="2" charset="0"/>
              </a:rPr>
              <a:t>заповідного</a:t>
            </a:r>
            <a:r>
              <a:rPr lang="ru-RU" sz="2000" b="1" dirty="0">
                <a:solidFill>
                  <a:srgbClr val="FFD800"/>
                </a:solidFill>
                <a:latin typeface="Roboto Condensed Light" panose="02000000000000000000" pitchFamily="2" charset="0"/>
                <a:ea typeface="Roboto Condensed Light" panose="02000000000000000000" pitchFamily="2" charset="0"/>
              </a:rPr>
              <a:t> фонду, і </a:t>
            </a:r>
            <a:r>
              <a:rPr lang="ru-RU" sz="2000" b="1" dirty="0" err="1">
                <a:solidFill>
                  <a:srgbClr val="FFD800"/>
                </a:solidFill>
                <a:latin typeface="Roboto Condensed Light" panose="02000000000000000000" pitchFamily="2" charset="0"/>
                <a:ea typeface="Roboto Condensed Light" panose="02000000000000000000" pitchFamily="2" charset="0"/>
              </a:rPr>
              <a:t>її</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отримання</a:t>
            </a:r>
            <a:r>
              <a:rPr lang="ru-RU" sz="2000" b="1" dirty="0">
                <a:solidFill>
                  <a:srgbClr val="FFD800"/>
                </a:solidFill>
                <a:latin typeface="Roboto Condensed Light" panose="02000000000000000000" pitchFamily="2" charset="0"/>
                <a:ea typeface="Roboto Condensed Light" panose="02000000000000000000" pitchFamily="2" charset="0"/>
              </a:rPr>
              <a:t> в </a:t>
            </a:r>
            <a:r>
              <a:rPr lang="ru-RU" sz="2000" b="1" dirty="0" err="1">
                <a:solidFill>
                  <a:srgbClr val="FFD800"/>
                </a:solidFill>
                <a:latin typeface="Roboto Condensed Light" panose="02000000000000000000" pitchFamily="2" charset="0"/>
                <a:ea typeface="Roboto Condensed Light" panose="02000000000000000000" pitchFamily="2" charset="0"/>
              </a:rPr>
              <a:t>оренду</a:t>
            </a:r>
            <a:r>
              <a:rPr lang="ru-RU" sz="2000" b="1" dirty="0">
                <a:solidFill>
                  <a:srgbClr val="FFD800"/>
                </a:solidFill>
                <a:latin typeface="Roboto Condensed Light" panose="02000000000000000000" pitchFamily="2" charset="0"/>
                <a:ea typeface="Roboto Condensed Light" panose="02000000000000000000" pitchFamily="2" charset="0"/>
              </a:rPr>
              <a:t> для </a:t>
            </a:r>
            <a:r>
              <a:rPr lang="ru-RU" sz="2000" b="1" dirty="0" err="1">
                <a:solidFill>
                  <a:srgbClr val="FFD800"/>
                </a:solidFill>
                <a:latin typeface="Roboto Condensed Light" panose="02000000000000000000" pitchFamily="2" charset="0"/>
                <a:ea typeface="Roboto Condensed Light" panose="02000000000000000000" pitchFamily="2" charset="0"/>
              </a:rPr>
              <a:t>будівництва</a:t>
            </a:r>
            <a:r>
              <a:rPr lang="ru-RU" sz="2000" b="1" dirty="0">
                <a:solidFill>
                  <a:srgbClr val="FFD800"/>
                </a:solidFill>
                <a:latin typeface="Roboto Condensed Light" panose="02000000000000000000" pitchFamily="2" charset="0"/>
                <a:ea typeface="Roboto Condensed Light" panose="02000000000000000000" pitchFamily="2" charset="0"/>
              </a:rPr>
              <a:t> та </a:t>
            </a:r>
            <a:r>
              <a:rPr lang="ru-RU" sz="2000" b="1" dirty="0" err="1">
                <a:solidFill>
                  <a:srgbClr val="FFD800"/>
                </a:solidFill>
                <a:latin typeface="Roboto Condensed Light" panose="02000000000000000000" pitchFamily="2" charset="0"/>
                <a:ea typeface="Roboto Condensed Light" panose="02000000000000000000" pitchFamily="2" charset="0"/>
              </a:rPr>
              <a:t>обслуговування</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житлового</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будинку</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господарських</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будівель</a:t>
            </a:r>
            <a:r>
              <a:rPr lang="ru-RU" sz="2000" b="1" dirty="0">
                <a:solidFill>
                  <a:srgbClr val="FFD800"/>
                </a:solidFill>
                <a:latin typeface="Roboto Condensed Light" panose="02000000000000000000" pitchFamily="2" charset="0"/>
                <a:ea typeface="Roboto Condensed Light" panose="02000000000000000000" pitchFamily="2" charset="0"/>
              </a:rPr>
              <a:t> і </a:t>
            </a:r>
            <a:r>
              <a:rPr lang="ru-RU" sz="2000" b="1" dirty="0" err="1">
                <a:solidFill>
                  <a:srgbClr val="FFD800"/>
                </a:solidFill>
                <a:latin typeface="Roboto Condensed Light" panose="02000000000000000000" pitchFamily="2" charset="0"/>
                <a:ea typeface="Roboto Condensed Light" panose="02000000000000000000" pitchFamily="2" charset="0"/>
              </a:rPr>
              <a:t>споруд</a:t>
            </a:r>
            <a:r>
              <a:rPr lang="ru-RU" sz="2000" b="1" dirty="0">
                <a:solidFill>
                  <a:srgbClr val="FFD800"/>
                </a:solidFill>
                <a:latin typeface="Roboto Condensed Light" panose="02000000000000000000" pitchFamily="2" charset="0"/>
                <a:ea typeface="Roboto Condensed Light" panose="02000000000000000000" pitchFamily="2" charset="0"/>
              </a:rPr>
              <a:t> є </a:t>
            </a:r>
            <a:r>
              <a:rPr lang="ru-RU" sz="2000" b="1" dirty="0" err="1">
                <a:solidFill>
                  <a:srgbClr val="FFD800"/>
                </a:solidFill>
                <a:latin typeface="Roboto Condensed Light" panose="02000000000000000000" pitchFamily="2" charset="0"/>
                <a:ea typeface="Roboto Condensed Light" panose="02000000000000000000" pitchFamily="2" charset="0"/>
              </a:rPr>
              <a:t>неможливим</a:t>
            </a:r>
            <a:r>
              <a:rPr lang="ru-RU" sz="2000" b="1" dirty="0">
                <a:solidFill>
                  <a:srgbClr val="FFD800"/>
                </a:solidFill>
                <a:latin typeface="Roboto Condensed Light" panose="02000000000000000000" pitchFamily="2" charset="0"/>
                <a:ea typeface="Roboto Condensed Light" panose="02000000000000000000" pitchFamily="2" charset="0"/>
              </a:rPr>
              <a:t> в силу </a:t>
            </a:r>
            <a:r>
              <a:rPr lang="ru-RU" sz="2000" b="1" dirty="0" err="1">
                <a:solidFill>
                  <a:srgbClr val="FFD800"/>
                </a:solidFill>
                <a:latin typeface="Roboto Condensed Light" panose="02000000000000000000" pitchFamily="2" charset="0"/>
                <a:ea typeface="Roboto Condensed Light" panose="02000000000000000000" pitchFamily="2" charset="0"/>
              </a:rPr>
              <a:t>імперативних</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вимог</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законодавства</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України</a:t>
            </a:r>
            <a:endParaRPr lang="uk-UA" sz="2000" b="1" dirty="0" smtClean="0">
              <a:solidFill>
                <a:srgbClr val="FFD800"/>
              </a:solidFill>
              <a:latin typeface="Roboto Condensed Light" panose="02000000000000000000" pitchFamily="2" charset="0"/>
              <a:ea typeface="Roboto Condensed Light" panose="02000000000000000000" pitchFamily="2" charset="0"/>
            </a:endParaRPr>
          </a:p>
          <a:p>
            <a:endParaRPr lang="uk-UA" dirty="0" smtClean="0">
              <a:solidFill>
                <a:schemeClr val="bg1"/>
              </a:solidFill>
              <a:latin typeface="Roboto Condensed Light" panose="02000000000000000000" pitchFamily="2" charset="0"/>
              <a:ea typeface="Roboto Condensed Light" panose="02000000000000000000" pitchFamily="2" charset="0"/>
            </a:endParaRPr>
          </a:p>
          <a:p>
            <a:pPr algn="just"/>
            <a:r>
              <a:rPr lang="uk-UA" i="1" dirty="0" smtClean="0">
                <a:solidFill>
                  <a:srgbClr val="38B6AB"/>
                </a:solidFill>
                <a:latin typeface="Roboto Condensed Light" panose="02000000000000000000" pitchFamily="2" charset="0"/>
                <a:ea typeface="Roboto Condensed Light" panose="02000000000000000000" pitchFamily="2" charset="0"/>
              </a:rPr>
              <a:t>						постанова </a:t>
            </a:r>
            <a:r>
              <a:rPr lang="uk-UA" i="1" dirty="0">
                <a:solidFill>
                  <a:srgbClr val="38B6AB"/>
                </a:solidFill>
                <a:latin typeface="Roboto Condensed Light" panose="02000000000000000000" pitchFamily="2" charset="0"/>
                <a:ea typeface="Roboto Condensed Light" panose="02000000000000000000" pitchFamily="2" charset="0"/>
              </a:rPr>
              <a:t>ВП ВС </a:t>
            </a:r>
            <a:r>
              <a:rPr lang="ru-RU" i="1" dirty="0" err="1">
                <a:solidFill>
                  <a:srgbClr val="38B6AB"/>
                </a:solidFill>
                <a:latin typeface="Roboto Condensed Light" panose="02000000000000000000" pitchFamily="2" charset="0"/>
                <a:ea typeface="Roboto Condensed Light" panose="02000000000000000000" pitchFamily="2" charset="0"/>
              </a:rPr>
              <a:t>від</a:t>
            </a:r>
            <a:r>
              <a:rPr lang="ru-RU" i="1" dirty="0">
                <a:solidFill>
                  <a:srgbClr val="38B6AB"/>
                </a:solidFill>
                <a:latin typeface="Roboto Condensed Light" panose="02000000000000000000" pitchFamily="2" charset="0"/>
                <a:ea typeface="Roboto Condensed Light" panose="02000000000000000000" pitchFamily="2" charset="0"/>
              </a:rPr>
              <a:t> 28 </a:t>
            </a:r>
            <a:r>
              <a:rPr lang="ru-RU" i="1" dirty="0" err="1">
                <a:solidFill>
                  <a:srgbClr val="38B6AB"/>
                </a:solidFill>
                <a:latin typeface="Roboto Condensed Light" panose="02000000000000000000" pitchFamily="2" charset="0"/>
                <a:ea typeface="Roboto Condensed Light" panose="02000000000000000000" pitchFamily="2" charset="0"/>
              </a:rPr>
              <a:t>вересня</a:t>
            </a:r>
            <a:r>
              <a:rPr lang="ru-RU" i="1" dirty="0">
                <a:solidFill>
                  <a:srgbClr val="38B6AB"/>
                </a:solidFill>
                <a:latin typeface="Roboto Condensed Light" panose="02000000000000000000" pitchFamily="2" charset="0"/>
                <a:ea typeface="Roboto Condensed Light" panose="02000000000000000000" pitchFamily="2" charset="0"/>
              </a:rPr>
              <a:t> 2022 року у </a:t>
            </a:r>
            <a:r>
              <a:rPr lang="ru-RU" i="1" dirty="0" err="1">
                <a:solidFill>
                  <a:srgbClr val="38B6AB"/>
                </a:solidFill>
                <a:latin typeface="Roboto Condensed Light" panose="02000000000000000000" pitchFamily="2" charset="0"/>
                <a:ea typeface="Roboto Condensed Light" panose="02000000000000000000" pitchFamily="2" charset="0"/>
              </a:rPr>
              <a:t>справі</a:t>
            </a:r>
            <a:r>
              <a:rPr lang="ru-RU" i="1" dirty="0">
                <a:solidFill>
                  <a:srgbClr val="38B6AB"/>
                </a:solidFill>
                <a:latin typeface="Roboto Condensed Light" panose="02000000000000000000" pitchFamily="2" charset="0"/>
                <a:ea typeface="Roboto Condensed Light" panose="02000000000000000000" pitchFamily="2" charset="0"/>
              </a:rPr>
              <a:t> № 483/448/20</a:t>
            </a:r>
            <a:endParaRPr lang="uk-UA" i="1" dirty="0" smtClean="0">
              <a:solidFill>
                <a:srgbClr val="38B6AB"/>
              </a:solidFill>
              <a:latin typeface="Roboto Condensed Light" panose="02000000000000000000" pitchFamily="2" charset="0"/>
              <a:ea typeface="Roboto Condensed Light" panose="02000000000000000000" pitchFamily="2" charset="0"/>
            </a:endParaRPr>
          </a:p>
        </p:txBody>
      </p:sp>
      <p:sp>
        <p:nvSpPr>
          <p:cNvPr id="7" name="TextBox 6"/>
          <p:cNvSpPr txBox="1"/>
          <p:nvPr/>
        </p:nvSpPr>
        <p:spPr>
          <a:xfrm>
            <a:off x="233569" y="136283"/>
            <a:ext cx="11640905" cy="830997"/>
          </a:xfrm>
          <a:prstGeom prst="rect">
            <a:avLst/>
          </a:prstGeom>
          <a:noFill/>
        </p:spPr>
        <p:txBody>
          <a:bodyPr wrap="square" rtlCol="0">
            <a:spAutoFit/>
          </a:bodyPr>
          <a:lstStyle/>
          <a:p>
            <a:pPr algn="just"/>
            <a:r>
              <a:rPr lang="uk-UA" sz="2400" b="1" dirty="0" smtClean="0">
                <a:solidFill>
                  <a:schemeClr val="bg1"/>
                </a:solidFill>
                <a:latin typeface="Roboto Condensed Light" panose="02000000000000000000" pitchFamily="2" charset="0"/>
                <a:ea typeface="Roboto Condensed Light" panose="02000000000000000000" pitchFamily="2" charset="0"/>
              </a:rPr>
              <a:t>Використання земельної ділянки, що належить </a:t>
            </a:r>
            <a:r>
              <a:rPr lang="ru-RU" sz="2400" b="1" dirty="0">
                <a:solidFill>
                  <a:schemeClr val="bg1"/>
                </a:solidFill>
                <a:latin typeface="Roboto Condensed Light" panose="02000000000000000000" pitchFamily="2" charset="0"/>
                <a:ea typeface="Roboto Condensed Light" panose="02000000000000000000" pitchFamily="2" charset="0"/>
              </a:rPr>
              <a:t>до земель водного та природно-</a:t>
            </a:r>
            <a:r>
              <a:rPr lang="ru-RU" sz="2400" b="1" dirty="0" err="1">
                <a:solidFill>
                  <a:schemeClr val="bg1"/>
                </a:solidFill>
                <a:latin typeface="Roboto Condensed Light" panose="02000000000000000000" pitchFamily="2" charset="0"/>
                <a:ea typeface="Roboto Condensed Light" panose="02000000000000000000" pitchFamily="2" charset="0"/>
              </a:rPr>
              <a:t>заповідного</a:t>
            </a:r>
            <a:r>
              <a:rPr lang="ru-RU" sz="2400" b="1" dirty="0">
                <a:solidFill>
                  <a:schemeClr val="bg1"/>
                </a:solidFill>
                <a:latin typeface="Roboto Condensed Light" panose="02000000000000000000" pitchFamily="2" charset="0"/>
                <a:ea typeface="Roboto Condensed Light" panose="02000000000000000000" pitchFamily="2" charset="0"/>
              </a:rPr>
              <a:t> фонду</a:t>
            </a:r>
            <a:r>
              <a:rPr lang="uk-UA" sz="2400" b="1" dirty="0" smtClean="0">
                <a:solidFill>
                  <a:schemeClr val="bg1"/>
                </a:solidFill>
                <a:latin typeface="Roboto Condensed Light" panose="02000000000000000000" pitchFamily="2" charset="0"/>
                <a:ea typeface="Roboto Condensed Light" panose="02000000000000000000" pitchFamily="2" charset="0"/>
              </a:rPr>
              <a:t> </a:t>
            </a:r>
            <a:endParaRPr lang="uk-UA" sz="2400" b="1"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0150793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11527359" y="6485038"/>
            <a:ext cx="347116" cy="15826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286546" y="6357705"/>
            <a:ext cx="2228718" cy="412930"/>
          </a:xfrm>
        </p:spPr>
        <p:txBody>
          <a:bodyPr/>
          <a:lstStyle/>
          <a:p>
            <a:r>
              <a:rPr lang="uk-UA" smtClean="0">
                <a:solidFill>
                  <a:schemeClr val="bg1"/>
                </a:solidFill>
                <a:latin typeface="Roboto Condensed Light" panose="02000000000000000000" pitchFamily="2" charset="0"/>
                <a:ea typeface="Roboto Condensed Light" panose="02000000000000000000" pitchFamily="2" charset="0"/>
              </a:rPr>
              <a:t>Велика Палата Верховного Суду</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Місце для нижнього колонтитула 6">
            <a:extLst>
              <a:ext uri="{FF2B5EF4-FFF2-40B4-BE49-F238E27FC236}">
                <a16:creationId xmlns:a16="http://schemas.microsoft.com/office/drawing/2014/main" id="{5DD3FAA2-11D2-433B-9639-F1C673A10B5F}"/>
              </a:ext>
            </a:extLst>
          </p:cNvPr>
          <p:cNvSpPr>
            <a:spLocks noGrp="1"/>
          </p:cNvSpPr>
          <p:nvPr>
            <p:ph type="ftr" sz="quarter" idx="11"/>
          </p:nvPr>
        </p:nvSpPr>
        <p:spPr>
          <a:xfrm>
            <a:off x="2806959" y="6381605"/>
            <a:ext cx="7092820" cy="365125"/>
          </a:xfrm>
        </p:spPr>
        <p:txBody>
          <a:bodyPr/>
          <a:lstStyle/>
          <a:p>
            <a:r>
              <a:rPr lang="ru-RU" smtClean="0">
                <a:solidFill>
                  <a:schemeClr val="bg1"/>
                </a:solidFill>
                <a:latin typeface="Roboto Condensed Light" panose="02000000000000000000" pitchFamily="2" charset="0"/>
                <a:ea typeface="Roboto Condensed Light" panose="02000000000000000000" pitchFamily="2" charset="0"/>
              </a:rPr>
              <a:t>Актуальні правові висновки Верховного Суду у земельних спорах</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2" name="TextBox 1"/>
          <p:cNvSpPr txBox="1"/>
          <p:nvPr/>
        </p:nvSpPr>
        <p:spPr>
          <a:xfrm>
            <a:off x="586193" y="454190"/>
            <a:ext cx="11114724" cy="461665"/>
          </a:xfrm>
          <a:prstGeom prst="rect">
            <a:avLst/>
          </a:prstGeom>
          <a:noFill/>
        </p:spPr>
        <p:txBody>
          <a:bodyPr wrap="square" rtlCol="0">
            <a:spAutoFit/>
          </a:bodyPr>
          <a:lstStyle/>
          <a:p>
            <a:r>
              <a:rPr lang="uk-UA" sz="2400" b="1" dirty="0" smtClean="0">
                <a:solidFill>
                  <a:schemeClr val="bg1"/>
                </a:solidFill>
                <a:latin typeface="Roboto Condensed Light" panose="02000000000000000000" pitchFamily="2" charset="0"/>
                <a:ea typeface="Roboto Condensed Light" panose="02000000000000000000" pitchFamily="2" charset="0"/>
              </a:rPr>
              <a:t>Право органів </a:t>
            </a:r>
            <a:r>
              <a:rPr lang="uk-UA" sz="2400" b="1" dirty="0" err="1" smtClean="0">
                <a:solidFill>
                  <a:schemeClr val="bg1"/>
                </a:solidFill>
                <a:latin typeface="Roboto Condensed Light" panose="02000000000000000000" pitchFamily="2" charset="0"/>
                <a:ea typeface="Roboto Condensed Light" panose="02000000000000000000" pitchFamily="2" charset="0"/>
              </a:rPr>
              <a:t>Держгеокадастру</a:t>
            </a:r>
            <a:r>
              <a:rPr lang="uk-UA" sz="2400" b="1" dirty="0" smtClean="0">
                <a:solidFill>
                  <a:schemeClr val="bg1"/>
                </a:solidFill>
                <a:latin typeface="Roboto Condensed Light" panose="02000000000000000000" pitchFamily="2" charset="0"/>
                <a:ea typeface="Roboto Condensed Light" panose="02000000000000000000" pitchFamily="2" charset="0"/>
              </a:rPr>
              <a:t> на звернення до суду</a:t>
            </a:r>
            <a:endParaRPr lang="uk-UA" sz="2400" b="1" dirty="0">
              <a:solidFill>
                <a:schemeClr val="bg1"/>
              </a:solidFill>
              <a:latin typeface="Roboto Condensed Light" panose="02000000000000000000" pitchFamily="2" charset="0"/>
              <a:ea typeface="Roboto Condensed Light" panose="02000000000000000000" pitchFamily="2" charset="0"/>
            </a:endParaRPr>
          </a:p>
        </p:txBody>
      </p:sp>
      <p:sp>
        <p:nvSpPr>
          <p:cNvPr id="6" name="TextBox 5"/>
          <p:cNvSpPr txBox="1"/>
          <p:nvPr/>
        </p:nvSpPr>
        <p:spPr>
          <a:xfrm>
            <a:off x="586194" y="1344496"/>
            <a:ext cx="10941165" cy="4078039"/>
          </a:xfrm>
          <a:prstGeom prst="rect">
            <a:avLst/>
          </a:prstGeom>
          <a:noFill/>
        </p:spPr>
        <p:txBody>
          <a:bodyPr wrap="square" rtlCol="0">
            <a:spAutoFit/>
          </a:bodyPr>
          <a:lstStyle/>
          <a:p>
            <a:pPr algn="just">
              <a:spcBef>
                <a:spcPts val="600"/>
              </a:spcBef>
            </a:pPr>
            <a:r>
              <a:rPr lang="ru-RU" sz="2000" dirty="0" err="1" smtClean="0">
                <a:solidFill>
                  <a:schemeClr val="bg1"/>
                </a:solidFill>
                <a:latin typeface="Roboto Condensed Light" panose="02000000000000000000" pitchFamily="2" charset="0"/>
                <a:ea typeface="Roboto Condensed Light" panose="02000000000000000000" pitchFamily="2" charset="0"/>
              </a:rPr>
              <a:t>Органи</a:t>
            </a:r>
            <a:r>
              <a:rPr lang="ru-RU" sz="2000" dirty="0" smtClean="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Держгеокадастру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можуть</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rgbClr val="FFD800"/>
                </a:solidFill>
                <a:latin typeface="Roboto Condensed Light" panose="02000000000000000000" pitchFamily="2" charset="0"/>
                <a:ea typeface="Roboto Condensed Light" panose="02000000000000000000" pitchFamily="2" charset="0"/>
              </a:rPr>
              <a:t>звертатися</a:t>
            </a:r>
            <a:r>
              <a:rPr lang="ru-RU" sz="2000" dirty="0">
                <a:solidFill>
                  <a:srgbClr val="FFD800"/>
                </a:solidFill>
                <a:latin typeface="Roboto Condensed Light" panose="02000000000000000000" pitchFamily="2" charset="0"/>
                <a:ea typeface="Roboto Condensed Light" panose="02000000000000000000" pitchFamily="2" charset="0"/>
              </a:rPr>
              <a:t> до суду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якщо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це</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необхідно</a:t>
            </a:r>
            <a:r>
              <a:rPr lang="ru-RU" sz="2000" dirty="0">
                <a:solidFill>
                  <a:schemeClr val="bg1"/>
                </a:solidFill>
                <a:latin typeface="Roboto Condensed Light" panose="02000000000000000000" pitchFamily="2" charset="0"/>
                <a:ea typeface="Roboto Condensed Light" panose="02000000000000000000" pitchFamily="2" charset="0"/>
              </a:rPr>
              <a:t> для </a:t>
            </a:r>
            <a:r>
              <a:rPr lang="ru-RU" sz="2000" dirty="0" err="1">
                <a:solidFill>
                  <a:schemeClr val="bg1"/>
                </a:solidFill>
                <a:latin typeface="Roboto Condensed Light" panose="02000000000000000000" pitchFamily="2" charset="0"/>
                <a:ea typeface="Roboto Condensed Light" panose="02000000000000000000" pitchFamily="2" charset="0"/>
              </a:rPr>
              <a:t>здійснення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їхніх</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повноважень</a:t>
            </a:r>
            <a:r>
              <a:rPr lang="ru-RU" sz="2000" dirty="0">
                <a:solidFill>
                  <a:schemeClr val="bg1"/>
                </a:solidFill>
                <a:latin typeface="Roboto Condensed Light" panose="02000000000000000000" pitchFamily="2" charset="0"/>
                <a:ea typeface="Roboto Condensed Light" panose="02000000000000000000" pitchFamily="2" charset="0"/>
              </a:rPr>
              <a:t> з </a:t>
            </a:r>
            <a:r>
              <a:rPr lang="ru-RU" sz="2000" dirty="0" err="1">
                <a:solidFill>
                  <a:schemeClr val="bg1"/>
                </a:solidFill>
                <a:latin typeface="Roboto Condensed Light" panose="02000000000000000000" pitchFamily="2" charset="0"/>
                <a:ea typeface="Roboto Condensed Light" panose="02000000000000000000" pitchFamily="2" charset="0"/>
              </a:rPr>
              <a:t>нагляду</a:t>
            </a:r>
            <a:r>
              <a:rPr lang="ru-RU" sz="2000" dirty="0">
                <a:solidFill>
                  <a:schemeClr val="bg1"/>
                </a:solidFill>
                <a:latin typeface="Roboto Condensed Light" panose="02000000000000000000" pitchFamily="2" charset="0"/>
                <a:ea typeface="Roboto Condensed Light" panose="02000000000000000000" pitchFamily="2" charset="0"/>
              </a:rPr>
              <a:t> (контролю) за </a:t>
            </a:r>
            <a:r>
              <a:rPr lang="ru-RU" sz="2000" dirty="0" err="1">
                <a:solidFill>
                  <a:schemeClr val="bg1"/>
                </a:solidFill>
                <a:latin typeface="Roboto Condensed Light" panose="02000000000000000000" pitchFamily="2" charset="0"/>
                <a:ea typeface="Roboto Condensed Light" panose="02000000000000000000" pitchFamily="2" charset="0"/>
              </a:rPr>
              <a:t>дотриманням</a:t>
            </a:r>
            <a:r>
              <a:rPr lang="ru-RU" sz="2000" dirty="0">
                <a:solidFill>
                  <a:schemeClr val="bg1"/>
                </a:solidFill>
                <a:latin typeface="Roboto Condensed Light" panose="02000000000000000000" pitchFamily="2" charset="0"/>
                <a:ea typeface="Roboto Condensed Light" panose="02000000000000000000" pitchFamily="2" charset="0"/>
              </a:rPr>
              <a:t> земельного </a:t>
            </a:r>
            <a:r>
              <a:rPr lang="ru-RU" sz="2000" dirty="0" err="1">
                <a:solidFill>
                  <a:schemeClr val="bg1"/>
                </a:solidFill>
                <a:latin typeface="Roboto Condensed Light" panose="02000000000000000000" pitchFamily="2" charset="0"/>
                <a:ea typeface="Roboto Condensed Light" panose="02000000000000000000" pitchFamily="2" charset="0"/>
              </a:rPr>
              <a:t>законодавства</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використанням</a:t>
            </a:r>
            <a:r>
              <a:rPr lang="ru-RU" sz="2000" dirty="0">
                <a:solidFill>
                  <a:schemeClr val="bg1"/>
                </a:solidFill>
                <a:latin typeface="Roboto Condensed Light" panose="02000000000000000000" pitchFamily="2" charset="0"/>
                <a:ea typeface="Roboto Condensed Light" panose="02000000000000000000" pitchFamily="2" charset="0"/>
              </a:rPr>
              <a:t> та </a:t>
            </a:r>
            <a:r>
              <a:rPr lang="ru-RU" sz="2000" dirty="0" err="1">
                <a:solidFill>
                  <a:schemeClr val="bg1"/>
                </a:solidFill>
                <a:latin typeface="Roboto Condensed Light" panose="02000000000000000000" pitchFamily="2" charset="0"/>
                <a:ea typeface="Roboto Condensed Light" panose="02000000000000000000" pitchFamily="2" charset="0"/>
              </a:rPr>
              <a:t>охороною</a:t>
            </a:r>
            <a:r>
              <a:rPr lang="ru-RU" sz="2000" dirty="0">
                <a:solidFill>
                  <a:schemeClr val="bg1"/>
                </a:solidFill>
                <a:latin typeface="Roboto Condensed Light" panose="02000000000000000000" pitchFamily="2" charset="0"/>
                <a:ea typeface="Roboto Condensed Light" panose="02000000000000000000" pitchFamily="2" charset="0"/>
              </a:rPr>
              <a:t> земель </a:t>
            </a:r>
            <a:r>
              <a:rPr lang="ru-RU" sz="2000" dirty="0" err="1">
                <a:solidFill>
                  <a:schemeClr val="bg1"/>
                </a:solidFill>
                <a:latin typeface="Roboto Condensed Light" panose="02000000000000000000" pitchFamily="2" charset="0"/>
                <a:ea typeface="Roboto Condensed Light" panose="02000000000000000000" pitchFamily="2" charset="0"/>
              </a:rPr>
              <a:t>усіх</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категорій</a:t>
            </a:r>
            <a:r>
              <a:rPr lang="ru-RU" sz="2000" dirty="0">
                <a:solidFill>
                  <a:schemeClr val="bg1"/>
                </a:solidFill>
                <a:latin typeface="Roboto Condensed Light" panose="02000000000000000000" pitchFamily="2" charset="0"/>
                <a:ea typeface="Roboto Condensed Light" panose="02000000000000000000" pitchFamily="2" charset="0"/>
              </a:rPr>
              <a:t> і форм </a:t>
            </a:r>
            <a:r>
              <a:rPr lang="ru-RU" sz="2000" dirty="0" err="1">
                <a:solidFill>
                  <a:schemeClr val="bg1"/>
                </a:solidFill>
                <a:latin typeface="Roboto Condensed Light" panose="02000000000000000000" pitchFamily="2" charset="0"/>
                <a:ea typeface="Roboto Condensed Light" panose="02000000000000000000" pitchFamily="2" charset="0"/>
              </a:rPr>
              <a:t>власності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a:solidFill>
                  <a:srgbClr val="FFD800"/>
                </a:solidFill>
                <a:latin typeface="Roboto Condensed Light" panose="02000000000000000000" pitchFamily="2" charset="0"/>
                <a:ea typeface="Roboto Condensed Light" panose="02000000000000000000" pitchFamily="2" charset="0"/>
              </a:rPr>
              <a:t>в тих </a:t>
            </a:r>
            <a:r>
              <a:rPr lang="ru-RU" sz="2000" dirty="0" err="1">
                <a:solidFill>
                  <a:srgbClr val="FFD800"/>
                </a:solidFill>
                <a:latin typeface="Roboto Condensed Light" panose="02000000000000000000" pitchFamily="2" charset="0"/>
                <a:ea typeface="Roboto Condensed Light" panose="02000000000000000000" pitchFamily="2" charset="0"/>
              </a:rPr>
              <a:t>випадках</a:t>
            </a:r>
            <a:r>
              <a:rPr lang="ru-RU" sz="2000" dirty="0">
                <a:solidFill>
                  <a:srgbClr val="FFD800"/>
                </a:solidFill>
                <a:latin typeface="Roboto Condensed Light" panose="02000000000000000000" pitchFamily="2" charset="0"/>
                <a:ea typeface="Roboto Condensed Light" panose="02000000000000000000" pitchFamily="2" charset="0"/>
              </a:rPr>
              <a:t>, коли </a:t>
            </a:r>
            <a:r>
              <a:rPr lang="ru-RU" sz="2000" dirty="0" err="1">
                <a:solidFill>
                  <a:srgbClr val="FFD800"/>
                </a:solidFill>
                <a:latin typeface="Roboto Condensed Light" panose="02000000000000000000" pitchFamily="2" charset="0"/>
                <a:ea typeface="Roboto Condensed Light" panose="02000000000000000000" pitchFamily="2" charset="0"/>
              </a:rPr>
              <a:t>це</a:t>
            </a:r>
            <a:r>
              <a:rPr lang="ru-RU" sz="2000" dirty="0">
                <a:solidFill>
                  <a:srgbClr val="FFD800"/>
                </a:solidFill>
                <a:latin typeface="Roboto Condensed Light" panose="02000000000000000000" pitchFamily="2" charset="0"/>
                <a:ea typeface="Roboto Condensed Light" panose="02000000000000000000" pitchFamily="2" charset="0"/>
              </a:rPr>
              <a:t> прямо </a:t>
            </a:r>
            <a:r>
              <a:rPr lang="ru-RU" sz="2000" dirty="0" err="1">
                <a:solidFill>
                  <a:srgbClr val="FFD800"/>
                </a:solidFill>
                <a:latin typeface="Roboto Condensed Light" panose="02000000000000000000" pitchFamily="2" charset="0"/>
                <a:ea typeface="Roboto Condensed Light" panose="02000000000000000000" pitchFamily="2" charset="0"/>
              </a:rPr>
              <a:t>визначено</a:t>
            </a:r>
            <a:r>
              <a:rPr lang="ru-RU" sz="2000" dirty="0">
                <a:solidFill>
                  <a:srgbClr val="FFD800"/>
                </a:solidFill>
                <a:latin typeface="Roboto Condensed Light" panose="02000000000000000000" pitchFamily="2" charset="0"/>
                <a:ea typeface="Roboto Condensed Light" panose="02000000000000000000" pitchFamily="2" charset="0"/>
              </a:rPr>
              <a:t> у </a:t>
            </a:r>
            <a:r>
              <a:rPr lang="ru-RU" sz="2000" dirty="0" err="1">
                <a:solidFill>
                  <a:srgbClr val="FFD800"/>
                </a:solidFill>
                <a:latin typeface="Roboto Condensed Light" panose="02000000000000000000" pitchFamily="2" charset="0"/>
                <a:ea typeface="Roboto Condensed Light" panose="02000000000000000000" pitchFamily="2" charset="0"/>
              </a:rPr>
              <a:t>відповідних</a:t>
            </a:r>
            <a:r>
              <a:rPr lang="ru-RU" sz="2000" dirty="0">
                <a:solidFill>
                  <a:srgbClr val="FFD800"/>
                </a:solidFill>
                <a:latin typeface="Roboto Condensed Light" panose="02000000000000000000" pitchFamily="2" charset="0"/>
                <a:ea typeface="Roboto Condensed Light" panose="02000000000000000000" pitchFamily="2" charset="0"/>
              </a:rPr>
              <a:t> </a:t>
            </a:r>
            <a:r>
              <a:rPr lang="ru-RU" sz="2000" dirty="0" err="1">
                <a:solidFill>
                  <a:srgbClr val="FFD800"/>
                </a:solidFill>
                <a:latin typeface="Roboto Condensed Light" panose="02000000000000000000" pitchFamily="2" charset="0"/>
                <a:ea typeface="Roboto Condensed Light" panose="02000000000000000000" pitchFamily="2" charset="0"/>
              </a:rPr>
              <a:t>нормативноправових</a:t>
            </a:r>
            <a:r>
              <a:rPr lang="ru-RU" sz="2000" dirty="0">
                <a:solidFill>
                  <a:srgbClr val="FFD800"/>
                </a:solidFill>
                <a:latin typeface="Roboto Condensed Light" panose="02000000000000000000" pitchFamily="2" charset="0"/>
                <a:ea typeface="Roboto Condensed Light" panose="02000000000000000000" pitchFamily="2" charset="0"/>
              </a:rPr>
              <a:t> актах </a:t>
            </a:r>
            <a:r>
              <a:rPr lang="ru-RU" sz="2000" dirty="0">
                <a:solidFill>
                  <a:schemeClr val="bg1"/>
                </a:solidFill>
                <a:latin typeface="Roboto Condensed Light" panose="02000000000000000000" pitchFamily="2" charset="0"/>
                <a:ea typeface="Roboto Condensed Light" panose="02000000000000000000" pitchFamily="2" charset="0"/>
              </a:rPr>
              <a:t>(</a:t>
            </a:r>
            <a:r>
              <a:rPr lang="ru-RU" sz="2000" dirty="0" err="1">
                <a:solidFill>
                  <a:schemeClr val="bg1"/>
                </a:solidFill>
                <a:latin typeface="Roboto Condensed Light" panose="02000000000000000000" pitchFamily="2" charset="0"/>
                <a:ea typeface="Roboto Condensed Light" panose="02000000000000000000" pitchFamily="2" charset="0"/>
              </a:rPr>
              <a:t>зокрема</a:t>
            </a:r>
            <a:r>
              <a:rPr lang="ru-RU" sz="2000" dirty="0">
                <a:solidFill>
                  <a:schemeClr val="bg1"/>
                </a:solidFill>
                <a:latin typeface="Roboto Condensed Light" panose="02000000000000000000" pitchFamily="2" charset="0"/>
                <a:ea typeface="Roboto Condensed Light" panose="02000000000000000000" pitchFamily="2" charset="0"/>
              </a:rPr>
              <a:t>, з </a:t>
            </a:r>
            <a:r>
              <a:rPr lang="ru-RU" sz="2000" dirty="0" err="1">
                <a:solidFill>
                  <a:schemeClr val="bg1"/>
                </a:solidFill>
                <a:latin typeface="Roboto Condensed Light" panose="02000000000000000000" pitchFamily="2" charset="0"/>
                <a:ea typeface="Roboto Condensed Light" panose="02000000000000000000" pitchFamily="2" charset="0"/>
              </a:rPr>
              <a:t>позовами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щодо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відшкодування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втрат</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сільськогосподарського</a:t>
            </a:r>
            <a:r>
              <a:rPr lang="ru-RU" sz="2000" dirty="0">
                <a:solidFill>
                  <a:schemeClr val="bg1"/>
                </a:solidFill>
                <a:latin typeface="Roboto Condensed Light" panose="02000000000000000000" pitchFamily="2" charset="0"/>
                <a:ea typeface="Roboto Condensed Light" panose="02000000000000000000" pitchFamily="2" charset="0"/>
              </a:rPr>
              <a:t> і </a:t>
            </a:r>
            <a:r>
              <a:rPr lang="ru-RU" sz="2000" dirty="0" err="1">
                <a:solidFill>
                  <a:schemeClr val="bg1"/>
                </a:solidFill>
                <a:latin typeface="Roboto Condensed Light" panose="02000000000000000000" pitchFamily="2" charset="0"/>
                <a:ea typeface="Roboto Condensed Light" panose="02000000000000000000" pitchFamily="2" charset="0"/>
              </a:rPr>
              <a:t>лісогосподарського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виробництва</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повернення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самовільно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зайнятих</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чи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тимчасово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зайнятих</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земельних</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ділянок</a:t>
            </a:r>
            <a:r>
              <a:rPr lang="ru-RU" sz="2000" dirty="0">
                <a:solidFill>
                  <a:schemeClr val="bg1"/>
                </a:solidFill>
                <a:latin typeface="Roboto Condensed Light" panose="02000000000000000000" pitchFamily="2" charset="0"/>
                <a:ea typeface="Roboto Condensed Light" panose="02000000000000000000" pitchFamily="2" charset="0"/>
              </a:rPr>
              <a:t>, строк </a:t>
            </a:r>
            <a:r>
              <a:rPr lang="ru-RU" sz="2000" dirty="0" err="1">
                <a:solidFill>
                  <a:schemeClr val="bg1"/>
                </a:solidFill>
                <a:latin typeface="Roboto Condensed Light" panose="02000000000000000000" pitchFamily="2" charset="0"/>
                <a:ea typeface="Roboto Condensed Light" panose="02000000000000000000" pitchFamily="2" charset="0"/>
              </a:rPr>
              <a:t>користування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якими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закінчився</a:t>
            </a:r>
            <a:r>
              <a:rPr lang="ru-RU" sz="2000" dirty="0">
                <a:solidFill>
                  <a:schemeClr val="bg1"/>
                </a:solidFill>
                <a:latin typeface="Roboto Condensed Light" panose="02000000000000000000" pitchFamily="2" charset="0"/>
                <a:ea typeface="Roboto Condensed Light" panose="02000000000000000000" pitchFamily="2" charset="0"/>
              </a:rPr>
              <a:t>). </a:t>
            </a:r>
            <a:endParaRPr lang="ru-RU" sz="2000" dirty="0" smtClean="0">
              <a:solidFill>
                <a:schemeClr val="bg1"/>
              </a:solidFill>
              <a:latin typeface="Roboto Condensed Light" panose="02000000000000000000" pitchFamily="2" charset="0"/>
              <a:ea typeface="Roboto Condensed Light" panose="02000000000000000000" pitchFamily="2" charset="0"/>
            </a:endParaRPr>
          </a:p>
          <a:p>
            <a:pPr algn="just">
              <a:spcBef>
                <a:spcPts val="600"/>
              </a:spcBef>
            </a:pPr>
            <a:r>
              <a:rPr lang="ru-RU" sz="2000" dirty="0" err="1" smtClean="0">
                <a:solidFill>
                  <a:schemeClr val="bg1"/>
                </a:solidFill>
                <a:latin typeface="Roboto Condensed Light" panose="02000000000000000000" pitchFamily="2" charset="0"/>
                <a:ea typeface="Roboto Condensed Light" panose="02000000000000000000" pitchFamily="2" charset="0"/>
              </a:rPr>
              <a:t>Органи</a:t>
            </a:r>
            <a:r>
              <a:rPr lang="ru-RU" sz="2000" dirty="0" smtClean="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Держгеокадастру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a:solidFill>
                  <a:srgbClr val="FFD800"/>
                </a:solidFill>
                <a:latin typeface="Roboto Condensed Light" panose="02000000000000000000" pitchFamily="2" charset="0"/>
                <a:ea typeface="Roboto Condensed Light" panose="02000000000000000000" pitchFamily="2" charset="0"/>
              </a:rPr>
              <a:t>не </a:t>
            </a:r>
            <a:r>
              <a:rPr lang="ru-RU" sz="2000" dirty="0" err="1">
                <a:solidFill>
                  <a:srgbClr val="FFD800"/>
                </a:solidFill>
                <a:latin typeface="Roboto Condensed Light" panose="02000000000000000000" pitchFamily="2" charset="0"/>
                <a:ea typeface="Roboto Condensed Light" panose="02000000000000000000" pitchFamily="2" charset="0"/>
              </a:rPr>
              <a:t>мають</a:t>
            </a:r>
            <a:r>
              <a:rPr lang="ru-RU" sz="2000" dirty="0">
                <a:solidFill>
                  <a:srgbClr val="FFD800"/>
                </a:solidFill>
                <a:latin typeface="Roboto Condensed Light" panose="02000000000000000000" pitchFamily="2" charset="0"/>
                <a:ea typeface="Roboto Condensed Light" panose="02000000000000000000" pitchFamily="2" charset="0"/>
              </a:rPr>
              <a:t> </a:t>
            </a:r>
            <a:r>
              <a:rPr lang="ru-RU" sz="2000" dirty="0" err="1">
                <a:solidFill>
                  <a:srgbClr val="FFD800"/>
                </a:solidFill>
                <a:latin typeface="Roboto Condensed Light" panose="02000000000000000000" pitchFamily="2" charset="0"/>
                <a:ea typeface="Roboto Condensed Light" panose="02000000000000000000" pitchFamily="2" charset="0"/>
              </a:rPr>
              <a:t>повноважень</a:t>
            </a:r>
            <a:r>
              <a:rPr lang="ru-RU" sz="2000" dirty="0">
                <a:solidFill>
                  <a:srgbClr val="FFD800"/>
                </a:solidFill>
                <a:latin typeface="Roboto Condensed Light" panose="02000000000000000000" pitchFamily="2" charset="0"/>
                <a:ea typeface="Roboto Condensed Light" panose="02000000000000000000" pitchFamily="2" charset="0"/>
              </a:rPr>
              <a:t> </a:t>
            </a:r>
            <a:r>
              <a:rPr lang="ru-RU" sz="2000" dirty="0" err="1">
                <a:solidFill>
                  <a:srgbClr val="FFD800"/>
                </a:solidFill>
                <a:latin typeface="Roboto Condensed Light" panose="02000000000000000000" pitchFamily="2" charset="0"/>
                <a:ea typeface="Roboto Condensed Light" panose="02000000000000000000" pitchFamily="2" charset="0"/>
              </a:rPr>
              <a:t>звертатися</a:t>
            </a:r>
            <a:r>
              <a:rPr lang="ru-RU" sz="2000" dirty="0">
                <a:solidFill>
                  <a:srgbClr val="FFD800"/>
                </a:solidFill>
                <a:latin typeface="Roboto Condensed Light" panose="02000000000000000000" pitchFamily="2" charset="0"/>
                <a:ea typeface="Roboto Condensed Light" panose="02000000000000000000" pitchFamily="2" charset="0"/>
              </a:rPr>
              <a:t> з </a:t>
            </a:r>
            <a:r>
              <a:rPr lang="ru-RU" sz="2000" dirty="0" err="1">
                <a:solidFill>
                  <a:srgbClr val="FFD800"/>
                </a:solidFill>
                <a:latin typeface="Roboto Condensed Light" panose="02000000000000000000" pitchFamily="2" charset="0"/>
                <a:ea typeface="Roboto Condensed Light" panose="02000000000000000000" pitchFamily="2" charset="0"/>
              </a:rPr>
              <a:t>позовом</a:t>
            </a:r>
            <a:r>
              <a:rPr lang="ru-RU" sz="2000" dirty="0">
                <a:solidFill>
                  <a:srgbClr val="FFD800"/>
                </a:solidFill>
                <a:latin typeface="Roboto Condensed Light" panose="02000000000000000000" pitchFamily="2" charset="0"/>
                <a:ea typeface="Roboto Condensed Light" panose="02000000000000000000" pitchFamily="2" charset="0"/>
              </a:rPr>
              <a:t> до суду про </a:t>
            </a:r>
            <a:r>
              <a:rPr lang="ru-RU" sz="2000" dirty="0" err="1">
                <a:solidFill>
                  <a:srgbClr val="FFD800"/>
                </a:solidFill>
                <a:latin typeface="Roboto Condensed Light" panose="02000000000000000000" pitchFamily="2" charset="0"/>
                <a:ea typeface="Roboto Condensed Light" panose="02000000000000000000" pitchFamily="2" charset="0"/>
              </a:rPr>
              <a:t>визнання</a:t>
            </a:r>
            <a:r>
              <a:rPr lang="ru-RU" sz="2000" dirty="0">
                <a:solidFill>
                  <a:srgbClr val="FFD800"/>
                </a:solidFill>
                <a:latin typeface="Roboto Condensed Light" panose="02000000000000000000" pitchFamily="2" charset="0"/>
                <a:ea typeface="Roboto Condensed Light" panose="02000000000000000000" pitchFamily="2" charset="0"/>
              </a:rPr>
              <a:t> </a:t>
            </a:r>
            <a:r>
              <a:rPr lang="ru-RU" sz="2000" dirty="0" err="1">
                <a:solidFill>
                  <a:srgbClr val="FFD800"/>
                </a:solidFill>
                <a:latin typeface="Roboto Condensed Light" panose="02000000000000000000" pitchFamily="2" charset="0"/>
                <a:ea typeface="Roboto Condensed Light" panose="02000000000000000000" pitchFamily="2" charset="0"/>
              </a:rPr>
              <a:t>незаконним</a:t>
            </a:r>
            <a:r>
              <a:rPr lang="ru-RU" sz="2000" dirty="0">
                <a:solidFill>
                  <a:srgbClr val="FFD800"/>
                </a:solidFill>
                <a:latin typeface="Roboto Condensed Light" panose="02000000000000000000" pitchFamily="2" charset="0"/>
                <a:ea typeface="Roboto Condensed Light" panose="02000000000000000000" pitchFamily="2" charset="0"/>
              </a:rPr>
              <a:t> та </a:t>
            </a:r>
            <a:r>
              <a:rPr lang="ru-RU" sz="2000" dirty="0" err="1">
                <a:solidFill>
                  <a:srgbClr val="FFD800"/>
                </a:solidFill>
                <a:latin typeface="Roboto Condensed Light" panose="02000000000000000000" pitchFamily="2" charset="0"/>
                <a:ea typeface="Roboto Condensed Light" panose="02000000000000000000" pitchFamily="2" charset="0"/>
              </a:rPr>
              <a:t>скасування</a:t>
            </a:r>
            <a:r>
              <a:rPr lang="ru-RU" sz="2000" dirty="0">
                <a:solidFill>
                  <a:srgbClr val="FFD800"/>
                </a:solidFill>
                <a:latin typeface="Roboto Condensed Light" panose="02000000000000000000" pitchFamily="2" charset="0"/>
                <a:ea typeface="Roboto Condensed Light" panose="02000000000000000000" pitchFamily="2" charset="0"/>
              </a:rPr>
              <a:t> </a:t>
            </a:r>
            <a:r>
              <a:rPr lang="ru-RU" sz="2000" dirty="0" err="1">
                <a:solidFill>
                  <a:srgbClr val="FFD800"/>
                </a:solidFill>
                <a:latin typeface="Roboto Condensed Light" panose="02000000000000000000" pitchFamily="2" charset="0"/>
                <a:ea typeface="Roboto Condensed Light" panose="02000000000000000000" pitchFamily="2" charset="0"/>
              </a:rPr>
              <a:t>рішення</a:t>
            </a:r>
            <a:r>
              <a:rPr lang="ru-RU" sz="2000" dirty="0">
                <a:solidFill>
                  <a:srgbClr val="FFD800"/>
                </a:solidFill>
                <a:latin typeface="Roboto Condensed Light" panose="02000000000000000000" pitchFamily="2" charset="0"/>
                <a:ea typeface="Roboto Condensed Light" panose="02000000000000000000" pitchFamily="2" charset="0"/>
              </a:rPr>
              <a:t> органу </a:t>
            </a:r>
            <a:r>
              <a:rPr lang="ru-RU" sz="2000" dirty="0" err="1" smtClean="0">
                <a:solidFill>
                  <a:srgbClr val="FFD800"/>
                </a:solidFill>
                <a:latin typeface="Roboto Condensed Light" panose="02000000000000000000" pitchFamily="2" charset="0"/>
                <a:ea typeface="Roboto Condensed Light" panose="02000000000000000000" pitchFamily="2" charset="0"/>
              </a:rPr>
              <a:t>місцевого</a:t>
            </a:r>
            <a:r>
              <a:rPr lang="ru-RU" sz="2000" dirty="0" smtClean="0">
                <a:solidFill>
                  <a:srgbClr val="FFD800"/>
                </a:solidFill>
                <a:latin typeface="Roboto Condensed Light" panose="02000000000000000000" pitchFamily="2" charset="0"/>
                <a:ea typeface="Roboto Condensed Light" panose="02000000000000000000" pitchFamily="2" charset="0"/>
              </a:rPr>
              <a:t> </a:t>
            </a:r>
            <a:r>
              <a:rPr lang="uk-UA" sz="2000" dirty="0">
                <a:solidFill>
                  <a:srgbClr val="FFD800"/>
                </a:solidFill>
                <a:latin typeface="Roboto Condensed Light" panose="02000000000000000000" pitchFamily="2" charset="0"/>
                <a:ea typeface="Roboto Condensed Light" panose="02000000000000000000" pitchFamily="2" charset="0"/>
              </a:rPr>
              <a:t>самоврядування щодо зміни цільового призначення земельної ділянки</a:t>
            </a:r>
            <a:r>
              <a:rPr lang="uk-UA" sz="2000" dirty="0">
                <a:solidFill>
                  <a:schemeClr val="bg1"/>
                </a:solidFill>
                <a:latin typeface="Roboto Condensed Light" panose="02000000000000000000" pitchFamily="2" charset="0"/>
                <a:ea typeface="Roboto Condensed Light" panose="02000000000000000000" pitchFamily="2" charset="0"/>
              </a:rPr>
              <a:t>, міська рада є відповідачем, а тому статусом позивача має наділятися прокурор. </a:t>
            </a:r>
            <a:endParaRPr lang="uk-UA" sz="2000" dirty="0" smtClean="0">
              <a:solidFill>
                <a:schemeClr val="bg1"/>
              </a:solidFill>
              <a:latin typeface="Roboto Condensed Light" panose="02000000000000000000" pitchFamily="2" charset="0"/>
              <a:ea typeface="Roboto Condensed Light" panose="02000000000000000000" pitchFamily="2" charset="0"/>
            </a:endParaRPr>
          </a:p>
          <a:p>
            <a:endParaRPr lang="uk-UA" dirty="0" smtClean="0">
              <a:solidFill>
                <a:schemeClr val="bg1"/>
              </a:solidFill>
              <a:latin typeface="Roboto Condensed Light" panose="02000000000000000000" pitchFamily="2" charset="0"/>
              <a:ea typeface="Roboto Condensed Light" panose="02000000000000000000" pitchFamily="2" charset="0"/>
            </a:endParaRPr>
          </a:p>
          <a:p>
            <a:pPr algn="just"/>
            <a:r>
              <a:rPr lang="uk-UA" dirty="0" smtClean="0">
                <a:solidFill>
                  <a:schemeClr val="bg1"/>
                </a:solidFill>
                <a:latin typeface="Roboto Condensed Light" panose="02000000000000000000" pitchFamily="2" charset="0"/>
                <a:ea typeface="Roboto Condensed Light" panose="02000000000000000000" pitchFamily="2" charset="0"/>
              </a:rPr>
              <a:t> 					</a:t>
            </a:r>
            <a:r>
              <a:rPr lang="uk-UA" i="1" dirty="0" smtClean="0">
                <a:solidFill>
                  <a:srgbClr val="38B6AB"/>
                </a:solidFill>
                <a:latin typeface="Roboto Condensed Light" panose="02000000000000000000" pitchFamily="2" charset="0"/>
                <a:ea typeface="Roboto Condensed Light" panose="02000000000000000000" pitchFamily="2" charset="0"/>
              </a:rPr>
              <a:t>постанова </a:t>
            </a:r>
            <a:r>
              <a:rPr lang="uk-UA" i="1" dirty="0">
                <a:solidFill>
                  <a:srgbClr val="38B6AB"/>
                </a:solidFill>
                <a:latin typeface="Roboto Condensed Light" panose="02000000000000000000" pitchFamily="2" charset="0"/>
                <a:ea typeface="Roboto Condensed Light" panose="02000000000000000000" pitchFamily="2" charset="0"/>
              </a:rPr>
              <a:t>ВП ВС від 11 червня 2024 року у справі № </a:t>
            </a:r>
            <a:r>
              <a:rPr lang="uk-UA" i="1" dirty="0" smtClean="0">
                <a:solidFill>
                  <a:srgbClr val="38B6AB"/>
                </a:solidFill>
                <a:latin typeface="Roboto Condensed Light" panose="02000000000000000000" pitchFamily="2" charset="0"/>
                <a:ea typeface="Roboto Condensed Light" panose="02000000000000000000" pitchFamily="2" charset="0"/>
              </a:rPr>
              <a:t>925/1133/18</a:t>
            </a:r>
            <a:r>
              <a:rPr lang="uk-UA" dirty="0" smtClean="0">
                <a:solidFill>
                  <a:schemeClr val="bg1"/>
                </a:solidFill>
                <a:latin typeface="Roboto Condensed Light" panose="02000000000000000000" pitchFamily="2" charset="0"/>
                <a:ea typeface="Roboto Condensed Light" panose="02000000000000000000" pitchFamily="2" charset="0"/>
              </a:rPr>
              <a:t/>
            </a:r>
            <a:br>
              <a:rPr lang="uk-UA" dirty="0" smtClean="0">
                <a:solidFill>
                  <a:schemeClr val="bg1"/>
                </a:solidFill>
                <a:latin typeface="Roboto Condensed Light" panose="02000000000000000000" pitchFamily="2" charset="0"/>
                <a:ea typeface="Roboto Condensed Light" panose="02000000000000000000" pitchFamily="2" charset="0"/>
              </a:rPr>
            </a:br>
            <a:endParaRPr lang="uk-UA" dirty="0" smtClean="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228994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11527359" y="6485038"/>
            <a:ext cx="347116" cy="15826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286546" y="6357705"/>
            <a:ext cx="2228718" cy="412930"/>
          </a:xfrm>
        </p:spPr>
        <p:txBody>
          <a:bodyPr/>
          <a:lstStyle/>
          <a:p>
            <a:r>
              <a:rPr lang="uk-UA" smtClean="0">
                <a:solidFill>
                  <a:schemeClr val="bg1"/>
                </a:solidFill>
                <a:latin typeface="Roboto Condensed Light" panose="02000000000000000000" pitchFamily="2" charset="0"/>
                <a:ea typeface="Roboto Condensed Light" panose="02000000000000000000" pitchFamily="2" charset="0"/>
              </a:rPr>
              <a:t>Велика Палата Верховного Суду</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Місце для нижнього колонтитула 6">
            <a:extLst>
              <a:ext uri="{FF2B5EF4-FFF2-40B4-BE49-F238E27FC236}">
                <a16:creationId xmlns:a16="http://schemas.microsoft.com/office/drawing/2014/main" id="{5DD3FAA2-11D2-433B-9639-F1C673A10B5F}"/>
              </a:ext>
            </a:extLst>
          </p:cNvPr>
          <p:cNvSpPr>
            <a:spLocks noGrp="1"/>
          </p:cNvSpPr>
          <p:nvPr>
            <p:ph type="ftr" sz="quarter" idx="11"/>
          </p:nvPr>
        </p:nvSpPr>
        <p:spPr>
          <a:xfrm>
            <a:off x="2806959" y="6381605"/>
            <a:ext cx="7092820" cy="365125"/>
          </a:xfrm>
        </p:spPr>
        <p:txBody>
          <a:bodyPr/>
          <a:lstStyle/>
          <a:p>
            <a:r>
              <a:rPr lang="ru-RU" smtClean="0">
                <a:solidFill>
                  <a:schemeClr val="bg1"/>
                </a:solidFill>
                <a:latin typeface="Roboto Condensed Light" panose="02000000000000000000" pitchFamily="2" charset="0"/>
                <a:ea typeface="Roboto Condensed Light" panose="02000000000000000000" pitchFamily="2" charset="0"/>
              </a:rPr>
              <a:t>Актуальні правові висновки Верховного Суду у земельних спорах</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2" name="TextBox 1"/>
          <p:cNvSpPr txBox="1"/>
          <p:nvPr/>
        </p:nvSpPr>
        <p:spPr>
          <a:xfrm>
            <a:off x="286546" y="231903"/>
            <a:ext cx="11390153" cy="1200329"/>
          </a:xfrm>
          <a:prstGeom prst="rect">
            <a:avLst/>
          </a:prstGeom>
          <a:noFill/>
        </p:spPr>
        <p:txBody>
          <a:bodyPr wrap="square" rtlCol="0">
            <a:spAutoFit/>
          </a:bodyPr>
          <a:lstStyle/>
          <a:p>
            <a:pPr algn="just"/>
            <a:r>
              <a:rPr lang="ru-RU" sz="2400" b="1" dirty="0">
                <a:solidFill>
                  <a:schemeClr val="bg1"/>
                </a:solidFill>
                <a:latin typeface="Roboto Condensed Light" panose="02000000000000000000" pitchFamily="2" charset="0"/>
                <a:ea typeface="Roboto Condensed Light" panose="02000000000000000000" pitchFamily="2" charset="0"/>
              </a:rPr>
              <a:t>Закон </a:t>
            </a:r>
            <a:r>
              <a:rPr lang="ru-RU" sz="2400" b="1" dirty="0" err="1">
                <a:solidFill>
                  <a:schemeClr val="bg1"/>
                </a:solidFill>
                <a:latin typeface="Roboto Condensed Light" panose="02000000000000000000" pitchFamily="2" charset="0"/>
                <a:ea typeface="Roboto Condensed Light" panose="02000000000000000000" pitchFamily="2" charset="0"/>
              </a:rPr>
              <a:t>України</a:t>
            </a:r>
            <a:r>
              <a:rPr lang="ru-RU" sz="2400" b="1" dirty="0">
                <a:solidFill>
                  <a:schemeClr val="bg1"/>
                </a:solidFill>
                <a:latin typeface="Roboto Condensed Light" panose="02000000000000000000" pitchFamily="2" charset="0"/>
                <a:ea typeface="Roboto Condensed Light" panose="02000000000000000000" pitchFamily="2" charset="0"/>
              </a:rPr>
              <a:t> "Про </a:t>
            </a:r>
            <a:r>
              <a:rPr lang="ru-RU" sz="2400" b="1" dirty="0" err="1">
                <a:solidFill>
                  <a:schemeClr val="bg1"/>
                </a:solidFill>
                <a:latin typeface="Roboto Condensed Light" panose="02000000000000000000" pitchFamily="2" charset="0"/>
                <a:ea typeface="Roboto Condensed Light" panose="02000000000000000000" pitchFamily="2" charset="0"/>
              </a:rPr>
              <a:t>внесення</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змін</a:t>
            </a:r>
            <a:r>
              <a:rPr lang="ru-RU" sz="2400" b="1" dirty="0">
                <a:solidFill>
                  <a:schemeClr val="bg1"/>
                </a:solidFill>
                <a:latin typeface="Roboto Condensed Light" panose="02000000000000000000" pitchFamily="2" charset="0"/>
                <a:ea typeface="Roboto Condensed Light" panose="02000000000000000000" pitchFamily="2" charset="0"/>
              </a:rPr>
              <a:t> до </a:t>
            </a:r>
            <a:r>
              <a:rPr lang="ru-RU" sz="2400" b="1" dirty="0" err="1">
                <a:solidFill>
                  <a:schemeClr val="bg1"/>
                </a:solidFill>
                <a:latin typeface="Roboto Condensed Light" panose="02000000000000000000" pitchFamily="2" charset="0"/>
                <a:ea typeface="Roboto Condensed Light" panose="02000000000000000000" pitchFamily="2" charset="0"/>
              </a:rPr>
              <a:t>Цивільного</a:t>
            </a:r>
            <a:r>
              <a:rPr lang="ru-RU" sz="2400" b="1" dirty="0">
                <a:solidFill>
                  <a:schemeClr val="bg1"/>
                </a:solidFill>
                <a:latin typeface="Roboto Condensed Light" panose="02000000000000000000" pitchFamily="2" charset="0"/>
                <a:ea typeface="Roboto Condensed Light" panose="02000000000000000000" pitchFamily="2" charset="0"/>
              </a:rPr>
              <a:t> кодексу </a:t>
            </a:r>
            <a:r>
              <a:rPr lang="ru-RU" sz="2400" b="1" dirty="0" err="1">
                <a:solidFill>
                  <a:schemeClr val="bg1"/>
                </a:solidFill>
                <a:latin typeface="Roboto Condensed Light" panose="02000000000000000000" pitchFamily="2" charset="0"/>
                <a:ea typeface="Roboto Condensed Light" panose="02000000000000000000" pitchFamily="2" charset="0"/>
              </a:rPr>
              <a:t>України</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щодо</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посилення</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захисту</a:t>
            </a:r>
            <a:r>
              <a:rPr lang="ru-RU" sz="2400" b="1" dirty="0">
                <a:solidFill>
                  <a:schemeClr val="bg1"/>
                </a:solidFill>
                <a:latin typeface="Roboto Condensed Light" panose="02000000000000000000" pitchFamily="2" charset="0"/>
                <a:ea typeface="Roboto Condensed Light" panose="02000000000000000000" pitchFamily="2" charset="0"/>
              </a:rPr>
              <a:t> прав </a:t>
            </a:r>
            <a:r>
              <a:rPr lang="ru-RU" sz="2400" b="1" dirty="0" err="1">
                <a:solidFill>
                  <a:schemeClr val="bg1"/>
                </a:solidFill>
                <a:latin typeface="Roboto Condensed Light" panose="02000000000000000000" pitchFamily="2" charset="0"/>
                <a:ea typeface="Roboto Condensed Light" panose="02000000000000000000" pitchFamily="2" charset="0"/>
              </a:rPr>
              <a:t>добросовісного</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err="1">
                <a:solidFill>
                  <a:schemeClr val="bg1"/>
                </a:solidFill>
                <a:latin typeface="Roboto Condensed Light" panose="02000000000000000000" pitchFamily="2" charset="0"/>
                <a:ea typeface="Roboto Condensed Light" panose="02000000000000000000" pitchFamily="2" charset="0"/>
              </a:rPr>
              <a:t>набувача</a:t>
            </a:r>
            <a:r>
              <a:rPr lang="ru-RU" sz="2400" b="1" dirty="0">
                <a:solidFill>
                  <a:schemeClr val="bg1"/>
                </a:solidFill>
                <a:latin typeface="Roboto Condensed Light" panose="02000000000000000000" pitchFamily="2" charset="0"/>
                <a:ea typeface="Roboto Condensed Light" panose="02000000000000000000" pitchFamily="2" charset="0"/>
              </a:rPr>
              <a:t>" </a:t>
            </a:r>
            <a:r>
              <a:rPr lang="ru-RU" sz="2400" b="1" dirty="0" smtClean="0">
                <a:solidFill>
                  <a:schemeClr val="bg1"/>
                </a:solidFill>
                <a:latin typeface="Roboto Condensed Light" panose="02000000000000000000" pitchFamily="2" charset="0"/>
                <a:ea typeface="Roboto Condensed Light" panose="02000000000000000000" pitchFamily="2" charset="0"/>
              </a:rPr>
              <a:t> </a:t>
            </a:r>
          </a:p>
          <a:p>
            <a:pPr algn="just"/>
            <a:r>
              <a:rPr lang="ru-RU" sz="1400" i="1" dirty="0" smtClean="0">
                <a:solidFill>
                  <a:schemeClr val="bg1"/>
                </a:solidFill>
                <a:latin typeface="Roboto Condensed Light" panose="02000000000000000000" pitchFamily="2" charset="0"/>
                <a:ea typeface="Roboto Condensed Light" panose="02000000000000000000" pitchFamily="2" charset="0"/>
              </a:rPr>
              <a:t>* (12 </a:t>
            </a:r>
            <a:r>
              <a:rPr lang="ru-RU" sz="1400" i="1" dirty="0" err="1" smtClean="0">
                <a:solidFill>
                  <a:schemeClr val="bg1"/>
                </a:solidFill>
                <a:latin typeface="Roboto Condensed Light" panose="02000000000000000000" pitchFamily="2" charset="0"/>
                <a:ea typeface="Roboto Condensed Light" panose="02000000000000000000" pitchFamily="2" charset="0"/>
              </a:rPr>
              <a:t>березня</a:t>
            </a:r>
            <a:r>
              <a:rPr lang="ru-RU" sz="1400" i="1" dirty="0" smtClean="0">
                <a:solidFill>
                  <a:schemeClr val="bg1"/>
                </a:solidFill>
                <a:latin typeface="Roboto Condensed Light" panose="02000000000000000000" pitchFamily="2" charset="0"/>
                <a:ea typeface="Roboto Condensed Light" panose="02000000000000000000" pitchFamily="2" charset="0"/>
              </a:rPr>
              <a:t> 2025 року </a:t>
            </a:r>
            <a:r>
              <a:rPr lang="ru-RU" sz="1400" i="1" dirty="0" err="1" smtClean="0">
                <a:solidFill>
                  <a:schemeClr val="bg1"/>
                </a:solidFill>
                <a:latin typeface="Roboto Condensed Light" panose="02000000000000000000" pitchFamily="2" charset="0"/>
                <a:ea typeface="Roboto Condensed Light" panose="02000000000000000000" pitchFamily="2" charset="0"/>
              </a:rPr>
              <a:t>Верховна</a:t>
            </a:r>
            <a:r>
              <a:rPr lang="ru-RU" sz="1400" i="1" dirty="0" smtClean="0">
                <a:solidFill>
                  <a:schemeClr val="bg1"/>
                </a:solidFill>
                <a:latin typeface="Roboto Condensed Light" panose="02000000000000000000" pitchFamily="2" charset="0"/>
                <a:ea typeface="Roboto Condensed Light" panose="02000000000000000000" pitchFamily="2" charset="0"/>
              </a:rPr>
              <a:t> Рада </a:t>
            </a:r>
            <a:r>
              <a:rPr lang="ru-RU" sz="1400" i="1" dirty="0" err="1" smtClean="0">
                <a:solidFill>
                  <a:schemeClr val="bg1"/>
                </a:solidFill>
                <a:latin typeface="Roboto Condensed Light" panose="02000000000000000000" pitchFamily="2" charset="0"/>
                <a:ea typeface="Roboto Condensed Light" panose="02000000000000000000" pitchFamily="2" charset="0"/>
              </a:rPr>
              <a:t>України</a:t>
            </a:r>
            <a:r>
              <a:rPr lang="ru-RU" sz="1400" i="1" dirty="0">
                <a:solidFill>
                  <a:schemeClr val="bg1"/>
                </a:solidFill>
                <a:latin typeface="Roboto Condensed Light" panose="02000000000000000000" pitchFamily="2" charset="0"/>
                <a:ea typeface="Roboto Condensed Light" panose="02000000000000000000" pitchFamily="2" charset="0"/>
              </a:rPr>
              <a:t> </a:t>
            </a:r>
            <a:r>
              <a:rPr lang="ru-RU" sz="1400" i="1" dirty="0" err="1">
                <a:solidFill>
                  <a:schemeClr val="bg1"/>
                </a:solidFill>
                <a:latin typeface="Roboto Condensed Light" panose="02000000000000000000" pitchFamily="2" charset="0"/>
                <a:ea typeface="Roboto Condensed Light" panose="02000000000000000000" pitchFamily="2" charset="0"/>
              </a:rPr>
              <a:t>прийняла</a:t>
            </a:r>
            <a:r>
              <a:rPr lang="ru-RU" sz="1400" i="1" dirty="0">
                <a:solidFill>
                  <a:schemeClr val="bg1"/>
                </a:solidFill>
                <a:latin typeface="Roboto Condensed Light" panose="02000000000000000000" pitchFamily="2" charset="0"/>
                <a:ea typeface="Roboto Condensed Light" panose="02000000000000000000" pitchFamily="2" charset="0"/>
              </a:rPr>
              <a:t> в </a:t>
            </a:r>
            <a:r>
              <a:rPr lang="ru-RU" sz="1400" i="1" dirty="0" err="1">
                <a:solidFill>
                  <a:schemeClr val="bg1"/>
                </a:solidFill>
                <a:latin typeface="Roboto Condensed Light" panose="02000000000000000000" pitchFamily="2" charset="0"/>
                <a:ea typeface="Roboto Condensed Light" panose="02000000000000000000" pitchFamily="2" charset="0"/>
              </a:rPr>
              <a:t>цілому</a:t>
            </a:r>
            <a:r>
              <a:rPr lang="ru-RU" sz="1400" i="1" dirty="0">
                <a:solidFill>
                  <a:schemeClr val="bg1"/>
                </a:solidFill>
                <a:latin typeface="Roboto Condensed Light" panose="02000000000000000000" pitchFamily="2" charset="0"/>
                <a:ea typeface="Roboto Condensed Light" panose="02000000000000000000" pitchFamily="2" charset="0"/>
              </a:rPr>
              <a:t> </a:t>
            </a:r>
            <a:r>
              <a:rPr lang="ru-RU" sz="1400" i="1" dirty="0" err="1" smtClean="0">
                <a:solidFill>
                  <a:schemeClr val="bg1"/>
                </a:solidFill>
                <a:latin typeface="Roboto Condensed Light" panose="02000000000000000000" pitchFamily="2" charset="0"/>
                <a:ea typeface="Roboto Condensed Light" panose="02000000000000000000" pitchFamily="2" charset="0"/>
              </a:rPr>
              <a:t>проєкт</a:t>
            </a:r>
            <a:r>
              <a:rPr lang="ru-RU" sz="1400" i="1" dirty="0">
                <a:solidFill>
                  <a:schemeClr val="bg1"/>
                </a:solidFill>
                <a:latin typeface="Roboto Condensed Light" panose="02000000000000000000" pitchFamily="2" charset="0"/>
                <a:ea typeface="Roboto Condensed Light" panose="02000000000000000000" pitchFamily="2" charset="0"/>
              </a:rPr>
              <a:t>; </a:t>
            </a:r>
            <a:r>
              <a:rPr lang="ru-RU" sz="1400" i="1" dirty="0" smtClean="0">
                <a:solidFill>
                  <a:schemeClr val="bg1"/>
                </a:solidFill>
                <a:latin typeface="Roboto Condensed Light" panose="02000000000000000000" pitchFamily="2" charset="0"/>
                <a:ea typeface="Roboto Condensed Light" panose="02000000000000000000" pitchFamily="2" charset="0"/>
              </a:rPr>
              <a:t>17 </a:t>
            </a:r>
            <a:r>
              <a:rPr lang="ru-RU" sz="1400" i="1" dirty="0" err="1" smtClean="0">
                <a:solidFill>
                  <a:schemeClr val="bg1"/>
                </a:solidFill>
                <a:latin typeface="Roboto Condensed Light" panose="02000000000000000000" pitchFamily="2" charset="0"/>
                <a:ea typeface="Roboto Condensed Light" panose="02000000000000000000" pitchFamily="2" charset="0"/>
              </a:rPr>
              <a:t>березня</a:t>
            </a:r>
            <a:r>
              <a:rPr lang="ru-RU" sz="1400" i="1" dirty="0" smtClean="0">
                <a:solidFill>
                  <a:schemeClr val="bg1"/>
                </a:solidFill>
                <a:latin typeface="Roboto Condensed Light" panose="02000000000000000000" pitchFamily="2" charset="0"/>
                <a:ea typeface="Roboto Condensed Light" panose="02000000000000000000" pitchFamily="2" charset="0"/>
              </a:rPr>
              <a:t> 2025 року направлено на </a:t>
            </a:r>
            <a:r>
              <a:rPr lang="ru-RU" sz="1400" i="1" dirty="0" err="1" smtClean="0">
                <a:solidFill>
                  <a:schemeClr val="bg1"/>
                </a:solidFill>
                <a:latin typeface="Roboto Condensed Light" panose="02000000000000000000" pitchFamily="2" charset="0"/>
                <a:ea typeface="Roboto Condensed Light" panose="02000000000000000000" pitchFamily="2" charset="0"/>
              </a:rPr>
              <a:t>підпсис</a:t>
            </a:r>
            <a:r>
              <a:rPr lang="ru-RU" sz="1400" i="1" dirty="0" smtClean="0">
                <a:solidFill>
                  <a:schemeClr val="bg1"/>
                </a:solidFill>
                <a:latin typeface="Roboto Condensed Light" panose="02000000000000000000" pitchFamily="2" charset="0"/>
                <a:ea typeface="Roboto Condensed Light" panose="02000000000000000000" pitchFamily="2" charset="0"/>
              </a:rPr>
              <a:t> Президенту </a:t>
            </a:r>
            <a:r>
              <a:rPr lang="ru-RU" sz="1400" i="1" dirty="0" err="1" smtClean="0">
                <a:solidFill>
                  <a:schemeClr val="bg1"/>
                </a:solidFill>
                <a:latin typeface="Roboto Condensed Light" panose="02000000000000000000" pitchFamily="2" charset="0"/>
                <a:ea typeface="Roboto Condensed Light" panose="02000000000000000000" pitchFamily="2" charset="0"/>
              </a:rPr>
              <a:t>України</a:t>
            </a:r>
            <a:r>
              <a:rPr lang="ru-RU" sz="1400" i="1" dirty="0" smtClean="0">
                <a:solidFill>
                  <a:schemeClr val="bg1"/>
                </a:solidFill>
                <a:latin typeface="Roboto Condensed Light" panose="02000000000000000000" pitchFamily="2" charset="0"/>
                <a:ea typeface="Roboto Condensed Light" panose="02000000000000000000" pitchFamily="2" charset="0"/>
              </a:rPr>
              <a:t>)</a:t>
            </a:r>
            <a:r>
              <a:rPr lang="ru-RU" sz="2400" b="1" i="1" dirty="0" smtClean="0">
                <a:solidFill>
                  <a:schemeClr val="bg1"/>
                </a:solidFill>
                <a:latin typeface="Roboto Condensed Light" panose="02000000000000000000" pitchFamily="2" charset="0"/>
                <a:ea typeface="Roboto Condensed Light" panose="02000000000000000000" pitchFamily="2" charset="0"/>
              </a:rPr>
              <a:t> </a:t>
            </a:r>
            <a:endParaRPr lang="uk-UA" sz="2400" b="1" i="1" dirty="0">
              <a:solidFill>
                <a:schemeClr val="bg1"/>
              </a:solidFill>
              <a:latin typeface="Roboto Condensed Light" panose="02000000000000000000" pitchFamily="2" charset="0"/>
              <a:ea typeface="Roboto Condensed Light" panose="02000000000000000000" pitchFamily="2" charset="0"/>
            </a:endParaRPr>
          </a:p>
        </p:txBody>
      </p:sp>
      <p:sp>
        <p:nvSpPr>
          <p:cNvPr id="6" name="TextBox 5"/>
          <p:cNvSpPr txBox="1"/>
          <p:nvPr/>
        </p:nvSpPr>
        <p:spPr>
          <a:xfrm>
            <a:off x="334550" y="1544819"/>
            <a:ext cx="11294144" cy="4170372"/>
          </a:xfrm>
          <a:prstGeom prst="rect">
            <a:avLst/>
          </a:prstGeom>
          <a:noFill/>
        </p:spPr>
        <p:txBody>
          <a:bodyPr wrap="square" rtlCol="0">
            <a:spAutoFit/>
          </a:bodyPr>
          <a:lstStyle/>
          <a:p>
            <a:pPr algn="just">
              <a:spcBef>
                <a:spcPts val="600"/>
              </a:spcBef>
            </a:pPr>
            <a:r>
              <a:rPr lang="ru-RU" sz="2000" b="1" u="sng" dirty="0" err="1">
                <a:solidFill>
                  <a:schemeClr val="bg1"/>
                </a:solidFill>
                <a:latin typeface="Roboto Condensed Light" panose="02000000000000000000" pitchFamily="2" charset="0"/>
                <a:ea typeface="Roboto Condensed Light" panose="02000000000000000000" pitchFamily="2" charset="0"/>
              </a:rPr>
              <a:t>Добросовісний</a:t>
            </a:r>
            <a:r>
              <a:rPr lang="ru-RU" sz="2000" b="1" u="sng" dirty="0">
                <a:solidFill>
                  <a:schemeClr val="bg1"/>
                </a:solidFill>
                <a:latin typeface="Roboto Condensed Light" panose="02000000000000000000" pitchFamily="2" charset="0"/>
                <a:ea typeface="Roboto Condensed Light" panose="02000000000000000000" pitchFamily="2" charset="0"/>
              </a:rPr>
              <a:t> </a:t>
            </a:r>
            <a:r>
              <a:rPr lang="ru-RU" sz="2000" b="1" u="sng" dirty="0" err="1">
                <a:solidFill>
                  <a:schemeClr val="bg1"/>
                </a:solidFill>
                <a:latin typeface="Roboto Condensed Light" panose="02000000000000000000" pitchFamily="2" charset="0"/>
                <a:ea typeface="Roboto Condensed Light" panose="02000000000000000000" pitchFamily="2" charset="0"/>
              </a:rPr>
              <a:t>набувач</a:t>
            </a:r>
            <a:r>
              <a:rPr lang="ru-RU" sz="2000" b="1" u="sng" dirty="0">
                <a:solidFill>
                  <a:schemeClr val="bg1"/>
                </a:solidFill>
                <a:latin typeface="Roboto Condensed Light" panose="02000000000000000000" pitchFamily="2" charset="0"/>
                <a:ea typeface="Roboto Condensed Light" panose="02000000000000000000" pitchFamily="2" charset="0"/>
              </a:rPr>
              <a:t> в </a:t>
            </a:r>
            <a:r>
              <a:rPr lang="ru-RU" sz="2000" b="1" u="sng" dirty="0" err="1">
                <a:solidFill>
                  <a:schemeClr val="bg1"/>
                </a:solidFill>
                <a:latin typeface="Roboto Condensed Light" panose="02000000000000000000" pitchFamily="2" charset="0"/>
                <a:ea typeface="Roboto Condensed Light" panose="02000000000000000000" pitchFamily="2" charset="0"/>
              </a:rPr>
              <a:t>контексті</a:t>
            </a:r>
            <a:r>
              <a:rPr lang="ru-RU" sz="2000" b="1" u="sng" dirty="0">
                <a:solidFill>
                  <a:schemeClr val="bg1"/>
                </a:solidFill>
                <a:latin typeface="Roboto Condensed Light" panose="02000000000000000000" pitchFamily="2" charset="0"/>
                <a:ea typeface="Roboto Condensed Light" panose="02000000000000000000" pitchFamily="2" charset="0"/>
              </a:rPr>
              <a:t> </a:t>
            </a:r>
            <a:r>
              <a:rPr lang="ru-RU" sz="2000" b="1" u="sng" dirty="0" err="1">
                <a:solidFill>
                  <a:schemeClr val="bg1"/>
                </a:solidFill>
                <a:latin typeface="Roboto Condensed Light" panose="02000000000000000000" pitchFamily="2" charset="0"/>
                <a:ea typeface="Roboto Condensed Light" panose="02000000000000000000" pitchFamily="2" charset="0"/>
              </a:rPr>
              <a:t>цього</a:t>
            </a:r>
            <a:r>
              <a:rPr lang="ru-RU" sz="2000" b="1" u="sng" dirty="0">
                <a:solidFill>
                  <a:schemeClr val="bg1"/>
                </a:solidFill>
                <a:latin typeface="Roboto Condensed Light" panose="02000000000000000000" pitchFamily="2" charset="0"/>
                <a:ea typeface="Roboto Condensed Light" panose="02000000000000000000" pitchFamily="2" charset="0"/>
              </a:rPr>
              <a:t> проекту – </a:t>
            </a:r>
            <a:r>
              <a:rPr lang="ru-RU" sz="2000" b="1" u="sng" dirty="0" err="1">
                <a:solidFill>
                  <a:schemeClr val="bg1"/>
                </a:solidFill>
                <a:latin typeface="Roboto Condensed Light" panose="02000000000000000000" pitchFamily="2" charset="0"/>
                <a:ea typeface="Roboto Condensed Light" panose="02000000000000000000" pitchFamily="2" charset="0"/>
              </a:rPr>
              <a:t>це</a:t>
            </a:r>
            <a:r>
              <a:rPr lang="ru-RU" sz="2000" b="1" u="sng" dirty="0">
                <a:solidFill>
                  <a:schemeClr val="bg1"/>
                </a:solidFill>
                <a:latin typeface="Roboto Condensed Light" panose="02000000000000000000" pitchFamily="2" charset="0"/>
                <a:ea typeface="Roboto Condensed Light" panose="02000000000000000000" pitchFamily="2" charset="0"/>
              </a:rPr>
              <a:t> особа, яка </a:t>
            </a:r>
            <a:r>
              <a:rPr lang="ru-RU" sz="2000" b="1" u="sng" dirty="0" err="1">
                <a:solidFill>
                  <a:schemeClr val="bg1"/>
                </a:solidFill>
                <a:latin typeface="Roboto Condensed Light" panose="02000000000000000000" pitchFamily="2" charset="0"/>
                <a:ea typeface="Roboto Condensed Light" panose="02000000000000000000" pitchFamily="2" charset="0"/>
              </a:rPr>
              <a:t>придбала</a:t>
            </a:r>
            <a:r>
              <a:rPr lang="ru-RU" sz="2000" b="1" u="sng" dirty="0">
                <a:solidFill>
                  <a:schemeClr val="bg1"/>
                </a:solidFill>
                <a:latin typeface="Roboto Condensed Light" panose="02000000000000000000" pitchFamily="2" charset="0"/>
                <a:ea typeface="Roboto Condensed Light" panose="02000000000000000000" pitchFamily="2" charset="0"/>
              </a:rPr>
              <a:t> </a:t>
            </a:r>
            <a:r>
              <a:rPr lang="ru-RU" sz="2000" b="1" u="sng" dirty="0" err="1">
                <a:solidFill>
                  <a:schemeClr val="bg1"/>
                </a:solidFill>
                <a:latin typeface="Roboto Condensed Light" panose="02000000000000000000" pitchFamily="2" charset="0"/>
                <a:ea typeface="Roboto Condensed Light" panose="02000000000000000000" pitchFamily="2" charset="0"/>
              </a:rPr>
              <a:t>майно</a:t>
            </a:r>
            <a:r>
              <a:rPr lang="ru-RU" sz="2000" b="1" u="sng" dirty="0">
                <a:solidFill>
                  <a:schemeClr val="bg1"/>
                </a:solidFill>
                <a:latin typeface="Roboto Condensed Light" panose="02000000000000000000" pitchFamily="2" charset="0"/>
                <a:ea typeface="Roboto Condensed Light" panose="02000000000000000000" pitchFamily="2" charset="0"/>
              </a:rPr>
              <a:t> на </a:t>
            </a:r>
            <a:r>
              <a:rPr lang="ru-RU" sz="2000" b="1" u="sng" dirty="0" err="1">
                <a:solidFill>
                  <a:schemeClr val="bg1"/>
                </a:solidFill>
                <a:latin typeface="Roboto Condensed Light" panose="02000000000000000000" pitchFamily="2" charset="0"/>
                <a:ea typeface="Roboto Condensed Light" panose="02000000000000000000" pitchFamily="2" charset="0"/>
              </a:rPr>
              <a:t>законних</a:t>
            </a:r>
            <a:r>
              <a:rPr lang="ru-RU" sz="2000" b="1" u="sng" dirty="0">
                <a:solidFill>
                  <a:schemeClr val="bg1"/>
                </a:solidFill>
                <a:latin typeface="Roboto Condensed Light" panose="02000000000000000000" pitchFamily="2" charset="0"/>
                <a:ea typeface="Roboto Condensed Light" panose="02000000000000000000" pitchFamily="2" charset="0"/>
              </a:rPr>
              <a:t> </a:t>
            </a:r>
            <a:r>
              <a:rPr lang="ru-RU" sz="2000" b="1" u="sng" dirty="0" err="1">
                <a:solidFill>
                  <a:schemeClr val="bg1"/>
                </a:solidFill>
                <a:latin typeface="Roboto Condensed Light" panose="02000000000000000000" pitchFamily="2" charset="0"/>
                <a:ea typeface="Roboto Condensed Light" panose="02000000000000000000" pitchFamily="2" charset="0"/>
              </a:rPr>
              <a:t>підставах</a:t>
            </a:r>
            <a:r>
              <a:rPr lang="ru-RU" sz="2000" b="1" u="sng" dirty="0">
                <a:solidFill>
                  <a:schemeClr val="bg1"/>
                </a:solidFill>
                <a:latin typeface="Roboto Condensed Light" panose="02000000000000000000" pitchFamily="2" charset="0"/>
                <a:ea typeface="Roboto Condensed Light" panose="02000000000000000000" pitchFamily="2" charset="0"/>
              </a:rPr>
              <a:t>, не </a:t>
            </a:r>
            <a:r>
              <a:rPr lang="ru-RU" sz="2000" b="1" u="sng" dirty="0" err="1">
                <a:solidFill>
                  <a:schemeClr val="bg1"/>
                </a:solidFill>
                <a:latin typeface="Roboto Condensed Light" panose="02000000000000000000" pitchFamily="2" charset="0"/>
                <a:ea typeface="Roboto Condensed Light" panose="02000000000000000000" pitchFamily="2" charset="0"/>
              </a:rPr>
              <a:t>знаючи</a:t>
            </a:r>
            <a:r>
              <a:rPr lang="ru-RU" sz="2000" b="1" u="sng" dirty="0">
                <a:solidFill>
                  <a:schemeClr val="bg1"/>
                </a:solidFill>
                <a:latin typeface="Roboto Condensed Light" panose="02000000000000000000" pitchFamily="2" charset="0"/>
                <a:ea typeface="Roboto Condensed Light" panose="02000000000000000000" pitchFamily="2" charset="0"/>
              </a:rPr>
              <a:t> і не </a:t>
            </a:r>
            <a:r>
              <a:rPr lang="ru-RU" sz="2000" b="1" u="sng" dirty="0" err="1">
                <a:solidFill>
                  <a:schemeClr val="bg1"/>
                </a:solidFill>
                <a:latin typeface="Roboto Condensed Light" panose="02000000000000000000" pitchFamily="2" charset="0"/>
                <a:ea typeface="Roboto Condensed Light" panose="02000000000000000000" pitchFamily="2" charset="0"/>
              </a:rPr>
              <a:t>маючи</a:t>
            </a:r>
            <a:r>
              <a:rPr lang="ru-RU" sz="2000" b="1" u="sng" dirty="0">
                <a:solidFill>
                  <a:schemeClr val="bg1"/>
                </a:solidFill>
                <a:latin typeface="Roboto Condensed Light" panose="02000000000000000000" pitchFamily="2" charset="0"/>
                <a:ea typeface="Roboto Condensed Light" panose="02000000000000000000" pitchFamily="2" charset="0"/>
              </a:rPr>
              <a:t> </a:t>
            </a:r>
            <a:r>
              <a:rPr lang="ru-RU" sz="2000" b="1" u="sng" dirty="0" err="1">
                <a:solidFill>
                  <a:schemeClr val="bg1"/>
                </a:solidFill>
                <a:latin typeface="Roboto Condensed Light" panose="02000000000000000000" pitchFamily="2" charset="0"/>
                <a:ea typeface="Roboto Condensed Light" panose="02000000000000000000" pitchFamily="2" charset="0"/>
              </a:rPr>
              <a:t>можливості</a:t>
            </a:r>
            <a:r>
              <a:rPr lang="ru-RU" sz="2000" b="1" u="sng" dirty="0">
                <a:solidFill>
                  <a:schemeClr val="bg1"/>
                </a:solidFill>
                <a:latin typeface="Roboto Condensed Light" panose="02000000000000000000" pitchFamily="2" charset="0"/>
                <a:ea typeface="Roboto Condensed Light" panose="02000000000000000000" pitchFamily="2" charset="0"/>
              </a:rPr>
              <a:t> знати про </a:t>
            </a:r>
            <a:r>
              <a:rPr lang="ru-RU" sz="2000" b="1" u="sng" dirty="0" err="1">
                <a:solidFill>
                  <a:schemeClr val="bg1"/>
                </a:solidFill>
                <a:latin typeface="Roboto Condensed Light" panose="02000000000000000000" pitchFamily="2" charset="0"/>
                <a:ea typeface="Roboto Condensed Light" panose="02000000000000000000" pitchFamily="2" charset="0"/>
              </a:rPr>
              <a:t>його</a:t>
            </a:r>
            <a:r>
              <a:rPr lang="ru-RU" sz="2000" b="1" u="sng" dirty="0">
                <a:solidFill>
                  <a:schemeClr val="bg1"/>
                </a:solidFill>
                <a:latin typeface="Roboto Condensed Light" panose="02000000000000000000" pitchFamily="2" charset="0"/>
                <a:ea typeface="Roboto Condensed Light" panose="02000000000000000000" pitchFamily="2" charset="0"/>
              </a:rPr>
              <a:t> </a:t>
            </a:r>
            <a:r>
              <a:rPr lang="ru-RU" sz="2000" b="1" u="sng" dirty="0" err="1">
                <a:solidFill>
                  <a:schemeClr val="bg1"/>
                </a:solidFill>
                <a:latin typeface="Roboto Condensed Light" panose="02000000000000000000" pitchFamily="2" charset="0"/>
                <a:ea typeface="Roboto Condensed Light" panose="02000000000000000000" pitchFamily="2" charset="0"/>
              </a:rPr>
              <a:t>обтяження</a:t>
            </a:r>
            <a:r>
              <a:rPr lang="ru-RU" sz="2000" b="1" u="sng" dirty="0">
                <a:solidFill>
                  <a:schemeClr val="bg1"/>
                </a:solidFill>
                <a:latin typeface="Roboto Condensed Light" panose="02000000000000000000" pitchFamily="2" charset="0"/>
                <a:ea typeface="Roboto Condensed Light" panose="02000000000000000000" pitchFamily="2" charset="0"/>
              </a:rPr>
              <a:t> </a:t>
            </a:r>
            <a:r>
              <a:rPr lang="ru-RU" sz="2000" b="1" u="sng" dirty="0" err="1">
                <a:solidFill>
                  <a:schemeClr val="bg1"/>
                </a:solidFill>
                <a:latin typeface="Roboto Condensed Light" panose="02000000000000000000" pitchFamily="2" charset="0"/>
                <a:ea typeface="Roboto Condensed Light" panose="02000000000000000000" pitchFamily="2" charset="0"/>
              </a:rPr>
              <a:t>чи</a:t>
            </a:r>
            <a:r>
              <a:rPr lang="ru-RU" sz="2000" b="1" u="sng" dirty="0">
                <a:solidFill>
                  <a:schemeClr val="bg1"/>
                </a:solidFill>
                <a:latin typeface="Roboto Condensed Light" panose="02000000000000000000" pitchFamily="2" charset="0"/>
                <a:ea typeface="Roboto Condensed Light" panose="02000000000000000000" pitchFamily="2" charset="0"/>
              </a:rPr>
              <a:t> </a:t>
            </a:r>
            <a:r>
              <a:rPr lang="ru-RU" sz="2000" b="1" u="sng" dirty="0" err="1">
                <a:solidFill>
                  <a:schemeClr val="bg1"/>
                </a:solidFill>
                <a:latin typeface="Roboto Condensed Light" panose="02000000000000000000" pitchFamily="2" charset="0"/>
                <a:ea typeface="Roboto Condensed Light" panose="02000000000000000000" pitchFamily="2" charset="0"/>
              </a:rPr>
              <a:t>незаконність</a:t>
            </a:r>
            <a:r>
              <a:rPr lang="ru-RU" sz="2000" b="1" u="sng" dirty="0">
                <a:solidFill>
                  <a:schemeClr val="bg1"/>
                </a:solidFill>
                <a:latin typeface="Roboto Condensed Light" panose="02000000000000000000" pitchFamily="2" charset="0"/>
                <a:ea typeface="Roboto Condensed Light" panose="02000000000000000000" pitchFamily="2" charset="0"/>
              </a:rPr>
              <a:t> </a:t>
            </a:r>
            <a:r>
              <a:rPr lang="ru-RU" sz="2000" b="1" u="sng" dirty="0" err="1">
                <a:solidFill>
                  <a:schemeClr val="bg1"/>
                </a:solidFill>
                <a:latin typeface="Roboto Condensed Light" panose="02000000000000000000" pitchFamily="2" charset="0"/>
                <a:ea typeface="Roboto Condensed Light" panose="02000000000000000000" pitchFamily="2" charset="0"/>
              </a:rPr>
              <a:t>відчуження</a:t>
            </a:r>
            <a:r>
              <a:rPr lang="ru-RU" sz="2000" b="1" u="sng" dirty="0" smtClean="0">
                <a:solidFill>
                  <a:schemeClr val="bg1"/>
                </a:solidFill>
                <a:latin typeface="Roboto Condensed Light" panose="02000000000000000000" pitchFamily="2" charset="0"/>
                <a:ea typeface="Roboto Condensed Light" panose="02000000000000000000" pitchFamily="2" charset="0"/>
              </a:rPr>
              <a:t>.</a:t>
            </a:r>
          </a:p>
          <a:p>
            <a:pPr algn="just">
              <a:spcBef>
                <a:spcPts val="600"/>
              </a:spcBef>
            </a:pPr>
            <a:endParaRPr lang="ru-RU" sz="2000" b="1" u="sng" dirty="0">
              <a:solidFill>
                <a:schemeClr val="bg1"/>
              </a:solidFill>
              <a:latin typeface="Roboto Condensed Light" panose="02000000000000000000" pitchFamily="2" charset="0"/>
              <a:ea typeface="Roboto Condensed Light" panose="02000000000000000000" pitchFamily="2" charset="0"/>
            </a:endParaRPr>
          </a:p>
          <a:p>
            <a:pPr algn="just">
              <a:spcBef>
                <a:spcPts val="600"/>
              </a:spcBef>
            </a:pPr>
            <a:r>
              <a:rPr lang="ru-RU" sz="2000" b="1" u="sng" dirty="0" smtClean="0">
                <a:solidFill>
                  <a:srgbClr val="FFD800"/>
                </a:solidFill>
                <a:latin typeface="Roboto Condensed Light" panose="02000000000000000000" pitchFamily="2" charset="0"/>
                <a:ea typeface="Roboto Condensed Light" panose="02000000000000000000" pitchFamily="2" charset="0"/>
              </a:rPr>
              <a:t>Закон </a:t>
            </a:r>
            <a:r>
              <a:rPr lang="ru-RU" sz="2000" b="1" u="sng" dirty="0" err="1">
                <a:solidFill>
                  <a:srgbClr val="FFD800"/>
                </a:solidFill>
                <a:latin typeface="Roboto Condensed Light" panose="02000000000000000000" pitchFamily="2" charset="0"/>
                <a:ea typeface="Roboto Condensed Light" panose="02000000000000000000" pitchFamily="2" charset="0"/>
              </a:rPr>
              <a:t>спрямований</a:t>
            </a:r>
            <a:r>
              <a:rPr lang="ru-RU" sz="2000" b="1" u="sng" dirty="0">
                <a:solidFill>
                  <a:srgbClr val="FFD800"/>
                </a:solidFill>
                <a:latin typeface="Roboto Condensed Light" panose="02000000000000000000" pitchFamily="2" charset="0"/>
                <a:ea typeface="Roboto Condensed Light" panose="02000000000000000000" pitchFamily="2" charset="0"/>
              </a:rPr>
              <a:t> на </a:t>
            </a:r>
            <a:r>
              <a:rPr lang="ru-RU" sz="2000" b="1" u="sng" dirty="0" err="1">
                <a:solidFill>
                  <a:srgbClr val="FFD800"/>
                </a:solidFill>
                <a:latin typeface="Roboto Condensed Light" panose="02000000000000000000" pitchFamily="2" charset="0"/>
                <a:ea typeface="Roboto Condensed Light" panose="02000000000000000000" pitchFamily="2" charset="0"/>
              </a:rPr>
              <a:t>захист</a:t>
            </a:r>
            <a:r>
              <a:rPr lang="ru-RU" sz="2000" b="1" u="sng" dirty="0">
                <a:solidFill>
                  <a:srgbClr val="FFD800"/>
                </a:solidFill>
                <a:latin typeface="Roboto Condensed Light" panose="02000000000000000000" pitchFamily="2" charset="0"/>
                <a:ea typeface="Roboto Condensed Light" panose="02000000000000000000" pitchFamily="2" charset="0"/>
              </a:rPr>
              <a:t> таких </a:t>
            </a:r>
            <a:r>
              <a:rPr lang="ru-RU" sz="2000" b="1" u="sng" dirty="0" err="1">
                <a:solidFill>
                  <a:srgbClr val="FFD800"/>
                </a:solidFill>
                <a:latin typeface="Roboto Condensed Light" panose="02000000000000000000" pitchFamily="2" charset="0"/>
                <a:ea typeface="Roboto Condensed Light" panose="02000000000000000000" pitchFamily="2" charset="0"/>
              </a:rPr>
              <a:t>добросовісних</a:t>
            </a:r>
            <a:r>
              <a:rPr lang="ru-RU" sz="2000" b="1" u="sng" dirty="0">
                <a:solidFill>
                  <a:srgbClr val="FFD800"/>
                </a:solidFill>
                <a:latin typeface="Roboto Condensed Light" panose="02000000000000000000" pitchFamily="2" charset="0"/>
                <a:ea typeface="Roboto Condensed Light" panose="02000000000000000000" pitchFamily="2" charset="0"/>
              </a:rPr>
              <a:t> </a:t>
            </a:r>
            <a:r>
              <a:rPr lang="ru-RU" sz="2000" b="1" u="sng" dirty="0" err="1">
                <a:solidFill>
                  <a:srgbClr val="FFD800"/>
                </a:solidFill>
                <a:latin typeface="Roboto Condensed Light" panose="02000000000000000000" pitchFamily="2" charset="0"/>
                <a:ea typeface="Roboto Condensed Light" panose="02000000000000000000" pitchFamily="2" charset="0"/>
              </a:rPr>
              <a:t>набувачів</a:t>
            </a:r>
            <a:r>
              <a:rPr lang="ru-RU" sz="2000" b="1" u="sng" dirty="0">
                <a:solidFill>
                  <a:srgbClr val="FFD800"/>
                </a:solidFill>
                <a:latin typeface="Roboto Condensed Light" panose="02000000000000000000" pitchFamily="2" charset="0"/>
                <a:ea typeface="Roboto Condensed Light" panose="02000000000000000000" pitchFamily="2" charset="0"/>
              </a:rPr>
              <a:t> шляхом:</a:t>
            </a:r>
          </a:p>
          <a:p>
            <a:pPr algn="just">
              <a:spcBef>
                <a:spcPts val="600"/>
              </a:spcBef>
            </a:pPr>
            <a:r>
              <a:rPr lang="ru-RU" sz="2000" dirty="0" smtClean="0">
                <a:solidFill>
                  <a:schemeClr val="bg1"/>
                </a:solidFill>
                <a:latin typeface="Roboto Condensed Light" panose="02000000000000000000" pitchFamily="2" charset="0"/>
                <a:ea typeface="Roboto Condensed Light" panose="02000000000000000000" pitchFamily="2" charset="0"/>
              </a:rPr>
              <a:t>1</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встановлення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чіткої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позовної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давності</a:t>
            </a:r>
            <a:r>
              <a:rPr lang="ru-RU" sz="2000" dirty="0">
                <a:solidFill>
                  <a:schemeClr val="bg1"/>
                </a:solidFill>
                <a:latin typeface="Roboto Condensed Light" panose="02000000000000000000" pitchFamily="2" charset="0"/>
                <a:ea typeface="Roboto Condensed Light" panose="02000000000000000000" pitchFamily="2" charset="0"/>
              </a:rPr>
              <a:t> – </a:t>
            </a:r>
            <a:r>
              <a:rPr lang="ru-RU" sz="2000" b="1" dirty="0" err="1">
                <a:solidFill>
                  <a:schemeClr val="bg1"/>
                </a:solidFill>
                <a:latin typeface="Roboto Condensed Light" panose="02000000000000000000" pitchFamily="2" charset="0"/>
                <a:ea typeface="Roboto Condensed Light" panose="02000000000000000000" pitchFamily="2" charset="0"/>
              </a:rPr>
              <a:t>після</a:t>
            </a:r>
            <a:r>
              <a:rPr lang="ru-RU" sz="2000" b="1" dirty="0">
                <a:solidFill>
                  <a:schemeClr val="bg1"/>
                </a:solidFill>
                <a:latin typeface="Roboto Condensed Light" panose="02000000000000000000" pitchFamily="2" charset="0"/>
                <a:ea typeface="Roboto Condensed Light" panose="02000000000000000000" pitchFamily="2" charset="0"/>
              </a:rPr>
              <a:t> 10 </a:t>
            </a:r>
            <a:r>
              <a:rPr lang="ru-RU" sz="2000" b="1" dirty="0" err="1">
                <a:solidFill>
                  <a:schemeClr val="bg1"/>
                </a:solidFill>
                <a:latin typeface="Roboto Condensed Light" panose="02000000000000000000" pitchFamily="2" charset="0"/>
                <a:ea typeface="Roboto Condensed Light" panose="02000000000000000000" pitchFamily="2" charset="0"/>
              </a:rPr>
              <a:t>років</a:t>
            </a:r>
            <a:r>
              <a:rPr lang="ru-RU" sz="2000" b="1" dirty="0">
                <a:solidFill>
                  <a:schemeClr val="bg1"/>
                </a:solidFill>
                <a:latin typeface="Roboto Condensed Light" panose="02000000000000000000" pitchFamily="2" charset="0"/>
                <a:ea typeface="Roboto Condensed Light" panose="02000000000000000000" pitchFamily="2" charset="0"/>
              </a:rPr>
              <a:t> з моменту </a:t>
            </a:r>
            <a:r>
              <a:rPr lang="ru-RU" sz="2000" b="1" dirty="0" err="1">
                <a:solidFill>
                  <a:schemeClr val="bg1"/>
                </a:solidFill>
                <a:latin typeface="Roboto Condensed Light" panose="02000000000000000000" pitchFamily="2" charset="0"/>
                <a:ea typeface="Roboto Condensed Light" panose="02000000000000000000" pitchFamily="2" charset="0"/>
              </a:rPr>
              <a:t>державної</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реєстрації</a:t>
            </a:r>
            <a:r>
              <a:rPr lang="ru-RU" sz="2000" b="1" dirty="0">
                <a:solidFill>
                  <a:schemeClr val="bg1"/>
                </a:solidFill>
                <a:latin typeface="Roboto Condensed Light" panose="02000000000000000000" pitchFamily="2" charset="0"/>
                <a:ea typeface="Roboto Condensed Light" panose="02000000000000000000" pitchFamily="2" charset="0"/>
              </a:rPr>
              <a:t> права </a:t>
            </a:r>
            <a:r>
              <a:rPr lang="ru-RU" sz="2000" b="1" dirty="0" err="1">
                <a:solidFill>
                  <a:schemeClr val="bg1"/>
                </a:solidFill>
                <a:latin typeface="Roboto Condensed Light" panose="02000000000000000000" pitchFamily="2" charset="0"/>
                <a:ea typeface="Roboto Condensed Light" panose="02000000000000000000" pitchFamily="2" charset="0"/>
              </a:rPr>
              <a:t>власності</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добросовісного</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набувача</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майно</a:t>
            </a:r>
            <a:r>
              <a:rPr lang="ru-RU" sz="2000" b="1" dirty="0">
                <a:solidFill>
                  <a:schemeClr val="bg1"/>
                </a:solidFill>
                <a:latin typeface="Roboto Condensed Light" panose="02000000000000000000" pitchFamily="2" charset="0"/>
                <a:ea typeface="Roboto Condensed Light" panose="02000000000000000000" pitchFamily="2" charset="0"/>
              </a:rPr>
              <a:t> не </a:t>
            </a:r>
            <a:r>
              <a:rPr lang="ru-RU" sz="2000" b="1" dirty="0" err="1">
                <a:solidFill>
                  <a:schemeClr val="bg1"/>
                </a:solidFill>
                <a:latin typeface="Roboto Condensed Light" panose="02000000000000000000" pitchFamily="2" charset="0"/>
                <a:ea typeface="Roboto Condensed Light" panose="02000000000000000000" pitchFamily="2" charset="0"/>
              </a:rPr>
              <a:t>може</a:t>
            </a:r>
            <a:r>
              <a:rPr lang="ru-RU" sz="2000" b="1" dirty="0">
                <a:solidFill>
                  <a:schemeClr val="bg1"/>
                </a:solidFill>
                <a:latin typeface="Roboto Condensed Light" panose="02000000000000000000" pitchFamily="2" charset="0"/>
                <a:ea typeface="Roboto Condensed Light" panose="02000000000000000000" pitchFamily="2" charset="0"/>
              </a:rPr>
              <a:t> бути </a:t>
            </a:r>
            <a:r>
              <a:rPr lang="ru-RU" sz="2000" b="1" dirty="0" err="1">
                <a:solidFill>
                  <a:schemeClr val="bg1"/>
                </a:solidFill>
                <a:latin typeface="Roboto Condensed Light" panose="02000000000000000000" pitchFamily="2" charset="0"/>
                <a:ea typeface="Roboto Condensed Light" panose="02000000000000000000" pitchFamily="2" charset="0"/>
              </a:rPr>
              <a:t>витребуване</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саме</a:t>
            </a:r>
            <a:r>
              <a:rPr lang="ru-RU" sz="2000" dirty="0">
                <a:solidFill>
                  <a:schemeClr val="bg1"/>
                </a:solidFill>
                <a:latin typeface="Roboto Condensed Light" panose="02000000000000000000" pitchFamily="2" charset="0"/>
                <a:ea typeface="Roboto Condensed Light" panose="02000000000000000000" pitchFamily="2" charset="0"/>
              </a:rPr>
              <a:t> шляхом </a:t>
            </a:r>
            <a:r>
              <a:rPr lang="ru-RU" sz="2000" dirty="0" err="1">
                <a:solidFill>
                  <a:schemeClr val="bg1"/>
                </a:solidFill>
                <a:latin typeface="Roboto Condensed Light" panose="02000000000000000000" pitchFamily="2" charset="0"/>
                <a:ea typeface="Roboto Condensed Light" panose="02000000000000000000" pitchFamily="2" charset="0"/>
              </a:rPr>
              <a:t>порушення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цивільного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провадження</a:t>
            </a:r>
            <a:r>
              <a:rPr lang="ru-RU" sz="2000" dirty="0">
                <a:solidFill>
                  <a:schemeClr val="bg1"/>
                </a:solidFill>
                <a:latin typeface="Roboto Condensed Light" panose="02000000000000000000" pitchFamily="2" charset="0"/>
                <a:ea typeface="Roboto Condensed Light" panose="02000000000000000000" pitchFamily="2" charset="0"/>
              </a:rPr>
              <a:t>;</a:t>
            </a:r>
          </a:p>
          <a:p>
            <a:pPr algn="just">
              <a:spcBef>
                <a:spcPts val="600"/>
              </a:spcBef>
            </a:pPr>
            <a:r>
              <a:rPr lang="ru-RU" sz="2000" dirty="0" smtClean="0">
                <a:solidFill>
                  <a:schemeClr val="bg1"/>
                </a:solidFill>
                <a:latin typeface="Roboto Condensed Light" panose="02000000000000000000" pitchFamily="2" charset="0"/>
                <a:ea typeface="Roboto Condensed Light" panose="02000000000000000000" pitchFamily="2" charset="0"/>
              </a:rPr>
              <a:t>2</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визначення</a:t>
            </a:r>
            <a:r>
              <a:rPr lang="ru-RU" sz="2000" b="1" dirty="0">
                <a:solidFill>
                  <a:schemeClr val="bg1"/>
                </a:solidFill>
                <a:latin typeface="Roboto Condensed Light" panose="02000000000000000000" pitchFamily="2" charset="0"/>
                <a:ea typeface="Roboto Condensed Light" panose="02000000000000000000" pitchFamily="2" charset="0"/>
              </a:rPr>
              <a:t> початку </a:t>
            </a:r>
            <a:r>
              <a:rPr lang="ru-RU" sz="2000" b="1" dirty="0" err="1">
                <a:solidFill>
                  <a:schemeClr val="bg1"/>
                </a:solidFill>
                <a:latin typeface="Roboto Condensed Light" panose="02000000000000000000" pitchFamily="2" charset="0"/>
                <a:ea typeface="Roboto Condensed Light" panose="02000000000000000000" pitchFamily="2" charset="0"/>
              </a:rPr>
              <a:t>перебігу</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позовної</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давності</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цей</a:t>
            </a:r>
            <a:r>
              <a:rPr lang="ru-RU" sz="2000" dirty="0">
                <a:solidFill>
                  <a:schemeClr val="bg1"/>
                </a:solidFill>
                <a:latin typeface="Roboto Condensed Light" panose="02000000000000000000" pitchFamily="2" charset="0"/>
                <a:ea typeface="Roboto Condensed Light" panose="02000000000000000000" pitchFamily="2" charset="0"/>
              </a:rPr>
              <a:t> момент </a:t>
            </a:r>
            <a:r>
              <a:rPr lang="ru-RU" sz="2000" dirty="0" err="1">
                <a:solidFill>
                  <a:schemeClr val="bg1"/>
                </a:solidFill>
                <a:latin typeface="Roboto Condensed Light" panose="02000000000000000000" pitchFamily="2" charset="0"/>
                <a:ea typeface="Roboto Condensed Light" panose="02000000000000000000" pitchFamily="2" charset="0"/>
              </a:rPr>
              <a:t>чітко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прив’язується</a:t>
            </a:r>
            <a:r>
              <a:rPr lang="ru-RU" sz="2000" dirty="0">
                <a:solidFill>
                  <a:schemeClr val="bg1"/>
                </a:solidFill>
                <a:latin typeface="Roboto Condensed Light" panose="02000000000000000000" pitchFamily="2" charset="0"/>
                <a:ea typeface="Roboto Condensed Light" panose="02000000000000000000" pitchFamily="2" charset="0"/>
              </a:rPr>
              <a:t> до </a:t>
            </a:r>
            <a:r>
              <a:rPr lang="ru-RU" sz="2000" dirty="0" err="1">
                <a:solidFill>
                  <a:schemeClr val="bg1"/>
                </a:solidFill>
                <a:latin typeface="Roboto Condensed Light" panose="02000000000000000000" pitchFamily="2" charset="0"/>
                <a:ea typeface="Roboto Condensed Light" panose="02000000000000000000" pitchFamily="2" charset="0"/>
              </a:rPr>
              <a:t>дати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державної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реєстрації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що</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забезпечує</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юридичну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визначеність</a:t>
            </a:r>
            <a:r>
              <a:rPr lang="ru-RU" sz="2000" dirty="0">
                <a:solidFill>
                  <a:schemeClr val="bg1"/>
                </a:solidFill>
                <a:latin typeface="Roboto Condensed Light" panose="02000000000000000000" pitchFamily="2" charset="0"/>
                <a:ea typeface="Roboto Condensed Light" panose="02000000000000000000" pitchFamily="2" charset="0"/>
              </a:rPr>
              <a:t>;</a:t>
            </a:r>
          </a:p>
          <a:p>
            <a:pPr algn="just">
              <a:spcBef>
                <a:spcPts val="600"/>
              </a:spcBef>
            </a:pPr>
            <a:r>
              <a:rPr lang="ru-RU" sz="2000" dirty="0" smtClean="0">
                <a:solidFill>
                  <a:schemeClr val="bg1"/>
                </a:solidFill>
                <a:latin typeface="Roboto Condensed Light" panose="02000000000000000000" pitchFamily="2" charset="0"/>
                <a:ea typeface="Roboto Condensed Light" panose="02000000000000000000" pitchFamily="2" charset="0"/>
              </a:rPr>
              <a:t>3</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забезпечення</a:t>
            </a:r>
            <a:r>
              <a:rPr lang="ru-RU" sz="2000" b="1" dirty="0">
                <a:solidFill>
                  <a:schemeClr val="bg1"/>
                </a:solidFill>
                <a:latin typeface="Roboto Condensed Light" panose="02000000000000000000" pitchFamily="2" charset="0"/>
                <a:ea typeface="Roboto Condensed Light" panose="02000000000000000000" pitchFamily="2" charset="0"/>
              </a:rPr>
              <a:t> права </a:t>
            </a:r>
            <a:r>
              <a:rPr lang="ru-RU" sz="2000" b="1" dirty="0" err="1">
                <a:solidFill>
                  <a:schemeClr val="bg1"/>
                </a:solidFill>
                <a:latin typeface="Roboto Condensed Light" panose="02000000000000000000" pitchFamily="2" charset="0"/>
                <a:ea typeface="Roboto Condensed Light" panose="02000000000000000000" pitchFamily="2" charset="0"/>
              </a:rPr>
              <a:t>добросовісного</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набувача</a:t>
            </a:r>
            <a:r>
              <a:rPr lang="ru-RU" sz="2000" b="1" dirty="0">
                <a:solidFill>
                  <a:schemeClr val="bg1"/>
                </a:solidFill>
                <a:latin typeface="Roboto Condensed Light" panose="02000000000000000000" pitchFamily="2" charset="0"/>
                <a:ea typeface="Roboto Condensed Light" panose="02000000000000000000" pitchFamily="2" charset="0"/>
              </a:rPr>
              <a:t> на </a:t>
            </a:r>
            <a:r>
              <a:rPr lang="ru-RU" sz="2000" b="1" dirty="0" err="1">
                <a:solidFill>
                  <a:schemeClr val="bg1"/>
                </a:solidFill>
                <a:latin typeface="Roboto Condensed Light" panose="02000000000000000000" pitchFamily="2" charset="0"/>
                <a:ea typeface="Roboto Condensed Light" panose="02000000000000000000" pitchFamily="2" charset="0"/>
              </a:rPr>
              <a:t>компенсацію</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вартості</a:t>
            </a:r>
            <a:r>
              <a:rPr lang="ru-RU" sz="2000" b="1" dirty="0">
                <a:solidFill>
                  <a:schemeClr val="bg1"/>
                </a:solidFill>
                <a:latin typeface="Roboto Condensed Light" panose="02000000000000000000" pitchFamily="2" charset="0"/>
                <a:ea typeface="Roboto Condensed Light" panose="02000000000000000000" pitchFamily="2" charset="0"/>
              </a:rPr>
              <a:t> майна у </a:t>
            </a:r>
            <a:r>
              <a:rPr lang="ru-RU" sz="2000" b="1" dirty="0" err="1">
                <a:solidFill>
                  <a:schemeClr val="bg1"/>
                </a:solidFill>
                <a:latin typeface="Roboto Condensed Light" panose="02000000000000000000" pitchFamily="2" charset="0"/>
                <a:ea typeface="Roboto Condensed Light" panose="02000000000000000000" pitchFamily="2" charset="0"/>
              </a:rPr>
              <a:t>випадку</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його</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chemeClr val="bg1"/>
                </a:solidFill>
                <a:latin typeface="Roboto Condensed Light" panose="02000000000000000000" pitchFamily="2" charset="0"/>
                <a:ea typeface="Roboto Condensed Light" panose="02000000000000000000" pitchFamily="2" charset="0"/>
              </a:rPr>
              <a:t>витребування</a:t>
            </a:r>
            <a:r>
              <a:rPr lang="ru-RU" sz="2000" b="1" dirty="0">
                <a:solidFill>
                  <a:schemeClr val="bg1"/>
                </a:solidFill>
                <a:latin typeface="Roboto Condensed Light" panose="02000000000000000000" pitchFamily="2" charset="0"/>
                <a:ea typeface="Roboto Condensed Light" panose="02000000000000000000" pitchFamily="2" charset="0"/>
              </a:rPr>
              <a:t> </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це</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спрямоване</a:t>
            </a:r>
            <a:r>
              <a:rPr lang="ru-RU" sz="2000" dirty="0">
                <a:solidFill>
                  <a:schemeClr val="bg1"/>
                </a:solidFill>
                <a:latin typeface="Roboto Condensed Light" panose="02000000000000000000" pitchFamily="2" charset="0"/>
                <a:ea typeface="Roboto Condensed Light" panose="02000000000000000000" pitchFamily="2" charset="0"/>
              </a:rPr>
              <a:t> на </a:t>
            </a:r>
            <a:r>
              <a:rPr lang="ru-RU" sz="2000" dirty="0" err="1">
                <a:solidFill>
                  <a:schemeClr val="bg1"/>
                </a:solidFill>
                <a:latin typeface="Roboto Condensed Light" panose="02000000000000000000" pitchFamily="2" charset="0"/>
                <a:ea typeface="Roboto Condensed Light" panose="02000000000000000000" pitchFamily="2" charset="0"/>
              </a:rPr>
              <a:t>захист</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осіб</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які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втратили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майно</a:t>
            </a:r>
            <a:r>
              <a:rPr lang="ru-RU" sz="2000" dirty="0">
                <a:solidFill>
                  <a:schemeClr val="bg1"/>
                </a:solidFill>
                <a:latin typeface="Roboto Condensed Light" panose="02000000000000000000" pitchFamily="2" charset="0"/>
                <a:ea typeface="Roboto Condensed Light" panose="02000000000000000000" pitchFamily="2" charset="0"/>
              </a:rPr>
              <a:t> не з </a:t>
            </a:r>
            <a:r>
              <a:rPr lang="ru-RU" sz="2000" dirty="0" err="1">
                <a:solidFill>
                  <a:schemeClr val="bg1"/>
                </a:solidFill>
                <a:latin typeface="Roboto Condensed Light" panose="02000000000000000000" pitchFamily="2" charset="0"/>
                <a:ea typeface="Roboto Condensed Light" panose="02000000000000000000" pitchFamily="2" charset="0"/>
              </a:rPr>
              <a:t>власної</a:t>
            </a:r>
            <a:r>
              <a:rPr lang="ru-RU" sz="2000" dirty="0">
                <a:solidFill>
                  <a:schemeClr val="bg1"/>
                </a:solidFill>
                <a:latin typeface="Roboto Condensed Light" panose="02000000000000000000" pitchFamily="2" charset="0"/>
                <a:ea typeface="Roboto Condensed Light" panose="02000000000000000000" pitchFamily="2" charset="0"/>
              </a:rPr>
              <a:t> вини, а через </a:t>
            </a:r>
            <a:r>
              <a:rPr lang="ru-RU" sz="2000" dirty="0" err="1">
                <a:solidFill>
                  <a:schemeClr val="bg1"/>
                </a:solidFill>
                <a:latin typeface="Roboto Condensed Light" panose="02000000000000000000" pitchFamily="2" charset="0"/>
                <a:ea typeface="Roboto Condensed Light" panose="02000000000000000000" pitchFamily="2" charset="0"/>
              </a:rPr>
              <a:t>незаконні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дії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попередніх</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власників</a:t>
            </a:r>
            <a:r>
              <a:rPr lang="ru-RU" sz="2000" dirty="0">
                <a:solidFill>
                  <a:schemeClr val="bg1"/>
                </a:solidFill>
                <a:latin typeface="Roboto Condensed Light" panose="02000000000000000000" pitchFamily="2" charset="0"/>
                <a:ea typeface="Roboto Condensed Light" panose="02000000000000000000" pitchFamily="2" charset="0"/>
              </a:rPr>
              <a:t>.</a:t>
            </a:r>
            <a:endParaRPr lang="uk-UA" i="1" dirty="0" smtClean="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4600581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11527359" y="6485038"/>
            <a:ext cx="347116" cy="15826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286546" y="6357705"/>
            <a:ext cx="2228718" cy="412930"/>
          </a:xfrm>
        </p:spPr>
        <p:txBody>
          <a:bodyPr/>
          <a:lstStyle/>
          <a:p>
            <a:r>
              <a:rPr lang="uk-UA" smtClean="0">
                <a:solidFill>
                  <a:schemeClr val="bg1"/>
                </a:solidFill>
                <a:latin typeface="Roboto Condensed Light" panose="02000000000000000000" pitchFamily="2" charset="0"/>
                <a:ea typeface="Roboto Condensed Light" panose="02000000000000000000" pitchFamily="2" charset="0"/>
              </a:rPr>
              <a:t>Велика Палата Верховного Суду</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Місце для нижнього колонтитула 6">
            <a:extLst>
              <a:ext uri="{FF2B5EF4-FFF2-40B4-BE49-F238E27FC236}">
                <a16:creationId xmlns:a16="http://schemas.microsoft.com/office/drawing/2014/main" id="{5DD3FAA2-11D2-433B-9639-F1C673A10B5F}"/>
              </a:ext>
            </a:extLst>
          </p:cNvPr>
          <p:cNvSpPr>
            <a:spLocks noGrp="1"/>
          </p:cNvSpPr>
          <p:nvPr>
            <p:ph type="ftr" sz="quarter" idx="11"/>
          </p:nvPr>
        </p:nvSpPr>
        <p:spPr>
          <a:xfrm>
            <a:off x="2806959" y="6381605"/>
            <a:ext cx="7092820" cy="365125"/>
          </a:xfrm>
        </p:spPr>
        <p:txBody>
          <a:bodyPr/>
          <a:lstStyle/>
          <a:p>
            <a:r>
              <a:rPr lang="ru-RU" smtClean="0">
                <a:solidFill>
                  <a:schemeClr val="bg1"/>
                </a:solidFill>
                <a:latin typeface="Roboto Condensed Light" panose="02000000000000000000" pitchFamily="2" charset="0"/>
                <a:ea typeface="Roboto Condensed Light" panose="02000000000000000000" pitchFamily="2" charset="0"/>
              </a:rPr>
              <a:t>Актуальні правові висновки Верховного Суду у земельних спорах</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2" name="TextBox 1"/>
          <p:cNvSpPr txBox="1"/>
          <p:nvPr/>
        </p:nvSpPr>
        <p:spPr>
          <a:xfrm>
            <a:off x="561975" y="367393"/>
            <a:ext cx="10774719" cy="830997"/>
          </a:xfrm>
          <a:prstGeom prst="rect">
            <a:avLst/>
          </a:prstGeom>
          <a:noFill/>
        </p:spPr>
        <p:txBody>
          <a:bodyPr wrap="square" rtlCol="0">
            <a:spAutoFit/>
          </a:bodyPr>
          <a:lstStyle/>
          <a:p>
            <a:pPr algn="just"/>
            <a:r>
              <a:rPr lang="uk-UA" sz="2400" b="1" dirty="0" smtClean="0">
                <a:solidFill>
                  <a:schemeClr val="bg1"/>
                </a:solidFill>
                <a:latin typeface="Roboto Condensed Light" panose="02000000000000000000" pitchFamily="2" charset="0"/>
                <a:ea typeface="Roboto Condensed Light" panose="02000000000000000000" pitchFamily="2" charset="0"/>
              </a:rPr>
              <a:t>Належний відповідач у справі про визнання укладеним договору купівлі-продажу </a:t>
            </a:r>
            <a:r>
              <a:rPr lang="uk-UA" sz="2400" b="1" dirty="0">
                <a:solidFill>
                  <a:schemeClr val="bg1"/>
                </a:solidFill>
                <a:latin typeface="Roboto Condensed Light" panose="02000000000000000000" pitchFamily="2" charset="0"/>
                <a:ea typeface="Roboto Condensed Light" panose="02000000000000000000" pitchFamily="2" charset="0"/>
              </a:rPr>
              <a:t>земельної ділянки комунальної власності</a:t>
            </a:r>
            <a:r>
              <a:rPr lang="uk-UA" sz="2400" b="1" dirty="0" smtClean="0">
                <a:solidFill>
                  <a:schemeClr val="bg1"/>
                </a:solidFill>
                <a:latin typeface="Roboto Condensed Light" panose="02000000000000000000" pitchFamily="2" charset="0"/>
                <a:ea typeface="Roboto Condensed Light" panose="02000000000000000000" pitchFamily="2" charset="0"/>
              </a:rPr>
              <a:t> </a:t>
            </a:r>
            <a:endParaRPr lang="uk-UA" sz="2400" b="1" dirty="0">
              <a:solidFill>
                <a:schemeClr val="bg1"/>
              </a:solidFill>
              <a:latin typeface="Roboto Condensed Light" panose="02000000000000000000" pitchFamily="2" charset="0"/>
              <a:ea typeface="Roboto Condensed Light" panose="02000000000000000000" pitchFamily="2" charset="0"/>
            </a:endParaRPr>
          </a:p>
        </p:txBody>
      </p:sp>
      <p:sp>
        <p:nvSpPr>
          <p:cNvPr id="6" name="TextBox 5"/>
          <p:cNvSpPr txBox="1"/>
          <p:nvPr/>
        </p:nvSpPr>
        <p:spPr>
          <a:xfrm>
            <a:off x="561975" y="1838640"/>
            <a:ext cx="10886686" cy="3693319"/>
          </a:xfrm>
          <a:prstGeom prst="rect">
            <a:avLst/>
          </a:prstGeom>
          <a:noFill/>
        </p:spPr>
        <p:txBody>
          <a:bodyPr wrap="square" rtlCol="0">
            <a:spAutoFit/>
          </a:bodyPr>
          <a:lstStyle/>
          <a:p>
            <a:pPr algn="just">
              <a:spcBef>
                <a:spcPts val="600"/>
              </a:spcBef>
            </a:pPr>
            <a:r>
              <a:rPr lang="uk-UA" sz="2000" dirty="0">
                <a:solidFill>
                  <a:schemeClr val="bg1"/>
                </a:solidFill>
                <a:latin typeface="Roboto Condensed Light" panose="02000000000000000000" pitchFamily="2" charset="0"/>
                <a:ea typeface="Roboto Condensed Light" panose="02000000000000000000" pitchFamily="2" charset="0"/>
              </a:rPr>
              <a:t>Системний аналіз положень </a:t>
            </a:r>
            <a:r>
              <a:rPr lang="uk-UA" sz="2000" dirty="0" smtClean="0">
                <a:solidFill>
                  <a:schemeClr val="bg1"/>
                </a:solidFill>
                <a:latin typeface="Roboto Condensed Light" panose="02000000000000000000" pitchFamily="2" charset="0"/>
                <a:ea typeface="Roboto Condensed Light" panose="02000000000000000000" pitchFamily="2" charset="0"/>
              </a:rPr>
              <a:t>статей </a:t>
            </a:r>
            <a:r>
              <a:rPr lang="uk-UA" sz="2000" dirty="0">
                <a:solidFill>
                  <a:schemeClr val="bg1"/>
                </a:solidFill>
                <a:latin typeface="Roboto Condensed Light" panose="02000000000000000000" pitchFamily="2" charset="0"/>
                <a:ea typeface="Roboto Condensed Light" panose="02000000000000000000" pitchFamily="2" charset="0"/>
              </a:rPr>
              <a:t>317, 655, 658 </a:t>
            </a:r>
            <a:r>
              <a:rPr lang="uk-UA" sz="2000" dirty="0" smtClean="0">
                <a:solidFill>
                  <a:schemeClr val="bg1"/>
                </a:solidFill>
                <a:latin typeface="Roboto Condensed Light" panose="02000000000000000000" pitchFamily="2" charset="0"/>
                <a:ea typeface="Roboto Condensed Light" panose="02000000000000000000" pitchFamily="2" charset="0"/>
              </a:rPr>
              <a:t>Цивільного кодексу України </a:t>
            </a:r>
            <a:r>
              <a:rPr lang="uk-UA" sz="2000" dirty="0">
                <a:solidFill>
                  <a:schemeClr val="bg1"/>
                </a:solidFill>
                <a:latin typeface="Roboto Condensed Light" panose="02000000000000000000" pitchFamily="2" charset="0"/>
                <a:ea typeface="Roboto Condensed Light" panose="02000000000000000000" pitchFamily="2" charset="0"/>
              </a:rPr>
              <a:t>у взаємозв`язку зі </a:t>
            </a:r>
            <a:r>
              <a:rPr lang="uk-UA" sz="2000" dirty="0" smtClean="0">
                <a:solidFill>
                  <a:schemeClr val="bg1"/>
                </a:solidFill>
                <a:latin typeface="Roboto Condensed Light" panose="02000000000000000000" pitchFamily="2" charset="0"/>
                <a:ea typeface="Roboto Condensed Light" panose="02000000000000000000" pitchFamily="2" charset="0"/>
              </a:rPr>
              <a:t>статтями </a:t>
            </a:r>
            <a:r>
              <a:rPr lang="uk-UA" sz="2000" dirty="0">
                <a:solidFill>
                  <a:schemeClr val="bg1"/>
                </a:solidFill>
                <a:latin typeface="Roboto Condensed Light" panose="02000000000000000000" pitchFamily="2" charset="0"/>
                <a:ea typeface="Roboto Condensed Light" panose="02000000000000000000" pitchFamily="2" charset="0"/>
              </a:rPr>
              <a:t>12, 80 </a:t>
            </a:r>
            <a:r>
              <a:rPr lang="uk-UA" sz="2000" dirty="0" smtClean="0">
                <a:solidFill>
                  <a:schemeClr val="bg1"/>
                </a:solidFill>
                <a:latin typeface="Roboto Condensed Light" panose="02000000000000000000" pitchFamily="2" charset="0"/>
                <a:ea typeface="Roboto Condensed Light" panose="02000000000000000000" pitchFamily="2" charset="0"/>
              </a:rPr>
              <a:t>Земельного кодексу України</a:t>
            </a:r>
            <a:r>
              <a:rPr lang="uk-UA" sz="2000" dirty="0">
                <a:solidFill>
                  <a:schemeClr val="bg1"/>
                </a:solidFill>
                <a:latin typeface="Roboto Condensed Light" panose="02000000000000000000" pitchFamily="2" charset="0"/>
                <a:ea typeface="Roboto Condensed Light" panose="02000000000000000000" pitchFamily="2" charset="0"/>
              </a:rPr>
              <a:t>, а також </a:t>
            </a:r>
            <a:r>
              <a:rPr lang="uk-UA" sz="2000" dirty="0" smtClean="0">
                <a:solidFill>
                  <a:schemeClr val="bg1"/>
                </a:solidFill>
                <a:latin typeface="Roboto Condensed Light" panose="02000000000000000000" pitchFamily="2" charset="0"/>
                <a:ea typeface="Roboto Condensed Light" panose="02000000000000000000" pitchFamily="2" charset="0"/>
              </a:rPr>
              <a:t>статей </a:t>
            </a:r>
            <a:r>
              <a:rPr lang="uk-UA" sz="2000" dirty="0">
                <a:solidFill>
                  <a:schemeClr val="bg1"/>
                </a:solidFill>
                <a:latin typeface="Roboto Condensed Light" panose="02000000000000000000" pitchFamily="2" charset="0"/>
                <a:ea typeface="Roboto Condensed Light" panose="02000000000000000000" pitchFamily="2" charset="0"/>
              </a:rPr>
              <a:t>45, 56 </a:t>
            </a:r>
            <a:r>
              <a:rPr lang="uk-UA" sz="2000" dirty="0" smtClean="0">
                <a:solidFill>
                  <a:schemeClr val="bg1"/>
                </a:solidFill>
                <a:latin typeface="Roboto Condensed Light" panose="02000000000000000000" pitchFamily="2" charset="0"/>
                <a:ea typeface="Roboto Condensed Light" panose="02000000000000000000" pitchFamily="2" charset="0"/>
              </a:rPr>
              <a:t>Господарського процесуального кодексу України </a:t>
            </a:r>
            <a:r>
              <a:rPr lang="uk-UA" sz="2000" dirty="0">
                <a:solidFill>
                  <a:schemeClr val="bg1"/>
                </a:solidFill>
                <a:latin typeface="Roboto Condensed Light" panose="02000000000000000000" pitchFamily="2" charset="0"/>
                <a:ea typeface="Roboto Condensed Light" panose="02000000000000000000" pitchFamily="2" charset="0"/>
              </a:rPr>
              <a:t>свідчить про те, що </a:t>
            </a:r>
            <a:r>
              <a:rPr lang="uk-UA" sz="2000" dirty="0">
                <a:solidFill>
                  <a:srgbClr val="FFD800"/>
                </a:solidFill>
                <a:latin typeface="Roboto Condensed Light" panose="02000000000000000000" pitchFamily="2" charset="0"/>
                <a:ea typeface="Roboto Condensed Light" panose="02000000000000000000" pitchFamily="2" charset="0"/>
              </a:rPr>
              <a:t>належним відповідачем у справі за позовом покупця про визнання укладеним договору купівлі-продажу земельної ділянки комунальної власності </a:t>
            </a:r>
            <a:r>
              <a:rPr lang="uk-UA" sz="2000" dirty="0">
                <a:solidFill>
                  <a:schemeClr val="bg1"/>
                </a:solidFill>
                <a:latin typeface="Roboto Condensed Light" panose="02000000000000000000" pitchFamily="2" charset="0"/>
                <a:ea typeface="Roboto Condensed Light" panose="02000000000000000000" pitchFamily="2" charset="0"/>
              </a:rPr>
              <a:t>в порядку статей 127, 128 ЗК України є </a:t>
            </a:r>
            <a:r>
              <a:rPr lang="uk-UA" sz="2000" dirty="0">
                <a:solidFill>
                  <a:srgbClr val="FFD800"/>
                </a:solidFill>
                <a:latin typeface="Roboto Condensed Light" panose="02000000000000000000" pitchFamily="2" charset="0"/>
                <a:ea typeface="Roboto Condensed Light" panose="02000000000000000000" pitchFamily="2" charset="0"/>
              </a:rPr>
              <a:t>орган місцевого самоврядування</a:t>
            </a:r>
            <a:r>
              <a:rPr lang="uk-UA" sz="2000" dirty="0">
                <a:solidFill>
                  <a:schemeClr val="bg1"/>
                </a:solidFill>
                <a:latin typeface="Roboto Condensed Light" panose="02000000000000000000" pitchFamily="2" charset="0"/>
                <a:ea typeface="Roboto Condensed Light" panose="02000000000000000000" pitchFamily="2" charset="0"/>
              </a:rPr>
              <a:t>, що здійснює від імені територіальної громади правомочності власника цієї земельної ділянки відповідно до закону, в тому числі </a:t>
            </a:r>
            <a:r>
              <a:rPr lang="uk-UA" sz="2000" i="1" dirty="0">
                <a:solidFill>
                  <a:srgbClr val="FFD800"/>
                </a:solidFill>
                <a:latin typeface="Roboto Condensed Light" panose="02000000000000000000" pitchFamily="2" charset="0"/>
                <a:ea typeface="Roboto Condensed Light" panose="02000000000000000000" pitchFamily="2" charset="0"/>
              </a:rPr>
              <a:t>навіть у випадку прийняття ним рішення про уповноваження виконавчого органу на укладання договору</a:t>
            </a:r>
            <a:r>
              <a:rPr lang="uk-UA" sz="2000" dirty="0">
                <a:solidFill>
                  <a:schemeClr val="bg1"/>
                </a:solidFill>
                <a:latin typeface="Roboto Condensed Light" panose="02000000000000000000" pitchFamily="2" charset="0"/>
                <a:ea typeface="Roboto Condensed Light" panose="02000000000000000000" pitchFamily="2" charset="0"/>
              </a:rPr>
              <a:t>, адже в силу такого уповноваження виконавчий орган не набуває </a:t>
            </a:r>
            <a:r>
              <a:rPr lang="uk-UA" sz="2000" dirty="0" err="1">
                <a:solidFill>
                  <a:schemeClr val="bg1"/>
                </a:solidFill>
                <a:latin typeface="Roboto Condensed Light" panose="02000000000000000000" pitchFamily="2" charset="0"/>
                <a:ea typeface="Roboto Condensed Light" panose="02000000000000000000" pitchFamily="2" charset="0"/>
              </a:rPr>
              <a:t>правомочностей</a:t>
            </a:r>
            <a:r>
              <a:rPr lang="uk-UA" sz="2000" dirty="0">
                <a:solidFill>
                  <a:schemeClr val="bg1"/>
                </a:solidFill>
                <a:latin typeface="Roboto Condensed Light" panose="02000000000000000000" pitchFamily="2" charset="0"/>
                <a:ea typeface="Roboto Condensed Light" panose="02000000000000000000" pitchFamily="2" charset="0"/>
              </a:rPr>
              <a:t> власника такої земельної ділянки</a:t>
            </a:r>
            <a:r>
              <a:rPr lang="uk-UA" sz="2000" dirty="0" smtClean="0">
                <a:solidFill>
                  <a:schemeClr val="bg1"/>
                </a:solidFill>
                <a:latin typeface="Roboto Condensed Light" panose="02000000000000000000" pitchFamily="2" charset="0"/>
                <a:ea typeface="Roboto Condensed Light" panose="02000000000000000000" pitchFamily="2" charset="0"/>
              </a:rPr>
              <a:t>.</a:t>
            </a:r>
          </a:p>
          <a:p>
            <a:pPr algn="just"/>
            <a:endParaRPr lang="uk-UA" dirty="0" smtClean="0">
              <a:solidFill>
                <a:schemeClr val="bg1"/>
              </a:solidFill>
              <a:latin typeface="Roboto Condensed Light" panose="02000000000000000000" pitchFamily="2" charset="0"/>
              <a:ea typeface="Roboto Condensed Light" panose="02000000000000000000" pitchFamily="2" charset="0"/>
            </a:endParaRPr>
          </a:p>
          <a:p>
            <a:pPr algn="just"/>
            <a:r>
              <a:rPr lang="uk-UA" dirty="0" smtClean="0">
                <a:solidFill>
                  <a:schemeClr val="bg1"/>
                </a:solidFill>
                <a:latin typeface="Roboto Condensed Light" panose="02000000000000000000" pitchFamily="2" charset="0"/>
                <a:ea typeface="Roboto Condensed Light" panose="02000000000000000000" pitchFamily="2" charset="0"/>
              </a:rPr>
              <a:t> 				</a:t>
            </a:r>
            <a:r>
              <a:rPr lang="uk-UA" i="1" dirty="0" smtClean="0">
                <a:solidFill>
                  <a:srgbClr val="38B6AB"/>
                </a:solidFill>
                <a:latin typeface="Roboto Condensed Light" panose="02000000000000000000" pitchFamily="2" charset="0"/>
                <a:ea typeface="Roboto Condensed Light" panose="02000000000000000000" pitchFamily="2" charset="0"/>
              </a:rPr>
              <a:t>постанова </a:t>
            </a:r>
            <a:r>
              <a:rPr lang="uk-UA" i="1" dirty="0">
                <a:solidFill>
                  <a:srgbClr val="38B6AB"/>
                </a:solidFill>
                <a:latin typeface="Roboto Condensed Light" panose="02000000000000000000" pitchFamily="2" charset="0"/>
                <a:ea typeface="Roboto Condensed Light" panose="02000000000000000000" pitchFamily="2" charset="0"/>
              </a:rPr>
              <a:t>ВП ВС від </a:t>
            </a:r>
            <a:r>
              <a:rPr lang="uk-UA" i="1" dirty="0" smtClean="0">
                <a:solidFill>
                  <a:srgbClr val="38B6AB"/>
                </a:solidFill>
                <a:latin typeface="Roboto Condensed Light" panose="02000000000000000000" pitchFamily="2" charset="0"/>
                <a:ea typeface="Roboto Condensed Light" panose="02000000000000000000" pitchFamily="2" charset="0"/>
              </a:rPr>
              <a:t>18 грудня </a:t>
            </a:r>
            <a:r>
              <a:rPr lang="uk-UA" i="1" dirty="0">
                <a:solidFill>
                  <a:srgbClr val="38B6AB"/>
                </a:solidFill>
                <a:latin typeface="Roboto Condensed Light" panose="02000000000000000000" pitchFamily="2" charset="0"/>
                <a:ea typeface="Roboto Condensed Light" panose="02000000000000000000" pitchFamily="2" charset="0"/>
              </a:rPr>
              <a:t>2024 року у справі № 907/825/22</a:t>
            </a:r>
            <a:r>
              <a:rPr lang="uk-UA" dirty="0">
                <a:solidFill>
                  <a:schemeClr val="bg1"/>
                </a:solidFill>
                <a:latin typeface="Roboto Condensed Light" panose="02000000000000000000" pitchFamily="2" charset="0"/>
                <a:ea typeface="Roboto Condensed Light" panose="02000000000000000000" pitchFamily="2" charset="0"/>
              </a:rPr>
              <a:t/>
            </a:r>
            <a:br>
              <a:rPr lang="uk-UA" dirty="0">
                <a:solidFill>
                  <a:schemeClr val="bg1"/>
                </a:solidFill>
                <a:latin typeface="Roboto Condensed Light" panose="02000000000000000000" pitchFamily="2" charset="0"/>
                <a:ea typeface="Roboto Condensed Light" panose="02000000000000000000" pitchFamily="2" charset="0"/>
              </a:rPr>
            </a:br>
            <a:endParaRPr lang="uk-UA" dirty="0" smtClean="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6216557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7" name="Місце для вмісту 4"/>
          <p:cNvSpPr txBox="1">
            <a:spLocks/>
          </p:cNvSpPr>
          <p:nvPr/>
        </p:nvSpPr>
        <p:spPr>
          <a:xfrm>
            <a:off x="3507452" y="2741576"/>
            <a:ext cx="7562850" cy="7239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uk-UA" sz="4400" b="1" dirty="0">
                <a:solidFill>
                  <a:schemeClr val="bg1"/>
                </a:solidFill>
                <a:latin typeface="Roboto Condensed Light" panose="02000000000000000000" pitchFamily="2" charset="0"/>
                <a:ea typeface="Roboto Condensed Light" panose="02000000000000000000" pitchFamily="2" charset="0"/>
              </a:rPr>
              <a:t>ДЯКУЮ ЗА УВАГУ!</a:t>
            </a:r>
          </a:p>
        </p:txBody>
      </p:sp>
      <p:sp>
        <p:nvSpPr>
          <p:cNvPr id="3" name="Місце для номера слайда 2"/>
          <p:cNvSpPr>
            <a:spLocks noGrp="1"/>
          </p:cNvSpPr>
          <p:nvPr>
            <p:ph type="sldNum" sz="quarter" idx="12"/>
          </p:nvPr>
        </p:nvSpPr>
        <p:spPr>
          <a:xfrm>
            <a:off x="8610600" y="6031832"/>
            <a:ext cx="2743200" cy="304047"/>
          </a:xfrm>
        </p:spPr>
        <p:txBody>
          <a:bodyPr/>
          <a:lstStyle/>
          <a:p>
            <a:fld id="{29620606-38EC-4509-ADA7-DE66774FF2D4}" type="slidenum">
              <a:rPr lang="uk-UA" smtClean="0">
                <a:solidFill>
                  <a:schemeClr val="bg1"/>
                </a:solidFill>
                <a:latin typeface="Roboto Condensed Light" panose="02000000000000000000" pitchFamily="2" charset="0"/>
                <a:ea typeface="Roboto Condensed Light" panose="02000000000000000000" pitchFamily="2" charset="0"/>
              </a:rPr>
              <a:pPr/>
              <a:t>31</a:t>
            </a:fld>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Місце для нижнього колонтитула 6">
            <a:extLst>
              <a:ext uri="{FF2B5EF4-FFF2-40B4-BE49-F238E27FC236}">
                <a16:creationId xmlns:a16="http://schemas.microsoft.com/office/drawing/2014/main" id="{5DD3FAA2-11D2-433B-9639-F1C673A10B5F}"/>
              </a:ext>
            </a:extLst>
          </p:cNvPr>
          <p:cNvSpPr>
            <a:spLocks noGrp="1"/>
          </p:cNvSpPr>
          <p:nvPr>
            <p:ph type="ftr" sz="quarter" idx="11"/>
          </p:nvPr>
        </p:nvSpPr>
        <p:spPr>
          <a:xfrm>
            <a:off x="2967911" y="6208795"/>
            <a:ext cx="7174464" cy="365125"/>
          </a:xfrm>
        </p:spPr>
        <p:txBody>
          <a:bodyPr/>
          <a:lstStyle/>
          <a:p>
            <a:r>
              <a:rPr lang="ru-RU" smtClean="0">
                <a:solidFill>
                  <a:schemeClr val="bg1"/>
                </a:solidFill>
                <a:latin typeface="Roboto Condensed Light" panose="02000000000000000000" pitchFamily="2" charset="0"/>
                <a:ea typeface="Roboto Condensed Light" panose="02000000000000000000" pitchFamily="2" charset="0"/>
              </a:rPr>
              <a:t>Актуальні правові висновки Верховного Суду у земельних спорах</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9" name="Місце для дати 3"/>
          <p:cNvSpPr txBox="1">
            <a:spLocks/>
          </p:cNvSpPr>
          <p:nvPr/>
        </p:nvSpPr>
        <p:spPr>
          <a:xfrm>
            <a:off x="259595" y="6153315"/>
            <a:ext cx="2319726" cy="476084"/>
          </a:xfrm>
          <a:prstGeom prst="rect">
            <a:avLst/>
          </a:prstGeom>
        </p:spPr>
        <p:txBody>
          <a:bodyPr vert="horz" lIns="91440" tIns="45720" rIns="91440" bIns="45720" rtlCol="0" anchor="ctr"/>
          <a:lstStyle>
            <a:defPPr>
              <a:defRPr lang="uk-UA"/>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uk-UA" dirty="0" smtClean="0">
                <a:solidFill>
                  <a:schemeClr val="bg1"/>
                </a:solidFill>
                <a:latin typeface="Roboto Condensed Light" panose="02000000000000000000" pitchFamily="2" charset="0"/>
                <a:ea typeface="Roboto Condensed Light" panose="02000000000000000000" pitchFamily="2" charset="0"/>
              </a:rPr>
              <a:t>Велика Палата Верховного Суду</a:t>
            </a:r>
            <a:endParaRPr lang="uk-UA"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274835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11527359" y="6485038"/>
            <a:ext cx="347116" cy="15826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286546" y="6357705"/>
            <a:ext cx="2228718" cy="412930"/>
          </a:xfrm>
        </p:spPr>
        <p:txBody>
          <a:bodyPr/>
          <a:lstStyle/>
          <a:p>
            <a:r>
              <a:rPr lang="uk-UA" smtClean="0">
                <a:solidFill>
                  <a:schemeClr val="bg1"/>
                </a:solidFill>
                <a:latin typeface="Roboto Condensed Light" panose="02000000000000000000" pitchFamily="2" charset="0"/>
                <a:ea typeface="Roboto Condensed Light" panose="02000000000000000000" pitchFamily="2" charset="0"/>
              </a:rPr>
              <a:t>Велика Палата Верховного Суду</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Місце для нижнього колонтитула 6">
            <a:extLst>
              <a:ext uri="{FF2B5EF4-FFF2-40B4-BE49-F238E27FC236}">
                <a16:creationId xmlns:a16="http://schemas.microsoft.com/office/drawing/2014/main" id="{5DD3FAA2-11D2-433B-9639-F1C673A10B5F}"/>
              </a:ext>
            </a:extLst>
          </p:cNvPr>
          <p:cNvSpPr>
            <a:spLocks noGrp="1"/>
          </p:cNvSpPr>
          <p:nvPr>
            <p:ph type="ftr" sz="quarter" idx="11"/>
          </p:nvPr>
        </p:nvSpPr>
        <p:spPr>
          <a:xfrm>
            <a:off x="2806959" y="6381605"/>
            <a:ext cx="7092820" cy="365125"/>
          </a:xfrm>
        </p:spPr>
        <p:txBody>
          <a:bodyPr/>
          <a:lstStyle/>
          <a:p>
            <a:r>
              <a:rPr lang="ru-RU" smtClean="0">
                <a:solidFill>
                  <a:schemeClr val="bg1"/>
                </a:solidFill>
                <a:latin typeface="Roboto Condensed Light" panose="02000000000000000000" pitchFamily="2" charset="0"/>
                <a:ea typeface="Roboto Condensed Light" panose="02000000000000000000" pitchFamily="2" charset="0"/>
              </a:rPr>
              <a:t>Актуальні правові висновки Верховного Суду у земельних спорах</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2" name="TextBox 1"/>
          <p:cNvSpPr txBox="1"/>
          <p:nvPr/>
        </p:nvSpPr>
        <p:spPr>
          <a:xfrm>
            <a:off x="286546" y="197450"/>
            <a:ext cx="11114724" cy="461665"/>
          </a:xfrm>
          <a:prstGeom prst="rect">
            <a:avLst/>
          </a:prstGeom>
          <a:noFill/>
        </p:spPr>
        <p:txBody>
          <a:bodyPr wrap="square" rtlCol="0">
            <a:spAutoFit/>
          </a:bodyPr>
          <a:lstStyle/>
          <a:p>
            <a:r>
              <a:rPr lang="uk-UA" sz="2400" b="1" dirty="0">
                <a:solidFill>
                  <a:schemeClr val="bg1"/>
                </a:solidFill>
                <a:latin typeface="Roboto Condensed Light" panose="02000000000000000000" pitchFamily="2" charset="0"/>
                <a:ea typeface="Roboto Condensed Light" panose="02000000000000000000" pitchFamily="2" charset="0"/>
              </a:rPr>
              <a:t>Перебувають на розгляді </a:t>
            </a:r>
            <a:r>
              <a:rPr lang="uk-UA" sz="2400" b="1" dirty="0" smtClean="0">
                <a:solidFill>
                  <a:schemeClr val="bg1"/>
                </a:solidFill>
                <a:latin typeface="Roboto Condensed Light" panose="02000000000000000000" pitchFamily="2" charset="0"/>
                <a:ea typeface="Roboto Condensed Light" panose="02000000000000000000" pitchFamily="2" charset="0"/>
              </a:rPr>
              <a:t>Великої Палати Верховного Суду</a:t>
            </a:r>
            <a:endParaRPr lang="uk-UA" sz="2400" b="1" dirty="0">
              <a:solidFill>
                <a:schemeClr val="bg1"/>
              </a:solidFill>
              <a:latin typeface="Roboto Condensed Light" panose="02000000000000000000" pitchFamily="2" charset="0"/>
              <a:ea typeface="Roboto Condensed Light" panose="02000000000000000000" pitchFamily="2" charset="0"/>
            </a:endParaRPr>
          </a:p>
        </p:txBody>
      </p:sp>
      <p:sp>
        <p:nvSpPr>
          <p:cNvPr id="6" name="TextBox 5"/>
          <p:cNvSpPr txBox="1"/>
          <p:nvPr/>
        </p:nvSpPr>
        <p:spPr>
          <a:xfrm>
            <a:off x="202570" y="1307174"/>
            <a:ext cx="11587929" cy="3693319"/>
          </a:xfrm>
          <a:prstGeom prst="rect">
            <a:avLst/>
          </a:prstGeom>
          <a:noFill/>
        </p:spPr>
        <p:txBody>
          <a:bodyPr wrap="square" rtlCol="0">
            <a:spAutoFit/>
          </a:bodyPr>
          <a:lstStyle/>
          <a:p>
            <a:pPr algn="just"/>
            <a:r>
              <a:rPr lang="uk-UA" b="1" dirty="0" smtClean="0">
                <a:solidFill>
                  <a:srgbClr val="38B6AB"/>
                </a:solidFill>
                <a:latin typeface="Roboto Condensed Light" panose="02000000000000000000" pitchFamily="2" charset="0"/>
                <a:ea typeface="Roboto Condensed Light" panose="02000000000000000000" pitchFamily="2" charset="0"/>
              </a:rPr>
              <a:t>Справа </a:t>
            </a:r>
            <a:r>
              <a:rPr lang="uk-UA" b="1" dirty="0">
                <a:solidFill>
                  <a:srgbClr val="38B6AB"/>
                </a:solidFill>
                <a:latin typeface="Roboto Condensed Light" panose="02000000000000000000" pitchFamily="2" charset="0"/>
                <a:ea typeface="Roboto Condensed Light" panose="02000000000000000000" pitchFamily="2" charset="0"/>
              </a:rPr>
              <a:t>№ 911/906/23 (провадження № </a:t>
            </a:r>
            <a:r>
              <a:rPr lang="uk-UA" b="1" dirty="0" smtClean="0">
                <a:solidFill>
                  <a:srgbClr val="38B6AB"/>
                </a:solidFill>
                <a:latin typeface="Roboto Condensed Light" panose="02000000000000000000" pitchFamily="2" charset="0"/>
                <a:ea typeface="Roboto Condensed Light" panose="02000000000000000000" pitchFamily="2" charset="0"/>
              </a:rPr>
              <a:t>12-61гс24)</a:t>
            </a:r>
            <a:r>
              <a:rPr lang="uk-UA" dirty="0" smtClean="0">
                <a:solidFill>
                  <a:schemeClr val="bg1"/>
                </a:solidFill>
                <a:latin typeface="Roboto Condensed Light" panose="02000000000000000000" pitchFamily="2" charset="0"/>
                <a:ea typeface="Roboto Condensed Light" panose="02000000000000000000" pitchFamily="2" charset="0"/>
              </a:rPr>
              <a:t> - щодо ефективного способу </a:t>
            </a:r>
            <a:r>
              <a:rPr lang="uk-UA" dirty="0">
                <a:solidFill>
                  <a:schemeClr val="bg1"/>
                </a:solidFill>
                <a:latin typeface="Roboto Condensed Light" panose="02000000000000000000" pitchFamily="2" charset="0"/>
                <a:ea typeface="Roboto Condensed Light" panose="02000000000000000000" pitchFamily="2" charset="0"/>
              </a:rPr>
              <a:t>захисту прав власника земельної ділянки, яка була поділена / </a:t>
            </a:r>
            <a:r>
              <a:rPr lang="uk-UA" dirty="0" smtClean="0">
                <a:solidFill>
                  <a:schemeClr val="bg1"/>
                </a:solidFill>
                <a:latin typeface="Roboto Condensed Light" panose="02000000000000000000" pitchFamily="2" charset="0"/>
                <a:ea typeface="Roboto Condensed Light" panose="02000000000000000000" pitchFamily="2" charset="0"/>
              </a:rPr>
              <a:t>об’єднана з </a:t>
            </a:r>
            <a:r>
              <a:rPr lang="uk-UA" dirty="0">
                <a:solidFill>
                  <a:schemeClr val="bg1"/>
                </a:solidFill>
                <a:latin typeface="Roboto Condensed Light" panose="02000000000000000000" pitchFamily="2" charset="0"/>
                <a:ea typeface="Roboto Condensed Light" panose="02000000000000000000" pitchFamily="2" charset="0"/>
              </a:rPr>
              <a:t>іншими земельними ділянками, внаслідок чого була сформована нова </a:t>
            </a:r>
            <a:r>
              <a:rPr lang="uk-UA" dirty="0" smtClean="0">
                <a:solidFill>
                  <a:schemeClr val="bg1"/>
                </a:solidFill>
                <a:latin typeface="Roboto Condensed Light" panose="02000000000000000000" pitchFamily="2" charset="0"/>
                <a:ea typeface="Roboto Condensed Light" panose="02000000000000000000" pitchFamily="2" charset="0"/>
              </a:rPr>
              <a:t>земельна ділянка</a:t>
            </a:r>
            <a:r>
              <a:rPr lang="uk-UA" dirty="0">
                <a:solidFill>
                  <a:schemeClr val="bg1"/>
                </a:solidFill>
                <a:latin typeface="Roboto Condensed Light" panose="02000000000000000000" pitchFamily="2" charset="0"/>
                <a:ea typeface="Roboto Condensed Light" panose="02000000000000000000" pitchFamily="2" charset="0"/>
              </a:rPr>
              <a:t>, яка включає як земельні ділянки, що належать позивачу, так і </a:t>
            </a:r>
            <a:r>
              <a:rPr lang="uk-UA" dirty="0" smtClean="0">
                <a:solidFill>
                  <a:schemeClr val="bg1"/>
                </a:solidFill>
                <a:latin typeface="Roboto Condensed Light" panose="02000000000000000000" pitchFamily="2" charset="0"/>
                <a:ea typeface="Roboto Condensed Light" panose="02000000000000000000" pitchFamily="2" charset="0"/>
              </a:rPr>
              <a:t>земельні ділянки</a:t>
            </a:r>
            <a:r>
              <a:rPr lang="uk-UA" dirty="0">
                <a:solidFill>
                  <a:schemeClr val="bg1"/>
                </a:solidFill>
                <a:latin typeface="Roboto Condensed Light" panose="02000000000000000000" pitchFamily="2" charset="0"/>
                <a:ea typeface="Roboto Condensed Light" panose="02000000000000000000" pitchFamily="2" charset="0"/>
              </a:rPr>
              <a:t>, що належать відповідачу</a:t>
            </a:r>
            <a:r>
              <a:rPr lang="uk-UA" dirty="0" smtClean="0">
                <a:solidFill>
                  <a:schemeClr val="bg1"/>
                </a:solidFill>
                <a:latin typeface="Roboto Condensed Light" panose="02000000000000000000" pitchFamily="2" charset="0"/>
                <a:ea typeface="Roboto Condensed Light" panose="02000000000000000000" pitchFamily="2" charset="0"/>
              </a:rPr>
              <a:t>.</a:t>
            </a:r>
          </a:p>
          <a:p>
            <a:pPr algn="just"/>
            <a:endParaRPr lang="uk-UA" dirty="0" smtClean="0">
              <a:solidFill>
                <a:schemeClr val="bg1"/>
              </a:solidFill>
              <a:latin typeface="Roboto Condensed Light" panose="02000000000000000000" pitchFamily="2" charset="0"/>
              <a:ea typeface="Roboto Condensed Light" panose="02000000000000000000" pitchFamily="2" charset="0"/>
            </a:endParaRPr>
          </a:p>
          <a:p>
            <a:pPr algn="just"/>
            <a:r>
              <a:rPr lang="uk-UA" b="1" dirty="0">
                <a:solidFill>
                  <a:srgbClr val="38B6AB"/>
                </a:solidFill>
                <a:latin typeface="Roboto Condensed Light" panose="02000000000000000000" pitchFamily="2" charset="0"/>
                <a:ea typeface="Roboto Condensed Light" panose="02000000000000000000" pitchFamily="2" charset="0"/>
              </a:rPr>
              <a:t>Справа № 296/704/21 (провадження № 14-40цс24)</a:t>
            </a:r>
            <a:r>
              <a:rPr lang="uk-UA" dirty="0" smtClean="0">
                <a:solidFill>
                  <a:schemeClr val="bg1"/>
                </a:solidFill>
                <a:latin typeface="Roboto Condensed Light" panose="02000000000000000000" pitchFamily="2" charset="0"/>
                <a:ea typeface="Roboto Condensed Light" panose="02000000000000000000" pitchFamily="2" charset="0"/>
              </a:rPr>
              <a:t> </a:t>
            </a:r>
            <a:r>
              <a:rPr lang="uk-UA" dirty="0">
                <a:solidFill>
                  <a:schemeClr val="bg1"/>
                </a:solidFill>
                <a:latin typeface="Roboto Condensed Light" panose="02000000000000000000" pitchFamily="2" charset="0"/>
                <a:ea typeface="Roboto Condensed Light" panose="02000000000000000000" pitchFamily="2" charset="0"/>
              </a:rPr>
              <a:t>- щодо </a:t>
            </a:r>
            <a:r>
              <a:rPr lang="uk-UA" dirty="0" smtClean="0">
                <a:solidFill>
                  <a:schemeClr val="bg1"/>
                </a:solidFill>
                <a:latin typeface="Roboto Condensed Light" panose="02000000000000000000" pitchFamily="2" charset="0"/>
                <a:ea typeface="Roboto Condensed Light" panose="02000000000000000000" pitchFamily="2" charset="0"/>
              </a:rPr>
              <a:t>в</a:t>
            </a:r>
            <a:r>
              <a:rPr lang="ru-RU" dirty="0" err="1" smtClean="0">
                <a:solidFill>
                  <a:schemeClr val="bg1"/>
                </a:solidFill>
                <a:latin typeface="Roboto Condensed Light" panose="02000000000000000000" pitchFamily="2" charset="0"/>
                <a:ea typeface="Roboto Condensed Light" panose="02000000000000000000" pitchFamily="2" charset="0"/>
              </a:rPr>
              <a:t>ідступлення</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висновку</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викладеного</a:t>
            </a:r>
            <a:r>
              <a:rPr lang="ru-RU" dirty="0">
                <a:solidFill>
                  <a:schemeClr val="bg1"/>
                </a:solidFill>
                <a:latin typeface="Roboto Condensed Light" panose="02000000000000000000" pitchFamily="2" charset="0"/>
                <a:ea typeface="Roboto Condensed Light" panose="02000000000000000000" pitchFamily="2" charset="0"/>
              </a:rPr>
              <a:t> у </a:t>
            </a:r>
            <a:r>
              <a:rPr lang="ru-RU" dirty="0" err="1">
                <a:solidFill>
                  <a:schemeClr val="bg1"/>
                </a:solidFill>
                <a:latin typeface="Roboto Condensed Light" panose="02000000000000000000" pitchFamily="2" charset="0"/>
                <a:ea typeface="Roboto Condensed Light" panose="02000000000000000000" pitchFamily="2" charset="0"/>
              </a:rPr>
              <a:t>постанові</a:t>
            </a:r>
            <a:r>
              <a:rPr lang="ru-RU" dirty="0">
                <a:solidFill>
                  <a:schemeClr val="bg1"/>
                </a:solidFill>
                <a:latin typeface="Roboto Condensed Light" panose="02000000000000000000" pitchFamily="2" charset="0"/>
                <a:ea typeface="Roboto Condensed Light" panose="02000000000000000000" pitchFamily="2" charset="0"/>
              </a:rPr>
              <a:t> КГС ВС </a:t>
            </a:r>
            <a:r>
              <a:rPr lang="ru-RU" dirty="0" err="1">
                <a:solidFill>
                  <a:schemeClr val="bg1"/>
                </a:solidFill>
                <a:latin typeface="Roboto Condensed Light" panose="02000000000000000000" pitchFamily="2" charset="0"/>
                <a:ea typeface="Roboto Condensed Light" panose="02000000000000000000" pitchFamily="2" charset="0"/>
              </a:rPr>
              <a:t>від</a:t>
            </a:r>
            <a:r>
              <a:rPr lang="ru-RU" dirty="0">
                <a:solidFill>
                  <a:schemeClr val="bg1"/>
                </a:solidFill>
                <a:latin typeface="Roboto Condensed Light" panose="02000000000000000000" pitchFamily="2" charset="0"/>
                <a:ea typeface="Roboto Condensed Light" panose="02000000000000000000" pitchFamily="2" charset="0"/>
              </a:rPr>
              <a:t> 25.07.2023 у </a:t>
            </a:r>
            <a:r>
              <a:rPr lang="ru-RU" dirty="0" err="1">
                <a:solidFill>
                  <a:schemeClr val="bg1"/>
                </a:solidFill>
                <a:latin typeface="Roboto Condensed Light" panose="02000000000000000000" pitchFamily="2" charset="0"/>
                <a:ea typeface="Roboto Condensed Light" panose="02000000000000000000" pitchFamily="2" charset="0"/>
              </a:rPr>
              <a:t>справі</a:t>
            </a:r>
            <a:r>
              <a:rPr lang="ru-RU" dirty="0">
                <a:solidFill>
                  <a:schemeClr val="bg1"/>
                </a:solidFill>
                <a:latin typeface="Roboto Condensed Light" panose="02000000000000000000" pitchFamily="2" charset="0"/>
                <a:ea typeface="Roboto Condensed Light" panose="02000000000000000000" pitchFamily="2" charset="0"/>
              </a:rPr>
              <a:t> № 906/524/21, </a:t>
            </a:r>
            <a:r>
              <a:rPr lang="ru-RU" dirty="0" err="1">
                <a:solidFill>
                  <a:schemeClr val="bg1"/>
                </a:solidFill>
                <a:latin typeface="Roboto Condensed Light" panose="02000000000000000000" pitchFamily="2" charset="0"/>
                <a:ea typeface="Roboto Condensed Light" panose="02000000000000000000" pitchFamily="2" charset="0"/>
              </a:rPr>
              <a:t>стосовно</a:t>
            </a:r>
            <a:r>
              <a:rPr lang="ru-RU" dirty="0">
                <a:solidFill>
                  <a:schemeClr val="bg1"/>
                </a:solidFill>
                <a:latin typeface="Roboto Condensed Light" panose="02000000000000000000" pitchFamily="2" charset="0"/>
                <a:ea typeface="Roboto Condensed Light" panose="02000000000000000000" pitchFamily="2" charset="0"/>
              </a:rPr>
              <a:t> того, </a:t>
            </a:r>
            <a:r>
              <a:rPr lang="ru-RU" dirty="0" err="1">
                <a:solidFill>
                  <a:schemeClr val="bg1"/>
                </a:solidFill>
                <a:latin typeface="Roboto Condensed Light" panose="02000000000000000000" pitchFamily="2" charset="0"/>
                <a:ea typeface="Roboto Condensed Light" panose="02000000000000000000" pitchFamily="2" charset="0"/>
              </a:rPr>
              <a:t>що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органи</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Держгеокадастру</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можуть</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звертатись</a:t>
            </a:r>
            <a:r>
              <a:rPr lang="ru-RU" dirty="0">
                <a:solidFill>
                  <a:schemeClr val="bg1"/>
                </a:solidFill>
                <a:latin typeface="Roboto Condensed Light" panose="02000000000000000000" pitchFamily="2" charset="0"/>
                <a:ea typeface="Roboto Condensed Light" panose="02000000000000000000" pitchFamily="2" charset="0"/>
              </a:rPr>
              <a:t> до суду, </a:t>
            </a:r>
            <a:r>
              <a:rPr lang="ru-RU" dirty="0" err="1">
                <a:solidFill>
                  <a:schemeClr val="bg1"/>
                </a:solidFill>
                <a:latin typeface="Roboto Condensed Light" panose="02000000000000000000" pitchFamily="2" charset="0"/>
                <a:ea typeface="Roboto Condensed Light" panose="02000000000000000000" pitchFamily="2" charset="0"/>
              </a:rPr>
              <a:t>якщо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це</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необхідно</a:t>
            </a:r>
            <a:r>
              <a:rPr lang="ru-RU" dirty="0">
                <a:solidFill>
                  <a:schemeClr val="bg1"/>
                </a:solidFill>
                <a:latin typeface="Roboto Condensed Light" panose="02000000000000000000" pitchFamily="2" charset="0"/>
                <a:ea typeface="Roboto Condensed Light" panose="02000000000000000000" pitchFamily="2" charset="0"/>
              </a:rPr>
              <a:t> для </a:t>
            </a:r>
            <a:r>
              <a:rPr lang="ru-RU" dirty="0" err="1">
                <a:solidFill>
                  <a:schemeClr val="bg1"/>
                </a:solidFill>
                <a:latin typeface="Roboto Condensed Light" panose="02000000000000000000" pitchFamily="2" charset="0"/>
                <a:ea typeface="Roboto Condensed Light" panose="02000000000000000000" pitchFamily="2" charset="0"/>
              </a:rPr>
              <a:t>здійснення</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їх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повноважень</a:t>
            </a:r>
            <a:r>
              <a:rPr lang="ru-RU" dirty="0">
                <a:solidFill>
                  <a:schemeClr val="bg1"/>
                </a:solidFill>
                <a:latin typeface="Roboto Condensed Light" panose="02000000000000000000" pitchFamily="2" charset="0"/>
                <a:ea typeface="Roboto Condensed Light" panose="02000000000000000000" pitchFamily="2" charset="0"/>
              </a:rPr>
              <a:t> з </a:t>
            </a:r>
            <a:r>
              <a:rPr lang="ru-RU" dirty="0" err="1">
                <a:solidFill>
                  <a:schemeClr val="bg1"/>
                </a:solidFill>
                <a:latin typeface="Roboto Condensed Light" panose="02000000000000000000" pitchFamily="2" charset="0"/>
                <a:ea typeface="Roboto Condensed Light" panose="02000000000000000000" pitchFamily="2" charset="0"/>
              </a:rPr>
              <a:t>нагляду</a:t>
            </a:r>
            <a:r>
              <a:rPr lang="ru-RU" dirty="0">
                <a:solidFill>
                  <a:schemeClr val="bg1"/>
                </a:solidFill>
                <a:latin typeface="Roboto Condensed Light" panose="02000000000000000000" pitchFamily="2" charset="0"/>
                <a:ea typeface="Roboto Condensed Light" panose="02000000000000000000" pitchFamily="2" charset="0"/>
              </a:rPr>
              <a:t> (контролю) за </a:t>
            </a:r>
            <a:r>
              <a:rPr lang="ru-RU" dirty="0" err="1">
                <a:solidFill>
                  <a:schemeClr val="bg1"/>
                </a:solidFill>
                <a:latin typeface="Roboto Condensed Light" panose="02000000000000000000" pitchFamily="2" charset="0"/>
                <a:ea typeface="Roboto Condensed Light" panose="02000000000000000000" pitchFamily="2" charset="0"/>
              </a:rPr>
              <a:t>дотриманням</a:t>
            </a:r>
            <a:r>
              <a:rPr lang="ru-RU" dirty="0">
                <a:solidFill>
                  <a:schemeClr val="bg1"/>
                </a:solidFill>
                <a:latin typeface="Roboto Condensed Light" panose="02000000000000000000" pitchFamily="2" charset="0"/>
                <a:ea typeface="Roboto Condensed Light" panose="02000000000000000000" pitchFamily="2" charset="0"/>
              </a:rPr>
              <a:t> земельного </a:t>
            </a:r>
            <a:r>
              <a:rPr lang="ru-RU" dirty="0" err="1">
                <a:solidFill>
                  <a:schemeClr val="bg1"/>
                </a:solidFill>
                <a:latin typeface="Roboto Condensed Light" panose="02000000000000000000" pitchFamily="2" charset="0"/>
                <a:ea typeface="Roboto Condensed Light" panose="02000000000000000000" pitchFamily="2" charset="0"/>
              </a:rPr>
              <a:t>законодавства</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використання</a:t>
            </a:r>
            <a:r>
              <a:rPr lang="ru-RU" dirty="0">
                <a:solidFill>
                  <a:schemeClr val="bg1"/>
                </a:solidFill>
                <a:latin typeface="Roboto Condensed Light" panose="02000000000000000000" pitchFamily="2" charset="0"/>
                <a:ea typeface="Roboto Condensed Light" panose="02000000000000000000" pitchFamily="2" charset="0"/>
              </a:rPr>
              <a:t> та </a:t>
            </a:r>
            <a:r>
              <a:rPr lang="ru-RU" dirty="0" err="1">
                <a:solidFill>
                  <a:schemeClr val="bg1"/>
                </a:solidFill>
                <a:latin typeface="Roboto Condensed Light" panose="02000000000000000000" pitchFamily="2" charset="0"/>
                <a:ea typeface="Roboto Condensed Light" panose="02000000000000000000" pitchFamily="2" charset="0"/>
              </a:rPr>
              <a:t>охорони</a:t>
            </a:r>
            <a:r>
              <a:rPr lang="ru-RU" dirty="0">
                <a:solidFill>
                  <a:schemeClr val="bg1"/>
                </a:solidFill>
                <a:latin typeface="Roboto Condensed Light" panose="02000000000000000000" pitchFamily="2" charset="0"/>
                <a:ea typeface="Roboto Condensed Light" panose="02000000000000000000" pitchFamily="2" charset="0"/>
              </a:rPr>
              <a:t> земель </a:t>
            </a:r>
            <a:r>
              <a:rPr lang="ru-RU" dirty="0" err="1">
                <a:solidFill>
                  <a:schemeClr val="bg1"/>
                </a:solidFill>
                <a:latin typeface="Roboto Condensed Light" panose="02000000000000000000" pitchFamily="2" charset="0"/>
                <a:ea typeface="Roboto Condensed Light" panose="02000000000000000000" pitchFamily="2" charset="0"/>
              </a:rPr>
              <a:t>усіх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категорій</a:t>
            </a:r>
            <a:r>
              <a:rPr lang="ru-RU" dirty="0">
                <a:solidFill>
                  <a:schemeClr val="bg1"/>
                </a:solidFill>
                <a:latin typeface="Roboto Condensed Light" panose="02000000000000000000" pitchFamily="2" charset="0"/>
                <a:ea typeface="Roboto Condensed Light" panose="02000000000000000000" pitchFamily="2" charset="0"/>
              </a:rPr>
              <a:t> і форм </a:t>
            </a:r>
            <a:r>
              <a:rPr lang="ru-RU" dirty="0" err="1">
                <a:solidFill>
                  <a:schemeClr val="bg1"/>
                </a:solidFill>
                <a:latin typeface="Roboto Condensed Light" panose="02000000000000000000" pitchFamily="2" charset="0"/>
                <a:ea typeface="Roboto Condensed Light" panose="02000000000000000000" pitchFamily="2" charset="0"/>
              </a:rPr>
              <a:t>власності</a:t>
            </a:r>
            <a:r>
              <a:rPr lang="ru-RU" dirty="0" smtClean="0">
                <a:solidFill>
                  <a:schemeClr val="bg1"/>
                </a:solidFill>
                <a:latin typeface="Roboto Condensed Light" panose="02000000000000000000" pitchFamily="2" charset="0"/>
                <a:ea typeface="Roboto Condensed Light" panose="02000000000000000000" pitchFamily="2" charset="0"/>
              </a:rPr>
              <a:t>.</a:t>
            </a:r>
          </a:p>
          <a:p>
            <a:pPr algn="just"/>
            <a:endParaRPr lang="ru-RU" dirty="0" smtClean="0">
              <a:solidFill>
                <a:schemeClr val="bg1"/>
              </a:solidFill>
              <a:latin typeface="Roboto Condensed Light" panose="02000000000000000000" pitchFamily="2" charset="0"/>
              <a:ea typeface="Roboto Condensed Light" panose="02000000000000000000" pitchFamily="2" charset="0"/>
            </a:endParaRPr>
          </a:p>
          <a:p>
            <a:pPr algn="just"/>
            <a:r>
              <a:rPr lang="ru-RU" b="1" dirty="0">
                <a:solidFill>
                  <a:srgbClr val="38B6AB"/>
                </a:solidFill>
                <a:latin typeface="Roboto Condensed Light" panose="02000000000000000000" pitchFamily="2" charset="0"/>
                <a:ea typeface="Roboto Condensed Light" panose="02000000000000000000" pitchFamily="2" charset="0"/>
              </a:rPr>
              <a:t>Справа № </a:t>
            </a:r>
            <a:r>
              <a:rPr lang="ru-RU" b="1" dirty="0" smtClean="0">
                <a:solidFill>
                  <a:srgbClr val="38B6AB"/>
                </a:solidFill>
                <a:latin typeface="Roboto Condensed Light" panose="02000000000000000000" pitchFamily="2" charset="0"/>
                <a:ea typeface="Roboto Condensed Light" panose="02000000000000000000" pitchFamily="2" charset="0"/>
              </a:rPr>
              <a:t>910/2389/23 (</a:t>
            </a:r>
            <a:r>
              <a:rPr lang="ru-RU" b="1" dirty="0" err="1" smtClean="0">
                <a:solidFill>
                  <a:srgbClr val="38B6AB"/>
                </a:solidFill>
                <a:latin typeface="Roboto Condensed Light" panose="02000000000000000000" pitchFamily="2" charset="0"/>
                <a:ea typeface="Roboto Condensed Light" panose="02000000000000000000" pitchFamily="2" charset="0"/>
              </a:rPr>
              <a:t>провадження</a:t>
            </a:r>
            <a:r>
              <a:rPr lang="ru-RU" b="1" dirty="0" smtClean="0">
                <a:solidFill>
                  <a:srgbClr val="38B6AB"/>
                </a:solidFill>
                <a:latin typeface="Roboto Condensed Light" panose="02000000000000000000" pitchFamily="2" charset="0"/>
                <a:ea typeface="Roboto Condensed Light" panose="02000000000000000000" pitchFamily="2" charset="0"/>
              </a:rPr>
              <a:t> </a:t>
            </a:r>
            <a:r>
              <a:rPr lang="ru-RU" b="1" dirty="0">
                <a:solidFill>
                  <a:srgbClr val="38B6AB"/>
                </a:solidFill>
                <a:latin typeface="Roboto Condensed Light" panose="02000000000000000000" pitchFamily="2" charset="0"/>
                <a:ea typeface="Roboto Condensed Light" panose="02000000000000000000" pitchFamily="2" charset="0"/>
              </a:rPr>
              <a:t>№ 12-14гс25</a:t>
            </a:r>
            <a:r>
              <a:rPr lang="ru-RU" b="1" dirty="0" smtClean="0">
                <a:solidFill>
                  <a:srgbClr val="38B6AB"/>
                </a:solidFill>
                <a:latin typeface="Roboto Condensed Light" panose="02000000000000000000" pitchFamily="2" charset="0"/>
                <a:ea typeface="Roboto Condensed Light" panose="02000000000000000000" pitchFamily="2" charset="0"/>
              </a:rPr>
              <a:t>) </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щодо</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можливості</a:t>
            </a:r>
            <a:r>
              <a:rPr lang="ru-RU" dirty="0">
                <a:solidFill>
                  <a:schemeClr val="bg1"/>
                </a:solidFill>
                <a:latin typeface="Roboto Condensed Light" panose="02000000000000000000" pitchFamily="2" charset="0"/>
                <a:ea typeface="Roboto Condensed Light" panose="02000000000000000000" pitchFamily="2" charset="0"/>
              </a:rPr>
              <a:t> прокурора, як </a:t>
            </a:r>
            <a:r>
              <a:rPr lang="ru-RU" dirty="0" err="1">
                <a:solidFill>
                  <a:schemeClr val="bg1"/>
                </a:solidFill>
                <a:latin typeface="Roboto Condensed Light" panose="02000000000000000000" pitchFamily="2" charset="0"/>
                <a:ea typeface="Roboto Condensed Light" panose="02000000000000000000" pitchFamily="2" charset="0"/>
              </a:rPr>
              <a:t>самостійного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позивача</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який</a:t>
            </a:r>
            <a:r>
              <a:rPr lang="ru-RU" dirty="0">
                <a:solidFill>
                  <a:schemeClr val="bg1"/>
                </a:solidFill>
                <a:latin typeface="Roboto Condensed Light" panose="02000000000000000000" pitchFamily="2" charset="0"/>
                <a:ea typeface="Roboto Condensed Light" panose="02000000000000000000" pitchFamily="2" charset="0"/>
              </a:rPr>
              <a:t> не брав </a:t>
            </a:r>
            <a:r>
              <a:rPr lang="ru-RU" dirty="0" err="1">
                <a:solidFill>
                  <a:schemeClr val="bg1"/>
                </a:solidFill>
                <a:latin typeface="Roboto Condensed Light" panose="02000000000000000000" pitchFamily="2" charset="0"/>
                <a:ea typeface="Roboto Condensed Light" panose="02000000000000000000" pitchFamily="2" charset="0"/>
              </a:rPr>
              <a:t>участі</a:t>
            </a:r>
            <a:r>
              <a:rPr lang="ru-RU" dirty="0">
                <a:solidFill>
                  <a:schemeClr val="bg1"/>
                </a:solidFill>
                <a:latin typeface="Roboto Condensed Light" panose="02000000000000000000" pitchFamily="2" charset="0"/>
                <a:ea typeface="Roboto Condensed Light" panose="02000000000000000000" pitchFamily="2" charset="0"/>
              </a:rPr>
              <a:t> у </a:t>
            </a:r>
            <a:r>
              <a:rPr lang="ru-RU" dirty="0" err="1">
                <a:solidFill>
                  <a:schemeClr val="bg1"/>
                </a:solidFill>
                <a:latin typeface="Roboto Condensed Light" panose="02000000000000000000" pitchFamily="2" charset="0"/>
                <a:ea typeface="Roboto Condensed Light" panose="02000000000000000000" pitchFamily="2" charset="0"/>
              </a:rPr>
              <a:t>судових</a:t>
            </a:r>
            <a:r>
              <a:rPr lang="ru-RU" dirty="0">
                <a:solidFill>
                  <a:schemeClr val="bg1"/>
                </a:solidFill>
                <a:latin typeface="Roboto Condensed Light" panose="02000000000000000000" pitchFamily="2" charset="0"/>
                <a:ea typeface="Roboto Condensed Light" panose="02000000000000000000" pitchFamily="2" charset="0"/>
              </a:rPr>
              <a:t> справах, в </a:t>
            </a:r>
            <a:r>
              <a:rPr lang="ru-RU" dirty="0" err="1">
                <a:solidFill>
                  <a:schemeClr val="bg1"/>
                </a:solidFill>
                <a:latin typeface="Roboto Condensed Light" panose="02000000000000000000" pitchFamily="2" charset="0"/>
                <a:ea typeface="Roboto Condensed Light" panose="02000000000000000000" pitchFamily="2" charset="0"/>
              </a:rPr>
              <a:t>яких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вирішувалося</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питання</a:t>
            </a:r>
            <a:r>
              <a:rPr lang="ru-RU" dirty="0">
                <a:solidFill>
                  <a:schemeClr val="bg1"/>
                </a:solidFill>
                <a:latin typeface="Roboto Condensed Light" panose="02000000000000000000" pitchFamily="2" charset="0"/>
                <a:ea typeface="Roboto Condensed Light" panose="02000000000000000000" pitchFamily="2" charset="0"/>
              </a:rPr>
              <a:t> про </a:t>
            </a:r>
            <a:r>
              <a:rPr lang="ru-RU" dirty="0" err="1">
                <a:solidFill>
                  <a:schemeClr val="bg1"/>
                </a:solidFill>
                <a:latin typeface="Roboto Condensed Light" panose="02000000000000000000" pitchFamily="2" charset="0"/>
                <a:ea typeface="Roboto Condensed Light" panose="02000000000000000000" pitchFamily="2" charset="0"/>
              </a:rPr>
              <a:t>визнання</a:t>
            </a:r>
            <a:r>
              <a:rPr lang="ru-RU" dirty="0">
                <a:solidFill>
                  <a:schemeClr val="bg1"/>
                </a:solidFill>
                <a:latin typeface="Roboto Condensed Light" panose="02000000000000000000" pitchFamily="2" charset="0"/>
                <a:ea typeface="Roboto Condensed Light" panose="02000000000000000000" pitchFamily="2" charset="0"/>
              </a:rPr>
              <a:t> права </a:t>
            </a:r>
            <a:r>
              <a:rPr lang="ru-RU" dirty="0" err="1">
                <a:solidFill>
                  <a:schemeClr val="bg1"/>
                </a:solidFill>
                <a:latin typeface="Roboto Condensed Light" panose="02000000000000000000" pitchFamily="2" charset="0"/>
                <a:ea typeface="Roboto Condensed Light" panose="02000000000000000000" pitchFamily="2" charset="0"/>
              </a:rPr>
              <a:t>оренди</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відповідача</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визнання</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укладеним</a:t>
            </a:r>
            <a:r>
              <a:rPr lang="ru-RU" dirty="0">
                <a:solidFill>
                  <a:schemeClr val="bg1"/>
                </a:solidFill>
                <a:latin typeface="Roboto Condensed Light" panose="02000000000000000000" pitchFamily="2" charset="0"/>
                <a:ea typeface="Roboto Condensed Light" panose="02000000000000000000" pitchFamily="2" charset="0"/>
              </a:rPr>
              <a:t> та </a:t>
            </a:r>
            <a:r>
              <a:rPr lang="ru-RU" dirty="0" err="1">
                <a:solidFill>
                  <a:schemeClr val="bg1"/>
                </a:solidFill>
                <a:latin typeface="Roboto Condensed Light" panose="02000000000000000000" pitchFamily="2" charset="0"/>
                <a:ea typeface="Roboto Condensed Light" panose="02000000000000000000" pitchFamily="2" charset="0"/>
              </a:rPr>
              <a:t>продовженим</a:t>
            </a:r>
            <a:r>
              <a:rPr lang="ru-RU" dirty="0">
                <a:solidFill>
                  <a:schemeClr val="bg1"/>
                </a:solidFill>
                <a:latin typeface="Roboto Condensed Light" panose="02000000000000000000" pitchFamily="2" charset="0"/>
                <a:ea typeface="Roboto Condensed Light" panose="02000000000000000000" pitchFamily="2" charset="0"/>
              </a:rPr>
              <a:t> договору </a:t>
            </a:r>
            <a:r>
              <a:rPr lang="ru-RU" dirty="0" err="1">
                <a:solidFill>
                  <a:schemeClr val="bg1"/>
                </a:solidFill>
                <a:latin typeface="Roboto Condensed Light" panose="02000000000000000000" pitchFamily="2" charset="0"/>
                <a:ea typeface="Roboto Condensed Light" panose="02000000000000000000" pitchFamily="2" charset="0"/>
              </a:rPr>
              <a:t>оренди</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заявляти</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вимогу</a:t>
            </a:r>
            <a:r>
              <a:rPr lang="ru-RU" dirty="0">
                <a:solidFill>
                  <a:schemeClr val="bg1"/>
                </a:solidFill>
                <a:latin typeface="Roboto Condensed Light" panose="02000000000000000000" pitchFamily="2" charset="0"/>
                <a:ea typeface="Roboto Condensed Light" panose="02000000000000000000" pitchFamily="2" charset="0"/>
              </a:rPr>
              <a:t> про </a:t>
            </a:r>
            <a:r>
              <a:rPr lang="ru-RU" dirty="0" err="1">
                <a:solidFill>
                  <a:schemeClr val="bg1"/>
                </a:solidFill>
                <a:latin typeface="Roboto Condensed Light" panose="02000000000000000000" pitchFamily="2" charset="0"/>
                <a:ea typeface="Roboto Condensed Light" panose="02000000000000000000" pitchFamily="2" charset="0"/>
              </a:rPr>
              <a:t>визнання</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його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недійсним</a:t>
            </a:r>
            <a:r>
              <a:rPr lang="ru-RU" dirty="0">
                <a:solidFill>
                  <a:schemeClr val="bg1"/>
                </a:solidFill>
                <a:latin typeface="Roboto Condensed Light" panose="02000000000000000000" pitchFamily="2" charset="0"/>
                <a:ea typeface="Roboto Condensed Light" panose="02000000000000000000" pitchFamily="2" charset="0"/>
              </a:rPr>
              <a:t>, а </a:t>
            </a:r>
            <a:r>
              <a:rPr lang="ru-RU" dirty="0" err="1">
                <a:solidFill>
                  <a:schemeClr val="bg1"/>
                </a:solidFill>
                <a:latin typeface="Roboto Condensed Light" panose="02000000000000000000" pitchFamily="2" charset="0"/>
                <a:ea typeface="Roboto Condensed Light" panose="02000000000000000000" pitchFamily="2" charset="0"/>
              </a:rPr>
              <a:t>також</a:t>
            </a:r>
            <a:r>
              <a:rPr lang="ru-RU" dirty="0">
                <a:solidFill>
                  <a:schemeClr val="bg1"/>
                </a:solidFill>
                <a:latin typeface="Roboto Condensed Light" panose="02000000000000000000" pitchFamily="2" charset="0"/>
                <a:ea typeface="Roboto Condensed Light" panose="02000000000000000000" pitchFamily="2" charset="0"/>
              </a:rPr>
              <a:t> у </a:t>
            </a:r>
            <a:r>
              <a:rPr lang="ru-RU" dirty="0" err="1">
                <a:solidFill>
                  <a:schemeClr val="bg1"/>
                </a:solidFill>
                <a:latin typeface="Roboto Condensed Light" panose="02000000000000000000" pitchFamily="2" charset="0"/>
                <a:ea typeface="Roboto Condensed Light" panose="02000000000000000000" pitchFamily="2" charset="0"/>
              </a:rPr>
              <a:t>загальному</a:t>
            </a:r>
            <a:r>
              <a:rPr lang="ru-RU" dirty="0">
                <a:solidFill>
                  <a:schemeClr val="bg1"/>
                </a:solidFill>
                <a:latin typeface="Roboto Condensed Light" panose="02000000000000000000" pitchFamily="2" charset="0"/>
                <a:ea typeface="Roboto Condensed Light" panose="02000000000000000000" pitchFamily="2" charset="0"/>
              </a:rPr>
              <a:t> порядку </a:t>
            </a:r>
            <a:r>
              <a:rPr lang="ru-RU" dirty="0" err="1">
                <a:solidFill>
                  <a:schemeClr val="bg1"/>
                </a:solidFill>
                <a:latin typeface="Roboto Condensed Light" panose="02000000000000000000" pitchFamily="2" charset="0"/>
                <a:ea typeface="Roboto Condensed Light" panose="02000000000000000000" pitchFamily="2" charset="0"/>
              </a:rPr>
              <a:t>спростовувати</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обставини</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встановлені</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відповідними</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рішеннями</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судів</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стосовно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учасників</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справи</a:t>
            </a:r>
            <a:endParaRPr lang="uk-UA" dirty="0" smtClean="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545872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11527359" y="6485038"/>
            <a:ext cx="347116" cy="15826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286546" y="6357705"/>
            <a:ext cx="2228718" cy="412930"/>
          </a:xfrm>
        </p:spPr>
        <p:txBody>
          <a:bodyPr/>
          <a:lstStyle/>
          <a:p>
            <a:r>
              <a:rPr lang="uk-UA" smtClean="0">
                <a:solidFill>
                  <a:schemeClr val="bg1"/>
                </a:solidFill>
                <a:latin typeface="Roboto Condensed Light" panose="02000000000000000000" pitchFamily="2" charset="0"/>
                <a:ea typeface="Roboto Condensed Light" panose="02000000000000000000" pitchFamily="2" charset="0"/>
              </a:rPr>
              <a:t>Велика Палата Верховного Суду</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Місце для нижнього колонтитула 6">
            <a:extLst>
              <a:ext uri="{FF2B5EF4-FFF2-40B4-BE49-F238E27FC236}">
                <a16:creationId xmlns:a16="http://schemas.microsoft.com/office/drawing/2014/main" id="{5DD3FAA2-11D2-433B-9639-F1C673A10B5F}"/>
              </a:ext>
            </a:extLst>
          </p:cNvPr>
          <p:cNvSpPr>
            <a:spLocks noGrp="1"/>
          </p:cNvSpPr>
          <p:nvPr>
            <p:ph type="ftr" sz="quarter" idx="11"/>
          </p:nvPr>
        </p:nvSpPr>
        <p:spPr>
          <a:xfrm>
            <a:off x="2806959" y="6381605"/>
            <a:ext cx="7092820" cy="365125"/>
          </a:xfrm>
        </p:spPr>
        <p:txBody>
          <a:bodyPr/>
          <a:lstStyle/>
          <a:p>
            <a:r>
              <a:rPr lang="ru-RU" smtClean="0">
                <a:solidFill>
                  <a:schemeClr val="bg1"/>
                </a:solidFill>
                <a:latin typeface="Roboto Condensed Light" panose="02000000000000000000" pitchFamily="2" charset="0"/>
                <a:ea typeface="Roboto Condensed Light" panose="02000000000000000000" pitchFamily="2" charset="0"/>
              </a:rPr>
              <a:t>Актуальні правові висновки Верховного Суду у земельних спорах</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2" name="TextBox 1"/>
          <p:cNvSpPr txBox="1"/>
          <p:nvPr/>
        </p:nvSpPr>
        <p:spPr>
          <a:xfrm>
            <a:off x="286546" y="197450"/>
            <a:ext cx="11114724" cy="461665"/>
          </a:xfrm>
          <a:prstGeom prst="rect">
            <a:avLst/>
          </a:prstGeom>
          <a:noFill/>
        </p:spPr>
        <p:txBody>
          <a:bodyPr wrap="square" rtlCol="0">
            <a:spAutoFit/>
          </a:bodyPr>
          <a:lstStyle/>
          <a:p>
            <a:r>
              <a:rPr lang="uk-UA" sz="2400" b="1" dirty="0" smtClean="0">
                <a:solidFill>
                  <a:schemeClr val="bg1"/>
                </a:solidFill>
                <a:latin typeface="Roboto Condensed Light" panose="02000000000000000000" pitchFamily="2" charset="0"/>
                <a:ea typeface="Roboto Condensed Light" panose="02000000000000000000" pitchFamily="2" charset="0"/>
              </a:rPr>
              <a:t>Передані </a:t>
            </a:r>
            <a:r>
              <a:rPr lang="uk-UA" sz="2400" b="1" dirty="0">
                <a:solidFill>
                  <a:schemeClr val="bg1"/>
                </a:solidFill>
                <a:latin typeface="Roboto Condensed Light" panose="02000000000000000000" pitchFamily="2" charset="0"/>
                <a:ea typeface="Roboto Condensed Light" panose="02000000000000000000" pitchFamily="2" charset="0"/>
              </a:rPr>
              <a:t>на </a:t>
            </a:r>
            <a:r>
              <a:rPr lang="uk-UA" sz="2400" b="1" dirty="0" smtClean="0">
                <a:solidFill>
                  <a:schemeClr val="bg1"/>
                </a:solidFill>
                <a:latin typeface="Roboto Condensed Light" panose="02000000000000000000" pitchFamily="2" charset="0"/>
                <a:ea typeface="Roboto Condensed Light" panose="02000000000000000000" pitchFamily="2" charset="0"/>
              </a:rPr>
              <a:t>розгляд Великої Палати Верховного Суду</a:t>
            </a:r>
            <a:endParaRPr lang="uk-UA" sz="2400" b="1" dirty="0">
              <a:solidFill>
                <a:schemeClr val="bg1"/>
              </a:solidFill>
              <a:latin typeface="Roboto Condensed Light" panose="02000000000000000000" pitchFamily="2" charset="0"/>
              <a:ea typeface="Roboto Condensed Light" panose="02000000000000000000" pitchFamily="2" charset="0"/>
            </a:endParaRPr>
          </a:p>
        </p:txBody>
      </p:sp>
      <p:sp>
        <p:nvSpPr>
          <p:cNvPr id="6" name="TextBox 5"/>
          <p:cNvSpPr txBox="1"/>
          <p:nvPr/>
        </p:nvSpPr>
        <p:spPr>
          <a:xfrm>
            <a:off x="286546" y="1325835"/>
            <a:ext cx="11587929" cy="2862322"/>
          </a:xfrm>
          <a:prstGeom prst="rect">
            <a:avLst/>
          </a:prstGeom>
          <a:noFill/>
        </p:spPr>
        <p:txBody>
          <a:bodyPr wrap="square" rtlCol="0">
            <a:spAutoFit/>
          </a:bodyPr>
          <a:lstStyle/>
          <a:p>
            <a:pPr algn="just"/>
            <a:r>
              <a:rPr lang="uk-UA" b="1" dirty="0" smtClean="0">
                <a:solidFill>
                  <a:srgbClr val="38B6AB"/>
                </a:solidFill>
                <a:latin typeface="Roboto Condensed Light" panose="02000000000000000000" pitchFamily="2" charset="0"/>
                <a:ea typeface="Roboto Condensed Light" panose="02000000000000000000" pitchFamily="2" charset="0"/>
              </a:rPr>
              <a:t>Справа </a:t>
            </a:r>
            <a:r>
              <a:rPr lang="uk-UA" b="1" dirty="0">
                <a:solidFill>
                  <a:srgbClr val="38B6AB"/>
                </a:solidFill>
                <a:latin typeface="Roboto Condensed Light" panose="02000000000000000000" pitchFamily="2" charset="0"/>
                <a:ea typeface="Roboto Condensed Light" panose="02000000000000000000" pitchFamily="2" charset="0"/>
              </a:rPr>
              <a:t>№ 902/122/24 </a:t>
            </a:r>
            <a:r>
              <a:rPr lang="uk-UA" b="1" dirty="0" smtClean="0">
                <a:solidFill>
                  <a:srgbClr val="38B6AB"/>
                </a:solidFill>
                <a:latin typeface="Roboto Condensed Light" panose="02000000000000000000" pitchFamily="2" charset="0"/>
                <a:ea typeface="Roboto Condensed Light" panose="02000000000000000000" pitchFamily="2" charset="0"/>
              </a:rPr>
              <a:t>(провадження </a:t>
            </a:r>
            <a:r>
              <a:rPr lang="uk-UA" b="1" dirty="0">
                <a:solidFill>
                  <a:srgbClr val="38B6AB"/>
                </a:solidFill>
                <a:latin typeface="Roboto Condensed Light" panose="02000000000000000000" pitchFamily="2" charset="0"/>
                <a:ea typeface="Roboto Condensed Light" panose="02000000000000000000" pitchFamily="2" charset="0"/>
              </a:rPr>
              <a:t>№ 12-15гс25)</a:t>
            </a:r>
            <a:r>
              <a:rPr lang="uk-UA" dirty="0" smtClean="0">
                <a:solidFill>
                  <a:schemeClr val="bg1"/>
                </a:solidFill>
                <a:latin typeface="Roboto Condensed Light" panose="02000000000000000000" pitchFamily="2" charset="0"/>
                <a:ea typeface="Roboto Condensed Light" panose="02000000000000000000" pitchFamily="2" charset="0"/>
              </a:rPr>
              <a:t> - у</a:t>
            </a:r>
            <a:r>
              <a:rPr lang="ru-RU" dirty="0" smtClean="0">
                <a:solidFill>
                  <a:schemeClr val="bg1"/>
                </a:solidFill>
                <a:latin typeface="Roboto Condensed Light" panose="02000000000000000000" pitchFamily="2" charset="0"/>
                <a:ea typeface="Roboto Condensed Light" panose="02000000000000000000" pitchFamily="2" charset="0"/>
              </a:rPr>
              <a:t>хвалою  </a:t>
            </a:r>
            <a:r>
              <a:rPr lang="ru-RU" dirty="0">
                <a:solidFill>
                  <a:schemeClr val="bg1"/>
                </a:solidFill>
                <a:latin typeface="Roboto Condensed Light" panose="02000000000000000000" pitchFamily="2" charset="0"/>
                <a:ea typeface="Roboto Condensed Light" panose="02000000000000000000" pitchFamily="2" charset="0"/>
              </a:rPr>
              <a:t>КГС ВС </a:t>
            </a:r>
            <a:r>
              <a:rPr lang="ru-RU" dirty="0" err="1">
                <a:solidFill>
                  <a:schemeClr val="bg1"/>
                </a:solidFill>
                <a:latin typeface="Roboto Condensed Light" panose="02000000000000000000" pitchFamily="2" charset="0"/>
                <a:ea typeface="Roboto Condensed Light" panose="02000000000000000000" pitchFamily="2" charset="0"/>
              </a:rPr>
              <a:t>від</a:t>
            </a:r>
            <a:r>
              <a:rPr lang="ru-RU" dirty="0">
                <a:solidFill>
                  <a:schemeClr val="bg1"/>
                </a:solidFill>
                <a:latin typeface="Roboto Condensed Light" panose="02000000000000000000" pitchFamily="2" charset="0"/>
                <a:ea typeface="Roboto Condensed Light" panose="02000000000000000000" pitchFamily="2" charset="0"/>
              </a:rPr>
              <a:t> 25 лютого 2025 </a:t>
            </a:r>
            <a:r>
              <a:rPr lang="ru-RU" dirty="0" smtClean="0">
                <a:solidFill>
                  <a:schemeClr val="bg1"/>
                </a:solidFill>
                <a:latin typeface="Roboto Condensed Light" panose="02000000000000000000" pitchFamily="2" charset="0"/>
                <a:ea typeface="Roboto Condensed Light" panose="02000000000000000000" pitchFamily="2" charset="0"/>
              </a:rPr>
              <a:t>року </a:t>
            </a:r>
            <a:r>
              <a:rPr lang="ru-RU" dirty="0">
                <a:solidFill>
                  <a:schemeClr val="bg1"/>
                </a:solidFill>
                <a:latin typeface="Roboto Condensed Light" panose="02000000000000000000" pitchFamily="2" charset="0"/>
                <a:ea typeface="Roboto Condensed Light" panose="02000000000000000000" pitchFamily="2" charset="0"/>
              </a:rPr>
              <a:t>на </a:t>
            </a:r>
            <a:r>
              <a:rPr lang="ru-RU" dirty="0" err="1">
                <a:solidFill>
                  <a:schemeClr val="bg1"/>
                </a:solidFill>
                <a:latin typeface="Roboto Condensed Light" panose="02000000000000000000" pitchFamily="2" charset="0"/>
                <a:ea typeface="Roboto Condensed Light" panose="02000000000000000000" pitchFamily="2" charset="0"/>
              </a:rPr>
              <a:t>розгляд</a:t>
            </a:r>
            <a:r>
              <a:rPr lang="ru-RU" dirty="0">
                <a:solidFill>
                  <a:schemeClr val="bg1"/>
                </a:solidFill>
                <a:latin typeface="Roboto Condensed Light" panose="02000000000000000000" pitchFamily="2" charset="0"/>
                <a:ea typeface="Roboto Condensed Light" panose="02000000000000000000" pitchFamily="2" charset="0"/>
              </a:rPr>
              <a:t> ВП ВС передано справу для </a:t>
            </a:r>
            <a:r>
              <a:rPr lang="ru-RU" dirty="0" err="1">
                <a:solidFill>
                  <a:schemeClr val="bg1"/>
                </a:solidFill>
                <a:latin typeface="Roboto Condensed Light" panose="02000000000000000000" pitchFamily="2" charset="0"/>
                <a:ea typeface="Roboto Condensed Light" panose="02000000000000000000" pitchFamily="2" charset="0"/>
              </a:rPr>
              <a:t>вирішення</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виключної</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правової</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проблеми</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щодо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визначення</a:t>
            </a:r>
            <a:r>
              <a:rPr lang="ru-RU" dirty="0">
                <a:solidFill>
                  <a:schemeClr val="bg1"/>
                </a:solidFill>
                <a:latin typeface="Roboto Condensed Light" panose="02000000000000000000" pitchFamily="2" charset="0"/>
                <a:ea typeface="Roboto Condensed Light" panose="02000000000000000000" pitchFamily="2" charset="0"/>
              </a:rPr>
              <a:t> правового статусу </a:t>
            </a:r>
            <a:r>
              <a:rPr lang="ru-RU" dirty="0" err="1">
                <a:solidFill>
                  <a:schemeClr val="bg1"/>
                </a:solidFill>
                <a:latin typeface="Roboto Condensed Light" panose="02000000000000000000" pitchFamily="2" charset="0"/>
                <a:ea typeface="Roboto Condensed Light" panose="02000000000000000000" pitchFamily="2" charset="0"/>
              </a:rPr>
              <a:t>земельних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ділянок</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які</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розміщені</a:t>
            </a:r>
            <a:r>
              <a:rPr lang="ru-RU" dirty="0">
                <a:solidFill>
                  <a:schemeClr val="bg1"/>
                </a:solidFill>
                <a:latin typeface="Roboto Condensed Light" panose="02000000000000000000" pitchFamily="2" charset="0"/>
                <a:ea typeface="Roboto Condensed Light" panose="02000000000000000000" pitchFamily="2" charset="0"/>
              </a:rPr>
              <a:t> в межах </a:t>
            </a:r>
            <a:r>
              <a:rPr lang="ru-RU" dirty="0" err="1">
                <a:solidFill>
                  <a:schemeClr val="bg1"/>
                </a:solidFill>
                <a:latin typeface="Roboto Condensed Light" panose="02000000000000000000" pitchFamily="2" charset="0"/>
                <a:ea typeface="Roboto Condensed Light" panose="02000000000000000000" pitchFamily="2" charset="0"/>
              </a:rPr>
              <a:t>прикордонної</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смуги</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встановленої</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вздовж</a:t>
            </a:r>
            <a:r>
              <a:rPr lang="ru-RU" dirty="0">
                <a:solidFill>
                  <a:schemeClr val="bg1"/>
                </a:solidFill>
                <a:latin typeface="Roboto Condensed Light" panose="02000000000000000000" pitchFamily="2" charset="0"/>
                <a:ea typeface="Roboto Condensed Light" panose="02000000000000000000" pitchFamily="2" charset="0"/>
              </a:rPr>
              <a:t> державного кордону з </a:t>
            </a:r>
            <a:r>
              <a:rPr lang="ru-RU" dirty="0" err="1">
                <a:solidFill>
                  <a:schemeClr val="bg1"/>
                </a:solidFill>
                <a:latin typeface="Roboto Condensed Light" panose="02000000000000000000" pitchFamily="2" charset="0"/>
                <a:ea typeface="Roboto Condensed Light" panose="02000000000000000000" pitchFamily="2" charset="0"/>
              </a:rPr>
              <a:t>урахуванням</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положень</a:t>
            </a:r>
            <a:r>
              <a:rPr lang="ru-RU" dirty="0">
                <a:solidFill>
                  <a:schemeClr val="bg1"/>
                </a:solidFill>
                <a:latin typeface="Roboto Condensed Light" panose="02000000000000000000" pitchFamily="2" charset="0"/>
                <a:ea typeface="Roboto Condensed Light" panose="02000000000000000000" pitchFamily="2" charset="0"/>
              </a:rPr>
              <a:t> пункту 27-1 </a:t>
            </a:r>
            <a:r>
              <a:rPr lang="ru-RU" dirty="0" err="1">
                <a:solidFill>
                  <a:schemeClr val="bg1"/>
                </a:solidFill>
                <a:latin typeface="Roboto Condensed Light" panose="02000000000000000000" pitchFamily="2" charset="0"/>
                <a:ea typeface="Roboto Condensed Light" panose="02000000000000000000" pitchFamily="2" charset="0"/>
              </a:rPr>
              <a:t>розділу</a:t>
            </a:r>
            <a:r>
              <a:rPr lang="ru-RU" dirty="0">
                <a:solidFill>
                  <a:schemeClr val="bg1"/>
                </a:solidFill>
                <a:latin typeface="Roboto Condensed Light" panose="02000000000000000000" pitchFamily="2" charset="0"/>
                <a:ea typeface="Roboto Condensed Light" panose="02000000000000000000" pitchFamily="2" charset="0"/>
              </a:rPr>
              <a:t> X «</a:t>
            </a:r>
            <a:r>
              <a:rPr lang="ru-RU" dirty="0" err="1">
                <a:solidFill>
                  <a:schemeClr val="bg1"/>
                </a:solidFill>
                <a:latin typeface="Roboto Condensed Light" panose="02000000000000000000" pitchFamily="2" charset="0"/>
                <a:ea typeface="Roboto Condensed Light" panose="02000000000000000000" pitchFamily="2" charset="0"/>
              </a:rPr>
              <a:t>Перехідні</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положення</a:t>
            </a:r>
            <a:r>
              <a:rPr lang="ru-RU" dirty="0">
                <a:solidFill>
                  <a:schemeClr val="bg1"/>
                </a:solidFill>
                <a:latin typeface="Roboto Condensed Light" panose="02000000000000000000" pitchFamily="2" charset="0"/>
                <a:ea typeface="Roboto Condensed Light" panose="02000000000000000000" pitchFamily="2" charset="0"/>
              </a:rPr>
              <a:t>» </a:t>
            </a:r>
            <a:r>
              <a:rPr lang="ru-RU" dirty="0" smtClean="0">
                <a:solidFill>
                  <a:schemeClr val="bg1"/>
                </a:solidFill>
                <a:latin typeface="Roboto Condensed Light" panose="02000000000000000000" pitchFamily="2" charset="0"/>
                <a:ea typeface="Roboto Condensed Light" panose="02000000000000000000" pitchFamily="2" charset="0"/>
              </a:rPr>
              <a:t>Земельного кодексу </a:t>
            </a:r>
            <a:r>
              <a:rPr lang="ru-RU" dirty="0" err="1">
                <a:solidFill>
                  <a:schemeClr val="bg1"/>
                </a:solidFill>
                <a:latin typeface="Roboto Condensed Light" panose="02000000000000000000" pitchFamily="2" charset="0"/>
                <a:ea typeface="Roboto Condensed Light" panose="02000000000000000000" pitchFamily="2" charset="0"/>
              </a:rPr>
              <a:t>України</a:t>
            </a:r>
            <a:r>
              <a:rPr lang="ru-RU" dirty="0">
                <a:solidFill>
                  <a:schemeClr val="bg1"/>
                </a:solidFill>
                <a:latin typeface="Roboto Condensed Light" panose="02000000000000000000" pitchFamily="2" charset="0"/>
                <a:ea typeface="Roboto Condensed Light" panose="02000000000000000000" pitchFamily="2" charset="0"/>
              </a:rPr>
              <a:t>, а </a:t>
            </a:r>
            <a:r>
              <a:rPr lang="ru-RU" dirty="0" err="1">
                <a:solidFill>
                  <a:schemeClr val="bg1"/>
                </a:solidFill>
                <a:latin typeface="Roboto Condensed Light" panose="02000000000000000000" pitchFamily="2" charset="0"/>
                <a:ea typeface="Roboto Condensed Light" panose="02000000000000000000" pitchFamily="2" charset="0"/>
              </a:rPr>
              <a:t>саме</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щодо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віднесення</a:t>
            </a:r>
            <a:r>
              <a:rPr lang="ru-RU" dirty="0">
                <a:solidFill>
                  <a:schemeClr val="bg1"/>
                </a:solidFill>
                <a:latin typeface="Roboto Condensed Light" panose="02000000000000000000" pitchFamily="2" charset="0"/>
                <a:ea typeface="Roboto Condensed Light" panose="02000000000000000000" pitchFamily="2" charset="0"/>
              </a:rPr>
              <a:t>/не </a:t>
            </a:r>
            <a:r>
              <a:rPr lang="ru-RU" dirty="0" err="1">
                <a:solidFill>
                  <a:schemeClr val="bg1"/>
                </a:solidFill>
                <a:latin typeface="Roboto Condensed Light" panose="02000000000000000000" pitchFamily="2" charset="0"/>
                <a:ea typeface="Roboto Condensed Light" panose="02000000000000000000" pitchFamily="2" charset="0"/>
              </a:rPr>
              <a:t>віднесення</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їх</a:t>
            </a:r>
            <a:r>
              <a:rPr lang="ru-RU" dirty="0">
                <a:solidFill>
                  <a:schemeClr val="bg1"/>
                </a:solidFill>
                <a:latin typeface="Roboto Condensed Light" panose="02000000000000000000" pitchFamily="2" charset="0"/>
                <a:ea typeface="Roboto Condensed Light" panose="02000000000000000000" pitchFamily="2" charset="0"/>
              </a:rPr>
              <a:t> до земель оборони в автоматичному порядку</a:t>
            </a:r>
            <a:r>
              <a:rPr lang="ru-RU" dirty="0" smtClean="0">
                <a:solidFill>
                  <a:schemeClr val="bg1"/>
                </a:solidFill>
                <a:latin typeface="Roboto Condensed Light" panose="02000000000000000000" pitchFamily="2" charset="0"/>
                <a:ea typeface="Roboto Condensed Light" panose="02000000000000000000" pitchFamily="2" charset="0"/>
              </a:rPr>
              <a:t>.</a:t>
            </a:r>
          </a:p>
          <a:p>
            <a:pPr algn="just"/>
            <a:endParaRPr lang="uk-UA" dirty="0" smtClean="0">
              <a:solidFill>
                <a:schemeClr val="bg1"/>
              </a:solidFill>
              <a:latin typeface="Roboto Condensed Light" panose="02000000000000000000" pitchFamily="2" charset="0"/>
              <a:ea typeface="Roboto Condensed Light" panose="02000000000000000000" pitchFamily="2" charset="0"/>
            </a:endParaRPr>
          </a:p>
          <a:p>
            <a:pPr algn="just"/>
            <a:r>
              <a:rPr lang="uk-UA" b="1" dirty="0" smtClean="0">
                <a:solidFill>
                  <a:srgbClr val="38B6AB"/>
                </a:solidFill>
                <a:latin typeface="Roboto Condensed Light" panose="02000000000000000000" pitchFamily="2" charset="0"/>
                <a:ea typeface="Roboto Condensed Light" panose="02000000000000000000" pitchFamily="2" charset="0"/>
              </a:rPr>
              <a:t>Справа № 902/111/24 (провадження № 12-10гс25)</a:t>
            </a:r>
            <a:r>
              <a:rPr lang="uk-UA" dirty="0">
                <a:solidFill>
                  <a:schemeClr val="bg1"/>
                </a:solidFill>
                <a:latin typeface="Roboto Condensed Light" panose="02000000000000000000" pitchFamily="2" charset="0"/>
                <a:ea typeface="Roboto Condensed Light" panose="02000000000000000000" pitchFamily="2" charset="0"/>
              </a:rPr>
              <a:t> - </a:t>
            </a:r>
            <a:r>
              <a:rPr lang="uk-UA" dirty="0" smtClean="0">
                <a:solidFill>
                  <a:schemeClr val="bg1"/>
                </a:solidFill>
                <a:latin typeface="Roboto Condensed Light" panose="02000000000000000000" pitchFamily="2" charset="0"/>
                <a:ea typeface="Roboto Condensed Light" panose="02000000000000000000" pitchFamily="2" charset="0"/>
              </a:rPr>
              <a:t>ухвалою </a:t>
            </a:r>
            <a:r>
              <a:rPr lang="uk-UA" dirty="0">
                <a:solidFill>
                  <a:schemeClr val="bg1"/>
                </a:solidFill>
                <a:latin typeface="Roboto Condensed Light" panose="02000000000000000000" pitchFamily="2" charset="0"/>
                <a:ea typeface="Roboto Condensed Light" panose="02000000000000000000" pitchFamily="2" charset="0"/>
              </a:rPr>
              <a:t>КГС ВС від 04 лютого 2025 року на розгляд ВП ВС передано справу для відступу від висновку КЦС ВС щодо права обласної державної адміністрації як розпорядника земельної ділянки звертатися до суду з позовом про розірвання договору довгострокового тимчасового користування лісовою ділянкою з підстав істотного порушення договору другою стороною.</a:t>
            </a:r>
            <a:endParaRPr lang="ru-RU" dirty="0" smtClean="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4049541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11527359" y="6485038"/>
            <a:ext cx="347116" cy="15826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286546" y="6357705"/>
            <a:ext cx="2228718" cy="412930"/>
          </a:xfrm>
        </p:spPr>
        <p:txBody>
          <a:bodyPr/>
          <a:lstStyle/>
          <a:p>
            <a:r>
              <a:rPr lang="uk-UA" smtClean="0">
                <a:solidFill>
                  <a:schemeClr val="bg1"/>
                </a:solidFill>
                <a:latin typeface="Roboto Condensed Light" panose="02000000000000000000" pitchFamily="2" charset="0"/>
                <a:ea typeface="Roboto Condensed Light" panose="02000000000000000000" pitchFamily="2" charset="0"/>
              </a:rPr>
              <a:t>Велика Палата Верховного Суду</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Місце для нижнього колонтитула 6">
            <a:extLst>
              <a:ext uri="{FF2B5EF4-FFF2-40B4-BE49-F238E27FC236}">
                <a16:creationId xmlns:a16="http://schemas.microsoft.com/office/drawing/2014/main" id="{5DD3FAA2-11D2-433B-9639-F1C673A10B5F}"/>
              </a:ext>
            </a:extLst>
          </p:cNvPr>
          <p:cNvSpPr>
            <a:spLocks noGrp="1"/>
          </p:cNvSpPr>
          <p:nvPr>
            <p:ph type="ftr" sz="quarter" idx="11"/>
          </p:nvPr>
        </p:nvSpPr>
        <p:spPr>
          <a:xfrm>
            <a:off x="2806959" y="6381605"/>
            <a:ext cx="7092820" cy="365125"/>
          </a:xfrm>
        </p:spPr>
        <p:txBody>
          <a:bodyPr/>
          <a:lstStyle/>
          <a:p>
            <a:r>
              <a:rPr lang="ru-RU" smtClean="0">
                <a:solidFill>
                  <a:schemeClr val="bg1"/>
                </a:solidFill>
                <a:latin typeface="Roboto Condensed Light" panose="02000000000000000000" pitchFamily="2" charset="0"/>
                <a:ea typeface="Roboto Condensed Light" panose="02000000000000000000" pitchFamily="2" charset="0"/>
              </a:rPr>
              <a:t>Актуальні правові висновки Верховного Суду у земельних спорах</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2" name="TextBox 1"/>
          <p:cNvSpPr txBox="1"/>
          <p:nvPr/>
        </p:nvSpPr>
        <p:spPr>
          <a:xfrm>
            <a:off x="245263" y="164757"/>
            <a:ext cx="11569695" cy="830997"/>
          </a:xfrm>
          <a:prstGeom prst="rect">
            <a:avLst/>
          </a:prstGeom>
          <a:noFill/>
        </p:spPr>
        <p:txBody>
          <a:bodyPr wrap="square" rtlCol="0">
            <a:spAutoFit/>
          </a:bodyPr>
          <a:lstStyle/>
          <a:p>
            <a:r>
              <a:rPr lang="uk-UA" sz="2400" b="1" dirty="0" smtClean="0">
                <a:solidFill>
                  <a:schemeClr val="bg1"/>
                </a:solidFill>
                <a:latin typeface="Roboto Condensed Light" panose="02000000000000000000" pitchFamily="2" charset="0"/>
                <a:ea typeface="Roboto Condensed Light" panose="02000000000000000000" pitchFamily="2" charset="0"/>
              </a:rPr>
              <a:t>Передані </a:t>
            </a:r>
            <a:r>
              <a:rPr lang="uk-UA" sz="2400" b="1" dirty="0">
                <a:solidFill>
                  <a:schemeClr val="bg1"/>
                </a:solidFill>
                <a:latin typeface="Roboto Condensed Light" panose="02000000000000000000" pitchFamily="2" charset="0"/>
                <a:ea typeface="Roboto Condensed Light" panose="02000000000000000000" pitchFamily="2" charset="0"/>
              </a:rPr>
              <a:t>на </a:t>
            </a:r>
            <a:r>
              <a:rPr lang="uk-UA" sz="2400" b="1" dirty="0" smtClean="0">
                <a:solidFill>
                  <a:schemeClr val="bg1"/>
                </a:solidFill>
                <a:latin typeface="Roboto Condensed Light" panose="02000000000000000000" pitchFamily="2" charset="0"/>
                <a:ea typeface="Roboto Condensed Light" panose="02000000000000000000" pitchFamily="2" charset="0"/>
              </a:rPr>
              <a:t>розгляд / розглядаються земельною палатою Касаційного господарського суду у складі Верховного Суду</a:t>
            </a:r>
            <a:endParaRPr lang="uk-UA" sz="2400" b="1" dirty="0">
              <a:solidFill>
                <a:schemeClr val="bg1"/>
              </a:solidFill>
              <a:latin typeface="Roboto Condensed Light" panose="02000000000000000000" pitchFamily="2" charset="0"/>
              <a:ea typeface="Roboto Condensed Light" panose="02000000000000000000" pitchFamily="2" charset="0"/>
            </a:endParaRPr>
          </a:p>
        </p:txBody>
      </p:sp>
      <p:sp>
        <p:nvSpPr>
          <p:cNvPr id="6" name="TextBox 5"/>
          <p:cNvSpPr txBox="1"/>
          <p:nvPr/>
        </p:nvSpPr>
        <p:spPr>
          <a:xfrm>
            <a:off x="245263" y="1326254"/>
            <a:ext cx="11670492" cy="3447098"/>
          </a:xfrm>
          <a:prstGeom prst="rect">
            <a:avLst/>
          </a:prstGeom>
          <a:noFill/>
        </p:spPr>
        <p:txBody>
          <a:bodyPr wrap="square" rtlCol="0">
            <a:spAutoFit/>
          </a:bodyPr>
          <a:lstStyle/>
          <a:p>
            <a:pPr algn="just">
              <a:spcBef>
                <a:spcPts val="600"/>
              </a:spcBef>
            </a:pPr>
            <a:r>
              <a:rPr lang="uk-UA" b="1" dirty="0" smtClean="0">
                <a:solidFill>
                  <a:srgbClr val="38B6AB"/>
                </a:solidFill>
                <a:latin typeface="Roboto Condensed Light" panose="02000000000000000000" pitchFamily="2" charset="0"/>
                <a:ea typeface="Roboto Condensed Light" panose="02000000000000000000" pitchFamily="2" charset="0"/>
              </a:rPr>
              <a:t>Справа </a:t>
            </a:r>
            <a:r>
              <a:rPr lang="uk-UA" b="1" dirty="0">
                <a:solidFill>
                  <a:srgbClr val="38B6AB"/>
                </a:solidFill>
                <a:latin typeface="Roboto Condensed Light" panose="02000000000000000000" pitchFamily="2" charset="0"/>
                <a:ea typeface="Roboto Condensed Light" panose="02000000000000000000" pitchFamily="2" charset="0"/>
              </a:rPr>
              <a:t>№ 922/1168/23 </a:t>
            </a:r>
            <a:r>
              <a:rPr lang="uk-UA" dirty="0" smtClean="0">
                <a:solidFill>
                  <a:schemeClr val="bg1"/>
                </a:solidFill>
                <a:latin typeface="Roboto Condensed Light" panose="02000000000000000000" pitchFamily="2" charset="0"/>
                <a:ea typeface="Roboto Condensed Light" panose="02000000000000000000" pitchFamily="2" charset="0"/>
              </a:rPr>
              <a:t>–</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відступ</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висновків</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викладених</a:t>
            </a:r>
            <a:r>
              <a:rPr lang="ru-RU" dirty="0">
                <a:solidFill>
                  <a:schemeClr val="bg1"/>
                </a:solidFill>
                <a:latin typeface="Roboto Condensed Light" panose="02000000000000000000" pitchFamily="2" charset="0"/>
                <a:ea typeface="Roboto Condensed Light" panose="02000000000000000000" pitchFamily="2" charset="0"/>
              </a:rPr>
              <a:t> у </a:t>
            </a:r>
            <a:r>
              <a:rPr lang="ru-RU" dirty="0" smtClean="0">
                <a:solidFill>
                  <a:schemeClr val="bg1"/>
                </a:solidFill>
                <a:latin typeface="Roboto Condensed Light" panose="02000000000000000000" pitchFamily="2" charset="0"/>
                <a:ea typeface="Roboto Condensed Light" panose="02000000000000000000" pitchFamily="2" charset="0"/>
              </a:rPr>
              <a:t>постановах </a:t>
            </a:r>
            <a:r>
              <a:rPr lang="ru-RU" dirty="0">
                <a:solidFill>
                  <a:schemeClr val="bg1"/>
                </a:solidFill>
                <a:latin typeface="Roboto Condensed Light" panose="02000000000000000000" pitchFamily="2" charset="0"/>
                <a:ea typeface="Roboto Condensed Light" panose="02000000000000000000" pitchFamily="2" charset="0"/>
              </a:rPr>
              <a:t>КГС </a:t>
            </a:r>
            <a:r>
              <a:rPr lang="ru-RU" dirty="0" smtClean="0">
                <a:solidFill>
                  <a:schemeClr val="bg1"/>
                </a:solidFill>
                <a:latin typeface="Roboto Condensed Light" panose="02000000000000000000" pitchFamily="2" charset="0"/>
                <a:ea typeface="Roboto Condensed Light" panose="02000000000000000000" pitchFamily="2" charset="0"/>
              </a:rPr>
              <a:t>ВС, </a:t>
            </a:r>
            <a:r>
              <a:rPr lang="ru-RU" dirty="0">
                <a:solidFill>
                  <a:schemeClr val="bg1"/>
                </a:solidFill>
                <a:latin typeface="Roboto Condensed Light" panose="02000000000000000000" pitchFamily="2" charset="0"/>
                <a:ea typeface="Roboto Condensed Light" panose="02000000000000000000" pitchFamily="2" charset="0"/>
              </a:rPr>
              <a:t>про те, </a:t>
            </a:r>
            <a:r>
              <a:rPr lang="ru-RU" dirty="0" err="1">
                <a:solidFill>
                  <a:schemeClr val="bg1"/>
                </a:solidFill>
                <a:latin typeface="Roboto Condensed Light" panose="02000000000000000000" pitchFamily="2" charset="0"/>
                <a:ea typeface="Roboto Condensed Light" panose="02000000000000000000" pitchFamily="2" charset="0"/>
              </a:rPr>
              <a:t>що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законодавець</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розрізнив</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користування</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рибогосподарськими</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водними</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об’єктами</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їх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частинами</a:t>
            </a:r>
            <a:r>
              <a:rPr lang="ru-RU" dirty="0">
                <a:solidFill>
                  <a:schemeClr val="bg1"/>
                </a:solidFill>
                <a:latin typeface="Roboto Condensed Light" panose="02000000000000000000" pitchFamily="2" charset="0"/>
                <a:ea typeface="Roboto Condensed Light" panose="02000000000000000000" pitchFamily="2" charset="0"/>
              </a:rPr>
              <a:t>), землями водного фонду і </a:t>
            </a:r>
            <a:r>
              <a:rPr lang="ru-RU" dirty="0" err="1">
                <a:solidFill>
                  <a:schemeClr val="bg1"/>
                </a:solidFill>
                <a:latin typeface="Roboto Condensed Light" panose="02000000000000000000" pitchFamily="2" charset="0"/>
                <a:ea typeface="Roboto Condensed Light" panose="02000000000000000000" pitchFamily="2" charset="0"/>
              </a:rPr>
              <a:t>використання</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водних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біоресурсів</a:t>
            </a:r>
            <a:r>
              <a:rPr lang="ru-RU" dirty="0">
                <a:solidFill>
                  <a:schemeClr val="bg1"/>
                </a:solidFill>
                <a:latin typeface="Roboto Condensed Light" panose="02000000000000000000" pitchFamily="2" charset="0"/>
                <a:ea typeface="Roboto Condensed Light" panose="02000000000000000000" pitchFamily="2" charset="0"/>
              </a:rPr>
              <a:t> як </a:t>
            </a:r>
            <a:r>
              <a:rPr lang="ru-RU" dirty="0" err="1">
                <a:solidFill>
                  <a:schemeClr val="bg1"/>
                </a:solidFill>
                <a:latin typeface="Roboto Condensed Light" panose="02000000000000000000" pitchFamily="2" charset="0"/>
                <a:ea typeface="Roboto Condensed Light" panose="02000000000000000000" pitchFamily="2" charset="0"/>
              </a:rPr>
              <a:t>окремих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об’єктів</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користування</a:t>
            </a:r>
            <a:r>
              <a:rPr lang="ru-RU" dirty="0" smtClean="0">
                <a:solidFill>
                  <a:schemeClr val="bg1"/>
                </a:solidFill>
                <a:latin typeface="Roboto Condensed Light" panose="02000000000000000000" pitchFamily="2" charset="0"/>
                <a:ea typeface="Roboto Condensed Light" panose="02000000000000000000" pitchFamily="2" charset="0"/>
              </a:rPr>
              <a:t>;</a:t>
            </a:r>
          </a:p>
          <a:p>
            <a:pPr algn="just">
              <a:spcBef>
                <a:spcPts val="600"/>
              </a:spcBef>
            </a:pPr>
            <a:endParaRPr lang="ru-RU" dirty="0" smtClean="0">
              <a:solidFill>
                <a:schemeClr val="bg1"/>
              </a:solidFill>
              <a:latin typeface="Roboto Condensed Light" panose="02000000000000000000" pitchFamily="2" charset="0"/>
              <a:ea typeface="Roboto Condensed Light" panose="02000000000000000000" pitchFamily="2" charset="0"/>
            </a:endParaRPr>
          </a:p>
          <a:p>
            <a:pPr algn="just">
              <a:spcBef>
                <a:spcPts val="600"/>
              </a:spcBef>
            </a:pPr>
            <a:r>
              <a:rPr lang="uk-UA" b="1" dirty="0" smtClean="0">
                <a:solidFill>
                  <a:srgbClr val="38B6AB"/>
                </a:solidFill>
                <a:latin typeface="Roboto Condensed Light" panose="02000000000000000000" pitchFamily="2" charset="0"/>
                <a:ea typeface="Roboto Condensed Light" panose="02000000000000000000" pitchFamily="2" charset="0"/>
              </a:rPr>
              <a:t>Справа </a:t>
            </a:r>
            <a:r>
              <a:rPr lang="uk-UA" b="1" dirty="0">
                <a:solidFill>
                  <a:srgbClr val="38B6AB"/>
                </a:solidFill>
                <a:latin typeface="Roboto Condensed Light" panose="02000000000000000000" pitchFamily="2" charset="0"/>
                <a:ea typeface="Roboto Condensed Light" panose="02000000000000000000" pitchFamily="2" charset="0"/>
              </a:rPr>
              <a:t>№ 904/186/23 </a:t>
            </a:r>
            <a:r>
              <a:rPr lang="uk-UA" dirty="0">
                <a:solidFill>
                  <a:schemeClr val="bg1"/>
                </a:solidFill>
                <a:latin typeface="Roboto Condensed Light" panose="02000000000000000000" pitchFamily="2" charset="0"/>
                <a:ea typeface="Roboto Condensed Light" panose="02000000000000000000" pitchFamily="2" charset="0"/>
              </a:rPr>
              <a:t>–</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відступ</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висновку</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викладеного</a:t>
            </a:r>
            <a:r>
              <a:rPr lang="ru-RU" dirty="0">
                <a:solidFill>
                  <a:schemeClr val="bg1"/>
                </a:solidFill>
                <a:latin typeface="Roboto Condensed Light" panose="02000000000000000000" pitchFamily="2" charset="0"/>
                <a:ea typeface="Roboto Condensed Light" panose="02000000000000000000" pitchFamily="2" charset="0"/>
              </a:rPr>
              <a:t> у </a:t>
            </a:r>
            <a:r>
              <a:rPr lang="ru-RU" dirty="0" err="1">
                <a:solidFill>
                  <a:schemeClr val="bg1"/>
                </a:solidFill>
                <a:latin typeface="Roboto Condensed Light" panose="02000000000000000000" pitchFamily="2" charset="0"/>
                <a:ea typeface="Roboto Condensed Light" panose="02000000000000000000" pitchFamily="2" charset="0"/>
              </a:rPr>
              <a:t>постанові</a:t>
            </a:r>
            <a:r>
              <a:rPr lang="ru-RU" dirty="0">
                <a:solidFill>
                  <a:schemeClr val="bg1"/>
                </a:solidFill>
                <a:latin typeface="Roboto Condensed Light" panose="02000000000000000000" pitchFamily="2" charset="0"/>
                <a:ea typeface="Roboto Condensed Light" panose="02000000000000000000" pitchFamily="2" charset="0"/>
              </a:rPr>
              <a:t> </a:t>
            </a:r>
            <a:r>
              <a:rPr lang="ru-RU" dirty="0" smtClean="0">
                <a:solidFill>
                  <a:schemeClr val="bg1"/>
                </a:solidFill>
                <a:latin typeface="Roboto Condensed Light" panose="02000000000000000000" pitchFamily="2" charset="0"/>
                <a:ea typeface="Roboto Condensed Light" panose="02000000000000000000" pitchFamily="2" charset="0"/>
              </a:rPr>
              <a:t>КГС ВС </a:t>
            </a:r>
            <a:r>
              <a:rPr lang="ru-RU" dirty="0">
                <a:solidFill>
                  <a:schemeClr val="bg1"/>
                </a:solidFill>
                <a:latin typeface="Roboto Condensed Light" panose="02000000000000000000" pitchFamily="2" charset="0"/>
                <a:ea typeface="Roboto Condensed Light" panose="02000000000000000000" pitchFamily="2" charset="0"/>
              </a:rPr>
              <a:t>про те, </a:t>
            </a:r>
            <a:r>
              <a:rPr lang="ru-RU" dirty="0" err="1">
                <a:solidFill>
                  <a:schemeClr val="bg1"/>
                </a:solidFill>
                <a:latin typeface="Roboto Condensed Light" panose="02000000000000000000" pitchFamily="2" charset="0"/>
                <a:ea typeface="Roboto Condensed Light" panose="02000000000000000000" pitchFamily="2" charset="0"/>
              </a:rPr>
              <a:t>що</a:t>
            </a:r>
            <a:r>
              <a:rPr lang="ru-RU" dirty="0">
                <a:solidFill>
                  <a:schemeClr val="bg1"/>
                </a:solidFill>
                <a:latin typeface="Roboto Condensed Light" panose="02000000000000000000" pitchFamily="2" charset="0"/>
                <a:ea typeface="Roboto Condensed Light" panose="02000000000000000000" pitchFamily="2" charset="0"/>
              </a:rPr>
              <a:t> є </a:t>
            </a:r>
            <a:r>
              <a:rPr lang="ru-RU" dirty="0" err="1">
                <a:solidFill>
                  <a:schemeClr val="bg1"/>
                </a:solidFill>
                <a:latin typeface="Roboto Condensed Light" panose="02000000000000000000" pitchFamily="2" charset="0"/>
                <a:ea typeface="Roboto Condensed Light" panose="02000000000000000000" pitchFamily="2" charset="0"/>
              </a:rPr>
              <a:t>можливим</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визнання</a:t>
            </a:r>
            <a:r>
              <a:rPr lang="ru-RU" dirty="0">
                <a:solidFill>
                  <a:schemeClr val="bg1"/>
                </a:solidFill>
                <a:latin typeface="Roboto Condensed Light" panose="02000000000000000000" pitchFamily="2" charset="0"/>
                <a:ea typeface="Roboto Condensed Light" panose="02000000000000000000" pitchFamily="2" charset="0"/>
              </a:rPr>
              <a:t> договору </a:t>
            </a:r>
            <a:r>
              <a:rPr lang="ru-RU" dirty="0" err="1">
                <a:solidFill>
                  <a:schemeClr val="bg1"/>
                </a:solidFill>
                <a:latin typeface="Roboto Condensed Light" panose="02000000000000000000" pitchFamily="2" charset="0"/>
                <a:ea typeface="Roboto Condensed Light" panose="02000000000000000000" pitchFamily="2" charset="0"/>
              </a:rPr>
              <a:t>оренди</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земельної</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ділянки</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недійсним</a:t>
            </a:r>
            <a:r>
              <a:rPr lang="ru-RU" dirty="0">
                <a:solidFill>
                  <a:schemeClr val="bg1"/>
                </a:solidFill>
                <a:latin typeface="Roboto Condensed Light" panose="02000000000000000000" pitchFamily="2" charset="0"/>
                <a:ea typeface="Roboto Condensed Light" panose="02000000000000000000" pitchFamily="2" charset="0"/>
              </a:rPr>
              <a:t> без </a:t>
            </a:r>
            <a:r>
              <a:rPr lang="ru-RU" dirty="0" err="1">
                <a:solidFill>
                  <a:schemeClr val="bg1"/>
                </a:solidFill>
                <a:latin typeface="Roboto Condensed Light" panose="02000000000000000000" pitchFamily="2" charset="0"/>
                <a:ea typeface="Roboto Condensed Light" panose="02000000000000000000" pitchFamily="2" charset="0"/>
              </a:rPr>
              <a:t>обов’язкового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застосування</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наслідків</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недійсності</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правочину</a:t>
            </a:r>
            <a:r>
              <a:rPr lang="ru-RU" dirty="0">
                <a:solidFill>
                  <a:schemeClr val="bg1"/>
                </a:solidFill>
                <a:latin typeface="Roboto Condensed Light" panose="02000000000000000000" pitchFamily="2" charset="0"/>
                <a:ea typeface="Roboto Condensed Light" panose="02000000000000000000" pitchFamily="2" charset="0"/>
              </a:rPr>
              <a:t> у </a:t>
            </a:r>
            <a:r>
              <a:rPr lang="ru-RU" dirty="0" err="1">
                <a:solidFill>
                  <a:schemeClr val="bg1"/>
                </a:solidFill>
                <a:latin typeface="Roboto Condensed Light" panose="02000000000000000000" pitchFamily="2" charset="0"/>
                <a:ea typeface="Roboto Condensed Light" panose="02000000000000000000" pitchFamily="2" charset="0"/>
              </a:rPr>
              <a:t>вигляді</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повернення</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земельної</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ділянки</a:t>
            </a:r>
            <a:r>
              <a:rPr lang="ru-RU" dirty="0">
                <a:solidFill>
                  <a:schemeClr val="bg1"/>
                </a:solidFill>
                <a:latin typeface="Roboto Condensed Light" panose="02000000000000000000" pitchFamily="2" charset="0"/>
                <a:ea typeface="Roboto Condensed Light" panose="02000000000000000000" pitchFamily="2" charset="0"/>
              </a:rPr>
              <a:t> у </a:t>
            </a:r>
            <a:r>
              <a:rPr lang="ru-RU" dirty="0" err="1">
                <a:solidFill>
                  <a:schemeClr val="bg1"/>
                </a:solidFill>
                <a:latin typeface="Roboto Condensed Light" panose="02000000000000000000" pitchFamily="2" charset="0"/>
                <a:ea typeface="Roboto Condensed Light" panose="02000000000000000000" pitchFamily="2" charset="0"/>
              </a:rPr>
              <a:t>відповідних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правовідносинах</a:t>
            </a:r>
            <a:r>
              <a:rPr lang="ru-RU" dirty="0" smtClean="0">
                <a:solidFill>
                  <a:schemeClr val="bg1"/>
                </a:solidFill>
                <a:latin typeface="Roboto Condensed Light" panose="02000000000000000000" pitchFamily="2" charset="0"/>
                <a:ea typeface="Roboto Condensed Light" panose="02000000000000000000" pitchFamily="2" charset="0"/>
              </a:rPr>
              <a:t>;</a:t>
            </a:r>
          </a:p>
          <a:p>
            <a:pPr algn="just">
              <a:spcBef>
                <a:spcPts val="600"/>
              </a:spcBef>
            </a:pPr>
            <a:endParaRPr lang="ru-RU" dirty="0" smtClean="0">
              <a:solidFill>
                <a:schemeClr val="bg1"/>
              </a:solidFill>
              <a:latin typeface="Roboto Condensed Light" panose="02000000000000000000" pitchFamily="2" charset="0"/>
              <a:ea typeface="Roboto Condensed Light" panose="02000000000000000000" pitchFamily="2" charset="0"/>
            </a:endParaRPr>
          </a:p>
          <a:p>
            <a:pPr lvl="0" algn="just">
              <a:spcBef>
                <a:spcPts val="600"/>
              </a:spcBef>
            </a:pPr>
            <a:r>
              <a:rPr lang="uk-UA" b="1" dirty="0" smtClean="0">
                <a:solidFill>
                  <a:srgbClr val="38B6AB"/>
                </a:solidFill>
                <a:latin typeface="Roboto Condensed Light" panose="02000000000000000000" pitchFamily="2" charset="0"/>
                <a:ea typeface="Roboto Condensed Light" panose="02000000000000000000" pitchFamily="2" charset="0"/>
              </a:rPr>
              <a:t>Справа </a:t>
            </a:r>
            <a:r>
              <a:rPr lang="uk-UA" b="1" dirty="0">
                <a:solidFill>
                  <a:srgbClr val="38B6AB"/>
                </a:solidFill>
                <a:latin typeface="Roboto Condensed Light" panose="02000000000000000000" pitchFamily="2" charset="0"/>
                <a:ea typeface="Roboto Condensed Light" panose="02000000000000000000" pitchFamily="2" charset="0"/>
              </a:rPr>
              <a:t>№ 910/127/21 </a:t>
            </a:r>
            <a:r>
              <a:rPr lang="uk-UA" dirty="0">
                <a:solidFill>
                  <a:prstClr val="white"/>
                </a:solidFill>
                <a:latin typeface="Roboto Condensed Light" panose="02000000000000000000" pitchFamily="2" charset="0"/>
                <a:ea typeface="Roboto Condensed Light" panose="02000000000000000000" pitchFamily="2" charset="0"/>
              </a:rPr>
              <a:t>–</a:t>
            </a:r>
            <a:r>
              <a:rPr lang="ru-RU" dirty="0">
                <a:solidFill>
                  <a:prstClr val="white"/>
                </a:solidFill>
                <a:latin typeface="Roboto Condensed Light" panose="02000000000000000000" pitchFamily="2" charset="0"/>
                <a:ea typeface="Roboto Condensed Light" panose="02000000000000000000" pitchFamily="2" charset="0"/>
              </a:rPr>
              <a:t> </a:t>
            </a:r>
            <a:r>
              <a:rPr lang="ru-RU" dirty="0" err="1" smtClean="0">
                <a:solidFill>
                  <a:prstClr val="white"/>
                </a:solidFill>
                <a:latin typeface="Roboto Condensed Light" panose="02000000000000000000" pitchFamily="2" charset="0"/>
                <a:ea typeface="Roboto Condensed Light" panose="02000000000000000000" pitchFamily="2" charset="0"/>
              </a:rPr>
              <a:t>відступ</a:t>
            </a:r>
            <a:r>
              <a:rPr lang="ru-RU" dirty="0" smtClean="0">
                <a:solidFill>
                  <a:prstClr val="white"/>
                </a:solidFill>
                <a:latin typeface="Roboto Condensed Light" panose="02000000000000000000" pitchFamily="2" charset="0"/>
                <a:ea typeface="Roboto Condensed Light" panose="02000000000000000000" pitchFamily="2" charset="0"/>
              </a:rPr>
              <a:t> </a:t>
            </a:r>
            <a:r>
              <a:rPr lang="ru-RU" dirty="0" err="1">
                <a:solidFill>
                  <a:prstClr val="white"/>
                </a:solidFill>
                <a:latin typeface="Roboto Condensed Light" panose="02000000000000000000" pitchFamily="2" charset="0"/>
                <a:ea typeface="Roboto Condensed Light" panose="02000000000000000000" pitchFamily="2" charset="0"/>
              </a:rPr>
              <a:t>від</a:t>
            </a:r>
            <a:r>
              <a:rPr lang="ru-RU" dirty="0">
                <a:solidFill>
                  <a:prstClr val="white"/>
                </a:solidFill>
                <a:latin typeface="Roboto Condensed Light" panose="02000000000000000000" pitchFamily="2" charset="0"/>
                <a:ea typeface="Roboto Condensed Light" panose="02000000000000000000" pitchFamily="2" charset="0"/>
              </a:rPr>
              <a:t> </a:t>
            </a:r>
            <a:r>
              <a:rPr lang="ru-RU" dirty="0" err="1">
                <a:solidFill>
                  <a:prstClr val="white"/>
                </a:solidFill>
                <a:latin typeface="Roboto Condensed Light" panose="02000000000000000000" pitchFamily="2" charset="0"/>
                <a:ea typeface="Roboto Condensed Light" panose="02000000000000000000" pitchFamily="2" charset="0"/>
              </a:rPr>
              <a:t>висновку</a:t>
            </a:r>
            <a:r>
              <a:rPr lang="ru-RU" dirty="0">
                <a:solidFill>
                  <a:prstClr val="white"/>
                </a:solidFill>
                <a:latin typeface="Roboto Condensed Light" panose="02000000000000000000" pitchFamily="2" charset="0"/>
                <a:ea typeface="Roboto Condensed Light" panose="02000000000000000000" pitchFamily="2" charset="0"/>
              </a:rPr>
              <a:t>, </a:t>
            </a:r>
            <a:r>
              <a:rPr lang="ru-RU" dirty="0" err="1">
                <a:solidFill>
                  <a:prstClr val="white"/>
                </a:solidFill>
                <a:latin typeface="Roboto Condensed Light" panose="02000000000000000000" pitchFamily="2" charset="0"/>
                <a:ea typeface="Roboto Condensed Light" panose="02000000000000000000" pitchFamily="2" charset="0"/>
              </a:rPr>
              <a:t>викладеного</a:t>
            </a:r>
            <a:r>
              <a:rPr lang="ru-RU" dirty="0">
                <a:solidFill>
                  <a:prstClr val="white"/>
                </a:solidFill>
                <a:latin typeface="Roboto Condensed Light" panose="02000000000000000000" pitchFamily="2" charset="0"/>
                <a:ea typeface="Roboto Condensed Light" panose="02000000000000000000" pitchFamily="2" charset="0"/>
              </a:rPr>
              <a:t> в </a:t>
            </a:r>
            <a:r>
              <a:rPr lang="ru-RU" dirty="0" err="1">
                <a:solidFill>
                  <a:prstClr val="white"/>
                </a:solidFill>
                <a:latin typeface="Roboto Condensed Light" panose="02000000000000000000" pitchFamily="2" charset="0"/>
                <a:ea typeface="Roboto Condensed Light" panose="02000000000000000000" pitchFamily="2" charset="0"/>
              </a:rPr>
              <a:t>постанові</a:t>
            </a:r>
            <a:r>
              <a:rPr lang="ru-RU" dirty="0">
                <a:solidFill>
                  <a:prstClr val="white"/>
                </a:solidFill>
                <a:latin typeface="Roboto Condensed Light" panose="02000000000000000000" pitchFamily="2" charset="0"/>
                <a:ea typeface="Roboto Condensed Light" panose="02000000000000000000" pitchFamily="2" charset="0"/>
              </a:rPr>
              <a:t> КГС ВС </a:t>
            </a:r>
            <a:r>
              <a:rPr lang="ru-RU" dirty="0" err="1" smtClean="0">
                <a:solidFill>
                  <a:prstClr val="white"/>
                </a:solidFill>
                <a:latin typeface="Roboto Condensed Light" panose="02000000000000000000" pitchFamily="2" charset="0"/>
                <a:ea typeface="Roboto Condensed Light" panose="02000000000000000000" pitchFamily="2" charset="0"/>
              </a:rPr>
              <a:t>щодо</a:t>
            </a:r>
            <a:r>
              <a:rPr lang="ru-RU" dirty="0" smtClean="0">
                <a:solidFill>
                  <a:prstClr val="white"/>
                </a:solidFill>
                <a:latin typeface="Roboto Condensed Light" panose="02000000000000000000" pitchFamily="2" charset="0"/>
                <a:ea typeface="Roboto Condensed Light" panose="02000000000000000000" pitchFamily="2" charset="0"/>
              </a:rPr>
              <a:t> </a:t>
            </a:r>
            <a:r>
              <a:rPr lang="ru-RU" dirty="0">
                <a:solidFill>
                  <a:prstClr val="white"/>
                </a:solidFill>
                <a:latin typeface="Roboto Condensed Light" panose="02000000000000000000" pitchFamily="2" charset="0"/>
                <a:ea typeface="Roboto Condensed Light" panose="02000000000000000000" pitchFamily="2" charset="0"/>
              </a:rPr>
              <a:t>буквального </a:t>
            </a:r>
            <a:r>
              <a:rPr lang="ru-RU" dirty="0" err="1">
                <a:solidFill>
                  <a:prstClr val="white"/>
                </a:solidFill>
                <a:latin typeface="Roboto Condensed Light" panose="02000000000000000000" pitchFamily="2" charset="0"/>
                <a:ea typeface="Roboto Condensed Light" panose="02000000000000000000" pitchFamily="2" charset="0"/>
              </a:rPr>
              <a:t>застосування</a:t>
            </a:r>
            <a:r>
              <a:rPr lang="ru-RU" dirty="0">
                <a:solidFill>
                  <a:prstClr val="white"/>
                </a:solidFill>
                <a:latin typeface="Roboto Condensed Light" panose="02000000000000000000" pitchFamily="2" charset="0"/>
                <a:ea typeface="Roboto Condensed Light" panose="02000000000000000000" pitchFamily="2" charset="0"/>
              </a:rPr>
              <a:t> </a:t>
            </a:r>
            <a:r>
              <a:rPr lang="ru-RU" dirty="0" err="1">
                <a:solidFill>
                  <a:prstClr val="white"/>
                </a:solidFill>
                <a:latin typeface="Roboto Condensed Light" panose="02000000000000000000" pitchFamily="2" charset="0"/>
                <a:ea typeface="Roboto Condensed Light" panose="02000000000000000000" pitchFamily="2" charset="0"/>
              </a:rPr>
              <a:t>положень</a:t>
            </a:r>
            <a:r>
              <a:rPr lang="ru-RU" dirty="0">
                <a:solidFill>
                  <a:prstClr val="white"/>
                </a:solidFill>
                <a:latin typeface="Roboto Condensed Light" panose="02000000000000000000" pitchFamily="2" charset="0"/>
                <a:ea typeface="Roboto Condensed Light" panose="02000000000000000000" pitchFamily="2" charset="0"/>
              </a:rPr>
              <a:t> ч. 1 ст. 376 </a:t>
            </a:r>
            <a:r>
              <a:rPr lang="ru-RU" dirty="0" smtClean="0">
                <a:solidFill>
                  <a:prstClr val="white"/>
                </a:solidFill>
                <a:latin typeface="Roboto Condensed Light" panose="02000000000000000000" pitchFamily="2" charset="0"/>
                <a:ea typeface="Roboto Condensed Light" panose="02000000000000000000" pitchFamily="2" charset="0"/>
              </a:rPr>
              <a:t>ЦК </a:t>
            </a:r>
            <a:r>
              <a:rPr lang="ru-RU" dirty="0" err="1" smtClean="0">
                <a:solidFill>
                  <a:prstClr val="white"/>
                </a:solidFill>
                <a:latin typeface="Roboto Condensed Light" panose="02000000000000000000" pitchFamily="2" charset="0"/>
                <a:ea typeface="Roboto Condensed Light" panose="02000000000000000000" pitchFamily="2" charset="0"/>
              </a:rPr>
              <a:t>України</a:t>
            </a:r>
            <a:r>
              <a:rPr lang="ru-RU" dirty="0" smtClean="0">
                <a:solidFill>
                  <a:prstClr val="white"/>
                </a:solidFill>
                <a:latin typeface="Roboto Condensed Light" panose="02000000000000000000" pitchFamily="2" charset="0"/>
                <a:ea typeface="Roboto Condensed Light" panose="02000000000000000000" pitchFamily="2" charset="0"/>
              </a:rPr>
              <a:t>, </a:t>
            </a:r>
            <a:r>
              <a:rPr lang="ru-RU" dirty="0">
                <a:solidFill>
                  <a:prstClr val="white"/>
                </a:solidFill>
                <a:latin typeface="Roboto Condensed Light" panose="02000000000000000000" pitchFamily="2" charset="0"/>
                <a:ea typeface="Roboto Condensed Light" panose="02000000000000000000" pitchFamily="2" charset="0"/>
              </a:rPr>
              <a:t>яка </a:t>
            </a:r>
            <a:r>
              <a:rPr lang="ru-RU" dirty="0" err="1">
                <a:solidFill>
                  <a:prstClr val="white"/>
                </a:solidFill>
                <a:latin typeface="Roboto Condensed Light" panose="02000000000000000000" pitchFamily="2" charset="0"/>
                <a:ea typeface="Roboto Condensed Light" panose="02000000000000000000" pitchFamily="2" charset="0"/>
              </a:rPr>
              <a:t>передбачає</a:t>
            </a:r>
            <a:r>
              <a:rPr lang="ru-RU" dirty="0">
                <a:solidFill>
                  <a:prstClr val="white"/>
                </a:solidFill>
                <a:latin typeface="Roboto Condensed Light" panose="02000000000000000000" pitchFamily="2" charset="0"/>
                <a:ea typeface="Roboto Condensed Light" panose="02000000000000000000" pitchFamily="2" charset="0"/>
              </a:rPr>
              <a:t> </a:t>
            </a:r>
            <a:r>
              <a:rPr lang="ru-RU" dirty="0" err="1">
                <a:solidFill>
                  <a:prstClr val="white"/>
                </a:solidFill>
                <a:latin typeface="Roboto Condensed Light" panose="02000000000000000000" pitchFamily="2" charset="0"/>
                <a:ea typeface="Roboto Condensed Light" panose="02000000000000000000" pitchFamily="2" charset="0"/>
              </a:rPr>
              <a:t>визнання</a:t>
            </a:r>
            <a:r>
              <a:rPr lang="ru-RU" dirty="0">
                <a:solidFill>
                  <a:prstClr val="white"/>
                </a:solidFill>
                <a:latin typeface="Roboto Condensed Light" panose="02000000000000000000" pitchFamily="2" charset="0"/>
                <a:ea typeface="Roboto Condensed Light" panose="02000000000000000000" pitchFamily="2" charset="0"/>
              </a:rPr>
              <a:t> </a:t>
            </a:r>
            <a:r>
              <a:rPr lang="ru-RU" dirty="0" err="1">
                <a:solidFill>
                  <a:prstClr val="white"/>
                </a:solidFill>
                <a:latin typeface="Roboto Condensed Light" panose="02000000000000000000" pitchFamily="2" charset="0"/>
                <a:ea typeface="Roboto Condensed Light" panose="02000000000000000000" pitchFamily="2" charset="0"/>
              </a:rPr>
              <a:t>об’єкта</a:t>
            </a:r>
            <a:r>
              <a:rPr lang="ru-RU" dirty="0">
                <a:solidFill>
                  <a:prstClr val="white"/>
                </a:solidFill>
                <a:latin typeface="Roboto Condensed Light" panose="02000000000000000000" pitchFamily="2" charset="0"/>
                <a:ea typeface="Roboto Condensed Light" panose="02000000000000000000" pitchFamily="2" charset="0"/>
              </a:rPr>
              <a:t> </a:t>
            </a:r>
            <a:r>
              <a:rPr lang="ru-RU" dirty="0" err="1">
                <a:solidFill>
                  <a:prstClr val="white"/>
                </a:solidFill>
                <a:latin typeface="Roboto Condensed Light" panose="02000000000000000000" pitchFamily="2" charset="0"/>
                <a:ea typeface="Roboto Condensed Light" panose="02000000000000000000" pitchFamily="2" charset="0"/>
              </a:rPr>
              <a:t>нерухомого</a:t>
            </a:r>
            <a:r>
              <a:rPr lang="ru-RU" dirty="0">
                <a:solidFill>
                  <a:prstClr val="white"/>
                </a:solidFill>
                <a:latin typeface="Roboto Condensed Light" panose="02000000000000000000" pitchFamily="2" charset="0"/>
                <a:ea typeface="Roboto Condensed Light" panose="02000000000000000000" pitchFamily="2" charset="0"/>
              </a:rPr>
              <a:t> майна </a:t>
            </a:r>
            <a:r>
              <a:rPr lang="ru-RU" dirty="0" err="1">
                <a:solidFill>
                  <a:prstClr val="white"/>
                </a:solidFill>
                <a:latin typeface="Roboto Condensed Light" panose="02000000000000000000" pitchFamily="2" charset="0"/>
                <a:ea typeface="Roboto Condensed Light" panose="02000000000000000000" pitchFamily="2" charset="0"/>
              </a:rPr>
              <a:t>самочинним</a:t>
            </a:r>
            <a:r>
              <a:rPr lang="ru-RU" dirty="0">
                <a:solidFill>
                  <a:prstClr val="white"/>
                </a:solidFill>
                <a:latin typeface="Roboto Condensed Light" panose="02000000000000000000" pitchFamily="2" charset="0"/>
                <a:ea typeface="Roboto Condensed Light" panose="02000000000000000000" pitchFamily="2" charset="0"/>
              </a:rPr>
              <a:t> </a:t>
            </a:r>
            <a:r>
              <a:rPr lang="ru-RU" dirty="0" err="1">
                <a:solidFill>
                  <a:prstClr val="white"/>
                </a:solidFill>
                <a:latin typeface="Roboto Condensed Light" panose="02000000000000000000" pitchFamily="2" charset="0"/>
                <a:ea typeface="Roboto Condensed Light" panose="02000000000000000000" pitchFamily="2" charset="0"/>
              </a:rPr>
              <a:t>будівництвом</a:t>
            </a:r>
            <a:r>
              <a:rPr lang="ru-RU" dirty="0">
                <a:solidFill>
                  <a:prstClr val="white"/>
                </a:solidFill>
                <a:latin typeface="Roboto Condensed Light" panose="02000000000000000000" pitchFamily="2" charset="0"/>
                <a:ea typeface="Roboto Condensed Light" panose="02000000000000000000" pitchFamily="2" charset="0"/>
              </a:rPr>
              <a:t>, </a:t>
            </a:r>
            <a:r>
              <a:rPr lang="ru-RU" dirty="0" err="1">
                <a:solidFill>
                  <a:prstClr val="white"/>
                </a:solidFill>
                <a:latin typeface="Roboto Condensed Light" panose="02000000000000000000" pitchFamily="2" charset="0"/>
                <a:ea typeface="Roboto Condensed Light" panose="02000000000000000000" pitchFamily="2" charset="0"/>
              </a:rPr>
              <a:t>якщо</a:t>
            </a:r>
            <a:r>
              <a:rPr lang="ru-RU" dirty="0">
                <a:solidFill>
                  <a:prstClr val="white"/>
                </a:solidFill>
                <a:latin typeface="Roboto Condensed Light" panose="02000000000000000000" pitchFamily="2" charset="0"/>
                <a:ea typeface="Roboto Condensed Light" panose="02000000000000000000" pitchFamily="2" charset="0"/>
              </a:rPr>
              <a:t> </a:t>
            </a:r>
            <a:r>
              <a:rPr lang="ru-RU" dirty="0" err="1">
                <a:solidFill>
                  <a:prstClr val="white"/>
                </a:solidFill>
                <a:latin typeface="Roboto Condensed Light" panose="02000000000000000000" pitchFamily="2" charset="0"/>
                <a:ea typeface="Roboto Condensed Light" panose="02000000000000000000" pitchFamily="2" charset="0"/>
              </a:rPr>
              <a:t>він</a:t>
            </a:r>
            <a:r>
              <a:rPr lang="ru-RU" dirty="0">
                <a:solidFill>
                  <a:prstClr val="white"/>
                </a:solidFill>
                <a:latin typeface="Roboto Condensed Light" panose="02000000000000000000" pitchFamily="2" charset="0"/>
                <a:ea typeface="Roboto Condensed Light" panose="02000000000000000000" pitchFamily="2" charset="0"/>
              </a:rPr>
              <a:t> </a:t>
            </a:r>
            <a:r>
              <a:rPr lang="ru-RU" dirty="0" err="1">
                <a:solidFill>
                  <a:prstClr val="white"/>
                </a:solidFill>
                <a:latin typeface="Roboto Condensed Light" panose="02000000000000000000" pitchFamily="2" charset="0"/>
                <a:ea typeface="Roboto Condensed Light" panose="02000000000000000000" pitchFamily="2" charset="0"/>
              </a:rPr>
              <a:t>збудований</a:t>
            </a:r>
            <a:r>
              <a:rPr lang="ru-RU" dirty="0">
                <a:solidFill>
                  <a:prstClr val="white"/>
                </a:solidFill>
                <a:latin typeface="Roboto Condensed Light" panose="02000000000000000000" pitchFamily="2" charset="0"/>
                <a:ea typeface="Roboto Condensed Light" panose="02000000000000000000" pitchFamily="2" charset="0"/>
              </a:rPr>
              <a:t> </a:t>
            </a:r>
            <a:r>
              <a:rPr lang="ru-RU" dirty="0" err="1">
                <a:solidFill>
                  <a:prstClr val="white"/>
                </a:solidFill>
                <a:latin typeface="Roboto Condensed Light" panose="02000000000000000000" pitchFamily="2" charset="0"/>
                <a:ea typeface="Roboto Condensed Light" panose="02000000000000000000" pitchFamily="2" charset="0"/>
              </a:rPr>
              <a:t>або</a:t>
            </a:r>
            <a:r>
              <a:rPr lang="ru-RU" dirty="0">
                <a:solidFill>
                  <a:prstClr val="white"/>
                </a:solidFill>
                <a:latin typeface="Roboto Condensed Light" panose="02000000000000000000" pitchFamily="2" charset="0"/>
                <a:ea typeface="Roboto Condensed Light" panose="02000000000000000000" pitchFamily="2" charset="0"/>
              </a:rPr>
              <a:t> </a:t>
            </a:r>
            <a:r>
              <a:rPr lang="ru-RU" dirty="0" err="1">
                <a:solidFill>
                  <a:prstClr val="white"/>
                </a:solidFill>
                <a:latin typeface="Roboto Condensed Light" panose="02000000000000000000" pitchFamily="2" charset="0"/>
                <a:ea typeface="Roboto Condensed Light" panose="02000000000000000000" pitchFamily="2" charset="0"/>
              </a:rPr>
              <a:t>будується</a:t>
            </a:r>
            <a:r>
              <a:rPr lang="ru-RU" dirty="0">
                <a:solidFill>
                  <a:prstClr val="white"/>
                </a:solidFill>
                <a:latin typeface="Roboto Condensed Light" panose="02000000000000000000" pitchFamily="2" charset="0"/>
                <a:ea typeface="Roboto Condensed Light" panose="02000000000000000000" pitchFamily="2" charset="0"/>
              </a:rPr>
              <a:t> на </a:t>
            </a:r>
            <a:r>
              <a:rPr lang="ru-RU" dirty="0" err="1">
                <a:solidFill>
                  <a:prstClr val="white"/>
                </a:solidFill>
                <a:latin typeface="Roboto Condensed Light" panose="02000000000000000000" pitchFamily="2" charset="0"/>
                <a:ea typeface="Roboto Condensed Light" panose="02000000000000000000" pitchFamily="2" charset="0"/>
              </a:rPr>
              <a:t>земельній</a:t>
            </a:r>
            <a:r>
              <a:rPr lang="ru-RU" dirty="0">
                <a:solidFill>
                  <a:prstClr val="white"/>
                </a:solidFill>
                <a:latin typeface="Roboto Condensed Light" panose="02000000000000000000" pitchFamily="2" charset="0"/>
                <a:ea typeface="Roboto Condensed Light" panose="02000000000000000000" pitchFamily="2" charset="0"/>
              </a:rPr>
              <a:t> </a:t>
            </a:r>
            <a:r>
              <a:rPr lang="ru-RU" dirty="0" err="1">
                <a:solidFill>
                  <a:prstClr val="white"/>
                </a:solidFill>
                <a:latin typeface="Roboto Condensed Light" panose="02000000000000000000" pitchFamily="2" charset="0"/>
                <a:ea typeface="Roboto Condensed Light" panose="02000000000000000000" pitchFamily="2" charset="0"/>
              </a:rPr>
              <a:t>ділянці</a:t>
            </a:r>
            <a:r>
              <a:rPr lang="ru-RU" dirty="0">
                <a:solidFill>
                  <a:prstClr val="white"/>
                </a:solidFill>
                <a:latin typeface="Roboto Condensed Light" panose="02000000000000000000" pitchFamily="2" charset="0"/>
                <a:ea typeface="Roboto Condensed Light" panose="02000000000000000000" pitchFamily="2" charset="0"/>
              </a:rPr>
              <a:t>, </a:t>
            </a:r>
            <a:r>
              <a:rPr lang="ru-RU" dirty="0" err="1">
                <a:solidFill>
                  <a:prstClr val="white"/>
                </a:solidFill>
                <a:latin typeface="Roboto Condensed Light" panose="02000000000000000000" pitchFamily="2" charset="0"/>
                <a:ea typeface="Roboto Condensed Light" panose="02000000000000000000" pitchFamily="2" charset="0"/>
              </a:rPr>
              <a:t>що</a:t>
            </a:r>
            <a:r>
              <a:rPr lang="ru-RU" dirty="0">
                <a:solidFill>
                  <a:prstClr val="white"/>
                </a:solidFill>
                <a:latin typeface="Roboto Condensed Light" panose="02000000000000000000" pitchFamily="2" charset="0"/>
                <a:ea typeface="Roboto Condensed Light" panose="02000000000000000000" pitchFamily="2" charset="0"/>
              </a:rPr>
              <a:t> не </a:t>
            </a:r>
            <a:r>
              <a:rPr lang="ru-RU" dirty="0" err="1">
                <a:solidFill>
                  <a:prstClr val="white"/>
                </a:solidFill>
                <a:latin typeface="Roboto Condensed Light" panose="02000000000000000000" pitchFamily="2" charset="0"/>
                <a:ea typeface="Roboto Condensed Light" panose="02000000000000000000" pitchFamily="2" charset="0"/>
              </a:rPr>
              <a:t>була</a:t>
            </a:r>
            <a:r>
              <a:rPr lang="ru-RU" dirty="0">
                <a:solidFill>
                  <a:prstClr val="white"/>
                </a:solidFill>
                <a:latin typeface="Roboto Condensed Light" panose="02000000000000000000" pitchFamily="2" charset="0"/>
                <a:ea typeface="Roboto Condensed Light" panose="02000000000000000000" pitchFamily="2" charset="0"/>
              </a:rPr>
              <a:t> </a:t>
            </a:r>
            <a:r>
              <a:rPr lang="ru-RU" dirty="0" err="1">
                <a:solidFill>
                  <a:prstClr val="white"/>
                </a:solidFill>
                <a:latin typeface="Roboto Condensed Light" panose="02000000000000000000" pitchFamily="2" charset="0"/>
                <a:ea typeface="Roboto Condensed Light" panose="02000000000000000000" pitchFamily="2" charset="0"/>
              </a:rPr>
              <a:t>відведена</a:t>
            </a:r>
            <a:r>
              <a:rPr lang="ru-RU" dirty="0">
                <a:solidFill>
                  <a:prstClr val="white"/>
                </a:solidFill>
                <a:latin typeface="Roboto Condensed Light" panose="02000000000000000000" pitchFamily="2" charset="0"/>
                <a:ea typeface="Roboto Condensed Light" panose="02000000000000000000" pitchFamily="2" charset="0"/>
              </a:rPr>
              <a:t> для </a:t>
            </a:r>
            <a:r>
              <a:rPr lang="ru-RU" dirty="0" err="1">
                <a:solidFill>
                  <a:prstClr val="white"/>
                </a:solidFill>
                <a:latin typeface="Roboto Condensed Light" panose="02000000000000000000" pitchFamily="2" charset="0"/>
                <a:ea typeface="Roboto Condensed Light" panose="02000000000000000000" pitchFamily="2" charset="0"/>
              </a:rPr>
              <a:t>цієї</a:t>
            </a:r>
            <a:r>
              <a:rPr lang="ru-RU" dirty="0">
                <a:solidFill>
                  <a:prstClr val="white"/>
                </a:solidFill>
                <a:latin typeface="Roboto Condensed Light" panose="02000000000000000000" pitchFamily="2" charset="0"/>
                <a:ea typeface="Roboto Condensed Light" panose="02000000000000000000" pitchFamily="2" charset="0"/>
              </a:rPr>
              <a:t> мети, та статей 152, 212 </a:t>
            </a:r>
            <a:r>
              <a:rPr lang="ru-RU" dirty="0" smtClean="0">
                <a:solidFill>
                  <a:prstClr val="white"/>
                </a:solidFill>
                <a:latin typeface="Roboto Condensed Light" panose="02000000000000000000" pitchFamily="2" charset="0"/>
                <a:ea typeface="Roboto Condensed Light" panose="02000000000000000000" pitchFamily="2" charset="0"/>
              </a:rPr>
              <a:t>ЗК </a:t>
            </a:r>
            <a:r>
              <a:rPr lang="ru-RU" dirty="0" err="1" smtClean="0">
                <a:solidFill>
                  <a:prstClr val="white"/>
                </a:solidFill>
                <a:latin typeface="Roboto Condensed Light" panose="02000000000000000000" pitchFamily="2" charset="0"/>
                <a:ea typeface="Roboto Condensed Light" panose="02000000000000000000" pitchFamily="2" charset="0"/>
              </a:rPr>
              <a:t>України</a:t>
            </a:r>
            <a:r>
              <a:rPr lang="ru-RU" dirty="0" smtClean="0">
                <a:solidFill>
                  <a:prstClr val="white"/>
                </a:solidFill>
                <a:latin typeface="Roboto Condensed Light" panose="02000000000000000000" pitchFamily="2" charset="0"/>
                <a:ea typeface="Roboto Condensed Light" panose="02000000000000000000" pitchFamily="2" charset="0"/>
              </a:rPr>
              <a:t>;</a:t>
            </a:r>
          </a:p>
        </p:txBody>
      </p:sp>
    </p:spTree>
    <p:extLst>
      <p:ext uri="{BB962C8B-B14F-4D97-AF65-F5344CB8AC3E}">
        <p14:creationId xmlns:p14="http://schemas.microsoft.com/office/powerpoint/2010/main" val="3873649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11527359" y="6485038"/>
            <a:ext cx="347116" cy="15826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286546" y="6357705"/>
            <a:ext cx="2228718" cy="412930"/>
          </a:xfrm>
        </p:spPr>
        <p:txBody>
          <a:bodyPr/>
          <a:lstStyle/>
          <a:p>
            <a:r>
              <a:rPr lang="uk-UA" smtClean="0">
                <a:solidFill>
                  <a:schemeClr val="bg1"/>
                </a:solidFill>
                <a:latin typeface="Roboto Condensed Light" panose="02000000000000000000" pitchFamily="2" charset="0"/>
                <a:ea typeface="Roboto Condensed Light" panose="02000000000000000000" pitchFamily="2" charset="0"/>
              </a:rPr>
              <a:t>Велика Палата Верховного Суду</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Місце для нижнього колонтитула 6">
            <a:extLst>
              <a:ext uri="{FF2B5EF4-FFF2-40B4-BE49-F238E27FC236}">
                <a16:creationId xmlns:a16="http://schemas.microsoft.com/office/drawing/2014/main" id="{5DD3FAA2-11D2-433B-9639-F1C673A10B5F}"/>
              </a:ext>
            </a:extLst>
          </p:cNvPr>
          <p:cNvSpPr>
            <a:spLocks noGrp="1"/>
          </p:cNvSpPr>
          <p:nvPr>
            <p:ph type="ftr" sz="quarter" idx="11"/>
          </p:nvPr>
        </p:nvSpPr>
        <p:spPr>
          <a:xfrm>
            <a:off x="2806959" y="6381605"/>
            <a:ext cx="7092820" cy="365125"/>
          </a:xfrm>
        </p:spPr>
        <p:txBody>
          <a:bodyPr/>
          <a:lstStyle/>
          <a:p>
            <a:r>
              <a:rPr lang="ru-RU" smtClean="0">
                <a:solidFill>
                  <a:schemeClr val="bg1"/>
                </a:solidFill>
                <a:latin typeface="Roboto Condensed Light" panose="02000000000000000000" pitchFamily="2" charset="0"/>
                <a:ea typeface="Roboto Condensed Light" panose="02000000000000000000" pitchFamily="2" charset="0"/>
              </a:rPr>
              <a:t>Актуальні правові висновки Верховного Суду у земельних спорах</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2" name="TextBox 1"/>
          <p:cNvSpPr txBox="1"/>
          <p:nvPr/>
        </p:nvSpPr>
        <p:spPr>
          <a:xfrm>
            <a:off x="286546" y="197450"/>
            <a:ext cx="11114724" cy="830997"/>
          </a:xfrm>
          <a:prstGeom prst="rect">
            <a:avLst/>
          </a:prstGeom>
          <a:noFill/>
        </p:spPr>
        <p:txBody>
          <a:bodyPr wrap="square" rtlCol="0">
            <a:spAutoFit/>
          </a:bodyPr>
          <a:lstStyle/>
          <a:p>
            <a:r>
              <a:rPr lang="uk-UA" sz="2400" b="1" dirty="0" smtClean="0">
                <a:solidFill>
                  <a:schemeClr val="bg1"/>
                </a:solidFill>
                <a:latin typeface="Roboto Condensed Light" panose="02000000000000000000" pitchFamily="2" charset="0"/>
                <a:ea typeface="Roboto Condensed Light" panose="02000000000000000000" pitchFamily="2" charset="0"/>
              </a:rPr>
              <a:t>Передані </a:t>
            </a:r>
            <a:r>
              <a:rPr lang="uk-UA" sz="2400" b="1" dirty="0">
                <a:solidFill>
                  <a:schemeClr val="bg1"/>
                </a:solidFill>
                <a:latin typeface="Roboto Condensed Light" panose="02000000000000000000" pitchFamily="2" charset="0"/>
                <a:ea typeface="Roboto Condensed Light" panose="02000000000000000000" pitchFamily="2" charset="0"/>
              </a:rPr>
              <a:t>на </a:t>
            </a:r>
            <a:r>
              <a:rPr lang="uk-UA" sz="2400" b="1" dirty="0" smtClean="0">
                <a:solidFill>
                  <a:schemeClr val="bg1"/>
                </a:solidFill>
                <a:latin typeface="Roboto Condensed Light" panose="02000000000000000000" pitchFamily="2" charset="0"/>
                <a:ea typeface="Roboto Condensed Light" panose="02000000000000000000" pitchFamily="2" charset="0"/>
              </a:rPr>
              <a:t>розгляд / розглядаються об’єднаною палатою Касаційного цивільного суду у складі Верховного Суду</a:t>
            </a:r>
            <a:endParaRPr lang="uk-UA" sz="2400" b="1" dirty="0">
              <a:solidFill>
                <a:schemeClr val="bg1"/>
              </a:solidFill>
              <a:latin typeface="Roboto Condensed Light" panose="02000000000000000000" pitchFamily="2" charset="0"/>
              <a:ea typeface="Roboto Condensed Light" panose="02000000000000000000" pitchFamily="2" charset="0"/>
            </a:endParaRPr>
          </a:p>
        </p:txBody>
      </p:sp>
      <p:sp>
        <p:nvSpPr>
          <p:cNvPr id="6" name="TextBox 5"/>
          <p:cNvSpPr txBox="1"/>
          <p:nvPr/>
        </p:nvSpPr>
        <p:spPr>
          <a:xfrm>
            <a:off x="286546" y="1028447"/>
            <a:ext cx="11587929" cy="4801314"/>
          </a:xfrm>
          <a:prstGeom prst="rect">
            <a:avLst/>
          </a:prstGeom>
          <a:noFill/>
        </p:spPr>
        <p:txBody>
          <a:bodyPr wrap="square" rtlCol="0">
            <a:spAutoFit/>
          </a:bodyPr>
          <a:lstStyle/>
          <a:p>
            <a:pPr algn="just"/>
            <a:r>
              <a:rPr lang="uk-UA" b="1" dirty="0" smtClean="0">
                <a:solidFill>
                  <a:srgbClr val="38B6AB"/>
                </a:solidFill>
                <a:latin typeface="Roboto Condensed Light" panose="02000000000000000000" pitchFamily="2" charset="0"/>
                <a:ea typeface="Roboto Condensed Light" panose="02000000000000000000" pitchFamily="2" charset="0"/>
              </a:rPr>
              <a:t>Справа </a:t>
            </a:r>
            <a:r>
              <a:rPr lang="uk-UA" b="1" dirty="0">
                <a:solidFill>
                  <a:srgbClr val="38B6AB"/>
                </a:solidFill>
                <a:latin typeface="Roboto Condensed Light" panose="02000000000000000000" pitchFamily="2" charset="0"/>
                <a:ea typeface="Roboto Condensed Light" panose="02000000000000000000" pitchFamily="2" charset="0"/>
              </a:rPr>
              <a:t>№ </a:t>
            </a:r>
            <a:r>
              <a:rPr lang="uk-UA" b="1" dirty="0" smtClean="0">
                <a:solidFill>
                  <a:srgbClr val="38B6AB"/>
                </a:solidFill>
                <a:latin typeface="Roboto Condensed Light" panose="02000000000000000000" pitchFamily="2" charset="0"/>
                <a:ea typeface="Roboto Condensed Light" panose="02000000000000000000" pitchFamily="2" charset="0"/>
              </a:rPr>
              <a:t>567/1020/22 </a:t>
            </a:r>
            <a:r>
              <a:rPr lang="uk-UA" dirty="0" smtClean="0">
                <a:solidFill>
                  <a:schemeClr val="bg1"/>
                </a:solidFill>
                <a:latin typeface="Roboto Condensed Light" panose="02000000000000000000" pitchFamily="2" charset="0"/>
                <a:ea typeface="Roboto Condensed Light" panose="02000000000000000000" pitchFamily="2" charset="0"/>
              </a:rPr>
              <a:t>–в</a:t>
            </a:r>
            <a:r>
              <a:rPr lang="ru-RU" dirty="0" err="1" smtClean="0">
                <a:solidFill>
                  <a:schemeClr val="bg1"/>
                </a:solidFill>
                <a:latin typeface="Roboto Condensed Light" panose="02000000000000000000" pitchFamily="2" charset="0"/>
                <a:ea typeface="Roboto Condensed Light" panose="02000000000000000000" pitchFamily="2" charset="0"/>
              </a:rPr>
              <a:t>ідступ</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висновків</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викладених</a:t>
            </a:r>
            <a:r>
              <a:rPr lang="ru-RU" dirty="0">
                <a:solidFill>
                  <a:schemeClr val="bg1"/>
                </a:solidFill>
                <a:latin typeface="Roboto Condensed Light" panose="02000000000000000000" pitchFamily="2" charset="0"/>
                <a:ea typeface="Roboto Condensed Light" panose="02000000000000000000" pitchFamily="2" charset="0"/>
              </a:rPr>
              <a:t> у постановах КЦС </a:t>
            </a:r>
            <a:r>
              <a:rPr lang="ru-RU" dirty="0" smtClean="0">
                <a:solidFill>
                  <a:schemeClr val="bg1"/>
                </a:solidFill>
                <a:latin typeface="Roboto Condensed Light" panose="02000000000000000000" pitchFamily="2" charset="0"/>
                <a:ea typeface="Roboto Condensed Light" panose="02000000000000000000" pitchFamily="2" charset="0"/>
              </a:rPr>
              <a:t>ВС про </a:t>
            </a:r>
            <a:r>
              <a:rPr lang="ru-RU" dirty="0">
                <a:solidFill>
                  <a:schemeClr val="bg1"/>
                </a:solidFill>
                <a:latin typeface="Roboto Condensed Light" panose="02000000000000000000" pitchFamily="2" charset="0"/>
                <a:ea typeface="Roboto Condensed Light" panose="02000000000000000000" pitchFamily="2" charset="0"/>
              </a:rPr>
              <a:t>те, </a:t>
            </a:r>
            <a:r>
              <a:rPr lang="ru-RU" dirty="0" err="1">
                <a:solidFill>
                  <a:schemeClr val="bg1"/>
                </a:solidFill>
                <a:latin typeface="Roboto Condensed Light" panose="02000000000000000000" pitchFamily="2" charset="0"/>
                <a:ea typeface="Roboto Condensed Light" panose="02000000000000000000" pitchFamily="2" charset="0"/>
              </a:rPr>
              <a:t>що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отримання</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орендаря</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орендної</a:t>
            </a:r>
            <a:r>
              <a:rPr lang="ru-RU" dirty="0">
                <a:solidFill>
                  <a:schemeClr val="bg1"/>
                </a:solidFill>
                <a:latin typeface="Roboto Condensed Light" panose="02000000000000000000" pitchFamily="2" charset="0"/>
                <a:ea typeface="Roboto Condensed Light" panose="02000000000000000000" pitchFamily="2" charset="0"/>
              </a:rPr>
              <a:t> плати за </a:t>
            </a:r>
            <a:r>
              <a:rPr lang="ru-RU" dirty="0" err="1">
                <a:solidFill>
                  <a:schemeClr val="bg1"/>
                </a:solidFill>
                <a:latin typeface="Roboto Condensed Light" panose="02000000000000000000" pitchFamily="2" charset="0"/>
                <a:ea typeface="Roboto Condensed Light" panose="02000000000000000000" pitchFamily="2" charset="0"/>
              </a:rPr>
              <a:t>користування</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земельними</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ділянками</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підтверджує</a:t>
            </a:r>
            <a:r>
              <a:rPr lang="ru-RU" dirty="0">
                <a:solidFill>
                  <a:schemeClr val="bg1"/>
                </a:solidFill>
                <a:latin typeface="Roboto Condensed Light" panose="02000000000000000000" pitchFamily="2" charset="0"/>
                <a:ea typeface="Roboto Condensed Light" panose="02000000000000000000" pitchFamily="2" charset="0"/>
              </a:rPr>
              <a:t> факт </a:t>
            </a:r>
            <a:r>
              <a:rPr lang="ru-RU" dirty="0" err="1">
                <a:solidFill>
                  <a:schemeClr val="bg1"/>
                </a:solidFill>
                <a:latin typeface="Roboto Condensed Light" panose="02000000000000000000" pitchFamily="2" charset="0"/>
                <a:ea typeface="Roboto Condensed Light" panose="02000000000000000000" pitchFamily="2" charset="0"/>
              </a:rPr>
              <a:t>виникнення</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відносин</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щодо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оренди</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землі</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навіть</a:t>
            </a:r>
            <a:r>
              <a:rPr lang="ru-RU" dirty="0">
                <a:solidFill>
                  <a:schemeClr val="bg1"/>
                </a:solidFill>
                <a:latin typeface="Roboto Condensed Light" panose="02000000000000000000" pitchFamily="2" charset="0"/>
                <a:ea typeface="Roboto Condensed Light" panose="02000000000000000000" pitchFamily="2" charset="0"/>
              </a:rPr>
              <a:t> за </a:t>
            </a:r>
            <a:r>
              <a:rPr lang="ru-RU" dirty="0" err="1">
                <a:solidFill>
                  <a:schemeClr val="bg1"/>
                </a:solidFill>
                <a:latin typeface="Roboto Condensed Light" panose="02000000000000000000" pitchFamily="2" charset="0"/>
                <a:ea typeface="Roboto Condensed Light" panose="02000000000000000000" pitchFamily="2" charset="0"/>
              </a:rPr>
              <a:t>наявності</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висновку</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експерта</a:t>
            </a:r>
            <a:r>
              <a:rPr lang="ru-RU" dirty="0">
                <a:solidFill>
                  <a:schemeClr val="bg1"/>
                </a:solidFill>
                <a:latin typeface="Roboto Condensed Light" panose="02000000000000000000" pitchFamily="2" charset="0"/>
                <a:ea typeface="Roboto Condensed Light" panose="02000000000000000000" pitchFamily="2" charset="0"/>
              </a:rPr>
              <a:t> про </a:t>
            </a:r>
            <a:r>
              <a:rPr lang="ru-RU" dirty="0" err="1">
                <a:solidFill>
                  <a:schemeClr val="bg1"/>
                </a:solidFill>
                <a:latin typeface="Roboto Condensed Light" panose="02000000000000000000" pitchFamily="2" charset="0"/>
                <a:ea typeface="Roboto Condensed Light" panose="02000000000000000000" pitchFamily="2" charset="0"/>
              </a:rPr>
              <a:t>неналежність</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орендодавцю</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підпису</a:t>
            </a:r>
            <a:r>
              <a:rPr lang="ru-RU" dirty="0">
                <a:solidFill>
                  <a:schemeClr val="bg1"/>
                </a:solidFill>
                <a:latin typeface="Roboto Condensed Light" panose="02000000000000000000" pitchFamily="2" charset="0"/>
                <a:ea typeface="Roboto Condensed Light" panose="02000000000000000000" pitchFamily="2" charset="0"/>
              </a:rPr>
              <a:t> у </a:t>
            </a:r>
            <a:r>
              <a:rPr lang="ru-RU" dirty="0" smtClean="0">
                <a:solidFill>
                  <a:schemeClr val="bg1"/>
                </a:solidFill>
                <a:latin typeface="Roboto Condensed Light" panose="02000000000000000000" pitchFamily="2" charset="0"/>
                <a:ea typeface="Roboto Condensed Light" panose="02000000000000000000" pitchFamily="2" charset="0"/>
              </a:rPr>
              <a:t>договорах;</a:t>
            </a:r>
          </a:p>
          <a:p>
            <a:pPr algn="just"/>
            <a:endParaRPr lang="uk-UA" dirty="0" smtClean="0">
              <a:solidFill>
                <a:schemeClr val="bg1"/>
              </a:solidFill>
              <a:latin typeface="Roboto Condensed Light" panose="02000000000000000000" pitchFamily="2" charset="0"/>
              <a:ea typeface="Roboto Condensed Light" panose="02000000000000000000" pitchFamily="2" charset="0"/>
            </a:endParaRPr>
          </a:p>
          <a:p>
            <a:pPr algn="just"/>
            <a:r>
              <a:rPr lang="uk-UA" b="1" dirty="0" smtClean="0">
                <a:solidFill>
                  <a:srgbClr val="38B6AB"/>
                </a:solidFill>
                <a:latin typeface="Roboto Condensed Light" panose="02000000000000000000" pitchFamily="2" charset="0"/>
                <a:ea typeface="Roboto Condensed Light" panose="02000000000000000000" pitchFamily="2" charset="0"/>
              </a:rPr>
              <a:t>Справа № 390/25/22 </a:t>
            </a:r>
            <a:r>
              <a:rPr lang="uk-UA" dirty="0" smtClean="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відступ</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висновків</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викладених</a:t>
            </a:r>
            <a:r>
              <a:rPr lang="ru-RU" dirty="0">
                <a:solidFill>
                  <a:schemeClr val="bg1"/>
                </a:solidFill>
                <a:latin typeface="Roboto Condensed Light" panose="02000000000000000000" pitchFamily="2" charset="0"/>
                <a:ea typeface="Roboto Condensed Light" panose="02000000000000000000" pitchFamily="2" charset="0"/>
              </a:rPr>
              <a:t> у постановах КЦС </a:t>
            </a:r>
            <a:r>
              <a:rPr lang="ru-RU" dirty="0" smtClean="0">
                <a:solidFill>
                  <a:schemeClr val="bg1"/>
                </a:solidFill>
                <a:latin typeface="Roboto Condensed Light" panose="02000000000000000000" pitchFamily="2" charset="0"/>
                <a:ea typeface="Roboto Condensed Light" panose="02000000000000000000" pitchFamily="2" charset="0"/>
              </a:rPr>
              <a:t>ВС </a:t>
            </a:r>
            <a:r>
              <a:rPr lang="ru-RU" dirty="0" err="1" smtClean="0">
                <a:solidFill>
                  <a:schemeClr val="bg1"/>
                </a:solidFill>
                <a:latin typeface="Roboto Condensed Light" panose="02000000000000000000" pitchFamily="2" charset="0"/>
                <a:ea typeface="Roboto Condensed Light" panose="02000000000000000000" pitchFamily="2" charset="0"/>
              </a:rPr>
              <a:t>щодо</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застосування</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частини</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другої</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статті</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a:solidFill>
                  <a:schemeClr val="bg1"/>
                </a:solidFill>
                <a:latin typeface="Roboto Condensed Light" panose="02000000000000000000" pitchFamily="2" charset="0"/>
                <a:ea typeface="Roboto Condensed Light" panose="02000000000000000000" pitchFamily="2" charset="0"/>
              </a:rPr>
              <a:t>651 </a:t>
            </a:r>
            <a:r>
              <a:rPr lang="ru-RU" dirty="0" err="1" smtClean="0">
                <a:solidFill>
                  <a:schemeClr val="bg1"/>
                </a:solidFill>
                <a:latin typeface="Roboto Condensed Light" panose="02000000000000000000" pitchFamily="2" charset="0"/>
                <a:ea typeface="Roboto Condensed Light" panose="02000000000000000000" pitchFamily="2" charset="0"/>
              </a:rPr>
              <a:t>Цивільного</a:t>
            </a:r>
            <a:r>
              <a:rPr lang="ru-RU" dirty="0" smtClean="0">
                <a:solidFill>
                  <a:schemeClr val="bg1"/>
                </a:solidFill>
                <a:latin typeface="Roboto Condensed Light" panose="02000000000000000000" pitchFamily="2" charset="0"/>
                <a:ea typeface="Roboto Condensed Light" panose="02000000000000000000" pitchFamily="2" charset="0"/>
              </a:rPr>
              <a:t> кодексу </a:t>
            </a:r>
            <a:r>
              <a:rPr lang="ru-RU" dirty="0" err="1" smtClean="0">
                <a:solidFill>
                  <a:schemeClr val="bg1"/>
                </a:solidFill>
                <a:latin typeface="Roboto Condensed Light" panose="02000000000000000000" pitchFamily="2" charset="0"/>
                <a:ea typeface="Roboto Condensed Light" panose="02000000000000000000" pitchFamily="2" charset="0"/>
              </a:rPr>
              <a:t>України</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a:solidFill>
                  <a:schemeClr val="bg1"/>
                </a:solidFill>
                <a:latin typeface="Roboto Condensed Light" panose="02000000000000000000" pitchFamily="2" charset="0"/>
                <a:ea typeface="Roboto Condensed Light" panose="02000000000000000000" pitchFamily="2" charset="0"/>
              </a:rPr>
              <a:t>у справах про </a:t>
            </a:r>
            <a:r>
              <a:rPr lang="ru-RU" dirty="0" err="1">
                <a:solidFill>
                  <a:schemeClr val="bg1"/>
                </a:solidFill>
                <a:latin typeface="Roboto Condensed Light" panose="02000000000000000000" pitchFamily="2" charset="0"/>
                <a:ea typeface="Roboto Condensed Light" panose="02000000000000000000" pitchFamily="2" charset="0"/>
              </a:rPr>
              <a:t>розірвання</a:t>
            </a:r>
            <a:r>
              <a:rPr lang="ru-RU" dirty="0">
                <a:solidFill>
                  <a:schemeClr val="bg1"/>
                </a:solidFill>
                <a:latin typeface="Roboto Condensed Light" panose="02000000000000000000" pitchFamily="2" charset="0"/>
                <a:ea typeface="Roboto Condensed Light" panose="02000000000000000000" pitchFamily="2" charset="0"/>
              </a:rPr>
              <a:t> договору про право </a:t>
            </a:r>
            <a:r>
              <a:rPr lang="ru-RU" dirty="0" err="1">
                <a:solidFill>
                  <a:schemeClr val="bg1"/>
                </a:solidFill>
                <a:latin typeface="Roboto Condensed Light" panose="02000000000000000000" pitchFamily="2" charset="0"/>
                <a:ea typeface="Roboto Condensed Light" panose="02000000000000000000" pitchFamily="2" charset="0"/>
              </a:rPr>
              <a:t>користування</a:t>
            </a:r>
            <a:r>
              <a:rPr lang="ru-RU" dirty="0">
                <a:solidFill>
                  <a:schemeClr val="bg1"/>
                </a:solidFill>
                <a:latin typeface="Roboto Condensed Light" panose="02000000000000000000" pitchFamily="2" charset="0"/>
                <a:ea typeface="Roboto Condensed Light" panose="02000000000000000000" pitchFamily="2" charset="0"/>
              </a:rPr>
              <a:t> земельною </a:t>
            </a:r>
            <a:r>
              <a:rPr lang="ru-RU" dirty="0" err="1">
                <a:solidFill>
                  <a:schemeClr val="bg1"/>
                </a:solidFill>
                <a:latin typeface="Roboto Condensed Light" panose="02000000000000000000" pitchFamily="2" charset="0"/>
                <a:ea typeface="Roboto Condensed Light" panose="02000000000000000000" pitchFamily="2" charset="0"/>
              </a:rPr>
              <a:t>ділянкою</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договір</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емфітевзису</a:t>
            </a:r>
            <a:r>
              <a:rPr lang="ru-RU" dirty="0" smtClean="0">
                <a:solidFill>
                  <a:schemeClr val="bg1"/>
                </a:solidFill>
                <a:latin typeface="Roboto Condensed Light" panose="02000000000000000000" pitchFamily="2" charset="0"/>
                <a:ea typeface="Roboto Condensed Light" panose="02000000000000000000" pitchFamily="2" charset="0"/>
              </a:rPr>
              <a:t>);</a:t>
            </a:r>
          </a:p>
          <a:p>
            <a:pPr algn="just"/>
            <a:endParaRPr lang="ru-RU" dirty="0" smtClean="0">
              <a:solidFill>
                <a:schemeClr val="bg1"/>
              </a:solidFill>
              <a:latin typeface="Roboto Condensed Light" panose="02000000000000000000" pitchFamily="2" charset="0"/>
              <a:ea typeface="Roboto Condensed Light" panose="02000000000000000000" pitchFamily="2" charset="0"/>
            </a:endParaRPr>
          </a:p>
          <a:p>
            <a:pPr algn="just"/>
            <a:r>
              <a:rPr lang="uk-UA" b="1" dirty="0">
                <a:solidFill>
                  <a:srgbClr val="38B6AB"/>
                </a:solidFill>
                <a:latin typeface="Roboto Condensed Light" panose="02000000000000000000" pitchFamily="2" charset="0"/>
                <a:ea typeface="Roboto Condensed Light" panose="02000000000000000000" pitchFamily="2" charset="0"/>
              </a:rPr>
              <a:t>Справа № </a:t>
            </a:r>
            <a:r>
              <a:rPr lang="uk-UA" b="1" dirty="0" smtClean="0">
                <a:solidFill>
                  <a:srgbClr val="38B6AB"/>
                </a:solidFill>
                <a:latin typeface="Roboto Condensed Light" panose="02000000000000000000" pitchFamily="2" charset="0"/>
                <a:ea typeface="Roboto Condensed Light" panose="02000000000000000000" pitchFamily="2" charset="0"/>
              </a:rPr>
              <a:t>144/1440/22 </a:t>
            </a:r>
            <a:r>
              <a:rPr lang="uk-UA" dirty="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відступ</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висновку</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викладеного</a:t>
            </a:r>
            <a:r>
              <a:rPr lang="ru-RU" dirty="0">
                <a:solidFill>
                  <a:schemeClr val="bg1"/>
                </a:solidFill>
                <a:latin typeface="Roboto Condensed Light" panose="02000000000000000000" pitchFamily="2" charset="0"/>
                <a:ea typeface="Roboto Condensed Light" panose="02000000000000000000" pitchFamily="2" charset="0"/>
              </a:rPr>
              <a:t> у </a:t>
            </a:r>
            <a:r>
              <a:rPr lang="ru-RU" dirty="0" err="1">
                <a:solidFill>
                  <a:schemeClr val="bg1"/>
                </a:solidFill>
                <a:latin typeface="Roboto Condensed Light" panose="02000000000000000000" pitchFamily="2" charset="0"/>
                <a:ea typeface="Roboto Condensed Light" panose="02000000000000000000" pitchFamily="2" charset="0"/>
              </a:rPr>
              <a:t>постанові</a:t>
            </a:r>
            <a:r>
              <a:rPr lang="ru-RU" dirty="0">
                <a:solidFill>
                  <a:schemeClr val="bg1"/>
                </a:solidFill>
                <a:latin typeface="Roboto Condensed Light" panose="02000000000000000000" pitchFamily="2" charset="0"/>
                <a:ea typeface="Roboto Condensed Light" panose="02000000000000000000" pitchFamily="2" charset="0"/>
              </a:rPr>
              <a:t> КЦС ВС </a:t>
            </a:r>
            <a:r>
              <a:rPr lang="ru-RU" dirty="0" err="1" smtClean="0">
                <a:solidFill>
                  <a:schemeClr val="bg1"/>
                </a:solidFill>
                <a:latin typeface="Roboto Condensed Light" panose="02000000000000000000" pitchFamily="2" charset="0"/>
                <a:ea typeface="Roboto Condensed Light" panose="02000000000000000000" pitchFamily="2" charset="0"/>
              </a:rPr>
              <a:t>щодо</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a:solidFill>
                  <a:schemeClr val="bg1"/>
                </a:solidFill>
                <a:latin typeface="Roboto Condensed Light" panose="02000000000000000000" pitchFamily="2" charset="0"/>
                <a:ea typeface="Roboto Condensed Light" panose="02000000000000000000" pitchFamily="2" charset="0"/>
              </a:rPr>
              <a:t>способу </a:t>
            </a:r>
            <a:r>
              <a:rPr lang="ru-RU" dirty="0" err="1">
                <a:solidFill>
                  <a:schemeClr val="bg1"/>
                </a:solidFill>
                <a:latin typeface="Roboto Condensed Light" panose="02000000000000000000" pitchFamily="2" charset="0"/>
                <a:ea typeface="Roboto Condensed Light" panose="02000000000000000000" pitchFamily="2" charset="0"/>
              </a:rPr>
              <a:t>захисту</a:t>
            </a:r>
            <a:r>
              <a:rPr lang="ru-RU" dirty="0">
                <a:solidFill>
                  <a:schemeClr val="bg1"/>
                </a:solidFill>
                <a:latin typeface="Roboto Condensed Light" panose="02000000000000000000" pitchFamily="2" charset="0"/>
                <a:ea typeface="Roboto Condensed Light" panose="02000000000000000000" pitchFamily="2" charset="0"/>
              </a:rPr>
              <a:t> прав </a:t>
            </a:r>
            <a:r>
              <a:rPr lang="ru-RU" dirty="0" err="1">
                <a:solidFill>
                  <a:schemeClr val="bg1"/>
                </a:solidFill>
                <a:latin typeface="Roboto Condensed Light" panose="02000000000000000000" pitchFamily="2" charset="0"/>
                <a:ea typeface="Roboto Condensed Light" panose="02000000000000000000" pitchFamily="2" charset="0"/>
              </a:rPr>
              <a:t>орендодавця</a:t>
            </a:r>
            <a:r>
              <a:rPr lang="ru-RU" dirty="0">
                <a:solidFill>
                  <a:schemeClr val="bg1"/>
                </a:solidFill>
                <a:latin typeface="Roboto Condensed Light" panose="02000000000000000000" pitchFamily="2" charset="0"/>
                <a:ea typeface="Roboto Condensed Light" panose="02000000000000000000" pitchFamily="2" charset="0"/>
              </a:rPr>
              <a:t> на </a:t>
            </a:r>
            <a:r>
              <a:rPr lang="ru-RU" dirty="0" err="1">
                <a:solidFill>
                  <a:schemeClr val="bg1"/>
                </a:solidFill>
                <a:latin typeface="Roboto Condensed Light" panose="02000000000000000000" pitchFamily="2" charset="0"/>
                <a:ea typeface="Roboto Condensed Light" panose="02000000000000000000" pitchFamily="2" charset="0"/>
              </a:rPr>
              <a:t>земельну</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ділянку</a:t>
            </a:r>
            <a:r>
              <a:rPr lang="ru-RU" dirty="0">
                <a:solidFill>
                  <a:schemeClr val="bg1"/>
                </a:solidFill>
                <a:latin typeface="Roboto Condensed Light" panose="02000000000000000000" pitchFamily="2" charset="0"/>
                <a:ea typeface="Roboto Condensed Light" panose="02000000000000000000" pitchFamily="2" charset="0"/>
              </a:rPr>
              <a:t>, та </a:t>
            </a:r>
            <a:r>
              <a:rPr lang="ru-RU" dirty="0" err="1">
                <a:solidFill>
                  <a:schemeClr val="bg1"/>
                </a:solidFill>
                <a:latin typeface="Roboto Condensed Light" panose="02000000000000000000" pitchFamily="2" charset="0"/>
                <a:ea typeface="Roboto Condensed Light" panose="02000000000000000000" pitchFamily="2" charset="0"/>
              </a:rPr>
              <a:t>зробити</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висновок</a:t>
            </a:r>
            <a:r>
              <a:rPr lang="ru-RU" dirty="0">
                <a:solidFill>
                  <a:schemeClr val="bg1"/>
                </a:solidFill>
                <a:latin typeface="Roboto Condensed Light" panose="02000000000000000000" pitchFamily="2" charset="0"/>
                <a:ea typeface="Roboto Condensed Light" panose="02000000000000000000" pitchFamily="2" charset="0"/>
              </a:rPr>
              <a:t> про те, </a:t>
            </a:r>
            <a:r>
              <a:rPr lang="ru-RU" dirty="0" err="1">
                <a:solidFill>
                  <a:schemeClr val="bg1"/>
                </a:solidFill>
                <a:latin typeface="Roboto Condensed Light" panose="02000000000000000000" pitchFamily="2" charset="0"/>
                <a:ea typeface="Roboto Condensed Light" panose="02000000000000000000" pitchFamily="2" charset="0"/>
              </a:rPr>
              <a:t>що</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належним</a:t>
            </a:r>
            <a:r>
              <a:rPr lang="ru-RU" dirty="0">
                <a:solidFill>
                  <a:schemeClr val="bg1"/>
                </a:solidFill>
                <a:latin typeface="Roboto Condensed Light" panose="02000000000000000000" pitchFamily="2" charset="0"/>
                <a:ea typeface="Roboto Condensed Light" panose="02000000000000000000" pitchFamily="2" charset="0"/>
              </a:rPr>
              <a:t> способом </a:t>
            </a:r>
            <a:r>
              <a:rPr lang="ru-RU" dirty="0" err="1">
                <a:solidFill>
                  <a:schemeClr val="bg1"/>
                </a:solidFill>
                <a:latin typeface="Roboto Condensed Light" panose="02000000000000000000" pitchFamily="2" charset="0"/>
                <a:ea typeface="Roboto Condensed Light" panose="02000000000000000000" pitchFamily="2" charset="0"/>
              </a:rPr>
              <a:t>захисту</a:t>
            </a:r>
            <a:r>
              <a:rPr lang="ru-RU" dirty="0">
                <a:solidFill>
                  <a:schemeClr val="bg1"/>
                </a:solidFill>
                <a:latin typeface="Roboto Condensed Light" panose="02000000000000000000" pitchFamily="2" charset="0"/>
                <a:ea typeface="Roboto Condensed Light" panose="02000000000000000000" pitchFamily="2" charset="0"/>
              </a:rPr>
              <a:t> прав </a:t>
            </a:r>
            <a:r>
              <a:rPr lang="ru-RU" dirty="0" err="1">
                <a:solidFill>
                  <a:schemeClr val="bg1"/>
                </a:solidFill>
                <a:latin typeface="Roboto Condensed Light" panose="02000000000000000000" pitchFamily="2" charset="0"/>
                <a:ea typeface="Roboto Condensed Light" panose="02000000000000000000" pitchFamily="2" charset="0"/>
              </a:rPr>
              <a:t>орендодавця</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який</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вважає</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що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зареєстроване</a:t>
            </a:r>
            <a:r>
              <a:rPr lang="ru-RU" dirty="0">
                <a:solidFill>
                  <a:schemeClr val="bg1"/>
                </a:solidFill>
                <a:latin typeface="Roboto Condensed Light" panose="02000000000000000000" pitchFamily="2" charset="0"/>
                <a:ea typeface="Roboto Condensed Light" panose="02000000000000000000" pitchFamily="2" charset="0"/>
              </a:rPr>
              <a:t> право </a:t>
            </a:r>
            <a:r>
              <a:rPr lang="ru-RU" dirty="0" err="1">
                <a:solidFill>
                  <a:schemeClr val="bg1"/>
                </a:solidFill>
                <a:latin typeface="Roboto Condensed Light" panose="02000000000000000000" pitchFamily="2" charset="0"/>
                <a:ea typeface="Roboto Condensed Light" panose="02000000000000000000" pitchFamily="2" charset="0"/>
              </a:rPr>
              <a:t>оренди</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відсутнє</a:t>
            </a:r>
            <a:r>
              <a:rPr lang="ru-RU" dirty="0">
                <a:solidFill>
                  <a:schemeClr val="bg1"/>
                </a:solidFill>
                <a:latin typeface="Roboto Condensed Light" panose="02000000000000000000" pitchFamily="2" charset="0"/>
                <a:ea typeface="Roboto Condensed Light" panose="02000000000000000000" pitchFamily="2" charset="0"/>
              </a:rPr>
              <a:t>, є </a:t>
            </a:r>
            <a:r>
              <a:rPr lang="ru-RU" dirty="0" err="1">
                <a:solidFill>
                  <a:schemeClr val="bg1"/>
                </a:solidFill>
                <a:latin typeface="Roboto Condensed Light" panose="02000000000000000000" pitchFamily="2" charset="0"/>
                <a:ea typeface="Roboto Condensed Light" panose="02000000000000000000" pitchFamily="2" charset="0"/>
              </a:rPr>
              <a:t>його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вимога</a:t>
            </a:r>
            <a:r>
              <a:rPr lang="ru-RU" dirty="0">
                <a:solidFill>
                  <a:schemeClr val="bg1"/>
                </a:solidFill>
                <a:latin typeface="Roboto Condensed Light" panose="02000000000000000000" pitchFamily="2" charset="0"/>
                <a:ea typeface="Roboto Condensed Light" panose="02000000000000000000" pitchFamily="2" charset="0"/>
              </a:rPr>
              <a:t> до особи, за </a:t>
            </a:r>
            <a:r>
              <a:rPr lang="ru-RU" dirty="0" err="1">
                <a:solidFill>
                  <a:schemeClr val="bg1"/>
                </a:solidFill>
                <a:latin typeface="Roboto Condensed Light" panose="02000000000000000000" pitchFamily="2" charset="0"/>
                <a:ea typeface="Roboto Condensed Light" panose="02000000000000000000" pitchFamily="2" charset="0"/>
              </a:rPr>
              <a:t>якою</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зареєстроване</a:t>
            </a:r>
            <a:r>
              <a:rPr lang="ru-RU" dirty="0">
                <a:solidFill>
                  <a:schemeClr val="bg1"/>
                </a:solidFill>
                <a:latin typeface="Roboto Condensed Light" panose="02000000000000000000" pitchFamily="2" charset="0"/>
                <a:ea typeface="Roboto Condensed Light" panose="02000000000000000000" pitchFamily="2" charset="0"/>
              </a:rPr>
              <a:t> право </a:t>
            </a:r>
            <a:r>
              <a:rPr lang="ru-RU" dirty="0" err="1">
                <a:solidFill>
                  <a:schemeClr val="bg1"/>
                </a:solidFill>
                <a:latin typeface="Roboto Condensed Light" panose="02000000000000000000" pitchFamily="2" charset="0"/>
                <a:ea typeface="Roboto Condensed Light" panose="02000000000000000000" pitchFamily="2" charset="0"/>
              </a:rPr>
              <a:t>оренди</a:t>
            </a:r>
            <a:r>
              <a:rPr lang="ru-RU" dirty="0">
                <a:solidFill>
                  <a:schemeClr val="bg1"/>
                </a:solidFill>
                <a:latin typeface="Roboto Condensed Light" panose="02000000000000000000" pitchFamily="2" charset="0"/>
                <a:ea typeface="Roboto Condensed Light" panose="02000000000000000000" pitchFamily="2" charset="0"/>
              </a:rPr>
              <a:t>, про </a:t>
            </a:r>
            <a:r>
              <a:rPr lang="ru-RU" dirty="0" err="1">
                <a:solidFill>
                  <a:schemeClr val="bg1"/>
                </a:solidFill>
                <a:latin typeface="Roboto Condensed Light" panose="02000000000000000000" pitchFamily="2" charset="0"/>
                <a:ea typeface="Roboto Condensed Light" panose="02000000000000000000" pitchFamily="2" charset="0"/>
              </a:rPr>
              <a:t>визнання</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відсутнім</a:t>
            </a:r>
            <a:r>
              <a:rPr lang="ru-RU" dirty="0">
                <a:solidFill>
                  <a:schemeClr val="bg1"/>
                </a:solidFill>
                <a:latin typeface="Roboto Condensed Light" panose="02000000000000000000" pitchFamily="2" charset="0"/>
                <a:ea typeface="Roboto Condensed Light" panose="02000000000000000000" pitchFamily="2" charset="0"/>
              </a:rPr>
              <a:t> права </a:t>
            </a:r>
            <a:r>
              <a:rPr lang="ru-RU" dirty="0" err="1">
                <a:solidFill>
                  <a:schemeClr val="bg1"/>
                </a:solidFill>
                <a:latin typeface="Roboto Condensed Light" panose="02000000000000000000" pitchFamily="2" charset="0"/>
                <a:ea typeface="Roboto Condensed Light" panose="02000000000000000000" pitchFamily="2" charset="0"/>
              </a:rPr>
              <a:t>оренди</a:t>
            </a:r>
            <a:r>
              <a:rPr lang="ru-RU" dirty="0" smtClean="0">
                <a:solidFill>
                  <a:schemeClr val="bg1"/>
                </a:solidFill>
                <a:latin typeface="Roboto Condensed Light" panose="02000000000000000000" pitchFamily="2" charset="0"/>
                <a:ea typeface="Roboto Condensed Light" panose="02000000000000000000" pitchFamily="2" charset="0"/>
              </a:rPr>
              <a:t>;</a:t>
            </a:r>
          </a:p>
          <a:p>
            <a:pPr algn="just"/>
            <a:endParaRPr lang="ru-RU" dirty="0" smtClean="0">
              <a:solidFill>
                <a:schemeClr val="bg1"/>
              </a:solidFill>
              <a:latin typeface="Roboto Condensed Light" panose="02000000000000000000" pitchFamily="2" charset="0"/>
              <a:ea typeface="Roboto Condensed Light" panose="02000000000000000000" pitchFamily="2" charset="0"/>
            </a:endParaRPr>
          </a:p>
          <a:p>
            <a:pPr algn="just"/>
            <a:r>
              <a:rPr lang="uk-UA" b="1" dirty="0">
                <a:solidFill>
                  <a:srgbClr val="38B6AB"/>
                </a:solidFill>
                <a:latin typeface="Roboto Condensed Light" panose="02000000000000000000" pitchFamily="2" charset="0"/>
                <a:ea typeface="Roboto Condensed Light" panose="02000000000000000000" pitchFamily="2" charset="0"/>
              </a:rPr>
              <a:t>Справа № </a:t>
            </a:r>
            <a:r>
              <a:rPr lang="uk-UA" b="1" dirty="0" smtClean="0">
                <a:solidFill>
                  <a:srgbClr val="38B6AB"/>
                </a:solidFill>
                <a:latin typeface="Roboto Condensed Light" panose="02000000000000000000" pitchFamily="2" charset="0"/>
                <a:ea typeface="Roboto Condensed Light" panose="02000000000000000000" pitchFamily="2" charset="0"/>
              </a:rPr>
              <a:t>394/818/21 </a:t>
            </a:r>
            <a:r>
              <a:rPr lang="uk-UA" dirty="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відступ</a:t>
            </a:r>
            <a:r>
              <a:rPr lang="ru-RU" dirty="0" smtClean="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від</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висновку</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викладеного</a:t>
            </a:r>
            <a:r>
              <a:rPr lang="ru-RU" dirty="0">
                <a:solidFill>
                  <a:schemeClr val="bg1"/>
                </a:solidFill>
                <a:latin typeface="Roboto Condensed Light" panose="02000000000000000000" pitchFamily="2" charset="0"/>
                <a:ea typeface="Roboto Condensed Light" panose="02000000000000000000" pitchFamily="2" charset="0"/>
              </a:rPr>
              <a:t> в </a:t>
            </a:r>
            <a:r>
              <a:rPr lang="ru-RU" dirty="0" err="1">
                <a:solidFill>
                  <a:schemeClr val="bg1"/>
                </a:solidFill>
                <a:latin typeface="Roboto Condensed Light" panose="02000000000000000000" pitchFamily="2" charset="0"/>
                <a:ea typeface="Roboto Condensed Light" panose="02000000000000000000" pitchFamily="2" charset="0"/>
              </a:rPr>
              <a:t>постанові</a:t>
            </a:r>
            <a:r>
              <a:rPr lang="ru-RU" dirty="0">
                <a:solidFill>
                  <a:schemeClr val="bg1"/>
                </a:solidFill>
                <a:latin typeface="Roboto Condensed Light" panose="02000000000000000000" pitchFamily="2" charset="0"/>
                <a:ea typeface="Roboto Condensed Light" panose="02000000000000000000" pitchFamily="2" charset="0"/>
              </a:rPr>
              <a:t> </a:t>
            </a:r>
            <a:r>
              <a:rPr lang="ru-RU" dirty="0" smtClean="0">
                <a:solidFill>
                  <a:schemeClr val="bg1"/>
                </a:solidFill>
                <a:latin typeface="Roboto Condensed Light" panose="02000000000000000000" pitchFamily="2" charset="0"/>
                <a:ea typeface="Roboto Condensed Light" panose="02000000000000000000" pitchFamily="2" charset="0"/>
              </a:rPr>
              <a:t>КЦС ВС про </a:t>
            </a:r>
            <a:r>
              <a:rPr lang="ru-RU" dirty="0">
                <a:solidFill>
                  <a:schemeClr val="bg1"/>
                </a:solidFill>
                <a:latin typeface="Roboto Condensed Light" panose="02000000000000000000" pitchFamily="2" charset="0"/>
                <a:ea typeface="Roboto Condensed Light" panose="02000000000000000000" pitchFamily="2" charset="0"/>
              </a:rPr>
              <a:t>те, </a:t>
            </a:r>
            <a:r>
              <a:rPr lang="ru-RU" dirty="0" err="1">
                <a:solidFill>
                  <a:schemeClr val="bg1"/>
                </a:solidFill>
                <a:latin typeface="Roboto Condensed Light" panose="02000000000000000000" pitchFamily="2" charset="0"/>
                <a:ea typeface="Roboto Condensed Light" panose="02000000000000000000" pitchFamily="2" charset="0"/>
              </a:rPr>
              <a:t>що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власник</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земельної</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ділянки</a:t>
            </a:r>
            <a:r>
              <a:rPr lang="ru-RU" dirty="0">
                <a:solidFill>
                  <a:schemeClr val="bg1"/>
                </a:solidFill>
                <a:latin typeface="Roboto Condensed Light" panose="02000000000000000000" pitchFamily="2" charset="0"/>
                <a:ea typeface="Roboto Condensed Light" panose="02000000000000000000" pitchFamily="2" charset="0"/>
              </a:rPr>
              <a:t> (держава, </a:t>
            </a:r>
            <a:r>
              <a:rPr lang="ru-RU" dirty="0" err="1">
                <a:solidFill>
                  <a:schemeClr val="bg1"/>
                </a:solidFill>
                <a:latin typeface="Roboto Condensed Light" panose="02000000000000000000" pitchFamily="2" charset="0"/>
                <a:ea typeface="Roboto Condensed Light" panose="02000000000000000000" pitchFamily="2" charset="0"/>
              </a:rPr>
              <a:t>територіальна</a:t>
            </a:r>
            <a:r>
              <a:rPr lang="ru-RU" dirty="0">
                <a:solidFill>
                  <a:schemeClr val="bg1"/>
                </a:solidFill>
                <a:latin typeface="Roboto Condensed Light" panose="02000000000000000000" pitchFamily="2" charset="0"/>
                <a:ea typeface="Roboto Condensed Light" panose="02000000000000000000" pitchFamily="2" charset="0"/>
              </a:rPr>
              <a:t> громада), </a:t>
            </a:r>
            <a:r>
              <a:rPr lang="ru-RU" dirty="0" err="1">
                <a:solidFill>
                  <a:schemeClr val="bg1"/>
                </a:solidFill>
                <a:latin typeface="Roboto Condensed Light" panose="02000000000000000000" pitchFamily="2" charset="0"/>
                <a:ea typeface="Roboto Condensed Light" panose="02000000000000000000" pitchFamily="2" charset="0"/>
              </a:rPr>
              <a:t>який</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надав</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дозвіл</a:t>
            </a:r>
            <a:r>
              <a:rPr lang="ru-RU" dirty="0">
                <a:solidFill>
                  <a:schemeClr val="bg1"/>
                </a:solidFill>
                <a:latin typeface="Roboto Condensed Light" panose="02000000000000000000" pitchFamily="2" charset="0"/>
                <a:ea typeface="Roboto Condensed Light" panose="02000000000000000000" pitchFamily="2" charset="0"/>
              </a:rPr>
              <a:t> на </a:t>
            </a:r>
            <a:r>
              <a:rPr lang="ru-RU" dirty="0" err="1">
                <a:solidFill>
                  <a:schemeClr val="bg1"/>
                </a:solidFill>
                <a:latin typeface="Roboto Condensed Light" panose="02000000000000000000" pitchFamily="2" charset="0"/>
                <a:ea typeface="Roboto Condensed Light" panose="02000000000000000000" pitchFamily="2" charset="0"/>
              </a:rPr>
              <a:t>виготовлення</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проєкту</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землеустрою</a:t>
            </a:r>
            <a:r>
              <a:rPr lang="ru-RU" dirty="0">
                <a:solidFill>
                  <a:schemeClr val="bg1"/>
                </a:solidFill>
                <a:latin typeface="Roboto Condensed Light" panose="02000000000000000000" pitchFamily="2" charset="0"/>
                <a:ea typeface="Roboto Condensed Light" panose="02000000000000000000" pitchFamily="2" charset="0"/>
              </a:rPr>
              <a:t> з метою </a:t>
            </a:r>
            <a:r>
              <a:rPr lang="ru-RU" dirty="0" err="1">
                <a:solidFill>
                  <a:schemeClr val="bg1"/>
                </a:solidFill>
                <a:latin typeface="Roboto Condensed Light" panose="02000000000000000000" pitchFamily="2" charset="0"/>
                <a:ea typeface="Roboto Condensed Light" panose="02000000000000000000" pitchFamily="2" charset="0"/>
              </a:rPr>
              <a:t>формування</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земельної</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ділянки</a:t>
            </a:r>
            <a:r>
              <a:rPr lang="ru-RU" dirty="0">
                <a:solidFill>
                  <a:schemeClr val="bg1"/>
                </a:solidFill>
                <a:latin typeface="Roboto Condensed Light" panose="02000000000000000000" pitchFamily="2" charset="0"/>
                <a:ea typeface="Roboto Condensed Light" panose="02000000000000000000" pitchFamily="2" charset="0"/>
              </a:rPr>
              <a:t>, за </a:t>
            </a:r>
            <a:r>
              <a:rPr lang="ru-RU" dirty="0" err="1">
                <a:solidFill>
                  <a:schemeClr val="bg1"/>
                </a:solidFill>
                <a:latin typeface="Roboto Condensed Light" panose="02000000000000000000" pitchFamily="2" charset="0"/>
                <a:ea typeface="Roboto Condensed Light" panose="02000000000000000000" pitchFamily="2" charset="0"/>
              </a:rPr>
              <a:t>загальним</a:t>
            </a:r>
            <a:r>
              <a:rPr lang="ru-RU" dirty="0">
                <a:solidFill>
                  <a:schemeClr val="bg1"/>
                </a:solidFill>
                <a:latin typeface="Roboto Condensed Light" panose="02000000000000000000" pitchFamily="2" charset="0"/>
                <a:ea typeface="Roboto Condensed Light" panose="02000000000000000000" pitchFamily="2" charset="0"/>
              </a:rPr>
              <a:t> правилом не </a:t>
            </a:r>
            <a:r>
              <a:rPr lang="ru-RU" dirty="0" err="1">
                <a:solidFill>
                  <a:schemeClr val="bg1"/>
                </a:solidFill>
                <a:latin typeface="Roboto Condensed Light" panose="02000000000000000000" pitchFamily="2" charset="0"/>
                <a:ea typeface="Roboto Condensed Light" panose="02000000000000000000" pitchFamily="2" charset="0"/>
              </a:rPr>
              <a:t>зобов’язаний</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надалі</a:t>
            </a:r>
            <a:r>
              <a:rPr lang="ru-RU" dirty="0">
                <a:solidFill>
                  <a:schemeClr val="bg1"/>
                </a:solidFill>
                <a:latin typeface="Roboto Condensed Light" panose="02000000000000000000" pitchFamily="2" charset="0"/>
                <a:ea typeface="Roboto Condensed Light" panose="02000000000000000000" pitchFamily="2" charset="0"/>
              </a:rPr>
              <a:t> у </a:t>
            </a:r>
            <a:r>
              <a:rPr lang="ru-RU" dirty="0" err="1">
                <a:solidFill>
                  <a:schemeClr val="bg1"/>
                </a:solidFill>
                <a:latin typeface="Roboto Condensed Light" panose="02000000000000000000" pitchFamily="2" charset="0"/>
                <a:ea typeface="Roboto Condensed Light" panose="02000000000000000000" pitchFamily="2" charset="0"/>
              </a:rPr>
              <a:t>всіх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випадках</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затвердити</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цей</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проєкт</a:t>
            </a:r>
            <a:r>
              <a:rPr lang="ru-RU" dirty="0">
                <a:solidFill>
                  <a:schemeClr val="bg1"/>
                </a:solidFill>
                <a:latin typeface="Roboto Condensed Light" panose="02000000000000000000" pitchFamily="2" charset="0"/>
                <a:ea typeface="Roboto Condensed Light" panose="02000000000000000000" pitchFamily="2" charset="0"/>
              </a:rPr>
              <a:t> і </a:t>
            </a:r>
            <a:r>
              <a:rPr lang="ru-RU" dirty="0" err="1">
                <a:solidFill>
                  <a:schemeClr val="bg1"/>
                </a:solidFill>
                <a:latin typeface="Roboto Condensed Light" panose="02000000000000000000" pitchFamily="2" charset="0"/>
                <a:ea typeface="Roboto Condensed Light" panose="02000000000000000000" pitchFamily="2" charset="0"/>
              </a:rPr>
              <a:t>одночасно</a:t>
            </a:r>
            <a:r>
              <a:rPr lang="ru-RU" dirty="0">
                <a:solidFill>
                  <a:schemeClr val="bg1"/>
                </a:solidFill>
                <a:latin typeface="Roboto Condensed Light" panose="02000000000000000000" pitchFamily="2" charset="0"/>
                <a:ea typeface="Roboto Condensed Light" panose="02000000000000000000" pitchFamily="2" charset="0"/>
              </a:rPr>
              <a:t> з </a:t>
            </a:r>
            <a:r>
              <a:rPr lang="ru-RU" dirty="0" err="1">
                <a:solidFill>
                  <a:schemeClr val="bg1"/>
                </a:solidFill>
                <a:latin typeface="Roboto Condensed Light" panose="02000000000000000000" pitchFamily="2" charset="0"/>
                <a:ea typeface="Roboto Condensed Light" panose="02000000000000000000" pitchFamily="2" charset="0"/>
              </a:rPr>
              <a:t>цим</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виділити</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таку</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ділянку</a:t>
            </a:r>
            <a:r>
              <a:rPr lang="ru-RU" dirty="0">
                <a:solidFill>
                  <a:schemeClr val="bg1"/>
                </a:solidFill>
                <a:latin typeface="Roboto Condensed Light" panose="02000000000000000000" pitchFamily="2" charset="0"/>
                <a:ea typeface="Roboto Condensed Light" panose="02000000000000000000" pitchFamily="2" charset="0"/>
              </a:rPr>
              <a:t> у </a:t>
            </a:r>
            <a:r>
              <a:rPr lang="ru-RU" dirty="0" err="1">
                <a:solidFill>
                  <a:schemeClr val="bg1"/>
                </a:solidFill>
                <a:latin typeface="Roboto Condensed Light" panose="02000000000000000000" pitchFamily="2" charset="0"/>
                <a:ea typeface="Roboto Condensed Light" panose="02000000000000000000" pitchFamily="2" charset="0"/>
              </a:rPr>
              <a:t>власність</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або</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користування</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тій</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особі</a:t>
            </a:r>
            <a:r>
              <a:rPr lang="ru-RU" dirty="0">
                <a:solidFill>
                  <a:schemeClr val="bg1"/>
                </a:solidFill>
                <a:latin typeface="Roboto Condensed Light" panose="02000000000000000000" pitchFamily="2" charset="0"/>
                <a:ea typeface="Roboto Condensed Light" panose="02000000000000000000" pitchFamily="2" charset="0"/>
              </a:rPr>
              <a:t>, яка </a:t>
            </a:r>
            <a:r>
              <a:rPr lang="ru-RU" dirty="0" err="1">
                <a:solidFill>
                  <a:schemeClr val="bg1"/>
                </a:solidFill>
                <a:latin typeface="Roboto Condensed Light" panose="02000000000000000000" pitchFamily="2" charset="0"/>
                <a:ea typeface="Roboto Condensed Light" panose="02000000000000000000" pitchFamily="2" charset="0"/>
              </a:rPr>
              <a:t>отримала</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a:solidFill>
                  <a:schemeClr val="bg1"/>
                </a:solidFill>
                <a:latin typeface="Roboto Condensed Light" panose="02000000000000000000" pitchFamily="2" charset="0"/>
                <a:ea typeface="Roboto Condensed Light" panose="02000000000000000000" pitchFamily="2" charset="0"/>
              </a:rPr>
              <a:t>вказаний</a:t>
            </a:r>
            <a:r>
              <a:rPr lang="ru-RU" dirty="0">
                <a:solidFill>
                  <a:schemeClr val="bg1"/>
                </a:solidFill>
                <a:latin typeface="Roboto Condensed Light" panose="02000000000000000000" pitchFamily="2" charset="0"/>
                <a:ea typeface="Roboto Condensed Light" panose="02000000000000000000" pitchFamily="2" charset="0"/>
              </a:rPr>
              <a:t> </a:t>
            </a:r>
            <a:r>
              <a:rPr lang="ru-RU" dirty="0" err="1" smtClean="0">
                <a:solidFill>
                  <a:schemeClr val="bg1"/>
                </a:solidFill>
                <a:latin typeface="Roboto Condensed Light" panose="02000000000000000000" pitchFamily="2" charset="0"/>
                <a:ea typeface="Roboto Condensed Light" panose="02000000000000000000" pitchFamily="2" charset="0"/>
              </a:rPr>
              <a:t>дозвіл</a:t>
            </a:r>
            <a:r>
              <a:rPr lang="ru-RU" dirty="0" smtClean="0">
                <a:solidFill>
                  <a:schemeClr val="bg1"/>
                </a:solidFill>
                <a:latin typeface="Roboto Condensed Light" panose="02000000000000000000" pitchFamily="2" charset="0"/>
                <a:ea typeface="Roboto Condensed Light" panose="02000000000000000000" pitchFamily="2" charset="0"/>
              </a:rPr>
              <a:t>;</a:t>
            </a:r>
          </a:p>
        </p:txBody>
      </p:sp>
    </p:spTree>
    <p:extLst>
      <p:ext uri="{BB962C8B-B14F-4D97-AF65-F5344CB8AC3E}">
        <p14:creationId xmlns:p14="http://schemas.microsoft.com/office/powerpoint/2010/main" val="1075581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11527359" y="6485038"/>
            <a:ext cx="347116" cy="15826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286546" y="6357705"/>
            <a:ext cx="2228718" cy="412930"/>
          </a:xfrm>
        </p:spPr>
        <p:txBody>
          <a:bodyPr/>
          <a:lstStyle/>
          <a:p>
            <a:r>
              <a:rPr lang="uk-UA" smtClean="0">
                <a:solidFill>
                  <a:schemeClr val="bg1"/>
                </a:solidFill>
                <a:latin typeface="Roboto Condensed Light" panose="02000000000000000000" pitchFamily="2" charset="0"/>
                <a:ea typeface="Roboto Condensed Light" panose="02000000000000000000" pitchFamily="2" charset="0"/>
              </a:rPr>
              <a:t>Велика Палата Верховного Суду</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Місце для нижнього колонтитула 6">
            <a:extLst>
              <a:ext uri="{FF2B5EF4-FFF2-40B4-BE49-F238E27FC236}">
                <a16:creationId xmlns:a16="http://schemas.microsoft.com/office/drawing/2014/main" id="{5DD3FAA2-11D2-433B-9639-F1C673A10B5F}"/>
              </a:ext>
            </a:extLst>
          </p:cNvPr>
          <p:cNvSpPr>
            <a:spLocks noGrp="1"/>
          </p:cNvSpPr>
          <p:nvPr>
            <p:ph type="ftr" sz="quarter" idx="11"/>
          </p:nvPr>
        </p:nvSpPr>
        <p:spPr>
          <a:xfrm>
            <a:off x="2806959" y="6381605"/>
            <a:ext cx="7092820" cy="365125"/>
          </a:xfrm>
        </p:spPr>
        <p:txBody>
          <a:bodyPr/>
          <a:lstStyle/>
          <a:p>
            <a:r>
              <a:rPr lang="ru-RU" smtClean="0">
                <a:solidFill>
                  <a:schemeClr val="bg1"/>
                </a:solidFill>
                <a:latin typeface="Roboto Condensed Light" panose="02000000000000000000" pitchFamily="2" charset="0"/>
                <a:ea typeface="Roboto Condensed Light" panose="02000000000000000000" pitchFamily="2" charset="0"/>
              </a:rPr>
              <a:t>Актуальні правові висновки Верховного Суду у земельних спорах</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2" name="TextBox 1"/>
          <p:cNvSpPr txBox="1"/>
          <p:nvPr/>
        </p:nvSpPr>
        <p:spPr>
          <a:xfrm>
            <a:off x="561975" y="231903"/>
            <a:ext cx="11114724" cy="830997"/>
          </a:xfrm>
          <a:prstGeom prst="rect">
            <a:avLst/>
          </a:prstGeom>
          <a:noFill/>
        </p:spPr>
        <p:txBody>
          <a:bodyPr wrap="square" rtlCol="0">
            <a:spAutoFit/>
          </a:bodyPr>
          <a:lstStyle/>
          <a:p>
            <a:pPr algn="just"/>
            <a:r>
              <a:rPr lang="uk-UA" sz="2400" b="1" dirty="0" smtClean="0">
                <a:solidFill>
                  <a:schemeClr val="bg1"/>
                </a:solidFill>
                <a:latin typeface="Roboto Condensed Light" panose="02000000000000000000" pitchFamily="2" charset="0"/>
                <a:ea typeface="Roboto Condensed Light" panose="02000000000000000000" pitchFamily="2" charset="0"/>
              </a:rPr>
              <a:t>Спосіб захисту права у разі передачі земельних ділянок з державної у комунальну власність</a:t>
            </a:r>
            <a:endParaRPr lang="uk-UA" sz="2400" b="1" dirty="0">
              <a:solidFill>
                <a:schemeClr val="bg1"/>
              </a:solidFill>
              <a:latin typeface="Roboto Condensed Light" panose="02000000000000000000" pitchFamily="2" charset="0"/>
              <a:ea typeface="Roboto Condensed Light" panose="02000000000000000000" pitchFamily="2" charset="0"/>
            </a:endParaRPr>
          </a:p>
        </p:txBody>
      </p:sp>
      <p:sp>
        <p:nvSpPr>
          <p:cNvPr id="6" name="TextBox 5"/>
          <p:cNvSpPr txBox="1"/>
          <p:nvPr/>
        </p:nvSpPr>
        <p:spPr>
          <a:xfrm>
            <a:off x="561975" y="1591472"/>
            <a:ext cx="11114724" cy="3801041"/>
          </a:xfrm>
          <a:prstGeom prst="rect">
            <a:avLst/>
          </a:prstGeom>
          <a:noFill/>
        </p:spPr>
        <p:txBody>
          <a:bodyPr wrap="square" rtlCol="0">
            <a:spAutoFit/>
          </a:bodyPr>
          <a:lstStyle/>
          <a:p>
            <a:pPr algn="just">
              <a:spcBef>
                <a:spcPts val="600"/>
              </a:spcBef>
            </a:pPr>
            <a:r>
              <a:rPr lang="uk-UA" sz="2000" b="1" dirty="0" smtClean="0">
                <a:solidFill>
                  <a:srgbClr val="FFD800"/>
                </a:solidFill>
                <a:latin typeface="Roboto Condensed Light" panose="02000000000000000000" pitchFamily="2" charset="0"/>
                <a:ea typeface="Roboto Condensed Light" panose="02000000000000000000" pitchFamily="2" charset="0"/>
              </a:rPr>
              <a:t>Оскарження рішення (наказу) уповноваженого органу про передачу з державної власності у комунальну власність</a:t>
            </a:r>
            <a:r>
              <a:rPr lang="uk-UA" sz="2000" dirty="0" smtClean="0">
                <a:solidFill>
                  <a:schemeClr val="bg1"/>
                </a:solidFill>
                <a:latin typeface="Roboto Condensed Light" panose="02000000000000000000" pitchFamily="2" charset="0"/>
                <a:ea typeface="Roboto Condensed Light" panose="02000000000000000000" pitchFamily="2" charset="0"/>
              </a:rPr>
              <a:t> земельних ділянок, на яких розташовані пам`ятки археології, за іншим цільовим призначенням (землі сільськогосподарського призначення для ведення фермерського господарства) </a:t>
            </a:r>
            <a:r>
              <a:rPr lang="uk-UA" sz="2000" b="1" dirty="0" smtClean="0">
                <a:solidFill>
                  <a:srgbClr val="FFD800"/>
                </a:solidFill>
                <a:latin typeface="Roboto Condensed Light" panose="02000000000000000000" pitchFamily="2" charset="0"/>
                <a:ea typeface="Roboto Condensed Light" panose="02000000000000000000" pitchFamily="2" charset="0"/>
              </a:rPr>
              <a:t>є ефективним способом захисту порушеного права та інтересів держави</a:t>
            </a:r>
            <a:r>
              <a:rPr lang="uk-UA" sz="2000" dirty="0" smtClean="0">
                <a:solidFill>
                  <a:schemeClr val="bg1"/>
                </a:solidFill>
                <a:latin typeface="Roboto Condensed Light" panose="02000000000000000000" pitchFamily="2" charset="0"/>
                <a:ea typeface="Roboto Condensed Light" panose="02000000000000000000" pitchFamily="2" charset="0"/>
              </a:rPr>
              <a:t>, </a:t>
            </a:r>
            <a:r>
              <a:rPr lang="uk-UA" sz="2000" b="1" dirty="0" smtClean="0">
                <a:solidFill>
                  <a:srgbClr val="FFD800"/>
                </a:solidFill>
                <a:latin typeface="Roboto Condensed Light" panose="02000000000000000000" pitchFamily="2" charset="0"/>
                <a:ea typeface="Roboto Condensed Light" panose="02000000000000000000" pitchFamily="2" charset="0"/>
              </a:rPr>
              <a:t>якщо подальше відчуження земельної ділянки не відбулося, </a:t>
            </a:r>
            <a:r>
              <a:rPr lang="uk-UA" sz="2000" dirty="0" smtClean="0">
                <a:solidFill>
                  <a:schemeClr val="bg1"/>
                </a:solidFill>
                <a:latin typeface="Roboto Condensed Light" panose="02000000000000000000" pitchFamily="2" charset="0"/>
                <a:ea typeface="Roboto Condensed Light" panose="02000000000000000000" pitchFamily="2" charset="0"/>
              </a:rPr>
              <a:t>оскільки усуває стан юридичної невизначеності щодо цільового призначення земельної ділянки та особи її власника. </a:t>
            </a:r>
          </a:p>
          <a:p>
            <a:pPr algn="just">
              <a:spcBef>
                <a:spcPts val="600"/>
              </a:spcBef>
            </a:pPr>
            <a:r>
              <a:rPr lang="uk-UA" sz="2000" dirty="0" smtClean="0">
                <a:solidFill>
                  <a:schemeClr val="bg1"/>
                </a:solidFill>
                <a:latin typeface="Roboto Condensed Light" panose="02000000000000000000" pitchFamily="2" charset="0"/>
                <a:ea typeface="Roboto Condensed Light" panose="02000000000000000000" pitchFamily="2" charset="0"/>
              </a:rPr>
              <a:t>Скасування рішення уповноваженого органу, яке продовжує діяти як підстава виникнення та існування права комунальної власності і внесення відповідного запису до Державного реєстру речових прав на нерухоме майно, саме лише приведе до усунення порушення прав держави на особливо цінні об`єкти археологічної спадщини.</a:t>
            </a:r>
          </a:p>
          <a:p>
            <a:pPr algn="just"/>
            <a:r>
              <a:rPr lang="uk-UA" i="1" dirty="0" smtClean="0">
                <a:solidFill>
                  <a:srgbClr val="38B6AB"/>
                </a:solidFill>
                <a:latin typeface="Roboto Condensed Light" panose="02000000000000000000" pitchFamily="2" charset="0"/>
                <a:ea typeface="Roboto Condensed Light" panose="02000000000000000000" pitchFamily="2" charset="0"/>
              </a:rPr>
              <a:t/>
            </a:r>
            <a:br>
              <a:rPr lang="uk-UA" i="1" dirty="0" smtClean="0">
                <a:solidFill>
                  <a:srgbClr val="38B6AB"/>
                </a:solidFill>
                <a:latin typeface="Roboto Condensed Light" panose="02000000000000000000" pitchFamily="2" charset="0"/>
                <a:ea typeface="Roboto Condensed Light" panose="02000000000000000000" pitchFamily="2" charset="0"/>
              </a:rPr>
            </a:br>
            <a:r>
              <a:rPr lang="uk-UA" i="1" dirty="0" smtClean="0">
                <a:solidFill>
                  <a:srgbClr val="38B6AB"/>
                </a:solidFill>
                <a:latin typeface="Roboto Condensed Light" panose="02000000000000000000" pitchFamily="2" charset="0"/>
                <a:ea typeface="Roboto Condensed Light" panose="02000000000000000000" pitchFamily="2" charset="0"/>
              </a:rPr>
              <a:t>					</a:t>
            </a:r>
            <a:r>
              <a:rPr lang="ru-RU" i="1" dirty="0" smtClean="0">
                <a:solidFill>
                  <a:srgbClr val="38B6AB"/>
                </a:solidFill>
                <a:latin typeface="Roboto Condensed Light" panose="02000000000000000000" pitchFamily="2" charset="0"/>
                <a:ea typeface="Roboto Condensed Light" panose="02000000000000000000" pitchFamily="2" charset="0"/>
              </a:rPr>
              <a:t>постанова </a:t>
            </a:r>
            <a:r>
              <a:rPr lang="ru-RU" i="1" dirty="0">
                <a:solidFill>
                  <a:srgbClr val="38B6AB"/>
                </a:solidFill>
                <a:latin typeface="Roboto Condensed Light" panose="02000000000000000000" pitchFamily="2" charset="0"/>
                <a:ea typeface="Roboto Condensed Light" panose="02000000000000000000" pitchFamily="2" charset="0"/>
              </a:rPr>
              <a:t>ВП ВС </a:t>
            </a:r>
            <a:r>
              <a:rPr lang="ru-RU" i="1" dirty="0" err="1">
                <a:solidFill>
                  <a:srgbClr val="38B6AB"/>
                </a:solidFill>
                <a:latin typeface="Roboto Condensed Light" panose="02000000000000000000" pitchFamily="2" charset="0"/>
                <a:ea typeface="Roboto Condensed Light" panose="02000000000000000000" pitchFamily="2" charset="0"/>
              </a:rPr>
              <a:t>від</a:t>
            </a:r>
            <a:r>
              <a:rPr lang="ru-RU" i="1" dirty="0">
                <a:solidFill>
                  <a:srgbClr val="38B6AB"/>
                </a:solidFill>
                <a:latin typeface="Roboto Condensed Light" panose="02000000000000000000" pitchFamily="2" charset="0"/>
                <a:ea typeface="Roboto Condensed Light" panose="02000000000000000000" pitchFamily="2" charset="0"/>
              </a:rPr>
              <a:t> 12 </a:t>
            </a:r>
            <a:r>
              <a:rPr lang="ru-RU" i="1" dirty="0" err="1">
                <a:solidFill>
                  <a:srgbClr val="38B6AB"/>
                </a:solidFill>
                <a:latin typeface="Roboto Condensed Light" panose="02000000000000000000" pitchFamily="2" charset="0"/>
                <a:ea typeface="Roboto Condensed Light" panose="02000000000000000000" pitchFamily="2" charset="0"/>
              </a:rPr>
              <a:t>березня</a:t>
            </a:r>
            <a:r>
              <a:rPr lang="ru-RU" i="1" dirty="0">
                <a:solidFill>
                  <a:srgbClr val="38B6AB"/>
                </a:solidFill>
                <a:latin typeface="Roboto Condensed Light" panose="02000000000000000000" pitchFamily="2" charset="0"/>
                <a:ea typeface="Roboto Condensed Light" panose="02000000000000000000" pitchFamily="2" charset="0"/>
              </a:rPr>
              <a:t> 2024 року у </a:t>
            </a:r>
            <a:r>
              <a:rPr lang="ru-RU" i="1" dirty="0" err="1">
                <a:solidFill>
                  <a:srgbClr val="38B6AB"/>
                </a:solidFill>
                <a:latin typeface="Roboto Condensed Light" panose="02000000000000000000" pitchFamily="2" charset="0"/>
                <a:ea typeface="Roboto Condensed Light" panose="02000000000000000000" pitchFamily="2" charset="0"/>
              </a:rPr>
              <a:t>справі</a:t>
            </a:r>
            <a:r>
              <a:rPr lang="ru-RU" i="1" dirty="0">
                <a:solidFill>
                  <a:srgbClr val="38B6AB"/>
                </a:solidFill>
                <a:latin typeface="Roboto Condensed Light" panose="02000000000000000000" pitchFamily="2" charset="0"/>
                <a:ea typeface="Roboto Condensed Light" panose="02000000000000000000" pitchFamily="2" charset="0"/>
              </a:rPr>
              <a:t> № 927/1206/21 </a:t>
            </a:r>
            <a:endParaRPr lang="uk-UA" i="1" dirty="0" smtClean="0">
              <a:solidFill>
                <a:srgbClr val="38B6AB"/>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2011292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3" name="Місце для номера слайда 2"/>
          <p:cNvSpPr>
            <a:spLocks noGrp="1"/>
          </p:cNvSpPr>
          <p:nvPr>
            <p:ph type="sldNum" sz="quarter" idx="12"/>
          </p:nvPr>
        </p:nvSpPr>
        <p:spPr>
          <a:xfrm>
            <a:off x="11527359" y="6485038"/>
            <a:ext cx="347116" cy="15826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620606-38EC-4509-ADA7-DE66774FF2D4}" type="slidenum">
              <a:rPr kumimoji="0" lang="uk-UA" sz="1200" b="0" i="0" u="none" strike="noStrike" kern="1200" cap="none" spc="0" normalizeH="0" baseline="0" noProof="0" smtClean="0">
                <a:ln>
                  <a:noFill/>
                </a:ln>
                <a:solidFill>
                  <a:prstClr val="white"/>
                </a:solidFill>
                <a:effectLst/>
                <a:uLnTx/>
                <a:uFillTx/>
                <a:latin typeface="Roboto Condensed Light" panose="02000000000000000000" pitchFamily="2" charset="0"/>
                <a:ea typeface="Roboto Condensed Light" panose="02000000000000000000" pitchFamily="2"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uk-UA" sz="1200" b="0" i="0" u="none" strike="noStrike" kern="1200" cap="none" spc="0" normalizeH="0" baseline="0" noProof="0" dirty="0">
              <a:ln>
                <a:noFill/>
              </a:ln>
              <a:solidFill>
                <a:prstClr val="white"/>
              </a:solidFill>
              <a:effectLst/>
              <a:uLnTx/>
              <a:uFillTx/>
              <a:latin typeface="Roboto Condensed Light" panose="02000000000000000000" pitchFamily="2" charset="0"/>
              <a:ea typeface="Roboto Condensed Light" panose="02000000000000000000" pitchFamily="2" charset="0"/>
              <a:cs typeface="+mn-cs"/>
            </a:endParaRPr>
          </a:p>
        </p:txBody>
      </p:sp>
      <p:sp>
        <p:nvSpPr>
          <p:cNvPr id="4" name="Місце для дати 3"/>
          <p:cNvSpPr>
            <a:spLocks noGrp="1"/>
          </p:cNvSpPr>
          <p:nvPr>
            <p:ph type="dt" sz="half" idx="10"/>
          </p:nvPr>
        </p:nvSpPr>
        <p:spPr>
          <a:xfrm>
            <a:off x="286546" y="6357705"/>
            <a:ext cx="2228718" cy="412930"/>
          </a:xfrm>
        </p:spPr>
        <p:txBody>
          <a:bodyPr/>
          <a:lstStyle/>
          <a:p>
            <a:r>
              <a:rPr lang="uk-UA" smtClean="0">
                <a:solidFill>
                  <a:schemeClr val="bg1"/>
                </a:solidFill>
                <a:latin typeface="Roboto Condensed Light" panose="02000000000000000000" pitchFamily="2" charset="0"/>
                <a:ea typeface="Roboto Condensed Light" panose="02000000000000000000" pitchFamily="2" charset="0"/>
              </a:rPr>
              <a:t>Велика Палата Верховного Суду</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8" name="Місце для нижнього колонтитула 6">
            <a:extLst>
              <a:ext uri="{FF2B5EF4-FFF2-40B4-BE49-F238E27FC236}">
                <a16:creationId xmlns:a16="http://schemas.microsoft.com/office/drawing/2014/main" id="{5DD3FAA2-11D2-433B-9639-F1C673A10B5F}"/>
              </a:ext>
            </a:extLst>
          </p:cNvPr>
          <p:cNvSpPr>
            <a:spLocks noGrp="1"/>
          </p:cNvSpPr>
          <p:nvPr>
            <p:ph type="ftr" sz="quarter" idx="11"/>
          </p:nvPr>
        </p:nvSpPr>
        <p:spPr>
          <a:xfrm>
            <a:off x="2806959" y="6381605"/>
            <a:ext cx="7092820" cy="365125"/>
          </a:xfrm>
        </p:spPr>
        <p:txBody>
          <a:bodyPr/>
          <a:lstStyle/>
          <a:p>
            <a:r>
              <a:rPr lang="ru-RU" smtClean="0">
                <a:solidFill>
                  <a:schemeClr val="bg1"/>
                </a:solidFill>
                <a:latin typeface="Roboto Condensed Light" panose="02000000000000000000" pitchFamily="2" charset="0"/>
                <a:ea typeface="Roboto Condensed Light" panose="02000000000000000000" pitchFamily="2" charset="0"/>
              </a:rPr>
              <a:t>Актуальні правові висновки Верховного Суду у земельних спорах</a:t>
            </a:r>
            <a:endParaRPr lang="uk-UA" dirty="0">
              <a:solidFill>
                <a:schemeClr val="bg1"/>
              </a:solidFill>
              <a:latin typeface="Roboto Condensed Light" panose="02000000000000000000" pitchFamily="2" charset="0"/>
              <a:ea typeface="Roboto Condensed Light" panose="02000000000000000000" pitchFamily="2" charset="0"/>
            </a:endParaRPr>
          </a:p>
        </p:txBody>
      </p:sp>
      <p:sp>
        <p:nvSpPr>
          <p:cNvPr id="2" name="TextBox 1"/>
          <p:cNvSpPr txBox="1"/>
          <p:nvPr/>
        </p:nvSpPr>
        <p:spPr>
          <a:xfrm>
            <a:off x="561975" y="246095"/>
            <a:ext cx="11114724" cy="830997"/>
          </a:xfrm>
          <a:prstGeom prst="rect">
            <a:avLst/>
          </a:prstGeom>
          <a:noFill/>
        </p:spPr>
        <p:txBody>
          <a:bodyPr wrap="square" rtlCol="0">
            <a:spAutoFit/>
          </a:bodyPr>
          <a:lstStyle/>
          <a:p>
            <a:pPr algn="just"/>
            <a:r>
              <a:rPr lang="uk-UA" sz="2400" b="1" dirty="0" smtClean="0">
                <a:solidFill>
                  <a:schemeClr val="bg1"/>
                </a:solidFill>
                <a:latin typeface="Roboto Condensed Light" panose="02000000000000000000" pitchFamily="2" charset="0"/>
                <a:ea typeface="Roboto Condensed Light" panose="02000000000000000000" pitchFamily="2" charset="0"/>
              </a:rPr>
              <a:t>Спосіб захисту права щодо використання земельної ділянки не за цільовим призначенням</a:t>
            </a:r>
            <a:endParaRPr lang="uk-UA" sz="2400" b="1" dirty="0">
              <a:solidFill>
                <a:schemeClr val="bg1"/>
              </a:solidFill>
              <a:latin typeface="Roboto Condensed Light" panose="02000000000000000000" pitchFamily="2" charset="0"/>
              <a:ea typeface="Roboto Condensed Light" panose="02000000000000000000" pitchFamily="2" charset="0"/>
            </a:endParaRPr>
          </a:p>
        </p:txBody>
      </p:sp>
      <p:sp>
        <p:nvSpPr>
          <p:cNvPr id="6" name="TextBox 5"/>
          <p:cNvSpPr txBox="1"/>
          <p:nvPr/>
        </p:nvSpPr>
        <p:spPr>
          <a:xfrm>
            <a:off x="683273" y="1959938"/>
            <a:ext cx="11114724" cy="2877711"/>
          </a:xfrm>
          <a:prstGeom prst="rect">
            <a:avLst/>
          </a:prstGeom>
          <a:noFill/>
        </p:spPr>
        <p:txBody>
          <a:bodyPr wrap="square" rtlCol="0">
            <a:spAutoFit/>
          </a:bodyPr>
          <a:lstStyle/>
          <a:p>
            <a:pPr algn="just">
              <a:spcBef>
                <a:spcPts val="600"/>
              </a:spcBef>
            </a:pPr>
            <a:r>
              <a:rPr lang="ru-RU" sz="2000" dirty="0" err="1" smtClean="0">
                <a:solidFill>
                  <a:schemeClr val="bg1"/>
                </a:solidFill>
                <a:latin typeface="Roboto Condensed Light" panose="02000000000000000000" pitchFamily="2" charset="0"/>
                <a:ea typeface="Roboto Condensed Light" panose="02000000000000000000" pitchFamily="2" charset="0"/>
              </a:rPr>
              <a:t>Використання</a:t>
            </a:r>
            <a:r>
              <a:rPr lang="ru-RU" sz="2000" dirty="0" smtClean="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земельної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ділянки</a:t>
            </a:r>
            <a:r>
              <a:rPr lang="ru-RU" sz="2000" dirty="0">
                <a:solidFill>
                  <a:schemeClr val="bg1"/>
                </a:solidFill>
                <a:latin typeface="Roboto Condensed Light" panose="02000000000000000000" pitchFamily="2" charset="0"/>
                <a:ea typeface="Roboto Condensed Light" panose="02000000000000000000" pitchFamily="2" charset="0"/>
              </a:rPr>
              <a:t> не за </a:t>
            </a:r>
            <a:r>
              <a:rPr lang="ru-RU" sz="2000" dirty="0" err="1">
                <a:solidFill>
                  <a:schemeClr val="bg1"/>
                </a:solidFill>
                <a:latin typeface="Roboto Condensed Light" panose="02000000000000000000" pitchFamily="2" charset="0"/>
                <a:ea typeface="Roboto Condensed Light" panose="02000000000000000000" pitchFamily="2" charset="0"/>
              </a:rPr>
              <a:t>цільовим</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призначенням</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може</a:t>
            </a:r>
            <a:r>
              <a:rPr lang="ru-RU" sz="2000" dirty="0">
                <a:solidFill>
                  <a:schemeClr val="bg1"/>
                </a:solidFill>
                <a:latin typeface="Roboto Condensed Light" panose="02000000000000000000" pitchFamily="2" charset="0"/>
                <a:ea typeface="Roboto Condensed Light" panose="02000000000000000000" pitchFamily="2" charset="0"/>
              </a:rPr>
              <a:t> бути </a:t>
            </a:r>
            <a:r>
              <a:rPr lang="ru-RU" sz="2000" dirty="0" err="1">
                <a:solidFill>
                  <a:schemeClr val="bg1"/>
                </a:solidFill>
                <a:latin typeface="Roboto Condensed Light" panose="02000000000000000000" pitchFamily="2" charset="0"/>
                <a:ea typeface="Roboto Condensed Light" panose="02000000000000000000" pitchFamily="2" charset="0"/>
              </a:rPr>
              <a:t>підставою</a:t>
            </a:r>
            <a:r>
              <a:rPr lang="ru-RU" sz="2000" dirty="0">
                <a:solidFill>
                  <a:schemeClr val="bg1"/>
                </a:solidFill>
                <a:latin typeface="Roboto Condensed Light" panose="02000000000000000000" pitchFamily="2" charset="0"/>
                <a:ea typeface="Roboto Condensed Light" panose="02000000000000000000" pitchFamily="2" charset="0"/>
              </a:rPr>
              <a:t> для </a:t>
            </a:r>
            <a:r>
              <a:rPr lang="ru-RU" sz="2000" dirty="0" err="1">
                <a:solidFill>
                  <a:schemeClr val="bg1"/>
                </a:solidFill>
                <a:latin typeface="Roboto Condensed Light" panose="02000000000000000000" pitchFamily="2" charset="0"/>
                <a:ea typeface="Roboto Condensed Light" panose="02000000000000000000" pitchFamily="2" charset="0"/>
              </a:rPr>
              <a:t>припинення</a:t>
            </a:r>
            <a:r>
              <a:rPr lang="ru-RU" sz="2000" dirty="0">
                <a:solidFill>
                  <a:schemeClr val="bg1"/>
                </a:solidFill>
                <a:latin typeface="Roboto Condensed Light" panose="02000000000000000000" pitchFamily="2" charset="0"/>
                <a:ea typeface="Roboto Condensed Light" panose="02000000000000000000" pitchFamily="2" charset="0"/>
              </a:rPr>
              <a:t> в судовому порядку як права </a:t>
            </a:r>
            <a:r>
              <a:rPr lang="ru-RU" sz="2000" dirty="0" err="1">
                <a:solidFill>
                  <a:schemeClr val="bg1"/>
                </a:solidFill>
                <a:latin typeface="Roboto Condensed Light" panose="02000000000000000000" pitchFamily="2" charset="0"/>
                <a:ea typeface="Roboto Condensed Light" panose="02000000000000000000" pitchFamily="2" charset="0"/>
              </a:rPr>
              <a:t>власності</a:t>
            </a:r>
            <a:r>
              <a:rPr lang="ru-RU" sz="2000" dirty="0">
                <a:solidFill>
                  <a:schemeClr val="bg1"/>
                </a:solidFill>
                <a:latin typeface="Roboto Condensed Light" panose="02000000000000000000" pitchFamily="2" charset="0"/>
                <a:ea typeface="Roboto Condensed Light" panose="02000000000000000000" pitchFamily="2" charset="0"/>
              </a:rPr>
              <a:t>, так і права </a:t>
            </a:r>
            <a:r>
              <a:rPr lang="ru-RU" sz="2000" dirty="0" err="1">
                <a:solidFill>
                  <a:schemeClr val="bg1"/>
                </a:solidFill>
                <a:latin typeface="Roboto Condensed Light" panose="02000000000000000000" pitchFamily="2" charset="0"/>
                <a:ea typeface="Roboto Condensed Light" panose="02000000000000000000" pitchFamily="2" charset="0"/>
              </a:rPr>
              <a:t>користування</a:t>
            </a:r>
            <a:r>
              <a:rPr lang="ru-RU" sz="2000" dirty="0">
                <a:solidFill>
                  <a:schemeClr val="bg1"/>
                </a:solidFill>
                <a:latin typeface="Roboto Condensed Light" panose="02000000000000000000" pitchFamily="2" charset="0"/>
                <a:ea typeface="Roboto Condensed Light" panose="02000000000000000000" pitchFamily="2" charset="0"/>
              </a:rPr>
              <a:t> нею. </a:t>
            </a:r>
            <a:endParaRPr lang="ru-RU" sz="2000" dirty="0" smtClean="0">
              <a:solidFill>
                <a:schemeClr val="bg1"/>
              </a:solidFill>
              <a:latin typeface="Roboto Condensed Light" panose="02000000000000000000" pitchFamily="2" charset="0"/>
              <a:ea typeface="Roboto Condensed Light" panose="02000000000000000000" pitchFamily="2" charset="0"/>
            </a:endParaRPr>
          </a:p>
          <a:p>
            <a:pPr algn="just">
              <a:spcBef>
                <a:spcPts val="600"/>
              </a:spcBef>
            </a:pPr>
            <a:r>
              <a:rPr lang="ru-RU" sz="2000" dirty="0" smtClean="0">
                <a:solidFill>
                  <a:schemeClr val="bg1"/>
                </a:solidFill>
                <a:latin typeface="Roboto Condensed Light" panose="02000000000000000000" pitchFamily="2" charset="0"/>
                <a:ea typeface="Roboto Condensed Light" panose="02000000000000000000" pitchFamily="2" charset="0"/>
              </a:rPr>
              <a:t>У </a:t>
            </a:r>
            <a:r>
              <a:rPr lang="ru-RU" sz="2000" dirty="0" err="1">
                <a:solidFill>
                  <a:schemeClr val="bg1"/>
                </a:solidFill>
                <a:latin typeface="Roboto Condensed Light" panose="02000000000000000000" pitchFamily="2" charset="0"/>
                <a:ea typeface="Roboto Condensed Light" panose="02000000000000000000" pitchFamily="2" charset="0"/>
              </a:rPr>
              <a:t>разі</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використання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власником</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земельної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ділянки</a:t>
            </a:r>
            <a:r>
              <a:rPr lang="ru-RU" sz="2000" dirty="0">
                <a:solidFill>
                  <a:schemeClr val="bg1"/>
                </a:solidFill>
                <a:latin typeface="Roboto Condensed Light" panose="02000000000000000000" pitchFamily="2" charset="0"/>
                <a:ea typeface="Roboto Condensed Light" panose="02000000000000000000" pitchFamily="2" charset="0"/>
              </a:rPr>
              <a:t> не за </a:t>
            </a:r>
            <a:r>
              <a:rPr lang="ru-RU" sz="2000" dirty="0" err="1">
                <a:solidFill>
                  <a:schemeClr val="bg1"/>
                </a:solidFill>
                <a:latin typeface="Roboto Condensed Light" panose="02000000000000000000" pitchFamily="2" charset="0"/>
                <a:ea typeface="Roboto Condensed Light" panose="02000000000000000000" pitchFamily="2" charset="0"/>
              </a:rPr>
              <a:t>цільовим</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призначенням</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ефективним</a:t>
            </a:r>
            <a:r>
              <a:rPr lang="ru-RU" sz="2000" dirty="0">
                <a:solidFill>
                  <a:schemeClr val="bg1"/>
                </a:solidFill>
                <a:latin typeface="Roboto Condensed Light" panose="02000000000000000000" pitchFamily="2" charset="0"/>
                <a:ea typeface="Roboto Condensed Light" panose="02000000000000000000" pitchFamily="2" charset="0"/>
              </a:rPr>
              <a:t> способом </a:t>
            </a:r>
            <a:r>
              <a:rPr lang="ru-RU" sz="2000" dirty="0" err="1">
                <a:solidFill>
                  <a:schemeClr val="bg1"/>
                </a:solidFill>
                <a:latin typeface="Roboto Condensed Light" panose="02000000000000000000" pitchFamily="2" charset="0"/>
                <a:ea typeface="Roboto Condensed Light" panose="02000000000000000000" pitchFamily="2" charset="0"/>
              </a:rPr>
              <a:t>захисту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інтересу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держави</a:t>
            </a:r>
            <a:r>
              <a:rPr lang="ru-RU" sz="2000" dirty="0">
                <a:solidFill>
                  <a:schemeClr val="bg1"/>
                </a:solidFill>
                <a:latin typeface="Roboto Condensed Light" panose="02000000000000000000" pitchFamily="2" charset="0"/>
                <a:ea typeface="Roboto Condensed Light" panose="02000000000000000000" pitchFamily="2" charset="0"/>
              </a:rPr>
              <a:t> є заявлена на </a:t>
            </a:r>
            <a:r>
              <a:rPr lang="ru-RU" sz="2000" dirty="0" err="1">
                <a:solidFill>
                  <a:schemeClr val="bg1"/>
                </a:solidFill>
                <a:latin typeface="Roboto Condensed Light" panose="02000000000000000000" pitchFamily="2" charset="0"/>
                <a:ea typeface="Roboto Condensed Light" panose="02000000000000000000" pitchFamily="2" charset="0"/>
              </a:rPr>
              <a:t>підставі</a:t>
            </a:r>
            <a:r>
              <a:rPr lang="ru-RU" sz="2000" dirty="0">
                <a:solidFill>
                  <a:schemeClr val="bg1"/>
                </a:solidFill>
                <a:latin typeface="Roboto Condensed Light" panose="02000000000000000000" pitchFamily="2" charset="0"/>
                <a:ea typeface="Roboto Condensed Light" panose="02000000000000000000" pitchFamily="2" charset="0"/>
              </a:rPr>
              <a:t> пункту «а» </a:t>
            </a:r>
            <a:r>
              <a:rPr lang="ru-RU" sz="2000" dirty="0" err="1">
                <a:solidFill>
                  <a:schemeClr val="bg1"/>
                </a:solidFill>
                <a:latin typeface="Roboto Condensed Light" panose="02000000000000000000" pitchFamily="2" charset="0"/>
                <a:ea typeface="Roboto Condensed Light" panose="02000000000000000000" pitchFamily="2" charset="0"/>
              </a:rPr>
              <a:t>частини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першої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статті</a:t>
            </a:r>
            <a:r>
              <a:rPr lang="ru-RU" sz="2000" dirty="0">
                <a:solidFill>
                  <a:schemeClr val="bg1"/>
                </a:solidFill>
                <a:latin typeface="Roboto Condensed Light" panose="02000000000000000000" pitchFamily="2" charset="0"/>
                <a:ea typeface="Roboto Condensed Light" panose="02000000000000000000" pitchFamily="2" charset="0"/>
              </a:rPr>
              <a:t> 143 </a:t>
            </a:r>
            <a:r>
              <a:rPr lang="ru-RU" sz="2000" dirty="0" smtClean="0">
                <a:solidFill>
                  <a:schemeClr val="bg1"/>
                </a:solidFill>
                <a:latin typeface="Roboto Condensed Light" panose="02000000000000000000" pitchFamily="2" charset="0"/>
                <a:ea typeface="Roboto Condensed Light" panose="02000000000000000000" pitchFamily="2" charset="0"/>
              </a:rPr>
              <a:t>Земельного кодексу </a:t>
            </a:r>
            <a:r>
              <a:rPr lang="ru-RU" sz="2000" dirty="0" err="1">
                <a:solidFill>
                  <a:schemeClr val="bg1"/>
                </a:solidFill>
                <a:latin typeface="Roboto Condensed Light" panose="02000000000000000000" pitchFamily="2" charset="0"/>
                <a:ea typeface="Roboto Condensed Light" panose="02000000000000000000" pitchFamily="2" charset="0"/>
              </a:rPr>
              <a:t>України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вимога</a:t>
            </a:r>
            <a:r>
              <a:rPr lang="ru-RU" sz="2000" b="1" dirty="0">
                <a:solidFill>
                  <a:srgbClr val="FFD800"/>
                </a:solidFill>
                <a:latin typeface="Roboto Condensed Light" panose="02000000000000000000" pitchFamily="2" charset="0"/>
                <a:ea typeface="Roboto Condensed Light" panose="02000000000000000000" pitchFamily="2" charset="0"/>
              </a:rPr>
              <a:t> про </a:t>
            </a:r>
            <a:r>
              <a:rPr lang="ru-RU" sz="2000" b="1" dirty="0" err="1">
                <a:solidFill>
                  <a:srgbClr val="FFD800"/>
                </a:solidFill>
                <a:latin typeface="Roboto Condensed Light" panose="02000000000000000000" pitchFamily="2" charset="0"/>
                <a:ea typeface="Roboto Condensed Light" panose="02000000000000000000" pitchFamily="2" charset="0"/>
              </a:rPr>
              <a:t>припинення</a:t>
            </a:r>
            <a:r>
              <a:rPr lang="ru-RU" sz="2000" b="1" dirty="0">
                <a:solidFill>
                  <a:srgbClr val="FFD800"/>
                </a:solidFill>
                <a:latin typeface="Roboto Condensed Light" panose="02000000000000000000" pitchFamily="2" charset="0"/>
                <a:ea typeface="Roboto Condensed Light" panose="02000000000000000000" pitchFamily="2" charset="0"/>
              </a:rPr>
              <a:t> права </a:t>
            </a:r>
            <a:r>
              <a:rPr lang="ru-RU" sz="2000" b="1" dirty="0" err="1">
                <a:solidFill>
                  <a:srgbClr val="FFD800"/>
                </a:solidFill>
                <a:latin typeface="Roboto Condensed Light" panose="02000000000000000000" pitchFamily="2" charset="0"/>
                <a:ea typeface="Roboto Condensed Light" panose="02000000000000000000" pitchFamily="2" charset="0"/>
              </a:rPr>
              <a:t>власності</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скаржника</a:t>
            </a:r>
            <a:r>
              <a:rPr lang="ru-RU" sz="2000" b="1" dirty="0">
                <a:solidFill>
                  <a:srgbClr val="FFD800"/>
                </a:solidFill>
                <a:latin typeface="Roboto Condensed Light" panose="02000000000000000000" pitchFamily="2" charset="0"/>
                <a:ea typeface="Roboto Condensed Light" panose="02000000000000000000" pitchFamily="2" charset="0"/>
              </a:rPr>
              <a:t> на </a:t>
            </a:r>
            <a:r>
              <a:rPr lang="ru-RU" sz="2000" b="1" dirty="0" err="1">
                <a:solidFill>
                  <a:srgbClr val="FFD800"/>
                </a:solidFill>
                <a:latin typeface="Roboto Condensed Light" panose="02000000000000000000" pitchFamily="2" charset="0"/>
                <a:ea typeface="Roboto Condensed Light" panose="02000000000000000000" pitchFamily="2" charset="0"/>
              </a:rPr>
              <a:t>спірну</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земельну</a:t>
            </a:r>
            <a:r>
              <a:rPr lang="ru-RU" sz="2000" b="1" dirty="0">
                <a:solidFill>
                  <a:srgbClr val="FFD800"/>
                </a:solidFill>
                <a:latin typeface="Roboto Condensed Light" panose="02000000000000000000" pitchFamily="2" charset="0"/>
                <a:ea typeface="Roboto Condensed Light" panose="02000000000000000000" pitchFamily="2" charset="0"/>
              </a:rPr>
              <a:t> </a:t>
            </a:r>
            <a:r>
              <a:rPr lang="ru-RU" sz="2000" b="1" dirty="0" err="1">
                <a:solidFill>
                  <a:srgbClr val="FFD800"/>
                </a:solidFill>
                <a:latin typeface="Roboto Condensed Light" panose="02000000000000000000" pitchFamily="2" charset="0"/>
                <a:ea typeface="Roboto Condensed Light" panose="02000000000000000000" pitchFamily="2" charset="0"/>
              </a:rPr>
              <a:t>ділянку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Задоволення</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цієї</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вимоги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має</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наслідком</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виникнення</a:t>
            </a:r>
            <a:r>
              <a:rPr lang="ru-RU" sz="2000" dirty="0">
                <a:solidFill>
                  <a:schemeClr val="bg1"/>
                </a:solidFill>
                <a:latin typeface="Roboto Condensed Light" panose="02000000000000000000" pitchFamily="2" charset="0"/>
                <a:ea typeface="Roboto Condensed Light" panose="02000000000000000000" pitchFamily="2" charset="0"/>
              </a:rPr>
              <a:t> у </a:t>
            </a:r>
            <a:r>
              <a:rPr lang="ru-RU" sz="2000" dirty="0" err="1">
                <a:solidFill>
                  <a:schemeClr val="bg1"/>
                </a:solidFill>
                <a:latin typeface="Roboto Condensed Light" panose="02000000000000000000" pitchFamily="2" charset="0"/>
                <a:ea typeface="Roboto Condensed Light" panose="02000000000000000000" pitchFamily="2" charset="0"/>
              </a:rPr>
              <a:t>відповідача</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обов’язку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повернути</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спірну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a:solidFill>
                  <a:schemeClr val="bg1"/>
                </a:solidFill>
                <a:latin typeface="Roboto Condensed Light" panose="02000000000000000000" pitchFamily="2" charset="0"/>
                <a:ea typeface="Roboto Condensed Light" panose="02000000000000000000" pitchFamily="2" charset="0"/>
              </a:rPr>
              <a:t>земельну</a:t>
            </a:r>
            <a:r>
              <a:rPr lang="ru-RU" sz="2000" dirty="0">
                <a:solidFill>
                  <a:schemeClr val="bg1"/>
                </a:solidFill>
                <a:latin typeface="Roboto Condensed Light" panose="02000000000000000000" pitchFamily="2" charset="0"/>
                <a:ea typeface="Roboto Condensed Light" panose="02000000000000000000" pitchFamily="2" charset="0"/>
              </a:rPr>
              <a:t> </a:t>
            </a:r>
            <a:r>
              <a:rPr lang="ru-RU" sz="2000" dirty="0" err="1" smtClean="0">
                <a:solidFill>
                  <a:schemeClr val="bg1"/>
                </a:solidFill>
                <a:latin typeface="Roboto Condensed Light" panose="02000000000000000000" pitchFamily="2" charset="0"/>
                <a:ea typeface="Roboto Condensed Light" panose="02000000000000000000" pitchFamily="2" charset="0"/>
              </a:rPr>
              <a:t>ділянку</a:t>
            </a:r>
            <a:endParaRPr lang="ru-RU" sz="2000" dirty="0" smtClean="0">
              <a:solidFill>
                <a:schemeClr val="bg1"/>
              </a:solidFill>
              <a:latin typeface="Roboto Condensed Light" panose="02000000000000000000" pitchFamily="2" charset="0"/>
              <a:ea typeface="Roboto Condensed Light" panose="02000000000000000000" pitchFamily="2" charset="0"/>
            </a:endParaRPr>
          </a:p>
          <a:p>
            <a:endParaRPr lang="uk-UA" dirty="0" smtClean="0">
              <a:solidFill>
                <a:schemeClr val="bg1"/>
              </a:solidFill>
              <a:latin typeface="Roboto Condensed Light" panose="02000000000000000000" pitchFamily="2" charset="0"/>
              <a:ea typeface="Roboto Condensed Light" panose="02000000000000000000" pitchFamily="2" charset="0"/>
            </a:endParaRPr>
          </a:p>
          <a:p>
            <a:pPr algn="just"/>
            <a:r>
              <a:rPr lang="uk-UA" i="1" dirty="0" smtClean="0">
                <a:solidFill>
                  <a:srgbClr val="38B6AB"/>
                </a:solidFill>
                <a:latin typeface="Roboto Condensed Light" panose="02000000000000000000" pitchFamily="2" charset="0"/>
                <a:ea typeface="Roboto Condensed Light" panose="02000000000000000000" pitchFamily="2" charset="0"/>
              </a:rPr>
              <a:t>					постанова </a:t>
            </a:r>
            <a:r>
              <a:rPr lang="uk-UA" i="1" dirty="0">
                <a:solidFill>
                  <a:srgbClr val="38B6AB"/>
                </a:solidFill>
                <a:latin typeface="Roboto Condensed Light" panose="02000000000000000000" pitchFamily="2" charset="0"/>
                <a:ea typeface="Roboto Condensed Light" panose="02000000000000000000" pitchFamily="2" charset="0"/>
              </a:rPr>
              <a:t>ВП ВС </a:t>
            </a:r>
            <a:r>
              <a:rPr lang="ru-RU" i="1" dirty="0" err="1">
                <a:solidFill>
                  <a:srgbClr val="38B6AB"/>
                </a:solidFill>
                <a:latin typeface="Roboto Condensed Light" panose="02000000000000000000" pitchFamily="2" charset="0"/>
                <a:ea typeface="Roboto Condensed Light" panose="02000000000000000000" pitchFamily="2" charset="0"/>
              </a:rPr>
              <a:t>від</a:t>
            </a:r>
            <a:r>
              <a:rPr lang="ru-RU" i="1" dirty="0">
                <a:solidFill>
                  <a:srgbClr val="38B6AB"/>
                </a:solidFill>
                <a:latin typeface="Roboto Condensed Light" panose="02000000000000000000" pitchFamily="2" charset="0"/>
                <a:ea typeface="Roboto Condensed Light" panose="02000000000000000000" pitchFamily="2" charset="0"/>
              </a:rPr>
              <a:t> 14 </a:t>
            </a:r>
            <a:r>
              <a:rPr lang="ru-RU" i="1" dirty="0" err="1">
                <a:solidFill>
                  <a:srgbClr val="38B6AB"/>
                </a:solidFill>
                <a:latin typeface="Roboto Condensed Light" panose="02000000000000000000" pitchFamily="2" charset="0"/>
                <a:ea typeface="Roboto Condensed Light" panose="02000000000000000000" pitchFamily="2" charset="0"/>
              </a:rPr>
              <a:t>грудня</a:t>
            </a:r>
            <a:r>
              <a:rPr lang="ru-RU" i="1" dirty="0">
                <a:solidFill>
                  <a:srgbClr val="38B6AB"/>
                </a:solidFill>
                <a:latin typeface="Roboto Condensed Light" panose="02000000000000000000" pitchFamily="2" charset="0"/>
                <a:ea typeface="Roboto Condensed Light" panose="02000000000000000000" pitchFamily="2" charset="0"/>
              </a:rPr>
              <a:t> 2022 року у </a:t>
            </a:r>
            <a:r>
              <a:rPr lang="ru-RU" i="1" dirty="0" err="1">
                <a:solidFill>
                  <a:srgbClr val="38B6AB"/>
                </a:solidFill>
                <a:latin typeface="Roboto Condensed Light" panose="02000000000000000000" pitchFamily="2" charset="0"/>
                <a:ea typeface="Roboto Condensed Light" panose="02000000000000000000" pitchFamily="2" charset="0"/>
              </a:rPr>
              <a:t>справі</a:t>
            </a:r>
            <a:r>
              <a:rPr lang="ru-RU" i="1" dirty="0">
                <a:solidFill>
                  <a:srgbClr val="38B6AB"/>
                </a:solidFill>
                <a:latin typeface="Roboto Condensed Light" panose="02000000000000000000" pitchFamily="2" charset="0"/>
                <a:ea typeface="Roboto Condensed Light" panose="02000000000000000000" pitchFamily="2" charset="0"/>
              </a:rPr>
              <a:t> № 477/2330/18</a:t>
            </a:r>
            <a:endParaRPr lang="uk-UA" i="1" dirty="0" smtClean="0">
              <a:solidFill>
                <a:srgbClr val="38B6AB"/>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414421752"/>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7_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8335</TotalTime>
  <Words>5390</Words>
  <Application>Microsoft Office PowerPoint</Application>
  <PresentationFormat>Широкий екран</PresentationFormat>
  <Paragraphs>277</Paragraphs>
  <Slides>31</Slides>
  <Notes>1</Notes>
  <HiddenSlides>0</HiddenSlides>
  <MMClips>0</MMClips>
  <ScaleCrop>false</ScaleCrop>
  <HeadingPairs>
    <vt:vector size="6" baseType="variant">
      <vt:variant>
        <vt:lpstr>Використані шрифти</vt:lpstr>
      </vt:variant>
      <vt:variant>
        <vt:i4>4</vt:i4>
      </vt:variant>
      <vt:variant>
        <vt:lpstr>Тема</vt:lpstr>
      </vt:variant>
      <vt:variant>
        <vt:i4>2</vt:i4>
      </vt:variant>
      <vt:variant>
        <vt:lpstr>Заголовки слайдів</vt:lpstr>
      </vt:variant>
      <vt:variant>
        <vt:i4>31</vt:i4>
      </vt:variant>
    </vt:vector>
  </HeadingPairs>
  <TitlesOfParts>
    <vt:vector size="37" baseType="lpstr">
      <vt:lpstr>Arial</vt:lpstr>
      <vt:lpstr>Calibri</vt:lpstr>
      <vt:lpstr>Calibri Light</vt:lpstr>
      <vt:lpstr>Roboto Condensed Light</vt:lpstr>
      <vt:lpstr>Тема Office</vt:lpstr>
      <vt:lpstr>7_Тема Office</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___ Верховний Суд</dc:title>
  <dc:creator>Сухацький А.П.</dc:creator>
  <cp:lastModifiedBy>ДУБЕНКО Ольга Юріївна</cp:lastModifiedBy>
  <cp:revision>528</cp:revision>
  <cp:lastPrinted>2025-03-20T16:31:31Z</cp:lastPrinted>
  <dcterms:created xsi:type="dcterms:W3CDTF">2019-06-06T07:36:31Z</dcterms:created>
  <dcterms:modified xsi:type="dcterms:W3CDTF">2025-03-21T12:44:06Z</dcterms:modified>
</cp:coreProperties>
</file>