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TT Interphases Italics" charset="1" panose="02000503020000090004"/>
      <p:regular r:id="rId21"/>
    </p:embeddedFont>
    <p:embeddedFont>
      <p:font typeface="TT Interphases Bold" charset="1" panose="02000803060000020004"/>
      <p:regular r:id="rId22"/>
    </p:embeddedFont>
    <p:embeddedFont>
      <p:font typeface="TT Interphases" charset="1" panose="020005030200000200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6327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45369" y="0"/>
            <a:ext cx="20608577" cy="10287000"/>
          </a:xfrm>
          <a:custGeom>
            <a:avLst/>
            <a:gdLst/>
            <a:ahLst/>
            <a:cxnLst/>
            <a:rect r="r" b="b" t="t" l="l"/>
            <a:pathLst>
              <a:path h="10287000" w="20608577">
                <a:moveTo>
                  <a:pt x="0" y="0"/>
                </a:moveTo>
                <a:lnTo>
                  <a:pt x="20608577" y="0"/>
                </a:lnTo>
                <a:lnTo>
                  <a:pt x="206085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0" t="0" r="-2392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028700" y="9248775"/>
            <a:ext cx="16230600" cy="9525"/>
          </a:xfrm>
          <a:prstGeom prst="rect">
            <a:avLst/>
          </a:prstGeom>
          <a:solidFill>
            <a:srgbClr val="F5F5FB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1751087" y="3958311"/>
            <a:ext cx="5747448" cy="5290464"/>
          </a:xfrm>
          <a:custGeom>
            <a:avLst/>
            <a:gdLst/>
            <a:ahLst/>
            <a:cxnLst/>
            <a:rect r="r" b="b" t="t" l="l"/>
            <a:pathLst>
              <a:path h="5290464" w="5747448">
                <a:moveTo>
                  <a:pt x="0" y="0"/>
                </a:moveTo>
                <a:lnTo>
                  <a:pt x="5747448" y="0"/>
                </a:lnTo>
                <a:lnTo>
                  <a:pt x="5747448" y="5290464"/>
                </a:lnTo>
                <a:lnTo>
                  <a:pt x="0" y="5290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44021" y="2427976"/>
            <a:ext cx="4413344" cy="4413344"/>
          </a:xfrm>
          <a:custGeom>
            <a:avLst/>
            <a:gdLst/>
            <a:ahLst/>
            <a:cxnLst/>
            <a:rect r="r" b="b" t="t" l="l"/>
            <a:pathLst>
              <a:path h="4413344" w="4413344">
                <a:moveTo>
                  <a:pt x="0" y="0"/>
                </a:moveTo>
                <a:lnTo>
                  <a:pt x="4413343" y="0"/>
                </a:lnTo>
                <a:lnTo>
                  <a:pt x="4413343" y="4413344"/>
                </a:lnTo>
                <a:lnTo>
                  <a:pt x="0" y="44133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091584" y="1019175"/>
            <a:ext cx="3662827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 i="true">
                <a:solidFill>
                  <a:srgbClr val="FFFFFF"/>
                </a:solidFill>
                <a:latin typeface="TT Interphases Italics"/>
                <a:ea typeface="TT Interphases Italics"/>
                <a:cs typeface="TT Interphases Italics"/>
                <a:sym typeface="TT Interphases Italics"/>
              </a:rPr>
              <a:t>06/06/2025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927045"/>
            <a:ext cx="6769288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500" b="true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Денис Ткаченко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517595"/>
            <a:ext cx="7824304" cy="168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33"/>
              </a:lnSpc>
              <a:spcBef>
                <a:spcPct val="0"/>
              </a:spcBef>
            </a:pPr>
            <a:r>
              <a:rPr lang="en-US" sz="2778" i="true">
                <a:solidFill>
                  <a:srgbClr val="FFFFFF"/>
                </a:solidFill>
                <a:latin typeface="TT Interphases Italics"/>
                <a:ea typeface="TT Interphases Italics"/>
                <a:cs typeface="TT Interphases Italics"/>
                <a:sym typeface="TT Interphases Italics"/>
              </a:rPr>
              <a:t>керуючий партнер АО «Lawatec», адвокат, арбітражний керуючий, член Ради Відділення АПУ в Дніпропетровській області, член Дисциплінарної комісії арбітражних керуючих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24782" y="1349559"/>
            <a:ext cx="11026305" cy="4716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2"/>
              </a:lnSpc>
              <a:spcBef>
                <a:spcPct val="0"/>
              </a:spcBef>
            </a:pPr>
            <a:r>
              <a:rPr lang="en-US" b="true" sz="6177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САНАЦІЯ БОРЖНИКА І ПРЕВЕНТИВНА РЕСТРУКТУРИЗАЦІЯ: ІНСТРУМЕНТИ ФІНАНСОВОЇ СТІЙКОСТІ БІЗНЕСУ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Shadow of Palm Leaves on White background"/>
          <p:cNvSpPr/>
          <p:nvPr/>
        </p:nvSpPr>
        <p:spPr>
          <a:xfrm flipH="false" flipV="false" rot="0">
            <a:off x="-120735" y="-9312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Freeform 3" id="3" descr="Shadow of Palm Leaves on White background"/>
          <p:cNvSpPr/>
          <p:nvPr/>
        </p:nvSpPr>
        <p:spPr>
          <a:xfrm flipH="false" flipV="false" rot="0">
            <a:off x="31665" y="-7788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1397963" y="4128090"/>
            <a:ext cx="165164" cy="4162559"/>
          </a:xfrm>
          <a:prstGeom prst="rect">
            <a:avLst/>
          </a:prstGeom>
          <a:solidFill>
            <a:srgbClr val="FFB445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3556590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1100" y="8163148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H="true" flipV="true">
            <a:off x="-1605349" y="1183481"/>
            <a:ext cx="10032943" cy="4763"/>
          </a:xfrm>
          <a:prstGeom prst="line">
            <a:avLst/>
          </a:prstGeom>
          <a:ln cap="rnd" w="952500">
            <a:solidFill>
              <a:srgbClr val="0D409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2789112" y="1181100"/>
            <a:ext cx="16184693" cy="0"/>
          </a:xfrm>
          <a:prstGeom prst="line">
            <a:avLst/>
          </a:prstGeom>
          <a:ln cap="flat" w="9525">
            <a:solidFill>
              <a:srgbClr val="24348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-1371371">
            <a:off x="9032123" y="3538018"/>
            <a:ext cx="9849399" cy="5103779"/>
          </a:xfrm>
          <a:custGeom>
            <a:avLst/>
            <a:gdLst/>
            <a:ahLst/>
            <a:cxnLst/>
            <a:rect r="r" b="b" t="t" l="l"/>
            <a:pathLst>
              <a:path h="5103779" w="9849399">
                <a:moveTo>
                  <a:pt x="0" y="0"/>
                </a:moveTo>
                <a:lnTo>
                  <a:pt x="9849398" y="0"/>
                </a:lnTo>
                <a:lnTo>
                  <a:pt x="9849398" y="5103779"/>
                </a:lnTo>
                <a:lnTo>
                  <a:pt x="0" y="5103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45094" y="3389970"/>
            <a:ext cx="14208380" cy="556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Санація, шляхом відстрочення погашення кредиторської заборгованості, визнання безнадійним та списання податкового боргу та надання права забезпеченому кредитору здійснити часткове звернення стягнення на заставне майно:</a:t>
            </a:r>
          </a:p>
          <a:p>
            <a:pPr algn="just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справа про банкрутство ПРАТ "ЦАРИЧАНСЬКИЙ ЗАВОД МІНВОДИ" № 904/8907/16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54964" y="766762"/>
            <a:ext cx="653772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5F5F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ПРАКТИЧНІ КЕЙСИ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Shadow of Palm Leaves on White background"/>
          <p:cNvSpPr/>
          <p:nvPr/>
        </p:nvSpPr>
        <p:spPr>
          <a:xfrm flipH="false" flipV="false" rot="0">
            <a:off x="-120735" y="-9312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Freeform 3" id="3" descr="Shadow of Palm Leaves on White background"/>
          <p:cNvSpPr/>
          <p:nvPr/>
        </p:nvSpPr>
        <p:spPr>
          <a:xfrm flipH="false" flipV="false" rot="0">
            <a:off x="31665" y="-7788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1397963" y="4128090"/>
            <a:ext cx="165164" cy="4162559"/>
          </a:xfrm>
          <a:prstGeom prst="rect">
            <a:avLst/>
          </a:prstGeom>
          <a:solidFill>
            <a:srgbClr val="FFB445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3556590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1100" y="8163148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H="true" flipV="true">
            <a:off x="-1605349" y="1183481"/>
            <a:ext cx="10032943" cy="4763"/>
          </a:xfrm>
          <a:prstGeom prst="line">
            <a:avLst/>
          </a:prstGeom>
          <a:ln cap="rnd" w="952500">
            <a:solidFill>
              <a:srgbClr val="0D409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2789112" y="1181100"/>
            <a:ext cx="16184693" cy="0"/>
          </a:xfrm>
          <a:prstGeom prst="line">
            <a:avLst/>
          </a:prstGeom>
          <a:ln cap="flat" w="9525">
            <a:solidFill>
              <a:srgbClr val="24348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-1371371">
            <a:off x="9032123" y="3538018"/>
            <a:ext cx="9849399" cy="5103779"/>
          </a:xfrm>
          <a:custGeom>
            <a:avLst/>
            <a:gdLst/>
            <a:ahLst/>
            <a:cxnLst/>
            <a:rect r="r" b="b" t="t" l="l"/>
            <a:pathLst>
              <a:path h="5103779" w="9849399">
                <a:moveTo>
                  <a:pt x="0" y="0"/>
                </a:moveTo>
                <a:lnTo>
                  <a:pt x="9849398" y="0"/>
                </a:lnTo>
                <a:lnTo>
                  <a:pt x="9849398" y="5103779"/>
                </a:lnTo>
                <a:lnTo>
                  <a:pt x="0" y="5103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45094" y="2989920"/>
            <a:ext cx="14208380" cy="636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Санація, шляхом визнання безнадійним та списання податкового боргу, проведення оптимізації організаційно-виробничої структури, та погашення кредиторської заборгованості за рахунок часткового продажу майна боржника в процедурі санації:</a:t>
            </a:r>
          </a:p>
          <a:p>
            <a:pPr algn="just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справа про банкрутство ДП "ДНІПРОПЕТРОВСЬКИЙ ОБЛАВТОДОР" справа № 904/6344/20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54964" y="766762"/>
            <a:ext cx="653772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5F5F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ПРАКТИЧНІ КЕЙСИ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Shadow of Palm Leaves on White background"/>
          <p:cNvSpPr/>
          <p:nvPr/>
        </p:nvSpPr>
        <p:spPr>
          <a:xfrm flipH="false" flipV="false" rot="0">
            <a:off x="-120735" y="-9312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Freeform 3" id="3" descr="Shadow of Palm Leaves on White background"/>
          <p:cNvSpPr/>
          <p:nvPr/>
        </p:nvSpPr>
        <p:spPr>
          <a:xfrm flipH="false" flipV="false" rot="0">
            <a:off x="31665" y="-7788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1397963" y="4128090"/>
            <a:ext cx="165164" cy="4162559"/>
          </a:xfrm>
          <a:prstGeom prst="rect">
            <a:avLst/>
          </a:prstGeom>
          <a:solidFill>
            <a:srgbClr val="FFB445"/>
          </a:solid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3556590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1100" y="8163148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H="true" flipV="true">
            <a:off x="-1605349" y="1183481"/>
            <a:ext cx="10032943" cy="4763"/>
          </a:xfrm>
          <a:prstGeom prst="line">
            <a:avLst/>
          </a:prstGeom>
          <a:ln cap="rnd" w="952500">
            <a:solidFill>
              <a:srgbClr val="0D409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2789112" y="1181100"/>
            <a:ext cx="16184693" cy="0"/>
          </a:xfrm>
          <a:prstGeom prst="line">
            <a:avLst/>
          </a:prstGeom>
          <a:ln cap="flat" w="9525">
            <a:solidFill>
              <a:srgbClr val="24348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-1371371">
            <a:off x="9032123" y="3538018"/>
            <a:ext cx="9849399" cy="5103779"/>
          </a:xfrm>
          <a:custGeom>
            <a:avLst/>
            <a:gdLst/>
            <a:ahLst/>
            <a:cxnLst/>
            <a:rect r="r" b="b" t="t" l="l"/>
            <a:pathLst>
              <a:path h="5103779" w="9849399">
                <a:moveTo>
                  <a:pt x="0" y="0"/>
                </a:moveTo>
                <a:lnTo>
                  <a:pt x="9849398" y="0"/>
                </a:lnTo>
                <a:lnTo>
                  <a:pt x="9849398" y="5103779"/>
                </a:lnTo>
                <a:lnTo>
                  <a:pt x="0" y="5103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45094" y="3389970"/>
            <a:ext cx="14208380" cy="556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Санація, шляхом реструктуризації (реорганізації) підприємства боржника, відстрочення погашення кредиторської заборгованості, визнання безнадійним та списання податкового боргу та списання шостої черги кредиторської заборгованості</a:t>
            </a:r>
          </a:p>
          <a:p>
            <a:pPr algn="just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справа про банкрутство КП "ВВУВКГ" ДОР"                              №904/645/22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54964" y="766762"/>
            <a:ext cx="653772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5F5F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ПРАКТИЧНІ КЕЙСИ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12622" y="4645786"/>
            <a:ext cx="1199499" cy="1240046"/>
          </a:xfrm>
          <a:custGeom>
            <a:avLst/>
            <a:gdLst/>
            <a:ahLst/>
            <a:cxnLst/>
            <a:rect r="r" b="b" t="t" l="l"/>
            <a:pathLst>
              <a:path h="1240046" w="1199499">
                <a:moveTo>
                  <a:pt x="0" y="0"/>
                </a:moveTo>
                <a:lnTo>
                  <a:pt x="1199499" y="0"/>
                </a:lnTo>
                <a:lnTo>
                  <a:pt x="1199499" y="1240046"/>
                </a:lnTo>
                <a:lnTo>
                  <a:pt x="0" y="124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24827" y="2310748"/>
            <a:ext cx="10863257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05"/>
              </a:lnSpc>
              <a:spcBef>
                <a:spcPct val="0"/>
              </a:spcBef>
            </a:pPr>
            <a:r>
              <a:rPr lang="en-US" b="true" sz="7338">
                <a:solidFill>
                  <a:srgbClr val="063279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ПІДВЕДЕМО ПІДСУМКИ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34798" y="6280802"/>
            <a:ext cx="4580058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00"/>
              </a:lnSpc>
            </a:pPr>
            <a:r>
              <a:rPr lang="en-US" b="true" sz="300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ПРЕВЕНТИВНА РЕСТРУКТУРИЗАЦIЯ ДАЄ ШАНС УНИКНУТИ БАНКРУТСТВА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853971" y="6280802"/>
            <a:ext cx="4580058" cy="153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11"/>
              </a:lnSpc>
              <a:spcBef>
                <a:spcPct val="0"/>
              </a:spcBef>
            </a:pPr>
            <a:r>
              <a:rPr lang="en-US" b="true" sz="2737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САНАЦIЯ — ОСТАННЯ МОЖЛИВIСТЬ ВIДНОВИТИ ПЛАТОСПРОМОЖНIСТЬ У СУДОВОМУ ПОРЯДКУ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73145" y="6290327"/>
            <a:ext cx="4580058" cy="1179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35"/>
              </a:lnSpc>
              <a:spcBef>
                <a:spcPct val="0"/>
              </a:spcBef>
            </a:pPr>
            <a:r>
              <a:rPr lang="en-US" b="true" sz="285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ГОЛОВНА РIЗНИЦЯ: КОЛИ I ЯК ЗАСТОСОВУЄТЬСЯ ПРОЦЕДУРА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544250" y="4645786"/>
            <a:ext cx="1199499" cy="1240046"/>
          </a:xfrm>
          <a:custGeom>
            <a:avLst/>
            <a:gdLst/>
            <a:ahLst/>
            <a:cxnLst/>
            <a:rect r="r" b="b" t="t" l="l"/>
            <a:pathLst>
              <a:path h="1240046" w="1199499">
                <a:moveTo>
                  <a:pt x="0" y="0"/>
                </a:moveTo>
                <a:lnTo>
                  <a:pt x="1199500" y="0"/>
                </a:lnTo>
                <a:lnTo>
                  <a:pt x="1199500" y="1240046"/>
                </a:lnTo>
                <a:lnTo>
                  <a:pt x="0" y="124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763424" y="4645786"/>
            <a:ext cx="1199499" cy="1240046"/>
          </a:xfrm>
          <a:custGeom>
            <a:avLst/>
            <a:gdLst/>
            <a:ahLst/>
            <a:cxnLst/>
            <a:rect r="r" b="b" t="t" l="l"/>
            <a:pathLst>
              <a:path h="1240046" w="1199499">
                <a:moveTo>
                  <a:pt x="0" y="0"/>
                </a:moveTo>
                <a:lnTo>
                  <a:pt x="1199499" y="0"/>
                </a:lnTo>
                <a:lnTo>
                  <a:pt x="1199499" y="1240046"/>
                </a:lnTo>
                <a:lnTo>
                  <a:pt x="0" y="124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15965" y="4608021"/>
            <a:ext cx="5140708" cy="2719902"/>
          </a:xfrm>
          <a:custGeom>
            <a:avLst/>
            <a:gdLst/>
            <a:ahLst/>
            <a:cxnLst/>
            <a:rect r="r" b="b" t="t" l="l"/>
            <a:pathLst>
              <a:path h="2719902" w="5140708">
                <a:moveTo>
                  <a:pt x="0" y="0"/>
                </a:moveTo>
                <a:lnTo>
                  <a:pt x="5140708" y="0"/>
                </a:lnTo>
                <a:lnTo>
                  <a:pt x="5140708" y="2719902"/>
                </a:lnTo>
                <a:lnTo>
                  <a:pt x="0" y="2719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410954" y="2959077"/>
            <a:ext cx="9350730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  <a:spcBef>
                <a:spcPct val="0"/>
              </a:spcBef>
            </a:pPr>
            <a:r>
              <a:rPr lang="en-US" b="true" sz="7500">
                <a:solidFill>
                  <a:srgbClr val="063279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ДЯКУЮ ЗА УВАГУ!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58913" y="2276649"/>
            <a:ext cx="6559771" cy="655977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31801" y="1997227"/>
            <a:ext cx="6413997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FB: ДЕНИС ТКАЧЕНКО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96725" y="4157663"/>
            <a:ext cx="13250530" cy="220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799"/>
              </a:lnSpc>
            </a:pPr>
            <a:r>
              <a:rPr lang="en-US" b="true" sz="15999">
                <a:solidFill>
                  <a:srgbClr val="FFB445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ПИТАННЯ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924099" y="-9525"/>
            <a:ext cx="3967843" cy="1029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0"/>
              </a:lnSpc>
              <a:spcBef>
                <a:spcPct val="0"/>
              </a:spcBef>
            </a:pPr>
            <a:r>
              <a:rPr lang="en-US" b="true" sz="67500">
                <a:solidFill>
                  <a:srgbClr val="24348E">
                    <a:alpha val="14902"/>
                  </a:srgbClr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Shadow of Palm Leaves on White background"/>
          <p:cNvSpPr/>
          <p:nvPr/>
        </p:nvSpPr>
        <p:spPr>
          <a:xfrm flipH="false" flipV="false" rot="0">
            <a:off x="-120735" y="-9312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277208" y="3370572"/>
            <a:ext cx="118760" cy="5434786"/>
          </a:xfrm>
          <a:prstGeom prst="rect">
            <a:avLst/>
          </a:prstGeom>
          <a:solidFill>
            <a:srgbClr val="FFB44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3113139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5899969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1458" y="8690794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H="true" flipV="true">
            <a:off x="-1757749" y="1031081"/>
            <a:ext cx="10032943" cy="4763"/>
          </a:xfrm>
          <a:prstGeom prst="line">
            <a:avLst/>
          </a:prstGeom>
          <a:ln cap="rnd" w="952500">
            <a:solidFill>
              <a:srgbClr val="0D409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2636712" y="1028700"/>
            <a:ext cx="16184693" cy="0"/>
          </a:xfrm>
          <a:prstGeom prst="line">
            <a:avLst/>
          </a:prstGeom>
          <a:ln cap="flat" w="9525">
            <a:solidFill>
              <a:srgbClr val="24348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-1371371">
            <a:off x="8879723" y="3385618"/>
            <a:ext cx="9849399" cy="5103779"/>
          </a:xfrm>
          <a:custGeom>
            <a:avLst/>
            <a:gdLst/>
            <a:ahLst/>
            <a:cxnLst/>
            <a:rect r="r" b="b" t="t" l="l"/>
            <a:pathLst>
              <a:path h="5103779" w="9849399">
                <a:moveTo>
                  <a:pt x="0" y="0"/>
                </a:moveTo>
                <a:lnTo>
                  <a:pt x="9849398" y="0"/>
                </a:lnTo>
                <a:lnTo>
                  <a:pt x="9849398" y="5103779"/>
                </a:lnTo>
                <a:lnTo>
                  <a:pt x="0" y="5103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811978" y="2979789"/>
            <a:ext cx="1420838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299"/>
              </a:lnSpc>
            </a:pPr>
            <a:r>
              <a:rPr lang="en-US" sz="4500" u="none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Зростання кiлькостi справ про банкрутство в Україні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74327" y="8553450"/>
            <a:ext cx="15750758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299"/>
              </a:lnSpc>
            </a:pPr>
            <a:r>
              <a:rPr lang="en-US" sz="4500" u="none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Законодавчi змiни, що дозволяють превентивнi механiзми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11978" y="4604007"/>
            <a:ext cx="14411044" cy="316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6299"/>
              </a:lnSpc>
            </a:pPr>
            <a:r>
              <a:rPr lang="en-US" sz="4500" u="none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Потреба у ранньому реагуваннi на фiнансовi труднощi, в тому числі в розрізі можливої солідарної/субсидіарної відповідальності керівника, засновників боржника та інших осіб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1978" y="614362"/>
            <a:ext cx="5318894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5F5F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АКТУАЛЬНIСТЬ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Shadow of Palm Leaves on White background"/>
          <p:cNvSpPr/>
          <p:nvPr/>
        </p:nvSpPr>
        <p:spPr>
          <a:xfrm flipH="false" flipV="false" rot="0">
            <a:off x="-120735" y="-9312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H="true" flipV="true">
            <a:off x="-1757749" y="1031081"/>
            <a:ext cx="10032943" cy="4763"/>
          </a:xfrm>
          <a:prstGeom prst="line">
            <a:avLst/>
          </a:prstGeom>
          <a:ln cap="rnd" w="952500">
            <a:solidFill>
              <a:srgbClr val="0D409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2636712" y="1028700"/>
            <a:ext cx="16184693" cy="0"/>
          </a:xfrm>
          <a:prstGeom prst="line">
            <a:avLst/>
          </a:prstGeom>
          <a:ln cap="flat" w="9525">
            <a:solidFill>
              <a:srgbClr val="24348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2143930" y="638175"/>
            <a:ext cx="445130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b="true" sz="5000">
                <a:solidFill>
                  <a:srgbClr val="F5F5F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ВИЗНАЧЕННЯ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876675"/>
            <a:ext cx="15273642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Процедура в межах справи про банкрутство, спрямована на вiдновлення платоспроможностi боржника.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042407"/>
            <a:ext cx="15667556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Добровiльна позасудова процедура реструктуризацiї боргiв на раннiй стадiї фiнансових труднощiв.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6164" y="2756160"/>
            <a:ext cx="2543175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b="true" sz="450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САНАЦIЯ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1896" y="5861307"/>
            <a:ext cx="11118919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b="true" sz="450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ПРЕВЕНТИВН</a:t>
            </a:r>
            <a:r>
              <a:rPr lang="en-US" b="true" sz="450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А РЕСТРУКТУРИЗАЦIЯ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 flipV="true">
            <a:off x="-1757749" y="1031081"/>
            <a:ext cx="10032943" cy="4763"/>
          </a:xfrm>
          <a:prstGeom prst="line">
            <a:avLst/>
          </a:prstGeom>
          <a:ln cap="rnd" w="952500">
            <a:solidFill>
              <a:srgbClr val="0D409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0">
            <a:off x="2636712" y="1028700"/>
            <a:ext cx="16184693" cy="0"/>
          </a:xfrm>
          <a:prstGeom prst="line">
            <a:avLst/>
          </a:prstGeom>
          <a:ln cap="flat" w="9525">
            <a:solidFill>
              <a:srgbClr val="24348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323014" y="6840201"/>
            <a:ext cx="7936286" cy="3056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</a:pPr>
            <a:r>
              <a:rPr lang="en-US" sz="438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Запобiгти банкрутству через раннє втручання та домовленiсть з кредиторами, збереження репутації та довіри контрагентів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014960" y="3839951"/>
            <a:ext cx="1245724" cy="713460"/>
          </a:xfrm>
          <a:custGeom>
            <a:avLst/>
            <a:gdLst/>
            <a:ahLst/>
            <a:cxnLst/>
            <a:rect r="r" b="b" t="t" l="l"/>
            <a:pathLst>
              <a:path h="713460" w="1245724">
                <a:moveTo>
                  <a:pt x="0" y="0"/>
                </a:moveTo>
                <a:lnTo>
                  <a:pt x="1245724" y="0"/>
                </a:lnTo>
                <a:lnTo>
                  <a:pt x="1245724" y="713461"/>
                </a:lnTo>
                <a:lnTo>
                  <a:pt x="0" y="713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43052" y="2788502"/>
            <a:ext cx="2789540" cy="84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0"/>
              </a:lnSpc>
              <a:spcBef>
                <a:spcPct val="0"/>
              </a:spcBef>
            </a:pPr>
            <a:r>
              <a:rPr lang="en-US" b="true" sz="4935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САНАЦIЯ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42455" y="638175"/>
            <a:ext cx="185425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b="true" sz="5000">
                <a:solidFill>
                  <a:srgbClr val="F5F5F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МЕТА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6456" y="6610480"/>
            <a:ext cx="7262732" cy="139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9"/>
              </a:lnSpc>
            </a:pPr>
            <a:r>
              <a:rPr lang="en-US" b="true" sz="4935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ПРЕВЕНТИВН</a:t>
            </a:r>
            <a:r>
              <a:rPr lang="en-US" b="true" sz="4935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А РЕСТРУКТУРИЗАЦIЯ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23014" y="2727751"/>
            <a:ext cx="6939128" cy="2451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6"/>
              </a:lnSpc>
            </a:pPr>
            <a:r>
              <a:rPr lang="en-US" sz="4387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Уникнути лiквiдацiї пiдприємства в процесi банкрутства через судову процедуру санації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957406" y="8220559"/>
            <a:ext cx="1245724" cy="713460"/>
          </a:xfrm>
          <a:custGeom>
            <a:avLst/>
            <a:gdLst/>
            <a:ahLst/>
            <a:cxnLst/>
            <a:rect r="r" b="b" t="t" l="l"/>
            <a:pathLst>
              <a:path h="713460" w="1245724">
                <a:moveTo>
                  <a:pt x="0" y="0"/>
                </a:moveTo>
                <a:lnTo>
                  <a:pt x="1245724" y="0"/>
                </a:lnTo>
                <a:lnTo>
                  <a:pt x="1245724" y="713461"/>
                </a:lnTo>
                <a:lnTo>
                  <a:pt x="0" y="713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2197" y="2467965"/>
            <a:ext cx="4722529" cy="4722529"/>
          </a:xfrm>
          <a:custGeom>
            <a:avLst/>
            <a:gdLst/>
            <a:ahLst/>
            <a:cxnLst/>
            <a:rect r="r" b="b" t="t" l="l"/>
            <a:pathLst>
              <a:path h="4722529" w="4722529">
                <a:moveTo>
                  <a:pt x="0" y="0"/>
                </a:moveTo>
                <a:lnTo>
                  <a:pt x="4722528" y="0"/>
                </a:lnTo>
                <a:lnTo>
                  <a:pt x="4722528" y="4722529"/>
                </a:lnTo>
                <a:lnTo>
                  <a:pt x="0" y="47225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H="true" flipV="true">
            <a:off x="5946503" y="2970909"/>
            <a:ext cx="13352989" cy="57444"/>
          </a:xfrm>
          <a:prstGeom prst="line">
            <a:avLst/>
          </a:prstGeom>
          <a:ln cap="rnd" w="962025">
            <a:solidFill>
              <a:srgbClr val="0D409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6654723" y="2553690"/>
            <a:ext cx="9612609" cy="920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930"/>
              </a:lnSpc>
            </a:pPr>
            <a:r>
              <a:rPr lang="en-US" b="true" sz="6600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ЧАС ЗАСТОСУВАННЯ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137890" y="4753029"/>
            <a:ext cx="5323137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299"/>
              </a:lnSpc>
            </a:pPr>
            <a:r>
              <a:rPr lang="en-US" b="true" sz="450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САНАЦIЯ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137890" y="6238875"/>
            <a:ext cx="4916438" cy="13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Судова процедура, п</a:t>
            </a:r>
            <a:r>
              <a:rPr lang="en-US" sz="3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iсля вiдкриття справи про банкрутство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736686" y="4615623"/>
            <a:ext cx="6296069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50"/>
              </a:lnSpc>
            </a:pPr>
            <a:r>
              <a:rPr lang="en-US" b="true" sz="450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ПРЕВЕНТИВНА РЕСТРУКТУРИЗАЦIЯ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12955" y="6291969"/>
            <a:ext cx="5546345" cy="898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00"/>
              </a:lnSpc>
            </a:pPr>
            <a:r>
              <a:rPr lang="en-US" sz="3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До подання справи до суду (на раннiй стадiї проблем).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69282" y="1995246"/>
          <a:ext cx="14549437" cy="6923984"/>
        </p:xfrm>
        <a:graphic>
          <a:graphicData uri="http://schemas.openxmlformats.org/drawingml/2006/table">
            <a:tbl>
              <a:tblPr/>
              <a:tblGrid>
                <a:gridCol w="4556199"/>
                <a:gridCol w="4518225"/>
                <a:gridCol w="5475013"/>
              </a:tblGrid>
              <a:tr h="17284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000000"/>
                          </a:solidFill>
                          <a:latin typeface="TT Interphases Bold"/>
                          <a:ea typeface="TT Interphases Bold"/>
                          <a:cs typeface="TT Interphases Bold"/>
                          <a:sym typeface="TT Interphases Bold"/>
                        </a:rPr>
                        <a:t>Ознака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000000"/>
                          </a:solidFill>
                          <a:latin typeface="TT Interphases Bold"/>
                          <a:ea typeface="TT Interphases Bold"/>
                          <a:cs typeface="TT Interphases Bold"/>
                          <a:sym typeface="TT Interphases Bold"/>
                        </a:rPr>
                        <a:t>Санація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b="true">
                          <a:solidFill>
                            <a:srgbClr val="000000"/>
                          </a:solidFill>
                          <a:latin typeface="TT Interphases Bold"/>
                          <a:ea typeface="TT Interphases Bold"/>
                          <a:cs typeface="TT Interphases Bold"/>
                          <a:sym typeface="TT Interphases Bold"/>
                        </a:rPr>
                        <a:t>Превентивна реструктуризація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  <a:tr h="114268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000000"/>
                          </a:solidFill>
                          <a:latin typeface="TT Interphases Bold"/>
                          <a:ea typeface="TT Interphases Bold"/>
                          <a:cs typeface="TT Interphases Bold"/>
                          <a:sym typeface="TT Interphases Bold"/>
                        </a:rPr>
                        <a:t>Статус боржника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89"/>
                        </a:lnSpc>
                        <a:defRPr/>
                      </a:pPr>
                      <a:r>
                        <a:rPr lang="en-US" sz="2635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Неплатоспроможний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89"/>
                        </a:lnSpc>
                        <a:defRPr/>
                      </a:pPr>
                      <a:r>
                        <a:rPr lang="en-US" sz="2635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Має тимчасовi труднощi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25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000000"/>
                          </a:solidFill>
                          <a:latin typeface="TT Interphases Bold"/>
                          <a:ea typeface="TT Interphases Bold"/>
                          <a:cs typeface="TT Interphases Bold"/>
                          <a:sym typeface="TT Interphases Bold"/>
                        </a:rPr>
                        <a:t>Процедура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89"/>
                        </a:lnSpc>
                        <a:defRPr/>
                      </a:pPr>
                      <a:r>
                        <a:rPr lang="en-US" sz="2635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Судова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89"/>
                        </a:lnSpc>
                        <a:defRPr/>
                      </a:pPr>
                      <a:r>
                        <a:rPr lang="en-US" sz="2635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Позасудова / частково судова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3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000000"/>
                          </a:solidFill>
                          <a:latin typeface="TT Interphases Bold"/>
                          <a:ea typeface="TT Interphases Bold"/>
                          <a:cs typeface="TT Interphases Bold"/>
                          <a:sym typeface="TT Interphases Bold"/>
                        </a:rPr>
                        <a:t>Контроль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89"/>
                        </a:lnSpc>
                        <a:defRPr/>
                      </a:pPr>
                      <a:r>
                        <a:rPr lang="en-US" sz="2635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Суд, арбiтражний керуючий та кредитори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89"/>
                        </a:lnSpc>
                        <a:defRPr/>
                      </a:pPr>
                      <a:r>
                        <a:rPr lang="en-US" sz="2635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Боржник + кредитори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2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000000"/>
                          </a:solidFill>
                          <a:latin typeface="TT Interphases Bold"/>
                          <a:ea typeface="TT Interphases Bold"/>
                          <a:cs typeface="TT Interphases Bold"/>
                          <a:sym typeface="TT Interphases Bold"/>
                        </a:rPr>
                        <a:t>Публiчнiсть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89"/>
                        </a:lnSpc>
                        <a:defRPr/>
                      </a:pPr>
                      <a:r>
                        <a:rPr lang="en-US" sz="2635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Публiчна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89"/>
                        </a:lnSpc>
                        <a:defRPr/>
                      </a:pPr>
                      <a:r>
                        <a:rPr lang="en-US" sz="2635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Може бути конфiденцiйною</a:t>
                      </a:r>
                      <a:endParaRPr lang="en-US" sz="1100"/>
                    </a:p>
                  </a:txBody>
                  <a:tcPr marL="278880" marR="278880" marT="278880" marB="278880" anchor="ctr">
                    <a:lnL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5776">
                      <a:solidFill>
                        <a:srgbClr val="243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3" id="3"/>
          <p:cNvGrpSpPr/>
          <p:nvPr/>
        </p:nvGrpSpPr>
        <p:grpSpPr>
          <a:xfrm rot="0">
            <a:off x="8067403" y="754934"/>
            <a:ext cx="12784116" cy="976378"/>
            <a:chOff x="0" y="0"/>
            <a:chExt cx="3367010" cy="25715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67010" cy="257153"/>
            </a:xfrm>
            <a:custGeom>
              <a:avLst/>
              <a:gdLst/>
              <a:ahLst/>
              <a:cxnLst/>
              <a:rect r="r" b="b" t="t" l="l"/>
              <a:pathLst>
                <a:path h="257153" w="3367010">
                  <a:moveTo>
                    <a:pt x="30885" y="0"/>
                  </a:moveTo>
                  <a:lnTo>
                    <a:pt x="3336125" y="0"/>
                  </a:lnTo>
                  <a:cubicBezTo>
                    <a:pt x="3353182" y="0"/>
                    <a:pt x="3367010" y="13828"/>
                    <a:pt x="3367010" y="30885"/>
                  </a:cubicBezTo>
                  <a:lnTo>
                    <a:pt x="3367010" y="226268"/>
                  </a:lnTo>
                  <a:cubicBezTo>
                    <a:pt x="3367010" y="243325"/>
                    <a:pt x="3353182" y="257153"/>
                    <a:pt x="3336125" y="257153"/>
                  </a:cubicBezTo>
                  <a:lnTo>
                    <a:pt x="30885" y="257153"/>
                  </a:lnTo>
                  <a:cubicBezTo>
                    <a:pt x="13828" y="257153"/>
                    <a:pt x="0" y="243325"/>
                    <a:pt x="0" y="226268"/>
                  </a:cubicBezTo>
                  <a:lnTo>
                    <a:pt x="0" y="30885"/>
                  </a:lnTo>
                  <a:cubicBezTo>
                    <a:pt x="0" y="13828"/>
                    <a:pt x="13828" y="0"/>
                    <a:pt x="30885" y="0"/>
                  </a:cubicBezTo>
                  <a:close/>
                </a:path>
              </a:pathLst>
            </a:custGeom>
            <a:solidFill>
              <a:srgbClr val="063279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367010" cy="2952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7618171" y="9688941"/>
            <a:ext cx="669829" cy="598059"/>
            <a:chOff x="0" y="0"/>
            <a:chExt cx="176416" cy="15751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6416" cy="157513"/>
            </a:xfrm>
            <a:custGeom>
              <a:avLst/>
              <a:gdLst/>
              <a:ahLst/>
              <a:cxnLst/>
              <a:rect r="r" b="b" t="t" l="l"/>
              <a:pathLst>
                <a:path h="157513" w="176416">
                  <a:moveTo>
                    <a:pt x="0" y="0"/>
                  </a:moveTo>
                  <a:lnTo>
                    <a:pt x="176416" y="0"/>
                  </a:lnTo>
                  <a:lnTo>
                    <a:pt x="176416" y="157513"/>
                  </a:lnTo>
                  <a:lnTo>
                    <a:pt x="0" y="157513"/>
                  </a:lnTo>
                  <a:close/>
                </a:path>
              </a:pathLst>
            </a:custGeom>
            <a:solidFill>
              <a:srgbClr val="FFB44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6416" cy="1956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8067403" y="940006"/>
            <a:ext cx="9783647" cy="596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39"/>
              </a:lnSpc>
            </a:pPr>
            <a:r>
              <a:rPr lang="en-US" b="true" sz="4217">
                <a:solidFill>
                  <a:srgbClr val="FFFFFF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ХАРАКТЕРИСТИКА ПРОЦЕДУРИ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0" y="9688941"/>
            <a:ext cx="669829" cy="598059"/>
            <a:chOff x="0" y="0"/>
            <a:chExt cx="176416" cy="1575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76416" cy="157513"/>
            </a:xfrm>
            <a:custGeom>
              <a:avLst/>
              <a:gdLst/>
              <a:ahLst/>
              <a:cxnLst/>
              <a:rect r="r" b="b" t="t" l="l"/>
              <a:pathLst>
                <a:path h="157513" w="176416">
                  <a:moveTo>
                    <a:pt x="0" y="0"/>
                  </a:moveTo>
                  <a:lnTo>
                    <a:pt x="176416" y="0"/>
                  </a:lnTo>
                  <a:lnTo>
                    <a:pt x="176416" y="157513"/>
                  </a:lnTo>
                  <a:lnTo>
                    <a:pt x="0" y="157513"/>
                  </a:lnTo>
                  <a:close/>
                </a:path>
              </a:pathLst>
            </a:custGeom>
            <a:solidFill>
              <a:srgbClr val="FFB44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76416" cy="1956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6801808" y="2450140"/>
          <a:ext cx="10457492" cy="6880402"/>
        </p:xfrm>
        <a:graphic>
          <a:graphicData uri="http://schemas.openxmlformats.org/drawingml/2006/table">
            <a:tbl>
              <a:tblPr/>
              <a:tblGrid>
                <a:gridCol w="5228746"/>
                <a:gridCol w="5228746"/>
              </a:tblGrid>
              <a:tr h="37085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Можливiсть відновлення та збереження пiдприємства</a:t>
                      </a:r>
                      <a:endParaRPr lang="en-US" sz="1100"/>
                    </a:p>
                  </a:txBody>
                  <a:tcPr marL="207260" marR="207260" marT="207260" marB="207260" anchor="ctr">
                    <a:lnL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Повна втрата контролю над підприємством, значні витрати часу та ресурсів,</a:t>
                      </a:r>
                      <a:endParaRPr lang="en-US" sz="1100"/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постійний контроль </a:t>
                      </a:r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над процедурою</a:t>
                      </a:r>
                    </a:p>
                    <a:p>
                      <a:pPr algn="ctr">
                        <a:lnSpc>
                          <a:spcPts val="4200"/>
                        </a:lnSpc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 </a:t>
                      </a:r>
                    </a:p>
                  </a:txBody>
                  <a:tcPr marL="207260" marR="207260" marT="207260" marB="207260" anchor="ctr">
                    <a:lnL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88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 strike="noStrike" u="none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 Шанс уникнути репутацiйних ризикiв та зайвих судових витрат, контроль зберігається у боржника </a:t>
                      </a:r>
                      <a:endParaRPr lang="en-US" sz="1100"/>
                    </a:p>
                  </a:txBody>
                  <a:tcPr marL="207260" marR="207260" marT="207260" marB="207260" anchor="ctr">
                    <a:lnL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TT Interphases"/>
                          <a:ea typeface="TT Interphases"/>
                          <a:cs typeface="TT Interphases"/>
                          <a:sym typeface="TT Interphases"/>
                        </a:rPr>
                        <a:t>Необхідність  згоди ключових кредиторiв та потреба у високій якості переговорів та стратегії</a:t>
                      </a:r>
                      <a:endParaRPr lang="en-US" sz="1100"/>
                    </a:p>
                  </a:txBody>
                  <a:tcPr marL="207260" marR="207260" marT="207260" marB="207260" anchor="ctr">
                    <a:lnL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1452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8740905" y="1408165"/>
            <a:ext cx="1041975" cy="1041975"/>
          </a:xfrm>
          <a:custGeom>
            <a:avLst/>
            <a:gdLst/>
            <a:ahLst/>
            <a:cxnLst/>
            <a:rect r="r" b="b" t="t" l="l"/>
            <a:pathLst>
              <a:path h="1041975" w="1041975">
                <a:moveTo>
                  <a:pt x="0" y="0"/>
                </a:moveTo>
                <a:lnTo>
                  <a:pt x="1041975" y="0"/>
                </a:lnTo>
                <a:lnTo>
                  <a:pt x="1041975" y="1041975"/>
                </a:lnTo>
                <a:lnTo>
                  <a:pt x="0" y="104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85623" y="1734019"/>
            <a:ext cx="1041975" cy="195134"/>
          </a:xfrm>
          <a:custGeom>
            <a:avLst/>
            <a:gdLst/>
            <a:ahLst/>
            <a:cxnLst/>
            <a:rect r="r" b="b" t="t" l="l"/>
            <a:pathLst>
              <a:path h="195134" w="1041975">
                <a:moveTo>
                  <a:pt x="0" y="0"/>
                </a:moveTo>
                <a:lnTo>
                  <a:pt x="1041975" y="0"/>
                </a:lnTo>
                <a:lnTo>
                  <a:pt x="1041975" y="195133"/>
                </a:lnTo>
                <a:lnTo>
                  <a:pt x="0" y="1951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779499">
            <a:off x="-813254" y="-84503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618606" y="553985"/>
            <a:ext cx="3286571" cy="854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4"/>
              </a:lnSpc>
              <a:spcBef>
                <a:spcPct val="0"/>
              </a:spcBef>
            </a:pPr>
            <a:r>
              <a:rPr lang="en-US" b="true" sz="4995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ПЕРЕВАГИ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429649" y="553985"/>
            <a:ext cx="2652117" cy="854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4"/>
              </a:lnSpc>
              <a:spcBef>
                <a:spcPct val="0"/>
              </a:spcBef>
            </a:pPr>
            <a:r>
              <a:rPr lang="en-US" b="true" sz="4995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РИЗИКИ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31678" y="3889414"/>
            <a:ext cx="2766920" cy="841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4"/>
              </a:lnSpc>
              <a:spcBef>
                <a:spcPct val="0"/>
              </a:spcBef>
            </a:pPr>
            <a:r>
              <a:rPr lang="en-US" b="true" sz="4895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САНАЦІЯ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28469" y="6405494"/>
            <a:ext cx="5973339" cy="1390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1"/>
              </a:lnSpc>
              <a:spcBef>
                <a:spcPct val="0"/>
              </a:spcBef>
            </a:pPr>
            <a:r>
              <a:rPr lang="en-US" b="true" sz="4008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ПРЕВЕНТИВНА РЕСТРУКТУРИЗАЦІЯ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Shadow of Palm Leaves on White background"/>
          <p:cNvSpPr/>
          <p:nvPr/>
        </p:nvSpPr>
        <p:spPr>
          <a:xfrm flipH="false" flipV="false" rot="0">
            <a:off x="-120735" y="-9312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245563" y="3975690"/>
            <a:ext cx="165164" cy="4162559"/>
          </a:xfrm>
          <a:prstGeom prst="rect">
            <a:avLst/>
          </a:prstGeom>
          <a:solidFill>
            <a:srgbClr val="FFB44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3404190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8010748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H="true" flipV="true">
            <a:off x="-1757749" y="1031081"/>
            <a:ext cx="10032943" cy="4763"/>
          </a:xfrm>
          <a:prstGeom prst="line">
            <a:avLst/>
          </a:prstGeom>
          <a:ln cap="rnd" w="952500">
            <a:solidFill>
              <a:srgbClr val="0D409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2636712" y="1028700"/>
            <a:ext cx="16184693" cy="0"/>
          </a:xfrm>
          <a:prstGeom prst="line">
            <a:avLst/>
          </a:prstGeom>
          <a:ln cap="flat" w="9525">
            <a:solidFill>
              <a:srgbClr val="24348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-1371371">
            <a:off x="8879723" y="3385618"/>
            <a:ext cx="9849399" cy="5103779"/>
          </a:xfrm>
          <a:custGeom>
            <a:avLst/>
            <a:gdLst/>
            <a:ahLst/>
            <a:cxnLst/>
            <a:rect r="r" b="b" t="t" l="l"/>
            <a:pathLst>
              <a:path h="5103779" w="9849399">
                <a:moveTo>
                  <a:pt x="0" y="0"/>
                </a:moveTo>
                <a:lnTo>
                  <a:pt x="9849398" y="0"/>
                </a:lnTo>
                <a:lnTo>
                  <a:pt x="9849398" y="5103779"/>
                </a:lnTo>
                <a:lnTo>
                  <a:pt x="0" y="5103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878111" y="2101222"/>
            <a:ext cx="14208380" cy="476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Процедура санації:</a:t>
            </a:r>
          </a:p>
          <a:p>
            <a:pPr algn="just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2022  - введено 18 справ;</a:t>
            </a:r>
          </a:p>
          <a:p>
            <a:pPr algn="just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2023 - введено 33 справи;</a:t>
            </a:r>
          </a:p>
          <a:p>
            <a:pPr algn="just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2024  - введено 47 справ;</a:t>
            </a:r>
          </a:p>
          <a:p>
            <a:pPr algn="just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2025  - введено 19 справ.</a:t>
            </a:r>
          </a:p>
          <a:p>
            <a:pPr algn="just">
              <a:lnSpc>
                <a:spcPts val="629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938478" y="6634528"/>
            <a:ext cx="14411044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Процедура превентивної реструктуризації:</a:t>
            </a:r>
          </a:p>
          <a:p>
            <a:pPr algn="just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2025 - введено 1 справу 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(Господарський суд міста Києва №910/2221/25)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90857" y="614362"/>
            <a:ext cx="4561136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b="true" sz="5499">
                <a:solidFill>
                  <a:srgbClr val="F5F5F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СТАТИСТИКА</a:t>
            </a:r>
          </a:p>
          <a:p>
            <a:pPr algn="ctr">
              <a:lnSpc>
                <a:spcPts val="65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Shadow of Palm Leaves on White background"/>
          <p:cNvSpPr/>
          <p:nvPr/>
        </p:nvSpPr>
        <p:spPr>
          <a:xfrm flipH="false" flipV="false" rot="0">
            <a:off x="-120735" y="-931252"/>
            <a:ext cx="18408735" cy="13737519"/>
          </a:xfrm>
          <a:custGeom>
            <a:avLst/>
            <a:gdLst/>
            <a:ahLst/>
            <a:cxnLst/>
            <a:rect r="r" b="b" t="t" l="l"/>
            <a:pathLst>
              <a:path h="13737519" w="18408735">
                <a:moveTo>
                  <a:pt x="0" y="0"/>
                </a:moveTo>
                <a:lnTo>
                  <a:pt x="18408735" y="0"/>
                </a:lnTo>
                <a:lnTo>
                  <a:pt x="18408735" y="13737519"/>
                </a:lnTo>
                <a:lnTo>
                  <a:pt x="0" y="13737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245563" y="3975690"/>
            <a:ext cx="165164" cy="4162559"/>
          </a:xfrm>
          <a:prstGeom prst="rect">
            <a:avLst/>
          </a:prstGeom>
          <a:solidFill>
            <a:srgbClr val="FFB445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3404190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8010748"/>
            <a:ext cx="571500" cy="571500"/>
          </a:xfrm>
          <a:custGeom>
            <a:avLst/>
            <a:gdLst/>
            <a:ahLst/>
            <a:cxnLst/>
            <a:rect r="r" b="b" t="t" l="l"/>
            <a:pathLst>
              <a:path h="571500" w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 flipH="true" flipV="true">
            <a:off x="-1757749" y="1031081"/>
            <a:ext cx="10032943" cy="4763"/>
          </a:xfrm>
          <a:prstGeom prst="line">
            <a:avLst/>
          </a:prstGeom>
          <a:ln cap="rnd" w="952500">
            <a:solidFill>
              <a:srgbClr val="0D409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2636712" y="1028700"/>
            <a:ext cx="16184693" cy="0"/>
          </a:xfrm>
          <a:prstGeom prst="line">
            <a:avLst/>
          </a:prstGeom>
          <a:ln cap="flat" w="9525">
            <a:solidFill>
              <a:srgbClr val="24348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-1371371">
            <a:off x="8879723" y="3385618"/>
            <a:ext cx="9849399" cy="5103779"/>
          </a:xfrm>
          <a:custGeom>
            <a:avLst/>
            <a:gdLst/>
            <a:ahLst/>
            <a:cxnLst/>
            <a:rect r="r" b="b" t="t" l="l"/>
            <a:pathLst>
              <a:path h="5103779" w="9849399">
                <a:moveTo>
                  <a:pt x="0" y="0"/>
                </a:moveTo>
                <a:lnTo>
                  <a:pt x="9849398" y="0"/>
                </a:lnTo>
                <a:lnTo>
                  <a:pt x="9849398" y="5103779"/>
                </a:lnTo>
                <a:lnTo>
                  <a:pt x="0" y="51037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92694" y="3237570"/>
            <a:ext cx="14208380" cy="556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Санація, шляхом погашення кредиторської заборгованості коштами інвестора, який взамін отримав частку у статутному капіталі боржника, на суму інвестованих коштів та списання шостої черги кредиторської заборгованості:</a:t>
            </a:r>
          </a:p>
          <a:p>
            <a:pPr algn="just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справа про банкрутство ТОВ «Завод Київкомбікорм» №910/18544/21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2564" y="614362"/>
            <a:ext cx="6537722" cy="82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b="true" sz="5499">
                <a:solidFill>
                  <a:srgbClr val="F5F5FB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ПРАКТИЧНІ КЕЙСИ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DAGpHx45u68</dc:identifier>
  <dcterms:modified xsi:type="dcterms:W3CDTF">2011-08-01T06:04:30Z</dcterms:modified>
  <cp:revision>1</cp:revision>
  <dc:title>Санація та превентивна реструктуризація. Денис Ткаченко</dc:title>
</cp:coreProperties>
</file>