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923"/>
    <a:srgbClr val="4F3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87" d="100"/>
          <a:sy n="87" d="100"/>
        </p:scale>
        <p:origin x="-13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>
              <a:latin typeface="Georgia" panose="02040502050405020303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5AA05-B1AB-475B-99E8-BC7E8333C300}" type="datetimeFigureOut">
              <a:rPr lang="uk-UA" smtClean="0"/>
              <a:t>04.06.2025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95C6C-1736-4477-80E8-475E35AD543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3151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D715A-BE12-42F3-A4C0-7E6905EEF777}" type="datetimeFigureOut">
              <a:rPr lang="uk-UA" smtClean="0"/>
              <a:t>04.06.2025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3577-3D10-4A1C-9010-7F632BF79C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117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A3577-3D10-4A1C-9010-7F632BF79C9F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0495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A3577-3D10-4A1C-9010-7F632BF79C9F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530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1B5E70F-EF03-B535-2505-BC971E3BC3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94360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8794424E-93DD-A404-D05E-EF6030A76D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03A3B6B-5129-A46A-A20C-5D7BC706C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8212" y="690512"/>
            <a:ext cx="3889366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8455593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Tabl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1611" y="503853"/>
            <a:ext cx="7356580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01611" y="2057400"/>
            <a:ext cx="2318270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="" xmlns:a16="http://schemas.microsoft.com/office/drawing/2014/main" id="{EA708189-1532-1BDD-104F-4D8556146CEE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823098" y="2051976"/>
            <a:ext cx="4635103" cy="38675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Вставка таблицы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="" xmlns:a16="http://schemas.microsoft.com/office/drawing/2014/main" id="{6E0EC71B-95A1-C740-6B1F-F8DF02E2D1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929912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 2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1611" y="503853"/>
            <a:ext cx="7356580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8B0AB10A-3CAB-D4C0-3CB1-401461802BD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01611" y="2066731"/>
            <a:ext cx="4839657" cy="3867538"/>
          </a:xfrm>
        </p:spPr>
        <p:txBody>
          <a:bodyPr l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Aft>
                <a:spcPts val="1200"/>
              </a:spcAft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="" xmlns:a16="http://schemas.microsoft.com/office/drawing/2014/main" id="{7DBA8ADB-B20F-8404-46AB-AF67E25C7C7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126898" y="2066731"/>
            <a:ext cx="2331293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="" xmlns:a16="http://schemas.microsoft.com/office/drawing/2014/main" id="{8814D5F7-E70A-5F97-5C8F-95B9E1B6D4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281403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аблица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1611" y="503853"/>
            <a:ext cx="7356580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="" xmlns:a16="http://schemas.microsoft.com/office/drawing/2014/main" id="{CB43608F-0A38-CF4A-4B3B-F1212E786FD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115616" y="2057400"/>
            <a:ext cx="7342584" cy="38862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Вставка таблицы</a:t>
            </a:r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="" xmlns:a16="http://schemas.microsoft.com/office/drawing/2014/main" id="{05DA3688-07D1-82D9-6818-C95E9A69C2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135728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1B5E70F-EF03-B535-2505-BC971E3BC3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94360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8794424E-93DD-A404-D05E-EF6030A76D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03A3B6B-5129-A46A-A20C-5D7BC706C9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=""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8211" y="690512"/>
            <a:ext cx="3723503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AD608249-3D60-D3B2-68C5-778D0EA18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11715" y="690466"/>
            <a:ext cx="3588279" cy="5253089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bg1"/>
                </a:solidFill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374835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49DD0-E552-4C91-9813-F2760A71D97C}" type="datetime1">
              <a:rPr lang="uk-UA" smtClean="0"/>
              <a:t>04.06.2025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F37-AB4E-4D09-8938-837EA455FC4E}" type="datetime1">
              <a:rPr lang="uk-UA" smtClean="0"/>
              <a:t>04.06.2025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1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1687" y="737116"/>
            <a:ext cx="3480314" cy="5407091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=""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791346" y="737116"/>
            <a:ext cx="3337284" cy="5407091"/>
          </a:xfrm>
        </p:spPr>
        <p:txBody>
          <a:bodyPr lIns="0" tIns="0" rIns="0" bIns="0"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45FE61D9-DA99-9DA5-5DD2-C4118066C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E64603E-965E-E3BF-203B-F4D9942820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4E9F5D75-1D8F-F695-81F8-4A6D0C67821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724518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5370" y="1278294"/>
            <a:ext cx="3750239" cy="490414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81627" y="-1"/>
            <a:ext cx="3476570" cy="68579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9C76C37-CBD2-36CF-1413-53DD1CB4A5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94360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10D1AAD-E663-5B8E-CE72-64C1DBF19C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EC250190-89C1-EAA3-6C2A-15A60C6754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02998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5370" y="3508311"/>
            <a:ext cx="7442828" cy="1438762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6701" y="0"/>
            <a:ext cx="7771496" cy="3429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9C76C37-CBD2-36CF-1413-53DD1CB4A5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94360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10D1AAD-E663-5B8E-CE72-64C1DBF19C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EC250190-89C1-EAA3-6C2A-15A60C6754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2">
            <a:extLst>
              <a:ext uri="{FF2B5EF4-FFF2-40B4-BE49-F238E27FC236}">
                <a16:creationId xmlns="" xmlns:a16="http://schemas.microsoft.com/office/drawing/2014/main" id="{D179113D-0374-3934-841E-56AD5AFCF9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15371" y="5228488"/>
            <a:ext cx="7442828" cy="13682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22722410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1612" y="503853"/>
            <a:ext cx="6863006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=""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7615" y="2108723"/>
            <a:ext cx="6414198" cy="4119463"/>
          </a:xfrm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45FE61D9-DA99-9DA5-5DD2-C4118066CA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E64603E-965E-E3BF-203B-F4D9942820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5DABAFC1-3E76-DCE6-3A6D-E0020C5BE8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359658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="" xmlns:a16="http://schemas.microsoft.com/office/drawing/2014/main" id="{507175C5-CB2F-2BAC-3704-54DCD1BF0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8524" y="1068170"/>
            <a:ext cx="7586954" cy="2681549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901905E-33E7-852F-94E3-8E100B3D1E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685800" y="914400"/>
            <a:ext cx="7772400" cy="502920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B7799F7-CBB1-9649-7D06-F7EEFD4F01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94360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1AFC5CA-DB29-4B8C-C004-72E4EC761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2">
            <a:extLst>
              <a:ext uri="{FF2B5EF4-FFF2-40B4-BE49-F238E27FC236}">
                <a16:creationId xmlns="" xmlns:a16="http://schemas.microsoft.com/office/drawing/2014/main" id="{E3CB2D2A-7172-87CE-D493-DAF52D62EB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8524" y="4027048"/>
            <a:ext cx="7586954" cy="17627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6953615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 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1611" y="503853"/>
            <a:ext cx="7356580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=""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101610" y="2057401"/>
            <a:ext cx="3470390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001139" y="2057401"/>
            <a:ext cx="3457049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1D40DF0B-6602-19D4-3110-4659C28780D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172085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 3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1611" y="503853"/>
            <a:ext cx="7356580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="" xmlns:a16="http://schemas.microsoft.com/office/drawing/2014/main" id="{C355854D-70C0-E6E1-2A0C-284D00A21AE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101611" y="2057401"/>
            <a:ext cx="2301509" cy="4119463"/>
          </a:xfrm>
        </p:spPr>
        <p:txBody>
          <a:bodyPr lIns="0">
            <a:normAutofit/>
          </a:bodyPr>
          <a:lstStyle>
            <a:lvl1pPr marL="320040" indent="-32004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2000"/>
            </a:lvl1pPr>
            <a:lvl2pPr marL="457200" indent="-32004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+mj-lt"/>
              <a:buAutoNum type="alphaLcPeriod"/>
              <a:defRPr sz="2000"/>
            </a:lvl2pPr>
            <a:lvl3pPr marL="9144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rabicParenR"/>
              <a:defRPr sz="2000"/>
            </a:lvl3pPr>
            <a:lvl4pPr marL="13716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lphaLcParenR"/>
              <a:defRPr sz="2000"/>
            </a:lvl4pPr>
            <a:lvl5pPr marL="1828800" indent="-320040">
              <a:spcBef>
                <a:spcPts val="1000"/>
              </a:spcBef>
              <a:spcAft>
                <a:spcPts val="1200"/>
              </a:spcAft>
              <a:buFont typeface="+mj-lt"/>
              <a:buAutoNum type="romanL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893796" y="2057401"/>
            <a:ext cx="4564393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D7B331F9-6D4A-5020-969F-E961AF374E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423780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Picture and Conten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1611" y="503853"/>
            <a:ext cx="7356580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357912CB-B8F8-1E65-094F-AD3220E6C7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27523" y="2061969"/>
            <a:ext cx="3444478" cy="48053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2" name="Content Placeholder 7">
            <a:extLst>
              <a:ext uri="{FF2B5EF4-FFF2-40B4-BE49-F238E27FC236}">
                <a16:creationId xmlns=""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090447" y="2052736"/>
            <a:ext cx="3367740" cy="480059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="" xmlns:a16="http://schemas.microsoft.com/office/drawing/2014/main" id="{8809D86D-3DDE-CA24-4CAA-DF6944B9BC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9103" y="5943601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4389812-0415-9025-AB21-4503F7DF3A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458200" y="0"/>
            <a:ext cx="6858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459A5A0-86AD-344B-A0E4-6C55958151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471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10746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B82F216-62F1-7E0B-63FD-51C27CDA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E61F31D-B959-2AD8-9208-FF08B574D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32C8C7-5C6C-400B-AEC0-4D8178161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fld id="{32A03FB5-F8EB-480C-A6E6-594EE753BD01}" type="datetime1">
              <a:rPr lang="uk-UA" smtClean="0"/>
              <a:t>04.06.2025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7105D6-7B52-4B7D-9473-BCD571A93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13EAA0A-7090-4FA3-AD1C-CD4570404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103" y="5943601"/>
            <a:ext cx="726737" cy="651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pc="15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D23B3AD-5285-4907-A3DC-53449FEB58A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74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8784976" cy="2808312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chemeClr val="tx1"/>
                </a:solidFill>
              </a:rPr>
              <a:t>Т</a:t>
            </a:r>
            <a:r>
              <a:rPr lang="uk-UA" sz="4000" b="1" dirty="0" smtClean="0">
                <a:solidFill>
                  <a:schemeClr val="tx1"/>
                </a:solidFill>
              </a:rPr>
              <a:t>енденції практики</a:t>
            </a:r>
            <a:br>
              <a:rPr lang="uk-UA" sz="4000" b="1" dirty="0" smtClean="0">
                <a:solidFill>
                  <a:schemeClr val="tx1"/>
                </a:solidFill>
              </a:rPr>
            </a:br>
            <a:r>
              <a:rPr lang="uk-UA" sz="4000" b="1" dirty="0" smtClean="0">
                <a:solidFill>
                  <a:schemeClr val="tx1"/>
                </a:solidFill>
              </a:rPr>
              <a:t>притягнення до солідарної та субсидіарної відповідальності</a:t>
            </a: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157192"/>
            <a:ext cx="3960440" cy="1584176"/>
          </a:xfrm>
        </p:spPr>
        <p:txBody>
          <a:bodyPr>
            <a:normAutofit/>
          </a:bodyPr>
          <a:lstStyle/>
          <a:p>
            <a:pPr algn="l"/>
            <a:endParaRPr lang="uk-UA" dirty="0" smtClean="0"/>
          </a:p>
          <a:p>
            <a:pPr algn="ctr"/>
            <a:r>
              <a:rPr lang="en-US" dirty="0" smtClean="0"/>
              <a:t>VII </a:t>
            </a:r>
            <a:r>
              <a:rPr lang="uk-UA" dirty="0" smtClean="0"/>
              <a:t>Східноукраїнський форум</a:t>
            </a:r>
          </a:p>
          <a:p>
            <a:pPr algn="ctr"/>
            <a:r>
              <a:rPr lang="uk-UA" dirty="0" smtClean="0"/>
              <a:t>м. Дніпро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3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Правова природа субсидіарної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328591"/>
          </a:xfrm>
        </p:spPr>
        <p:txBody>
          <a:bodyPr>
            <a:normAutofit/>
          </a:bodyPr>
          <a:lstStyle/>
          <a:p>
            <a:pPr algn="just"/>
            <a:endParaRPr lang="uk-UA" sz="1600" dirty="0"/>
          </a:p>
          <a:p>
            <a:pPr marL="114300" indent="0" algn="just">
              <a:buNone/>
            </a:pPr>
            <a:r>
              <a:rPr lang="uk-UA" sz="1600" b="1" dirty="0" smtClean="0"/>
              <a:t>9.13. </a:t>
            </a:r>
            <a:r>
              <a:rPr lang="uk-UA" sz="1600" dirty="0" smtClean="0"/>
              <a:t>Отже </a:t>
            </a:r>
            <a:r>
              <a:rPr lang="uk-UA" sz="1600" dirty="0"/>
              <a:t>у справі про банкрутство </a:t>
            </a:r>
            <a:r>
              <a:rPr lang="uk-UA" sz="1600" b="1" dirty="0"/>
              <a:t>субсидіарна відповідальність має деліктну природу та узгоджується із частиною першою статті 1166 ЦК України</a:t>
            </a:r>
            <a:r>
              <a:rPr lang="uk-UA" sz="1600" dirty="0"/>
              <a:t>, якою встановлено, що майнова шкода, завдана неправомірними рішеннями, діями чи бездіяльністю особистим немайновим правам фізичної або юридичної особи, а також шкода, завдана майну фізичної або юридичної особи, відшкодовується в повному обсязі особою, яка її завдала</a:t>
            </a:r>
            <a:r>
              <a:rPr lang="uk-UA" sz="1600" dirty="0" smtClean="0"/>
              <a:t>.</a:t>
            </a:r>
          </a:p>
          <a:p>
            <a:pPr marL="114300" indent="0" algn="just">
              <a:buNone/>
            </a:pPr>
            <a:endParaRPr lang="uk-UA" sz="1600" dirty="0"/>
          </a:p>
          <a:p>
            <a:pPr marL="114300" indent="0" algn="just">
              <a:buNone/>
            </a:pPr>
            <a:r>
              <a:rPr lang="uk-UA" sz="1600" b="1" dirty="0"/>
              <a:t>9.14</a:t>
            </a:r>
            <a:r>
              <a:rPr lang="uk-UA" sz="1600" b="1" dirty="0" smtClean="0"/>
              <a:t>. </a:t>
            </a:r>
            <a:r>
              <a:rPr lang="uk-UA" sz="1600" dirty="0" smtClean="0"/>
              <a:t>Тобто </a:t>
            </a:r>
            <a:r>
              <a:rPr lang="uk-UA" sz="1600" dirty="0"/>
              <a:t>недостатність майна юридичної особи, яка перебуває в судовій процедурі ліквідації, за умови доведення боржника до банкрутства, поповнюється за рахунок задоволення права вимоги про відшкодування шкоди до осіб, дії / бездіяльність яких кваліфікуються судом як доведення до банкрутства</a:t>
            </a:r>
            <a:r>
              <a:rPr lang="uk-UA" sz="1600" dirty="0" smtClean="0"/>
              <a:t>.</a:t>
            </a:r>
          </a:p>
          <a:p>
            <a:endParaRPr lang="uk-UA" sz="1600" dirty="0"/>
          </a:p>
          <a:p>
            <a:endParaRPr lang="uk-UA" sz="1600" dirty="0" smtClean="0"/>
          </a:p>
          <a:p>
            <a:pPr marL="0" indent="0" algn="ctr">
              <a:buNone/>
            </a:pPr>
            <a:r>
              <a:rPr lang="uk-UA" sz="1400" i="1" dirty="0" smtClean="0"/>
              <a:t>(Постанова  Палати </a:t>
            </a:r>
            <a:r>
              <a:rPr lang="uk-UA" sz="1400" i="1" dirty="0"/>
              <a:t>для розгляду справ про банкрутство КГС ВС </a:t>
            </a:r>
            <a:endParaRPr lang="uk-UA" sz="1400" i="1" dirty="0" smtClean="0"/>
          </a:p>
          <a:p>
            <a:pPr marL="0" indent="0" algn="ctr">
              <a:buNone/>
            </a:pPr>
            <a:r>
              <a:rPr lang="uk-UA" sz="1400" i="1" dirty="0" smtClean="0"/>
              <a:t>по справі № 906/1155/20 (906/1113/21) від 19 червня 2024 року)</a:t>
            </a:r>
            <a:endParaRPr lang="uk-UA" sz="1400" i="1" dirty="0"/>
          </a:p>
          <a:p>
            <a:pPr algn="just"/>
            <a:endParaRPr lang="uk-UA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17263" y="6206088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69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18654"/>
            <a:ext cx="8964488" cy="778098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/>
              <a:t>Сукупність обставин, необхідна для притягнення </a:t>
            </a:r>
            <a:br>
              <a:rPr lang="uk-UA" sz="2400" b="1" dirty="0" smtClean="0"/>
            </a:br>
            <a:r>
              <a:rPr lang="uk-UA" sz="2400" b="1" dirty="0" smtClean="0"/>
              <a:t>до субсидіарної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uk-UA" sz="1600" b="1" dirty="0" smtClean="0"/>
              <a:t>73.</a:t>
            </a:r>
            <a:r>
              <a:rPr lang="uk-UA" sz="1600" b="1" dirty="0"/>
              <a:t> </a:t>
            </a:r>
            <a:r>
              <a:rPr lang="uk-UA" sz="1600" dirty="0" smtClean="0"/>
              <a:t>Враховуючи </a:t>
            </a:r>
            <a:r>
              <a:rPr lang="uk-UA" sz="1600" dirty="0"/>
              <a:t>викладені правові висновки щодо правильного застосування норм права при вирішенні спорів про притягнення до субсидіарної відповідальності осіб, винних у доведенні до банкрутства боржника, Верховний Суд вважає слушним висновок апеляційного господарського суду в цій справі про те, що </a:t>
            </a:r>
            <a:r>
              <a:rPr lang="uk-UA" sz="1600" b="1" dirty="0"/>
              <a:t>неплатоспроможність боржника сама по собі не означає, що боржник доведений до банкрутства, та не доводить автоматично вину засновника боржника</a:t>
            </a:r>
            <a:r>
              <a:rPr lang="uk-UA" sz="1600" dirty="0" smtClean="0"/>
              <a:t>.</a:t>
            </a:r>
          </a:p>
          <a:p>
            <a:pPr marL="114300" indent="0" algn="just">
              <a:buNone/>
            </a:pPr>
            <a:endParaRPr lang="uk-UA" sz="1600" dirty="0"/>
          </a:p>
          <a:p>
            <a:pPr marL="114300" indent="0" algn="just">
              <a:buNone/>
            </a:pPr>
            <a:r>
              <a:rPr lang="uk-UA" sz="1600" b="1" dirty="0" smtClean="0"/>
              <a:t>74. </a:t>
            </a:r>
            <a:r>
              <a:rPr lang="uk-UA" sz="1600" dirty="0" smtClean="0"/>
              <a:t>Необхідна </a:t>
            </a:r>
            <a:r>
              <a:rPr lang="uk-UA" sz="1600" dirty="0"/>
              <a:t>сукупність обставин, що утворюють склад відповідного правопорушення, зокрема </a:t>
            </a:r>
            <a:r>
              <a:rPr lang="uk-UA" sz="1600" b="1" dirty="0"/>
              <a:t>доведення боржника до банкрутства його засновником (учасником, керівником тощо), недостатність майна / активів у складі ліквідаційної маси для задоволення визнаних у справі вимог кредиторів</a:t>
            </a:r>
            <a:r>
              <a:rPr lang="uk-UA" sz="1600" dirty="0"/>
              <a:t> та розмір субсидіарної відповідальності, повинна бути підтверджена доказами, які відповідають засадам належності, допустимості, достовірності та вірогідності, передбаченим статтями 76-79 Господарського процесуального кодексу України</a:t>
            </a:r>
            <a:r>
              <a:rPr lang="uk-UA" sz="1600" dirty="0" smtClean="0"/>
              <a:t>.</a:t>
            </a:r>
          </a:p>
          <a:p>
            <a:endParaRPr lang="uk-UA" sz="1700" dirty="0"/>
          </a:p>
          <a:p>
            <a:pPr marL="0" indent="0" algn="ctr">
              <a:buNone/>
            </a:pPr>
            <a:r>
              <a:rPr lang="uk-UA" sz="1400" i="1" dirty="0" smtClean="0"/>
              <a:t>(Постанова КГС ВС по справі № 909/252/16 (909/385/23) від 28 листопада 2024 року) </a:t>
            </a:r>
          </a:p>
          <a:p>
            <a:endParaRPr lang="uk-UA" sz="2600" dirty="0"/>
          </a:p>
          <a:p>
            <a:pPr marL="0" indent="0">
              <a:buNone/>
            </a:pPr>
            <a:endParaRPr lang="uk-UA" sz="2600" dirty="0" smtClean="0"/>
          </a:p>
          <a:p>
            <a:endParaRPr lang="uk-UA" sz="2600" dirty="0"/>
          </a:p>
          <a:p>
            <a:endParaRPr lang="uk-UA" sz="2600" dirty="0" smtClean="0"/>
          </a:p>
          <a:p>
            <a:endParaRPr lang="uk-UA" sz="2600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02455" y="6200882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812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/>
              <a:t>Суб'єкти субсидіарної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256584"/>
          </a:xfrm>
        </p:spPr>
        <p:txBody>
          <a:bodyPr>
            <a:normAutofit fontScale="47500" lnSpcReduction="20000"/>
          </a:bodyPr>
          <a:lstStyle/>
          <a:p>
            <a:pPr marL="114300" indent="0" algn="just">
              <a:buNone/>
            </a:pPr>
            <a:r>
              <a:rPr lang="uk-UA" sz="3400" dirty="0" smtClean="0"/>
              <a:t>     50. Виходячи </a:t>
            </a:r>
            <a:r>
              <a:rPr lang="uk-UA" sz="3400" dirty="0"/>
              <a:t>зі змісту ч. 2 ст. 61 КУзПБ </a:t>
            </a:r>
            <a:r>
              <a:rPr lang="uk-UA" sz="3400" b="1" u="sng" dirty="0"/>
              <a:t>суб`єктів субсидіарної </a:t>
            </a:r>
            <a:r>
              <a:rPr lang="uk-UA" sz="3400" b="1" u="sng" dirty="0" smtClean="0"/>
              <a:t>  відповідальності </a:t>
            </a:r>
            <a:r>
              <a:rPr lang="uk-UA" sz="3400" b="1" u="sng" dirty="0"/>
              <a:t>умовно можна поділити на дві </a:t>
            </a:r>
            <a:r>
              <a:rPr lang="uk-UA" sz="3400" b="1" u="sng" dirty="0" smtClean="0"/>
              <a:t>групи</a:t>
            </a:r>
            <a:r>
              <a:rPr lang="uk-UA" sz="3400" dirty="0" smtClean="0"/>
              <a:t>:</a:t>
            </a:r>
          </a:p>
          <a:p>
            <a:pPr marL="114300" indent="0" algn="just">
              <a:buNone/>
            </a:pPr>
            <a:endParaRPr lang="uk-UA" sz="3400" dirty="0"/>
          </a:p>
          <a:p>
            <a:pPr algn="just"/>
            <a:r>
              <a:rPr lang="uk-UA" sz="3400" b="1" u="sng" dirty="0"/>
              <a:t>І група</a:t>
            </a:r>
            <a:r>
              <a:rPr lang="uk-UA" sz="3400" dirty="0"/>
              <a:t> - засновники (учасники, акціонери) та інші особи, які відповідно до закону за своїм юридичним статусом та відповідно до установчих документів мають право безпосередньо давати обов`язкові для виконання боржником (його органів управління) вказівки, приймати рішення, видавати розпорядження чи накази боржнику. У законодавстві України віднесені до цієї групи особи іменуються як: "заінтересовані особи стосовно боржника" (ст. 1 Закону про банкрутство, ст. 1 </a:t>
            </a:r>
            <a:r>
              <a:rPr lang="uk-UA" sz="3400" dirty="0" err="1"/>
              <a:t>КУзПБ</a:t>
            </a:r>
            <a:r>
              <a:rPr lang="uk-UA" sz="3400" dirty="0"/>
              <a:t>), "пов`язані особи" (ст. 1 Закону України "Про захист економічної конкуренції", ст. 14.1.159. Податкового кодексу України, ст. 52 Закону України "Про банки та банківську діяльність"), "кінцевий </a:t>
            </a:r>
            <a:r>
              <a:rPr lang="uk-UA" sz="3400" dirty="0" err="1"/>
              <a:t>бенефіціарний</a:t>
            </a:r>
            <a:r>
              <a:rPr lang="uk-UA" sz="3400" dirty="0"/>
              <a:t> власник (контролер)" (ст. 1 Закону України "Про запобігання та протидію легалізації (відмиванню) доходів, одержаних злочинним шляхом, фінансуванню тероризму та фінансуванню розповсюдження зброї масового знищення</a:t>
            </a:r>
            <a:r>
              <a:rPr lang="uk-UA" sz="3400" dirty="0" smtClean="0"/>
              <a:t>");</a:t>
            </a:r>
          </a:p>
          <a:p>
            <a:pPr algn="just"/>
            <a:endParaRPr lang="uk-UA" sz="3400" dirty="0"/>
          </a:p>
          <a:p>
            <a:pPr algn="just"/>
            <a:r>
              <a:rPr lang="uk-UA" sz="3400" b="1" u="sng" dirty="0"/>
              <a:t>ІІ група</a:t>
            </a:r>
            <a:r>
              <a:rPr lang="uk-UA" sz="3400" dirty="0"/>
              <a:t> - інші особи, які не мають формалізованих зав`язків із юридичною особою-боржником, однак мають змогу іншим чином визначати та впливати на поведінку боржника в господарських відносинах. Такі особи самостійно або спільно з іншими особами визначають волю боржника щодо здійснення або утримання від здійснення певних дій.</a:t>
            </a:r>
          </a:p>
          <a:p>
            <a:endParaRPr lang="uk-UA" dirty="0" smtClean="0"/>
          </a:p>
          <a:p>
            <a:endParaRPr lang="uk-UA" dirty="0"/>
          </a:p>
          <a:p>
            <a:pPr marL="0" indent="0" algn="ctr">
              <a:buNone/>
            </a:pPr>
            <a:r>
              <a:rPr lang="uk-UA" sz="3000" i="1" dirty="0" smtClean="0"/>
              <a:t>(Постанова КГС ВС по справі № 910/18250/16 (910/17658/23) від 21 листопада 2024 року)</a:t>
            </a:r>
            <a:endParaRPr lang="uk-UA" sz="30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17263" y="6206088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002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880" y="116632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/>
              <a:t>Суб'єкти субсидіарної відповідальності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400600"/>
          </a:xfrm>
        </p:spPr>
        <p:txBody>
          <a:bodyPr>
            <a:normAutofit fontScale="55000" lnSpcReduction="20000"/>
          </a:bodyPr>
          <a:lstStyle/>
          <a:p>
            <a:pPr marL="114300" indent="0" algn="just">
              <a:buNone/>
            </a:pPr>
            <a:r>
              <a:rPr lang="uk-UA" sz="2900" dirty="0" smtClean="0"/>
              <a:t>53.</a:t>
            </a:r>
            <a:r>
              <a:rPr lang="uk-UA" sz="2900" dirty="0"/>
              <a:t> </a:t>
            </a:r>
            <a:r>
              <a:rPr lang="uk-UA" sz="2900" b="1" dirty="0"/>
              <a:t>Юридичним механізмом досягнення наведеної мети є притягнення винних осіб у доведенні боржника до банкрутства, які використовували таку особу як прикриття ("вуаль") для досягнення своїх цілей</a:t>
            </a:r>
            <a:r>
              <a:rPr lang="uk-UA" sz="2900" dirty="0"/>
              <a:t> (отримання доходів, матеріальної вигоди, зокрема через зловживання правом тощо), до додаткової (субсидіарної) відповідальності і стягнення на користь кредиторів непогашених у ліквідаційній процедурі кредиторських вимог</a:t>
            </a:r>
            <a:r>
              <a:rPr lang="uk-UA" sz="2900" dirty="0" smtClean="0"/>
              <a:t>.</a:t>
            </a:r>
          </a:p>
          <a:p>
            <a:pPr marL="114300" indent="0" algn="just">
              <a:buNone/>
            </a:pPr>
            <a:endParaRPr lang="uk-UA" sz="2900" dirty="0"/>
          </a:p>
          <a:p>
            <a:pPr marL="114300" indent="0" algn="just">
              <a:buNone/>
            </a:pPr>
            <a:r>
              <a:rPr lang="uk-UA" sz="2900" dirty="0"/>
              <a:t>54</a:t>
            </a:r>
            <a:r>
              <a:rPr lang="uk-UA" sz="2900" dirty="0" smtClean="0"/>
              <a:t>. Тож </a:t>
            </a:r>
            <a:r>
              <a:rPr lang="uk-UA" sz="2900" dirty="0"/>
              <a:t>визначаючи суб`єкта відповідальності суду слід враховувати, що </a:t>
            </a:r>
            <a:r>
              <a:rPr lang="uk-UA" sz="2900" b="1" dirty="0"/>
              <a:t>кожна дія або бездіяльність, які стали причиною неплатоспроможності боржника, має визначатися окремо так само як і особи, причетні до такої дії </a:t>
            </a:r>
            <a:r>
              <a:rPr lang="uk-UA" sz="2900" dirty="0"/>
              <a:t>(бездіяльності</a:t>
            </a:r>
            <a:r>
              <a:rPr lang="uk-UA" sz="2900" dirty="0" smtClean="0"/>
              <a:t>).</a:t>
            </a:r>
          </a:p>
          <a:p>
            <a:pPr marL="114300" indent="0" algn="just">
              <a:buNone/>
            </a:pPr>
            <a:endParaRPr lang="uk-UA" sz="2900" dirty="0"/>
          </a:p>
          <a:p>
            <a:pPr marL="114300" indent="0" algn="just">
              <a:buNone/>
            </a:pPr>
            <a:r>
              <a:rPr lang="uk-UA" sz="2900" dirty="0"/>
              <a:t>55. </a:t>
            </a:r>
            <a:r>
              <a:rPr lang="uk-UA" sz="2900" dirty="0" smtClean="0"/>
              <a:t>Вочевидь</a:t>
            </a:r>
            <a:r>
              <a:rPr lang="uk-UA" sz="2900" dirty="0"/>
              <a:t>, що на особу, яка отримала вигоду з протиправної, в тому числі недобросовісної, поведінки керівника чи засновників боржника поширюються правила субсидіарної відповідальності.</a:t>
            </a:r>
          </a:p>
          <a:p>
            <a:pPr marL="114300" indent="0" algn="just">
              <a:buNone/>
            </a:pPr>
            <a:endParaRPr lang="uk-UA" sz="2900" dirty="0" smtClean="0"/>
          </a:p>
          <a:p>
            <a:pPr marL="114300" indent="0" algn="just">
              <a:buNone/>
            </a:pPr>
            <a:r>
              <a:rPr lang="uk-UA" sz="2900" dirty="0" smtClean="0"/>
              <a:t>56. Згідно </a:t>
            </a:r>
            <a:r>
              <a:rPr lang="uk-UA" sz="2900" dirty="0"/>
              <a:t>з цими правилами </a:t>
            </a:r>
            <a:r>
              <a:rPr lang="uk-UA" sz="2900" b="1" dirty="0"/>
              <a:t>суб`єктом субсидіарної відповідальності може бути особа, яка отримала істотну (відносно масштабу діяльності боржника) вигоду у вигляді збільшення активів</a:t>
            </a:r>
            <a:r>
              <a:rPr lang="uk-UA" sz="2900" dirty="0"/>
              <a:t>, яка не могла б утворитися у випадку відповідності дій засновників та керівника боржника закону, в тому числі принципу добросовісності</a:t>
            </a:r>
            <a:r>
              <a:rPr lang="uk-UA" sz="2900" dirty="0" smtClean="0"/>
              <a:t>.</a:t>
            </a:r>
          </a:p>
          <a:p>
            <a:endParaRPr lang="uk-UA" sz="2900" dirty="0"/>
          </a:p>
          <a:p>
            <a:endParaRPr lang="uk-UA" sz="2900" dirty="0" smtClean="0"/>
          </a:p>
          <a:p>
            <a:pPr marL="0" indent="0" algn="ctr">
              <a:buNone/>
            </a:pPr>
            <a:r>
              <a:rPr lang="uk-UA" sz="2500" i="1" dirty="0" smtClean="0"/>
              <a:t>(Постанова КГС ВС по справі № 910/18250/16 (910/17658/23) від 21 листопада 2024 року)</a:t>
            </a:r>
          </a:p>
          <a:p>
            <a:endParaRPr lang="uk-UA" sz="29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2610" y="6222654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301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/>
              <a:t>Позовна давність за вимогами щодо притягнення до субсидіарної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4968552"/>
          </a:xfrm>
        </p:spPr>
        <p:txBody>
          <a:bodyPr>
            <a:normAutofit fontScale="77500" lnSpcReduction="20000"/>
          </a:bodyPr>
          <a:lstStyle/>
          <a:p>
            <a:pPr marL="114300" indent="0" algn="just">
              <a:buNone/>
            </a:pPr>
            <a:r>
              <a:rPr lang="uk-UA" sz="2300" b="1" dirty="0" smtClean="0"/>
              <a:t>9.40. </a:t>
            </a:r>
            <a:r>
              <a:rPr lang="uk-UA" sz="2300" dirty="0" smtClean="0"/>
              <a:t>А </a:t>
            </a:r>
            <a:r>
              <a:rPr lang="uk-UA" sz="2300" dirty="0"/>
              <a:t>тому, беручи до уваги, що за наявності ознак доведення до банкрутства юридичної особи - боржника заява про покладення субсидіарної відповідальності може бути подана виключно тоді, коли за результатами проведення ліквідаційної процедури боржника буде встановлена недостатність майна боржника для повного задоволення вимог кредиторів у справі про банкрутство, що вказуватиме на порушення тих прав, які підлягають захисту через правовий інститут субсидіарної відповідальності  (пункт 9.17), Суд доходить висновку, що </a:t>
            </a:r>
            <a:r>
              <a:rPr lang="uk-UA" sz="2300" b="1" dirty="0"/>
              <a:t>встановлення недостатності майна боржника для задоволення вимог кредиторів у справі про банкрутство є тією обставиною, з якою закон пов`язує початок перебігу позовної давності</a:t>
            </a:r>
            <a:r>
              <a:rPr lang="uk-UA" sz="2300" dirty="0"/>
              <a:t> за вимогами про субсидіарну відповідальність у справі про банкрутство</a:t>
            </a:r>
            <a:r>
              <a:rPr lang="uk-UA" sz="2300" dirty="0" smtClean="0"/>
              <a:t>.</a:t>
            </a:r>
          </a:p>
          <a:p>
            <a:pPr marL="114300" indent="0" algn="just">
              <a:buNone/>
            </a:pPr>
            <a:endParaRPr lang="uk-UA" sz="2300" dirty="0"/>
          </a:p>
          <a:p>
            <a:pPr marL="114300" indent="0" algn="just">
              <a:buNone/>
            </a:pPr>
            <a:r>
              <a:rPr lang="uk-UA" sz="2300" dirty="0" smtClean="0"/>
              <a:t>У </a:t>
            </a:r>
            <a:r>
              <a:rPr lang="uk-UA" sz="2300" dirty="0"/>
              <a:t>цьому висновку Суд звертається до правової позиції Верховного Суду, викладеної в постанові від 24.02.2021 у справі № 902/1129/15 (902/579/20</a:t>
            </a:r>
            <a:r>
              <a:rPr lang="uk-UA" sz="2300" dirty="0" smtClean="0"/>
              <a:t>).</a:t>
            </a:r>
          </a:p>
          <a:p>
            <a:pPr algn="just"/>
            <a:endParaRPr lang="uk-UA" sz="2300" dirty="0" smtClean="0"/>
          </a:p>
          <a:p>
            <a:pPr algn="just"/>
            <a:endParaRPr lang="uk-UA" sz="2300" dirty="0" smtClean="0"/>
          </a:p>
          <a:p>
            <a:pPr marL="0" indent="0" algn="ctr">
              <a:buNone/>
            </a:pPr>
            <a:r>
              <a:rPr lang="uk-UA" sz="2000" i="1" dirty="0"/>
              <a:t>(Постанова  Палати для розгляду справ про банкрутство КГС ВС </a:t>
            </a:r>
          </a:p>
          <a:p>
            <a:pPr marL="0" indent="0" algn="ctr">
              <a:buNone/>
            </a:pPr>
            <a:r>
              <a:rPr lang="uk-UA" sz="2000" i="1" dirty="0" smtClean="0"/>
              <a:t>по справі № 906/1155/20 (906/1113/21) від 19 червня 2024 року)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06647" y="6206088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14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391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052736"/>
            <a:ext cx="8191822" cy="4071986"/>
          </a:xfrm>
        </p:spPr>
        <p:txBody>
          <a:bodyPr/>
          <a:lstStyle/>
          <a:p>
            <a:r>
              <a:rPr lang="uk-UA" dirty="0" smtClean="0"/>
              <a:t>Дякую за увагу 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790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0872" y="188640"/>
            <a:ext cx="9371384" cy="106613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/>
              <a:t>Відмінне та подібне у солідарній,</a:t>
            </a:r>
            <a:br>
              <a:rPr lang="uk-UA" sz="2400" b="1" dirty="0" smtClean="0"/>
            </a:br>
            <a:r>
              <a:rPr lang="uk-UA" sz="2400" b="1" dirty="0" smtClean="0"/>
              <a:t> субсидіарній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2008" y="1196752"/>
            <a:ext cx="8964488" cy="525658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uk-UA" sz="1600" dirty="0" smtClean="0"/>
              <a:t>28. Правовідносини, що виникають у разі </a:t>
            </a:r>
            <a:r>
              <a:rPr lang="uk-UA" sz="1600" b="1" dirty="0" smtClean="0"/>
              <a:t>доведення боржника до банкрутства</a:t>
            </a:r>
            <a:r>
              <a:rPr lang="uk-UA" sz="1600" dirty="0" smtClean="0"/>
              <a:t> і у разі </a:t>
            </a:r>
            <a:r>
              <a:rPr lang="uk-UA" sz="1600" b="1" dirty="0" smtClean="0"/>
              <a:t>недотримання вимоги про своєчасне звернення до господарського суду із заявою</a:t>
            </a:r>
            <a:r>
              <a:rPr lang="uk-UA" sz="1600" dirty="0" smtClean="0"/>
              <a:t> про відкриття провадження у справі про банкрутство, мають відмінні і подібні риси.</a:t>
            </a:r>
          </a:p>
          <a:p>
            <a:pPr algn="just"/>
            <a:endParaRPr lang="uk-UA" sz="1600" dirty="0" smtClean="0"/>
          </a:p>
          <a:p>
            <a:pPr marL="114300" indent="0" algn="just">
              <a:buNone/>
            </a:pPr>
            <a:r>
              <a:rPr lang="uk-UA" sz="1600" dirty="0" smtClean="0"/>
              <a:t>29. </a:t>
            </a:r>
            <a:r>
              <a:rPr lang="uk-UA" sz="1600" b="1" u="sng" dirty="0" smtClean="0"/>
              <a:t>Відмінність</a:t>
            </a:r>
            <a:r>
              <a:rPr lang="uk-UA" sz="1600" dirty="0" smtClean="0"/>
              <a:t> полягає в тому, що у першому випадку боржник </a:t>
            </a:r>
            <a:r>
              <a:rPr lang="uk-UA" sz="1600" b="1" dirty="0" smtClean="0"/>
              <a:t>не був неплатоспроможним, але став таким внаслідок зменшення його майнової сфери через дії чи бездіяльність винних осіб</a:t>
            </a:r>
            <a:r>
              <a:rPr lang="uk-UA" sz="1600" dirty="0" smtClean="0"/>
              <a:t> (унаслідок чого боржник не може повністю задовольнити вимоги кредиторів за рахунок наявного майна); а </a:t>
            </a:r>
            <a:r>
              <a:rPr lang="uk-UA" sz="1600" b="1" dirty="0" smtClean="0"/>
              <a:t>в другому - боржник вже був неплатоспроможним, але через бездіяльність (недбалість) органів управління боржника майновий стан боржника має очевидні ризики погіршитися</a:t>
            </a:r>
            <a:r>
              <a:rPr lang="uk-UA" sz="1600" dirty="0" smtClean="0"/>
              <a:t>, внаслідок чого боржник втратить можливість або може меншою мірою задовольнити вимоги кредиторів за рахунок наявного майна.</a:t>
            </a:r>
          </a:p>
          <a:p>
            <a:pPr algn="just"/>
            <a:endParaRPr lang="uk-UA" sz="1600" dirty="0" smtClean="0"/>
          </a:p>
          <a:p>
            <a:pPr marL="114300" indent="0" algn="just">
              <a:buNone/>
            </a:pPr>
            <a:r>
              <a:rPr lang="uk-UA" sz="1600" dirty="0" smtClean="0"/>
              <a:t>30.  </a:t>
            </a:r>
            <a:r>
              <a:rPr lang="uk-UA" sz="1600" b="1" u="sng" dirty="0" smtClean="0"/>
              <a:t>Подібність</a:t>
            </a:r>
            <a:r>
              <a:rPr lang="uk-UA" sz="1600" dirty="0" smtClean="0"/>
              <a:t> полягає в тому, що </a:t>
            </a:r>
            <a:r>
              <a:rPr lang="uk-UA" sz="1600" b="1" dirty="0" smtClean="0"/>
              <a:t>в обох випадках негативні наслідки настають у зв`язку із зменшенням майнової сфери боржника через дії чи бездіяльність винних осіб</a:t>
            </a:r>
            <a:r>
              <a:rPr lang="uk-UA" sz="1600" dirty="0" smtClean="0"/>
              <a:t>. За правовою природою зазначене зменшення майнової сфери боржника є збитками (частина друга статті 22 ЦК України), які завдані боржнику такими особами.</a:t>
            </a:r>
          </a:p>
          <a:p>
            <a:pPr algn="just"/>
            <a:endParaRPr lang="uk-UA" sz="1500" dirty="0" smtClean="0"/>
          </a:p>
          <a:p>
            <a:pPr marL="0" indent="0" algn="ctr">
              <a:buNone/>
            </a:pPr>
            <a:r>
              <a:rPr lang="uk-UA" sz="1500" i="1" dirty="0" smtClean="0"/>
              <a:t>(Постанова КГС ВС по справі № 910/3070/21 від 19 листопада 2024 року)</a:t>
            </a:r>
            <a:endParaRPr lang="uk-UA" sz="15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99953" y="6200882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35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Правова природа солідарної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18457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uk-UA" sz="1600" dirty="0"/>
              <a:t>25</a:t>
            </a:r>
            <a:r>
              <a:rPr lang="uk-UA" sz="1600" dirty="0" smtClean="0"/>
              <a:t>.</a:t>
            </a:r>
            <a:r>
              <a:rPr lang="uk-UA" sz="1600" dirty="0"/>
              <a:t> Верховний Суд зазначає, що у справі про банкрутство солідарна відповідальність покладається за таке порушення (неподання боржником, який перебував у стані загрози неплатоспроможності, заяви про відкриття справи про банкрутство), наслідком якого є такі негативні наслідки, як неможливість виконання грошових зобов`язань боржника в повному обсязі перед іншими кредиторами у разі задоволення вимог одного або кількох кредиторів боржника</a:t>
            </a:r>
            <a:r>
              <a:rPr lang="uk-UA" sz="1600" dirty="0" smtClean="0"/>
              <a:t>.</a:t>
            </a:r>
          </a:p>
          <a:p>
            <a:pPr algn="just"/>
            <a:endParaRPr lang="uk-UA" sz="1600" dirty="0"/>
          </a:p>
          <a:p>
            <a:pPr marL="114300" indent="0" algn="just">
              <a:buNone/>
            </a:pPr>
            <a:endParaRPr lang="uk-UA" sz="1600" dirty="0"/>
          </a:p>
          <a:p>
            <a:pPr marL="114300" indent="0" algn="just">
              <a:buNone/>
            </a:pPr>
            <a:r>
              <a:rPr lang="uk-UA" sz="1600" dirty="0" smtClean="0"/>
              <a:t>26.</a:t>
            </a:r>
            <a:r>
              <a:rPr lang="uk-UA" sz="1600" dirty="0"/>
              <a:t> </a:t>
            </a:r>
            <a:r>
              <a:rPr lang="uk-UA" sz="1600" dirty="0" smtClean="0"/>
              <a:t>У </a:t>
            </a:r>
            <a:r>
              <a:rPr lang="uk-UA" sz="1600" dirty="0"/>
              <a:t>зв`язку із цим Суд дійшов висновку, що </a:t>
            </a:r>
            <a:r>
              <a:rPr lang="uk-UA" sz="1600" b="1" dirty="0"/>
              <a:t>солідарна відповідальність має деліктну природу, що узгоджується із частиною першою статті 1166 ЦК України</a:t>
            </a:r>
            <a:r>
              <a:rPr lang="uk-UA" sz="1600" dirty="0"/>
              <a:t>, якою встановлено, що майнова шкода, завдана неправомірними рішеннями, діями чи бездіяльністю особистим немайновим правам фізичної або юридичної особи, а також шкода, завдана майну фізичної або юридичної особи, відшкодовується в повному обсязі особою, яка її завдала</a:t>
            </a:r>
            <a:r>
              <a:rPr lang="uk-UA" sz="1600" dirty="0" smtClean="0"/>
              <a:t>.</a:t>
            </a:r>
          </a:p>
          <a:p>
            <a:pPr algn="just"/>
            <a:endParaRPr lang="uk-UA" sz="1600" dirty="0"/>
          </a:p>
          <a:p>
            <a:pPr algn="just"/>
            <a:endParaRPr lang="uk-UA" sz="1600" dirty="0" smtClean="0"/>
          </a:p>
          <a:p>
            <a:pPr algn="just"/>
            <a:endParaRPr lang="uk-UA" sz="1600" dirty="0" smtClean="0"/>
          </a:p>
          <a:p>
            <a:pPr marL="0" indent="0" algn="ctr">
              <a:buNone/>
            </a:pPr>
            <a:r>
              <a:rPr lang="uk-UA" sz="1400" i="1" dirty="0" smtClean="0"/>
              <a:t>(Постанова КГС ВС по справі № 910/3070/21 від 19 листопада 2024 року)</a:t>
            </a:r>
          </a:p>
          <a:p>
            <a:pPr algn="just"/>
            <a:endParaRPr lang="uk-UA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10839" y="6206088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43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568952" cy="108012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Умови застосування солідарної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496" y="764704"/>
            <a:ext cx="9108504" cy="5760640"/>
          </a:xfrm>
        </p:spPr>
        <p:txBody>
          <a:bodyPr>
            <a:normAutofit fontScale="25000" lnSpcReduction="20000"/>
          </a:bodyPr>
          <a:lstStyle/>
          <a:p>
            <a:pPr marL="114300" indent="0" algn="just">
              <a:buNone/>
            </a:pPr>
            <a:r>
              <a:rPr lang="uk-UA" sz="6400" dirty="0" smtClean="0"/>
              <a:t>39</a:t>
            </a:r>
            <a:r>
              <a:rPr lang="uk-UA" sz="6400" dirty="0"/>
              <a:t>. А</a:t>
            </a:r>
            <a:r>
              <a:rPr lang="uk-UA" sz="6400" dirty="0" smtClean="0"/>
              <a:t> </a:t>
            </a:r>
            <a:r>
              <a:rPr lang="uk-UA" sz="6400" dirty="0"/>
              <a:t>тому для покладення солідарної відповідальності у справі про банкрутство доцільним є визначення моменту, коли задоволення нею вимог одного або кількох кредиторів призведе до неможливості виконання грошових зобов`язань боржника в повному обсязі перед іншими кредиторами.</a:t>
            </a:r>
          </a:p>
          <a:p>
            <a:pPr marL="114300" indent="0" algn="just">
              <a:buNone/>
            </a:pPr>
            <a:endParaRPr lang="uk-UA" sz="4800" dirty="0" smtClean="0"/>
          </a:p>
          <a:p>
            <a:pPr marL="114300" indent="0" algn="just">
              <a:buNone/>
            </a:pPr>
            <a:r>
              <a:rPr lang="uk-UA" sz="6400" dirty="0" smtClean="0"/>
              <a:t>40. </a:t>
            </a:r>
            <a:r>
              <a:rPr lang="uk-UA" sz="6400" b="1" u="sng" dirty="0" smtClean="0"/>
              <a:t>Умовами</a:t>
            </a:r>
            <a:r>
              <a:rPr lang="en-US" sz="6400" b="1" dirty="0" smtClean="0"/>
              <a:t> </a:t>
            </a:r>
            <a:r>
              <a:rPr lang="uk-UA" sz="6400" dirty="0" smtClean="0"/>
              <a:t>для </a:t>
            </a:r>
            <a:r>
              <a:rPr lang="uk-UA" sz="6400" dirty="0"/>
              <a:t>встановлення щодо боржника такого складного за своїм змістом юридичного факту, як загроза неплатоспроможності боржника, є одночасна (зокрема, протягом місячного періоду, визначеного частиною шостою статті 34 </a:t>
            </a:r>
            <a:r>
              <a:rPr lang="uk-UA" sz="6400" dirty="0" err="1"/>
              <a:t>КУзПБ</a:t>
            </a:r>
            <a:r>
              <a:rPr lang="uk-UA" sz="6400" dirty="0"/>
              <a:t>) наявність таких юридичних фактів: </a:t>
            </a:r>
            <a:r>
              <a:rPr lang="uk-UA" sz="6400" b="1" dirty="0"/>
              <a:t>1) існування у боржника щонайменше перед двома кредиторами зобов`язань</a:t>
            </a:r>
            <a:r>
              <a:rPr lang="uk-UA" sz="6400" dirty="0"/>
              <a:t>, строк виконання яких настав та визначається за правилами закону, що регулює відповідні правовідносини (купівлі-продажу, поставки, підряду, позики, бюджетні та податкові тощо); </a:t>
            </a:r>
            <a:r>
              <a:rPr lang="uk-UA" sz="6400" b="1" dirty="0"/>
              <a:t>2)</a:t>
            </a:r>
            <a:r>
              <a:rPr lang="uk-UA" sz="6400" dirty="0"/>
              <a:t> </a:t>
            </a:r>
            <a:r>
              <a:rPr lang="uk-UA" sz="6400" b="1" dirty="0"/>
              <a:t>розмір всіх активів боржника є меншим, ніж сумарний розмір зобов`язань перед всіма кредиторами боржника</a:t>
            </a:r>
            <a:r>
              <a:rPr lang="uk-UA" sz="6400" dirty="0"/>
              <a:t>, строк виконання яких настав за правилами закону, що регулює відповідні правовідносини (купівлі-продажу, поставки, підряду, позики, бюджетні та податкові тощо), </a:t>
            </a:r>
            <a:r>
              <a:rPr lang="uk-UA" sz="6400" b="1" dirty="0"/>
              <a:t>тобто такий майновий стан боржника за всіма його показниками </a:t>
            </a:r>
            <a:r>
              <a:rPr lang="uk-UA" sz="6400" dirty="0"/>
              <a:t>(основними фондами, дебіторською заборгованістю, строк виконання зобов`язань щодо якої настав, тощо), </a:t>
            </a:r>
            <a:r>
              <a:rPr lang="uk-UA" sz="6400" b="1" dirty="0"/>
              <a:t>який за оцінкою сукупної вартості всіх активів боржника очевидно не здатний забезпечити задоволення вимог виконання зобов`язань перед всіма кредиторами</a:t>
            </a:r>
            <a:r>
              <a:rPr lang="uk-UA" sz="6400" dirty="0"/>
              <a:t>, строк виконання яких настав, ні у добровільному, ні у передбаченому законом примусовому порядку.</a:t>
            </a:r>
          </a:p>
          <a:p>
            <a:pPr marL="114300" indent="0" algn="just">
              <a:buNone/>
            </a:pPr>
            <a:endParaRPr lang="uk-UA" sz="6400" dirty="0" smtClean="0"/>
          </a:p>
          <a:p>
            <a:pPr marL="114300" indent="0" algn="just">
              <a:buNone/>
            </a:pPr>
            <a:r>
              <a:rPr lang="uk-UA" sz="6400" dirty="0" smtClean="0"/>
              <a:t>41</a:t>
            </a:r>
            <a:r>
              <a:rPr lang="uk-UA" sz="6400" dirty="0"/>
              <a:t>. </a:t>
            </a:r>
            <a:r>
              <a:rPr lang="uk-UA" sz="6400" dirty="0" smtClean="0"/>
              <a:t>При </a:t>
            </a:r>
            <a:r>
              <a:rPr lang="uk-UA" sz="6400" dirty="0"/>
              <a:t>цьому зобов`язання, що підтверджують виникнення загрози неплатоспроможності, мають бути реальними та документально підтвердженими</a:t>
            </a:r>
            <a:r>
              <a:rPr lang="uk-UA" sz="6400" dirty="0" smtClean="0"/>
              <a:t>.</a:t>
            </a:r>
          </a:p>
          <a:p>
            <a:endParaRPr lang="uk-UA" sz="6400" dirty="0"/>
          </a:p>
          <a:p>
            <a:endParaRPr lang="uk-UA" sz="4900" dirty="0"/>
          </a:p>
          <a:p>
            <a:pPr marL="0" indent="0" algn="ctr">
              <a:buNone/>
            </a:pPr>
            <a:r>
              <a:rPr lang="uk-UA" sz="5600" i="1" dirty="0" smtClean="0"/>
              <a:t>(Постанова КГС ВС по справі № 910/3070/21 від 19 листопада 2024 року)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17263" y="6233539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8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64807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/>
              <a:t>Вина при притягнення до солідарної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88632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uk-UA" sz="2600" dirty="0" smtClean="0">
                <a:latin typeface="Georgia" panose="02040502050405020303" pitchFamily="18" charset="0"/>
              </a:rPr>
              <a:t>48.</a:t>
            </a:r>
            <a:r>
              <a:rPr lang="uk-UA" sz="2600" dirty="0">
                <a:latin typeface="Georgia" panose="02040502050405020303" pitchFamily="18" charset="0"/>
              </a:rPr>
              <a:t> </a:t>
            </a:r>
            <a:r>
              <a:rPr lang="uk-UA" sz="2600" dirty="0" smtClean="0">
                <a:latin typeface="Georgia" panose="02040502050405020303" pitchFamily="18" charset="0"/>
              </a:rPr>
              <a:t>Згідно </a:t>
            </a:r>
            <a:r>
              <a:rPr lang="uk-UA" sz="2600" dirty="0">
                <a:latin typeface="Georgia" panose="02040502050405020303" pitchFamily="18" charset="0"/>
              </a:rPr>
              <a:t>з усталеною правовою позицією Верховного Суду (зокрема викладеною і постанові Верховного Суду від 06.10.2022 у справі № 903/988/20, від 09.06.2022 у справі №904/76/21, на яку посилається скаржник у касаційній скарзі) частиною 6 статті 34 КУзПБ </a:t>
            </a:r>
            <a:r>
              <a:rPr lang="uk-UA" sz="2600" b="1" dirty="0">
                <a:latin typeface="Georgia" panose="02040502050405020303" pitchFamily="18" charset="0"/>
              </a:rPr>
              <a:t>закріплено презумпцію вини керівника (органів управління) боржника</a:t>
            </a:r>
            <a:r>
              <a:rPr lang="uk-UA" sz="2600" dirty="0">
                <a:latin typeface="Georgia" panose="02040502050405020303" pitchFamily="18" charset="0"/>
              </a:rPr>
              <a:t> у недотриманні ним обов`язку визначеного абзацом першим цієї норми, адже положення абзацу першого цієї норми визначають імперативний обов`язок керівника (органів управління) боржника зі звернення до суду із заявою про відкриття провадження у справі про банкрутство. </a:t>
            </a:r>
            <a:r>
              <a:rPr lang="uk-UA" sz="2600" b="1" dirty="0">
                <a:latin typeface="Georgia" panose="02040502050405020303" pitchFamily="18" charset="0"/>
              </a:rPr>
              <a:t>Така презумпція полягає в наявності причинно-наслідкового зв`язку між неподанням керівником (органами управління) боржника заяви про відкриття провадження у справі про банкрутство та негативними наслідками</a:t>
            </a:r>
            <a:r>
              <a:rPr lang="uk-UA" sz="2600" dirty="0">
                <a:latin typeface="Georgia" panose="02040502050405020303" pitchFamily="18" charset="0"/>
              </a:rPr>
              <a:t> для кредиторів у вигляді неможливості погашення збільшеної заборгованості.</a:t>
            </a:r>
          </a:p>
          <a:p>
            <a:pPr marL="114300" indent="0" algn="just">
              <a:buNone/>
            </a:pPr>
            <a:endParaRPr lang="uk-UA" sz="2600" dirty="0" smtClean="0">
              <a:latin typeface="Georgia" panose="02040502050405020303" pitchFamily="18" charset="0"/>
            </a:endParaRPr>
          </a:p>
          <a:p>
            <a:pPr marL="114300" indent="0" algn="just">
              <a:buNone/>
            </a:pPr>
            <a:r>
              <a:rPr lang="uk-UA" sz="2600" dirty="0" smtClean="0">
                <a:latin typeface="Georgia" panose="02040502050405020303" pitchFamily="18" charset="0"/>
              </a:rPr>
              <a:t>49.  </a:t>
            </a:r>
            <a:r>
              <a:rPr lang="uk-UA" sz="2600" b="1" dirty="0" smtClean="0">
                <a:latin typeface="Georgia" panose="02040502050405020303" pitchFamily="18" charset="0"/>
              </a:rPr>
              <a:t>Однак </a:t>
            </a:r>
            <a:r>
              <a:rPr lang="uk-UA" sz="2600" b="1" dirty="0">
                <a:latin typeface="Georgia" panose="02040502050405020303" pitchFamily="18" charset="0"/>
              </a:rPr>
              <a:t>наведена презумпція є спростовною</a:t>
            </a:r>
            <a:r>
              <a:rPr lang="uk-UA" sz="2600" dirty="0">
                <a:latin typeface="Georgia" panose="02040502050405020303" pitchFamily="18" charset="0"/>
              </a:rPr>
              <a:t>, оскільки керівник боржника, на якого покладено тягар доведення відповідних обставин, може довести відсутність причинного зв`язку між неможливістю задоволення вимог кредиторів і невиконанням ним обов`язку, визначеного абзацом першим частини шостої статті 34 </a:t>
            </a:r>
            <a:r>
              <a:rPr lang="uk-UA" sz="2600" dirty="0" err="1">
                <a:latin typeface="Georgia" panose="02040502050405020303" pitchFamily="18" charset="0"/>
              </a:rPr>
              <a:t>КУзПБ</a:t>
            </a:r>
            <a:r>
              <a:rPr lang="uk-UA" sz="2600" dirty="0">
                <a:latin typeface="Georgia" panose="02040502050405020303" pitchFamily="18" charset="0"/>
              </a:rPr>
              <a:t>, щодо звернення до суду із заявою про відкриття провадження у справі про банкрутство</a:t>
            </a:r>
            <a:r>
              <a:rPr lang="uk-UA" sz="2600" dirty="0" smtClean="0">
                <a:latin typeface="Georgia" panose="02040502050405020303" pitchFamily="18" charset="0"/>
              </a:rPr>
              <a:t>.</a:t>
            </a:r>
          </a:p>
          <a:p>
            <a:pPr marL="114300" indent="0" algn="just">
              <a:buNone/>
            </a:pPr>
            <a:endParaRPr lang="uk-UA" sz="2600" dirty="0" smtClean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uk-UA" i="1" dirty="0" smtClean="0">
                <a:latin typeface="Georgia" panose="02040502050405020303" pitchFamily="18" charset="0"/>
              </a:rPr>
              <a:t>(Постанова КГС ВС по справі № 910/3070/21 від 19 листопада 2024 року)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17263" y="6206088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97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/>
              <a:t>Ефективний спосіб захисту при подачі заяви про притягнення до солідарної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340768"/>
            <a:ext cx="8892480" cy="4608512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/>
              <a:t>49.</a:t>
            </a:r>
            <a:r>
              <a:rPr lang="ru-RU" sz="1600" dirty="0" smtClean="0"/>
              <a:t> </a:t>
            </a:r>
            <a:r>
              <a:rPr lang="ru-RU" sz="1600" dirty="0" err="1" smtClean="0"/>
              <a:t>Отже</a:t>
            </a:r>
            <a:r>
              <a:rPr lang="ru-RU" sz="1600" dirty="0"/>
              <a:t>, з </a:t>
            </a:r>
            <a:r>
              <a:rPr lang="ru-RU" sz="1600" dirty="0" err="1"/>
              <a:t>урахуванням</a:t>
            </a:r>
            <a:r>
              <a:rPr lang="ru-RU" sz="1600" dirty="0"/>
              <a:t> </a:t>
            </a:r>
            <a:r>
              <a:rPr lang="ru-RU" sz="1600" dirty="0" err="1"/>
              <a:t>наведених</a:t>
            </a:r>
            <a:r>
              <a:rPr lang="ru-RU" sz="1600" dirty="0"/>
              <a:t> </a:t>
            </a:r>
            <a:r>
              <a:rPr lang="ru-RU" sz="1600" dirty="0" err="1"/>
              <a:t>вище</a:t>
            </a:r>
            <a:r>
              <a:rPr lang="ru-RU" sz="1600" dirty="0"/>
              <a:t> </a:t>
            </a:r>
            <a:r>
              <a:rPr lang="ru-RU" sz="1600" dirty="0" err="1"/>
              <a:t>правових</a:t>
            </a:r>
            <a:r>
              <a:rPr lang="ru-RU" sz="1600" dirty="0"/>
              <a:t> </a:t>
            </a:r>
            <a:r>
              <a:rPr lang="ru-RU" sz="1600" dirty="0" err="1"/>
              <a:t>позицій</a:t>
            </a:r>
            <a:r>
              <a:rPr lang="ru-RU" sz="1600" dirty="0"/>
              <a:t>, </a:t>
            </a:r>
            <a:r>
              <a:rPr lang="ru-RU" sz="1600" dirty="0" err="1"/>
              <a:t>оскільки</a:t>
            </a:r>
            <a:r>
              <a:rPr lang="ru-RU" sz="1600" dirty="0"/>
              <a:t> </a:t>
            </a:r>
            <a:r>
              <a:rPr lang="ru-RU" sz="1600" dirty="0" err="1"/>
              <a:t>арбітражний</a:t>
            </a:r>
            <a:r>
              <a:rPr lang="ru-RU" sz="1600" dirty="0"/>
              <a:t> </a:t>
            </a:r>
            <a:r>
              <a:rPr lang="ru-RU" sz="1600" dirty="0" err="1"/>
              <a:t>керуючий</a:t>
            </a:r>
            <a:r>
              <a:rPr lang="ru-RU" sz="1600" dirty="0"/>
              <a:t> у </a:t>
            </a:r>
            <a:r>
              <a:rPr lang="ru-RU" sz="1600" dirty="0" err="1"/>
              <a:t>цій</a:t>
            </a:r>
            <a:r>
              <a:rPr lang="ru-RU" sz="1600" dirty="0"/>
              <a:t> </a:t>
            </a:r>
            <a:r>
              <a:rPr lang="ru-RU" sz="1600" dirty="0" err="1"/>
              <a:t>справі</a:t>
            </a:r>
            <a:r>
              <a:rPr lang="ru-RU" sz="1600" dirty="0"/>
              <a:t> не заявляв </a:t>
            </a:r>
            <a:r>
              <a:rPr lang="ru-RU" sz="1600" dirty="0" err="1"/>
              <a:t>вимогу</a:t>
            </a:r>
            <a:r>
              <a:rPr lang="ru-RU" sz="1600" dirty="0"/>
              <a:t> про </a:t>
            </a:r>
            <a:r>
              <a:rPr lang="ru-RU" sz="1600" dirty="0" err="1"/>
              <a:t>стягнення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суб`єкта</a:t>
            </a:r>
            <a:r>
              <a:rPr lang="ru-RU" sz="1600" dirty="0"/>
              <a:t> </a:t>
            </a:r>
            <a:r>
              <a:rPr lang="ru-RU" sz="1600" dirty="0" err="1"/>
              <a:t>солідарної</a:t>
            </a:r>
            <a:r>
              <a:rPr lang="ru-RU" sz="1600" dirty="0"/>
              <a:t> </a:t>
            </a:r>
            <a:r>
              <a:rPr lang="ru-RU" sz="1600" dirty="0" err="1"/>
              <a:t>відповідальності</a:t>
            </a:r>
            <a:r>
              <a:rPr lang="ru-RU" sz="1600" dirty="0"/>
              <a:t> </a:t>
            </a:r>
            <a:r>
              <a:rPr lang="ru-RU" sz="1600" dirty="0" err="1"/>
              <a:t>збитків</a:t>
            </a:r>
            <a:r>
              <a:rPr lang="ru-RU" sz="1600" dirty="0"/>
              <a:t>, </a:t>
            </a:r>
            <a:r>
              <a:rPr lang="ru-RU" sz="1600" dirty="0" err="1"/>
              <a:t>обраний</a:t>
            </a:r>
            <a:r>
              <a:rPr lang="ru-RU" sz="1600" dirty="0"/>
              <a:t> ним </a:t>
            </a:r>
            <a:r>
              <a:rPr lang="ru-RU" sz="1600" dirty="0" err="1"/>
              <a:t>спосіб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r>
              <a:rPr lang="ru-RU" sz="1600" dirty="0"/>
              <a:t> права не є </a:t>
            </a:r>
            <a:r>
              <a:rPr lang="ru-RU" sz="1600" dirty="0" err="1"/>
              <a:t>ефективним</a:t>
            </a:r>
            <a:r>
              <a:rPr lang="ru-RU" sz="1600" dirty="0"/>
              <a:t>, </a:t>
            </a:r>
            <a:r>
              <a:rPr lang="ru-RU" sz="1600" dirty="0" err="1"/>
              <a:t>оскільки</a:t>
            </a:r>
            <a:r>
              <a:rPr lang="ru-RU" sz="1600" dirty="0"/>
              <a:t> не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/>
              <a:t>захисту</a:t>
            </a:r>
            <a:r>
              <a:rPr lang="ru-RU" sz="1600" dirty="0"/>
              <a:t> </a:t>
            </a:r>
            <a:r>
              <a:rPr lang="ru-RU" sz="1600" dirty="0" err="1"/>
              <a:t>порушеного</a:t>
            </a:r>
            <a:r>
              <a:rPr lang="ru-RU" sz="1600" dirty="0"/>
              <a:t> права та </a:t>
            </a:r>
            <a:r>
              <a:rPr lang="ru-RU" sz="1600" dirty="0" err="1"/>
              <a:t>створює</a:t>
            </a:r>
            <a:r>
              <a:rPr lang="ru-RU" sz="1600" dirty="0"/>
              <a:t> потребу у повторному </a:t>
            </a:r>
            <a:r>
              <a:rPr lang="ru-RU" sz="1600" dirty="0" err="1"/>
              <a:t>зверненні</a:t>
            </a:r>
            <a:r>
              <a:rPr lang="ru-RU" sz="1600" dirty="0"/>
              <a:t> до суду.</a:t>
            </a:r>
          </a:p>
          <a:p>
            <a:pPr algn="just"/>
            <a:r>
              <a:rPr lang="ru-RU" sz="1600" b="1" dirty="0"/>
              <a:t>50</a:t>
            </a:r>
            <a:r>
              <a:rPr lang="ru-RU" sz="1600" b="1" dirty="0" smtClean="0"/>
              <a:t>. </a:t>
            </a:r>
            <a:r>
              <a:rPr lang="ru-RU" sz="1600" b="1" dirty="0"/>
              <a:t> </a:t>
            </a:r>
            <a:r>
              <a:rPr lang="ru-RU" sz="1600" dirty="0"/>
              <a:t>Велика Палата Верховного Суду </a:t>
            </a:r>
            <a:r>
              <a:rPr lang="ru-RU" sz="1600" dirty="0" err="1"/>
              <a:t>дотримується</a:t>
            </a:r>
            <a:r>
              <a:rPr lang="ru-RU" sz="1600" dirty="0"/>
              <a:t> </a:t>
            </a:r>
            <a:r>
              <a:rPr lang="ru-RU" sz="1600" dirty="0" err="1"/>
              <a:t>сталої</a:t>
            </a:r>
            <a:r>
              <a:rPr lang="ru-RU" sz="1600" dirty="0"/>
              <a:t> </a:t>
            </a:r>
            <a:r>
              <a:rPr lang="ru-RU" sz="1600" dirty="0" err="1"/>
              <a:t>позиції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обрання</a:t>
            </a:r>
            <a:r>
              <a:rPr lang="ru-RU" sz="1600" dirty="0"/>
              <a:t> </a:t>
            </a:r>
            <a:r>
              <a:rPr lang="ru-RU" sz="1600" dirty="0" err="1"/>
              <a:t>позивачем</a:t>
            </a:r>
            <a:r>
              <a:rPr lang="ru-RU" sz="1600" dirty="0"/>
              <a:t> </a:t>
            </a:r>
            <a:r>
              <a:rPr lang="ru-RU" sz="1600" dirty="0" err="1"/>
              <a:t>неналежного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неефективного</a:t>
            </a:r>
            <a:r>
              <a:rPr lang="ru-RU" sz="1600" dirty="0"/>
              <a:t> способу </a:t>
            </a:r>
            <a:r>
              <a:rPr lang="ru-RU" sz="1600" dirty="0" err="1"/>
              <a:t>захисту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прав є </a:t>
            </a:r>
            <a:r>
              <a:rPr lang="ru-RU" sz="1600" dirty="0" err="1"/>
              <a:t>самостійною</a:t>
            </a:r>
            <a:r>
              <a:rPr lang="ru-RU" sz="1600" dirty="0"/>
              <a:t> </a:t>
            </a:r>
            <a:r>
              <a:rPr lang="ru-RU" sz="1600" dirty="0" err="1"/>
              <a:t>підставою</a:t>
            </a:r>
            <a:r>
              <a:rPr lang="ru-RU" sz="1600" dirty="0"/>
              <a:t> для </a:t>
            </a:r>
            <a:r>
              <a:rPr lang="ru-RU" sz="1600" dirty="0" err="1"/>
              <a:t>відмови</a:t>
            </a:r>
            <a:r>
              <a:rPr lang="ru-RU" sz="1600" dirty="0"/>
              <a:t> в </a:t>
            </a:r>
            <a:r>
              <a:rPr lang="ru-RU" sz="1600" dirty="0" err="1"/>
              <a:t>позові</a:t>
            </a:r>
            <a:r>
              <a:rPr lang="ru-RU" sz="1600" dirty="0"/>
              <a:t> </a:t>
            </a:r>
            <a:r>
              <a:rPr lang="ru-RU" sz="1600" dirty="0" err="1"/>
              <a:t>незалежно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встановлених</a:t>
            </a:r>
            <a:r>
              <a:rPr lang="ru-RU" sz="1600" dirty="0"/>
              <a:t> судом </a:t>
            </a:r>
            <a:r>
              <a:rPr lang="ru-RU" sz="1600" dirty="0" err="1"/>
              <a:t>обставин</a:t>
            </a:r>
            <a:r>
              <a:rPr lang="ru-RU" sz="1600" dirty="0"/>
              <a:t> (постанови </a:t>
            </a:r>
            <a:r>
              <a:rPr lang="ru-RU" sz="1600" dirty="0" err="1"/>
              <a:t>від</a:t>
            </a:r>
            <a:r>
              <a:rPr lang="ru-RU" sz="1600" dirty="0"/>
              <a:t> 19.01.2021 у </a:t>
            </a:r>
            <a:r>
              <a:rPr lang="ru-RU" sz="1600" dirty="0" err="1"/>
              <a:t>справі</a:t>
            </a:r>
            <a:r>
              <a:rPr lang="ru-RU" sz="1600" dirty="0"/>
              <a:t> № 916/1415/19 (пункт 6.21), </a:t>
            </a:r>
            <a:r>
              <a:rPr lang="ru-RU" sz="1600" dirty="0" err="1"/>
              <a:t>від</a:t>
            </a:r>
            <a:r>
              <a:rPr lang="ru-RU" sz="1600" dirty="0"/>
              <a:t> 02.02.2021 у </a:t>
            </a:r>
            <a:r>
              <a:rPr lang="ru-RU" sz="1600" dirty="0" err="1"/>
              <a:t>справі</a:t>
            </a:r>
            <a:r>
              <a:rPr lang="ru-RU" sz="1600" dirty="0"/>
              <a:t> № 925/642/19 (пункт 52), </a:t>
            </a:r>
            <a:r>
              <a:rPr lang="ru-RU" sz="1600" dirty="0" err="1"/>
              <a:t>від</a:t>
            </a:r>
            <a:r>
              <a:rPr lang="ru-RU" sz="1600" dirty="0"/>
              <a:t> 06.04.2021 у </a:t>
            </a:r>
            <a:r>
              <a:rPr lang="ru-RU" sz="1600" dirty="0" err="1"/>
              <a:t>справі</a:t>
            </a:r>
            <a:r>
              <a:rPr lang="ru-RU" sz="1600" dirty="0"/>
              <a:t> № 910/10011/19 (пункт 99), </a:t>
            </a:r>
            <a:r>
              <a:rPr lang="ru-RU" sz="1600" dirty="0" err="1"/>
              <a:t>від</a:t>
            </a:r>
            <a:r>
              <a:rPr lang="ru-RU" sz="1600" dirty="0"/>
              <a:t> 22.06.2021 у </a:t>
            </a:r>
            <a:r>
              <a:rPr lang="ru-RU" sz="1600" dirty="0" err="1"/>
              <a:t>справі</a:t>
            </a:r>
            <a:r>
              <a:rPr lang="ru-RU" sz="1600" dirty="0"/>
              <a:t> № 200/606/18 (пункт 76), </a:t>
            </a:r>
            <a:r>
              <a:rPr lang="ru-RU" sz="1600" dirty="0" err="1"/>
              <a:t>від</a:t>
            </a:r>
            <a:r>
              <a:rPr lang="ru-RU" sz="1600" dirty="0"/>
              <a:t> 23.11.2021 у </a:t>
            </a:r>
            <a:r>
              <a:rPr lang="ru-RU" sz="1600" dirty="0" err="1"/>
              <a:t>справі</a:t>
            </a:r>
            <a:r>
              <a:rPr lang="ru-RU" sz="1600" dirty="0"/>
              <a:t> № 359/3373/16-ц (пункт 155), </a:t>
            </a:r>
            <a:r>
              <a:rPr lang="ru-RU" sz="1600" dirty="0" err="1"/>
              <a:t>від</a:t>
            </a:r>
            <a:r>
              <a:rPr lang="ru-RU" sz="1600" dirty="0"/>
              <a:t> 15.09.2022 у </a:t>
            </a:r>
            <a:r>
              <a:rPr lang="ru-RU" sz="1600" dirty="0" err="1"/>
              <a:t>справі</a:t>
            </a:r>
            <a:r>
              <a:rPr lang="ru-RU" sz="1600" dirty="0"/>
              <a:t> № 910/12525/20 (пункт 148)), </a:t>
            </a:r>
            <a:r>
              <a:rPr lang="ru-RU" sz="1600" dirty="0" err="1"/>
              <a:t>що</a:t>
            </a:r>
            <a:r>
              <a:rPr lang="ru-RU" sz="1600" dirty="0"/>
              <a:t> в свою </a:t>
            </a:r>
            <a:r>
              <a:rPr lang="ru-RU" sz="1600" dirty="0" err="1"/>
              <a:t>чергу</a:t>
            </a:r>
            <a:r>
              <a:rPr lang="ru-RU" sz="1600" dirty="0"/>
              <a:t> </a:t>
            </a:r>
            <a:r>
              <a:rPr lang="ru-RU" sz="1600" dirty="0" err="1"/>
              <a:t>виключає</a:t>
            </a:r>
            <a:r>
              <a:rPr lang="ru-RU" sz="1600" dirty="0"/>
              <a:t> </a:t>
            </a:r>
            <a:r>
              <a:rPr lang="ru-RU" sz="1600" dirty="0" err="1"/>
              <a:t>відмову</a:t>
            </a:r>
            <a:r>
              <a:rPr lang="ru-RU" sz="1600" dirty="0"/>
              <a:t> в </a:t>
            </a:r>
            <a:r>
              <a:rPr lang="ru-RU" sz="1600" dirty="0" err="1"/>
              <a:t>задоволенні</a:t>
            </a:r>
            <a:r>
              <a:rPr lang="ru-RU" sz="1600" dirty="0"/>
              <a:t> позову в </a:t>
            </a:r>
            <a:r>
              <a:rPr lang="ru-RU" sz="1600" dirty="0" err="1"/>
              <a:t>зв`язку</a:t>
            </a:r>
            <a:r>
              <a:rPr lang="ru-RU" sz="1600" dirty="0"/>
              <a:t> з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необґрунтованістю</a:t>
            </a:r>
            <a:r>
              <a:rPr lang="ru-RU" sz="1600" dirty="0"/>
              <a:t>.</a:t>
            </a:r>
          </a:p>
          <a:p>
            <a:pPr algn="just"/>
            <a:endParaRPr lang="uk-UA" sz="1600" dirty="0"/>
          </a:p>
          <a:p>
            <a:pPr algn="just"/>
            <a:endParaRPr lang="uk-UA" sz="1600" dirty="0" smtClean="0"/>
          </a:p>
          <a:p>
            <a:pPr marL="0" indent="0" algn="ctr">
              <a:buNone/>
            </a:pPr>
            <a:r>
              <a:rPr lang="uk-UA" sz="1400" i="1" dirty="0" smtClean="0"/>
              <a:t>(Постанова КГС ВС по справі №904/5693/20  від </a:t>
            </a:r>
            <a:r>
              <a:rPr lang="uk-UA" sz="1400" i="1" smtClean="0"/>
              <a:t>12 грудня </a:t>
            </a:r>
            <a:r>
              <a:rPr lang="uk-UA" sz="1400" i="1" dirty="0" smtClean="0"/>
              <a:t>2024 року)</a:t>
            </a:r>
            <a:endParaRPr lang="uk-UA" sz="1400" i="1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17263" y="6206088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9426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18654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/>
              <a:t>Дотримання принципу конкурсного імунітету при притягненні до солідарної відповідальності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4968552"/>
          </a:xfrm>
        </p:spPr>
        <p:txBody>
          <a:bodyPr>
            <a:normAutofit/>
          </a:bodyPr>
          <a:lstStyle/>
          <a:p>
            <a:pPr algn="just"/>
            <a:r>
              <a:rPr lang="uk-UA" sz="1600" b="1" dirty="0"/>
              <a:t>10.41</a:t>
            </a:r>
            <a:r>
              <a:rPr lang="uk-UA" sz="1600" b="1" dirty="0" smtClean="0"/>
              <a:t>. </a:t>
            </a:r>
            <a:r>
              <a:rPr lang="uk-UA" sz="1600" dirty="0" smtClean="0"/>
              <a:t>Отже</a:t>
            </a:r>
            <a:r>
              <a:rPr lang="uk-UA" sz="1600" dirty="0"/>
              <a:t>, стягнення коштів із члена органу управління боржника на підставі частини шостої статті 34 КУзПБ має здійснюватися на користь боржника з подальшим зарахуванням цих коштів до ліквідаційної маси</a:t>
            </a:r>
            <a:r>
              <a:rPr lang="uk-UA" sz="1600" dirty="0" smtClean="0"/>
              <a:t>.</a:t>
            </a:r>
          </a:p>
          <a:p>
            <a:pPr algn="just"/>
            <a:endParaRPr lang="uk-UA" sz="1600" dirty="0"/>
          </a:p>
          <a:p>
            <a:pPr algn="just"/>
            <a:r>
              <a:rPr lang="uk-UA" sz="1600" b="1" dirty="0"/>
              <a:t>10.43. </a:t>
            </a:r>
            <a:r>
              <a:rPr lang="uk-UA" sz="1600" dirty="0" smtClean="0"/>
              <a:t>Дійшовши </a:t>
            </a:r>
            <a:r>
              <a:rPr lang="uk-UA" sz="1600" dirty="0"/>
              <a:t>наведених висновків, Суд не вбачає підстав для відступу від правової позиції Верховного Суду щодо застосування частини шостої статті </a:t>
            </a:r>
            <a:r>
              <a:rPr lang="uk-UA" sz="1600" dirty="0" smtClean="0"/>
              <a:t>34 </a:t>
            </a:r>
            <a:r>
              <a:rPr lang="uk-UA" sz="1600" dirty="0" err="1"/>
              <a:t>КУзПБ</a:t>
            </a:r>
            <a:r>
              <a:rPr lang="uk-UA" sz="1600" dirty="0"/>
              <a:t>, раніше викладеної у постанові від 09.06.2022 у справі №   904/76/21, відповідно до якої </a:t>
            </a:r>
            <a:r>
              <a:rPr lang="uk-UA" sz="1600" b="1" dirty="0"/>
              <a:t>принцип конкурсного імунітету</a:t>
            </a:r>
            <a:r>
              <a:rPr lang="uk-UA" sz="1600" dirty="0"/>
              <a:t>, що діє з моменту відкриття провадження у справі про банкрутство як інструмент гарантування прав кожного із сукупності кредиторів боржника, </a:t>
            </a:r>
            <a:r>
              <a:rPr lang="uk-UA" sz="1600" b="1" dirty="0"/>
              <a:t>не допускає стягнення кредитором (-</a:t>
            </a:r>
            <a:r>
              <a:rPr lang="uk-UA" sz="1600" b="1" dirty="0" err="1"/>
              <a:t>ами</a:t>
            </a:r>
            <a:r>
              <a:rPr lang="uk-UA" sz="1600" b="1" dirty="0"/>
              <a:t>) з керівника боржника коштів у рахунок індивідуального погашення заявлених вимог</a:t>
            </a:r>
            <a:r>
              <a:rPr lang="uk-UA" sz="1600" dirty="0"/>
              <a:t> поза межами конкретної конкурсної процедури (пункт 201).</a:t>
            </a:r>
          </a:p>
          <a:p>
            <a:pPr algn="just"/>
            <a:endParaRPr lang="uk-UA" sz="1600" dirty="0" smtClean="0"/>
          </a:p>
          <a:p>
            <a:pPr algn="just"/>
            <a:endParaRPr lang="uk-UA" sz="1600" dirty="0"/>
          </a:p>
          <a:p>
            <a:pPr marL="0" indent="0" algn="ctr">
              <a:buNone/>
            </a:pPr>
            <a:r>
              <a:rPr lang="uk-UA" sz="1400" i="1" dirty="0"/>
              <a:t>(Постанова Палати для розгляду справ про банкрутство КГС ВС </a:t>
            </a:r>
          </a:p>
          <a:p>
            <a:pPr marL="0" indent="0" algn="ctr">
              <a:buNone/>
            </a:pPr>
            <a:r>
              <a:rPr lang="uk-UA" sz="1400" i="1" dirty="0"/>
              <a:t>по справі № 908/3236/21 від 04 вересня 2024 року)</a:t>
            </a:r>
            <a:endParaRPr lang="uk-UA" sz="1400" i="1" dirty="0" smtClean="0"/>
          </a:p>
          <a:p>
            <a:pPr algn="just"/>
            <a:endParaRPr lang="uk-UA" sz="1600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2610" y="6206088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793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435280" cy="778098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/>
              <a:t> Порядок розгляду заяви про притягнення до солідарної відповідальності</a:t>
            </a:r>
            <a:br>
              <a:rPr lang="uk-UA" sz="2400" b="1" dirty="0" smtClean="0"/>
            </a:b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16624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uk-UA" sz="1900" dirty="0"/>
              <a:t>71</a:t>
            </a:r>
            <a:r>
              <a:rPr lang="uk-UA" sz="1900" dirty="0" smtClean="0"/>
              <a:t>. У </a:t>
            </a:r>
            <a:r>
              <a:rPr lang="uk-UA" sz="1900" dirty="0"/>
              <a:t>положеннях Кодексу України з процедур банкрутства </a:t>
            </a:r>
            <a:r>
              <a:rPr lang="uk-UA" sz="1900" b="1" dirty="0"/>
              <a:t>відсутні конкретно визначені вимоги щодо форми звернення кредиторами своїх вимог до керівника боржника, тому таке звернення може відбуватися у формі заяви, клопотання тощо</a:t>
            </a:r>
            <a:r>
              <a:rPr lang="uk-UA" sz="1900" dirty="0"/>
              <a:t>. Однак розгляд цих вимог, як і вимог про покладення солідарної відповідальності, здійснюється за правилами Господарського процесуального кодексу України в порядку, визначеному статтею 7 Кодексу України з процедур банкрутства, у межах справи про банкрутство, в тому числі із урахуванням можливості застосування процесуального інституту об`єднання позовів (стаття 173 Господарського процесуального кодексу України) (див. висновок, викладений у постанові Касаційного господарського суду у складі Верховного Суду від 09.06.2022 у справі № 904/76/21</a:t>
            </a:r>
            <a:r>
              <a:rPr lang="uk-UA" sz="1900" dirty="0" smtClean="0"/>
              <a:t>).</a:t>
            </a:r>
          </a:p>
          <a:p>
            <a:pPr algn="just"/>
            <a:endParaRPr lang="uk-UA" sz="1900" dirty="0"/>
          </a:p>
          <a:p>
            <a:pPr marL="114300" indent="0" algn="just">
              <a:buNone/>
            </a:pPr>
            <a:r>
              <a:rPr lang="uk-UA" sz="1900" dirty="0"/>
              <a:t>72</a:t>
            </a:r>
            <a:r>
              <a:rPr lang="uk-UA" sz="1900" dirty="0" smtClean="0"/>
              <a:t>. При </a:t>
            </a:r>
            <a:r>
              <a:rPr lang="uk-UA" sz="1900" dirty="0"/>
              <a:t>цьому </a:t>
            </a:r>
            <a:r>
              <a:rPr lang="uk-UA" sz="1900" b="1" dirty="0"/>
              <a:t>доцільність розгляду господарським судом заяв про покладення солідарної відповідальності у відокремленому провадженні в межах справи про банкрутство відповідає принципу процесуальної економії</a:t>
            </a:r>
            <a:r>
              <a:rPr lang="uk-UA" sz="1900" dirty="0"/>
              <a:t>, оскільки дає змогу розглянути таку вимогу в розумні строки, запобігає зловживанню сторонами своїми процесуальними правами, гарантує бережне ставлення до ресурсів усіх учасників справи та відповідає основній меті конкурсного процесу і процедури банкрутства - задоволення вимог кредиторів</a:t>
            </a:r>
            <a:r>
              <a:rPr lang="uk-UA" sz="1900" dirty="0" smtClean="0"/>
              <a:t>.</a:t>
            </a:r>
          </a:p>
          <a:p>
            <a:pPr algn="just"/>
            <a:endParaRPr lang="uk-UA" sz="1900" dirty="0" smtClean="0"/>
          </a:p>
          <a:p>
            <a:pPr marL="0" indent="0" algn="ctr">
              <a:buNone/>
            </a:pPr>
            <a:r>
              <a:rPr lang="uk-UA" sz="1600" i="1" dirty="0" smtClean="0"/>
              <a:t>(Постанова КГС ВС по справі № 910/3070/21 від 19 листопада 2024 року)</a:t>
            </a:r>
          </a:p>
          <a:p>
            <a:pPr algn="just"/>
            <a:endParaRPr lang="uk-UA" sz="2100" dirty="0"/>
          </a:p>
          <a:p>
            <a:pPr algn="just"/>
            <a:endParaRPr lang="uk-UA" sz="2100" dirty="0" smtClean="0"/>
          </a:p>
          <a:p>
            <a:pPr algn="just"/>
            <a:endParaRPr lang="uk-UA" sz="1900" dirty="0"/>
          </a:p>
          <a:p>
            <a:endParaRPr lang="uk-UA" sz="2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70169" y="6209928"/>
            <a:ext cx="683568" cy="648072"/>
          </a:xfrm>
        </p:spPr>
        <p:txBody>
          <a:bodyPr/>
          <a:lstStyle/>
          <a:p>
            <a:fld id="{7D23B3AD-5285-4907-A3DC-53449FEB58AA}" type="slidenum">
              <a:rPr lang="uk-UA" smtClean="0">
                <a:solidFill>
                  <a:schemeClr val="tx1"/>
                </a:solidFill>
              </a:rPr>
              <a:t>8</a:t>
            </a:fld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3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Висновки щодо застосування ст. 34 </a:t>
            </a:r>
            <a:r>
              <a:rPr lang="uk-UA" sz="2400" b="1" dirty="0" err="1" smtClean="0"/>
              <a:t>КУзПБ</a:t>
            </a:r>
            <a:r>
              <a:rPr lang="uk-UA" sz="2400" b="1" dirty="0" smtClean="0"/>
              <a:t> :</a:t>
            </a:r>
            <a:endParaRPr lang="uk-UA" sz="2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124745"/>
            <a:ext cx="8784976" cy="49685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uk-UA" sz="1600" b="1" dirty="0"/>
              <a:t>10.42.          </a:t>
            </a:r>
            <a:r>
              <a:rPr lang="uk-UA" sz="1600" dirty="0"/>
              <a:t>Підсумовуючи сформульовані в цій постанові висновки, Суд зазначає, що належне телеологічне тлумачення положень частини шостої статті 34 КУзПБ полягає в такому:</a:t>
            </a:r>
          </a:p>
          <a:p>
            <a:pPr algn="just"/>
            <a:r>
              <a:rPr lang="uk-UA" sz="1600" dirty="0" smtClean="0"/>
              <a:t> порушення </a:t>
            </a:r>
            <a:r>
              <a:rPr lang="uk-UA" sz="1600" dirty="0"/>
              <a:t>вимоги Закону своєчасно звернутися до господарського суду із заявою про відкриття провадження у справі про банкрутство є підставою для стягнення з винного члена органу управління боржника збитків, спричинених таким порушенням, на користь боржника;</a:t>
            </a:r>
          </a:p>
          <a:p>
            <a:pPr algn="just"/>
            <a:r>
              <a:rPr lang="uk-UA" sz="1600" dirty="0" smtClean="0"/>
              <a:t> належним </a:t>
            </a:r>
            <a:r>
              <a:rPr lang="uk-UA" sz="1600" dirty="0"/>
              <a:t>позивачем за вимогою про стягнення збитків є як кредитор, так і боржник;</a:t>
            </a:r>
          </a:p>
          <a:p>
            <a:pPr algn="just"/>
            <a:r>
              <a:rPr lang="uk-UA" sz="1600" dirty="0" smtClean="0"/>
              <a:t> </a:t>
            </a:r>
            <a:r>
              <a:rPr lang="uk-UA" sz="1600" dirty="0"/>
              <a:t>якщо суд виявив порушення законодавчої вимоги своєчасно звернутися до господарського суду із заявою про відкриття провадження у справі про банкрутство, такий висновок відображається у мотивувальній, а не резолютивній частині рішення;</a:t>
            </a:r>
          </a:p>
          <a:p>
            <a:pPr algn="just"/>
            <a:r>
              <a:rPr lang="uk-UA" sz="1600" dirty="0" smtClean="0"/>
              <a:t> </a:t>
            </a:r>
            <a:r>
              <a:rPr lang="uk-UA" sz="1600" dirty="0"/>
              <a:t>кошти, стягнені із суб`єкта солідарної відповідальності, є коштами боржника, які, зокрема, включаються до складу ліквідаційної маси і можуть бути використані для задоволення вимог кредиторів лише у порядку черговості, встановленому КУзПБ</a:t>
            </a:r>
            <a:r>
              <a:rPr lang="uk-UA" sz="1600" dirty="0" smtClean="0"/>
              <a:t>.</a:t>
            </a:r>
          </a:p>
          <a:p>
            <a:endParaRPr lang="uk-UA" sz="1700" dirty="0"/>
          </a:p>
          <a:p>
            <a:pPr marL="0" indent="0" algn="ctr">
              <a:buNone/>
            </a:pPr>
            <a:r>
              <a:rPr lang="uk-UA" sz="1200" i="1" dirty="0"/>
              <a:t>(Постанова Палати для розгляду справ про банкрутство КГС ВС </a:t>
            </a:r>
          </a:p>
          <a:p>
            <a:pPr marL="0" indent="0" algn="ctr">
              <a:buNone/>
            </a:pPr>
            <a:r>
              <a:rPr lang="uk-UA" sz="1200" i="1" dirty="0"/>
              <a:t>по справі № 908/3236/21 від 04 вересня 2024 року)</a:t>
            </a:r>
            <a:endParaRPr lang="uk-UA" sz="1200" i="1" dirty="0" smtClean="0"/>
          </a:p>
          <a:p>
            <a:endParaRPr lang="uk-UA" sz="1700" dirty="0" smtClean="0"/>
          </a:p>
          <a:p>
            <a:endParaRPr lang="uk-UA" sz="1700" dirty="0"/>
          </a:p>
          <a:p>
            <a:endParaRPr lang="uk-UA" sz="1600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093296"/>
            <a:ext cx="726737" cy="651912"/>
          </a:xfrm>
        </p:spPr>
        <p:txBody>
          <a:bodyPr/>
          <a:lstStyle/>
          <a:p>
            <a:fld id="{7D23B3AD-5285-4907-A3DC-53449FEB58AA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77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17">
      <a:dk1>
        <a:sysClr val="windowText" lastClr="000000"/>
      </a:dk1>
      <a:lt1>
        <a:srgbClr val="FEE4BD"/>
      </a:lt1>
      <a:dk2>
        <a:srgbClr val="FEE4BD"/>
      </a:dk2>
      <a:lt2>
        <a:srgbClr val="FEE4BD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593500"/>
      </a:hlink>
      <a:folHlink>
        <a:srgbClr val="B26B02"/>
      </a:folHlink>
    </a:clrScheme>
    <a:fontScheme name="Custom 30">
      <a:majorFont>
        <a:latin typeface="Tisa Offc Serif Pro"/>
        <a:ea typeface=""/>
        <a:cs typeface=""/>
      </a:majorFont>
      <a:minorFont>
        <a:latin typeface="Univers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accent5">
              <a:lumMod val="20000"/>
              <a:lumOff val="8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TM78544816_Win32_SL_V10" id="{8934A6D9-B969-498F-A646-4B502FD69C4E}" vid="{AA78C1C8-456D-41A9-83FC-BC8B9A8EE3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254</TotalTime>
  <Words>531</Words>
  <Application>Microsoft Office PowerPoint</Application>
  <PresentationFormat>Экран (4:3)</PresentationFormat>
  <Paragraphs>132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</vt:lpstr>
      <vt:lpstr>Тенденції практики притягнення до солідарної та субсидіарної відповідальності</vt:lpstr>
      <vt:lpstr>Відмінне та подібне у солідарній,  субсидіарній відповідальності</vt:lpstr>
      <vt:lpstr>Правова природа солідарної відповідальності</vt:lpstr>
      <vt:lpstr>Умови застосування солідарної відповідальності</vt:lpstr>
      <vt:lpstr>Вина при притягнення до солідарної відповідальності</vt:lpstr>
      <vt:lpstr>Ефективний спосіб захисту при подачі заяви про притягнення до солідарної відповідальності</vt:lpstr>
      <vt:lpstr>Дотримання принципу конкурсного імунітету при притягненні до солідарної відповідальності</vt:lpstr>
      <vt:lpstr> Порядок розгляду заяви про притягнення до солідарної відповідальності </vt:lpstr>
      <vt:lpstr>Висновки щодо застосування ст. 34 КУзПБ :</vt:lpstr>
      <vt:lpstr>Правова природа субсидіарної відповідальності</vt:lpstr>
      <vt:lpstr>Сукупність обставин, необхідна для притягнення  до субсидіарної відповідальності</vt:lpstr>
      <vt:lpstr>Суб'єкти субсидіарної відповідальності</vt:lpstr>
      <vt:lpstr>Суб'єкти субсидіарної відповідальності</vt:lpstr>
      <vt:lpstr>Позовна давність за вимогами щодо притягнення до субсидіарної відповідальності</vt:lpstr>
      <vt:lpstr>Дякую за увагу !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Нові тенденції практики притягнення до солідарної та субсидіарної відповідальності</dc:title>
  <dc:creator>Сергей Мартынюк</dc:creator>
  <cp:lastModifiedBy>Пользователь Windows</cp:lastModifiedBy>
  <cp:revision>58</cp:revision>
  <dcterms:created xsi:type="dcterms:W3CDTF">2025-06-03T07:52:57Z</dcterms:created>
  <dcterms:modified xsi:type="dcterms:W3CDTF">2025-06-04T09:09:47Z</dcterms:modified>
</cp:coreProperties>
</file>