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Onest Medium" panose="020B0604020202020204" charset="0"/>
      <p:regular r:id="rId24"/>
    </p:embeddedFont>
    <p:embeddedFont>
      <p:font typeface="Onest" panose="020B0604020202020204" charset="0"/>
      <p:regular r:id="rId25"/>
    </p:embeddedFont>
    <p:embeddedFont>
      <p:font typeface="Onest Bold" panose="020B0604020202020204" charset="0"/>
      <p:regular r:id="rId26"/>
    </p:embeddedFont>
    <p:embeddedFont>
      <p:font typeface="Onest Heavy" panose="020B0604020202020204" charset="0"/>
      <p:regular r:id="rId27"/>
    </p:embeddedFont>
    <p:embeddedFont>
      <p:font typeface="Onest Ultra-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12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5.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1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36654" y="-47418"/>
            <a:ext cx="15542251" cy="10361501"/>
          </a:xfrm>
          <a:custGeom>
            <a:avLst/>
            <a:gdLst/>
            <a:ahLst/>
            <a:cxnLst/>
            <a:rect l="l" t="t" r="r" b="b"/>
            <a:pathLst>
              <a:path w="15542251" h="10361501">
                <a:moveTo>
                  <a:pt x="0" y="0"/>
                </a:moveTo>
                <a:lnTo>
                  <a:pt x="15542251" y="0"/>
                </a:lnTo>
                <a:lnTo>
                  <a:pt x="15542251" y="10361500"/>
                </a:lnTo>
                <a:lnTo>
                  <a:pt x="0" y="10361500"/>
                </a:lnTo>
                <a:lnTo>
                  <a:pt x="0" y="0"/>
                </a:lnTo>
                <a:close/>
              </a:path>
            </a:pathLst>
          </a:custGeom>
          <a:blipFill>
            <a:blip r:embed="rId2"/>
            <a:stretch>
              <a:fillRect l="-2986" r="-2986"/>
            </a:stretch>
          </a:blipFill>
        </p:spPr>
      </p:sp>
      <p:grpSp>
        <p:nvGrpSpPr>
          <p:cNvPr id="3" name="Group 3"/>
          <p:cNvGrpSpPr/>
          <p:nvPr/>
        </p:nvGrpSpPr>
        <p:grpSpPr>
          <a:xfrm>
            <a:off x="-2112834" y="0"/>
            <a:ext cx="13784465" cy="10666485"/>
            <a:chOff x="0" y="0"/>
            <a:chExt cx="17999419" cy="13928036"/>
          </a:xfrm>
        </p:grpSpPr>
        <p:sp>
          <p:nvSpPr>
            <p:cNvPr id="4" name="Freeform 4"/>
            <p:cNvSpPr/>
            <p:nvPr/>
          </p:nvSpPr>
          <p:spPr>
            <a:xfrm>
              <a:off x="0" y="0"/>
              <a:ext cx="17998821" cy="13927848"/>
            </a:xfrm>
            <a:custGeom>
              <a:avLst/>
              <a:gdLst/>
              <a:ahLst/>
              <a:cxnLst/>
              <a:rect l="l" t="t" r="r" b="b"/>
              <a:pathLst>
                <a:path w="17998821" h="13927848">
                  <a:moveTo>
                    <a:pt x="17998694" y="0"/>
                  </a:moveTo>
                  <a:lnTo>
                    <a:pt x="17154017" y="0"/>
                  </a:lnTo>
                  <a:lnTo>
                    <a:pt x="0" y="0"/>
                  </a:lnTo>
                  <a:lnTo>
                    <a:pt x="0" y="13927848"/>
                  </a:lnTo>
                  <a:lnTo>
                    <a:pt x="17154017" y="13927848"/>
                  </a:lnTo>
                  <a:lnTo>
                    <a:pt x="17154017" y="3432981"/>
                  </a:lnTo>
                  <a:lnTo>
                    <a:pt x="17859882" y="3266982"/>
                  </a:lnTo>
                  <a:lnTo>
                    <a:pt x="17915889" y="3243120"/>
                  </a:lnTo>
                  <a:lnTo>
                    <a:pt x="17959831" y="3202878"/>
                  </a:lnTo>
                  <a:lnTo>
                    <a:pt x="17988533" y="3150382"/>
                  </a:lnTo>
                  <a:lnTo>
                    <a:pt x="17998821" y="3089632"/>
                  </a:lnTo>
                  <a:lnTo>
                    <a:pt x="17998821" y="0"/>
                  </a:lnTo>
                  <a:close/>
                </a:path>
              </a:pathLst>
            </a:custGeom>
            <a:solidFill>
              <a:srgbClr val="101F36"/>
            </a:solidFill>
          </p:spPr>
        </p:sp>
      </p:grpSp>
      <p:grpSp>
        <p:nvGrpSpPr>
          <p:cNvPr id="5" name="Group 5"/>
          <p:cNvGrpSpPr/>
          <p:nvPr/>
        </p:nvGrpSpPr>
        <p:grpSpPr>
          <a:xfrm>
            <a:off x="0" y="-568972"/>
            <a:ext cx="7679758" cy="10855972"/>
            <a:chOff x="0" y="0"/>
            <a:chExt cx="9764234" cy="13802551"/>
          </a:xfrm>
        </p:grpSpPr>
        <p:sp>
          <p:nvSpPr>
            <p:cNvPr id="6" name="Freeform 6"/>
            <p:cNvSpPr/>
            <p:nvPr/>
          </p:nvSpPr>
          <p:spPr>
            <a:xfrm>
              <a:off x="0" y="0"/>
              <a:ext cx="9763708" cy="13802364"/>
            </a:xfrm>
            <a:custGeom>
              <a:avLst/>
              <a:gdLst/>
              <a:ahLst/>
              <a:cxnLst/>
              <a:rect l="l" t="t" r="r" b="b"/>
              <a:pathLst>
                <a:path w="9763708" h="13802364">
                  <a:moveTo>
                    <a:pt x="9763708" y="0"/>
                  </a:moveTo>
                  <a:lnTo>
                    <a:pt x="8638148" y="0"/>
                  </a:lnTo>
                  <a:lnTo>
                    <a:pt x="0" y="0"/>
                  </a:lnTo>
                  <a:lnTo>
                    <a:pt x="0" y="13802364"/>
                  </a:lnTo>
                  <a:lnTo>
                    <a:pt x="8638148" y="13802364"/>
                  </a:lnTo>
                  <a:lnTo>
                    <a:pt x="8638148" y="3402052"/>
                  </a:lnTo>
                  <a:lnTo>
                    <a:pt x="9578597" y="3237548"/>
                  </a:lnTo>
                  <a:lnTo>
                    <a:pt x="9653216" y="3213901"/>
                  </a:lnTo>
                  <a:lnTo>
                    <a:pt x="9711761" y="3174021"/>
                  </a:lnTo>
                  <a:lnTo>
                    <a:pt x="9750003" y="3121998"/>
                  </a:lnTo>
                  <a:lnTo>
                    <a:pt x="9763708" y="3061795"/>
                  </a:lnTo>
                  <a:lnTo>
                    <a:pt x="9763708" y="0"/>
                  </a:lnTo>
                  <a:close/>
                </a:path>
              </a:pathLst>
            </a:custGeom>
            <a:solidFill>
              <a:srgbClr val="FFFFFF"/>
            </a:solidFill>
          </p:spPr>
        </p:sp>
      </p:grpSp>
      <p:grpSp>
        <p:nvGrpSpPr>
          <p:cNvPr id="7" name="Group 7"/>
          <p:cNvGrpSpPr/>
          <p:nvPr/>
        </p:nvGrpSpPr>
        <p:grpSpPr>
          <a:xfrm>
            <a:off x="581207" y="4100246"/>
            <a:ext cx="8768013" cy="6010808"/>
            <a:chOff x="0" y="0"/>
            <a:chExt cx="15789817" cy="10824523"/>
          </a:xfrm>
        </p:grpSpPr>
        <p:sp>
          <p:nvSpPr>
            <p:cNvPr id="8" name="Freeform 8"/>
            <p:cNvSpPr/>
            <p:nvPr/>
          </p:nvSpPr>
          <p:spPr>
            <a:xfrm>
              <a:off x="0" y="0"/>
              <a:ext cx="15789818" cy="10824523"/>
            </a:xfrm>
            <a:custGeom>
              <a:avLst/>
              <a:gdLst/>
              <a:ahLst/>
              <a:cxnLst/>
              <a:rect l="l" t="t" r="r" b="b"/>
              <a:pathLst>
                <a:path w="15789818" h="10824523">
                  <a:moveTo>
                    <a:pt x="0" y="0"/>
                  </a:moveTo>
                  <a:lnTo>
                    <a:pt x="15789818" y="0"/>
                  </a:lnTo>
                  <a:lnTo>
                    <a:pt x="15789818" y="10824523"/>
                  </a:lnTo>
                  <a:lnTo>
                    <a:pt x="0" y="10824523"/>
                  </a:lnTo>
                  <a:close/>
                </a:path>
              </a:pathLst>
            </a:custGeom>
            <a:solidFill>
              <a:srgbClr val="000000">
                <a:alpha val="0"/>
              </a:srgbClr>
            </a:solidFill>
          </p:spPr>
        </p:sp>
        <p:sp>
          <p:nvSpPr>
            <p:cNvPr id="9" name="TextBox 9"/>
            <p:cNvSpPr txBox="1"/>
            <p:nvPr/>
          </p:nvSpPr>
          <p:spPr>
            <a:xfrm>
              <a:off x="0" y="-419100"/>
              <a:ext cx="15789817" cy="11243623"/>
            </a:xfrm>
            <a:prstGeom prst="rect">
              <a:avLst/>
            </a:prstGeom>
          </p:spPr>
          <p:txBody>
            <a:bodyPr lIns="0" tIns="0" rIns="0" bIns="0" rtlCol="0" anchor="t"/>
            <a:lstStyle/>
            <a:p>
              <a:pPr algn="ctr">
                <a:lnSpc>
                  <a:spcPts val="7778"/>
                </a:lnSpc>
              </a:pPr>
              <a:endParaRPr/>
            </a:p>
          </p:txBody>
        </p:sp>
      </p:grpSp>
      <p:grpSp>
        <p:nvGrpSpPr>
          <p:cNvPr id="10" name="Group 10"/>
          <p:cNvGrpSpPr/>
          <p:nvPr/>
        </p:nvGrpSpPr>
        <p:grpSpPr>
          <a:xfrm>
            <a:off x="6715946" y="-27082"/>
            <a:ext cx="4491851" cy="10341164"/>
            <a:chOff x="0" y="0"/>
            <a:chExt cx="5989135" cy="13788219"/>
          </a:xfrm>
        </p:grpSpPr>
        <p:sp>
          <p:nvSpPr>
            <p:cNvPr id="11" name="Freeform 11"/>
            <p:cNvSpPr/>
            <p:nvPr/>
          </p:nvSpPr>
          <p:spPr>
            <a:xfrm>
              <a:off x="0" y="0"/>
              <a:ext cx="5988813" cy="13788031"/>
            </a:xfrm>
            <a:custGeom>
              <a:avLst/>
              <a:gdLst/>
              <a:ahLst/>
              <a:cxnLst/>
              <a:rect l="l" t="t" r="r" b="b"/>
              <a:pathLst>
                <a:path w="5988813" h="13788031">
                  <a:moveTo>
                    <a:pt x="5988813" y="0"/>
                  </a:moveTo>
                  <a:lnTo>
                    <a:pt x="5298422" y="0"/>
                  </a:lnTo>
                  <a:lnTo>
                    <a:pt x="0" y="0"/>
                  </a:lnTo>
                  <a:lnTo>
                    <a:pt x="0" y="13788031"/>
                  </a:lnTo>
                  <a:lnTo>
                    <a:pt x="5298422" y="13788031"/>
                  </a:lnTo>
                  <a:lnTo>
                    <a:pt x="5298422" y="3398519"/>
                  </a:lnTo>
                  <a:lnTo>
                    <a:pt x="5875270" y="3234186"/>
                  </a:lnTo>
                  <a:lnTo>
                    <a:pt x="5921039" y="3210564"/>
                  </a:lnTo>
                  <a:lnTo>
                    <a:pt x="5956950" y="3170725"/>
                  </a:lnTo>
                  <a:lnTo>
                    <a:pt x="5980406" y="3118757"/>
                  </a:lnTo>
                  <a:lnTo>
                    <a:pt x="5988813" y="3058616"/>
                  </a:lnTo>
                  <a:lnTo>
                    <a:pt x="5988813" y="0"/>
                  </a:lnTo>
                  <a:close/>
                </a:path>
              </a:pathLst>
            </a:custGeom>
            <a:solidFill>
              <a:srgbClr val="FFFFFF"/>
            </a:solidFill>
          </p:spPr>
        </p:sp>
      </p:grpSp>
      <p:sp>
        <p:nvSpPr>
          <p:cNvPr id="12" name="Freeform 12"/>
          <p:cNvSpPr/>
          <p:nvPr/>
        </p:nvSpPr>
        <p:spPr>
          <a:xfrm>
            <a:off x="-224681" y="-27082"/>
            <a:ext cx="12321644" cy="10760330"/>
          </a:xfrm>
          <a:custGeom>
            <a:avLst/>
            <a:gdLst/>
            <a:ahLst/>
            <a:cxnLst/>
            <a:rect l="l" t="t" r="r" b="b"/>
            <a:pathLst>
              <a:path w="12321644" h="10760330">
                <a:moveTo>
                  <a:pt x="0" y="0"/>
                </a:moveTo>
                <a:lnTo>
                  <a:pt x="12321644" y="0"/>
                </a:lnTo>
                <a:lnTo>
                  <a:pt x="12321644" y="10760330"/>
                </a:lnTo>
                <a:lnTo>
                  <a:pt x="0" y="10760330"/>
                </a:lnTo>
                <a:lnTo>
                  <a:pt x="0" y="0"/>
                </a:lnTo>
                <a:close/>
              </a:path>
            </a:pathLst>
          </a:custGeom>
          <a:blipFill>
            <a:blip r:embed="rId3">
              <a:alphaModFix amt="16000"/>
              <a:extLst>
                <a:ext uri="{96DAC541-7B7A-43D3-8B79-37D633B846F1}">
                  <asvg:svgBlip xmlns="" xmlns:asvg="http://schemas.microsoft.com/office/drawing/2016/SVG/main" r:embed="rId4"/>
                </a:ext>
              </a:extLst>
            </a:blip>
            <a:stretch>
              <a:fillRect t="-28853" r="-118" b="-85573"/>
            </a:stretch>
          </a:blipFill>
        </p:spPr>
      </p:sp>
      <p:grpSp>
        <p:nvGrpSpPr>
          <p:cNvPr id="13" name="Group 13"/>
          <p:cNvGrpSpPr/>
          <p:nvPr/>
        </p:nvGrpSpPr>
        <p:grpSpPr>
          <a:xfrm>
            <a:off x="753872" y="3061359"/>
            <a:ext cx="9367604" cy="4529504"/>
            <a:chOff x="0" y="-1206389"/>
            <a:chExt cx="12490138" cy="6039339"/>
          </a:xfrm>
        </p:grpSpPr>
        <p:sp>
          <p:nvSpPr>
            <p:cNvPr id="14" name="Freeform 14"/>
            <p:cNvSpPr/>
            <p:nvPr/>
          </p:nvSpPr>
          <p:spPr>
            <a:xfrm>
              <a:off x="0" y="0"/>
              <a:ext cx="12410625" cy="4832950"/>
            </a:xfrm>
            <a:custGeom>
              <a:avLst/>
              <a:gdLst/>
              <a:ahLst/>
              <a:cxnLst/>
              <a:rect l="l" t="t" r="r" b="b"/>
              <a:pathLst>
                <a:path w="12410625" h="4832950">
                  <a:moveTo>
                    <a:pt x="0" y="0"/>
                  </a:moveTo>
                  <a:lnTo>
                    <a:pt x="12410625" y="0"/>
                  </a:lnTo>
                  <a:lnTo>
                    <a:pt x="12410625" y="4832950"/>
                  </a:lnTo>
                  <a:lnTo>
                    <a:pt x="0" y="4832950"/>
                  </a:lnTo>
                  <a:close/>
                </a:path>
              </a:pathLst>
            </a:custGeom>
            <a:solidFill>
              <a:srgbClr val="000000">
                <a:alpha val="0"/>
              </a:srgbClr>
            </a:solidFill>
          </p:spPr>
        </p:sp>
        <p:sp>
          <p:nvSpPr>
            <p:cNvPr id="15" name="TextBox 15"/>
            <p:cNvSpPr txBox="1"/>
            <p:nvPr/>
          </p:nvSpPr>
          <p:spPr>
            <a:xfrm>
              <a:off x="79513" y="-1206389"/>
              <a:ext cx="12410625" cy="4832950"/>
            </a:xfrm>
            <a:prstGeom prst="rect">
              <a:avLst/>
            </a:prstGeom>
          </p:spPr>
          <p:txBody>
            <a:bodyPr lIns="0" tIns="0" rIns="0" bIns="0" rtlCol="0" anchor="t"/>
            <a:lstStyle/>
            <a:p>
              <a:pPr algn="ctr">
                <a:lnSpc>
                  <a:spcPts val="4472"/>
                </a:lnSpc>
              </a:pPr>
              <a:r>
                <a:rPr lang="en-US" sz="3702" b="1" spc="59" dirty="0">
                  <a:solidFill>
                    <a:srgbClr val="101F36"/>
                  </a:solidFill>
                  <a:latin typeface="Onest Heavy"/>
                  <a:ea typeface="Onest Heavy"/>
                  <a:cs typeface="Onest Heavy"/>
                  <a:sym typeface="Onest Heavy"/>
                </a:rPr>
                <a:t>ЖИТЛОВИЙ СЕРТИФІКАТ ТА </a:t>
              </a:r>
            </a:p>
            <a:p>
              <a:pPr algn="ctr">
                <a:lnSpc>
                  <a:spcPts val="4472"/>
                </a:lnSpc>
              </a:pPr>
              <a:r>
                <a:rPr lang="en-US" sz="3702" b="1" spc="59" dirty="0">
                  <a:solidFill>
                    <a:srgbClr val="101F36"/>
                  </a:solidFill>
                  <a:latin typeface="Onest Heavy"/>
                  <a:ea typeface="Onest Heavy"/>
                  <a:cs typeface="Onest Heavy"/>
                  <a:sym typeface="Onest Heavy"/>
                </a:rPr>
                <a:t>КОМПЕНСАЦІЯ В МЕЖАХ ПРОГРАМИ «ЄВІДНОВЛЕННЯ»: </a:t>
              </a:r>
            </a:p>
            <a:p>
              <a:pPr algn="ctr">
                <a:lnSpc>
                  <a:spcPts val="4472"/>
                </a:lnSpc>
              </a:pPr>
              <a:r>
                <a:rPr lang="en-US" sz="3702" b="1" spc="59" dirty="0">
                  <a:solidFill>
                    <a:srgbClr val="101F36"/>
                  </a:solidFill>
                  <a:latin typeface="Onest Heavy"/>
                  <a:ea typeface="Onest Heavy"/>
                  <a:cs typeface="Onest Heavy"/>
                  <a:sym typeface="Onest Heavy"/>
                </a:rPr>
                <a:t>ТЕОРЕТИЧНІ </a:t>
              </a:r>
              <a:r>
                <a:rPr lang="en-US" sz="3702" b="1" spc="59" dirty="0" smtClean="0">
                  <a:solidFill>
                    <a:srgbClr val="101F36"/>
                  </a:solidFill>
                  <a:latin typeface="Onest Heavy"/>
                  <a:ea typeface="Onest Heavy"/>
                  <a:cs typeface="Onest Heavy"/>
                  <a:sym typeface="Onest Heavy"/>
                </a:rPr>
                <a:t>ЗАСАД</a:t>
              </a:r>
              <a:r>
                <a:rPr lang="uk-UA" sz="3702" b="1" spc="59" dirty="0" smtClean="0">
                  <a:solidFill>
                    <a:srgbClr val="101F36"/>
                  </a:solidFill>
                  <a:latin typeface="Onest Heavy"/>
                  <a:ea typeface="Onest Heavy"/>
                  <a:cs typeface="Onest Heavy"/>
                  <a:sym typeface="Onest Heavy"/>
                </a:rPr>
                <a:t>И, РИЗИКИ ТА ПЕРЕВАГИ УГОДИ</a:t>
              </a:r>
              <a:endParaRPr lang="en-US" sz="3702" b="1" spc="59" dirty="0">
                <a:solidFill>
                  <a:srgbClr val="101F36"/>
                </a:solidFill>
                <a:latin typeface="Onest Heavy"/>
                <a:ea typeface="Onest Heavy"/>
                <a:cs typeface="Onest Heavy"/>
                <a:sym typeface="Onest Heavy"/>
              </a:endParaRPr>
            </a:p>
          </p:txBody>
        </p:sp>
      </p:grpSp>
      <p:sp>
        <p:nvSpPr>
          <p:cNvPr id="16" name="Freeform 16"/>
          <p:cNvSpPr/>
          <p:nvPr/>
        </p:nvSpPr>
        <p:spPr>
          <a:xfrm>
            <a:off x="628853" y="569904"/>
            <a:ext cx="5138270" cy="1182653"/>
          </a:xfrm>
          <a:custGeom>
            <a:avLst/>
            <a:gdLst/>
            <a:ahLst/>
            <a:cxnLst/>
            <a:rect l="l" t="t" r="r" b="b"/>
            <a:pathLst>
              <a:path w="5138270" h="1182653">
                <a:moveTo>
                  <a:pt x="0" y="0"/>
                </a:moveTo>
                <a:lnTo>
                  <a:pt x="5138270" y="0"/>
                </a:lnTo>
                <a:lnTo>
                  <a:pt x="5138270" y="1182654"/>
                </a:lnTo>
                <a:lnTo>
                  <a:pt x="0" y="1182654"/>
                </a:lnTo>
                <a:lnTo>
                  <a:pt x="0" y="0"/>
                </a:lnTo>
                <a:close/>
              </a:path>
            </a:pathLst>
          </a:custGeom>
          <a:blipFill>
            <a:blip r:embed="rId5"/>
            <a:stretch>
              <a:fillRect/>
            </a:stretch>
          </a:blipFill>
        </p:spPr>
      </p:sp>
      <p:sp>
        <p:nvSpPr>
          <p:cNvPr id="17" name="TextBox 17"/>
          <p:cNvSpPr txBox="1"/>
          <p:nvPr/>
        </p:nvSpPr>
        <p:spPr>
          <a:xfrm>
            <a:off x="1155868" y="7393906"/>
            <a:ext cx="8457594" cy="1477693"/>
          </a:xfrm>
          <a:prstGeom prst="rect">
            <a:avLst/>
          </a:prstGeom>
        </p:spPr>
        <p:txBody>
          <a:bodyPr lIns="0" tIns="0" rIns="0" bIns="0" rtlCol="0" anchor="t">
            <a:spAutoFit/>
          </a:bodyPr>
          <a:lstStyle/>
          <a:p>
            <a:pPr algn="ctr">
              <a:lnSpc>
                <a:spcPts val="5975"/>
              </a:lnSpc>
              <a:spcBef>
                <a:spcPct val="0"/>
              </a:spcBef>
            </a:pPr>
            <a:r>
              <a:rPr lang="en-US" sz="4097" b="1" dirty="0">
                <a:solidFill>
                  <a:srgbClr val="000000"/>
                </a:solidFill>
                <a:latin typeface="Onest Medium"/>
                <a:ea typeface="Onest Medium"/>
                <a:cs typeface="Onest Medium"/>
                <a:sym typeface="Onest Medium"/>
              </a:rPr>
              <a:t>Кристина СЕЛІВАНОВА </a:t>
            </a:r>
          </a:p>
          <a:p>
            <a:pPr algn="ctr">
              <a:lnSpc>
                <a:spcPts val="5975"/>
              </a:lnSpc>
              <a:spcBef>
                <a:spcPct val="0"/>
              </a:spcBef>
            </a:pPr>
            <a:r>
              <a:rPr lang="en-US" sz="4097" b="1" dirty="0">
                <a:solidFill>
                  <a:srgbClr val="000000"/>
                </a:solidFill>
                <a:latin typeface="Onest Medium"/>
                <a:ea typeface="Onest Medium"/>
                <a:cs typeface="Onest Medium"/>
                <a:sym typeface="Onest Medium"/>
              </a:rPr>
              <a:t>начальниця Управління нотаріату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17215795" y="-1444"/>
            <a:ext cx="1072205" cy="10046512"/>
          </a:xfrm>
          <a:custGeom>
            <a:avLst/>
            <a:gdLst/>
            <a:ahLst/>
            <a:cxnLst/>
            <a:rect l="l" t="t" r="r" b="b"/>
            <a:pathLst>
              <a:path w="1072205" h="10046512">
                <a:moveTo>
                  <a:pt x="0" y="0"/>
                </a:moveTo>
                <a:lnTo>
                  <a:pt x="1072205" y="0"/>
                </a:lnTo>
                <a:lnTo>
                  <a:pt x="1072205" y="10046512"/>
                </a:lnTo>
                <a:lnTo>
                  <a:pt x="0" y="10046512"/>
                </a:lnTo>
                <a:lnTo>
                  <a:pt x="0" y="0"/>
                </a:lnTo>
                <a:close/>
              </a:path>
            </a:pathLst>
          </a:custGeom>
          <a:blipFill>
            <a:blip r:embed="rId2">
              <a:extLst>
                <a:ext uri="{96DAC541-7B7A-43D3-8B79-37D633B846F1}">
                  <asvg:svgBlip xmlns="" xmlns:asvg="http://schemas.microsoft.com/office/drawing/2016/SVG/main" r:embed="rId3"/>
                </a:ext>
              </a:extLst>
            </a:blip>
            <a:stretch>
              <a:fillRect l="-412635" b="-2327"/>
            </a:stretch>
          </a:blipFill>
        </p:spPr>
      </p:sp>
      <p:grpSp>
        <p:nvGrpSpPr>
          <p:cNvPr id="11" name="Group 11"/>
          <p:cNvGrpSpPr/>
          <p:nvPr/>
        </p:nvGrpSpPr>
        <p:grpSpPr>
          <a:xfrm>
            <a:off x="-1444" y="-60474"/>
            <a:ext cx="14607957" cy="10407948"/>
            <a:chOff x="0" y="0"/>
            <a:chExt cx="19477275" cy="13877264"/>
          </a:xfrm>
        </p:grpSpPr>
        <p:sp>
          <p:nvSpPr>
            <p:cNvPr id="12" name="Freeform 12"/>
            <p:cNvSpPr/>
            <p:nvPr/>
          </p:nvSpPr>
          <p:spPr>
            <a:xfrm>
              <a:off x="0" y="0"/>
              <a:ext cx="19476227" cy="13877075"/>
            </a:xfrm>
            <a:custGeom>
              <a:avLst/>
              <a:gdLst/>
              <a:ahLst/>
              <a:cxnLst/>
              <a:rect l="l" t="t" r="r" b="b"/>
              <a:pathLst>
                <a:path w="19476227" h="13877075">
                  <a:moveTo>
                    <a:pt x="19476227" y="0"/>
                  </a:moveTo>
                  <a:lnTo>
                    <a:pt x="17231007" y="0"/>
                  </a:lnTo>
                  <a:lnTo>
                    <a:pt x="0" y="0"/>
                  </a:lnTo>
                  <a:lnTo>
                    <a:pt x="0" y="13877075"/>
                  </a:lnTo>
                  <a:lnTo>
                    <a:pt x="17231007" y="13877075"/>
                  </a:lnTo>
                  <a:lnTo>
                    <a:pt x="17231007" y="3420467"/>
                  </a:lnTo>
                  <a:lnTo>
                    <a:pt x="19106973" y="3255072"/>
                  </a:lnTo>
                  <a:lnTo>
                    <a:pt x="19255822" y="3231298"/>
                  </a:lnTo>
                  <a:lnTo>
                    <a:pt x="19372607" y="3191202"/>
                  </a:lnTo>
                  <a:lnTo>
                    <a:pt x="19448887" y="3138898"/>
                  </a:lnTo>
                  <a:lnTo>
                    <a:pt x="19476227" y="3078369"/>
                  </a:lnTo>
                  <a:lnTo>
                    <a:pt x="19476227" y="0"/>
                  </a:lnTo>
                  <a:close/>
                </a:path>
              </a:pathLst>
            </a:custGeom>
            <a:solidFill>
              <a:srgbClr val="DCE4F4"/>
            </a:solidFill>
          </p:spPr>
        </p:sp>
      </p:grpSp>
      <p:grpSp>
        <p:nvGrpSpPr>
          <p:cNvPr id="13" name="Group 13"/>
          <p:cNvGrpSpPr/>
          <p:nvPr/>
        </p:nvGrpSpPr>
        <p:grpSpPr>
          <a:xfrm>
            <a:off x="12406816" y="-1444"/>
            <a:ext cx="5496507" cy="10285520"/>
            <a:chOff x="0" y="0"/>
            <a:chExt cx="7328676" cy="13714027"/>
          </a:xfrm>
        </p:grpSpPr>
        <p:sp>
          <p:nvSpPr>
            <p:cNvPr id="14" name="Freeform 14"/>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sp>
        <p:nvSpPr>
          <p:cNvPr id="15" name="Freeform 15"/>
          <p:cNvSpPr/>
          <p:nvPr/>
        </p:nvSpPr>
        <p:spPr>
          <a:xfrm>
            <a:off x="136153" y="1391949"/>
            <a:ext cx="1028700" cy="1051034"/>
          </a:xfrm>
          <a:custGeom>
            <a:avLst/>
            <a:gdLst/>
            <a:ahLst/>
            <a:cxnLst/>
            <a:rect l="l" t="t" r="r" b="b"/>
            <a:pathLst>
              <a:path w="1028700" h="1051034">
                <a:moveTo>
                  <a:pt x="0" y="0"/>
                </a:moveTo>
                <a:lnTo>
                  <a:pt x="1028700" y="0"/>
                </a:lnTo>
                <a:lnTo>
                  <a:pt x="1028700" y="1051035"/>
                </a:lnTo>
                <a:lnTo>
                  <a:pt x="0" y="10510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TextBox 16"/>
          <p:cNvSpPr txBox="1"/>
          <p:nvPr/>
        </p:nvSpPr>
        <p:spPr>
          <a:xfrm>
            <a:off x="1109295" y="4086979"/>
            <a:ext cx="16079295" cy="3601593"/>
          </a:xfrm>
          <a:prstGeom prst="rect">
            <a:avLst/>
          </a:prstGeom>
        </p:spPr>
        <p:txBody>
          <a:bodyPr lIns="0" tIns="0" rIns="0" bIns="0" rtlCol="0" anchor="t">
            <a:spAutoFit/>
          </a:bodyPr>
          <a:lstStyle/>
          <a:p>
            <a:pPr algn="l">
              <a:lnSpc>
                <a:spcPts val="2916"/>
              </a:lnSpc>
              <a:spcBef>
                <a:spcPct val="0"/>
              </a:spcBef>
            </a:pPr>
            <a:r>
              <a:rPr lang="en-US" sz="2000" dirty="0">
                <a:solidFill>
                  <a:srgbClr val="000000"/>
                </a:solidFill>
                <a:latin typeface="Onest"/>
                <a:ea typeface="Onest"/>
                <a:cs typeface="Onest"/>
                <a:sym typeface="Onest"/>
              </a:rPr>
              <a:t> </a:t>
            </a:r>
            <a:r>
              <a:rPr lang="en-US" sz="2000" b="1" dirty="0">
                <a:solidFill>
                  <a:srgbClr val="000000"/>
                </a:solidFill>
                <a:latin typeface="Onest Bold"/>
                <a:ea typeface="Onest Bold"/>
                <a:cs typeface="Onest Bold"/>
                <a:sym typeface="Onest Bold"/>
              </a:rPr>
              <a:t>1)</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установити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мобільний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додаток</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електронному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носії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критерії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якого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підтримують</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його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використання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та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пройти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електронну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ідентифікацію</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та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автентифікацію</a:t>
            </a:r>
            <a:r>
              <a:rPr lang="en-US" sz="2000" dirty="0">
                <a:solidFill>
                  <a:srgbClr val="000000"/>
                </a:solidFill>
                <a:latin typeface="Onest"/>
                <a:ea typeface="Onest"/>
                <a:cs typeface="Onest"/>
                <a:sym typeface="Onest"/>
              </a:rPr>
              <a:t>; </a:t>
            </a:r>
          </a:p>
          <a:p>
            <a:pPr algn="l">
              <a:lnSpc>
                <a:spcPts val="2916"/>
              </a:lnSpc>
              <a:spcBef>
                <a:spcPct val="0"/>
              </a:spcBef>
            </a:pPr>
            <a:r>
              <a:rPr lang="en-US" sz="2000" b="1" dirty="0">
                <a:solidFill>
                  <a:srgbClr val="000000"/>
                </a:solidFill>
                <a:latin typeface="Onest Bold"/>
                <a:ea typeface="Onest Bold"/>
                <a:cs typeface="Onest Bold"/>
                <a:sym typeface="Onest Bold"/>
              </a:rPr>
              <a:t>2)</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подати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інформаційне</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повідомлення</a:t>
            </a:r>
            <a:r>
              <a:rPr lang="en-US" sz="2000" dirty="0">
                <a:solidFill>
                  <a:srgbClr val="000000"/>
                </a:solidFill>
                <a:latin typeface="Onest"/>
                <a:ea typeface="Onest"/>
                <a:cs typeface="Onest"/>
                <a:sym typeface="Onest"/>
              </a:rPr>
              <a:t>; </a:t>
            </a:r>
          </a:p>
          <a:p>
            <a:pPr algn="l">
              <a:lnSpc>
                <a:spcPts val="2916"/>
              </a:lnSpc>
              <a:spcBef>
                <a:spcPct val="0"/>
              </a:spcBef>
            </a:pPr>
            <a:r>
              <a:rPr lang="en-US" sz="2000" b="1" dirty="0">
                <a:solidFill>
                  <a:srgbClr val="000000"/>
                </a:solidFill>
                <a:latin typeface="Onest Bold"/>
                <a:ea typeface="Onest Bold"/>
                <a:cs typeface="Onest Bold"/>
                <a:sym typeface="Onest Bold"/>
              </a:rPr>
              <a:t>3)</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переконатися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що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пошкоджений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об’єкт</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внесений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Державного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реєстру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речових</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прав</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нерухоме</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майно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або</a:t>
            </a:r>
            <a:r>
              <a:rPr lang="en-US" sz="2000" dirty="0">
                <a:solidFill>
                  <a:srgbClr val="000000"/>
                </a:solidFill>
                <a:latin typeface="Onest"/>
                <a:ea typeface="Onest"/>
                <a:cs typeface="Onest"/>
                <a:sym typeface="Onest"/>
              </a:rPr>
              <a:t> у </a:t>
            </a:r>
            <a:r>
              <a:rPr lang="en-US" sz="2000" dirty="0" err="1">
                <a:solidFill>
                  <a:srgbClr val="000000"/>
                </a:solidFill>
                <a:latin typeface="Onest"/>
                <a:ea typeface="Onest"/>
                <a:cs typeface="Onest"/>
                <a:sym typeface="Onest"/>
              </a:rPr>
              <a:t>разі</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відсутності</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такого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запису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провести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його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реєстрацію</a:t>
            </a:r>
            <a:r>
              <a:rPr lang="en-US" sz="2000" dirty="0">
                <a:solidFill>
                  <a:srgbClr val="000000"/>
                </a:solidFill>
                <a:latin typeface="Onest"/>
                <a:ea typeface="Onest"/>
                <a:cs typeface="Onest"/>
                <a:sym typeface="Onest"/>
              </a:rPr>
              <a:t>; </a:t>
            </a:r>
          </a:p>
          <a:p>
            <a:pPr algn="l">
              <a:lnSpc>
                <a:spcPts val="2916"/>
              </a:lnSpc>
              <a:spcBef>
                <a:spcPct val="0"/>
              </a:spcBef>
            </a:pPr>
            <a:r>
              <a:rPr lang="en-US" sz="2000" b="1" dirty="0">
                <a:solidFill>
                  <a:srgbClr val="000000"/>
                </a:solidFill>
                <a:latin typeface="Onest Bold"/>
                <a:ea typeface="Onest Bold"/>
                <a:cs typeface="Onest Bold"/>
                <a:sym typeface="Onest Bold"/>
              </a:rPr>
              <a:t>4)</a:t>
            </a:r>
            <a:r>
              <a:rPr lang="en-US" sz="2000" dirty="0">
                <a:solidFill>
                  <a:srgbClr val="000000"/>
                </a:solidFill>
                <a:latin typeface="Onest"/>
                <a:ea typeface="Onest"/>
                <a:cs typeface="Onest"/>
                <a:sym typeface="Onest"/>
              </a:rPr>
              <a:t> у </a:t>
            </a:r>
            <a:r>
              <a:rPr lang="en-US" sz="2000" dirty="0" err="1">
                <a:solidFill>
                  <a:srgbClr val="000000"/>
                </a:solidFill>
                <a:latin typeface="Onest"/>
                <a:ea typeface="Onest"/>
                <a:cs typeface="Onest"/>
                <a:sym typeface="Onest"/>
              </a:rPr>
              <a:t>разі</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подання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заяви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для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отримання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компенсації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для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проведення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ремонтних</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робіт</a:t>
            </a:r>
            <a:r>
              <a:rPr lang="en-US" sz="2000" dirty="0">
                <a:solidFill>
                  <a:srgbClr val="000000"/>
                </a:solidFill>
                <a:latin typeface="Onest"/>
                <a:ea typeface="Onest"/>
                <a:cs typeface="Onest"/>
                <a:sym typeface="Onest"/>
              </a:rPr>
              <a:t> - </a:t>
            </a:r>
            <a:r>
              <a:rPr lang="en-US" sz="2000" dirty="0" err="1">
                <a:solidFill>
                  <a:srgbClr val="000000"/>
                </a:solidFill>
                <a:latin typeface="Onest"/>
                <a:ea typeface="Onest"/>
                <a:cs typeface="Onest"/>
                <a:sym typeface="Onest"/>
              </a:rPr>
              <a:t>відкрити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поточний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рахунок</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із</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спеціальним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режимом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використання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для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зарахування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компенсації</a:t>
            </a:r>
            <a:r>
              <a:rPr lang="en-US" sz="2000" dirty="0">
                <a:solidFill>
                  <a:srgbClr val="000000"/>
                </a:solidFill>
                <a:latin typeface="Onest"/>
                <a:ea typeface="Onest"/>
                <a:cs typeface="Onest"/>
                <a:sym typeface="Onest"/>
              </a:rPr>
              <a:t> в </a:t>
            </a:r>
            <a:r>
              <a:rPr lang="en-US" sz="2000" dirty="0" err="1">
                <a:solidFill>
                  <a:srgbClr val="000000"/>
                </a:solidFill>
                <a:latin typeface="Onest"/>
                <a:ea typeface="Onest"/>
                <a:cs typeface="Onest"/>
                <a:sym typeface="Onest"/>
              </a:rPr>
              <a:t>одному</a:t>
            </a:r>
            <a:r>
              <a:rPr lang="en-US" sz="2000" dirty="0">
                <a:solidFill>
                  <a:srgbClr val="000000"/>
                </a:solidFill>
                <a:latin typeface="Onest"/>
                <a:ea typeface="Onest"/>
                <a:cs typeface="Onest"/>
                <a:sym typeface="Onest"/>
              </a:rPr>
              <a:t> з </a:t>
            </a:r>
            <a:r>
              <a:rPr lang="en-US" sz="2000" dirty="0" err="1">
                <a:solidFill>
                  <a:srgbClr val="000000"/>
                </a:solidFill>
                <a:latin typeface="Onest"/>
                <a:ea typeface="Onest"/>
                <a:cs typeface="Onest"/>
                <a:sym typeface="Onest"/>
              </a:rPr>
              <a:t>банків</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України</a:t>
            </a:r>
            <a:r>
              <a:rPr lang="en-US" sz="2000" dirty="0">
                <a:solidFill>
                  <a:srgbClr val="000000"/>
                </a:solidFill>
                <a:latin typeface="Onest"/>
                <a:ea typeface="Onest"/>
                <a:cs typeface="Onest"/>
                <a:sym typeface="Onest"/>
              </a:rPr>
              <a:t>, з </a:t>
            </a:r>
            <a:r>
              <a:rPr lang="en-US" sz="2000" dirty="0" err="1">
                <a:solidFill>
                  <a:srgbClr val="000000"/>
                </a:solidFill>
                <a:latin typeface="Onest"/>
                <a:ea typeface="Onest"/>
                <a:cs typeface="Onest"/>
                <a:sym typeface="Onest"/>
              </a:rPr>
              <a:t>яким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Мінцифри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укладено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відповідний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договір</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інформаційної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взаємодії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та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перевірити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номер</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спеціального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рахунка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стандартом</a:t>
            </a:r>
            <a:r>
              <a:rPr lang="en-US" sz="2000" dirty="0">
                <a:solidFill>
                  <a:srgbClr val="000000"/>
                </a:solidFill>
                <a:latin typeface="Onest"/>
                <a:ea typeface="Onest"/>
                <a:cs typeface="Onest"/>
                <a:sym typeface="Onest"/>
              </a:rPr>
              <a:t> IBAN) </a:t>
            </a:r>
            <a:r>
              <a:rPr lang="en-US" sz="2000" dirty="0" err="1">
                <a:solidFill>
                  <a:srgbClr val="000000"/>
                </a:solidFill>
                <a:latin typeface="Onest"/>
                <a:ea typeface="Onest"/>
                <a:cs typeface="Onest"/>
                <a:sym typeface="Onest"/>
              </a:rPr>
              <a:t>для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виплати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компенсації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інформація</a:t>
            </a:r>
            <a:r>
              <a:rPr lang="en-US" sz="2000" dirty="0">
                <a:solidFill>
                  <a:srgbClr val="000000"/>
                </a:solidFill>
                <a:latin typeface="Onest"/>
                <a:ea typeface="Onest"/>
                <a:cs typeface="Onest"/>
                <a:sym typeface="Onest"/>
              </a:rPr>
              <a:t> щодо </a:t>
            </a:r>
            <a:r>
              <a:rPr lang="en-US" sz="2000" dirty="0" err="1">
                <a:solidFill>
                  <a:srgbClr val="000000"/>
                </a:solidFill>
                <a:latin typeface="Onest"/>
                <a:ea typeface="Onest"/>
                <a:cs typeface="Onest"/>
                <a:sym typeface="Onest"/>
              </a:rPr>
              <a:t>якого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передана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банком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та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який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наявний</a:t>
            </a:r>
            <a:r>
              <a:rPr lang="en-US" sz="2000" dirty="0">
                <a:solidFill>
                  <a:srgbClr val="000000"/>
                </a:solidFill>
                <a:latin typeface="Onest"/>
                <a:ea typeface="Onest"/>
                <a:cs typeface="Onest"/>
                <a:sym typeface="Onest"/>
              </a:rPr>
              <a:t> у </a:t>
            </a:r>
            <a:r>
              <a:rPr lang="en-US" sz="2000" dirty="0" err="1">
                <a:solidFill>
                  <a:srgbClr val="000000"/>
                </a:solidFill>
                <a:latin typeface="Onest"/>
                <a:ea typeface="Onest"/>
                <a:cs typeface="Onest"/>
                <a:sym typeface="Onest"/>
              </a:rPr>
              <a:t>мобільному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додатку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a:t>
            </a:r>
          </a:p>
          <a:p>
            <a:pPr algn="l">
              <a:lnSpc>
                <a:spcPts val="2916"/>
              </a:lnSpc>
              <a:spcBef>
                <a:spcPct val="0"/>
              </a:spcBef>
            </a:pPr>
            <a:r>
              <a:rPr lang="en-US" sz="2000" b="1" dirty="0">
                <a:solidFill>
                  <a:srgbClr val="000000"/>
                </a:solidFill>
                <a:latin typeface="Onest Bold"/>
                <a:ea typeface="Onest Bold"/>
                <a:cs typeface="Onest Bold"/>
                <a:sym typeface="Onest Bold"/>
              </a:rPr>
              <a:t>5)</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обрати</a:t>
            </a:r>
            <a:r>
              <a:rPr lang="en-US" sz="2000" dirty="0">
                <a:solidFill>
                  <a:srgbClr val="000000"/>
                </a:solidFill>
                <a:latin typeface="Onest"/>
                <a:ea typeface="Onest"/>
                <a:cs typeface="Onest"/>
                <a:sym typeface="Onest"/>
              </a:rPr>
              <a:t> у </a:t>
            </a:r>
            <a:r>
              <a:rPr lang="en-US" sz="2000" dirty="0" err="1">
                <a:solidFill>
                  <a:srgbClr val="000000"/>
                </a:solidFill>
                <a:latin typeface="Onest"/>
                <a:ea typeface="Onest"/>
                <a:cs typeface="Onest"/>
                <a:sym typeface="Onest"/>
              </a:rPr>
              <a:t>мобільному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додатку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електронну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публічну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послугу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єВідновлення</a:t>
            </a:r>
            <a:r>
              <a:rPr lang="en-US" sz="2000" dirty="0">
                <a:solidFill>
                  <a:srgbClr val="000000"/>
                </a:solidFill>
                <a:latin typeface="Onest"/>
                <a:ea typeface="Onest"/>
                <a:cs typeface="Onest"/>
                <a:sym typeface="Onest"/>
              </a:rPr>
              <a:t>”;</a:t>
            </a:r>
          </a:p>
        </p:txBody>
      </p:sp>
      <p:sp>
        <p:nvSpPr>
          <p:cNvPr id="17" name="Freeform 17"/>
          <p:cNvSpPr/>
          <p:nvPr/>
        </p:nvSpPr>
        <p:spPr>
          <a:xfrm>
            <a:off x="252628" y="4027305"/>
            <a:ext cx="795750" cy="1055721"/>
          </a:xfrm>
          <a:custGeom>
            <a:avLst/>
            <a:gdLst/>
            <a:ahLst/>
            <a:cxnLst/>
            <a:rect l="l" t="t" r="r" b="b"/>
            <a:pathLst>
              <a:path w="795750" h="1055721">
                <a:moveTo>
                  <a:pt x="0" y="0"/>
                </a:moveTo>
                <a:lnTo>
                  <a:pt x="795750" y="0"/>
                </a:lnTo>
                <a:lnTo>
                  <a:pt x="795750" y="1055721"/>
                </a:lnTo>
                <a:lnTo>
                  <a:pt x="0" y="10557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TextBox 18"/>
          <p:cNvSpPr txBox="1"/>
          <p:nvPr/>
        </p:nvSpPr>
        <p:spPr>
          <a:xfrm>
            <a:off x="1261503" y="1062319"/>
            <a:ext cx="16490395" cy="2277618"/>
          </a:xfrm>
          <a:prstGeom prst="rect">
            <a:avLst/>
          </a:prstGeom>
        </p:spPr>
        <p:txBody>
          <a:bodyPr lIns="0" tIns="0" rIns="0" bIns="0" rtlCol="0" anchor="t">
            <a:spAutoFit/>
          </a:bodyPr>
          <a:lstStyle/>
          <a:p>
            <a:pPr algn="l">
              <a:lnSpc>
                <a:spcPts val="3149"/>
              </a:lnSpc>
              <a:spcBef>
                <a:spcPct val="0"/>
              </a:spcBef>
            </a:pPr>
            <a:r>
              <a:rPr lang="en-US" sz="2159">
                <a:solidFill>
                  <a:srgbClr val="000000"/>
                </a:solidFill>
                <a:latin typeface="Onest"/>
                <a:ea typeface="Onest"/>
                <a:cs typeface="Onest"/>
                <a:sym typeface="Onest"/>
              </a:rPr>
              <a:t> </a:t>
            </a:r>
          </a:p>
          <a:p>
            <a:pPr algn="l">
              <a:lnSpc>
                <a:spcPts val="3148"/>
              </a:lnSpc>
              <a:spcBef>
                <a:spcPct val="0"/>
              </a:spcBef>
            </a:pPr>
            <a:r>
              <a:rPr lang="en-US" sz="2159">
                <a:solidFill>
                  <a:srgbClr val="000000"/>
                </a:solidFill>
                <a:latin typeface="Onest"/>
                <a:ea typeface="Onest"/>
                <a:cs typeface="Onest"/>
                <a:sym typeface="Onest"/>
              </a:rPr>
              <a:t>Заява про надання компенсації за знищений об’єкт нерухомого майна може бути подана до Комісії з розгляду питань щодо надання компенсації:</a:t>
            </a:r>
          </a:p>
          <a:p>
            <a:pPr algn="l">
              <a:lnSpc>
                <a:spcPts val="3148"/>
              </a:lnSpc>
              <a:spcBef>
                <a:spcPct val="0"/>
              </a:spcBef>
            </a:pPr>
            <a:r>
              <a:rPr lang="en-US" sz="2159" b="1">
                <a:solidFill>
                  <a:srgbClr val="000000"/>
                </a:solidFill>
                <a:latin typeface="Onest Bold"/>
                <a:ea typeface="Onest Bold"/>
                <a:cs typeface="Onest Bold"/>
                <a:sym typeface="Onest Bold"/>
              </a:rPr>
              <a:t>1)</a:t>
            </a:r>
            <a:r>
              <a:rPr lang="en-US" sz="2159">
                <a:solidFill>
                  <a:srgbClr val="000000"/>
                </a:solidFill>
                <a:latin typeface="Onest"/>
                <a:ea typeface="Onest"/>
                <a:cs typeface="Onest"/>
                <a:sym typeface="Onest"/>
              </a:rPr>
              <a:t> </a:t>
            </a:r>
            <a:r>
              <a:rPr lang="en-US" sz="2159" b="1">
                <a:solidFill>
                  <a:srgbClr val="000000"/>
                </a:solidFill>
                <a:latin typeface="Onest Bold"/>
                <a:ea typeface="Onest Bold"/>
                <a:cs typeface="Onest Bold"/>
                <a:sym typeface="Onest Bold"/>
              </a:rPr>
              <a:t>в електронній формі </a:t>
            </a:r>
            <a:r>
              <a:rPr lang="en-US" sz="2159">
                <a:solidFill>
                  <a:srgbClr val="000000"/>
                </a:solidFill>
                <a:latin typeface="Onest"/>
                <a:ea typeface="Onest"/>
                <a:cs typeface="Onest"/>
                <a:sym typeface="Onest"/>
              </a:rPr>
              <a:t>- засобами Єдиного державного вебпорталу електронних послуг;</a:t>
            </a:r>
          </a:p>
          <a:p>
            <a:pPr algn="l">
              <a:lnSpc>
                <a:spcPts val="3149"/>
              </a:lnSpc>
              <a:spcBef>
                <a:spcPct val="0"/>
              </a:spcBef>
            </a:pPr>
            <a:r>
              <a:rPr lang="en-US" sz="2159" b="1">
                <a:solidFill>
                  <a:srgbClr val="000000"/>
                </a:solidFill>
                <a:latin typeface="Onest Bold"/>
                <a:ea typeface="Onest Bold"/>
                <a:cs typeface="Onest Bold"/>
                <a:sym typeface="Onest Bold"/>
              </a:rPr>
              <a:t>2)</a:t>
            </a:r>
            <a:r>
              <a:rPr lang="en-US" sz="2159">
                <a:solidFill>
                  <a:srgbClr val="000000"/>
                </a:solidFill>
                <a:latin typeface="Onest"/>
                <a:ea typeface="Onest"/>
                <a:cs typeface="Onest"/>
                <a:sym typeface="Onest"/>
              </a:rPr>
              <a:t> </a:t>
            </a:r>
            <a:r>
              <a:rPr lang="en-US" sz="2159" b="1">
                <a:solidFill>
                  <a:srgbClr val="000000"/>
                </a:solidFill>
                <a:latin typeface="Onest Bold"/>
                <a:ea typeface="Onest Bold"/>
                <a:cs typeface="Onest Bold"/>
                <a:sym typeface="Onest Bold"/>
              </a:rPr>
              <a:t>у паперовій формі</a:t>
            </a:r>
            <a:r>
              <a:rPr lang="en-US" sz="2159">
                <a:solidFill>
                  <a:srgbClr val="000000"/>
                </a:solidFill>
                <a:latin typeface="Onest"/>
                <a:ea typeface="Onest"/>
                <a:cs typeface="Onest"/>
                <a:sym typeface="Onest"/>
              </a:rPr>
              <a:t> - через ЦНАП, орган соціального захисту населення або нотаріуса.</a:t>
            </a:r>
          </a:p>
          <a:p>
            <a:pPr algn="l">
              <a:lnSpc>
                <a:spcPts val="2675"/>
              </a:lnSpc>
              <a:spcBef>
                <a:spcPct val="0"/>
              </a:spcBef>
            </a:pPr>
            <a:r>
              <a:rPr lang="en-US" sz="1834">
                <a:solidFill>
                  <a:srgbClr val="000000"/>
                </a:solidFill>
                <a:latin typeface="Onest"/>
                <a:ea typeface="Onest"/>
                <a:cs typeface="Onest"/>
                <a:sym typeface="Onest"/>
              </a:rPr>
              <a:t> </a:t>
            </a:r>
          </a:p>
        </p:txBody>
      </p:sp>
      <p:sp>
        <p:nvSpPr>
          <p:cNvPr id="20" name="TextBox 20"/>
          <p:cNvSpPr txBox="1"/>
          <p:nvPr/>
        </p:nvSpPr>
        <p:spPr>
          <a:xfrm>
            <a:off x="545990" y="275239"/>
            <a:ext cx="17205907" cy="753461"/>
          </a:xfrm>
          <a:prstGeom prst="rect">
            <a:avLst/>
          </a:prstGeom>
        </p:spPr>
        <p:txBody>
          <a:bodyPr lIns="0" tIns="0" rIns="0" bIns="0" rtlCol="0" anchor="t">
            <a:spAutoFit/>
          </a:bodyPr>
          <a:lstStyle/>
          <a:p>
            <a:pPr algn="ctr">
              <a:lnSpc>
                <a:spcPts val="6259"/>
              </a:lnSpc>
              <a:spcBef>
                <a:spcPct val="0"/>
              </a:spcBef>
            </a:pPr>
            <a:r>
              <a:rPr lang="en-US" sz="4292" b="1">
                <a:solidFill>
                  <a:srgbClr val="101F36"/>
                </a:solidFill>
                <a:latin typeface="Onest Heavy"/>
                <a:ea typeface="Onest Heavy"/>
                <a:cs typeface="Onest Heavy"/>
                <a:sym typeface="Onest Heavy"/>
              </a:rPr>
              <a:t>АЛГОРИТМ ДІЙ ЗАЯВНИКА ДЛЯ ОТРИМАННЯ СЕРТИФІКАТА</a:t>
            </a:r>
          </a:p>
        </p:txBody>
      </p:sp>
      <p:sp>
        <p:nvSpPr>
          <p:cNvPr id="21" name="TextBox 21"/>
          <p:cNvSpPr txBox="1"/>
          <p:nvPr/>
        </p:nvSpPr>
        <p:spPr>
          <a:xfrm>
            <a:off x="650503" y="3387562"/>
            <a:ext cx="15656297" cy="371897"/>
          </a:xfrm>
          <a:prstGeom prst="rect">
            <a:avLst/>
          </a:prstGeom>
        </p:spPr>
        <p:txBody>
          <a:bodyPr wrap="square" lIns="0" tIns="0" rIns="0" bIns="0" rtlCol="0" anchor="t">
            <a:spAutoFit/>
          </a:bodyPr>
          <a:lstStyle/>
          <a:p>
            <a:pPr algn="ctr">
              <a:lnSpc>
                <a:spcPts val="2916"/>
              </a:lnSpc>
              <a:spcBef>
                <a:spcPct val="0"/>
              </a:spcBef>
            </a:pPr>
            <a:r>
              <a:rPr lang="en-US" sz="2000" b="1" dirty="0">
                <a:solidFill>
                  <a:srgbClr val="000000"/>
                </a:solidFill>
                <a:latin typeface="Onest Bold"/>
                <a:ea typeface="Onest Bold"/>
                <a:cs typeface="Onest Bold"/>
                <a:sym typeface="Onest Bold"/>
              </a:rPr>
              <a:t>ПУНКТ </a:t>
            </a:r>
            <a:r>
              <a:rPr lang="en-US" sz="2000" b="1" dirty="0" smtClean="0">
                <a:solidFill>
                  <a:srgbClr val="000000"/>
                </a:solidFill>
                <a:latin typeface="Onest Bold"/>
                <a:ea typeface="Onest Bold"/>
                <a:cs typeface="Onest Bold"/>
                <a:sym typeface="Onest Bold"/>
              </a:rPr>
              <a:t>13</a:t>
            </a:r>
            <a:r>
              <a:rPr lang="uk-UA" sz="2000" b="1" dirty="0" smtClean="0">
                <a:solidFill>
                  <a:srgbClr val="000000"/>
                </a:solidFill>
                <a:latin typeface="Onest Bold"/>
                <a:ea typeface="Onest Bold"/>
                <a:cs typeface="Onest Bold"/>
                <a:sym typeface="Onest Bold"/>
              </a:rPr>
              <a:t> </a:t>
            </a:r>
            <a:r>
              <a:rPr lang="en-US" sz="2000" b="1" dirty="0" smtClean="0">
                <a:solidFill>
                  <a:srgbClr val="000000"/>
                </a:solidFill>
                <a:latin typeface="Onest Bold"/>
                <a:ea typeface="Onest Bold"/>
                <a:cs typeface="Onest Bold"/>
                <a:sym typeface="Onest Bold"/>
              </a:rPr>
              <a:t>ПОРЯДКУ </a:t>
            </a:r>
            <a:r>
              <a:rPr lang="en-US" sz="2000" b="1" dirty="0">
                <a:solidFill>
                  <a:srgbClr val="000000"/>
                </a:solidFill>
                <a:latin typeface="Onest Bold"/>
                <a:ea typeface="Onest Bold"/>
                <a:cs typeface="Onest Bold"/>
                <a:sym typeface="Onest Bold"/>
              </a:rPr>
              <a:t>НАДАННЯ КОМПЕНСАЦІЇ…, ЗАТВЕРДЖЕНОЇ ПОСТАНОВОЮ КМУ ВІД </a:t>
            </a:r>
            <a:r>
              <a:rPr lang="en-US" sz="2000" b="1" dirty="0" smtClean="0">
                <a:solidFill>
                  <a:srgbClr val="000000"/>
                </a:solidFill>
                <a:latin typeface="Onest Bold"/>
                <a:ea typeface="Onest Bold"/>
                <a:cs typeface="Onest Bold"/>
                <a:sym typeface="Onest Bold"/>
              </a:rPr>
              <a:t>21.04.2023</a:t>
            </a:r>
            <a:r>
              <a:rPr lang="uk-UA" sz="2000" b="1" dirty="0" smtClean="0">
                <a:solidFill>
                  <a:srgbClr val="000000"/>
                </a:solidFill>
                <a:latin typeface="Onest Bold"/>
                <a:ea typeface="Onest Bold"/>
                <a:cs typeface="Onest Bold"/>
                <a:sym typeface="Onest Bold"/>
              </a:rPr>
              <a:t> </a:t>
            </a:r>
            <a:r>
              <a:rPr lang="en-US" sz="2000" b="1" dirty="0" smtClean="0">
                <a:solidFill>
                  <a:srgbClr val="000000"/>
                </a:solidFill>
                <a:latin typeface="Onest Bold"/>
                <a:ea typeface="Onest Bold"/>
                <a:cs typeface="Onest Bold"/>
                <a:sym typeface="Onest Bold"/>
              </a:rPr>
              <a:t>№</a:t>
            </a:r>
            <a:r>
              <a:rPr lang="uk-UA" sz="2000" b="1" dirty="0" smtClean="0">
                <a:solidFill>
                  <a:srgbClr val="000000"/>
                </a:solidFill>
                <a:latin typeface="Onest Bold"/>
                <a:ea typeface="Onest Bold"/>
                <a:cs typeface="Onest Bold"/>
                <a:sym typeface="Onest Bold"/>
              </a:rPr>
              <a:t> </a:t>
            </a:r>
            <a:r>
              <a:rPr lang="en-US" sz="2000" b="1" dirty="0" smtClean="0">
                <a:solidFill>
                  <a:srgbClr val="000000"/>
                </a:solidFill>
                <a:latin typeface="Onest Bold"/>
                <a:ea typeface="Onest Bold"/>
                <a:cs typeface="Onest Bold"/>
                <a:sym typeface="Onest Bold"/>
              </a:rPr>
              <a:t>381</a:t>
            </a:r>
            <a:endParaRPr lang="en-US" sz="2000" b="1" dirty="0">
              <a:solidFill>
                <a:srgbClr val="000000"/>
              </a:solidFill>
              <a:latin typeface="Onest Bold"/>
              <a:ea typeface="Onest Bold"/>
              <a:cs typeface="Onest Bold"/>
              <a:sym typeface="Onest Bold"/>
            </a:endParaRPr>
          </a:p>
        </p:txBody>
      </p:sp>
      <p:sp>
        <p:nvSpPr>
          <p:cNvPr id="22" name="TextBox 22"/>
          <p:cNvSpPr txBox="1"/>
          <p:nvPr/>
        </p:nvSpPr>
        <p:spPr>
          <a:xfrm>
            <a:off x="1048378" y="7780731"/>
            <a:ext cx="15729938" cy="1791792"/>
          </a:xfrm>
          <a:prstGeom prst="rect">
            <a:avLst/>
          </a:prstGeom>
        </p:spPr>
        <p:txBody>
          <a:bodyPr lIns="0" tIns="0" rIns="0" bIns="0" rtlCol="0" anchor="t">
            <a:spAutoFit/>
          </a:bodyPr>
          <a:lstStyle/>
          <a:p>
            <a:pPr algn="l">
              <a:lnSpc>
                <a:spcPts val="2916"/>
              </a:lnSpc>
              <a:spcBef>
                <a:spcPct val="0"/>
              </a:spcBef>
            </a:pPr>
            <a:r>
              <a:rPr lang="en-US" sz="2000" b="1" dirty="0">
                <a:solidFill>
                  <a:srgbClr val="000000"/>
                </a:solidFill>
                <a:latin typeface="Onest Bold"/>
                <a:ea typeface="Onest Bold"/>
                <a:cs typeface="Onest Bold"/>
                <a:sym typeface="Onest Bold"/>
              </a:rPr>
              <a:t>6)</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сформувати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засобами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зокрема</a:t>
            </a:r>
            <a:r>
              <a:rPr lang="en-US" sz="2000" dirty="0">
                <a:solidFill>
                  <a:srgbClr val="000000"/>
                </a:solidFill>
                <a:latin typeface="Onest"/>
                <a:ea typeface="Onest"/>
                <a:cs typeface="Onest"/>
                <a:sym typeface="Onest"/>
              </a:rPr>
              <a:t> з </a:t>
            </a:r>
            <a:r>
              <a:rPr lang="en-US" sz="2000" dirty="0" err="1">
                <a:solidFill>
                  <a:srgbClr val="000000"/>
                </a:solidFill>
                <a:latin typeface="Onest"/>
                <a:ea typeface="Onest"/>
                <a:cs typeface="Onest"/>
                <a:sym typeface="Onest"/>
              </a:rPr>
              <a:t>використанням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мобільного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додатка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заяву</a:t>
            </a:r>
            <a:r>
              <a:rPr lang="en-US" sz="2000" dirty="0">
                <a:solidFill>
                  <a:srgbClr val="000000"/>
                </a:solidFill>
                <a:latin typeface="Onest"/>
                <a:ea typeface="Onest"/>
                <a:cs typeface="Onest"/>
                <a:sym typeface="Onest"/>
              </a:rPr>
              <a:t>; </a:t>
            </a:r>
          </a:p>
          <a:p>
            <a:pPr algn="l">
              <a:lnSpc>
                <a:spcPts val="2916"/>
              </a:lnSpc>
              <a:spcBef>
                <a:spcPct val="0"/>
              </a:spcBef>
            </a:pPr>
            <a:r>
              <a:rPr lang="en-US" sz="2000" b="1" dirty="0">
                <a:solidFill>
                  <a:srgbClr val="000000"/>
                </a:solidFill>
                <a:latin typeface="Onest Bold"/>
                <a:ea typeface="Onest Bold"/>
                <a:cs typeface="Onest Bold"/>
                <a:sym typeface="Onest Bold"/>
              </a:rPr>
              <a:t>7)</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надати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згоду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співвласників</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об’єкта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нерухомого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майна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отримання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компенсації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заявником</a:t>
            </a:r>
            <a:r>
              <a:rPr lang="en-US" sz="2000" dirty="0">
                <a:solidFill>
                  <a:srgbClr val="000000"/>
                </a:solidFill>
                <a:latin typeface="Onest"/>
                <a:ea typeface="Onest"/>
                <a:cs typeface="Onest"/>
                <a:sym typeface="Onest"/>
              </a:rPr>
              <a:t> (у </a:t>
            </a:r>
            <a:r>
              <a:rPr lang="en-US" sz="2000" dirty="0" err="1">
                <a:solidFill>
                  <a:srgbClr val="000000"/>
                </a:solidFill>
                <a:latin typeface="Onest"/>
                <a:ea typeface="Onest"/>
                <a:cs typeface="Onest"/>
                <a:sym typeface="Onest"/>
              </a:rPr>
              <a:t>разі</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спільної</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власності</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об’єкт</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нерухомого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майна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що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надається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вибором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заявника</a:t>
            </a:r>
            <a:r>
              <a:rPr lang="en-US" sz="2000" dirty="0">
                <a:solidFill>
                  <a:srgbClr val="000000"/>
                </a:solidFill>
                <a:latin typeface="Onest"/>
                <a:ea typeface="Onest"/>
                <a:cs typeface="Onest"/>
                <a:sym typeface="Onest"/>
              </a:rPr>
              <a:t>: в </a:t>
            </a:r>
            <a:r>
              <a:rPr lang="en-US" sz="2000" dirty="0" err="1">
                <a:solidFill>
                  <a:srgbClr val="000000"/>
                </a:solidFill>
                <a:latin typeface="Onest"/>
                <a:ea typeface="Onest"/>
                <a:cs typeface="Onest"/>
                <a:sym typeface="Onest"/>
              </a:rPr>
              <a:t>електронній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формі</a:t>
            </a:r>
            <a:r>
              <a:rPr lang="en-US" sz="2000" dirty="0">
                <a:solidFill>
                  <a:srgbClr val="000000"/>
                </a:solidFill>
                <a:latin typeface="Onest"/>
                <a:ea typeface="Onest"/>
                <a:cs typeface="Onest"/>
                <a:sym typeface="Onest"/>
              </a:rPr>
              <a:t> - </a:t>
            </a:r>
            <a:r>
              <a:rPr lang="en-US" sz="2000" dirty="0" err="1">
                <a:solidFill>
                  <a:srgbClr val="000000"/>
                </a:solidFill>
                <a:latin typeface="Onest"/>
                <a:ea typeface="Onest"/>
                <a:cs typeface="Onest"/>
                <a:sym typeface="Onest"/>
              </a:rPr>
              <a:t>засобами</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зокрема</a:t>
            </a:r>
            <a:r>
              <a:rPr lang="en-US" sz="2000" dirty="0">
                <a:solidFill>
                  <a:srgbClr val="000000"/>
                </a:solidFill>
                <a:latin typeface="Onest"/>
                <a:ea typeface="Onest"/>
                <a:cs typeface="Onest"/>
                <a:sym typeface="Onest"/>
              </a:rPr>
              <a:t> з </a:t>
            </a:r>
            <a:r>
              <a:rPr lang="en-US" sz="2000" dirty="0" err="1">
                <a:solidFill>
                  <a:srgbClr val="000000"/>
                </a:solidFill>
                <a:latin typeface="Onest"/>
                <a:ea typeface="Onest"/>
                <a:cs typeface="Onest"/>
                <a:sym typeface="Onest"/>
              </a:rPr>
              <a:t>використанням</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мобільного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додатка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порталу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Дія</a:t>
            </a:r>
            <a:r>
              <a:rPr lang="en-US" sz="2000" dirty="0">
                <a:solidFill>
                  <a:srgbClr val="000000"/>
                </a:solidFill>
                <a:latin typeface="Onest"/>
                <a:ea typeface="Onest"/>
                <a:cs typeface="Onest"/>
                <a:sym typeface="Onest"/>
              </a:rPr>
              <a:t>); у </a:t>
            </a:r>
            <a:r>
              <a:rPr lang="en-US" sz="2000" dirty="0" err="1">
                <a:solidFill>
                  <a:srgbClr val="000000"/>
                </a:solidFill>
                <a:latin typeface="Onest"/>
                <a:ea typeface="Onest"/>
                <a:cs typeface="Onest"/>
                <a:sym typeface="Onest"/>
              </a:rPr>
              <a:t>паперовій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формі</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справжність</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підпису</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співвласника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на</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якій</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нотаріально</a:t>
            </a:r>
            <a:r>
              <a:rPr lang="en-US" sz="2000" dirty="0">
                <a:solidFill>
                  <a:srgbClr val="000000"/>
                </a:solidFill>
                <a:latin typeface="Onest"/>
                <a:ea typeface="Onest"/>
                <a:cs typeface="Onest"/>
                <a:sym typeface="Onest"/>
              </a:rPr>
              <a:t> </a:t>
            </a:r>
            <a:r>
              <a:rPr lang="en-US" sz="2000" dirty="0" err="1">
                <a:solidFill>
                  <a:srgbClr val="000000"/>
                </a:solidFill>
                <a:latin typeface="Onest"/>
                <a:ea typeface="Onest"/>
                <a:cs typeface="Onest"/>
                <a:sym typeface="Onest"/>
              </a:rPr>
              <a:t>засвідчена</a:t>
            </a:r>
            <a:r>
              <a:rPr lang="en-US" sz="2000" dirty="0">
                <a:solidFill>
                  <a:srgbClr val="000000"/>
                </a:solidFill>
                <a:latin typeface="Onest"/>
                <a:ea typeface="Onest"/>
                <a:cs typeface="Onest"/>
                <a:sym typeface="Onest"/>
              </a:rPr>
              <a:t>, - </a:t>
            </a:r>
            <a:r>
              <a:rPr lang="en-US" sz="2000" dirty="0" err="1">
                <a:solidFill>
                  <a:srgbClr val="000000"/>
                </a:solidFill>
                <a:latin typeface="Onest"/>
                <a:ea typeface="Onest"/>
                <a:cs typeface="Onest"/>
                <a:sym typeface="Onest"/>
              </a:rPr>
              <a:t>комісії</a:t>
            </a:r>
            <a:r>
              <a:rPr lang="en-US" sz="2000" dirty="0">
                <a:solidFill>
                  <a:srgbClr val="000000"/>
                </a:solidFill>
                <a:latin typeface="Onest"/>
                <a:ea typeface="Onest"/>
                <a:cs typeface="Onest"/>
                <a:sym typeface="Ones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17215795" y="-1444"/>
            <a:ext cx="1072205" cy="10046512"/>
          </a:xfrm>
          <a:custGeom>
            <a:avLst/>
            <a:gdLst/>
            <a:ahLst/>
            <a:cxnLst/>
            <a:rect l="l" t="t" r="r" b="b"/>
            <a:pathLst>
              <a:path w="1072205" h="10046512">
                <a:moveTo>
                  <a:pt x="0" y="0"/>
                </a:moveTo>
                <a:lnTo>
                  <a:pt x="1072205" y="0"/>
                </a:lnTo>
                <a:lnTo>
                  <a:pt x="1072205" y="10046512"/>
                </a:lnTo>
                <a:lnTo>
                  <a:pt x="0" y="10046512"/>
                </a:lnTo>
                <a:lnTo>
                  <a:pt x="0" y="0"/>
                </a:lnTo>
                <a:close/>
              </a:path>
            </a:pathLst>
          </a:custGeom>
          <a:blipFill>
            <a:blip r:embed="rId2">
              <a:extLst>
                <a:ext uri="{96DAC541-7B7A-43D3-8B79-37D633B846F1}">
                  <asvg:svgBlip xmlns="" xmlns:asvg="http://schemas.microsoft.com/office/drawing/2016/SVG/main" r:embed="rId3"/>
                </a:ext>
              </a:extLst>
            </a:blip>
            <a:stretch>
              <a:fillRect l="-412635" b="-2327"/>
            </a:stretch>
          </a:blipFill>
        </p:spPr>
      </p:sp>
      <p:grpSp>
        <p:nvGrpSpPr>
          <p:cNvPr id="11" name="Group 11"/>
          <p:cNvGrpSpPr/>
          <p:nvPr/>
        </p:nvGrpSpPr>
        <p:grpSpPr>
          <a:xfrm>
            <a:off x="-1444" y="-62658"/>
            <a:ext cx="14607957" cy="10407948"/>
            <a:chOff x="0" y="0"/>
            <a:chExt cx="19477275" cy="13877264"/>
          </a:xfrm>
        </p:grpSpPr>
        <p:sp>
          <p:nvSpPr>
            <p:cNvPr id="12" name="Freeform 12"/>
            <p:cNvSpPr/>
            <p:nvPr/>
          </p:nvSpPr>
          <p:spPr>
            <a:xfrm>
              <a:off x="0" y="0"/>
              <a:ext cx="19476227" cy="13877075"/>
            </a:xfrm>
            <a:custGeom>
              <a:avLst/>
              <a:gdLst/>
              <a:ahLst/>
              <a:cxnLst/>
              <a:rect l="l" t="t" r="r" b="b"/>
              <a:pathLst>
                <a:path w="19476227" h="13877075">
                  <a:moveTo>
                    <a:pt x="19476227" y="0"/>
                  </a:moveTo>
                  <a:lnTo>
                    <a:pt x="17231007" y="0"/>
                  </a:lnTo>
                  <a:lnTo>
                    <a:pt x="0" y="0"/>
                  </a:lnTo>
                  <a:lnTo>
                    <a:pt x="0" y="13877075"/>
                  </a:lnTo>
                  <a:lnTo>
                    <a:pt x="17231007" y="13877075"/>
                  </a:lnTo>
                  <a:lnTo>
                    <a:pt x="17231007" y="3420467"/>
                  </a:lnTo>
                  <a:lnTo>
                    <a:pt x="19106973" y="3255072"/>
                  </a:lnTo>
                  <a:lnTo>
                    <a:pt x="19255822" y="3231298"/>
                  </a:lnTo>
                  <a:lnTo>
                    <a:pt x="19372607" y="3191202"/>
                  </a:lnTo>
                  <a:lnTo>
                    <a:pt x="19448887" y="3138898"/>
                  </a:lnTo>
                  <a:lnTo>
                    <a:pt x="19476227" y="3078369"/>
                  </a:lnTo>
                  <a:lnTo>
                    <a:pt x="19476227" y="0"/>
                  </a:lnTo>
                  <a:close/>
                </a:path>
              </a:pathLst>
            </a:custGeom>
            <a:solidFill>
              <a:srgbClr val="DCE4F4"/>
            </a:solidFill>
          </p:spPr>
        </p:sp>
      </p:grpSp>
      <p:grpSp>
        <p:nvGrpSpPr>
          <p:cNvPr id="13" name="Group 13"/>
          <p:cNvGrpSpPr/>
          <p:nvPr/>
        </p:nvGrpSpPr>
        <p:grpSpPr>
          <a:xfrm>
            <a:off x="12406816" y="-1444"/>
            <a:ext cx="5496507" cy="10285520"/>
            <a:chOff x="0" y="0"/>
            <a:chExt cx="7328676" cy="13714027"/>
          </a:xfrm>
        </p:grpSpPr>
        <p:sp>
          <p:nvSpPr>
            <p:cNvPr id="14" name="Freeform 14"/>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sp>
        <p:nvSpPr>
          <p:cNvPr id="16" name="TextBox 16"/>
          <p:cNvSpPr txBox="1"/>
          <p:nvPr/>
        </p:nvSpPr>
        <p:spPr>
          <a:xfrm>
            <a:off x="545990" y="275239"/>
            <a:ext cx="17205907" cy="753461"/>
          </a:xfrm>
          <a:prstGeom prst="rect">
            <a:avLst/>
          </a:prstGeom>
        </p:spPr>
        <p:txBody>
          <a:bodyPr lIns="0" tIns="0" rIns="0" bIns="0" rtlCol="0" anchor="t">
            <a:spAutoFit/>
          </a:bodyPr>
          <a:lstStyle/>
          <a:p>
            <a:pPr algn="ctr">
              <a:lnSpc>
                <a:spcPts val="6259"/>
              </a:lnSpc>
              <a:spcBef>
                <a:spcPct val="0"/>
              </a:spcBef>
            </a:pPr>
            <a:r>
              <a:rPr lang="en-US" sz="4292" b="1">
                <a:solidFill>
                  <a:srgbClr val="101F36"/>
                </a:solidFill>
                <a:latin typeface="Onest Heavy"/>
                <a:ea typeface="Onest Heavy"/>
                <a:cs typeface="Onest Heavy"/>
                <a:sym typeface="Onest Heavy"/>
              </a:rPr>
              <a:t>АЛГОРИТМ ДІЙ ЗАЯВНИКА ДЛЯ ОТРИМАННЯ СЕРТИФІКАТА</a:t>
            </a:r>
          </a:p>
        </p:txBody>
      </p:sp>
      <p:sp>
        <p:nvSpPr>
          <p:cNvPr id="17" name="TextBox 17"/>
          <p:cNvSpPr txBox="1"/>
          <p:nvPr/>
        </p:nvSpPr>
        <p:spPr>
          <a:xfrm>
            <a:off x="786656" y="1159239"/>
            <a:ext cx="15139144" cy="371897"/>
          </a:xfrm>
          <a:prstGeom prst="rect">
            <a:avLst/>
          </a:prstGeom>
        </p:spPr>
        <p:txBody>
          <a:bodyPr wrap="square" lIns="0" tIns="0" rIns="0" bIns="0" rtlCol="0" anchor="t">
            <a:spAutoFit/>
          </a:bodyPr>
          <a:lstStyle/>
          <a:p>
            <a:pPr algn="ctr">
              <a:lnSpc>
                <a:spcPts val="2916"/>
              </a:lnSpc>
              <a:spcBef>
                <a:spcPct val="0"/>
              </a:spcBef>
            </a:pPr>
            <a:r>
              <a:rPr lang="en-US" sz="2000" b="1" dirty="0">
                <a:solidFill>
                  <a:srgbClr val="000000"/>
                </a:solidFill>
                <a:latin typeface="Onest Bold"/>
                <a:ea typeface="Onest Bold"/>
                <a:cs typeface="Onest Bold"/>
                <a:sym typeface="Onest Bold"/>
              </a:rPr>
              <a:t>ПУНКТ </a:t>
            </a:r>
            <a:r>
              <a:rPr lang="en-US" sz="2000" b="1" dirty="0" smtClean="0">
                <a:solidFill>
                  <a:srgbClr val="000000"/>
                </a:solidFill>
                <a:latin typeface="Onest Bold"/>
                <a:ea typeface="Onest Bold"/>
                <a:cs typeface="Onest Bold"/>
                <a:sym typeface="Onest Bold"/>
              </a:rPr>
              <a:t>13</a:t>
            </a:r>
            <a:r>
              <a:rPr lang="uk-UA" sz="2000" b="1" dirty="0" smtClean="0">
                <a:solidFill>
                  <a:srgbClr val="000000"/>
                </a:solidFill>
                <a:latin typeface="Onest Bold"/>
                <a:ea typeface="Onest Bold"/>
                <a:cs typeface="Onest Bold"/>
                <a:sym typeface="Onest Bold"/>
              </a:rPr>
              <a:t> </a:t>
            </a:r>
            <a:r>
              <a:rPr lang="en-US" sz="2000" b="1" dirty="0" smtClean="0">
                <a:solidFill>
                  <a:srgbClr val="000000"/>
                </a:solidFill>
                <a:latin typeface="Onest Bold"/>
                <a:ea typeface="Onest Bold"/>
                <a:cs typeface="Onest Bold"/>
                <a:sym typeface="Onest Bold"/>
              </a:rPr>
              <a:t>ПОРЯДКУ </a:t>
            </a:r>
            <a:r>
              <a:rPr lang="en-US" sz="2000" b="1" dirty="0">
                <a:solidFill>
                  <a:srgbClr val="000000"/>
                </a:solidFill>
                <a:latin typeface="Onest Bold"/>
                <a:ea typeface="Onest Bold"/>
                <a:cs typeface="Onest Bold"/>
                <a:sym typeface="Onest Bold"/>
              </a:rPr>
              <a:t>НАДАННЯ КОМПЕНСАЦІЇ…, ЗАТВЕРДЖЕНОЇ ПОСТАНОВОЮ КМУ ВІД </a:t>
            </a:r>
            <a:r>
              <a:rPr lang="en-US" sz="2000" b="1" dirty="0" smtClean="0">
                <a:solidFill>
                  <a:srgbClr val="000000"/>
                </a:solidFill>
                <a:latin typeface="Onest Bold"/>
                <a:ea typeface="Onest Bold"/>
                <a:cs typeface="Onest Bold"/>
                <a:sym typeface="Onest Bold"/>
              </a:rPr>
              <a:t>21.04.2023</a:t>
            </a:r>
            <a:r>
              <a:rPr lang="uk-UA" sz="2000" b="1" dirty="0" smtClean="0">
                <a:solidFill>
                  <a:srgbClr val="000000"/>
                </a:solidFill>
                <a:latin typeface="Onest Bold"/>
                <a:ea typeface="Onest Bold"/>
                <a:cs typeface="Onest Bold"/>
                <a:sym typeface="Onest Bold"/>
              </a:rPr>
              <a:t> </a:t>
            </a:r>
            <a:r>
              <a:rPr lang="en-US" sz="2000" b="1" dirty="0" smtClean="0">
                <a:solidFill>
                  <a:srgbClr val="000000"/>
                </a:solidFill>
                <a:latin typeface="Onest Bold"/>
                <a:ea typeface="Onest Bold"/>
                <a:cs typeface="Onest Bold"/>
                <a:sym typeface="Onest Bold"/>
              </a:rPr>
              <a:t>№ </a:t>
            </a:r>
            <a:r>
              <a:rPr lang="en-US" sz="2000" b="1" dirty="0">
                <a:solidFill>
                  <a:srgbClr val="000000"/>
                </a:solidFill>
                <a:latin typeface="Onest Bold"/>
                <a:ea typeface="Onest Bold"/>
                <a:cs typeface="Onest Bold"/>
                <a:sym typeface="Onest Bold"/>
              </a:rPr>
              <a:t>381</a:t>
            </a:r>
          </a:p>
        </p:txBody>
      </p:sp>
      <p:sp>
        <p:nvSpPr>
          <p:cNvPr id="18" name="TextBox 18"/>
          <p:cNvSpPr txBox="1"/>
          <p:nvPr/>
        </p:nvSpPr>
        <p:spPr>
          <a:xfrm>
            <a:off x="786656" y="1852020"/>
            <a:ext cx="10873813" cy="6103026"/>
          </a:xfrm>
          <a:prstGeom prst="rect">
            <a:avLst/>
          </a:prstGeom>
        </p:spPr>
        <p:txBody>
          <a:bodyPr lIns="0" tIns="0" rIns="0" bIns="0" rtlCol="0" anchor="t">
            <a:spAutoFit/>
          </a:bodyPr>
          <a:lstStyle/>
          <a:p>
            <a:pPr algn="l">
              <a:lnSpc>
                <a:spcPts val="3499"/>
              </a:lnSpc>
              <a:spcBef>
                <a:spcPct val="0"/>
              </a:spcBef>
            </a:pPr>
            <a:r>
              <a:rPr lang="en-US" sz="2399" b="1">
                <a:solidFill>
                  <a:srgbClr val="000000"/>
                </a:solidFill>
                <a:latin typeface="Onest Bold"/>
                <a:ea typeface="Onest Bold"/>
                <a:cs typeface="Onest Bold"/>
                <a:sym typeface="Onest Bold"/>
              </a:rPr>
              <a:t>8) </a:t>
            </a:r>
            <a:r>
              <a:rPr lang="en-US" sz="2399">
                <a:solidFill>
                  <a:srgbClr val="000000"/>
                </a:solidFill>
                <a:latin typeface="Onest"/>
                <a:ea typeface="Onest"/>
                <a:cs typeface="Onest"/>
                <a:sym typeface="Onest"/>
              </a:rPr>
              <a:t>вказати про відсутність обмежень, встановлених пунктом 4 цього Порядку; </a:t>
            </a:r>
          </a:p>
          <a:p>
            <a:pPr algn="l">
              <a:lnSpc>
                <a:spcPts val="3499"/>
              </a:lnSpc>
              <a:spcBef>
                <a:spcPct val="0"/>
              </a:spcBef>
            </a:pPr>
            <a:r>
              <a:rPr lang="en-US" sz="2399" b="1">
                <a:solidFill>
                  <a:srgbClr val="000000"/>
                </a:solidFill>
                <a:latin typeface="Onest Bold"/>
                <a:ea typeface="Onest Bold"/>
                <a:cs typeface="Onest Bold"/>
                <a:sym typeface="Onest Bold"/>
              </a:rPr>
              <a:t>8-1)</a:t>
            </a:r>
            <a:r>
              <a:rPr lang="en-US" sz="2399">
                <a:solidFill>
                  <a:srgbClr val="000000"/>
                </a:solidFill>
                <a:latin typeface="Onest"/>
                <a:ea typeface="Onest"/>
                <a:cs typeface="Onest"/>
                <a:sym typeface="Onest"/>
              </a:rPr>
              <a:t> згенерувати засобами Порталу Дія витяг з інформаційно-аналітичної системи “Облік відомостей про притягнення особи до кримінальної відповідальності та наявності судимості” про притягнення до кримінальної відповідальності, відсутність (наявність) судимості або обмежень, передбачених кримінальним процесуальним законодавством України; </a:t>
            </a:r>
          </a:p>
          <a:p>
            <a:pPr algn="l">
              <a:lnSpc>
                <a:spcPts val="3499"/>
              </a:lnSpc>
              <a:spcBef>
                <a:spcPct val="0"/>
              </a:spcBef>
            </a:pPr>
            <a:r>
              <a:rPr lang="en-US" sz="2399" b="1">
                <a:solidFill>
                  <a:srgbClr val="000000"/>
                </a:solidFill>
                <a:latin typeface="Onest Bold"/>
                <a:ea typeface="Onest Bold"/>
                <a:cs typeface="Onest Bold"/>
                <a:sym typeface="Onest Bold"/>
              </a:rPr>
              <a:t>9)</a:t>
            </a:r>
            <a:r>
              <a:rPr lang="en-US" sz="2399">
                <a:solidFill>
                  <a:srgbClr val="000000"/>
                </a:solidFill>
                <a:latin typeface="Onest"/>
                <a:ea typeface="Onest"/>
                <a:cs typeface="Onest"/>
                <a:sym typeface="Onest"/>
              </a:rPr>
              <a:t> отримати засобами Порталу Дія, зокрема з використанням мобільного додатка Порталу Дія (Дія), автоматичні повідомлення про реєстрацію поданої заяви та про початок її розгляду; </a:t>
            </a:r>
          </a:p>
          <a:p>
            <a:pPr algn="l">
              <a:lnSpc>
                <a:spcPts val="3500"/>
              </a:lnSpc>
              <a:spcBef>
                <a:spcPct val="0"/>
              </a:spcBef>
            </a:pPr>
            <a:r>
              <a:rPr lang="en-US" sz="2399" b="1">
                <a:solidFill>
                  <a:srgbClr val="000000"/>
                </a:solidFill>
                <a:latin typeface="Onest Bold"/>
                <a:ea typeface="Onest Bold"/>
                <a:cs typeface="Onest Bold"/>
                <a:sym typeface="Onest Bold"/>
              </a:rPr>
              <a:t>10)</a:t>
            </a:r>
            <a:r>
              <a:rPr lang="en-US" sz="2399">
                <a:solidFill>
                  <a:srgbClr val="000000"/>
                </a:solidFill>
                <a:latin typeface="Onest"/>
                <a:ea typeface="Onest"/>
                <a:cs typeface="Onest"/>
                <a:sym typeface="Onest"/>
              </a:rPr>
              <a:t> у разі отримання засобами Порталу Дія, зокрема з використанням мобільного додатка Порталу Дія (Дія), відповідних повідомлень від комісії забезпечити подання запитуваної інформації. </a:t>
            </a:r>
          </a:p>
        </p:txBody>
      </p:sp>
      <p:grpSp>
        <p:nvGrpSpPr>
          <p:cNvPr id="19" name="Group 19"/>
          <p:cNvGrpSpPr>
            <a:grpSpLocks noChangeAspect="1"/>
          </p:cNvGrpSpPr>
          <p:nvPr/>
        </p:nvGrpSpPr>
        <p:grpSpPr>
          <a:xfrm>
            <a:off x="12406816" y="2267325"/>
            <a:ext cx="3943443" cy="7802780"/>
            <a:chOff x="0" y="0"/>
            <a:chExt cx="2620010" cy="5184140"/>
          </a:xfrm>
        </p:grpSpPr>
        <p:sp>
          <p:nvSpPr>
            <p:cNvPr id="20" name="Freeform 20"/>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1" name="Freeform 21"/>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4"/>
              <a:stretch>
                <a:fillRect t="-1273" b="-1273"/>
              </a:stretch>
            </a:blipFill>
          </p:spPr>
        </p:sp>
        <p:sp>
          <p:nvSpPr>
            <p:cNvPr id="22" name="Freeform 22"/>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id="23" name="Freeform 23"/>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id="24" name="Freeform 24"/>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sp>
        <p:sp>
          <p:nvSpPr>
            <p:cNvPr id="25" name="Freeform 25"/>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sp>
        <p:sp>
          <p:nvSpPr>
            <p:cNvPr id="26" name="Freeform 26"/>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sp>
        <p:sp>
          <p:nvSpPr>
            <p:cNvPr id="27" name="Freeform 27"/>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sp>
        <p:sp>
          <p:nvSpPr>
            <p:cNvPr id="28" name="Freeform 28"/>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789" y="-215415"/>
            <a:ext cx="18669789" cy="10502415"/>
            <a:chOff x="0" y="0"/>
            <a:chExt cx="24893052" cy="14003220"/>
          </a:xfrm>
        </p:grpSpPr>
        <p:sp>
          <p:nvSpPr>
            <p:cNvPr id="3" name="Freeform 3"/>
            <p:cNvSpPr/>
            <p:nvPr/>
          </p:nvSpPr>
          <p:spPr>
            <a:xfrm>
              <a:off x="0" y="0"/>
              <a:ext cx="24893093" cy="14003029"/>
            </a:xfrm>
            <a:custGeom>
              <a:avLst/>
              <a:gdLst/>
              <a:ahLst/>
              <a:cxnLst/>
              <a:rect l="l" t="t" r="r" b="b"/>
              <a:pathLst>
                <a:path w="24893093" h="14003029">
                  <a:moveTo>
                    <a:pt x="24893093" y="0"/>
                  </a:moveTo>
                  <a:lnTo>
                    <a:pt x="0" y="0"/>
                  </a:lnTo>
                  <a:lnTo>
                    <a:pt x="0" y="14003029"/>
                  </a:lnTo>
                  <a:lnTo>
                    <a:pt x="24893093" y="14003029"/>
                  </a:lnTo>
                  <a:lnTo>
                    <a:pt x="24893093" y="0"/>
                  </a:lnTo>
                  <a:close/>
                </a:path>
              </a:pathLst>
            </a:custGeom>
            <a:solidFill>
              <a:srgbClr val="151F34"/>
            </a:solidFill>
          </p:spPr>
        </p:sp>
      </p:grpSp>
      <p:grpSp>
        <p:nvGrpSpPr>
          <p:cNvPr id="4" name="Group 4"/>
          <p:cNvGrpSpPr/>
          <p:nvPr/>
        </p:nvGrpSpPr>
        <p:grpSpPr>
          <a:xfrm>
            <a:off x="-11974399" y="-638487"/>
            <a:ext cx="14459980" cy="11563973"/>
            <a:chOff x="0" y="0"/>
            <a:chExt cx="19279974" cy="15418631"/>
          </a:xfrm>
        </p:grpSpPr>
        <p:grpSp>
          <p:nvGrpSpPr>
            <p:cNvPr id="5" name="Group 5"/>
            <p:cNvGrpSpPr/>
            <p:nvPr/>
          </p:nvGrpSpPr>
          <p:grpSpPr>
            <a:xfrm>
              <a:off x="0" y="780811"/>
              <a:ext cx="18916684" cy="14637820"/>
              <a:chOff x="0" y="0"/>
              <a:chExt cx="17999419" cy="13928036"/>
            </a:xfrm>
          </p:grpSpPr>
          <p:sp>
            <p:nvSpPr>
              <p:cNvPr id="6" name="Freeform 6"/>
              <p:cNvSpPr/>
              <p:nvPr/>
            </p:nvSpPr>
            <p:spPr>
              <a:xfrm>
                <a:off x="0" y="0"/>
                <a:ext cx="17998821" cy="13927848"/>
              </a:xfrm>
              <a:custGeom>
                <a:avLst/>
                <a:gdLst/>
                <a:ahLst/>
                <a:cxnLst/>
                <a:rect l="l" t="t" r="r" b="b"/>
                <a:pathLst>
                  <a:path w="17998821" h="13927848">
                    <a:moveTo>
                      <a:pt x="17998694" y="0"/>
                    </a:moveTo>
                    <a:lnTo>
                      <a:pt x="17154017" y="0"/>
                    </a:lnTo>
                    <a:lnTo>
                      <a:pt x="0" y="0"/>
                    </a:lnTo>
                    <a:lnTo>
                      <a:pt x="0" y="13927848"/>
                    </a:lnTo>
                    <a:lnTo>
                      <a:pt x="17154017" y="13927848"/>
                    </a:lnTo>
                    <a:lnTo>
                      <a:pt x="17154017" y="3432981"/>
                    </a:lnTo>
                    <a:lnTo>
                      <a:pt x="17859882" y="3266982"/>
                    </a:lnTo>
                    <a:lnTo>
                      <a:pt x="17915889" y="3243120"/>
                    </a:lnTo>
                    <a:lnTo>
                      <a:pt x="17959831" y="3202878"/>
                    </a:lnTo>
                    <a:lnTo>
                      <a:pt x="17988533" y="3150382"/>
                    </a:lnTo>
                    <a:lnTo>
                      <a:pt x="17998821" y="3089632"/>
                    </a:lnTo>
                    <a:lnTo>
                      <a:pt x="17998821" y="0"/>
                    </a:lnTo>
                    <a:close/>
                  </a:path>
                </a:pathLst>
              </a:custGeom>
              <a:solidFill>
                <a:srgbClr val="FFC20D"/>
              </a:solidFill>
            </p:spPr>
          </p:sp>
        </p:grpSp>
        <p:grpSp>
          <p:nvGrpSpPr>
            <p:cNvPr id="7" name="Group 7"/>
            <p:cNvGrpSpPr/>
            <p:nvPr/>
          </p:nvGrpSpPr>
          <p:grpSpPr>
            <a:xfrm>
              <a:off x="2899482" y="0"/>
              <a:ext cx="10539078" cy="14897857"/>
              <a:chOff x="0" y="0"/>
              <a:chExt cx="9764234" cy="13802551"/>
            </a:xfrm>
          </p:grpSpPr>
          <p:sp>
            <p:nvSpPr>
              <p:cNvPr id="8" name="Freeform 8"/>
              <p:cNvSpPr/>
              <p:nvPr/>
            </p:nvSpPr>
            <p:spPr>
              <a:xfrm>
                <a:off x="0" y="0"/>
                <a:ext cx="9763708" cy="13802364"/>
              </a:xfrm>
              <a:custGeom>
                <a:avLst/>
                <a:gdLst/>
                <a:ahLst/>
                <a:cxnLst/>
                <a:rect l="l" t="t" r="r" b="b"/>
                <a:pathLst>
                  <a:path w="9763708" h="13802364">
                    <a:moveTo>
                      <a:pt x="9763708" y="0"/>
                    </a:moveTo>
                    <a:lnTo>
                      <a:pt x="8638148" y="0"/>
                    </a:lnTo>
                    <a:lnTo>
                      <a:pt x="0" y="0"/>
                    </a:lnTo>
                    <a:lnTo>
                      <a:pt x="0" y="13802364"/>
                    </a:lnTo>
                    <a:lnTo>
                      <a:pt x="8638148" y="13802364"/>
                    </a:lnTo>
                    <a:lnTo>
                      <a:pt x="8638148" y="3402052"/>
                    </a:lnTo>
                    <a:lnTo>
                      <a:pt x="9578597" y="3237548"/>
                    </a:lnTo>
                    <a:lnTo>
                      <a:pt x="9653216" y="3213901"/>
                    </a:lnTo>
                    <a:lnTo>
                      <a:pt x="9711761" y="3174021"/>
                    </a:lnTo>
                    <a:lnTo>
                      <a:pt x="9750003" y="3121998"/>
                    </a:lnTo>
                    <a:lnTo>
                      <a:pt x="9763708" y="3061795"/>
                    </a:lnTo>
                    <a:lnTo>
                      <a:pt x="9763708" y="0"/>
                    </a:lnTo>
                    <a:close/>
                  </a:path>
                </a:pathLst>
              </a:custGeom>
              <a:solidFill>
                <a:srgbClr val="659AD2"/>
              </a:solidFill>
            </p:spPr>
          </p:sp>
        </p:grpSp>
        <p:grpSp>
          <p:nvGrpSpPr>
            <p:cNvPr id="9" name="Group 9"/>
            <p:cNvGrpSpPr/>
            <p:nvPr/>
          </p:nvGrpSpPr>
          <p:grpSpPr>
            <a:xfrm>
              <a:off x="3697083" y="6407656"/>
              <a:ext cx="12032511" cy="8248746"/>
              <a:chOff x="0" y="0"/>
              <a:chExt cx="15789817" cy="10824523"/>
            </a:xfrm>
          </p:grpSpPr>
          <p:sp>
            <p:nvSpPr>
              <p:cNvPr id="10" name="Freeform 10"/>
              <p:cNvSpPr/>
              <p:nvPr/>
            </p:nvSpPr>
            <p:spPr>
              <a:xfrm>
                <a:off x="0" y="0"/>
                <a:ext cx="15789818" cy="10824523"/>
              </a:xfrm>
              <a:custGeom>
                <a:avLst/>
                <a:gdLst/>
                <a:ahLst/>
                <a:cxnLst/>
                <a:rect l="l" t="t" r="r" b="b"/>
                <a:pathLst>
                  <a:path w="15789818" h="10824523">
                    <a:moveTo>
                      <a:pt x="0" y="0"/>
                    </a:moveTo>
                    <a:lnTo>
                      <a:pt x="15789818" y="0"/>
                    </a:lnTo>
                    <a:lnTo>
                      <a:pt x="15789818" y="10824523"/>
                    </a:lnTo>
                    <a:lnTo>
                      <a:pt x="0" y="10824523"/>
                    </a:lnTo>
                    <a:close/>
                  </a:path>
                </a:pathLst>
              </a:custGeom>
              <a:solidFill>
                <a:srgbClr val="000000">
                  <a:alpha val="0"/>
                </a:srgbClr>
              </a:solidFill>
            </p:spPr>
          </p:sp>
          <p:sp>
            <p:nvSpPr>
              <p:cNvPr id="11" name="TextBox 11"/>
              <p:cNvSpPr txBox="1"/>
              <p:nvPr/>
            </p:nvSpPr>
            <p:spPr>
              <a:xfrm>
                <a:off x="0" y="-419100"/>
                <a:ext cx="15789817" cy="11243623"/>
              </a:xfrm>
              <a:prstGeom prst="rect">
                <a:avLst/>
              </a:prstGeom>
            </p:spPr>
            <p:txBody>
              <a:bodyPr lIns="0" tIns="0" rIns="0" bIns="0" rtlCol="0" anchor="t"/>
              <a:lstStyle/>
              <a:p>
                <a:pPr algn="ctr">
                  <a:lnSpc>
                    <a:spcPts val="7778"/>
                  </a:lnSpc>
                </a:pPr>
                <a:endParaRPr/>
              </a:p>
            </p:txBody>
          </p:sp>
        </p:grpSp>
        <p:grpSp>
          <p:nvGrpSpPr>
            <p:cNvPr id="12" name="Group 12"/>
            <p:cNvGrpSpPr/>
            <p:nvPr/>
          </p:nvGrpSpPr>
          <p:grpSpPr>
            <a:xfrm>
              <a:off x="11949818" y="706481"/>
              <a:ext cx="6164253" cy="14191376"/>
              <a:chOff x="0" y="0"/>
              <a:chExt cx="5989135" cy="13788219"/>
            </a:xfrm>
          </p:grpSpPr>
          <p:sp>
            <p:nvSpPr>
              <p:cNvPr id="13" name="Freeform 13"/>
              <p:cNvSpPr/>
              <p:nvPr/>
            </p:nvSpPr>
            <p:spPr>
              <a:xfrm>
                <a:off x="0" y="0"/>
                <a:ext cx="5988813" cy="13788031"/>
              </a:xfrm>
              <a:custGeom>
                <a:avLst/>
                <a:gdLst/>
                <a:ahLst/>
                <a:cxnLst/>
                <a:rect l="l" t="t" r="r" b="b"/>
                <a:pathLst>
                  <a:path w="5988813" h="13788031">
                    <a:moveTo>
                      <a:pt x="5988813" y="0"/>
                    </a:moveTo>
                    <a:lnTo>
                      <a:pt x="5298422" y="0"/>
                    </a:lnTo>
                    <a:lnTo>
                      <a:pt x="0" y="0"/>
                    </a:lnTo>
                    <a:lnTo>
                      <a:pt x="0" y="13788031"/>
                    </a:lnTo>
                    <a:lnTo>
                      <a:pt x="5298422" y="13788031"/>
                    </a:lnTo>
                    <a:lnTo>
                      <a:pt x="5298422" y="3398519"/>
                    </a:lnTo>
                    <a:lnTo>
                      <a:pt x="5875270" y="3234186"/>
                    </a:lnTo>
                    <a:lnTo>
                      <a:pt x="5921039" y="3210564"/>
                    </a:lnTo>
                    <a:lnTo>
                      <a:pt x="5956950" y="3170725"/>
                    </a:lnTo>
                    <a:lnTo>
                      <a:pt x="5980406" y="3118757"/>
                    </a:lnTo>
                    <a:lnTo>
                      <a:pt x="5988813" y="3058616"/>
                    </a:lnTo>
                    <a:lnTo>
                      <a:pt x="5988813" y="0"/>
                    </a:lnTo>
                    <a:close/>
                  </a:path>
                </a:pathLst>
              </a:custGeom>
              <a:solidFill>
                <a:srgbClr val="659AD2"/>
              </a:solidFill>
            </p:spPr>
          </p:sp>
        </p:grpSp>
        <p:sp>
          <p:nvSpPr>
            <p:cNvPr id="14" name="Freeform 14"/>
            <p:cNvSpPr/>
            <p:nvPr/>
          </p:nvSpPr>
          <p:spPr>
            <a:xfrm>
              <a:off x="2658393" y="680338"/>
              <a:ext cx="16621581" cy="14515408"/>
            </a:xfrm>
            <a:custGeom>
              <a:avLst/>
              <a:gdLst/>
              <a:ahLst/>
              <a:cxnLst/>
              <a:rect l="l" t="t" r="r" b="b"/>
              <a:pathLst>
                <a:path w="16621581" h="14515408">
                  <a:moveTo>
                    <a:pt x="0" y="0"/>
                  </a:moveTo>
                  <a:lnTo>
                    <a:pt x="16621581" y="0"/>
                  </a:lnTo>
                  <a:lnTo>
                    <a:pt x="16621581" y="14515408"/>
                  </a:lnTo>
                  <a:lnTo>
                    <a:pt x="0" y="14515408"/>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t="-28853" r="-118" b="-85573"/>
              </a:stretch>
            </a:blipFill>
          </p:spPr>
        </p:sp>
      </p:grpSp>
      <p:grpSp>
        <p:nvGrpSpPr>
          <p:cNvPr id="15" name="Group 15"/>
          <p:cNvGrpSpPr/>
          <p:nvPr/>
        </p:nvGrpSpPr>
        <p:grpSpPr>
          <a:xfrm>
            <a:off x="11158254" y="3727783"/>
            <a:ext cx="3385746" cy="2641946"/>
            <a:chOff x="0" y="0"/>
            <a:chExt cx="4514328" cy="3522595"/>
          </a:xfrm>
        </p:grpSpPr>
        <p:sp>
          <p:nvSpPr>
            <p:cNvPr id="16" name="Freeform 16"/>
            <p:cNvSpPr/>
            <p:nvPr/>
          </p:nvSpPr>
          <p:spPr>
            <a:xfrm>
              <a:off x="0" y="0"/>
              <a:ext cx="4514328" cy="3522595"/>
            </a:xfrm>
            <a:custGeom>
              <a:avLst/>
              <a:gdLst/>
              <a:ahLst/>
              <a:cxnLst/>
              <a:rect l="l" t="t" r="r" b="b"/>
              <a:pathLst>
                <a:path w="4514328" h="3522595">
                  <a:moveTo>
                    <a:pt x="0" y="0"/>
                  </a:moveTo>
                  <a:lnTo>
                    <a:pt x="4514328" y="0"/>
                  </a:lnTo>
                  <a:lnTo>
                    <a:pt x="4514328" y="3522595"/>
                  </a:lnTo>
                  <a:lnTo>
                    <a:pt x="0" y="3522595"/>
                  </a:lnTo>
                  <a:close/>
                </a:path>
              </a:pathLst>
            </a:custGeom>
            <a:solidFill>
              <a:srgbClr val="000000">
                <a:alpha val="0"/>
              </a:srgbClr>
            </a:solidFill>
          </p:spPr>
        </p:sp>
        <p:sp>
          <p:nvSpPr>
            <p:cNvPr id="17" name="TextBox 17"/>
            <p:cNvSpPr txBox="1"/>
            <p:nvPr/>
          </p:nvSpPr>
          <p:spPr>
            <a:xfrm>
              <a:off x="0" y="0"/>
              <a:ext cx="4514328" cy="3522595"/>
            </a:xfrm>
            <a:prstGeom prst="rect">
              <a:avLst/>
            </a:prstGeom>
          </p:spPr>
          <p:txBody>
            <a:bodyPr lIns="0" tIns="0" rIns="0" bIns="0" rtlCol="0" anchor="t"/>
            <a:lstStyle/>
            <a:p>
              <a:pPr algn="ctr">
                <a:lnSpc>
                  <a:spcPts val="3265"/>
                </a:lnSpc>
              </a:pPr>
              <a:r>
                <a:rPr lang="en-US" sz="2702" b="1" spc="43">
                  <a:solidFill>
                    <a:srgbClr val="101F36"/>
                  </a:solidFill>
                  <a:latin typeface="Onest Heavy"/>
                  <a:ea typeface="Onest Heavy"/>
                  <a:cs typeface="Onest Heavy"/>
                  <a:sym typeface="Onest Heavy"/>
                </a:rPr>
                <a:t>РЕЄСТРАЦІЯ НЕРУХОМОСТІ В ОНЛАЙН-РЕЖИМІ ТЕПЕР ДОСТУПНА ДЛЯ МЕШКАНЦІВ ХЕРСОНЩИНИ </a:t>
              </a:r>
            </a:p>
          </p:txBody>
        </p:sp>
      </p:grpSp>
      <p:sp>
        <p:nvSpPr>
          <p:cNvPr id="18" name="Freeform 18"/>
          <p:cNvSpPr/>
          <p:nvPr/>
        </p:nvSpPr>
        <p:spPr>
          <a:xfrm>
            <a:off x="7224944" y="360116"/>
            <a:ext cx="3749024" cy="862897"/>
          </a:xfrm>
          <a:custGeom>
            <a:avLst/>
            <a:gdLst/>
            <a:ahLst/>
            <a:cxnLst/>
            <a:rect l="l" t="t" r="r" b="b"/>
            <a:pathLst>
              <a:path w="3749024" h="862897">
                <a:moveTo>
                  <a:pt x="0" y="0"/>
                </a:moveTo>
                <a:lnTo>
                  <a:pt x="3749024" y="0"/>
                </a:lnTo>
                <a:lnTo>
                  <a:pt x="3749024" y="862897"/>
                </a:lnTo>
                <a:lnTo>
                  <a:pt x="0" y="862897"/>
                </a:lnTo>
                <a:lnTo>
                  <a:pt x="0" y="0"/>
                </a:lnTo>
                <a:close/>
              </a:path>
            </a:pathLst>
          </a:custGeom>
          <a:blipFill>
            <a:blip r:embed="rId4"/>
            <a:stretch>
              <a:fillRect/>
            </a:stretch>
          </a:blipFill>
        </p:spPr>
      </p:sp>
      <p:sp>
        <p:nvSpPr>
          <p:cNvPr id="19" name="TextBox 19"/>
          <p:cNvSpPr txBox="1"/>
          <p:nvPr/>
        </p:nvSpPr>
        <p:spPr>
          <a:xfrm>
            <a:off x="2293776" y="302966"/>
            <a:ext cx="15480006" cy="9733434"/>
          </a:xfrm>
          <a:prstGeom prst="rect">
            <a:avLst/>
          </a:prstGeom>
        </p:spPr>
        <p:txBody>
          <a:bodyPr lIns="0" tIns="0" rIns="0" bIns="0" rtlCol="0" anchor="t">
            <a:spAutoFit/>
          </a:bodyPr>
          <a:lstStyle/>
          <a:p>
            <a:pPr algn="l">
              <a:lnSpc>
                <a:spcPts val="3321"/>
              </a:lnSpc>
              <a:spcBef>
                <a:spcPct val="0"/>
              </a:spcBef>
            </a:pPr>
            <a:r>
              <a:rPr lang="en-US" sz="2278" dirty="0" err="1">
                <a:solidFill>
                  <a:srgbClr val="FFC20D"/>
                </a:solidFill>
                <a:latin typeface="Onest"/>
                <a:ea typeface="Onest"/>
                <a:cs typeface="Onest"/>
                <a:sym typeface="Onest"/>
              </a:rPr>
              <a:t>Відповідно</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до</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пункту</a:t>
            </a:r>
            <a:r>
              <a:rPr lang="en-US" sz="2278" dirty="0">
                <a:solidFill>
                  <a:srgbClr val="FFC20D"/>
                </a:solidFill>
                <a:latin typeface="Onest"/>
                <a:ea typeface="Onest"/>
                <a:cs typeface="Onest"/>
                <a:sym typeface="Onest"/>
              </a:rPr>
              <a:t> 13 </a:t>
            </a:r>
            <a:r>
              <a:rPr lang="en-US" sz="2278" dirty="0" err="1">
                <a:solidFill>
                  <a:srgbClr val="FFC20D"/>
                </a:solidFill>
                <a:latin typeface="Onest"/>
                <a:ea typeface="Onest"/>
                <a:cs typeface="Onest"/>
                <a:sym typeface="Onest"/>
              </a:rPr>
              <a:t>Порядку</a:t>
            </a:r>
            <a:r>
              <a:rPr lang="en-US" sz="2278" dirty="0">
                <a:solidFill>
                  <a:srgbClr val="FFC20D"/>
                </a:solidFill>
                <a:latin typeface="Onest"/>
                <a:ea typeface="Onest"/>
                <a:cs typeface="Onest"/>
                <a:sym typeface="Onest"/>
              </a:rPr>
              <a:t> № 381 </a:t>
            </a:r>
            <a:r>
              <a:rPr lang="en-US" sz="2278" dirty="0" err="1">
                <a:solidFill>
                  <a:srgbClr val="FFC20D"/>
                </a:solidFill>
                <a:latin typeface="Onest"/>
                <a:ea typeface="Onest"/>
                <a:cs typeface="Onest"/>
                <a:sym typeface="Onest"/>
              </a:rPr>
              <a:t>для</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отримання</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компенсації</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заявнику</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необхідно</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вчинити</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низку</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дій</a:t>
            </a:r>
            <a:r>
              <a:rPr lang="en-US" sz="2278" dirty="0">
                <a:solidFill>
                  <a:srgbClr val="FFC20D"/>
                </a:solidFill>
                <a:latin typeface="Onest"/>
                <a:ea typeface="Onest"/>
                <a:cs typeface="Onest"/>
                <a:sym typeface="Onest"/>
              </a:rPr>
              <a:t> у </a:t>
            </a:r>
            <a:r>
              <a:rPr lang="en-US" sz="2278" dirty="0" err="1">
                <a:solidFill>
                  <a:srgbClr val="FFC20D"/>
                </a:solidFill>
                <a:latin typeface="Onest"/>
                <a:ea typeface="Onest"/>
                <a:cs typeface="Onest"/>
                <a:sym typeface="Onest"/>
              </a:rPr>
              <a:t>додатку</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єВідновлення</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Порталу</a:t>
            </a:r>
            <a:r>
              <a:rPr lang="en-US" sz="2278" dirty="0">
                <a:solidFill>
                  <a:srgbClr val="FFC20D"/>
                </a:solidFill>
                <a:latin typeface="Onest"/>
                <a:ea typeface="Onest"/>
                <a:cs typeface="Onest"/>
                <a:sym typeface="Onest"/>
              </a:rPr>
              <a:t> </a:t>
            </a:r>
            <a:r>
              <a:rPr lang="en-US" sz="2278" dirty="0" err="1">
                <a:solidFill>
                  <a:srgbClr val="FFC20D"/>
                </a:solidFill>
                <a:latin typeface="Onest"/>
                <a:ea typeface="Onest"/>
                <a:cs typeface="Onest"/>
                <a:sym typeface="Onest"/>
              </a:rPr>
              <a:t>Дія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зокрема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самостійно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засобами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автоматичної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взаємодії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сформувати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підставі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інформаційного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повідомлення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пошкоджене</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знищене</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нерухоме</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майно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відповідну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Комісії</a:t>
            </a:r>
            <a:r>
              <a:rPr lang="en-US" sz="2278" dirty="0">
                <a:solidFill>
                  <a:srgbClr val="DCE4F4"/>
                </a:solidFill>
                <a:latin typeface="Onest"/>
                <a:ea typeface="Onest"/>
                <a:cs typeface="Onest"/>
                <a:sym typeface="Onest"/>
              </a:rPr>
              <a:t> з </a:t>
            </a:r>
            <a:r>
              <a:rPr lang="en-US" sz="2278" dirty="0" err="1">
                <a:solidFill>
                  <a:srgbClr val="DCE4F4"/>
                </a:solidFill>
                <a:latin typeface="Onest"/>
                <a:ea typeface="Onest"/>
                <a:cs typeface="Onest"/>
                <a:sym typeface="Onest"/>
              </a:rPr>
              <a:t>розгляду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питань</a:t>
            </a:r>
            <a:r>
              <a:rPr lang="en-US" sz="2278" dirty="0">
                <a:solidFill>
                  <a:srgbClr val="DCE4F4"/>
                </a:solidFill>
                <a:latin typeface="Onest"/>
                <a:ea typeface="Onest"/>
                <a:cs typeface="Onest"/>
                <a:sym typeface="Onest"/>
              </a:rPr>
              <a:t> щодо </a:t>
            </a:r>
            <a:r>
              <a:rPr lang="en-US" sz="2278" dirty="0" err="1">
                <a:solidFill>
                  <a:srgbClr val="DCE4F4"/>
                </a:solidFill>
                <a:latin typeface="Onest"/>
                <a:ea typeface="Onest"/>
                <a:cs typeface="Onest"/>
                <a:sym typeface="Onest"/>
              </a:rPr>
              <a:t>надання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компенсації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створеній</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органі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місцевого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самоврядування</a:t>
            </a:r>
            <a:r>
              <a:rPr lang="en-US" sz="2278" dirty="0">
                <a:solidFill>
                  <a:srgbClr val="DCE4F4"/>
                </a:solidFill>
                <a:latin typeface="Onest"/>
                <a:ea typeface="Onest"/>
                <a:cs typeface="Onest"/>
                <a:sym typeface="Onest"/>
              </a:rPr>
              <a:t>. </a:t>
            </a:r>
          </a:p>
          <a:p>
            <a:pPr algn="l">
              <a:lnSpc>
                <a:spcPts val="3321"/>
              </a:lnSpc>
              <a:spcBef>
                <a:spcPct val="0"/>
              </a:spcBef>
            </a:pPr>
            <a:endParaRPr lang="en-US" sz="2278" dirty="0">
              <a:solidFill>
                <a:srgbClr val="DCE4F4"/>
              </a:solidFill>
              <a:latin typeface="Onest"/>
              <a:ea typeface="Onest"/>
              <a:cs typeface="Onest"/>
              <a:sym typeface="Onest"/>
            </a:endParaRPr>
          </a:p>
          <a:p>
            <a:pPr algn="l">
              <a:lnSpc>
                <a:spcPts val="3321"/>
              </a:lnSpc>
            </a:pPr>
            <a:r>
              <a:rPr lang="en-US" sz="2278" dirty="0" err="1">
                <a:solidFill>
                  <a:srgbClr val="DCE4F4"/>
                </a:solidFill>
                <a:latin typeface="Onest"/>
                <a:ea typeface="Onest"/>
                <a:cs typeface="Onest"/>
                <a:sym typeface="Onest"/>
              </a:rPr>
              <a:t>При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цьому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пунктом</a:t>
            </a:r>
            <a:r>
              <a:rPr lang="en-US" sz="2278" dirty="0">
                <a:solidFill>
                  <a:srgbClr val="DCE4F4"/>
                </a:solidFill>
                <a:latin typeface="Onest"/>
                <a:ea typeface="Onest"/>
                <a:cs typeface="Onest"/>
                <a:sym typeface="Onest"/>
              </a:rPr>
              <a:t> </a:t>
            </a:r>
            <a:r>
              <a:rPr lang="en-US" sz="2278" dirty="0" smtClean="0">
                <a:solidFill>
                  <a:srgbClr val="DCE4F4"/>
                </a:solidFill>
                <a:latin typeface="Onest"/>
                <a:ea typeface="Onest"/>
                <a:cs typeface="Onest"/>
                <a:sym typeface="Onest"/>
              </a:rPr>
              <a:t>13-1Порядку </a:t>
            </a:r>
            <a:r>
              <a:rPr lang="en-US" sz="2278" dirty="0">
                <a:solidFill>
                  <a:srgbClr val="DCE4F4"/>
                </a:solidFill>
                <a:latin typeface="Onest"/>
                <a:ea typeface="Onest"/>
                <a:cs typeface="Onest"/>
                <a:sym typeface="Onest"/>
              </a:rPr>
              <a:t>№ 381 </a:t>
            </a:r>
            <a:r>
              <a:rPr lang="en-US" sz="2278" dirty="0" err="1">
                <a:solidFill>
                  <a:srgbClr val="DCE4F4"/>
                </a:solidFill>
                <a:latin typeface="Onest"/>
                <a:ea typeface="Onest"/>
                <a:cs typeface="Onest"/>
                <a:sym typeface="Onest"/>
              </a:rPr>
              <a:t>визначено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альтернативний</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спосіб</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формування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інформаційних</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повідомлень</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заповнення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надання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компенсації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пошкоджене</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знищене</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нерухоме</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майно</a:t>
            </a:r>
            <a:r>
              <a:rPr lang="en-US" sz="2278" dirty="0">
                <a:solidFill>
                  <a:srgbClr val="DCE4F4"/>
                </a:solidFill>
                <a:latin typeface="Onest"/>
                <a:ea typeface="Onest"/>
                <a:cs typeface="Onest"/>
                <a:sym typeface="Onest"/>
              </a:rPr>
              <a:t>, а </a:t>
            </a:r>
            <a:r>
              <a:rPr lang="en-US" sz="2278" dirty="0" err="1">
                <a:solidFill>
                  <a:srgbClr val="DCE4F4"/>
                </a:solidFill>
                <a:latin typeface="Onest"/>
                <a:ea typeface="Onest"/>
                <a:cs typeface="Onest"/>
                <a:sym typeface="Onest"/>
              </a:rPr>
              <a:t>саме</a:t>
            </a:r>
            <a:r>
              <a:rPr lang="en-US" sz="2278" dirty="0">
                <a:solidFill>
                  <a:srgbClr val="DCE4F4"/>
                </a:solidFill>
                <a:latin typeface="Onest"/>
                <a:ea typeface="Onest"/>
                <a:cs typeface="Onest"/>
                <a:sym typeface="Onest"/>
              </a:rPr>
              <a:t> у </a:t>
            </a:r>
            <a:r>
              <a:rPr lang="en-US" sz="2278" dirty="0" err="1">
                <a:solidFill>
                  <a:srgbClr val="DCE4F4"/>
                </a:solidFill>
                <a:latin typeface="Onest"/>
                <a:ea typeface="Onest"/>
                <a:cs typeface="Onest"/>
                <a:sym typeface="Onest"/>
              </a:rPr>
              <a:t>паперовій</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формі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шляхом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особистого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звернення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або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шляхом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звернення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через</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уповноваженого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представника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відповідних</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центрів</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надання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адміністративних</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послуг</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або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нотаріусів</a:t>
            </a:r>
            <a:r>
              <a:rPr lang="en-US" sz="2278" dirty="0">
                <a:solidFill>
                  <a:srgbClr val="DCE4F4"/>
                </a:solidFill>
                <a:latin typeface="Onest"/>
                <a:ea typeface="Onest"/>
                <a:cs typeface="Onest"/>
                <a:sym typeface="Onest"/>
              </a:rPr>
              <a:t>. </a:t>
            </a:r>
          </a:p>
          <a:p>
            <a:pPr algn="l">
              <a:lnSpc>
                <a:spcPts val="3321"/>
              </a:lnSpc>
            </a:pPr>
            <a:endParaRPr lang="en-US" sz="2278" dirty="0">
              <a:solidFill>
                <a:srgbClr val="DCE4F4"/>
              </a:solidFill>
              <a:latin typeface="Onest"/>
              <a:ea typeface="Onest"/>
              <a:cs typeface="Onest"/>
              <a:sym typeface="Onest"/>
            </a:endParaRPr>
          </a:p>
          <a:p>
            <a:pPr algn="l">
              <a:lnSpc>
                <a:spcPts val="3321"/>
              </a:lnSpc>
            </a:pPr>
            <a:r>
              <a:rPr lang="en-US" sz="2278" dirty="0" err="1">
                <a:solidFill>
                  <a:srgbClr val="DCE4F4"/>
                </a:solidFill>
                <a:latin typeface="Onest"/>
                <a:ea typeface="Onest"/>
                <a:cs typeface="Onest"/>
                <a:sym typeface="Onest"/>
              </a:rPr>
              <a:t>Пунктом</a:t>
            </a:r>
            <a:r>
              <a:rPr lang="en-US" sz="2278" dirty="0">
                <a:solidFill>
                  <a:srgbClr val="DCE4F4"/>
                </a:solidFill>
                <a:latin typeface="Onest"/>
                <a:ea typeface="Onest"/>
                <a:cs typeface="Onest"/>
                <a:sym typeface="Onest"/>
              </a:rPr>
              <a:t> </a:t>
            </a:r>
            <a:r>
              <a:rPr lang="en-US" sz="2278" dirty="0" smtClean="0">
                <a:solidFill>
                  <a:srgbClr val="DCE4F4"/>
                </a:solidFill>
                <a:latin typeface="Onest"/>
                <a:ea typeface="Onest"/>
                <a:cs typeface="Onest"/>
                <a:sym typeface="Onest"/>
              </a:rPr>
              <a:t>13-1</a:t>
            </a:r>
            <a:r>
              <a:rPr lang="uk-UA" sz="2278" dirty="0" smtClean="0">
                <a:solidFill>
                  <a:srgbClr val="DCE4F4"/>
                </a:solidFill>
                <a:latin typeface="Onest"/>
                <a:ea typeface="Onest"/>
                <a:cs typeface="Onest"/>
                <a:sym typeface="Onest"/>
              </a:rPr>
              <a:t> </a:t>
            </a:r>
            <a:r>
              <a:rPr lang="en-US" sz="2278" dirty="0" err="1" smtClean="0">
                <a:solidFill>
                  <a:srgbClr val="DCE4F4"/>
                </a:solidFill>
                <a:latin typeface="Onest"/>
                <a:ea typeface="Onest"/>
                <a:cs typeface="Onest"/>
                <a:sym typeface="Onest"/>
              </a:rPr>
              <a:t>Порядку</a:t>
            </a:r>
            <a:r>
              <a:rPr lang="en-US" sz="2278" dirty="0" smtClean="0">
                <a:solidFill>
                  <a:srgbClr val="DCE4F4"/>
                </a:solidFill>
                <a:latin typeface="Onest"/>
                <a:ea typeface="Onest"/>
                <a:cs typeface="Onest"/>
                <a:sym typeface="Onest"/>
              </a:rPr>
              <a:t> </a:t>
            </a:r>
            <a:r>
              <a:rPr lang="en-US" sz="2278" dirty="0">
                <a:solidFill>
                  <a:srgbClr val="DCE4F4"/>
                </a:solidFill>
                <a:latin typeface="Onest"/>
                <a:ea typeface="Onest"/>
                <a:cs typeface="Onest"/>
                <a:sym typeface="Onest"/>
              </a:rPr>
              <a:t>№ 381 </a:t>
            </a:r>
            <a:r>
              <a:rPr lang="en-US" sz="2278" dirty="0" err="1">
                <a:solidFill>
                  <a:srgbClr val="DCE4F4"/>
                </a:solidFill>
                <a:latin typeface="Onest"/>
                <a:ea typeface="Onest"/>
                <a:cs typeface="Onest"/>
                <a:sym typeface="Onest"/>
              </a:rPr>
              <a:t>визначено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що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адміністратор</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центру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надання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адміністративних</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послуг</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посадова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особа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органу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соціального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захисту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населення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або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нотаріус</a:t>
            </a:r>
            <a:r>
              <a:rPr lang="en-US" sz="2278" dirty="0">
                <a:solidFill>
                  <a:srgbClr val="DCE4F4"/>
                </a:solidFill>
                <a:latin typeface="Onest"/>
                <a:ea typeface="Onest"/>
                <a:cs typeface="Onest"/>
                <a:sym typeface="Onest"/>
              </a:rPr>
              <a:t> у </a:t>
            </a:r>
            <a:r>
              <a:rPr lang="en-US" sz="2278" dirty="0" err="1">
                <a:solidFill>
                  <a:srgbClr val="DCE4F4"/>
                </a:solidFill>
                <a:latin typeface="Onest"/>
                <a:ea typeface="Onest"/>
                <a:cs typeface="Onest"/>
                <a:sym typeface="Onest"/>
              </a:rPr>
              <a:t>день</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звернення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особи</a:t>
            </a:r>
            <a:r>
              <a:rPr lang="en-US" sz="2278" dirty="0">
                <a:solidFill>
                  <a:srgbClr val="DCE4F4"/>
                </a:solidFill>
                <a:latin typeface="Onest"/>
                <a:ea typeface="Onest"/>
                <a:cs typeface="Onest"/>
                <a:sym typeface="Onest"/>
              </a:rPr>
              <a:t> з </a:t>
            </a:r>
            <a:r>
              <a:rPr lang="en-US" sz="2278" dirty="0" err="1">
                <a:solidFill>
                  <a:srgbClr val="DCE4F4"/>
                </a:solidFill>
                <a:latin typeface="Onest"/>
                <a:ea typeface="Onest"/>
                <a:cs typeface="Onest"/>
                <a:sym typeface="Onest"/>
              </a:rPr>
              <a:t>метою</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подання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документів</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передбачених</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цим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Порядком</a:t>
            </a:r>
            <a:r>
              <a:rPr lang="en-US" sz="2278" dirty="0">
                <a:solidFill>
                  <a:srgbClr val="DCE4F4"/>
                </a:solidFill>
                <a:latin typeface="Onest"/>
                <a:ea typeface="Onest"/>
                <a:cs typeface="Onest"/>
                <a:sym typeface="Onest"/>
              </a:rPr>
              <a:t>: </a:t>
            </a:r>
          </a:p>
          <a:p>
            <a:pPr algn="l">
              <a:lnSpc>
                <a:spcPts val="3321"/>
              </a:lnSpc>
            </a:pP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встановлює</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особу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повноваження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її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представника</a:t>
            </a:r>
            <a:r>
              <a:rPr lang="en-US" sz="2278" dirty="0">
                <a:solidFill>
                  <a:srgbClr val="DCE4F4"/>
                </a:solidFill>
                <a:latin typeface="Onest"/>
                <a:ea typeface="Onest"/>
                <a:cs typeface="Onest"/>
                <a:sym typeface="Onest"/>
              </a:rPr>
              <a:t> (у </a:t>
            </a:r>
            <a:r>
              <a:rPr lang="en-US" sz="2278" dirty="0" err="1">
                <a:solidFill>
                  <a:srgbClr val="DCE4F4"/>
                </a:solidFill>
                <a:latin typeface="Onest"/>
                <a:ea typeface="Onest"/>
                <a:cs typeface="Onest"/>
                <a:sym typeface="Onest"/>
              </a:rPr>
              <a:t>разі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подання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звернення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представником</a:t>
            </a:r>
            <a:r>
              <a:rPr lang="en-US" sz="2278" dirty="0">
                <a:solidFill>
                  <a:srgbClr val="DCE4F4"/>
                </a:solidFill>
                <a:latin typeface="Onest"/>
                <a:ea typeface="Onest"/>
                <a:cs typeface="Onest"/>
                <a:sym typeface="Onest"/>
              </a:rPr>
              <a:t>); - </a:t>
            </a:r>
            <a:r>
              <a:rPr lang="en-US" sz="2278" dirty="0" err="1">
                <a:solidFill>
                  <a:srgbClr val="DCE4F4"/>
                </a:solidFill>
                <a:latin typeface="Onest"/>
                <a:ea typeface="Onest"/>
                <a:cs typeface="Onest"/>
                <a:sym typeface="Onest"/>
              </a:rPr>
              <a:t>заповнює</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заяву</a:t>
            </a:r>
            <a:r>
              <a:rPr lang="en-US" sz="2278" dirty="0">
                <a:solidFill>
                  <a:srgbClr val="DCE4F4"/>
                </a:solidFill>
                <a:latin typeface="Onest"/>
                <a:ea typeface="Onest"/>
                <a:cs typeface="Onest"/>
                <a:sym typeface="Onest"/>
              </a:rPr>
              <a:t> (з </a:t>
            </a:r>
            <a:r>
              <a:rPr lang="en-US" sz="2278" dirty="0" err="1">
                <a:solidFill>
                  <a:srgbClr val="DCE4F4"/>
                </a:solidFill>
                <a:latin typeface="Onest"/>
                <a:ea typeface="Onest"/>
                <a:cs typeface="Onest"/>
                <a:sym typeface="Onest"/>
              </a:rPr>
              <a:t>переліком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документів</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які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додаються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засобами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Порталу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Дія</a:t>
            </a:r>
            <a:r>
              <a:rPr lang="en-US" sz="2278" dirty="0">
                <a:solidFill>
                  <a:srgbClr val="DCE4F4"/>
                </a:solidFill>
                <a:latin typeface="Onest"/>
                <a:ea typeface="Onest"/>
                <a:cs typeface="Onest"/>
                <a:sym typeface="Onest"/>
              </a:rPr>
              <a:t>; </a:t>
            </a:r>
          </a:p>
          <a:p>
            <a:pPr algn="l">
              <a:lnSpc>
                <a:spcPts val="3321"/>
              </a:lnSpc>
            </a:pP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роздруковує</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зареєстровану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інший</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документ</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бажанням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особи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забезпечує</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її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підписання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отримувачем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компенсації</a:t>
            </a:r>
            <a:r>
              <a:rPr lang="en-US" sz="2278" dirty="0">
                <a:solidFill>
                  <a:srgbClr val="DCE4F4"/>
                </a:solidFill>
                <a:latin typeface="Onest"/>
                <a:ea typeface="Onest"/>
                <a:cs typeface="Onest"/>
                <a:sym typeface="Onest"/>
              </a:rPr>
              <a:t>; </a:t>
            </a:r>
          </a:p>
          <a:p>
            <a:pPr algn="l">
              <a:lnSpc>
                <a:spcPts val="3321"/>
              </a:lnSpc>
            </a:pP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видає</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заявнику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примірник</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зареєстрованої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із</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зазначенням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реєстраційного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номера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цифрового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коду</a:t>
            </a:r>
            <a:r>
              <a:rPr lang="en-US" sz="2278" dirty="0">
                <a:solidFill>
                  <a:srgbClr val="DCE4F4"/>
                </a:solidFill>
                <a:latin typeface="Onest"/>
                <a:ea typeface="Onest"/>
                <a:cs typeface="Onest"/>
                <a:sym typeface="Onest"/>
              </a:rPr>
              <a:t>. </a:t>
            </a:r>
          </a:p>
          <a:p>
            <a:pPr algn="l">
              <a:lnSpc>
                <a:spcPts val="3321"/>
              </a:lnSpc>
            </a:pPr>
            <a:endParaRPr lang="en-US" sz="2278" dirty="0">
              <a:solidFill>
                <a:srgbClr val="DCE4F4"/>
              </a:solidFill>
              <a:latin typeface="Onest"/>
              <a:ea typeface="Onest"/>
              <a:cs typeface="Onest"/>
              <a:sym typeface="Onest"/>
            </a:endParaRPr>
          </a:p>
          <a:p>
            <a:pPr algn="l">
              <a:lnSpc>
                <a:spcPts val="3322"/>
              </a:lnSpc>
              <a:spcBef>
                <a:spcPct val="0"/>
              </a:spcBef>
            </a:pPr>
            <a:r>
              <a:rPr lang="en-US" sz="2278" dirty="0" err="1">
                <a:solidFill>
                  <a:srgbClr val="DCE4F4"/>
                </a:solidFill>
                <a:latin typeface="Onest"/>
                <a:ea typeface="Onest"/>
                <a:cs typeface="Onest"/>
                <a:sym typeface="Onest"/>
              </a:rPr>
              <a:t>Порядками</a:t>
            </a:r>
            <a:r>
              <a:rPr lang="en-US" sz="2278" dirty="0">
                <a:solidFill>
                  <a:srgbClr val="DCE4F4"/>
                </a:solidFill>
                <a:latin typeface="Onest"/>
                <a:ea typeface="Onest"/>
                <a:cs typeface="Onest"/>
                <a:sym typeface="Onest"/>
              </a:rPr>
              <a:t> № № 380, 381 </a:t>
            </a:r>
            <a:r>
              <a:rPr lang="en-US" sz="2278" dirty="0" err="1">
                <a:solidFill>
                  <a:srgbClr val="DCE4F4"/>
                </a:solidFill>
                <a:latin typeface="Onest"/>
                <a:ea typeface="Onest"/>
                <a:cs typeface="Onest"/>
                <a:sym typeface="Onest"/>
              </a:rPr>
              <a:t>встановлено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що</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відомості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необхідні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для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формування</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заяви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можуть</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бути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отримані</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шляхом</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електронної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інформаційної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взаємодії</a:t>
            </a:r>
            <a:r>
              <a:rPr lang="en-US" sz="2278" dirty="0">
                <a:solidFill>
                  <a:srgbClr val="DCE4F4"/>
                </a:solidFill>
                <a:latin typeface="Onest"/>
                <a:ea typeface="Onest"/>
                <a:cs typeface="Onest"/>
                <a:sym typeface="Onest"/>
              </a:rPr>
              <a:t> з </a:t>
            </a:r>
            <a:r>
              <a:rPr lang="en-US" sz="2278" dirty="0" err="1">
                <a:solidFill>
                  <a:srgbClr val="DCE4F4"/>
                </a:solidFill>
                <a:latin typeface="Onest"/>
                <a:ea typeface="Onest"/>
                <a:cs typeface="Onest"/>
                <a:sym typeface="Onest"/>
              </a:rPr>
              <a:t>інформаційно-комунікаційними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системами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та</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публічними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електронними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реєстрами</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органів</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державної</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влади</a:t>
            </a:r>
            <a:r>
              <a:rPr lang="en-US" sz="2278" dirty="0">
                <a:solidFill>
                  <a:srgbClr val="DCE4F4"/>
                </a:solidFill>
                <a:latin typeface="Onest"/>
                <a:ea typeface="Onest"/>
                <a:cs typeface="Onest"/>
                <a:sym typeface="Onest"/>
              </a:rPr>
              <a:t> в </a:t>
            </a:r>
            <a:r>
              <a:rPr lang="en-US" sz="2278" dirty="0" err="1">
                <a:solidFill>
                  <a:srgbClr val="DCE4F4"/>
                </a:solidFill>
                <a:latin typeface="Onest"/>
                <a:ea typeface="Onest"/>
                <a:cs typeface="Onest"/>
                <a:sym typeface="Onest"/>
              </a:rPr>
              <a:t>установленому</a:t>
            </a:r>
            <a:r>
              <a:rPr lang="en-US" sz="2278" dirty="0">
                <a:solidFill>
                  <a:srgbClr val="DCE4F4"/>
                </a:solidFill>
                <a:latin typeface="Onest"/>
                <a:ea typeface="Onest"/>
                <a:cs typeface="Onest"/>
                <a:sym typeface="Onest"/>
              </a:rPr>
              <a:t> </a:t>
            </a:r>
            <a:r>
              <a:rPr lang="en-US" sz="2278" dirty="0" err="1">
                <a:solidFill>
                  <a:srgbClr val="DCE4F4"/>
                </a:solidFill>
                <a:latin typeface="Onest"/>
                <a:ea typeface="Onest"/>
                <a:cs typeface="Onest"/>
                <a:sym typeface="Onest"/>
              </a:rPr>
              <a:t>порядку</a:t>
            </a:r>
            <a:endParaRPr lang="en-US" sz="2278" dirty="0">
              <a:solidFill>
                <a:srgbClr val="DCE4F4"/>
              </a:solidFill>
              <a:latin typeface="Onest"/>
              <a:ea typeface="Onest"/>
              <a:cs typeface="Onest"/>
              <a:sym typeface="One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789" y="-215415"/>
            <a:ext cx="18669789" cy="10502415"/>
            <a:chOff x="0" y="0"/>
            <a:chExt cx="24893052" cy="14003220"/>
          </a:xfrm>
        </p:grpSpPr>
        <p:sp>
          <p:nvSpPr>
            <p:cNvPr id="3" name="Freeform 3"/>
            <p:cNvSpPr/>
            <p:nvPr/>
          </p:nvSpPr>
          <p:spPr>
            <a:xfrm>
              <a:off x="0" y="0"/>
              <a:ext cx="24893093" cy="14003029"/>
            </a:xfrm>
            <a:custGeom>
              <a:avLst/>
              <a:gdLst/>
              <a:ahLst/>
              <a:cxnLst/>
              <a:rect l="l" t="t" r="r" b="b"/>
              <a:pathLst>
                <a:path w="24893093" h="14003029">
                  <a:moveTo>
                    <a:pt x="24893093" y="0"/>
                  </a:moveTo>
                  <a:lnTo>
                    <a:pt x="0" y="0"/>
                  </a:lnTo>
                  <a:lnTo>
                    <a:pt x="0" y="14003029"/>
                  </a:lnTo>
                  <a:lnTo>
                    <a:pt x="24893093" y="14003029"/>
                  </a:lnTo>
                  <a:lnTo>
                    <a:pt x="24893093" y="0"/>
                  </a:lnTo>
                  <a:close/>
                </a:path>
              </a:pathLst>
            </a:custGeom>
            <a:solidFill>
              <a:srgbClr val="151F34"/>
            </a:solidFill>
          </p:spPr>
        </p:sp>
      </p:grpSp>
      <p:grpSp>
        <p:nvGrpSpPr>
          <p:cNvPr id="4" name="Group 4"/>
          <p:cNvGrpSpPr/>
          <p:nvPr/>
        </p:nvGrpSpPr>
        <p:grpSpPr>
          <a:xfrm>
            <a:off x="3390614" y="4163281"/>
            <a:ext cx="11617381" cy="6186560"/>
            <a:chOff x="0" y="0"/>
            <a:chExt cx="20326742" cy="10824523"/>
          </a:xfrm>
        </p:grpSpPr>
        <p:sp>
          <p:nvSpPr>
            <p:cNvPr id="5" name="Freeform 5"/>
            <p:cNvSpPr/>
            <p:nvPr/>
          </p:nvSpPr>
          <p:spPr>
            <a:xfrm>
              <a:off x="0" y="0"/>
              <a:ext cx="20326742" cy="10824523"/>
            </a:xfrm>
            <a:custGeom>
              <a:avLst/>
              <a:gdLst/>
              <a:ahLst/>
              <a:cxnLst/>
              <a:rect l="l" t="t" r="r" b="b"/>
              <a:pathLst>
                <a:path w="20326742" h="10824523">
                  <a:moveTo>
                    <a:pt x="0" y="0"/>
                  </a:moveTo>
                  <a:lnTo>
                    <a:pt x="20326742" y="0"/>
                  </a:lnTo>
                  <a:lnTo>
                    <a:pt x="20326742" y="10824523"/>
                  </a:lnTo>
                  <a:lnTo>
                    <a:pt x="0" y="10824523"/>
                  </a:lnTo>
                  <a:close/>
                </a:path>
              </a:pathLst>
            </a:custGeom>
            <a:solidFill>
              <a:srgbClr val="000000">
                <a:alpha val="0"/>
              </a:srgbClr>
            </a:solidFill>
          </p:spPr>
        </p:sp>
        <p:sp>
          <p:nvSpPr>
            <p:cNvPr id="6" name="TextBox 6"/>
            <p:cNvSpPr txBox="1"/>
            <p:nvPr/>
          </p:nvSpPr>
          <p:spPr>
            <a:xfrm>
              <a:off x="0" y="-419100"/>
              <a:ext cx="20326742" cy="11243623"/>
            </a:xfrm>
            <a:prstGeom prst="rect">
              <a:avLst/>
            </a:prstGeom>
          </p:spPr>
          <p:txBody>
            <a:bodyPr lIns="0" tIns="0" rIns="0" bIns="0" rtlCol="0" anchor="t"/>
            <a:lstStyle/>
            <a:p>
              <a:pPr algn="ctr">
                <a:lnSpc>
                  <a:spcPts val="7778"/>
                </a:lnSpc>
              </a:pPr>
              <a:endParaRPr/>
            </a:p>
          </p:txBody>
        </p:sp>
      </p:grpSp>
      <p:grpSp>
        <p:nvGrpSpPr>
          <p:cNvPr id="7" name="Group 7"/>
          <p:cNvGrpSpPr/>
          <p:nvPr/>
        </p:nvGrpSpPr>
        <p:grpSpPr>
          <a:xfrm>
            <a:off x="11158254" y="3727783"/>
            <a:ext cx="3385746" cy="2641946"/>
            <a:chOff x="0" y="0"/>
            <a:chExt cx="4514328" cy="3522595"/>
          </a:xfrm>
        </p:grpSpPr>
        <p:sp>
          <p:nvSpPr>
            <p:cNvPr id="8" name="Freeform 8"/>
            <p:cNvSpPr/>
            <p:nvPr/>
          </p:nvSpPr>
          <p:spPr>
            <a:xfrm>
              <a:off x="0" y="0"/>
              <a:ext cx="4514328" cy="3522595"/>
            </a:xfrm>
            <a:custGeom>
              <a:avLst/>
              <a:gdLst/>
              <a:ahLst/>
              <a:cxnLst/>
              <a:rect l="l" t="t" r="r" b="b"/>
              <a:pathLst>
                <a:path w="4514328" h="3522595">
                  <a:moveTo>
                    <a:pt x="0" y="0"/>
                  </a:moveTo>
                  <a:lnTo>
                    <a:pt x="4514328" y="0"/>
                  </a:lnTo>
                  <a:lnTo>
                    <a:pt x="4514328" y="3522595"/>
                  </a:lnTo>
                  <a:lnTo>
                    <a:pt x="0" y="3522595"/>
                  </a:lnTo>
                  <a:close/>
                </a:path>
              </a:pathLst>
            </a:custGeom>
            <a:solidFill>
              <a:srgbClr val="000000">
                <a:alpha val="0"/>
              </a:srgbClr>
            </a:solidFill>
          </p:spPr>
        </p:sp>
        <p:sp>
          <p:nvSpPr>
            <p:cNvPr id="9" name="TextBox 9"/>
            <p:cNvSpPr txBox="1"/>
            <p:nvPr/>
          </p:nvSpPr>
          <p:spPr>
            <a:xfrm>
              <a:off x="0" y="0"/>
              <a:ext cx="4514328" cy="3522595"/>
            </a:xfrm>
            <a:prstGeom prst="rect">
              <a:avLst/>
            </a:prstGeom>
          </p:spPr>
          <p:txBody>
            <a:bodyPr lIns="0" tIns="0" rIns="0" bIns="0" rtlCol="0" anchor="t"/>
            <a:lstStyle/>
            <a:p>
              <a:pPr algn="ctr">
                <a:lnSpc>
                  <a:spcPts val="3265"/>
                </a:lnSpc>
              </a:pPr>
              <a:r>
                <a:rPr lang="en-US" sz="2702" b="1" spc="43">
                  <a:solidFill>
                    <a:srgbClr val="101F36"/>
                  </a:solidFill>
                  <a:latin typeface="Onest Heavy"/>
                  <a:ea typeface="Onest Heavy"/>
                  <a:cs typeface="Onest Heavy"/>
                  <a:sym typeface="Onest Heavy"/>
                </a:rPr>
                <a:t>РЕЄСТРАЦІЯ НЕРУХОМОСТІ В ОНЛАЙН-РЕЖИМІ ТЕПЕР ДОСТУПНА ДЛЯ МЕШКАНЦІВ ХЕРСОНЩИНИ </a:t>
              </a:r>
            </a:p>
          </p:txBody>
        </p:sp>
      </p:grpSp>
      <p:sp>
        <p:nvSpPr>
          <p:cNvPr id="10" name="Freeform 10"/>
          <p:cNvSpPr/>
          <p:nvPr/>
        </p:nvSpPr>
        <p:spPr>
          <a:xfrm>
            <a:off x="7224944" y="360116"/>
            <a:ext cx="3749024" cy="862897"/>
          </a:xfrm>
          <a:custGeom>
            <a:avLst/>
            <a:gdLst/>
            <a:ahLst/>
            <a:cxnLst/>
            <a:rect l="l" t="t" r="r" b="b"/>
            <a:pathLst>
              <a:path w="3749024" h="862897">
                <a:moveTo>
                  <a:pt x="0" y="0"/>
                </a:moveTo>
                <a:lnTo>
                  <a:pt x="3749024" y="0"/>
                </a:lnTo>
                <a:lnTo>
                  <a:pt x="3749024" y="862897"/>
                </a:lnTo>
                <a:lnTo>
                  <a:pt x="0" y="862897"/>
                </a:lnTo>
                <a:lnTo>
                  <a:pt x="0" y="0"/>
                </a:lnTo>
                <a:close/>
              </a:path>
            </a:pathLst>
          </a:custGeom>
          <a:blipFill>
            <a:blip r:embed="rId2"/>
            <a:stretch>
              <a:fillRect/>
            </a:stretch>
          </a:blipFill>
        </p:spPr>
      </p:sp>
      <p:grpSp>
        <p:nvGrpSpPr>
          <p:cNvPr id="11" name="Group 11"/>
          <p:cNvGrpSpPr/>
          <p:nvPr/>
        </p:nvGrpSpPr>
        <p:grpSpPr>
          <a:xfrm>
            <a:off x="13432370" y="0"/>
            <a:ext cx="4623190" cy="10643532"/>
            <a:chOff x="0" y="0"/>
            <a:chExt cx="5989135" cy="13788219"/>
          </a:xfrm>
        </p:grpSpPr>
        <p:sp>
          <p:nvSpPr>
            <p:cNvPr id="12" name="Freeform 12"/>
            <p:cNvSpPr/>
            <p:nvPr/>
          </p:nvSpPr>
          <p:spPr>
            <a:xfrm>
              <a:off x="0" y="0"/>
              <a:ext cx="5988813" cy="13788031"/>
            </a:xfrm>
            <a:custGeom>
              <a:avLst/>
              <a:gdLst/>
              <a:ahLst/>
              <a:cxnLst/>
              <a:rect l="l" t="t" r="r" b="b"/>
              <a:pathLst>
                <a:path w="5988813" h="13788031">
                  <a:moveTo>
                    <a:pt x="5988813" y="0"/>
                  </a:moveTo>
                  <a:lnTo>
                    <a:pt x="5298422" y="0"/>
                  </a:lnTo>
                  <a:lnTo>
                    <a:pt x="0" y="0"/>
                  </a:lnTo>
                  <a:lnTo>
                    <a:pt x="0" y="13788031"/>
                  </a:lnTo>
                  <a:lnTo>
                    <a:pt x="5298422" y="13788031"/>
                  </a:lnTo>
                  <a:lnTo>
                    <a:pt x="5298422" y="3398519"/>
                  </a:lnTo>
                  <a:lnTo>
                    <a:pt x="5875270" y="3234186"/>
                  </a:lnTo>
                  <a:lnTo>
                    <a:pt x="5921039" y="3210564"/>
                  </a:lnTo>
                  <a:lnTo>
                    <a:pt x="5956950" y="3170725"/>
                  </a:lnTo>
                  <a:lnTo>
                    <a:pt x="5980406" y="3118757"/>
                  </a:lnTo>
                  <a:lnTo>
                    <a:pt x="5988813" y="3058616"/>
                  </a:lnTo>
                  <a:lnTo>
                    <a:pt x="5988813" y="0"/>
                  </a:lnTo>
                  <a:close/>
                </a:path>
              </a:pathLst>
            </a:custGeom>
            <a:solidFill>
              <a:srgbClr val="659AD2"/>
            </a:solidFill>
          </p:spPr>
        </p:sp>
      </p:grpSp>
      <p:grpSp>
        <p:nvGrpSpPr>
          <p:cNvPr id="13" name="Group 13"/>
          <p:cNvGrpSpPr/>
          <p:nvPr/>
        </p:nvGrpSpPr>
        <p:grpSpPr>
          <a:xfrm>
            <a:off x="0" y="-334833"/>
            <a:ext cx="17828955" cy="10978365"/>
            <a:chOff x="0" y="0"/>
            <a:chExt cx="22619245" cy="13928036"/>
          </a:xfrm>
        </p:grpSpPr>
        <p:sp>
          <p:nvSpPr>
            <p:cNvPr id="14" name="Freeform 14"/>
            <p:cNvSpPr/>
            <p:nvPr/>
          </p:nvSpPr>
          <p:spPr>
            <a:xfrm>
              <a:off x="0" y="0"/>
              <a:ext cx="22618494" cy="13927848"/>
            </a:xfrm>
            <a:custGeom>
              <a:avLst/>
              <a:gdLst/>
              <a:ahLst/>
              <a:cxnLst/>
              <a:rect l="l" t="t" r="r" b="b"/>
              <a:pathLst>
                <a:path w="22618494" h="13927848">
                  <a:moveTo>
                    <a:pt x="22618333" y="0"/>
                  </a:moveTo>
                  <a:lnTo>
                    <a:pt x="21556856" y="0"/>
                  </a:lnTo>
                  <a:lnTo>
                    <a:pt x="0" y="0"/>
                  </a:lnTo>
                  <a:lnTo>
                    <a:pt x="0" y="13927848"/>
                  </a:lnTo>
                  <a:lnTo>
                    <a:pt x="21556856" y="13927848"/>
                  </a:lnTo>
                  <a:lnTo>
                    <a:pt x="21556856" y="3432981"/>
                  </a:lnTo>
                  <a:lnTo>
                    <a:pt x="22443894" y="3266982"/>
                  </a:lnTo>
                  <a:lnTo>
                    <a:pt x="22514277" y="3243120"/>
                  </a:lnTo>
                  <a:lnTo>
                    <a:pt x="22569495" y="3202878"/>
                  </a:lnTo>
                  <a:lnTo>
                    <a:pt x="22605564" y="3150382"/>
                  </a:lnTo>
                  <a:lnTo>
                    <a:pt x="22618494" y="3089632"/>
                  </a:lnTo>
                  <a:lnTo>
                    <a:pt x="22618494" y="0"/>
                  </a:lnTo>
                  <a:close/>
                </a:path>
              </a:pathLst>
            </a:custGeom>
            <a:solidFill>
              <a:srgbClr val="FFC20D"/>
            </a:solidFill>
          </p:spPr>
        </p:sp>
      </p:grpSp>
      <p:grpSp>
        <p:nvGrpSpPr>
          <p:cNvPr id="15" name="Group 15"/>
          <p:cNvGrpSpPr/>
          <p:nvPr/>
        </p:nvGrpSpPr>
        <p:grpSpPr>
          <a:xfrm>
            <a:off x="7385397" y="4167256"/>
            <a:ext cx="9024383" cy="6186560"/>
            <a:chOff x="0" y="0"/>
            <a:chExt cx="15789817" cy="10824523"/>
          </a:xfrm>
        </p:grpSpPr>
        <p:sp>
          <p:nvSpPr>
            <p:cNvPr id="16" name="Freeform 16"/>
            <p:cNvSpPr/>
            <p:nvPr/>
          </p:nvSpPr>
          <p:spPr>
            <a:xfrm>
              <a:off x="0" y="0"/>
              <a:ext cx="15789818" cy="10824523"/>
            </a:xfrm>
            <a:custGeom>
              <a:avLst/>
              <a:gdLst/>
              <a:ahLst/>
              <a:cxnLst/>
              <a:rect l="l" t="t" r="r" b="b"/>
              <a:pathLst>
                <a:path w="15789818" h="10824523">
                  <a:moveTo>
                    <a:pt x="0" y="0"/>
                  </a:moveTo>
                  <a:lnTo>
                    <a:pt x="15789818" y="0"/>
                  </a:lnTo>
                  <a:lnTo>
                    <a:pt x="15789818" y="10824523"/>
                  </a:lnTo>
                  <a:lnTo>
                    <a:pt x="0" y="10824523"/>
                  </a:lnTo>
                  <a:close/>
                </a:path>
              </a:pathLst>
            </a:custGeom>
            <a:solidFill>
              <a:srgbClr val="000000">
                <a:alpha val="0"/>
              </a:srgbClr>
            </a:solidFill>
          </p:spPr>
        </p:sp>
        <p:sp>
          <p:nvSpPr>
            <p:cNvPr id="17" name="TextBox 17"/>
            <p:cNvSpPr txBox="1"/>
            <p:nvPr/>
          </p:nvSpPr>
          <p:spPr>
            <a:xfrm>
              <a:off x="0" y="-419100"/>
              <a:ext cx="15789817" cy="11243623"/>
            </a:xfrm>
            <a:prstGeom prst="rect">
              <a:avLst/>
            </a:prstGeom>
          </p:spPr>
          <p:txBody>
            <a:bodyPr lIns="0" tIns="0" rIns="0" bIns="0" rtlCol="0" anchor="t"/>
            <a:lstStyle/>
            <a:p>
              <a:pPr algn="ctr">
                <a:lnSpc>
                  <a:spcPts val="7778"/>
                </a:lnSpc>
              </a:pPr>
              <a:endParaRPr/>
            </a:p>
          </p:txBody>
        </p:sp>
      </p:grpSp>
      <p:sp>
        <p:nvSpPr>
          <p:cNvPr id="18" name="Freeform 18"/>
          <p:cNvSpPr/>
          <p:nvPr/>
        </p:nvSpPr>
        <p:spPr>
          <a:xfrm rot="-5400000">
            <a:off x="250445" y="-6385957"/>
            <a:ext cx="11661206" cy="21810389"/>
          </a:xfrm>
          <a:custGeom>
            <a:avLst/>
            <a:gdLst/>
            <a:ahLst/>
            <a:cxnLst/>
            <a:rect l="l" t="t" r="r" b="b"/>
            <a:pathLst>
              <a:path w="11661206" h="21810389">
                <a:moveTo>
                  <a:pt x="0" y="0"/>
                </a:moveTo>
                <a:lnTo>
                  <a:pt x="11661206" y="0"/>
                </a:lnTo>
                <a:lnTo>
                  <a:pt x="11661206" y="21810389"/>
                </a:lnTo>
                <a:lnTo>
                  <a:pt x="0" y="21810389"/>
                </a:lnTo>
                <a:lnTo>
                  <a:pt x="0" y="0"/>
                </a:lnTo>
                <a:close/>
              </a:path>
            </a:pathLst>
          </a:custGeom>
          <a:blipFill>
            <a:blip r:embed="rId3">
              <a:alphaModFix amt="21999"/>
              <a:extLst>
                <a:ext uri="{96DAC541-7B7A-43D3-8B79-37D633B846F1}">
                  <asvg:svgBlip xmlns="" xmlns:asvg="http://schemas.microsoft.com/office/drawing/2016/SVG/main" r:embed="rId4"/>
                </a:ext>
              </a:extLst>
            </a:blip>
            <a:stretch>
              <a:fillRect/>
            </a:stretch>
          </a:blipFill>
        </p:spPr>
      </p:sp>
      <p:sp>
        <p:nvSpPr>
          <p:cNvPr id="19" name="TextBox 19"/>
          <p:cNvSpPr txBox="1"/>
          <p:nvPr/>
        </p:nvSpPr>
        <p:spPr>
          <a:xfrm>
            <a:off x="1710419" y="755769"/>
            <a:ext cx="14068395" cy="8669946"/>
          </a:xfrm>
          <a:prstGeom prst="rect">
            <a:avLst/>
          </a:prstGeom>
        </p:spPr>
        <p:txBody>
          <a:bodyPr lIns="0" tIns="0" rIns="0" bIns="0" rtlCol="0" anchor="t">
            <a:spAutoFit/>
          </a:bodyPr>
          <a:lstStyle/>
          <a:p>
            <a:pPr algn="l">
              <a:lnSpc>
                <a:spcPts val="2866"/>
              </a:lnSpc>
              <a:spcBef>
                <a:spcPct val="0"/>
              </a:spcBef>
            </a:pPr>
            <a:r>
              <a:rPr lang="en-US" sz="1966" b="1" dirty="0">
                <a:solidFill>
                  <a:srgbClr val="000000"/>
                </a:solidFill>
                <a:latin typeface="Onest Bold"/>
                <a:ea typeface="Onest Bold"/>
                <a:cs typeface="Onest Bold"/>
                <a:sym typeface="Onest Bold"/>
              </a:rPr>
              <a:t>1. </a:t>
            </a:r>
            <a:r>
              <a:rPr lang="en-US" sz="1966" b="1" dirty="0" err="1">
                <a:solidFill>
                  <a:srgbClr val="000000"/>
                </a:solidFill>
                <a:latin typeface="Onest Bold"/>
                <a:ea typeface="Onest Bold"/>
                <a:cs typeface="Onest Bold"/>
                <a:sym typeface="Onest Bold"/>
              </a:rPr>
              <a:t>Документи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що</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посвідчують</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особу</a:t>
            </a:r>
            <a:r>
              <a:rPr lang="en-US" sz="1966" b="1" dirty="0">
                <a:solidFill>
                  <a:srgbClr val="000000"/>
                </a:solidFill>
                <a:latin typeface="Onest Bold"/>
                <a:ea typeface="Onest Bold"/>
                <a:cs typeface="Onest Bold"/>
                <a:sym typeface="Onest Bold"/>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Паспорт</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громадянина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України</a:t>
            </a:r>
            <a:r>
              <a:rPr lang="en-US" sz="1966" dirty="0">
                <a:solidFill>
                  <a:srgbClr val="000000"/>
                </a:solidFill>
                <a:latin typeface="Onest"/>
                <a:ea typeface="Onest"/>
                <a:cs typeface="Onest"/>
                <a:sym typeface="Onest"/>
              </a:rPr>
              <a:t> (ID-</a:t>
            </a:r>
            <a:r>
              <a:rPr lang="en-US" sz="1966" dirty="0" err="1">
                <a:solidFill>
                  <a:srgbClr val="000000"/>
                </a:solidFill>
                <a:latin typeface="Onest"/>
                <a:ea typeface="Onest"/>
                <a:cs typeface="Onest"/>
                <a:sym typeface="Onest"/>
              </a:rPr>
              <a:t>картка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або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книжечка</a:t>
            </a:r>
            <a:r>
              <a:rPr lang="en-US" sz="1966" dirty="0">
                <a:solidFill>
                  <a:srgbClr val="000000"/>
                </a:solidFill>
                <a:latin typeface="Onest"/>
                <a:ea typeface="Onest"/>
                <a:cs typeface="Onest"/>
                <a:sym typeface="Onest"/>
              </a:rPr>
              <a:t>);</a:t>
            </a:r>
          </a:p>
          <a:p>
            <a:pPr algn="l">
              <a:lnSpc>
                <a:spcPts val="2866"/>
              </a:lnSpc>
              <a:spcBef>
                <a:spcPct val="0"/>
              </a:spcBef>
            </a:pPr>
            <a:r>
              <a:rPr lang="en-US" sz="1966" b="1" dirty="0">
                <a:solidFill>
                  <a:srgbClr val="000000"/>
                </a:solidFill>
                <a:latin typeface="Onest Bold"/>
                <a:ea typeface="Onest Bold"/>
                <a:cs typeface="Onest Bold"/>
                <a:sym typeface="Onest Bold"/>
              </a:rPr>
              <a:t>2. РНОКПП</a:t>
            </a:r>
          </a:p>
          <a:p>
            <a:pPr algn="l">
              <a:lnSpc>
                <a:spcPts val="2866"/>
              </a:lnSpc>
              <a:spcBef>
                <a:spcPct val="0"/>
              </a:spcBef>
            </a:pPr>
            <a:r>
              <a:rPr lang="en-US" sz="1966" b="1" dirty="0">
                <a:solidFill>
                  <a:srgbClr val="000000"/>
                </a:solidFill>
                <a:latin typeface="Onest Bold"/>
                <a:ea typeface="Onest Bold"/>
                <a:cs typeface="Onest Bold"/>
                <a:sym typeface="Onest Bold"/>
              </a:rPr>
              <a:t>3. </a:t>
            </a:r>
            <a:r>
              <a:rPr lang="en-US" sz="1966" b="1" dirty="0" err="1">
                <a:solidFill>
                  <a:srgbClr val="000000"/>
                </a:solidFill>
                <a:latin typeface="Onest Bold"/>
                <a:ea typeface="Onest Bold"/>
                <a:cs typeface="Onest Bold"/>
                <a:sym typeface="Onest Bold"/>
              </a:rPr>
              <a:t>Документи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що</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підтверджують</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право</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власності</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на</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знищене</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майно</a:t>
            </a:r>
            <a:r>
              <a:rPr lang="en-US" sz="1966" b="1" dirty="0">
                <a:solidFill>
                  <a:srgbClr val="000000"/>
                </a:solidFill>
                <a:latin typeface="Onest Bold"/>
                <a:ea typeface="Onest Bold"/>
                <a:cs typeface="Onest Bold"/>
                <a:sym typeface="Onest Bold"/>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Витяг</a:t>
            </a:r>
            <a:r>
              <a:rPr lang="en-US" sz="1966" dirty="0">
                <a:solidFill>
                  <a:srgbClr val="000000"/>
                </a:solidFill>
                <a:latin typeface="Onest"/>
                <a:ea typeface="Onest"/>
                <a:cs typeface="Onest"/>
                <a:sym typeface="Onest"/>
              </a:rPr>
              <a:t> з </a:t>
            </a:r>
            <a:r>
              <a:rPr lang="en-US" sz="1966" dirty="0" err="1">
                <a:solidFill>
                  <a:srgbClr val="000000"/>
                </a:solidFill>
                <a:latin typeface="Onest"/>
                <a:ea typeface="Onest"/>
                <a:cs typeface="Onest"/>
                <a:sym typeface="Onest"/>
              </a:rPr>
              <a:t>Державного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реєстру</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речових</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прав</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нерухоме</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майно</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Правоустановлюючий</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документ</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договір</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купівлі-продажу</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дарування</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міни</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свідоцтво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спадщину</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Інші</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документи</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що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підтверджують</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набуття</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права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власності</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або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дублікати</a:t>
            </a:r>
            <a:r>
              <a:rPr lang="en-US" sz="1966" dirty="0">
                <a:solidFill>
                  <a:srgbClr val="000000"/>
                </a:solidFill>
                <a:latin typeface="Onest"/>
                <a:ea typeface="Onest"/>
                <a:cs typeface="Onest"/>
                <a:sym typeface="Onest"/>
              </a:rPr>
              <a:t>;</a:t>
            </a:r>
          </a:p>
          <a:p>
            <a:pPr algn="l">
              <a:lnSpc>
                <a:spcPts val="2866"/>
              </a:lnSpc>
              <a:spcBef>
                <a:spcPct val="0"/>
              </a:spcBef>
            </a:pPr>
            <a:r>
              <a:rPr lang="en-US" sz="1966" b="1" dirty="0">
                <a:solidFill>
                  <a:srgbClr val="000000"/>
                </a:solidFill>
                <a:latin typeface="Onest Bold"/>
                <a:ea typeface="Onest Bold"/>
                <a:cs typeface="Onest Bold"/>
                <a:sym typeface="Onest Bold"/>
              </a:rPr>
              <a:t>4. </a:t>
            </a:r>
            <a:r>
              <a:rPr lang="en-US" sz="1966" b="1" dirty="0" err="1">
                <a:solidFill>
                  <a:srgbClr val="000000"/>
                </a:solidFill>
                <a:latin typeface="Onest Bold"/>
                <a:ea typeface="Onest Bold"/>
                <a:cs typeface="Onest Bold"/>
                <a:sym typeface="Onest Bold"/>
              </a:rPr>
              <a:t>Документи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що</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підтверджують</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факт</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знищення</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об’єкта</a:t>
            </a:r>
            <a:r>
              <a:rPr lang="en-US" sz="1966" b="1" dirty="0">
                <a:solidFill>
                  <a:srgbClr val="000000"/>
                </a:solidFill>
                <a:latin typeface="Onest Bold"/>
                <a:ea typeface="Onest Bold"/>
                <a:cs typeface="Onest Bold"/>
                <a:sym typeface="Onest Bold"/>
              </a:rPr>
              <a:t>:</a:t>
            </a:r>
          </a:p>
          <a:p>
            <a:pPr marL="424530" lvl="1" indent="-212265" algn="l">
              <a:lnSpc>
                <a:spcPts val="2866"/>
              </a:lnSpc>
              <a:buFont typeface="Arial"/>
              <a:buChar char="•"/>
            </a:pPr>
            <a:r>
              <a:rPr lang="en-US" sz="1966" dirty="0" err="1">
                <a:solidFill>
                  <a:srgbClr val="000000"/>
                </a:solidFill>
                <a:latin typeface="Onest"/>
                <a:ea typeface="Onest"/>
                <a:cs typeface="Onest"/>
                <a:sym typeface="Onest"/>
              </a:rPr>
              <a:t>Акт</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обстеження</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складений</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уповноваженою</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комісією</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err="1">
                <a:solidFill>
                  <a:srgbClr val="000000"/>
                </a:solidFill>
                <a:latin typeface="Onest"/>
                <a:ea typeface="Onest"/>
                <a:cs typeface="Onest"/>
                <a:sym typeface="Onest"/>
              </a:rPr>
              <a:t>Фото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або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відеоматеріали</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err="1">
                <a:solidFill>
                  <a:srgbClr val="000000"/>
                </a:solidFill>
                <a:latin typeface="Onest"/>
                <a:ea typeface="Onest"/>
                <a:cs typeface="Onest"/>
                <a:sym typeface="Onest"/>
              </a:rPr>
              <a:t>Висновки</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органів</a:t>
            </a:r>
            <a:r>
              <a:rPr lang="en-US" sz="1966" dirty="0">
                <a:solidFill>
                  <a:srgbClr val="000000"/>
                </a:solidFill>
                <a:latin typeface="Onest"/>
                <a:ea typeface="Onest"/>
                <a:cs typeface="Onest"/>
                <a:sym typeface="Onest"/>
              </a:rPr>
              <a:t> ДСНС, </a:t>
            </a:r>
            <a:r>
              <a:rPr lang="en-US" sz="1966" dirty="0" err="1">
                <a:solidFill>
                  <a:srgbClr val="000000"/>
                </a:solidFill>
                <a:latin typeface="Onest"/>
                <a:ea typeface="Onest"/>
                <a:cs typeface="Onest"/>
                <a:sym typeface="Onest"/>
              </a:rPr>
              <a:t>місцевої</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влади</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військових</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адміністрацій</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за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наявності</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err="1">
                <a:solidFill>
                  <a:srgbClr val="000000"/>
                </a:solidFill>
                <a:latin typeface="Onest"/>
                <a:ea typeface="Onest"/>
                <a:cs typeface="Onest"/>
                <a:sym typeface="Onest"/>
              </a:rPr>
              <a:t>Інші</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документи</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що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свідчать</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знищення</a:t>
            </a:r>
            <a:r>
              <a:rPr lang="en-US" sz="1966" dirty="0">
                <a:solidFill>
                  <a:srgbClr val="000000"/>
                </a:solidFill>
                <a:latin typeface="Onest"/>
                <a:ea typeface="Onest"/>
                <a:cs typeface="Onest"/>
                <a:sym typeface="Onest"/>
              </a:rPr>
              <a:t>.</a:t>
            </a:r>
          </a:p>
          <a:p>
            <a:pPr algn="l">
              <a:lnSpc>
                <a:spcPts val="2866"/>
              </a:lnSpc>
              <a:spcBef>
                <a:spcPct val="0"/>
              </a:spcBef>
            </a:pPr>
            <a:r>
              <a:rPr lang="en-US" sz="1966" b="1" dirty="0">
                <a:solidFill>
                  <a:srgbClr val="000000"/>
                </a:solidFill>
                <a:latin typeface="Onest Bold"/>
                <a:ea typeface="Onest Bold"/>
                <a:cs typeface="Onest Bold"/>
                <a:sym typeface="Onest Bold"/>
              </a:rPr>
              <a:t>5. </a:t>
            </a:r>
            <a:r>
              <a:rPr lang="en-US" sz="1966" b="1" dirty="0" err="1">
                <a:solidFill>
                  <a:srgbClr val="000000"/>
                </a:solidFill>
                <a:latin typeface="Onest Bold"/>
                <a:ea typeface="Onest Bold"/>
                <a:cs typeface="Onest Bold"/>
                <a:sym typeface="Onest Bold"/>
              </a:rPr>
              <a:t>Документи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для</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спадкоємців</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якщо</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подає</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не</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власник</a:t>
            </a:r>
            <a:r>
              <a:rPr lang="en-US" sz="1966" b="1" dirty="0">
                <a:solidFill>
                  <a:srgbClr val="000000"/>
                </a:solidFill>
                <a:latin typeface="Onest Bold"/>
                <a:ea typeface="Onest Bold"/>
                <a:cs typeface="Onest Bold"/>
                <a:sym typeface="Onest Bold"/>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Свідоцтво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право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спадщину</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Довідка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коло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спадкоємців</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Рішення</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суду</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визнання</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права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власності</a:t>
            </a:r>
            <a:r>
              <a:rPr lang="en-US" sz="1966" dirty="0">
                <a:solidFill>
                  <a:srgbClr val="000000"/>
                </a:solidFill>
                <a:latin typeface="Onest"/>
                <a:ea typeface="Onest"/>
                <a:cs typeface="Onest"/>
                <a:sym typeface="Onest"/>
              </a:rPr>
              <a:t> у </a:t>
            </a:r>
            <a:r>
              <a:rPr lang="en-US" sz="1966" dirty="0" err="1">
                <a:solidFill>
                  <a:srgbClr val="000000"/>
                </a:solidFill>
                <a:latin typeface="Onest"/>
                <a:ea typeface="Onest"/>
                <a:cs typeface="Onest"/>
                <a:sym typeface="Onest"/>
              </a:rPr>
              <a:t>порядку</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спадкування</a:t>
            </a:r>
            <a:r>
              <a:rPr lang="en-US" sz="1966" dirty="0">
                <a:solidFill>
                  <a:srgbClr val="000000"/>
                </a:solidFill>
                <a:latin typeface="Onest"/>
                <a:ea typeface="Onest"/>
                <a:cs typeface="Onest"/>
                <a:sym typeface="Onest"/>
              </a:rPr>
              <a:t>;</a:t>
            </a:r>
          </a:p>
          <a:p>
            <a:pPr algn="l">
              <a:lnSpc>
                <a:spcPts val="2866"/>
              </a:lnSpc>
              <a:spcBef>
                <a:spcPct val="0"/>
              </a:spcBef>
            </a:pPr>
            <a:r>
              <a:rPr lang="en-US" sz="1966" b="1" dirty="0">
                <a:solidFill>
                  <a:srgbClr val="000000"/>
                </a:solidFill>
                <a:latin typeface="Onest Bold"/>
                <a:ea typeface="Onest Bold"/>
                <a:cs typeface="Onest Bold"/>
                <a:sym typeface="Onest Bold"/>
              </a:rPr>
              <a:t>6. </a:t>
            </a:r>
            <a:r>
              <a:rPr lang="en-US" sz="1966" b="1" dirty="0" err="1">
                <a:solidFill>
                  <a:srgbClr val="000000"/>
                </a:solidFill>
                <a:latin typeface="Onest Bold"/>
                <a:ea typeface="Onest Bold"/>
                <a:cs typeface="Onest Bold"/>
                <a:sym typeface="Onest Bold"/>
              </a:rPr>
              <a:t>Документи</a:t>
            </a:r>
            <a:r>
              <a:rPr lang="en-US" sz="1966" b="1" dirty="0">
                <a:solidFill>
                  <a:srgbClr val="000000"/>
                </a:solidFill>
                <a:latin typeface="Onest Bold"/>
                <a:ea typeface="Onest Bold"/>
                <a:cs typeface="Onest Bold"/>
                <a:sym typeface="Onest Bold"/>
              </a:rPr>
              <a:t> у </a:t>
            </a:r>
            <a:r>
              <a:rPr lang="en-US" sz="1966" b="1" dirty="0" err="1">
                <a:solidFill>
                  <a:srgbClr val="000000"/>
                </a:solidFill>
                <a:latin typeface="Onest Bold"/>
                <a:ea typeface="Onest Bold"/>
                <a:cs typeface="Onest Bold"/>
                <a:sym typeface="Onest Bold"/>
              </a:rPr>
              <a:t>разі</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подання</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заяви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представником</a:t>
            </a:r>
            <a:r>
              <a:rPr lang="en-US" sz="1966" b="1" dirty="0">
                <a:solidFill>
                  <a:srgbClr val="000000"/>
                </a:solidFill>
                <a:latin typeface="Onest Bold"/>
                <a:ea typeface="Onest Bold"/>
                <a:cs typeface="Onest Bold"/>
                <a:sym typeface="Onest Bold"/>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Нотаріальна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довіреність</a:t>
            </a:r>
            <a:r>
              <a:rPr lang="en-US" sz="1966" dirty="0">
                <a:solidFill>
                  <a:srgbClr val="000000"/>
                </a:solidFill>
                <a:latin typeface="Onest"/>
                <a:ea typeface="Onest"/>
                <a:cs typeface="Onest"/>
                <a:sym typeface="Onest"/>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Інші</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документи</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що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підтверджують</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законне</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представництво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опікунство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тощо</a:t>
            </a:r>
            <a:r>
              <a:rPr lang="en-US" sz="1966" dirty="0">
                <a:solidFill>
                  <a:srgbClr val="000000"/>
                </a:solidFill>
                <a:latin typeface="Onest"/>
                <a:ea typeface="Onest"/>
                <a:cs typeface="Onest"/>
                <a:sym typeface="Onest"/>
              </a:rPr>
              <a:t>).</a:t>
            </a:r>
          </a:p>
          <a:p>
            <a:pPr algn="l">
              <a:lnSpc>
                <a:spcPts val="2866"/>
              </a:lnSpc>
              <a:spcBef>
                <a:spcPct val="0"/>
              </a:spcBef>
            </a:pPr>
            <a:r>
              <a:rPr lang="en-US" sz="1966" b="1" dirty="0">
                <a:solidFill>
                  <a:srgbClr val="000000"/>
                </a:solidFill>
                <a:latin typeface="Onest Bold"/>
                <a:ea typeface="Onest Bold"/>
                <a:cs typeface="Onest Bold"/>
                <a:sym typeface="Onest Bold"/>
              </a:rPr>
              <a:t>7. </a:t>
            </a:r>
            <a:r>
              <a:rPr lang="en-US" sz="1966" b="1" dirty="0" err="1">
                <a:solidFill>
                  <a:srgbClr val="000000"/>
                </a:solidFill>
                <a:latin typeface="Onest Bold"/>
                <a:ea typeface="Onest Bold"/>
                <a:cs typeface="Onest Bold"/>
                <a:sym typeface="Onest Bold"/>
              </a:rPr>
              <a:t>Банківські</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реквізити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для</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виплати</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компенсації</a:t>
            </a:r>
            <a:r>
              <a:rPr lang="en-US" sz="1966" b="1" dirty="0">
                <a:solidFill>
                  <a:srgbClr val="000000"/>
                </a:solidFill>
                <a:latin typeface="Onest Bold"/>
                <a:ea typeface="Onest Bold"/>
                <a:cs typeface="Onest Bold"/>
                <a:sym typeface="Onest Bold"/>
              </a:rPr>
              <a:t>:</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Номер</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рахунку</a:t>
            </a:r>
            <a:r>
              <a:rPr lang="en-US" sz="1966" dirty="0">
                <a:solidFill>
                  <a:srgbClr val="000000"/>
                </a:solidFill>
                <a:latin typeface="Onest"/>
                <a:ea typeface="Onest"/>
                <a:cs typeface="Onest"/>
                <a:sym typeface="Onest"/>
              </a:rPr>
              <a:t> у </a:t>
            </a:r>
            <a:r>
              <a:rPr lang="en-US" sz="1966" dirty="0" err="1">
                <a:solidFill>
                  <a:srgbClr val="000000"/>
                </a:solidFill>
                <a:latin typeface="Onest"/>
                <a:ea typeface="Onest"/>
                <a:cs typeface="Onest"/>
                <a:sym typeface="Onest"/>
              </a:rPr>
              <a:t>форматі</a:t>
            </a:r>
            <a:r>
              <a:rPr lang="en-US" sz="1966" dirty="0">
                <a:solidFill>
                  <a:srgbClr val="000000"/>
                </a:solidFill>
                <a:latin typeface="Onest"/>
                <a:ea typeface="Onest"/>
                <a:cs typeface="Onest"/>
                <a:sym typeface="Onest"/>
              </a:rPr>
              <a:t> IBAN;</a:t>
            </a:r>
          </a:p>
          <a:p>
            <a:pPr marL="424530" lvl="1" indent="-212265" algn="l">
              <a:lnSpc>
                <a:spcPts val="2866"/>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Банк</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одержувача</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Приват</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Моно</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Аккорд</a:t>
            </a:r>
            <a:r>
              <a:rPr lang="en-US" sz="1966" dirty="0">
                <a:solidFill>
                  <a:srgbClr val="000000"/>
                </a:solidFill>
                <a:latin typeface="Onest"/>
                <a:ea typeface="Onest"/>
                <a:cs typeface="Onest"/>
                <a:sym typeface="Onest"/>
              </a:rPr>
              <a:t>, ПУМБ, А-</a:t>
            </a:r>
            <a:r>
              <a:rPr lang="en-US" sz="1966" dirty="0" err="1">
                <a:solidFill>
                  <a:srgbClr val="000000"/>
                </a:solidFill>
                <a:latin typeface="Onest"/>
                <a:ea typeface="Onest"/>
                <a:cs typeface="Onest"/>
                <a:sym typeface="Onest"/>
              </a:rPr>
              <a:t>Банк</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Сенсбанк</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Ізібанк</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Райффайзен</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Спортбанк</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Ощад</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тощо</a:t>
            </a:r>
            <a:r>
              <a:rPr lang="en-US" sz="1966" dirty="0">
                <a:solidFill>
                  <a:srgbClr val="000000"/>
                </a:solidFill>
                <a:latin typeface="Onest"/>
                <a:ea typeface="Onest"/>
                <a:cs typeface="Onest"/>
                <a:sym typeface="Onest"/>
              </a:rPr>
              <a:t>)</a:t>
            </a:r>
          </a:p>
          <a:p>
            <a:pPr algn="l">
              <a:lnSpc>
                <a:spcPts val="2866"/>
              </a:lnSpc>
              <a:spcBef>
                <a:spcPct val="0"/>
              </a:spcBef>
            </a:pPr>
            <a:r>
              <a:rPr lang="en-US" sz="1966" b="1" dirty="0">
                <a:solidFill>
                  <a:srgbClr val="000000"/>
                </a:solidFill>
                <a:latin typeface="Onest Bold"/>
                <a:ea typeface="Onest Bold"/>
                <a:cs typeface="Onest Bold"/>
                <a:sym typeface="Onest Bold"/>
              </a:rPr>
              <a:t>8. </a:t>
            </a:r>
            <a:r>
              <a:rPr lang="en-US" sz="1966" b="1" dirty="0" err="1">
                <a:solidFill>
                  <a:srgbClr val="000000"/>
                </a:solidFill>
                <a:latin typeface="Onest Bold"/>
                <a:ea typeface="Onest Bold"/>
                <a:cs typeface="Onest Bold"/>
                <a:sym typeface="Onest Bold"/>
              </a:rPr>
              <a:t>Документ</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що</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підтверджує</a:t>
            </a:r>
            <a:r>
              <a:rPr lang="en-US" sz="1966" b="1" dirty="0">
                <a:solidFill>
                  <a:srgbClr val="000000"/>
                </a:solidFill>
                <a:latin typeface="Onest Bold"/>
                <a:ea typeface="Onest Bold"/>
                <a:cs typeface="Onest Bold"/>
                <a:sym typeface="Onest Bold"/>
              </a:rPr>
              <a:t> </a:t>
            </a:r>
            <a:r>
              <a:rPr lang="en-US" sz="1966" b="1" dirty="0" err="1">
                <a:solidFill>
                  <a:srgbClr val="000000"/>
                </a:solidFill>
                <a:latin typeface="Onest Bold"/>
                <a:ea typeface="Onest Bold"/>
                <a:cs typeface="Onest Bold"/>
                <a:sym typeface="Onest Bold"/>
              </a:rPr>
              <a:t>пільги</a:t>
            </a:r>
            <a:endParaRPr lang="en-US" sz="1966" b="1" dirty="0">
              <a:solidFill>
                <a:srgbClr val="000000"/>
              </a:solidFill>
              <a:latin typeface="Onest Bold"/>
              <a:ea typeface="Onest Bold"/>
              <a:cs typeface="Onest Bold"/>
              <a:sym typeface="Onest Bold"/>
            </a:endParaRPr>
          </a:p>
          <a:p>
            <a:pPr marL="424530" lvl="1" indent="-212265" algn="l">
              <a:lnSpc>
                <a:spcPts val="2867"/>
              </a:lnSpc>
              <a:buFont typeface="Arial"/>
              <a:buChar char="•"/>
            </a:pP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Довідка</a:t>
            </a:r>
            <a:r>
              <a:rPr lang="en-US" sz="1966" dirty="0">
                <a:solidFill>
                  <a:srgbClr val="000000"/>
                </a:solidFill>
                <a:latin typeface="Onest"/>
                <a:ea typeface="Onest"/>
                <a:cs typeface="Onest"/>
                <a:sym typeface="Onest"/>
              </a:rPr>
              <a:t> ВПО, УБД, </a:t>
            </a:r>
            <a:r>
              <a:rPr lang="en-US" sz="1966" dirty="0" err="1">
                <a:solidFill>
                  <a:srgbClr val="000000"/>
                </a:solidFill>
                <a:latin typeface="Onest"/>
                <a:ea typeface="Onest"/>
                <a:cs typeface="Onest"/>
                <a:sym typeface="Onest"/>
              </a:rPr>
              <a:t>інвалідність</a:t>
            </a:r>
            <a:r>
              <a:rPr lang="en-US" sz="1966" dirty="0">
                <a:solidFill>
                  <a:srgbClr val="000000"/>
                </a:solidFill>
                <a:latin typeface="Onest"/>
                <a:ea typeface="Onest"/>
                <a:cs typeface="Onest"/>
                <a:sym typeface="Onest"/>
              </a:rPr>
              <a:t> І, ІІ </a:t>
            </a:r>
            <a:r>
              <a:rPr lang="en-US" sz="1966" dirty="0" err="1">
                <a:solidFill>
                  <a:srgbClr val="000000"/>
                </a:solidFill>
                <a:latin typeface="Onest"/>
                <a:ea typeface="Onest"/>
                <a:cs typeface="Onest"/>
                <a:sym typeface="Onest"/>
              </a:rPr>
              <a:t>груп</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багатодітні</a:t>
            </a:r>
            <a:r>
              <a:rPr lang="en-US" sz="1966" dirty="0">
                <a:solidFill>
                  <a:srgbClr val="000000"/>
                </a:solidFill>
                <a:latin typeface="Onest"/>
                <a:ea typeface="Onest"/>
                <a:cs typeface="Onest"/>
                <a:sym typeface="Onest"/>
              </a:rPr>
              <a:t> </a:t>
            </a:r>
            <a:r>
              <a:rPr lang="en-US" sz="1966" dirty="0" err="1">
                <a:solidFill>
                  <a:srgbClr val="000000"/>
                </a:solidFill>
                <a:latin typeface="Onest"/>
                <a:ea typeface="Onest"/>
                <a:cs typeface="Onest"/>
                <a:sym typeface="Onest"/>
              </a:rPr>
              <a:t>родини</a:t>
            </a:r>
            <a:endParaRPr lang="en-US" sz="1966" dirty="0">
              <a:solidFill>
                <a:srgbClr val="000000"/>
              </a:solidFill>
              <a:latin typeface="Onest"/>
              <a:ea typeface="Onest"/>
              <a:cs typeface="Onest"/>
              <a:sym typeface="Onest"/>
            </a:endParaRPr>
          </a:p>
        </p:txBody>
      </p:sp>
      <p:sp>
        <p:nvSpPr>
          <p:cNvPr id="20" name="Freeform 20"/>
          <p:cNvSpPr/>
          <p:nvPr/>
        </p:nvSpPr>
        <p:spPr>
          <a:xfrm>
            <a:off x="369178" y="1902667"/>
            <a:ext cx="1097017" cy="1493387"/>
          </a:xfrm>
          <a:custGeom>
            <a:avLst/>
            <a:gdLst/>
            <a:ahLst/>
            <a:cxnLst/>
            <a:rect l="l" t="t" r="r" b="b"/>
            <a:pathLst>
              <a:path w="1097017" h="1493387">
                <a:moveTo>
                  <a:pt x="0" y="0"/>
                </a:moveTo>
                <a:lnTo>
                  <a:pt x="1097017" y="0"/>
                </a:lnTo>
                <a:lnTo>
                  <a:pt x="1097017" y="1493387"/>
                </a:lnTo>
                <a:lnTo>
                  <a:pt x="0" y="149338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2" name="TextBox 22"/>
          <p:cNvSpPr txBox="1"/>
          <p:nvPr/>
        </p:nvSpPr>
        <p:spPr>
          <a:xfrm>
            <a:off x="735930" y="39760"/>
            <a:ext cx="17205907" cy="753461"/>
          </a:xfrm>
          <a:prstGeom prst="rect">
            <a:avLst/>
          </a:prstGeom>
        </p:spPr>
        <p:txBody>
          <a:bodyPr lIns="0" tIns="0" rIns="0" bIns="0" rtlCol="0" anchor="t">
            <a:spAutoFit/>
          </a:bodyPr>
          <a:lstStyle/>
          <a:p>
            <a:pPr algn="ctr">
              <a:lnSpc>
                <a:spcPts val="6259"/>
              </a:lnSpc>
              <a:spcBef>
                <a:spcPct val="0"/>
              </a:spcBef>
            </a:pPr>
            <a:r>
              <a:rPr lang="en-US" sz="4292" b="1" dirty="0">
                <a:solidFill>
                  <a:srgbClr val="101F36"/>
                </a:solidFill>
                <a:latin typeface="Onest Heavy"/>
                <a:ea typeface="Onest Heavy"/>
                <a:cs typeface="Onest Heavy"/>
                <a:sym typeface="Onest Heavy"/>
              </a:rPr>
              <a:t>ЧЕК-ЛИСТ ДЛЯ ЗАЯВНИКА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21277" y="-124646"/>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3301336" y="-124646"/>
            <a:ext cx="5569463" cy="10422042"/>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3035086" y="-1444"/>
            <a:ext cx="5274638" cy="9865353"/>
          </a:xfrm>
          <a:custGeom>
            <a:avLst/>
            <a:gdLst/>
            <a:ahLst/>
            <a:cxnLst/>
            <a:rect l="l" t="t" r="r" b="b"/>
            <a:pathLst>
              <a:path w="5274638" h="9865353">
                <a:moveTo>
                  <a:pt x="0" y="0"/>
                </a:moveTo>
                <a:lnTo>
                  <a:pt x="5274639" y="0"/>
                </a:lnTo>
                <a:lnTo>
                  <a:pt x="5274639" y="9865353"/>
                </a:lnTo>
                <a:lnTo>
                  <a:pt x="0" y="98653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4067986" y="-1444"/>
            <a:ext cx="5496507" cy="10285520"/>
            <a:chOff x="0" y="0"/>
            <a:chExt cx="7328676" cy="13714027"/>
          </a:xfrm>
        </p:grpSpPr>
        <p:sp>
          <p:nvSpPr>
            <p:cNvPr id="12" name="Freeform 12"/>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grpSp>
        <p:nvGrpSpPr>
          <p:cNvPr id="13" name="Group 13"/>
          <p:cNvGrpSpPr/>
          <p:nvPr/>
        </p:nvGrpSpPr>
        <p:grpSpPr>
          <a:xfrm>
            <a:off x="3889101" y="1232899"/>
            <a:ext cx="6607128" cy="2033540"/>
            <a:chOff x="0" y="0"/>
            <a:chExt cx="8809505" cy="2711387"/>
          </a:xfrm>
        </p:grpSpPr>
        <p:sp>
          <p:nvSpPr>
            <p:cNvPr id="14" name="Freeform 14"/>
            <p:cNvSpPr/>
            <p:nvPr/>
          </p:nvSpPr>
          <p:spPr>
            <a:xfrm>
              <a:off x="0" y="0"/>
              <a:ext cx="8809504" cy="2711387"/>
            </a:xfrm>
            <a:custGeom>
              <a:avLst/>
              <a:gdLst/>
              <a:ahLst/>
              <a:cxnLst/>
              <a:rect l="l" t="t" r="r" b="b"/>
              <a:pathLst>
                <a:path w="8809504" h="2711387">
                  <a:moveTo>
                    <a:pt x="0" y="0"/>
                  </a:moveTo>
                  <a:lnTo>
                    <a:pt x="8809504" y="0"/>
                  </a:lnTo>
                  <a:lnTo>
                    <a:pt x="8809504" y="2711387"/>
                  </a:lnTo>
                  <a:lnTo>
                    <a:pt x="0" y="2711387"/>
                  </a:lnTo>
                  <a:close/>
                </a:path>
              </a:pathLst>
            </a:custGeom>
            <a:solidFill>
              <a:srgbClr val="000000">
                <a:alpha val="0"/>
              </a:srgbClr>
            </a:solidFill>
          </p:spPr>
        </p:sp>
        <p:sp>
          <p:nvSpPr>
            <p:cNvPr id="15" name="TextBox 15"/>
            <p:cNvSpPr txBox="1"/>
            <p:nvPr/>
          </p:nvSpPr>
          <p:spPr>
            <a:xfrm>
              <a:off x="0" y="-57150"/>
              <a:ext cx="8809505" cy="2768537"/>
            </a:xfrm>
            <a:prstGeom prst="rect">
              <a:avLst/>
            </a:prstGeom>
          </p:spPr>
          <p:txBody>
            <a:bodyPr lIns="0" tIns="0" rIns="0" bIns="0" rtlCol="0" anchor="t"/>
            <a:lstStyle/>
            <a:p>
              <a:pPr algn="ctr">
                <a:lnSpc>
                  <a:spcPts val="3251"/>
                </a:lnSpc>
              </a:pPr>
              <a:endParaRPr/>
            </a:p>
          </p:txBody>
        </p:sp>
      </p:grpSp>
      <p:sp>
        <p:nvSpPr>
          <p:cNvPr id="16" name="Freeform 16"/>
          <p:cNvSpPr/>
          <p:nvPr/>
        </p:nvSpPr>
        <p:spPr>
          <a:xfrm>
            <a:off x="7348371" y="6061979"/>
            <a:ext cx="4294226" cy="3478323"/>
          </a:xfrm>
          <a:custGeom>
            <a:avLst/>
            <a:gdLst/>
            <a:ahLst/>
            <a:cxnLst/>
            <a:rect l="l" t="t" r="r" b="b"/>
            <a:pathLst>
              <a:path w="4294226" h="3478323">
                <a:moveTo>
                  <a:pt x="0" y="0"/>
                </a:moveTo>
                <a:lnTo>
                  <a:pt x="4294225" y="0"/>
                </a:lnTo>
                <a:lnTo>
                  <a:pt x="4294225" y="3478323"/>
                </a:lnTo>
                <a:lnTo>
                  <a:pt x="0" y="34783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TextBox 17"/>
          <p:cNvSpPr txBox="1"/>
          <p:nvPr/>
        </p:nvSpPr>
        <p:spPr>
          <a:xfrm>
            <a:off x="2470783" y="269255"/>
            <a:ext cx="15091663" cy="1025922"/>
          </a:xfrm>
          <a:prstGeom prst="rect">
            <a:avLst/>
          </a:prstGeom>
        </p:spPr>
        <p:txBody>
          <a:bodyPr lIns="0" tIns="0" rIns="0" bIns="0" rtlCol="0" anchor="t">
            <a:spAutoFit/>
          </a:bodyPr>
          <a:lstStyle/>
          <a:p>
            <a:pPr algn="l">
              <a:lnSpc>
                <a:spcPts val="7975"/>
              </a:lnSpc>
              <a:spcBef>
                <a:spcPct val="0"/>
              </a:spcBef>
            </a:pPr>
            <a:r>
              <a:rPr lang="en-US" sz="5468" b="1" dirty="0" smtClean="0">
                <a:solidFill>
                  <a:srgbClr val="DCE4F4"/>
                </a:solidFill>
                <a:latin typeface="Onest Heavy"/>
                <a:ea typeface="Onest Heavy"/>
                <a:cs typeface="Onest Heavy"/>
                <a:sym typeface="Onest Heavy"/>
              </a:rPr>
              <a:t>ЖИТЛОВИЙ</a:t>
            </a:r>
            <a:r>
              <a:rPr lang="uk-UA" sz="5468" b="1" dirty="0" smtClean="0">
                <a:solidFill>
                  <a:srgbClr val="DCE4F4"/>
                </a:solidFill>
                <a:latin typeface="Onest Heavy"/>
                <a:ea typeface="Onest Heavy"/>
                <a:cs typeface="Onest Heavy"/>
                <a:sym typeface="Onest Heavy"/>
              </a:rPr>
              <a:t> </a:t>
            </a:r>
            <a:r>
              <a:rPr lang="en-US" sz="5468" b="1" dirty="0" smtClean="0">
                <a:solidFill>
                  <a:srgbClr val="DCE4F4"/>
                </a:solidFill>
                <a:latin typeface="Onest Heavy"/>
                <a:ea typeface="Onest Heavy"/>
                <a:cs typeface="Onest Heavy"/>
                <a:sym typeface="Onest Heavy"/>
              </a:rPr>
              <a:t>СЕРТИФІКАТ </a:t>
            </a:r>
            <a:r>
              <a:rPr lang="en-US" sz="5468" b="1" dirty="0">
                <a:solidFill>
                  <a:srgbClr val="DCE4F4"/>
                </a:solidFill>
                <a:latin typeface="Onest Heavy"/>
                <a:ea typeface="Onest Heavy"/>
                <a:cs typeface="Onest Heavy"/>
                <a:sym typeface="Onest Heavy"/>
              </a:rPr>
              <a:t>МАЄ МІСТИТИ:</a:t>
            </a:r>
          </a:p>
        </p:txBody>
      </p:sp>
      <p:sp>
        <p:nvSpPr>
          <p:cNvPr id="18" name="TextBox 18"/>
          <p:cNvSpPr txBox="1"/>
          <p:nvPr/>
        </p:nvSpPr>
        <p:spPr>
          <a:xfrm>
            <a:off x="2492065" y="1510021"/>
            <a:ext cx="15493052" cy="3633479"/>
          </a:xfrm>
          <a:prstGeom prst="rect">
            <a:avLst/>
          </a:prstGeom>
        </p:spPr>
        <p:txBody>
          <a:bodyPr lIns="0" tIns="0" rIns="0" bIns="0" rtlCol="0" anchor="t">
            <a:spAutoFit/>
          </a:bodyPr>
          <a:lstStyle/>
          <a:p>
            <a:pPr marL="535094" lvl="1" indent="-267547" algn="l">
              <a:lnSpc>
                <a:spcPts val="3613"/>
              </a:lnSpc>
              <a:buFont typeface="Arial"/>
              <a:buChar char="•"/>
            </a:pPr>
            <a:r>
              <a:rPr lang="en-US" sz="2478">
                <a:solidFill>
                  <a:srgbClr val="DCE4F4"/>
                </a:solidFill>
                <a:latin typeface="Onest"/>
                <a:ea typeface="Onest"/>
                <a:cs typeface="Onest"/>
                <a:sym typeface="Onest"/>
              </a:rPr>
              <a:t>відомості про отримувача компенсації;</a:t>
            </a:r>
          </a:p>
          <a:p>
            <a:pPr marL="535094" lvl="1" indent="-267547" algn="l">
              <a:lnSpc>
                <a:spcPts val="3613"/>
              </a:lnSpc>
              <a:buFont typeface="Arial"/>
              <a:buChar char="•"/>
            </a:pPr>
            <a:r>
              <a:rPr lang="en-US" sz="2478">
                <a:solidFill>
                  <a:srgbClr val="DCE4F4"/>
                </a:solidFill>
                <a:latin typeface="Onest"/>
                <a:ea typeface="Onest"/>
                <a:cs typeface="Onest"/>
                <a:sym typeface="Onest"/>
              </a:rPr>
              <a:t>наявність/відсутність пріоритетного права на отримання компенсації;</a:t>
            </a:r>
          </a:p>
          <a:p>
            <a:pPr marL="535094" lvl="1" indent="-267547" algn="l">
              <a:lnSpc>
                <a:spcPts val="3613"/>
              </a:lnSpc>
              <a:buFont typeface="Arial"/>
              <a:buChar char="•"/>
            </a:pPr>
            <a:r>
              <a:rPr lang="en-US" sz="2478">
                <a:solidFill>
                  <a:srgbClr val="DCE4F4"/>
                </a:solidFill>
                <a:latin typeface="Onest"/>
                <a:ea typeface="Onest"/>
                <a:cs typeface="Onest"/>
                <a:sym typeface="Onest"/>
              </a:rPr>
              <a:t>розмір компенсації, зазначений у рішенні Комісії;</a:t>
            </a:r>
          </a:p>
          <a:p>
            <a:pPr marL="535094" lvl="1" indent="-267547" algn="l">
              <a:lnSpc>
                <a:spcPts val="3613"/>
              </a:lnSpc>
              <a:buFont typeface="Arial"/>
              <a:buChar char="•"/>
            </a:pPr>
            <a:r>
              <a:rPr lang="en-US" sz="2478">
                <a:solidFill>
                  <a:srgbClr val="DCE4F4"/>
                </a:solidFill>
                <a:latin typeface="Onest"/>
                <a:ea typeface="Onest"/>
                <a:cs typeface="Onest"/>
                <a:sym typeface="Onest"/>
              </a:rPr>
              <a:t>реєстраційний номер житлового сертифіката в РПЗМ;</a:t>
            </a:r>
          </a:p>
          <a:p>
            <a:pPr marL="535094" lvl="1" indent="-267547" algn="l">
              <a:lnSpc>
                <a:spcPts val="3613"/>
              </a:lnSpc>
              <a:buFont typeface="Arial"/>
              <a:buChar char="•"/>
            </a:pPr>
            <a:r>
              <a:rPr lang="en-US" sz="2478">
                <a:solidFill>
                  <a:srgbClr val="DCE4F4"/>
                </a:solidFill>
                <a:latin typeface="Onest"/>
                <a:ea typeface="Onest"/>
                <a:cs typeface="Onest"/>
                <a:sym typeface="Onest"/>
              </a:rPr>
              <a:t>відомості про рішення Комісії та відповідних органів місцевого самоврядування чи військової адміністрації, на яких ґрунтується видача житлового сертифіката;</a:t>
            </a:r>
          </a:p>
          <a:p>
            <a:pPr marL="535094" lvl="1" indent="-267547" algn="l">
              <a:lnSpc>
                <a:spcPts val="3613"/>
              </a:lnSpc>
              <a:buFont typeface="Arial"/>
              <a:buChar char="•"/>
            </a:pPr>
            <a:r>
              <a:rPr lang="en-US" sz="2478">
                <a:solidFill>
                  <a:srgbClr val="DCE4F4"/>
                </a:solidFill>
                <a:latin typeface="Onest"/>
                <a:ea typeface="Onest"/>
                <a:cs typeface="Onest"/>
                <a:sym typeface="Onest"/>
              </a:rPr>
              <a:t>відомості про знищений об’єкт нерухомого майна, за який надається компенсація;</a:t>
            </a:r>
          </a:p>
          <a:p>
            <a:pPr marL="535094" lvl="1" indent="-267547" algn="l">
              <a:lnSpc>
                <a:spcPts val="3614"/>
              </a:lnSpc>
              <a:buFont typeface="Arial"/>
              <a:buChar char="•"/>
            </a:pPr>
            <a:r>
              <a:rPr lang="en-US" sz="2478">
                <a:solidFill>
                  <a:srgbClr val="DCE4F4"/>
                </a:solidFill>
                <a:latin typeface="Onest"/>
                <a:ea typeface="Onest"/>
                <a:cs typeface="Onest"/>
                <a:sym typeface="Onest"/>
              </a:rPr>
              <a:t>згенерований QR-код для швидкого розпізнавання скануючими пристроями.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17215795" y="-1444"/>
            <a:ext cx="1072205" cy="10046512"/>
          </a:xfrm>
          <a:custGeom>
            <a:avLst/>
            <a:gdLst/>
            <a:ahLst/>
            <a:cxnLst/>
            <a:rect l="l" t="t" r="r" b="b"/>
            <a:pathLst>
              <a:path w="1072205" h="10046512">
                <a:moveTo>
                  <a:pt x="0" y="0"/>
                </a:moveTo>
                <a:lnTo>
                  <a:pt x="1072205" y="0"/>
                </a:lnTo>
                <a:lnTo>
                  <a:pt x="1072205" y="10046512"/>
                </a:lnTo>
                <a:lnTo>
                  <a:pt x="0" y="10046512"/>
                </a:lnTo>
                <a:lnTo>
                  <a:pt x="0" y="0"/>
                </a:lnTo>
                <a:close/>
              </a:path>
            </a:pathLst>
          </a:custGeom>
          <a:blipFill>
            <a:blip r:embed="rId2">
              <a:extLst>
                <a:ext uri="{96DAC541-7B7A-43D3-8B79-37D633B846F1}">
                  <asvg:svgBlip xmlns="" xmlns:asvg="http://schemas.microsoft.com/office/drawing/2016/SVG/main" r:embed="rId3"/>
                </a:ext>
              </a:extLst>
            </a:blip>
            <a:stretch>
              <a:fillRect l="-412635" b="-2327"/>
            </a:stretch>
          </a:blipFill>
        </p:spPr>
      </p:sp>
      <p:grpSp>
        <p:nvGrpSpPr>
          <p:cNvPr id="11" name="Group 11"/>
          <p:cNvGrpSpPr/>
          <p:nvPr/>
        </p:nvGrpSpPr>
        <p:grpSpPr>
          <a:xfrm>
            <a:off x="-381789" y="-120948"/>
            <a:ext cx="14607957" cy="10407948"/>
            <a:chOff x="0" y="0"/>
            <a:chExt cx="19477275" cy="13877264"/>
          </a:xfrm>
        </p:grpSpPr>
        <p:sp>
          <p:nvSpPr>
            <p:cNvPr id="12" name="Freeform 12"/>
            <p:cNvSpPr/>
            <p:nvPr/>
          </p:nvSpPr>
          <p:spPr>
            <a:xfrm>
              <a:off x="0" y="0"/>
              <a:ext cx="19476227" cy="13877075"/>
            </a:xfrm>
            <a:custGeom>
              <a:avLst/>
              <a:gdLst/>
              <a:ahLst/>
              <a:cxnLst/>
              <a:rect l="l" t="t" r="r" b="b"/>
              <a:pathLst>
                <a:path w="19476227" h="13877075">
                  <a:moveTo>
                    <a:pt x="19476227" y="0"/>
                  </a:moveTo>
                  <a:lnTo>
                    <a:pt x="17231007" y="0"/>
                  </a:lnTo>
                  <a:lnTo>
                    <a:pt x="0" y="0"/>
                  </a:lnTo>
                  <a:lnTo>
                    <a:pt x="0" y="13877075"/>
                  </a:lnTo>
                  <a:lnTo>
                    <a:pt x="17231007" y="13877075"/>
                  </a:lnTo>
                  <a:lnTo>
                    <a:pt x="17231007" y="3420467"/>
                  </a:lnTo>
                  <a:lnTo>
                    <a:pt x="19106973" y="3255072"/>
                  </a:lnTo>
                  <a:lnTo>
                    <a:pt x="19255822" y="3231298"/>
                  </a:lnTo>
                  <a:lnTo>
                    <a:pt x="19372607" y="3191202"/>
                  </a:lnTo>
                  <a:lnTo>
                    <a:pt x="19448887" y="3138898"/>
                  </a:lnTo>
                  <a:lnTo>
                    <a:pt x="19476227" y="3078369"/>
                  </a:lnTo>
                  <a:lnTo>
                    <a:pt x="19476227" y="0"/>
                  </a:lnTo>
                  <a:close/>
                </a:path>
              </a:pathLst>
            </a:custGeom>
            <a:solidFill>
              <a:srgbClr val="DCE4F4"/>
            </a:solidFill>
          </p:spPr>
        </p:sp>
      </p:grpSp>
      <p:grpSp>
        <p:nvGrpSpPr>
          <p:cNvPr id="13" name="Group 13"/>
          <p:cNvGrpSpPr/>
          <p:nvPr/>
        </p:nvGrpSpPr>
        <p:grpSpPr>
          <a:xfrm>
            <a:off x="12406816" y="-1444"/>
            <a:ext cx="5496507" cy="10285520"/>
            <a:chOff x="0" y="0"/>
            <a:chExt cx="7328676" cy="13714027"/>
          </a:xfrm>
        </p:grpSpPr>
        <p:sp>
          <p:nvSpPr>
            <p:cNvPr id="14" name="Freeform 14"/>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sp>
        <p:nvSpPr>
          <p:cNvPr id="15" name="TextBox 15"/>
          <p:cNvSpPr txBox="1"/>
          <p:nvPr/>
        </p:nvSpPr>
        <p:spPr>
          <a:xfrm>
            <a:off x="1300460" y="1297009"/>
            <a:ext cx="15958840" cy="8055282"/>
          </a:xfrm>
          <a:prstGeom prst="rect">
            <a:avLst/>
          </a:prstGeom>
        </p:spPr>
        <p:txBody>
          <a:bodyPr lIns="0" tIns="0" rIns="0" bIns="0" rtlCol="0" anchor="t">
            <a:spAutoFit/>
          </a:bodyPr>
          <a:lstStyle/>
          <a:p>
            <a:pPr algn="l">
              <a:lnSpc>
                <a:spcPts val="3500"/>
              </a:lnSpc>
              <a:spcBef>
                <a:spcPct val="0"/>
              </a:spcBef>
            </a:pPr>
            <a:r>
              <a:rPr lang="en-US" sz="2400" b="1" dirty="0">
                <a:solidFill>
                  <a:srgbClr val="000000"/>
                </a:solidFill>
                <a:latin typeface="Onest Bold"/>
                <a:ea typeface="Onest Bold"/>
                <a:cs typeface="Onest Bold"/>
                <a:sym typeface="Onest Bold"/>
              </a:rPr>
              <a:t>І.ПРИПИНЕННЯ ПРАВА ВЛАСНОСТІ НА ЗРУЙНОВАНЕ ЖИТЛО</a:t>
            </a:r>
          </a:p>
          <a:p>
            <a:pPr algn="l">
              <a:lnSpc>
                <a:spcPts val="3499"/>
              </a:lnSpc>
              <a:spcBef>
                <a:spcPct val="0"/>
              </a:spcBef>
            </a:pPr>
            <a:r>
              <a:rPr lang="en-US" sz="2400" dirty="0" err="1">
                <a:solidFill>
                  <a:srgbClr val="000000"/>
                </a:solidFill>
                <a:latin typeface="Onest"/>
                <a:ea typeface="Onest"/>
                <a:cs typeface="Onest"/>
                <a:sym typeface="Onest"/>
              </a:rPr>
              <a:t>Державна</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реєстрація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припинення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права</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власності</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має</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проводитися</a:t>
            </a:r>
            <a:r>
              <a:rPr lang="en-US" sz="2400" dirty="0">
                <a:solidFill>
                  <a:srgbClr val="000000"/>
                </a:solidFill>
                <a:latin typeface="Onest"/>
                <a:ea typeface="Onest"/>
                <a:cs typeface="Onest"/>
                <a:sym typeface="Onest"/>
              </a:rPr>
              <a:t> у </a:t>
            </a:r>
            <a:r>
              <a:rPr lang="en-US" sz="2400" dirty="0" err="1">
                <a:solidFill>
                  <a:srgbClr val="000000"/>
                </a:solidFill>
                <a:latin typeface="Onest"/>
                <a:ea typeface="Onest"/>
                <a:cs typeface="Onest"/>
                <a:sym typeface="Onest"/>
              </a:rPr>
              <a:t>зв’язку</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зі</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знищенням</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нерухомості</a:t>
            </a:r>
            <a:r>
              <a:rPr lang="en-US" sz="2400" dirty="0">
                <a:solidFill>
                  <a:srgbClr val="000000"/>
                </a:solidFill>
                <a:latin typeface="Onest"/>
                <a:ea typeface="Onest"/>
                <a:cs typeface="Onest"/>
                <a:sym typeface="Onest"/>
              </a:rPr>
              <a:t>, а </a:t>
            </a:r>
            <a:r>
              <a:rPr lang="en-US" sz="2400" dirty="0" err="1">
                <a:solidFill>
                  <a:srgbClr val="000000"/>
                </a:solidFill>
                <a:latin typeface="Onest"/>
                <a:ea typeface="Onest"/>
                <a:cs typeface="Onest"/>
                <a:sym typeface="Onest"/>
              </a:rPr>
              <a:t>не</a:t>
            </a:r>
            <a:r>
              <a:rPr lang="en-US" sz="2400" dirty="0">
                <a:solidFill>
                  <a:srgbClr val="000000"/>
                </a:solidFill>
                <a:latin typeface="Onest"/>
                <a:ea typeface="Onest"/>
                <a:cs typeface="Onest"/>
                <a:sym typeface="Onest"/>
              </a:rPr>
              <a:t> з </a:t>
            </a:r>
            <a:r>
              <a:rPr lang="en-US" sz="2400" dirty="0" err="1">
                <a:solidFill>
                  <a:srgbClr val="000000"/>
                </a:solidFill>
                <a:latin typeface="Onest"/>
                <a:ea typeface="Onest"/>
                <a:cs typeface="Onest"/>
                <a:sym typeface="Onest"/>
              </a:rPr>
              <a:t>підстави</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відмови</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власника</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від</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свого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права</a:t>
            </a:r>
            <a:r>
              <a:rPr lang="en-US" sz="2400" dirty="0">
                <a:solidFill>
                  <a:srgbClr val="000000"/>
                </a:solidFill>
                <a:latin typeface="Onest"/>
                <a:ea typeface="Onest"/>
                <a:cs typeface="Onest"/>
                <a:sym typeface="Onest"/>
              </a:rPr>
              <a:t>.</a:t>
            </a:r>
          </a:p>
          <a:p>
            <a:pPr algn="l">
              <a:lnSpc>
                <a:spcPts val="3499"/>
              </a:lnSpc>
              <a:spcBef>
                <a:spcPct val="0"/>
              </a:spcBef>
            </a:pPr>
            <a:endParaRPr lang="en-US" sz="2400" dirty="0">
              <a:solidFill>
                <a:srgbClr val="000000"/>
              </a:solidFill>
              <a:latin typeface="Onest"/>
              <a:ea typeface="Onest"/>
              <a:cs typeface="Onest"/>
              <a:sym typeface="Onest"/>
            </a:endParaRPr>
          </a:p>
          <a:p>
            <a:pPr algn="l">
              <a:lnSpc>
                <a:spcPts val="3499"/>
              </a:lnSpc>
              <a:spcBef>
                <a:spcPct val="0"/>
              </a:spcBef>
            </a:pPr>
            <a:r>
              <a:rPr lang="en-US" sz="2400" b="1" u="sng" dirty="0" err="1">
                <a:solidFill>
                  <a:srgbClr val="000000"/>
                </a:solidFill>
                <a:latin typeface="Onest Bold"/>
                <a:ea typeface="Onest Bold"/>
                <a:cs typeface="Onest Bold"/>
                <a:sym typeface="Onest Bold"/>
              </a:rPr>
              <a:t>Момент</a:t>
            </a:r>
            <a:r>
              <a:rPr lang="en-US" sz="2400" b="1" u="sng" dirty="0">
                <a:solidFill>
                  <a:srgbClr val="000000"/>
                </a:solidFill>
                <a:latin typeface="Onest Bold"/>
                <a:ea typeface="Onest Bold"/>
                <a:cs typeface="Onest Bold"/>
                <a:sym typeface="Onest Bold"/>
              </a:rPr>
              <a:t> </a:t>
            </a:r>
            <a:r>
              <a:rPr lang="en-US" sz="2400" b="1" u="sng" dirty="0" err="1">
                <a:solidFill>
                  <a:srgbClr val="000000"/>
                </a:solidFill>
                <a:latin typeface="Onest Bold"/>
                <a:ea typeface="Onest Bold"/>
                <a:cs typeface="Onest Bold"/>
                <a:sym typeface="Onest Bold"/>
              </a:rPr>
              <a:t>припинення</a:t>
            </a:r>
            <a:r>
              <a:rPr lang="en-US" sz="2400" b="1" u="sng" dirty="0">
                <a:solidFill>
                  <a:srgbClr val="000000"/>
                </a:solidFill>
                <a:latin typeface="Onest Bold"/>
                <a:ea typeface="Onest Bold"/>
                <a:cs typeface="Onest Bold"/>
                <a:sym typeface="Onest Bold"/>
              </a:rPr>
              <a:t> </a:t>
            </a:r>
            <a:r>
              <a:rPr lang="en-US" sz="2400" b="1" u="sng" dirty="0" err="1">
                <a:solidFill>
                  <a:srgbClr val="000000"/>
                </a:solidFill>
                <a:latin typeface="Onest Bold"/>
                <a:ea typeface="Onest Bold"/>
                <a:cs typeface="Onest Bold"/>
                <a:sym typeface="Onest Bold"/>
              </a:rPr>
              <a:t>права</a:t>
            </a:r>
            <a:r>
              <a:rPr lang="en-US" sz="2400" b="1" u="sng" dirty="0">
                <a:solidFill>
                  <a:srgbClr val="000000"/>
                </a:solidFill>
                <a:latin typeface="Onest Bold"/>
                <a:ea typeface="Onest Bold"/>
                <a:cs typeface="Onest Bold"/>
                <a:sym typeface="Onest Bold"/>
              </a:rPr>
              <a:t> </a:t>
            </a:r>
            <a:r>
              <a:rPr lang="en-US" sz="2400" b="1" u="sng" dirty="0" err="1">
                <a:solidFill>
                  <a:srgbClr val="000000"/>
                </a:solidFill>
                <a:latin typeface="Onest Bold"/>
                <a:ea typeface="Onest Bold"/>
                <a:cs typeface="Onest Bold"/>
                <a:sym typeface="Onest Bold"/>
              </a:rPr>
              <a:t>власності</a:t>
            </a:r>
            <a:r>
              <a:rPr lang="en-US" sz="2400" b="1" u="sng" dirty="0">
                <a:solidFill>
                  <a:srgbClr val="000000"/>
                </a:solidFill>
                <a:latin typeface="Onest Bold"/>
                <a:ea typeface="Onest Bold"/>
                <a:cs typeface="Onest Bold"/>
                <a:sym typeface="Onest Bold"/>
              </a:rPr>
              <a:t>: </a:t>
            </a:r>
            <a:r>
              <a:rPr lang="en-US" sz="2400" dirty="0" err="1">
                <a:solidFill>
                  <a:srgbClr val="000000"/>
                </a:solidFill>
                <a:latin typeface="Onest"/>
                <a:ea typeface="Onest"/>
                <a:cs typeface="Onest"/>
                <a:sym typeface="Onest"/>
              </a:rPr>
              <a:t>отримувач</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компенсації</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здійснює</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дії</a:t>
            </a:r>
            <a:r>
              <a:rPr lang="en-US" sz="2400" dirty="0">
                <a:solidFill>
                  <a:srgbClr val="000000"/>
                </a:solidFill>
                <a:latin typeface="Onest"/>
                <a:ea typeface="Onest"/>
                <a:cs typeface="Onest"/>
                <a:sym typeface="Onest"/>
              </a:rPr>
              <a:t> щодо </a:t>
            </a:r>
            <a:r>
              <a:rPr lang="en-US" sz="2400" dirty="0" err="1">
                <a:solidFill>
                  <a:srgbClr val="000000"/>
                </a:solidFill>
                <a:latin typeface="Onest"/>
                <a:ea typeface="Onest"/>
                <a:cs typeface="Onest"/>
                <a:sym typeface="Onest"/>
              </a:rPr>
              <a:t>державної</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реєстрації</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припинення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права</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власності</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на</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знищений</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об’єкт</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нерухомого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майна</a:t>
            </a:r>
            <a:r>
              <a:rPr lang="en-US" sz="2400" dirty="0">
                <a:solidFill>
                  <a:srgbClr val="000000"/>
                </a:solidFill>
                <a:latin typeface="Onest"/>
                <a:ea typeface="Onest"/>
                <a:cs typeface="Onest"/>
                <a:sym typeface="Onest"/>
              </a:rPr>
              <a:t> </a:t>
            </a:r>
            <a:r>
              <a:rPr lang="en-US" sz="2400" b="1" dirty="0">
                <a:solidFill>
                  <a:srgbClr val="000000"/>
                </a:solidFill>
                <a:latin typeface="Onest Bold"/>
                <a:ea typeface="Onest Bold"/>
                <a:cs typeface="Onest Bold"/>
                <a:sym typeface="Onest Bold"/>
              </a:rPr>
              <a:t>НЕ РАНІШЕ</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затвердження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уповноваженим</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органом</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рішення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Комісії</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надання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компенсації</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шляхом</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видачі</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житлового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сертифіката</a:t>
            </a:r>
            <a:r>
              <a:rPr lang="en-US" sz="2400" dirty="0">
                <a:solidFill>
                  <a:srgbClr val="000000"/>
                </a:solidFill>
                <a:latin typeface="Onest"/>
                <a:ea typeface="Onest"/>
                <a:cs typeface="Onest"/>
                <a:sym typeface="Onest"/>
              </a:rPr>
              <a:t> і ДО </a:t>
            </a:r>
            <a:r>
              <a:rPr lang="en-US" sz="2400" dirty="0" err="1">
                <a:solidFill>
                  <a:srgbClr val="000000"/>
                </a:solidFill>
                <a:latin typeface="Onest"/>
                <a:ea typeface="Onest"/>
                <a:cs typeface="Onest"/>
                <a:sym typeface="Onest"/>
              </a:rPr>
              <a:t>дати</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нотаріального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посвідчення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договору</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придбання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житла</a:t>
            </a:r>
            <a:r>
              <a:rPr lang="en-US" sz="2400" dirty="0">
                <a:solidFill>
                  <a:srgbClr val="000000"/>
                </a:solidFill>
                <a:latin typeface="Onest"/>
                <a:ea typeface="Onest"/>
                <a:cs typeface="Onest"/>
                <a:sym typeface="Onest"/>
              </a:rPr>
              <a:t> з </a:t>
            </a:r>
            <a:r>
              <a:rPr lang="en-US" sz="2400" dirty="0" err="1">
                <a:solidFill>
                  <a:srgbClr val="000000"/>
                </a:solidFill>
                <a:latin typeface="Onest"/>
                <a:ea typeface="Onest"/>
                <a:cs typeface="Onest"/>
                <a:sym typeface="Onest"/>
              </a:rPr>
              <a:t>використанням</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житлового</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сертифіката</a:t>
            </a:r>
            <a:r>
              <a:rPr lang="en-US" sz="2400" dirty="0">
                <a:solidFill>
                  <a:srgbClr val="000000"/>
                </a:solidFill>
                <a:latin typeface="Onest"/>
                <a:ea typeface="Onest"/>
                <a:cs typeface="Onest"/>
                <a:sym typeface="Onest"/>
              </a:rPr>
              <a:t>.</a:t>
            </a:r>
          </a:p>
          <a:p>
            <a:pPr algn="l">
              <a:lnSpc>
                <a:spcPts val="3499"/>
              </a:lnSpc>
              <a:spcBef>
                <a:spcPct val="0"/>
              </a:spcBef>
            </a:pPr>
            <a:endParaRPr lang="en-US" sz="2400" dirty="0">
              <a:solidFill>
                <a:srgbClr val="000000"/>
              </a:solidFill>
              <a:latin typeface="Onest"/>
              <a:ea typeface="Onest"/>
              <a:cs typeface="Onest"/>
              <a:sym typeface="Onest"/>
            </a:endParaRPr>
          </a:p>
          <a:p>
            <a:pPr algn="l">
              <a:lnSpc>
                <a:spcPts val="3499"/>
              </a:lnSpc>
              <a:spcBef>
                <a:spcPct val="0"/>
              </a:spcBef>
            </a:pPr>
            <a:r>
              <a:rPr lang="en-US" sz="2400" b="1" dirty="0">
                <a:solidFill>
                  <a:srgbClr val="000000"/>
                </a:solidFill>
                <a:latin typeface="Onest Bold"/>
                <a:ea typeface="Onest Bold"/>
                <a:cs typeface="Onest Bold"/>
                <a:sym typeface="Onest Bold"/>
              </a:rPr>
              <a:t>ІІ. ВЖИТИ ЗАХОДИЗ ПОШУКУ ЖИТЛА У БУДЬ-ЯКОМУ БЕЗПЕЧНОМУ РЕГІОНІ УКРАЇНИ</a:t>
            </a:r>
          </a:p>
          <a:p>
            <a:pPr algn="l">
              <a:lnSpc>
                <a:spcPts val="3499"/>
              </a:lnSpc>
              <a:spcBef>
                <a:spcPct val="0"/>
              </a:spcBef>
            </a:pPr>
            <a:endParaRPr lang="en-US" sz="2400" b="1" dirty="0">
              <a:solidFill>
                <a:srgbClr val="000000"/>
              </a:solidFill>
              <a:latin typeface="Onest Bold"/>
              <a:ea typeface="Onest Bold"/>
              <a:cs typeface="Onest Bold"/>
              <a:sym typeface="Onest Bold"/>
            </a:endParaRPr>
          </a:p>
          <a:p>
            <a:pPr algn="l">
              <a:lnSpc>
                <a:spcPts val="3499"/>
              </a:lnSpc>
              <a:spcBef>
                <a:spcPct val="0"/>
              </a:spcBef>
            </a:pPr>
            <a:r>
              <a:rPr lang="en-US" sz="2400" b="1" dirty="0" smtClean="0">
                <a:solidFill>
                  <a:srgbClr val="000000"/>
                </a:solidFill>
                <a:latin typeface="Onest Bold"/>
                <a:ea typeface="Onest Bold"/>
                <a:cs typeface="Onest Bold"/>
                <a:sym typeface="Onest Bold"/>
              </a:rPr>
              <a:t>ІІІ.ПОДАТИ</a:t>
            </a:r>
            <a:r>
              <a:rPr lang="uk-UA" sz="2400" b="1" dirty="0" smtClean="0">
                <a:solidFill>
                  <a:srgbClr val="000000"/>
                </a:solidFill>
                <a:latin typeface="Onest Bold"/>
                <a:ea typeface="Onest Bold"/>
                <a:cs typeface="Onest Bold"/>
                <a:sym typeface="Onest Bold"/>
              </a:rPr>
              <a:t> </a:t>
            </a:r>
            <a:r>
              <a:rPr lang="en-US" sz="2400" b="1" dirty="0" smtClean="0">
                <a:solidFill>
                  <a:srgbClr val="000000"/>
                </a:solidFill>
                <a:latin typeface="Onest Bold"/>
                <a:ea typeface="Onest Bold"/>
                <a:cs typeface="Onest Bold"/>
                <a:sym typeface="Onest Bold"/>
              </a:rPr>
              <a:t>ЗАЯВУ </a:t>
            </a:r>
            <a:r>
              <a:rPr lang="en-US" sz="2400" b="1" dirty="0">
                <a:solidFill>
                  <a:srgbClr val="000000"/>
                </a:solidFill>
                <a:latin typeface="Onest Bold"/>
                <a:ea typeface="Onest Bold"/>
                <a:cs typeface="Onest Bold"/>
                <a:sym typeface="Onest Bold"/>
              </a:rPr>
              <a:t>ПРО ФІНАНСУВАННЯ ПРИДБАННЯ ЖИТЛА ДО УКРПОШТИ (МОЖНА ПОДАТИЧЕРЕЗ «ДІЮ»)</a:t>
            </a:r>
          </a:p>
          <a:p>
            <a:pPr algn="l">
              <a:lnSpc>
                <a:spcPts val="3499"/>
              </a:lnSpc>
              <a:spcBef>
                <a:spcPct val="0"/>
              </a:spcBef>
            </a:pPr>
            <a:r>
              <a:rPr lang="en-US" sz="2400" dirty="0" err="1">
                <a:solidFill>
                  <a:srgbClr val="000000"/>
                </a:solidFill>
                <a:latin typeface="Onest"/>
                <a:ea typeface="Onest"/>
                <a:cs typeface="Onest"/>
                <a:sym typeface="Onest"/>
              </a:rPr>
              <a:t>Підтвердження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можливості</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фінансування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придбання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житла</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так</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зване</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бронювання</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коштів</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від</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Укрпошти</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дійсне</a:t>
            </a:r>
            <a:r>
              <a:rPr lang="en-US" sz="2400" dirty="0">
                <a:solidFill>
                  <a:srgbClr val="000000"/>
                </a:solidFill>
                <a:latin typeface="Onest"/>
                <a:ea typeface="Onest"/>
                <a:cs typeface="Onest"/>
                <a:sym typeface="Onest"/>
              </a:rPr>
              <a:t> 30 </a:t>
            </a:r>
            <a:r>
              <a:rPr lang="en-US" sz="2400" dirty="0" err="1">
                <a:solidFill>
                  <a:srgbClr val="000000"/>
                </a:solidFill>
                <a:latin typeface="Onest"/>
                <a:ea typeface="Onest"/>
                <a:cs typeface="Onest"/>
                <a:sym typeface="Onest"/>
              </a:rPr>
              <a:t>календарних</a:t>
            </a:r>
            <a:r>
              <a:rPr lang="en-US" sz="2400" dirty="0">
                <a:solidFill>
                  <a:srgbClr val="000000"/>
                </a:solidFill>
                <a:latin typeface="Onest"/>
                <a:ea typeface="Onest"/>
                <a:cs typeface="Onest"/>
                <a:sym typeface="Onest"/>
              </a:rPr>
              <a:t> </a:t>
            </a:r>
            <a:r>
              <a:rPr lang="en-US" sz="2400" dirty="0" err="1">
                <a:solidFill>
                  <a:srgbClr val="000000"/>
                </a:solidFill>
                <a:latin typeface="Onest"/>
                <a:ea typeface="Onest"/>
                <a:cs typeface="Onest"/>
                <a:sym typeface="Onest"/>
              </a:rPr>
              <a:t>днів</a:t>
            </a:r>
            <a:r>
              <a:rPr lang="en-US" sz="2400" dirty="0">
                <a:solidFill>
                  <a:srgbClr val="000000"/>
                </a:solidFill>
                <a:latin typeface="Onest"/>
                <a:ea typeface="Onest"/>
                <a:cs typeface="Onest"/>
                <a:sym typeface="Onest"/>
              </a:rPr>
              <a:t>.</a:t>
            </a:r>
          </a:p>
          <a:p>
            <a:pPr algn="l">
              <a:lnSpc>
                <a:spcPts val="3500"/>
              </a:lnSpc>
              <a:spcBef>
                <a:spcPct val="0"/>
              </a:spcBef>
            </a:pPr>
            <a:endParaRPr lang="en-US" sz="2400" dirty="0">
              <a:solidFill>
                <a:srgbClr val="000000"/>
              </a:solidFill>
              <a:latin typeface="Onest"/>
              <a:ea typeface="Onest"/>
              <a:cs typeface="Onest"/>
              <a:sym typeface="Onest"/>
            </a:endParaRPr>
          </a:p>
          <a:p>
            <a:pPr algn="l">
              <a:lnSpc>
                <a:spcPts val="3500"/>
              </a:lnSpc>
              <a:spcBef>
                <a:spcPct val="0"/>
              </a:spcBef>
            </a:pPr>
            <a:r>
              <a:rPr lang="en-US" sz="2400" b="1" dirty="0">
                <a:solidFill>
                  <a:srgbClr val="000000"/>
                </a:solidFill>
                <a:latin typeface="Onest Bold"/>
                <a:ea typeface="Onest Bold"/>
                <a:cs typeface="Onest Bold"/>
                <a:sym typeface="Onest Bold"/>
              </a:rPr>
              <a:t>ІV. ЗВЕРНЕННЯ ДО НОТАРІУСА ЗАДЛЯ ПОСВІДЧЕННЯ ДОГОВОРУ </a:t>
            </a:r>
            <a:r>
              <a:rPr lang="en-US" sz="2400" b="1" dirty="0" smtClean="0">
                <a:solidFill>
                  <a:srgbClr val="000000"/>
                </a:solidFill>
                <a:latin typeface="Onest Bold"/>
                <a:ea typeface="Onest Bold"/>
                <a:cs typeface="Onest Bold"/>
                <a:sym typeface="Onest Bold"/>
              </a:rPr>
              <a:t>КУПІВЛІ</a:t>
            </a:r>
            <a:r>
              <a:rPr lang="uk-UA" sz="2400" b="1" dirty="0" smtClean="0">
                <a:solidFill>
                  <a:srgbClr val="000000"/>
                </a:solidFill>
                <a:latin typeface="Onest Bold"/>
                <a:ea typeface="Onest Bold"/>
                <a:cs typeface="Onest Bold"/>
                <a:sym typeface="Onest Bold"/>
              </a:rPr>
              <a:t>-</a:t>
            </a:r>
            <a:r>
              <a:rPr lang="en-US" sz="2400" b="1" dirty="0" smtClean="0">
                <a:solidFill>
                  <a:srgbClr val="000000"/>
                </a:solidFill>
                <a:latin typeface="Onest Bold"/>
                <a:ea typeface="Onest Bold"/>
                <a:cs typeface="Onest Bold"/>
                <a:sym typeface="Onest Bold"/>
              </a:rPr>
              <a:t>ПРОДАЖУ </a:t>
            </a:r>
            <a:r>
              <a:rPr lang="en-US" sz="2400" b="1" dirty="0">
                <a:solidFill>
                  <a:srgbClr val="000000"/>
                </a:solidFill>
                <a:latin typeface="Onest Bold"/>
                <a:ea typeface="Onest Bold"/>
                <a:cs typeface="Onest Bold"/>
                <a:sym typeface="Onest Bold"/>
              </a:rPr>
              <a:t>НОВОГО ЖИТЛА </a:t>
            </a:r>
          </a:p>
        </p:txBody>
      </p:sp>
      <p:sp>
        <p:nvSpPr>
          <p:cNvPr id="16" name="Freeform 16"/>
          <p:cNvSpPr/>
          <p:nvPr/>
        </p:nvSpPr>
        <p:spPr>
          <a:xfrm>
            <a:off x="223890" y="1354159"/>
            <a:ext cx="959229" cy="975488"/>
          </a:xfrm>
          <a:custGeom>
            <a:avLst/>
            <a:gdLst/>
            <a:ahLst/>
            <a:cxnLst/>
            <a:rect l="l" t="t" r="r" b="b"/>
            <a:pathLst>
              <a:path w="959229" h="975488">
                <a:moveTo>
                  <a:pt x="0" y="0"/>
                </a:moveTo>
                <a:lnTo>
                  <a:pt x="959229" y="0"/>
                </a:lnTo>
                <a:lnTo>
                  <a:pt x="959229" y="975488"/>
                </a:lnTo>
                <a:lnTo>
                  <a:pt x="0" y="97548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TextBox 18"/>
          <p:cNvSpPr txBox="1"/>
          <p:nvPr/>
        </p:nvSpPr>
        <p:spPr>
          <a:xfrm>
            <a:off x="541046" y="155661"/>
            <a:ext cx="17205907" cy="753461"/>
          </a:xfrm>
          <a:prstGeom prst="rect">
            <a:avLst/>
          </a:prstGeom>
        </p:spPr>
        <p:txBody>
          <a:bodyPr lIns="0" tIns="0" rIns="0" bIns="0" rtlCol="0" anchor="t">
            <a:spAutoFit/>
          </a:bodyPr>
          <a:lstStyle/>
          <a:p>
            <a:pPr algn="ctr">
              <a:lnSpc>
                <a:spcPts val="6259"/>
              </a:lnSpc>
              <a:spcBef>
                <a:spcPct val="0"/>
              </a:spcBef>
            </a:pPr>
            <a:r>
              <a:rPr lang="en-US" sz="4292" b="1">
                <a:solidFill>
                  <a:srgbClr val="101F36"/>
                </a:solidFill>
                <a:latin typeface="Onest Heavy"/>
                <a:ea typeface="Onest Heavy"/>
                <a:cs typeface="Onest Heavy"/>
                <a:sym typeface="Onest Heavy"/>
              </a:rPr>
              <a:t>ПОРЯДОК ВИКОРИСТАННЯ ЖИТЛОВОГО СЕРТИФІКАТА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2888" y="11876"/>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3301336" y="-124646"/>
            <a:ext cx="5569463" cy="10422042"/>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3035086" y="-1444"/>
            <a:ext cx="5274638" cy="9865353"/>
          </a:xfrm>
          <a:custGeom>
            <a:avLst/>
            <a:gdLst/>
            <a:ahLst/>
            <a:cxnLst/>
            <a:rect l="l" t="t" r="r" b="b"/>
            <a:pathLst>
              <a:path w="5274638" h="9865353">
                <a:moveTo>
                  <a:pt x="0" y="0"/>
                </a:moveTo>
                <a:lnTo>
                  <a:pt x="5274639" y="0"/>
                </a:lnTo>
                <a:lnTo>
                  <a:pt x="5274639" y="9865353"/>
                </a:lnTo>
                <a:lnTo>
                  <a:pt x="0" y="98653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4067986" y="-1444"/>
            <a:ext cx="5496507" cy="10285520"/>
            <a:chOff x="0" y="0"/>
            <a:chExt cx="7328676" cy="13714027"/>
          </a:xfrm>
        </p:grpSpPr>
        <p:sp>
          <p:nvSpPr>
            <p:cNvPr id="12" name="Freeform 12"/>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grpSp>
        <p:nvGrpSpPr>
          <p:cNvPr id="13" name="Group 13"/>
          <p:cNvGrpSpPr/>
          <p:nvPr/>
        </p:nvGrpSpPr>
        <p:grpSpPr>
          <a:xfrm>
            <a:off x="3889101" y="1232899"/>
            <a:ext cx="6607128" cy="2033540"/>
            <a:chOff x="0" y="0"/>
            <a:chExt cx="8809505" cy="2711387"/>
          </a:xfrm>
        </p:grpSpPr>
        <p:sp>
          <p:nvSpPr>
            <p:cNvPr id="14" name="Freeform 14"/>
            <p:cNvSpPr/>
            <p:nvPr/>
          </p:nvSpPr>
          <p:spPr>
            <a:xfrm>
              <a:off x="0" y="0"/>
              <a:ext cx="8809504" cy="2711387"/>
            </a:xfrm>
            <a:custGeom>
              <a:avLst/>
              <a:gdLst/>
              <a:ahLst/>
              <a:cxnLst/>
              <a:rect l="l" t="t" r="r" b="b"/>
              <a:pathLst>
                <a:path w="8809504" h="2711387">
                  <a:moveTo>
                    <a:pt x="0" y="0"/>
                  </a:moveTo>
                  <a:lnTo>
                    <a:pt x="8809504" y="0"/>
                  </a:lnTo>
                  <a:lnTo>
                    <a:pt x="8809504" y="2711387"/>
                  </a:lnTo>
                  <a:lnTo>
                    <a:pt x="0" y="2711387"/>
                  </a:lnTo>
                  <a:close/>
                </a:path>
              </a:pathLst>
            </a:custGeom>
            <a:solidFill>
              <a:srgbClr val="000000">
                <a:alpha val="0"/>
              </a:srgbClr>
            </a:solidFill>
          </p:spPr>
        </p:sp>
        <p:sp>
          <p:nvSpPr>
            <p:cNvPr id="15" name="TextBox 15"/>
            <p:cNvSpPr txBox="1"/>
            <p:nvPr/>
          </p:nvSpPr>
          <p:spPr>
            <a:xfrm>
              <a:off x="0" y="-57150"/>
              <a:ext cx="8809505" cy="2768537"/>
            </a:xfrm>
            <a:prstGeom prst="rect">
              <a:avLst/>
            </a:prstGeom>
          </p:spPr>
          <p:txBody>
            <a:bodyPr lIns="0" tIns="0" rIns="0" bIns="0" rtlCol="0" anchor="t"/>
            <a:lstStyle/>
            <a:p>
              <a:pPr algn="ctr">
                <a:lnSpc>
                  <a:spcPts val="3251"/>
                </a:lnSpc>
              </a:pPr>
              <a:endParaRPr/>
            </a:p>
          </p:txBody>
        </p:sp>
      </p:grpSp>
      <p:sp>
        <p:nvSpPr>
          <p:cNvPr id="16" name="TextBox 16"/>
          <p:cNvSpPr txBox="1"/>
          <p:nvPr/>
        </p:nvSpPr>
        <p:spPr>
          <a:xfrm>
            <a:off x="3122118" y="1537391"/>
            <a:ext cx="14748223" cy="8311955"/>
          </a:xfrm>
          <a:prstGeom prst="rect">
            <a:avLst/>
          </a:prstGeom>
        </p:spPr>
        <p:txBody>
          <a:bodyPr lIns="0" tIns="0" rIns="0" bIns="0" rtlCol="0" anchor="t">
            <a:spAutoFit/>
          </a:bodyPr>
          <a:lstStyle/>
          <a:p>
            <a:pPr algn="l">
              <a:lnSpc>
                <a:spcPts val="3467"/>
              </a:lnSpc>
              <a:spcBef>
                <a:spcPct val="0"/>
              </a:spcBef>
            </a:pPr>
            <a:endParaRPr/>
          </a:p>
          <a:p>
            <a:pPr algn="l">
              <a:lnSpc>
                <a:spcPts val="3467"/>
              </a:lnSpc>
              <a:spcBef>
                <a:spcPct val="0"/>
              </a:spcBef>
            </a:pPr>
            <a:r>
              <a:rPr lang="en-US" sz="2378" b="1">
                <a:solidFill>
                  <a:srgbClr val="FFC20D"/>
                </a:solidFill>
                <a:latin typeface="Onest Bold"/>
                <a:ea typeface="Onest Bold"/>
                <a:cs typeface="Onest Bold"/>
                <a:sym typeface="Onest Bold"/>
              </a:rPr>
              <a:t>1. Ризик втрати компенсації:</a:t>
            </a:r>
          </a:p>
          <a:p>
            <a:pPr algn="l">
              <a:lnSpc>
                <a:spcPts val="3467"/>
              </a:lnSpc>
              <a:spcBef>
                <a:spcPct val="0"/>
              </a:spcBef>
            </a:pPr>
            <a:r>
              <a:rPr lang="en-US" sz="2378">
                <a:solidFill>
                  <a:srgbClr val="DCE4F4"/>
                </a:solidFill>
                <a:latin typeface="Onest"/>
                <a:ea typeface="Onest"/>
                <a:cs typeface="Onest"/>
                <a:sym typeface="Onest"/>
              </a:rPr>
              <a:t>• Пропущені строки використання сертифіката – сертифікат має обмежений термін дії (як правило, до 5 років з дня видачі).</a:t>
            </a:r>
          </a:p>
          <a:p>
            <a:pPr algn="l">
              <a:lnSpc>
                <a:spcPts val="3467"/>
              </a:lnSpc>
              <a:spcBef>
                <a:spcPct val="0"/>
              </a:spcBef>
            </a:pPr>
            <a:r>
              <a:rPr lang="en-US" sz="2378">
                <a:solidFill>
                  <a:srgbClr val="DCE4F4"/>
                </a:solidFill>
                <a:latin typeface="Onest"/>
                <a:ea typeface="Onest"/>
                <a:cs typeface="Onest"/>
                <a:sym typeface="Onest"/>
              </a:rPr>
              <a:t>• Невикористання коштів за цільовим призначенням – компенсація надається виключно для</a:t>
            </a:r>
          </a:p>
          <a:p>
            <a:pPr algn="l">
              <a:lnSpc>
                <a:spcPts val="3467"/>
              </a:lnSpc>
              <a:spcBef>
                <a:spcPct val="0"/>
              </a:spcBef>
            </a:pPr>
            <a:r>
              <a:rPr lang="en-US" sz="2378">
                <a:solidFill>
                  <a:srgbClr val="DCE4F4"/>
                </a:solidFill>
                <a:latin typeface="Onest"/>
                <a:ea typeface="Onest"/>
                <a:cs typeface="Onest"/>
                <a:sym typeface="Onest"/>
              </a:rPr>
              <a:t>придбання житла (не для погашення боргів тощо).</a:t>
            </a:r>
          </a:p>
          <a:p>
            <a:pPr algn="l">
              <a:lnSpc>
                <a:spcPts val="3467"/>
              </a:lnSpc>
              <a:spcBef>
                <a:spcPct val="0"/>
              </a:spcBef>
            </a:pPr>
            <a:r>
              <a:rPr lang="en-US" sz="2378">
                <a:solidFill>
                  <a:srgbClr val="DCE4F4"/>
                </a:solidFill>
                <a:latin typeface="Onest"/>
                <a:ea typeface="Onest"/>
                <a:cs typeface="Onest"/>
                <a:sym typeface="Onest"/>
              </a:rPr>
              <a:t>• Порушення умов договору купівлі-продажу може призвести до визнання угоди недійсною.</a:t>
            </a:r>
          </a:p>
          <a:p>
            <a:pPr algn="l">
              <a:lnSpc>
                <a:spcPts val="3467"/>
              </a:lnSpc>
              <a:spcBef>
                <a:spcPct val="0"/>
              </a:spcBef>
            </a:pPr>
            <a:r>
              <a:rPr lang="en-US" sz="2378" b="1">
                <a:solidFill>
                  <a:srgbClr val="FFC20D"/>
                </a:solidFill>
                <a:latin typeface="Onest Bold"/>
                <a:ea typeface="Onest Bold"/>
                <a:cs typeface="Onest Bold"/>
                <a:sym typeface="Onest Bold"/>
              </a:rPr>
              <a:t>2. Ризик юридичних спорів:</a:t>
            </a:r>
          </a:p>
          <a:p>
            <a:pPr algn="l">
              <a:lnSpc>
                <a:spcPts val="3467"/>
              </a:lnSpc>
              <a:spcBef>
                <a:spcPct val="0"/>
              </a:spcBef>
            </a:pPr>
            <a:r>
              <a:rPr lang="en-US" sz="2378">
                <a:solidFill>
                  <a:srgbClr val="DCE4F4"/>
                </a:solidFill>
                <a:latin typeface="Onest"/>
                <a:ea typeface="Onest"/>
                <a:cs typeface="Onest"/>
                <a:sym typeface="Onest"/>
              </a:rPr>
              <a:t>• Незарєстроване право власності на знищене майно (як наслідок, не припинене).</a:t>
            </a:r>
          </a:p>
          <a:p>
            <a:pPr algn="l">
              <a:lnSpc>
                <a:spcPts val="3467"/>
              </a:lnSpc>
              <a:spcBef>
                <a:spcPct val="0"/>
              </a:spcBef>
            </a:pPr>
            <a:r>
              <a:rPr lang="en-US" sz="2378" b="1">
                <a:solidFill>
                  <a:srgbClr val="FFC20D"/>
                </a:solidFill>
                <a:latin typeface="Onest Bold"/>
                <a:ea typeface="Onest Bold"/>
                <a:cs typeface="Onest Bold"/>
                <a:sym typeface="Onest Bold"/>
              </a:rPr>
              <a:t>3. Ризики під час придбання нового житла:</a:t>
            </a:r>
          </a:p>
          <a:p>
            <a:pPr algn="l">
              <a:lnSpc>
                <a:spcPts val="3467"/>
              </a:lnSpc>
              <a:spcBef>
                <a:spcPct val="0"/>
              </a:spcBef>
            </a:pPr>
            <a:r>
              <a:rPr lang="en-US" sz="2378">
                <a:solidFill>
                  <a:srgbClr val="DCE4F4"/>
                </a:solidFill>
                <a:latin typeface="Onest"/>
                <a:ea typeface="Onest"/>
                <a:cs typeface="Onest"/>
                <a:sym typeface="Onest"/>
              </a:rPr>
              <a:t>• Недобросовісний продавець або підроблені документи – ризик втратити як компенсацію, так і</a:t>
            </a:r>
          </a:p>
          <a:p>
            <a:pPr algn="l">
              <a:lnSpc>
                <a:spcPts val="3467"/>
              </a:lnSpc>
              <a:spcBef>
                <a:spcPct val="0"/>
              </a:spcBef>
            </a:pPr>
            <a:r>
              <a:rPr lang="en-US" sz="2378">
                <a:solidFill>
                  <a:srgbClr val="DCE4F4"/>
                </a:solidFill>
                <a:latin typeface="Onest"/>
                <a:ea typeface="Onest"/>
                <a:cs typeface="Onest"/>
                <a:sym typeface="Onest"/>
              </a:rPr>
              <a:t>можливість зареєструвати право на нове житло;</a:t>
            </a:r>
          </a:p>
          <a:p>
            <a:pPr algn="l">
              <a:lnSpc>
                <a:spcPts val="3467"/>
              </a:lnSpc>
            </a:pPr>
            <a:r>
              <a:rPr lang="en-US" sz="2378">
                <a:solidFill>
                  <a:srgbClr val="DCE4F4"/>
                </a:solidFill>
                <a:latin typeface="Onest"/>
                <a:ea typeface="Onest"/>
                <a:cs typeface="Onest"/>
                <a:sym typeface="Onest"/>
              </a:rPr>
              <a:t>• Скаднощі з банками-учасниками програми (деякі банки можуть ідентифікувати операції як підозрілі).</a:t>
            </a:r>
          </a:p>
          <a:p>
            <a:pPr algn="l">
              <a:lnSpc>
                <a:spcPts val="3467"/>
              </a:lnSpc>
              <a:spcBef>
                <a:spcPct val="0"/>
              </a:spcBef>
            </a:pPr>
            <a:r>
              <a:rPr lang="en-US" sz="2378" b="1">
                <a:solidFill>
                  <a:srgbClr val="FFC20D"/>
                </a:solidFill>
                <a:latin typeface="Onest Bold"/>
                <a:ea typeface="Onest Bold"/>
                <a:cs typeface="Onest Bold"/>
                <a:sym typeface="Onest Bold"/>
              </a:rPr>
              <a:t>4. Технічні та адміністративні ризики:</a:t>
            </a:r>
          </a:p>
          <a:p>
            <a:pPr algn="l">
              <a:lnSpc>
                <a:spcPts val="3467"/>
              </a:lnSpc>
              <a:spcBef>
                <a:spcPct val="0"/>
              </a:spcBef>
            </a:pPr>
            <a:r>
              <a:rPr lang="en-US" sz="2378">
                <a:solidFill>
                  <a:srgbClr val="DCE4F4"/>
                </a:solidFill>
                <a:latin typeface="Onest"/>
                <a:ea typeface="Onest"/>
                <a:cs typeface="Onest"/>
                <a:sym typeface="Onest"/>
              </a:rPr>
              <a:t>• Помилки в реєстрах, недосконалість РПЗМ– можуть ускладнити підтвердження права на</a:t>
            </a:r>
          </a:p>
          <a:p>
            <a:pPr algn="l">
              <a:lnSpc>
                <a:spcPts val="3467"/>
              </a:lnSpc>
              <a:spcBef>
                <a:spcPct val="0"/>
              </a:spcBef>
            </a:pPr>
            <a:r>
              <a:rPr lang="en-US" sz="2378">
                <a:solidFill>
                  <a:srgbClr val="DCE4F4"/>
                </a:solidFill>
                <a:latin typeface="Onest"/>
                <a:ea typeface="Onest"/>
                <a:cs typeface="Onest"/>
                <a:sym typeface="Onest"/>
              </a:rPr>
              <a:t>компенсацію.</a:t>
            </a:r>
          </a:p>
          <a:p>
            <a:pPr algn="l">
              <a:lnSpc>
                <a:spcPts val="3467"/>
              </a:lnSpc>
              <a:spcBef>
                <a:spcPct val="0"/>
              </a:spcBef>
            </a:pPr>
            <a:r>
              <a:rPr lang="en-US" sz="2378">
                <a:solidFill>
                  <a:srgbClr val="DCE4F4"/>
                </a:solidFill>
                <a:latin typeface="Onest"/>
                <a:ea typeface="Onest"/>
                <a:cs typeface="Onest"/>
                <a:sym typeface="Onest"/>
              </a:rPr>
              <a:t>• Несвоєчасне відкриття рахунку в уповноваженому банку для перерахування коштів.</a:t>
            </a:r>
          </a:p>
          <a:p>
            <a:pPr algn="l">
              <a:lnSpc>
                <a:spcPts val="3613"/>
              </a:lnSpc>
              <a:spcBef>
                <a:spcPct val="0"/>
              </a:spcBef>
            </a:pPr>
            <a:endParaRPr lang="en-US" sz="2378">
              <a:solidFill>
                <a:srgbClr val="DCE4F4"/>
              </a:solidFill>
              <a:latin typeface="Onest"/>
              <a:ea typeface="Onest"/>
              <a:cs typeface="Onest"/>
              <a:sym typeface="Onest"/>
            </a:endParaRPr>
          </a:p>
        </p:txBody>
      </p:sp>
      <p:sp>
        <p:nvSpPr>
          <p:cNvPr id="17" name="Freeform 17"/>
          <p:cNvSpPr/>
          <p:nvPr/>
        </p:nvSpPr>
        <p:spPr>
          <a:xfrm>
            <a:off x="1843109" y="2643461"/>
            <a:ext cx="1073811" cy="1017436"/>
          </a:xfrm>
          <a:custGeom>
            <a:avLst/>
            <a:gdLst/>
            <a:ahLst/>
            <a:cxnLst/>
            <a:rect l="l" t="t" r="r" b="b"/>
            <a:pathLst>
              <a:path w="1073811" h="1017436">
                <a:moveTo>
                  <a:pt x="0" y="0"/>
                </a:moveTo>
                <a:lnTo>
                  <a:pt x="1073811" y="0"/>
                </a:lnTo>
                <a:lnTo>
                  <a:pt x="1073811" y="1017436"/>
                </a:lnTo>
                <a:lnTo>
                  <a:pt x="0" y="10174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TextBox 18"/>
          <p:cNvSpPr txBox="1"/>
          <p:nvPr/>
        </p:nvSpPr>
        <p:spPr>
          <a:xfrm>
            <a:off x="2092580" y="410431"/>
            <a:ext cx="16343857" cy="516655"/>
          </a:xfrm>
          <a:prstGeom prst="rect">
            <a:avLst/>
          </a:prstGeom>
        </p:spPr>
        <p:txBody>
          <a:bodyPr lIns="0" tIns="0" rIns="0" bIns="0" rtlCol="0" anchor="t">
            <a:spAutoFit/>
          </a:bodyPr>
          <a:lstStyle/>
          <a:p>
            <a:pPr algn="ctr">
              <a:lnSpc>
                <a:spcPts val="4391"/>
              </a:lnSpc>
              <a:spcBef>
                <a:spcPct val="0"/>
              </a:spcBef>
            </a:pPr>
            <a:r>
              <a:rPr lang="en-US" sz="3010" b="1">
                <a:solidFill>
                  <a:srgbClr val="DCE4F4"/>
                </a:solidFill>
                <a:latin typeface="Onest Heavy"/>
                <a:ea typeface="Onest Heavy"/>
                <a:cs typeface="Onest Heavy"/>
                <a:sym typeface="Onest Heavy"/>
              </a:rPr>
              <a:t>РИЗИКИ ТА ПЕРЕВАГИ УГОДИ З ВИКОРИСТАННЯМ ЖИТЛОВОГО СЕРТИФІКАТА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789" y="-215415"/>
            <a:ext cx="18669789" cy="10502415"/>
            <a:chOff x="0" y="0"/>
            <a:chExt cx="24893052" cy="14003220"/>
          </a:xfrm>
        </p:grpSpPr>
        <p:sp>
          <p:nvSpPr>
            <p:cNvPr id="3" name="Freeform 3"/>
            <p:cNvSpPr/>
            <p:nvPr/>
          </p:nvSpPr>
          <p:spPr>
            <a:xfrm>
              <a:off x="0" y="0"/>
              <a:ext cx="24893093" cy="14003029"/>
            </a:xfrm>
            <a:custGeom>
              <a:avLst/>
              <a:gdLst/>
              <a:ahLst/>
              <a:cxnLst/>
              <a:rect l="l" t="t" r="r" b="b"/>
              <a:pathLst>
                <a:path w="24893093" h="14003029">
                  <a:moveTo>
                    <a:pt x="24893093" y="0"/>
                  </a:moveTo>
                  <a:lnTo>
                    <a:pt x="0" y="0"/>
                  </a:lnTo>
                  <a:lnTo>
                    <a:pt x="0" y="14003029"/>
                  </a:lnTo>
                  <a:lnTo>
                    <a:pt x="24893093" y="14003029"/>
                  </a:lnTo>
                  <a:lnTo>
                    <a:pt x="24893093" y="0"/>
                  </a:lnTo>
                  <a:close/>
                </a:path>
              </a:pathLst>
            </a:custGeom>
            <a:solidFill>
              <a:srgbClr val="151F34"/>
            </a:solidFill>
          </p:spPr>
        </p:sp>
      </p:grpSp>
      <p:grpSp>
        <p:nvGrpSpPr>
          <p:cNvPr id="4" name="Group 4"/>
          <p:cNvGrpSpPr/>
          <p:nvPr/>
        </p:nvGrpSpPr>
        <p:grpSpPr>
          <a:xfrm>
            <a:off x="-12583456" y="-638487"/>
            <a:ext cx="14459980" cy="11563973"/>
            <a:chOff x="0" y="0"/>
            <a:chExt cx="19279974" cy="15418631"/>
          </a:xfrm>
        </p:grpSpPr>
        <p:grpSp>
          <p:nvGrpSpPr>
            <p:cNvPr id="5" name="Group 5"/>
            <p:cNvGrpSpPr/>
            <p:nvPr/>
          </p:nvGrpSpPr>
          <p:grpSpPr>
            <a:xfrm>
              <a:off x="0" y="780811"/>
              <a:ext cx="18916684" cy="14637820"/>
              <a:chOff x="0" y="0"/>
              <a:chExt cx="17999419" cy="13928036"/>
            </a:xfrm>
          </p:grpSpPr>
          <p:sp>
            <p:nvSpPr>
              <p:cNvPr id="6" name="Freeform 6"/>
              <p:cNvSpPr/>
              <p:nvPr/>
            </p:nvSpPr>
            <p:spPr>
              <a:xfrm>
                <a:off x="0" y="0"/>
                <a:ext cx="17998821" cy="13927848"/>
              </a:xfrm>
              <a:custGeom>
                <a:avLst/>
                <a:gdLst/>
                <a:ahLst/>
                <a:cxnLst/>
                <a:rect l="l" t="t" r="r" b="b"/>
                <a:pathLst>
                  <a:path w="17998821" h="13927848">
                    <a:moveTo>
                      <a:pt x="17998694" y="0"/>
                    </a:moveTo>
                    <a:lnTo>
                      <a:pt x="17154017" y="0"/>
                    </a:lnTo>
                    <a:lnTo>
                      <a:pt x="0" y="0"/>
                    </a:lnTo>
                    <a:lnTo>
                      <a:pt x="0" y="13927848"/>
                    </a:lnTo>
                    <a:lnTo>
                      <a:pt x="17154017" y="13927848"/>
                    </a:lnTo>
                    <a:lnTo>
                      <a:pt x="17154017" y="3432981"/>
                    </a:lnTo>
                    <a:lnTo>
                      <a:pt x="17859882" y="3266982"/>
                    </a:lnTo>
                    <a:lnTo>
                      <a:pt x="17915889" y="3243120"/>
                    </a:lnTo>
                    <a:lnTo>
                      <a:pt x="17959831" y="3202878"/>
                    </a:lnTo>
                    <a:lnTo>
                      <a:pt x="17988533" y="3150382"/>
                    </a:lnTo>
                    <a:lnTo>
                      <a:pt x="17998821" y="3089632"/>
                    </a:lnTo>
                    <a:lnTo>
                      <a:pt x="17998821" y="0"/>
                    </a:lnTo>
                    <a:close/>
                  </a:path>
                </a:pathLst>
              </a:custGeom>
              <a:solidFill>
                <a:srgbClr val="FFC20D"/>
              </a:solidFill>
            </p:spPr>
          </p:sp>
        </p:grpSp>
        <p:grpSp>
          <p:nvGrpSpPr>
            <p:cNvPr id="7" name="Group 7"/>
            <p:cNvGrpSpPr/>
            <p:nvPr/>
          </p:nvGrpSpPr>
          <p:grpSpPr>
            <a:xfrm>
              <a:off x="2899482" y="0"/>
              <a:ext cx="10539078" cy="14897857"/>
              <a:chOff x="0" y="0"/>
              <a:chExt cx="9764234" cy="13802551"/>
            </a:xfrm>
          </p:grpSpPr>
          <p:sp>
            <p:nvSpPr>
              <p:cNvPr id="8" name="Freeform 8"/>
              <p:cNvSpPr/>
              <p:nvPr/>
            </p:nvSpPr>
            <p:spPr>
              <a:xfrm>
                <a:off x="0" y="0"/>
                <a:ext cx="9763708" cy="13802364"/>
              </a:xfrm>
              <a:custGeom>
                <a:avLst/>
                <a:gdLst/>
                <a:ahLst/>
                <a:cxnLst/>
                <a:rect l="l" t="t" r="r" b="b"/>
                <a:pathLst>
                  <a:path w="9763708" h="13802364">
                    <a:moveTo>
                      <a:pt x="9763708" y="0"/>
                    </a:moveTo>
                    <a:lnTo>
                      <a:pt x="8638148" y="0"/>
                    </a:lnTo>
                    <a:lnTo>
                      <a:pt x="0" y="0"/>
                    </a:lnTo>
                    <a:lnTo>
                      <a:pt x="0" y="13802364"/>
                    </a:lnTo>
                    <a:lnTo>
                      <a:pt x="8638148" y="13802364"/>
                    </a:lnTo>
                    <a:lnTo>
                      <a:pt x="8638148" y="3402052"/>
                    </a:lnTo>
                    <a:lnTo>
                      <a:pt x="9578597" y="3237548"/>
                    </a:lnTo>
                    <a:lnTo>
                      <a:pt x="9653216" y="3213901"/>
                    </a:lnTo>
                    <a:lnTo>
                      <a:pt x="9711761" y="3174021"/>
                    </a:lnTo>
                    <a:lnTo>
                      <a:pt x="9750003" y="3121998"/>
                    </a:lnTo>
                    <a:lnTo>
                      <a:pt x="9763708" y="3061795"/>
                    </a:lnTo>
                    <a:lnTo>
                      <a:pt x="9763708" y="0"/>
                    </a:lnTo>
                    <a:close/>
                  </a:path>
                </a:pathLst>
              </a:custGeom>
              <a:solidFill>
                <a:srgbClr val="659AD2"/>
              </a:solidFill>
            </p:spPr>
          </p:sp>
        </p:grpSp>
        <p:grpSp>
          <p:nvGrpSpPr>
            <p:cNvPr id="9" name="Group 9"/>
            <p:cNvGrpSpPr/>
            <p:nvPr/>
          </p:nvGrpSpPr>
          <p:grpSpPr>
            <a:xfrm>
              <a:off x="3697083" y="6407656"/>
              <a:ext cx="12032511" cy="8248746"/>
              <a:chOff x="0" y="0"/>
              <a:chExt cx="15789817" cy="10824523"/>
            </a:xfrm>
          </p:grpSpPr>
          <p:sp>
            <p:nvSpPr>
              <p:cNvPr id="10" name="Freeform 10"/>
              <p:cNvSpPr/>
              <p:nvPr/>
            </p:nvSpPr>
            <p:spPr>
              <a:xfrm>
                <a:off x="0" y="0"/>
                <a:ext cx="15789818" cy="10824523"/>
              </a:xfrm>
              <a:custGeom>
                <a:avLst/>
                <a:gdLst/>
                <a:ahLst/>
                <a:cxnLst/>
                <a:rect l="l" t="t" r="r" b="b"/>
                <a:pathLst>
                  <a:path w="15789818" h="10824523">
                    <a:moveTo>
                      <a:pt x="0" y="0"/>
                    </a:moveTo>
                    <a:lnTo>
                      <a:pt x="15789818" y="0"/>
                    </a:lnTo>
                    <a:lnTo>
                      <a:pt x="15789818" y="10824523"/>
                    </a:lnTo>
                    <a:lnTo>
                      <a:pt x="0" y="10824523"/>
                    </a:lnTo>
                    <a:close/>
                  </a:path>
                </a:pathLst>
              </a:custGeom>
              <a:solidFill>
                <a:srgbClr val="000000">
                  <a:alpha val="0"/>
                </a:srgbClr>
              </a:solidFill>
            </p:spPr>
          </p:sp>
          <p:sp>
            <p:nvSpPr>
              <p:cNvPr id="11" name="TextBox 11"/>
              <p:cNvSpPr txBox="1"/>
              <p:nvPr/>
            </p:nvSpPr>
            <p:spPr>
              <a:xfrm>
                <a:off x="0" y="-419100"/>
                <a:ext cx="15789817" cy="11243623"/>
              </a:xfrm>
              <a:prstGeom prst="rect">
                <a:avLst/>
              </a:prstGeom>
            </p:spPr>
            <p:txBody>
              <a:bodyPr lIns="0" tIns="0" rIns="0" bIns="0" rtlCol="0" anchor="t"/>
              <a:lstStyle/>
              <a:p>
                <a:pPr algn="ctr">
                  <a:lnSpc>
                    <a:spcPts val="7778"/>
                  </a:lnSpc>
                </a:pPr>
                <a:endParaRPr/>
              </a:p>
            </p:txBody>
          </p:sp>
        </p:grpSp>
        <p:grpSp>
          <p:nvGrpSpPr>
            <p:cNvPr id="12" name="Group 12"/>
            <p:cNvGrpSpPr/>
            <p:nvPr/>
          </p:nvGrpSpPr>
          <p:grpSpPr>
            <a:xfrm>
              <a:off x="11949818" y="706481"/>
              <a:ext cx="6164253" cy="14191376"/>
              <a:chOff x="0" y="0"/>
              <a:chExt cx="5989135" cy="13788219"/>
            </a:xfrm>
          </p:grpSpPr>
          <p:sp>
            <p:nvSpPr>
              <p:cNvPr id="13" name="Freeform 13"/>
              <p:cNvSpPr/>
              <p:nvPr/>
            </p:nvSpPr>
            <p:spPr>
              <a:xfrm>
                <a:off x="0" y="0"/>
                <a:ext cx="5988813" cy="13788031"/>
              </a:xfrm>
              <a:custGeom>
                <a:avLst/>
                <a:gdLst/>
                <a:ahLst/>
                <a:cxnLst/>
                <a:rect l="l" t="t" r="r" b="b"/>
                <a:pathLst>
                  <a:path w="5988813" h="13788031">
                    <a:moveTo>
                      <a:pt x="5988813" y="0"/>
                    </a:moveTo>
                    <a:lnTo>
                      <a:pt x="5298422" y="0"/>
                    </a:lnTo>
                    <a:lnTo>
                      <a:pt x="0" y="0"/>
                    </a:lnTo>
                    <a:lnTo>
                      <a:pt x="0" y="13788031"/>
                    </a:lnTo>
                    <a:lnTo>
                      <a:pt x="5298422" y="13788031"/>
                    </a:lnTo>
                    <a:lnTo>
                      <a:pt x="5298422" y="3398519"/>
                    </a:lnTo>
                    <a:lnTo>
                      <a:pt x="5875270" y="3234186"/>
                    </a:lnTo>
                    <a:lnTo>
                      <a:pt x="5921039" y="3210564"/>
                    </a:lnTo>
                    <a:lnTo>
                      <a:pt x="5956950" y="3170725"/>
                    </a:lnTo>
                    <a:lnTo>
                      <a:pt x="5980406" y="3118757"/>
                    </a:lnTo>
                    <a:lnTo>
                      <a:pt x="5988813" y="3058616"/>
                    </a:lnTo>
                    <a:lnTo>
                      <a:pt x="5988813" y="0"/>
                    </a:lnTo>
                    <a:close/>
                  </a:path>
                </a:pathLst>
              </a:custGeom>
              <a:solidFill>
                <a:srgbClr val="659AD2"/>
              </a:solidFill>
            </p:spPr>
          </p:sp>
        </p:grpSp>
        <p:sp>
          <p:nvSpPr>
            <p:cNvPr id="14" name="Freeform 14"/>
            <p:cNvSpPr/>
            <p:nvPr/>
          </p:nvSpPr>
          <p:spPr>
            <a:xfrm>
              <a:off x="2658393" y="680338"/>
              <a:ext cx="16621581" cy="14515408"/>
            </a:xfrm>
            <a:custGeom>
              <a:avLst/>
              <a:gdLst/>
              <a:ahLst/>
              <a:cxnLst/>
              <a:rect l="l" t="t" r="r" b="b"/>
              <a:pathLst>
                <a:path w="16621581" h="14515408">
                  <a:moveTo>
                    <a:pt x="0" y="0"/>
                  </a:moveTo>
                  <a:lnTo>
                    <a:pt x="16621581" y="0"/>
                  </a:lnTo>
                  <a:lnTo>
                    <a:pt x="16621581" y="14515408"/>
                  </a:lnTo>
                  <a:lnTo>
                    <a:pt x="0" y="14515408"/>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t="-28853" r="-118" b="-85573"/>
              </a:stretch>
            </a:blipFill>
          </p:spPr>
        </p:sp>
      </p:grpSp>
      <p:grpSp>
        <p:nvGrpSpPr>
          <p:cNvPr id="15" name="Group 15"/>
          <p:cNvGrpSpPr/>
          <p:nvPr/>
        </p:nvGrpSpPr>
        <p:grpSpPr>
          <a:xfrm>
            <a:off x="11158254" y="3727783"/>
            <a:ext cx="3385746" cy="2641946"/>
            <a:chOff x="0" y="0"/>
            <a:chExt cx="4514328" cy="3522595"/>
          </a:xfrm>
        </p:grpSpPr>
        <p:sp>
          <p:nvSpPr>
            <p:cNvPr id="16" name="Freeform 16"/>
            <p:cNvSpPr/>
            <p:nvPr/>
          </p:nvSpPr>
          <p:spPr>
            <a:xfrm>
              <a:off x="0" y="0"/>
              <a:ext cx="4514328" cy="3522595"/>
            </a:xfrm>
            <a:custGeom>
              <a:avLst/>
              <a:gdLst/>
              <a:ahLst/>
              <a:cxnLst/>
              <a:rect l="l" t="t" r="r" b="b"/>
              <a:pathLst>
                <a:path w="4514328" h="3522595">
                  <a:moveTo>
                    <a:pt x="0" y="0"/>
                  </a:moveTo>
                  <a:lnTo>
                    <a:pt x="4514328" y="0"/>
                  </a:lnTo>
                  <a:lnTo>
                    <a:pt x="4514328" y="3522595"/>
                  </a:lnTo>
                  <a:lnTo>
                    <a:pt x="0" y="3522595"/>
                  </a:lnTo>
                  <a:close/>
                </a:path>
              </a:pathLst>
            </a:custGeom>
            <a:solidFill>
              <a:srgbClr val="000000">
                <a:alpha val="0"/>
              </a:srgbClr>
            </a:solidFill>
          </p:spPr>
        </p:sp>
        <p:sp>
          <p:nvSpPr>
            <p:cNvPr id="17" name="TextBox 17"/>
            <p:cNvSpPr txBox="1"/>
            <p:nvPr/>
          </p:nvSpPr>
          <p:spPr>
            <a:xfrm>
              <a:off x="0" y="0"/>
              <a:ext cx="4514328" cy="3522595"/>
            </a:xfrm>
            <a:prstGeom prst="rect">
              <a:avLst/>
            </a:prstGeom>
          </p:spPr>
          <p:txBody>
            <a:bodyPr lIns="0" tIns="0" rIns="0" bIns="0" rtlCol="0" anchor="t"/>
            <a:lstStyle/>
            <a:p>
              <a:pPr algn="ctr">
                <a:lnSpc>
                  <a:spcPts val="3265"/>
                </a:lnSpc>
              </a:pPr>
              <a:r>
                <a:rPr lang="en-US" sz="2702" b="1" spc="43">
                  <a:solidFill>
                    <a:srgbClr val="101F36"/>
                  </a:solidFill>
                  <a:latin typeface="Onest Heavy"/>
                  <a:ea typeface="Onest Heavy"/>
                  <a:cs typeface="Onest Heavy"/>
                  <a:sym typeface="Onest Heavy"/>
                </a:rPr>
                <a:t>РЕЄСТРАЦІЯ НЕРУХОМОСТІ В ОНЛАЙН-РЕЖИМІ ТЕПЕР ДОСТУПНА ДЛЯ МЕШКАНЦІВ ХЕРСОНЩИНИ </a:t>
              </a:r>
            </a:p>
          </p:txBody>
        </p:sp>
      </p:grpSp>
      <p:sp>
        <p:nvSpPr>
          <p:cNvPr id="18" name="Freeform 18"/>
          <p:cNvSpPr/>
          <p:nvPr/>
        </p:nvSpPr>
        <p:spPr>
          <a:xfrm>
            <a:off x="7224944" y="360116"/>
            <a:ext cx="3749024" cy="862897"/>
          </a:xfrm>
          <a:custGeom>
            <a:avLst/>
            <a:gdLst/>
            <a:ahLst/>
            <a:cxnLst/>
            <a:rect l="l" t="t" r="r" b="b"/>
            <a:pathLst>
              <a:path w="3749024" h="862897">
                <a:moveTo>
                  <a:pt x="0" y="0"/>
                </a:moveTo>
                <a:lnTo>
                  <a:pt x="3749024" y="0"/>
                </a:lnTo>
                <a:lnTo>
                  <a:pt x="3749024" y="862897"/>
                </a:lnTo>
                <a:lnTo>
                  <a:pt x="0" y="862897"/>
                </a:lnTo>
                <a:lnTo>
                  <a:pt x="0" y="0"/>
                </a:lnTo>
                <a:close/>
              </a:path>
            </a:pathLst>
          </a:custGeom>
          <a:blipFill>
            <a:blip r:embed="rId4"/>
            <a:stretch>
              <a:fillRect/>
            </a:stretch>
          </a:blipFill>
        </p:spPr>
      </p:sp>
      <p:sp>
        <p:nvSpPr>
          <p:cNvPr id="19" name="TextBox 19"/>
          <p:cNvSpPr txBox="1"/>
          <p:nvPr/>
        </p:nvSpPr>
        <p:spPr>
          <a:xfrm>
            <a:off x="3479466" y="1965013"/>
            <a:ext cx="12833992" cy="6795322"/>
          </a:xfrm>
          <a:prstGeom prst="rect">
            <a:avLst/>
          </a:prstGeom>
        </p:spPr>
        <p:txBody>
          <a:bodyPr lIns="0" tIns="0" rIns="0" bIns="0" rtlCol="0" anchor="t">
            <a:spAutoFit/>
          </a:bodyPr>
          <a:lstStyle/>
          <a:p>
            <a:pPr marL="555853" lvl="1" indent="-277927" algn="l">
              <a:lnSpc>
                <a:spcPts val="3753"/>
              </a:lnSpc>
              <a:buAutoNum type="arabicPeriod"/>
            </a:pPr>
            <a:r>
              <a:rPr lang="en-US" sz="2574" dirty="0" err="1">
                <a:solidFill>
                  <a:srgbClr val="DCE4F4"/>
                </a:solidFill>
                <a:latin typeface="Onest"/>
                <a:ea typeface="Onest"/>
                <a:cs typeface="Onest"/>
                <a:sym typeface="Onest"/>
              </a:rPr>
              <a:t>Гнучкість</a:t>
            </a:r>
            <a:r>
              <a:rPr lang="en-US" sz="2574" dirty="0">
                <a:solidFill>
                  <a:srgbClr val="DCE4F4"/>
                </a:solidFill>
                <a:latin typeface="Onest"/>
                <a:ea typeface="Onest"/>
                <a:cs typeface="Onest"/>
                <a:sym typeface="Onest"/>
              </a:rPr>
              <a:t> у </a:t>
            </a:r>
            <a:r>
              <a:rPr lang="en-US" sz="2574" dirty="0" err="1">
                <a:solidFill>
                  <a:srgbClr val="DCE4F4"/>
                </a:solidFill>
                <a:latin typeface="Onest"/>
                <a:ea typeface="Onest"/>
                <a:cs typeface="Onest"/>
                <a:sym typeface="Onest"/>
              </a:rPr>
              <a:t>виборі</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нового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житла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Отримувач</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має</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право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самостійно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обрати</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житло</a:t>
            </a:r>
            <a:r>
              <a:rPr lang="en-US" sz="2574" dirty="0">
                <a:solidFill>
                  <a:srgbClr val="DCE4F4"/>
                </a:solidFill>
                <a:latin typeface="Onest"/>
                <a:ea typeface="Onest"/>
                <a:cs typeface="Onest"/>
                <a:sym typeface="Onest"/>
              </a:rPr>
              <a:t> у </a:t>
            </a:r>
            <a:r>
              <a:rPr lang="en-US" sz="2574" dirty="0" err="1">
                <a:solidFill>
                  <a:srgbClr val="DCE4F4"/>
                </a:solidFill>
                <a:latin typeface="Onest"/>
                <a:ea typeface="Onest"/>
                <a:cs typeface="Onest"/>
                <a:sym typeface="Onest"/>
              </a:rPr>
              <a:t>будь-якому</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регіоні</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України</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крім</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тимчасово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окупованих</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територій</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та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зон</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бойових</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дій</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за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умови</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відповідності</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об’єкта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встановленим</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вимогам</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готовність</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до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проживання</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належний</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технічний</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стан</a:t>
            </a:r>
            <a:r>
              <a:rPr lang="en-US" sz="2574" dirty="0">
                <a:solidFill>
                  <a:srgbClr val="DCE4F4"/>
                </a:solidFill>
                <a:latin typeface="Onest"/>
                <a:ea typeface="Onest"/>
                <a:cs typeface="Onest"/>
                <a:sym typeface="Onest"/>
              </a:rPr>
              <a:t>). </a:t>
            </a:r>
          </a:p>
          <a:p>
            <a:pPr algn="l">
              <a:lnSpc>
                <a:spcPts val="3753"/>
              </a:lnSpc>
            </a:pPr>
            <a:endParaRPr lang="en-US" sz="2574" dirty="0">
              <a:solidFill>
                <a:srgbClr val="DCE4F4"/>
              </a:solidFill>
              <a:latin typeface="Onest"/>
              <a:ea typeface="Onest"/>
              <a:cs typeface="Onest"/>
              <a:sym typeface="Onest"/>
            </a:endParaRPr>
          </a:p>
          <a:p>
            <a:pPr algn="l">
              <a:lnSpc>
                <a:spcPts val="3753"/>
              </a:lnSpc>
            </a:pPr>
            <a:r>
              <a:rPr lang="en-US" sz="2574" dirty="0">
                <a:solidFill>
                  <a:srgbClr val="DCE4F4"/>
                </a:solidFill>
                <a:latin typeface="Onest"/>
                <a:ea typeface="Onest"/>
                <a:cs typeface="Onest"/>
                <a:sym typeface="Onest"/>
              </a:rPr>
              <a:t>2. </a:t>
            </a:r>
            <a:r>
              <a:rPr lang="en-US" sz="2574" dirty="0" err="1">
                <a:solidFill>
                  <a:srgbClr val="DCE4F4"/>
                </a:solidFill>
                <a:latin typeface="Onest"/>
                <a:ea typeface="Onest"/>
                <a:cs typeface="Onest"/>
                <a:sym typeface="Onest"/>
              </a:rPr>
              <a:t>Цивільно-правова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захищеність</a:t>
            </a:r>
            <a:r>
              <a:rPr lang="en-US" sz="2574" dirty="0">
                <a:solidFill>
                  <a:srgbClr val="DCE4F4"/>
                </a:solidFill>
                <a:latin typeface="Onest"/>
                <a:ea typeface="Onest"/>
                <a:cs typeface="Onest"/>
                <a:sym typeface="Onest"/>
              </a:rPr>
              <a:t> </a:t>
            </a:r>
            <a:r>
              <a:rPr lang="en-US" sz="2574" dirty="0" err="1" smtClean="0">
                <a:solidFill>
                  <a:srgbClr val="DCE4F4"/>
                </a:solidFill>
                <a:latin typeface="Onest"/>
                <a:ea typeface="Onest"/>
                <a:cs typeface="Onest"/>
                <a:sym typeface="Onest"/>
              </a:rPr>
              <a:t>угоди</a:t>
            </a:r>
            <a:r>
              <a:rPr lang="uk-UA" sz="2574" dirty="0" smtClean="0">
                <a:solidFill>
                  <a:srgbClr val="DCE4F4"/>
                </a:solidFill>
                <a:latin typeface="Onest"/>
                <a:ea typeface="Onest"/>
                <a:cs typeface="Onest"/>
                <a:sym typeface="Onest"/>
              </a:rPr>
              <a:t>.</a:t>
            </a:r>
            <a:r>
              <a:rPr lang="en-US" sz="2574" dirty="0" smtClean="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Правовідносини</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пов’язані</a:t>
            </a:r>
            <a:r>
              <a:rPr lang="en-US" sz="2574" dirty="0">
                <a:solidFill>
                  <a:srgbClr val="DCE4F4"/>
                </a:solidFill>
                <a:latin typeface="Onest"/>
                <a:ea typeface="Onest"/>
                <a:cs typeface="Onest"/>
                <a:sym typeface="Onest"/>
              </a:rPr>
              <a:t> з </a:t>
            </a:r>
            <a:r>
              <a:rPr lang="en-US" sz="2574" dirty="0" err="1">
                <a:solidFill>
                  <a:srgbClr val="DCE4F4"/>
                </a:solidFill>
                <a:latin typeface="Onest"/>
                <a:ea typeface="Onest"/>
                <a:cs typeface="Onest"/>
                <a:sym typeface="Onest"/>
              </a:rPr>
              <a:t>реалізацією</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житлового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сертифіката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відбуваються</a:t>
            </a:r>
            <a:r>
              <a:rPr lang="en-US" sz="2574" dirty="0">
                <a:solidFill>
                  <a:srgbClr val="DCE4F4"/>
                </a:solidFill>
                <a:latin typeface="Onest"/>
                <a:ea typeface="Onest"/>
                <a:cs typeface="Onest"/>
                <a:sym typeface="Onest"/>
              </a:rPr>
              <a:t> в </a:t>
            </a:r>
            <a:r>
              <a:rPr lang="en-US" sz="2574" dirty="0" err="1">
                <a:solidFill>
                  <a:srgbClr val="DCE4F4"/>
                </a:solidFill>
                <a:latin typeface="Onest"/>
                <a:ea typeface="Onest"/>
                <a:cs typeface="Onest"/>
                <a:sym typeface="Onest"/>
              </a:rPr>
              <a:t>межах</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договору</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купівлі-продажу</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посвідченого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нотаріусом</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що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забезпечує</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належну</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перевірку</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сторін</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об’єкта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джерел</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фінансування</a:t>
            </a:r>
            <a:r>
              <a:rPr lang="en-US" sz="2574" dirty="0">
                <a:solidFill>
                  <a:srgbClr val="DCE4F4"/>
                </a:solidFill>
                <a:latin typeface="Onest"/>
                <a:ea typeface="Onest"/>
                <a:cs typeface="Onest"/>
                <a:sym typeface="Onest"/>
              </a:rPr>
              <a:t>, і </a:t>
            </a:r>
            <a:r>
              <a:rPr lang="en-US" sz="2574" dirty="0" err="1">
                <a:solidFill>
                  <a:srgbClr val="DCE4F4"/>
                </a:solidFill>
                <a:latin typeface="Onest"/>
                <a:ea typeface="Onest"/>
                <a:cs typeface="Onest"/>
                <a:sym typeface="Onest"/>
              </a:rPr>
              <a:t>гарантує</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законність</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правового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титулу</a:t>
            </a:r>
            <a:r>
              <a:rPr lang="en-US" sz="2574" dirty="0">
                <a:solidFill>
                  <a:srgbClr val="DCE4F4"/>
                </a:solidFill>
                <a:latin typeface="Onest"/>
                <a:ea typeface="Onest"/>
                <a:cs typeface="Onest"/>
                <a:sym typeface="Onest"/>
              </a:rPr>
              <a:t>. </a:t>
            </a:r>
          </a:p>
          <a:p>
            <a:pPr algn="l">
              <a:lnSpc>
                <a:spcPts val="3753"/>
              </a:lnSpc>
            </a:pPr>
            <a:endParaRPr lang="en-US" sz="2574" dirty="0">
              <a:solidFill>
                <a:srgbClr val="DCE4F4"/>
              </a:solidFill>
              <a:latin typeface="Onest"/>
              <a:ea typeface="Onest"/>
              <a:cs typeface="Onest"/>
              <a:sym typeface="Onest"/>
            </a:endParaRPr>
          </a:p>
          <a:p>
            <a:pPr algn="l">
              <a:lnSpc>
                <a:spcPts val="3754"/>
              </a:lnSpc>
            </a:pPr>
            <a:r>
              <a:rPr lang="en-US" sz="2574" dirty="0">
                <a:solidFill>
                  <a:srgbClr val="DCE4F4"/>
                </a:solidFill>
                <a:latin typeface="Onest"/>
                <a:ea typeface="Onest"/>
                <a:cs typeface="Onest"/>
                <a:sym typeface="Onest"/>
              </a:rPr>
              <a:t>3. </a:t>
            </a:r>
            <a:r>
              <a:rPr lang="en-US" sz="2574" dirty="0" err="1">
                <a:solidFill>
                  <a:srgbClr val="DCE4F4"/>
                </a:solidFill>
                <a:latin typeface="Onest"/>
                <a:ea typeface="Onest"/>
                <a:cs typeface="Onest"/>
                <a:sym typeface="Onest"/>
              </a:rPr>
              <a:t>Відсутність</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оподаткування</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компенсаційних</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коштів</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Суми</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отримані</a:t>
            </a:r>
            <a:r>
              <a:rPr lang="en-US" sz="2574" dirty="0">
                <a:solidFill>
                  <a:srgbClr val="DCE4F4"/>
                </a:solidFill>
                <a:latin typeface="Onest"/>
                <a:ea typeface="Onest"/>
                <a:cs typeface="Onest"/>
                <a:sym typeface="Onest"/>
              </a:rPr>
              <a:t> у </a:t>
            </a:r>
            <a:r>
              <a:rPr lang="en-US" sz="2574" dirty="0" err="1">
                <a:solidFill>
                  <a:srgbClr val="DCE4F4"/>
                </a:solidFill>
                <a:latin typeface="Onest"/>
                <a:ea typeface="Onest"/>
                <a:cs typeface="Onest"/>
                <a:sym typeface="Onest"/>
              </a:rPr>
              <a:t>вигляді</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компенсації</a:t>
            </a:r>
            <a:r>
              <a:rPr lang="en-US" sz="2574" dirty="0">
                <a:solidFill>
                  <a:srgbClr val="DCE4F4"/>
                </a:solidFill>
                <a:latin typeface="Onest"/>
                <a:ea typeface="Onest"/>
                <a:cs typeface="Onest"/>
                <a:sym typeface="Onest"/>
              </a:rPr>
              <a:t> (у т.ч. у </a:t>
            </a:r>
            <a:r>
              <a:rPr lang="en-US" sz="2574" dirty="0" err="1">
                <a:solidFill>
                  <a:srgbClr val="DCE4F4"/>
                </a:solidFill>
                <a:latin typeface="Onest"/>
                <a:ea typeface="Onest"/>
                <a:cs typeface="Onest"/>
                <a:sym typeface="Onest"/>
              </a:rPr>
              <a:t>формі</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житлового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сертифіката</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не</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включаються</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до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загального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оподатковуваного</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доходу</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фізичної</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особи</a:t>
            </a:r>
            <a:r>
              <a:rPr lang="en-US" sz="2574" dirty="0">
                <a:solidFill>
                  <a:srgbClr val="DCE4F4"/>
                </a:solidFill>
                <a:latin typeface="Onest"/>
                <a:ea typeface="Onest"/>
                <a:cs typeface="Onest"/>
                <a:sym typeface="Onest"/>
              </a:rPr>
              <a:t> (</a:t>
            </a:r>
            <a:r>
              <a:rPr lang="en-US" sz="2574" dirty="0" err="1">
                <a:solidFill>
                  <a:srgbClr val="DCE4F4"/>
                </a:solidFill>
                <a:latin typeface="Onest"/>
                <a:ea typeface="Onest"/>
                <a:cs typeface="Onest"/>
                <a:sym typeface="Onest"/>
              </a:rPr>
              <a:t>ст</a:t>
            </a:r>
            <a:r>
              <a:rPr lang="en-US" sz="2574" dirty="0">
                <a:solidFill>
                  <a:srgbClr val="DCE4F4"/>
                </a:solidFill>
                <a:latin typeface="Onest"/>
                <a:ea typeface="Onest"/>
                <a:cs typeface="Onest"/>
                <a:sym typeface="Onest"/>
              </a:rPr>
              <a:t>. 165 ПКУ, </a:t>
            </a:r>
            <a:r>
              <a:rPr lang="en-US" sz="2574" dirty="0" err="1">
                <a:solidFill>
                  <a:srgbClr val="DCE4F4"/>
                </a:solidFill>
                <a:latin typeface="Onest"/>
                <a:ea typeface="Onest"/>
                <a:cs typeface="Onest"/>
                <a:sym typeface="Onest"/>
              </a:rPr>
              <a:t>лист</a:t>
            </a:r>
            <a:r>
              <a:rPr lang="en-US" sz="2574" dirty="0">
                <a:solidFill>
                  <a:srgbClr val="DCE4F4"/>
                </a:solidFill>
                <a:latin typeface="Onest"/>
                <a:ea typeface="Onest"/>
                <a:cs typeface="Onest"/>
                <a:sym typeface="Onest"/>
              </a:rPr>
              <a:t> ДПС </a:t>
            </a:r>
            <a:r>
              <a:rPr lang="en-US" sz="2574" dirty="0" err="1">
                <a:solidFill>
                  <a:srgbClr val="DCE4F4"/>
                </a:solidFill>
                <a:latin typeface="Onest"/>
                <a:ea typeface="Onest"/>
                <a:cs typeface="Onest"/>
                <a:sym typeface="Onest"/>
              </a:rPr>
              <a:t>України</a:t>
            </a:r>
            <a:r>
              <a:rPr lang="en-US" sz="2574" dirty="0">
                <a:solidFill>
                  <a:srgbClr val="DCE4F4"/>
                </a:solidFill>
                <a:latin typeface="Onest"/>
                <a:ea typeface="Onest"/>
                <a:cs typeface="Onest"/>
                <a:sym typeface="Onest"/>
              </a:rPr>
              <a:t>).</a:t>
            </a:r>
          </a:p>
        </p:txBody>
      </p:sp>
      <p:sp>
        <p:nvSpPr>
          <p:cNvPr id="20" name="Freeform 20"/>
          <p:cNvSpPr/>
          <p:nvPr/>
        </p:nvSpPr>
        <p:spPr>
          <a:xfrm>
            <a:off x="1641133" y="2185189"/>
            <a:ext cx="1712349" cy="1778294"/>
          </a:xfrm>
          <a:custGeom>
            <a:avLst/>
            <a:gdLst/>
            <a:ahLst/>
            <a:cxnLst/>
            <a:rect l="l" t="t" r="r" b="b"/>
            <a:pathLst>
              <a:path w="1712349" h="1778294">
                <a:moveTo>
                  <a:pt x="0" y="0"/>
                </a:moveTo>
                <a:lnTo>
                  <a:pt x="1712350" y="0"/>
                </a:lnTo>
                <a:lnTo>
                  <a:pt x="1712350" y="1778294"/>
                </a:lnTo>
                <a:lnTo>
                  <a:pt x="0" y="177829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1" name="TextBox 21"/>
          <p:cNvSpPr txBox="1"/>
          <p:nvPr/>
        </p:nvSpPr>
        <p:spPr>
          <a:xfrm>
            <a:off x="2777728" y="294258"/>
            <a:ext cx="13370244" cy="1373633"/>
          </a:xfrm>
          <a:prstGeom prst="rect">
            <a:avLst/>
          </a:prstGeom>
        </p:spPr>
        <p:txBody>
          <a:bodyPr lIns="0" tIns="0" rIns="0" bIns="0" rtlCol="0" anchor="t">
            <a:spAutoFit/>
          </a:bodyPr>
          <a:lstStyle/>
          <a:p>
            <a:pPr algn="ctr">
              <a:lnSpc>
                <a:spcPts val="5548"/>
              </a:lnSpc>
              <a:spcBef>
                <a:spcPct val="0"/>
              </a:spcBef>
            </a:pPr>
            <a:r>
              <a:rPr lang="en-US" sz="3805" b="1">
                <a:solidFill>
                  <a:srgbClr val="DCE4F4"/>
                </a:solidFill>
                <a:latin typeface="Onest Ultra-Bold"/>
                <a:ea typeface="Onest Ultra-Bold"/>
                <a:cs typeface="Onest Ultra-Bold"/>
                <a:sym typeface="Onest Ultra-Bold"/>
              </a:rPr>
              <a:t>ПЕРЕВАГИ УГОДИ З ВИКОРИСТАННЯМ ЖИТЛОВОГО</a:t>
            </a:r>
          </a:p>
          <a:p>
            <a:pPr algn="ctr">
              <a:lnSpc>
                <a:spcPts val="5549"/>
              </a:lnSpc>
              <a:spcBef>
                <a:spcPct val="0"/>
              </a:spcBef>
            </a:pPr>
            <a:r>
              <a:rPr lang="en-US" sz="3805" b="1">
                <a:solidFill>
                  <a:srgbClr val="DCE4F4"/>
                </a:solidFill>
                <a:latin typeface="Onest Ultra-Bold"/>
                <a:ea typeface="Onest Ultra-Bold"/>
                <a:cs typeface="Onest Ultra-Bold"/>
                <a:sym typeface="Onest Ultra-Bold"/>
              </a:rPr>
              <a:t>СЕРТИФІКАТА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11576594" y="21143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2114523" y="0"/>
            <a:ext cx="5496507" cy="10423049"/>
            <a:chOff x="0" y="0"/>
            <a:chExt cx="7328676" cy="13897399"/>
          </a:xfrm>
        </p:grpSpPr>
        <p:sp>
          <p:nvSpPr>
            <p:cNvPr id="9" name="Freeform 9"/>
            <p:cNvSpPr/>
            <p:nvPr/>
          </p:nvSpPr>
          <p:spPr>
            <a:xfrm>
              <a:off x="0" y="0"/>
              <a:ext cx="7328281" cy="13897211"/>
            </a:xfrm>
            <a:custGeom>
              <a:avLst/>
              <a:gdLst/>
              <a:ahLst/>
              <a:cxnLst/>
              <a:rect l="l" t="t" r="r" b="b"/>
              <a:pathLst>
                <a:path w="7328281" h="13897211">
                  <a:moveTo>
                    <a:pt x="7328281" y="0"/>
                  </a:moveTo>
                  <a:lnTo>
                    <a:pt x="6483477" y="0"/>
                  </a:lnTo>
                  <a:lnTo>
                    <a:pt x="0" y="0"/>
                  </a:lnTo>
                  <a:lnTo>
                    <a:pt x="0" y="13897211"/>
                  </a:lnTo>
                  <a:lnTo>
                    <a:pt x="6483477" y="13897211"/>
                  </a:lnTo>
                  <a:lnTo>
                    <a:pt x="6483477" y="3425430"/>
                  </a:lnTo>
                  <a:lnTo>
                    <a:pt x="7189343" y="3259795"/>
                  </a:lnTo>
                  <a:lnTo>
                    <a:pt x="7245350" y="3235986"/>
                  </a:lnTo>
                  <a:lnTo>
                    <a:pt x="7289292" y="3195832"/>
                  </a:lnTo>
                  <a:lnTo>
                    <a:pt x="7317994" y="3143452"/>
                  </a:lnTo>
                  <a:lnTo>
                    <a:pt x="7328281" y="3082835"/>
                  </a:lnTo>
                  <a:lnTo>
                    <a:pt x="7328281" y="0"/>
                  </a:lnTo>
                  <a:close/>
                </a:path>
              </a:pathLst>
            </a:custGeom>
            <a:solidFill>
              <a:srgbClr val="659AD2"/>
            </a:solidFill>
          </p:spPr>
        </p:sp>
      </p:grpSp>
      <p:sp>
        <p:nvSpPr>
          <p:cNvPr id="10" name="Freeform 10"/>
          <p:cNvSpPr/>
          <p:nvPr/>
        </p:nvSpPr>
        <p:spPr>
          <a:xfrm>
            <a:off x="2114523" y="-1444"/>
            <a:ext cx="5496507" cy="10280322"/>
          </a:xfrm>
          <a:custGeom>
            <a:avLst/>
            <a:gdLst/>
            <a:ahLst/>
            <a:cxnLst/>
            <a:rect l="l" t="t" r="r" b="b"/>
            <a:pathLst>
              <a:path w="5496507" h="10280322">
                <a:moveTo>
                  <a:pt x="0" y="0"/>
                </a:moveTo>
                <a:lnTo>
                  <a:pt x="5496507" y="0"/>
                </a:lnTo>
                <a:lnTo>
                  <a:pt x="5496507" y="10280322"/>
                </a:lnTo>
                <a:lnTo>
                  <a:pt x="0" y="102803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11551" y="0"/>
            <a:ext cx="5496507" cy="10423049"/>
            <a:chOff x="0" y="0"/>
            <a:chExt cx="7328676" cy="13897399"/>
          </a:xfrm>
        </p:grpSpPr>
        <p:sp>
          <p:nvSpPr>
            <p:cNvPr id="12" name="Freeform 12"/>
            <p:cNvSpPr/>
            <p:nvPr/>
          </p:nvSpPr>
          <p:spPr>
            <a:xfrm>
              <a:off x="0" y="0"/>
              <a:ext cx="7328281" cy="13897211"/>
            </a:xfrm>
            <a:custGeom>
              <a:avLst/>
              <a:gdLst/>
              <a:ahLst/>
              <a:cxnLst/>
              <a:rect l="l" t="t" r="r" b="b"/>
              <a:pathLst>
                <a:path w="7328281" h="13897211">
                  <a:moveTo>
                    <a:pt x="7328281" y="0"/>
                  </a:moveTo>
                  <a:lnTo>
                    <a:pt x="6483477" y="0"/>
                  </a:lnTo>
                  <a:lnTo>
                    <a:pt x="0" y="0"/>
                  </a:lnTo>
                  <a:lnTo>
                    <a:pt x="0" y="13897211"/>
                  </a:lnTo>
                  <a:lnTo>
                    <a:pt x="6483477" y="13897211"/>
                  </a:lnTo>
                  <a:lnTo>
                    <a:pt x="6483477" y="3425430"/>
                  </a:lnTo>
                  <a:lnTo>
                    <a:pt x="7189343" y="3259795"/>
                  </a:lnTo>
                  <a:lnTo>
                    <a:pt x="7245350" y="3235986"/>
                  </a:lnTo>
                  <a:lnTo>
                    <a:pt x="7289292" y="3195832"/>
                  </a:lnTo>
                  <a:lnTo>
                    <a:pt x="7317994" y="3143452"/>
                  </a:lnTo>
                  <a:lnTo>
                    <a:pt x="7328281" y="3082835"/>
                  </a:lnTo>
                  <a:lnTo>
                    <a:pt x="7328281" y="0"/>
                  </a:lnTo>
                  <a:close/>
                </a:path>
              </a:pathLst>
            </a:custGeom>
            <a:solidFill>
              <a:srgbClr val="DCE4F4"/>
            </a:solidFill>
          </p:spPr>
        </p:sp>
      </p:grpSp>
      <p:sp>
        <p:nvSpPr>
          <p:cNvPr id="13" name="Freeform 13"/>
          <p:cNvSpPr/>
          <p:nvPr/>
        </p:nvSpPr>
        <p:spPr>
          <a:xfrm>
            <a:off x="1851754" y="2986092"/>
            <a:ext cx="1123905" cy="1404592"/>
          </a:xfrm>
          <a:custGeom>
            <a:avLst/>
            <a:gdLst/>
            <a:ahLst/>
            <a:cxnLst/>
            <a:rect l="l" t="t" r="r" b="b"/>
            <a:pathLst>
              <a:path w="1123905" h="1404592">
                <a:moveTo>
                  <a:pt x="0" y="0"/>
                </a:moveTo>
                <a:lnTo>
                  <a:pt x="1123905" y="0"/>
                </a:lnTo>
                <a:lnTo>
                  <a:pt x="1123905" y="1404592"/>
                </a:lnTo>
                <a:lnTo>
                  <a:pt x="0" y="14045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TextBox 14"/>
          <p:cNvSpPr txBox="1"/>
          <p:nvPr/>
        </p:nvSpPr>
        <p:spPr>
          <a:xfrm>
            <a:off x="333999" y="4587939"/>
            <a:ext cx="4159414" cy="2349698"/>
          </a:xfrm>
          <a:prstGeom prst="rect">
            <a:avLst/>
          </a:prstGeom>
        </p:spPr>
        <p:txBody>
          <a:bodyPr lIns="0" tIns="0" rIns="0" bIns="0" rtlCol="0" anchor="t">
            <a:spAutoFit/>
          </a:bodyPr>
          <a:lstStyle/>
          <a:p>
            <a:pPr algn="ctr">
              <a:lnSpc>
                <a:spcPts val="3769"/>
              </a:lnSpc>
              <a:spcBef>
                <a:spcPct val="0"/>
              </a:spcBef>
            </a:pPr>
            <a:r>
              <a:rPr lang="en-US" sz="2584" b="1" dirty="0">
                <a:solidFill>
                  <a:srgbClr val="101F36"/>
                </a:solidFill>
                <a:latin typeface="Onest Ultra-Bold"/>
                <a:ea typeface="Onest Ultra-Bold"/>
                <a:cs typeface="Onest Ultra-Bold"/>
                <a:sym typeface="Onest Ultra-Bold"/>
              </a:rPr>
              <a:t>ПІВДЕННЕ МІЖРЕГІОНАЛЬНЕ УПРАВЛІННЯ МІНІСТЕРСТВА ЮСТИЦІЇ М.ОДЕСА</a:t>
            </a:r>
          </a:p>
        </p:txBody>
      </p:sp>
      <p:sp>
        <p:nvSpPr>
          <p:cNvPr id="15" name="TextBox 15"/>
          <p:cNvSpPr txBox="1"/>
          <p:nvPr/>
        </p:nvSpPr>
        <p:spPr>
          <a:xfrm>
            <a:off x="9013985" y="2844822"/>
            <a:ext cx="7439787" cy="3863455"/>
          </a:xfrm>
          <a:prstGeom prst="rect">
            <a:avLst/>
          </a:prstGeom>
        </p:spPr>
        <p:txBody>
          <a:bodyPr lIns="0" tIns="0" rIns="0" bIns="0" rtlCol="0" anchor="t">
            <a:spAutoFit/>
          </a:bodyPr>
          <a:lstStyle/>
          <a:p>
            <a:pPr algn="ctr">
              <a:lnSpc>
                <a:spcPts val="15616"/>
              </a:lnSpc>
              <a:spcBef>
                <a:spcPct val="0"/>
              </a:spcBef>
            </a:pPr>
            <a:r>
              <a:rPr lang="en-US" sz="10707" b="1">
                <a:solidFill>
                  <a:srgbClr val="DCE4F4"/>
                </a:solidFill>
                <a:latin typeface="Onest Ultra-Bold"/>
                <a:ea typeface="Onest Ultra-Bold"/>
                <a:cs typeface="Onest Ultra-Bold"/>
                <a:sym typeface="Onest Ultra-Bold"/>
              </a:rPr>
              <a:t>ДЯКУЄМО ЗА УВАГУ!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21277" y="-124646"/>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3301336" y="-124646"/>
            <a:ext cx="5569463" cy="10422042"/>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3035086" y="-1444"/>
            <a:ext cx="5274638" cy="9865353"/>
          </a:xfrm>
          <a:custGeom>
            <a:avLst/>
            <a:gdLst/>
            <a:ahLst/>
            <a:cxnLst/>
            <a:rect l="l" t="t" r="r" b="b"/>
            <a:pathLst>
              <a:path w="5274638" h="9865353">
                <a:moveTo>
                  <a:pt x="0" y="0"/>
                </a:moveTo>
                <a:lnTo>
                  <a:pt x="5274639" y="0"/>
                </a:lnTo>
                <a:lnTo>
                  <a:pt x="5274639" y="9865353"/>
                </a:lnTo>
                <a:lnTo>
                  <a:pt x="0" y="98653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4067986" y="-1444"/>
            <a:ext cx="5496507" cy="10285520"/>
            <a:chOff x="0" y="0"/>
            <a:chExt cx="7328676" cy="13714027"/>
          </a:xfrm>
        </p:grpSpPr>
        <p:sp>
          <p:nvSpPr>
            <p:cNvPr id="12" name="Freeform 12"/>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grpSp>
        <p:nvGrpSpPr>
          <p:cNvPr id="13" name="Group 13"/>
          <p:cNvGrpSpPr/>
          <p:nvPr/>
        </p:nvGrpSpPr>
        <p:grpSpPr>
          <a:xfrm>
            <a:off x="3889101" y="1232899"/>
            <a:ext cx="6607128" cy="2033540"/>
            <a:chOff x="0" y="0"/>
            <a:chExt cx="8809505" cy="2711387"/>
          </a:xfrm>
        </p:grpSpPr>
        <p:sp>
          <p:nvSpPr>
            <p:cNvPr id="14" name="Freeform 14"/>
            <p:cNvSpPr/>
            <p:nvPr/>
          </p:nvSpPr>
          <p:spPr>
            <a:xfrm>
              <a:off x="0" y="0"/>
              <a:ext cx="8809504" cy="2711387"/>
            </a:xfrm>
            <a:custGeom>
              <a:avLst/>
              <a:gdLst/>
              <a:ahLst/>
              <a:cxnLst/>
              <a:rect l="l" t="t" r="r" b="b"/>
              <a:pathLst>
                <a:path w="8809504" h="2711387">
                  <a:moveTo>
                    <a:pt x="0" y="0"/>
                  </a:moveTo>
                  <a:lnTo>
                    <a:pt x="8809504" y="0"/>
                  </a:lnTo>
                  <a:lnTo>
                    <a:pt x="8809504" y="2711387"/>
                  </a:lnTo>
                  <a:lnTo>
                    <a:pt x="0" y="2711387"/>
                  </a:lnTo>
                  <a:close/>
                </a:path>
              </a:pathLst>
            </a:custGeom>
            <a:solidFill>
              <a:srgbClr val="000000">
                <a:alpha val="0"/>
              </a:srgbClr>
            </a:solidFill>
          </p:spPr>
        </p:sp>
        <p:sp>
          <p:nvSpPr>
            <p:cNvPr id="15" name="TextBox 15"/>
            <p:cNvSpPr txBox="1"/>
            <p:nvPr/>
          </p:nvSpPr>
          <p:spPr>
            <a:xfrm>
              <a:off x="0" y="-57150"/>
              <a:ext cx="8809505" cy="2768537"/>
            </a:xfrm>
            <a:prstGeom prst="rect">
              <a:avLst/>
            </a:prstGeom>
          </p:spPr>
          <p:txBody>
            <a:bodyPr lIns="0" tIns="0" rIns="0" bIns="0" rtlCol="0" anchor="t"/>
            <a:lstStyle/>
            <a:p>
              <a:pPr algn="ctr">
                <a:lnSpc>
                  <a:spcPts val="3251"/>
                </a:lnSpc>
              </a:pPr>
              <a:endParaRPr/>
            </a:p>
          </p:txBody>
        </p:sp>
      </p:grpSp>
      <p:sp>
        <p:nvSpPr>
          <p:cNvPr id="16" name="TextBox 16"/>
          <p:cNvSpPr txBox="1"/>
          <p:nvPr/>
        </p:nvSpPr>
        <p:spPr>
          <a:xfrm>
            <a:off x="2470783" y="1567715"/>
            <a:ext cx="15121009" cy="8093267"/>
          </a:xfrm>
          <a:prstGeom prst="rect">
            <a:avLst/>
          </a:prstGeom>
        </p:spPr>
        <p:txBody>
          <a:bodyPr lIns="0" tIns="0" rIns="0" bIns="0" rtlCol="0" anchor="t">
            <a:spAutoFit/>
          </a:bodyPr>
          <a:lstStyle/>
          <a:p>
            <a:pPr marL="453390" lvl="1" indent="-226695" algn="l">
              <a:lnSpc>
                <a:spcPts val="3062"/>
              </a:lnSpc>
              <a:spcBef>
                <a:spcPct val="0"/>
              </a:spcBef>
              <a:buFont typeface="Arial"/>
              <a:buChar char="•"/>
            </a:pPr>
            <a:r>
              <a:rPr lang="en-US" sz="2100">
                <a:solidFill>
                  <a:srgbClr val="DCE4F4"/>
                </a:solidFill>
                <a:latin typeface="Onest"/>
                <a:ea typeface="Onest"/>
                <a:cs typeface="Onest"/>
                <a:sym typeface="Onest"/>
              </a:rPr>
              <a:t>Цивільний кодекс України;</a:t>
            </a:r>
          </a:p>
          <a:p>
            <a:pPr marL="453390" lvl="1" indent="-226695" algn="l">
              <a:lnSpc>
                <a:spcPts val="3062"/>
              </a:lnSpc>
              <a:spcBef>
                <a:spcPct val="0"/>
              </a:spcBef>
              <a:buFont typeface="Arial"/>
              <a:buChar char="•"/>
            </a:pPr>
            <a:r>
              <a:rPr lang="en-US" sz="2100">
                <a:solidFill>
                  <a:srgbClr val="DCE4F4"/>
                </a:solidFill>
                <a:latin typeface="Onest"/>
                <a:ea typeface="Onest"/>
                <a:cs typeface="Onest"/>
                <a:sym typeface="Onest"/>
              </a:rPr>
              <a:t>Закон України “Про компенсацію за пошкодження та знищення окремих категорій об’єктів нерухомого майна внаслідок бойових дій, терористичних актів, диверсій, спричинених збройною агресією Російської Федерації проти України, та Державний реєстр майна, пошкодженого та знищеного внаслідок бойових дій, терористичних актів, диверсій, спричинених збройною агресією Російської Федерації проти України” від 23 лютого 2023 року;</a:t>
            </a:r>
          </a:p>
          <a:p>
            <a:pPr marL="453390" lvl="1" indent="-226695" algn="l">
              <a:lnSpc>
                <a:spcPts val="3061"/>
              </a:lnSpc>
              <a:spcBef>
                <a:spcPct val="0"/>
              </a:spcBef>
              <a:buFont typeface="Arial"/>
              <a:buChar char="•"/>
            </a:pPr>
            <a:r>
              <a:rPr lang="en-US" sz="2100">
                <a:solidFill>
                  <a:srgbClr val="DCE4F4"/>
                </a:solidFill>
                <a:latin typeface="Onest"/>
                <a:ea typeface="Onest"/>
                <a:cs typeface="Onest"/>
                <a:sym typeface="Onest"/>
              </a:rPr>
              <a:t>Порядок надання компенсації за знищені об’єкти нерухомого майна, затверджений постановою Кабінету Міністрів України від 30 травня 2023 р. № 600;</a:t>
            </a:r>
          </a:p>
          <a:p>
            <a:pPr marL="453390" lvl="1" indent="-226695" algn="l">
              <a:lnSpc>
                <a:spcPts val="3061"/>
              </a:lnSpc>
              <a:spcBef>
                <a:spcPct val="0"/>
              </a:spcBef>
              <a:buFont typeface="Arial"/>
              <a:buChar char="•"/>
            </a:pPr>
            <a:r>
              <a:rPr lang="en-US" sz="2100">
                <a:solidFill>
                  <a:srgbClr val="DCE4F4"/>
                </a:solidFill>
                <a:latin typeface="Onest"/>
                <a:ea typeface="Onest"/>
                <a:cs typeface="Onest"/>
                <a:sym typeface="Onest"/>
              </a:rPr>
              <a:t>Закон України “Про державну реєстрацію речових прав на нерухоме майно та їх обтяжень”;</a:t>
            </a:r>
          </a:p>
          <a:p>
            <a:pPr marL="453390" lvl="1" indent="-226695" algn="l">
              <a:lnSpc>
                <a:spcPts val="3062"/>
              </a:lnSpc>
              <a:spcBef>
                <a:spcPct val="0"/>
              </a:spcBef>
              <a:buFont typeface="Arial"/>
              <a:buChar char="•"/>
            </a:pPr>
            <a:r>
              <a:rPr lang="en-US" sz="2100">
                <a:solidFill>
                  <a:srgbClr val="DCE4F4"/>
                </a:solidFill>
                <a:latin typeface="Onest"/>
                <a:ea typeface="Onest"/>
                <a:cs typeface="Onest"/>
                <a:sym typeface="Onest"/>
              </a:rPr>
              <a:t>Порядок державної реєстрації речових прав на нерухоме майно та їх обтяжень, затверджений постановою Кабінету Міністрів України від 25 грудня 2015 р. № 1127 (в редакції постанови Кабінету Міністрів України від 23 серпня 2016 р. № 553);</a:t>
            </a:r>
          </a:p>
          <a:p>
            <a:pPr marL="453390" lvl="1" indent="-226695" algn="l">
              <a:lnSpc>
                <a:spcPts val="3061"/>
              </a:lnSpc>
              <a:spcBef>
                <a:spcPct val="0"/>
              </a:spcBef>
              <a:buFont typeface="Arial"/>
              <a:buChar char="•"/>
            </a:pPr>
            <a:r>
              <a:rPr lang="en-US" sz="2100">
                <a:solidFill>
                  <a:srgbClr val="DCE4F4"/>
                </a:solidFill>
                <a:latin typeface="Onest"/>
                <a:ea typeface="Onest"/>
                <a:cs typeface="Onest"/>
                <a:sym typeface="Onest"/>
              </a:rPr>
              <a:t>Постанова Кабінету Міністрів України від 16 січня 2024 р. № 39 “Про внесення змін до деяких постанов Кабінету Міністрів України щодо регулювання відносин, пов’язаних з наданням компенсації за об’єкти нерухомого майна, знищені та пошкоджені внаслідок бойових дій, терористичних актів, диверсій, спричинених збройною агресією Російської Федерації проти України”;</a:t>
            </a:r>
          </a:p>
          <a:p>
            <a:pPr marL="453390" lvl="1" indent="-226695" algn="l">
              <a:lnSpc>
                <a:spcPts val="3061"/>
              </a:lnSpc>
              <a:spcBef>
                <a:spcPct val="0"/>
              </a:spcBef>
              <a:buFont typeface="Arial"/>
              <a:buChar char="•"/>
            </a:pPr>
            <a:r>
              <a:rPr lang="en-US" sz="2100">
                <a:solidFill>
                  <a:srgbClr val="DCE4F4"/>
                </a:solidFill>
                <a:latin typeface="Onest"/>
                <a:ea typeface="Onest"/>
                <a:cs typeface="Onest"/>
                <a:sym typeface="Onest"/>
              </a:rPr>
              <a:t>Перелік територій, на яких ведуться (велися) бойові дії або тимчасово окупованих Російською Федерацією, затверджений наказом Міністерства з питань реінтеграції тимчасово окупованих територій України 22 грудня 2022 року № 309;</a:t>
            </a:r>
          </a:p>
          <a:p>
            <a:pPr marL="453390" lvl="1" indent="-226695" algn="l">
              <a:lnSpc>
                <a:spcPts val="3061"/>
              </a:lnSpc>
              <a:spcBef>
                <a:spcPct val="0"/>
              </a:spcBef>
              <a:buFont typeface="Arial"/>
              <a:buChar char="•"/>
            </a:pPr>
            <a:r>
              <a:rPr lang="en-US" sz="2100">
                <a:solidFill>
                  <a:srgbClr val="DCE4F4"/>
                </a:solidFill>
                <a:latin typeface="Onest"/>
                <a:ea typeface="Onest"/>
                <a:cs typeface="Onest"/>
                <a:sym typeface="Onest"/>
              </a:rPr>
              <a:t>Інформаційний лист НПУ від 18.01.2024 р. “Посвідчення договорів з використанням житлового сертифіката: алгоритм дій нотаріуса”</a:t>
            </a:r>
          </a:p>
          <a:p>
            <a:pPr algn="l">
              <a:lnSpc>
                <a:spcPts val="3975"/>
              </a:lnSpc>
              <a:spcBef>
                <a:spcPct val="0"/>
              </a:spcBef>
            </a:pPr>
            <a:endParaRPr lang="en-US" sz="2100">
              <a:solidFill>
                <a:srgbClr val="DCE4F4"/>
              </a:solidFill>
              <a:latin typeface="Onest"/>
              <a:ea typeface="Onest"/>
              <a:cs typeface="Onest"/>
              <a:sym typeface="Onest"/>
            </a:endParaRPr>
          </a:p>
        </p:txBody>
      </p:sp>
      <p:sp>
        <p:nvSpPr>
          <p:cNvPr id="17" name="TextBox 17"/>
          <p:cNvSpPr txBox="1"/>
          <p:nvPr/>
        </p:nvSpPr>
        <p:spPr>
          <a:xfrm>
            <a:off x="2470783" y="303020"/>
            <a:ext cx="11016704" cy="929879"/>
          </a:xfrm>
          <a:prstGeom prst="rect">
            <a:avLst/>
          </a:prstGeom>
        </p:spPr>
        <p:txBody>
          <a:bodyPr lIns="0" tIns="0" rIns="0" bIns="0" rtlCol="0" anchor="t">
            <a:spAutoFit/>
          </a:bodyPr>
          <a:lstStyle/>
          <a:p>
            <a:pPr algn="ctr">
              <a:lnSpc>
                <a:spcPts val="7778"/>
              </a:lnSpc>
              <a:spcBef>
                <a:spcPct val="0"/>
              </a:spcBef>
            </a:pPr>
            <a:r>
              <a:rPr lang="en-US" sz="5333" b="1">
                <a:solidFill>
                  <a:srgbClr val="DCE4F4"/>
                </a:solidFill>
                <a:latin typeface="Onest Heavy"/>
                <a:ea typeface="Onest Heavy"/>
                <a:cs typeface="Onest Heavy"/>
                <a:sym typeface="Onest Heavy"/>
              </a:rPr>
              <a:t>НОРМАТИВНО-ПРАВОВА БАЗА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grpSp>
        <p:nvGrpSpPr>
          <p:cNvPr id="10" name="Group 10"/>
          <p:cNvGrpSpPr/>
          <p:nvPr/>
        </p:nvGrpSpPr>
        <p:grpSpPr>
          <a:xfrm>
            <a:off x="-381789" y="1480"/>
            <a:ext cx="14607957" cy="10285520"/>
            <a:chOff x="0" y="0"/>
            <a:chExt cx="19477275" cy="13714027"/>
          </a:xfrm>
        </p:grpSpPr>
        <p:sp>
          <p:nvSpPr>
            <p:cNvPr id="11" name="Freeform 11"/>
            <p:cNvSpPr/>
            <p:nvPr/>
          </p:nvSpPr>
          <p:spPr>
            <a:xfrm>
              <a:off x="0" y="0"/>
              <a:ext cx="19476227" cy="13713840"/>
            </a:xfrm>
            <a:custGeom>
              <a:avLst/>
              <a:gdLst/>
              <a:ahLst/>
              <a:cxnLst/>
              <a:rect l="l" t="t" r="r" b="b"/>
              <a:pathLst>
                <a:path w="19476227" h="13713840">
                  <a:moveTo>
                    <a:pt x="19476227" y="0"/>
                  </a:moveTo>
                  <a:lnTo>
                    <a:pt x="17231007" y="0"/>
                  </a:lnTo>
                  <a:lnTo>
                    <a:pt x="0" y="0"/>
                  </a:lnTo>
                  <a:lnTo>
                    <a:pt x="0" y="13713840"/>
                  </a:lnTo>
                  <a:lnTo>
                    <a:pt x="17231007" y="13713840"/>
                  </a:lnTo>
                  <a:lnTo>
                    <a:pt x="17231007" y="3380232"/>
                  </a:lnTo>
                  <a:lnTo>
                    <a:pt x="19106973" y="3216783"/>
                  </a:lnTo>
                  <a:lnTo>
                    <a:pt x="19255822" y="3193288"/>
                  </a:lnTo>
                  <a:lnTo>
                    <a:pt x="19372607" y="3153664"/>
                  </a:lnTo>
                  <a:lnTo>
                    <a:pt x="19448887" y="3101975"/>
                  </a:lnTo>
                  <a:lnTo>
                    <a:pt x="19476227" y="3042158"/>
                  </a:lnTo>
                  <a:lnTo>
                    <a:pt x="19476227" y="0"/>
                  </a:lnTo>
                  <a:close/>
                </a:path>
              </a:pathLst>
            </a:custGeom>
            <a:solidFill>
              <a:srgbClr val="FFFFFF"/>
            </a:solidFill>
          </p:spPr>
        </p:sp>
      </p:grpSp>
      <p:grpSp>
        <p:nvGrpSpPr>
          <p:cNvPr id="12" name="Group 12"/>
          <p:cNvGrpSpPr/>
          <p:nvPr/>
        </p:nvGrpSpPr>
        <p:grpSpPr>
          <a:xfrm>
            <a:off x="12512713" y="1480"/>
            <a:ext cx="5496507" cy="10285520"/>
            <a:chOff x="0" y="0"/>
            <a:chExt cx="7328676" cy="13714027"/>
          </a:xfrm>
        </p:grpSpPr>
        <p:sp>
          <p:nvSpPr>
            <p:cNvPr id="13" name="Freeform 13"/>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FFFFFF"/>
            </a:solidFill>
          </p:spPr>
        </p:sp>
      </p:grpSp>
      <p:sp>
        <p:nvSpPr>
          <p:cNvPr id="14" name="Freeform 14"/>
          <p:cNvSpPr/>
          <p:nvPr/>
        </p:nvSpPr>
        <p:spPr>
          <a:xfrm rot="-5400000">
            <a:off x="3293620" y="-6585114"/>
            <a:ext cx="11754152" cy="21984229"/>
          </a:xfrm>
          <a:custGeom>
            <a:avLst/>
            <a:gdLst/>
            <a:ahLst/>
            <a:cxnLst/>
            <a:rect l="l" t="t" r="r" b="b"/>
            <a:pathLst>
              <a:path w="11754152" h="21984229">
                <a:moveTo>
                  <a:pt x="0" y="0"/>
                </a:moveTo>
                <a:lnTo>
                  <a:pt x="11754152" y="0"/>
                </a:lnTo>
                <a:lnTo>
                  <a:pt x="11754152" y="21984229"/>
                </a:lnTo>
                <a:lnTo>
                  <a:pt x="0" y="2198422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p:spPr>
      </p:sp>
      <p:sp>
        <p:nvSpPr>
          <p:cNvPr id="16" name="TextBox 16"/>
          <p:cNvSpPr txBox="1"/>
          <p:nvPr/>
        </p:nvSpPr>
        <p:spPr>
          <a:xfrm>
            <a:off x="1581280" y="378661"/>
            <a:ext cx="15178832" cy="929879"/>
          </a:xfrm>
          <a:prstGeom prst="rect">
            <a:avLst/>
          </a:prstGeom>
        </p:spPr>
        <p:txBody>
          <a:bodyPr lIns="0" tIns="0" rIns="0" bIns="0" rtlCol="0" anchor="t">
            <a:spAutoFit/>
          </a:bodyPr>
          <a:lstStyle/>
          <a:p>
            <a:pPr algn="ctr">
              <a:lnSpc>
                <a:spcPts val="7778"/>
              </a:lnSpc>
              <a:spcBef>
                <a:spcPct val="0"/>
              </a:spcBef>
            </a:pPr>
            <a:r>
              <a:rPr lang="en-US" sz="5333" b="1">
                <a:solidFill>
                  <a:srgbClr val="101F36"/>
                </a:solidFill>
                <a:latin typeface="Onest Heavy"/>
                <a:ea typeface="Onest Heavy"/>
                <a:cs typeface="Onest Heavy"/>
                <a:sym typeface="Onest Heavy"/>
              </a:rPr>
              <a:t>ВИДИ КОМПЕНСАЦІЇ ЗА ЗНИЩЕНЕ МАЙНО:</a:t>
            </a:r>
          </a:p>
        </p:txBody>
      </p:sp>
      <p:sp>
        <p:nvSpPr>
          <p:cNvPr id="17" name="TextBox 17"/>
          <p:cNvSpPr txBox="1"/>
          <p:nvPr/>
        </p:nvSpPr>
        <p:spPr>
          <a:xfrm>
            <a:off x="559740" y="1813121"/>
            <a:ext cx="7723979" cy="7563942"/>
          </a:xfrm>
          <a:prstGeom prst="rect">
            <a:avLst/>
          </a:prstGeom>
        </p:spPr>
        <p:txBody>
          <a:bodyPr lIns="0" tIns="0" rIns="0" bIns="0" rtlCol="0" anchor="t">
            <a:spAutoFit/>
          </a:bodyPr>
          <a:lstStyle/>
          <a:p>
            <a:pPr algn="ctr">
              <a:lnSpc>
                <a:spcPts val="2916"/>
              </a:lnSpc>
              <a:spcBef>
                <a:spcPct val="0"/>
              </a:spcBef>
            </a:pPr>
            <a:r>
              <a:rPr lang="en-US" sz="2000" b="1">
                <a:solidFill>
                  <a:srgbClr val="000000"/>
                </a:solidFill>
                <a:latin typeface="Onest Ultra-Bold"/>
                <a:ea typeface="Onest Ultra-Bold"/>
                <a:cs typeface="Onest Ultra-Bold"/>
                <a:sym typeface="Onest Ultra-Bold"/>
              </a:rPr>
              <a:t>ЩОДО ЗНИЩЕНОГО ОНМ</a:t>
            </a:r>
            <a:r>
              <a:rPr lang="en-US" sz="2000" b="1">
                <a:solidFill>
                  <a:srgbClr val="000000"/>
                </a:solidFill>
                <a:latin typeface="Onest Bold"/>
                <a:ea typeface="Onest Bold"/>
                <a:cs typeface="Onest Bold"/>
                <a:sym typeface="Onest Bold"/>
              </a:rPr>
              <a:t> </a:t>
            </a:r>
          </a:p>
          <a:p>
            <a:pPr algn="ctr">
              <a:lnSpc>
                <a:spcPts val="2916"/>
              </a:lnSpc>
              <a:spcBef>
                <a:spcPct val="0"/>
              </a:spcBef>
            </a:pPr>
            <a:endParaRPr lang="en-US" sz="2000" b="1">
              <a:solidFill>
                <a:srgbClr val="000000"/>
              </a:solidFill>
              <a:latin typeface="Onest Bold"/>
              <a:ea typeface="Onest Bold"/>
              <a:cs typeface="Onest Bold"/>
              <a:sym typeface="Onest Bold"/>
            </a:endParaRPr>
          </a:p>
          <a:p>
            <a:pPr algn="l">
              <a:lnSpc>
                <a:spcPts val="2280"/>
              </a:lnSpc>
            </a:pPr>
            <a:r>
              <a:rPr lang="en-US" sz="2000" b="1">
                <a:solidFill>
                  <a:srgbClr val="000000"/>
                </a:solidFill>
                <a:latin typeface="Onest Bold"/>
                <a:ea typeface="Onest Bold"/>
                <a:cs typeface="Onest Bold"/>
                <a:sym typeface="Onest Bold"/>
              </a:rPr>
              <a:t>(ознаки знищення: непридатні для використання за цільовим призначенням внаслідок бойових дій рф; відновлення неможливе шляхом поточного або капітального ремонту, реконструкції, реставрації чи економічно недоцільним)</a:t>
            </a:r>
          </a:p>
          <a:p>
            <a:pPr algn="ctr">
              <a:lnSpc>
                <a:spcPts val="2916"/>
              </a:lnSpc>
              <a:spcBef>
                <a:spcPct val="0"/>
              </a:spcBef>
            </a:pPr>
            <a:endParaRPr lang="en-US" sz="2000" b="1">
              <a:solidFill>
                <a:srgbClr val="000000"/>
              </a:solidFill>
              <a:latin typeface="Onest Bold"/>
              <a:ea typeface="Onest Bold"/>
              <a:cs typeface="Onest Bold"/>
              <a:sym typeface="Onest Bold"/>
            </a:endParaRPr>
          </a:p>
          <a:p>
            <a:pPr algn="ctr">
              <a:lnSpc>
                <a:spcPts val="2916"/>
              </a:lnSpc>
              <a:spcBef>
                <a:spcPct val="0"/>
              </a:spcBef>
            </a:pPr>
            <a:endParaRPr lang="en-US" sz="2000" b="1">
              <a:solidFill>
                <a:srgbClr val="000000"/>
              </a:solidFill>
              <a:latin typeface="Onest Bold"/>
              <a:ea typeface="Onest Bold"/>
              <a:cs typeface="Onest Bold"/>
              <a:sym typeface="Onest Bold"/>
            </a:endParaRPr>
          </a:p>
          <a:p>
            <a:pPr algn="ctr">
              <a:lnSpc>
                <a:spcPts val="2916"/>
              </a:lnSpc>
              <a:spcBef>
                <a:spcPct val="0"/>
              </a:spcBef>
            </a:pPr>
            <a:r>
              <a:rPr lang="en-US" sz="2000" b="1">
                <a:solidFill>
                  <a:srgbClr val="000000"/>
                </a:solidFill>
                <a:latin typeface="Onest Bold"/>
                <a:ea typeface="Onest Bold"/>
                <a:cs typeface="Onest Bold"/>
                <a:sym typeface="Onest Bold"/>
              </a:rPr>
              <a:t> </a:t>
            </a:r>
          </a:p>
          <a:p>
            <a:pPr algn="l">
              <a:lnSpc>
                <a:spcPts val="2916"/>
              </a:lnSpc>
              <a:spcBef>
                <a:spcPct val="0"/>
              </a:spcBef>
            </a:pPr>
            <a:r>
              <a:rPr lang="en-US" sz="2000">
                <a:solidFill>
                  <a:srgbClr val="000000"/>
                </a:solidFill>
                <a:latin typeface="Onest"/>
                <a:ea typeface="Onest"/>
                <a:cs typeface="Onest"/>
                <a:sym typeface="Onest"/>
              </a:rPr>
              <a:t>1) надання грошових коштів шляхом їх перерахування на поточний рахунок отримувача компенсації із спеціальним режимом використання для фінансування будівництва будинку садибного типу, садового або дачного будинку; </a:t>
            </a:r>
          </a:p>
          <a:p>
            <a:pPr algn="l">
              <a:lnSpc>
                <a:spcPts val="2916"/>
              </a:lnSpc>
              <a:spcBef>
                <a:spcPct val="0"/>
              </a:spcBef>
            </a:pPr>
            <a:r>
              <a:rPr lang="en-US" sz="2000">
                <a:solidFill>
                  <a:srgbClr val="000000"/>
                </a:solidFill>
                <a:latin typeface="Onest"/>
                <a:ea typeface="Onest"/>
                <a:cs typeface="Onest"/>
                <a:sym typeface="Onest"/>
              </a:rPr>
              <a:t>2) фінансування придбання об’єкта житлової нерухомості, земельної ділянки, на якій розташовано такий об’єкт, частки у праві власності на таке майно з використанням житлового сертифіката; </a:t>
            </a:r>
          </a:p>
          <a:p>
            <a:pPr algn="l">
              <a:lnSpc>
                <a:spcPts val="2916"/>
              </a:lnSpc>
              <a:spcBef>
                <a:spcPct val="0"/>
              </a:spcBef>
            </a:pPr>
            <a:r>
              <a:rPr lang="en-US" sz="2000">
                <a:solidFill>
                  <a:srgbClr val="000000"/>
                </a:solidFill>
                <a:latin typeface="Onest"/>
                <a:ea typeface="Onest"/>
                <a:cs typeface="Onest"/>
                <a:sym typeface="Onest"/>
              </a:rPr>
              <a:t>3) передачі у власність отримувачу компенсації об’єкта нерухомого майна, відновленого в рамках реалізації місцевих програм відновлення на заміну знищеного об’єкта нерухомого майна. </a:t>
            </a:r>
          </a:p>
        </p:txBody>
      </p:sp>
      <p:sp>
        <p:nvSpPr>
          <p:cNvPr id="18" name="Freeform 18"/>
          <p:cNvSpPr/>
          <p:nvPr/>
        </p:nvSpPr>
        <p:spPr>
          <a:xfrm>
            <a:off x="3941159" y="4189351"/>
            <a:ext cx="623605" cy="737994"/>
          </a:xfrm>
          <a:custGeom>
            <a:avLst/>
            <a:gdLst/>
            <a:ahLst/>
            <a:cxnLst/>
            <a:rect l="l" t="t" r="r" b="b"/>
            <a:pathLst>
              <a:path w="623605" h="737994">
                <a:moveTo>
                  <a:pt x="0" y="0"/>
                </a:moveTo>
                <a:lnTo>
                  <a:pt x="623605" y="0"/>
                </a:lnTo>
                <a:lnTo>
                  <a:pt x="623605" y="737994"/>
                </a:lnTo>
                <a:lnTo>
                  <a:pt x="0" y="7379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TextBox 19"/>
          <p:cNvSpPr txBox="1"/>
          <p:nvPr/>
        </p:nvSpPr>
        <p:spPr>
          <a:xfrm>
            <a:off x="9170696" y="1813121"/>
            <a:ext cx="8088604" cy="7963992"/>
          </a:xfrm>
          <a:prstGeom prst="rect">
            <a:avLst/>
          </a:prstGeom>
        </p:spPr>
        <p:txBody>
          <a:bodyPr lIns="0" tIns="0" rIns="0" bIns="0" rtlCol="0" anchor="t">
            <a:spAutoFit/>
          </a:bodyPr>
          <a:lstStyle/>
          <a:p>
            <a:pPr algn="ctr">
              <a:lnSpc>
                <a:spcPts val="2916"/>
              </a:lnSpc>
              <a:spcBef>
                <a:spcPct val="0"/>
              </a:spcBef>
            </a:pPr>
            <a:r>
              <a:rPr lang="en-US" sz="2000" b="1">
                <a:solidFill>
                  <a:srgbClr val="000000"/>
                </a:solidFill>
                <a:latin typeface="Onest Ultra-Bold"/>
                <a:ea typeface="Onest Ultra-Bold"/>
                <a:cs typeface="Onest Ultra-Bold"/>
                <a:sym typeface="Onest Ultra-Bold"/>
              </a:rPr>
              <a:t>ЩОДО ПОШКОДЖЕНОГО ОНМ </a:t>
            </a:r>
          </a:p>
          <a:p>
            <a:pPr algn="ctr">
              <a:lnSpc>
                <a:spcPts val="2916"/>
              </a:lnSpc>
              <a:spcBef>
                <a:spcPct val="0"/>
              </a:spcBef>
            </a:pPr>
            <a:endParaRPr lang="en-US" sz="2000" b="1">
              <a:solidFill>
                <a:srgbClr val="000000"/>
              </a:solidFill>
              <a:latin typeface="Onest Ultra-Bold"/>
              <a:ea typeface="Onest Ultra-Bold"/>
              <a:cs typeface="Onest Ultra-Bold"/>
              <a:sym typeface="Onest Ultra-Bold"/>
            </a:endParaRPr>
          </a:p>
          <a:p>
            <a:pPr algn="l">
              <a:lnSpc>
                <a:spcPts val="2240"/>
              </a:lnSpc>
            </a:pPr>
            <a:r>
              <a:rPr lang="en-US" sz="2000" b="1">
                <a:solidFill>
                  <a:srgbClr val="000000"/>
                </a:solidFill>
                <a:latin typeface="Onest Bold"/>
                <a:ea typeface="Onest Bold"/>
                <a:cs typeface="Onest Bold"/>
                <a:sym typeface="Onest Bold"/>
              </a:rPr>
              <a:t>(ознаки пошкодження: пошкоджені внаслідок бойових дій рф; можуть бути відновлені шляхом поточного або капітального ремонту, реконструкції чи реставрації, відновлення яких є економічно доцільним: </a:t>
            </a:r>
          </a:p>
          <a:p>
            <a:pPr algn="l">
              <a:lnSpc>
                <a:spcPts val="2916"/>
              </a:lnSpc>
            </a:pPr>
            <a:endParaRPr lang="en-US" sz="2000" b="1">
              <a:solidFill>
                <a:srgbClr val="000000"/>
              </a:solidFill>
              <a:latin typeface="Onest Bold"/>
              <a:ea typeface="Onest Bold"/>
              <a:cs typeface="Onest Bold"/>
              <a:sym typeface="Onest Bold"/>
            </a:endParaRPr>
          </a:p>
          <a:p>
            <a:pPr algn="l">
              <a:lnSpc>
                <a:spcPts val="2916"/>
              </a:lnSpc>
              <a:spcBef>
                <a:spcPct val="0"/>
              </a:spcBef>
            </a:pPr>
            <a:endParaRPr lang="en-US" sz="2000" b="1">
              <a:solidFill>
                <a:srgbClr val="000000"/>
              </a:solidFill>
              <a:latin typeface="Onest Bold"/>
              <a:ea typeface="Onest Bold"/>
              <a:cs typeface="Onest Bold"/>
              <a:sym typeface="Onest Bold"/>
            </a:endParaRPr>
          </a:p>
          <a:p>
            <a:pPr algn="l">
              <a:lnSpc>
                <a:spcPts val="2916"/>
              </a:lnSpc>
              <a:spcBef>
                <a:spcPct val="0"/>
              </a:spcBef>
            </a:pPr>
            <a:r>
              <a:rPr lang="en-US" sz="2000">
                <a:solidFill>
                  <a:srgbClr val="000000"/>
                </a:solidFill>
                <a:latin typeface="Onest"/>
                <a:ea typeface="Onest"/>
                <a:cs typeface="Onest"/>
                <a:sym typeface="Onest"/>
              </a:rPr>
              <a:t>1) виконання робіт, пов’язаних з будівництвом, на пошкодженому ОНМ з метою його відновлення (у тому числі розроблення проектної документації на будівництво, проведення її експертизи, виконання будівельних робіт) та/або придбання будівельної продукції для виконання таких робіт; </a:t>
            </a:r>
          </a:p>
          <a:p>
            <a:pPr algn="l">
              <a:lnSpc>
                <a:spcPts val="2916"/>
              </a:lnSpc>
              <a:spcBef>
                <a:spcPct val="0"/>
              </a:spcBef>
            </a:pPr>
            <a:r>
              <a:rPr lang="en-US" sz="2000">
                <a:solidFill>
                  <a:srgbClr val="000000"/>
                </a:solidFill>
                <a:latin typeface="Onest"/>
                <a:ea typeface="Onest"/>
                <a:cs typeface="Onest"/>
                <a:sym typeface="Onest"/>
              </a:rPr>
              <a:t>2) надання грошових коштів шляхом їх перерахування на поточний рахунок отримувача компенсації із спеціальним режимом використання для виконання робіт, пов’язаних з будівництвом, на пошкодженому ОНМ з метою його відновлення та/або придбання будівельної продукції для виконання таких робіт; </a:t>
            </a:r>
          </a:p>
          <a:p>
            <a:pPr algn="l">
              <a:lnSpc>
                <a:spcPts val="2916"/>
              </a:lnSpc>
              <a:spcBef>
                <a:spcPct val="0"/>
              </a:spcBef>
            </a:pPr>
            <a:r>
              <a:rPr lang="en-US" sz="2000">
                <a:solidFill>
                  <a:srgbClr val="000000"/>
                </a:solidFill>
                <a:latin typeface="Onest"/>
                <a:ea typeface="Onest"/>
                <a:cs typeface="Onest"/>
                <a:sym typeface="Onest"/>
              </a:rPr>
              <a:t>3) надання грошових коштів шляхом їх перерахування на поточний рахунок отримувача компенсації за придбану ним будівельну продукцію та/або виконані ним ремонтні роботи на пошкодженому об’єкті нерухомого майна за власні кошти.</a:t>
            </a:r>
          </a:p>
        </p:txBody>
      </p:sp>
      <p:sp>
        <p:nvSpPr>
          <p:cNvPr id="20" name="Freeform 20"/>
          <p:cNvSpPr/>
          <p:nvPr/>
        </p:nvSpPr>
        <p:spPr>
          <a:xfrm>
            <a:off x="12791493" y="3669006"/>
            <a:ext cx="623605" cy="737994"/>
          </a:xfrm>
          <a:custGeom>
            <a:avLst/>
            <a:gdLst/>
            <a:ahLst/>
            <a:cxnLst/>
            <a:rect l="l" t="t" r="r" b="b"/>
            <a:pathLst>
              <a:path w="623605" h="737994">
                <a:moveTo>
                  <a:pt x="0" y="0"/>
                </a:moveTo>
                <a:lnTo>
                  <a:pt x="623605" y="0"/>
                </a:lnTo>
                <a:lnTo>
                  <a:pt x="623605" y="737994"/>
                </a:lnTo>
                <a:lnTo>
                  <a:pt x="0" y="7379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grpSp>
        <p:nvGrpSpPr>
          <p:cNvPr id="11" name="Group 11"/>
          <p:cNvGrpSpPr/>
          <p:nvPr/>
        </p:nvGrpSpPr>
        <p:grpSpPr>
          <a:xfrm>
            <a:off x="0" y="-120948"/>
            <a:ext cx="14607957" cy="10407948"/>
            <a:chOff x="0" y="0"/>
            <a:chExt cx="19477275" cy="13877264"/>
          </a:xfrm>
        </p:grpSpPr>
        <p:sp>
          <p:nvSpPr>
            <p:cNvPr id="12" name="Freeform 12"/>
            <p:cNvSpPr/>
            <p:nvPr/>
          </p:nvSpPr>
          <p:spPr>
            <a:xfrm>
              <a:off x="0" y="0"/>
              <a:ext cx="19476227" cy="13877075"/>
            </a:xfrm>
            <a:custGeom>
              <a:avLst/>
              <a:gdLst/>
              <a:ahLst/>
              <a:cxnLst/>
              <a:rect l="l" t="t" r="r" b="b"/>
              <a:pathLst>
                <a:path w="19476227" h="13877075">
                  <a:moveTo>
                    <a:pt x="19476227" y="0"/>
                  </a:moveTo>
                  <a:lnTo>
                    <a:pt x="17231007" y="0"/>
                  </a:lnTo>
                  <a:lnTo>
                    <a:pt x="0" y="0"/>
                  </a:lnTo>
                  <a:lnTo>
                    <a:pt x="0" y="13877075"/>
                  </a:lnTo>
                  <a:lnTo>
                    <a:pt x="17231007" y="13877075"/>
                  </a:lnTo>
                  <a:lnTo>
                    <a:pt x="17231007" y="3420467"/>
                  </a:lnTo>
                  <a:lnTo>
                    <a:pt x="19106973" y="3255072"/>
                  </a:lnTo>
                  <a:lnTo>
                    <a:pt x="19255822" y="3231298"/>
                  </a:lnTo>
                  <a:lnTo>
                    <a:pt x="19372607" y="3191202"/>
                  </a:lnTo>
                  <a:lnTo>
                    <a:pt x="19448887" y="3138898"/>
                  </a:lnTo>
                  <a:lnTo>
                    <a:pt x="19476227" y="3078369"/>
                  </a:lnTo>
                  <a:lnTo>
                    <a:pt x="19476227" y="0"/>
                  </a:lnTo>
                  <a:close/>
                </a:path>
              </a:pathLst>
            </a:custGeom>
            <a:solidFill>
              <a:srgbClr val="DCE4F4"/>
            </a:solidFill>
          </p:spPr>
        </p:sp>
      </p:grpSp>
      <p:grpSp>
        <p:nvGrpSpPr>
          <p:cNvPr id="13" name="Group 13"/>
          <p:cNvGrpSpPr/>
          <p:nvPr/>
        </p:nvGrpSpPr>
        <p:grpSpPr>
          <a:xfrm>
            <a:off x="12406816" y="-1444"/>
            <a:ext cx="5496507" cy="10285520"/>
            <a:chOff x="0" y="0"/>
            <a:chExt cx="7328676" cy="13714027"/>
          </a:xfrm>
        </p:grpSpPr>
        <p:sp>
          <p:nvSpPr>
            <p:cNvPr id="14" name="Freeform 14"/>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grpSp>
        <p:nvGrpSpPr>
          <p:cNvPr id="15" name="Group 15"/>
          <p:cNvGrpSpPr/>
          <p:nvPr/>
        </p:nvGrpSpPr>
        <p:grpSpPr>
          <a:xfrm rot="-5400000">
            <a:off x="13684148" y="1955665"/>
            <a:ext cx="3711196" cy="3253692"/>
            <a:chOff x="0" y="0"/>
            <a:chExt cx="1955564" cy="1714488"/>
          </a:xfrm>
        </p:grpSpPr>
        <p:sp>
          <p:nvSpPr>
            <p:cNvPr id="16" name="Freeform 16"/>
            <p:cNvSpPr/>
            <p:nvPr/>
          </p:nvSpPr>
          <p:spPr>
            <a:xfrm>
              <a:off x="0" y="0"/>
              <a:ext cx="1955564" cy="1714488"/>
            </a:xfrm>
            <a:custGeom>
              <a:avLst/>
              <a:gdLst/>
              <a:ahLst/>
              <a:cxnLst/>
              <a:rect l="l" t="t" r="r" b="b"/>
              <a:pathLst>
                <a:path w="1955564" h="1714488">
                  <a:moveTo>
                    <a:pt x="106391" y="0"/>
                  </a:moveTo>
                  <a:lnTo>
                    <a:pt x="1849173" y="0"/>
                  </a:lnTo>
                  <a:cubicBezTo>
                    <a:pt x="1907931" y="0"/>
                    <a:pt x="1955564" y="47633"/>
                    <a:pt x="1955564" y="106391"/>
                  </a:cubicBezTo>
                  <a:lnTo>
                    <a:pt x="1955564" y="1608097"/>
                  </a:lnTo>
                  <a:cubicBezTo>
                    <a:pt x="1955564" y="1636314"/>
                    <a:pt x="1944355" y="1663375"/>
                    <a:pt x="1924403" y="1683327"/>
                  </a:cubicBezTo>
                  <a:cubicBezTo>
                    <a:pt x="1904451" y="1703279"/>
                    <a:pt x="1877390" y="1714488"/>
                    <a:pt x="1849173" y="1714488"/>
                  </a:cubicBezTo>
                  <a:lnTo>
                    <a:pt x="106391" y="1714488"/>
                  </a:lnTo>
                  <a:cubicBezTo>
                    <a:pt x="78174" y="1714488"/>
                    <a:pt x="51113" y="1703279"/>
                    <a:pt x="31161" y="1683327"/>
                  </a:cubicBezTo>
                  <a:cubicBezTo>
                    <a:pt x="11209" y="1663375"/>
                    <a:pt x="0" y="1636314"/>
                    <a:pt x="0" y="1608097"/>
                  </a:cubicBezTo>
                  <a:lnTo>
                    <a:pt x="0" y="106391"/>
                  </a:lnTo>
                  <a:cubicBezTo>
                    <a:pt x="0" y="78174"/>
                    <a:pt x="11209" y="51113"/>
                    <a:pt x="31161" y="31161"/>
                  </a:cubicBezTo>
                  <a:cubicBezTo>
                    <a:pt x="51113" y="11209"/>
                    <a:pt x="78174" y="0"/>
                    <a:pt x="106391" y="0"/>
                  </a:cubicBezTo>
                  <a:close/>
                </a:path>
              </a:pathLst>
            </a:custGeom>
            <a:solidFill>
              <a:srgbClr val="101F36"/>
            </a:solidFill>
          </p:spPr>
        </p:sp>
        <p:sp>
          <p:nvSpPr>
            <p:cNvPr id="17" name="TextBox 17"/>
            <p:cNvSpPr txBox="1"/>
            <p:nvPr/>
          </p:nvSpPr>
          <p:spPr>
            <a:xfrm>
              <a:off x="0" y="-38100"/>
              <a:ext cx="1955564" cy="175258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515569" y="1669762"/>
            <a:ext cx="13349706" cy="4687946"/>
          </a:xfrm>
          <a:prstGeom prst="rect">
            <a:avLst/>
          </a:prstGeom>
        </p:spPr>
        <p:txBody>
          <a:bodyPr lIns="0" tIns="0" rIns="0" bIns="0" rtlCol="0" anchor="t">
            <a:spAutoFit/>
          </a:bodyPr>
          <a:lstStyle/>
          <a:p>
            <a:pPr algn="l">
              <a:lnSpc>
                <a:spcPts val="3148"/>
              </a:lnSpc>
            </a:pPr>
            <a:endParaRPr/>
          </a:p>
          <a:p>
            <a:pPr algn="l">
              <a:lnSpc>
                <a:spcPts val="3148"/>
              </a:lnSpc>
            </a:pPr>
            <a:r>
              <a:rPr lang="en-US" sz="2159" b="1">
                <a:solidFill>
                  <a:srgbClr val="000000"/>
                </a:solidFill>
                <a:latin typeface="Onest Bold"/>
                <a:ea typeface="Onest Bold"/>
                <a:cs typeface="Onest Bold"/>
                <a:sym typeface="Onest Bold"/>
              </a:rPr>
              <a:t>Послугу компенсації за зруйноване майно розроблено Міністерством розвитку громад, територій та інфраструктури спільно з Міністерством цифрової трансформації за підтримкиUSAID / UK aid проєкту «Прозорість та підзвітність у державному управлінні та послугах/ TAPAS» і Світового банку.</a:t>
            </a:r>
          </a:p>
          <a:p>
            <a:pPr algn="l">
              <a:lnSpc>
                <a:spcPts val="3148"/>
              </a:lnSpc>
            </a:pPr>
            <a:endParaRPr lang="en-US" sz="2159" b="1">
              <a:solidFill>
                <a:srgbClr val="000000"/>
              </a:solidFill>
              <a:latin typeface="Onest Bold"/>
              <a:ea typeface="Onest Bold"/>
              <a:cs typeface="Onest Bold"/>
              <a:sym typeface="Onest Bold"/>
            </a:endParaRPr>
          </a:p>
          <a:p>
            <a:pPr algn="l">
              <a:lnSpc>
                <a:spcPts val="3149"/>
              </a:lnSpc>
              <a:spcBef>
                <a:spcPct val="0"/>
              </a:spcBef>
            </a:pPr>
            <a:r>
              <a:rPr lang="en-US" sz="2159" b="1">
                <a:solidFill>
                  <a:srgbClr val="000000"/>
                </a:solidFill>
                <a:latin typeface="Onest Bold"/>
                <a:ea typeface="Onest Bold"/>
                <a:cs typeface="Onest Bold"/>
                <a:sym typeface="Onest Bold"/>
              </a:rPr>
              <a:t>Житловий сертифікат</a:t>
            </a:r>
            <a:r>
              <a:rPr lang="en-US" sz="2159">
                <a:solidFill>
                  <a:srgbClr val="000000"/>
                </a:solidFill>
                <a:latin typeface="Onest"/>
                <a:ea typeface="Onest"/>
                <a:cs typeface="Onest"/>
                <a:sym typeface="Onest"/>
              </a:rPr>
              <a:t> - електронний документ, що підтверджує гарантії держави щодо забезпечення фінансування придбання квартири, іншого житлового приміщення, будинку садибного типу, садового або дачного будинку (у тому числі фінансування придбання такого приміщення/будинку, що буде споруджений у майбутньому, або інвестування/фінансування його будівництва) в обсязі, що дорівнює грошовій сумі, зазначеній у такому документі (п.3 ч.1 ст.1 Закону про компенсацію).</a:t>
            </a:r>
          </a:p>
        </p:txBody>
      </p:sp>
      <p:sp>
        <p:nvSpPr>
          <p:cNvPr id="19" name="Freeform 19"/>
          <p:cNvSpPr/>
          <p:nvPr/>
        </p:nvSpPr>
        <p:spPr>
          <a:xfrm>
            <a:off x="14098277" y="2033557"/>
            <a:ext cx="2882940" cy="2968050"/>
          </a:xfrm>
          <a:custGeom>
            <a:avLst/>
            <a:gdLst/>
            <a:ahLst/>
            <a:cxnLst/>
            <a:rect l="l" t="t" r="r" b="b"/>
            <a:pathLst>
              <a:path w="2882940" h="2968050">
                <a:moveTo>
                  <a:pt x="0" y="0"/>
                </a:moveTo>
                <a:lnTo>
                  <a:pt x="2882939" y="0"/>
                </a:lnTo>
                <a:lnTo>
                  <a:pt x="2882939" y="2968050"/>
                </a:lnTo>
                <a:lnTo>
                  <a:pt x="0" y="2968050"/>
                </a:lnTo>
                <a:lnTo>
                  <a:pt x="0" y="0"/>
                </a:lnTo>
                <a:close/>
              </a:path>
            </a:pathLst>
          </a:custGeom>
          <a:blipFill>
            <a:blip r:embed="rId2"/>
            <a:stretch>
              <a:fillRect b="-774"/>
            </a:stretch>
          </a:blipFill>
        </p:spPr>
      </p:sp>
      <p:sp>
        <p:nvSpPr>
          <p:cNvPr id="20" name="Freeform 20"/>
          <p:cNvSpPr/>
          <p:nvPr/>
        </p:nvSpPr>
        <p:spPr>
          <a:xfrm>
            <a:off x="481475" y="6720555"/>
            <a:ext cx="441340" cy="452077"/>
          </a:xfrm>
          <a:custGeom>
            <a:avLst/>
            <a:gdLst/>
            <a:ahLst/>
            <a:cxnLst/>
            <a:rect l="l" t="t" r="r" b="b"/>
            <a:pathLst>
              <a:path w="441340" h="452077">
                <a:moveTo>
                  <a:pt x="0" y="0"/>
                </a:moveTo>
                <a:lnTo>
                  <a:pt x="441340" y="0"/>
                </a:lnTo>
                <a:lnTo>
                  <a:pt x="441340" y="452076"/>
                </a:lnTo>
                <a:lnTo>
                  <a:pt x="0" y="45207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2" name="TextBox 22"/>
          <p:cNvSpPr txBox="1"/>
          <p:nvPr/>
        </p:nvSpPr>
        <p:spPr>
          <a:xfrm>
            <a:off x="515569" y="313261"/>
            <a:ext cx="15814285" cy="1263904"/>
          </a:xfrm>
          <a:prstGeom prst="rect">
            <a:avLst/>
          </a:prstGeom>
        </p:spPr>
        <p:txBody>
          <a:bodyPr lIns="0" tIns="0" rIns="0" bIns="0" rtlCol="0" anchor="t">
            <a:spAutoFit/>
          </a:bodyPr>
          <a:lstStyle/>
          <a:p>
            <a:pPr algn="ctr">
              <a:lnSpc>
                <a:spcPts val="4952"/>
              </a:lnSpc>
            </a:pPr>
            <a:r>
              <a:rPr lang="en-US" sz="4233" b="1">
                <a:solidFill>
                  <a:srgbClr val="101F36"/>
                </a:solidFill>
                <a:latin typeface="Onest Heavy"/>
                <a:ea typeface="Onest Heavy"/>
                <a:cs typeface="Onest Heavy"/>
                <a:sym typeface="Onest Heavy"/>
              </a:rPr>
              <a:t>ЩО ЯВЛЯЄ СОБОЮ КОМПЕНСАЦІЙНИЙ МЕХАНІЗМ З ВИКОРИСТАННЯМ ЖИТЛОВИХ СЕРТИФІКАТІВ?</a:t>
            </a:r>
          </a:p>
        </p:txBody>
      </p:sp>
      <p:sp>
        <p:nvSpPr>
          <p:cNvPr id="23" name="TextBox 23"/>
          <p:cNvSpPr txBox="1"/>
          <p:nvPr/>
        </p:nvSpPr>
        <p:spPr>
          <a:xfrm>
            <a:off x="922815" y="6765618"/>
            <a:ext cx="15806989" cy="3110536"/>
          </a:xfrm>
          <a:prstGeom prst="rect">
            <a:avLst/>
          </a:prstGeom>
        </p:spPr>
        <p:txBody>
          <a:bodyPr lIns="0" tIns="0" rIns="0" bIns="0" rtlCol="0" anchor="t">
            <a:spAutoFit/>
          </a:bodyPr>
          <a:lstStyle/>
          <a:p>
            <a:pPr marL="0" lvl="0" indent="0" algn="l">
              <a:lnSpc>
                <a:spcPts val="3148"/>
              </a:lnSpc>
              <a:spcBef>
                <a:spcPct val="0"/>
              </a:spcBef>
            </a:pPr>
            <a:r>
              <a:rPr lang="en-US" sz="2159" u="none" strike="noStrike">
                <a:solidFill>
                  <a:srgbClr val="000000"/>
                </a:solidFill>
                <a:latin typeface="Onest"/>
                <a:ea typeface="Onest"/>
                <a:cs typeface="Onest"/>
                <a:sym typeface="Onest"/>
              </a:rPr>
              <a:t>Один сертифікат дозволяє купити лише один об’єкт нерухомості; </a:t>
            </a:r>
          </a:p>
          <a:p>
            <a:pPr marL="0" lvl="0" indent="0" algn="l">
              <a:lnSpc>
                <a:spcPts val="3149"/>
              </a:lnSpc>
              <a:spcBef>
                <a:spcPct val="0"/>
              </a:spcBef>
            </a:pPr>
            <a:endParaRPr lang="en-US" sz="2159" u="none" strike="noStrike">
              <a:solidFill>
                <a:srgbClr val="000000"/>
              </a:solidFill>
              <a:latin typeface="Onest"/>
              <a:ea typeface="Onest"/>
              <a:cs typeface="Onest"/>
              <a:sym typeface="Onest"/>
            </a:endParaRPr>
          </a:p>
          <a:p>
            <a:pPr marL="0" lvl="0" indent="0" algn="l">
              <a:lnSpc>
                <a:spcPts val="3148"/>
              </a:lnSpc>
              <a:spcBef>
                <a:spcPct val="0"/>
              </a:spcBef>
            </a:pPr>
            <a:r>
              <a:rPr lang="en-US" sz="2159" u="none" strike="noStrike">
                <a:solidFill>
                  <a:srgbClr val="000000"/>
                </a:solidFill>
                <a:latin typeface="Onest"/>
                <a:ea typeface="Onest"/>
                <a:cs typeface="Onest"/>
                <a:sym typeface="Onest"/>
              </a:rPr>
              <a:t> Сертифікати доступні громадянам, чиє житло було знищено внаслідок бойових дій з 24.02.2022, за умови відсутності судимості за злочини проти держави і відсутності включення Державного реєстру санкцій;</a:t>
            </a:r>
          </a:p>
          <a:p>
            <a:pPr marL="0" lvl="0" indent="0" algn="l">
              <a:lnSpc>
                <a:spcPts val="3149"/>
              </a:lnSpc>
              <a:spcBef>
                <a:spcPct val="0"/>
              </a:spcBef>
            </a:pPr>
            <a:endParaRPr lang="en-US" sz="2159" u="none" strike="noStrike">
              <a:solidFill>
                <a:srgbClr val="000000"/>
              </a:solidFill>
              <a:latin typeface="Onest"/>
              <a:ea typeface="Onest"/>
              <a:cs typeface="Onest"/>
              <a:sym typeface="Onest"/>
            </a:endParaRPr>
          </a:p>
          <a:p>
            <a:pPr marL="0" lvl="0" indent="0" algn="l">
              <a:lnSpc>
                <a:spcPts val="3149"/>
              </a:lnSpc>
              <a:spcBef>
                <a:spcPct val="0"/>
              </a:spcBef>
            </a:pPr>
            <a:r>
              <a:rPr lang="en-US" sz="2159" u="none" strike="noStrike">
                <a:solidFill>
                  <a:srgbClr val="000000"/>
                </a:solidFill>
                <a:latin typeface="Onest"/>
                <a:ea typeface="Onest"/>
                <a:cs typeface="Onest"/>
                <a:sym typeface="Onest"/>
              </a:rPr>
              <a:t> Отримувачем компенсації є фізична особа – громадянин України, яка досягла 18-річного віку та подала засобами порталу “Дія” або в інший спосіб, передбачений законодавством, заяву та є власником (співвласником) пошкодженого об’єкта, право власності якого підтверджено.</a:t>
            </a:r>
          </a:p>
        </p:txBody>
      </p:sp>
      <p:sp>
        <p:nvSpPr>
          <p:cNvPr id="24" name="Freeform 24"/>
          <p:cNvSpPr/>
          <p:nvPr/>
        </p:nvSpPr>
        <p:spPr>
          <a:xfrm>
            <a:off x="481475" y="7372182"/>
            <a:ext cx="441340" cy="452077"/>
          </a:xfrm>
          <a:custGeom>
            <a:avLst/>
            <a:gdLst/>
            <a:ahLst/>
            <a:cxnLst/>
            <a:rect l="l" t="t" r="r" b="b"/>
            <a:pathLst>
              <a:path w="441340" h="452077">
                <a:moveTo>
                  <a:pt x="0" y="0"/>
                </a:moveTo>
                <a:lnTo>
                  <a:pt x="441340" y="0"/>
                </a:lnTo>
                <a:lnTo>
                  <a:pt x="441340" y="452077"/>
                </a:lnTo>
                <a:lnTo>
                  <a:pt x="0" y="452077"/>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5" name="Freeform 25"/>
          <p:cNvSpPr/>
          <p:nvPr/>
        </p:nvSpPr>
        <p:spPr>
          <a:xfrm>
            <a:off x="515569" y="8598679"/>
            <a:ext cx="441340" cy="452077"/>
          </a:xfrm>
          <a:custGeom>
            <a:avLst/>
            <a:gdLst/>
            <a:ahLst/>
            <a:cxnLst/>
            <a:rect l="l" t="t" r="r" b="b"/>
            <a:pathLst>
              <a:path w="441340" h="452077">
                <a:moveTo>
                  <a:pt x="0" y="0"/>
                </a:moveTo>
                <a:lnTo>
                  <a:pt x="441340" y="0"/>
                </a:lnTo>
                <a:lnTo>
                  <a:pt x="441340" y="452076"/>
                </a:lnTo>
                <a:lnTo>
                  <a:pt x="0" y="45207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21277" y="-124646"/>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3301336" y="-124646"/>
            <a:ext cx="5569463" cy="10422042"/>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3035086" y="-1444"/>
            <a:ext cx="5274638" cy="9865353"/>
          </a:xfrm>
          <a:custGeom>
            <a:avLst/>
            <a:gdLst/>
            <a:ahLst/>
            <a:cxnLst/>
            <a:rect l="l" t="t" r="r" b="b"/>
            <a:pathLst>
              <a:path w="5274638" h="9865353">
                <a:moveTo>
                  <a:pt x="0" y="0"/>
                </a:moveTo>
                <a:lnTo>
                  <a:pt x="5274639" y="0"/>
                </a:lnTo>
                <a:lnTo>
                  <a:pt x="5274639" y="9865353"/>
                </a:lnTo>
                <a:lnTo>
                  <a:pt x="0" y="98653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1" name="Group 11"/>
          <p:cNvGrpSpPr/>
          <p:nvPr/>
        </p:nvGrpSpPr>
        <p:grpSpPr>
          <a:xfrm>
            <a:off x="-4067986" y="-1444"/>
            <a:ext cx="5496507" cy="10285520"/>
            <a:chOff x="0" y="0"/>
            <a:chExt cx="7328676" cy="13714027"/>
          </a:xfrm>
        </p:grpSpPr>
        <p:sp>
          <p:nvSpPr>
            <p:cNvPr id="12" name="Freeform 12"/>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grpSp>
        <p:nvGrpSpPr>
          <p:cNvPr id="13" name="Group 13"/>
          <p:cNvGrpSpPr/>
          <p:nvPr/>
        </p:nvGrpSpPr>
        <p:grpSpPr>
          <a:xfrm>
            <a:off x="3889101" y="1232899"/>
            <a:ext cx="6607128" cy="2033540"/>
            <a:chOff x="0" y="0"/>
            <a:chExt cx="8809505" cy="2711387"/>
          </a:xfrm>
        </p:grpSpPr>
        <p:sp>
          <p:nvSpPr>
            <p:cNvPr id="14" name="Freeform 14"/>
            <p:cNvSpPr/>
            <p:nvPr/>
          </p:nvSpPr>
          <p:spPr>
            <a:xfrm>
              <a:off x="0" y="0"/>
              <a:ext cx="8809504" cy="2711387"/>
            </a:xfrm>
            <a:custGeom>
              <a:avLst/>
              <a:gdLst/>
              <a:ahLst/>
              <a:cxnLst/>
              <a:rect l="l" t="t" r="r" b="b"/>
              <a:pathLst>
                <a:path w="8809504" h="2711387">
                  <a:moveTo>
                    <a:pt x="0" y="0"/>
                  </a:moveTo>
                  <a:lnTo>
                    <a:pt x="8809504" y="0"/>
                  </a:lnTo>
                  <a:lnTo>
                    <a:pt x="8809504" y="2711387"/>
                  </a:lnTo>
                  <a:lnTo>
                    <a:pt x="0" y="2711387"/>
                  </a:lnTo>
                  <a:close/>
                </a:path>
              </a:pathLst>
            </a:custGeom>
            <a:solidFill>
              <a:srgbClr val="000000">
                <a:alpha val="0"/>
              </a:srgbClr>
            </a:solidFill>
          </p:spPr>
        </p:sp>
        <p:sp>
          <p:nvSpPr>
            <p:cNvPr id="15" name="TextBox 15"/>
            <p:cNvSpPr txBox="1"/>
            <p:nvPr/>
          </p:nvSpPr>
          <p:spPr>
            <a:xfrm>
              <a:off x="0" y="-57150"/>
              <a:ext cx="8809505" cy="2768537"/>
            </a:xfrm>
            <a:prstGeom prst="rect">
              <a:avLst/>
            </a:prstGeom>
          </p:spPr>
          <p:txBody>
            <a:bodyPr lIns="0" tIns="0" rIns="0" bIns="0" rtlCol="0" anchor="t"/>
            <a:lstStyle/>
            <a:p>
              <a:pPr algn="ctr">
                <a:lnSpc>
                  <a:spcPts val="3251"/>
                </a:lnSpc>
              </a:pPr>
              <a:endParaRPr/>
            </a:p>
          </p:txBody>
        </p:sp>
      </p:grpSp>
      <p:sp>
        <p:nvSpPr>
          <p:cNvPr id="16" name="TextBox 16"/>
          <p:cNvSpPr txBox="1"/>
          <p:nvPr/>
        </p:nvSpPr>
        <p:spPr>
          <a:xfrm>
            <a:off x="3164104" y="1585418"/>
            <a:ext cx="14419625" cy="8306892"/>
          </a:xfrm>
          <a:prstGeom prst="rect">
            <a:avLst/>
          </a:prstGeom>
        </p:spPr>
        <p:txBody>
          <a:bodyPr lIns="0" tIns="0" rIns="0" bIns="0" rtlCol="0" anchor="t">
            <a:spAutoFit/>
          </a:bodyPr>
          <a:lstStyle/>
          <a:p>
            <a:pPr algn="l">
              <a:lnSpc>
                <a:spcPts val="2916"/>
              </a:lnSpc>
              <a:spcBef>
                <a:spcPct val="0"/>
              </a:spcBef>
            </a:pPr>
            <a:r>
              <a:rPr lang="en-US" sz="2000" dirty="0">
                <a:solidFill>
                  <a:srgbClr val="DCE4F4"/>
                </a:solidFill>
                <a:latin typeface="Onest"/>
                <a:ea typeface="Onest"/>
                <a:cs typeface="Onest"/>
                <a:sym typeface="Onest"/>
              </a:rPr>
              <a:t>Щодо </a:t>
            </a:r>
            <a:r>
              <a:rPr lang="en-US" sz="2000" dirty="0" err="1">
                <a:solidFill>
                  <a:srgbClr val="DCE4F4"/>
                </a:solidFill>
                <a:latin typeface="Onest"/>
                <a:ea typeface="Onest"/>
                <a:cs typeface="Onest"/>
                <a:sym typeface="Onest"/>
              </a:rPr>
              <a:t>житла</a:t>
            </a:r>
            <a:r>
              <a:rPr lang="en-US" sz="2000" dirty="0">
                <a:solidFill>
                  <a:srgbClr val="DCE4F4"/>
                </a:solidFill>
                <a:latin typeface="Onest"/>
                <a:ea typeface="Onest"/>
                <a:cs typeface="Onest"/>
                <a:sym typeface="Onest"/>
              </a:rPr>
              <a:t> – </a:t>
            </a:r>
            <a:r>
              <a:rPr lang="en-US" sz="2000" dirty="0" err="1">
                <a:solidFill>
                  <a:srgbClr val="DCE4F4"/>
                </a:solidFill>
                <a:latin typeface="Onest"/>
                <a:ea typeface="Onest"/>
                <a:cs typeface="Onest"/>
                <a:sym typeface="Onest"/>
              </a:rPr>
              <a:t>працює</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програма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єВідновлення</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Погодили</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виплати</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за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пошкоджене</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майно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на</a:t>
            </a:r>
            <a:r>
              <a:rPr lang="en-US" sz="2000" dirty="0">
                <a:solidFill>
                  <a:srgbClr val="DCE4F4"/>
                </a:solidFill>
                <a:latin typeface="Onest"/>
                <a:ea typeface="Onest"/>
                <a:cs typeface="Onest"/>
                <a:sym typeface="Onest"/>
              </a:rPr>
              <a:t> 8,4 </a:t>
            </a:r>
            <a:r>
              <a:rPr lang="en-US" sz="2000" dirty="0" err="1">
                <a:solidFill>
                  <a:srgbClr val="DCE4F4"/>
                </a:solidFill>
                <a:latin typeface="Onest"/>
                <a:ea typeface="Onest"/>
                <a:cs typeface="Onest"/>
                <a:sym typeface="Onest"/>
              </a:rPr>
              <a:t>млрд</a:t>
            </a:r>
            <a:r>
              <a:rPr lang="en-US" sz="2000" dirty="0">
                <a:solidFill>
                  <a:srgbClr val="DCE4F4"/>
                </a:solidFill>
                <a:latin typeface="Onest"/>
                <a:ea typeface="Onest"/>
                <a:cs typeface="Onest"/>
                <a:sym typeface="Onest"/>
              </a:rPr>
              <a:t> грн. </a:t>
            </a:r>
            <a:r>
              <a:rPr lang="en-US" sz="2000" dirty="0" err="1">
                <a:solidFill>
                  <a:srgbClr val="DCE4F4"/>
                </a:solidFill>
                <a:latin typeface="Onest"/>
                <a:ea typeface="Onest"/>
                <a:cs typeface="Onest"/>
                <a:sym typeface="Onest"/>
              </a:rPr>
              <a:t>Видали</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житлових</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сертифікатів</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суму</a:t>
            </a:r>
            <a:r>
              <a:rPr lang="en-US" sz="2000" dirty="0">
                <a:solidFill>
                  <a:srgbClr val="DCE4F4"/>
                </a:solidFill>
                <a:latin typeface="Onest"/>
                <a:ea typeface="Onest"/>
                <a:cs typeface="Onest"/>
                <a:sym typeface="Onest"/>
              </a:rPr>
              <a:t> 19,5 </a:t>
            </a:r>
            <a:r>
              <a:rPr lang="en-US" sz="2000" dirty="0" err="1">
                <a:solidFill>
                  <a:srgbClr val="DCE4F4"/>
                </a:solidFill>
                <a:latin typeface="Onest"/>
                <a:ea typeface="Onest"/>
                <a:cs typeface="Onest"/>
                <a:sym typeface="Onest"/>
              </a:rPr>
              <a:t>млрд</a:t>
            </a:r>
            <a:r>
              <a:rPr lang="en-US" sz="2000" dirty="0">
                <a:solidFill>
                  <a:srgbClr val="DCE4F4"/>
                </a:solidFill>
                <a:latin typeface="Onest"/>
                <a:ea typeface="Onest"/>
                <a:cs typeface="Onest"/>
                <a:sym typeface="Onest"/>
              </a:rPr>
              <a:t> грн. </a:t>
            </a:r>
            <a:r>
              <a:rPr lang="en-US" sz="2000" dirty="0" err="1">
                <a:solidFill>
                  <a:srgbClr val="DCE4F4"/>
                </a:solidFill>
                <a:latin typeface="Onest"/>
                <a:ea typeface="Onest"/>
                <a:cs typeface="Onest"/>
                <a:sym typeface="Onest"/>
              </a:rPr>
              <a:t>Лідерами</a:t>
            </a:r>
            <a:r>
              <a:rPr lang="en-US" sz="2000" dirty="0">
                <a:solidFill>
                  <a:srgbClr val="DCE4F4"/>
                </a:solidFill>
                <a:latin typeface="Onest"/>
                <a:ea typeface="Onest"/>
                <a:cs typeface="Onest"/>
                <a:sym typeface="Onest"/>
              </a:rPr>
              <a:t> є </a:t>
            </a:r>
            <a:r>
              <a:rPr lang="en-US" sz="2000" dirty="0" err="1">
                <a:solidFill>
                  <a:srgbClr val="DCE4F4"/>
                </a:solidFill>
                <a:latin typeface="Onest"/>
                <a:ea typeface="Onest"/>
                <a:cs typeface="Onest"/>
                <a:sym typeface="Onest"/>
              </a:rPr>
              <a:t>Харківщина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Київщина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Донеччина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Миколаївщина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та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Херсонщина</a:t>
            </a:r>
            <a:endParaRPr lang="en-US" sz="2000" dirty="0">
              <a:solidFill>
                <a:srgbClr val="DCE4F4"/>
              </a:solidFill>
              <a:latin typeface="Onest"/>
              <a:ea typeface="Onest"/>
              <a:cs typeface="Onest"/>
              <a:sym typeface="Onest"/>
            </a:endParaRPr>
          </a:p>
          <a:p>
            <a:pPr algn="l">
              <a:lnSpc>
                <a:spcPts val="2916"/>
              </a:lnSpc>
              <a:spcBef>
                <a:spcPct val="0"/>
              </a:spcBef>
            </a:pPr>
            <a:r>
              <a:rPr lang="en-US" sz="2000" dirty="0" err="1">
                <a:solidFill>
                  <a:srgbClr val="DCE4F4"/>
                </a:solidFill>
                <a:latin typeface="Onest"/>
                <a:ea typeface="Onest"/>
                <a:cs typeface="Onest"/>
                <a:sym typeface="Onest"/>
              </a:rPr>
              <a:t>Всього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Південному</a:t>
            </a:r>
            <a:r>
              <a:rPr lang="en-US" sz="2000" dirty="0">
                <a:solidFill>
                  <a:srgbClr val="DCE4F4"/>
                </a:solidFill>
                <a:latin typeface="Onest"/>
                <a:ea typeface="Onest"/>
                <a:cs typeface="Onest"/>
                <a:sym typeface="Onest"/>
              </a:rPr>
              <a:t> МРУ (Дніпропетровська, </a:t>
            </a:r>
            <a:r>
              <a:rPr lang="en-US" sz="2000" dirty="0" err="1">
                <a:solidFill>
                  <a:srgbClr val="DCE4F4"/>
                </a:solidFill>
                <a:latin typeface="Onest"/>
                <a:ea typeface="Onest"/>
                <a:cs typeface="Onest"/>
                <a:sym typeface="Onest"/>
              </a:rPr>
              <a:t>Кіровоградська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Запорізька</a:t>
            </a:r>
            <a:r>
              <a:rPr lang="en-US" sz="2000" dirty="0">
                <a:solidFill>
                  <a:srgbClr val="DCE4F4"/>
                </a:solidFill>
                <a:latin typeface="Onest"/>
                <a:ea typeface="Onest"/>
                <a:cs typeface="Onest"/>
                <a:sym typeface="Onest"/>
              </a:rPr>
              <a:t>, Одеська, Миколаївська, </a:t>
            </a:r>
            <a:r>
              <a:rPr lang="en-US" sz="2000" dirty="0" err="1">
                <a:solidFill>
                  <a:srgbClr val="DCE4F4"/>
                </a:solidFill>
                <a:latin typeface="Onest"/>
                <a:ea typeface="Onest"/>
                <a:cs typeface="Onest"/>
                <a:sym typeface="Onest"/>
              </a:rPr>
              <a:t>Херсонська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обл</a:t>
            </a:r>
            <a:r>
              <a:rPr lang="en-US" sz="2000" dirty="0">
                <a:solidFill>
                  <a:srgbClr val="DCE4F4"/>
                </a:solidFill>
                <a:latin typeface="Onest"/>
                <a:ea typeface="Onest"/>
                <a:cs typeface="Onest"/>
                <a:sym typeface="Onest"/>
              </a:rPr>
              <a:t>)</a:t>
            </a:r>
          </a:p>
          <a:p>
            <a:pPr marL="431801" lvl="1" indent="-215900" algn="l">
              <a:lnSpc>
                <a:spcPts val="2916"/>
              </a:lnSpc>
              <a:spcBef>
                <a:spcPct val="0"/>
              </a:spcBef>
              <a:buFont typeface="Arial"/>
              <a:buChar char="•"/>
            </a:pP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посвідчено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угод</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купівлі-продажу</a:t>
            </a:r>
            <a:r>
              <a:rPr lang="en-US" sz="2000" dirty="0">
                <a:solidFill>
                  <a:srgbClr val="DCE4F4"/>
                </a:solidFill>
                <a:latin typeface="Onest"/>
                <a:ea typeface="Onest"/>
                <a:cs typeface="Onest"/>
                <a:sym typeface="Onest"/>
              </a:rPr>
              <a:t> з </a:t>
            </a:r>
            <a:r>
              <a:rPr lang="en-US" sz="2000" dirty="0" err="1">
                <a:solidFill>
                  <a:srgbClr val="DCE4F4"/>
                </a:solidFill>
                <a:latin typeface="Onest"/>
                <a:ea typeface="Onest"/>
                <a:cs typeface="Onest"/>
                <a:sym typeface="Onest"/>
              </a:rPr>
              <a:t>використання</a:t>
            </a:r>
            <a:r>
              <a:rPr lang="en-US" sz="2000" dirty="0">
                <a:solidFill>
                  <a:srgbClr val="DCE4F4"/>
                </a:solidFill>
                <a:latin typeface="Onest"/>
                <a:ea typeface="Onest"/>
                <a:cs typeface="Onest"/>
                <a:sym typeface="Onest"/>
              </a:rPr>
              <a:t> ж/с = 1768 (І </a:t>
            </a:r>
            <a:r>
              <a:rPr lang="en-US" sz="2000" dirty="0" err="1">
                <a:solidFill>
                  <a:srgbClr val="DCE4F4"/>
                </a:solidFill>
                <a:latin typeface="Onest"/>
                <a:ea typeface="Onest"/>
                <a:cs typeface="Onest"/>
                <a:sym typeface="Onest"/>
              </a:rPr>
              <a:t>місце</a:t>
            </a:r>
            <a:r>
              <a:rPr lang="en-US" sz="2000" dirty="0">
                <a:solidFill>
                  <a:srgbClr val="DCE4F4"/>
                </a:solidFill>
                <a:latin typeface="Onest"/>
                <a:ea typeface="Onest"/>
                <a:cs typeface="Onest"/>
                <a:sym typeface="Onest"/>
              </a:rPr>
              <a:t> – Миколаївська </a:t>
            </a:r>
            <a:r>
              <a:rPr lang="en-US" sz="2000" dirty="0" err="1">
                <a:solidFill>
                  <a:srgbClr val="DCE4F4"/>
                </a:solidFill>
                <a:latin typeface="Onest"/>
                <a:ea typeface="Onest"/>
                <a:cs typeface="Onest"/>
                <a:sym typeface="Onest"/>
              </a:rPr>
              <a:t>область</a:t>
            </a:r>
            <a:r>
              <a:rPr lang="en-US" sz="2000" dirty="0">
                <a:solidFill>
                  <a:srgbClr val="DCE4F4"/>
                </a:solidFill>
                <a:latin typeface="Onest"/>
                <a:ea typeface="Onest"/>
                <a:cs typeface="Onest"/>
                <a:sym typeface="Onest"/>
              </a:rPr>
              <a:t> – 697; ІІ </a:t>
            </a:r>
            <a:r>
              <a:rPr lang="en-US" sz="2000" dirty="0" err="1">
                <a:solidFill>
                  <a:srgbClr val="DCE4F4"/>
                </a:solidFill>
                <a:latin typeface="Onest"/>
                <a:ea typeface="Onest"/>
                <a:cs typeface="Onest"/>
                <a:sym typeface="Onest"/>
              </a:rPr>
              <a:t>місце</a:t>
            </a:r>
            <a:r>
              <a:rPr lang="en-US" sz="2000" dirty="0">
                <a:solidFill>
                  <a:srgbClr val="DCE4F4"/>
                </a:solidFill>
                <a:latin typeface="Onest"/>
                <a:ea typeface="Onest"/>
                <a:cs typeface="Onest"/>
                <a:sym typeface="Onest"/>
              </a:rPr>
              <a:t> – Дніпропетровська </a:t>
            </a:r>
            <a:r>
              <a:rPr lang="en-US" sz="2000" dirty="0" err="1">
                <a:solidFill>
                  <a:srgbClr val="DCE4F4"/>
                </a:solidFill>
                <a:latin typeface="Onest"/>
                <a:ea typeface="Onest"/>
                <a:cs typeface="Onest"/>
                <a:sym typeface="Onest"/>
              </a:rPr>
              <a:t>область</a:t>
            </a:r>
            <a:r>
              <a:rPr lang="en-US" sz="2000" dirty="0">
                <a:solidFill>
                  <a:srgbClr val="DCE4F4"/>
                </a:solidFill>
                <a:latin typeface="Onest"/>
                <a:ea typeface="Onest"/>
                <a:cs typeface="Onest"/>
                <a:sym typeface="Onest"/>
              </a:rPr>
              <a:t> – 673);</a:t>
            </a:r>
          </a:p>
          <a:p>
            <a:pPr marL="431801" lvl="1" indent="-215900" algn="l">
              <a:lnSpc>
                <a:spcPts val="2916"/>
              </a:lnSpc>
              <a:spcBef>
                <a:spcPct val="0"/>
              </a:spcBef>
              <a:buFont typeface="Arial"/>
              <a:buChar char="•"/>
            </a:pPr>
            <a:r>
              <a:rPr lang="en-US" sz="2000" dirty="0" err="1">
                <a:solidFill>
                  <a:srgbClr val="DCE4F4"/>
                </a:solidFill>
                <a:latin typeface="Onest"/>
                <a:ea typeface="Onest"/>
                <a:cs typeface="Onest"/>
                <a:sym typeface="Onest"/>
              </a:rPr>
              <a:t>не</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посвідчувалися</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угоди</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купівлі-продажу</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МОНів</a:t>
            </a:r>
            <a:r>
              <a:rPr lang="en-US" sz="2000" dirty="0">
                <a:solidFill>
                  <a:srgbClr val="DCE4F4"/>
                </a:solidFill>
                <a:latin typeface="Onest"/>
                <a:ea typeface="Onest"/>
                <a:cs typeface="Onest"/>
                <a:sym typeface="Onest"/>
              </a:rPr>
              <a:t> з </a:t>
            </a:r>
            <a:r>
              <a:rPr lang="en-US" sz="2000" dirty="0" err="1">
                <a:solidFill>
                  <a:srgbClr val="DCE4F4"/>
                </a:solidFill>
                <a:latin typeface="Onest"/>
                <a:ea typeface="Onest"/>
                <a:cs typeface="Onest"/>
                <a:sym typeface="Onest"/>
              </a:rPr>
              <a:t>використанням</a:t>
            </a:r>
            <a:r>
              <a:rPr lang="en-US" sz="2000" dirty="0">
                <a:solidFill>
                  <a:srgbClr val="DCE4F4"/>
                </a:solidFill>
                <a:latin typeface="Onest"/>
                <a:ea typeface="Onest"/>
                <a:cs typeface="Onest"/>
                <a:sym typeface="Onest"/>
              </a:rPr>
              <a:t> ж/с;</a:t>
            </a:r>
          </a:p>
          <a:p>
            <a:pPr marL="431801" lvl="1" indent="-215900" algn="l">
              <a:lnSpc>
                <a:spcPts val="2916"/>
              </a:lnSpc>
              <a:spcBef>
                <a:spcPct val="0"/>
              </a:spcBef>
              <a:buFont typeface="Arial"/>
              <a:buChar char="•"/>
            </a:pP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загальна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сума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на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яку</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були</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видані</a:t>
            </a:r>
            <a:r>
              <a:rPr lang="en-US" sz="2000" dirty="0">
                <a:solidFill>
                  <a:srgbClr val="DCE4F4"/>
                </a:solidFill>
                <a:latin typeface="Onest"/>
                <a:ea typeface="Onest"/>
                <a:cs typeface="Onest"/>
                <a:sym typeface="Onest"/>
              </a:rPr>
              <a:t> ж/с, </a:t>
            </a:r>
            <a:r>
              <a:rPr lang="en-US" sz="2000" dirty="0" err="1">
                <a:solidFill>
                  <a:srgbClr val="DCE4F4"/>
                </a:solidFill>
                <a:latin typeface="Onest"/>
                <a:ea typeface="Onest"/>
                <a:cs typeface="Onest"/>
                <a:sym typeface="Onest"/>
              </a:rPr>
              <a:t>сягає</a:t>
            </a:r>
            <a:r>
              <a:rPr lang="en-US" sz="2000" dirty="0">
                <a:solidFill>
                  <a:srgbClr val="FFC20D"/>
                </a:solidFill>
                <a:latin typeface="Onest"/>
                <a:ea typeface="Onest"/>
                <a:cs typeface="Onest"/>
                <a:sym typeface="Onest"/>
              </a:rPr>
              <a:t> </a:t>
            </a:r>
            <a:r>
              <a:rPr lang="en-US" sz="2000" b="1" dirty="0">
                <a:solidFill>
                  <a:srgbClr val="FFC20D"/>
                </a:solidFill>
                <a:latin typeface="Onest Bold"/>
                <a:ea typeface="Onest Bold"/>
                <a:cs typeface="Onest Bold"/>
                <a:sym typeface="Onest Bold"/>
              </a:rPr>
              <a:t>2 245 105 277,99 </a:t>
            </a:r>
            <a:r>
              <a:rPr lang="en-US" sz="2000" dirty="0">
                <a:solidFill>
                  <a:srgbClr val="FFC20D"/>
                </a:solidFill>
                <a:latin typeface="Onest"/>
                <a:ea typeface="Onest"/>
                <a:cs typeface="Onest"/>
                <a:sym typeface="Onest"/>
              </a:rPr>
              <a:t>грн!!!</a:t>
            </a:r>
          </a:p>
          <a:p>
            <a:pPr algn="l">
              <a:lnSpc>
                <a:spcPts val="2916"/>
              </a:lnSpc>
              <a:spcBef>
                <a:spcPct val="0"/>
              </a:spcBef>
            </a:pPr>
            <a:endParaRPr lang="en-US" sz="2000" dirty="0">
              <a:solidFill>
                <a:srgbClr val="FFC20D"/>
              </a:solidFill>
              <a:latin typeface="Onest"/>
              <a:ea typeface="Onest"/>
              <a:cs typeface="Onest"/>
              <a:sym typeface="Onest"/>
            </a:endParaRPr>
          </a:p>
          <a:p>
            <a:pPr algn="l">
              <a:lnSpc>
                <a:spcPts val="2916"/>
              </a:lnSpc>
              <a:spcBef>
                <a:spcPct val="0"/>
              </a:spcBef>
            </a:pPr>
            <a:r>
              <a:rPr lang="en-US" sz="2000" dirty="0">
                <a:solidFill>
                  <a:srgbClr val="FFC20D"/>
                </a:solidFill>
                <a:latin typeface="Onest"/>
                <a:ea typeface="Onest"/>
                <a:cs typeface="Onest"/>
                <a:sym typeface="Onest"/>
              </a:rPr>
              <a:t>ТАКИМ ЧИНОМ, НОТАРІУСАМИ ПІВДЕННОЇ ЮСТИЦІЇ ОПРАЦЬОВАНО ЖИТЛОВИХ СЕРТИФІКАТІВ НА 11,5% ВІД СУМИ ВИДІЛЕНИХ ДЕРЖАВОЮ КОШТІВ.</a:t>
            </a:r>
          </a:p>
          <a:p>
            <a:pPr algn="l">
              <a:lnSpc>
                <a:spcPts val="2916"/>
              </a:lnSpc>
              <a:spcBef>
                <a:spcPct val="0"/>
              </a:spcBef>
            </a:pPr>
            <a:endParaRPr lang="en-US" sz="2000" dirty="0">
              <a:solidFill>
                <a:srgbClr val="FFC20D"/>
              </a:solidFill>
              <a:latin typeface="Onest"/>
              <a:ea typeface="Onest"/>
              <a:cs typeface="Onest"/>
              <a:sym typeface="Onest"/>
            </a:endParaRPr>
          </a:p>
          <a:p>
            <a:pPr algn="l">
              <a:lnSpc>
                <a:spcPts val="2916"/>
              </a:lnSpc>
              <a:spcBef>
                <a:spcPct val="0"/>
              </a:spcBef>
            </a:pPr>
            <a:r>
              <a:rPr lang="en-US" sz="2000" dirty="0" err="1">
                <a:solidFill>
                  <a:srgbClr val="DCE4F4"/>
                </a:solidFill>
                <a:latin typeface="Onest"/>
                <a:ea typeface="Onest"/>
                <a:cs typeface="Onest"/>
                <a:sym typeface="Onest"/>
              </a:rPr>
              <a:t>Посвідчено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угод</a:t>
            </a:r>
            <a:r>
              <a:rPr lang="en-US" sz="2000" dirty="0">
                <a:solidFill>
                  <a:srgbClr val="DCE4F4"/>
                </a:solidFill>
                <a:latin typeface="Onest"/>
                <a:ea typeface="Onest"/>
                <a:cs typeface="Onest"/>
                <a:sym typeface="Onest"/>
              </a:rPr>
              <a:t> в </a:t>
            </a:r>
            <a:r>
              <a:rPr lang="en-US" sz="2000" dirty="0" err="1">
                <a:solidFill>
                  <a:srgbClr val="DCE4F4"/>
                </a:solidFill>
                <a:latin typeface="Onest"/>
                <a:ea typeface="Onest"/>
                <a:cs typeface="Onest"/>
                <a:sym typeface="Onest"/>
              </a:rPr>
              <a:t>рамках</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постанови</a:t>
            </a:r>
            <a:r>
              <a:rPr lang="en-US" sz="2000" dirty="0">
                <a:solidFill>
                  <a:srgbClr val="DCE4F4"/>
                </a:solidFill>
                <a:latin typeface="Onest"/>
                <a:ea typeface="Onest"/>
                <a:cs typeface="Onest"/>
                <a:sym typeface="Onest"/>
              </a:rPr>
              <a:t> КМУ </a:t>
            </a:r>
            <a:r>
              <a:rPr lang="en-US" sz="2000" dirty="0" err="1">
                <a:solidFill>
                  <a:srgbClr val="DCE4F4"/>
                </a:solidFill>
                <a:latin typeface="Onest"/>
                <a:ea typeface="Onest"/>
                <a:cs typeface="Onest"/>
                <a:sym typeface="Onest"/>
              </a:rPr>
              <a:t>від</a:t>
            </a:r>
            <a:r>
              <a:rPr lang="en-US" sz="2000" dirty="0">
                <a:solidFill>
                  <a:srgbClr val="DCE4F4"/>
                </a:solidFill>
                <a:latin typeface="Onest"/>
                <a:ea typeface="Onest"/>
                <a:cs typeface="Onest"/>
                <a:sym typeface="Onest"/>
              </a:rPr>
              <a:t> 18 </a:t>
            </a:r>
            <a:r>
              <a:rPr lang="en-US" sz="2000" dirty="0" err="1">
                <a:solidFill>
                  <a:srgbClr val="DCE4F4"/>
                </a:solidFill>
                <a:latin typeface="Onest"/>
                <a:ea typeface="Onest"/>
                <a:cs typeface="Onest"/>
                <a:sym typeface="Onest"/>
              </a:rPr>
              <a:t>квітня</a:t>
            </a:r>
            <a:r>
              <a:rPr lang="en-US" sz="2000" dirty="0">
                <a:solidFill>
                  <a:srgbClr val="DCE4F4"/>
                </a:solidFill>
                <a:latin typeface="Onest"/>
                <a:ea typeface="Onest"/>
                <a:cs typeface="Onest"/>
                <a:sym typeface="Onest"/>
              </a:rPr>
              <a:t> 2018 р. № 280 «</a:t>
            </a:r>
            <a:r>
              <a:rPr lang="en-US" sz="2000" dirty="0" err="1">
                <a:solidFill>
                  <a:srgbClr val="DCE4F4"/>
                </a:solidFill>
                <a:latin typeface="Onest"/>
                <a:ea typeface="Onest"/>
                <a:cs typeface="Onest"/>
                <a:sym typeface="Onest"/>
              </a:rPr>
              <a:t>Питання</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забезпечення</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житлом</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внутрішньо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переміщених</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осіб</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які</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захищали</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незалежність</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суверенітет</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та</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територіальну</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цілісність</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України</a:t>
            </a:r>
            <a:r>
              <a:rPr lang="en-US" sz="2000" dirty="0">
                <a:solidFill>
                  <a:srgbClr val="DCE4F4"/>
                </a:solidFill>
                <a:latin typeface="Onest"/>
                <a:ea typeface="Onest"/>
                <a:cs typeface="Onest"/>
                <a:sym typeface="Onest"/>
              </a:rPr>
              <a:t>» = 696 </a:t>
            </a:r>
          </a:p>
          <a:p>
            <a:pPr algn="l">
              <a:lnSpc>
                <a:spcPts val="2916"/>
              </a:lnSpc>
              <a:spcBef>
                <a:spcPct val="0"/>
              </a:spcBef>
            </a:pPr>
            <a:r>
              <a:rPr lang="en-US" sz="2000" dirty="0">
                <a:solidFill>
                  <a:srgbClr val="DCE4F4"/>
                </a:solidFill>
                <a:latin typeface="Onest"/>
                <a:ea typeface="Onest"/>
                <a:cs typeface="Onest"/>
                <a:sym typeface="Onest"/>
              </a:rPr>
              <a:t>(І </a:t>
            </a:r>
            <a:r>
              <a:rPr lang="en-US" sz="2000" dirty="0" err="1">
                <a:solidFill>
                  <a:srgbClr val="DCE4F4"/>
                </a:solidFill>
                <a:latin typeface="Onest"/>
                <a:ea typeface="Onest"/>
                <a:cs typeface="Onest"/>
                <a:sym typeface="Onest"/>
              </a:rPr>
              <a:t>місце</a:t>
            </a:r>
            <a:r>
              <a:rPr lang="en-US" sz="2000" dirty="0">
                <a:solidFill>
                  <a:srgbClr val="DCE4F4"/>
                </a:solidFill>
                <a:latin typeface="Onest"/>
                <a:ea typeface="Onest"/>
                <a:cs typeface="Onest"/>
                <a:sym typeface="Onest"/>
              </a:rPr>
              <a:t> – Одеська </a:t>
            </a:r>
            <a:r>
              <a:rPr lang="en-US" sz="2000" dirty="0" err="1">
                <a:solidFill>
                  <a:srgbClr val="DCE4F4"/>
                </a:solidFill>
                <a:latin typeface="Onest"/>
                <a:ea typeface="Onest"/>
                <a:cs typeface="Onest"/>
                <a:sym typeface="Onest"/>
              </a:rPr>
              <a:t>область</a:t>
            </a:r>
            <a:r>
              <a:rPr lang="en-US" sz="2000" dirty="0">
                <a:solidFill>
                  <a:srgbClr val="DCE4F4"/>
                </a:solidFill>
                <a:latin typeface="Onest"/>
                <a:ea typeface="Onest"/>
                <a:cs typeface="Onest"/>
                <a:sym typeface="Onest"/>
              </a:rPr>
              <a:t> – 312; ІІ </a:t>
            </a:r>
            <a:r>
              <a:rPr lang="en-US" sz="2000" dirty="0" err="1">
                <a:solidFill>
                  <a:srgbClr val="DCE4F4"/>
                </a:solidFill>
                <a:latin typeface="Onest"/>
                <a:ea typeface="Onest"/>
                <a:cs typeface="Onest"/>
                <a:sym typeface="Onest"/>
              </a:rPr>
              <a:t>місце</a:t>
            </a:r>
            <a:r>
              <a:rPr lang="en-US" sz="2000" dirty="0">
                <a:solidFill>
                  <a:srgbClr val="DCE4F4"/>
                </a:solidFill>
                <a:latin typeface="Onest"/>
                <a:ea typeface="Onest"/>
                <a:cs typeface="Onest"/>
                <a:sym typeface="Onest"/>
              </a:rPr>
              <a:t> – Дніпропетровська </a:t>
            </a:r>
            <a:r>
              <a:rPr lang="en-US" sz="2000" dirty="0" err="1">
                <a:solidFill>
                  <a:srgbClr val="DCE4F4"/>
                </a:solidFill>
                <a:latin typeface="Onest"/>
                <a:ea typeface="Onest"/>
                <a:cs typeface="Onest"/>
                <a:sym typeface="Onest"/>
              </a:rPr>
              <a:t>область</a:t>
            </a:r>
            <a:r>
              <a:rPr lang="en-US" sz="2000" dirty="0">
                <a:solidFill>
                  <a:srgbClr val="DCE4F4"/>
                </a:solidFill>
                <a:latin typeface="Onest"/>
                <a:ea typeface="Onest"/>
                <a:cs typeface="Onest"/>
                <a:sym typeface="Onest"/>
              </a:rPr>
              <a:t> – 216).</a:t>
            </a:r>
          </a:p>
          <a:p>
            <a:pPr algn="l">
              <a:lnSpc>
                <a:spcPts val="2916"/>
              </a:lnSpc>
              <a:spcBef>
                <a:spcPct val="0"/>
              </a:spcBef>
            </a:pPr>
            <a:endParaRPr lang="en-US" sz="2000" dirty="0">
              <a:solidFill>
                <a:srgbClr val="DCE4F4"/>
              </a:solidFill>
              <a:latin typeface="Onest"/>
              <a:ea typeface="Onest"/>
              <a:cs typeface="Onest"/>
              <a:sym typeface="Onest"/>
            </a:endParaRPr>
          </a:p>
          <a:p>
            <a:pPr algn="l">
              <a:lnSpc>
                <a:spcPts val="2916"/>
              </a:lnSpc>
              <a:spcBef>
                <a:spcPct val="0"/>
              </a:spcBef>
            </a:pPr>
            <a:r>
              <a:rPr lang="en-US" sz="2000" dirty="0">
                <a:solidFill>
                  <a:srgbClr val="DCE4F4"/>
                </a:solidFill>
                <a:latin typeface="Onest"/>
                <a:ea typeface="Onest"/>
                <a:cs typeface="Onest"/>
                <a:sym typeface="Onest"/>
              </a:rPr>
              <a:t> В </a:t>
            </a:r>
            <a:r>
              <a:rPr lang="en-US" sz="2000" dirty="0" err="1">
                <a:solidFill>
                  <a:srgbClr val="DCE4F4"/>
                </a:solidFill>
                <a:latin typeface="Onest"/>
                <a:ea typeface="Onest"/>
                <a:cs typeface="Onest"/>
                <a:sym typeface="Onest"/>
              </a:rPr>
              <a:t>розрізі</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областей</a:t>
            </a:r>
            <a:r>
              <a:rPr lang="en-US" sz="2000" dirty="0">
                <a:solidFill>
                  <a:srgbClr val="DCE4F4"/>
                </a:solidFill>
                <a:latin typeface="Onest"/>
                <a:ea typeface="Onest"/>
                <a:cs typeface="Onest"/>
                <a:sym typeface="Onest"/>
              </a:rPr>
              <a:t>:</a:t>
            </a:r>
          </a:p>
          <a:p>
            <a:pPr algn="l">
              <a:lnSpc>
                <a:spcPts val="2916"/>
              </a:lnSpc>
              <a:spcBef>
                <a:spcPct val="0"/>
              </a:spcBef>
            </a:pPr>
            <a:r>
              <a:rPr lang="en-US" sz="2000" dirty="0">
                <a:solidFill>
                  <a:srgbClr val="DCE4F4"/>
                </a:solidFill>
                <a:latin typeface="Onest"/>
                <a:ea typeface="Onest"/>
                <a:cs typeface="Onest"/>
                <a:sym typeface="Onest"/>
              </a:rPr>
              <a:t>-</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Дніпропетровській</a:t>
            </a:r>
            <a:r>
              <a:rPr lang="en-US" sz="2000" dirty="0">
                <a:solidFill>
                  <a:srgbClr val="DCE4F4"/>
                </a:solidFill>
                <a:latin typeface="Onest"/>
                <a:ea typeface="Onest"/>
                <a:cs typeface="Onest"/>
                <a:sym typeface="Onest"/>
              </a:rPr>
              <a:t> області </a:t>
            </a:r>
            <a:r>
              <a:rPr lang="en-US" sz="2000" dirty="0" err="1">
                <a:solidFill>
                  <a:srgbClr val="DCE4F4"/>
                </a:solidFill>
                <a:latin typeface="Onest"/>
                <a:ea typeface="Onest"/>
                <a:cs typeface="Onest"/>
                <a:sym typeface="Onest"/>
              </a:rPr>
              <a:t>посвідчено</a:t>
            </a:r>
            <a:r>
              <a:rPr lang="en-US" sz="2000" dirty="0">
                <a:solidFill>
                  <a:srgbClr val="DCE4F4"/>
                </a:solidFill>
                <a:latin typeface="Onest"/>
                <a:ea typeface="Onest"/>
                <a:cs typeface="Onest"/>
                <a:sym typeface="Onest"/>
              </a:rPr>
              <a:t> 673 </a:t>
            </a:r>
            <a:r>
              <a:rPr lang="en-US" sz="2000" dirty="0" err="1">
                <a:solidFill>
                  <a:srgbClr val="DCE4F4"/>
                </a:solidFill>
                <a:latin typeface="Onest"/>
                <a:ea typeface="Onest"/>
                <a:cs typeface="Onest"/>
                <a:sym typeface="Onest"/>
              </a:rPr>
              <a:t>угоди</a:t>
            </a:r>
            <a:endParaRPr lang="en-US" sz="2000" dirty="0">
              <a:solidFill>
                <a:srgbClr val="DCE4F4"/>
              </a:solidFill>
              <a:latin typeface="Onest"/>
              <a:ea typeface="Onest"/>
              <a:cs typeface="Onest"/>
              <a:sym typeface="Onest"/>
            </a:endParaRPr>
          </a:p>
          <a:p>
            <a:pPr algn="l">
              <a:lnSpc>
                <a:spcPts val="2916"/>
              </a:lnSpc>
              <a:spcBef>
                <a:spcPct val="0"/>
              </a:spcBef>
            </a:pPr>
            <a:r>
              <a:rPr lang="en-US" sz="2000" dirty="0">
                <a:solidFill>
                  <a:srgbClr val="DCE4F4"/>
                </a:solidFill>
                <a:latin typeface="Onest"/>
                <a:ea typeface="Onest"/>
                <a:cs typeface="Onest"/>
                <a:sym typeface="Onest"/>
              </a:rPr>
              <a:t>-</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Миколаївській</a:t>
            </a:r>
            <a:r>
              <a:rPr lang="en-US" sz="2000" dirty="0">
                <a:solidFill>
                  <a:srgbClr val="DCE4F4"/>
                </a:solidFill>
                <a:latin typeface="Onest"/>
                <a:ea typeface="Onest"/>
                <a:cs typeface="Onest"/>
                <a:sym typeface="Onest"/>
              </a:rPr>
              <a:t> – 697</a:t>
            </a:r>
          </a:p>
          <a:p>
            <a:pPr algn="l">
              <a:lnSpc>
                <a:spcPts val="2916"/>
              </a:lnSpc>
              <a:spcBef>
                <a:spcPct val="0"/>
              </a:spcBef>
            </a:pPr>
            <a:r>
              <a:rPr lang="en-US" sz="2000" dirty="0">
                <a:solidFill>
                  <a:srgbClr val="DCE4F4"/>
                </a:solidFill>
                <a:latin typeface="Onest"/>
                <a:ea typeface="Onest"/>
                <a:cs typeface="Onest"/>
                <a:sym typeface="Onest"/>
              </a:rPr>
              <a:t>-</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Кіровоградській</a:t>
            </a:r>
            <a:r>
              <a:rPr lang="en-US" sz="2000" dirty="0">
                <a:solidFill>
                  <a:srgbClr val="DCE4F4"/>
                </a:solidFill>
                <a:latin typeface="Onest"/>
                <a:ea typeface="Onest"/>
                <a:cs typeface="Onest"/>
                <a:sym typeface="Onest"/>
              </a:rPr>
              <a:t> – 36</a:t>
            </a:r>
          </a:p>
          <a:p>
            <a:pPr algn="l">
              <a:lnSpc>
                <a:spcPts val="2916"/>
              </a:lnSpc>
              <a:spcBef>
                <a:spcPct val="0"/>
              </a:spcBef>
            </a:pPr>
            <a:r>
              <a:rPr lang="en-US" sz="2000" dirty="0">
                <a:solidFill>
                  <a:srgbClr val="DCE4F4"/>
                </a:solidFill>
                <a:latin typeface="Onest"/>
                <a:ea typeface="Onest"/>
                <a:cs typeface="Onest"/>
                <a:sym typeface="Onest"/>
              </a:rPr>
              <a:t>-</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Херсонській</a:t>
            </a:r>
            <a:r>
              <a:rPr lang="en-US" sz="2000" dirty="0">
                <a:solidFill>
                  <a:srgbClr val="DCE4F4"/>
                </a:solidFill>
                <a:latin typeface="Onest"/>
                <a:ea typeface="Onest"/>
                <a:cs typeface="Onest"/>
                <a:sym typeface="Onest"/>
              </a:rPr>
              <a:t> – 35</a:t>
            </a:r>
          </a:p>
          <a:p>
            <a:pPr algn="l">
              <a:lnSpc>
                <a:spcPts val="2916"/>
              </a:lnSpc>
              <a:spcBef>
                <a:spcPct val="0"/>
              </a:spcBef>
            </a:pPr>
            <a:r>
              <a:rPr lang="en-US" sz="2000" dirty="0">
                <a:solidFill>
                  <a:srgbClr val="DCE4F4"/>
                </a:solidFill>
                <a:latin typeface="Onest"/>
                <a:ea typeface="Onest"/>
                <a:cs typeface="Onest"/>
                <a:sym typeface="Onest"/>
              </a:rPr>
              <a:t>-</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Запорізькій</a:t>
            </a:r>
            <a:r>
              <a:rPr lang="en-US" sz="2000" dirty="0">
                <a:solidFill>
                  <a:srgbClr val="DCE4F4"/>
                </a:solidFill>
                <a:latin typeface="Onest"/>
                <a:ea typeface="Onest"/>
                <a:cs typeface="Onest"/>
                <a:sym typeface="Onest"/>
              </a:rPr>
              <a:t> – 87</a:t>
            </a:r>
          </a:p>
          <a:p>
            <a:pPr algn="l">
              <a:lnSpc>
                <a:spcPts val="2916"/>
              </a:lnSpc>
              <a:spcBef>
                <a:spcPct val="0"/>
              </a:spcBef>
            </a:pPr>
            <a:r>
              <a:rPr lang="en-US" sz="2000" dirty="0">
                <a:solidFill>
                  <a:srgbClr val="DCE4F4"/>
                </a:solidFill>
                <a:latin typeface="Onest"/>
                <a:ea typeface="Onest"/>
                <a:cs typeface="Onest"/>
                <a:sym typeface="Onest"/>
              </a:rPr>
              <a:t>-</a:t>
            </a:r>
            <a:r>
              <a:rPr lang="en-US" sz="2000" dirty="0" err="1">
                <a:solidFill>
                  <a:srgbClr val="DCE4F4"/>
                </a:solidFill>
                <a:latin typeface="Onest"/>
                <a:ea typeface="Onest"/>
                <a:cs typeface="Onest"/>
                <a:sym typeface="Onest"/>
              </a:rPr>
              <a:t>По</a:t>
            </a:r>
            <a:r>
              <a:rPr lang="en-US" sz="2000" dirty="0">
                <a:solidFill>
                  <a:srgbClr val="DCE4F4"/>
                </a:solidFill>
                <a:latin typeface="Onest"/>
                <a:ea typeface="Onest"/>
                <a:cs typeface="Onest"/>
                <a:sym typeface="Onest"/>
              </a:rPr>
              <a:t> </a:t>
            </a:r>
            <a:r>
              <a:rPr lang="en-US" sz="2000" dirty="0" err="1">
                <a:solidFill>
                  <a:srgbClr val="DCE4F4"/>
                </a:solidFill>
                <a:latin typeface="Onest"/>
                <a:ea typeface="Onest"/>
                <a:cs typeface="Onest"/>
                <a:sym typeface="Onest"/>
              </a:rPr>
              <a:t>Одеській</a:t>
            </a:r>
            <a:r>
              <a:rPr lang="en-US" sz="2000" dirty="0">
                <a:solidFill>
                  <a:srgbClr val="DCE4F4"/>
                </a:solidFill>
                <a:latin typeface="Onest"/>
                <a:ea typeface="Onest"/>
                <a:cs typeface="Onest"/>
                <a:sym typeface="Onest"/>
              </a:rPr>
              <a:t> – 24</a:t>
            </a:r>
          </a:p>
        </p:txBody>
      </p:sp>
      <p:sp>
        <p:nvSpPr>
          <p:cNvPr id="17" name="Freeform 17"/>
          <p:cNvSpPr/>
          <p:nvPr/>
        </p:nvSpPr>
        <p:spPr>
          <a:xfrm>
            <a:off x="2018865" y="3014493"/>
            <a:ext cx="1145239" cy="1236425"/>
          </a:xfrm>
          <a:custGeom>
            <a:avLst/>
            <a:gdLst/>
            <a:ahLst/>
            <a:cxnLst/>
            <a:rect l="l" t="t" r="r" b="b"/>
            <a:pathLst>
              <a:path w="1145239" h="1236425">
                <a:moveTo>
                  <a:pt x="0" y="0"/>
                </a:moveTo>
                <a:lnTo>
                  <a:pt x="1145239" y="0"/>
                </a:lnTo>
                <a:lnTo>
                  <a:pt x="1145239" y="1236425"/>
                </a:lnTo>
                <a:lnTo>
                  <a:pt x="0" y="12364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TextBox 18"/>
          <p:cNvSpPr txBox="1"/>
          <p:nvPr/>
        </p:nvSpPr>
        <p:spPr>
          <a:xfrm>
            <a:off x="2326842" y="422553"/>
            <a:ext cx="15958270" cy="810346"/>
          </a:xfrm>
          <a:prstGeom prst="rect">
            <a:avLst/>
          </a:prstGeom>
        </p:spPr>
        <p:txBody>
          <a:bodyPr lIns="0" tIns="0" rIns="0" bIns="0" rtlCol="0" anchor="t">
            <a:spAutoFit/>
          </a:bodyPr>
          <a:lstStyle/>
          <a:p>
            <a:pPr algn="ctr">
              <a:lnSpc>
                <a:spcPts val="3354"/>
              </a:lnSpc>
              <a:spcBef>
                <a:spcPct val="0"/>
              </a:spcBef>
            </a:pPr>
            <a:r>
              <a:rPr lang="en-US" sz="2300" b="1">
                <a:solidFill>
                  <a:srgbClr val="DCE4F4"/>
                </a:solidFill>
                <a:latin typeface="Onest Heavy"/>
                <a:ea typeface="Onest Heavy"/>
                <a:cs typeface="Onest Heavy"/>
                <a:sym typeface="Onest Heavy"/>
              </a:rPr>
              <a:t>ПО ПРОГРАМІ «ЄВІДНОВЛЕННЯ» ГРОМАДЯНАМ БУЛИ ПОГОДЖЕНІ ВИПЛАТИ ЗА ПОШКОДЖЕНЕ МАЙНО НА 8,4 МІЛЬЯРДА ГРИВЕНЬ ТА ВИДАНО ЖИТЛОВИХ СЕРТИФІКАТІВ НА СУМУ 19,5 МІЛЬЯРДА ГРИВЕНЬ.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789" y="-215415"/>
            <a:ext cx="18669789" cy="10502415"/>
            <a:chOff x="0" y="0"/>
            <a:chExt cx="24893052" cy="14003220"/>
          </a:xfrm>
        </p:grpSpPr>
        <p:sp>
          <p:nvSpPr>
            <p:cNvPr id="3" name="Freeform 3"/>
            <p:cNvSpPr/>
            <p:nvPr/>
          </p:nvSpPr>
          <p:spPr>
            <a:xfrm>
              <a:off x="0" y="0"/>
              <a:ext cx="24893093" cy="14003029"/>
            </a:xfrm>
            <a:custGeom>
              <a:avLst/>
              <a:gdLst/>
              <a:ahLst/>
              <a:cxnLst/>
              <a:rect l="l" t="t" r="r" b="b"/>
              <a:pathLst>
                <a:path w="24893093" h="14003029">
                  <a:moveTo>
                    <a:pt x="24893093" y="0"/>
                  </a:moveTo>
                  <a:lnTo>
                    <a:pt x="0" y="0"/>
                  </a:lnTo>
                  <a:lnTo>
                    <a:pt x="0" y="14003029"/>
                  </a:lnTo>
                  <a:lnTo>
                    <a:pt x="24893093" y="14003029"/>
                  </a:lnTo>
                  <a:lnTo>
                    <a:pt x="24893093" y="0"/>
                  </a:lnTo>
                  <a:close/>
                </a:path>
              </a:pathLst>
            </a:custGeom>
            <a:solidFill>
              <a:srgbClr val="151F34"/>
            </a:solidFill>
          </p:spPr>
        </p:sp>
      </p:grpSp>
      <p:grpSp>
        <p:nvGrpSpPr>
          <p:cNvPr id="4" name="Group 4"/>
          <p:cNvGrpSpPr/>
          <p:nvPr/>
        </p:nvGrpSpPr>
        <p:grpSpPr>
          <a:xfrm>
            <a:off x="3390614" y="4163281"/>
            <a:ext cx="11617381" cy="6186560"/>
            <a:chOff x="0" y="0"/>
            <a:chExt cx="20326742" cy="10824523"/>
          </a:xfrm>
        </p:grpSpPr>
        <p:sp>
          <p:nvSpPr>
            <p:cNvPr id="5" name="Freeform 5"/>
            <p:cNvSpPr/>
            <p:nvPr/>
          </p:nvSpPr>
          <p:spPr>
            <a:xfrm>
              <a:off x="0" y="0"/>
              <a:ext cx="20326742" cy="10824523"/>
            </a:xfrm>
            <a:custGeom>
              <a:avLst/>
              <a:gdLst/>
              <a:ahLst/>
              <a:cxnLst/>
              <a:rect l="l" t="t" r="r" b="b"/>
              <a:pathLst>
                <a:path w="20326742" h="10824523">
                  <a:moveTo>
                    <a:pt x="0" y="0"/>
                  </a:moveTo>
                  <a:lnTo>
                    <a:pt x="20326742" y="0"/>
                  </a:lnTo>
                  <a:lnTo>
                    <a:pt x="20326742" y="10824523"/>
                  </a:lnTo>
                  <a:lnTo>
                    <a:pt x="0" y="10824523"/>
                  </a:lnTo>
                  <a:close/>
                </a:path>
              </a:pathLst>
            </a:custGeom>
            <a:solidFill>
              <a:srgbClr val="000000">
                <a:alpha val="0"/>
              </a:srgbClr>
            </a:solidFill>
          </p:spPr>
        </p:sp>
        <p:sp>
          <p:nvSpPr>
            <p:cNvPr id="6" name="TextBox 6"/>
            <p:cNvSpPr txBox="1"/>
            <p:nvPr/>
          </p:nvSpPr>
          <p:spPr>
            <a:xfrm>
              <a:off x="0" y="-419100"/>
              <a:ext cx="20326742" cy="11243623"/>
            </a:xfrm>
            <a:prstGeom prst="rect">
              <a:avLst/>
            </a:prstGeom>
          </p:spPr>
          <p:txBody>
            <a:bodyPr lIns="0" tIns="0" rIns="0" bIns="0" rtlCol="0" anchor="t"/>
            <a:lstStyle/>
            <a:p>
              <a:pPr algn="ctr">
                <a:lnSpc>
                  <a:spcPts val="7778"/>
                </a:lnSpc>
              </a:pPr>
              <a:endParaRPr/>
            </a:p>
          </p:txBody>
        </p:sp>
      </p:grpSp>
      <p:grpSp>
        <p:nvGrpSpPr>
          <p:cNvPr id="7" name="Group 7"/>
          <p:cNvGrpSpPr/>
          <p:nvPr/>
        </p:nvGrpSpPr>
        <p:grpSpPr>
          <a:xfrm>
            <a:off x="11158254" y="3727783"/>
            <a:ext cx="3385746" cy="2641946"/>
            <a:chOff x="0" y="0"/>
            <a:chExt cx="4514328" cy="3522595"/>
          </a:xfrm>
        </p:grpSpPr>
        <p:sp>
          <p:nvSpPr>
            <p:cNvPr id="8" name="Freeform 8"/>
            <p:cNvSpPr/>
            <p:nvPr/>
          </p:nvSpPr>
          <p:spPr>
            <a:xfrm>
              <a:off x="0" y="0"/>
              <a:ext cx="4514328" cy="3522595"/>
            </a:xfrm>
            <a:custGeom>
              <a:avLst/>
              <a:gdLst/>
              <a:ahLst/>
              <a:cxnLst/>
              <a:rect l="l" t="t" r="r" b="b"/>
              <a:pathLst>
                <a:path w="4514328" h="3522595">
                  <a:moveTo>
                    <a:pt x="0" y="0"/>
                  </a:moveTo>
                  <a:lnTo>
                    <a:pt x="4514328" y="0"/>
                  </a:lnTo>
                  <a:lnTo>
                    <a:pt x="4514328" y="3522595"/>
                  </a:lnTo>
                  <a:lnTo>
                    <a:pt x="0" y="3522595"/>
                  </a:lnTo>
                  <a:close/>
                </a:path>
              </a:pathLst>
            </a:custGeom>
            <a:solidFill>
              <a:srgbClr val="000000">
                <a:alpha val="0"/>
              </a:srgbClr>
            </a:solidFill>
          </p:spPr>
        </p:sp>
        <p:sp>
          <p:nvSpPr>
            <p:cNvPr id="9" name="TextBox 9"/>
            <p:cNvSpPr txBox="1"/>
            <p:nvPr/>
          </p:nvSpPr>
          <p:spPr>
            <a:xfrm>
              <a:off x="0" y="0"/>
              <a:ext cx="4514328" cy="3522595"/>
            </a:xfrm>
            <a:prstGeom prst="rect">
              <a:avLst/>
            </a:prstGeom>
          </p:spPr>
          <p:txBody>
            <a:bodyPr lIns="0" tIns="0" rIns="0" bIns="0" rtlCol="0" anchor="t"/>
            <a:lstStyle/>
            <a:p>
              <a:pPr algn="ctr">
                <a:lnSpc>
                  <a:spcPts val="3265"/>
                </a:lnSpc>
              </a:pPr>
              <a:r>
                <a:rPr lang="en-US" sz="2702" b="1" spc="43">
                  <a:solidFill>
                    <a:srgbClr val="101F36"/>
                  </a:solidFill>
                  <a:latin typeface="Onest Heavy"/>
                  <a:ea typeface="Onest Heavy"/>
                  <a:cs typeface="Onest Heavy"/>
                  <a:sym typeface="Onest Heavy"/>
                </a:rPr>
                <a:t>РЕЄСТРАЦІЯ НЕРУХОМОСТІ В ОНЛАЙН-РЕЖИМІ ТЕПЕР ДОСТУПНА ДЛЯ МЕШКАНЦІВ ХЕРСОНЩИНИ </a:t>
              </a:r>
            </a:p>
          </p:txBody>
        </p:sp>
      </p:grpSp>
      <p:sp>
        <p:nvSpPr>
          <p:cNvPr id="10" name="Freeform 10"/>
          <p:cNvSpPr/>
          <p:nvPr/>
        </p:nvSpPr>
        <p:spPr>
          <a:xfrm>
            <a:off x="7224944" y="360116"/>
            <a:ext cx="3749024" cy="862897"/>
          </a:xfrm>
          <a:custGeom>
            <a:avLst/>
            <a:gdLst/>
            <a:ahLst/>
            <a:cxnLst/>
            <a:rect l="l" t="t" r="r" b="b"/>
            <a:pathLst>
              <a:path w="3749024" h="862897">
                <a:moveTo>
                  <a:pt x="0" y="0"/>
                </a:moveTo>
                <a:lnTo>
                  <a:pt x="3749024" y="0"/>
                </a:lnTo>
                <a:lnTo>
                  <a:pt x="3749024" y="862897"/>
                </a:lnTo>
                <a:lnTo>
                  <a:pt x="0" y="862897"/>
                </a:lnTo>
                <a:lnTo>
                  <a:pt x="0" y="0"/>
                </a:lnTo>
                <a:close/>
              </a:path>
            </a:pathLst>
          </a:custGeom>
          <a:blipFill>
            <a:blip r:embed="rId2"/>
            <a:stretch>
              <a:fillRect/>
            </a:stretch>
          </a:blipFill>
        </p:spPr>
      </p:sp>
      <p:grpSp>
        <p:nvGrpSpPr>
          <p:cNvPr id="11" name="Group 11"/>
          <p:cNvGrpSpPr/>
          <p:nvPr/>
        </p:nvGrpSpPr>
        <p:grpSpPr>
          <a:xfrm>
            <a:off x="13268092" y="0"/>
            <a:ext cx="4623190" cy="10643532"/>
            <a:chOff x="0" y="0"/>
            <a:chExt cx="5989135" cy="13788219"/>
          </a:xfrm>
        </p:grpSpPr>
        <p:sp>
          <p:nvSpPr>
            <p:cNvPr id="12" name="Freeform 12"/>
            <p:cNvSpPr/>
            <p:nvPr/>
          </p:nvSpPr>
          <p:spPr>
            <a:xfrm>
              <a:off x="0" y="0"/>
              <a:ext cx="5988813" cy="13788031"/>
            </a:xfrm>
            <a:custGeom>
              <a:avLst/>
              <a:gdLst/>
              <a:ahLst/>
              <a:cxnLst/>
              <a:rect l="l" t="t" r="r" b="b"/>
              <a:pathLst>
                <a:path w="5988813" h="13788031">
                  <a:moveTo>
                    <a:pt x="5988813" y="0"/>
                  </a:moveTo>
                  <a:lnTo>
                    <a:pt x="5298422" y="0"/>
                  </a:lnTo>
                  <a:lnTo>
                    <a:pt x="0" y="0"/>
                  </a:lnTo>
                  <a:lnTo>
                    <a:pt x="0" y="13788031"/>
                  </a:lnTo>
                  <a:lnTo>
                    <a:pt x="5298422" y="13788031"/>
                  </a:lnTo>
                  <a:lnTo>
                    <a:pt x="5298422" y="3398519"/>
                  </a:lnTo>
                  <a:lnTo>
                    <a:pt x="5875270" y="3234186"/>
                  </a:lnTo>
                  <a:lnTo>
                    <a:pt x="5921039" y="3210564"/>
                  </a:lnTo>
                  <a:lnTo>
                    <a:pt x="5956950" y="3170725"/>
                  </a:lnTo>
                  <a:lnTo>
                    <a:pt x="5980406" y="3118757"/>
                  </a:lnTo>
                  <a:lnTo>
                    <a:pt x="5988813" y="3058616"/>
                  </a:lnTo>
                  <a:lnTo>
                    <a:pt x="5988813" y="0"/>
                  </a:lnTo>
                  <a:close/>
                </a:path>
              </a:pathLst>
            </a:custGeom>
            <a:solidFill>
              <a:srgbClr val="659AD2"/>
            </a:solidFill>
          </p:spPr>
        </p:sp>
      </p:grpSp>
      <p:grpSp>
        <p:nvGrpSpPr>
          <p:cNvPr id="13" name="Group 13"/>
          <p:cNvGrpSpPr/>
          <p:nvPr/>
        </p:nvGrpSpPr>
        <p:grpSpPr>
          <a:xfrm>
            <a:off x="-140898" y="-334833"/>
            <a:ext cx="17828955" cy="10978365"/>
            <a:chOff x="0" y="0"/>
            <a:chExt cx="22619245" cy="13928036"/>
          </a:xfrm>
        </p:grpSpPr>
        <p:sp>
          <p:nvSpPr>
            <p:cNvPr id="14" name="Freeform 14"/>
            <p:cNvSpPr/>
            <p:nvPr/>
          </p:nvSpPr>
          <p:spPr>
            <a:xfrm>
              <a:off x="0" y="0"/>
              <a:ext cx="22618494" cy="13927848"/>
            </a:xfrm>
            <a:custGeom>
              <a:avLst/>
              <a:gdLst/>
              <a:ahLst/>
              <a:cxnLst/>
              <a:rect l="l" t="t" r="r" b="b"/>
              <a:pathLst>
                <a:path w="22618494" h="13927848">
                  <a:moveTo>
                    <a:pt x="22618333" y="0"/>
                  </a:moveTo>
                  <a:lnTo>
                    <a:pt x="21556856" y="0"/>
                  </a:lnTo>
                  <a:lnTo>
                    <a:pt x="0" y="0"/>
                  </a:lnTo>
                  <a:lnTo>
                    <a:pt x="0" y="13927848"/>
                  </a:lnTo>
                  <a:lnTo>
                    <a:pt x="21556856" y="13927848"/>
                  </a:lnTo>
                  <a:lnTo>
                    <a:pt x="21556856" y="3432981"/>
                  </a:lnTo>
                  <a:lnTo>
                    <a:pt x="22443894" y="3266982"/>
                  </a:lnTo>
                  <a:lnTo>
                    <a:pt x="22514277" y="3243120"/>
                  </a:lnTo>
                  <a:lnTo>
                    <a:pt x="22569495" y="3202878"/>
                  </a:lnTo>
                  <a:lnTo>
                    <a:pt x="22605564" y="3150382"/>
                  </a:lnTo>
                  <a:lnTo>
                    <a:pt x="22618494" y="3089632"/>
                  </a:lnTo>
                  <a:lnTo>
                    <a:pt x="22618494" y="0"/>
                  </a:lnTo>
                  <a:close/>
                </a:path>
              </a:pathLst>
            </a:custGeom>
            <a:solidFill>
              <a:srgbClr val="FFC20D"/>
            </a:solidFill>
          </p:spPr>
        </p:sp>
      </p:grpSp>
      <p:grpSp>
        <p:nvGrpSpPr>
          <p:cNvPr id="15" name="Group 15"/>
          <p:cNvGrpSpPr/>
          <p:nvPr/>
        </p:nvGrpSpPr>
        <p:grpSpPr>
          <a:xfrm>
            <a:off x="7385397" y="4167256"/>
            <a:ext cx="9024383" cy="6186560"/>
            <a:chOff x="0" y="0"/>
            <a:chExt cx="15789817" cy="10824523"/>
          </a:xfrm>
        </p:grpSpPr>
        <p:sp>
          <p:nvSpPr>
            <p:cNvPr id="16" name="Freeform 16"/>
            <p:cNvSpPr/>
            <p:nvPr/>
          </p:nvSpPr>
          <p:spPr>
            <a:xfrm>
              <a:off x="0" y="0"/>
              <a:ext cx="15789818" cy="10824523"/>
            </a:xfrm>
            <a:custGeom>
              <a:avLst/>
              <a:gdLst/>
              <a:ahLst/>
              <a:cxnLst/>
              <a:rect l="l" t="t" r="r" b="b"/>
              <a:pathLst>
                <a:path w="15789818" h="10824523">
                  <a:moveTo>
                    <a:pt x="0" y="0"/>
                  </a:moveTo>
                  <a:lnTo>
                    <a:pt x="15789818" y="0"/>
                  </a:lnTo>
                  <a:lnTo>
                    <a:pt x="15789818" y="10824523"/>
                  </a:lnTo>
                  <a:lnTo>
                    <a:pt x="0" y="10824523"/>
                  </a:lnTo>
                  <a:close/>
                </a:path>
              </a:pathLst>
            </a:custGeom>
            <a:solidFill>
              <a:srgbClr val="000000">
                <a:alpha val="0"/>
              </a:srgbClr>
            </a:solidFill>
          </p:spPr>
        </p:sp>
        <p:sp>
          <p:nvSpPr>
            <p:cNvPr id="17" name="TextBox 17"/>
            <p:cNvSpPr txBox="1"/>
            <p:nvPr/>
          </p:nvSpPr>
          <p:spPr>
            <a:xfrm>
              <a:off x="0" y="-419100"/>
              <a:ext cx="15789817" cy="11243623"/>
            </a:xfrm>
            <a:prstGeom prst="rect">
              <a:avLst/>
            </a:prstGeom>
          </p:spPr>
          <p:txBody>
            <a:bodyPr lIns="0" tIns="0" rIns="0" bIns="0" rtlCol="0" anchor="t"/>
            <a:lstStyle/>
            <a:p>
              <a:pPr algn="ctr">
                <a:lnSpc>
                  <a:spcPts val="7778"/>
                </a:lnSpc>
              </a:pPr>
              <a:endParaRPr/>
            </a:p>
          </p:txBody>
        </p:sp>
      </p:grpSp>
      <p:sp>
        <p:nvSpPr>
          <p:cNvPr id="18" name="Freeform 18"/>
          <p:cNvSpPr/>
          <p:nvPr/>
        </p:nvSpPr>
        <p:spPr>
          <a:xfrm rot="-5400000">
            <a:off x="697194" y="-6497752"/>
            <a:ext cx="11540181" cy="21584031"/>
          </a:xfrm>
          <a:custGeom>
            <a:avLst/>
            <a:gdLst/>
            <a:ahLst/>
            <a:cxnLst/>
            <a:rect l="l" t="t" r="r" b="b"/>
            <a:pathLst>
              <a:path w="11540181" h="21584031">
                <a:moveTo>
                  <a:pt x="0" y="0"/>
                </a:moveTo>
                <a:lnTo>
                  <a:pt x="11540181" y="0"/>
                </a:lnTo>
                <a:lnTo>
                  <a:pt x="11540181" y="21584031"/>
                </a:lnTo>
                <a:lnTo>
                  <a:pt x="0" y="21584031"/>
                </a:lnTo>
                <a:lnTo>
                  <a:pt x="0" y="0"/>
                </a:lnTo>
                <a:close/>
              </a:path>
            </a:pathLst>
          </a:custGeom>
          <a:blipFill>
            <a:blip r:embed="rId3">
              <a:alphaModFix amt="21999"/>
              <a:extLst>
                <a:ext uri="{96DAC541-7B7A-43D3-8B79-37D633B846F1}">
                  <asvg:svgBlip xmlns="" xmlns:asvg="http://schemas.microsoft.com/office/drawing/2016/SVG/main" r:embed="rId4"/>
                </a:ext>
              </a:extLst>
            </a:blip>
            <a:stretch>
              <a:fillRect/>
            </a:stretch>
          </a:blipFill>
        </p:spPr>
      </p:sp>
      <p:grpSp>
        <p:nvGrpSpPr>
          <p:cNvPr id="19" name="Group 19"/>
          <p:cNvGrpSpPr/>
          <p:nvPr/>
        </p:nvGrpSpPr>
        <p:grpSpPr>
          <a:xfrm>
            <a:off x="4369894" y="4456101"/>
            <a:ext cx="8881971" cy="5600919"/>
            <a:chOff x="0" y="0"/>
            <a:chExt cx="2339285" cy="1475139"/>
          </a:xfrm>
        </p:grpSpPr>
        <p:sp>
          <p:nvSpPr>
            <p:cNvPr id="20" name="Freeform 20"/>
            <p:cNvSpPr/>
            <p:nvPr/>
          </p:nvSpPr>
          <p:spPr>
            <a:xfrm>
              <a:off x="0" y="0"/>
              <a:ext cx="2339285" cy="1475139"/>
            </a:xfrm>
            <a:custGeom>
              <a:avLst/>
              <a:gdLst/>
              <a:ahLst/>
              <a:cxnLst/>
              <a:rect l="l" t="t" r="r" b="b"/>
              <a:pathLst>
                <a:path w="2339285" h="1475139">
                  <a:moveTo>
                    <a:pt x="44454" y="0"/>
                  </a:moveTo>
                  <a:lnTo>
                    <a:pt x="2294831" y="0"/>
                  </a:lnTo>
                  <a:cubicBezTo>
                    <a:pt x="2319382" y="0"/>
                    <a:pt x="2339285" y="19903"/>
                    <a:pt x="2339285" y="44454"/>
                  </a:cubicBezTo>
                  <a:lnTo>
                    <a:pt x="2339285" y="1430685"/>
                  </a:lnTo>
                  <a:cubicBezTo>
                    <a:pt x="2339285" y="1442475"/>
                    <a:pt x="2334601" y="1453782"/>
                    <a:pt x="2326264" y="1462119"/>
                  </a:cubicBezTo>
                  <a:cubicBezTo>
                    <a:pt x="2317928" y="1470456"/>
                    <a:pt x="2306621" y="1475139"/>
                    <a:pt x="2294831" y="1475139"/>
                  </a:cubicBezTo>
                  <a:lnTo>
                    <a:pt x="44454" y="1475139"/>
                  </a:lnTo>
                  <a:cubicBezTo>
                    <a:pt x="32664" y="1475139"/>
                    <a:pt x="21357" y="1470456"/>
                    <a:pt x="13020" y="1462119"/>
                  </a:cubicBezTo>
                  <a:cubicBezTo>
                    <a:pt x="4684" y="1453782"/>
                    <a:pt x="0" y="1442475"/>
                    <a:pt x="0" y="1430685"/>
                  </a:cubicBezTo>
                  <a:lnTo>
                    <a:pt x="0" y="44454"/>
                  </a:lnTo>
                  <a:cubicBezTo>
                    <a:pt x="0" y="32664"/>
                    <a:pt x="4684" y="21357"/>
                    <a:pt x="13020" y="13020"/>
                  </a:cubicBezTo>
                  <a:cubicBezTo>
                    <a:pt x="21357" y="4684"/>
                    <a:pt x="32664" y="0"/>
                    <a:pt x="44454" y="0"/>
                  </a:cubicBezTo>
                  <a:close/>
                </a:path>
              </a:pathLst>
            </a:custGeom>
            <a:solidFill>
              <a:srgbClr val="101F36"/>
            </a:solidFill>
          </p:spPr>
        </p:sp>
        <p:sp>
          <p:nvSpPr>
            <p:cNvPr id="21" name="TextBox 21"/>
            <p:cNvSpPr txBox="1"/>
            <p:nvPr/>
          </p:nvSpPr>
          <p:spPr>
            <a:xfrm>
              <a:off x="0" y="-38100"/>
              <a:ext cx="2339285" cy="1513239"/>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22"/>
          <p:cNvSpPr/>
          <p:nvPr/>
        </p:nvSpPr>
        <p:spPr>
          <a:xfrm>
            <a:off x="4820340" y="4799516"/>
            <a:ext cx="7906479" cy="4861811"/>
          </a:xfrm>
          <a:custGeom>
            <a:avLst/>
            <a:gdLst/>
            <a:ahLst/>
            <a:cxnLst/>
            <a:rect l="l" t="t" r="r" b="b"/>
            <a:pathLst>
              <a:path w="7906479" h="4861811">
                <a:moveTo>
                  <a:pt x="0" y="0"/>
                </a:moveTo>
                <a:lnTo>
                  <a:pt x="7906479" y="0"/>
                </a:lnTo>
                <a:lnTo>
                  <a:pt x="7906479" y="4861811"/>
                </a:lnTo>
                <a:lnTo>
                  <a:pt x="0" y="4861811"/>
                </a:lnTo>
                <a:lnTo>
                  <a:pt x="0" y="0"/>
                </a:lnTo>
                <a:close/>
              </a:path>
            </a:pathLst>
          </a:custGeom>
          <a:blipFill>
            <a:blip r:embed="rId5"/>
            <a:stretch>
              <a:fillRect l="-765" t="-4101" r="-870" b="-6018"/>
            </a:stretch>
          </a:blipFill>
        </p:spPr>
      </p:sp>
      <p:sp>
        <p:nvSpPr>
          <p:cNvPr id="23" name="TextBox 23"/>
          <p:cNvSpPr txBox="1"/>
          <p:nvPr/>
        </p:nvSpPr>
        <p:spPr>
          <a:xfrm>
            <a:off x="1205746" y="1477364"/>
            <a:ext cx="13978609" cy="2160508"/>
          </a:xfrm>
          <a:prstGeom prst="rect">
            <a:avLst/>
          </a:prstGeom>
        </p:spPr>
        <p:txBody>
          <a:bodyPr lIns="0" tIns="0" rIns="0" bIns="0" rtlCol="0" anchor="t">
            <a:spAutoFit/>
          </a:bodyPr>
          <a:lstStyle/>
          <a:p>
            <a:pPr algn="l">
              <a:lnSpc>
                <a:spcPts val="4413"/>
              </a:lnSpc>
            </a:pPr>
            <a:r>
              <a:rPr lang="en-US" sz="2479" b="1">
                <a:solidFill>
                  <a:srgbClr val="000000"/>
                </a:solidFill>
                <a:latin typeface="Onest Medium"/>
                <a:ea typeface="Onest Medium"/>
                <a:cs typeface="Onest Medium"/>
                <a:sym typeface="Onest Medium"/>
              </a:rPr>
              <a:t>на придбання нерухомості на вторинному ринку;</a:t>
            </a:r>
          </a:p>
          <a:p>
            <a:pPr algn="l">
              <a:lnSpc>
                <a:spcPts val="4413"/>
              </a:lnSpc>
            </a:pPr>
            <a:r>
              <a:rPr lang="en-US" sz="2479" b="1">
                <a:solidFill>
                  <a:srgbClr val="000000"/>
                </a:solidFill>
                <a:latin typeface="Onest Medium"/>
                <a:ea typeface="Onest Medium"/>
                <a:cs typeface="Onest Medium"/>
                <a:sym typeface="Onest Medium"/>
              </a:rPr>
              <a:t>на придбання майбутніх об’єктів нерухомості (МОН) у забудовника, який зареєстрував спеціальне майнове право;</a:t>
            </a:r>
          </a:p>
          <a:p>
            <a:pPr algn="l">
              <a:lnSpc>
                <a:spcPts val="4413"/>
              </a:lnSpc>
            </a:pPr>
            <a:endParaRPr lang="en-US" sz="2479" b="1">
              <a:solidFill>
                <a:srgbClr val="000000"/>
              </a:solidFill>
              <a:latin typeface="Onest Medium"/>
              <a:ea typeface="Onest Medium"/>
              <a:cs typeface="Onest Medium"/>
              <a:sym typeface="Onest Medium"/>
            </a:endParaRPr>
          </a:p>
        </p:txBody>
      </p:sp>
      <p:sp>
        <p:nvSpPr>
          <p:cNvPr id="25" name="TextBox 25"/>
          <p:cNvSpPr txBox="1"/>
          <p:nvPr/>
        </p:nvSpPr>
        <p:spPr>
          <a:xfrm>
            <a:off x="53132" y="293134"/>
            <a:ext cx="17799946" cy="929879"/>
          </a:xfrm>
          <a:prstGeom prst="rect">
            <a:avLst/>
          </a:prstGeom>
        </p:spPr>
        <p:txBody>
          <a:bodyPr lIns="0" tIns="0" rIns="0" bIns="0" rtlCol="0" anchor="t">
            <a:spAutoFit/>
          </a:bodyPr>
          <a:lstStyle/>
          <a:p>
            <a:pPr algn="ctr">
              <a:lnSpc>
                <a:spcPts val="7778"/>
              </a:lnSpc>
              <a:spcBef>
                <a:spcPct val="0"/>
              </a:spcBef>
            </a:pPr>
            <a:r>
              <a:rPr lang="en-US" sz="5333" b="1">
                <a:solidFill>
                  <a:srgbClr val="000000"/>
                </a:solidFill>
                <a:latin typeface="Onest Bold"/>
                <a:ea typeface="Onest Bold"/>
                <a:cs typeface="Onest Bold"/>
                <a:sym typeface="Onest Bold"/>
              </a:rPr>
              <a:t>ЖИТЛОВИЙ СЕРТИФІКАТ МОЖНА ВИКОРИСТАТИ:</a:t>
            </a:r>
          </a:p>
        </p:txBody>
      </p:sp>
      <p:sp>
        <p:nvSpPr>
          <p:cNvPr id="26" name="Freeform 26"/>
          <p:cNvSpPr/>
          <p:nvPr/>
        </p:nvSpPr>
        <p:spPr>
          <a:xfrm>
            <a:off x="764406" y="1501355"/>
            <a:ext cx="441340" cy="452077"/>
          </a:xfrm>
          <a:custGeom>
            <a:avLst/>
            <a:gdLst/>
            <a:ahLst/>
            <a:cxnLst/>
            <a:rect l="l" t="t" r="r" b="b"/>
            <a:pathLst>
              <a:path w="441340" h="452077">
                <a:moveTo>
                  <a:pt x="0" y="0"/>
                </a:moveTo>
                <a:lnTo>
                  <a:pt x="441340" y="0"/>
                </a:lnTo>
                <a:lnTo>
                  <a:pt x="441340" y="452077"/>
                </a:lnTo>
                <a:lnTo>
                  <a:pt x="0" y="452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7" name="Freeform 27"/>
          <p:cNvSpPr/>
          <p:nvPr/>
        </p:nvSpPr>
        <p:spPr>
          <a:xfrm>
            <a:off x="764406" y="2023321"/>
            <a:ext cx="441340" cy="452077"/>
          </a:xfrm>
          <a:custGeom>
            <a:avLst/>
            <a:gdLst/>
            <a:ahLst/>
            <a:cxnLst/>
            <a:rect l="l" t="t" r="r" b="b"/>
            <a:pathLst>
              <a:path w="441340" h="452077">
                <a:moveTo>
                  <a:pt x="0" y="0"/>
                </a:moveTo>
                <a:lnTo>
                  <a:pt x="441340" y="0"/>
                </a:lnTo>
                <a:lnTo>
                  <a:pt x="441340" y="452077"/>
                </a:lnTo>
                <a:lnTo>
                  <a:pt x="0" y="452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789" y="-215415"/>
            <a:ext cx="18669789" cy="10502415"/>
            <a:chOff x="0" y="0"/>
            <a:chExt cx="24893052" cy="14003220"/>
          </a:xfrm>
        </p:grpSpPr>
        <p:sp>
          <p:nvSpPr>
            <p:cNvPr id="3" name="Freeform 3"/>
            <p:cNvSpPr/>
            <p:nvPr/>
          </p:nvSpPr>
          <p:spPr>
            <a:xfrm>
              <a:off x="0" y="0"/>
              <a:ext cx="24893093" cy="14003029"/>
            </a:xfrm>
            <a:custGeom>
              <a:avLst/>
              <a:gdLst/>
              <a:ahLst/>
              <a:cxnLst/>
              <a:rect l="l" t="t" r="r" b="b"/>
              <a:pathLst>
                <a:path w="24893093" h="14003029">
                  <a:moveTo>
                    <a:pt x="24893093" y="0"/>
                  </a:moveTo>
                  <a:lnTo>
                    <a:pt x="0" y="0"/>
                  </a:lnTo>
                  <a:lnTo>
                    <a:pt x="0" y="14003029"/>
                  </a:lnTo>
                  <a:lnTo>
                    <a:pt x="24893093" y="14003029"/>
                  </a:lnTo>
                  <a:lnTo>
                    <a:pt x="24893093" y="0"/>
                  </a:lnTo>
                  <a:close/>
                </a:path>
              </a:pathLst>
            </a:custGeom>
            <a:solidFill>
              <a:srgbClr val="151F34"/>
            </a:solidFill>
          </p:spPr>
        </p:sp>
      </p:grpSp>
      <p:grpSp>
        <p:nvGrpSpPr>
          <p:cNvPr id="4" name="Group 4"/>
          <p:cNvGrpSpPr/>
          <p:nvPr/>
        </p:nvGrpSpPr>
        <p:grpSpPr>
          <a:xfrm>
            <a:off x="-11974399" y="-638487"/>
            <a:ext cx="14459980" cy="11563973"/>
            <a:chOff x="0" y="0"/>
            <a:chExt cx="19279974" cy="15418631"/>
          </a:xfrm>
        </p:grpSpPr>
        <p:grpSp>
          <p:nvGrpSpPr>
            <p:cNvPr id="5" name="Group 5"/>
            <p:cNvGrpSpPr/>
            <p:nvPr/>
          </p:nvGrpSpPr>
          <p:grpSpPr>
            <a:xfrm>
              <a:off x="0" y="780811"/>
              <a:ext cx="18916684" cy="14637820"/>
              <a:chOff x="0" y="0"/>
              <a:chExt cx="17999419" cy="13928036"/>
            </a:xfrm>
          </p:grpSpPr>
          <p:sp>
            <p:nvSpPr>
              <p:cNvPr id="6" name="Freeform 6"/>
              <p:cNvSpPr/>
              <p:nvPr/>
            </p:nvSpPr>
            <p:spPr>
              <a:xfrm>
                <a:off x="0" y="0"/>
                <a:ext cx="17998821" cy="13927848"/>
              </a:xfrm>
              <a:custGeom>
                <a:avLst/>
                <a:gdLst/>
                <a:ahLst/>
                <a:cxnLst/>
                <a:rect l="l" t="t" r="r" b="b"/>
                <a:pathLst>
                  <a:path w="17998821" h="13927848">
                    <a:moveTo>
                      <a:pt x="17998694" y="0"/>
                    </a:moveTo>
                    <a:lnTo>
                      <a:pt x="17154017" y="0"/>
                    </a:lnTo>
                    <a:lnTo>
                      <a:pt x="0" y="0"/>
                    </a:lnTo>
                    <a:lnTo>
                      <a:pt x="0" y="13927848"/>
                    </a:lnTo>
                    <a:lnTo>
                      <a:pt x="17154017" y="13927848"/>
                    </a:lnTo>
                    <a:lnTo>
                      <a:pt x="17154017" y="3432981"/>
                    </a:lnTo>
                    <a:lnTo>
                      <a:pt x="17859882" y="3266982"/>
                    </a:lnTo>
                    <a:lnTo>
                      <a:pt x="17915889" y="3243120"/>
                    </a:lnTo>
                    <a:lnTo>
                      <a:pt x="17959831" y="3202878"/>
                    </a:lnTo>
                    <a:lnTo>
                      <a:pt x="17988533" y="3150382"/>
                    </a:lnTo>
                    <a:lnTo>
                      <a:pt x="17998821" y="3089632"/>
                    </a:lnTo>
                    <a:lnTo>
                      <a:pt x="17998821" y="0"/>
                    </a:lnTo>
                    <a:close/>
                  </a:path>
                </a:pathLst>
              </a:custGeom>
              <a:solidFill>
                <a:srgbClr val="FFC20D"/>
              </a:solidFill>
            </p:spPr>
          </p:sp>
        </p:grpSp>
        <p:grpSp>
          <p:nvGrpSpPr>
            <p:cNvPr id="7" name="Group 7"/>
            <p:cNvGrpSpPr/>
            <p:nvPr/>
          </p:nvGrpSpPr>
          <p:grpSpPr>
            <a:xfrm>
              <a:off x="2899482" y="0"/>
              <a:ext cx="10539078" cy="14897857"/>
              <a:chOff x="0" y="0"/>
              <a:chExt cx="9764234" cy="13802551"/>
            </a:xfrm>
          </p:grpSpPr>
          <p:sp>
            <p:nvSpPr>
              <p:cNvPr id="8" name="Freeform 8"/>
              <p:cNvSpPr/>
              <p:nvPr/>
            </p:nvSpPr>
            <p:spPr>
              <a:xfrm>
                <a:off x="0" y="0"/>
                <a:ext cx="9763708" cy="13802364"/>
              </a:xfrm>
              <a:custGeom>
                <a:avLst/>
                <a:gdLst/>
                <a:ahLst/>
                <a:cxnLst/>
                <a:rect l="l" t="t" r="r" b="b"/>
                <a:pathLst>
                  <a:path w="9763708" h="13802364">
                    <a:moveTo>
                      <a:pt x="9763708" y="0"/>
                    </a:moveTo>
                    <a:lnTo>
                      <a:pt x="8638148" y="0"/>
                    </a:lnTo>
                    <a:lnTo>
                      <a:pt x="0" y="0"/>
                    </a:lnTo>
                    <a:lnTo>
                      <a:pt x="0" y="13802364"/>
                    </a:lnTo>
                    <a:lnTo>
                      <a:pt x="8638148" y="13802364"/>
                    </a:lnTo>
                    <a:lnTo>
                      <a:pt x="8638148" y="3402052"/>
                    </a:lnTo>
                    <a:lnTo>
                      <a:pt x="9578597" y="3237548"/>
                    </a:lnTo>
                    <a:lnTo>
                      <a:pt x="9653216" y="3213901"/>
                    </a:lnTo>
                    <a:lnTo>
                      <a:pt x="9711761" y="3174021"/>
                    </a:lnTo>
                    <a:lnTo>
                      <a:pt x="9750003" y="3121998"/>
                    </a:lnTo>
                    <a:lnTo>
                      <a:pt x="9763708" y="3061795"/>
                    </a:lnTo>
                    <a:lnTo>
                      <a:pt x="9763708" y="0"/>
                    </a:lnTo>
                    <a:close/>
                  </a:path>
                </a:pathLst>
              </a:custGeom>
              <a:solidFill>
                <a:srgbClr val="659AD2"/>
              </a:solidFill>
            </p:spPr>
          </p:sp>
        </p:grpSp>
        <p:grpSp>
          <p:nvGrpSpPr>
            <p:cNvPr id="9" name="Group 9"/>
            <p:cNvGrpSpPr/>
            <p:nvPr/>
          </p:nvGrpSpPr>
          <p:grpSpPr>
            <a:xfrm>
              <a:off x="3697083" y="6407656"/>
              <a:ext cx="12032511" cy="8248746"/>
              <a:chOff x="0" y="0"/>
              <a:chExt cx="15789817" cy="10824523"/>
            </a:xfrm>
          </p:grpSpPr>
          <p:sp>
            <p:nvSpPr>
              <p:cNvPr id="10" name="Freeform 10"/>
              <p:cNvSpPr/>
              <p:nvPr/>
            </p:nvSpPr>
            <p:spPr>
              <a:xfrm>
                <a:off x="0" y="0"/>
                <a:ext cx="15789818" cy="10824523"/>
              </a:xfrm>
              <a:custGeom>
                <a:avLst/>
                <a:gdLst/>
                <a:ahLst/>
                <a:cxnLst/>
                <a:rect l="l" t="t" r="r" b="b"/>
                <a:pathLst>
                  <a:path w="15789818" h="10824523">
                    <a:moveTo>
                      <a:pt x="0" y="0"/>
                    </a:moveTo>
                    <a:lnTo>
                      <a:pt x="15789818" y="0"/>
                    </a:lnTo>
                    <a:lnTo>
                      <a:pt x="15789818" y="10824523"/>
                    </a:lnTo>
                    <a:lnTo>
                      <a:pt x="0" y="10824523"/>
                    </a:lnTo>
                    <a:close/>
                  </a:path>
                </a:pathLst>
              </a:custGeom>
              <a:solidFill>
                <a:srgbClr val="000000">
                  <a:alpha val="0"/>
                </a:srgbClr>
              </a:solidFill>
            </p:spPr>
          </p:sp>
          <p:sp>
            <p:nvSpPr>
              <p:cNvPr id="11" name="TextBox 11"/>
              <p:cNvSpPr txBox="1"/>
              <p:nvPr/>
            </p:nvSpPr>
            <p:spPr>
              <a:xfrm>
                <a:off x="0" y="-419100"/>
                <a:ext cx="15789817" cy="11243623"/>
              </a:xfrm>
              <a:prstGeom prst="rect">
                <a:avLst/>
              </a:prstGeom>
            </p:spPr>
            <p:txBody>
              <a:bodyPr lIns="0" tIns="0" rIns="0" bIns="0" rtlCol="0" anchor="t"/>
              <a:lstStyle/>
              <a:p>
                <a:pPr algn="ctr">
                  <a:lnSpc>
                    <a:spcPts val="7778"/>
                  </a:lnSpc>
                </a:pPr>
                <a:endParaRPr/>
              </a:p>
            </p:txBody>
          </p:sp>
        </p:grpSp>
        <p:grpSp>
          <p:nvGrpSpPr>
            <p:cNvPr id="12" name="Group 12"/>
            <p:cNvGrpSpPr/>
            <p:nvPr/>
          </p:nvGrpSpPr>
          <p:grpSpPr>
            <a:xfrm>
              <a:off x="11949818" y="706481"/>
              <a:ext cx="6164253" cy="14191376"/>
              <a:chOff x="0" y="0"/>
              <a:chExt cx="5989135" cy="13788219"/>
            </a:xfrm>
          </p:grpSpPr>
          <p:sp>
            <p:nvSpPr>
              <p:cNvPr id="13" name="Freeform 13"/>
              <p:cNvSpPr/>
              <p:nvPr/>
            </p:nvSpPr>
            <p:spPr>
              <a:xfrm>
                <a:off x="0" y="0"/>
                <a:ext cx="5988813" cy="13788031"/>
              </a:xfrm>
              <a:custGeom>
                <a:avLst/>
                <a:gdLst/>
                <a:ahLst/>
                <a:cxnLst/>
                <a:rect l="l" t="t" r="r" b="b"/>
                <a:pathLst>
                  <a:path w="5988813" h="13788031">
                    <a:moveTo>
                      <a:pt x="5988813" y="0"/>
                    </a:moveTo>
                    <a:lnTo>
                      <a:pt x="5298422" y="0"/>
                    </a:lnTo>
                    <a:lnTo>
                      <a:pt x="0" y="0"/>
                    </a:lnTo>
                    <a:lnTo>
                      <a:pt x="0" y="13788031"/>
                    </a:lnTo>
                    <a:lnTo>
                      <a:pt x="5298422" y="13788031"/>
                    </a:lnTo>
                    <a:lnTo>
                      <a:pt x="5298422" y="3398519"/>
                    </a:lnTo>
                    <a:lnTo>
                      <a:pt x="5875270" y="3234186"/>
                    </a:lnTo>
                    <a:lnTo>
                      <a:pt x="5921039" y="3210564"/>
                    </a:lnTo>
                    <a:lnTo>
                      <a:pt x="5956950" y="3170725"/>
                    </a:lnTo>
                    <a:lnTo>
                      <a:pt x="5980406" y="3118757"/>
                    </a:lnTo>
                    <a:lnTo>
                      <a:pt x="5988813" y="3058616"/>
                    </a:lnTo>
                    <a:lnTo>
                      <a:pt x="5988813" y="0"/>
                    </a:lnTo>
                    <a:close/>
                  </a:path>
                </a:pathLst>
              </a:custGeom>
              <a:solidFill>
                <a:srgbClr val="659AD2"/>
              </a:solidFill>
            </p:spPr>
          </p:sp>
        </p:grpSp>
        <p:sp>
          <p:nvSpPr>
            <p:cNvPr id="14" name="Freeform 14"/>
            <p:cNvSpPr/>
            <p:nvPr/>
          </p:nvSpPr>
          <p:spPr>
            <a:xfrm>
              <a:off x="2658393" y="680338"/>
              <a:ext cx="16621581" cy="14515408"/>
            </a:xfrm>
            <a:custGeom>
              <a:avLst/>
              <a:gdLst/>
              <a:ahLst/>
              <a:cxnLst/>
              <a:rect l="l" t="t" r="r" b="b"/>
              <a:pathLst>
                <a:path w="16621581" h="14515408">
                  <a:moveTo>
                    <a:pt x="0" y="0"/>
                  </a:moveTo>
                  <a:lnTo>
                    <a:pt x="16621581" y="0"/>
                  </a:lnTo>
                  <a:lnTo>
                    <a:pt x="16621581" y="14515408"/>
                  </a:lnTo>
                  <a:lnTo>
                    <a:pt x="0" y="14515408"/>
                  </a:lnTo>
                  <a:lnTo>
                    <a:pt x="0" y="0"/>
                  </a:lnTo>
                  <a:close/>
                </a:path>
              </a:pathLst>
            </a:custGeom>
            <a:blipFill>
              <a:blip r:embed="rId2">
                <a:alphaModFix amt="57000"/>
                <a:extLst>
                  <a:ext uri="{96DAC541-7B7A-43D3-8B79-37D633B846F1}">
                    <asvg:svgBlip xmlns="" xmlns:asvg="http://schemas.microsoft.com/office/drawing/2016/SVG/main" r:embed="rId3"/>
                  </a:ext>
                </a:extLst>
              </a:blip>
              <a:stretch>
                <a:fillRect t="-28853" r="-118" b="-85573"/>
              </a:stretch>
            </a:blipFill>
          </p:spPr>
        </p:sp>
      </p:grpSp>
      <p:grpSp>
        <p:nvGrpSpPr>
          <p:cNvPr id="15" name="Group 15"/>
          <p:cNvGrpSpPr/>
          <p:nvPr/>
        </p:nvGrpSpPr>
        <p:grpSpPr>
          <a:xfrm>
            <a:off x="11158254" y="3727783"/>
            <a:ext cx="3385746" cy="2641946"/>
            <a:chOff x="0" y="0"/>
            <a:chExt cx="4514328" cy="3522595"/>
          </a:xfrm>
        </p:grpSpPr>
        <p:sp>
          <p:nvSpPr>
            <p:cNvPr id="16" name="Freeform 16"/>
            <p:cNvSpPr/>
            <p:nvPr/>
          </p:nvSpPr>
          <p:spPr>
            <a:xfrm>
              <a:off x="0" y="0"/>
              <a:ext cx="4514328" cy="3522595"/>
            </a:xfrm>
            <a:custGeom>
              <a:avLst/>
              <a:gdLst/>
              <a:ahLst/>
              <a:cxnLst/>
              <a:rect l="l" t="t" r="r" b="b"/>
              <a:pathLst>
                <a:path w="4514328" h="3522595">
                  <a:moveTo>
                    <a:pt x="0" y="0"/>
                  </a:moveTo>
                  <a:lnTo>
                    <a:pt x="4514328" y="0"/>
                  </a:lnTo>
                  <a:lnTo>
                    <a:pt x="4514328" y="3522595"/>
                  </a:lnTo>
                  <a:lnTo>
                    <a:pt x="0" y="3522595"/>
                  </a:lnTo>
                  <a:close/>
                </a:path>
              </a:pathLst>
            </a:custGeom>
            <a:solidFill>
              <a:srgbClr val="000000">
                <a:alpha val="0"/>
              </a:srgbClr>
            </a:solidFill>
          </p:spPr>
        </p:sp>
        <p:sp>
          <p:nvSpPr>
            <p:cNvPr id="17" name="TextBox 17"/>
            <p:cNvSpPr txBox="1"/>
            <p:nvPr/>
          </p:nvSpPr>
          <p:spPr>
            <a:xfrm>
              <a:off x="0" y="0"/>
              <a:ext cx="4514328" cy="3522595"/>
            </a:xfrm>
            <a:prstGeom prst="rect">
              <a:avLst/>
            </a:prstGeom>
          </p:spPr>
          <p:txBody>
            <a:bodyPr lIns="0" tIns="0" rIns="0" bIns="0" rtlCol="0" anchor="t"/>
            <a:lstStyle/>
            <a:p>
              <a:pPr algn="ctr">
                <a:lnSpc>
                  <a:spcPts val="3265"/>
                </a:lnSpc>
              </a:pPr>
              <a:r>
                <a:rPr lang="en-US" sz="2702" b="1" spc="43">
                  <a:solidFill>
                    <a:srgbClr val="101F36"/>
                  </a:solidFill>
                  <a:latin typeface="Onest Heavy"/>
                  <a:ea typeface="Onest Heavy"/>
                  <a:cs typeface="Onest Heavy"/>
                  <a:sym typeface="Onest Heavy"/>
                </a:rPr>
                <a:t>РЕЄСТРАЦІЯ НЕРУХОМОСТІ В ОНЛАЙН-РЕЖИМІ ТЕПЕР ДОСТУПНА ДЛЯ МЕШКАНЦІВ ХЕРСОНЩИНИ </a:t>
              </a:r>
            </a:p>
          </p:txBody>
        </p:sp>
      </p:grpSp>
      <p:sp>
        <p:nvSpPr>
          <p:cNvPr id="18" name="Freeform 18"/>
          <p:cNvSpPr/>
          <p:nvPr/>
        </p:nvSpPr>
        <p:spPr>
          <a:xfrm>
            <a:off x="7224944" y="360116"/>
            <a:ext cx="3749024" cy="862897"/>
          </a:xfrm>
          <a:custGeom>
            <a:avLst/>
            <a:gdLst/>
            <a:ahLst/>
            <a:cxnLst/>
            <a:rect l="l" t="t" r="r" b="b"/>
            <a:pathLst>
              <a:path w="3749024" h="862897">
                <a:moveTo>
                  <a:pt x="0" y="0"/>
                </a:moveTo>
                <a:lnTo>
                  <a:pt x="3749024" y="0"/>
                </a:lnTo>
                <a:lnTo>
                  <a:pt x="3749024" y="862897"/>
                </a:lnTo>
                <a:lnTo>
                  <a:pt x="0" y="862897"/>
                </a:lnTo>
                <a:lnTo>
                  <a:pt x="0" y="0"/>
                </a:lnTo>
                <a:close/>
              </a:path>
            </a:pathLst>
          </a:custGeom>
          <a:blipFill>
            <a:blip r:embed="rId4"/>
            <a:stretch>
              <a:fillRect/>
            </a:stretch>
          </a:blipFill>
        </p:spPr>
      </p:sp>
      <p:sp>
        <p:nvSpPr>
          <p:cNvPr id="19" name="TextBox 19"/>
          <p:cNvSpPr txBox="1"/>
          <p:nvPr/>
        </p:nvSpPr>
        <p:spPr>
          <a:xfrm>
            <a:off x="2501392" y="730540"/>
            <a:ext cx="15480006" cy="4700285"/>
          </a:xfrm>
          <a:prstGeom prst="rect">
            <a:avLst/>
          </a:prstGeom>
        </p:spPr>
        <p:txBody>
          <a:bodyPr lIns="0" tIns="0" rIns="0" bIns="0" rtlCol="0" anchor="t">
            <a:spAutoFit/>
          </a:bodyPr>
          <a:lstStyle/>
          <a:p>
            <a:pPr algn="l">
              <a:lnSpc>
                <a:spcPts val="3759"/>
              </a:lnSpc>
              <a:spcBef>
                <a:spcPct val="0"/>
              </a:spcBef>
            </a:pPr>
            <a:r>
              <a:rPr lang="en-US" sz="2578" b="1">
                <a:solidFill>
                  <a:srgbClr val="DCE4F4"/>
                </a:solidFill>
                <a:latin typeface="Onest Bold"/>
                <a:ea typeface="Onest Bold"/>
                <a:cs typeface="Onest Bold"/>
                <a:sym typeface="Onest Bold"/>
              </a:rPr>
              <a:t>Закон України «Про компенсацію за пошкодження та знищення окремих категорій об’єктів нерухомого майна внаслідок бойових дій….» від 23.02.2023 № 2923-IX (ч. 8 ст. 8)</a:t>
            </a:r>
          </a:p>
          <a:p>
            <a:pPr algn="l">
              <a:lnSpc>
                <a:spcPts val="3759"/>
              </a:lnSpc>
              <a:spcBef>
                <a:spcPct val="0"/>
              </a:spcBef>
            </a:pPr>
            <a:endParaRPr lang="en-US" sz="2578" b="1">
              <a:solidFill>
                <a:srgbClr val="DCE4F4"/>
              </a:solidFill>
              <a:latin typeface="Onest Bold"/>
              <a:ea typeface="Onest Bold"/>
              <a:cs typeface="Onest Bold"/>
              <a:sym typeface="Onest Bold"/>
            </a:endParaRPr>
          </a:p>
          <a:p>
            <a:pPr marL="556661" lvl="1" indent="-278330" algn="l">
              <a:lnSpc>
                <a:spcPts val="3760"/>
              </a:lnSpc>
              <a:buFont typeface="Arial"/>
              <a:buChar char="•"/>
            </a:pPr>
            <a:r>
              <a:rPr lang="en-US" sz="2578">
                <a:solidFill>
                  <a:srgbClr val="DCE4F4"/>
                </a:solidFill>
                <a:latin typeface="Onest"/>
                <a:ea typeface="Onest"/>
                <a:cs typeface="Onest"/>
                <a:sym typeface="Onest"/>
              </a:rPr>
              <a:t>для фінансування придбання квартири</a:t>
            </a:r>
          </a:p>
          <a:p>
            <a:pPr marL="556661" lvl="1" indent="-278330" algn="l">
              <a:lnSpc>
                <a:spcPts val="3759"/>
              </a:lnSpc>
              <a:buFont typeface="Arial"/>
              <a:buChar char="•"/>
            </a:pPr>
            <a:r>
              <a:rPr lang="en-US" sz="2578">
                <a:solidFill>
                  <a:srgbClr val="DCE4F4"/>
                </a:solidFill>
                <a:latin typeface="Onest"/>
                <a:ea typeface="Onest"/>
                <a:cs typeface="Onest"/>
                <a:sym typeface="Onest"/>
              </a:rPr>
              <a:t>для фінансування придбання іншого житлового приміщення</a:t>
            </a:r>
          </a:p>
          <a:p>
            <a:pPr marL="556661" lvl="1" indent="-278330" algn="l">
              <a:lnSpc>
                <a:spcPts val="3759"/>
              </a:lnSpc>
              <a:buFont typeface="Arial"/>
              <a:buChar char="•"/>
            </a:pPr>
            <a:r>
              <a:rPr lang="en-US" sz="2578">
                <a:solidFill>
                  <a:srgbClr val="DCE4F4"/>
                </a:solidFill>
                <a:latin typeface="Onest"/>
                <a:ea typeface="Onest"/>
                <a:cs typeface="Onest"/>
                <a:sym typeface="Onest"/>
              </a:rPr>
              <a:t>для фінансування придбання будинку садибного типу</a:t>
            </a:r>
          </a:p>
          <a:p>
            <a:pPr marL="556661" lvl="1" indent="-278330" algn="l">
              <a:lnSpc>
                <a:spcPts val="3759"/>
              </a:lnSpc>
              <a:buFont typeface="Arial"/>
              <a:buChar char="•"/>
            </a:pPr>
            <a:r>
              <a:rPr lang="en-US" sz="2578">
                <a:solidFill>
                  <a:srgbClr val="DCE4F4"/>
                </a:solidFill>
                <a:latin typeface="Onest"/>
                <a:ea typeface="Onest"/>
                <a:cs typeface="Onest"/>
                <a:sym typeface="Onest"/>
              </a:rPr>
              <a:t>для фінансування придбання садового або дачного будинку</a:t>
            </a:r>
          </a:p>
          <a:p>
            <a:pPr marL="556661" lvl="1" indent="-278330" algn="l">
              <a:lnSpc>
                <a:spcPts val="3759"/>
              </a:lnSpc>
              <a:buFont typeface="Arial"/>
              <a:buChar char="•"/>
            </a:pPr>
            <a:r>
              <a:rPr lang="en-US" sz="2578">
                <a:solidFill>
                  <a:srgbClr val="DCE4F4"/>
                </a:solidFill>
                <a:latin typeface="Onest"/>
                <a:ea typeface="Onest"/>
                <a:cs typeface="Onest"/>
                <a:sym typeface="Onest"/>
              </a:rPr>
              <a:t>фінансування придбання такого приміщення/будинку, що буде споруджений у майбутньому, або інвестування/фінансування його будівництва</a:t>
            </a:r>
          </a:p>
          <a:p>
            <a:pPr algn="l">
              <a:lnSpc>
                <a:spcPts val="3468"/>
              </a:lnSpc>
              <a:spcBef>
                <a:spcPct val="0"/>
              </a:spcBef>
            </a:pPr>
            <a:endParaRPr lang="en-US" sz="2578">
              <a:solidFill>
                <a:srgbClr val="DCE4F4"/>
              </a:solidFill>
              <a:latin typeface="Onest"/>
              <a:ea typeface="Onest"/>
              <a:cs typeface="Onest"/>
              <a:sym typeface="Onest"/>
            </a:endParaRPr>
          </a:p>
        </p:txBody>
      </p:sp>
      <p:sp>
        <p:nvSpPr>
          <p:cNvPr id="21" name="TextBox 21"/>
          <p:cNvSpPr txBox="1"/>
          <p:nvPr/>
        </p:nvSpPr>
        <p:spPr>
          <a:xfrm>
            <a:off x="1967927" y="7451844"/>
            <a:ext cx="15805855" cy="1885749"/>
          </a:xfrm>
          <a:prstGeom prst="rect">
            <a:avLst/>
          </a:prstGeom>
        </p:spPr>
        <p:txBody>
          <a:bodyPr lIns="0" tIns="0" rIns="0" bIns="0" rtlCol="0" anchor="t">
            <a:spAutoFit/>
          </a:bodyPr>
          <a:lstStyle/>
          <a:p>
            <a:pPr algn="ctr">
              <a:lnSpc>
                <a:spcPts val="3818"/>
              </a:lnSpc>
              <a:spcBef>
                <a:spcPct val="0"/>
              </a:spcBef>
            </a:pPr>
            <a:r>
              <a:rPr lang="en-US" sz="2618" b="1" dirty="0" err="1">
                <a:solidFill>
                  <a:srgbClr val="DCE4F4"/>
                </a:solidFill>
                <a:latin typeface="Onest Bold"/>
                <a:ea typeface="Onest Bold"/>
                <a:cs typeface="Onest Bold"/>
                <a:sym typeface="Onest Bold"/>
              </a:rPr>
              <a:t>Оплата</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різниці</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між</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фактичною</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вартістю</a:t>
            </a:r>
            <a:r>
              <a:rPr lang="en-US" sz="2618" b="1" dirty="0">
                <a:solidFill>
                  <a:srgbClr val="DCE4F4"/>
                </a:solidFill>
                <a:latin typeface="Onest Bold"/>
                <a:ea typeface="Onest Bold"/>
                <a:cs typeface="Onest Bold"/>
                <a:sym typeface="Onest Bold"/>
              </a:rPr>
              <a:t> ОНМ, </a:t>
            </a:r>
            <a:r>
              <a:rPr lang="en-US" sz="2618" b="1" dirty="0" err="1">
                <a:solidFill>
                  <a:srgbClr val="DCE4F4"/>
                </a:solidFill>
                <a:latin typeface="Onest Bold"/>
                <a:ea typeface="Onest Bold"/>
                <a:cs typeface="Onest Bold"/>
                <a:sym typeface="Onest Bold"/>
              </a:rPr>
              <a:t>та</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вартістю</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зазначеною</a:t>
            </a:r>
            <a:r>
              <a:rPr lang="en-US" sz="2618" b="1" dirty="0">
                <a:solidFill>
                  <a:srgbClr val="DCE4F4"/>
                </a:solidFill>
                <a:latin typeface="Onest Bold"/>
                <a:ea typeface="Onest Bold"/>
                <a:cs typeface="Onest Bold"/>
                <a:sym typeface="Onest Bold"/>
              </a:rPr>
              <a:t> у </a:t>
            </a:r>
            <a:r>
              <a:rPr lang="en-US" sz="2618" b="1" dirty="0" err="1">
                <a:solidFill>
                  <a:srgbClr val="DCE4F4"/>
                </a:solidFill>
                <a:latin typeface="Onest Bold"/>
                <a:ea typeface="Onest Bold"/>
                <a:cs typeface="Onest Bold"/>
                <a:sym typeface="Onest Bold"/>
              </a:rPr>
              <a:t>житловому</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сертифікаті</a:t>
            </a:r>
            <a:r>
              <a:rPr lang="en-US" sz="2618" b="1" dirty="0">
                <a:solidFill>
                  <a:srgbClr val="DCE4F4"/>
                </a:solidFill>
                <a:latin typeface="Onest Bold"/>
                <a:ea typeface="Onest Bold"/>
                <a:cs typeface="Onest Bold"/>
                <a:sym typeface="Onest Bold"/>
              </a:rPr>
              <a:t>, здійснюється </a:t>
            </a:r>
            <a:r>
              <a:rPr lang="en-US" sz="2618" b="1" u="sng" dirty="0" err="1">
                <a:solidFill>
                  <a:srgbClr val="DCE4F4"/>
                </a:solidFill>
                <a:latin typeface="Onest Bold"/>
                <a:ea typeface="Onest Bold"/>
                <a:cs typeface="Onest Bold"/>
                <a:sym typeface="Onest Bold"/>
              </a:rPr>
              <a:t>отримувачем</a:t>
            </a:r>
            <a:r>
              <a:rPr lang="en-US" sz="2618" b="1" u="sng" dirty="0">
                <a:solidFill>
                  <a:srgbClr val="DCE4F4"/>
                </a:solidFill>
                <a:latin typeface="Onest Bold"/>
                <a:ea typeface="Onest Bold"/>
                <a:cs typeface="Onest Bold"/>
                <a:sym typeface="Onest Bold"/>
              </a:rPr>
              <a:t> </a:t>
            </a:r>
            <a:r>
              <a:rPr lang="en-US" sz="2618" b="1" u="sng" dirty="0" err="1">
                <a:solidFill>
                  <a:srgbClr val="DCE4F4"/>
                </a:solidFill>
                <a:latin typeface="Onest Bold"/>
                <a:ea typeface="Onest Bold"/>
                <a:cs typeface="Onest Bold"/>
                <a:sym typeface="Onest Bold"/>
              </a:rPr>
              <a:t>компенсації</a:t>
            </a:r>
            <a:r>
              <a:rPr lang="en-US" sz="2618" b="1" u="sng" dirty="0">
                <a:solidFill>
                  <a:srgbClr val="DCE4F4"/>
                </a:solidFill>
                <a:latin typeface="Onest Bold"/>
                <a:ea typeface="Onest Bold"/>
                <a:cs typeface="Onest Bold"/>
                <a:sym typeface="Onest Bold"/>
              </a:rPr>
              <a:t> </a:t>
            </a:r>
            <a:r>
              <a:rPr lang="en-US" sz="2618" b="1" u="sng" dirty="0" err="1">
                <a:solidFill>
                  <a:srgbClr val="DCE4F4"/>
                </a:solidFill>
                <a:latin typeface="Onest Bold"/>
                <a:ea typeface="Onest Bold"/>
                <a:cs typeface="Onest Bold"/>
                <a:sym typeface="Onest Bold"/>
              </a:rPr>
              <a:t>самостійно</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Розмір</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компенсації</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за</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знищений</a:t>
            </a:r>
            <a:r>
              <a:rPr lang="en-US" sz="2618" b="1" dirty="0">
                <a:solidFill>
                  <a:srgbClr val="DCE4F4"/>
                </a:solidFill>
                <a:latin typeface="Onest Bold"/>
                <a:ea typeface="Onest Bold"/>
                <a:cs typeface="Onest Bold"/>
                <a:sym typeface="Onest Bold"/>
              </a:rPr>
              <a:t> ОНМ, </a:t>
            </a:r>
            <a:r>
              <a:rPr lang="en-US" sz="2618" b="1" dirty="0" err="1">
                <a:solidFill>
                  <a:srgbClr val="DCE4F4"/>
                </a:solidFill>
                <a:latin typeface="Onest Bold"/>
                <a:ea typeface="Onest Bold"/>
                <a:cs typeface="Onest Bold"/>
                <a:sym typeface="Onest Bold"/>
              </a:rPr>
              <a:t>який</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перебуває</a:t>
            </a:r>
            <a:r>
              <a:rPr lang="en-US" sz="2618" b="1" dirty="0">
                <a:solidFill>
                  <a:srgbClr val="DCE4F4"/>
                </a:solidFill>
                <a:latin typeface="Onest Bold"/>
                <a:ea typeface="Onest Bold"/>
                <a:cs typeface="Onest Bold"/>
                <a:sym typeface="Onest Bold"/>
              </a:rPr>
              <a:t> у </a:t>
            </a:r>
            <a:r>
              <a:rPr lang="en-US" sz="2618" b="1" dirty="0" err="1">
                <a:solidFill>
                  <a:srgbClr val="DCE4F4"/>
                </a:solidFill>
                <a:latin typeface="Onest Bold"/>
                <a:ea typeface="Onest Bold"/>
                <a:cs typeface="Onest Bold"/>
                <a:sym typeface="Onest Bold"/>
              </a:rPr>
              <a:t>спільній</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власності</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двох</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та</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більше</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отримувачів</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компенсації</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визначається</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пропорційно</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до</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розміру</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частки</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яка</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належить</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відповідному</a:t>
            </a:r>
            <a:r>
              <a:rPr lang="en-US" sz="2618" b="1" dirty="0">
                <a:solidFill>
                  <a:srgbClr val="DCE4F4"/>
                </a:solidFill>
                <a:latin typeface="Onest Bold"/>
                <a:ea typeface="Onest Bold"/>
                <a:cs typeface="Onest Bold"/>
                <a:sym typeface="Onest Bold"/>
              </a:rPr>
              <a:t> </a:t>
            </a:r>
            <a:r>
              <a:rPr lang="en-US" sz="2618" b="1" dirty="0" err="1">
                <a:solidFill>
                  <a:srgbClr val="DCE4F4"/>
                </a:solidFill>
                <a:latin typeface="Onest Bold"/>
                <a:ea typeface="Onest Bold"/>
                <a:cs typeface="Onest Bold"/>
                <a:sym typeface="Onest Bold"/>
              </a:rPr>
              <a:t>співвласнику</a:t>
            </a:r>
            <a:r>
              <a:rPr lang="en-US" sz="2618" b="1" dirty="0">
                <a:solidFill>
                  <a:srgbClr val="DCE4F4"/>
                </a:solidFill>
                <a:latin typeface="Onest Bold"/>
                <a:ea typeface="Onest Bold"/>
                <a:cs typeface="Onest Bold"/>
                <a:sym typeface="Onest Bold"/>
              </a:rPr>
              <a:t>.</a:t>
            </a:r>
          </a:p>
        </p:txBody>
      </p:sp>
      <p:sp>
        <p:nvSpPr>
          <p:cNvPr id="22" name="TextBox 22"/>
          <p:cNvSpPr txBox="1"/>
          <p:nvPr/>
        </p:nvSpPr>
        <p:spPr>
          <a:xfrm>
            <a:off x="2315611" y="5306999"/>
            <a:ext cx="14928949" cy="2000548"/>
          </a:xfrm>
          <a:prstGeom prst="rect">
            <a:avLst/>
          </a:prstGeom>
        </p:spPr>
        <p:txBody>
          <a:bodyPr lIns="0" tIns="0" rIns="0" bIns="0" rtlCol="0" anchor="t">
            <a:spAutoFit/>
          </a:bodyPr>
          <a:lstStyle/>
          <a:p>
            <a:pPr algn="ctr">
              <a:lnSpc>
                <a:spcPts val="7778"/>
              </a:lnSpc>
              <a:spcBef>
                <a:spcPct val="0"/>
              </a:spcBef>
            </a:pPr>
            <a:r>
              <a:rPr lang="en-US" sz="5333" b="1" dirty="0">
                <a:solidFill>
                  <a:srgbClr val="FFC20D"/>
                </a:solidFill>
                <a:latin typeface="Onest Bold"/>
                <a:ea typeface="Onest Bold"/>
                <a:cs typeface="Onest Bold"/>
                <a:sym typeface="Onest Bold"/>
              </a:rPr>
              <a:t>ОБСЯГ </a:t>
            </a:r>
            <a:r>
              <a:rPr lang="en-US" sz="5333" b="1" dirty="0" smtClean="0">
                <a:solidFill>
                  <a:srgbClr val="FFC20D"/>
                </a:solidFill>
                <a:latin typeface="Onest Bold"/>
                <a:ea typeface="Onest Bold"/>
                <a:cs typeface="Onest Bold"/>
                <a:sym typeface="Onest Bold"/>
              </a:rPr>
              <a:t>ФІН</a:t>
            </a:r>
            <a:r>
              <a:rPr lang="uk-UA" sz="5333" b="1" dirty="0" smtClean="0">
                <a:solidFill>
                  <a:srgbClr val="FFC20D"/>
                </a:solidFill>
                <a:latin typeface="Onest Bold"/>
                <a:ea typeface="Onest Bold"/>
                <a:cs typeface="Onest Bold"/>
                <a:sym typeface="Onest Bold"/>
              </a:rPr>
              <a:t>АН</a:t>
            </a:r>
            <a:r>
              <a:rPr lang="en-US" sz="5333" b="1" dirty="0" smtClean="0">
                <a:solidFill>
                  <a:srgbClr val="FFC20D"/>
                </a:solidFill>
                <a:latin typeface="Onest Bold"/>
                <a:ea typeface="Onest Bold"/>
                <a:cs typeface="Onest Bold"/>
                <a:sym typeface="Onest Bold"/>
              </a:rPr>
              <a:t>СУВАННЯ </a:t>
            </a:r>
            <a:r>
              <a:rPr lang="en-US" sz="5333" b="1" dirty="0">
                <a:solidFill>
                  <a:srgbClr val="FFC20D"/>
                </a:solidFill>
                <a:latin typeface="Onest Bold"/>
                <a:ea typeface="Onest Bold"/>
                <a:cs typeface="Onest Bold"/>
                <a:sym typeface="Onest Bold"/>
              </a:rPr>
              <a:t>= СУМА СЕРТИФІКАТУ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sp>
        <p:nvSpPr>
          <p:cNvPr id="10" name="Freeform 10"/>
          <p:cNvSpPr/>
          <p:nvPr/>
        </p:nvSpPr>
        <p:spPr>
          <a:xfrm>
            <a:off x="17215795" y="-1444"/>
            <a:ext cx="1072205" cy="10046512"/>
          </a:xfrm>
          <a:custGeom>
            <a:avLst/>
            <a:gdLst/>
            <a:ahLst/>
            <a:cxnLst/>
            <a:rect l="l" t="t" r="r" b="b"/>
            <a:pathLst>
              <a:path w="1072205" h="10046512">
                <a:moveTo>
                  <a:pt x="0" y="0"/>
                </a:moveTo>
                <a:lnTo>
                  <a:pt x="1072205" y="0"/>
                </a:lnTo>
                <a:lnTo>
                  <a:pt x="1072205" y="10046512"/>
                </a:lnTo>
                <a:lnTo>
                  <a:pt x="0" y="10046512"/>
                </a:lnTo>
                <a:lnTo>
                  <a:pt x="0" y="0"/>
                </a:lnTo>
                <a:close/>
              </a:path>
            </a:pathLst>
          </a:custGeom>
          <a:blipFill>
            <a:blip r:embed="rId2">
              <a:extLst>
                <a:ext uri="{96DAC541-7B7A-43D3-8B79-37D633B846F1}">
                  <asvg:svgBlip xmlns="" xmlns:asvg="http://schemas.microsoft.com/office/drawing/2016/SVG/main" r:embed="rId3"/>
                </a:ext>
              </a:extLst>
            </a:blip>
            <a:stretch>
              <a:fillRect l="-412635" b="-2327"/>
            </a:stretch>
          </a:blipFill>
        </p:spPr>
      </p:sp>
      <p:grpSp>
        <p:nvGrpSpPr>
          <p:cNvPr id="11" name="Group 11"/>
          <p:cNvGrpSpPr/>
          <p:nvPr/>
        </p:nvGrpSpPr>
        <p:grpSpPr>
          <a:xfrm>
            <a:off x="0" y="-116905"/>
            <a:ext cx="14607957" cy="10512442"/>
            <a:chOff x="0" y="0"/>
            <a:chExt cx="19477275" cy="14016589"/>
          </a:xfrm>
        </p:grpSpPr>
        <p:sp>
          <p:nvSpPr>
            <p:cNvPr id="12" name="Freeform 12"/>
            <p:cNvSpPr/>
            <p:nvPr/>
          </p:nvSpPr>
          <p:spPr>
            <a:xfrm>
              <a:off x="0" y="0"/>
              <a:ext cx="19476227" cy="14016399"/>
            </a:xfrm>
            <a:custGeom>
              <a:avLst/>
              <a:gdLst/>
              <a:ahLst/>
              <a:cxnLst/>
              <a:rect l="l" t="t" r="r" b="b"/>
              <a:pathLst>
                <a:path w="19476227" h="14016399">
                  <a:moveTo>
                    <a:pt x="19476227" y="0"/>
                  </a:moveTo>
                  <a:lnTo>
                    <a:pt x="17231007" y="0"/>
                  </a:lnTo>
                  <a:lnTo>
                    <a:pt x="0" y="0"/>
                  </a:lnTo>
                  <a:lnTo>
                    <a:pt x="0" y="14016399"/>
                  </a:lnTo>
                  <a:lnTo>
                    <a:pt x="17231007" y="14016399"/>
                  </a:lnTo>
                  <a:lnTo>
                    <a:pt x="17231007" y="3454808"/>
                  </a:lnTo>
                  <a:lnTo>
                    <a:pt x="19106973" y="3287752"/>
                  </a:lnTo>
                  <a:lnTo>
                    <a:pt x="19255822" y="3263739"/>
                  </a:lnTo>
                  <a:lnTo>
                    <a:pt x="19372607" y="3223241"/>
                  </a:lnTo>
                  <a:lnTo>
                    <a:pt x="19448887" y="3170412"/>
                  </a:lnTo>
                  <a:lnTo>
                    <a:pt x="19476227" y="3109275"/>
                  </a:lnTo>
                  <a:lnTo>
                    <a:pt x="19476227" y="0"/>
                  </a:lnTo>
                  <a:close/>
                </a:path>
              </a:pathLst>
            </a:custGeom>
            <a:solidFill>
              <a:srgbClr val="DCE4F4"/>
            </a:solidFill>
          </p:spPr>
        </p:sp>
      </p:grpSp>
      <p:grpSp>
        <p:nvGrpSpPr>
          <p:cNvPr id="13" name="Group 13"/>
          <p:cNvGrpSpPr/>
          <p:nvPr/>
        </p:nvGrpSpPr>
        <p:grpSpPr>
          <a:xfrm>
            <a:off x="12406816" y="-1444"/>
            <a:ext cx="5496507" cy="10285520"/>
            <a:chOff x="0" y="0"/>
            <a:chExt cx="7328676" cy="13714027"/>
          </a:xfrm>
        </p:grpSpPr>
        <p:sp>
          <p:nvSpPr>
            <p:cNvPr id="14" name="Freeform 14"/>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DCE4F4"/>
            </a:solidFill>
          </p:spPr>
        </p:sp>
      </p:grpSp>
      <p:sp>
        <p:nvSpPr>
          <p:cNvPr id="15" name="TextBox 15"/>
          <p:cNvSpPr txBox="1"/>
          <p:nvPr/>
        </p:nvSpPr>
        <p:spPr>
          <a:xfrm>
            <a:off x="1028700" y="1768433"/>
            <a:ext cx="16035802" cy="7489867"/>
          </a:xfrm>
          <a:prstGeom prst="rect">
            <a:avLst/>
          </a:prstGeom>
        </p:spPr>
        <p:txBody>
          <a:bodyPr lIns="0" tIns="0" rIns="0" bIns="0" rtlCol="0" anchor="t">
            <a:spAutoFit/>
          </a:bodyPr>
          <a:lstStyle/>
          <a:p>
            <a:pPr algn="l">
              <a:lnSpc>
                <a:spcPts val="3038"/>
              </a:lnSpc>
              <a:spcBef>
                <a:spcPct val="0"/>
              </a:spcBef>
            </a:pPr>
            <a:r>
              <a:rPr lang="en-US" sz="2083" dirty="0">
                <a:solidFill>
                  <a:srgbClr val="000000"/>
                </a:solidFill>
                <a:latin typeface="Onest"/>
                <a:ea typeface="Onest"/>
                <a:cs typeface="Onest"/>
                <a:sym typeface="Onest"/>
              </a:rPr>
              <a:t> </a:t>
            </a:r>
          </a:p>
          <a:p>
            <a:pPr algn="l">
              <a:lnSpc>
                <a:spcPts val="3038"/>
              </a:lnSpc>
              <a:spcBef>
                <a:spcPct val="0"/>
              </a:spcBef>
            </a:pPr>
            <a:r>
              <a:rPr lang="en-US" sz="2083" b="1" dirty="0" err="1">
                <a:solidFill>
                  <a:srgbClr val="000000"/>
                </a:solidFill>
                <a:latin typeface="Onest Bold"/>
                <a:ea typeface="Onest Bold"/>
                <a:cs typeface="Onest Bold"/>
                <a:sym typeface="Onest Bold"/>
              </a:rPr>
              <a:t>Якщо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знищений</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будинок</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садибного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типу</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садовий</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або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дачний</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будинок</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об’єкт</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будівництва</a:t>
            </a:r>
            <a:r>
              <a:rPr lang="en-US" sz="2083" b="1" dirty="0">
                <a:solidFill>
                  <a:srgbClr val="000000"/>
                </a:solidFill>
                <a:latin typeface="Onest Bold"/>
                <a:ea typeface="Onest Bold"/>
                <a:cs typeface="Onest Bold"/>
                <a:sym typeface="Onest Bold"/>
              </a:rPr>
              <a:t> – </a:t>
            </a:r>
            <a:r>
              <a:rPr lang="en-US" sz="2083" b="1" dirty="0" err="1">
                <a:solidFill>
                  <a:srgbClr val="000000"/>
                </a:solidFill>
                <a:latin typeface="Onest Bold"/>
                <a:ea typeface="Onest Bold"/>
                <a:cs typeface="Onest Bold"/>
                <a:sym typeface="Onest Bold"/>
              </a:rPr>
              <a:t>то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надається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вибором</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отримувача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грошові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кошти</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фінансування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будівництва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житловий</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сертифікат</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надання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іншого</a:t>
            </a:r>
            <a:r>
              <a:rPr lang="en-US" sz="2083" b="1" dirty="0">
                <a:solidFill>
                  <a:srgbClr val="000000"/>
                </a:solidFill>
                <a:latin typeface="Onest Bold"/>
                <a:ea typeface="Onest Bold"/>
                <a:cs typeface="Onest Bold"/>
                <a:sym typeface="Onest Bold"/>
              </a:rPr>
              <a:t> ОНМ </a:t>
            </a:r>
            <a:r>
              <a:rPr lang="en-US" sz="2083" b="1" dirty="0" err="1">
                <a:solidFill>
                  <a:srgbClr val="000000"/>
                </a:solidFill>
                <a:latin typeface="Onest Bold"/>
                <a:ea typeface="Onest Bold"/>
                <a:cs typeface="Onest Bold"/>
                <a:sym typeface="Onest Bold"/>
              </a:rPr>
              <a:t>замість</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знищеного</a:t>
            </a:r>
            <a:r>
              <a:rPr lang="en-US" sz="2083" b="1" dirty="0">
                <a:solidFill>
                  <a:srgbClr val="000000"/>
                </a:solidFill>
                <a:latin typeface="Onest Bold"/>
                <a:ea typeface="Onest Bold"/>
                <a:cs typeface="Onest Bold"/>
                <a:sym typeface="Onest Bold"/>
              </a:rPr>
              <a:t>).</a:t>
            </a:r>
          </a:p>
          <a:p>
            <a:pPr algn="l">
              <a:lnSpc>
                <a:spcPts val="3038"/>
              </a:lnSpc>
              <a:spcBef>
                <a:spcPct val="0"/>
              </a:spcBef>
            </a:pPr>
            <a:endParaRPr lang="en-US" sz="2083" b="1" dirty="0">
              <a:solidFill>
                <a:srgbClr val="000000"/>
              </a:solidFill>
              <a:latin typeface="Onest Bold"/>
              <a:ea typeface="Onest Bold"/>
              <a:cs typeface="Onest Bold"/>
              <a:sym typeface="Onest Bold"/>
            </a:endParaRPr>
          </a:p>
          <a:p>
            <a:pPr algn="l">
              <a:lnSpc>
                <a:spcPts val="3038"/>
              </a:lnSpc>
              <a:spcBef>
                <a:spcPct val="0"/>
              </a:spcBef>
            </a:pPr>
            <a:r>
              <a:rPr lang="en-US" sz="2083" b="1" dirty="0" err="1">
                <a:solidFill>
                  <a:srgbClr val="000000"/>
                </a:solidFill>
                <a:latin typeface="Onest Bold"/>
                <a:ea typeface="Onest Bold"/>
                <a:cs typeface="Onest Bold"/>
                <a:sym typeface="Onest Bold"/>
              </a:rPr>
              <a:t>Якщо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квартира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інше</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житлове</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приміщення</a:t>
            </a:r>
            <a:r>
              <a:rPr lang="en-US" sz="2083" b="1" dirty="0">
                <a:solidFill>
                  <a:srgbClr val="000000"/>
                </a:solidFill>
                <a:latin typeface="Onest Bold"/>
                <a:ea typeface="Onest Bold"/>
                <a:cs typeface="Onest Bold"/>
                <a:sym typeface="Onest Bold"/>
              </a:rPr>
              <a:t> в </a:t>
            </a:r>
            <a:r>
              <a:rPr lang="en-US" sz="2083" b="1" dirty="0" err="1">
                <a:solidFill>
                  <a:srgbClr val="000000"/>
                </a:solidFill>
                <a:latin typeface="Onest Bold"/>
                <a:ea typeface="Onest Bold"/>
                <a:cs typeface="Onest Bold"/>
                <a:sym typeface="Onest Bold"/>
              </a:rPr>
              <a:t>будівлі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складова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частину</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об’єкта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будівництва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що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після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прийняття</a:t>
            </a:r>
            <a:r>
              <a:rPr lang="en-US" sz="2083" b="1" dirty="0">
                <a:solidFill>
                  <a:srgbClr val="000000"/>
                </a:solidFill>
                <a:latin typeface="Onest Bold"/>
                <a:ea typeface="Onest Bold"/>
                <a:cs typeface="Onest Bold"/>
                <a:sym typeface="Onest Bold"/>
              </a:rPr>
              <a:t> в </a:t>
            </a:r>
            <a:r>
              <a:rPr lang="en-US" sz="2083" b="1" dirty="0" err="1">
                <a:solidFill>
                  <a:srgbClr val="000000"/>
                </a:solidFill>
                <a:latin typeface="Onest Bold"/>
                <a:ea typeface="Onest Bold"/>
                <a:cs typeface="Onest Bold"/>
                <a:sym typeface="Onest Bold"/>
              </a:rPr>
              <a:t>експлуатацію</a:t>
            </a:r>
            <a:r>
              <a:rPr lang="en-US" sz="2083" b="1" dirty="0">
                <a:solidFill>
                  <a:srgbClr val="000000"/>
                </a:solidFill>
                <a:latin typeface="Onest Bold"/>
                <a:ea typeface="Onest Bold"/>
                <a:cs typeface="Onest Bold"/>
                <a:sym typeface="Onest Bold"/>
              </a:rPr>
              <a:t> є </a:t>
            </a:r>
            <a:r>
              <a:rPr lang="en-US" sz="2083" b="1" dirty="0" err="1">
                <a:solidFill>
                  <a:srgbClr val="000000"/>
                </a:solidFill>
                <a:latin typeface="Onest Bold"/>
                <a:ea typeface="Onest Bold"/>
                <a:cs typeface="Onest Bold"/>
                <a:sym typeface="Onest Bold"/>
              </a:rPr>
              <a:t>самостійним</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об’єктом</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нерухомого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майна</a:t>
            </a:r>
            <a:r>
              <a:rPr lang="en-US" sz="2083" b="1" dirty="0">
                <a:solidFill>
                  <a:srgbClr val="000000"/>
                </a:solidFill>
                <a:latin typeface="Onest Bold"/>
                <a:ea typeface="Onest Bold"/>
                <a:cs typeface="Onest Bold"/>
                <a:sym typeface="Onest Bold"/>
              </a:rPr>
              <a:t>, - </a:t>
            </a:r>
            <a:r>
              <a:rPr lang="en-US" sz="2083" b="1" dirty="0" err="1">
                <a:solidFill>
                  <a:srgbClr val="000000"/>
                </a:solidFill>
                <a:latin typeface="Onest Bold"/>
                <a:ea typeface="Onest Bold"/>
                <a:cs typeface="Onest Bold"/>
                <a:sym typeface="Onest Bold"/>
              </a:rPr>
              <a:t>то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надається</a:t>
            </a:r>
            <a:r>
              <a:rPr lang="en-US" sz="2083" b="1" dirty="0">
                <a:solidFill>
                  <a:srgbClr val="000000"/>
                </a:solidFill>
                <a:latin typeface="Onest Bold"/>
                <a:ea typeface="Onest Bold"/>
                <a:cs typeface="Onest Bold"/>
                <a:sym typeface="Onest Bold"/>
              </a:rPr>
              <a:t> у </a:t>
            </a:r>
            <a:r>
              <a:rPr lang="en-US" sz="2083" b="1" dirty="0" err="1">
                <a:solidFill>
                  <a:srgbClr val="000000"/>
                </a:solidFill>
                <a:latin typeface="Onest Bold"/>
                <a:ea typeface="Onest Bold"/>
                <a:cs typeface="Onest Bold"/>
                <a:sym typeface="Onest Bold"/>
              </a:rPr>
              <a:t>вигляді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житлового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сертифіката</a:t>
            </a:r>
            <a:r>
              <a:rPr lang="en-US" sz="2083" b="1" dirty="0">
                <a:solidFill>
                  <a:srgbClr val="000000"/>
                </a:solidFill>
                <a:latin typeface="Onest Bold"/>
                <a:ea typeface="Onest Bold"/>
                <a:cs typeface="Onest Bold"/>
                <a:sym typeface="Onest Bold"/>
              </a:rPr>
              <a:t>.</a:t>
            </a:r>
          </a:p>
          <a:p>
            <a:pPr algn="l">
              <a:lnSpc>
                <a:spcPts val="3038"/>
              </a:lnSpc>
              <a:spcBef>
                <a:spcPct val="0"/>
              </a:spcBef>
            </a:pPr>
            <a:endParaRPr lang="en-US" sz="2083" b="1" dirty="0">
              <a:solidFill>
                <a:srgbClr val="000000"/>
              </a:solidFill>
              <a:latin typeface="Onest Bold"/>
              <a:ea typeface="Onest Bold"/>
              <a:cs typeface="Onest Bold"/>
              <a:sym typeface="Onest Bold"/>
            </a:endParaRPr>
          </a:p>
          <a:p>
            <a:pPr algn="l">
              <a:lnSpc>
                <a:spcPts val="3038"/>
              </a:lnSpc>
              <a:spcBef>
                <a:spcPct val="0"/>
              </a:spcBef>
            </a:pPr>
            <a:r>
              <a:rPr lang="en-US" sz="2083" b="1" dirty="0" err="1">
                <a:solidFill>
                  <a:srgbClr val="000000"/>
                </a:solidFill>
                <a:latin typeface="Onest Bold"/>
                <a:ea typeface="Onest Bold"/>
                <a:cs typeface="Onest Bold"/>
                <a:sym typeface="Onest Bold"/>
              </a:rPr>
              <a:t>Розмір</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знищений</a:t>
            </a:r>
            <a:r>
              <a:rPr lang="en-US" sz="2083" b="1" dirty="0">
                <a:solidFill>
                  <a:srgbClr val="000000"/>
                </a:solidFill>
                <a:latin typeface="Onest Bold"/>
                <a:ea typeface="Onest Bold"/>
                <a:cs typeface="Onest Bold"/>
                <a:sym typeface="Onest Bold"/>
              </a:rPr>
              <a:t> ОНМ </a:t>
            </a:r>
            <a:r>
              <a:rPr lang="en-US" sz="2083" b="1" dirty="0" err="1">
                <a:solidFill>
                  <a:srgbClr val="000000"/>
                </a:solidFill>
                <a:latin typeface="Onest Bold"/>
                <a:ea typeface="Onest Bold"/>
                <a:cs typeface="Onest Bold"/>
                <a:sym typeface="Onest Bold"/>
              </a:rPr>
              <a:t>визначається</a:t>
            </a:r>
            <a:r>
              <a:rPr lang="en-US" sz="2083" b="1" dirty="0">
                <a:solidFill>
                  <a:srgbClr val="000000"/>
                </a:solidFill>
                <a:latin typeface="Onest Bold"/>
                <a:ea typeface="Onest Bold"/>
                <a:cs typeface="Onest Bold"/>
                <a:sym typeface="Onest Bold"/>
              </a:rPr>
              <a:t> щодо </a:t>
            </a:r>
            <a:r>
              <a:rPr lang="en-US" sz="2083" b="1" dirty="0" err="1">
                <a:solidFill>
                  <a:srgbClr val="000000"/>
                </a:solidFill>
                <a:latin typeface="Onest Bold"/>
                <a:ea typeface="Onest Bold"/>
                <a:cs typeface="Onest Bold"/>
                <a:sym typeface="Onest Bold"/>
              </a:rPr>
              <a:t>кожного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отримувача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та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кожного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об’єкта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нерухомого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майна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окремо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виходячи</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із</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загальної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площі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знищеного</a:t>
            </a:r>
            <a:r>
              <a:rPr lang="en-US" sz="2083" b="1" dirty="0">
                <a:solidFill>
                  <a:srgbClr val="000000"/>
                </a:solidFill>
                <a:latin typeface="Onest Bold"/>
                <a:ea typeface="Onest Bold"/>
                <a:cs typeface="Onest Bold"/>
                <a:sym typeface="Onest Bold"/>
              </a:rPr>
              <a:t> ОНМ </a:t>
            </a:r>
            <a:r>
              <a:rPr lang="en-US" sz="2083" b="1" dirty="0" err="1">
                <a:solidFill>
                  <a:srgbClr val="000000"/>
                </a:solidFill>
                <a:latin typeface="Onest Bold"/>
                <a:ea typeface="Onest Bold"/>
                <a:cs typeface="Onest Bold"/>
                <a:sym typeface="Onest Bold"/>
              </a:rPr>
              <a:t>та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вартості</a:t>
            </a:r>
            <a:r>
              <a:rPr lang="en-US" sz="2083" b="1" dirty="0">
                <a:solidFill>
                  <a:srgbClr val="000000"/>
                </a:solidFill>
                <a:latin typeface="Onest Bold"/>
                <a:ea typeface="Onest Bold"/>
                <a:cs typeface="Onest Bold"/>
                <a:sym typeface="Onest Bold"/>
              </a:rPr>
              <a:t> 1 </a:t>
            </a:r>
            <a:r>
              <a:rPr lang="en-US" sz="2083" b="1" dirty="0" err="1">
                <a:solidFill>
                  <a:srgbClr val="000000"/>
                </a:solidFill>
                <a:latin typeface="Onest Bold"/>
                <a:ea typeface="Onest Bold"/>
                <a:cs typeface="Onest Bold"/>
                <a:sym typeface="Onest Bold"/>
              </a:rPr>
              <a:t>кв</a:t>
            </a:r>
            <a:r>
              <a:rPr lang="en-US" sz="2083" b="1" dirty="0">
                <a:solidFill>
                  <a:srgbClr val="000000"/>
                </a:solidFill>
                <a:latin typeface="Onest Bold"/>
                <a:ea typeface="Onest Bold"/>
                <a:cs typeface="Onest Bold"/>
                <a:sym typeface="Onest Bold"/>
              </a:rPr>
              <a:t>. м. </a:t>
            </a:r>
            <a:r>
              <a:rPr lang="en-US" sz="2083" b="1" dirty="0" err="1">
                <a:solidFill>
                  <a:srgbClr val="000000"/>
                </a:solidFill>
                <a:latin typeface="Onest Bold"/>
                <a:ea typeface="Onest Bold"/>
                <a:cs typeface="Onest Bold"/>
                <a:sym typeface="Onest Bold"/>
              </a:rPr>
              <a:t>площі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знищеного</a:t>
            </a:r>
            <a:r>
              <a:rPr lang="en-US" sz="2083" b="1" dirty="0">
                <a:solidFill>
                  <a:srgbClr val="000000"/>
                </a:solidFill>
                <a:latin typeface="Onest Bold"/>
                <a:ea typeface="Onest Bold"/>
                <a:cs typeface="Onest Bold"/>
                <a:sym typeface="Onest Bold"/>
              </a:rPr>
              <a:t> ОНМ.</a:t>
            </a:r>
          </a:p>
          <a:p>
            <a:pPr algn="l">
              <a:lnSpc>
                <a:spcPts val="3038"/>
              </a:lnSpc>
              <a:spcBef>
                <a:spcPct val="0"/>
              </a:spcBef>
            </a:pPr>
            <a:endParaRPr lang="en-US" sz="2083" b="1" dirty="0">
              <a:solidFill>
                <a:srgbClr val="000000"/>
              </a:solidFill>
              <a:latin typeface="Onest Bold"/>
              <a:ea typeface="Onest Bold"/>
              <a:cs typeface="Onest Bold"/>
              <a:sym typeface="Onest Bold"/>
            </a:endParaRPr>
          </a:p>
          <a:p>
            <a:pPr algn="l">
              <a:lnSpc>
                <a:spcPts val="3038"/>
              </a:lnSpc>
              <a:spcBef>
                <a:spcPct val="0"/>
              </a:spcBef>
            </a:pPr>
            <a:r>
              <a:rPr lang="en-US" sz="2083" b="1" dirty="0" err="1">
                <a:solidFill>
                  <a:srgbClr val="000000"/>
                </a:solidFill>
                <a:latin typeface="Onest Bold"/>
                <a:ea typeface="Onest Bold"/>
                <a:cs typeface="Onest Bold"/>
                <a:sym typeface="Onest Bold"/>
              </a:rPr>
              <a:t>Розмір</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знищений</a:t>
            </a:r>
            <a:r>
              <a:rPr lang="en-US" sz="2083" b="1" dirty="0">
                <a:solidFill>
                  <a:srgbClr val="000000"/>
                </a:solidFill>
                <a:latin typeface="Onest Bold"/>
                <a:ea typeface="Onest Bold"/>
                <a:cs typeface="Onest Bold"/>
                <a:sym typeface="Onest Bold"/>
              </a:rPr>
              <a:t> ОНМ, </a:t>
            </a:r>
            <a:r>
              <a:rPr lang="en-US" sz="2083" b="1" dirty="0" err="1">
                <a:solidFill>
                  <a:srgbClr val="000000"/>
                </a:solidFill>
                <a:latin typeface="Onest Bold"/>
                <a:ea typeface="Onest Bold"/>
                <a:cs typeface="Onest Bold"/>
                <a:sym typeface="Onest Bold"/>
              </a:rPr>
              <a:t>який</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перебуває</a:t>
            </a:r>
            <a:r>
              <a:rPr lang="en-US" sz="2083" b="1" dirty="0">
                <a:solidFill>
                  <a:srgbClr val="000000"/>
                </a:solidFill>
                <a:latin typeface="Onest Bold"/>
                <a:ea typeface="Onest Bold"/>
                <a:cs typeface="Onest Bold"/>
                <a:sym typeface="Onest Bold"/>
              </a:rPr>
              <a:t> у </a:t>
            </a:r>
            <a:r>
              <a:rPr lang="en-US" sz="2083" b="1" dirty="0" err="1">
                <a:solidFill>
                  <a:srgbClr val="000000"/>
                </a:solidFill>
                <a:latin typeface="Onest Bold"/>
                <a:ea typeface="Onest Bold"/>
                <a:cs typeface="Onest Bold"/>
                <a:sym typeface="Onest Bold"/>
              </a:rPr>
              <a:t>спільній</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власності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двох</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та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більше</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отримувачів</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визначається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пропорційно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до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розміру</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частки</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яка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належить</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відповідному</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співвласнику</a:t>
            </a:r>
            <a:r>
              <a:rPr lang="en-US" sz="2083" b="1" dirty="0">
                <a:solidFill>
                  <a:srgbClr val="000000"/>
                </a:solidFill>
                <a:latin typeface="Onest Bold"/>
                <a:ea typeface="Onest Bold"/>
                <a:cs typeface="Onest Bold"/>
                <a:sym typeface="Onest Bold"/>
              </a:rPr>
              <a:t>. </a:t>
            </a:r>
          </a:p>
          <a:p>
            <a:pPr algn="l">
              <a:lnSpc>
                <a:spcPts val="3038"/>
              </a:lnSpc>
              <a:spcBef>
                <a:spcPct val="0"/>
              </a:spcBef>
            </a:pPr>
            <a:endParaRPr lang="en-US" sz="2083" b="1" dirty="0">
              <a:solidFill>
                <a:srgbClr val="000000"/>
              </a:solidFill>
              <a:latin typeface="Onest Bold"/>
              <a:ea typeface="Onest Bold"/>
              <a:cs typeface="Onest Bold"/>
              <a:sym typeface="Onest Bold"/>
            </a:endParaRPr>
          </a:p>
          <a:p>
            <a:pPr algn="l">
              <a:lnSpc>
                <a:spcPts val="3038"/>
              </a:lnSpc>
              <a:spcBef>
                <a:spcPct val="0"/>
              </a:spcBef>
            </a:pPr>
            <a:r>
              <a:rPr lang="en-US" sz="2083" b="1" dirty="0" err="1">
                <a:solidFill>
                  <a:srgbClr val="000000"/>
                </a:solidFill>
                <a:latin typeface="Onest Bold"/>
                <a:ea typeface="Onest Bold"/>
                <a:cs typeface="Onest Bold"/>
                <a:sym typeface="Onest Bold"/>
              </a:rPr>
              <a:t>Визначення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вартості</a:t>
            </a:r>
            <a:r>
              <a:rPr lang="en-US" sz="2083" b="1" dirty="0">
                <a:solidFill>
                  <a:srgbClr val="000000"/>
                </a:solidFill>
                <a:latin typeface="Onest Bold"/>
                <a:ea typeface="Onest Bold"/>
                <a:cs typeface="Onest Bold"/>
                <a:sym typeface="Onest Bold"/>
              </a:rPr>
              <a:t> 1 </a:t>
            </a:r>
            <a:r>
              <a:rPr lang="en-US" sz="2083" b="1" dirty="0" err="1">
                <a:solidFill>
                  <a:srgbClr val="000000"/>
                </a:solidFill>
                <a:latin typeface="Onest Bold"/>
                <a:ea typeface="Onest Bold"/>
                <a:cs typeface="Onest Bold"/>
                <a:sym typeface="Onest Bold"/>
              </a:rPr>
              <a:t>кв</a:t>
            </a:r>
            <a:r>
              <a:rPr lang="en-US" sz="2083" b="1" dirty="0">
                <a:solidFill>
                  <a:srgbClr val="000000"/>
                </a:solidFill>
                <a:latin typeface="Onest Bold"/>
                <a:ea typeface="Onest Bold"/>
                <a:cs typeface="Onest Bold"/>
                <a:sym typeface="Onest Bold"/>
              </a:rPr>
              <a:t>. м. </a:t>
            </a:r>
            <a:r>
              <a:rPr lang="en-US" sz="2083" b="1" dirty="0" err="1">
                <a:solidFill>
                  <a:srgbClr val="000000"/>
                </a:solidFill>
                <a:latin typeface="Onest Bold"/>
                <a:ea typeface="Onest Bold"/>
                <a:cs typeface="Onest Bold"/>
                <a:sym typeface="Onest Bold"/>
              </a:rPr>
              <a:t>площі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знищеного</a:t>
            </a:r>
            <a:r>
              <a:rPr lang="en-US" sz="2083" b="1" dirty="0">
                <a:solidFill>
                  <a:srgbClr val="000000"/>
                </a:solidFill>
                <a:latin typeface="Onest Bold"/>
                <a:ea typeface="Onest Bold"/>
                <a:cs typeface="Onest Bold"/>
                <a:sym typeface="Onest Bold"/>
              </a:rPr>
              <a:t> ОНМ здійснюється у </a:t>
            </a:r>
            <a:r>
              <a:rPr lang="en-US" sz="2083" b="1" dirty="0" err="1">
                <a:solidFill>
                  <a:srgbClr val="000000"/>
                </a:solidFill>
                <a:latin typeface="Onest Bold"/>
                <a:ea typeface="Onest Bold"/>
                <a:cs typeface="Onest Bold"/>
                <a:sym typeface="Onest Bold"/>
              </a:rPr>
              <a:t>порядку</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встановленому</a:t>
            </a:r>
            <a:r>
              <a:rPr lang="en-US" sz="2083" b="1" dirty="0">
                <a:solidFill>
                  <a:srgbClr val="000000"/>
                </a:solidFill>
                <a:latin typeface="Onest Bold"/>
                <a:ea typeface="Onest Bold"/>
                <a:cs typeface="Onest Bold"/>
                <a:sym typeface="Onest Bold"/>
              </a:rPr>
              <a:t> КМУ в </a:t>
            </a:r>
            <a:r>
              <a:rPr lang="en-US" sz="2083" b="1" dirty="0" err="1">
                <a:solidFill>
                  <a:srgbClr val="000000"/>
                </a:solidFill>
                <a:latin typeface="Onest Bold"/>
                <a:ea typeface="Onest Bold"/>
                <a:cs typeface="Onest Bold"/>
                <a:sym typeface="Onest Bold"/>
              </a:rPr>
              <a:t>Порядку</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надання</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компенсації</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за</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знищені</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об’єкти</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нерухомого</a:t>
            </a:r>
            <a:r>
              <a:rPr lang="en-US" sz="2083" b="1" dirty="0">
                <a:solidFill>
                  <a:srgbClr val="000000"/>
                </a:solidFill>
                <a:latin typeface="Onest Bold"/>
                <a:ea typeface="Onest Bold"/>
                <a:cs typeface="Onest Bold"/>
                <a:sym typeface="Onest Bold"/>
              </a:rPr>
              <a:t> </a:t>
            </a:r>
            <a:r>
              <a:rPr lang="en-US" sz="2083" b="1" dirty="0" err="1">
                <a:solidFill>
                  <a:srgbClr val="000000"/>
                </a:solidFill>
                <a:latin typeface="Onest Bold"/>
                <a:ea typeface="Onest Bold"/>
                <a:cs typeface="Onest Bold"/>
                <a:sym typeface="Onest Bold"/>
              </a:rPr>
              <a:t>майна</a:t>
            </a:r>
            <a:r>
              <a:rPr lang="en-US" sz="2083" b="1" dirty="0">
                <a:solidFill>
                  <a:srgbClr val="000000"/>
                </a:solidFill>
                <a:latin typeface="Onest Bold"/>
                <a:ea typeface="Onest Bold"/>
                <a:cs typeface="Onest Bold"/>
                <a:sym typeface="Onest Bold"/>
              </a:rPr>
              <a:t> № 600. </a:t>
            </a:r>
          </a:p>
          <a:p>
            <a:pPr algn="l">
              <a:lnSpc>
                <a:spcPts val="2601"/>
              </a:lnSpc>
              <a:spcBef>
                <a:spcPct val="0"/>
              </a:spcBef>
            </a:pPr>
            <a:endParaRPr lang="en-US" sz="2083" b="1" dirty="0">
              <a:solidFill>
                <a:srgbClr val="000000"/>
              </a:solidFill>
              <a:latin typeface="Onest Bold"/>
              <a:ea typeface="Onest Bold"/>
              <a:cs typeface="Onest Bold"/>
              <a:sym typeface="Onest Bold"/>
            </a:endParaRPr>
          </a:p>
          <a:p>
            <a:pPr algn="l">
              <a:lnSpc>
                <a:spcPts val="2601"/>
              </a:lnSpc>
              <a:spcBef>
                <a:spcPct val="0"/>
              </a:spcBef>
            </a:pPr>
            <a:r>
              <a:rPr lang="en-US" sz="1783" dirty="0">
                <a:solidFill>
                  <a:srgbClr val="000000"/>
                </a:solidFill>
                <a:latin typeface="Onest"/>
                <a:ea typeface="Onest"/>
                <a:cs typeface="Onest"/>
                <a:sym typeface="Onest"/>
              </a:rPr>
              <a:t> </a:t>
            </a:r>
          </a:p>
        </p:txBody>
      </p:sp>
      <p:sp>
        <p:nvSpPr>
          <p:cNvPr id="16" name="Freeform 16"/>
          <p:cNvSpPr/>
          <p:nvPr/>
        </p:nvSpPr>
        <p:spPr>
          <a:xfrm>
            <a:off x="408495" y="2164404"/>
            <a:ext cx="467805" cy="467805"/>
          </a:xfrm>
          <a:custGeom>
            <a:avLst/>
            <a:gdLst/>
            <a:ahLst/>
            <a:cxnLst/>
            <a:rect l="l" t="t" r="r" b="b"/>
            <a:pathLst>
              <a:path w="467805" h="467805">
                <a:moveTo>
                  <a:pt x="0" y="0"/>
                </a:moveTo>
                <a:lnTo>
                  <a:pt x="467805" y="0"/>
                </a:lnTo>
                <a:lnTo>
                  <a:pt x="467805" y="467805"/>
                </a:lnTo>
                <a:lnTo>
                  <a:pt x="0" y="46780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TextBox 17"/>
          <p:cNvSpPr txBox="1"/>
          <p:nvPr/>
        </p:nvSpPr>
        <p:spPr>
          <a:xfrm>
            <a:off x="2027160" y="669084"/>
            <a:ext cx="13467214" cy="626176"/>
          </a:xfrm>
          <a:prstGeom prst="rect">
            <a:avLst/>
          </a:prstGeom>
        </p:spPr>
        <p:txBody>
          <a:bodyPr lIns="0" tIns="0" rIns="0" bIns="0" rtlCol="0" anchor="t">
            <a:spAutoFit/>
          </a:bodyPr>
          <a:lstStyle/>
          <a:p>
            <a:pPr marL="0" lvl="0" indent="0" algn="ctr">
              <a:lnSpc>
                <a:spcPts val="4952"/>
              </a:lnSpc>
              <a:spcBef>
                <a:spcPct val="0"/>
              </a:spcBef>
            </a:pPr>
            <a:r>
              <a:rPr lang="en-US" sz="4233" b="1" u="none" strike="noStrike">
                <a:solidFill>
                  <a:srgbClr val="101F36"/>
                </a:solidFill>
                <a:latin typeface="Onest Heavy"/>
                <a:ea typeface="Onest Heavy"/>
                <a:cs typeface="Onest Heavy"/>
                <a:sym typeface="Onest Heavy"/>
              </a:rPr>
              <a:t>ПРАВИЛА ВИЗНАЧЕННЯ РОЗМІРУ КОМПЕНСАЦІЇ</a:t>
            </a:r>
          </a:p>
        </p:txBody>
      </p:sp>
      <p:sp>
        <p:nvSpPr>
          <p:cNvPr id="19" name="Freeform 19"/>
          <p:cNvSpPr/>
          <p:nvPr/>
        </p:nvSpPr>
        <p:spPr>
          <a:xfrm>
            <a:off x="408495" y="3829615"/>
            <a:ext cx="467805" cy="467805"/>
          </a:xfrm>
          <a:custGeom>
            <a:avLst/>
            <a:gdLst/>
            <a:ahLst/>
            <a:cxnLst/>
            <a:rect l="l" t="t" r="r" b="b"/>
            <a:pathLst>
              <a:path w="467805" h="467805">
                <a:moveTo>
                  <a:pt x="0" y="0"/>
                </a:moveTo>
                <a:lnTo>
                  <a:pt x="467805" y="0"/>
                </a:lnTo>
                <a:lnTo>
                  <a:pt x="467805" y="467806"/>
                </a:lnTo>
                <a:lnTo>
                  <a:pt x="0" y="46780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0" name="Freeform 20"/>
          <p:cNvSpPr/>
          <p:nvPr/>
        </p:nvSpPr>
        <p:spPr>
          <a:xfrm>
            <a:off x="408495" y="5252777"/>
            <a:ext cx="467805" cy="467805"/>
          </a:xfrm>
          <a:custGeom>
            <a:avLst/>
            <a:gdLst/>
            <a:ahLst/>
            <a:cxnLst/>
            <a:rect l="l" t="t" r="r" b="b"/>
            <a:pathLst>
              <a:path w="467805" h="467805">
                <a:moveTo>
                  <a:pt x="0" y="0"/>
                </a:moveTo>
                <a:lnTo>
                  <a:pt x="467805" y="0"/>
                </a:lnTo>
                <a:lnTo>
                  <a:pt x="467805" y="467805"/>
                </a:lnTo>
                <a:lnTo>
                  <a:pt x="0" y="46780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1" name="Freeform 21"/>
          <p:cNvSpPr/>
          <p:nvPr/>
        </p:nvSpPr>
        <p:spPr>
          <a:xfrm>
            <a:off x="408495" y="6766707"/>
            <a:ext cx="467805" cy="467805"/>
          </a:xfrm>
          <a:custGeom>
            <a:avLst/>
            <a:gdLst/>
            <a:ahLst/>
            <a:cxnLst/>
            <a:rect l="l" t="t" r="r" b="b"/>
            <a:pathLst>
              <a:path w="467805" h="467805">
                <a:moveTo>
                  <a:pt x="0" y="0"/>
                </a:moveTo>
                <a:lnTo>
                  <a:pt x="467805" y="0"/>
                </a:lnTo>
                <a:lnTo>
                  <a:pt x="467805" y="467806"/>
                </a:lnTo>
                <a:lnTo>
                  <a:pt x="0" y="46780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2" name="Freeform 22"/>
          <p:cNvSpPr/>
          <p:nvPr/>
        </p:nvSpPr>
        <p:spPr>
          <a:xfrm>
            <a:off x="408495" y="7993204"/>
            <a:ext cx="467805" cy="467805"/>
          </a:xfrm>
          <a:custGeom>
            <a:avLst/>
            <a:gdLst/>
            <a:ahLst/>
            <a:cxnLst/>
            <a:rect l="l" t="t" r="r" b="b"/>
            <a:pathLst>
              <a:path w="467805" h="467805">
                <a:moveTo>
                  <a:pt x="0" y="0"/>
                </a:moveTo>
                <a:lnTo>
                  <a:pt x="467805" y="0"/>
                </a:lnTo>
                <a:lnTo>
                  <a:pt x="467805" y="467805"/>
                </a:lnTo>
                <a:lnTo>
                  <a:pt x="0" y="46780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5112" cy="10285520"/>
            <a:chOff x="0" y="0"/>
            <a:chExt cx="24380150" cy="13714027"/>
          </a:xfrm>
        </p:grpSpPr>
        <p:sp>
          <p:nvSpPr>
            <p:cNvPr id="3" name="Freeform 3"/>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01F36"/>
            </a:solidFill>
          </p:spPr>
        </p:sp>
      </p:grpSp>
      <p:grpSp>
        <p:nvGrpSpPr>
          <p:cNvPr id="4" name="Group 4"/>
          <p:cNvGrpSpPr/>
          <p:nvPr/>
        </p:nvGrpSpPr>
        <p:grpSpPr>
          <a:xfrm>
            <a:off x="-1444" y="-1444"/>
            <a:ext cx="18288000" cy="10288408"/>
            <a:chOff x="0" y="0"/>
            <a:chExt cx="24384000" cy="13717877"/>
          </a:xfrm>
        </p:grpSpPr>
        <p:sp>
          <p:nvSpPr>
            <p:cNvPr id="5" name="Freeform 5"/>
            <p:cNvSpPr/>
            <p:nvPr/>
          </p:nvSpPr>
          <p:spPr>
            <a:xfrm>
              <a:off x="0" y="0"/>
              <a:ext cx="24384000" cy="13717651"/>
            </a:xfrm>
            <a:custGeom>
              <a:avLst/>
              <a:gdLst/>
              <a:ahLst/>
              <a:cxnLst/>
              <a:rect l="l" t="t" r="r" b="b"/>
              <a:pathLst>
                <a:path w="24384000" h="13717651">
                  <a:moveTo>
                    <a:pt x="24382095" y="13717651"/>
                  </a:moveTo>
                  <a:lnTo>
                    <a:pt x="1905" y="13717651"/>
                  </a:lnTo>
                  <a:cubicBezTo>
                    <a:pt x="889" y="13717651"/>
                    <a:pt x="0" y="13716763"/>
                    <a:pt x="0" y="13715746"/>
                  </a:cubicBezTo>
                  <a:lnTo>
                    <a:pt x="0" y="1905"/>
                  </a:lnTo>
                  <a:cubicBezTo>
                    <a:pt x="0" y="889"/>
                    <a:pt x="889" y="0"/>
                    <a:pt x="1905" y="0"/>
                  </a:cubicBezTo>
                  <a:lnTo>
                    <a:pt x="24382095" y="0"/>
                  </a:lnTo>
                  <a:cubicBezTo>
                    <a:pt x="24383110" y="0"/>
                    <a:pt x="24384000" y="889"/>
                    <a:pt x="24384000" y="1905"/>
                  </a:cubicBezTo>
                  <a:lnTo>
                    <a:pt x="24384000" y="13715746"/>
                  </a:lnTo>
                  <a:cubicBezTo>
                    <a:pt x="24384000" y="13716761"/>
                    <a:pt x="24383110" y="13717651"/>
                    <a:pt x="24382095" y="13717651"/>
                  </a:cubicBezTo>
                  <a:moveTo>
                    <a:pt x="24382095" y="13713840"/>
                  </a:moveTo>
                  <a:lnTo>
                    <a:pt x="24382095" y="13715746"/>
                  </a:lnTo>
                  <a:lnTo>
                    <a:pt x="24380189" y="13715746"/>
                  </a:lnTo>
                  <a:lnTo>
                    <a:pt x="24380189" y="1905"/>
                  </a:lnTo>
                  <a:lnTo>
                    <a:pt x="24382095" y="1905"/>
                  </a:lnTo>
                  <a:lnTo>
                    <a:pt x="24382095" y="3810"/>
                  </a:lnTo>
                  <a:lnTo>
                    <a:pt x="1905" y="3810"/>
                  </a:lnTo>
                  <a:lnTo>
                    <a:pt x="1905" y="1905"/>
                  </a:lnTo>
                  <a:lnTo>
                    <a:pt x="3810" y="1905"/>
                  </a:lnTo>
                  <a:lnTo>
                    <a:pt x="3810" y="13715746"/>
                  </a:lnTo>
                  <a:lnTo>
                    <a:pt x="1905" y="13715746"/>
                  </a:lnTo>
                  <a:lnTo>
                    <a:pt x="1905" y="13713840"/>
                  </a:lnTo>
                  <a:lnTo>
                    <a:pt x="24382095" y="13713840"/>
                  </a:lnTo>
                  <a:close/>
                </a:path>
              </a:pathLst>
            </a:custGeom>
            <a:solidFill>
              <a:srgbClr val="939598"/>
            </a:solidFill>
          </p:spPr>
        </p:sp>
      </p:grpSp>
      <p:grpSp>
        <p:nvGrpSpPr>
          <p:cNvPr id="6" name="Group 6"/>
          <p:cNvGrpSpPr/>
          <p:nvPr/>
        </p:nvGrpSpPr>
        <p:grpSpPr>
          <a:xfrm>
            <a:off x="-381789" y="-215415"/>
            <a:ext cx="18285112" cy="10285520"/>
            <a:chOff x="0" y="0"/>
            <a:chExt cx="24380150" cy="13714027"/>
          </a:xfrm>
        </p:grpSpPr>
        <p:sp>
          <p:nvSpPr>
            <p:cNvPr id="7" name="Freeform 7"/>
            <p:cNvSpPr/>
            <p:nvPr/>
          </p:nvSpPr>
          <p:spPr>
            <a:xfrm>
              <a:off x="0" y="0"/>
              <a:ext cx="24380189" cy="13713840"/>
            </a:xfrm>
            <a:custGeom>
              <a:avLst/>
              <a:gdLst/>
              <a:ahLst/>
              <a:cxnLst/>
              <a:rect l="l" t="t" r="r" b="b"/>
              <a:pathLst>
                <a:path w="24380189" h="13713840">
                  <a:moveTo>
                    <a:pt x="24380189" y="0"/>
                  </a:moveTo>
                  <a:lnTo>
                    <a:pt x="0" y="0"/>
                  </a:lnTo>
                  <a:lnTo>
                    <a:pt x="0" y="13713840"/>
                  </a:lnTo>
                  <a:lnTo>
                    <a:pt x="24380189" y="13713840"/>
                  </a:lnTo>
                  <a:lnTo>
                    <a:pt x="24380189" y="0"/>
                  </a:lnTo>
                  <a:close/>
                </a:path>
              </a:pathLst>
            </a:custGeom>
            <a:solidFill>
              <a:srgbClr val="151F34"/>
            </a:solidFill>
          </p:spPr>
        </p:sp>
      </p:grpSp>
      <p:grpSp>
        <p:nvGrpSpPr>
          <p:cNvPr id="8" name="Group 8"/>
          <p:cNvGrpSpPr/>
          <p:nvPr/>
        </p:nvGrpSpPr>
        <p:grpSpPr>
          <a:xfrm>
            <a:off x="12791493" y="-1444"/>
            <a:ext cx="5496507" cy="10285520"/>
            <a:chOff x="0" y="0"/>
            <a:chExt cx="7328676" cy="13714027"/>
          </a:xfrm>
        </p:grpSpPr>
        <p:sp>
          <p:nvSpPr>
            <p:cNvPr id="9" name="Freeform 9"/>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659AD2"/>
            </a:solidFill>
          </p:spPr>
        </p:sp>
      </p:grpSp>
      <p:grpSp>
        <p:nvGrpSpPr>
          <p:cNvPr id="10" name="Group 10"/>
          <p:cNvGrpSpPr/>
          <p:nvPr/>
        </p:nvGrpSpPr>
        <p:grpSpPr>
          <a:xfrm>
            <a:off x="-381789" y="1480"/>
            <a:ext cx="14607957" cy="10285520"/>
            <a:chOff x="0" y="0"/>
            <a:chExt cx="19477275" cy="13714027"/>
          </a:xfrm>
        </p:grpSpPr>
        <p:sp>
          <p:nvSpPr>
            <p:cNvPr id="11" name="Freeform 11"/>
            <p:cNvSpPr/>
            <p:nvPr/>
          </p:nvSpPr>
          <p:spPr>
            <a:xfrm>
              <a:off x="0" y="0"/>
              <a:ext cx="19476227" cy="13713840"/>
            </a:xfrm>
            <a:custGeom>
              <a:avLst/>
              <a:gdLst/>
              <a:ahLst/>
              <a:cxnLst/>
              <a:rect l="l" t="t" r="r" b="b"/>
              <a:pathLst>
                <a:path w="19476227" h="13713840">
                  <a:moveTo>
                    <a:pt x="19476227" y="0"/>
                  </a:moveTo>
                  <a:lnTo>
                    <a:pt x="17231007" y="0"/>
                  </a:lnTo>
                  <a:lnTo>
                    <a:pt x="0" y="0"/>
                  </a:lnTo>
                  <a:lnTo>
                    <a:pt x="0" y="13713840"/>
                  </a:lnTo>
                  <a:lnTo>
                    <a:pt x="17231007" y="13713840"/>
                  </a:lnTo>
                  <a:lnTo>
                    <a:pt x="17231007" y="3380232"/>
                  </a:lnTo>
                  <a:lnTo>
                    <a:pt x="19106973" y="3216783"/>
                  </a:lnTo>
                  <a:lnTo>
                    <a:pt x="19255822" y="3193288"/>
                  </a:lnTo>
                  <a:lnTo>
                    <a:pt x="19372607" y="3153664"/>
                  </a:lnTo>
                  <a:lnTo>
                    <a:pt x="19448887" y="3101975"/>
                  </a:lnTo>
                  <a:lnTo>
                    <a:pt x="19476227" y="3042158"/>
                  </a:lnTo>
                  <a:lnTo>
                    <a:pt x="19476227" y="0"/>
                  </a:lnTo>
                  <a:close/>
                </a:path>
              </a:pathLst>
            </a:custGeom>
            <a:solidFill>
              <a:srgbClr val="FFFFFF"/>
            </a:solidFill>
          </p:spPr>
        </p:sp>
      </p:grpSp>
      <p:grpSp>
        <p:nvGrpSpPr>
          <p:cNvPr id="12" name="Group 12"/>
          <p:cNvGrpSpPr/>
          <p:nvPr/>
        </p:nvGrpSpPr>
        <p:grpSpPr>
          <a:xfrm>
            <a:off x="12512713" y="1480"/>
            <a:ext cx="5496507" cy="10285520"/>
            <a:chOff x="0" y="0"/>
            <a:chExt cx="7328676" cy="13714027"/>
          </a:xfrm>
        </p:grpSpPr>
        <p:sp>
          <p:nvSpPr>
            <p:cNvPr id="13" name="Freeform 13"/>
            <p:cNvSpPr/>
            <p:nvPr/>
          </p:nvSpPr>
          <p:spPr>
            <a:xfrm>
              <a:off x="0" y="0"/>
              <a:ext cx="7328281" cy="13713840"/>
            </a:xfrm>
            <a:custGeom>
              <a:avLst/>
              <a:gdLst/>
              <a:ahLst/>
              <a:cxnLst/>
              <a:rect l="l" t="t" r="r" b="b"/>
              <a:pathLst>
                <a:path w="7328281" h="13713840">
                  <a:moveTo>
                    <a:pt x="7328281" y="0"/>
                  </a:moveTo>
                  <a:lnTo>
                    <a:pt x="6483477" y="0"/>
                  </a:lnTo>
                  <a:lnTo>
                    <a:pt x="0" y="0"/>
                  </a:lnTo>
                  <a:lnTo>
                    <a:pt x="0" y="13713840"/>
                  </a:lnTo>
                  <a:lnTo>
                    <a:pt x="6483477" y="13713840"/>
                  </a:lnTo>
                  <a:lnTo>
                    <a:pt x="6483477" y="3380232"/>
                  </a:lnTo>
                  <a:lnTo>
                    <a:pt x="7189343" y="3216783"/>
                  </a:lnTo>
                  <a:lnTo>
                    <a:pt x="7245350" y="3193288"/>
                  </a:lnTo>
                  <a:lnTo>
                    <a:pt x="7289292" y="3153664"/>
                  </a:lnTo>
                  <a:lnTo>
                    <a:pt x="7317994" y="3101975"/>
                  </a:lnTo>
                  <a:lnTo>
                    <a:pt x="7328281" y="3042158"/>
                  </a:lnTo>
                  <a:lnTo>
                    <a:pt x="7328281" y="0"/>
                  </a:lnTo>
                  <a:close/>
                </a:path>
              </a:pathLst>
            </a:custGeom>
            <a:solidFill>
              <a:srgbClr val="FFFFFF"/>
            </a:solidFill>
          </p:spPr>
        </p:sp>
      </p:grpSp>
      <p:sp>
        <p:nvSpPr>
          <p:cNvPr id="14" name="Freeform 14"/>
          <p:cNvSpPr/>
          <p:nvPr/>
        </p:nvSpPr>
        <p:spPr>
          <a:xfrm rot="-5400000">
            <a:off x="4095410" y="-6479218"/>
            <a:ext cx="11754152" cy="21984229"/>
          </a:xfrm>
          <a:custGeom>
            <a:avLst/>
            <a:gdLst/>
            <a:ahLst/>
            <a:cxnLst/>
            <a:rect l="l" t="t" r="r" b="b"/>
            <a:pathLst>
              <a:path w="11754152" h="21984229">
                <a:moveTo>
                  <a:pt x="0" y="0"/>
                </a:moveTo>
                <a:lnTo>
                  <a:pt x="11754152" y="0"/>
                </a:lnTo>
                <a:lnTo>
                  <a:pt x="11754152" y="21984229"/>
                </a:lnTo>
                <a:lnTo>
                  <a:pt x="0" y="2198422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p:spPr>
      </p:sp>
      <p:sp>
        <p:nvSpPr>
          <p:cNvPr id="16" name="TextBox 16"/>
          <p:cNvSpPr txBox="1"/>
          <p:nvPr/>
        </p:nvSpPr>
        <p:spPr>
          <a:xfrm>
            <a:off x="541046" y="155661"/>
            <a:ext cx="17205907" cy="753461"/>
          </a:xfrm>
          <a:prstGeom prst="rect">
            <a:avLst/>
          </a:prstGeom>
        </p:spPr>
        <p:txBody>
          <a:bodyPr lIns="0" tIns="0" rIns="0" bIns="0" rtlCol="0" anchor="t">
            <a:spAutoFit/>
          </a:bodyPr>
          <a:lstStyle/>
          <a:p>
            <a:pPr algn="ctr">
              <a:lnSpc>
                <a:spcPts val="6259"/>
              </a:lnSpc>
              <a:spcBef>
                <a:spcPct val="0"/>
              </a:spcBef>
            </a:pPr>
            <a:r>
              <a:rPr lang="en-US" sz="4292" b="1">
                <a:solidFill>
                  <a:srgbClr val="101F36"/>
                </a:solidFill>
                <a:latin typeface="Onest Heavy"/>
                <a:ea typeface="Onest Heavy"/>
                <a:cs typeface="Onest Heavy"/>
                <a:sym typeface="Onest Heavy"/>
              </a:rPr>
              <a:t>ФОРМУЛИ РОЗРАХУНКУ КОМПЕНСАЦІЇ ЗА ЗНИЩЕНИЙ ОНМ</a:t>
            </a:r>
          </a:p>
        </p:txBody>
      </p:sp>
      <p:sp>
        <p:nvSpPr>
          <p:cNvPr id="17" name="TextBox 17"/>
          <p:cNvSpPr txBox="1"/>
          <p:nvPr/>
        </p:nvSpPr>
        <p:spPr>
          <a:xfrm>
            <a:off x="541046" y="1886027"/>
            <a:ext cx="16769500" cy="8090761"/>
          </a:xfrm>
          <a:prstGeom prst="rect">
            <a:avLst/>
          </a:prstGeom>
        </p:spPr>
        <p:txBody>
          <a:bodyPr lIns="0" tIns="0" rIns="0" bIns="0" rtlCol="0" anchor="t">
            <a:spAutoFit/>
          </a:bodyPr>
          <a:lstStyle/>
          <a:p>
            <a:pPr algn="just">
              <a:lnSpc>
                <a:spcPts val="2785"/>
              </a:lnSpc>
            </a:pPr>
            <a:r>
              <a:rPr lang="en-US" sz="1910" b="1">
                <a:solidFill>
                  <a:srgbClr val="000000"/>
                </a:solidFill>
                <a:latin typeface="Onest Ultra-Bold"/>
                <a:ea typeface="Onest Ultra-Bold"/>
                <a:cs typeface="Onest Ultra-Bold"/>
                <a:sym typeface="Onest Ultra-Bold"/>
              </a:rPr>
              <a:t>де Ві - </a:t>
            </a:r>
            <a:r>
              <a:rPr lang="en-US" sz="1910">
                <a:solidFill>
                  <a:srgbClr val="000000"/>
                </a:solidFill>
                <a:latin typeface="Onest"/>
                <a:ea typeface="Onest"/>
                <a:cs typeface="Onest"/>
                <a:sym typeface="Onest"/>
              </a:rPr>
              <a:t>розмір компенсації за знищений об’єкт нерухомого майна (квартири), гривень;</a:t>
            </a:r>
          </a:p>
          <a:p>
            <a:pPr algn="just">
              <a:lnSpc>
                <a:spcPts val="2785"/>
              </a:lnSpc>
            </a:pPr>
            <a:r>
              <a:rPr lang="en-US" sz="1910" b="1">
                <a:solidFill>
                  <a:srgbClr val="000000"/>
                </a:solidFill>
                <a:latin typeface="Onest Ultra-Bold"/>
                <a:ea typeface="Onest Ultra-Bold"/>
                <a:cs typeface="Onest Ultra-Bold"/>
                <a:sym typeface="Onest Ultra-Bold"/>
              </a:rPr>
              <a:t>Вср - </a:t>
            </a:r>
            <a:r>
              <a:rPr lang="en-US" sz="1910">
                <a:solidFill>
                  <a:srgbClr val="000000"/>
                </a:solidFill>
                <a:latin typeface="Onest"/>
                <a:ea typeface="Onest"/>
                <a:cs typeface="Onest"/>
                <a:sym typeface="Onest"/>
              </a:rPr>
              <a:t>показник вартості 1 кв. метра житла на вторинному ринку в цілому по Україні, що становить 36422,33 гривні;</a:t>
            </a:r>
          </a:p>
          <a:p>
            <a:pPr algn="just">
              <a:lnSpc>
                <a:spcPts val="2785"/>
              </a:lnSpc>
            </a:pPr>
            <a:r>
              <a:rPr lang="en-US" sz="1910" b="1">
                <a:solidFill>
                  <a:srgbClr val="000000"/>
                </a:solidFill>
                <a:latin typeface="Onest Ultra-Bold"/>
                <a:ea typeface="Onest Ultra-Bold"/>
                <a:cs typeface="Onest Ultra-Bold"/>
                <a:sym typeface="Onest Ultra-Bold"/>
              </a:rPr>
              <a:t>Кр - </a:t>
            </a:r>
            <a:r>
              <a:rPr lang="en-US" sz="1910">
                <a:solidFill>
                  <a:srgbClr val="000000"/>
                </a:solidFill>
                <a:latin typeface="Onest"/>
                <a:ea typeface="Onest"/>
                <a:cs typeface="Onest"/>
                <a:sym typeface="Onest"/>
              </a:rPr>
              <a:t>регіональний коефіцієнт, який враховує відмінність ціни за 1 кв. метр залежно від розташування знищеного об’єкта нерухомого майна (квартири);</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Ккімн - </a:t>
            </a:r>
            <a:r>
              <a:rPr lang="en-US" sz="1910">
                <a:solidFill>
                  <a:srgbClr val="000000"/>
                </a:solidFill>
                <a:latin typeface="Onest"/>
                <a:ea typeface="Onest"/>
                <a:cs typeface="Onest"/>
                <a:sym typeface="Onest"/>
              </a:rPr>
              <a:t>коефіцієнт, який враховує відмінність ціни за 1 кв. метр залежно від кількості кімнат знищеного об’єкта нерухомого майна (квартири);</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Крік -</a:t>
            </a:r>
            <a:r>
              <a:rPr lang="en-US" sz="1910" b="1">
                <a:solidFill>
                  <a:srgbClr val="000000"/>
                </a:solidFill>
                <a:latin typeface="Onest Bold"/>
                <a:ea typeface="Onest Bold"/>
                <a:cs typeface="Onest Bold"/>
                <a:sym typeface="Onest Bold"/>
              </a:rPr>
              <a:t> коефіцієнт, який враховує відмінність ціни за 1 кв. метр залежно від року забудови знищеного об’єкта нерухомого майна</a:t>
            </a:r>
          </a:p>
          <a:p>
            <a:pPr algn="just">
              <a:lnSpc>
                <a:spcPts val="2785"/>
              </a:lnSpc>
              <a:spcBef>
                <a:spcPct val="0"/>
              </a:spcBef>
            </a:pPr>
            <a:r>
              <a:rPr lang="en-US" sz="1910" b="1">
                <a:solidFill>
                  <a:srgbClr val="000000"/>
                </a:solidFill>
                <a:latin typeface="Onest Bold"/>
                <a:ea typeface="Onest Bold"/>
                <a:cs typeface="Onest Bold"/>
                <a:sym typeface="Onest Bold"/>
              </a:rPr>
              <a:t>(квартири);</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Sзн - </a:t>
            </a:r>
            <a:r>
              <a:rPr lang="en-US" sz="1910">
                <a:solidFill>
                  <a:srgbClr val="000000"/>
                </a:solidFill>
                <a:latin typeface="Onest"/>
                <a:ea typeface="Onest"/>
                <a:cs typeface="Onest"/>
                <a:sym typeface="Onest"/>
              </a:rPr>
              <a:t>площа знищеного об’єкта нерухомого майна, кв. метрів, але не більше 150 кв. метрів для квартири та не більше 200 кв. метрів для будинку садибного типу, садового або дачного будинку;</a:t>
            </a:r>
          </a:p>
          <a:p>
            <a:pPr algn="ctr">
              <a:lnSpc>
                <a:spcPts val="2785"/>
              </a:lnSpc>
              <a:spcBef>
                <a:spcPct val="0"/>
              </a:spcBef>
            </a:pPr>
            <a:r>
              <a:rPr lang="en-US" sz="1910" b="1">
                <a:solidFill>
                  <a:srgbClr val="000000"/>
                </a:solidFill>
                <a:latin typeface="Onest Ultra-Bold"/>
                <a:ea typeface="Onest Ultra-Bold"/>
                <a:cs typeface="Onest Ultra-Bold"/>
                <a:sym typeface="Onest Ultra-Bold"/>
              </a:rPr>
              <a:t>Віпов= Пов x Sзн, </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де Віпов - </a:t>
            </a:r>
            <a:r>
              <a:rPr lang="en-US" sz="1910">
                <a:solidFill>
                  <a:srgbClr val="000000"/>
                </a:solidFill>
                <a:latin typeface="Onest"/>
                <a:ea typeface="Onest"/>
                <a:cs typeface="Onest"/>
                <a:sym typeface="Onest"/>
              </a:rPr>
              <a:t>компенсація за знищений об’єкт нерухомого майна, визначена за показником опосередкованої вартості спорудження житла за регіонами України, гривень;</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Пов - </a:t>
            </a:r>
            <a:r>
              <a:rPr lang="en-US" sz="1910">
                <a:solidFill>
                  <a:srgbClr val="000000"/>
                </a:solidFill>
                <a:latin typeface="Onest"/>
                <a:ea typeface="Onest"/>
                <a:cs typeface="Onest"/>
                <a:sym typeface="Onest"/>
              </a:rPr>
              <a:t>показник опосередкованої вартості спорудження житла за регіонами відповідно до місцезнаходження такого майна,</a:t>
            </a:r>
          </a:p>
          <a:p>
            <a:pPr algn="just">
              <a:lnSpc>
                <a:spcPts val="2785"/>
              </a:lnSpc>
              <a:spcBef>
                <a:spcPct val="0"/>
              </a:spcBef>
            </a:pPr>
            <a:r>
              <a:rPr lang="en-US" sz="1910">
                <a:solidFill>
                  <a:srgbClr val="000000"/>
                </a:solidFill>
                <a:latin typeface="Onest"/>
                <a:ea typeface="Onest"/>
                <a:cs typeface="Onest"/>
                <a:sym typeface="Onest"/>
              </a:rPr>
              <a:t>затверджений наказом Мінрозвитку, станом на дату затвердження уповноваженим органом рішення Комісії про надання компенсації,</a:t>
            </a:r>
          </a:p>
          <a:p>
            <a:pPr algn="just">
              <a:lnSpc>
                <a:spcPts val="2785"/>
              </a:lnSpc>
              <a:spcBef>
                <a:spcPct val="0"/>
              </a:spcBef>
            </a:pPr>
            <a:r>
              <a:rPr lang="en-US" sz="1910">
                <a:solidFill>
                  <a:srgbClr val="000000"/>
                </a:solidFill>
                <a:latin typeface="Onest"/>
                <a:ea typeface="Onest"/>
                <a:cs typeface="Onest"/>
                <a:sym typeface="Onest"/>
              </a:rPr>
              <a:t>гривень;</a:t>
            </a:r>
          </a:p>
          <a:p>
            <a:pPr algn="just">
              <a:lnSpc>
                <a:spcPts val="2785"/>
              </a:lnSpc>
              <a:spcBef>
                <a:spcPct val="0"/>
              </a:spcBef>
            </a:pPr>
            <a:endParaRPr lang="en-US" sz="1910">
              <a:solidFill>
                <a:srgbClr val="000000"/>
              </a:solidFill>
              <a:latin typeface="Onest"/>
              <a:ea typeface="Onest"/>
              <a:cs typeface="Onest"/>
              <a:sym typeface="Onest"/>
            </a:endParaRPr>
          </a:p>
          <a:p>
            <a:pPr algn="just">
              <a:lnSpc>
                <a:spcPts val="2785"/>
              </a:lnSpc>
              <a:spcBef>
                <a:spcPct val="0"/>
              </a:spcBef>
            </a:pPr>
            <a:r>
              <a:rPr lang="en-US" sz="1910">
                <a:solidFill>
                  <a:srgbClr val="000000"/>
                </a:solidFill>
                <a:latin typeface="Onest"/>
                <a:ea typeface="Onest"/>
                <a:cs typeface="Onest"/>
                <a:sym typeface="Onest"/>
              </a:rPr>
              <a:t>Для будинку, будинку садибного типу, садового або дачного будинку (далі - індивідуальний житловий будинок):</a:t>
            </a:r>
          </a:p>
          <a:p>
            <a:pPr algn="ctr">
              <a:lnSpc>
                <a:spcPts val="2785"/>
              </a:lnSpc>
              <a:spcBef>
                <a:spcPct val="0"/>
              </a:spcBef>
            </a:pPr>
            <a:r>
              <a:rPr lang="en-US" sz="1910" b="1">
                <a:solidFill>
                  <a:srgbClr val="000000"/>
                </a:solidFill>
                <a:latin typeface="Onest Ultra-Bold"/>
                <a:ea typeface="Onest Ultra-Bold"/>
                <a:cs typeface="Onest Ultra-Bold"/>
                <a:sym typeface="Onest Ultra-Bold"/>
              </a:rPr>
              <a:t>Ві=Вср х Кр х Sзн ≥ Віпов</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де Ві - </a:t>
            </a:r>
            <a:r>
              <a:rPr lang="en-US" sz="1910">
                <a:solidFill>
                  <a:srgbClr val="000000"/>
                </a:solidFill>
                <a:latin typeface="Onest"/>
                <a:ea typeface="Onest"/>
                <a:cs typeface="Onest"/>
                <a:sym typeface="Onest"/>
              </a:rPr>
              <a:t>розмір компенсації за знищений об’єкт нерухомого майна (індивідуальний житловий будинок), гривень;</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Вср - </a:t>
            </a:r>
            <a:r>
              <a:rPr lang="en-US" sz="1910">
                <a:solidFill>
                  <a:srgbClr val="000000"/>
                </a:solidFill>
                <a:latin typeface="Onest"/>
                <a:ea typeface="Onest"/>
                <a:cs typeface="Onest"/>
                <a:sym typeface="Onest"/>
              </a:rPr>
              <a:t>показник вартості 1 кв. метра індивідуальних житлових будинків на вторинному ринку в цілому по Україні, що становить 22197,14 гривні;</a:t>
            </a:r>
          </a:p>
          <a:p>
            <a:pPr algn="just">
              <a:lnSpc>
                <a:spcPts val="2785"/>
              </a:lnSpc>
              <a:spcBef>
                <a:spcPct val="0"/>
              </a:spcBef>
            </a:pPr>
            <a:r>
              <a:rPr lang="en-US" sz="1910" b="1">
                <a:solidFill>
                  <a:srgbClr val="000000"/>
                </a:solidFill>
                <a:latin typeface="Onest Ultra-Bold"/>
                <a:ea typeface="Onest Ultra-Bold"/>
                <a:cs typeface="Onest Ultra-Bold"/>
                <a:sym typeface="Onest Ultra-Bold"/>
              </a:rPr>
              <a:t>Кр - </a:t>
            </a:r>
            <a:r>
              <a:rPr lang="en-US" sz="1910">
                <a:solidFill>
                  <a:srgbClr val="000000"/>
                </a:solidFill>
                <a:latin typeface="Onest"/>
                <a:ea typeface="Onest"/>
                <a:cs typeface="Onest"/>
                <a:sym typeface="Onest"/>
              </a:rPr>
              <a:t>регіональний коефіцієнт.</a:t>
            </a:r>
          </a:p>
          <a:p>
            <a:pPr algn="just">
              <a:lnSpc>
                <a:spcPts val="2785"/>
              </a:lnSpc>
              <a:spcBef>
                <a:spcPct val="0"/>
              </a:spcBef>
            </a:pPr>
            <a:r>
              <a:rPr lang="en-US" sz="1910">
                <a:solidFill>
                  <a:srgbClr val="000000"/>
                </a:solidFill>
                <a:latin typeface="Onest"/>
                <a:ea typeface="Onest"/>
                <a:cs typeface="Onest"/>
                <a:sym typeface="Onest"/>
              </a:rPr>
              <a:t>Розмір компенсації встановлюється на рівні не нижче вартості спорудження житла відповідної площі, розрахованої за показником опосередкованої вартості у регіонах України відповідно до місцезнаходження такого майна </a:t>
            </a:r>
            <a:r>
              <a:rPr lang="en-US" sz="1910" b="1">
                <a:solidFill>
                  <a:srgbClr val="000000"/>
                </a:solidFill>
                <a:latin typeface="Onest Bold"/>
                <a:ea typeface="Onest Bold"/>
                <a:cs typeface="Onest Bold"/>
                <a:sym typeface="Onest Bold"/>
              </a:rPr>
              <a:t>(Віпов)</a:t>
            </a:r>
            <a:r>
              <a:rPr lang="en-US" sz="1910">
                <a:solidFill>
                  <a:srgbClr val="000000"/>
                </a:solidFill>
                <a:latin typeface="Onest"/>
                <a:ea typeface="Onest"/>
                <a:cs typeface="Onest"/>
                <a:sym typeface="Onest"/>
              </a:rPr>
              <a:t>.</a:t>
            </a:r>
          </a:p>
        </p:txBody>
      </p:sp>
      <p:sp>
        <p:nvSpPr>
          <p:cNvPr id="18" name="TextBox 18"/>
          <p:cNvSpPr txBox="1"/>
          <p:nvPr/>
        </p:nvSpPr>
        <p:spPr>
          <a:xfrm>
            <a:off x="3207160" y="851972"/>
            <a:ext cx="12332586" cy="854758"/>
          </a:xfrm>
          <a:prstGeom prst="rect">
            <a:avLst/>
          </a:prstGeom>
        </p:spPr>
        <p:txBody>
          <a:bodyPr lIns="0" tIns="0" rIns="0" bIns="0" rtlCol="0" anchor="t">
            <a:spAutoFit/>
          </a:bodyPr>
          <a:lstStyle/>
          <a:p>
            <a:pPr algn="ctr">
              <a:lnSpc>
                <a:spcPts val="3425"/>
              </a:lnSpc>
              <a:spcBef>
                <a:spcPct val="0"/>
              </a:spcBef>
            </a:pPr>
            <a:r>
              <a:rPr lang="en-US" sz="2349">
                <a:solidFill>
                  <a:srgbClr val="000000"/>
                </a:solidFill>
                <a:latin typeface="Onest"/>
                <a:ea typeface="Onest"/>
                <a:cs typeface="Onest"/>
                <a:sym typeface="Onest"/>
              </a:rPr>
              <a:t>для зруйнованих квартир, інших житлових приміщень в будівлі (далі - квартири): </a:t>
            </a:r>
          </a:p>
          <a:p>
            <a:pPr algn="ctr">
              <a:lnSpc>
                <a:spcPts val="3572"/>
              </a:lnSpc>
              <a:spcBef>
                <a:spcPct val="0"/>
              </a:spcBef>
            </a:pPr>
            <a:r>
              <a:rPr lang="en-US" sz="2449">
                <a:solidFill>
                  <a:srgbClr val="000000"/>
                </a:solidFill>
                <a:latin typeface="Onest"/>
                <a:ea typeface="Onest"/>
                <a:cs typeface="Onest"/>
                <a:sym typeface="Onest"/>
              </a:rPr>
              <a:t>Ві =Вср х Кр х Ккімн х Крік х Sзн ≥ Віпов</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3122</Words>
  <Application>Microsoft Office PowerPoint</Application>
  <PresentationFormat>Произвольный</PresentationFormat>
  <Paragraphs>214</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Calibri</vt:lpstr>
      <vt:lpstr>Onest Medium</vt:lpstr>
      <vt:lpstr>Onest</vt:lpstr>
      <vt:lpstr>Onest Bold</vt:lpstr>
      <vt:lpstr>Arial</vt:lpstr>
      <vt:lpstr>Onest Heavy</vt:lpstr>
      <vt:lpstr>Onest Ultra-Bold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 Відновлення оновлена</dc:title>
  <dc:creator>User</dc:creator>
  <cp:lastModifiedBy>User</cp:lastModifiedBy>
  <cp:revision>5</cp:revision>
  <dcterms:created xsi:type="dcterms:W3CDTF">2006-08-16T00:00:00Z</dcterms:created>
  <dcterms:modified xsi:type="dcterms:W3CDTF">2025-06-05T07:20:24Z</dcterms:modified>
  <dc:identifier>DAGpakdEPcY</dc:identifier>
</cp:coreProperties>
</file>