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Arimo Bold" charset="1" panose="020B0704020202020204"/>
      <p:regular r:id="rId13"/>
    </p:embeddedFont>
    <p:embeddedFont>
      <p:font typeface="Cormorant Garamond Bold" charset="1" panose="00000800000000000000"/>
      <p:regular r:id="rId14"/>
    </p:embeddedFont>
    <p:embeddedFont>
      <p:font typeface="Cormorant Garamond" charset="1" panose="00000500000000000000"/>
      <p:regular r:id="rId15"/>
    </p:embeddedFont>
    <p:embeddedFont>
      <p:font typeface="Cormorant Garamond Italics" charset="1" panose="00000500000000000000"/>
      <p:regular r:id="rId16"/>
    </p:embeddedFont>
    <p:embeddedFont>
      <p:font typeface="DM Sans Bold Italics" charset="1" panose="00000000000000000000"/>
      <p:regular r:id="rId17"/>
    </p:embeddedFont>
    <p:embeddedFont>
      <p:font typeface="DM Sans Bold" charset="1" panose="00000000000000000000"/>
      <p:regular r:id="rId18"/>
    </p:embeddedFont>
    <p:embeddedFont>
      <p:font typeface="The Seasons Bold" charset="1" panose="00000000000000000000"/>
      <p:regular r:id="rId19"/>
    </p:embeddedFont>
    <p:embeddedFont>
      <p:font typeface="The Seasons" charset="1" panose="00000000000000000000"/>
      <p:regular r:id="rId20"/>
    </p:embeddedFont>
    <p:embeddedFont>
      <p:font typeface="DM Sans" charset="1" panose="00000000000000000000"/>
      <p:regular r:id="rId21"/>
    </p:embeddedFont>
    <p:embeddedFont>
      <p:font typeface="Public Sans Bold" charset="1" panose="00000000000000000000"/>
      <p:regular r:id="rId22"/>
    </p:embeddedFont>
    <p:embeddedFont>
      <p:font typeface="DM Sans Italics" charset="1" panose="000000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14" Target="../media/image18.png" Type="http://schemas.openxmlformats.org/officeDocument/2006/relationships/image"/><Relationship Id="rId15" Target="../media/image19.svg" Type="http://schemas.openxmlformats.org/officeDocument/2006/relationships/image"/><Relationship Id="rId16" Target="../media/image20.png" Type="http://schemas.openxmlformats.org/officeDocument/2006/relationships/image"/><Relationship Id="rId17" Target="../media/image21.svg" Type="http://schemas.openxmlformats.org/officeDocument/2006/relationships/image"/><Relationship Id="rId18" Target="../media/image22.png" Type="http://schemas.openxmlformats.org/officeDocument/2006/relationships/image"/><Relationship Id="rId19" Target="../media/image23.svg" Type="http://schemas.openxmlformats.org/officeDocument/2006/relationships/image"/><Relationship Id="rId2" Target="../media/image1.png" Type="http://schemas.openxmlformats.org/officeDocument/2006/relationships/image"/><Relationship Id="rId20" Target="../media/image24.png" Type="http://schemas.openxmlformats.org/officeDocument/2006/relationships/image"/><Relationship Id="rId21" Target="../media/image25.svg" Type="http://schemas.openxmlformats.org/officeDocument/2006/relationships/image"/><Relationship Id="rId22" Target="../media/image26.png" Type="http://schemas.openxmlformats.org/officeDocument/2006/relationships/image"/><Relationship Id="rId23" Target="../media/image27.svg" Type="http://schemas.openxmlformats.org/officeDocument/2006/relationships/image"/><Relationship Id="rId24" Target="../media/image28.png" Type="http://schemas.openxmlformats.org/officeDocument/2006/relationships/image"/><Relationship Id="rId25" Target="../media/image29.svg" Type="http://schemas.openxmlformats.org/officeDocument/2006/relationships/image"/><Relationship Id="rId26" Target="../media/image30.png" Type="http://schemas.openxmlformats.org/officeDocument/2006/relationships/image"/><Relationship Id="rId27" Target="../media/image31.svg" Type="http://schemas.openxmlformats.org/officeDocument/2006/relationships/image"/><Relationship Id="rId28" Target="../media/image32.png" Type="http://schemas.openxmlformats.org/officeDocument/2006/relationships/image"/><Relationship Id="rId29" Target="../media/image33.svg" Type="http://schemas.openxmlformats.org/officeDocument/2006/relationships/image"/><Relationship Id="rId3" Target="../media/image2.svg" Type="http://schemas.openxmlformats.org/officeDocument/2006/relationships/image"/><Relationship Id="rId30" Target="../media/image34.png" Type="http://schemas.openxmlformats.org/officeDocument/2006/relationships/image"/><Relationship Id="rId31" Target="../media/image35.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media/image39.svg" Type="http://schemas.openxmlformats.org/officeDocument/2006/relationships/image"/><Relationship Id="rId12" Target="../media/image40.png" Type="http://schemas.openxmlformats.org/officeDocument/2006/relationships/image"/><Relationship Id="rId13" Target="../media/image41.svg" Type="http://schemas.openxmlformats.org/officeDocument/2006/relationships/image"/><Relationship Id="rId14" Target="../media/image42.png" Type="http://schemas.openxmlformats.org/officeDocument/2006/relationships/image"/><Relationship Id="rId15" Target="../media/image4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png" Type="http://schemas.openxmlformats.org/officeDocument/2006/relationships/image"/><Relationship Id="rId11" Target="../media/image4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44.png" Type="http://schemas.openxmlformats.org/officeDocument/2006/relationships/image"/><Relationship Id="rId9" Target="../media/image4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48.jpe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51.png" Type="http://schemas.openxmlformats.org/officeDocument/2006/relationships/image"/><Relationship Id="rId9" Target="../media/image5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605829" y="-2801484"/>
            <a:ext cx="13076343" cy="18449866"/>
          </a:xfrm>
          <a:custGeom>
            <a:avLst/>
            <a:gdLst/>
            <a:ahLst/>
            <a:cxnLst/>
            <a:rect r="r" b="b" t="t" l="l"/>
            <a:pathLst>
              <a:path h="18449866" w="13076343">
                <a:moveTo>
                  <a:pt x="0" y="0"/>
                </a:moveTo>
                <a:lnTo>
                  <a:pt x="13076342" y="0"/>
                </a:lnTo>
                <a:lnTo>
                  <a:pt x="13076342" y="18449866"/>
                </a:lnTo>
                <a:lnTo>
                  <a:pt x="0" y="18449866"/>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7709695"/>
            <a:ext cx="18288000" cy="2577305"/>
            <a:chOff x="0" y="0"/>
            <a:chExt cx="4816593" cy="678796"/>
          </a:xfrm>
        </p:grpSpPr>
        <p:sp>
          <p:nvSpPr>
            <p:cNvPr name="Freeform 4" id="4"/>
            <p:cNvSpPr/>
            <p:nvPr/>
          </p:nvSpPr>
          <p:spPr>
            <a:xfrm flipH="false" flipV="false" rot="0">
              <a:off x="0" y="0"/>
              <a:ext cx="4816592" cy="678796"/>
            </a:xfrm>
            <a:custGeom>
              <a:avLst/>
              <a:gdLst/>
              <a:ahLst/>
              <a:cxnLst/>
              <a:rect r="r" b="b" t="t" l="l"/>
              <a:pathLst>
                <a:path h="678796" w="4816592">
                  <a:moveTo>
                    <a:pt x="0" y="0"/>
                  </a:moveTo>
                  <a:lnTo>
                    <a:pt x="4816592" y="0"/>
                  </a:lnTo>
                  <a:lnTo>
                    <a:pt x="4816592" y="678796"/>
                  </a:lnTo>
                  <a:lnTo>
                    <a:pt x="0" y="678796"/>
                  </a:lnTo>
                  <a:close/>
                </a:path>
              </a:pathLst>
            </a:custGeom>
            <a:solidFill>
              <a:srgbClr val="1A0B07"/>
            </a:solidFill>
          </p:spPr>
        </p:sp>
        <p:sp>
          <p:nvSpPr>
            <p:cNvPr name="TextBox 5" id="5"/>
            <p:cNvSpPr txBox="true"/>
            <p:nvPr/>
          </p:nvSpPr>
          <p:spPr>
            <a:xfrm>
              <a:off x="0" y="-57150"/>
              <a:ext cx="4816593" cy="735946"/>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90650" y="2218313"/>
            <a:ext cx="6052575" cy="8199810"/>
            <a:chOff x="0" y="0"/>
            <a:chExt cx="508523" cy="688928"/>
          </a:xfrm>
        </p:grpSpPr>
        <p:sp>
          <p:nvSpPr>
            <p:cNvPr name="Freeform 7" id="7"/>
            <p:cNvSpPr/>
            <p:nvPr/>
          </p:nvSpPr>
          <p:spPr>
            <a:xfrm flipH="false" flipV="false" rot="0">
              <a:off x="0" y="0"/>
              <a:ext cx="508523" cy="688928"/>
            </a:xfrm>
            <a:custGeom>
              <a:avLst/>
              <a:gdLst/>
              <a:ahLst/>
              <a:cxnLst/>
              <a:rect r="r" b="b" t="t" l="l"/>
              <a:pathLst>
                <a:path h="688928" w="508523">
                  <a:moveTo>
                    <a:pt x="169599" y="19070"/>
                  </a:moveTo>
                  <a:cubicBezTo>
                    <a:pt x="195586" y="7556"/>
                    <a:pt x="225309" y="0"/>
                    <a:pt x="254398" y="0"/>
                  </a:cubicBezTo>
                  <a:cubicBezTo>
                    <a:pt x="283489" y="0"/>
                    <a:pt x="311481" y="6476"/>
                    <a:pt x="337277" y="17990"/>
                  </a:cubicBezTo>
                  <a:cubicBezTo>
                    <a:pt x="337826" y="18350"/>
                    <a:pt x="338375" y="18350"/>
                    <a:pt x="338924" y="18710"/>
                  </a:cubicBezTo>
                  <a:cubicBezTo>
                    <a:pt x="435798" y="64765"/>
                    <a:pt x="507151" y="186379"/>
                    <a:pt x="508523" y="325750"/>
                  </a:cubicBezTo>
                  <a:lnTo>
                    <a:pt x="508523" y="688928"/>
                  </a:lnTo>
                  <a:lnTo>
                    <a:pt x="0" y="688928"/>
                  </a:lnTo>
                  <a:lnTo>
                    <a:pt x="0" y="326020"/>
                  </a:lnTo>
                  <a:cubicBezTo>
                    <a:pt x="1372" y="185660"/>
                    <a:pt x="71627" y="64045"/>
                    <a:pt x="169599" y="19070"/>
                  </a:cubicBezTo>
                  <a:close/>
                </a:path>
              </a:pathLst>
            </a:custGeom>
            <a:solidFill>
              <a:srgbClr val="FB6141"/>
            </a:solidFill>
          </p:spPr>
        </p:sp>
        <p:sp>
          <p:nvSpPr>
            <p:cNvPr name="TextBox 8" id="8"/>
            <p:cNvSpPr txBox="true"/>
            <p:nvPr/>
          </p:nvSpPr>
          <p:spPr>
            <a:xfrm>
              <a:off x="0" y="31750"/>
              <a:ext cx="508523" cy="657178"/>
            </a:xfrm>
            <a:prstGeom prst="rect">
              <a:avLst/>
            </a:prstGeom>
          </p:spPr>
          <p:txBody>
            <a:bodyPr anchor="ctr" rtlCol="false" tIns="50800" lIns="50800" bIns="50800" rIns="50800"/>
            <a:lstStyle/>
            <a:p>
              <a:pPr algn="ctr">
                <a:lnSpc>
                  <a:spcPts val="3279"/>
                </a:lnSpc>
              </a:pPr>
            </a:p>
          </p:txBody>
        </p:sp>
      </p:grpSp>
      <p:sp>
        <p:nvSpPr>
          <p:cNvPr name="Freeform 9" id="9"/>
          <p:cNvSpPr/>
          <p:nvPr/>
        </p:nvSpPr>
        <p:spPr>
          <a:xfrm flipH="false" flipV="false" rot="0">
            <a:off x="14262499" y="8651668"/>
            <a:ext cx="570996" cy="433957"/>
          </a:xfrm>
          <a:custGeom>
            <a:avLst/>
            <a:gdLst/>
            <a:ahLst/>
            <a:cxnLst/>
            <a:rect r="r" b="b" t="t" l="l"/>
            <a:pathLst>
              <a:path h="433957" w="570996">
                <a:moveTo>
                  <a:pt x="0" y="0"/>
                </a:moveTo>
                <a:lnTo>
                  <a:pt x="570997" y="0"/>
                </a:lnTo>
                <a:lnTo>
                  <a:pt x="570997" y="433958"/>
                </a:lnTo>
                <a:lnTo>
                  <a:pt x="0" y="4339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753506">
            <a:off x="13058145" y="4278021"/>
            <a:ext cx="2979705" cy="700231"/>
          </a:xfrm>
          <a:custGeom>
            <a:avLst/>
            <a:gdLst/>
            <a:ahLst/>
            <a:cxnLst/>
            <a:rect r="r" b="b" t="t" l="l"/>
            <a:pathLst>
              <a:path h="700231" w="2979705">
                <a:moveTo>
                  <a:pt x="0" y="0"/>
                </a:moveTo>
                <a:lnTo>
                  <a:pt x="2979705" y="0"/>
                </a:lnTo>
                <a:lnTo>
                  <a:pt x="2979705" y="700231"/>
                </a:lnTo>
                <a:lnTo>
                  <a:pt x="0" y="7002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2700000">
            <a:off x="16474200" y="6550664"/>
            <a:ext cx="614249" cy="614249"/>
          </a:xfrm>
          <a:custGeom>
            <a:avLst/>
            <a:gdLst/>
            <a:ahLst/>
            <a:cxnLst/>
            <a:rect r="r" b="b" t="t" l="l"/>
            <a:pathLst>
              <a:path h="614249" w="614249">
                <a:moveTo>
                  <a:pt x="0" y="0"/>
                </a:moveTo>
                <a:lnTo>
                  <a:pt x="614250" y="0"/>
                </a:lnTo>
                <a:lnTo>
                  <a:pt x="614250" y="614249"/>
                </a:lnTo>
                <a:lnTo>
                  <a:pt x="0" y="6142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6985862" y="1309085"/>
            <a:ext cx="914726" cy="914726"/>
          </a:xfrm>
          <a:custGeom>
            <a:avLst/>
            <a:gdLst/>
            <a:ahLst/>
            <a:cxnLst/>
            <a:rect r="r" b="b" t="t" l="l"/>
            <a:pathLst>
              <a:path h="914726" w="914726">
                <a:moveTo>
                  <a:pt x="0" y="0"/>
                </a:moveTo>
                <a:lnTo>
                  <a:pt x="914726" y="0"/>
                </a:lnTo>
                <a:lnTo>
                  <a:pt x="914726" y="914726"/>
                </a:lnTo>
                <a:lnTo>
                  <a:pt x="0" y="9147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8276173" y="8797889"/>
            <a:ext cx="1268944" cy="1329370"/>
          </a:xfrm>
          <a:custGeom>
            <a:avLst/>
            <a:gdLst/>
            <a:ahLst/>
            <a:cxnLst/>
            <a:rect r="r" b="b" t="t" l="l"/>
            <a:pathLst>
              <a:path h="1329370" w="1268944">
                <a:moveTo>
                  <a:pt x="0" y="0"/>
                </a:moveTo>
                <a:lnTo>
                  <a:pt x="1268944" y="0"/>
                </a:lnTo>
                <a:lnTo>
                  <a:pt x="1268944" y="1329370"/>
                </a:lnTo>
                <a:lnTo>
                  <a:pt x="0" y="132937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8085526" y="7585870"/>
            <a:ext cx="6871395" cy="932079"/>
          </a:xfrm>
          <a:prstGeom prst="rect">
            <a:avLst/>
          </a:prstGeom>
        </p:spPr>
        <p:txBody>
          <a:bodyPr anchor="t" rtlCol="false" tIns="0" lIns="0" bIns="0" rIns="0">
            <a:spAutoFit/>
          </a:bodyPr>
          <a:lstStyle/>
          <a:p>
            <a:pPr algn="ctr">
              <a:lnSpc>
                <a:spcPts val="7425"/>
              </a:lnSpc>
            </a:pPr>
            <a:r>
              <a:rPr lang="en-US" sz="5303" b="true">
                <a:solidFill>
                  <a:srgbClr val="FB6141"/>
                </a:solidFill>
                <a:latin typeface="Arimo Bold"/>
                <a:ea typeface="Arimo Bold"/>
                <a:cs typeface="Arimo Bold"/>
                <a:sym typeface="Arimo Bold"/>
              </a:rPr>
              <a:t>ОЛЕНА ОДРИНСЬКА</a:t>
            </a:r>
          </a:p>
        </p:txBody>
      </p:sp>
      <p:sp>
        <p:nvSpPr>
          <p:cNvPr name="Freeform 15" id="15"/>
          <p:cNvSpPr/>
          <p:nvPr/>
        </p:nvSpPr>
        <p:spPr>
          <a:xfrm flipH="false" flipV="false" rot="0">
            <a:off x="0" y="-2683687"/>
            <a:ext cx="5540272" cy="12970687"/>
          </a:xfrm>
          <a:custGeom>
            <a:avLst/>
            <a:gdLst/>
            <a:ahLst/>
            <a:cxnLst/>
            <a:rect r="r" b="b" t="t" l="l"/>
            <a:pathLst>
              <a:path h="12970687" w="5540272">
                <a:moveTo>
                  <a:pt x="0" y="0"/>
                </a:moveTo>
                <a:lnTo>
                  <a:pt x="5540272" y="0"/>
                </a:lnTo>
                <a:lnTo>
                  <a:pt x="5540272" y="12970687"/>
                </a:lnTo>
                <a:lnTo>
                  <a:pt x="0" y="12970687"/>
                </a:lnTo>
                <a:lnTo>
                  <a:pt x="0" y="0"/>
                </a:lnTo>
                <a:close/>
              </a:path>
            </a:pathLst>
          </a:custGeom>
          <a:blipFill>
            <a:blip r:embed="rId12"/>
            <a:stretch>
              <a:fillRect l="-78429" t="0" r="-52660" b="-31609"/>
            </a:stretch>
          </a:blipFill>
        </p:spPr>
      </p:sp>
      <p:sp>
        <p:nvSpPr>
          <p:cNvPr name="TextBox 16" id="16"/>
          <p:cNvSpPr txBox="true"/>
          <p:nvPr/>
        </p:nvSpPr>
        <p:spPr>
          <a:xfrm rot="0">
            <a:off x="6351675" y="37152"/>
            <a:ext cx="11421983" cy="1442704"/>
          </a:xfrm>
          <a:prstGeom prst="rect">
            <a:avLst/>
          </a:prstGeom>
        </p:spPr>
        <p:txBody>
          <a:bodyPr anchor="t" rtlCol="false" tIns="0" lIns="0" bIns="0" rIns="0">
            <a:spAutoFit/>
          </a:bodyPr>
          <a:lstStyle/>
          <a:p>
            <a:pPr algn="ctr">
              <a:lnSpc>
                <a:spcPts val="5620"/>
              </a:lnSpc>
            </a:pPr>
            <a:r>
              <a:rPr lang="en-US" b="true" sz="5109" spc="-86">
                <a:solidFill>
                  <a:srgbClr val="1A0B07"/>
                </a:solidFill>
                <a:latin typeface="Cormorant Garamond Bold"/>
                <a:ea typeface="Cormorant Garamond Bold"/>
                <a:cs typeface="Cormorant Garamond Bold"/>
                <a:sym typeface="Cormorant Garamond Bold"/>
              </a:rPr>
              <a:t>Державна реєстрація </a:t>
            </a:r>
          </a:p>
          <a:p>
            <a:pPr algn="ctr">
              <a:lnSpc>
                <a:spcPts val="5620"/>
              </a:lnSpc>
            </a:pPr>
            <a:r>
              <a:rPr lang="en-US" b="true" sz="5109" spc="-86">
                <a:solidFill>
                  <a:srgbClr val="1A0B07"/>
                </a:solidFill>
                <a:latin typeface="Cormorant Garamond Bold"/>
                <a:ea typeface="Cormorant Garamond Bold"/>
                <a:cs typeface="Cormorant Garamond Bold"/>
                <a:sym typeface="Cormorant Garamond Bold"/>
              </a:rPr>
              <a:t>права власності та припинення такого права</a:t>
            </a:r>
          </a:p>
        </p:txBody>
      </p:sp>
      <p:sp>
        <p:nvSpPr>
          <p:cNvPr name="TextBox 17" id="17"/>
          <p:cNvSpPr txBox="true"/>
          <p:nvPr/>
        </p:nvSpPr>
        <p:spPr>
          <a:xfrm rot="0">
            <a:off x="7900588" y="1487021"/>
            <a:ext cx="9210202" cy="4428004"/>
          </a:xfrm>
          <a:prstGeom prst="rect">
            <a:avLst/>
          </a:prstGeom>
        </p:spPr>
        <p:txBody>
          <a:bodyPr anchor="t" rtlCol="false" tIns="0" lIns="0" bIns="0" rIns="0">
            <a:spAutoFit/>
          </a:bodyPr>
          <a:lstStyle/>
          <a:p>
            <a:pPr algn="ctr">
              <a:lnSpc>
                <a:spcPts val="6084"/>
              </a:lnSpc>
            </a:pPr>
            <a:r>
              <a:rPr lang="en-US" sz="3802">
                <a:solidFill>
                  <a:srgbClr val="000000"/>
                </a:solidFill>
                <a:latin typeface="Cormorant Garamond"/>
                <a:ea typeface="Cormorant Garamond"/>
                <a:cs typeface="Cormorant Garamond"/>
                <a:sym typeface="Cormorant Garamond"/>
              </a:rPr>
              <a:t>як необхідні кроки в алгоритмі отримання компенсації за знищене житло:</a:t>
            </a:r>
          </a:p>
          <a:p>
            <a:pPr algn="ctr">
              <a:lnSpc>
                <a:spcPts val="6084"/>
              </a:lnSpc>
            </a:pPr>
          </a:p>
          <a:p>
            <a:pPr algn="ctr">
              <a:lnSpc>
                <a:spcPts val="6084"/>
              </a:lnSpc>
            </a:pPr>
          </a:p>
          <a:p>
            <a:pPr algn="ctr">
              <a:lnSpc>
                <a:spcPts val="6084"/>
              </a:lnSpc>
            </a:pPr>
            <a:r>
              <a:rPr lang="en-US" sz="3802" i="true">
                <a:solidFill>
                  <a:srgbClr val="000000"/>
                </a:solidFill>
                <a:latin typeface="Cormorant Garamond Italics"/>
                <a:ea typeface="Cormorant Garamond Italics"/>
                <a:cs typeface="Cormorant Garamond Italics"/>
                <a:sym typeface="Cormorant Garamond Italics"/>
              </a:rPr>
              <a:t>особливості, проблемні аспекти, очікувані зміни </a:t>
            </a:r>
          </a:p>
          <a:p>
            <a:pPr algn="l">
              <a:lnSpc>
                <a:spcPts val="4785"/>
              </a:lnSpc>
            </a:pPr>
          </a:p>
        </p:txBody>
      </p:sp>
      <p:sp>
        <p:nvSpPr>
          <p:cNvPr name="TextBox 18" id="18"/>
          <p:cNvSpPr txBox="true"/>
          <p:nvPr/>
        </p:nvSpPr>
        <p:spPr>
          <a:xfrm rot="0">
            <a:off x="14956921" y="8944166"/>
            <a:ext cx="3154282" cy="1183093"/>
          </a:xfrm>
          <a:prstGeom prst="rect">
            <a:avLst/>
          </a:prstGeom>
        </p:spPr>
        <p:txBody>
          <a:bodyPr anchor="t" rtlCol="false" tIns="0" lIns="0" bIns="0" rIns="0">
            <a:spAutoFit/>
          </a:bodyPr>
          <a:lstStyle/>
          <a:p>
            <a:pPr algn="l">
              <a:lnSpc>
                <a:spcPts val="4678"/>
              </a:lnSpc>
            </a:pPr>
            <a:r>
              <a:rPr lang="en-US" b="true" sz="4252" i="true" spc="-72">
                <a:solidFill>
                  <a:srgbClr val="FFFFFF"/>
                </a:solidFill>
                <a:latin typeface="DM Sans Bold Italics"/>
                <a:ea typeface="DM Sans Bold Italics"/>
                <a:cs typeface="DM Sans Bold Italics"/>
                <a:sym typeface="DM Sans Bold Italics"/>
              </a:rPr>
              <a:t>Discere ne cesses</a:t>
            </a:r>
          </a:p>
        </p:txBody>
      </p:sp>
      <p:sp>
        <p:nvSpPr>
          <p:cNvPr name="TextBox 19" id="19"/>
          <p:cNvSpPr txBox="true"/>
          <p:nvPr/>
        </p:nvSpPr>
        <p:spPr>
          <a:xfrm rot="0">
            <a:off x="8481757" y="6969968"/>
            <a:ext cx="9629445" cy="560082"/>
          </a:xfrm>
          <a:prstGeom prst="rect">
            <a:avLst/>
          </a:prstGeom>
        </p:spPr>
        <p:txBody>
          <a:bodyPr anchor="t" rtlCol="false" tIns="0" lIns="0" bIns="0" rIns="0">
            <a:spAutoFit/>
          </a:bodyPr>
          <a:lstStyle/>
          <a:p>
            <a:pPr algn="l">
              <a:lnSpc>
                <a:spcPts val="4540"/>
              </a:lnSpc>
            </a:pPr>
            <a:r>
              <a:rPr lang="en-US" sz="3243" b="true">
                <a:solidFill>
                  <a:srgbClr val="000000"/>
                </a:solidFill>
                <a:latin typeface="Cormorant Garamond Bold"/>
                <a:ea typeface="Cormorant Garamond Bold"/>
                <a:cs typeface="Cormorant Garamond Bold"/>
                <a:sym typeface="Cormorant Garamond Bold"/>
              </a:rPr>
              <a:t>Держав</a:t>
            </a:r>
            <a:r>
              <a:rPr lang="en-US" sz="3243" b="true">
                <a:solidFill>
                  <a:srgbClr val="020202"/>
                </a:solidFill>
                <a:latin typeface="Cormorant Garamond Bold"/>
                <a:ea typeface="Cormorant Garamond Bold"/>
                <a:cs typeface="Cormorant Garamond Bold"/>
                <a:sym typeface="Cormorant Garamond Bold"/>
              </a:rPr>
              <a:t>ний реєстратор речових прав на нерухоме май</a:t>
            </a:r>
            <a:r>
              <a:rPr lang="en-US" sz="3243" b="true">
                <a:solidFill>
                  <a:srgbClr val="000000"/>
                </a:solidFill>
                <a:latin typeface="Cormorant Garamond Bold"/>
                <a:ea typeface="Cormorant Garamond Bold"/>
                <a:cs typeface="Cormorant Garamond Bold"/>
                <a:sym typeface="Cormorant Garamond Bold"/>
              </a:rPr>
              <a:t>но</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524896" y="-2801484"/>
            <a:ext cx="13076343" cy="18449866"/>
          </a:xfrm>
          <a:custGeom>
            <a:avLst/>
            <a:gdLst/>
            <a:ahLst/>
            <a:cxnLst/>
            <a:rect r="r" b="b" t="t" l="l"/>
            <a:pathLst>
              <a:path h="18449866" w="13076343">
                <a:moveTo>
                  <a:pt x="0" y="0"/>
                </a:moveTo>
                <a:lnTo>
                  <a:pt x="13076342" y="0"/>
                </a:lnTo>
                <a:lnTo>
                  <a:pt x="13076342" y="18449866"/>
                </a:lnTo>
                <a:lnTo>
                  <a:pt x="0" y="18449866"/>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53506">
            <a:off x="3222122" y="1912769"/>
            <a:ext cx="2505778" cy="588858"/>
          </a:xfrm>
          <a:custGeom>
            <a:avLst/>
            <a:gdLst/>
            <a:ahLst/>
            <a:cxnLst/>
            <a:rect r="r" b="b" t="t" l="l"/>
            <a:pathLst>
              <a:path h="588858" w="2505778">
                <a:moveTo>
                  <a:pt x="0" y="0"/>
                </a:moveTo>
                <a:lnTo>
                  <a:pt x="2505777" y="0"/>
                </a:lnTo>
                <a:lnTo>
                  <a:pt x="2505777" y="588858"/>
                </a:lnTo>
                <a:lnTo>
                  <a:pt x="0" y="5888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0" y="9258300"/>
            <a:ext cx="18288000" cy="1028700"/>
            <a:chOff x="0" y="0"/>
            <a:chExt cx="4816593" cy="270933"/>
          </a:xfrm>
        </p:grpSpPr>
        <p:sp>
          <p:nvSpPr>
            <p:cNvPr name="Freeform 5" id="5"/>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close/>
                </a:path>
              </a:pathLst>
            </a:custGeom>
            <a:solidFill>
              <a:srgbClr val="1A0B07"/>
            </a:solidFill>
          </p:spPr>
        </p:sp>
        <p:sp>
          <p:nvSpPr>
            <p:cNvPr name="TextBox 6" id="6"/>
            <p:cNvSpPr txBox="true"/>
            <p:nvPr/>
          </p:nvSpPr>
          <p:spPr>
            <a:xfrm>
              <a:off x="0" y="-57150"/>
              <a:ext cx="4816593" cy="328083"/>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7884884" y="3042885"/>
            <a:ext cx="914726" cy="914726"/>
          </a:xfrm>
          <a:custGeom>
            <a:avLst/>
            <a:gdLst/>
            <a:ahLst/>
            <a:cxnLst/>
            <a:rect r="r" b="b" t="t" l="l"/>
            <a:pathLst>
              <a:path h="914726" w="914726">
                <a:moveTo>
                  <a:pt x="0" y="0"/>
                </a:moveTo>
                <a:lnTo>
                  <a:pt x="914726" y="0"/>
                </a:lnTo>
                <a:lnTo>
                  <a:pt x="914726" y="914726"/>
                </a:lnTo>
                <a:lnTo>
                  <a:pt x="0" y="9147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p:nvPr/>
        </p:nvGrpSpPr>
        <p:grpSpPr>
          <a:xfrm rot="0">
            <a:off x="473420" y="329133"/>
            <a:ext cx="6024643" cy="857046"/>
            <a:chOff x="0" y="0"/>
            <a:chExt cx="1586737" cy="225724"/>
          </a:xfrm>
        </p:grpSpPr>
        <p:sp>
          <p:nvSpPr>
            <p:cNvPr name="Freeform 9" id="9"/>
            <p:cNvSpPr/>
            <p:nvPr/>
          </p:nvSpPr>
          <p:spPr>
            <a:xfrm flipH="false" flipV="false" rot="0">
              <a:off x="0" y="0"/>
              <a:ext cx="1586737" cy="225724"/>
            </a:xfrm>
            <a:custGeom>
              <a:avLst/>
              <a:gdLst/>
              <a:ahLst/>
              <a:cxnLst/>
              <a:rect r="r" b="b" t="t" l="l"/>
              <a:pathLst>
                <a:path h="225724" w="1586737">
                  <a:moveTo>
                    <a:pt x="65537" y="0"/>
                  </a:moveTo>
                  <a:lnTo>
                    <a:pt x="1521200" y="0"/>
                  </a:lnTo>
                  <a:cubicBezTo>
                    <a:pt x="1538582" y="0"/>
                    <a:pt x="1555251" y="6905"/>
                    <a:pt x="1567542" y="19195"/>
                  </a:cubicBezTo>
                  <a:cubicBezTo>
                    <a:pt x="1579833" y="31486"/>
                    <a:pt x="1586737" y="48156"/>
                    <a:pt x="1586737" y="65537"/>
                  </a:cubicBezTo>
                  <a:lnTo>
                    <a:pt x="1586737" y="160187"/>
                  </a:lnTo>
                  <a:cubicBezTo>
                    <a:pt x="1586737" y="177568"/>
                    <a:pt x="1579833" y="194238"/>
                    <a:pt x="1567542" y="206529"/>
                  </a:cubicBezTo>
                  <a:cubicBezTo>
                    <a:pt x="1555251" y="218819"/>
                    <a:pt x="1538582" y="225724"/>
                    <a:pt x="1521200" y="225724"/>
                  </a:cubicBezTo>
                  <a:lnTo>
                    <a:pt x="65537" y="225724"/>
                  </a:lnTo>
                  <a:cubicBezTo>
                    <a:pt x="29342" y="225724"/>
                    <a:pt x="0" y="196382"/>
                    <a:pt x="0" y="160187"/>
                  </a:cubicBezTo>
                  <a:lnTo>
                    <a:pt x="0" y="65537"/>
                  </a:lnTo>
                  <a:cubicBezTo>
                    <a:pt x="0" y="48156"/>
                    <a:pt x="6905" y="31486"/>
                    <a:pt x="19195" y="19195"/>
                  </a:cubicBezTo>
                  <a:cubicBezTo>
                    <a:pt x="31486" y="6905"/>
                    <a:pt x="48156" y="0"/>
                    <a:pt x="65537" y="0"/>
                  </a:cubicBezTo>
                  <a:close/>
                </a:path>
              </a:pathLst>
            </a:custGeom>
            <a:solidFill>
              <a:srgbClr val="FB6141"/>
            </a:solidFill>
          </p:spPr>
        </p:sp>
        <p:sp>
          <p:nvSpPr>
            <p:cNvPr name="TextBox 10" id="10"/>
            <p:cNvSpPr txBox="true"/>
            <p:nvPr/>
          </p:nvSpPr>
          <p:spPr>
            <a:xfrm>
              <a:off x="0" y="-38100"/>
              <a:ext cx="1586737" cy="263824"/>
            </a:xfrm>
            <a:prstGeom prst="rect">
              <a:avLst/>
            </a:prstGeom>
          </p:spPr>
          <p:txBody>
            <a:bodyPr anchor="ctr" rtlCol="false" tIns="50800" lIns="50800" bIns="50800" rIns="50800"/>
            <a:lstStyle/>
            <a:p>
              <a:pPr algn="ctr">
                <a:lnSpc>
                  <a:spcPts val="2520"/>
                </a:lnSpc>
              </a:pPr>
              <a:r>
                <a:rPr lang="en-US" sz="1800" b="true">
                  <a:solidFill>
                    <a:srgbClr val="FFFFFF"/>
                  </a:solidFill>
                  <a:latin typeface="DM Sans Bold"/>
                  <a:ea typeface="DM Sans Bold"/>
                  <a:cs typeface="DM Sans Bold"/>
                  <a:sym typeface="DM Sans Bold"/>
                </a:rPr>
                <a:t>всі правовстановлюючі документи </a:t>
              </a:r>
            </a:p>
            <a:p>
              <a:pPr algn="ctr">
                <a:lnSpc>
                  <a:spcPts val="2939"/>
                </a:lnSpc>
              </a:pPr>
              <a:r>
                <a:rPr lang="en-US" b="true" sz="2099">
                  <a:solidFill>
                    <a:srgbClr val="FFFFFF"/>
                  </a:solidFill>
                  <a:latin typeface="DM Sans Bold"/>
                  <a:ea typeface="DM Sans Bold"/>
                  <a:cs typeface="DM Sans Bold"/>
                  <a:sym typeface="DM Sans Bold"/>
                </a:rPr>
                <a:t>в наявності</a:t>
              </a:r>
            </a:p>
          </p:txBody>
        </p:sp>
      </p:grpSp>
      <p:grpSp>
        <p:nvGrpSpPr>
          <p:cNvPr name="Group 11" id="11"/>
          <p:cNvGrpSpPr/>
          <p:nvPr/>
        </p:nvGrpSpPr>
        <p:grpSpPr>
          <a:xfrm rot="0">
            <a:off x="12022209" y="300558"/>
            <a:ext cx="5761844" cy="866051"/>
            <a:chOff x="0" y="0"/>
            <a:chExt cx="1517523" cy="228096"/>
          </a:xfrm>
        </p:grpSpPr>
        <p:sp>
          <p:nvSpPr>
            <p:cNvPr name="Freeform 12" id="12"/>
            <p:cNvSpPr/>
            <p:nvPr/>
          </p:nvSpPr>
          <p:spPr>
            <a:xfrm flipH="false" flipV="false" rot="0">
              <a:off x="0" y="0"/>
              <a:ext cx="1517523" cy="228096"/>
            </a:xfrm>
            <a:custGeom>
              <a:avLst/>
              <a:gdLst/>
              <a:ahLst/>
              <a:cxnLst/>
              <a:rect r="r" b="b" t="t" l="l"/>
              <a:pathLst>
                <a:path h="228096" w="1517523">
                  <a:moveTo>
                    <a:pt x="68526" y="0"/>
                  </a:moveTo>
                  <a:lnTo>
                    <a:pt x="1448996" y="0"/>
                  </a:lnTo>
                  <a:cubicBezTo>
                    <a:pt x="1467171" y="0"/>
                    <a:pt x="1484601" y="7220"/>
                    <a:pt x="1497452" y="20071"/>
                  </a:cubicBezTo>
                  <a:cubicBezTo>
                    <a:pt x="1510303" y="32922"/>
                    <a:pt x="1517523" y="50352"/>
                    <a:pt x="1517523" y="68526"/>
                  </a:cubicBezTo>
                  <a:lnTo>
                    <a:pt x="1517523" y="159569"/>
                  </a:lnTo>
                  <a:cubicBezTo>
                    <a:pt x="1517523" y="177744"/>
                    <a:pt x="1510303" y="195174"/>
                    <a:pt x="1497452" y="208025"/>
                  </a:cubicBezTo>
                  <a:cubicBezTo>
                    <a:pt x="1484601" y="220876"/>
                    <a:pt x="1467171" y="228096"/>
                    <a:pt x="1448996" y="228096"/>
                  </a:cubicBezTo>
                  <a:lnTo>
                    <a:pt x="68526" y="228096"/>
                  </a:lnTo>
                  <a:cubicBezTo>
                    <a:pt x="50352" y="228096"/>
                    <a:pt x="32922" y="220876"/>
                    <a:pt x="20071" y="208025"/>
                  </a:cubicBezTo>
                  <a:cubicBezTo>
                    <a:pt x="7220" y="195174"/>
                    <a:pt x="0" y="177744"/>
                    <a:pt x="0" y="159569"/>
                  </a:cubicBezTo>
                  <a:lnTo>
                    <a:pt x="0" y="68526"/>
                  </a:lnTo>
                  <a:cubicBezTo>
                    <a:pt x="0" y="50352"/>
                    <a:pt x="7220" y="32922"/>
                    <a:pt x="20071" y="20071"/>
                  </a:cubicBezTo>
                  <a:cubicBezTo>
                    <a:pt x="32922" y="7220"/>
                    <a:pt x="50352" y="0"/>
                    <a:pt x="68526" y="0"/>
                  </a:cubicBezTo>
                  <a:close/>
                </a:path>
              </a:pathLst>
            </a:custGeom>
            <a:solidFill>
              <a:srgbClr val="FB6141"/>
            </a:solidFill>
          </p:spPr>
        </p:sp>
        <p:sp>
          <p:nvSpPr>
            <p:cNvPr name="TextBox 13" id="13"/>
            <p:cNvSpPr txBox="true"/>
            <p:nvPr/>
          </p:nvSpPr>
          <p:spPr>
            <a:xfrm>
              <a:off x="0" y="-47625"/>
              <a:ext cx="1517523" cy="275721"/>
            </a:xfrm>
            <a:prstGeom prst="rect">
              <a:avLst/>
            </a:prstGeom>
          </p:spPr>
          <p:txBody>
            <a:bodyPr anchor="ctr" rtlCol="false" tIns="50800" lIns="50800" bIns="50800" rIns="50800"/>
            <a:lstStyle/>
            <a:p>
              <a:pPr algn="ctr">
                <a:lnSpc>
                  <a:spcPts val="2939"/>
                </a:lnSpc>
              </a:pPr>
              <a:r>
                <a:rPr lang="en-US" b="true" sz="2099">
                  <a:solidFill>
                    <a:srgbClr val="FFFFFF"/>
                  </a:solidFill>
                  <a:latin typeface="DM Sans Bold"/>
                  <a:ea typeface="DM Sans Bold"/>
                  <a:cs typeface="DM Sans Bold"/>
                  <a:sym typeface="DM Sans Bold"/>
                </a:rPr>
                <a:t>правовстановлюючі документи </a:t>
              </a:r>
            </a:p>
            <a:p>
              <a:pPr algn="ctr">
                <a:lnSpc>
                  <a:spcPts val="3079"/>
                </a:lnSpc>
              </a:pPr>
              <a:r>
                <a:rPr lang="en-US" b="true" sz="2199">
                  <a:solidFill>
                    <a:srgbClr val="FFFFFF"/>
                  </a:solidFill>
                  <a:latin typeface="DM Sans Bold"/>
                  <a:ea typeface="DM Sans Bold"/>
                  <a:cs typeface="DM Sans Bold"/>
                  <a:sym typeface="DM Sans Bold"/>
                </a:rPr>
                <a:t>втрачені</a:t>
              </a:r>
            </a:p>
          </p:txBody>
        </p:sp>
      </p:grpSp>
      <p:grpSp>
        <p:nvGrpSpPr>
          <p:cNvPr name="Group 14" id="14"/>
          <p:cNvGrpSpPr/>
          <p:nvPr/>
        </p:nvGrpSpPr>
        <p:grpSpPr>
          <a:xfrm rot="0">
            <a:off x="1728011" y="1950043"/>
            <a:ext cx="4448855" cy="1042492"/>
            <a:chOff x="0" y="0"/>
            <a:chExt cx="1171715" cy="274566"/>
          </a:xfrm>
        </p:grpSpPr>
        <p:sp>
          <p:nvSpPr>
            <p:cNvPr name="Freeform 15" id="15"/>
            <p:cNvSpPr/>
            <p:nvPr/>
          </p:nvSpPr>
          <p:spPr>
            <a:xfrm flipH="false" flipV="false" rot="0">
              <a:off x="0" y="0"/>
              <a:ext cx="1171715" cy="274566"/>
            </a:xfrm>
            <a:custGeom>
              <a:avLst/>
              <a:gdLst/>
              <a:ahLst/>
              <a:cxnLst/>
              <a:rect r="r" b="b" t="t" l="l"/>
              <a:pathLst>
                <a:path h="274566" w="1171715">
                  <a:moveTo>
                    <a:pt x="88750" y="0"/>
                  </a:moveTo>
                  <a:lnTo>
                    <a:pt x="1082964" y="0"/>
                  </a:lnTo>
                  <a:cubicBezTo>
                    <a:pt x="1106503" y="0"/>
                    <a:pt x="1129077" y="9350"/>
                    <a:pt x="1145720" y="25994"/>
                  </a:cubicBezTo>
                  <a:cubicBezTo>
                    <a:pt x="1162364" y="42638"/>
                    <a:pt x="1171715" y="65212"/>
                    <a:pt x="1171715" y="88750"/>
                  </a:cubicBezTo>
                  <a:lnTo>
                    <a:pt x="1171715" y="185815"/>
                  </a:lnTo>
                  <a:cubicBezTo>
                    <a:pt x="1171715" y="234831"/>
                    <a:pt x="1131980" y="274566"/>
                    <a:pt x="1082964" y="274566"/>
                  </a:cubicBezTo>
                  <a:lnTo>
                    <a:pt x="88750" y="274566"/>
                  </a:lnTo>
                  <a:cubicBezTo>
                    <a:pt x="39735" y="274566"/>
                    <a:pt x="0" y="234831"/>
                    <a:pt x="0" y="185815"/>
                  </a:cubicBezTo>
                  <a:lnTo>
                    <a:pt x="0" y="88750"/>
                  </a:lnTo>
                  <a:cubicBezTo>
                    <a:pt x="0" y="39735"/>
                    <a:pt x="39735" y="0"/>
                    <a:pt x="88750" y="0"/>
                  </a:cubicBezTo>
                  <a:close/>
                </a:path>
              </a:pathLst>
            </a:custGeom>
            <a:solidFill>
              <a:srgbClr val="545454"/>
            </a:solidFill>
          </p:spPr>
        </p:sp>
        <p:sp>
          <p:nvSpPr>
            <p:cNvPr name="TextBox 16" id="16"/>
            <p:cNvSpPr txBox="true"/>
            <p:nvPr/>
          </p:nvSpPr>
          <p:spPr>
            <a:xfrm>
              <a:off x="0" y="-38100"/>
              <a:ext cx="1171715" cy="312666"/>
            </a:xfrm>
            <a:prstGeom prst="rect">
              <a:avLst/>
            </a:prstGeom>
          </p:spPr>
          <p:txBody>
            <a:bodyPr anchor="ctr" rtlCol="false" tIns="50800" lIns="50800" bIns="50800" rIns="50800"/>
            <a:lstStyle/>
            <a:p>
              <a:pPr algn="ctr">
                <a:lnSpc>
                  <a:spcPts val="2520"/>
                </a:lnSpc>
              </a:pPr>
              <a:r>
                <a:rPr lang="en-US" sz="1800" b="true">
                  <a:solidFill>
                    <a:srgbClr val="FFFFFF"/>
                  </a:solidFill>
                  <a:latin typeface="DM Sans Bold"/>
                  <a:ea typeface="DM Sans Bold"/>
                  <a:cs typeface="DM Sans Bold"/>
                  <a:sym typeface="DM Sans Bold"/>
                </a:rPr>
                <a:t>отримання інформації про зареєстровані права від БТІ, </a:t>
              </a:r>
            </a:p>
            <a:p>
              <a:pPr algn="ctr">
                <a:lnSpc>
                  <a:spcPts val="2520"/>
                </a:lnSpc>
              </a:pPr>
              <a:r>
                <a:rPr lang="en-US" b="true" sz="1800">
                  <a:solidFill>
                    <a:srgbClr val="FFFFFF"/>
                  </a:solidFill>
                  <a:latin typeface="DM Sans Bold"/>
                  <a:ea typeface="DM Sans Bold"/>
                  <a:cs typeface="DM Sans Bold"/>
                  <a:sym typeface="DM Sans Bold"/>
                </a:rPr>
                <a:t>або з РПВН </a:t>
              </a:r>
            </a:p>
          </p:txBody>
        </p:sp>
      </p:grpSp>
      <p:grpSp>
        <p:nvGrpSpPr>
          <p:cNvPr name="Group 17" id="17"/>
          <p:cNvGrpSpPr/>
          <p:nvPr/>
        </p:nvGrpSpPr>
        <p:grpSpPr>
          <a:xfrm rot="0">
            <a:off x="12460353" y="1814829"/>
            <a:ext cx="5040887" cy="961745"/>
            <a:chOff x="0" y="0"/>
            <a:chExt cx="1327641" cy="253299"/>
          </a:xfrm>
        </p:grpSpPr>
        <p:sp>
          <p:nvSpPr>
            <p:cNvPr name="Freeform 18" id="18"/>
            <p:cNvSpPr/>
            <p:nvPr/>
          </p:nvSpPr>
          <p:spPr>
            <a:xfrm flipH="false" flipV="false" rot="0">
              <a:off x="0" y="0"/>
              <a:ext cx="1327641" cy="253299"/>
            </a:xfrm>
            <a:custGeom>
              <a:avLst/>
              <a:gdLst/>
              <a:ahLst/>
              <a:cxnLst/>
              <a:rect r="r" b="b" t="t" l="l"/>
              <a:pathLst>
                <a:path h="253299" w="1327641">
                  <a:moveTo>
                    <a:pt x="78327" y="0"/>
                  </a:moveTo>
                  <a:lnTo>
                    <a:pt x="1249314" y="0"/>
                  </a:lnTo>
                  <a:cubicBezTo>
                    <a:pt x="1270087" y="0"/>
                    <a:pt x="1290010" y="8252"/>
                    <a:pt x="1304700" y="22941"/>
                  </a:cubicBezTo>
                  <a:cubicBezTo>
                    <a:pt x="1319389" y="37631"/>
                    <a:pt x="1327641" y="57553"/>
                    <a:pt x="1327641" y="78327"/>
                  </a:cubicBezTo>
                  <a:lnTo>
                    <a:pt x="1327641" y="174972"/>
                  </a:lnTo>
                  <a:cubicBezTo>
                    <a:pt x="1327641" y="195746"/>
                    <a:pt x="1319389" y="215669"/>
                    <a:pt x="1304700" y="230358"/>
                  </a:cubicBezTo>
                  <a:cubicBezTo>
                    <a:pt x="1290010" y="245047"/>
                    <a:pt x="1270087" y="253299"/>
                    <a:pt x="1249314" y="253299"/>
                  </a:cubicBezTo>
                  <a:lnTo>
                    <a:pt x="78327" y="253299"/>
                  </a:lnTo>
                  <a:cubicBezTo>
                    <a:pt x="57553" y="253299"/>
                    <a:pt x="37631" y="245047"/>
                    <a:pt x="22941" y="230358"/>
                  </a:cubicBezTo>
                  <a:cubicBezTo>
                    <a:pt x="8252" y="215669"/>
                    <a:pt x="0" y="195746"/>
                    <a:pt x="0" y="174972"/>
                  </a:cubicBezTo>
                  <a:lnTo>
                    <a:pt x="0" y="78327"/>
                  </a:lnTo>
                  <a:cubicBezTo>
                    <a:pt x="0" y="57553"/>
                    <a:pt x="8252" y="37631"/>
                    <a:pt x="22941" y="22941"/>
                  </a:cubicBezTo>
                  <a:cubicBezTo>
                    <a:pt x="37631" y="8252"/>
                    <a:pt x="57553" y="0"/>
                    <a:pt x="78327" y="0"/>
                  </a:cubicBezTo>
                  <a:close/>
                </a:path>
              </a:pathLst>
            </a:custGeom>
            <a:solidFill>
              <a:srgbClr val="545454"/>
            </a:solidFill>
          </p:spPr>
        </p:sp>
        <p:sp>
          <p:nvSpPr>
            <p:cNvPr name="TextBox 19" id="19"/>
            <p:cNvSpPr txBox="true"/>
            <p:nvPr/>
          </p:nvSpPr>
          <p:spPr>
            <a:xfrm>
              <a:off x="0" y="-38100"/>
              <a:ext cx="1327641" cy="291399"/>
            </a:xfrm>
            <a:prstGeom prst="rect">
              <a:avLst/>
            </a:prstGeom>
          </p:spPr>
          <p:txBody>
            <a:bodyPr anchor="ctr" rtlCol="false" tIns="50800" lIns="50800" bIns="50800" rIns="50800"/>
            <a:lstStyle/>
            <a:p>
              <a:pPr algn="ctr">
                <a:lnSpc>
                  <a:spcPts val="2799"/>
                </a:lnSpc>
              </a:pPr>
              <a:r>
                <a:rPr lang="en-US" sz="1999" b="true">
                  <a:solidFill>
                    <a:srgbClr val="FFFFFF"/>
                  </a:solidFill>
                  <a:latin typeface="DM Sans Bold"/>
                  <a:ea typeface="DM Sans Bold"/>
                  <a:cs typeface="DM Sans Bold"/>
                  <a:sym typeface="DM Sans Bold"/>
                </a:rPr>
                <a:t>підтвердження наявності реєстрації </a:t>
              </a:r>
            </a:p>
            <a:p>
              <a:pPr algn="ctr">
                <a:lnSpc>
                  <a:spcPts val="2799"/>
                </a:lnSpc>
              </a:pPr>
              <a:r>
                <a:rPr lang="en-US" b="true" sz="1999">
                  <a:solidFill>
                    <a:srgbClr val="FFFFFF"/>
                  </a:solidFill>
                  <a:latin typeface="DM Sans Bold"/>
                  <a:ea typeface="DM Sans Bold"/>
                  <a:cs typeface="DM Sans Bold"/>
                  <a:sym typeface="DM Sans Bold"/>
                </a:rPr>
                <a:t>цих прав в БТІ або РПВН</a:t>
              </a:r>
            </a:p>
          </p:txBody>
        </p:sp>
      </p:grpSp>
      <p:sp>
        <p:nvSpPr>
          <p:cNvPr name="Freeform 20" id="20"/>
          <p:cNvSpPr/>
          <p:nvPr/>
        </p:nvSpPr>
        <p:spPr>
          <a:xfrm flipH="true" flipV="true" rot="5249127">
            <a:off x="5806235" y="1249639"/>
            <a:ext cx="1653210" cy="706747"/>
          </a:xfrm>
          <a:custGeom>
            <a:avLst/>
            <a:gdLst/>
            <a:ahLst/>
            <a:cxnLst/>
            <a:rect r="r" b="b" t="t" l="l"/>
            <a:pathLst>
              <a:path h="706747" w="1653210">
                <a:moveTo>
                  <a:pt x="1653210" y="706747"/>
                </a:moveTo>
                <a:lnTo>
                  <a:pt x="0" y="706747"/>
                </a:lnTo>
                <a:lnTo>
                  <a:pt x="0" y="0"/>
                </a:lnTo>
                <a:lnTo>
                  <a:pt x="1653210" y="0"/>
                </a:lnTo>
                <a:lnTo>
                  <a:pt x="1653210" y="706747"/>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true" flipV="false" rot="5400000">
            <a:off x="11264139" y="1231351"/>
            <a:ext cx="1675957" cy="716472"/>
          </a:xfrm>
          <a:custGeom>
            <a:avLst/>
            <a:gdLst/>
            <a:ahLst/>
            <a:cxnLst/>
            <a:rect r="r" b="b" t="t" l="l"/>
            <a:pathLst>
              <a:path h="716472" w="1675957">
                <a:moveTo>
                  <a:pt x="1675957" y="0"/>
                </a:moveTo>
                <a:lnTo>
                  <a:pt x="0" y="0"/>
                </a:lnTo>
                <a:lnTo>
                  <a:pt x="0" y="716472"/>
                </a:lnTo>
                <a:lnTo>
                  <a:pt x="1675957" y="716472"/>
                </a:lnTo>
                <a:lnTo>
                  <a:pt x="167595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AutoShape 22" id="22"/>
          <p:cNvSpPr/>
          <p:nvPr/>
        </p:nvSpPr>
        <p:spPr>
          <a:xfrm>
            <a:off x="2442470" y="2724451"/>
            <a:ext cx="19050" cy="775329"/>
          </a:xfrm>
          <a:prstGeom prst="line">
            <a:avLst/>
          </a:prstGeom>
          <a:ln cap="flat" w="38100">
            <a:solidFill>
              <a:srgbClr val="000000"/>
            </a:solidFill>
            <a:prstDash val="solid"/>
            <a:headEnd type="none" len="sm" w="sm"/>
            <a:tailEnd type="arrow" len="sm" w="med"/>
          </a:ln>
        </p:spPr>
      </p:sp>
      <p:sp>
        <p:nvSpPr>
          <p:cNvPr name="AutoShape 23" id="23"/>
          <p:cNvSpPr/>
          <p:nvPr/>
        </p:nvSpPr>
        <p:spPr>
          <a:xfrm>
            <a:off x="5359458" y="2992536"/>
            <a:ext cx="20574" cy="507244"/>
          </a:xfrm>
          <a:prstGeom prst="line">
            <a:avLst/>
          </a:prstGeom>
          <a:ln cap="flat" w="38100">
            <a:solidFill>
              <a:srgbClr val="000000"/>
            </a:solidFill>
            <a:prstDash val="solid"/>
            <a:headEnd type="none" len="sm" w="sm"/>
            <a:tailEnd type="arrow" len="sm" w="med"/>
          </a:ln>
        </p:spPr>
      </p:sp>
      <p:grpSp>
        <p:nvGrpSpPr>
          <p:cNvPr name="Group 24" id="24"/>
          <p:cNvGrpSpPr/>
          <p:nvPr/>
        </p:nvGrpSpPr>
        <p:grpSpPr>
          <a:xfrm rot="0">
            <a:off x="404794" y="3500248"/>
            <a:ext cx="2752758" cy="745618"/>
            <a:chOff x="0" y="0"/>
            <a:chExt cx="725006" cy="196377"/>
          </a:xfrm>
        </p:grpSpPr>
        <p:sp>
          <p:nvSpPr>
            <p:cNvPr name="Freeform 25" id="25"/>
            <p:cNvSpPr/>
            <p:nvPr/>
          </p:nvSpPr>
          <p:spPr>
            <a:xfrm flipH="false" flipV="false" rot="0">
              <a:off x="0" y="0"/>
              <a:ext cx="725006" cy="196377"/>
            </a:xfrm>
            <a:custGeom>
              <a:avLst/>
              <a:gdLst/>
              <a:ahLst/>
              <a:cxnLst/>
              <a:rect r="r" b="b" t="t" l="l"/>
              <a:pathLst>
                <a:path h="196377" w="725006">
                  <a:moveTo>
                    <a:pt x="98188" y="0"/>
                  </a:moveTo>
                  <a:lnTo>
                    <a:pt x="626818" y="0"/>
                  </a:lnTo>
                  <a:cubicBezTo>
                    <a:pt x="652859" y="0"/>
                    <a:pt x="677834" y="10345"/>
                    <a:pt x="696247" y="28759"/>
                  </a:cubicBezTo>
                  <a:cubicBezTo>
                    <a:pt x="714661" y="47173"/>
                    <a:pt x="725006" y="72147"/>
                    <a:pt x="725006" y="98188"/>
                  </a:cubicBezTo>
                  <a:lnTo>
                    <a:pt x="725006" y="98188"/>
                  </a:lnTo>
                  <a:cubicBezTo>
                    <a:pt x="725006" y="124230"/>
                    <a:pt x="714661" y="149204"/>
                    <a:pt x="696247" y="167618"/>
                  </a:cubicBezTo>
                  <a:cubicBezTo>
                    <a:pt x="677834" y="186032"/>
                    <a:pt x="652859" y="196377"/>
                    <a:pt x="626818" y="196377"/>
                  </a:cubicBezTo>
                  <a:lnTo>
                    <a:pt x="98188" y="196377"/>
                  </a:lnTo>
                  <a:cubicBezTo>
                    <a:pt x="72147" y="196377"/>
                    <a:pt x="47173" y="186032"/>
                    <a:pt x="28759" y="167618"/>
                  </a:cubicBezTo>
                  <a:cubicBezTo>
                    <a:pt x="10345" y="149204"/>
                    <a:pt x="0" y="124230"/>
                    <a:pt x="0" y="98188"/>
                  </a:cubicBezTo>
                  <a:lnTo>
                    <a:pt x="0" y="98188"/>
                  </a:lnTo>
                  <a:cubicBezTo>
                    <a:pt x="0" y="72147"/>
                    <a:pt x="10345" y="47173"/>
                    <a:pt x="28759" y="28759"/>
                  </a:cubicBezTo>
                  <a:cubicBezTo>
                    <a:pt x="47173" y="10345"/>
                    <a:pt x="72147" y="0"/>
                    <a:pt x="98188" y="0"/>
                  </a:cubicBezTo>
                  <a:close/>
                </a:path>
              </a:pathLst>
            </a:custGeom>
            <a:solidFill>
              <a:srgbClr val="FB6141"/>
            </a:solidFill>
          </p:spPr>
        </p:sp>
        <p:sp>
          <p:nvSpPr>
            <p:cNvPr name="TextBox 26" id="26"/>
            <p:cNvSpPr txBox="true"/>
            <p:nvPr/>
          </p:nvSpPr>
          <p:spPr>
            <a:xfrm>
              <a:off x="0" y="-38100"/>
              <a:ext cx="725006" cy="234477"/>
            </a:xfrm>
            <a:prstGeom prst="rect">
              <a:avLst/>
            </a:prstGeom>
          </p:spPr>
          <p:txBody>
            <a:bodyPr anchor="ctr" rtlCol="false" tIns="50800" lIns="50800" bIns="50800" rIns="50800"/>
            <a:lstStyle/>
            <a:p>
              <a:pPr algn="ctr">
                <a:lnSpc>
                  <a:spcPts val="2520"/>
                </a:lnSpc>
              </a:pPr>
              <a:r>
                <a:rPr lang="en-US" b="true" sz="1800">
                  <a:solidFill>
                    <a:srgbClr val="1A0B07"/>
                  </a:solidFill>
                  <a:latin typeface="DM Sans Bold"/>
                  <a:ea typeface="DM Sans Bold"/>
                  <a:cs typeface="DM Sans Bold"/>
                  <a:sym typeface="DM Sans Bold"/>
                </a:rPr>
                <a:t>ІНФОРМАЦІЯ ОТРИМАНА</a:t>
              </a:r>
            </a:p>
          </p:txBody>
        </p:sp>
      </p:grpSp>
      <p:grpSp>
        <p:nvGrpSpPr>
          <p:cNvPr name="Group 27" id="27"/>
          <p:cNvGrpSpPr/>
          <p:nvPr/>
        </p:nvGrpSpPr>
        <p:grpSpPr>
          <a:xfrm rot="0">
            <a:off x="3952438" y="3499780"/>
            <a:ext cx="3663928" cy="1042492"/>
            <a:chOff x="0" y="0"/>
            <a:chExt cx="964985" cy="274566"/>
          </a:xfrm>
        </p:grpSpPr>
        <p:sp>
          <p:nvSpPr>
            <p:cNvPr name="Freeform 28" id="28"/>
            <p:cNvSpPr/>
            <p:nvPr/>
          </p:nvSpPr>
          <p:spPr>
            <a:xfrm flipH="false" flipV="false" rot="0">
              <a:off x="0" y="0"/>
              <a:ext cx="964985" cy="274566"/>
            </a:xfrm>
            <a:custGeom>
              <a:avLst/>
              <a:gdLst/>
              <a:ahLst/>
              <a:cxnLst/>
              <a:rect r="r" b="b" t="t" l="l"/>
              <a:pathLst>
                <a:path h="274566" w="964985">
                  <a:moveTo>
                    <a:pt x="107764" y="0"/>
                  </a:moveTo>
                  <a:lnTo>
                    <a:pt x="857222" y="0"/>
                  </a:lnTo>
                  <a:cubicBezTo>
                    <a:pt x="916738" y="0"/>
                    <a:pt x="964985" y="48247"/>
                    <a:pt x="964985" y="107764"/>
                  </a:cubicBezTo>
                  <a:lnTo>
                    <a:pt x="964985" y="166802"/>
                  </a:lnTo>
                  <a:cubicBezTo>
                    <a:pt x="964985" y="195383"/>
                    <a:pt x="953632" y="222793"/>
                    <a:pt x="933422" y="243003"/>
                  </a:cubicBezTo>
                  <a:cubicBezTo>
                    <a:pt x="913212" y="263212"/>
                    <a:pt x="885802" y="274566"/>
                    <a:pt x="857222" y="274566"/>
                  </a:cubicBezTo>
                  <a:lnTo>
                    <a:pt x="107764" y="274566"/>
                  </a:lnTo>
                  <a:cubicBezTo>
                    <a:pt x="79183" y="274566"/>
                    <a:pt x="51773" y="263212"/>
                    <a:pt x="31563" y="243003"/>
                  </a:cubicBezTo>
                  <a:cubicBezTo>
                    <a:pt x="11354" y="222793"/>
                    <a:pt x="0" y="195383"/>
                    <a:pt x="0" y="166802"/>
                  </a:cubicBezTo>
                  <a:lnTo>
                    <a:pt x="0" y="107764"/>
                  </a:lnTo>
                  <a:cubicBezTo>
                    <a:pt x="0" y="79183"/>
                    <a:pt x="11354" y="51773"/>
                    <a:pt x="31563" y="31563"/>
                  </a:cubicBezTo>
                  <a:cubicBezTo>
                    <a:pt x="51773" y="11354"/>
                    <a:pt x="79183" y="0"/>
                    <a:pt x="107764" y="0"/>
                  </a:cubicBezTo>
                  <a:close/>
                </a:path>
              </a:pathLst>
            </a:custGeom>
            <a:solidFill>
              <a:srgbClr val="FB6141"/>
            </a:solidFill>
          </p:spPr>
        </p:sp>
        <p:sp>
          <p:nvSpPr>
            <p:cNvPr name="TextBox 29" id="29"/>
            <p:cNvSpPr txBox="true"/>
            <p:nvPr/>
          </p:nvSpPr>
          <p:spPr>
            <a:xfrm>
              <a:off x="0" y="-38100"/>
              <a:ext cx="964985" cy="312666"/>
            </a:xfrm>
            <a:prstGeom prst="rect">
              <a:avLst/>
            </a:prstGeom>
          </p:spPr>
          <p:txBody>
            <a:bodyPr anchor="ctr" rtlCol="false" tIns="50800" lIns="50800" bIns="50800" rIns="50800"/>
            <a:lstStyle/>
            <a:p>
              <a:pPr algn="ctr">
                <a:lnSpc>
                  <a:spcPts val="2520"/>
                </a:lnSpc>
              </a:pPr>
              <a:r>
                <a:rPr lang="en-US" b="true" sz="1800">
                  <a:solidFill>
                    <a:srgbClr val="1A0B07"/>
                  </a:solidFill>
                  <a:latin typeface="DM Sans Bold"/>
                  <a:ea typeface="DM Sans Bold"/>
                  <a:cs typeface="DM Sans Bold"/>
                  <a:sym typeface="DM Sans Bold"/>
                </a:rPr>
                <a:t>ОТРИМАННЯ ІНФОРМАЦІЇ НЕ МОЖЛИВЕ (БТІ не виїхало, архіви не вивезені)</a:t>
              </a:r>
            </a:p>
          </p:txBody>
        </p:sp>
      </p:grpSp>
      <p:sp>
        <p:nvSpPr>
          <p:cNvPr name="Freeform 30" id="30"/>
          <p:cNvSpPr/>
          <p:nvPr/>
        </p:nvSpPr>
        <p:spPr>
          <a:xfrm flipH="false" flipV="false" rot="0">
            <a:off x="7161503" y="3857944"/>
            <a:ext cx="723381" cy="723381"/>
          </a:xfrm>
          <a:custGeom>
            <a:avLst/>
            <a:gdLst/>
            <a:ahLst/>
            <a:cxnLst/>
            <a:rect r="r" b="b" t="t" l="l"/>
            <a:pathLst>
              <a:path h="723381" w="723381">
                <a:moveTo>
                  <a:pt x="0" y="0"/>
                </a:moveTo>
                <a:lnTo>
                  <a:pt x="723381" y="0"/>
                </a:lnTo>
                <a:lnTo>
                  <a:pt x="723381" y="723381"/>
                </a:lnTo>
                <a:lnTo>
                  <a:pt x="0" y="7233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AutoShape 31" id="31"/>
          <p:cNvSpPr/>
          <p:nvPr/>
        </p:nvSpPr>
        <p:spPr>
          <a:xfrm>
            <a:off x="1781173" y="4245866"/>
            <a:ext cx="0" cy="589082"/>
          </a:xfrm>
          <a:prstGeom prst="line">
            <a:avLst/>
          </a:prstGeom>
          <a:ln cap="flat" w="38100">
            <a:solidFill>
              <a:srgbClr val="000000"/>
            </a:solidFill>
            <a:prstDash val="solid"/>
            <a:headEnd type="none" len="sm" w="sm"/>
            <a:tailEnd type="arrow" len="sm" w="med"/>
          </a:ln>
        </p:spPr>
      </p:sp>
      <p:grpSp>
        <p:nvGrpSpPr>
          <p:cNvPr name="Group 32" id="32"/>
          <p:cNvGrpSpPr/>
          <p:nvPr/>
        </p:nvGrpSpPr>
        <p:grpSpPr>
          <a:xfrm rot="0">
            <a:off x="473420" y="4822979"/>
            <a:ext cx="2752758" cy="1227661"/>
            <a:chOff x="0" y="0"/>
            <a:chExt cx="725006" cy="323335"/>
          </a:xfrm>
        </p:grpSpPr>
        <p:sp>
          <p:nvSpPr>
            <p:cNvPr name="Freeform 33" id="33"/>
            <p:cNvSpPr/>
            <p:nvPr/>
          </p:nvSpPr>
          <p:spPr>
            <a:xfrm flipH="false" flipV="false" rot="0">
              <a:off x="0" y="0"/>
              <a:ext cx="725006" cy="323335"/>
            </a:xfrm>
            <a:custGeom>
              <a:avLst/>
              <a:gdLst/>
              <a:ahLst/>
              <a:cxnLst/>
              <a:rect r="r" b="b" t="t" l="l"/>
              <a:pathLst>
                <a:path h="323335" w="725006">
                  <a:moveTo>
                    <a:pt x="143434" y="0"/>
                  </a:moveTo>
                  <a:lnTo>
                    <a:pt x="581573" y="0"/>
                  </a:lnTo>
                  <a:cubicBezTo>
                    <a:pt x="660789" y="0"/>
                    <a:pt x="725006" y="64217"/>
                    <a:pt x="725006" y="143434"/>
                  </a:cubicBezTo>
                  <a:lnTo>
                    <a:pt x="725006" y="179901"/>
                  </a:lnTo>
                  <a:cubicBezTo>
                    <a:pt x="725006" y="259117"/>
                    <a:pt x="660789" y="323335"/>
                    <a:pt x="581573" y="323335"/>
                  </a:cubicBezTo>
                  <a:lnTo>
                    <a:pt x="143434" y="323335"/>
                  </a:lnTo>
                  <a:cubicBezTo>
                    <a:pt x="64217" y="323335"/>
                    <a:pt x="0" y="259117"/>
                    <a:pt x="0" y="179901"/>
                  </a:cubicBezTo>
                  <a:lnTo>
                    <a:pt x="0" y="143434"/>
                  </a:lnTo>
                  <a:cubicBezTo>
                    <a:pt x="0" y="64217"/>
                    <a:pt x="64217" y="0"/>
                    <a:pt x="143434" y="0"/>
                  </a:cubicBezTo>
                  <a:close/>
                </a:path>
              </a:pathLst>
            </a:custGeom>
            <a:solidFill>
              <a:srgbClr val="545454"/>
            </a:solidFill>
          </p:spPr>
        </p:sp>
        <p:sp>
          <p:nvSpPr>
            <p:cNvPr name="TextBox 34" id="34"/>
            <p:cNvSpPr txBox="true"/>
            <p:nvPr/>
          </p:nvSpPr>
          <p:spPr>
            <a:xfrm>
              <a:off x="0" y="-38100"/>
              <a:ext cx="725006" cy="361435"/>
            </a:xfrm>
            <a:prstGeom prst="rect">
              <a:avLst/>
            </a:prstGeom>
          </p:spPr>
          <p:txBody>
            <a:bodyPr anchor="ctr" rtlCol="false" tIns="50800" lIns="50800" bIns="50800" rIns="50800"/>
            <a:lstStyle/>
            <a:p>
              <a:pPr algn="ctr">
                <a:lnSpc>
                  <a:spcPts val="2520"/>
                </a:lnSpc>
              </a:pPr>
              <a:r>
                <a:rPr lang="en-US" b="true" sz="1800">
                  <a:solidFill>
                    <a:srgbClr val="FAFAFA"/>
                  </a:solidFill>
                  <a:latin typeface="DM Sans Bold"/>
                  <a:ea typeface="DM Sans Bold"/>
                  <a:cs typeface="DM Sans Bold"/>
                  <a:sym typeface="DM Sans Bold"/>
                </a:rPr>
                <a:t>перевірка на відсутність підстав для відмови</a:t>
              </a:r>
            </a:p>
          </p:txBody>
        </p:sp>
      </p:grpSp>
      <p:sp>
        <p:nvSpPr>
          <p:cNvPr name="AutoShape 35" id="35"/>
          <p:cNvSpPr/>
          <p:nvPr/>
        </p:nvSpPr>
        <p:spPr>
          <a:xfrm>
            <a:off x="1439837" y="6062608"/>
            <a:ext cx="0" cy="589082"/>
          </a:xfrm>
          <a:prstGeom prst="line">
            <a:avLst/>
          </a:prstGeom>
          <a:ln cap="flat" w="38100">
            <a:solidFill>
              <a:srgbClr val="000000"/>
            </a:solidFill>
            <a:prstDash val="solid"/>
            <a:headEnd type="none" len="sm" w="sm"/>
            <a:tailEnd type="arrow" len="sm" w="med"/>
          </a:ln>
        </p:spPr>
      </p:sp>
      <p:grpSp>
        <p:nvGrpSpPr>
          <p:cNvPr name="Group 36" id="36"/>
          <p:cNvGrpSpPr/>
          <p:nvPr/>
        </p:nvGrpSpPr>
        <p:grpSpPr>
          <a:xfrm rot="0">
            <a:off x="351632" y="8276493"/>
            <a:ext cx="2752758" cy="745618"/>
            <a:chOff x="0" y="0"/>
            <a:chExt cx="725006" cy="196377"/>
          </a:xfrm>
        </p:grpSpPr>
        <p:sp>
          <p:nvSpPr>
            <p:cNvPr name="Freeform 37" id="37"/>
            <p:cNvSpPr/>
            <p:nvPr/>
          </p:nvSpPr>
          <p:spPr>
            <a:xfrm flipH="false" flipV="false" rot="0">
              <a:off x="0" y="0"/>
              <a:ext cx="725006" cy="196377"/>
            </a:xfrm>
            <a:custGeom>
              <a:avLst/>
              <a:gdLst/>
              <a:ahLst/>
              <a:cxnLst/>
              <a:rect r="r" b="b" t="t" l="l"/>
              <a:pathLst>
                <a:path h="196377" w="725006">
                  <a:moveTo>
                    <a:pt x="98188" y="0"/>
                  </a:moveTo>
                  <a:lnTo>
                    <a:pt x="626818" y="0"/>
                  </a:lnTo>
                  <a:cubicBezTo>
                    <a:pt x="652859" y="0"/>
                    <a:pt x="677834" y="10345"/>
                    <a:pt x="696247" y="28759"/>
                  </a:cubicBezTo>
                  <a:cubicBezTo>
                    <a:pt x="714661" y="47173"/>
                    <a:pt x="725006" y="72147"/>
                    <a:pt x="725006" y="98188"/>
                  </a:cubicBezTo>
                  <a:lnTo>
                    <a:pt x="725006" y="98188"/>
                  </a:lnTo>
                  <a:cubicBezTo>
                    <a:pt x="725006" y="124230"/>
                    <a:pt x="714661" y="149204"/>
                    <a:pt x="696247" y="167618"/>
                  </a:cubicBezTo>
                  <a:cubicBezTo>
                    <a:pt x="677834" y="186032"/>
                    <a:pt x="652859" y="196377"/>
                    <a:pt x="626818" y="196377"/>
                  </a:cubicBezTo>
                  <a:lnTo>
                    <a:pt x="98188" y="196377"/>
                  </a:lnTo>
                  <a:cubicBezTo>
                    <a:pt x="72147" y="196377"/>
                    <a:pt x="47173" y="186032"/>
                    <a:pt x="28759" y="167618"/>
                  </a:cubicBezTo>
                  <a:cubicBezTo>
                    <a:pt x="10345" y="149204"/>
                    <a:pt x="0" y="124230"/>
                    <a:pt x="0" y="98188"/>
                  </a:cubicBezTo>
                  <a:lnTo>
                    <a:pt x="0" y="98188"/>
                  </a:lnTo>
                  <a:cubicBezTo>
                    <a:pt x="0" y="72147"/>
                    <a:pt x="10345" y="47173"/>
                    <a:pt x="28759" y="28759"/>
                  </a:cubicBezTo>
                  <a:cubicBezTo>
                    <a:pt x="47173" y="10345"/>
                    <a:pt x="72147" y="0"/>
                    <a:pt x="98188" y="0"/>
                  </a:cubicBezTo>
                  <a:close/>
                </a:path>
              </a:pathLst>
            </a:custGeom>
            <a:solidFill>
              <a:srgbClr val="545454"/>
            </a:solidFill>
          </p:spPr>
        </p:sp>
        <p:sp>
          <p:nvSpPr>
            <p:cNvPr name="TextBox 38" id="38"/>
            <p:cNvSpPr txBox="true"/>
            <p:nvPr/>
          </p:nvSpPr>
          <p:spPr>
            <a:xfrm>
              <a:off x="0" y="-47625"/>
              <a:ext cx="725006" cy="244002"/>
            </a:xfrm>
            <a:prstGeom prst="rect">
              <a:avLst/>
            </a:prstGeom>
          </p:spPr>
          <p:txBody>
            <a:bodyPr anchor="ctr" rtlCol="false" tIns="50800" lIns="50800" bIns="50800" rIns="50800"/>
            <a:lstStyle/>
            <a:p>
              <a:pPr algn="ctr">
                <a:lnSpc>
                  <a:spcPts val="3499"/>
                </a:lnSpc>
              </a:pPr>
              <a:r>
                <a:rPr lang="en-US" b="true" sz="2499">
                  <a:solidFill>
                    <a:srgbClr val="FFFFFF"/>
                  </a:solidFill>
                  <a:latin typeface="DM Sans Bold"/>
                  <a:ea typeface="DM Sans Bold"/>
                  <a:cs typeface="DM Sans Bold"/>
                  <a:sym typeface="DM Sans Bold"/>
                </a:rPr>
                <a:t>реєстрація</a:t>
              </a:r>
            </a:p>
          </p:txBody>
        </p:sp>
      </p:grpSp>
      <p:sp>
        <p:nvSpPr>
          <p:cNvPr name="Freeform 39" id="39"/>
          <p:cNvSpPr/>
          <p:nvPr/>
        </p:nvSpPr>
        <p:spPr>
          <a:xfrm flipH="false" flipV="false" rot="0">
            <a:off x="351632" y="8115082"/>
            <a:ext cx="623906" cy="534219"/>
          </a:xfrm>
          <a:custGeom>
            <a:avLst/>
            <a:gdLst/>
            <a:ahLst/>
            <a:cxnLst/>
            <a:rect r="r" b="b" t="t" l="l"/>
            <a:pathLst>
              <a:path h="534219" w="623906">
                <a:moveTo>
                  <a:pt x="0" y="0"/>
                </a:moveTo>
                <a:lnTo>
                  <a:pt x="623906" y="0"/>
                </a:lnTo>
                <a:lnTo>
                  <a:pt x="623906" y="534220"/>
                </a:lnTo>
                <a:lnTo>
                  <a:pt x="0" y="5342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40" id="40"/>
          <p:cNvGrpSpPr/>
          <p:nvPr/>
        </p:nvGrpSpPr>
        <p:grpSpPr>
          <a:xfrm rot="0">
            <a:off x="4153072" y="5143500"/>
            <a:ext cx="2752758" cy="745618"/>
            <a:chOff x="0" y="0"/>
            <a:chExt cx="725006" cy="196377"/>
          </a:xfrm>
        </p:grpSpPr>
        <p:sp>
          <p:nvSpPr>
            <p:cNvPr name="Freeform 41" id="41"/>
            <p:cNvSpPr/>
            <p:nvPr/>
          </p:nvSpPr>
          <p:spPr>
            <a:xfrm flipH="false" flipV="false" rot="0">
              <a:off x="0" y="0"/>
              <a:ext cx="725006" cy="196377"/>
            </a:xfrm>
            <a:custGeom>
              <a:avLst/>
              <a:gdLst/>
              <a:ahLst/>
              <a:cxnLst/>
              <a:rect r="r" b="b" t="t" l="l"/>
              <a:pathLst>
                <a:path h="196377" w="725006">
                  <a:moveTo>
                    <a:pt x="98188" y="0"/>
                  </a:moveTo>
                  <a:lnTo>
                    <a:pt x="626818" y="0"/>
                  </a:lnTo>
                  <a:cubicBezTo>
                    <a:pt x="652859" y="0"/>
                    <a:pt x="677834" y="10345"/>
                    <a:pt x="696247" y="28759"/>
                  </a:cubicBezTo>
                  <a:cubicBezTo>
                    <a:pt x="714661" y="47173"/>
                    <a:pt x="725006" y="72147"/>
                    <a:pt x="725006" y="98188"/>
                  </a:cubicBezTo>
                  <a:lnTo>
                    <a:pt x="725006" y="98188"/>
                  </a:lnTo>
                  <a:cubicBezTo>
                    <a:pt x="725006" y="124230"/>
                    <a:pt x="714661" y="149204"/>
                    <a:pt x="696247" y="167618"/>
                  </a:cubicBezTo>
                  <a:cubicBezTo>
                    <a:pt x="677834" y="186032"/>
                    <a:pt x="652859" y="196377"/>
                    <a:pt x="626818" y="196377"/>
                  </a:cubicBezTo>
                  <a:lnTo>
                    <a:pt x="98188" y="196377"/>
                  </a:lnTo>
                  <a:cubicBezTo>
                    <a:pt x="72147" y="196377"/>
                    <a:pt x="47173" y="186032"/>
                    <a:pt x="28759" y="167618"/>
                  </a:cubicBezTo>
                  <a:cubicBezTo>
                    <a:pt x="10345" y="149204"/>
                    <a:pt x="0" y="124230"/>
                    <a:pt x="0" y="98188"/>
                  </a:cubicBezTo>
                  <a:lnTo>
                    <a:pt x="0" y="98188"/>
                  </a:lnTo>
                  <a:cubicBezTo>
                    <a:pt x="0" y="72147"/>
                    <a:pt x="10345" y="47173"/>
                    <a:pt x="28759" y="28759"/>
                  </a:cubicBezTo>
                  <a:cubicBezTo>
                    <a:pt x="47173" y="10345"/>
                    <a:pt x="72147" y="0"/>
                    <a:pt x="98188" y="0"/>
                  </a:cubicBezTo>
                  <a:close/>
                </a:path>
              </a:pathLst>
            </a:custGeom>
            <a:solidFill>
              <a:srgbClr val="545454"/>
            </a:solidFill>
          </p:spPr>
        </p:sp>
        <p:sp>
          <p:nvSpPr>
            <p:cNvPr name="TextBox 42" id="42"/>
            <p:cNvSpPr txBox="true"/>
            <p:nvPr/>
          </p:nvSpPr>
          <p:spPr>
            <a:xfrm>
              <a:off x="0" y="-47625"/>
              <a:ext cx="725006" cy="244002"/>
            </a:xfrm>
            <a:prstGeom prst="rect">
              <a:avLst/>
            </a:prstGeom>
          </p:spPr>
          <p:txBody>
            <a:bodyPr anchor="ctr" rtlCol="false" tIns="50800" lIns="50800" bIns="50800" rIns="50800"/>
            <a:lstStyle/>
            <a:p>
              <a:pPr algn="ctr">
                <a:lnSpc>
                  <a:spcPts val="3499"/>
                </a:lnSpc>
              </a:pPr>
              <a:r>
                <a:rPr lang="en-US" b="true" sz="2499">
                  <a:solidFill>
                    <a:srgbClr val="FFFFFF"/>
                  </a:solidFill>
                  <a:latin typeface="DM Sans Bold"/>
                  <a:ea typeface="DM Sans Bold"/>
                  <a:cs typeface="DM Sans Bold"/>
                  <a:sym typeface="DM Sans Bold"/>
                </a:rPr>
                <a:t>відмова</a:t>
              </a:r>
            </a:p>
          </p:txBody>
        </p:sp>
      </p:grpSp>
      <p:sp>
        <p:nvSpPr>
          <p:cNvPr name="AutoShape 43" id="43"/>
          <p:cNvSpPr/>
          <p:nvPr/>
        </p:nvSpPr>
        <p:spPr>
          <a:xfrm>
            <a:off x="5399067" y="4581325"/>
            <a:ext cx="20574" cy="507244"/>
          </a:xfrm>
          <a:prstGeom prst="line">
            <a:avLst/>
          </a:prstGeom>
          <a:ln cap="flat" w="38100">
            <a:solidFill>
              <a:srgbClr val="000000"/>
            </a:solidFill>
            <a:prstDash val="solid"/>
            <a:headEnd type="none" len="sm" w="sm"/>
            <a:tailEnd type="arrow" len="sm" w="med"/>
          </a:ln>
        </p:spPr>
      </p:sp>
      <p:sp>
        <p:nvSpPr>
          <p:cNvPr name="Freeform 44" id="44"/>
          <p:cNvSpPr/>
          <p:nvPr/>
        </p:nvSpPr>
        <p:spPr>
          <a:xfrm flipH="false" flipV="false" rot="0">
            <a:off x="4153072" y="5047097"/>
            <a:ext cx="599449" cy="583100"/>
          </a:xfrm>
          <a:custGeom>
            <a:avLst/>
            <a:gdLst/>
            <a:ahLst/>
            <a:cxnLst/>
            <a:rect r="r" b="b" t="t" l="l"/>
            <a:pathLst>
              <a:path h="583100" w="599449">
                <a:moveTo>
                  <a:pt x="0" y="0"/>
                </a:moveTo>
                <a:lnTo>
                  <a:pt x="599449" y="0"/>
                </a:lnTo>
                <a:lnTo>
                  <a:pt x="599449" y="583100"/>
                </a:lnTo>
                <a:lnTo>
                  <a:pt x="0" y="5831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AutoShape 45" id="45"/>
          <p:cNvSpPr/>
          <p:nvPr/>
        </p:nvSpPr>
        <p:spPr>
          <a:xfrm>
            <a:off x="13314091" y="2604871"/>
            <a:ext cx="19050" cy="775329"/>
          </a:xfrm>
          <a:prstGeom prst="line">
            <a:avLst/>
          </a:prstGeom>
          <a:ln cap="flat" w="38100">
            <a:solidFill>
              <a:srgbClr val="000000"/>
            </a:solidFill>
            <a:prstDash val="solid"/>
            <a:headEnd type="none" len="sm" w="sm"/>
            <a:tailEnd type="arrow" len="sm" w="med"/>
          </a:ln>
        </p:spPr>
      </p:sp>
      <p:sp>
        <p:nvSpPr>
          <p:cNvPr name="AutoShape 46" id="46"/>
          <p:cNvSpPr/>
          <p:nvPr/>
        </p:nvSpPr>
        <p:spPr>
          <a:xfrm flipH="true">
            <a:off x="16914598" y="2605339"/>
            <a:ext cx="0" cy="774861"/>
          </a:xfrm>
          <a:prstGeom prst="line">
            <a:avLst/>
          </a:prstGeom>
          <a:ln cap="flat" w="38100">
            <a:solidFill>
              <a:srgbClr val="000000"/>
            </a:solidFill>
            <a:prstDash val="solid"/>
            <a:headEnd type="none" len="sm" w="sm"/>
            <a:tailEnd type="arrow" len="sm" w="med"/>
          </a:ln>
        </p:spPr>
      </p:sp>
      <p:grpSp>
        <p:nvGrpSpPr>
          <p:cNvPr name="Group 47" id="47"/>
          <p:cNvGrpSpPr/>
          <p:nvPr/>
        </p:nvGrpSpPr>
        <p:grpSpPr>
          <a:xfrm rot="0">
            <a:off x="15314171" y="3357048"/>
            <a:ext cx="2896778" cy="1201125"/>
            <a:chOff x="0" y="0"/>
            <a:chExt cx="762937" cy="316346"/>
          </a:xfrm>
        </p:grpSpPr>
        <p:sp>
          <p:nvSpPr>
            <p:cNvPr name="Freeform 48" id="48"/>
            <p:cNvSpPr/>
            <p:nvPr/>
          </p:nvSpPr>
          <p:spPr>
            <a:xfrm flipH="false" flipV="false" rot="0">
              <a:off x="0" y="0"/>
              <a:ext cx="762937" cy="316346"/>
            </a:xfrm>
            <a:custGeom>
              <a:avLst/>
              <a:gdLst/>
              <a:ahLst/>
              <a:cxnLst/>
              <a:rect r="r" b="b" t="t" l="l"/>
              <a:pathLst>
                <a:path h="316346" w="762937">
                  <a:moveTo>
                    <a:pt x="136302" y="0"/>
                  </a:moveTo>
                  <a:lnTo>
                    <a:pt x="626635" y="0"/>
                  </a:lnTo>
                  <a:cubicBezTo>
                    <a:pt x="701913" y="0"/>
                    <a:pt x="762937" y="61025"/>
                    <a:pt x="762937" y="136302"/>
                  </a:cubicBezTo>
                  <a:lnTo>
                    <a:pt x="762937" y="180043"/>
                  </a:lnTo>
                  <a:cubicBezTo>
                    <a:pt x="762937" y="216193"/>
                    <a:pt x="748577" y="250862"/>
                    <a:pt x="723015" y="276424"/>
                  </a:cubicBezTo>
                  <a:cubicBezTo>
                    <a:pt x="697454" y="301985"/>
                    <a:pt x="662785" y="316346"/>
                    <a:pt x="626635" y="316346"/>
                  </a:cubicBezTo>
                  <a:lnTo>
                    <a:pt x="136302" y="316346"/>
                  </a:lnTo>
                  <a:cubicBezTo>
                    <a:pt x="61025" y="316346"/>
                    <a:pt x="0" y="255321"/>
                    <a:pt x="0" y="180043"/>
                  </a:cubicBezTo>
                  <a:lnTo>
                    <a:pt x="0" y="136302"/>
                  </a:lnTo>
                  <a:cubicBezTo>
                    <a:pt x="0" y="61025"/>
                    <a:pt x="61025" y="0"/>
                    <a:pt x="136302" y="0"/>
                  </a:cubicBezTo>
                  <a:close/>
                </a:path>
              </a:pathLst>
            </a:custGeom>
            <a:solidFill>
              <a:srgbClr val="FB6141"/>
            </a:solidFill>
          </p:spPr>
        </p:sp>
        <p:sp>
          <p:nvSpPr>
            <p:cNvPr name="TextBox 49" id="49"/>
            <p:cNvSpPr txBox="true"/>
            <p:nvPr/>
          </p:nvSpPr>
          <p:spPr>
            <a:xfrm>
              <a:off x="0" y="-38100"/>
              <a:ext cx="762937" cy="354446"/>
            </a:xfrm>
            <a:prstGeom prst="rect">
              <a:avLst/>
            </a:prstGeom>
          </p:spPr>
          <p:txBody>
            <a:bodyPr anchor="ctr" rtlCol="false" tIns="50800" lIns="50800" bIns="50800" rIns="50800"/>
            <a:lstStyle/>
            <a:p>
              <a:pPr algn="ctr">
                <a:lnSpc>
                  <a:spcPts val="2520"/>
                </a:lnSpc>
              </a:pPr>
              <a:r>
                <a:rPr lang="en-US" b="true" sz="1800">
                  <a:solidFill>
                    <a:srgbClr val="000000"/>
                  </a:solidFill>
                  <a:latin typeface="DM Sans Bold"/>
                  <a:ea typeface="DM Sans Bold"/>
                  <a:cs typeface="DM Sans Bold"/>
                  <a:sym typeface="DM Sans Bold"/>
                </a:rPr>
                <a:t>реєстрація була проведена, отоимано відповідні відомості </a:t>
              </a:r>
            </a:p>
          </p:txBody>
        </p:sp>
      </p:grpSp>
      <p:grpSp>
        <p:nvGrpSpPr>
          <p:cNvPr name="Group 50" id="50"/>
          <p:cNvGrpSpPr/>
          <p:nvPr/>
        </p:nvGrpSpPr>
        <p:grpSpPr>
          <a:xfrm rot="0">
            <a:off x="10980835" y="3380200"/>
            <a:ext cx="4066636" cy="1042492"/>
            <a:chOff x="0" y="0"/>
            <a:chExt cx="1071048" cy="274566"/>
          </a:xfrm>
        </p:grpSpPr>
        <p:sp>
          <p:nvSpPr>
            <p:cNvPr name="Freeform 51" id="51"/>
            <p:cNvSpPr/>
            <p:nvPr/>
          </p:nvSpPr>
          <p:spPr>
            <a:xfrm flipH="false" flipV="false" rot="0">
              <a:off x="0" y="0"/>
              <a:ext cx="1071048" cy="274566"/>
            </a:xfrm>
            <a:custGeom>
              <a:avLst/>
              <a:gdLst/>
              <a:ahLst/>
              <a:cxnLst/>
              <a:rect r="r" b="b" t="t" l="l"/>
              <a:pathLst>
                <a:path h="274566" w="1071048">
                  <a:moveTo>
                    <a:pt x="97092" y="0"/>
                  </a:moveTo>
                  <a:lnTo>
                    <a:pt x="973956" y="0"/>
                  </a:lnTo>
                  <a:cubicBezTo>
                    <a:pt x="1027579" y="0"/>
                    <a:pt x="1071048" y="43470"/>
                    <a:pt x="1071048" y="97092"/>
                  </a:cubicBezTo>
                  <a:lnTo>
                    <a:pt x="1071048" y="177474"/>
                  </a:lnTo>
                  <a:cubicBezTo>
                    <a:pt x="1071048" y="231096"/>
                    <a:pt x="1027579" y="274566"/>
                    <a:pt x="973956" y="274566"/>
                  </a:cubicBezTo>
                  <a:lnTo>
                    <a:pt x="97092" y="274566"/>
                  </a:lnTo>
                  <a:cubicBezTo>
                    <a:pt x="43470" y="274566"/>
                    <a:pt x="0" y="231096"/>
                    <a:pt x="0" y="177474"/>
                  </a:cubicBezTo>
                  <a:lnTo>
                    <a:pt x="0" y="97092"/>
                  </a:lnTo>
                  <a:cubicBezTo>
                    <a:pt x="0" y="43470"/>
                    <a:pt x="43470" y="0"/>
                    <a:pt x="97092" y="0"/>
                  </a:cubicBezTo>
                  <a:close/>
                </a:path>
              </a:pathLst>
            </a:custGeom>
            <a:solidFill>
              <a:srgbClr val="FB6141"/>
            </a:solidFill>
          </p:spPr>
        </p:sp>
        <p:sp>
          <p:nvSpPr>
            <p:cNvPr name="TextBox 52" id="52"/>
            <p:cNvSpPr txBox="true"/>
            <p:nvPr/>
          </p:nvSpPr>
          <p:spPr>
            <a:xfrm>
              <a:off x="0" y="-47625"/>
              <a:ext cx="1071048" cy="322191"/>
            </a:xfrm>
            <a:prstGeom prst="rect">
              <a:avLst/>
            </a:prstGeom>
          </p:spPr>
          <p:txBody>
            <a:bodyPr anchor="ctr" rtlCol="false" tIns="50800" lIns="50800" bIns="50800" rIns="50800"/>
            <a:lstStyle/>
            <a:p>
              <a:pPr algn="ctr">
                <a:lnSpc>
                  <a:spcPts val="2939"/>
                </a:lnSpc>
              </a:pPr>
              <a:r>
                <a:rPr lang="en-US" b="true" sz="2099">
                  <a:solidFill>
                    <a:srgbClr val="1A0B07"/>
                  </a:solidFill>
                  <a:latin typeface="DM Sans Bold"/>
                  <a:ea typeface="DM Sans Bold"/>
                  <a:cs typeface="DM Sans Bold"/>
                  <a:sym typeface="DM Sans Bold"/>
                </a:rPr>
                <a:t>право власності не було зареєстровано</a:t>
              </a:r>
            </a:p>
          </p:txBody>
        </p:sp>
      </p:grpSp>
      <p:grpSp>
        <p:nvGrpSpPr>
          <p:cNvPr name="Group 53" id="53"/>
          <p:cNvGrpSpPr/>
          <p:nvPr/>
        </p:nvGrpSpPr>
        <p:grpSpPr>
          <a:xfrm rot="0">
            <a:off x="11083974" y="4965838"/>
            <a:ext cx="2752758" cy="745618"/>
            <a:chOff x="0" y="0"/>
            <a:chExt cx="725006" cy="196377"/>
          </a:xfrm>
        </p:grpSpPr>
        <p:sp>
          <p:nvSpPr>
            <p:cNvPr name="Freeform 54" id="54"/>
            <p:cNvSpPr/>
            <p:nvPr/>
          </p:nvSpPr>
          <p:spPr>
            <a:xfrm flipH="false" flipV="false" rot="0">
              <a:off x="0" y="0"/>
              <a:ext cx="725006" cy="196377"/>
            </a:xfrm>
            <a:custGeom>
              <a:avLst/>
              <a:gdLst/>
              <a:ahLst/>
              <a:cxnLst/>
              <a:rect r="r" b="b" t="t" l="l"/>
              <a:pathLst>
                <a:path h="196377" w="725006">
                  <a:moveTo>
                    <a:pt x="98188" y="0"/>
                  </a:moveTo>
                  <a:lnTo>
                    <a:pt x="626818" y="0"/>
                  </a:lnTo>
                  <a:cubicBezTo>
                    <a:pt x="652859" y="0"/>
                    <a:pt x="677834" y="10345"/>
                    <a:pt x="696247" y="28759"/>
                  </a:cubicBezTo>
                  <a:cubicBezTo>
                    <a:pt x="714661" y="47173"/>
                    <a:pt x="725006" y="72147"/>
                    <a:pt x="725006" y="98188"/>
                  </a:cubicBezTo>
                  <a:lnTo>
                    <a:pt x="725006" y="98188"/>
                  </a:lnTo>
                  <a:cubicBezTo>
                    <a:pt x="725006" y="124230"/>
                    <a:pt x="714661" y="149204"/>
                    <a:pt x="696247" y="167618"/>
                  </a:cubicBezTo>
                  <a:cubicBezTo>
                    <a:pt x="677834" y="186032"/>
                    <a:pt x="652859" y="196377"/>
                    <a:pt x="626818" y="196377"/>
                  </a:cubicBezTo>
                  <a:lnTo>
                    <a:pt x="98188" y="196377"/>
                  </a:lnTo>
                  <a:cubicBezTo>
                    <a:pt x="72147" y="196377"/>
                    <a:pt x="47173" y="186032"/>
                    <a:pt x="28759" y="167618"/>
                  </a:cubicBezTo>
                  <a:cubicBezTo>
                    <a:pt x="10345" y="149204"/>
                    <a:pt x="0" y="124230"/>
                    <a:pt x="0" y="98188"/>
                  </a:cubicBezTo>
                  <a:lnTo>
                    <a:pt x="0" y="98188"/>
                  </a:lnTo>
                  <a:cubicBezTo>
                    <a:pt x="0" y="72147"/>
                    <a:pt x="10345" y="47173"/>
                    <a:pt x="28759" y="28759"/>
                  </a:cubicBezTo>
                  <a:cubicBezTo>
                    <a:pt x="47173" y="10345"/>
                    <a:pt x="72147" y="0"/>
                    <a:pt x="98188" y="0"/>
                  </a:cubicBezTo>
                  <a:close/>
                </a:path>
              </a:pathLst>
            </a:custGeom>
            <a:solidFill>
              <a:srgbClr val="545454"/>
            </a:solidFill>
          </p:spPr>
        </p:sp>
        <p:sp>
          <p:nvSpPr>
            <p:cNvPr name="TextBox 55" id="55"/>
            <p:cNvSpPr txBox="true"/>
            <p:nvPr/>
          </p:nvSpPr>
          <p:spPr>
            <a:xfrm>
              <a:off x="0" y="-47625"/>
              <a:ext cx="725006" cy="244002"/>
            </a:xfrm>
            <a:prstGeom prst="rect">
              <a:avLst/>
            </a:prstGeom>
          </p:spPr>
          <p:txBody>
            <a:bodyPr anchor="ctr" rtlCol="false" tIns="50800" lIns="50800" bIns="50800" rIns="50800"/>
            <a:lstStyle/>
            <a:p>
              <a:pPr algn="ctr">
                <a:lnSpc>
                  <a:spcPts val="3499"/>
                </a:lnSpc>
              </a:pPr>
              <a:r>
                <a:rPr lang="en-US" b="true" sz="2499">
                  <a:solidFill>
                    <a:srgbClr val="FFFFFF"/>
                  </a:solidFill>
                  <a:latin typeface="DM Sans Bold"/>
                  <a:ea typeface="DM Sans Bold"/>
                  <a:cs typeface="DM Sans Bold"/>
                  <a:sym typeface="DM Sans Bold"/>
                </a:rPr>
                <a:t>відмова</a:t>
              </a:r>
            </a:p>
          </p:txBody>
        </p:sp>
      </p:grpSp>
      <p:sp>
        <p:nvSpPr>
          <p:cNvPr name="AutoShape 56" id="56"/>
          <p:cNvSpPr/>
          <p:nvPr/>
        </p:nvSpPr>
        <p:spPr>
          <a:xfrm>
            <a:off x="11762916" y="4423464"/>
            <a:ext cx="20574" cy="507244"/>
          </a:xfrm>
          <a:prstGeom prst="line">
            <a:avLst/>
          </a:prstGeom>
          <a:ln cap="flat" w="38100">
            <a:solidFill>
              <a:srgbClr val="000000"/>
            </a:solidFill>
            <a:prstDash val="solid"/>
            <a:headEnd type="none" len="sm" w="sm"/>
            <a:tailEnd type="arrow" len="sm" w="med"/>
          </a:ln>
        </p:spPr>
      </p:sp>
      <p:sp>
        <p:nvSpPr>
          <p:cNvPr name="Freeform 57" id="57"/>
          <p:cNvSpPr/>
          <p:nvPr/>
        </p:nvSpPr>
        <p:spPr>
          <a:xfrm flipH="false" flipV="false" rot="0">
            <a:off x="10980835" y="4865678"/>
            <a:ext cx="599449" cy="583100"/>
          </a:xfrm>
          <a:custGeom>
            <a:avLst/>
            <a:gdLst/>
            <a:ahLst/>
            <a:cxnLst/>
            <a:rect r="r" b="b" t="t" l="l"/>
            <a:pathLst>
              <a:path h="583100" w="599449">
                <a:moveTo>
                  <a:pt x="0" y="0"/>
                </a:moveTo>
                <a:lnTo>
                  <a:pt x="599449" y="0"/>
                </a:lnTo>
                <a:lnTo>
                  <a:pt x="599449" y="583100"/>
                </a:lnTo>
                <a:lnTo>
                  <a:pt x="0" y="5831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58" id="58"/>
          <p:cNvGrpSpPr/>
          <p:nvPr/>
        </p:nvGrpSpPr>
        <p:grpSpPr>
          <a:xfrm rot="0">
            <a:off x="15389390" y="5088570"/>
            <a:ext cx="2752758" cy="745618"/>
            <a:chOff x="0" y="0"/>
            <a:chExt cx="725006" cy="196377"/>
          </a:xfrm>
        </p:grpSpPr>
        <p:sp>
          <p:nvSpPr>
            <p:cNvPr name="Freeform 59" id="59"/>
            <p:cNvSpPr/>
            <p:nvPr/>
          </p:nvSpPr>
          <p:spPr>
            <a:xfrm flipH="false" flipV="false" rot="0">
              <a:off x="0" y="0"/>
              <a:ext cx="725006" cy="196377"/>
            </a:xfrm>
            <a:custGeom>
              <a:avLst/>
              <a:gdLst/>
              <a:ahLst/>
              <a:cxnLst/>
              <a:rect r="r" b="b" t="t" l="l"/>
              <a:pathLst>
                <a:path h="196377" w="725006">
                  <a:moveTo>
                    <a:pt x="98188" y="0"/>
                  </a:moveTo>
                  <a:lnTo>
                    <a:pt x="626818" y="0"/>
                  </a:lnTo>
                  <a:cubicBezTo>
                    <a:pt x="652859" y="0"/>
                    <a:pt x="677834" y="10345"/>
                    <a:pt x="696247" y="28759"/>
                  </a:cubicBezTo>
                  <a:cubicBezTo>
                    <a:pt x="714661" y="47173"/>
                    <a:pt x="725006" y="72147"/>
                    <a:pt x="725006" y="98188"/>
                  </a:cubicBezTo>
                  <a:lnTo>
                    <a:pt x="725006" y="98188"/>
                  </a:lnTo>
                  <a:cubicBezTo>
                    <a:pt x="725006" y="124230"/>
                    <a:pt x="714661" y="149204"/>
                    <a:pt x="696247" y="167618"/>
                  </a:cubicBezTo>
                  <a:cubicBezTo>
                    <a:pt x="677834" y="186032"/>
                    <a:pt x="652859" y="196377"/>
                    <a:pt x="626818" y="196377"/>
                  </a:cubicBezTo>
                  <a:lnTo>
                    <a:pt x="98188" y="196377"/>
                  </a:lnTo>
                  <a:cubicBezTo>
                    <a:pt x="72147" y="196377"/>
                    <a:pt x="47173" y="186032"/>
                    <a:pt x="28759" y="167618"/>
                  </a:cubicBezTo>
                  <a:cubicBezTo>
                    <a:pt x="10345" y="149204"/>
                    <a:pt x="0" y="124230"/>
                    <a:pt x="0" y="98188"/>
                  </a:cubicBezTo>
                  <a:lnTo>
                    <a:pt x="0" y="98188"/>
                  </a:lnTo>
                  <a:cubicBezTo>
                    <a:pt x="0" y="72147"/>
                    <a:pt x="10345" y="47173"/>
                    <a:pt x="28759" y="28759"/>
                  </a:cubicBezTo>
                  <a:cubicBezTo>
                    <a:pt x="47173" y="10345"/>
                    <a:pt x="72147" y="0"/>
                    <a:pt x="98188" y="0"/>
                  </a:cubicBezTo>
                  <a:close/>
                </a:path>
              </a:pathLst>
            </a:custGeom>
            <a:solidFill>
              <a:srgbClr val="545454"/>
            </a:solidFill>
          </p:spPr>
        </p:sp>
        <p:sp>
          <p:nvSpPr>
            <p:cNvPr name="TextBox 60" id="60"/>
            <p:cNvSpPr txBox="true"/>
            <p:nvPr/>
          </p:nvSpPr>
          <p:spPr>
            <a:xfrm>
              <a:off x="0" y="-47625"/>
              <a:ext cx="725006" cy="244002"/>
            </a:xfrm>
            <a:prstGeom prst="rect">
              <a:avLst/>
            </a:prstGeom>
          </p:spPr>
          <p:txBody>
            <a:bodyPr anchor="ctr" rtlCol="false" tIns="50800" lIns="50800" bIns="50800" rIns="50800"/>
            <a:lstStyle/>
            <a:p>
              <a:pPr algn="ctr">
                <a:lnSpc>
                  <a:spcPts val="3499"/>
                </a:lnSpc>
              </a:pPr>
              <a:r>
                <a:rPr lang="en-US" b="true" sz="2499">
                  <a:solidFill>
                    <a:srgbClr val="FFFFFF"/>
                  </a:solidFill>
                  <a:latin typeface="DM Sans Bold"/>
                  <a:ea typeface="DM Sans Bold"/>
                  <a:cs typeface="DM Sans Bold"/>
                  <a:sym typeface="DM Sans Bold"/>
                </a:rPr>
                <a:t>реєстрація</a:t>
              </a:r>
            </a:p>
          </p:txBody>
        </p:sp>
      </p:grpSp>
      <p:sp>
        <p:nvSpPr>
          <p:cNvPr name="AutoShape 61" id="61"/>
          <p:cNvSpPr/>
          <p:nvPr/>
        </p:nvSpPr>
        <p:spPr>
          <a:xfrm>
            <a:off x="16208457" y="4499488"/>
            <a:ext cx="0" cy="589082"/>
          </a:xfrm>
          <a:prstGeom prst="line">
            <a:avLst/>
          </a:prstGeom>
          <a:ln cap="flat" w="38100">
            <a:solidFill>
              <a:srgbClr val="000000"/>
            </a:solidFill>
            <a:prstDash val="solid"/>
            <a:headEnd type="none" len="sm" w="sm"/>
            <a:tailEnd type="arrow" len="sm" w="med"/>
          </a:ln>
        </p:spPr>
      </p:sp>
      <p:sp>
        <p:nvSpPr>
          <p:cNvPr name="Freeform 62" id="62"/>
          <p:cNvSpPr/>
          <p:nvPr/>
        </p:nvSpPr>
        <p:spPr>
          <a:xfrm flipH="false" flipV="false" rot="0">
            <a:off x="15241365" y="4965838"/>
            <a:ext cx="623906" cy="534219"/>
          </a:xfrm>
          <a:custGeom>
            <a:avLst/>
            <a:gdLst/>
            <a:ahLst/>
            <a:cxnLst/>
            <a:rect r="r" b="b" t="t" l="l"/>
            <a:pathLst>
              <a:path h="534219" w="623906">
                <a:moveTo>
                  <a:pt x="0" y="0"/>
                </a:moveTo>
                <a:lnTo>
                  <a:pt x="623906" y="0"/>
                </a:lnTo>
                <a:lnTo>
                  <a:pt x="623906" y="534219"/>
                </a:lnTo>
                <a:lnTo>
                  <a:pt x="0" y="53421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3" id="63"/>
          <p:cNvSpPr/>
          <p:nvPr/>
        </p:nvSpPr>
        <p:spPr>
          <a:xfrm flipH="false" flipV="false" rot="-2997910">
            <a:off x="10352691" y="6027732"/>
            <a:ext cx="2139140" cy="914482"/>
          </a:xfrm>
          <a:custGeom>
            <a:avLst/>
            <a:gdLst/>
            <a:ahLst/>
            <a:cxnLst/>
            <a:rect r="r" b="b" t="t" l="l"/>
            <a:pathLst>
              <a:path h="914482" w="2139140">
                <a:moveTo>
                  <a:pt x="0" y="0"/>
                </a:moveTo>
                <a:lnTo>
                  <a:pt x="2139139" y="0"/>
                </a:lnTo>
                <a:lnTo>
                  <a:pt x="2139139" y="914482"/>
                </a:lnTo>
                <a:lnTo>
                  <a:pt x="0" y="9144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4" id="64"/>
          <p:cNvSpPr/>
          <p:nvPr/>
        </p:nvSpPr>
        <p:spPr>
          <a:xfrm flipH="false" flipV="true" rot="-8416181">
            <a:off x="5047414" y="6039426"/>
            <a:ext cx="2139140" cy="914482"/>
          </a:xfrm>
          <a:custGeom>
            <a:avLst/>
            <a:gdLst/>
            <a:ahLst/>
            <a:cxnLst/>
            <a:rect r="r" b="b" t="t" l="l"/>
            <a:pathLst>
              <a:path h="914482" w="2139140">
                <a:moveTo>
                  <a:pt x="0" y="914482"/>
                </a:moveTo>
                <a:lnTo>
                  <a:pt x="2139139" y="914482"/>
                </a:lnTo>
                <a:lnTo>
                  <a:pt x="2139139" y="0"/>
                </a:lnTo>
                <a:lnTo>
                  <a:pt x="0" y="0"/>
                </a:lnTo>
                <a:lnTo>
                  <a:pt x="0" y="914482"/>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65" id="65"/>
          <p:cNvGrpSpPr/>
          <p:nvPr/>
        </p:nvGrpSpPr>
        <p:grpSpPr>
          <a:xfrm rot="0">
            <a:off x="7390371" y="5889118"/>
            <a:ext cx="2993797" cy="2939601"/>
            <a:chOff x="0" y="0"/>
            <a:chExt cx="788490" cy="774216"/>
          </a:xfrm>
        </p:grpSpPr>
        <p:sp>
          <p:nvSpPr>
            <p:cNvPr name="Freeform 66" id="66"/>
            <p:cNvSpPr/>
            <p:nvPr/>
          </p:nvSpPr>
          <p:spPr>
            <a:xfrm flipH="false" flipV="false" rot="0">
              <a:off x="0" y="0"/>
              <a:ext cx="788490" cy="774216"/>
            </a:xfrm>
            <a:custGeom>
              <a:avLst/>
              <a:gdLst/>
              <a:ahLst/>
              <a:cxnLst/>
              <a:rect r="r" b="b" t="t" l="l"/>
              <a:pathLst>
                <a:path h="774216" w="788490">
                  <a:moveTo>
                    <a:pt x="131885" y="0"/>
                  </a:moveTo>
                  <a:lnTo>
                    <a:pt x="656604" y="0"/>
                  </a:lnTo>
                  <a:cubicBezTo>
                    <a:pt x="729443" y="0"/>
                    <a:pt x="788490" y="59047"/>
                    <a:pt x="788490" y="131885"/>
                  </a:cubicBezTo>
                  <a:lnTo>
                    <a:pt x="788490" y="642330"/>
                  </a:lnTo>
                  <a:cubicBezTo>
                    <a:pt x="788490" y="677309"/>
                    <a:pt x="774595" y="710854"/>
                    <a:pt x="749861" y="735587"/>
                  </a:cubicBezTo>
                  <a:cubicBezTo>
                    <a:pt x="725128" y="760321"/>
                    <a:pt x="691583" y="774216"/>
                    <a:pt x="656604" y="774216"/>
                  </a:cubicBezTo>
                  <a:lnTo>
                    <a:pt x="131885" y="774216"/>
                  </a:lnTo>
                  <a:cubicBezTo>
                    <a:pt x="96907" y="774216"/>
                    <a:pt x="63362" y="760321"/>
                    <a:pt x="38628" y="735587"/>
                  </a:cubicBezTo>
                  <a:cubicBezTo>
                    <a:pt x="13895" y="710854"/>
                    <a:pt x="0" y="677309"/>
                    <a:pt x="0" y="642330"/>
                  </a:cubicBezTo>
                  <a:lnTo>
                    <a:pt x="0" y="131885"/>
                  </a:lnTo>
                  <a:cubicBezTo>
                    <a:pt x="0" y="96907"/>
                    <a:pt x="13895" y="63362"/>
                    <a:pt x="38628" y="38628"/>
                  </a:cubicBezTo>
                  <a:cubicBezTo>
                    <a:pt x="63362" y="13895"/>
                    <a:pt x="96907" y="0"/>
                    <a:pt x="131885" y="0"/>
                  </a:cubicBezTo>
                  <a:close/>
                </a:path>
              </a:pathLst>
            </a:custGeom>
            <a:solidFill>
              <a:srgbClr val="FB6141"/>
            </a:solidFill>
          </p:spPr>
        </p:sp>
        <p:sp>
          <p:nvSpPr>
            <p:cNvPr name="TextBox 67" id="67"/>
            <p:cNvSpPr txBox="true"/>
            <p:nvPr/>
          </p:nvSpPr>
          <p:spPr>
            <a:xfrm>
              <a:off x="0" y="-47625"/>
              <a:ext cx="788490" cy="821841"/>
            </a:xfrm>
            <a:prstGeom prst="rect">
              <a:avLst/>
            </a:prstGeom>
          </p:spPr>
          <p:txBody>
            <a:bodyPr anchor="ctr" rtlCol="false" tIns="50800" lIns="50800" bIns="50800" rIns="50800"/>
            <a:lstStyle/>
            <a:p>
              <a:pPr algn="ctr">
                <a:lnSpc>
                  <a:spcPts val="3079"/>
                </a:lnSpc>
              </a:pPr>
            </a:p>
            <a:p>
              <a:pPr algn="ctr">
                <a:lnSpc>
                  <a:spcPts val="3079"/>
                </a:lnSpc>
              </a:pPr>
              <a:r>
                <a:rPr lang="en-US" b="true" sz="2199">
                  <a:solidFill>
                    <a:srgbClr val="1A0B07"/>
                  </a:solidFill>
                  <a:latin typeface="DM Sans Bold"/>
                  <a:ea typeface="DM Sans Bold"/>
                  <a:cs typeface="DM Sans Bold"/>
                  <a:sym typeface="DM Sans Bold"/>
                </a:rPr>
                <a:t>звернення до суду для визнання права власності</a:t>
              </a:r>
            </a:p>
          </p:txBody>
        </p:sp>
      </p:grpSp>
      <p:sp>
        <p:nvSpPr>
          <p:cNvPr name="Freeform 68" id="68"/>
          <p:cNvSpPr/>
          <p:nvPr/>
        </p:nvSpPr>
        <p:spPr>
          <a:xfrm flipH="false" flipV="false" rot="0">
            <a:off x="7616367" y="6050640"/>
            <a:ext cx="1053877" cy="745618"/>
          </a:xfrm>
          <a:custGeom>
            <a:avLst/>
            <a:gdLst/>
            <a:ahLst/>
            <a:cxnLst/>
            <a:rect r="r" b="b" t="t" l="l"/>
            <a:pathLst>
              <a:path h="745618" w="1053877">
                <a:moveTo>
                  <a:pt x="0" y="0"/>
                </a:moveTo>
                <a:lnTo>
                  <a:pt x="1053877" y="0"/>
                </a:lnTo>
                <a:lnTo>
                  <a:pt x="1053877" y="745618"/>
                </a:lnTo>
                <a:lnTo>
                  <a:pt x="0" y="74561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69" id="69"/>
          <p:cNvGrpSpPr/>
          <p:nvPr/>
        </p:nvGrpSpPr>
        <p:grpSpPr>
          <a:xfrm rot="0">
            <a:off x="351632" y="6651690"/>
            <a:ext cx="2568980" cy="1101442"/>
            <a:chOff x="0" y="0"/>
            <a:chExt cx="676604" cy="290092"/>
          </a:xfrm>
        </p:grpSpPr>
        <p:sp>
          <p:nvSpPr>
            <p:cNvPr name="Freeform 70" id="70"/>
            <p:cNvSpPr/>
            <p:nvPr/>
          </p:nvSpPr>
          <p:spPr>
            <a:xfrm flipH="false" flipV="false" rot="0">
              <a:off x="0" y="0"/>
              <a:ext cx="676604" cy="290092"/>
            </a:xfrm>
            <a:custGeom>
              <a:avLst/>
              <a:gdLst/>
              <a:ahLst/>
              <a:cxnLst/>
              <a:rect r="r" b="b" t="t" l="l"/>
              <a:pathLst>
                <a:path h="290092" w="676604">
                  <a:moveTo>
                    <a:pt x="145046" y="0"/>
                  </a:moveTo>
                  <a:lnTo>
                    <a:pt x="531558" y="0"/>
                  </a:lnTo>
                  <a:cubicBezTo>
                    <a:pt x="570026" y="0"/>
                    <a:pt x="606919" y="15282"/>
                    <a:pt x="634121" y="42483"/>
                  </a:cubicBezTo>
                  <a:cubicBezTo>
                    <a:pt x="661322" y="69684"/>
                    <a:pt x="676604" y="106577"/>
                    <a:pt x="676604" y="145046"/>
                  </a:cubicBezTo>
                  <a:lnTo>
                    <a:pt x="676604" y="145046"/>
                  </a:lnTo>
                  <a:cubicBezTo>
                    <a:pt x="676604" y="183514"/>
                    <a:pt x="661322" y="220407"/>
                    <a:pt x="634121" y="247609"/>
                  </a:cubicBezTo>
                  <a:cubicBezTo>
                    <a:pt x="606919" y="274810"/>
                    <a:pt x="570026" y="290092"/>
                    <a:pt x="531558" y="290092"/>
                  </a:cubicBezTo>
                  <a:lnTo>
                    <a:pt x="145046" y="290092"/>
                  </a:lnTo>
                  <a:cubicBezTo>
                    <a:pt x="106577" y="290092"/>
                    <a:pt x="69684" y="274810"/>
                    <a:pt x="42483" y="247609"/>
                  </a:cubicBezTo>
                  <a:cubicBezTo>
                    <a:pt x="15282" y="220407"/>
                    <a:pt x="0" y="183514"/>
                    <a:pt x="0" y="145046"/>
                  </a:cubicBezTo>
                  <a:lnTo>
                    <a:pt x="0" y="145046"/>
                  </a:lnTo>
                  <a:cubicBezTo>
                    <a:pt x="0" y="106577"/>
                    <a:pt x="15282" y="69684"/>
                    <a:pt x="42483" y="42483"/>
                  </a:cubicBezTo>
                  <a:cubicBezTo>
                    <a:pt x="69684" y="15282"/>
                    <a:pt x="106577" y="0"/>
                    <a:pt x="145046" y="0"/>
                  </a:cubicBezTo>
                  <a:close/>
                </a:path>
              </a:pathLst>
            </a:custGeom>
            <a:solidFill>
              <a:srgbClr val="FB6141"/>
            </a:solidFill>
          </p:spPr>
        </p:sp>
        <p:sp>
          <p:nvSpPr>
            <p:cNvPr name="TextBox 71" id="71"/>
            <p:cNvSpPr txBox="true"/>
            <p:nvPr/>
          </p:nvSpPr>
          <p:spPr>
            <a:xfrm>
              <a:off x="0" y="-38100"/>
              <a:ext cx="676604" cy="328192"/>
            </a:xfrm>
            <a:prstGeom prst="rect">
              <a:avLst/>
            </a:prstGeom>
          </p:spPr>
          <p:txBody>
            <a:bodyPr anchor="ctr" rtlCol="false" tIns="50800" lIns="50800" bIns="50800" rIns="50800"/>
            <a:lstStyle/>
            <a:p>
              <a:pPr algn="ctr">
                <a:lnSpc>
                  <a:spcPts val="2520"/>
                </a:lnSpc>
              </a:pPr>
              <a:r>
                <a:rPr lang="en-US" b="true" sz="1800">
                  <a:solidFill>
                    <a:srgbClr val="1A0B07"/>
                  </a:solidFill>
                  <a:latin typeface="DM Sans Bold"/>
                  <a:ea typeface="DM Sans Bold"/>
                  <a:cs typeface="DM Sans Bold"/>
                  <a:sym typeface="DM Sans Bold"/>
                </a:rPr>
                <a:t>підстав для відмови не виявлено</a:t>
              </a:r>
            </a:p>
          </p:txBody>
        </p:sp>
      </p:grpSp>
      <p:sp>
        <p:nvSpPr>
          <p:cNvPr name="AutoShape 72" id="72"/>
          <p:cNvSpPr/>
          <p:nvPr/>
        </p:nvSpPr>
        <p:spPr>
          <a:xfrm>
            <a:off x="1849799" y="7677077"/>
            <a:ext cx="0" cy="589082"/>
          </a:xfrm>
          <a:prstGeom prst="line">
            <a:avLst/>
          </a:prstGeom>
          <a:ln cap="flat" w="38100">
            <a:solidFill>
              <a:srgbClr val="000000"/>
            </a:solidFill>
            <a:prstDash val="solid"/>
            <a:headEnd type="none" len="sm" w="sm"/>
            <a:tailEnd type="arrow" len="sm" w="med"/>
          </a:ln>
        </p:spPr>
      </p:sp>
      <p:sp>
        <p:nvSpPr>
          <p:cNvPr name="AutoShape 73" id="73"/>
          <p:cNvSpPr/>
          <p:nvPr/>
        </p:nvSpPr>
        <p:spPr>
          <a:xfrm>
            <a:off x="2607064" y="6091788"/>
            <a:ext cx="1012412" cy="559902"/>
          </a:xfrm>
          <a:prstGeom prst="line">
            <a:avLst/>
          </a:prstGeom>
          <a:ln cap="flat" w="38100">
            <a:solidFill>
              <a:srgbClr val="000000"/>
            </a:solidFill>
            <a:prstDash val="solid"/>
            <a:headEnd type="none" len="sm" w="sm"/>
            <a:tailEnd type="arrow" len="sm" w="med"/>
          </a:ln>
        </p:spPr>
      </p:sp>
      <p:grpSp>
        <p:nvGrpSpPr>
          <p:cNvPr name="Group 74" id="74"/>
          <p:cNvGrpSpPr/>
          <p:nvPr/>
        </p:nvGrpSpPr>
        <p:grpSpPr>
          <a:xfrm rot="0">
            <a:off x="3157552" y="6651690"/>
            <a:ext cx="2201906" cy="1101442"/>
            <a:chOff x="0" y="0"/>
            <a:chExt cx="579926" cy="290092"/>
          </a:xfrm>
        </p:grpSpPr>
        <p:sp>
          <p:nvSpPr>
            <p:cNvPr name="Freeform 75" id="75"/>
            <p:cNvSpPr/>
            <p:nvPr/>
          </p:nvSpPr>
          <p:spPr>
            <a:xfrm flipH="false" flipV="false" rot="0">
              <a:off x="0" y="0"/>
              <a:ext cx="579926" cy="290092"/>
            </a:xfrm>
            <a:custGeom>
              <a:avLst/>
              <a:gdLst/>
              <a:ahLst/>
              <a:cxnLst/>
              <a:rect r="r" b="b" t="t" l="l"/>
              <a:pathLst>
                <a:path h="290092" w="579926">
                  <a:moveTo>
                    <a:pt x="145046" y="0"/>
                  </a:moveTo>
                  <a:lnTo>
                    <a:pt x="434880" y="0"/>
                  </a:lnTo>
                  <a:cubicBezTo>
                    <a:pt x="473349" y="0"/>
                    <a:pt x="510242" y="15282"/>
                    <a:pt x="537443" y="42483"/>
                  </a:cubicBezTo>
                  <a:cubicBezTo>
                    <a:pt x="564644" y="69684"/>
                    <a:pt x="579926" y="106577"/>
                    <a:pt x="579926" y="145046"/>
                  </a:cubicBezTo>
                  <a:lnTo>
                    <a:pt x="579926" y="145046"/>
                  </a:lnTo>
                  <a:cubicBezTo>
                    <a:pt x="579926" y="183514"/>
                    <a:pt x="564644" y="220407"/>
                    <a:pt x="537443" y="247609"/>
                  </a:cubicBezTo>
                  <a:cubicBezTo>
                    <a:pt x="510242" y="274810"/>
                    <a:pt x="473349" y="290092"/>
                    <a:pt x="434880" y="290092"/>
                  </a:cubicBezTo>
                  <a:lnTo>
                    <a:pt x="145046" y="290092"/>
                  </a:lnTo>
                  <a:cubicBezTo>
                    <a:pt x="106577" y="290092"/>
                    <a:pt x="69684" y="274810"/>
                    <a:pt x="42483" y="247609"/>
                  </a:cubicBezTo>
                  <a:cubicBezTo>
                    <a:pt x="15282" y="220407"/>
                    <a:pt x="0" y="183514"/>
                    <a:pt x="0" y="145046"/>
                  </a:cubicBezTo>
                  <a:lnTo>
                    <a:pt x="0" y="145046"/>
                  </a:lnTo>
                  <a:cubicBezTo>
                    <a:pt x="0" y="106577"/>
                    <a:pt x="15282" y="69684"/>
                    <a:pt x="42483" y="42483"/>
                  </a:cubicBezTo>
                  <a:cubicBezTo>
                    <a:pt x="69684" y="15282"/>
                    <a:pt x="106577" y="0"/>
                    <a:pt x="145046" y="0"/>
                  </a:cubicBezTo>
                  <a:close/>
                </a:path>
              </a:pathLst>
            </a:custGeom>
            <a:solidFill>
              <a:srgbClr val="FB6141"/>
            </a:solidFill>
          </p:spPr>
        </p:sp>
        <p:sp>
          <p:nvSpPr>
            <p:cNvPr name="TextBox 76" id="76"/>
            <p:cNvSpPr txBox="true"/>
            <p:nvPr/>
          </p:nvSpPr>
          <p:spPr>
            <a:xfrm>
              <a:off x="0" y="-38100"/>
              <a:ext cx="579926" cy="328192"/>
            </a:xfrm>
            <a:prstGeom prst="rect">
              <a:avLst/>
            </a:prstGeom>
          </p:spPr>
          <p:txBody>
            <a:bodyPr anchor="ctr" rtlCol="false" tIns="50800" lIns="50800" bIns="50800" rIns="50800"/>
            <a:lstStyle/>
            <a:p>
              <a:pPr algn="ctr">
                <a:lnSpc>
                  <a:spcPts val="2520"/>
                </a:lnSpc>
              </a:pPr>
              <a:r>
                <a:rPr lang="en-US" b="true" sz="1800">
                  <a:solidFill>
                    <a:srgbClr val="1A0B07"/>
                  </a:solidFill>
                  <a:latin typeface="DM Sans Bold"/>
                  <a:ea typeface="DM Sans Bold"/>
                  <a:cs typeface="DM Sans Bold"/>
                  <a:sym typeface="DM Sans Bold"/>
                </a:rPr>
                <a:t>встановлено порушення/суперечності</a:t>
              </a:r>
            </a:p>
          </p:txBody>
        </p:sp>
      </p:grpSp>
      <p:sp>
        <p:nvSpPr>
          <p:cNvPr name="AutoShape 77" id="77"/>
          <p:cNvSpPr/>
          <p:nvPr/>
        </p:nvSpPr>
        <p:spPr>
          <a:xfrm>
            <a:off x="4494060" y="7598015"/>
            <a:ext cx="0" cy="589082"/>
          </a:xfrm>
          <a:prstGeom prst="line">
            <a:avLst/>
          </a:prstGeom>
          <a:ln cap="flat" w="38100">
            <a:solidFill>
              <a:srgbClr val="000000"/>
            </a:solidFill>
            <a:prstDash val="solid"/>
            <a:headEnd type="none" len="sm" w="sm"/>
            <a:tailEnd type="arrow" len="sm" w="med"/>
          </a:ln>
        </p:spPr>
      </p:sp>
      <p:grpSp>
        <p:nvGrpSpPr>
          <p:cNvPr name="Group 78" id="78"/>
          <p:cNvGrpSpPr/>
          <p:nvPr/>
        </p:nvGrpSpPr>
        <p:grpSpPr>
          <a:xfrm rot="0">
            <a:off x="3364226" y="8187096"/>
            <a:ext cx="2752758" cy="745618"/>
            <a:chOff x="0" y="0"/>
            <a:chExt cx="725006" cy="196377"/>
          </a:xfrm>
        </p:grpSpPr>
        <p:sp>
          <p:nvSpPr>
            <p:cNvPr name="Freeform 79" id="79"/>
            <p:cNvSpPr/>
            <p:nvPr/>
          </p:nvSpPr>
          <p:spPr>
            <a:xfrm flipH="false" flipV="false" rot="0">
              <a:off x="0" y="0"/>
              <a:ext cx="725006" cy="196377"/>
            </a:xfrm>
            <a:custGeom>
              <a:avLst/>
              <a:gdLst/>
              <a:ahLst/>
              <a:cxnLst/>
              <a:rect r="r" b="b" t="t" l="l"/>
              <a:pathLst>
                <a:path h="196377" w="725006">
                  <a:moveTo>
                    <a:pt x="98188" y="0"/>
                  </a:moveTo>
                  <a:lnTo>
                    <a:pt x="626818" y="0"/>
                  </a:lnTo>
                  <a:cubicBezTo>
                    <a:pt x="652859" y="0"/>
                    <a:pt x="677834" y="10345"/>
                    <a:pt x="696247" y="28759"/>
                  </a:cubicBezTo>
                  <a:cubicBezTo>
                    <a:pt x="714661" y="47173"/>
                    <a:pt x="725006" y="72147"/>
                    <a:pt x="725006" y="98188"/>
                  </a:cubicBezTo>
                  <a:lnTo>
                    <a:pt x="725006" y="98188"/>
                  </a:lnTo>
                  <a:cubicBezTo>
                    <a:pt x="725006" y="124230"/>
                    <a:pt x="714661" y="149204"/>
                    <a:pt x="696247" y="167618"/>
                  </a:cubicBezTo>
                  <a:cubicBezTo>
                    <a:pt x="677834" y="186032"/>
                    <a:pt x="652859" y="196377"/>
                    <a:pt x="626818" y="196377"/>
                  </a:cubicBezTo>
                  <a:lnTo>
                    <a:pt x="98188" y="196377"/>
                  </a:lnTo>
                  <a:cubicBezTo>
                    <a:pt x="72147" y="196377"/>
                    <a:pt x="47173" y="186032"/>
                    <a:pt x="28759" y="167618"/>
                  </a:cubicBezTo>
                  <a:cubicBezTo>
                    <a:pt x="10345" y="149204"/>
                    <a:pt x="0" y="124230"/>
                    <a:pt x="0" y="98188"/>
                  </a:cubicBezTo>
                  <a:lnTo>
                    <a:pt x="0" y="98188"/>
                  </a:lnTo>
                  <a:cubicBezTo>
                    <a:pt x="0" y="72147"/>
                    <a:pt x="10345" y="47173"/>
                    <a:pt x="28759" y="28759"/>
                  </a:cubicBezTo>
                  <a:cubicBezTo>
                    <a:pt x="47173" y="10345"/>
                    <a:pt x="72147" y="0"/>
                    <a:pt x="98188" y="0"/>
                  </a:cubicBezTo>
                  <a:close/>
                </a:path>
              </a:pathLst>
            </a:custGeom>
            <a:solidFill>
              <a:srgbClr val="545454"/>
            </a:solidFill>
          </p:spPr>
        </p:sp>
        <p:sp>
          <p:nvSpPr>
            <p:cNvPr name="TextBox 80" id="80"/>
            <p:cNvSpPr txBox="true"/>
            <p:nvPr/>
          </p:nvSpPr>
          <p:spPr>
            <a:xfrm>
              <a:off x="0" y="-47625"/>
              <a:ext cx="725006" cy="244002"/>
            </a:xfrm>
            <a:prstGeom prst="rect">
              <a:avLst/>
            </a:prstGeom>
          </p:spPr>
          <p:txBody>
            <a:bodyPr anchor="ctr" rtlCol="false" tIns="50800" lIns="50800" bIns="50800" rIns="50800"/>
            <a:lstStyle/>
            <a:p>
              <a:pPr algn="ctr">
                <a:lnSpc>
                  <a:spcPts val="3499"/>
                </a:lnSpc>
              </a:pPr>
              <a:r>
                <a:rPr lang="en-US" b="true" sz="2499">
                  <a:solidFill>
                    <a:srgbClr val="FFFFFF"/>
                  </a:solidFill>
                  <a:latin typeface="DM Sans Bold"/>
                  <a:ea typeface="DM Sans Bold"/>
                  <a:cs typeface="DM Sans Bold"/>
                  <a:sym typeface="DM Sans Bold"/>
                </a:rPr>
                <a:t>відмова</a:t>
              </a:r>
            </a:p>
          </p:txBody>
        </p:sp>
      </p:grpSp>
      <p:sp>
        <p:nvSpPr>
          <p:cNvPr name="Freeform 81" id="81"/>
          <p:cNvSpPr/>
          <p:nvPr/>
        </p:nvSpPr>
        <p:spPr>
          <a:xfrm flipH="false" flipV="false" rot="0">
            <a:off x="3364226" y="8090642"/>
            <a:ext cx="599449" cy="583100"/>
          </a:xfrm>
          <a:custGeom>
            <a:avLst/>
            <a:gdLst/>
            <a:ahLst/>
            <a:cxnLst/>
            <a:rect r="r" b="b" t="t" l="l"/>
            <a:pathLst>
              <a:path h="583100" w="599449">
                <a:moveTo>
                  <a:pt x="0" y="0"/>
                </a:moveTo>
                <a:lnTo>
                  <a:pt x="599449" y="0"/>
                </a:lnTo>
                <a:lnTo>
                  <a:pt x="599449" y="583100"/>
                </a:lnTo>
                <a:lnTo>
                  <a:pt x="0" y="5831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82" id="82"/>
          <p:cNvSpPr/>
          <p:nvPr/>
        </p:nvSpPr>
        <p:spPr>
          <a:xfrm flipH="true" flipV="false" rot="3939360">
            <a:off x="11949056" y="6173655"/>
            <a:ext cx="2085382" cy="891501"/>
          </a:xfrm>
          <a:custGeom>
            <a:avLst/>
            <a:gdLst/>
            <a:ahLst/>
            <a:cxnLst/>
            <a:rect r="r" b="b" t="t" l="l"/>
            <a:pathLst>
              <a:path h="891501" w="2085382">
                <a:moveTo>
                  <a:pt x="2085382" y="0"/>
                </a:moveTo>
                <a:lnTo>
                  <a:pt x="0" y="0"/>
                </a:lnTo>
                <a:lnTo>
                  <a:pt x="0" y="891501"/>
                </a:lnTo>
                <a:lnTo>
                  <a:pt x="2085382" y="891501"/>
                </a:lnTo>
                <a:lnTo>
                  <a:pt x="2085382"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83" id="83"/>
          <p:cNvGrpSpPr/>
          <p:nvPr/>
        </p:nvGrpSpPr>
        <p:grpSpPr>
          <a:xfrm rot="0">
            <a:off x="13837311" y="6958138"/>
            <a:ext cx="2594064" cy="1042492"/>
            <a:chOff x="0" y="0"/>
            <a:chExt cx="683210" cy="274566"/>
          </a:xfrm>
        </p:grpSpPr>
        <p:sp>
          <p:nvSpPr>
            <p:cNvPr name="Freeform 84" id="84"/>
            <p:cNvSpPr/>
            <p:nvPr/>
          </p:nvSpPr>
          <p:spPr>
            <a:xfrm flipH="false" flipV="false" rot="0">
              <a:off x="0" y="0"/>
              <a:ext cx="683210" cy="274566"/>
            </a:xfrm>
            <a:custGeom>
              <a:avLst/>
              <a:gdLst/>
              <a:ahLst/>
              <a:cxnLst/>
              <a:rect r="r" b="b" t="t" l="l"/>
              <a:pathLst>
                <a:path h="274566" w="683210">
                  <a:moveTo>
                    <a:pt x="137283" y="0"/>
                  </a:moveTo>
                  <a:lnTo>
                    <a:pt x="545927" y="0"/>
                  </a:lnTo>
                  <a:cubicBezTo>
                    <a:pt x="621747" y="0"/>
                    <a:pt x="683210" y="61464"/>
                    <a:pt x="683210" y="137283"/>
                  </a:cubicBezTo>
                  <a:lnTo>
                    <a:pt x="683210" y="137283"/>
                  </a:lnTo>
                  <a:cubicBezTo>
                    <a:pt x="683210" y="173693"/>
                    <a:pt x="668747" y="208611"/>
                    <a:pt x="643001" y="234357"/>
                  </a:cubicBezTo>
                  <a:cubicBezTo>
                    <a:pt x="617255" y="260102"/>
                    <a:pt x="582337" y="274566"/>
                    <a:pt x="545927" y="274566"/>
                  </a:cubicBezTo>
                  <a:lnTo>
                    <a:pt x="137283" y="274566"/>
                  </a:lnTo>
                  <a:cubicBezTo>
                    <a:pt x="100873" y="274566"/>
                    <a:pt x="65955" y="260102"/>
                    <a:pt x="40209" y="234357"/>
                  </a:cubicBezTo>
                  <a:cubicBezTo>
                    <a:pt x="14464" y="208611"/>
                    <a:pt x="0" y="173693"/>
                    <a:pt x="0" y="137283"/>
                  </a:cubicBezTo>
                  <a:lnTo>
                    <a:pt x="0" y="137283"/>
                  </a:lnTo>
                  <a:cubicBezTo>
                    <a:pt x="0" y="100873"/>
                    <a:pt x="14464" y="65955"/>
                    <a:pt x="40209" y="40209"/>
                  </a:cubicBezTo>
                  <a:cubicBezTo>
                    <a:pt x="65955" y="14464"/>
                    <a:pt x="100873" y="0"/>
                    <a:pt x="137283" y="0"/>
                  </a:cubicBezTo>
                  <a:close/>
                </a:path>
              </a:pathLst>
            </a:custGeom>
            <a:solidFill>
              <a:srgbClr val="FB6141"/>
            </a:solidFill>
          </p:spPr>
        </p:sp>
        <p:sp>
          <p:nvSpPr>
            <p:cNvPr name="TextBox 85" id="85"/>
            <p:cNvSpPr txBox="true"/>
            <p:nvPr/>
          </p:nvSpPr>
          <p:spPr>
            <a:xfrm>
              <a:off x="0" y="-38100"/>
              <a:ext cx="683210" cy="312666"/>
            </a:xfrm>
            <a:prstGeom prst="rect">
              <a:avLst/>
            </a:prstGeom>
          </p:spPr>
          <p:txBody>
            <a:bodyPr anchor="ctr" rtlCol="false" tIns="50800" lIns="50800" bIns="50800" rIns="50800"/>
            <a:lstStyle/>
            <a:p>
              <a:pPr algn="ctr">
                <a:lnSpc>
                  <a:spcPts val="2520"/>
                </a:lnSpc>
              </a:pPr>
              <a:r>
                <a:rPr lang="en-US" b="true" sz="1800">
                  <a:solidFill>
                    <a:srgbClr val="1A0B07"/>
                  </a:solidFill>
                  <a:latin typeface="DM Sans Bold"/>
                  <a:ea typeface="DM Sans Bold"/>
                  <a:cs typeface="DM Sans Bold"/>
                  <a:sym typeface="DM Sans Bold"/>
                </a:rPr>
                <a:t>Отримання дублікату документа</a:t>
              </a:r>
            </a:p>
          </p:txBody>
        </p:sp>
      </p:grpSp>
      <p:sp>
        <p:nvSpPr>
          <p:cNvPr name="AutoShape 86" id="86"/>
          <p:cNvSpPr/>
          <p:nvPr/>
        </p:nvSpPr>
        <p:spPr>
          <a:xfrm>
            <a:off x="15854984" y="7902188"/>
            <a:ext cx="20574" cy="507244"/>
          </a:xfrm>
          <a:prstGeom prst="line">
            <a:avLst/>
          </a:prstGeom>
          <a:ln cap="flat" w="38100">
            <a:solidFill>
              <a:srgbClr val="000000"/>
            </a:solidFill>
            <a:prstDash val="solid"/>
            <a:headEnd type="none" len="sm" w="sm"/>
            <a:tailEnd type="arrow" len="sm" w="med"/>
          </a:ln>
        </p:spPr>
      </p:sp>
      <p:grpSp>
        <p:nvGrpSpPr>
          <p:cNvPr name="Group 87" id="87"/>
          <p:cNvGrpSpPr/>
          <p:nvPr/>
        </p:nvGrpSpPr>
        <p:grpSpPr>
          <a:xfrm rot="0">
            <a:off x="12022209" y="8410205"/>
            <a:ext cx="5237091" cy="611906"/>
            <a:chOff x="0" y="0"/>
            <a:chExt cx="1379316" cy="161160"/>
          </a:xfrm>
        </p:grpSpPr>
        <p:sp>
          <p:nvSpPr>
            <p:cNvPr name="Freeform 88" id="88"/>
            <p:cNvSpPr/>
            <p:nvPr/>
          </p:nvSpPr>
          <p:spPr>
            <a:xfrm flipH="false" flipV="false" rot="0">
              <a:off x="0" y="0"/>
              <a:ext cx="1379316" cy="161160"/>
            </a:xfrm>
            <a:custGeom>
              <a:avLst/>
              <a:gdLst/>
              <a:ahLst/>
              <a:cxnLst/>
              <a:rect r="r" b="b" t="t" l="l"/>
              <a:pathLst>
                <a:path h="161160" w="1379316">
                  <a:moveTo>
                    <a:pt x="75393" y="0"/>
                  </a:moveTo>
                  <a:lnTo>
                    <a:pt x="1303924" y="0"/>
                  </a:lnTo>
                  <a:cubicBezTo>
                    <a:pt x="1345562" y="0"/>
                    <a:pt x="1379316" y="33754"/>
                    <a:pt x="1379316" y="75393"/>
                  </a:cubicBezTo>
                  <a:lnTo>
                    <a:pt x="1379316" y="85768"/>
                  </a:lnTo>
                  <a:cubicBezTo>
                    <a:pt x="1379316" y="105763"/>
                    <a:pt x="1371373" y="124940"/>
                    <a:pt x="1357234" y="139078"/>
                  </a:cubicBezTo>
                  <a:cubicBezTo>
                    <a:pt x="1343095" y="153217"/>
                    <a:pt x="1323919" y="161160"/>
                    <a:pt x="1303924" y="161160"/>
                  </a:cubicBezTo>
                  <a:lnTo>
                    <a:pt x="75393" y="161160"/>
                  </a:lnTo>
                  <a:cubicBezTo>
                    <a:pt x="55397" y="161160"/>
                    <a:pt x="36221" y="153217"/>
                    <a:pt x="22082" y="139078"/>
                  </a:cubicBezTo>
                  <a:cubicBezTo>
                    <a:pt x="7943" y="124940"/>
                    <a:pt x="0" y="105763"/>
                    <a:pt x="0" y="85768"/>
                  </a:cubicBezTo>
                  <a:lnTo>
                    <a:pt x="0" y="75393"/>
                  </a:lnTo>
                  <a:cubicBezTo>
                    <a:pt x="0" y="55397"/>
                    <a:pt x="7943" y="36221"/>
                    <a:pt x="22082" y="22082"/>
                  </a:cubicBezTo>
                  <a:cubicBezTo>
                    <a:pt x="36221" y="7943"/>
                    <a:pt x="55397" y="0"/>
                    <a:pt x="75393" y="0"/>
                  </a:cubicBezTo>
                  <a:close/>
                </a:path>
              </a:pathLst>
            </a:custGeom>
            <a:solidFill>
              <a:srgbClr val="545454"/>
            </a:solidFill>
          </p:spPr>
        </p:sp>
        <p:sp>
          <p:nvSpPr>
            <p:cNvPr name="TextBox 89" id="89"/>
            <p:cNvSpPr txBox="true"/>
            <p:nvPr/>
          </p:nvSpPr>
          <p:spPr>
            <a:xfrm>
              <a:off x="0" y="-38100"/>
              <a:ext cx="1379316" cy="199260"/>
            </a:xfrm>
            <a:prstGeom prst="rect">
              <a:avLst/>
            </a:prstGeom>
          </p:spPr>
          <p:txBody>
            <a:bodyPr anchor="ctr" rtlCol="false" tIns="50800" lIns="50800" bIns="50800" rIns="50800"/>
            <a:lstStyle/>
            <a:p>
              <a:pPr algn="ctr">
                <a:lnSpc>
                  <a:spcPts val="2520"/>
                </a:lnSpc>
              </a:pPr>
              <a:r>
                <a:rPr lang="en-US" b="true" sz="1800">
                  <a:solidFill>
                    <a:srgbClr val="FFFFFF"/>
                  </a:solidFill>
                  <a:latin typeface="DM Sans Bold"/>
                  <a:ea typeface="DM Sans Bold"/>
                  <a:cs typeface="DM Sans Bold"/>
                  <a:sym typeface="DM Sans Bold"/>
                </a:rPr>
                <a:t>повторне звернення за реєстрацією прав</a:t>
              </a:r>
            </a:p>
          </p:txBody>
        </p:sp>
      </p:grpSp>
      <p:sp>
        <p:nvSpPr>
          <p:cNvPr name="Freeform 90" id="90"/>
          <p:cNvSpPr/>
          <p:nvPr/>
        </p:nvSpPr>
        <p:spPr>
          <a:xfrm flipH="false" flipV="false" rot="622226">
            <a:off x="15846766" y="6997228"/>
            <a:ext cx="723381" cy="723381"/>
          </a:xfrm>
          <a:custGeom>
            <a:avLst/>
            <a:gdLst/>
            <a:ahLst/>
            <a:cxnLst/>
            <a:rect r="r" b="b" t="t" l="l"/>
            <a:pathLst>
              <a:path h="723381" w="723381">
                <a:moveTo>
                  <a:pt x="0" y="0"/>
                </a:moveTo>
                <a:lnTo>
                  <a:pt x="723381" y="0"/>
                </a:lnTo>
                <a:lnTo>
                  <a:pt x="723381" y="723381"/>
                </a:lnTo>
                <a:lnTo>
                  <a:pt x="0" y="72338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91" id="91"/>
          <p:cNvSpPr/>
          <p:nvPr/>
        </p:nvSpPr>
        <p:spPr>
          <a:xfrm flipH="false" flipV="false" rot="0">
            <a:off x="542527" y="509511"/>
            <a:ext cx="662289" cy="676668"/>
          </a:xfrm>
          <a:custGeom>
            <a:avLst/>
            <a:gdLst/>
            <a:ahLst/>
            <a:cxnLst/>
            <a:rect r="r" b="b" t="t" l="l"/>
            <a:pathLst>
              <a:path h="676668" w="662289">
                <a:moveTo>
                  <a:pt x="0" y="0"/>
                </a:moveTo>
                <a:lnTo>
                  <a:pt x="662289" y="0"/>
                </a:lnTo>
                <a:lnTo>
                  <a:pt x="662289" y="676668"/>
                </a:lnTo>
                <a:lnTo>
                  <a:pt x="0" y="67666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92" id="92"/>
          <p:cNvSpPr/>
          <p:nvPr/>
        </p:nvSpPr>
        <p:spPr>
          <a:xfrm flipH="false" flipV="false" rot="0">
            <a:off x="404794" y="4581325"/>
            <a:ext cx="738520" cy="711748"/>
          </a:xfrm>
          <a:custGeom>
            <a:avLst/>
            <a:gdLst/>
            <a:ahLst/>
            <a:cxnLst/>
            <a:rect r="r" b="b" t="t" l="l"/>
            <a:pathLst>
              <a:path h="711748" w="738520">
                <a:moveTo>
                  <a:pt x="0" y="0"/>
                </a:moveTo>
                <a:lnTo>
                  <a:pt x="738520" y="0"/>
                </a:lnTo>
                <a:lnTo>
                  <a:pt x="738520" y="711749"/>
                </a:lnTo>
                <a:lnTo>
                  <a:pt x="0" y="711749"/>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93" id="93"/>
          <p:cNvSpPr/>
          <p:nvPr/>
        </p:nvSpPr>
        <p:spPr>
          <a:xfrm flipH="false" flipV="false" rot="0">
            <a:off x="16978965" y="729081"/>
            <a:ext cx="560670" cy="764116"/>
          </a:xfrm>
          <a:custGeom>
            <a:avLst/>
            <a:gdLst/>
            <a:ahLst/>
            <a:cxnLst/>
            <a:rect r="r" b="b" t="t" l="l"/>
            <a:pathLst>
              <a:path h="764116" w="560670">
                <a:moveTo>
                  <a:pt x="0" y="0"/>
                </a:moveTo>
                <a:lnTo>
                  <a:pt x="560670" y="0"/>
                </a:lnTo>
                <a:lnTo>
                  <a:pt x="560670" y="764116"/>
                </a:lnTo>
                <a:lnTo>
                  <a:pt x="0" y="76411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grpSp>
        <p:nvGrpSpPr>
          <p:cNvPr name="Group 94" id="94"/>
          <p:cNvGrpSpPr/>
          <p:nvPr/>
        </p:nvGrpSpPr>
        <p:grpSpPr>
          <a:xfrm rot="0">
            <a:off x="7507914" y="1950043"/>
            <a:ext cx="4225294" cy="1175842"/>
            <a:chOff x="0" y="0"/>
            <a:chExt cx="1112835" cy="309687"/>
          </a:xfrm>
        </p:grpSpPr>
        <p:sp>
          <p:nvSpPr>
            <p:cNvPr name="Freeform 95" id="95"/>
            <p:cNvSpPr/>
            <p:nvPr/>
          </p:nvSpPr>
          <p:spPr>
            <a:xfrm flipH="false" flipV="false" rot="0">
              <a:off x="0" y="0"/>
              <a:ext cx="1112834" cy="309687"/>
            </a:xfrm>
            <a:custGeom>
              <a:avLst/>
              <a:gdLst/>
              <a:ahLst/>
              <a:cxnLst/>
              <a:rect r="r" b="b" t="t" l="l"/>
              <a:pathLst>
                <a:path h="309687" w="1112834">
                  <a:moveTo>
                    <a:pt x="31149" y="0"/>
                  </a:moveTo>
                  <a:lnTo>
                    <a:pt x="1081686" y="0"/>
                  </a:lnTo>
                  <a:cubicBezTo>
                    <a:pt x="1098889" y="0"/>
                    <a:pt x="1112834" y="13946"/>
                    <a:pt x="1112834" y="31149"/>
                  </a:cubicBezTo>
                  <a:lnTo>
                    <a:pt x="1112834" y="278538"/>
                  </a:lnTo>
                  <a:cubicBezTo>
                    <a:pt x="1112834" y="295741"/>
                    <a:pt x="1098889" y="309687"/>
                    <a:pt x="1081686" y="309687"/>
                  </a:cubicBezTo>
                  <a:lnTo>
                    <a:pt x="31149" y="309687"/>
                  </a:lnTo>
                  <a:cubicBezTo>
                    <a:pt x="13946" y="309687"/>
                    <a:pt x="0" y="295741"/>
                    <a:pt x="0" y="278538"/>
                  </a:cubicBezTo>
                  <a:lnTo>
                    <a:pt x="0" y="31149"/>
                  </a:lnTo>
                  <a:cubicBezTo>
                    <a:pt x="0" y="13946"/>
                    <a:pt x="13946" y="0"/>
                    <a:pt x="31149" y="0"/>
                  </a:cubicBezTo>
                  <a:close/>
                </a:path>
              </a:pathLst>
            </a:custGeom>
            <a:solidFill>
              <a:srgbClr val="F9C13C"/>
            </a:solidFill>
            <a:ln w="66675" cap="sq">
              <a:solidFill>
                <a:srgbClr val="000000"/>
              </a:solidFill>
              <a:prstDash val="solid"/>
              <a:miter/>
            </a:ln>
          </p:spPr>
        </p:sp>
        <p:sp>
          <p:nvSpPr>
            <p:cNvPr name="TextBox 96" id="96"/>
            <p:cNvSpPr txBox="true"/>
            <p:nvPr/>
          </p:nvSpPr>
          <p:spPr>
            <a:xfrm>
              <a:off x="0" y="-38100"/>
              <a:ext cx="1112835" cy="347787"/>
            </a:xfrm>
            <a:prstGeom prst="rect">
              <a:avLst/>
            </a:prstGeom>
          </p:spPr>
          <p:txBody>
            <a:bodyPr anchor="ctr" rtlCol="false" tIns="50800" lIns="50800" bIns="50800" rIns="50800"/>
            <a:lstStyle/>
            <a:p>
              <a:pPr algn="ctr">
                <a:lnSpc>
                  <a:spcPts val="2520"/>
                </a:lnSpc>
              </a:pPr>
              <a:r>
                <a:rPr lang="en-US" b="true" sz="1800">
                  <a:solidFill>
                    <a:srgbClr val="000000"/>
                  </a:solidFill>
                  <a:latin typeface="DM Sans Bold"/>
                  <a:ea typeface="DM Sans Bold"/>
                  <a:cs typeface="DM Sans Bold"/>
                  <a:sym typeface="DM Sans Bold"/>
                </a:rPr>
                <a:t>ЗА УМОВИ НАЯВНОСТІ ДОСТАТНІХ ВІДОМОСТЕЙ ПРО ТЕХНІЧНУ ІНВЕНТАРИЗАЦІЮ</a:t>
              </a:r>
            </a:p>
          </p:txBody>
        </p:sp>
      </p:grpSp>
      <p:sp>
        <p:nvSpPr>
          <p:cNvPr name="Freeform 97" id="97"/>
          <p:cNvSpPr/>
          <p:nvPr/>
        </p:nvSpPr>
        <p:spPr>
          <a:xfrm flipH="false" flipV="false" rot="-1131809">
            <a:off x="7507914" y="401441"/>
            <a:ext cx="977005" cy="1413388"/>
          </a:xfrm>
          <a:custGeom>
            <a:avLst/>
            <a:gdLst/>
            <a:ahLst/>
            <a:cxnLst/>
            <a:rect r="r" b="b" t="t" l="l"/>
            <a:pathLst>
              <a:path h="1413388" w="977005">
                <a:moveTo>
                  <a:pt x="0" y="0"/>
                </a:moveTo>
                <a:lnTo>
                  <a:pt x="977004" y="0"/>
                </a:lnTo>
                <a:lnTo>
                  <a:pt x="977004" y="1413388"/>
                </a:lnTo>
                <a:lnTo>
                  <a:pt x="0" y="141338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98" id="98"/>
          <p:cNvSpPr/>
          <p:nvPr/>
        </p:nvSpPr>
        <p:spPr>
          <a:xfrm flipH="false" flipV="false" rot="0">
            <a:off x="8794889" y="189624"/>
            <a:ext cx="977005" cy="1413388"/>
          </a:xfrm>
          <a:custGeom>
            <a:avLst/>
            <a:gdLst/>
            <a:ahLst/>
            <a:cxnLst/>
            <a:rect r="r" b="b" t="t" l="l"/>
            <a:pathLst>
              <a:path h="1413388" w="977005">
                <a:moveTo>
                  <a:pt x="0" y="0"/>
                </a:moveTo>
                <a:lnTo>
                  <a:pt x="977005" y="0"/>
                </a:lnTo>
                <a:lnTo>
                  <a:pt x="977005" y="1413388"/>
                </a:lnTo>
                <a:lnTo>
                  <a:pt x="0" y="141338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99" id="99"/>
          <p:cNvSpPr/>
          <p:nvPr/>
        </p:nvSpPr>
        <p:spPr>
          <a:xfrm flipH="false" flipV="false" rot="996038">
            <a:off x="10077224" y="426546"/>
            <a:ext cx="977005" cy="1413388"/>
          </a:xfrm>
          <a:custGeom>
            <a:avLst/>
            <a:gdLst/>
            <a:ahLst/>
            <a:cxnLst/>
            <a:rect r="r" b="b" t="t" l="l"/>
            <a:pathLst>
              <a:path h="1413388" w="977005">
                <a:moveTo>
                  <a:pt x="0" y="0"/>
                </a:moveTo>
                <a:lnTo>
                  <a:pt x="977004" y="0"/>
                </a:lnTo>
                <a:lnTo>
                  <a:pt x="977004" y="1413388"/>
                </a:lnTo>
                <a:lnTo>
                  <a:pt x="0" y="141338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00" id="100"/>
          <p:cNvSpPr/>
          <p:nvPr/>
        </p:nvSpPr>
        <p:spPr>
          <a:xfrm flipH="false" flipV="false" rot="1060942">
            <a:off x="2125890" y="6334188"/>
            <a:ext cx="633161" cy="540561"/>
          </a:xfrm>
          <a:custGeom>
            <a:avLst/>
            <a:gdLst/>
            <a:ahLst/>
            <a:cxnLst/>
            <a:rect r="r" b="b" t="t" l="l"/>
            <a:pathLst>
              <a:path h="540561" w="633161">
                <a:moveTo>
                  <a:pt x="0" y="0"/>
                </a:moveTo>
                <a:lnTo>
                  <a:pt x="633160" y="0"/>
                </a:lnTo>
                <a:lnTo>
                  <a:pt x="633160" y="540561"/>
                </a:lnTo>
                <a:lnTo>
                  <a:pt x="0" y="540561"/>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101" id="101"/>
          <p:cNvSpPr/>
          <p:nvPr/>
        </p:nvSpPr>
        <p:spPr>
          <a:xfrm flipH="false" flipV="false" rot="1060942">
            <a:off x="17467472" y="3020603"/>
            <a:ext cx="633161" cy="540561"/>
          </a:xfrm>
          <a:custGeom>
            <a:avLst/>
            <a:gdLst/>
            <a:ahLst/>
            <a:cxnLst/>
            <a:rect r="r" b="b" t="t" l="l"/>
            <a:pathLst>
              <a:path h="540561" w="633161">
                <a:moveTo>
                  <a:pt x="0" y="0"/>
                </a:moveTo>
                <a:lnTo>
                  <a:pt x="633161" y="0"/>
                </a:lnTo>
                <a:lnTo>
                  <a:pt x="633161" y="540561"/>
                </a:lnTo>
                <a:lnTo>
                  <a:pt x="0" y="540561"/>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102" id="102"/>
          <p:cNvSpPr/>
          <p:nvPr/>
        </p:nvSpPr>
        <p:spPr>
          <a:xfrm flipH="false" flipV="false" rot="0">
            <a:off x="14162440" y="3957611"/>
            <a:ext cx="478315" cy="478315"/>
          </a:xfrm>
          <a:custGeom>
            <a:avLst/>
            <a:gdLst/>
            <a:ahLst/>
            <a:cxnLst/>
            <a:rect r="r" b="b" t="t" l="l"/>
            <a:pathLst>
              <a:path h="478315" w="478315">
                <a:moveTo>
                  <a:pt x="0" y="0"/>
                </a:moveTo>
                <a:lnTo>
                  <a:pt x="478314" y="0"/>
                </a:lnTo>
                <a:lnTo>
                  <a:pt x="478314" y="478315"/>
                </a:lnTo>
                <a:lnTo>
                  <a:pt x="0" y="478315"/>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538579" y="-2922238"/>
            <a:ext cx="13805134" cy="19478143"/>
          </a:xfrm>
          <a:custGeom>
            <a:avLst/>
            <a:gdLst/>
            <a:ahLst/>
            <a:cxnLst/>
            <a:rect r="r" b="b" t="t" l="l"/>
            <a:pathLst>
              <a:path h="19478143" w="13805134">
                <a:moveTo>
                  <a:pt x="0" y="0"/>
                </a:moveTo>
                <a:lnTo>
                  <a:pt x="13805134" y="0"/>
                </a:lnTo>
                <a:lnTo>
                  <a:pt x="13805134" y="19478143"/>
                </a:lnTo>
                <a:lnTo>
                  <a:pt x="0" y="19478143"/>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97380" y="81399"/>
            <a:ext cx="16161920" cy="1235075"/>
          </a:xfrm>
          <a:prstGeom prst="rect">
            <a:avLst/>
          </a:prstGeom>
        </p:spPr>
        <p:txBody>
          <a:bodyPr anchor="t" rtlCol="false" tIns="0" lIns="0" bIns="0" rIns="0">
            <a:spAutoFit/>
          </a:bodyPr>
          <a:lstStyle/>
          <a:p>
            <a:pPr algn="ctr">
              <a:lnSpc>
                <a:spcPts val="4599"/>
              </a:lnSpc>
            </a:pPr>
            <a:r>
              <a:rPr lang="en-US" sz="3999" b="true">
                <a:solidFill>
                  <a:srgbClr val="1A0B07"/>
                </a:solidFill>
                <a:latin typeface="The Seasons Bold"/>
                <a:ea typeface="The Seasons Bold"/>
                <a:cs typeface="The Seasons Bold"/>
                <a:sym typeface="The Seasons Bold"/>
              </a:rPr>
              <a:t>Внесення відомостей про технічні характеристики ОНМ </a:t>
            </a:r>
          </a:p>
          <a:p>
            <a:pPr algn="ctr">
              <a:lnSpc>
                <a:spcPts val="4599"/>
              </a:lnSpc>
            </a:pPr>
            <a:r>
              <a:rPr lang="en-US" b="true" sz="3999">
                <a:solidFill>
                  <a:srgbClr val="1A0B07"/>
                </a:solidFill>
                <a:latin typeface="The Seasons Bold"/>
                <a:ea typeface="The Seasons Bold"/>
                <a:cs typeface="The Seasons Bold"/>
                <a:sym typeface="The Seasons Bold"/>
              </a:rPr>
              <a:t>є обов'язковим</a:t>
            </a:r>
          </a:p>
        </p:txBody>
      </p:sp>
      <p:sp>
        <p:nvSpPr>
          <p:cNvPr name="Freeform 4" id="4"/>
          <p:cNvSpPr/>
          <p:nvPr/>
        </p:nvSpPr>
        <p:spPr>
          <a:xfrm flipH="false" flipV="false" rot="753506">
            <a:off x="8188257" y="2229552"/>
            <a:ext cx="2505778" cy="588858"/>
          </a:xfrm>
          <a:custGeom>
            <a:avLst/>
            <a:gdLst/>
            <a:ahLst/>
            <a:cxnLst/>
            <a:rect r="r" b="b" t="t" l="l"/>
            <a:pathLst>
              <a:path h="588858" w="2505778">
                <a:moveTo>
                  <a:pt x="0" y="0"/>
                </a:moveTo>
                <a:lnTo>
                  <a:pt x="2505778" y="0"/>
                </a:lnTo>
                <a:lnTo>
                  <a:pt x="2505778" y="588858"/>
                </a:lnTo>
                <a:lnTo>
                  <a:pt x="0" y="5888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9258300"/>
            <a:ext cx="18288000" cy="1028700"/>
            <a:chOff x="0" y="0"/>
            <a:chExt cx="4816593" cy="270933"/>
          </a:xfrm>
        </p:grpSpPr>
        <p:sp>
          <p:nvSpPr>
            <p:cNvPr name="Freeform 6" id="6"/>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close/>
                </a:path>
              </a:pathLst>
            </a:custGeom>
            <a:solidFill>
              <a:srgbClr val="1A0B07"/>
            </a:solidFill>
          </p:spPr>
        </p:sp>
        <p:sp>
          <p:nvSpPr>
            <p:cNvPr name="TextBox 7" id="7"/>
            <p:cNvSpPr txBox="true"/>
            <p:nvPr/>
          </p:nvSpPr>
          <p:spPr>
            <a:xfrm>
              <a:off x="0" y="-76200"/>
              <a:ext cx="4816593" cy="347133"/>
            </a:xfrm>
            <a:prstGeom prst="rect">
              <a:avLst/>
            </a:prstGeom>
          </p:spPr>
          <p:txBody>
            <a:bodyPr anchor="ctr" rtlCol="false" tIns="50800" lIns="50800" bIns="50800" rIns="50800"/>
            <a:lstStyle/>
            <a:p>
              <a:pPr algn="r">
                <a:lnSpc>
                  <a:spcPts val="2940"/>
                </a:lnSpc>
              </a:pPr>
              <a:r>
                <a:rPr lang="en-US" sz="2100">
                  <a:solidFill>
                    <a:srgbClr val="FFFFFF"/>
                  </a:solidFill>
                  <a:latin typeface="The Seasons"/>
                  <a:ea typeface="The Seasons"/>
                  <a:cs typeface="The Seasons"/>
                  <a:sym typeface="The Seasons"/>
                </a:rPr>
                <a:t>Роз'яснення Міністерства юстиції, надане листом від номер</a:t>
              </a:r>
            </a:p>
          </p:txBody>
        </p:sp>
      </p:grpSp>
      <p:sp>
        <p:nvSpPr>
          <p:cNvPr name="TextBox 8" id="8"/>
          <p:cNvSpPr txBox="true"/>
          <p:nvPr/>
        </p:nvSpPr>
        <p:spPr>
          <a:xfrm rot="0">
            <a:off x="492346" y="1186299"/>
            <a:ext cx="17141443" cy="825500"/>
          </a:xfrm>
          <a:prstGeom prst="rect">
            <a:avLst/>
          </a:prstGeom>
        </p:spPr>
        <p:txBody>
          <a:bodyPr anchor="t" rtlCol="false" tIns="0" lIns="0" bIns="0" rIns="0">
            <a:spAutoFit/>
          </a:bodyPr>
          <a:lstStyle/>
          <a:p>
            <a:pPr algn="ctr">
              <a:lnSpc>
                <a:spcPts val="3399"/>
              </a:lnSpc>
            </a:pPr>
            <a:r>
              <a:rPr lang="en-US" sz="1999">
                <a:solidFill>
                  <a:srgbClr val="545454">
                    <a:alpha val="80000"/>
                  </a:srgbClr>
                </a:solidFill>
                <a:latin typeface="DM Sans"/>
                <a:ea typeface="DM Sans"/>
                <a:cs typeface="DM Sans"/>
                <a:sym typeface="DM Sans"/>
              </a:rPr>
              <a:t>внесення цих відомостей закріплено Порядком ведення Державного реєстру речових прав на нерухоме майно </a:t>
            </a:r>
          </a:p>
          <a:p>
            <a:pPr algn="ctr">
              <a:lnSpc>
                <a:spcPts val="3399"/>
              </a:lnSpc>
            </a:pPr>
            <a:r>
              <a:rPr lang="en-US" sz="1999">
                <a:solidFill>
                  <a:srgbClr val="545454">
                    <a:alpha val="80000"/>
                  </a:srgbClr>
                </a:solidFill>
                <a:latin typeface="DM Sans"/>
                <a:ea typeface="DM Sans"/>
                <a:cs typeface="DM Sans"/>
                <a:sym typeface="DM Sans"/>
              </a:rPr>
              <a:t>Міністерство юстиції України надало роз'яснення щодо джерел отримання технічних характеристик ОНМ</a:t>
            </a:r>
          </a:p>
        </p:txBody>
      </p:sp>
      <p:grpSp>
        <p:nvGrpSpPr>
          <p:cNvPr name="Group 9" id="9"/>
          <p:cNvGrpSpPr/>
          <p:nvPr/>
        </p:nvGrpSpPr>
        <p:grpSpPr>
          <a:xfrm rot="0">
            <a:off x="2238769" y="5587776"/>
            <a:ext cx="1229057" cy="1229057"/>
            <a:chOff x="0" y="0"/>
            <a:chExt cx="1913890" cy="1913890"/>
          </a:xfrm>
        </p:grpSpPr>
        <p:sp>
          <p:nvSpPr>
            <p:cNvPr name="Freeform 10" id="10"/>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B6141"/>
            </a:solidFill>
          </p:spPr>
        </p:sp>
      </p:grpSp>
      <p:grpSp>
        <p:nvGrpSpPr>
          <p:cNvPr name="Group 11" id="11"/>
          <p:cNvGrpSpPr/>
          <p:nvPr/>
        </p:nvGrpSpPr>
        <p:grpSpPr>
          <a:xfrm rot="0">
            <a:off x="6925157" y="4225339"/>
            <a:ext cx="1229057" cy="1229057"/>
            <a:chOff x="0" y="0"/>
            <a:chExt cx="1913890" cy="1913890"/>
          </a:xfrm>
        </p:grpSpPr>
        <p:sp>
          <p:nvSpPr>
            <p:cNvPr name="Freeform 12" id="12"/>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B6141"/>
            </a:solidFill>
          </p:spPr>
        </p:sp>
      </p:grpSp>
      <p:grpSp>
        <p:nvGrpSpPr>
          <p:cNvPr name="Group 13" id="13"/>
          <p:cNvGrpSpPr/>
          <p:nvPr/>
        </p:nvGrpSpPr>
        <p:grpSpPr>
          <a:xfrm rot="0">
            <a:off x="10801484" y="5587776"/>
            <a:ext cx="1229057" cy="1229057"/>
            <a:chOff x="0" y="0"/>
            <a:chExt cx="1913890" cy="1913890"/>
          </a:xfrm>
        </p:grpSpPr>
        <p:sp>
          <p:nvSpPr>
            <p:cNvPr name="Freeform 14" id="14"/>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B6141"/>
            </a:solidFill>
          </p:spPr>
        </p:sp>
      </p:grpSp>
      <p:sp>
        <p:nvSpPr>
          <p:cNvPr name="Freeform 15" id="15"/>
          <p:cNvSpPr/>
          <p:nvPr/>
        </p:nvSpPr>
        <p:spPr>
          <a:xfrm flipH="false" flipV="false" rot="0">
            <a:off x="7225262" y="4496617"/>
            <a:ext cx="721683" cy="686501"/>
          </a:xfrm>
          <a:custGeom>
            <a:avLst/>
            <a:gdLst/>
            <a:ahLst/>
            <a:cxnLst/>
            <a:rect r="r" b="b" t="t" l="l"/>
            <a:pathLst>
              <a:path h="686501" w="721683">
                <a:moveTo>
                  <a:pt x="0" y="0"/>
                </a:moveTo>
                <a:lnTo>
                  <a:pt x="721683" y="0"/>
                </a:lnTo>
                <a:lnTo>
                  <a:pt x="721683" y="686502"/>
                </a:lnTo>
                <a:lnTo>
                  <a:pt x="0" y="6865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2700000">
            <a:off x="14861070" y="2444965"/>
            <a:ext cx="614249" cy="614249"/>
          </a:xfrm>
          <a:custGeom>
            <a:avLst/>
            <a:gdLst/>
            <a:ahLst/>
            <a:cxnLst/>
            <a:rect r="r" b="b" t="t" l="l"/>
            <a:pathLst>
              <a:path h="614249" w="614249">
                <a:moveTo>
                  <a:pt x="0" y="0"/>
                </a:moveTo>
                <a:lnTo>
                  <a:pt x="614250" y="0"/>
                </a:lnTo>
                <a:lnTo>
                  <a:pt x="614250" y="614250"/>
                </a:lnTo>
                <a:lnTo>
                  <a:pt x="0" y="6142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2853297" y="758499"/>
            <a:ext cx="914726" cy="914726"/>
          </a:xfrm>
          <a:custGeom>
            <a:avLst/>
            <a:gdLst/>
            <a:ahLst/>
            <a:cxnLst/>
            <a:rect r="r" b="b" t="t" l="l"/>
            <a:pathLst>
              <a:path h="914726" w="914726">
                <a:moveTo>
                  <a:pt x="0" y="0"/>
                </a:moveTo>
                <a:lnTo>
                  <a:pt x="914726" y="0"/>
                </a:lnTo>
                <a:lnTo>
                  <a:pt x="914726" y="914726"/>
                </a:lnTo>
                <a:lnTo>
                  <a:pt x="0" y="9147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8" id="18"/>
          <p:cNvGrpSpPr/>
          <p:nvPr/>
        </p:nvGrpSpPr>
        <p:grpSpPr>
          <a:xfrm rot="0">
            <a:off x="14988007" y="4326519"/>
            <a:ext cx="1229057" cy="1229057"/>
            <a:chOff x="0" y="0"/>
            <a:chExt cx="1913890" cy="1913890"/>
          </a:xfrm>
        </p:grpSpPr>
        <p:sp>
          <p:nvSpPr>
            <p:cNvPr name="Freeform 19" id="19"/>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B6141"/>
            </a:solidFill>
          </p:spPr>
        </p:sp>
      </p:grpSp>
      <p:sp>
        <p:nvSpPr>
          <p:cNvPr name="Freeform 20" id="20"/>
          <p:cNvSpPr/>
          <p:nvPr/>
        </p:nvSpPr>
        <p:spPr>
          <a:xfrm flipH="false" flipV="false" rot="0">
            <a:off x="2393118" y="5816290"/>
            <a:ext cx="881226" cy="729266"/>
          </a:xfrm>
          <a:custGeom>
            <a:avLst/>
            <a:gdLst/>
            <a:ahLst/>
            <a:cxnLst/>
            <a:rect r="r" b="b" t="t" l="l"/>
            <a:pathLst>
              <a:path h="729266" w="881226">
                <a:moveTo>
                  <a:pt x="0" y="0"/>
                </a:moveTo>
                <a:lnTo>
                  <a:pt x="881225" y="0"/>
                </a:lnTo>
                <a:lnTo>
                  <a:pt x="881225" y="729266"/>
                </a:lnTo>
                <a:lnTo>
                  <a:pt x="0" y="7292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15180516" y="4496617"/>
            <a:ext cx="844037" cy="844037"/>
          </a:xfrm>
          <a:custGeom>
            <a:avLst/>
            <a:gdLst/>
            <a:ahLst/>
            <a:cxnLst/>
            <a:rect r="r" b="b" t="t" l="l"/>
            <a:pathLst>
              <a:path h="844037" w="844037">
                <a:moveTo>
                  <a:pt x="0" y="0"/>
                </a:moveTo>
                <a:lnTo>
                  <a:pt x="844038" y="0"/>
                </a:lnTo>
                <a:lnTo>
                  <a:pt x="844038" y="844038"/>
                </a:lnTo>
                <a:lnTo>
                  <a:pt x="0" y="8440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false" flipV="false" rot="0">
            <a:off x="11011373" y="5767209"/>
            <a:ext cx="809279" cy="870193"/>
          </a:xfrm>
          <a:custGeom>
            <a:avLst/>
            <a:gdLst/>
            <a:ahLst/>
            <a:cxnLst/>
            <a:rect r="r" b="b" t="t" l="l"/>
            <a:pathLst>
              <a:path h="870193" w="809279">
                <a:moveTo>
                  <a:pt x="0" y="0"/>
                </a:moveTo>
                <a:lnTo>
                  <a:pt x="809279" y="0"/>
                </a:lnTo>
                <a:lnTo>
                  <a:pt x="809279" y="870192"/>
                </a:lnTo>
                <a:lnTo>
                  <a:pt x="0" y="87019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3" id="23"/>
          <p:cNvSpPr txBox="true"/>
          <p:nvPr/>
        </p:nvSpPr>
        <p:spPr>
          <a:xfrm rot="0">
            <a:off x="492346" y="6951321"/>
            <a:ext cx="4970233" cy="388620"/>
          </a:xfrm>
          <a:prstGeom prst="rect">
            <a:avLst/>
          </a:prstGeom>
        </p:spPr>
        <p:txBody>
          <a:bodyPr anchor="t" rtlCol="false" tIns="0" lIns="0" bIns="0" rIns="0">
            <a:spAutoFit/>
          </a:bodyPr>
          <a:lstStyle/>
          <a:p>
            <a:pPr algn="ctr">
              <a:lnSpc>
                <a:spcPts val="3120"/>
              </a:lnSpc>
            </a:pPr>
            <a:r>
              <a:rPr lang="en-US" b="true" sz="2400">
                <a:solidFill>
                  <a:srgbClr val="1A0B07"/>
                </a:solidFill>
                <a:latin typeface="DM Sans Bold"/>
                <a:ea typeface="DM Sans Bold"/>
                <a:cs typeface="DM Sans Bold"/>
                <a:sym typeface="DM Sans Bold"/>
              </a:rPr>
              <a:t>відомості, отримані з ЄДЕССБ</a:t>
            </a:r>
          </a:p>
        </p:txBody>
      </p:sp>
      <p:sp>
        <p:nvSpPr>
          <p:cNvPr name="TextBox 24" id="24"/>
          <p:cNvSpPr txBox="true"/>
          <p:nvPr/>
        </p:nvSpPr>
        <p:spPr>
          <a:xfrm rot="0">
            <a:off x="730566" y="7273266"/>
            <a:ext cx="4245462" cy="1514475"/>
          </a:xfrm>
          <a:prstGeom prst="rect">
            <a:avLst/>
          </a:prstGeom>
        </p:spPr>
        <p:txBody>
          <a:bodyPr anchor="t" rtlCol="false" tIns="0" lIns="0" bIns="0" rIns="0">
            <a:spAutoFit/>
          </a:bodyPr>
          <a:lstStyle/>
          <a:p>
            <a:pPr algn="ctr">
              <a:lnSpc>
                <a:spcPts val="3000"/>
              </a:lnSpc>
            </a:pPr>
            <a:r>
              <a:rPr lang="en-US" sz="2000">
                <a:solidFill>
                  <a:srgbClr val="000000">
                    <a:alpha val="80000"/>
                  </a:srgbClr>
                </a:solidFill>
                <a:latin typeface="DM Sans"/>
                <a:ea typeface="DM Sans"/>
                <a:cs typeface="DM Sans"/>
                <a:sym typeface="DM Sans"/>
              </a:rPr>
              <a:t>актуальна технічна інвентаризація, відомості про яку внесені в ЄДЕССБ і отримані шляхом електронної взаємодії</a:t>
            </a:r>
          </a:p>
        </p:txBody>
      </p:sp>
      <p:sp>
        <p:nvSpPr>
          <p:cNvPr name="TextBox 25" id="25"/>
          <p:cNvSpPr txBox="true"/>
          <p:nvPr/>
        </p:nvSpPr>
        <p:spPr>
          <a:xfrm rot="0">
            <a:off x="5688789" y="5425822"/>
            <a:ext cx="3794630" cy="388620"/>
          </a:xfrm>
          <a:prstGeom prst="rect">
            <a:avLst/>
          </a:prstGeom>
        </p:spPr>
        <p:txBody>
          <a:bodyPr anchor="t" rtlCol="false" tIns="0" lIns="0" bIns="0" rIns="0">
            <a:spAutoFit/>
          </a:bodyPr>
          <a:lstStyle/>
          <a:p>
            <a:pPr algn="ctr">
              <a:lnSpc>
                <a:spcPts val="3120"/>
              </a:lnSpc>
            </a:pPr>
            <a:r>
              <a:rPr lang="en-US" b="true" sz="2400">
                <a:solidFill>
                  <a:srgbClr val="1A0B07"/>
                </a:solidFill>
                <a:latin typeface="DM Sans Bold"/>
                <a:ea typeface="DM Sans Bold"/>
                <a:cs typeface="DM Sans Bold"/>
                <a:sym typeface="DM Sans Bold"/>
              </a:rPr>
              <a:t>відомості РПВН або БТІ</a:t>
            </a:r>
          </a:p>
        </p:txBody>
      </p:sp>
      <p:sp>
        <p:nvSpPr>
          <p:cNvPr name="TextBox 26" id="26"/>
          <p:cNvSpPr txBox="true"/>
          <p:nvPr/>
        </p:nvSpPr>
        <p:spPr>
          <a:xfrm rot="0">
            <a:off x="5492183" y="5676126"/>
            <a:ext cx="4423477" cy="1095375"/>
          </a:xfrm>
          <a:prstGeom prst="rect">
            <a:avLst/>
          </a:prstGeom>
        </p:spPr>
        <p:txBody>
          <a:bodyPr anchor="t" rtlCol="false" tIns="0" lIns="0" bIns="0" rIns="0">
            <a:spAutoFit/>
          </a:bodyPr>
          <a:lstStyle/>
          <a:p>
            <a:pPr algn="ctr">
              <a:lnSpc>
                <a:spcPts val="2999"/>
              </a:lnSpc>
            </a:pPr>
            <a:r>
              <a:rPr lang="en-US" sz="1999">
                <a:solidFill>
                  <a:srgbClr val="000000">
                    <a:alpha val="80000"/>
                  </a:srgbClr>
                </a:solidFill>
                <a:latin typeface="DM Sans"/>
                <a:ea typeface="DM Sans"/>
                <a:cs typeface="DM Sans"/>
                <a:sym typeface="DM Sans"/>
              </a:rPr>
              <a:t>відомості, внесенні під час реєстрації права на момент його виникнення</a:t>
            </a:r>
            <a:r>
              <a:rPr lang="en-US" sz="1999">
                <a:solidFill>
                  <a:srgbClr val="545454">
                    <a:alpha val="80000"/>
                  </a:srgbClr>
                </a:solidFill>
                <a:latin typeface="DM Sans"/>
                <a:ea typeface="DM Sans"/>
                <a:cs typeface="DM Sans"/>
                <a:sym typeface="DM Sans"/>
              </a:rPr>
              <a:t> </a:t>
            </a:r>
          </a:p>
        </p:txBody>
      </p:sp>
      <p:sp>
        <p:nvSpPr>
          <p:cNvPr name="TextBox 27" id="27"/>
          <p:cNvSpPr txBox="true"/>
          <p:nvPr/>
        </p:nvSpPr>
        <p:spPr>
          <a:xfrm rot="0">
            <a:off x="9441146" y="7021806"/>
            <a:ext cx="3794630" cy="779145"/>
          </a:xfrm>
          <a:prstGeom prst="rect">
            <a:avLst/>
          </a:prstGeom>
        </p:spPr>
        <p:txBody>
          <a:bodyPr anchor="t" rtlCol="false" tIns="0" lIns="0" bIns="0" rIns="0">
            <a:spAutoFit/>
          </a:bodyPr>
          <a:lstStyle/>
          <a:p>
            <a:pPr algn="ctr">
              <a:lnSpc>
                <a:spcPts val="3120"/>
              </a:lnSpc>
            </a:pPr>
            <a:r>
              <a:rPr lang="en-US" b="true" sz="2400">
                <a:solidFill>
                  <a:srgbClr val="1A0B07"/>
                </a:solidFill>
                <a:latin typeface="DM Sans Bold"/>
                <a:ea typeface="DM Sans Bold"/>
                <a:cs typeface="DM Sans Bold"/>
                <a:sym typeface="DM Sans Bold"/>
              </a:rPr>
              <a:t>Правовстановлюючий документ</a:t>
            </a:r>
          </a:p>
        </p:txBody>
      </p:sp>
      <p:sp>
        <p:nvSpPr>
          <p:cNvPr name="TextBox 28" id="28"/>
          <p:cNvSpPr txBox="true"/>
          <p:nvPr/>
        </p:nvSpPr>
        <p:spPr>
          <a:xfrm rot="0">
            <a:off x="8873240" y="7754135"/>
            <a:ext cx="4980514" cy="1096134"/>
          </a:xfrm>
          <a:prstGeom prst="rect">
            <a:avLst/>
          </a:prstGeom>
        </p:spPr>
        <p:txBody>
          <a:bodyPr anchor="t" rtlCol="false" tIns="0" lIns="0" bIns="0" rIns="0">
            <a:spAutoFit/>
          </a:bodyPr>
          <a:lstStyle/>
          <a:p>
            <a:pPr algn="ctr">
              <a:lnSpc>
                <a:spcPts val="2970"/>
              </a:lnSpc>
            </a:pPr>
            <a:r>
              <a:rPr lang="en-US" sz="1980">
                <a:solidFill>
                  <a:srgbClr val="000000">
                    <a:alpha val="80000"/>
                  </a:srgbClr>
                </a:solidFill>
                <a:latin typeface="DM Sans"/>
                <a:ea typeface="DM Sans"/>
                <a:cs typeface="DM Sans"/>
                <a:sym typeface="DM Sans"/>
              </a:rPr>
              <a:t>відомості про технічні характеристики ОНМ, зазначені в документі, що посвідчує право власності </a:t>
            </a:r>
          </a:p>
        </p:txBody>
      </p:sp>
      <p:sp>
        <p:nvSpPr>
          <p:cNvPr name="TextBox 29" id="29"/>
          <p:cNvSpPr txBox="true"/>
          <p:nvPr/>
        </p:nvSpPr>
        <p:spPr>
          <a:xfrm rot="0">
            <a:off x="2578285" y="2334957"/>
            <a:ext cx="12589910" cy="1576562"/>
          </a:xfrm>
          <a:prstGeom prst="rect">
            <a:avLst/>
          </a:prstGeom>
        </p:spPr>
        <p:txBody>
          <a:bodyPr anchor="t" rtlCol="false" tIns="0" lIns="0" bIns="0" rIns="0">
            <a:spAutoFit/>
          </a:bodyPr>
          <a:lstStyle/>
          <a:p>
            <a:pPr algn="ctr">
              <a:lnSpc>
                <a:spcPts val="6497"/>
              </a:lnSpc>
            </a:pPr>
            <a:r>
              <a:rPr lang="en-US" sz="3822">
                <a:solidFill>
                  <a:srgbClr val="000000">
                    <a:alpha val="80000"/>
                  </a:srgbClr>
                </a:solidFill>
                <a:latin typeface="DM Sans"/>
                <a:ea typeface="DM Sans"/>
                <a:cs typeface="DM Sans"/>
                <a:sym typeface="DM Sans"/>
              </a:rPr>
              <a:t>Для зазначення технічних характеристик ОНМ можуть бути використані</a:t>
            </a:r>
          </a:p>
        </p:txBody>
      </p:sp>
      <p:sp>
        <p:nvSpPr>
          <p:cNvPr name="TextBox 30" id="30"/>
          <p:cNvSpPr txBox="true"/>
          <p:nvPr/>
        </p:nvSpPr>
        <p:spPr>
          <a:xfrm rot="0">
            <a:off x="12917070" y="5559201"/>
            <a:ext cx="5370930" cy="375198"/>
          </a:xfrm>
          <a:prstGeom prst="rect">
            <a:avLst/>
          </a:prstGeom>
        </p:spPr>
        <p:txBody>
          <a:bodyPr anchor="t" rtlCol="false" tIns="0" lIns="0" bIns="0" rIns="0">
            <a:spAutoFit/>
          </a:bodyPr>
          <a:lstStyle/>
          <a:p>
            <a:pPr algn="ctr">
              <a:lnSpc>
                <a:spcPts val="3003"/>
              </a:lnSpc>
            </a:pPr>
            <a:r>
              <a:rPr lang="en-US" b="true" sz="2310">
                <a:solidFill>
                  <a:srgbClr val="1A0B07"/>
                </a:solidFill>
                <a:latin typeface="DM Sans Bold"/>
                <a:ea typeface="DM Sans Bold"/>
                <a:cs typeface="DM Sans Bold"/>
                <a:sym typeface="DM Sans Bold"/>
              </a:rPr>
              <a:t>старий технічний паспорт </a:t>
            </a:r>
          </a:p>
        </p:txBody>
      </p:sp>
      <p:sp>
        <p:nvSpPr>
          <p:cNvPr name="TextBox 31" id="31"/>
          <p:cNvSpPr txBox="true"/>
          <p:nvPr/>
        </p:nvSpPr>
        <p:spPr>
          <a:xfrm rot="0">
            <a:off x="13390797" y="5873090"/>
            <a:ext cx="4423477" cy="1466850"/>
          </a:xfrm>
          <a:prstGeom prst="rect">
            <a:avLst/>
          </a:prstGeom>
        </p:spPr>
        <p:txBody>
          <a:bodyPr anchor="t" rtlCol="false" tIns="0" lIns="0" bIns="0" rIns="0">
            <a:spAutoFit/>
          </a:bodyPr>
          <a:lstStyle/>
          <a:p>
            <a:pPr algn="ctr">
              <a:lnSpc>
                <a:spcPts val="2999"/>
              </a:lnSpc>
            </a:pPr>
            <a:r>
              <a:rPr lang="en-US" sz="1999">
                <a:solidFill>
                  <a:srgbClr val="000000">
                    <a:alpha val="80000"/>
                  </a:srgbClr>
                </a:solidFill>
                <a:latin typeface="DM Sans"/>
                <a:ea typeface="DM Sans"/>
                <a:cs typeface="DM Sans"/>
                <a:sym typeface="DM Sans"/>
              </a:rPr>
              <a:t>за умови, що правовстановлюючий документ містить посилання на тех паспорт, як невід'ємну частину</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524896" y="-2801484"/>
            <a:ext cx="13076343" cy="18449866"/>
          </a:xfrm>
          <a:custGeom>
            <a:avLst/>
            <a:gdLst/>
            <a:ahLst/>
            <a:cxnLst/>
            <a:rect r="r" b="b" t="t" l="l"/>
            <a:pathLst>
              <a:path h="18449866" w="13076343">
                <a:moveTo>
                  <a:pt x="0" y="0"/>
                </a:moveTo>
                <a:lnTo>
                  <a:pt x="13076342" y="0"/>
                </a:lnTo>
                <a:lnTo>
                  <a:pt x="13076342" y="18449866"/>
                </a:lnTo>
                <a:lnTo>
                  <a:pt x="0" y="18449866"/>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53506">
            <a:off x="1826785" y="4652265"/>
            <a:ext cx="2505778" cy="588858"/>
          </a:xfrm>
          <a:custGeom>
            <a:avLst/>
            <a:gdLst/>
            <a:ahLst/>
            <a:cxnLst/>
            <a:rect r="r" b="b" t="t" l="l"/>
            <a:pathLst>
              <a:path h="588858" w="2505778">
                <a:moveTo>
                  <a:pt x="0" y="0"/>
                </a:moveTo>
                <a:lnTo>
                  <a:pt x="2505778" y="0"/>
                </a:lnTo>
                <a:lnTo>
                  <a:pt x="2505778" y="588858"/>
                </a:lnTo>
                <a:lnTo>
                  <a:pt x="0" y="5888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0" y="9258300"/>
            <a:ext cx="18288000" cy="1028700"/>
            <a:chOff x="0" y="0"/>
            <a:chExt cx="4816593" cy="270933"/>
          </a:xfrm>
        </p:grpSpPr>
        <p:sp>
          <p:nvSpPr>
            <p:cNvPr name="Freeform 5" id="5"/>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close/>
                </a:path>
              </a:pathLst>
            </a:custGeom>
            <a:solidFill>
              <a:srgbClr val="1A0B07"/>
            </a:solidFill>
          </p:spPr>
        </p:sp>
        <p:sp>
          <p:nvSpPr>
            <p:cNvPr name="TextBox 6" id="6"/>
            <p:cNvSpPr txBox="true"/>
            <p:nvPr/>
          </p:nvSpPr>
          <p:spPr>
            <a:xfrm>
              <a:off x="0" y="-57150"/>
              <a:ext cx="4816593" cy="328083"/>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9387603" y="884793"/>
            <a:ext cx="8115300" cy="3205835"/>
            <a:chOff x="0" y="0"/>
            <a:chExt cx="2871592" cy="1134382"/>
          </a:xfrm>
        </p:grpSpPr>
        <p:sp>
          <p:nvSpPr>
            <p:cNvPr name="Freeform 8" id="8"/>
            <p:cNvSpPr/>
            <p:nvPr/>
          </p:nvSpPr>
          <p:spPr>
            <a:xfrm flipH="false" flipV="false" rot="0">
              <a:off x="0" y="0"/>
              <a:ext cx="2871592" cy="1134382"/>
            </a:xfrm>
            <a:custGeom>
              <a:avLst/>
              <a:gdLst/>
              <a:ahLst/>
              <a:cxnLst/>
              <a:rect r="r" b="b" t="t" l="l"/>
              <a:pathLst>
                <a:path h="1134382" w="2871592">
                  <a:moveTo>
                    <a:pt x="0" y="0"/>
                  </a:moveTo>
                  <a:lnTo>
                    <a:pt x="2871592" y="0"/>
                  </a:lnTo>
                  <a:lnTo>
                    <a:pt x="2871592" y="1134382"/>
                  </a:lnTo>
                  <a:lnTo>
                    <a:pt x="0" y="1134382"/>
                  </a:lnTo>
                  <a:close/>
                </a:path>
              </a:pathLst>
            </a:custGeom>
            <a:solidFill>
              <a:srgbClr val="FB6141"/>
            </a:solidFill>
          </p:spPr>
        </p:sp>
      </p:grpSp>
      <p:grpSp>
        <p:nvGrpSpPr>
          <p:cNvPr name="Group 9" id="9"/>
          <p:cNvGrpSpPr/>
          <p:nvPr/>
        </p:nvGrpSpPr>
        <p:grpSpPr>
          <a:xfrm rot="0">
            <a:off x="9144000" y="1112209"/>
            <a:ext cx="8115300" cy="3205835"/>
            <a:chOff x="0" y="0"/>
            <a:chExt cx="2871592" cy="1134382"/>
          </a:xfrm>
        </p:grpSpPr>
        <p:sp>
          <p:nvSpPr>
            <p:cNvPr name="Freeform 10" id="10"/>
            <p:cNvSpPr/>
            <p:nvPr/>
          </p:nvSpPr>
          <p:spPr>
            <a:xfrm flipH="false" flipV="false" rot="0">
              <a:off x="0" y="0"/>
              <a:ext cx="2871592" cy="1134382"/>
            </a:xfrm>
            <a:custGeom>
              <a:avLst/>
              <a:gdLst/>
              <a:ahLst/>
              <a:cxnLst/>
              <a:rect r="r" b="b" t="t" l="l"/>
              <a:pathLst>
                <a:path h="1134382" w="2871592">
                  <a:moveTo>
                    <a:pt x="0" y="0"/>
                  </a:moveTo>
                  <a:lnTo>
                    <a:pt x="2871592" y="0"/>
                  </a:lnTo>
                  <a:lnTo>
                    <a:pt x="2871592" y="1134382"/>
                  </a:lnTo>
                  <a:lnTo>
                    <a:pt x="0" y="1134382"/>
                  </a:lnTo>
                  <a:close/>
                </a:path>
              </a:pathLst>
            </a:custGeom>
            <a:solidFill>
              <a:srgbClr val="FAFAFA"/>
            </a:solidFill>
          </p:spPr>
        </p:sp>
      </p:grpSp>
      <p:grpSp>
        <p:nvGrpSpPr>
          <p:cNvPr name="Group 11" id="11"/>
          <p:cNvGrpSpPr/>
          <p:nvPr/>
        </p:nvGrpSpPr>
        <p:grpSpPr>
          <a:xfrm rot="0">
            <a:off x="9387603" y="4946694"/>
            <a:ext cx="8115300" cy="3205835"/>
            <a:chOff x="0" y="0"/>
            <a:chExt cx="2871592" cy="1134382"/>
          </a:xfrm>
        </p:grpSpPr>
        <p:sp>
          <p:nvSpPr>
            <p:cNvPr name="Freeform 12" id="12"/>
            <p:cNvSpPr/>
            <p:nvPr/>
          </p:nvSpPr>
          <p:spPr>
            <a:xfrm flipH="false" flipV="false" rot="0">
              <a:off x="0" y="0"/>
              <a:ext cx="2871592" cy="1134382"/>
            </a:xfrm>
            <a:custGeom>
              <a:avLst/>
              <a:gdLst/>
              <a:ahLst/>
              <a:cxnLst/>
              <a:rect r="r" b="b" t="t" l="l"/>
              <a:pathLst>
                <a:path h="1134382" w="2871592">
                  <a:moveTo>
                    <a:pt x="0" y="0"/>
                  </a:moveTo>
                  <a:lnTo>
                    <a:pt x="2871592" y="0"/>
                  </a:lnTo>
                  <a:lnTo>
                    <a:pt x="2871592" y="1134382"/>
                  </a:lnTo>
                  <a:lnTo>
                    <a:pt x="0" y="1134382"/>
                  </a:lnTo>
                  <a:close/>
                </a:path>
              </a:pathLst>
            </a:custGeom>
            <a:solidFill>
              <a:srgbClr val="FB6141"/>
            </a:solidFill>
          </p:spPr>
        </p:sp>
      </p:grpSp>
      <p:grpSp>
        <p:nvGrpSpPr>
          <p:cNvPr name="Group 13" id="13"/>
          <p:cNvGrpSpPr/>
          <p:nvPr/>
        </p:nvGrpSpPr>
        <p:grpSpPr>
          <a:xfrm rot="0">
            <a:off x="9144000" y="5197414"/>
            <a:ext cx="8115300" cy="3205835"/>
            <a:chOff x="0" y="0"/>
            <a:chExt cx="2871592" cy="1134382"/>
          </a:xfrm>
        </p:grpSpPr>
        <p:sp>
          <p:nvSpPr>
            <p:cNvPr name="Freeform 14" id="14"/>
            <p:cNvSpPr/>
            <p:nvPr/>
          </p:nvSpPr>
          <p:spPr>
            <a:xfrm flipH="false" flipV="false" rot="0">
              <a:off x="0" y="0"/>
              <a:ext cx="2871592" cy="1134382"/>
            </a:xfrm>
            <a:custGeom>
              <a:avLst/>
              <a:gdLst/>
              <a:ahLst/>
              <a:cxnLst/>
              <a:rect r="r" b="b" t="t" l="l"/>
              <a:pathLst>
                <a:path h="1134382" w="2871592">
                  <a:moveTo>
                    <a:pt x="0" y="0"/>
                  </a:moveTo>
                  <a:lnTo>
                    <a:pt x="2871592" y="0"/>
                  </a:lnTo>
                  <a:lnTo>
                    <a:pt x="2871592" y="1134382"/>
                  </a:lnTo>
                  <a:lnTo>
                    <a:pt x="0" y="1134382"/>
                  </a:lnTo>
                  <a:close/>
                </a:path>
              </a:pathLst>
            </a:custGeom>
            <a:solidFill>
              <a:srgbClr val="FAFAFA"/>
            </a:solidFill>
          </p:spPr>
        </p:sp>
      </p:grpSp>
      <p:sp>
        <p:nvSpPr>
          <p:cNvPr name="Freeform 15" id="15"/>
          <p:cNvSpPr/>
          <p:nvPr/>
        </p:nvSpPr>
        <p:spPr>
          <a:xfrm flipH="false" flipV="false" rot="2700000">
            <a:off x="2174549" y="7535196"/>
            <a:ext cx="614249" cy="614249"/>
          </a:xfrm>
          <a:custGeom>
            <a:avLst/>
            <a:gdLst/>
            <a:ahLst/>
            <a:cxnLst/>
            <a:rect r="r" b="b" t="t" l="l"/>
            <a:pathLst>
              <a:path h="614249" w="614249">
                <a:moveTo>
                  <a:pt x="0" y="0"/>
                </a:moveTo>
                <a:lnTo>
                  <a:pt x="614250" y="0"/>
                </a:lnTo>
                <a:lnTo>
                  <a:pt x="614250" y="614250"/>
                </a:lnTo>
                <a:lnTo>
                  <a:pt x="0" y="6142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6913218" y="1300075"/>
            <a:ext cx="914726" cy="914726"/>
          </a:xfrm>
          <a:custGeom>
            <a:avLst/>
            <a:gdLst/>
            <a:ahLst/>
            <a:cxnLst/>
            <a:rect r="r" b="b" t="t" l="l"/>
            <a:pathLst>
              <a:path h="914726" w="914726">
                <a:moveTo>
                  <a:pt x="0" y="0"/>
                </a:moveTo>
                <a:lnTo>
                  <a:pt x="914726" y="0"/>
                </a:lnTo>
                <a:lnTo>
                  <a:pt x="914726" y="914726"/>
                </a:lnTo>
                <a:lnTo>
                  <a:pt x="0" y="9147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5564218" y="6983234"/>
            <a:ext cx="1420015" cy="1420015"/>
          </a:xfrm>
          <a:custGeom>
            <a:avLst/>
            <a:gdLst/>
            <a:ahLst/>
            <a:cxnLst/>
            <a:rect r="r" b="b" t="t" l="l"/>
            <a:pathLst>
              <a:path h="1420015" w="1420015">
                <a:moveTo>
                  <a:pt x="0" y="0"/>
                </a:moveTo>
                <a:lnTo>
                  <a:pt x="1420015" y="0"/>
                </a:lnTo>
                <a:lnTo>
                  <a:pt x="1420015" y="1420015"/>
                </a:lnTo>
                <a:lnTo>
                  <a:pt x="0" y="142001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15090758" y="2277508"/>
            <a:ext cx="1564286" cy="1564286"/>
          </a:xfrm>
          <a:custGeom>
            <a:avLst/>
            <a:gdLst/>
            <a:ahLst/>
            <a:cxnLst/>
            <a:rect r="r" b="b" t="t" l="l"/>
            <a:pathLst>
              <a:path h="1564286" w="1564286">
                <a:moveTo>
                  <a:pt x="0" y="0"/>
                </a:moveTo>
                <a:lnTo>
                  <a:pt x="1564286" y="0"/>
                </a:lnTo>
                <a:lnTo>
                  <a:pt x="1564286" y="1564286"/>
                </a:lnTo>
                <a:lnTo>
                  <a:pt x="0" y="15642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524388" y="1374379"/>
            <a:ext cx="6388830" cy="1528445"/>
          </a:xfrm>
          <a:prstGeom prst="rect">
            <a:avLst/>
          </a:prstGeom>
        </p:spPr>
        <p:txBody>
          <a:bodyPr anchor="t" rtlCol="false" tIns="0" lIns="0" bIns="0" rIns="0">
            <a:spAutoFit/>
          </a:bodyPr>
          <a:lstStyle/>
          <a:p>
            <a:pPr algn="l">
              <a:lnSpc>
                <a:spcPts val="6555"/>
              </a:lnSpc>
            </a:pPr>
            <a:r>
              <a:rPr lang="en-US" sz="5700" b="true">
                <a:solidFill>
                  <a:srgbClr val="1A0B07"/>
                </a:solidFill>
                <a:latin typeface="Public Sans Bold"/>
                <a:ea typeface="Public Sans Bold"/>
                <a:cs typeface="Public Sans Bold"/>
                <a:sym typeface="Public Sans Bold"/>
              </a:rPr>
              <a:t>Законопроект</a:t>
            </a:r>
          </a:p>
          <a:p>
            <a:pPr algn="l">
              <a:lnSpc>
                <a:spcPts val="5405"/>
              </a:lnSpc>
            </a:pPr>
            <a:r>
              <a:rPr lang="en-US" sz="4700" b="true">
                <a:solidFill>
                  <a:srgbClr val="1A0B07"/>
                </a:solidFill>
                <a:latin typeface="Public Sans Bold"/>
                <a:ea typeface="Public Sans Bold"/>
                <a:cs typeface="Public Sans Bold"/>
                <a:sym typeface="Public Sans Bold"/>
              </a:rPr>
              <a:t>11440 від 24.07.2024</a:t>
            </a:r>
          </a:p>
        </p:txBody>
      </p:sp>
      <p:sp>
        <p:nvSpPr>
          <p:cNvPr name="TextBox 20" id="20"/>
          <p:cNvSpPr txBox="true"/>
          <p:nvPr/>
        </p:nvSpPr>
        <p:spPr>
          <a:xfrm rot="0">
            <a:off x="439661" y="3555394"/>
            <a:ext cx="7853891" cy="2064799"/>
          </a:xfrm>
          <a:prstGeom prst="rect">
            <a:avLst/>
          </a:prstGeom>
        </p:spPr>
        <p:txBody>
          <a:bodyPr anchor="t" rtlCol="false" tIns="0" lIns="0" bIns="0" rIns="0">
            <a:spAutoFit/>
          </a:bodyPr>
          <a:lstStyle/>
          <a:p>
            <a:pPr algn="l">
              <a:lnSpc>
                <a:spcPts val="3371"/>
              </a:lnSpc>
            </a:pPr>
            <a:r>
              <a:rPr lang="en-US" sz="1983">
                <a:solidFill>
                  <a:srgbClr val="000000">
                    <a:alpha val="80000"/>
                  </a:srgbClr>
                </a:solidFill>
                <a:latin typeface="DM Sans"/>
                <a:ea typeface="DM Sans"/>
                <a:cs typeface="DM Sans"/>
                <a:sym typeface="DM Sans"/>
              </a:rPr>
              <a:t>Проект Закону про внесення змін до Закону України "Про державну реєстрацію речових прав на нерухоме майно та їх обтяжень" щодо забезпечення механізму державної реєстрації права власності на нерухоме майно за відсутності доступу до матеріалів підприємств бюро технічної інвентаризації</a:t>
            </a:r>
          </a:p>
        </p:txBody>
      </p:sp>
      <p:sp>
        <p:nvSpPr>
          <p:cNvPr name="TextBox 21" id="21"/>
          <p:cNvSpPr txBox="true"/>
          <p:nvPr/>
        </p:nvSpPr>
        <p:spPr>
          <a:xfrm rot="0">
            <a:off x="9748256" y="1280866"/>
            <a:ext cx="6906788" cy="1504061"/>
          </a:xfrm>
          <a:prstGeom prst="rect">
            <a:avLst/>
          </a:prstGeom>
        </p:spPr>
        <p:txBody>
          <a:bodyPr anchor="t" rtlCol="false" tIns="0" lIns="0" bIns="0" rIns="0">
            <a:spAutoFit/>
          </a:bodyPr>
          <a:lstStyle/>
          <a:p>
            <a:pPr algn="l">
              <a:lnSpc>
                <a:spcPts val="4116"/>
              </a:lnSpc>
            </a:pPr>
            <a:r>
              <a:rPr lang="en-US" sz="2299" i="true">
                <a:solidFill>
                  <a:srgbClr val="737373"/>
                </a:solidFill>
                <a:latin typeface="DM Sans Italics"/>
                <a:ea typeface="DM Sans Italics"/>
                <a:cs typeface="DM Sans Italics"/>
                <a:sym typeface="DM Sans Italics"/>
              </a:rPr>
              <a:t>"</a:t>
            </a:r>
            <a:r>
              <a:rPr lang="en-US" sz="2299" i="true">
                <a:solidFill>
                  <a:srgbClr val="000000"/>
                </a:solidFill>
                <a:latin typeface="DM Sans Italics"/>
                <a:ea typeface="DM Sans Italics"/>
                <a:cs typeface="DM Sans Italics"/>
                <a:sym typeface="DM Sans Italics"/>
              </a:rPr>
              <a:t>Передбачено створення переліку БТІ, які не змогли виїхати, вивезти архіви, архіви яких знищено тощо</a:t>
            </a:r>
          </a:p>
        </p:txBody>
      </p:sp>
      <p:sp>
        <p:nvSpPr>
          <p:cNvPr name="TextBox 22" id="22"/>
          <p:cNvSpPr txBox="true"/>
          <p:nvPr/>
        </p:nvSpPr>
        <p:spPr>
          <a:xfrm rot="0">
            <a:off x="9667323" y="5526303"/>
            <a:ext cx="6906788" cy="1871472"/>
          </a:xfrm>
          <a:prstGeom prst="rect">
            <a:avLst/>
          </a:prstGeom>
        </p:spPr>
        <p:txBody>
          <a:bodyPr anchor="t" rtlCol="false" tIns="0" lIns="0" bIns="0" rIns="0">
            <a:spAutoFit/>
          </a:bodyPr>
          <a:lstStyle/>
          <a:p>
            <a:pPr algn="l">
              <a:lnSpc>
                <a:spcPts val="3759"/>
              </a:lnSpc>
            </a:pPr>
            <a:r>
              <a:rPr lang="en-US" sz="2100" i="true">
                <a:solidFill>
                  <a:srgbClr val="000000"/>
                </a:solidFill>
                <a:latin typeface="DM Sans Italics"/>
                <a:ea typeface="DM Sans Italics"/>
                <a:cs typeface="DM Sans Italics"/>
                <a:sym typeface="DM Sans Italics"/>
              </a:rPr>
              <a:t>Пропонується проводити державну реєстрацію прав без відповідного підтвердження відомостей такими БТІ за умови наявності оригіналів правових документів</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524896" y="-2801484"/>
            <a:ext cx="13076343" cy="18449866"/>
          </a:xfrm>
          <a:custGeom>
            <a:avLst/>
            <a:gdLst/>
            <a:ahLst/>
            <a:cxnLst/>
            <a:rect r="r" b="b" t="t" l="l"/>
            <a:pathLst>
              <a:path h="18449866" w="13076343">
                <a:moveTo>
                  <a:pt x="0" y="0"/>
                </a:moveTo>
                <a:lnTo>
                  <a:pt x="13076342" y="0"/>
                </a:lnTo>
                <a:lnTo>
                  <a:pt x="13076342" y="18449866"/>
                </a:lnTo>
                <a:lnTo>
                  <a:pt x="0" y="18449866"/>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28095" y="990600"/>
            <a:ext cx="9196581" cy="3484466"/>
          </a:xfrm>
          <a:prstGeom prst="rect">
            <a:avLst/>
          </a:prstGeom>
        </p:spPr>
        <p:txBody>
          <a:bodyPr anchor="t" rtlCol="false" tIns="0" lIns="0" bIns="0" rIns="0">
            <a:spAutoFit/>
          </a:bodyPr>
          <a:lstStyle/>
          <a:p>
            <a:pPr algn="l">
              <a:lnSpc>
                <a:spcPts val="6337"/>
              </a:lnSpc>
            </a:pPr>
            <a:r>
              <a:rPr lang="en-US" sz="5510" b="true">
                <a:solidFill>
                  <a:srgbClr val="1A0B07"/>
                </a:solidFill>
                <a:latin typeface="The Seasons Bold"/>
                <a:ea typeface="The Seasons Bold"/>
                <a:cs typeface="The Seasons Bold"/>
                <a:sym typeface="The Seasons Bold"/>
              </a:rPr>
              <a:t>звернення до суду для визнання права власності</a:t>
            </a:r>
          </a:p>
          <a:p>
            <a:pPr algn="l">
              <a:lnSpc>
                <a:spcPts val="7734"/>
              </a:lnSpc>
            </a:pPr>
          </a:p>
        </p:txBody>
      </p:sp>
      <p:sp>
        <p:nvSpPr>
          <p:cNvPr name="Freeform 4" id="4"/>
          <p:cNvSpPr/>
          <p:nvPr/>
        </p:nvSpPr>
        <p:spPr>
          <a:xfrm flipH="false" flipV="false" rot="753506">
            <a:off x="3168540" y="3281127"/>
            <a:ext cx="2505778" cy="588858"/>
          </a:xfrm>
          <a:custGeom>
            <a:avLst/>
            <a:gdLst/>
            <a:ahLst/>
            <a:cxnLst/>
            <a:rect r="r" b="b" t="t" l="l"/>
            <a:pathLst>
              <a:path h="588858" w="2505778">
                <a:moveTo>
                  <a:pt x="0" y="0"/>
                </a:moveTo>
                <a:lnTo>
                  <a:pt x="2505778" y="0"/>
                </a:lnTo>
                <a:lnTo>
                  <a:pt x="2505778" y="588858"/>
                </a:lnTo>
                <a:lnTo>
                  <a:pt x="0" y="5888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0897126" y="1028700"/>
            <a:ext cx="6362174" cy="9258300"/>
            <a:chOff x="0" y="0"/>
            <a:chExt cx="693553" cy="1009265"/>
          </a:xfrm>
        </p:grpSpPr>
        <p:sp>
          <p:nvSpPr>
            <p:cNvPr name="Freeform 6" id="6"/>
            <p:cNvSpPr/>
            <p:nvPr/>
          </p:nvSpPr>
          <p:spPr>
            <a:xfrm flipH="false" flipV="false" rot="0">
              <a:off x="0" y="0"/>
              <a:ext cx="693553" cy="1009265"/>
            </a:xfrm>
            <a:custGeom>
              <a:avLst/>
              <a:gdLst/>
              <a:ahLst/>
              <a:cxnLst/>
              <a:rect r="r" b="b" t="t" l="l"/>
              <a:pathLst>
                <a:path h="1009265" w="693553">
                  <a:moveTo>
                    <a:pt x="231309" y="19070"/>
                  </a:moveTo>
                  <a:cubicBezTo>
                    <a:pt x="266751" y="7556"/>
                    <a:pt x="307289" y="0"/>
                    <a:pt x="346963" y="0"/>
                  </a:cubicBezTo>
                  <a:cubicBezTo>
                    <a:pt x="386638" y="0"/>
                    <a:pt x="424816" y="6476"/>
                    <a:pt x="459998" y="17990"/>
                  </a:cubicBezTo>
                  <a:cubicBezTo>
                    <a:pt x="460747" y="18350"/>
                    <a:pt x="461495" y="18350"/>
                    <a:pt x="462244" y="18710"/>
                  </a:cubicBezTo>
                  <a:cubicBezTo>
                    <a:pt x="594367" y="64765"/>
                    <a:pt x="691682" y="186379"/>
                    <a:pt x="693553" y="332866"/>
                  </a:cubicBezTo>
                  <a:lnTo>
                    <a:pt x="693553" y="1009265"/>
                  </a:lnTo>
                  <a:lnTo>
                    <a:pt x="0" y="1009265"/>
                  </a:lnTo>
                  <a:lnTo>
                    <a:pt x="0" y="333368"/>
                  </a:lnTo>
                  <a:cubicBezTo>
                    <a:pt x="1871" y="185660"/>
                    <a:pt x="97689" y="64045"/>
                    <a:pt x="231309" y="19070"/>
                  </a:cubicBezTo>
                  <a:close/>
                </a:path>
              </a:pathLst>
            </a:custGeom>
            <a:solidFill>
              <a:srgbClr val="FB6141"/>
            </a:solidFill>
          </p:spPr>
        </p:sp>
        <p:sp>
          <p:nvSpPr>
            <p:cNvPr name="TextBox 7" id="7"/>
            <p:cNvSpPr txBox="true"/>
            <p:nvPr/>
          </p:nvSpPr>
          <p:spPr>
            <a:xfrm>
              <a:off x="0" y="31750"/>
              <a:ext cx="693553" cy="977515"/>
            </a:xfrm>
            <a:prstGeom prst="rect">
              <a:avLst/>
            </a:prstGeom>
          </p:spPr>
          <p:txBody>
            <a:bodyPr anchor="ctr" rtlCol="false" tIns="50800" lIns="50800" bIns="50800" rIns="50800"/>
            <a:lstStyle/>
            <a:p>
              <a:pPr algn="ctr">
                <a:lnSpc>
                  <a:spcPts val="3279"/>
                </a:lnSpc>
              </a:pPr>
            </a:p>
          </p:txBody>
        </p:sp>
      </p:grpSp>
      <p:grpSp>
        <p:nvGrpSpPr>
          <p:cNvPr name="Group 8" id="8"/>
          <p:cNvGrpSpPr/>
          <p:nvPr/>
        </p:nvGrpSpPr>
        <p:grpSpPr>
          <a:xfrm rot="0">
            <a:off x="10373923" y="1028700"/>
            <a:ext cx="6252667" cy="12505333"/>
            <a:chOff x="0" y="0"/>
            <a:chExt cx="3175000" cy="6350000"/>
          </a:xfrm>
        </p:grpSpPr>
        <p:sp>
          <p:nvSpPr>
            <p:cNvPr name="Freeform 9" id="9"/>
            <p:cNvSpPr/>
            <p:nvPr/>
          </p:nvSpPr>
          <p:spPr>
            <a:xfrm flipH="false" flipV="false" rot="0">
              <a:off x="0" y="0"/>
              <a:ext cx="3175000" cy="6350000"/>
            </a:xfrm>
            <a:custGeom>
              <a:avLst/>
              <a:gdLst/>
              <a:ahLst/>
              <a:cxnLst/>
              <a:rect r="r" b="b" t="t" l="l"/>
              <a:pathLst>
                <a:path h="6350000" w="3175000">
                  <a:moveTo>
                    <a:pt x="1587500" y="6350000"/>
                  </a:moveTo>
                  <a:cubicBezTo>
                    <a:pt x="711200" y="6350000"/>
                    <a:pt x="0" y="5638800"/>
                    <a:pt x="0" y="4762500"/>
                  </a:cubicBezTo>
                  <a:lnTo>
                    <a:pt x="0" y="1587500"/>
                  </a:lnTo>
                  <a:cubicBezTo>
                    <a:pt x="0" y="711200"/>
                    <a:pt x="711200" y="0"/>
                    <a:pt x="1587500" y="0"/>
                  </a:cubicBezTo>
                  <a:cubicBezTo>
                    <a:pt x="2463800" y="0"/>
                    <a:pt x="3175000" y="711200"/>
                    <a:pt x="3175000" y="1587500"/>
                  </a:cubicBezTo>
                  <a:lnTo>
                    <a:pt x="3175000" y="4762500"/>
                  </a:lnTo>
                  <a:cubicBezTo>
                    <a:pt x="3175000" y="5638800"/>
                    <a:pt x="2463800" y="6350000"/>
                    <a:pt x="1587500" y="6350000"/>
                  </a:cubicBezTo>
                  <a:close/>
                </a:path>
              </a:pathLst>
            </a:custGeom>
            <a:blipFill>
              <a:blip r:embed="rId6"/>
              <a:stretch>
                <a:fillRect l="-135754" t="0" r="-64151" b="0"/>
              </a:stretch>
            </a:blipFill>
          </p:spPr>
        </p:sp>
      </p:grpSp>
      <p:grpSp>
        <p:nvGrpSpPr>
          <p:cNvPr name="Group 10" id="10"/>
          <p:cNvGrpSpPr/>
          <p:nvPr/>
        </p:nvGrpSpPr>
        <p:grpSpPr>
          <a:xfrm rot="0">
            <a:off x="0" y="9258300"/>
            <a:ext cx="18288000" cy="1028700"/>
            <a:chOff x="0" y="0"/>
            <a:chExt cx="4816593" cy="270933"/>
          </a:xfrm>
        </p:grpSpPr>
        <p:sp>
          <p:nvSpPr>
            <p:cNvPr name="Freeform 11" id="11"/>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close/>
                </a:path>
              </a:pathLst>
            </a:custGeom>
            <a:solidFill>
              <a:srgbClr val="1A0B07"/>
            </a:solidFill>
          </p:spPr>
        </p:sp>
        <p:sp>
          <p:nvSpPr>
            <p:cNvPr name="TextBox 12" id="12"/>
            <p:cNvSpPr txBox="true"/>
            <p:nvPr/>
          </p:nvSpPr>
          <p:spPr>
            <a:xfrm>
              <a:off x="0" y="-57150"/>
              <a:ext cx="4816593" cy="328083"/>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706562" y="4266278"/>
            <a:ext cx="7032177" cy="389001"/>
          </a:xfrm>
          <a:prstGeom prst="rect">
            <a:avLst/>
          </a:prstGeom>
        </p:spPr>
        <p:txBody>
          <a:bodyPr anchor="t" rtlCol="false" tIns="0" lIns="0" bIns="0" rIns="0">
            <a:spAutoFit/>
          </a:bodyPr>
          <a:lstStyle/>
          <a:p>
            <a:pPr algn="l">
              <a:lnSpc>
                <a:spcPts val="3192"/>
              </a:lnSpc>
            </a:pPr>
            <a:r>
              <a:rPr lang="en-US" sz="2400" b="true">
                <a:solidFill>
                  <a:srgbClr val="1A0B07"/>
                </a:solidFill>
                <a:latin typeface="DM Sans Bold"/>
                <a:ea typeface="DM Sans Bold"/>
                <a:cs typeface="DM Sans Bold"/>
                <a:sym typeface="DM Sans Bold"/>
              </a:rPr>
              <a:t>позовна вимога</a:t>
            </a:r>
            <a:r>
              <a:rPr lang="en-US" sz="2400">
                <a:solidFill>
                  <a:srgbClr val="1A0B07"/>
                </a:solidFill>
                <a:latin typeface="DM Sans"/>
                <a:ea typeface="DM Sans"/>
                <a:cs typeface="DM Sans"/>
                <a:sym typeface="DM Sans"/>
              </a:rPr>
              <a:t> - визнати право власності</a:t>
            </a:r>
          </a:p>
        </p:txBody>
      </p:sp>
      <p:sp>
        <p:nvSpPr>
          <p:cNvPr name="TextBox 14" id="14"/>
          <p:cNvSpPr txBox="true"/>
          <p:nvPr/>
        </p:nvSpPr>
        <p:spPr>
          <a:xfrm rot="0">
            <a:off x="706562" y="6394874"/>
            <a:ext cx="9209998" cy="389001"/>
          </a:xfrm>
          <a:prstGeom prst="rect">
            <a:avLst/>
          </a:prstGeom>
        </p:spPr>
        <p:txBody>
          <a:bodyPr anchor="t" rtlCol="false" tIns="0" lIns="0" bIns="0" rIns="0">
            <a:spAutoFit/>
          </a:bodyPr>
          <a:lstStyle/>
          <a:p>
            <a:pPr algn="l">
              <a:lnSpc>
                <a:spcPts val="3192"/>
              </a:lnSpc>
            </a:pPr>
            <a:r>
              <a:rPr lang="en-US" sz="2400" b="true">
                <a:solidFill>
                  <a:srgbClr val="1A0B07"/>
                </a:solidFill>
                <a:latin typeface="DM Sans Bold"/>
                <a:ea typeface="DM Sans Bold"/>
                <a:cs typeface="DM Sans Bold"/>
                <a:sym typeface="DM Sans Bold"/>
              </a:rPr>
              <a:t>відповідач</a:t>
            </a:r>
            <a:r>
              <a:rPr lang="en-US" sz="2400">
                <a:solidFill>
                  <a:srgbClr val="1A0B07"/>
                </a:solidFill>
                <a:latin typeface="DM Sans"/>
                <a:ea typeface="DM Sans"/>
                <a:cs typeface="DM Sans"/>
                <a:sym typeface="DM Sans"/>
              </a:rPr>
              <a:t> - відповідна місцева військова адміністрація</a:t>
            </a:r>
          </a:p>
        </p:txBody>
      </p:sp>
      <p:sp>
        <p:nvSpPr>
          <p:cNvPr name="TextBox 15" id="15"/>
          <p:cNvSpPr txBox="true"/>
          <p:nvPr/>
        </p:nvSpPr>
        <p:spPr>
          <a:xfrm rot="0">
            <a:off x="3242866" y="4788629"/>
            <a:ext cx="6976626" cy="789051"/>
          </a:xfrm>
          <a:prstGeom prst="rect">
            <a:avLst/>
          </a:prstGeom>
        </p:spPr>
        <p:txBody>
          <a:bodyPr anchor="t" rtlCol="false" tIns="0" lIns="0" bIns="0" rIns="0">
            <a:spAutoFit/>
          </a:bodyPr>
          <a:lstStyle/>
          <a:p>
            <a:pPr algn="l">
              <a:lnSpc>
                <a:spcPts val="3192"/>
              </a:lnSpc>
            </a:pPr>
            <a:r>
              <a:rPr lang="en-US" sz="2400">
                <a:solidFill>
                  <a:srgbClr val="1A0B07"/>
                </a:solidFill>
                <a:latin typeface="DM Sans"/>
                <a:ea typeface="DM Sans"/>
                <a:cs typeface="DM Sans"/>
                <a:sym typeface="DM Sans"/>
              </a:rPr>
              <a:t>НЕ ОСКАРЖЕННЯ ЗАКОННОСТІ  РІШЕННЯ ДЕРЖАВНОГО РЕЄСТРАТОРА</a:t>
            </a:r>
          </a:p>
        </p:txBody>
      </p:sp>
      <p:sp>
        <p:nvSpPr>
          <p:cNvPr name="TextBox 16" id="16"/>
          <p:cNvSpPr txBox="true"/>
          <p:nvPr/>
        </p:nvSpPr>
        <p:spPr>
          <a:xfrm rot="0">
            <a:off x="5862793" y="3091305"/>
            <a:ext cx="4356699" cy="854202"/>
          </a:xfrm>
          <a:prstGeom prst="rect">
            <a:avLst/>
          </a:prstGeom>
        </p:spPr>
        <p:txBody>
          <a:bodyPr anchor="t" rtlCol="false" tIns="0" lIns="0" bIns="0" rIns="0">
            <a:spAutoFit/>
          </a:bodyPr>
          <a:lstStyle/>
          <a:p>
            <a:pPr algn="l">
              <a:lnSpc>
                <a:spcPts val="6384"/>
              </a:lnSpc>
            </a:pPr>
            <a:r>
              <a:rPr lang="en-US" sz="4800" b="true">
                <a:solidFill>
                  <a:srgbClr val="FB6141"/>
                </a:solidFill>
                <a:latin typeface="The Seasons Bold"/>
                <a:ea typeface="The Seasons Bold"/>
                <a:cs typeface="The Seasons Bold"/>
                <a:sym typeface="The Seasons Bold"/>
              </a:rPr>
              <a:t>NOTA   BENE</a:t>
            </a:r>
          </a:p>
        </p:txBody>
      </p:sp>
      <p:sp>
        <p:nvSpPr>
          <p:cNvPr name="TextBox 17" id="17"/>
          <p:cNvSpPr txBox="true"/>
          <p:nvPr/>
        </p:nvSpPr>
        <p:spPr>
          <a:xfrm rot="0">
            <a:off x="706562" y="7252792"/>
            <a:ext cx="9667361" cy="389001"/>
          </a:xfrm>
          <a:prstGeom prst="rect">
            <a:avLst/>
          </a:prstGeom>
        </p:spPr>
        <p:txBody>
          <a:bodyPr anchor="t" rtlCol="false" tIns="0" lIns="0" bIns="0" rIns="0">
            <a:spAutoFit/>
          </a:bodyPr>
          <a:lstStyle/>
          <a:p>
            <a:pPr algn="l">
              <a:lnSpc>
                <a:spcPts val="3192"/>
              </a:lnSpc>
            </a:pPr>
            <a:r>
              <a:rPr lang="en-US" sz="2400">
                <a:solidFill>
                  <a:srgbClr val="1A0B07"/>
                </a:solidFill>
                <a:latin typeface="DM Sans"/>
                <a:ea typeface="DM Sans"/>
                <a:cs typeface="DM Sans"/>
                <a:sym typeface="DM Sans"/>
              </a:rPr>
              <a:t>державний реєстратор може бути залучений </a:t>
            </a:r>
            <a:r>
              <a:rPr lang="en-US" sz="2400" b="true">
                <a:solidFill>
                  <a:srgbClr val="1A0B07"/>
                </a:solidFill>
                <a:latin typeface="DM Sans Bold"/>
                <a:ea typeface="DM Sans Bold"/>
                <a:cs typeface="DM Sans Bold"/>
                <a:sym typeface="DM Sans Bold"/>
              </a:rPr>
              <a:t>третьою особою</a:t>
            </a:r>
          </a:p>
        </p:txBody>
      </p:sp>
      <p:sp>
        <p:nvSpPr>
          <p:cNvPr name="Freeform 18" id="18"/>
          <p:cNvSpPr/>
          <p:nvPr/>
        </p:nvSpPr>
        <p:spPr>
          <a:xfrm flipH="false" flipV="false" rot="2700000">
            <a:off x="8301122" y="7765619"/>
            <a:ext cx="614249" cy="614249"/>
          </a:xfrm>
          <a:custGeom>
            <a:avLst/>
            <a:gdLst/>
            <a:ahLst/>
            <a:cxnLst/>
            <a:rect r="r" b="b" t="t" l="l"/>
            <a:pathLst>
              <a:path h="614249" w="614249">
                <a:moveTo>
                  <a:pt x="0" y="0"/>
                </a:moveTo>
                <a:lnTo>
                  <a:pt x="614250" y="0"/>
                </a:lnTo>
                <a:lnTo>
                  <a:pt x="614250" y="614249"/>
                </a:lnTo>
                <a:lnTo>
                  <a:pt x="0" y="6142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9459197" y="1028700"/>
            <a:ext cx="914726" cy="914726"/>
          </a:xfrm>
          <a:custGeom>
            <a:avLst/>
            <a:gdLst/>
            <a:ahLst/>
            <a:cxnLst/>
            <a:rect r="r" b="b" t="t" l="l"/>
            <a:pathLst>
              <a:path h="914726" w="914726">
                <a:moveTo>
                  <a:pt x="0" y="0"/>
                </a:moveTo>
                <a:lnTo>
                  <a:pt x="914726" y="0"/>
                </a:lnTo>
                <a:lnTo>
                  <a:pt x="914726" y="914726"/>
                </a:lnTo>
                <a:lnTo>
                  <a:pt x="0" y="9147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524896" y="-2801484"/>
            <a:ext cx="13076343" cy="18449866"/>
          </a:xfrm>
          <a:custGeom>
            <a:avLst/>
            <a:gdLst/>
            <a:ahLst/>
            <a:cxnLst/>
            <a:rect r="r" b="b" t="t" l="l"/>
            <a:pathLst>
              <a:path h="18449866" w="13076343">
                <a:moveTo>
                  <a:pt x="0" y="0"/>
                </a:moveTo>
                <a:lnTo>
                  <a:pt x="13076342" y="0"/>
                </a:lnTo>
                <a:lnTo>
                  <a:pt x="13076342" y="18449866"/>
                </a:lnTo>
                <a:lnTo>
                  <a:pt x="0" y="18449866"/>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95258" y="189146"/>
            <a:ext cx="16100771" cy="1160145"/>
          </a:xfrm>
          <a:prstGeom prst="rect">
            <a:avLst/>
          </a:prstGeom>
        </p:spPr>
        <p:txBody>
          <a:bodyPr anchor="t" rtlCol="false" tIns="0" lIns="0" bIns="0" rIns="0">
            <a:spAutoFit/>
          </a:bodyPr>
          <a:lstStyle/>
          <a:p>
            <a:pPr algn="ctr">
              <a:lnSpc>
                <a:spcPts val="8280"/>
              </a:lnSpc>
            </a:pPr>
            <a:r>
              <a:rPr lang="en-US" b="true" sz="7200">
                <a:solidFill>
                  <a:srgbClr val="1A0B07"/>
                </a:solidFill>
                <a:latin typeface="The Seasons Bold"/>
                <a:ea typeface="The Seasons Bold"/>
                <a:cs typeface="The Seasons Bold"/>
                <a:sym typeface="The Seasons Bold"/>
              </a:rPr>
              <a:t>ПРИПИНЕННЯ ПРАВА ВЛАСНОСТІ</a:t>
            </a:r>
          </a:p>
        </p:txBody>
      </p:sp>
      <p:sp>
        <p:nvSpPr>
          <p:cNvPr name="Freeform 4" id="4"/>
          <p:cNvSpPr/>
          <p:nvPr/>
        </p:nvSpPr>
        <p:spPr>
          <a:xfrm flipH="false" flipV="false" rot="753506">
            <a:off x="6523246" y="1900419"/>
            <a:ext cx="2505778" cy="588858"/>
          </a:xfrm>
          <a:custGeom>
            <a:avLst/>
            <a:gdLst/>
            <a:ahLst/>
            <a:cxnLst/>
            <a:rect r="r" b="b" t="t" l="l"/>
            <a:pathLst>
              <a:path h="588858" w="2505778">
                <a:moveTo>
                  <a:pt x="0" y="0"/>
                </a:moveTo>
                <a:lnTo>
                  <a:pt x="2505777" y="0"/>
                </a:lnTo>
                <a:lnTo>
                  <a:pt x="2505777" y="588858"/>
                </a:lnTo>
                <a:lnTo>
                  <a:pt x="0" y="5888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028700" y="2442498"/>
            <a:ext cx="5005941" cy="7284695"/>
            <a:chOff x="0" y="0"/>
            <a:chExt cx="693553" cy="1009265"/>
          </a:xfrm>
        </p:grpSpPr>
        <p:sp>
          <p:nvSpPr>
            <p:cNvPr name="Freeform 6" id="6"/>
            <p:cNvSpPr/>
            <p:nvPr/>
          </p:nvSpPr>
          <p:spPr>
            <a:xfrm flipH="false" flipV="false" rot="0">
              <a:off x="0" y="0"/>
              <a:ext cx="693553" cy="1009265"/>
            </a:xfrm>
            <a:custGeom>
              <a:avLst/>
              <a:gdLst/>
              <a:ahLst/>
              <a:cxnLst/>
              <a:rect r="r" b="b" t="t" l="l"/>
              <a:pathLst>
                <a:path h="1009265" w="693553">
                  <a:moveTo>
                    <a:pt x="231309" y="19070"/>
                  </a:moveTo>
                  <a:cubicBezTo>
                    <a:pt x="266751" y="7556"/>
                    <a:pt x="307289" y="0"/>
                    <a:pt x="346963" y="0"/>
                  </a:cubicBezTo>
                  <a:cubicBezTo>
                    <a:pt x="386638" y="0"/>
                    <a:pt x="424816" y="6476"/>
                    <a:pt x="459998" y="17990"/>
                  </a:cubicBezTo>
                  <a:cubicBezTo>
                    <a:pt x="460747" y="18350"/>
                    <a:pt x="461495" y="18350"/>
                    <a:pt x="462244" y="18710"/>
                  </a:cubicBezTo>
                  <a:cubicBezTo>
                    <a:pt x="594367" y="64765"/>
                    <a:pt x="691682" y="186379"/>
                    <a:pt x="693553" y="332866"/>
                  </a:cubicBezTo>
                  <a:lnTo>
                    <a:pt x="693553" y="1009265"/>
                  </a:lnTo>
                  <a:lnTo>
                    <a:pt x="0" y="1009265"/>
                  </a:lnTo>
                  <a:lnTo>
                    <a:pt x="0" y="333368"/>
                  </a:lnTo>
                  <a:cubicBezTo>
                    <a:pt x="1871" y="185660"/>
                    <a:pt x="97689" y="64045"/>
                    <a:pt x="231309" y="19070"/>
                  </a:cubicBezTo>
                  <a:close/>
                </a:path>
              </a:pathLst>
            </a:custGeom>
            <a:solidFill>
              <a:srgbClr val="FFFFFF"/>
            </a:solidFill>
          </p:spPr>
        </p:sp>
        <p:sp>
          <p:nvSpPr>
            <p:cNvPr name="TextBox 7" id="7"/>
            <p:cNvSpPr txBox="true"/>
            <p:nvPr/>
          </p:nvSpPr>
          <p:spPr>
            <a:xfrm>
              <a:off x="0" y="31750"/>
              <a:ext cx="693553" cy="977515"/>
            </a:xfrm>
            <a:prstGeom prst="rect">
              <a:avLst/>
            </a:prstGeom>
          </p:spPr>
          <p:txBody>
            <a:bodyPr anchor="ctr" rtlCol="false" tIns="50800" lIns="50800" bIns="50800" rIns="50800"/>
            <a:lstStyle/>
            <a:p>
              <a:pPr algn="ctr">
                <a:lnSpc>
                  <a:spcPts val="3279"/>
                </a:lnSpc>
              </a:pPr>
            </a:p>
          </p:txBody>
        </p:sp>
      </p:grpSp>
      <p:grpSp>
        <p:nvGrpSpPr>
          <p:cNvPr name="Group 8" id="8"/>
          <p:cNvGrpSpPr/>
          <p:nvPr/>
        </p:nvGrpSpPr>
        <p:grpSpPr>
          <a:xfrm rot="0">
            <a:off x="12253359" y="2442498"/>
            <a:ext cx="5005941" cy="7284695"/>
            <a:chOff x="0" y="0"/>
            <a:chExt cx="693553" cy="1009265"/>
          </a:xfrm>
        </p:grpSpPr>
        <p:sp>
          <p:nvSpPr>
            <p:cNvPr name="Freeform 9" id="9"/>
            <p:cNvSpPr/>
            <p:nvPr/>
          </p:nvSpPr>
          <p:spPr>
            <a:xfrm flipH="false" flipV="false" rot="0">
              <a:off x="0" y="0"/>
              <a:ext cx="693553" cy="1009265"/>
            </a:xfrm>
            <a:custGeom>
              <a:avLst/>
              <a:gdLst/>
              <a:ahLst/>
              <a:cxnLst/>
              <a:rect r="r" b="b" t="t" l="l"/>
              <a:pathLst>
                <a:path h="1009265" w="693553">
                  <a:moveTo>
                    <a:pt x="231309" y="19070"/>
                  </a:moveTo>
                  <a:cubicBezTo>
                    <a:pt x="266751" y="7556"/>
                    <a:pt x="307289" y="0"/>
                    <a:pt x="346963" y="0"/>
                  </a:cubicBezTo>
                  <a:cubicBezTo>
                    <a:pt x="386638" y="0"/>
                    <a:pt x="424816" y="6476"/>
                    <a:pt x="459998" y="17990"/>
                  </a:cubicBezTo>
                  <a:cubicBezTo>
                    <a:pt x="460747" y="18350"/>
                    <a:pt x="461495" y="18350"/>
                    <a:pt x="462244" y="18710"/>
                  </a:cubicBezTo>
                  <a:cubicBezTo>
                    <a:pt x="594367" y="64765"/>
                    <a:pt x="691682" y="186379"/>
                    <a:pt x="693553" y="332866"/>
                  </a:cubicBezTo>
                  <a:lnTo>
                    <a:pt x="693553" y="1009265"/>
                  </a:lnTo>
                  <a:lnTo>
                    <a:pt x="0" y="1009265"/>
                  </a:lnTo>
                  <a:lnTo>
                    <a:pt x="0" y="333368"/>
                  </a:lnTo>
                  <a:cubicBezTo>
                    <a:pt x="1871" y="185660"/>
                    <a:pt x="97689" y="64045"/>
                    <a:pt x="231309" y="19070"/>
                  </a:cubicBezTo>
                  <a:close/>
                </a:path>
              </a:pathLst>
            </a:custGeom>
            <a:solidFill>
              <a:srgbClr val="FFFFFF"/>
            </a:solidFill>
          </p:spPr>
        </p:sp>
        <p:sp>
          <p:nvSpPr>
            <p:cNvPr name="TextBox 10" id="10"/>
            <p:cNvSpPr txBox="true"/>
            <p:nvPr/>
          </p:nvSpPr>
          <p:spPr>
            <a:xfrm>
              <a:off x="0" y="31750"/>
              <a:ext cx="693553" cy="977515"/>
            </a:xfrm>
            <a:prstGeom prst="rect">
              <a:avLst/>
            </a:prstGeom>
          </p:spPr>
          <p:txBody>
            <a:bodyPr anchor="ctr" rtlCol="false" tIns="50800" lIns="50800" bIns="50800" rIns="50800"/>
            <a:lstStyle/>
            <a:p>
              <a:pPr algn="ctr">
                <a:lnSpc>
                  <a:spcPts val="3279"/>
                </a:lnSpc>
              </a:pPr>
            </a:p>
          </p:txBody>
        </p:sp>
      </p:grpSp>
      <p:grpSp>
        <p:nvGrpSpPr>
          <p:cNvPr name="Group 11" id="11"/>
          <p:cNvGrpSpPr/>
          <p:nvPr/>
        </p:nvGrpSpPr>
        <p:grpSpPr>
          <a:xfrm rot="0">
            <a:off x="6793430" y="2442498"/>
            <a:ext cx="5005941" cy="7284695"/>
            <a:chOff x="0" y="0"/>
            <a:chExt cx="693553" cy="1009265"/>
          </a:xfrm>
        </p:grpSpPr>
        <p:sp>
          <p:nvSpPr>
            <p:cNvPr name="Freeform 12" id="12"/>
            <p:cNvSpPr/>
            <p:nvPr/>
          </p:nvSpPr>
          <p:spPr>
            <a:xfrm flipH="false" flipV="false" rot="0">
              <a:off x="0" y="0"/>
              <a:ext cx="693553" cy="1009265"/>
            </a:xfrm>
            <a:custGeom>
              <a:avLst/>
              <a:gdLst/>
              <a:ahLst/>
              <a:cxnLst/>
              <a:rect r="r" b="b" t="t" l="l"/>
              <a:pathLst>
                <a:path h="1009265" w="693553">
                  <a:moveTo>
                    <a:pt x="231309" y="19070"/>
                  </a:moveTo>
                  <a:cubicBezTo>
                    <a:pt x="266751" y="7556"/>
                    <a:pt x="307289" y="0"/>
                    <a:pt x="346963" y="0"/>
                  </a:cubicBezTo>
                  <a:cubicBezTo>
                    <a:pt x="386638" y="0"/>
                    <a:pt x="424816" y="6476"/>
                    <a:pt x="459998" y="17990"/>
                  </a:cubicBezTo>
                  <a:cubicBezTo>
                    <a:pt x="460747" y="18350"/>
                    <a:pt x="461495" y="18350"/>
                    <a:pt x="462244" y="18710"/>
                  </a:cubicBezTo>
                  <a:cubicBezTo>
                    <a:pt x="594367" y="64765"/>
                    <a:pt x="691682" y="186379"/>
                    <a:pt x="693553" y="332866"/>
                  </a:cubicBezTo>
                  <a:lnTo>
                    <a:pt x="693553" y="1009265"/>
                  </a:lnTo>
                  <a:lnTo>
                    <a:pt x="0" y="1009265"/>
                  </a:lnTo>
                  <a:lnTo>
                    <a:pt x="0" y="333368"/>
                  </a:lnTo>
                  <a:cubicBezTo>
                    <a:pt x="1871" y="185660"/>
                    <a:pt x="97689" y="64045"/>
                    <a:pt x="231309" y="19070"/>
                  </a:cubicBezTo>
                  <a:close/>
                </a:path>
              </a:pathLst>
            </a:custGeom>
            <a:solidFill>
              <a:srgbClr val="FB6141"/>
            </a:solidFill>
          </p:spPr>
        </p:sp>
        <p:sp>
          <p:nvSpPr>
            <p:cNvPr name="TextBox 13" id="13"/>
            <p:cNvSpPr txBox="true"/>
            <p:nvPr/>
          </p:nvSpPr>
          <p:spPr>
            <a:xfrm>
              <a:off x="0" y="31750"/>
              <a:ext cx="693553" cy="977515"/>
            </a:xfrm>
            <a:prstGeom prst="rect">
              <a:avLst/>
            </a:prstGeom>
          </p:spPr>
          <p:txBody>
            <a:bodyPr anchor="ctr" rtlCol="false" tIns="50800" lIns="50800" bIns="50800" rIns="50800"/>
            <a:lstStyle/>
            <a:p>
              <a:pPr algn="ctr">
                <a:lnSpc>
                  <a:spcPts val="3279"/>
                </a:lnSpc>
              </a:pPr>
            </a:p>
          </p:txBody>
        </p:sp>
      </p:grpSp>
      <p:sp>
        <p:nvSpPr>
          <p:cNvPr name="Freeform 14" id="14"/>
          <p:cNvSpPr/>
          <p:nvPr/>
        </p:nvSpPr>
        <p:spPr>
          <a:xfrm flipH="false" flipV="false" rot="0">
            <a:off x="1295258" y="5749961"/>
            <a:ext cx="320180" cy="320180"/>
          </a:xfrm>
          <a:custGeom>
            <a:avLst/>
            <a:gdLst/>
            <a:ahLst/>
            <a:cxnLst/>
            <a:rect r="r" b="b" t="t" l="l"/>
            <a:pathLst>
              <a:path h="320180" w="320180">
                <a:moveTo>
                  <a:pt x="0" y="0"/>
                </a:moveTo>
                <a:lnTo>
                  <a:pt x="320180" y="0"/>
                </a:lnTo>
                <a:lnTo>
                  <a:pt x="320180" y="320180"/>
                </a:lnTo>
                <a:lnTo>
                  <a:pt x="0" y="3201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295258" y="6875245"/>
            <a:ext cx="320180" cy="320180"/>
          </a:xfrm>
          <a:custGeom>
            <a:avLst/>
            <a:gdLst/>
            <a:ahLst/>
            <a:cxnLst/>
            <a:rect r="r" b="b" t="t" l="l"/>
            <a:pathLst>
              <a:path h="320180" w="320180">
                <a:moveTo>
                  <a:pt x="0" y="0"/>
                </a:moveTo>
                <a:lnTo>
                  <a:pt x="320180" y="0"/>
                </a:lnTo>
                <a:lnTo>
                  <a:pt x="320180" y="320179"/>
                </a:lnTo>
                <a:lnTo>
                  <a:pt x="0" y="3201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6961638" y="5284463"/>
            <a:ext cx="320180" cy="320180"/>
          </a:xfrm>
          <a:custGeom>
            <a:avLst/>
            <a:gdLst/>
            <a:ahLst/>
            <a:cxnLst/>
            <a:rect r="r" b="b" t="t" l="l"/>
            <a:pathLst>
              <a:path h="320180" w="320180">
                <a:moveTo>
                  <a:pt x="0" y="0"/>
                </a:moveTo>
                <a:lnTo>
                  <a:pt x="320180" y="0"/>
                </a:lnTo>
                <a:lnTo>
                  <a:pt x="320180" y="320179"/>
                </a:lnTo>
                <a:lnTo>
                  <a:pt x="0" y="3201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6961638" y="6743870"/>
            <a:ext cx="320180" cy="320180"/>
          </a:xfrm>
          <a:custGeom>
            <a:avLst/>
            <a:gdLst/>
            <a:ahLst/>
            <a:cxnLst/>
            <a:rect r="r" b="b" t="t" l="l"/>
            <a:pathLst>
              <a:path h="320180" w="320180">
                <a:moveTo>
                  <a:pt x="0" y="0"/>
                </a:moveTo>
                <a:lnTo>
                  <a:pt x="320180" y="0"/>
                </a:lnTo>
                <a:lnTo>
                  <a:pt x="320180" y="320179"/>
                </a:lnTo>
                <a:lnTo>
                  <a:pt x="0" y="3201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6961638" y="7481035"/>
            <a:ext cx="320180" cy="320180"/>
          </a:xfrm>
          <a:custGeom>
            <a:avLst/>
            <a:gdLst/>
            <a:ahLst/>
            <a:cxnLst/>
            <a:rect r="r" b="b" t="t" l="l"/>
            <a:pathLst>
              <a:path h="320180" w="320180">
                <a:moveTo>
                  <a:pt x="0" y="0"/>
                </a:moveTo>
                <a:lnTo>
                  <a:pt x="320180" y="0"/>
                </a:lnTo>
                <a:lnTo>
                  <a:pt x="320180" y="320179"/>
                </a:lnTo>
                <a:lnTo>
                  <a:pt x="0" y="3201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12712349" y="7801214"/>
            <a:ext cx="320180" cy="320180"/>
          </a:xfrm>
          <a:custGeom>
            <a:avLst/>
            <a:gdLst/>
            <a:ahLst/>
            <a:cxnLst/>
            <a:rect r="r" b="b" t="t" l="l"/>
            <a:pathLst>
              <a:path h="320180" w="320180">
                <a:moveTo>
                  <a:pt x="0" y="0"/>
                </a:moveTo>
                <a:lnTo>
                  <a:pt x="320180" y="0"/>
                </a:lnTo>
                <a:lnTo>
                  <a:pt x="320180" y="320180"/>
                </a:lnTo>
                <a:lnTo>
                  <a:pt x="0" y="3201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0" id="20"/>
          <p:cNvGrpSpPr/>
          <p:nvPr/>
        </p:nvGrpSpPr>
        <p:grpSpPr>
          <a:xfrm rot="0">
            <a:off x="0" y="9258300"/>
            <a:ext cx="18288000" cy="1028700"/>
            <a:chOff x="0" y="0"/>
            <a:chExt cx="4816593" cy="270933"/>
          </a:xfrm>
        </p:grpSpPr>
        <p:sp>
          <p:nvSpPr>
            <p:cNvPr name="Freeform 21" id="21"/>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close/>
                </a:path>
              </a:pathLst>
            </a:custGeom>
            <a:solidFill>
              <a:srgbClr val="1A0B07"/>
            </a:solidFill>
          </p:spPr>
        </p:sp>
        <p:sp>
          <p:nvSpPr>
            <p:cNvPr name="TextBox 22" id="22"/>
            <p:cNvSpPr txBox="true"/>
            <p:nvPr/>
          </p:nvSpPr>
          <p:spPr>
            <a:xfrm>
              <a:off x="0" y="-57150"/>
              <a:ext cx="4816593" cy="328083"/>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2700000">
            <a:off x="13543381" y="577083"/>
            <a:ext cx="614249" cy="614249"/>
          </a:xfrm>
          <a:custGeom>
            <a:avLst/>
            <a:gdLst/>
            <a:ahLst/>
            <a:cxnLst/>
            <a:rect r="r" b="b" t="t" l="l"/>
            <a:pathLst>
              <a:path h="614249" w="614249">
                <a:moveTo>
                  <a:pt x="0" y="0"/>
                </a:moveTo>
                <a:lnTo>
                  <a:pt x="614249" y="0"/>
                </a:lnTo>
                <a:lnTo>
                  <a:pt x="614249" y="614250"/>
                </a:lnTo>
                <a:lnTo>
                  <a:pt x="0" y="61425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4" id="24"/>
          <p:cNvSpPr/>
          <p:nvPr/>
        </p:nvSpPr>
        <p:spPr>
          <a:xfrm flipH="false" flipV="false" rot="0">
            <a:off x="3664763" y="1032472"/>
            <a:ext cx="914726" cy="914726"/>
          </a:xfrm>
          <a:custGeom>
            <a:avLst/>
            <a:gdLst/>
            <a:ahLst/>
            <a:cxnLst/>
            <a:rect r="r" b="b" t="t" l="l"/>
            <a:pathLst>
              <a:path h="914726" w="914726">
                <a:moveTo>
                  <a:pt x="0" y="0"/>
                </a:moveTo>
                <a:lnTo>
                  <a:pt x="914726" y="0"/>
                </a:lnTo>
                <a:lnTo>
                  <a:pt x="914726" y="914726"/>
                </a:lnTo>
                <a:lnTo>
                  <a:pt x="0" y="91472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5" id="25"/>
          <p:cNvSpPr txBox="true"/>
          <p:nvPr/>
        </p:nvSpPr>
        <p:spPr>
          <a:xfrm rot="0">
            <a:off x="1807869" y="3966235"/>
            <a:ext cx="3447602" cy="824865"/>
          </a:xfrm>
          <a:prstGeom prst="rect">
            <a:avLst/>
          </a:prstGeom>
        </p:spPr>
        <p:txBody>
          <a:bodyPr anchor="t" rtlCol="false" tIns="0" lIns="0" bIns="0" rIns="0">
            <a:spAutoFit/>
          </a:bodyPr>
          <a:lstStyle/>
          <a:p>
            <a:pPr algn="ctr">
              <a:lnSpc>
                <a:spcPts val="3359"/>
              </a:lnSpc>
            </a:pPr>
            <a:r>
              <a:rPr lang="en-US" b="true" sz="2400">
                <a:solidFill>
                  <a:srgbClr val="1A0B07"/>
                </a:solidFill>
                <a:latin typeface="DM Sans Bold"/>
                <a:ea typeface="DM Sans Bold"/>
                <a:cs typeface="DM Sans Bold"/>
                <a:sym typeface="DM Sans Bold"/>
              </a:rPr>
              <a:t> заява власника (співвласників)</a:t>
            </a:r>
          </a:p>
        </p:txBody>
      </p:sp>
      <p:sp>
        <p:nvSpPr>
          <p:cNvPr name="TextBox 26" id="26"/>
          <p:cNvSpPr txBox="true"/>
          <p:nvPr/>
        </p:nvSpPr>
        <p:spPr>
          <a:xfrm rot="0">
            <a:off x="1807869" y="5763436"/>
            <a:ext cx="3775886" cy="621030"/>
          </a:xfrm>
          <a:prstGeom prst="rect">
            <a:avLst/>
          </a:prstGeom>
        </p:spPr>
        <p:txBody>
          <a:bodyPr anchor="t" rtlCol="false" tIns="0" lIns="0" bIns="0" rIns="0">
            <a:spAutoFit/>
          </a:bodyPr>
          <a:lstStyle/>
          <a:p>
            <a:pPr algn="l">
              <a:lnSpc>
                <a:spcPts val="2520"/>
              </a:lnSpc>
            </a:pPr>
            <a:r>
              <a:rPr lang="en-US" sz="1800" b="true">
                <a:solidFill>
                  <a:srgbClr val="1A0B07"/>
                </a:solidFill>
                <a:latin typeface="DM Sans Bold"/>
                <a:ea typeface="DM Sans Bold"/>
                <a:cs typeface="DM Sans Bold"/>
                <a:sym typeface="DM Sans Bold"/>
              </a:rPr>
              <a:t> справжність підпису на якій засвідчується нотаріально</a:t>
            </a:r>
          </a:p>
        </p:txBody>
      </p:sp>
      <p:sp>
        <p:nvSpPr>
          <p:cNvPr name="TextBox 27" id="27"/>
          <p:cNvSpPr txBox="true"/>
          <p:nvPr/>
        </p:nvSpPr>
        <p:spPr>
          <a:xfrm rot="0">
            <a:off x="1807869" y="6837145"/>
            <a:ext cx="4218075" cy="1249680"/>
          </a:xfrm>
          <a:prstGeom prst="rect">
            <a:avLst/>
          </a:prstGeom>
        </p:spPr>
        <p:txBody>
          <a:bodyPr anchor="t" rtlCol="false" tIns="0" lIns="0" bIns="0" rIns="0">
            <a:spAutoFit/>
          </a:bodyPr>
          <a:lstStyle/>
          <a:p>
            <a:pPr algn="l">
              <a:lnSpc>
                <a:spcPts val="2520"/>
              </a:lnSpc>
            </a:pPr>
            <a:r>
              <a:rPr lang="en-US" sz="1800" b="true">
                <a:solidFill>
                  <a:srgbClr val="1A0B07"/>
                </a:solidFill>
                <a:latin typeface="DM Sans Bold"/>
                <a:ea typeface="DM Sans Bold"/>
                <a:cs typeface="DM Sans Bold"/>
                <a:sym typeface="DM Sans Bold"/>
              </a:rPr>
              <a:t> якщо майноналежить на праві спільної сумісної власності подружжю, заява підписується кожним з подружжя</a:t>
            </a:r>
          </a:p>
        </p:txBody>
      </p:sp>
      <p:sp>
        <p:nvSpPr>
          <p:cNvPr name="TextBox 28" id="28"/>
          <p:cNvSpPr txBox="true"/>
          <p:nvPr/>
        </p:nvSpPr>
        <p:spPr>
          <a:xfrm rot="0">
            <a:off x="7413221" y="3739647"/>
            <a:ext cx="3798474" cy="1243965"/>
          </a:xfrm>
          <a:prstGeom prst="rect">
            <a:avLst/>
          </a:prstGeom>
        </p:spPr>
        <p:txBody>
          <a:bodyPr anchor="t" rtlCol="false" tIns="0" lIns="0" bIns="0" rIns="0">
            <a:spAutoFit/>
          </a:bodyPr>
          <a:lstStyle/>
          <a:p>
            <a:pPr algn="ctr">
              <a:lnSpc>
                <a:spcPts val="3359"/>
              </a:lnSpc>
            </a:pPr>
            <a:r>
              <a:rPr lang="en-US" b="true" sz="2400">
                <a:solidFill>
                  <a:srgbClr val="FFFFFF"/>
                </a:solidFill>
                <a:latin typeface="DM Sans Bold"/>
                <a:ea typeface="DM Sans Bold"/>
                <a:cs typeface="DM Sans Bold"/>
                <a:sym typeface="DM Sans Bold"/>
              </a:rPr>
              <a:t>документи, що підтверджуєть знищення</a:t>
            </a:r>
          </a:p>
        </p:txBody>
      </p:sp>
      <p:sp>
        <p:nvSpPr>
          <p:cNvPr name="TextBox 29" id="29"/>
          <p:cNvSpPr txBox="true"/>
          <p:nvPr/>
        </p:nvSpPr>
        <p:spPr>
          <a:xfrm rot="0">
            <a:off x="7428042" y="5173769"/>
            <a:ext cx="3678868" cy="1323340"/>
          </a:xfrm>
          <a:prstGeom prst="rect">
            <a:avLst/>
          </a:prstGeom>
        </p:spPr>
        <p:txBody>
          <a:bodyPr anchor="t" rtlCol="false" tIns="0" lIns="0" bIns="0" rIns="0">
            <a:spAutoFit/>
          </a:bodyPr>
          <a:lstStyle/>
          <a:p>
            <a:pPr algn="l">
              <a:lnSpc>
                <a:spcPts val="2659"/>
              </a:lnSpc>
            </a:pPr>
            <a:r>
              <a:rPr lang="en-US" sz="1899" b="true">
                <a:solidFill>
                  <a:srgbClr val="FFFFFF"/>
                </a:solidFill>
                <a:latin typeface="DM Sans Bold"/>
                <a:ea typeface="DM Sans Bold"/>
                <a:cs typeface="DM Sans Bold"/>
                <a:sym typeface="DM Sans Bold"/>
              </a:rPr>
              <a:t> витяг з Державного реєстру майна, пошкодженого та знищеного внаслідок бойових дій</a:t>
            </a:r>
          </a:p>
        </p:txBody>
      </p:sp>
      <p:sp>
        <p:nvSpPr>
          <p:cNvPr name="TextBox 30" id="30"/>
          <p:cNvSpPr txBox="true"/>
          <p:nvPr/>
        </p:nvSpPr>
        <p:spPr>
          <a:xfrm rot="0">
            <a:off x="7413221" y="6705770"/>
            <a:ext cx="3693689" cy="323215"/>
          </a:xfrm>
          <a:prstGeom prst="rect">
            <a:avLst/>
          </a:prstGeom>
        </p:spPr>
        <p:txBody>
          <a:bodyPr anchor="t" rtlCol="false" tIns="0" lIns="0" bIns="0" rIns="0">
            <a:spAutoFit/>
          </a:bodyPr>
          <a:lstStyle/>
          <a:p>
            <a:pPr algn="l">
              <a:lnSpc>
                <a:spcPts val="2659"/>
              </a:lnSpc>
            </a:pPr>
            <a:r>
              <a:rPr lang="en-US" sz="1899" b="true">
                <a:solidFill>
                  <a:srgbClr val="FFFFFF"/>
                </a:solidFill>
                <a:latin typeface="DM Sans Bold"/>
                <a:ea typeface="DM Sans Bold"/>
                <a:cs typeface="DM Sans Bold"/>
                <a:sym typeface="DM Sans Bold"/>
              </a:rPr>
              <a:t> акт комісійного обстеження</a:t>
            </a:r>
          </a:p>
        </p:txBody>
      </p:sp>
      <p:sp>
        <p:nvSpPr>
          <p:cNvPr name="TextBox 31" id="31"/>
          <p:cNvSpPr txBox="true"/>
          <p:nvPr/>
        </p:nvSpPr>
        <p:spPr>
          <a:xfrm rot="0">
            <a:off x="7532727" y="7346370"/>
            <a:ext cx="3866164" cy="1249680"/>
          </a:xfrm>
          <a:prstGeom prst="rect">
            <a:avLst/>
          </a:prstGeom>
        </p:spPr>
        <p:txBody>
          <a:bodyPr anchor="t" rtlCol="false" tIns="0" lIns="0" bIns="0" rIns="0">
            <a:spAutoFit/>
          </a:bodyPr>
          <a:lstStyle/>
          <a:p>
            <a:pPr algn="l">
              <a:lnSpc>
                <a:spcPts val="2520"/>
              </a:lnSpc>
            </a:pPr>
            <a:r>
              <a:rPr lang="en-US" sz="1800" b="true">
                <a:solidFill>
                  <a:srgbClr val="FFFFFF"/>
                </a:solidFill>
                <a:latin typeface="DM Sans Bold"/>
                <a:ea typeface="DM Sans Bold"/>
                <a:cs typeface="DM Sans Bold"/>
                <a:sym typeface="DM Sans Bold"/>
              </a:rPr>
              <a:t> акта дистанційного обстеження із заключним висновком про те, що об’єкт є знищеним</a:t>
            </a:r>
          </a:p>
        </p:txBody>
      </p:sp>
      <p:sp>
        <p:nvSpPr>
          <p:cNvPr name="TextBox 32" id="32"/>
          <p:cNvSpPr txBox="true"/>
          <p:nvPr/>
        </p:nvSpPr>
        <p:spPr>
          <a:xfrm rot="0">
            <a:off x="13032529" y="3975760"/>
            <a:ext cx="3332109" cy="3219664"/>
          </a:xfrm>
          <a:prstGeom prst="rect">
            <a:avLst/>
          </a:prstGeom>
        </p:spPr>
        <p:txBody>
          <a:bodyPr anchor="t" rtlCol="false" tIns="0" lIns="0" bIns="0" rIns="0">
            <a:spAutoFit/>
          </a:bodyPr>
          <a:lstStyle/>
          <a:p>
            <a:pPr algn="ctr">
              <a:lnSpc>
                <a:spcPts val="3247"/>
              </a:lnSpc>
            </a:pPr>
            <a:r>
              <a:rPr lang="en-US" b="true" sz="2319">
                <a:solidFill>
                  <a:srgbClr val="1A0B07"/>
                </a:solidFill>
                <a:latin typeface="DM Sans Bold"/>
                <a:ea typeface="DM Sans Bold"/>
                <a:cs typeface="DM Sans Bold"/>
                <a:sym typeface="DM Sans Bold"/>
              </a:rPr>
              <a:t> відомостей про факт знищення, отриманих державним реєстратором з Єдиної державної електронної системи у сфері будівництва</a:t>
            </a:r>
          </a:p>
        </p:txBody>
      </p:sp>
      <p:sp>
        <p:nvSpPr>
          <p:cNvPr name="TextBox 33" id="33"/>
          <p:cNvSpPr txBox="true"/>
          <p:nvPr/>
        </p:nvSpPr>
        <p:spPr>
          <a:xfrm rot="0">
            <a:off x="13416166" y="7780120"/>
            <a:ext cx="2383913" cy="306705"/>
          </a:xfrm>
          <a:prstGeom prst="rect">
            <a:avLst/>
          </a:prstGeom>
        </p:spPr>
        <p:txBody>
          <a:bodyPr anchor="t" rtlCol="false" tIns="0" lIns="0" bIns="0" rIns="0">
            <a:spAutoFit/>
          </a:bodyPr>
          <a:lstStyle/>
          <a:p>
            <a:pPr algn="l" marL="0" indent="0" lvl="0">
              <a:lnSpc>
                <a:spcPts val="2520"/>
              </a:lnSpc>
              <a:spcBef>
                <a:spcPct val="0"/>
              </a:spcBef>
            </a:pPr>
            <a:r>
              <a:rPr lang="en-US" b="true" sz="1800">
                <a:solidFill>
                  <a:srgbClr val="1A0B07"/>
                </a:solidFill>
                <a:latin typeface="DM Sans Bold"/>
                <a:ea typeface="DM Sans Bold"/>
                <a:cs typeface="DM Sans Bold"/>
                <a:sym typeface="DM Sans Bold"/>
              </a:rPr>
              <a:t>вноситься техніком</a:t>
            </a:r>
          </a:p>
        </p:txBody>
      </p:sp>
      <p:sp>
        <p:nvSpPr>
          <p:cNvPr name="TextBox 34" id="34"/>
          <p:cNvSpPr txBox="true"/>
          <p:nvPr/>
        </p:nvSpPr>
        <p:spPr>
          <a:xfrm rot="0">
            <a:off x="2606797" y="2792755"/>
            <a:ext cx="1515329" cy="887730"/>
          </a:xfrm>
          <a:prstGeom prst="rect">
            <a:avLst/>
          </a:prstGeom>
        </p:spPr>
        <p:txBody>
          <a:bodyPr anchor="t" rtlCol="false" tIns="0" lIns="0" bIns="0" rIns="0">
            <a:spAutoFit/>
          </a:bodyPr>
          <a:lstStyle/>
          <a:p>
            <a:pPr algn="ctr">
              <a:lnSpc>
                <a:spcPts val="6719"/>
              </a:lnSpc>
            </a:pPr>
            <a:r>
              <a:rPr lang="en-US" b="true" sz="4800">
                <a:solidFill>
                  <a:srgbClr val="1A0B07"/>
                </a:solidFill>
                <a:latin typeface="The Seasons Bold"/>
                <a:ea typeface="The Seasons Bold"/>
                <a:cs typeface="The Seasons Bold"/>
                <a:sym typeface="The Seasons Bold"/>
              </a:rPr>
              <a:t>1</a:t>
            </a:r>
          </a:p>
        </p:txBody>
      </p:sp>
      <p:sp>
        <p:nvSpPr>
          <p:cNvPr name="TextBox 35" id="35"/>
          <p:cNvSpPr txBox="true"/>
          <p:nvPr/>
        </p:nvSpPr>
        <p:spPr>
          <a:xfrm rot="0">
            <a:off x="8509812" y="2792755"/>
            <a:ext cx="1515329" cy="887730"/>
          </a:xfrm>
          <a:prstGeom prst="rect">
            <a:avLst/>
          </a:prstGeom>
        </p:spPr>
        <p:txBody>
          <a:bodyPr anchor="t" rtlCol="false" tIns="0" lIns="0" bIns="0" rIns="0">
            <a:spAutoFit/>
          </a:bodyPr>
          <a:lstStyle/>
          <a:p>
            <a:pPr algn="ctr">
              <a:lnSpc>
                <a:spcPts val="6719"/>
              </a:lnSpc>
            </a:pPr>
            <a:r>
              <a:rPr lang="en-US" b="true" sz="4800">
                <a:solidFill>
                  <a:srgbClr val="FFFFFF"/>
                </a:solidFill>
                <a:latin typeface="The Seasons Bold"/>
                <a:ea typeface="The Seasons Bold"/>
                <a:cs typeface="The Seasons Bold"/>
                <a:sym typeface="The Seasons Bold"/>
              </a:rPr>
              <a:t>2</a:t>
            </a:r>
          </a:p>
        </p:txBody>
      </p:sp>
      <p:sp>
        <p:nvSpPr>
          <p:cNvPr name="TextBox 36" id="36"/>
          <p:cNvSpPr txBox="true"/>
          <p:nvPr/>
        </p:nvSpPr>
        <p:spPr>
          <a:xfrm rot="0">
            <a:off x="13998665" y="2792755"/>
            <a:ext cx="1515329" cy="887730"/>
          </a:xfrm>
          <a:prstGeom prst="rect">
            <a:avLst/>
          </a:prstGeom>
        </p:spPr>
        <p:txBody>
          <a:bodyPr anchor="t" rtlCol="false" tIns="0" lIns="0" bIns="0" rIns="0">
            <a:spAutoFit/>
          </a:bodyPr>
          <a:lstStyle/>
          <a:p>
            <a:pPr algn="ctr">
              <a:lnSpc>
                <a:spcPts val="6719"/>
              </a:lnSpc>
            </a:pPr>
            <a:r>
              <a:rPr lang="en-US" b="true" sz="4800">
                <a:solidFill>
                  <a:srgbClr val="1A0B07"/>
                </a:solidFill>
                <a:latin typeface="The Seasons Bold"/>
                <a:ea typeface="The Seasons Bold"/>
                <a:cs typeface="The Seasons Bold"/>
                <a:sym typeface="The Seasons Bold"/>
              </a:rPr>
              <a:t>3</a:t>
            </a:r>
          </a:p>
        </p:txBody>
      </p:sp>
      <p:sp>
        <p:nvSpPr>
          <p:cNvPr name="TextBox 37" id="37"/>
          <p:cNvSpPr txBox="true"/>
          <p:nvPr/>
        </p:nvSpPr>
        <p:spPr>
          <a:xfrm rot="0">
            <a:off x="311995" y="9458325"/>
            <a:ext cx="17976005" cy="619125"/>
          </a:xfrm>
          <a:prstGeom prst="rect">
            <a:avLst/>
          </a:prstGeom>
        </p:spPr>
        <p:txBody>
          <a:bodyPr anchor="t" rtlCol="false" tIns="0" lIns="0" bIns="0" rIns="0">
            <a:spAutoFit/>
          </a:bodyPr>
          <a:lstStyle/>
          <a:p>
            <a:pPr algn="l">
              <a:lnSpc>
                <a:spcPts val="2400"/>
              </a:lnSpc>
            </a:pPr>
            <a:r>
              <a:rPr lang="en-US" sz="2000">
                <a:solidFill>
                  <a:srgbClr val="FFFFFF"/>
                </a:solidFill>
                <a:latin typeface="DM Sans"/>
                <a:ea typeface="DM Sans"/>
                <a:cs typeface="DM Sans"/>
                <a:sym typeface="DM Sans"/>
              </a:rPr>
              <a:t> “об’єкт непридатний для використання за цільовим призначенням, повністю втратив свою економічну цінність, наявні пошкодження несучих та огороджувальних конструкцій, ступінь та характер яких свідчить про небезпеку аварійного обвалення об’єкта (зруйнований об’єкт)”</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524896" y="-2801484"/>
            <a:ext cx="13076343" cy="18449866"/>
          </a:xfrm>
          <a:custGeom>
            <a:avLst/>
            <a:gdLst/>
            <a:ahLst/>
            <a:cxnLst/>
            <a:rect r="r" b="b" t="t" l="l"/>
            <a:pathLst>
              <a:path h="18449866" w="13076343">
                <a:moveTo>
                  <a:pt x="0" y="0"/>
                </a:moveTo>
                <a:lnTo>
                  <a:pt x="13076342" y="0"/>
                </a:lnTo>
                <a:lnTo>
                  <a:pt x="13076342" y="18449866"/>
                </a:lnTo>
                <a:lnTo>
                  <a:pt x="0" y="18449866"/>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53506">
            <a:off x="1826785" y="4652265"/>
            <a:ext cx="2505778" cy="588858"/>
          </a:xfrm>
          <a:custGeom>
            <a:avLst/>
            <a:gdLst/>
            <a:ahLst/>
            <a:cxnLst/>
            <a:rect r="r" b="b" t="t" l="l"/>
            <a:pathLst>
              <a:path h="588858" w="2505778">
                <a:moveTo>
                  <a:pt x="0" y="0"/>
                </a:moveTo>
                <a:lnTo>
                  <a:pt x="2505778" y="0"/>
                </a:lnTo>
                <a:lnTo>
                  <a:pt x="2505778" y="588858"/>
                </a:lnTo>
                <a:lnTo>
                  <a:pt x="0" y="5888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0" y="9258300"/>
            <a:ext cx="18288000" cy="1028700"/>
            <a:chOff x="0" y="0"/>
            <a:chExt cx="4816593" cy="270933"/>
          </a:xfrm>
        </p:grpSpPr>
        <p:sp>
          <p:nvSpPr>
            <p:cNvPr name="Freeform 5" id="5"/>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close/>
                </a:path>
              </a:pathLst>
            </a:custGeom>
            <a:solidFill>
              <a:srgbClr val="1A0B07"/>
            </a:solidFill>
          </p:spPr>
        </p:sp>
        <p:sp>
          <p:nvSpPr>
            <p:cNvPr name="TextBox 6" id="6"/>
            <p:cNvSpPr txBox="true"/>
            <p:nvPr/>
          </p:nvSpPr>
          <p:spPr>
            <a:xfrm>
              <a:off x="0" y="-57150"/>
              <a:ext cx="4816593" cy="328083"/>
            </a:xfrm>
            <a:prstGeom prst="rect">
              <a:avLst/>
            </a:prstGeom>
          </p:spPr>
          <p:txBody>
            <a:bodyPr anchor="ctr" rtlCol="false" tIns="50800" lIns="50800" bIns="50800" rIns="50800"/>
            <a:lstStyle/>
            <a:p>
              <a:pPr algn="ctr">
                <a:lnSpc>
                  <a:spcPts val="2659"/>
                </a:lnSpc>
              </a:pPr>
            </a:p>
            <a:p>
              <a:pPr algn="ctr">
                <a:lnSpc>
                  <a:spcPts val="2659"/>
                </a:lnSpc>
              </a:pPr>
            </a:p>
          </p:txBody>
        </p:sp>
      </p:grpSp>
      <p:grpSp>
        <p:nvGrpSpPr>
          <p:cNvPr name="Group 7" id="7"/>
          <p:cNvGrpSpPr/>
          <p:nvPr/>
        </p:nvGrpSpPr>
        <p:grpSpPr>
          <a:xfrm rot="0">
            <a:off x="9387603" y="884793"/>
            <a:ext cx="8115300" cy="3205835"/>
            <a:chOff x="0" y="0"/>
            <a:chExt cx="2871592" cy="1134382"/>
          </a:xfrm>
        </p:grpSpPr>
        <p:sp>
          <p:nvSpPr>
            <p:cNvPr name="Freeform 8" id="8"/>
            <p:cNvSpPr/>
            <p:nvPr/>
          </p:nvSpPr>
          <p:spPr>
            <a:xfrm flipH="false" flipV="false" rot="0">
              <a:off x="0" y="0"/>
              <a:ext cx="2871592" cy="1134382"/>
            </a:xfrm>
            <a:custGeom>
              <a:avLst/>
              <a:gdLst/>
              <a:ahLst/>
              <a:cxnLst/>
              <a:rect r="r" b="b" t="t" l="l"/>
              <a:pathLst>
                <a:path h="1134382" w="2871592">
                  <a:moveTo>
                    <a:pt x="0" y="0"/>
                  </a:moveTo>
                  <a:lnTo>
                    <a:pt x="2871592" y="0"/>
                  </a:lnTo>
                  <a:lnTo>
                    <a:pt x="2871592" y="1134382"/>
                  </a:lnTo>
                  <a:lnTo>
                    <a:pt x="0" y="1134382"/>
                  </a:lnTo>
                  <a:close/>
                </a:path>
              </a:pathLst>
            </a:custGeom>
            <a:solidFill>
              <a:srgbClr val="FB6141"/>
            </a:solidFill>
          </p:spPr>
        </p:sp>
      </p:grpSp>
      <p:grpSp>
        <p:nvGrpSpPr>
          <p:cNvPr name="Group 9" id="9"/>
          <p:cNvGrpSpPr/>
          <p:nvPr/>
        </p:nvGrpSpPr>
        <p:grpSpPr>
          <a:xfrm rot="0">
            <a:off x="9144000" y="1112209"/>
            <a:ext cx="8115300" cy="3205835"/>
            <a:chOff x="0" y="0"/>
            <a:chExt cx="2871592" cy="1134382"/>
          </a:xfrm>
        </p:grpSpPr>
        <p:sp>
          <p:nvSpPr>
            <p:cNvPr name="Freeform 10" id="10"/>
            <p:cNvSpPr/>
            <p:nvPr/>
          </p:nvSpPr>
          <p:spPr>
            <a:xfrm flipH="false" flipV="false" rot="0">
              <a:off x="0" y="0"/>
              <a:ext cx="2871592" cy="1134382"/>
            </a:xfrm>
            <a:custGeom>
              <a:avLst/>
              <a:gdLst/>
              <a:ahLst/>
              <a:cxnLst/>
              <a:rect r="r" b="b" t="t" l="l"/>
              <a:pathLst>
                <a:path h="1134382" w="2871592">
                  <a:moveTo>
                    <a:pt x="0" y="0"/>
                  </a:moveTo>
                  <a:lnTo>
                    <a:pt x="2871592" y="0"/>
                  </a:lnTo>
                  <a:lnTo>
                    <a:pt x="2871592" y="1134382"/>
                  </a:lnTo>
                  <a:lnTo>
                    <a:pt x="0" y="1134382"/>
                  </a:lnTo>
                  <a:close/>
                </a:path>
              </a:pathLst>
            </a:custGeom>
            <a:solidFill>
              <a:srgbClr val="FAFAFA"/>
            </a:solidFill>
          </p:spPr>
        </p:sp>
      </p:grpSp>
      <p:grpSp>
        <p:nvGrpSpPr>
          <p:cNvPr name="Group 11" id="11"/>
          <p:cNvGrpSpPr/>
          <p:nvPr/>
        </p:nvGrpSpPr>
        <p:grpSpPr>
          <a:xfrm rot="0">
            <a:off x="9387603" y="4946694"/>
            <a:ext cx="8115300" cy="3205835"/>
            <a:chOff x="0" y="0"/>
            <a:chExt cx="2871592" cy="1134382"/>
          </a:xfrm>
        </p:grpSpPr>
        <p:sp>
          <p:nvSpPr>
            <p:cNvPr name="Freeform 12" id="12"/>
            <p:cNvSpPr/>
            <p:nvPr/>
          </p:nvSpPr>
          <p:spPr>
            <a:xfrm flipH="false" flipV="false" rot="0">
              <a:off x="0" y="0"/>
              <a:ext cx="2871592" cy="1134382"/>
            </a:xfrm>
            <a:custGeom>
              <a:avLst/>
              <a:gdLst/>
              <a:ahLst/>
              <a:cxnLst/>
              <a:rect r="r" b="b" t="t" l="l"/>
              <a:pathLst>
                <a:path h="1134382" w="2871592">
                  <a:moveTo>
                    <a:pt x="0" y="0"/>
                  </a:moveTo>
                  <a:lnTo>
                    <a:pt x="2871592" y="0"/>
                  </a:lnTo>
                  <a:lnTo>
                    <a:pt x="2871592" y="1134382"/>
                  </a:lnTo>
                  <a:lnTo>
                    <a:pt x="0" y="1134382"/>
                  </a:lnTo>
                  <a:close/>
                </a:path>
              </a:pathLst>
            </a:custGeom>
            <a:solidFill>
              <a:srgbClr val="FB6141"/>
            </a:solidFill>
          </p:spPr>
        </p:sp>
      </p:grpSp>
      <p:sp>
        <p:nvSpPr>
          <p:cNvPr name="Freeform 13" id="13"/>
          <p:cNvSpPr/>
          <p:nvPr/>
        </p:nvSpPr>
        <p:spPr>
          <a:xfrm flipH="false" flipV="false" rot="2700000">
            <a:off x="2174549" y="7535196"/>
            <a:ext cx="614249" cy="614249"/>
          </a:xfrm>
          <a:custGeom>
            <a:avLst/>
            <a:gdLst/>
            <a:ahLst/>
            <a:cxnLst/>
            <a:rect r="r" b="b" t="t" l="l"/>
            <a:pathLst>
              <a:path h="614249" w="614249">
                <a:moveTo>
                  <a:pt x="0" y="0"/>
                </a:moveTo>
                <a:lnTo>
                  <a:pt x="614250" y="0"/>
                </a:lnTo>
                <a:lnTo>
                  <a:pt x="614250" y="614250"/>
                </a:lnTo>
                <a:lnTo>
                  <a:pt x="0" y="6142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6913218" y="1300075"/>
            <a:ext cx="914726" cy="914726"/>
          </a:xfrm>
          <a:custGeom>
            <a:avLst/>
            <a:gdLst/>
            <a:ahLst/>
            <a:cxnLst/>
            <a:rect r="r" b="b" t="t" l="l"/>
            <a:pathLst>
              <a:path h="914726" w="914726">
                <a:moveTo>
                  <a:pt x="0" y="0"/>
                </a:moveTo>
                <a:lnTo>
                  <a:pt x="914726" y="0"/>
                </a:lnTo>
                <a:lnTo>
                  <a:pt x="914726" y="914726"/>
                </a:lnTo>
                <a:lnTo>
                  <a:pt x="0" y="9147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524388" y="1374379"/>
            <a:ext cx="7016884" cy="845820"/>
          </a:xfrm>
          <a:prstGeom prst="rect">
            <a:avLst/>
          </a:prstGeom>
        </p:spPr>
        <p:txBody>
          <a:bodyPr anchor="t" rtlCol="false" tIns="0" lIns="0" bIns="0" rIns="0">
            <a:spAutoFit/>
          </a:bodyPr>
          <a:lstStyle/>
          <a:p>
            <a:pPr algn="l">
              <a:lnSpc>
                <a:spcPts val="6555"/>
              </a:lnSpc>
            </a:pPr>
            <a:r>
              <a:rPr lang="en-US" sz="5700" b="true">
                <a:solidFill>
                  <a:srgbClr val="1A0B07"/>
                </a:solidFill>
                <a:latin typeface="Public Sans Bold"/>
                <a:ea typeface="Public Sans Bold"/>
                <a:cs typeface="Public Sans Bold"/>
                <a:sym typeface="Public Sans Bold"/>
              </a:rPr>
              <a:t>ДЯКУЮ ЗА УВАГУ</a:t>
            </a:r>
          </a:p>
        </p:txBody>
      </p:sp>
      <p:sp>
        <p:nvSpPr>
          <p:cNvPr name="TextBox 16" id="16"/>
          <p:cNvSpPr txBox="true"/>
          <p:nvPr/>
        </p:nvSpPr>
        <p:spPr>
          <a:xfrm rot="0">
            <a:off x="9667323" y="1221979"/>
            <a:ext cx="6906788" cy="1504061"/>
          </a:xfrm>
          <a:prstGeom prst="rect">
            <a:avLst/>
          </a:prstGeom>
        </p:spPr>
        <p:txBody>
          <a:bodyPr anchor="t" rtlCol="false" tIns="0" lIns="0" bIns="0" rIns="0">
            <a:spAutoFit/>
          </a:bodyPr>
          <a:lstStyle/>
          <a:p>
            <a:pPr algn="ctr">
              <a:lnSpc>
                <a:spcPts val="4116"/>
              </a:lnSpc>
            </a:pPr>
            <a:r>
              <a:rPr lang="en-US" sz="2299" i="true">
                <a:solidFill>
                  <a:srgbClr val="000000"/>
                </a:solidFill>
                <a:latin typeface="DM Sans Italics"/>
                <a:ea typeface="DM Sans Italics"/>
                <a:cs typeface="DM Sans Italics"/>
                <a:sym typeface="DM Sans Italics"/>
              </a:rPr>
              <a:t>ЦЕ БУЛИ НАЙВАЖЛИВІШІ АСПЕКТИ ЩОДО ДЕРЖАВНОЇ РЕЄСТРАЦІЇ НАБУТТЯ ТА ПРИПИНЕННЯ ПРАВА ВЛАСНОСТІ НА ЗНИЩЕНЕ МАЙНО</a:t>
            </a:r>
          </a:p>
        </p:txBody>
      </p:sp>
      <p:sp>
        <p:nvSpPr>
          <p:cNvPr name="TextBox 17" id="17"/>
          <p:cNvSpPr txBox="true"/>
          <p:nvPr/>
        </p:nvSpPr>
        <p:spPr>
          <a:xfrm rot="0">
            <a:off x="9667323" y="5516778"/>
            <a:ext cx="6906788" cy="496444"/>
          </a:xfrm>
          <a:prstGeom prst="rect">
            <a:avLst/>
          </a:prstGeom>
        </p:spPr>
        <p:txBody>
          <a:bodyPr anchor="t" rtlCol="false" tIns="0" lIns="0" bIns="0" rIns="0">
            <a:spAutoFit/>
          </a:bodyPr>
          <a:lstStyle/>
          <a:p>
            <a:pPr algn="ctr">
              <a:lnSpc>
                <a:spcPts val="4295"/>
              </a:lnSpc>
            </a:pPr>
            <a:r>
              <a:rPr lang="en-US" sz="2399" i="true">
                <a:solidFill>
                  <a:srgbClr val="EFEFEF"/>
                </a:solidFill>
                <a:latin typeface="DM Sans Italics"/>
                <a:ea typeface="DM Sans Italics"/>
                <a:cs typeface="DM Sans Italics"/>
                <a:sym typeface="DM Sans Italics"/>
              </a:rPr>
              <a:t>САМЕ ЧАС ДЛЯ ВАШИХ ПИТАНЬ</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DAGpLkCvO6A</dc:identifier>
  <dcterms:modified xsi:type="dcterms:W3CDTF">2011-08-01T06:04:30Z</dcterms:modified>
  <cp:revision>1</cp:revision>
  <dc:title>Law Firm &amp; Legal Services</dc:title>
</cp:coreProperties>
</file>