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8288000" cy="10287000"/>
  <p:notesSz cx="6858000" cy="9144000"/>
  <p:embeddedFontLst>
    <p:embeddedFont>
      <p:font typeface="Montserrat" pitchFamily="2" charset="0"/>
      <p:regular r:id="rId18"/>
      <p:bold r:id="rId19"/>
      <p:italic r:id="rId20"/>
      <p:boldItalic r:id="rId21"/>
    </p:embeddedFont>
    <p:embeddedFont>
      <p:font typeface="Montserrat Bold" pitchFamily="2" charset="0"/>
      <p:regular r:id="rId22"/>
      <p:bold r:id="rId23"/>
    </p:embeddedFont>
    <p:embeddedFont>
      <p:font typeface="Montserrat Bold Italics" pitchFamily="2" charset="0"/>
      <p:regular r:id="rId24"/>
      <p:bold r:id="rId25"/>
      <p:italic r:id="rId26"/>
      <p:boldItalic r:id="rId27"/>
    </p:embeddedFont>
    <p:embeddedFont>
      <p:font typeface="Montserrat Italics" pitchFamily="2" charset="0"/>
      <p:regular r:id="rId28"/>
      <p: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3" autoAdjust="0"/>
  </p:normalViewPr>
  <p:slideViewPr>
    <p:cSldViewPr>
      <p:cViewPr>
        <p:scale>
          <a:sx n="70" d="100"/>
          <a:sy n="70" d="100"/>
        </p:scale>
        <p:origin x="744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svg"/><Relationship Id="rId18" Type="http://schemas.openxmlformats.org/officeDocument/2006/relationships/image" Target="../media/image39.png"/><Relationship Id="rId3" Type="http://schemas.openxmlformats.org/officeDocument/2006/relationships/image" Target="../media/image66.svg"/><Relationship Id="rId21" Type="http://schemas.openxmlformats.org/officeDocument/2006/relationships/image" Target="../media/image67.png"/><Relationship Id="rId7" Type="http://schemas.openxmlformats.org/officeDocument/2006/relationships/image" Target="../media/image28.svg"/><Relationship Id="rId12" Type="http://schemas.openxmlformats.org/officeDocument/2006/relationships/image" Target="../media/image35.png"/><Relationship Id="rId17" Type="http://schemas.openxmlformats.org/officeDocument/2006/relationships/image" Target="../media/image38.svg"/><Relationship Id="rId2" Type="http://schemas.openxmlformats.org/officeDocument/2006/relationships/image" Target="../media/image65.png"/><Relationship Id="rId16" Type="http://schemas.openxmlformats.org/officeDocument/2006/relationships/image" Target="../media/image37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3.svg"/><Relationship Id="rId15" Type="http://schemas.openxmlformats.org/officeDocument/2006/relationships/image" Target="../media/image57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2.png"/><Relationship Id="rId9" Type="http://schemas.openxmlformats.org/officeDocument/2006/relationships/image" Target="../media/image30.svg"/><Relationship Id="rId1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svg"/><Relationship Id="rId18" Type="http://schemas.openxmlformats.org/officeDocument/2006/relationships/image" Target="../media/image18.png"/><Relationship Id="rId3" Type="http://schemas.openxmlformats.org/officeDocument/2006/relationships/image" Target="../media/image66.svg"/><Relationship Id="rId7" Type="http://schemas.openxmlformats.org/officeDocument/2006/relationships/image" Target="../media/image28.svg"/><Relationship Id="rId12" Type="http://schemas.openxmlformats.org/officeDocument/2006/relationships/image" Target="../media/image35.png"/><Relationship Id="rId17" Type="http://schemas.openxmlformats.org/officeDocument/2006/relationships/image" Target="../media/image40.svg"/><Relationship Id="rId2" Type="http://schemas.openxmlformats.org/officeDocument/2006/relationships/image" Target="../media/image65.png"/><Relationship Id="rId16" Type="http://schemas.openxmlformats.org/officeDocument/2006/relationships/image" Target="../media/image39.png"/><Relationship Id="rId20" Type="http://schemas.openxmlformats.org/officeDocument/2006/relationships/image" Target="../media/image6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3.svg"/><Relationship Id="rId15" Type="http://schemas.openxmlformats.org/officeDocument/2006/relationships/image" Target="../media/image57.svg"/><Relationship Id="rId10" Type="http://schemas.openxmlformats.org/officeDocument/2006/relationships/image" Target="../media/image31.png"/><Relationship Id="rId19" Type="http://schemas.openxmlformats.org/officeDocument/2006/relationships/image" Target="../media/image63.png"/><Relationship Id="rId4" Type="http://schemas.openxmlformats.org/officeDocument/2006/relationships/image" Target="../media/image22.png"/><Relationship Id="rId9" Type="http://schemas.openxmlformats.org/officeDocument/2006/relationships/image" Target="../media/image30.svg"/><Relationship Id="rId1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69.svg"/><Relationship Id="rId21" Type="http://schemas.openxmlformats.org/officeDocument/2006/relationships/image" Target="../media/image70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68.png"/><Relationship Id="rId16" Type="http://schemas.openxmlformats.org/officeDocument/2006/relationships/image" Target="../media/image37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3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2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svg"/><Relationship Id="rId7" Type="http://schemas.openxmlformats.org/officeDocument/2006/relationships/image" Target="../media/image7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svg"/><Relationship Id="rId7" Type="http://schemas.openxmlformats.org/officeDocument/2006/relationships/image" Target="../media/image7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76.svg"/><Relationship Id="rId7" Type="http://schemas.openxmlformats.org/officeDocument/2006/relationships/image" Target="../media/image70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78.svg"/><Relationship Id="rId5" Type="http://schemas.openxmlformats.org/officeDocument/2006/relationships/image" Target="../media/image23.svg"/><Relationship Id="rId10" Type="http://schemas.openxmlformats.org/officeDocument/2006/relationships/image" Target="../media/image77.png"/><Relationship Id="rId4" Type="http://schemas.openxmlformats.org/officeDocument/2006/relationships/image" Target="../media/image22.png"/><Relationship Id="rId9" Type="http://schemas.openxmlformats.org/officeDocument/2006/relationships/image" Target="../media/image64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slide" Target="slide5.xml"/><Relationship Id="rId3" Type="http://schemas.openxmlformats.org/officeDocument/2006/relationships/image" Target="../media/image11.png"/><Relationship Id="rId21" Type="http://schemas.openxmlformats.org/officeDocument/2006/relationships/slide" Target="slide8.xml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slide" Target="slide3.xml"/><Relationship Id="rId25" Type="http://schemas.openxmlformats.org/officeDocument/2006/relationships/slide" Target="slide12.xml"/><Relationship Id="rId2" Type="http://schemas.openxmlformats.org/officeDocument/2006/relationships/image" Target="../media/image10.jpeg"/><Relationship Id="rId16" Type="http://schemas.openxmlformats.org/officeDocument/2006/relationships/image" Target="../media/image23.svg"/><Relationship Id="rId20" Type="http://schemas.openxmlformats.org/officeDocument/2006/relationships/slide" Target="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24" Type="http://schemas.openxmlformats.org/officeDocument/2006/relationships/slide" Target="slide11.xml"/><Relationship Id="rId5" Type="http://schemas.openxmlformats.org/officeDocument/2006/relationships/image" Target="../media/image12.jpeg"/><Relationship Id="rId15" Type="http://schemas.openxmlformats.org/officeDocument/2006/relationships/image" Target="../media/image22.png"/><Relationship Id="rId23" Type="http://schemas.openxmlformats.org/officeDocument/2006/relationships/slide" Target="slide10.xml"/><Relationship Id="rId10" Type="http://schemas.openxmlformats.org/officeDocument/2006/relationships/image" Target="../media/image17.png"/><Relationship Id="rId19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16.jpeg"/><Relationship Id="rId14" Type="http://schemas.openxmlformats.org/officeDocument/2006/relationships/image" Target="../media/image21.svg"/><Relationship Id="rId22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svg"/><Relationship Id="rId18" Type="http://schemas.openxmlformats.org/officeDocument/2006/relationships/image" Target="../media/image37.png"/><Relationship Id="rId3" Type="http://schemas.openxmlformats.org/officeDocument/2006/relationships/image" Target="../media/image10.jpeg"/><Relationship Id="rId21" Type="http://schemas.openxmlformats.org/officeDocument/2006/relationships/image" Target="../media/image40.svg"/><Relationship Id="rId7" Type="http://schemas.openxmlformats.org/officeDocument/2006/relationships/image" Target="../media/image23.svg"/><Relationship Id="rId12" Type="http://schemas.openxmlformats.org/officeDocument/2006/relationships/image" Target="../media/image31.png"/><Relationship Id="rId17" Type="http://schemas.openxmlformats.org/officeDocument/2006/relationships/image" Target="../media/image36.svg"/><Relationship Id="rId2" Type="http://schemas.openxmlformats.org/officeDocument/2006/relationships/image" Target="../media/image24.jpeg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11" Type="http://schemas.openxmlformats.org/officeDocument/2006/relationships/image" Target="../media/image30.svg"/><Relationship Id="rId5" Type="http://schemas.openxmlformats.org/officeDocument/2006/relationships/image" Target="../media/image26.svg"/><Relationship Id="rId15" Type="http://schemas.openxmlformats.org/officeDocument/2006/relationships/image" Target="../media/image34.svg"/><Relationship Id="rId10" Type="http://schemas.openxmlformats.org/officeDocument/2006/relationships/image" Target="../media/image29.png"/><Relationship Id="rId19" Type="http://schemas.openxmlformats.org/officeDocument/2006/relationships/image" Target="../media/image38.svg"/><Relationship Id="rId4" Type="http://schemas.openxmlformats.org/officeDocument/2006/relationships/image" Target="../media/image25.png"/><Relationship Id="rId9" Type="http://schemas.openxmlformats.org/officeDocument/2006/relationships/image" Target="../media/image28.svg"/><Relationship Id="rId14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43.png"/><Relationship Id="rId3" Type="http://schemas.openxmlformats.org/officeDocument/2006/relationships/image" Target="../media/image42.svg"/><Relationship Id="rId21" Type="http://schemas.openxmlformats.org/officeDocument/2006/relationships/image" Target="../media/image45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41.png"/><Relationship Id="rId16" Type="http://schemas.openxmlformats.org/officeDocument/2006/relationships/image" Target="../media/image37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3.svg"/><Relationship Id="rId15" Type="http://schemas.openxmlformats.org/officeDocument/2006/relationships/image" Target="../media/image36.svg"/><Relationship Id="rId23" Type="http://schemas.openxmlformats.org/officeDocument/2006/relationships/image" Target="../media/image47.svg"/><Relationship Id="rId10" Type="http://schemas.openxmlformats.org/officeDocument/2006/relationships/image" Target="../media/image31.png"/><Relationship Id="rId19" Type="http://schemas.openxmlformats.org/officeDocument/2006/relationships/image" Target="../media/image44.svg"/><Relationship Id="rId4" Type="http://schemas.openxmlformats.org/officeDocument/2006/relationships/image" Target="../media/image22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Relationship Id="rId22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48.png"/><Relationship Id="rId21" Type="http://schemas.openxmlformats.org/officeDocument/2006/relationships/image" Target="../media/image50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image" Target="../media/image12.jpeg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4" Type="http://schemas.openxmlformats.org/officeDocument/2006/relationships/image" Target="../media/image49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52.svg"/><Relationship Id="rId21" Type="http://schemas.openxmlformats.org/officeDocument/2006/relationships/image" Target="../media/image53.jpe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51.png"/><Relationship Id="rId16" Type="http://schemas.openxmlformats.org/officeDocument/2006/relationships/image" Target="../media/image37.png"/><Relationship Id="rId20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3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2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6.svg"/><Relationship Id="rId18" Type="http://schemas.openxmlformats.org/officeDocument/2006/relationships/image" Target="../media/image39.png"/><Relationship Id="rId3" Type="http://schemas.openxmlformats.org/officeDocument/2006/relationships/image" Target="../media/image55.svg"/><Relationship Id="rId21" Type="http://schemas.openxmlformats.org/officeDocument/2006/relationships/image" Target="../media/image58.png"/><Relationship Id="rId7" Type="http://schemas.openxmlformats.org/officeDocument/2006/relationships/image" Target="../media/image28.svg"/><Relationship Id="rId12" Type="http://schemas.openxmlformats.org/officeDocument/2006/relationships/image" Target="../media/image35.png"/><Relationship Id="rId17" Type="http://schemas.openxmlformats.org/officeDocument/2006/relationships/image" Target="../media/image38.svg"/><Relationship Id="rId2" Type="http://schemas.openxmlformats.org/officeDocument/2006/relationships/image" Target="../media/image54.png"/><Relationship Id="rId16" Type="http://schemas.openxmlformats.org/officeDocument/2006/relationships/image" Target="../media/image37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3.svg"/><Relationship Id="rId15" Type="http://schemas.openxmlformats.org/officeDocument/2006/relationships/image" Target="../media/image57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2.png"/><Relationship Id="rId9" Type="http://schemas.openxmlformats.org/officeDocument/2006/relationships/image" Target="../media/image30.sv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svg"/><Relationship Id="rId18" Type="http://schemas.openxmlformats.org/officeDocument/2006/relationships/image" Target="../media/image39.png"/><Relationship Id="rId3" Type="http://schemas.openxmlformats.org/officeDocument/2006/relationships/image" Target="../media/image60.svg"/><Relationship Id="rId21" Type="http://schemas.openxmlformats.org/officeDocument/2006/relationships/image" Target="../media/image61.png"/><Relationship Id="rId7" Type="http://schemas.openxmlformats.org/officeDocument/2006/relationships/image" Target="../media/image28.svg"/><Relationship Id="rId12" Type="http://schemas.openxmlformats.org/officeDocument/2006/relationships/image" Target="../media/image33.png"/><Relationship Id="rId17" Type="http://schemas.openxmlformats.org/officeDocument/2006/relationships/image" Target="../media/image38.svg"/><Relationship Id="rId2" Type="http://schemas.openxmlformats.org/officeDocument/2006/relationships/image" Target="../media/image59.png"/><Relationship Id="rId16" Type="http://schemas.openxmlformats.org/officeDocument/2006/relationships/image" Target="../media/image3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3.svg"/><Relationship Id="rId15" Type="http://schemas.openxmlformats.org/officeDocument/2006/relationships/image" Target="../media/image36.svg"/><Relationship Id="rId10" Type="http://schemas.openxmlformats.org/officeDocument/2006/relationships/image" Target="../media/image31.png"/><Relationship Id="rId19" Type="http://schemas.openxmlformats.org/officeDocument/2006/relationships/image" Target="../media/image40.svg"/><Relationship Id="rId4" Type="http://schemas.openxmlformats.org/officeDocument/2006/relationships/image" Target="../media/image22.png"/><Relationship Id="rId9" Type="http://schemas.openxmlformats.org/officeDocument/2006/relationships/image" Target="../media/image30.sv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13" Type="http://schemas.openxmlformats.org/officeDocument/2006/relationships/image" Target="../media/image33.png"/><Relationship Id="rId18" Type="http://schemas.openxmlformats.org/officeDocument/2006/relationships/image" Target="../media/image38.svg"/><Relationship Id="rId3" Type="http://schemas.openxmlformats.org/officeDocument/2006/relationships/image" Target="../media/image51.png"/><Relationship Id="rId21" Type="http://schemas.openxmlformats.org/officeDocument/2006/relationships/image" Target="../media/image62.jpe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17" Type="http://schemas.openxmlformats.org/officeDocument/2006/relationships/image" Target="../media/image37.png"/><Relationship Id="rId2" Type="http://schemas.openxmlformats.org/officeDocument/2006/relationships/image" Target="../media/image16.jpeg"/><Relationship Id="rId16" Type="http://schemas.openxmlformats.org/officeDocument/2006/relationships/image" Target="../media/image36.svg"/><Relationship Id="rId20" Type="http://schemas.openxmlformats.org/officeDocument/2006/relationships/image" Target="../media/image40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11" Type="http://schemas.openxmlformats.org/officeDocument/2006/relationships/image" Target="../media/image31.png"/><Relationship Id="rId5" Type="http://schemas.openxmlformats.org/officeDocument/2006/relationships/image" Target="../media/image22.png"/><Relationship Id="rId15" Type="http://schemas.openxmlformats.org/officeDocument/2006/relationships/image" Target="../media/image35.png"/><Relationship Id="rId23" Type="http://schemas.openxmlformats.org/officeDocument/2006/relationships/image" Target="../media/image64.svg"/><Relationship Id="rId10" Type="http://schemas.openxmlformats.org/officeDocument/2006/relationships/image" Target="../media/image30.svg"/><Relationship Id="rId19" Type="http://schemas.openxmlformats.org/officeDocument/2006/relationships/image" Target="../media/image39.png"/><Relationship Id="rId4" Type="http://schemas.openxmlformats.org/officeDocument/2006/relationships/image" Target="../media/image52.svg"/><Relationship Id="rId9" Type="http://schemas.openxmlformats.org/officeDocument/2006/relationships/image" Target="../media/image29.png"/><Relationship Id="rId14" Type="http://schemas.openxmlformats.org/officeDocument/2006/relationships/image" Target="../media/image34.svg"/><Relationship Id="rId22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51222" y="-509399"/>
            <a:ext cx="10068907" cy="11667329"/>
          </a:xfrm>
          <a:custGeom>
            <a:avLst/>
            <a:gdLst/>
            <a:ahLst/>
            <a:cxnLst/>
            <a:rect l="l" t="t" r="r" b="b"/>
            <a:pathLst>
              <a:path w="10068907" h="11667329">
                <a:moveTo>
                  <a:pt x="0" y="0"/>
                </a:moveTo>
                <a:lnTo>
                  <a:pt x="10068907" y="0"/>
                </a:lnTo>
                <a:lnTo>
                  <a:pt x="10068907" y="11667329"/>
                </a:lnTo>
                <a:lnTo>
                  <a:pt x="0" y="116673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5520559" y="2310495"/>
            <a:ext cx="3086100" cy="3086100"/>
          </a:xfrm>
          <a:custGeom>
            <a:avLst/>
            <a:gdLst/>
            <a:ahLst/>
            <a:cxnLst/>
            <a:rect l="l" t="t" r="r" b="b"/>
            <a:pathLst>
              <a:path w="3086100" h="3086100">
                <a:moveTo>
                  <a:pt x="0" y="0"/>
                </a:moveTo>
                <a:lnTo>
                  <a:pt x="3086100" y="0"/>
                </a:lnTo>
                <a:lnTo>
                  <a:pt x="3086100" y="3086100"/>
                </a:lnTo>
                <a:lnTo>
                  <a:pt x="0" y="3086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" name="Freeform 4"/>
          <p:cNvSpPr/>
          <p:nvPr/>
        </p:nvSpPr>
        <p:spPr>
          <a:xfrm>
            <a:off x="473852" y="786577"/>
            <a:ext cx="3397443" cy="1523919"/>
          </a:xfrm>
          <a:custGeom>
            <a:avLst/>
            <a:gdLst/>
            <a:ahLst/>
            <a:cxnLst/>
            <a:rect l="l" t="t" r="r" b="b"/>
            <a:pathLst>
              <a:path w="3397443" h="1523919">
                <a:moveTo>
                  <a:pt x="0" y="0"/>
                </a:moveTo>
                <a:lnTo>
                  <a:pt x="3397443" y="0"/>
                </a:lnTo>
                <a:lnTo>
                  <a:pt x="3397443" y="1523919"/>
                </a:lnTo>
                <a:lnTo>
                  <a:pt x="0" y="152391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41" r="-41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5" name="Group 5"/>
          <p:cNvGrpSpPr/>
          <p:nvPr/>
        </p:nvGrpSpPr>
        <p:grpSpPr>
          <a:xfrm>
            <a:off x="0" y="-509399"/>
            <a:ext cx="8374113" cy="10832079"/>
            <a:chOff x="0" y="0"/>
            <a:chExt cx="11165484" cy="1444277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165459" cy="14442821"/>
            </a:xfrm>
            <a:custGeom>
              <a:avLst/>
              <a:gdLst/>
              <a:ahLst/>
              <a:cxnLst/>
              <a:rect l="l" t="t" r="r" b="b"/>
              <a:pathLst>
                <a:path w="11165459" h="14442821">
                  <a:moveTo>
                    <a:pt x="0" y="0"/>
                  </a:moveTo>
                  <a:lnTo>
                    <a:pt x="11165459" y="0"/>
                  </a:lnTo>
                  <a:lnTo>
                    <a:pt x="11165459" y="14442821"/>
                  </a:lnTo>
                  <a:lnTo>
                    <a:pt x="0" y="144428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14676" r="-14676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7" name="Freeform 7"/>
          <p:cNvSpPr/>
          <p:nvPr/>
        </p:nvSpPr>
        <p:spPr>
          <a:xfrm>
            <a:off x="-1401411" y="8393319"/>
            <a:ext cx="10545411" cy="1327983"/>
          </a:xfrm>
          <a:custGeom>
            <a:avLst/>
            <a:gdLst/>
            <a:ahLst/>
            <a:cxnLst/>
            <a:rect l="l" t="t" r="r" b="b"/>
            <a:pathLst>
              <a:path w="10545411" h="1327983">
                <a:moveTo>
                  <a:pt x="0" y="0"/>
                </a:moveTo>
                <a:lnTo>
                  <a:pt x="10545411" y="0"/>
                </a:lnTo>
                <a:lnTo>
                  <a:pt x="10545411" y="1327983"/>
                </a:lnTo>
                <a:lnTo>
                  <a:pt x="0" y="132798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TextBox 8"/>
          <p:cNvSpPr txBox="1"/>
          <p:nvPr/>
        </p:nvSpPr>
        <p:spPr>
          <a:xfrm>
            <a:off x="9144000" y="2780541"/>
            <a:ext cx="7648279" cy="4295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19"/>
              </a:lnSpc>
            </a:pPr>
            <a:r>
              <a:rPr lang="en-US" sz="519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Національні та міжнародні компенсаційні механізми за збитки, завдані військовою агресією рф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70984" y="9019211"/>
            <a:ext cx="5992625" cy="621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К.ю.н,  адвокат, медіатор UKR, USA, Europe</a:t>
            </a:r>
          </a:p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Президент ГО “Місто Сили”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26729" y="8569201"/>
            <a:ext cx="2689133" cy="4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6"/>
              </a:lnSpc>
            </a:pPr>
            <a:r>
              <a:rPr lang="en-US" sz="2448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Євген Гілін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400485"/>
            <a:ext cx="7337871" cy="5251750"/>
          </a:xfrm>
          <a:custGeom>
            <a:avLst/>
            <a:gdLst/>
            <a:ahLst/>
            <a:cxnLst/>
            <a:rect l="l" t="t" r="r" b="b"/>
            <a:pathLst>
              <a:path w="7337871" h="5251750">
                <a:moveTo>
                  <a:pt x="0" y="0"/>
                </a:moveTo>
                <a:lnTo>
                  <a:pt x="7337871" y="0"/>
                </a:lnTo>
                <a:lnTo>
                  <a:pt x="7337871" y="5251750"/>
                </a:lnTo>
                <a:lnTo>
                  <a:pt x="0" y="525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3676934" y="5059373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" name="Freeform 4"/>
          <p:cNvSpPr/>
          <p:nvPr/>
        </p:nvSpPr>
        <p:spPr>
          <a:xfrm>
            <a:off x="1234889" y="5143500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" name="Freeform 5"/>
          <p:cNvSpPr/>
          <p:nvPr/>
        </p:nvSpPr>
        <p:spPr>
          <a:xfrm>
            <a:off x="1473560" y="5281585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234889" y="7578519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1500283" y="7721177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8938742" y="4550430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9107164" y="4709160"/>
            <a:ext cx="629577" cy="613838"/>
          </a:xfrm>
          <a:custGeom>
            <a:avLst/>
            <a:gdLst/>
            <a:ahLst/>
            <a:cxnLst/>
            <a:rect l="l" t="t" r="r" b="b"/>
            <a:pathLst>
              <a:path w="629577" h="613838">
                <a:moveTo>
                  <a:pt x="0" y="0"/>
                </a:moveTo>
                <a:lnTo>
                  <a:pt x="629577" y="0"/>
                </a:lnTo>
                <a:lnTo>
                  <a:pt x="629577" y="613838"/>
                </a:lnTo>
                <a:lnTo>
                  <a:pt x="0" y="6138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8938742" y="7569145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9144878" y="7763044"/>
            <a:ext cx="538077" cy="567891"/>
          </a:xfrm>
          <a:custGeom>
            <a:avLst/>
            <a:gdLst/>
            <a:ahLst/>
            <a:cxnLst/>
            <a:rect l="l" t="t" r="r" b="b"/>
            <a:pathLst>
              <a:path w="538077" h="567891">
                <a:moveTo>
                  <a:pt x="0" y="0"/>
                </a:moveTo>
                <a:lnTo>
                  <a:pt x="538077" y="0"/>
                </a:lnTo>
                <a:lnTo>
                  <a:pt x="538077" y="567891"/>
                </a:lnTo>
                <a:lnTo>
                  <a:pt x="0" y="5678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31" r="-131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8938742" y="5953303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9055329" y="6118759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745017"/>
            <a:ext cx="3094713" cy="3094713"/>
            <a:chOff x="0" y="0"/>
            <a:chExt cx="4126284" cy="4126284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126230" cy="4126230"/>
            </a:xfrm>
            <a:custGeom>
              <a:avLst/>
              <a:gdLst/>
              <a:ahLst/>
              <a:cxnLst/>
              <a:rect l="l" t="t" r="r" b="b"/>
              <a:pathLst>
                <a:path w="4126230" h="4126230">
                  <a:moveTo>
                    <a:pt x="0" y="0"/>
                  </a:moveTo>
                  <a:lnTo>
                    <a:pt x="4126230" y="0"/>
                  </a:lnTo>
                  <a:lnTo>
                    <a:pt x="4126230" y="4126230"/>
                  </a:lnTo>
                  <a:lnTo>
                    <a:pt x="0" y="412623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r="-1" b="-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3810684" y="2463474"/>
            <a:ext cx="2169484" cy="2169484"/>
            <a:chOff x="0" y="0"/>
            <a:chExt cx="2892645" cy="2892645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92679" cy="2892679"/>
            </a:xfrm>
            <a:custGeom>
              <a:avLst/>
              <a:gdLst/>
              <a:ahLst/>
              <a:cxnLst/>
              <a:rect l="l" t="t" r="r" b="b"/>
              <a:pathLst>
                <a:path w="2892679" h="2892679">
                  <a:moveTo>
                    <a:pt x="0" y="0"/>
                  </a:moveTo>
                  <a:lnTo>
                    <a:pt x="2892679" y="0"/>
                  </a:lnTo>
                  <a:lnTo>
                    <a:pt x="2892679" y="2892679"/>
                  </a:lnTo>
                  <a:lnTo>
                    <a:pt x="0" y="28926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r="1" b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3810684" y="1004594"/>
            <a:ext cx="3448616" cy="128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Just Security - повний огляд перспектив відкриття юрисдикції судів США у справах проти рф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82000" y="5502068"/>
            <a:ext cx="5658721" cy="150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Позови проти рф за винятками з суверенного імунітету, передбаченими Законом про іноземний суверенний імунітет (FSIA).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82000" y="5067300"/>
            <a:ext cx="2596460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5436" y="1758038"/>
            <a:ext cx="5432903" cy="1184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Суди</a:t>
            </a:r>
          </a:p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США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82000" y="8004986"/>
            <a:ext cx="4726872" cy="76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Фізичні та юридичні особи, які зазнали шкоди від дій рф.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84364" y="4939879"/>
            <a:ext cx="7388485" cy="76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Діючий механізм; складний через юридичні обмеження та високі судові витрати в США.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184364" y="6445195"/>
            <a:ext cx="7246050" cy="76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0060" lvl="2" indent="-160020" algn="l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російська федерація; </a:t>
            </a:r>
          </a:p>
          <a:p>
            <a:pPr marL="480060" lvl="2" indent="-160020" algn="l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комерційні активи рф у США.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82000" y="7570218"/>
            <a:ext cx="3716764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може подати?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0184364" y="4505111"/>
            <a:ext cx="2824225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184364" y="5987053"/>
            <a:ext cx="4105556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Відповідач і активи: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184364" y="8143475"/>
            <a:ext cx="7246050" cy="150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Лобіювання змін до FSIA щодо використання заморожених активів рф для компенсацій.</a:t>
            </a:r>
          </a:p>
          <a:p>
            <a:pPr algn="l">
              <a:lnSpc>
                <a:spcPts val="2940"/>
              </a:lnSpc>
            </a:pPr>
            <a:r>
              <a:rPr lang="en-US" sz="2100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Активні:</a:t>
            </a: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конгресмени, міжнародні юристи, приватні litigation funding компанії США.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184364" y="7589120"/>
            <a:ext cx="5028869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Приклади застосування: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400485"/>
            <a:ext cx="7337871" cy="5251750"/>
          </a:xfrm>
          <a:custGeom>
            <a:avLst/>
            <a:gdLst/>
            <a:ahLst/>
            <a:cxnLst/>
            <a:rect l="l" t="t" r="r" b="b"/>
            <a:pathLst>
              <a:path w="7337871" h="5251750">
                <a:moveTo>
                  <a:pt x="0" y="0"/>
                </a:moveTo>
                <a:lnTo>
                  <a:pt x="7337871" y="0"/>
                </a:lnTo>
                <a:lnTo>
                  <a:pt x="7337871" y="5251750"/>
                </a:lnTo>
                <a:lnTo>
                  <a:pt x="0" y="52517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3676934" y="5059373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" name="Freeform 4"/>
          <p:cNvSpPr/>
          <p:nvPr/>
        </p:nvSpPr>
        <p:spPr>
          <a:xfrm>
            <a:off x="1234889" y="5143500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" name="Freeform 5"/>
          <p:cNvSpPr/>
          <p:nvPr/>
        </p:nvSpPr>
        <p:spPr>
          <a:xfrm>
            <a:off x="1473560" y="5281585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234889" y="7578519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1500283" y="7721177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8938742" y="4591900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9107164" y="4750630"/>
            <a:ext cx="629578" cy="613839"/>
          </a:xfrm>
          <a:custGeom>
            <a:avLst/>
            <a:gdLst/>
            <a:ahLst/>
            <a:cxnLst/>
            <a:rect l="l" t="t" r="r" b="b"/>
            <a:pathLst>
              <a:path w="629578" h="613839">
                <a:moveTo>
                  <a:pt x="0" y="0"/>
                </a:moveTo>
                <a:lnTo>
                  <a:pt x="629578" y="0"/>
                </a:lnTo>
                <a:lnTo>
                  <a:pt x="629578" y="613839"/>
                </a:lnTo>
                <a:lnTo>
                  <a:pt x="0" y="61383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8938742" y="6393156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9055329" y="6558612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2" name="Group 12"/>
          <p:cNvGrpSpPr/>
          <p:nvPr/>
        </p:nvGrpSpPr>
        <p:grpSpPr>
          <a:xfrm>
            <a:off x="1028700" y="1080794"/>
            <a:ext cx="3502194" cy="2342002"/>
            <a:chOff x="0" y="0"/>
            <a:chExt cx="4669592" cy="3122669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4669536" cy="3122676"/>
            </a:xfrm>
            <a:custGeom>
              <a:avLst/>
              <a:gdLst/>
              <a:ahLst/>
              <a:cxnLst/>
              <a:rect l="l" t="t" r="r" b="b"/>
              <a:pathLst>
                <a:path w="4669536" h="3122676">
                  <a:moveTo>
                    <a:pt x="0" y="0"/>
                  </a:moveTo>
                  <a:lnTo>
                    <a:pt x="4669536" y="0"/>
                  </a:lnTo>
                  <a:lnTo>
                    <a:pt x="4669536" y="3122676"/>
                  </a:lnTo>
                  <a:lnTo>
                    <a:pt x="0" y="31226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8"/>
              <a:stretch>
                <a:fillRect t="-16" r="-1" b="-16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4" name="Freeform 14"/>
          <p:cNvSpPr/>
          <p:nvPr/>
        </p:nvSpPr>
        <p:spPr>
          <a:xfrm>
            <a:off x="8938742" y="8296855"/>
            <a:ext cx="1409865" cy="1409865"/>
          </a:xfrm>
          <a:custGeom>
            <a:avLst/>
            <a:gdLst/>
            <a:ahLst/>
            <a:cxnLst/>
            <a:rect l="l" t="t" r="r" b="b"/>
            <a:pathLst>
              <a:path w="1409865" h="1409865">
                <a:moveTo>
                  <a:pt x="0" y="0"/>
                </a:moveTo>
                <a:lnTo>
                  <a:pt x="1409865" y="0"/>
                </a:lnTo>
                <a:lnTo>
                  <a:pt x="1409865" y="1409865"/>
                </a:lnTo>
                <a:lnTo>
                  <a:pt x="0" y="1409865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5" name="TextBox 15"/>
          <p:cNvSpPr txBox="1"/>
          <p:nvPr/>
        </p:nvSpPr>
        <p:spPr>
          <a:xfrm>
            <a:off x="2482000" y="5502068"/>
            <a:ext cx="5658721" cy="150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Міждержавні спори щодо порушення міжнародного авіаційного права з можливістю вимагати компенсацію.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482000" y="5067300"/>
            <a:ext cx="2596460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845436" y="1508780"/>
            <a:ext cx="7677477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Міжнародна організація цивільної авіації (ICAO)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482000" y="8004986"/>
            <a:ext cx="4726872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Лише держави-члени ICAO (національні уряди).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10184364" y="4981349"/>
            <a:ext cx="7388485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Діючий механізм.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Україна подала справи після збиття PS752 (Іран) і у 2022 — проти рф за агресію проти цивільної авіації.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184364" y="6885048"/>
            <a:ext cx="7246050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Суверенні держави (рф);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немає прямої процедури конфіскації активів, але рішення може бути підставою для подальших дій.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482000" y="7570218"/>
            <a:ext cx="3716764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може подати?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184364" y="4546580"/>
            <a:ext cx="2824225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184364" y="6426906"/>
            <a:ext cx="4105556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Відповідач і активи: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662932" y="8335020"/>
            <a:ext cx="7246050" cy="160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Відсутність прямої процедури індивідуального звернення чи автоматичного стягнення компенсацій - потерпілі фізичні чи юридичні особи не є сторонами процесу.</a:t>
            </a:r>
          </a:p>
          <a:p>
            <a:pPr algn="l">
              <a:lnSpc>
                <a:spcPts val="2520"/>
              </a:lnSpc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914898"/>
            <a:ext cx="6996175" cy="6069390"/>
          </a:xfrm>
          <a:custGeom>
            <a:avLst/>
            <a:gdLst/>
            <a:ahLst/>
            <a:cxnLst/>
            <a:rect l="l" t="t" r="r" b="b"/>
            <a:pathLst>
              <a:path w="6996175" h="6069390">
                <a:moveTo>
                  <a:pt x="0" y="0"/>
                </a:moveTo>
                <a:lnTo>
                  <a:pt x="6996175" y="0"/>
                </a:lnTo>
                <a:lnTo>
                  <a:pt x="6996175" y="6069390"/>
                </a:lnTo>
                <a:lnTo>
                  <a:pt x="0" y="60693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3069819" y="4990738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" name="Freeform 4"/>
          <p:cNvSpPr/>
          <p:nvPr/>
        </p:nvSpPr>
        <p:spPr>
          <a:xfrm>
            <a:off x="1234889" y="4515265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" name="Freeform 5"/>
          <p:cNvSpPr/>
          <p:nvPr/>
        </p:nvSpPr>
        <p:spPr>
          <a:xfrm>
            <a:off x="1473560" y="4653350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234889" y="6042233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1500283" y="6184891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1234889" y="8090682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1403311" y="8249412"/>
            <a:ext cx="629578" cy="613839"/>
          </a:xfrm>
          <a:custGeom>
            <a:avLst/>
            <a:gdLst/>
            <a:ahLst/>
            <a:cxnLst/>
            <a:rect l="l" t="t" r="r" b="b"/>
            <a:pathLst>
              <a:path w="629578" h="613839">
                <a:moveTo>
                  <a:pt x="0" y="0"/>
                </a:moveTo>
                <a:lnTo>
                  <a:pt x="629578" y="0"/>
                </a:lnTo>
                <a:lnTo>
                  <a:pt x="629578" y="613839"/>
                </a:lnTo>
                <a:lnTo>
                  <a:pt x="0" y="613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8777350" y="8090682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8983486" y="8284581"/>
            <a:ext cx="538077" cy="567891"/>
          </a:xfrm>
          <a:custGeom>
            <a:avLst/>
            <a:gdLst/>
            <a:ahLst/>
            <a:cxnLst/>
            <a:rect l="l" t="t" r="r" b="b"/>
            <a:pathLst>
              <a:path w="538077" h="567891">
                <a:moveTo>
                  <a:pt x="0" y="0"/>
                </a:moveTo>
                <a:lnTo>
                  <a:pt x="538077" y="0"/>
                </a:lnTo>
                <a:lnTo>
                  <a:pt x="538077" y="567891"/>
                </a:lnTo>
                <a:lnTo>
                  <a:pt x="0" y="5678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31" r="-131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8777350" y="4095724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8893937" y="4261180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706889"/>
            <a:ext cx="3492271" cy="2701204"/>
            <a:chOff x="0" y="0"/>
            <a:chExt cx="4656361" cy="360160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656328" cy="3601593"/>
            </a:xfrm>
            <a:custGeom>
              <a:avLst/>
              <a:gdLst/>
              <a:ahLst/>
              <a:cxnLst/>
              <a:rect l="l" t="t" r="r" b="b"/>
              <a:pathLst>
                <a:path w="4656328" h="3601593">
                  <a:moveTo>
                    <a:pt x="0" y="0"/>
                  </a:moveTo>
                  <a:lnTo>
                    <a:pt x="4656328" y="0"/>
                  </a:lnTo>
                  <a:lnTo>
                    <a:pt x="4656328" y="3601593"/>
                  </a:lnTo>
                  <a:lnTo>
                    <a:pt x="0" y="3601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757941" y="1751340"/>
            <a:ext cx="2177856" cy="2177856"/>
            <a:chOff x="0" y="0"/>
            <a:chExt cx="2903808" cy="2903808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903855" cy="2903855"/>
            </a:xfrm>
            <a:custGeom>
              <a:avLst/>
              <a:gdLst/>
              <a:ahLst/>
              <a:cxnLst/>
              <a:rect l="l" t="t" r="r" b="b"/>
              <a:pathLst>
                <a:path w="2903855" h="2903855">
                  <a:moveTo>
                    <a:pt x="0" y="0"/>
                  </a:moveTo>
                  <a:lnTo>
                    <a:pt x="2903855" y="0"/>
                  </a:lnTo>
                  <a:lnTo>
                    <a:pt x="2903855" y="2903855"/>
                  </a:lnTo>
                  <a:lnTo>
                    <a:pt x="0" y="2903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r="1" b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757941" y="952500"/>
            <a:ext cx="198771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Подати заяву до RD4U</a:t>
            </a:r>
          </a:p>
          <a:p>
            <a:pPr algn="l">
              <a:lnSpc>
                <a:spcPts val="2520"/>
              </a:lnSpc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351940" y="4873833"/>
            <a:ext cx="4569604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Подача заяв онлайн через веб-портал Дія.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51940" y="4439065"/>
            <a:ext cx="2596460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5436" y="1228725"/>
            <a:ext cx="4863212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Міжнародний реєстр збитків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51940" y="6468700"/>
            <a:ext cx="5310932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1" lvl="2" indent="-152400" algn="l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Фізичні особи;</a:t>
            </a:r>
          </a:p>
          <a:p>
            <a:pPr marL="457201" lvl="2" indent="-152400" algn="l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юридичні особи;</a:t>
            </a:r>
          </a:p>
          <a:p>
            <a:pPr marL="457201" lvl="2" indent="-152400" algn="l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державні та муніципальні установи.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51940" y="8449251"/>
            <a:ext cx="4569604" cy="143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Діючий механізм.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Працює 10 з 45 категорій заяв; решта - в розробці.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899147" y="4491442"/>
            <a:ext cx="5686586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російська федерація;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заморожені активи.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351940" y="6033932"/>
            <a:ext cx="3716764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може подати?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51940" y="8014482"/>
            <a:ext cx="2824225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99147" y="4033300"/>
            <a:ext cx="4105556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Відповідач і активи: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99147" y="8625463"/>
            <a:ext cx="8029527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 2 квітня 2024 — подача заяв на компенсацію за знищене/пошкоджене житло.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Очікуваний старт виплат — 2027 рік.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99147" y="8132330"/>
            <a:ext cx="5028869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Приклади застосування: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845436" y="3167427"/>
            <a:ext cx="6508407" cy="4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(Register of Damage for Ukraine)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99147" y="5347872"/>
            <a:ext cx="8029527" cy="2492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Актуальні дані (станом на травень 2025):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▪️ </a:t>
            </a: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$300 млрд</a:t>
            </a: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— заморожені державні активи рф (переважно ЦБ рф)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▪️ </a:t>
            </a: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$58 млрд</a:t>
            </a: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— заморожені приватні активи (олігархи, компанії)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▪️ </a:t>
            </a:r>
            <a:r>
              <a:rPr lang="en-US" sz="20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$524 млрд</a:t>
            </a: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— потреба України на відновлення (оцінка RDNA4)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954294"/>
            <a:ext cx="15907096" cy="6029990"/>
          </a:xfrm>
          <a:custGeom>
            <a:avLst/>
            <a:gdLst/>
            <a:ahLst/>
            <a:cxnLst/>
            <a:rect l="l" t="t" r="r" b="b"/>
            <a:pathLst>
              <a:path w="15907096" h="6029990">
                <a:moveTo>
                  <a:pt x="0" y="0"/>
                </a:moveTo>
                <a:lnTo>
                  <a:pt x="15907096" y="0"/>
                </a:lnTo>
                <a:lnTo>
                  <a:pt x="15907096" y="6029990"/>
                </a:lnTo>
                <a:lnTo>
                  <a:pt x="0" y="6029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11905954" y="5002302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4" name="Group 4"/>
          <p:cNvGrpSpPr/>
          <p:nvPr/>
        </p:nvGrpSpPr>
        <p:grpSpPr>
          <a:xfrm>
            <a:off x="1028700" y="706889"/>
            <a:ext cx="3492271" cy="2701204"/>
            <a:chOff x="0" y="0"/>
            <a:chExt cx="4656361" cy="36016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6328" cy="3601593"/>
            </a:xfrm>
            <a:custGeom>
              <a:avLst/>
              <a:gdLst/>
              <a:ahLst/>
              <a:cxnLst/>
              <a:rect l="l" t="t" r="r" b="b"/>
              <a:pathLst>
                <a:path w="4656328" h="3601593">
                  <a:moveTo>
                    <a:pt x="0" y="0"/>
                  </a:moveTo>
                  <a:lnTo>
                    <a:pt x="4656328" y="0"/>
                  </a:lnTo>
                  <a:lnTo>
                    <a:pt x="4656328" y="3601593"/>
                  </a:lnTo>
                  <a:lnTo>
                    <a:pt x="0" y="3601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757941" y="1751340"/>
            <a:ext cx="2177856" cy="2177856"/>
            <a:chOff x="0" y="0"/>
            <a:chExt cx="2903808" cy="29038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03855" cy="2903855"/>
            </a:xfrm>
            <a:custGeom>
              <a:avLst/>
              <a:gdLst/>
              <a:ahLst/>
              <a:cxnLst/>
              <a:rect l="l" t="t" r="r" b="b"/>
              <a:pathLst>
                <a:path w="2903855" h="2903855">
                  <a:moveTo>
                    <a:pt x="0" y="0"/>
                  </a:moveTo>
                  <a:lnTo>
                    <a:pt x="2903855" y="0"/>
                  </a:lnTo>
                  <a:lnTo>
                    <a:pt x="2903855" y="2903855"/>
                  </a:lnTo>
                  <a:lnTo>
                    <a:pt x="0" y="2903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1" b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757941" y="952500"/>
            <a:ext cx="198771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Подати заяву до RD4U</a:t>
            </a:r>
          </a:p>
          <a:p>
            <a:pPr algn="l">
              <a:lnSpc>
                <a:spcPts val="2520"/>
              </a:lnSpc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78102" y="5144682"/>
            <a:ext cx="14048394" cy="443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A1.1 Вимушене внутрішнє переміщення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A2.1 Смерть близького члена сім'ї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A2.2 Зникнення безвісти близького члена сім'ї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A2.3 Серйозні тілесні ушкодження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A2.4 Сексуальне насильство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A2.5 Катування, нелюдські або такі, що принижують гідність, види поводження чи покарання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A2.6 Позбавлення свободи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A2.7 Примусова праця або служба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A3.1 Пошкодження або знищення житлового нерухомого майна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A3.2 Пошкодження або знищення нежитлового нерухомого майна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8102" y="4358904"/>
            <a:ext cx="12659745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Вимоги, які можуть подаватись до RD4U фізичними особами вже зараз: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45436" y="1228725"/>
            <a:ext cx="4863212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Міжнародний реєстр збитків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45436" y="3140148"/>
            <a:ext cx="6344339" cy="4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(Register of Damage for Ukraine)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954294"/>
            <a:ext cx="15907096" cy="6029990"/>
          </a:xfrm>
          <a:custGeom>
            <a:avLst/>
            <a:gdLst/>
            <a:ahLst/>
            <a:cxnLst/>
            <a:rect l="l" t="t" r="r" b="b"/>
            <a:pathLst>
              <a:path w="15907096" h="6029990">
                <a:moveTo>
                  <a:pt x="0" y="0"/>
                </a:moveTo>
                <a:lnTo>
                  <a:pt x="15907096" y="0"/>
                </a:lnTo>
                <a:lnTo>
                  <a:pt x="15907096" y="6029990"/>
                </a:lnTo>
                <a:lnTo>
                  <a:pt x="0" y="6029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11905954" y="5002302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4" name="Group 4"/>
          <p:cNvGrpSpPr/>
          <p:nvPr/>
        </p:nvGrpSpPr>
        <p:grpSpPr>
          <a:xfrm>
            <a:off x="1028700" y="706889"/>
            <a:ext cx="3492271" cy="2701204"/>
            <a:chOff x="0" y="0"/>
            <a:chExt cx="4656361" cy="36016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6328" cy="3601593"/>
            </a:xfrm>
            <a:custGeom>
              <a:avLst/>
              <a:gdLst/>
              <a:ahLst/>
              <a:cxnLst/>
              <a:rect l="l" t="t" r="r" b="b"/>
              <a:pathLst>
                <a:path w="4656328" h="3601593">
                  <a:moveTo>
                    <a:pt x="0" y="0"/>
                  </a:moveTo>
                  <a:lnTo>
                    <a:pt x="4656328" y="0"/>
                  </a:lnTo>
                  <a:lnTo>
                    <a:pt x="4656328" y="3601593"/>
                  </a:lnTo>
                  <a:lnTo>
                    <a:pt x="0" y="3601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757941" y="1751340"/>
            <a:ext cx="2177856" cy="2177856"/>
            <a:chOff x="0" y="0"/>
            <a:chExt cx="2903808" cy="29038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03855" cy="2903855"/>
            </a:xfrm>
            <a:custGeom>
              <a:avLst/>
              <a:gdLst/>
              <a:ahLst/>
              <a:cxnLst/>
              <a:rect l="l" t="t" r="r" b="b"/>
              <a:pathLst>
                <a:path w="2903855" h="2903855">
                  <a:moveTo>
                    <a:pt x="0" y="0"/>
                  </a:moveTo>
                  <a:lnTo>
                    <a:pt x="2903855" y="0"/>
                  </a:lnTo>
                  <a:lnTo>
                    <a:pt x="2903855" y="2903855"/>
                  </a:lnTo>
                  <a:lnTo>
                    <a:pt x="0" y="2903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1" b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757941" y="952500"/>
            <a:ext cx="198771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Подати заяву до RD4U</a:t>
            </a:r>
          </a:p>
          <a:p>
            <a:pPr algn="l">
              <a:lnSpc>
                <a:spcPts val="2520"/>
              </a:lnSpc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78102" y="4948371"/>
            <a:ext cx="6882231" cy="443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Заяви фізичних осіб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A1.2 Вимушене переміщення за межі України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A2.8 та A2.9 Насильницьке переміщення або депортація дітей та дорослих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A3.3 Втрата житла або місця проживання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A3.4 Втрата оплачуваної роботи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A3.5 Втрата приватного підприємництва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A3.6 Втрата доступу або контролю над нерухомим майном на тимчасово окупованих територіях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78102" y="4339854"/>
            <a:ext cx="8520669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Категорії заяв, які в розробці: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45436" y="1228725"/>
            <a:ext cx="4863212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Міжнародний реєстр збитків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45436" y="3177232"/>
            <a:ext cx="6016205" cy="4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(Register of Damage for Ukraine)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982248" y="4948371"/>
            <a:ext cx="7387493" cy="443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Заяви з боку держави Україна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B1.1, B1.2, C1.1, C1.2 Пошкодження або знищення критичної та не критичної інфраструктури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B1.3 та C1.3 Пошкодження або знищення житлового нерухомого майна - житлових приміщень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B1.4 та C1.4 Пошкодження або знищення житлового нерухомого майна - місць загального користування</a:t>
            </a:r>
          </a:p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B1.5 Пошкодження або знищення громадських будівель та споруд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954294"/>
            <a:ext cx="15907132" cy="6029990"/>
          </a:xfrm>
          <a:custGeom>
            <a:avLst/>
            <a:gdLst/>
            <a:ahLst/>
            <a:cxnLst/>
            <a:rect l="l" t="t" r="r" b="b"/>
            <a:pathLst>
              <a:path w="8411455" h="6029990">
                <a:moveTo>
                  <a:pt x="0" y="0"/>
                </a:moveTo>
                <a:lnTo>
                  <a:pt x="8411455" y="0"/>
                </a:lnTo>
                <a:lnTo>
                  <a:pt x="8411455" y="6029990"/>
                </a:lnTo>
                <a:lnTo>
                  <a:pt x="0" y="6029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11658600" y="5109661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 dirty="0"/>
          </a:p>
        </p:txBody>
      </p:sp>
      <p:grpSp>
        <p:nvGrpSpPr>
          <p:cNvPr id="4" name="Group 4"/>
          <p:cNvGrpSpPr/>
          <p:nvPr/>
        </p:nvGrpSpPr>
        <p:grpSpPr>
          <a:xfrm>
            <a:off x="1028700" y="706889"/>
            <a:ext cx="3492271" cy="2701204"/>
            <a:chOff x="0" y="0"/>
            <a:chExt cx="4656361" cy="36016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6328" cy="3601593"/>
            </a:xfrm>
            <a:custGeom>
              <a:avLst/>
              <a:gdLst/>
              <a:ahLst/>
              <a:cxnLst/>
              <a:rect l="l" t="t" r="r" b="b"/>
              <a:pathLst>
                <a:path w="4656328" h="3601593">
                  <a:moveTo>
                    <a:pt x="0" y="0"/>
                  </a:moveTo>
                  <a:lnTo>
                    <a:pt x="4656328" y="0"/>
                  </a:lnTo>
                  <a:lnTo>
                    <a:pt x="4656328" y="3601593"/>
                  </a:lnTo>
                  <a:lnTo>
                    <a:pt x="0" y="3601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757941" y="1751340"/>
            <a:ext cx="2177856" cy="2177856"/>
            <a:chOff x="0" y="0"/>
            <a:chExt cx="2903808" cy="29038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03855" cy="2903855"/>
            </a:xfrm>
            <a:custGeom>
              <a:avLst/>
              <a:gdLst/>
              <a:ahLst/>
              <a:cxnLst/>
              <a:rect l="l" t="t" r="r" b="b"/>
              <a:pathLst>
                <a:path w="2903855" h="2903855">
                  <a:moveTo>
                    <a:pt x="0" y="0"/>
                  </a:moveTo>
                  <a:lnTo>
                    <a:pt x="2903855" y="0"/>
                  </a:lnTo>
                  <a:lnTo>
                    <a:pt x="2903855" y="2903855"/>
                  </a:lnTo>
                  <a:lnTo>
                    <a:pt x="0" y="2903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1" b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4757941" y="952500"/>
            <a:ext cx="198771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Подати заяву до RD4U</a:t>
            </a:r>
          </a:p>
          <a:p>
            <a:pPr algn="l">
              <a:lnSpc>
                <a:spcPts val="2520"/>
              </a:lnSpc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478102" y="4948371"/>
            <a:ext cx="6882231" cy="4437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Заяви</a:t>
            </a:r>
            <a:r>
              <a:rPr lang="en-US" sz="2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юридичних</a:t>
            </a:r>
            <a:r>
              <a:rPr lang="en-US" sz="2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осіб</a:t>
            </a:r>
            <a:r>
              <a:rPr lang="en-US" sz="2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(</a:t>
            </a:r>
            <a:r>
              <a:rPr lang="en-US" sz="22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крім</a:t>
            </a:r>
            <a:r>
              <a:rPr lang="en-US" sz="2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тих</a:t>
            </a:r>
            <a:r>
              <a:rPr lang="en-US" sz="2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, </a:t>
            </a:r>
            <a:r>
              <a:rPr lang="en-US" sz="22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</a:t>
            </a:r>
            <a:r>
              <a:rPr lang="en-US" sz="2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включені</a:t>
            </a:r>
            <a:r>
              <a:rPr lang="en-US" sz="2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до</a:t>
            </a:r>
            <a:r>
              <a:rPr lang="en-US" sz="2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</a:t>
            </a:r>
            <a:r>
              <a:rPr lang="en-US" sz="2299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категорії</a:t>
            </a:r>
            <a:r>
              <a:rPr lang="en-US" sz="2299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B)</a:t>
            </a:r>
          </a:p>
          <a:p>
            <a:pPr algn="l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C1.5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Пошкодження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або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знищення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нежитлового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нерухомого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майна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пов'язане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зі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збитками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бізнесу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 </a:t>
            </a:r>
          </a:p>
          <a:p>
            <a:pPr algn="l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C3.1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Пошкодження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знищення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або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втрата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активів</a:t>
            </a:r>
            <a:endParaRPr lang="en-US" sz="22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C3.2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Втрата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контролю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над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майном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тимчасово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окупованих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територіях</a:t>
            </a:r>
            <a:endParaRPr lang="en-US" sz="22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C3.3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Переміщення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евакуація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) </a:t>
            </a:r>
            <a:r>
              <a:rPr lang="en-US" sz="2299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бізнесу</a:t>
            </a: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3219"/>
              </a:lnSpc>
            </a:pPr>
            <a:endParaRPr lang="en-US" sz="22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478102" y="4339854"/>
            <a:ext cx="8520669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Категорії заяв, які в розробці: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845436" y="1228725"/>
            <a:ext cx="4863212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Міжнародний реєстр збитків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845436" y="3177232"/>
            <a:ext cx="6409966" cy="4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(Register of Damage for Ukraine)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954294"/>
            <a:ext cx="8864488" cy="6029990"/>
          </a:xfrm>
          <a:custGeom>
            <a:avLst/>
            <a:gdLst/>
            <a:ahLst/>
            <a:cxnLst/>
            <a:rect l="l" t="t" r="r" b="b"/>
            <a:pathLst>
              <a:path w="8864488" h="6029990">
                <a:moveTo>
                  <a:pt x="0" y="0"/>
                </a:moveTo>
                <a:lnTo>
                  <a:pt x="8864488" y="0"/>
                </a:lnTo>
                <a:lnTo>
                  <a:pt x="8864488" y="6029990"/>
                </a:lnTo>
                <a:lnTo>
                  <a:pt x="0" y="60299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5045148" y="5143500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4" name="Group 4"/>
          <p:cNvGrpSpPr/>
          <p:nvPr/>
        </p:nvGrpSpPr>
        <p:grpSpPr>
          <a:xfrm>
            <a:off x="1028700" y="706889"/>
            <a:ext cx="3492271" cy="2701204"/>
            <a:chOff x="0" y="0"/>
            <a:chExt cx="4656361" cy="360160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656328" cy="3601593"/>
            </a:xfrm>
            <a:custGeom>
              <a:avLst/>
              <a:gdLst/>
              <a:ahLst/>
              <a:cxnLst/>
              <a:rect l="l" t="t" r="r" b="b"/>
              <a:pathLst>
                <a:path w="4656328" h="3601593">
                  <a:moveTo>
                    <a:pt x="0" y="0"/>
                  </a:moveTo>
                  <a:lnTo>
                    <a:pt x="4656328" y="0"/>
                  </a:lnTo>
                  <a:lnTo>
                    <a:pt x="4656328" y="3601593"/>
                  </a:lnTo>
                  <a:lnTo>
                    <a:pt x="0" y="36015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4757941" y="1751340"/>
            <a:ext cx="2177856" cy="2177856"/>
            <a:chOff x="0" y="0"/>
            <a:chExt cx="2903808" cy="29038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903855" cy="2903855"/>
            </a:xfrm>
            <a:custGeom>
              <a:avLst/>
              <a:gdLst/>
              <a:ahLst/>
              <a:cxnLst/>
              <a:rect l="l" t="t" r="r" b="b"/>
              <a:pathLst>
                <a:path w="2903855" h="2903855">
                  <a:moveTo>
                    <a:pt x="0" y="0"/>
                  </a:moveTo>
                  <a:lnTo>
                    <a:pt x="2903855" y="0"/>
                  </a:lnTo>
                  <a:lnTo>
                    <a:pt x="2903855" y="2903855"/>
                  </a:lnTo>
                  <a:lnTo>
                    <a:pt x="0" y="290385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1" b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8" name="Freeform 8"/>
          <p:cNvSpPr/>
          <p:nvPr/>
        </p:nvSpPr>
        <p:spPr>
          <a:xfrm>
            <a:off x="10365009" y="4493895"/>
            <a:ext cx="1658656" cy="1658656"/>
          </a:xfrm>
          <a:custGeom>
            <a:avLst/>
            <a:gdLst/>
            <a:ahLst/>
            <a:cxnLst/>
            <a:rect l="l" t="t" r="r" b="b"/>
            <a:pathLst>
              <a:path w="1658656" h="1658656">
                <a:moveTo>
                  <a:pt x="0" y="0"/>
                </a:moveTo>
                <a:lnTo>
                  <a:pt x="1658656" y="0"/>
                </a:lnTo>
                <a:lnTo>
                  <a:pt x="1658656" y="1658656"/>
                </a:lnTo>
                <a:lnTo>
                  <a:pt x="0" y="165865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10221777" y="7340643"/>
            <a:ext cx="1945119" cy="1658656"/>
          </a:xfrm>
          <a:custGeom>
            <a:avLst/>
            <a:gdLst/>
            <a:ahLst/>
            <a:cxnLst/>
            <a:rect l="l" t="t" r="r" b="b"/>
            <a:pathLst>
              <a:path w="1945119" h="1658656">
                <a:moveTo>
                  <a:pt x="0" y="0"/>
                </a:moveTo>
                <a:lnTo>
                  <a:pt x="1945119" y="0"/>
                </a:lnTo>
                <a:lnTo>
                  <a:pt x="1945119" y="1658656"/>
                </a:lnTo>
                <a:lnTo>
                  <a:pt x="0" y="165865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54" b="-54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TextBox 10"/>
          <p:cNvSpPr txBox="1"/>
          <p:nvPr/>
        </p:nvSpPr>
        <p:spPr>
          <a:xfrm>
            <a:off x="14757941" y="952500"/>
            <a:ext cx="198771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Подати заяву до RD4U</a:t>
            </a:r>
          </a:p>
          <a:p>
            <a:pPr algn="l">
              <a:lnSpc>
                <a:spcPts val="2520"/>
              </a:lnSpc>
            </a:pPr>
            <a:endParaRPr lang="en-US" sz="1800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548020" y="6062071"/>
            <a:ext cx="7892135" cy="36372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5659" lvl="2" indent="-175220" algn="l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заява подається через «Дію» за чітко регламентованою структурою;</a:t>
            </a:r>
          </a:p>
          <a:p>
            <a:pPr marL="525659" lvl="2" indent="-175220" algn="l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не передбачено тривалого встановлення факту порушення, правових чи фактичних підстав вимог, причинно-наслідкового зв’язку між порушенням і шкодою тощо. </a:t>
            </a:r>
            <a:r>
              <a:rPr lang="en-US" sz="22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ТОБТО, ВИНА РОСІЇ ВЖЕ ВИЗНАНА</a:t>
            </a:r>
          </a:p>
          <a:p>
            <a:pPr marL="525659" lvl="2" indent="-175220" algn="l">
              <a:lnSpc>
                <a:spcPts val="3219"/>
              </a:lnSpc>
              <a:buFont typeface="Arial"/>
              <a:buChar char="⚬"/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єдина уніфікована база збитків для всієї України та кожного українця.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40164" y="4398645"/>
            <a:ext cx="5434004" cy="1564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ключові переваги цього компенсаційного механізму: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845436" y="1228725"/>
            <a:ext cx="4863212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Міжнародний реєстр збитків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845436" y="3177232"/>
            <a:ext cx="6574034" cy="414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26"/>
              </a:lnSpc>
            </a:pPr>
            <a:r>
              <a:rPr lang="en-US" sz="2448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(Register of Damage for Ukraine)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656677" y="3601720"/>
            <a:ext cx="1141692" cy="2720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160"/>
              </a:lnSpc>
            </a:pPr>
            <a:r>
              <a:rPr lang="en-US" sz="14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87862" y="4398645"/>
            <a:ext cx="5434004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Ключовий недолік: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487862" y="4972367"/>
            <a:ext cx="5434004" cy="18802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Очікуваний старт виплат — не раніше 2027 року після створення міжнародних механізмів розгляду та компенсації.</a:t>
            </a:r>
          </a:p>
          <a:p>
            <a:pPr algn="l">
              <a:lnSpc>
                <a:spcPts val="2940"/>
              </a:lnSpc>
            </a:pPr>
            <a:endParaRPr lang="en-US" sz="21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2487862" y="7245393"/>
            <a:ext cx="5434004" cy="53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58"/>
              </a:lnSpc>
            </a:pPr>
            <a:r>
              <a:rPr lang="en-US" sz="28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Ключовий ризик: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487862" y="7819116"/>
            <a:ext cx="5434004" cy="2251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Інструмент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втрачає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ефективність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без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активного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використання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Його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дискредитація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частина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російських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ІПСО,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що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свідчить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його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реальний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потенціал</a:t>
            </a: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  <a:p>
            <a:pPr algn="l">
              <a:lnSpc>
                <a:spcPts val="2940"/>
              </a:lnSpc>
            </a:pPr>
            <a:endParaRPr lang="en-US"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502448" y="718328"/>
            <a:ext cx="1539094" cy="1471228"/>
            <a:chOff x="0" y="0"/>
            <a:chExt cx="2052125" cy="1961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52066" cy="1961642"/>
            </a:xfrm>
            <a:custGeom>
              <a:avLst/>
              <a:gdLst/>
              <a:ahLst/>
              <a:cxnLst/>
              <a:rect l="l" t="t" r="r" b="b"/>
              <a:pathLst>
                <a:path w="2052066" h="1961642">
                  <a:moveTo>
                    <a:pt x="0" y="0"/>
                  </a:moveTo>
                  <a:lnTo>
                    <a:pt x="2052066" y="0"/>
                  </a:lnTo>
                  <a:lnTo>
                    <a:pt x="2052066" y="1961642"/>
                  </a:lnTo>
                  <a:lnTo>
                    <a:pt x="0" y="19616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t="-2306" r="-2" b="-2306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7378689" y="2675332"/>
            <a:ext cx="1786611" cy="1309217"/>
            <a:chOff x="0" y="0"/>
            <a:chExt cx="2382148" cy="174562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382139" cy="1745615"/>
            </a:xfrm>
            <a:custGeom>
              <a:avLst/>
              <a:gdLst/>
              <a:ahLst/>
              <a:cxnLst/>
              <a:rect l="l" t="t" r="r" b="b"/>
              <a:pathLst>
                <a:path w="2382139" h="1745615">
                  <a:moveTo>
                    <a:pt x="0" y="0"/>
                  </a:moveTo>
                  <a:lnTo>
                    <a:pt x="2382139" y="0"/>
                  </a:lnTo>
                  <a:lnTo>
                    <a:pt x="2382139" y="1745615"/>
                  </a:lnTo>
                  <a:lnTo>
                    <a:pt x="0" y="17456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18232" b="-18232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9517725" y="2937510"/>
            <a:ext cx="3755137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4" action="ppaction://hlinksldjump"/>
              </a:rPr>
              <a:t>Національна програма «єВідновлення»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110552" y="4349015"/>
            <a:ext cx="2322886" cy="1643551"/>
            <a:chOff x="0" y="0"/>
            <a:chExt cx="3097181" cy="219140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097149" cy="2191385"/>
            </a:xfrm>
            <a:custGeom>
              <a:avLst/>
              <a:gdLst/>
              <a:ahLst/>
              <a:cxnLst/>
              <a:rect l="l" t="t" r="r" b="b"/>
              <a:pathLst>
                <a:path w="3097149" h="2191385">
                  <a:moveTo>
                    <a:pt x="0" y="0"/>
                  </a:moveTo>
                  <a:lnTo>
                    <a:pt x="3097149" y="0"/>
                  </a:lnTo>
                  <a:lnTo>
                    <a:pt x="3097149" y="2191385"/>
                  </a:lnTo>
                  <a:lnTo>
                    <a:pt x="0" y="2191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05785" y="6313712"/>
            <a:ext cx="1932418" cy="1286696"/>
            <a:chOff x="0" y="0"/>
            <a:chExt cx="2576557" cy="171559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576576" cy="1715643"/>
            </a:xfrm>
            <a:custGeom>
              <a:avLst/>
              <a:gdLst/>
              <a:ahLst/>
              <a:cxnLst/>
              <a:rect l="l" t="t" r="r" b="b"/>
              <a:pathLst>
                <a:path w="2576576" h="1715643">
                  <a:moveTo>
                    <a:pt x="0" y="0"/>
                  </a:moveTo>
                  <a:lnTo>
                    <a:pt x="2576576" y="0"/>
                  </a:lnTo>
                  <a:lnTo>
                    <a:pt x="2576576" y="1715643"/>
                  </a:lnTo>
                  <a:lnTo>
                    <a:pt x="0" y="171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b="2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66972" y="8086488"/>
            <a:ext cx="1610045" cy="1391733"/>
            <a:chOff x="0" y="0"/>
            <a:chExt cx="2146727" cy="185564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46681" cy="1855597"/>
            </a:xfrm>
            <a:custGeom>
              <a:avLst/>
              <a:gdLst/>
              <a:ahLst/>
              <a:cxnLst/>
              <a:rect l="l" t="t" r="r" b="b"/>
              <a:pathLst>
                <a:path w="2146681" h="1855597">
                  <a:moveTo>
                    <a:pt x="0" y="0"/>
                  </a:moveTo>
                  <a:lnTo>
                    <a:pt x="2146681" y="0"/>
                  </a:lnTo>
                  <a:lnTo>
                    <a:pt x="2146681" y="1855597"/>
                  </a:lnTo>
                  <a:lnTo>
                    <a:pt x="0" y="185559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r="-2" b="-2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2975854" y="950044"/>
            <a:ext cx="1907658" cy="1132672"/>
            <a:chOff x="0" y="0"/>
            <a:chExt cx="2543544" cy="151022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43556" cy="1510284"/>
            </a:xfrm>
            <a:custGeom>
              <a:avLst/>
              <a:gdLst/>
              <a:ahLst/>
              <a:cxnLst/>
              <a:rect l="l" t="t" r="r" b="b"/>
              <a:pathLst>
                <a:path w="2543556" h="1510284">
                  <a:moveTo>
                    <a:pt x="0" y="0"/>
                  </a:moveTo>
                  <a:lnTo>
                    <a:pt x="2543556" y="0"/>
                  </a:lnTo>
                  <a:lnTo>
                    <a:pt x="2543556" y="1510284"/>
                  </a:lnTo>
                  <a:lnTo>
                    <a:pt x="0" y="1510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t="-51" b="-47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991680" y="2514415"/>
            <a:ext cx="1876007" cy="1631051"/>
            <a:chOff x="0" y="0"/>
            <a:chExt cx="2501343" cy="217473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501392" cy="2174748"/>
            </a:xfrm>
            <a:custGeom>
              <a:avLst/>
              <a:gdLst/>
              <a:ahLst/>
              <a:cxnLst/>
              <a:rect l="l" t="t" r="r" b="b"/>
              <a:pathLst>
                <a:path w="2501392" h="2174748">
                  <a:moveTo>
                    <a:pt x="0" y="0"/>
                  </a:moveTo>
                  <a:lnTo>
                    <a:pt x="2501392" y="0"/>
                  </a:lnTo>
                  <a:lnTo>
                    <a:pt x="2501392" y="2174748"/>
                  </a:lnTo>
                  <a:lnTo>
                    <a:pt x="0" y="2174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r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122289" y="4336106"/>
            <a:ext cx="1614788" cy="1614788"/>
            <a:chOff x="0" y="0"/>
            <a:chExt cx="2153051" cy="2153051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153031" cy="2153031"/>
            </a:xfrm>
            <a:custGeom>
              <a:avLst/>
              <a:gdLst/>
              <a:ahLst/>
              <a:cxnLst/>
              <a:rect l="l" t="t" r="r" b="b"/>
              <a:pathLst>
                <a:path w="2153031" h="2153031">
                  <a:moveTo>
                    <a:pt x="0" y="0"/>
                  </a:moveTo>
                  <a:lnTo>
                    <a:pt x="2153031" y="0"/>
                  </a:lnTo>
                  <a:lnTo>
                    <a:pt x="2153031" y="2153031"/>
                  </a:lnTo>
                  <a:lnTo>
                    <a:pt x="0" y="215303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015980" y="6313712"/>
            <a:ext cx="1827407" cy="1222031"/>
            <a:chOff x="0" y="0"/>
            <a:chExt cx="2436543" cy="162937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436495" cy="1629410"/>
            </a:xfrm>
            <a:custGeom>
              <a:avLst/>
              <a:gdLst/>
              <a:ahLst/>
              <a:cxnLst/>
              <a:rect l="l" t="t" r="r" b="b"/>
              <a:pathLst>
                <a:path w="2436495" h="1629410">
                  <a:moveTo>
                    <a:pt x="0" y="0"/>
                  </a:moveTo>
                  <a:lnTo>
                    <a:pt x="2436495" y="0"/>
                  </a:lnTo>
                  <a:lnTo>
                    <a:pt x="2436495" y="1629410"/>
                  </a:lnTo>
                  <a:lnTo>
                    <a:pt x="0" y="1629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t="-16" r="-1" b="-14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018569" y="8065890"/>
            <a:ext cx="1822229" cy="1409459"/>
            <a:chOff x="0" y="0"/>
            <a:chExt cx="2429639" cy="187927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429637" cy="1879219"/>
            </a:xfrm>
            <a:custGeom>
              <a:avLst/>
              <a:gdLst/>
              <a:ahLst/>
              <a:cxnLst/>
              <a:rect l="l" t="t" r="r" b="b"/>
              <a:pathLst>
                <a:path w="2429637" h="1879219">
                  <a:moveTo>
                    <a:pt x="0" y="0"/>
                  </a:moveTo>
                  <a:lnTo>
                    <a:pt x="2429637" y="0"/>
                  </a:lnTo>
                  <a:lnTo>
                    <a:pt x="2429637" y="1879219"/>
                  </a:lnTo>
                  <a:lnTo>
                    <a:pt x="0" y="1879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b="-3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23" name="Freeform 23"/>
          <p:cNvSpPr/>
          <p:nvPr/>
        </p:nvSpPr>
        <p:spPr>
          <a:xfrm>
            <a:off x="-1305541" y="893310"/>
            <a:ext cx="8500380" cy="8500380"/>
          </a:xfrm>
          <a:custGeom>
            <a:avLst/>
            <a:gdLst/>
            <a:ahLst/>
            <a:cxnLst/>
            <a:rect l="l" t="t" r="r" b="b"/>
            <a:pathLst>
              <a:path w="8500380" h="8500380">
                <a:moveTo>
                  <a:pt x="0" y="0"/>
                </a:moveTo>
                <a:lnTo>
                  <a:pt x="8500380" y="0"/>
                </a:lnTo>
                <a:lnTo>
                  <a:pt x="8500380" y="8500380"/>
                </a:lnTo>
                <a:lnTo>
                  <a:pt x="0" y="850038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24" name="Freeform 24"/>
          <p:cNvSpPr/>
          <p:nvPr/>
        </p:nvSpPr>
        <p:spPr>
          <a:xfrm>
            <a:off x="-274487" y="2203332"/>
            <a:ext cx="6438272" cy="5934916"/>
          </a:xfrm>
          <a:custGeom>
            <a:avLst/>
            <a:gdLst/>
            <a:ahLst/>
            <a:cxnLst/>
            <a:rect l="l" t="t" r="r" b="b"/>
            <a:pathLst>
              <a:path w="6438272" h="5934916">
                <a:moveTo>
                  <a:pt x="0" y="0"/>
                </a:moveTo>
                <a:lnTo>
                  <a:pt x="6438272" y="0"/>
                </a:lnTo>
                <a:lnTo>
                  <a:pt x="6438272" y="5934916"/>
                </a:lnTo>
                <a:lnTo>
                  <a:pt x="0" y="593491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alphaModFix amt="17000"/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68" b="-68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25" name="TextBox 25"/>
          <p:cNvSpPr txBox="1"/>
          <p:nvPr/>
        </p:nvSpPr>
        <p:spPr>
          <a:xfrm>
            <a:off x="9517725" y="1123950"/>
            <a:ext cx="3120232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7" action="ppaction://hlinksldjump"/>
              </a:rPr>
              <a:t>Національні </a:t>
            </a:r>
          </a:p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7" action="ppaction://hlinksldjump"/>
              </a:rPr>
              <a:t>суди </a:t>
            </a:r>
          </a:p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7" action="ppaction://hlinksldjump"/>
              </a:rPr>
              <a:t>України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517725" y="4751070"/>
            <a:ext cx="3145367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8" action="ppaction://hlinksldjump"/>
              </a:rPr>
              <a:t>Національна програма «єОселя»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517725" y="6564630"/>
            <a:ext cx="2849327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19" action="ppaction://hlinksldjump"/>
              </a:rPr>
              <a:t>Європейський суд з прав людини (ЄСПЛ)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517725" y="8378190"/>
            <a:ext cx="2849327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20" action="ppaction://hlinksldjump"/>
              </a:rPr>
              <a:t>Міжнародний кримінальний суд (МКС)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091346" y="1123950"/>
            <a:ext cx="3196654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21" action="ppaction://hlinksldjump"/>
              </a:rPr>
              <a:t>Спеціальний трибунал щодо злочину агресії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5091346" y="2937510"/>
            <a:ext cx="3025291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22" action="ppaction://hlinksldjump"/>
              </a:rPr>
              <a:t>Міжнародний комерційний арбітраж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091346" y="4930760"/>
            <a:ext cx="3076492" cy="575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23" action="ppaction://hlinksldjump"/>
              </a:rPr>
              <a:t>Суди</a:t>
            </a:r>
          </a:p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23" action="ppaction://hlinksldjump"/>
              </a:rPr>
              <a:t>США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5091346" y="6408962"/>
            <a:ext cx="3379684" cy="1184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24" action="ppaction://hlinksldjump"/>
              </a:rPr>
              <a:t>Міжнародна організація цивільної авіації (ICAO)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091346" y="8378190"/>
            <a:ext cx="2342044" cy="88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00"/>
              </a:lnSpc>
            </a:pPr>
            <a:r>
              <a:rPr lang="en-US" sz="2400" b="1" u="sng">
                <a:solidFill>
                  <a:srgbClr val="0000FF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25" action="ppaction://hlinksldjump"/>
              </a:rPr>
              <a:t>Міжнародний реєстр збитків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92422" y="5003836"/>
            <a:ext cx="5860930" cy="176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00"/>
              </a:lnSpc>
            </a:pPr>
            <a:r>
              <a:rPr lang="en-US" sz="48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основних компенсаційних механізмів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792422" y="2964944"/>
            <a:ext cx="2948762" cy="1955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147"/>
              </a:lnSpc>
            </a:pPr>
            <a:r>
              <a:rPr lang="en-US" sz="17147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10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3810684" y="2181687"/>
            <a:ext cx="2139632" cy="2139632"/>
            <a:chOff x="0" y="0"/>
            <a:chExt cx="2852843" cy="285284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52801" cy="2852801"/>
            </a:xfrm>
            <a:custGeom>
              <a:avLst/>
              <a:gdLst/>
              <a:ahLst/>
              <a:cxnLst/>
              <a:rect l="l" t="t" r="r" b="b"/>
              <a:pathLst>
                <a:path w="2852801" h="2852801">
                  <a:moveTo>
                    <a:pt x="0" y="0"/>
                  </a:moveTo>
                  <a:lnTo>
                    <a:pt x="2852801" y="0"/>
                  </a:lnTo>
                  <a:lnTo>
                    <a:pt x="2852801" y="2852801"/>
                  </a:lnTo>
                  <a:lnTo>
                    <a:pt x="0" y="28528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" b="-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90682" y="654108"/>
            <a:ext cx="2889547" cy="2762134"/>
            <a:chOff x="0" y="0"/>
            <a:chExt cx="3852729" cy="368284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52672" cy="3682873"/>
            </a:xfrm>
            <a:custGeom>
              <a:avLst/>
              <a:gdLst/>
              <a:ahLst/>
              <a:cxnLst/>
              <a:rect l="l" t="t" r="r" b="b"/>
              <a:pathLst>
                <a:path w="3852672" h="3682873">
                  <a:moveTo>
                    <a:pt x="0" y="0"/>
                  </a:moveTo>
                  <a:lnTo>
                    <a:pt x="3852672" y="0"/>
                  </a:lnTo>
                  <a:lnTo>
                    <a:pt x="3852672" y="3682873"/>
                  </a:lnTo>
                  <a:lnTo>
                    <a:pt x="0" y="36828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t="-2306" r="-1" b="-2305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6" name="Freeform 6"/>
          <p:cNvSpPr/>
          <p:nvPr/>
        </p:nvSpPr>
        <p:spPr>
          <a:xfrm>
            <a:off x="1028700" y="4733162"/>
            <a:ext cx="7337871" cy="4919073"/>
          </a:xfrm>
          <a:custGeom>
            <a:avLst/>
            <a:gdLst/>
            <a:ahLst/>
            <a:cxnLst/>
            <a:rect l="l" t="t" r="r" b="b"/>
            <a:pathLst>
              <a:path w="7337871" h="4919073">
                <a:moveTo>
                  <a:pt x="0" y="0"/>
                </a:moveTo>
                <a:lnTo>
                  <a:pt x="7337871" y="0"/>
                </a:lnTo>
                <a:lnTo>
                  <a:pt x="7337871" y="4919073"/>
                </a:lnTo>
                <a:lnTo>
                  <a:pt x="0" y="49190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3780229" y="5192285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15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1234889" y="5143500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1473560" y="5281585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1234889" y="6966304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1500283" y="7108962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1234889" y="8182707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1403311" y="8341436"/>
            <a:ext cx="629577" cy="613838"/>
          </a:xfrm>
          <a:custGeom>
            <a:avLst/>
            <a:gdLst/>
            <a:ahLst/>
            <a:cxnLst/>
            <a:rect l="l" t="t" r="r" b="b"/>
            <a:pathLst>
              <a:path w="629577" h="613838">
                <a:moveTo>
                  <a:pt x="0" y="0"/>
                </a:moveTo>
                <a:lnTo>
                  <a:pt x="629577" y="0"/>
                </a:lnTo>
                <a:lnTo>
                  <a:pt x="629577" y="613838"/>
                </a:lnTo>
                <a:lnTo>
                  <a:pt x="0" y="6138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Freeform 14"/>
          <p:cNvSpPr/>
          <p:nvPr/>
        </p:nvSpPr>
        <p:spPr>
          <a:xfrm>
            <a:off x="8938742" y="7392343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5" name="Freeform 15"/>
          <p:cNvSpPr/>
          <p:nvPr/>
        </p:nvSpPr>
        <p:spPr>
          <a:xfrm>
            <a:off x="9144878" y="7586242"/>
            <a:ext cx="538077" cy="567891"/>
          </a:xfrm>
          <a:custGeom>
            <a:avLst/>
            <a:gdLst/>
            <a:ahLst/>
            <a:cxnLst/>
            <a:rect l="l" t="t" r="r" b="b"/>
            <a:pathLst>
              <a:path w="538077" h="567891">
                <a:moveTo>
                  <a:pt x="0" y="0"/>
                </a:moveTo>
                <a:lnTo>
                  <a:pt x="538077" y="0"/>
                </a:lnTo>
                <a:lnTo>
                  <a:pt x="538077" y="567891"/>
                </a:lnTo>
                <a:lnTo>
                  <a:pt x="0" y="56789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-131" r="-131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6" name="Freeform 16"/>
          <p:cNvSpPr/>
          <p:nvPr/>
        </p:nvSpPr>
        <p:spPr>
          <a:xfrm>
            <a:off x="8938742" y="4913988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7" name="Freeform 17"/>
          <p:cNvSpPr/>
          <p:nvPr/>
        </p:nvSpPr>
        <p:spPr>
          <a:xfrm>
            <a:off x="9055329" y="5079444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8" name="TextBox 18"/>
          <p:cNvSpPr txBox="1"/>
          <p:nvPr/>
        </p:nvSpPr>
        <p:spPr>
          <a:xfrm>
            <a:off x="13810684" y="1004594"/>
            <a:ext cx="3448616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Судова практика Верховного Суду щодо судового імунітету рф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82000" y="5502068"/>
            <a:ext cx="5658721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Подання позовів до українських судів про компенсацію моральної та матеріальної шкоди, завданої діями рф.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82000" y="5067300"/>
            <a:ext cx="2596460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5436" y="1228725"/>
            <a:ext cx="5432903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Національні </a:t>
            </a:r>
          </a:p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суди </a:t>
            </a:r>
          </a:p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України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82000" y="7392771"/>
            <a:ext cx="4726872" cy="3943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Фізичні та юридичні особи.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82000" y="8541275"/>
            <a:ext cx="5658721" cy="765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Діє, але обмежено ефективний через юрисдикційний імунітет рф.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013250" y="5405881"/>
            <a:ext cx="7246050" cy="150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0060" lvl="2" indent="-160020" algn="l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російська федерація</a:t>
            </a:r>
          </a:p>
          <a:p>
            <a:pPr marL="480060" lvl="2" indent="-160020" algn="l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активи рф і російських компаній в Україні</a:t>
            </a:r>
          </a:p>
          <a:p>
            <a:pPr marL="480060" lvl="2" indent="-160020" algn="l">
              <a:lnSpc>
                <a:spcPts val="2940"/>
              </a:lnSpc>
              <a:buFont typeface="Arial"/>
              <a:buChar char="⚬"/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активи рф за кордоном (у разі визнання рішень українських судів іноземними державами)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82000" y="6958003"/>
            <a:ext cx="3716764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може подати?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82000" y="8106507"/>
            <a:ext cx="2824225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013250" y="4947738"/>
            <a:ext cx="4105556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Відповідач і активи: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013250" y="7966672"/>
            <a:ext cx="7246050" cy="1508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2022 році Верховний Суд визнав юрисдикцію українських судів у таких справах.</a:t>
            </a:r>
          </a:p>
          <a:p>
            <a:pPr algn="l">
              <a:lnSpc>
                <a:spcPts val="2940"/>
              </a:lnSpc>
            </a:pPr>
            <a:r>
              <a:rPr lang="en-US" sz="21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Успішних кейсів із визнання рішень за кордоном наразі немає.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0013250" y="7412317"/>
            <a:ext cx="5028869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Приклади застосування: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48848" y="952500"/>
            <a:ext cx="251045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Подати заявку на програму “єВідновлення”</a:t>
            </a:r>
          </a:p>
        </p:txBody>
      </p:sp>
      <p:sp>
        <p:nvSpPr>
          <p:cNvPr id="3" name="Freeform 3"/>
          <p:cNvSpPr/>
          <p:nvPr/>
        </p:nvSpPr>
        <p:spPr>
          <a:xfrm>
            <a:off x="1028700" y="3977936"/>
            <a:ext cx="6887781" cy="6006348"/>
          </a:xfrm>
          <a:custGeom>
            <a:avLst/>
            <a:gdLst/>
            <a:ahLst/>
            <a:cxnLst/>
            <a:rect l="l" t="t" r="r" b="b"/>
            <a:pathLst>
              <a:path w="6887781" h="6006348">
                <a:moveTo>
                  <a:pt x="0" y="0"/>
                </a:moveTo>
                <a:lnTo>
                  <a:pt x="6887781" y="0"/>
                </a:lnTo>
                <a:lnTo>
                  <a:pt x="6887781" y="6006348"/>
                </a:lnTo>
                <a:lnTo>
                  <a:pt x="0" y="60063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" name="Freeform 4"/>
          <p:cNvSpPr/>
          <p:nvPr/>
        </p:nvSpPr>
        <p:spPr>
          <a:xfrm>
            <a:off x="3052663" y="5129494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" name="Freeform 5"/>
          <p:cNvSpPr/>
          <p:nvPr/>
        </p:nvSpPr>
        <p:spPr>
          <a:xfrm>
            <a:off x="1234889" y="4388274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473560" y="4526359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1234889" y="5825072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1500283" y="5967730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1234889" y="7186894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1403311" y="7345624"/>
            <a:ext cx="629578" cy="613839"/>
          </a:xfrm>
          <a:custGeom>
            <a:avLst/>
            <a:gdLst/>
            <a:ahLst/>
            <a:cxnLst/>
            <a:rect l="l" t="t" r="r" b="b"/>
            <a:pathLst>
              <a:path w="629578" h="613839">
                <a:moveTo>
                  <a:pt x="0" y="0"/>
                </a:moveTo>
                <a:lnTo>
                  <a:pt x="629578" y="0"/>
                </a:lnTo>
                <a:lnTo>
                  <a:pt x="629578" y="613839"/>
                </a:lnTo>
                <a:lnTo>
                  <a:pt x="0" y="613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8402927" y="4530833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8609062" y="4724732"/>
            <a:ext cx="538076" cy="567890"/>
          </a:xfrm>
          <a:custGeom>
            <a:avLst/>
            <a:gdLst/>
            <a:ahLst/>
            <a:cxnLst/>
            <a:rect l="l" t="t" r="r" b="b"/>
            <a:pathLst>
              <a:path w="538076" h="567890">
                <a:moveTo>
                  <a:pt x="0" y="0"/>
                </a:moveTo>
                <a:lnTo>
                  <a:pt x="538076" y="0"/>
                </a:lnTo>
                <a:lnTo>
                  <a:pt x="538076" y="567890"/>
                </a:lnTo>
                <a:lnTo>
                  <a:pt x="0" y="56789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31" r="-131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1234889" y="8394417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Freeform 14"/>
          <p:cNvSpPr/>
          <p:nvPr/>
        </p:nvSpPr>
        <p:spPr>
          <a:xfrm>
            <a:off x="1351476" y="8559873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5" name="Group 15"/>
          <p:cNvGrpSpPr/>
          <p:nvPr/>
        </p:nvGrpSpPr>
        <p:grpSpPr>
          <a:xfrm>
            <a:off x="787312" y="760783"/>
            <a:ext cx="3354244" cy="2457968"/>
            <a:chOff x="0" y="0"/>
            <a:chExt cx="4472325" cy="3277291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72305" cy="3277235"/>
            </a:xfrm>
            <a:custGeom>
              <a:avLst/>
              <a:gdLst/>
              <a:ahLst/>
              <a:cxnLst/>
              <a:rect l="l" t="t" r="r" b="b"/>
              <a:pathLst>
                <a:path w="4472305" h="3277235">
                  <a:moveTo>
                    <a:pt x="0" y="0"/>
                  </a:moveTo>
                  <a:lnTo>
                    <a:pt x="4472305" y="0"/>
                  </a:lnTo>
                  <a:lnTo>
                    <a:pt x="4472305" y="3277235"/>
                  </a:lnTo>
                  <a:lnTo>
                    <a:pt x="0" y="32772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18232" b="-18234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748848" y="2145812"/>
            <a:ext cx="2012950" cy="2012950"/>
            <a:chOff x="0" y="0"/>
            <a:chExt cx="2683933" cy="2683933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683891" cy="2683891"/>
            </a:xfrm>
            <a:custGeom>
              <a:avLst/>
              <a:gdLst/>
              <a:ahLst/>
              <a:cxnLst/>
              <a:rect l="l" t="t" r="r" b="b"/>
              <a:pathLst>
                <a:path w="2683891" h="2683891">
                  <a:moveTo>
                    <a:pt x="0" y="0"/>
                  </a:moveTo>
                  <a:lnTo>
                    <a:pt x="2683891" y="0"/>
                  </a:lnTo>
                  <a:lnTo>
                    <a:pt x="2683891" y="2683891"/>
                  </a:lnTo>
                  <a:lnTo>
                    <a:pt x="0" y="2683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r="-1" b="-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482000" y="4746842"/>
            <a:ext cx="5170239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Електронна подача заявки через «Дію» з подальшим обстеженням житла місцевою комісією.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82000" y="4312074"/>
            <a:ext cx="2596460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5436" y="1228725"/>
            <a:ext cx="7286107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Національна програма «єВідновлення»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82000" y="6251539"/>
            <a:ext cx="4946426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Власники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співвласники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або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спадкоємці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зруйнованого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пошкодженого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житла</a:t>
            </a:r>
            <a:r>
              <a:rPr lang="en-US" sz="18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82000" y="7545463"/>
            <a:ext cx="4720576" cy="344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Діє з квітня 2023 року.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09397" y="8790135"/>
            <a:ext cx="5723671" cy="11515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uk-UA" dirty="0" err="1">
                <a:solidFill>
                  <a:srgbClr val="FFFFFF"/>
                </a:solidFill>
                <a:latin typeface="Montserrat"/>
                <a:sym typeface="Montserrat"/>
              </a:rPr>
              <a:t>Д</a:t>
            </a:r>
            <a:r>
              <a:rPr lang="en-US" dirty="0" err="1">
                <a:solidFill>
                  <a:srgbClr val="FFFFFF"/>
                </a:solidFill>
                <a:latin typeface="Montserrat"/>
                <a:sym typeface="Montserrat"/>
              </a:rPr>
              <a:t>ержавн</a:t>
            </a:r>
            <a:r>
              <a:rPr lang="uk-UA" dirty="0" err="1">
                <a:solidFill>
                  <a:srgbClr val="FFFFFF"/>
                </a:solidFill>
                <a:latin typeface="Montserrat"/>
                <a:sym typeface="Montserrat"/>
              </a:rPr>
              <a:t>ий</a:t>
            </a:r>
            <a:r>
              <a:rPr lang="uk-UA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Montserrat"/>
                <a:sym typeface="Montserrat"/>
              </a:rPr>
              <a:t>бюджет</a:t>
            </a:r>
            <a:r>
              <a:rPr lang="uk-UA" dirty="0">
                <a:solidFill>
                  <a:srgbClr val="FFFFFF"/>
                </a:solidFill>
                <a:latin typeface="Montserrat"/>
                <a:sym typeface="Montserra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Montserrat"/>
                <a:sym typeface="Montserrat"/>
              </a:rPr>
              <a:t>України</a:t>
            </a:r>
            <a:endParaRPr lang="uk-UA" dirty="0">
              <a:solidFill>
                <a:srgbClr val="FFFFFF"/>
              </a:solidFill>
              <a:latin typeface="Montserrat"/>
              <a:sym typeface="Montserrat"/>
            </a:endParaRPr>
          </a:p>
          <a:p>
            <a:r>
              <a:rPr lang="ru-RU" dirty="0" err="1">
                <a:solidFill>
                  <a:srgbClr val="FFFFFF"/>
                </a:solidFill>
                <a:latin typeface="Montserrat"/>
              </a:rPr>
              <a:t>Світовий</a:t>
            </a:r>
            <a:r>
              <a:rPr lang="ru-RU" dirty="0">
                <a:solidFill>
                  <a:srgbClr val="FFFFFF"/>
                </a:solidFill>
                <a:latin typeface="Montserrat"/>
              </a:rPr>
              <a:t> банк – ремонт </a:t>
            </a:r>
            <a:r>
              <a:rPr lang="ru-RU" dirty="0" err="1">
                <a:solidFill>
                  <a:srgbClr val="FFFFFF"/>
                </a:solidFill>
                <a:latin typeface="Montserrat"/>
              </a:rPr>
              <a:t>пошкодженого</a:t>
            </a:r>
            <a:r>
              <a:rPr lang="ru-RU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Montserrat"/>
              </a:rPr>
              <a:t>житла</a:t>
            </a:r>
            <a:endParaRPr lang="ru-RU" dirty="0">
              <a:solidFill>
                <a:srgbClr val="FFFFFF"/>
              </a:solidFill>
              <a:latin typeface="Montserrat"/>
            </a:endParaRPr>
          </a:p>
          <a:p>
            <a:r>
              <a:rPr lang="ru-RU" dirty="0">
                <a:solidFill>
                  <a:srgbClr val="FFFFFF"/>
                </a:solidFill>
                <a:latin typeface="Montserrat"/>
              </a:rPr>
              <a:t>Банк </a:t>
            </a:r>
            <a:r>
              <a:rPr lang="ru-RU" dirty="0" err="1">
                <a:solidFill>
                  <a:srgbClr val="FFFFFF"/>
                </a:solidFill>
                <a:latin typeface="Montserrat"/>
              </a:rPr>
              <a:t>розвитку</a:t>
            </a:r>
            <a:r>
              <a:rPr lang="ru-RU" dirty="0">
                <a:solidFill>
                  <a:srgbClr val="FFFFFF"/>
                </a:solidFill>
                <a:latin typeface="Montserrat"/>
              </a:rPr>
              <a:t> Ради </a:t>
            </a:r>
            <a:r>
              <a:rPr lang="ru-RU" dirty="0" err="1">
                <a:solidFill>
                  <a:srgbClr val="FFFFFF"/>
                </a:solidFill>
                <a:latin typeface="Montserrat"/>
              </a:rPr>
              <a:t>Європи</a:t>
            </a:r>
            <a:r>
              <a:rPr lang="ru-RU" dirty="0">
                <a:solidFill>
                  <a:srgbClr val="FFFFFF"/>
                </a:solidFill>
                <a:latin typeface="Montserrat"/>
              </a:rPr>
              <a:t> – </a:t>
            </a:r>
            <a:r>
              <a:rPr lang="ru-RU" dirty="0" err="1">
                <a:solidFill>
                  <a:srgbClr val="FFFFFF"/>
                </a:solidFill>
                <a:latin typeface="Montserrat"/>
              </a:rPr>
              <a:t>житлові</a:t>
            </a:r>
            <a:r>
              <a:rPr lang="ru-RU" dirty="0">
                <a:solidFill>
                  <a:srgbClr val="FFFFFF"/>
                </a:solidFill>
                <a:latin typeface="Montserrat"/>
              </a:rPr>
              <a:t> </a:t>
            </a:r>
            <a:r>
              <a:rPr lang="ru-RU" dirty="0" err="1">
                <a:solidFill>
                  <a:srgbClr val="FFFFFF"/>
                </a:solidFill>
                <a:latin typeface="Montserrat"/>
              </a:rPr>
              <a:t>сертифікати</a:t>
            </a:r>
            <a:r>
              <a:rPr lang="ru-RU" dirty="0">
                <a:solidFill>
                  <a:srgbClr val="FFFFFF"/>
                </a:solidFill>
                <a:latin typeface="Montserrat"/>
              </a:rPr>
              <a:t> для </a:t>
            </a:r>
            <a:r>
              <a:rPr lang="ru-RU" dirty="0" err="1">
                <a:solidFill>
                  <a:srgbClr val="FFFFFF"/>
                </a:solidFill>
                <a:latin typeface="Montserrat"/>
              </a:rPr>
              <a:t>придбання</a:t>
            </a:r>
            <a:r>
              <a:rPr lang="ru-RU" dirty="0">
                <a:solidFill>
                  <a:srgbClr val="FFFFFF"/>
                </a:solidFill>
                <a:latin typeface="Montserrat"/>
              </a:rPr>
              <a:t> нового </a:t>
            </a:r>
            <a:r>
              <a:rPr lang="ru-RU" dirty="0" err="1">
                <a:solidFill>
                  <a:srgbClr val="FFFFFF"/>
                </a:solidFill>
                <a:latin typeface="Montserrat"/>
              </a:rPr>
              <a:t>житла</a:t>
            </a:r>
            <a:endParaRPr lang="en-US" dirty="0">
              <a:solidFill>
                <a:srgbClr val="FFFFFF"/>
              </a:solidFill>
              <a:latin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482000" y="5816771"/>
            <a:ext cx="3716764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може подати?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82000" y="7110694"/>
            <a:ext cx="2824225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09397" y="8331992"/>
            <a:ext cx="4105556" cy="36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uk-UA" sz="22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Джерела </a:t>
            </a:r>
            <a:r>
              <a:rPr lang="en-US" sz="22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актив</a:t>
            </a:r>
            <a:r>
              <a:rPr lang="uk-UA" sz="2200" b="1" dirty="0" err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ів</a:t>
            </a:r>
            <a:r>
              <a:rPr lang="en-US" sz="2200" b="1" dirty="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477434" y="5025871"/>
            <a:ext cx="8503153" cy="160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Подано понад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 90 000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заяв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Компенсація: до 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350 000 грн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(квартира), до 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500 000 грн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(будинок)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 разі повного знищення — житловий сертифікат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Виплачено понад 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25 млрд грн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Програма не діє в зонах бойових дій та на окупованих територіях.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477434" y="4572481"/>
            <a:ext cx="5028869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Приклади застосування: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03930" y="7367716"/>
            <a:ext cx="8641397" cy="254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Компенсація за майно на окупованих або небезпечних територіях.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Передбачає визнання житла знищеним за заявою власника, навіть якщо воно ціле.</a:t>
            </a:r>
          </a:p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Умови: 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перебування в Україні останні 2 роки; 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підтверджене право власності; 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відмова від житла.</a:t>
            </a:r>
          </a:p>
          <a:p>
            <a:pPr marL="411481" lvl="2" indent="-137160"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🔸 На підписі у Президента з 30.12.2024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477434" y="6930842"/>
            <a:ext cx="5028869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Законопроєкт 11161:</a:t>
            </a:r>
          </a:p>
        </p:txBody>
      </p:sp>
      <p:sp>
        <p:nvSpPr>
          <p:cNvPr id="32" name="Freeform 32"/>
          <p:cNvSpPr/>
          <p:nvPr/>
        </p:nvSpPr>
        <p:spPr>
          <a:xfrm>
            <a:off x="8402927" y="6876038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3" name="Freeform 33"/>
          <p:cNvSpPr/>
          <p:nvPr/>
        </p:nvSpPr>
        <p:spPr>
          <a:xfrm>
            <a:off x="8531819" y="7025314"/>
            <a:ext cx="692562" cy="599066"/>
          </a:xfrm>
          <a:custGeom>
            <a:avLst/>
            <a:gdLst/>
            <a:ahLst/>
            <a:cxnLst/>
            <a:rect l="l" t="t" r="r" b="b"/>
            <a:pathLst>
              <a:path w="692562" h="599066">
                <a:moveTo>
                  <a:pt x="0" y="0"/>
                </a:moveTo>
                <a:lnTo>
                  <a:pt x="692562" y="0"/>
                </a:lnTo>
                <a:lnTo>
                  <a:pt x="692562" y="599066"/>
                </a:lnTo>
                <a:lnTo>
                  <a:pt x="0" y="599066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-115" r="-115"/>
            </a:stretch>
          </a:blipFill>
        </p:spPr>
        <p:txBody>
          <a:bodyPr/>
          <a:lstStyle/>
          <a:p>
            <a:endParaRPr lang="ru-U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4757941" y="952500"/>
            <a:ext cx="2501359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Подати заявку на програму “єОселя”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459712" y="411209"/>
            <a:ext cx="4044576" cy="2861728"/>
            <a:chOff x="0" y="0"/>
            <a:chExt cx="5392768" cy="381563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392801" cy="3815588"/>
            </a:xfrm>
            <a:custGeom>
              <a:avLst/>
              <a:gdLst/>
              <a:ahLst/>
              <a:cxnLst/>
              <a:rect l="l" t="t" r="r" b="b"/>
              <a:pathLst>
                <a:path w="5392801" h="3815588">
                  <a:moveTo>
                    <a:pt x="0" y="0"/>
                  </a:moveTo>
                  <a:lnTo>
                    <a:pt x="5392801" y="0"/>
                  </a:lnTo>
                  <a:lnTo>
                    <a:pt x="5392801" y="3815588"/>
                  </a:lnTo>
                  <a:lnTo>
                    <a:pt x="0" y="38155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-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5" name="Freeform 5"/>
          <p:cNvSpPr/>
          <p:nvPr/>
        </p:nvSpPr>
        <p:spPr>
          <a:xfrm>
            <a:off x="1028700" y="3257201"/>
            <a:ext cx="7972425" cy="6727083"/>
          </a:xfrm>
          <a:custGeom>
            <a:avLst/>
            <a:gdLst/>
            <a:ahLst/>
            <a:cxnLst/>
            <a:rect l="l" t="t" r="r" b="b"/>
            <a:pathLst>
              <a:path w="7972425" h="6727083">
                <a:moveTo>
                  <a:pt x="0" y="0"/>
                </a:moveTo>
                <a:lnTo>
                  <a:pt x="7972425" y="0"/>
                </a:lnTo>
                <a:lnTo>
                  <a:pt x="7972425" y="6727083"/>
                </a:lnTo>
                <a:lnTo>
                  <a:pt x="0" y="67270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3589917" y="4825536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1234889" y="3766991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1473560" y="3905076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1234889" y="5658103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1500283" y="5800761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1234889" y="8877300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1403311" y="9036030"/>
            <a:ext cx="629578" cy="613839"/>
          </a:xfrm>
          <a:custGeom>
            <a:avLst/>
            <a:gdLst/>
            <a:ahLst/>
            <a:cxnLst/>
            <a:rect l="l" t="t" r="r" b="b"/>
            <a:pathLst>
              <a:path w="629578" h="613839">
                <a:moveTo>
                  <a:pt x="0" y="0"/>
                </a:moveTo>
                <a:lnTo>
                  <a:pt x="629578" y="0"/>
                </a:lnTo>
                <a:lnTo>
                  <a:pt x="629578" y="613839"/>
                </a:lnTo>
                <a:lnTo>
                  <a:pt x="0" y="613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9144000" y="6747582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Freeform 14"/>
          <p:cNvSpPr/>
          <p:nvPr/>
        </p:nvSpPr>
        <p:spPr>
          <a:xfrm>
            <a:off x="9350136" y="6941481"/>
            <a:ext cx="538076" cy="567890"/>
          </a:xfrm>
          <a:custGeom>
            <a:avLst/>
            <a:gdLst/>
            <a:ahLst/>
            <a:cxnLst/>
            <a:rect l="l" t="t" r="r" b="b"/>
            <a:pathLst>
              <a:path w="538076" h="567890">
                <a:moveTo>
                  <a:pt x="0" y="0"/>
                </a:moveTo>
                <a:lnTo>
                  <a:pt x="538076" y="0"/>
                </a:lnTo>
                <a:lnTo>
                  <a:pt x="538076" y="567890"/>
                </a:lnTo>
                <a:lnTo>
                  <a:pt x="0" y="56789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31" r="-131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5" name="Freeform 15"/>
          <p:cNvSpPr/>
          <p:nvPr/>
        </p:nvSpPr>
        <p:spPr>
          <a:xfrm>
            <a:off x="9144000" y="4201760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6" name="Freeform 16"/>
          <p:cNvSpPr/>
          <p:nvPr/>
        </p:nvSpPr>
        <p:spPr>
          <a:xfrm>
            <a:off x="9260587" y="4367216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7" name="Group 17"/>
          <p:cNvGrpSpPr/>
          <p:nvPr/>
        </p:nvGrpSpPr>
        <p:grpSpPr>
          <a:xfrm>
            <a:off x="14757941" y="1842073"/>
            <a:ext cx="1833028" cy="1833028"/>
            <a:chOff x="0" y="0"/>
            <a:chExt cx="2444037" cy="244403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443988" cy="2443988"/>
            </a:xfrm>
            <a:custGeom>
              <a:avLst/>
              <a:gdLst/>
              <a:ahLst/>
              <a:cxnLst/>
              <a:rect l="l" t="t" r="r" b="b"/>
              <a:pathLst>
                <a:path w="2443988" h="2443988">
                  <a:moveTo>
                    <a:pt x="0" y="0"/>
                  </a:moveTo>
                  <a:lnTo>
                    <a:pt x="2443988" y="0"/>
                  </a:lnTo>
                  <a:lnTo>
                    <a:pt x="2443988" y="2443988"/>
                  </a:lnTo>
                  <a:lnTo>
                    <a:pt x="0" y="244398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r="-2" b="-2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482000" y="4125560"/>
            <a:ext cx="6199860" cy="128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Пільгова іпотека для тих, хто втратив житло через війну або потребує покращення житлових умов.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Оформлення: онлайн через «Дію» або банки-партнери.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482000" y="3690791"/>
            <a:ext cx="2596460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5436" y="1228725"/>
            <a:ext cx="6668449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Національна програма «єОселя»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82000" y="6084570"/>
            <a:ext cx="5434481" cy="254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Громадяни України з визначених категорій: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ВПО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військові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медики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освітяни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науковці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правоохоронці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особи до 70 років, які втратили житло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482000" y="9235868"/>
            <a:ext cx="6429747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Програма діє з 2022 року, розширена у 2023–2024.</a:t>
            </a:r>
          </a:p>
          <a:p>
            <a:pPr algn="l">
              <a:lnSpc>
                <a:spcPts val="2520"/>
              </a:lnSpc>
            </a:pPr>
            <a:endParaRPr lang="en-US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10218508" y="4597478"/>
            <a:ext cx="7113534" cy="125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Державна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іпотечна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установа</a:t>
            </a:r>
            <a:endParaRPr lang="en-US" sz="18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Мінекономіки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ПрАТ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Укрфінжитло</a:t>
            </a:r>
            <a:r>
              <a:rPr lang="en-US" sz="18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</a:t>
            </a:r>
          </a:p>
          <a:p>
            <a:pPr marL="411481" lvl="2" indent="-137160">
              <a:lnSpc>
                <a:spcPts val="2520"/>
              </a:lnSpc>
              <a:buFont typeface="Arial"/>
              <a:buChar char="⚬"/>
            </a:pPr>
            <a:r>
              <a:rPr 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Міжнародні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фінансові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 установи (МВФ та </a:t>
            </a:r>
            <a:r>
              <a:rPr lang="ru-RU" dirty="0" err="1">
                <a:solidFill>
                  <a:srgbClr val="000000"/>
                </a:solidFill>
                <a:latin typeface="Montserrat"/>
              </a:rPr>
              <a:t>ін</a:t>
            </a:r>
            <a:r>
              <a:rPr lang="ru-RU" dirty="0">
                <a:solidFill>
                  <a:srgbClr val="000000"/>
                </a:solidFill>
                <a:latin typeface="Montserrat"/>
              </a:rPr>
              <a:t>.</a:t>
            </a:r>
            <a:r>
              <a:rPr lang="en-US" dirty="0">
                <a:solidFill>
                  <a:srgbClr val="000000"/>
                </a:solidFill>
                <a:latin typeface="Montserrat"/>
                <a:sym typeface="Montserrat"/>
              </a:rPr>
              <a:t>)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482000" y="5649802"/>
            <a:ext cx="3716764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може подати?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482000" y="8801100"/>
            <a:ext cx="2824225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0218508" y="4139335"/>
            <a:ext cx="4105556" cy="3678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uk-UA" sz="2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Джерела активів</a:t>
            </a:r>
            <a:r>
              <a:rPr lang="en-US" sz="22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218508" y="7242620"/>
            <a:ext cx="7782418" cy="25450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Станом на квітень 2025 року видано понад 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7 000 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пільгових іпотек.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❗️Ставки: </a:t>
            </a: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 3% до 7% річних</a:t>
            </a: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на строк до 20 років, залежно від категорії позичальника.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 i="1">
                <a:solidFill>
                  <a:srgbClr val="000000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❗️Придбати можна лише житло на первинному ринку, в акредитованих забудовників або в житлових комплексах, допущених програмою.</a:t>
            </a:r>
          </a:p>
          <a:p>
            <a:pPr marL="411481" lvl="2" indent="-137160" algn="l">
              <a:lnSpc>
                <a:spcPts val="2520"/>
              </a:lnSpc>
            </a:pPr>
            <a:endParaRPr lang="en-US" sz="1800" i="1">
              <a:solidFill>
                <a:srgbClr val="000000"/>
              </a:solidFill>
              <a:latin typeface="Montserrat Italics"/>
              <a:ea typeface="Montserrat Italics"/>
              <a:cs typeface="Montserrat Italics"/>
              <a:sym typeface="Montserrat Italics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0218508" y="6789230"/>
            <a:ext cx="5028869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Приклади застосування: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339571"/>
            <a:ext cx="7374227" cy="6644713"/>
          </a:xfrm>
          <a:custGeom>
            <a:avLst/>
            <a:gdLst/>
            <a:ahLst/>
            <a:cxnLst/>
            <a:rect l="l" t="t" r="r" b="b"/>
            <a:pathLst>
              <a:path w="7374227" h="6644713">
                <a:moveTo>
                  <a:pt x="0" y="0"/>
                </a:moveTo>
                <a:lnTo>
                  <a:pt x="7374227" y="0"/>
                </a:lnTo>
                <a:lnTo>
                  <a:pt x="7374227" y="6644713"/>
                </a:lnTo>
                <a:lnTo>
                  <a:pt x="0" y="6644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3589917" y="4665921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" name="Freeform 4"/>
          <p:cNvSpPr/>
          <p:nvPr/>
        </p:nvSpPr>
        <p:spPr>
          <a:xfrm>
            <a:off x="1234889" y="3750126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" name="Freeform 5"/>
          <p:cNvSpPr/>
          <p:nvPr/>
        </p:nvSpPr>
        <p:spPr>
          <a:xfrm>
            <a:off x="1473560" y="3888211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234889" y="7295074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1500283" y="7437732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1234889" y="8828346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1403311" y="8987076"/>
            <a:ext cx="629578" cy="613839"/>
          </a:xfrm>
          <a:custGeom>
            <a:avLst/>
            <a:gdLst/>
            <a:ahLst/>
            <a:cxnLst/>
            <a:rect l="l" t="t" r="r" b="b"/>
            <a:pathLst>
              <a:path w="629578" h="613839">
                <a:moveTo>
                  <a:pt x="0" y="0"/>
                </a:moveTo>
                <a:lnTo>
                  <a:pt x="629578" y="0"/>
                </a:lnTo>
                <a:lnTo>
                  <a:pt x="629578" y="613839"/>
                </a:lnTo>
                <a:lnTo>
                  <a:pt x="0" y="613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8777350" y="6144892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8983486" y="6338791"/>
            <a:ext cx="538077" cy="567891"/>
          </a:xfrm>
          <a:custGeom>
            <a:avLst/>
            <a:gdLst/>
            <a:ahLst/>
            <a:cxnLst/>
            <a:rect l="l" t="t" r="r" b="b"/>
            <a:pathLst>
              <a:path w="538077" h="567891">
                <a:moveTo>
                  <a:pt x="0" y="0"/>
                </a:moveTo>
                <a:lnTo>
                  <a:pt x="538077" y="0"/>
                </a:lnTo>
                <a:lnTo>
                  <a:pt x="538077" y="567891"/>
                </a:lnTo>
                <a:lnTo>
                  <a:pt x="0" y="5678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31" r="-131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8777350" y="3569028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8893937" y="3734484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827332"/>
            <a:ext cx="3627987" cy="2415687"/>
            <a:chOff x="0" y="0"/>
            <a:chExt cx="4837316" cy="3220916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37303" cy="3220974"/>
            </a:xfrm>
            <a:custGeom>
              <a:avLst/>
              <a:gdLst/>
              <a:ahLst/>
              <a:cxnLst/>
              <a:rect l="l" t="t" r="r" b="b"/>
              <a:pathLst>
                <a:path w="4837303" h="3220974">
                  <a:moveTo>
                    <a:pt x="0" y="0"/>
                  </a:moveTo>
                  <a:lnTo>
                    <a:pt x="4837303" y="0"/>
                  </a:lnTo>
                  <a:lnTo>
                    <a:pt x="4837303" y="3220974"/>
                  </a:lnTo>
                  <a:lnTo>
                    <a:pt x="0" y="32209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b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757941" y="2101498"/>
            <a:ext cx="1880305" cy="1880305"/>
            <a:chOff x="0" y="0"/>
            <a:chExt cx="2507073" cy="2507073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507107" cy="2507107"/>
            </a:xfrm>
            <a:custGeom>
              <a:avLst/>
              <a:gdLst/>
              <a:ahLst/>
              <a:cxnLst/>
              <a:rect l="l" t="t" r="r" b="b"/>
              <a:pathLst>
                <a:path w="2507107" h="2507107">
                  <a:moveTo>
                    <a:pt x="0" y="0"/>
                  </a:moveTo>
                  <a:lnTo>
                    <a:pt x="2507107" y="0"/>
                  </a:lnTo>
                  <a:lnTo>
                    <a:pt x="2507107" y="2507107"/>
                  </a:lnTo>
                  <a:lnTo>
                    <a:pt x="0" y="25071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 r="1" b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757941" y="952500"/>
            <a:ext cx="3097619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Нотатка для заповлення формуляру заяви для ЄСПЛ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51940" y="4127744"/>
            <a:ext cx="5908112" cy="3261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Подання індивідуальних або міждержавних скарг щодо порушень Європейської конвенції з прав людини.</a:t>
            </a:r>
          </a:p>
          <a:p>
            <a:pPr algn="l">
              <a:lnSpc>
                <a:spcPts val="2379"/>
              </a:lnSpc>
            </a:pPr>
            <a:r>
              <a:rPr lang="en-US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Скарги стосуються порушень, які мали місце до 16 вересня 2022 року — дати припинення членства рф у Раді Європи.</a:t>
            </a:r>
          </a:p>
          <a:p>
            <a:pPr algn="l">
              <a:lnSpc>
                <a:spcPts val="2379"/>
              </a:lnSpc>
            </a:pPr>
            <a:r>
              <a:rPr lang="en-US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❗ Подання нових заяв можливе до 16 січня 2023 року,</a:t>
            </a:r>
          </a:p>
          <a:p>
            <a:pPr algn="l">
              <a:lnSpc>
                <a:spcPts val="2379"/>
              </a:lnSpc>
            </a:pPr>
            <a:r>
              <a:rPr lang="en-US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❗ Але досі приймаються заяви щодо триваючих порушень, що розпочались до цієї дати.</a:t>
            </a:r>
          </a:p>
          <a:p>
            <a:pPr algn="l">
              <a:lnSpc>
                <a:spcPts val="2379"/>
              </a:lnSpc>
            </a:pPr>
            <a:endParaRPr lang="en-US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51940" y="3673926"/>
            <a:ext cx="2596460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5436" y="1228725"/>
            <a:ext cx="6359562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Європейський суд з прав людини (ЄСПЛ)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51940" y="7740592"/>
            <a:ext cx="5908112" cy="89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Держави,</a:t>
            </a:r>
          </a:p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Юридичні та фізичні особи, які постраждали від порушень Конвенції.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51940" y="9205965"/>
            <a:ext cx="5908112" cy="89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Механізм активний.</a:t>
            </a:r>
          </a:p>
          <a:p>
            <a:pPr algn="l">
              <a:lnSpc>
                <a:spcPts val="2379"/>
              </a:lnSpc>
            </a:pPr>
            <a:r>
              <a:rPr lang="en-US" sz="17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Триває розгляд великої кількості справ проти росії.</a:t>
            </a:r>
          </a:p>
          <a:p>
            <a:pPr algn="l">
              <a:lnSpc>
                <a:spcPts val="2379"/>
              </a:lnSpc>
            </a:pPr>
            <a:endParaRPr lang="en-US" sz="17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9780253" y="3983796"/>
            <a:ext cx="8507747" cy="2131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Російська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федерація</a:t>
            </a: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Компенсації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мають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сплачуватися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держбюджету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рф</a:t>
            </a: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8621" lvl="2" indent="-129540" algn="l">
              <a:lnSpc>
                <a:spcPts val="2379"/>
              </a:lnSpc>
            </a:pP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🔔 </a:t>
            </a:r>
            <a:r>
              <a:rPr lang="en-US" sz="17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Факт</a:t>
            </a:r>
            <a:r>
              <a:rPr lang="en-US" sz="17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 </a:t>
            </a:r>
            <a:r>
              <a:rPr lang="uk-UA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поточному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політичному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режимі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рф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відмовляється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виконувати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рішення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ЄСПЛ.</a:t>
            </a:r>
          </a:p>
          <a:p>
            <a:pPr marL="388621" lvl="2" indent="-129540" algn="l">
              <a:lnSpc>
                <a:spcPts val="2379"/>
              </a:lnSpc>
            </a:pP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⚠️ </a:t>
            </a:r>
            <a:r>
              <a:rPr lang="en-US" sz="1700" b="1" dirty="0" err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Важливість</a:t>
            </a:r>
            <a:r>
              <a:rPr lang="en-US" sz="1700" b="1" dirty="0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: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ішення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ЄСПЛ –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це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історичні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акти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справедливості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інструменти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міжнародного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тиску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та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стратегічний елемент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архітектури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міжнародної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відповідальності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росії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351940" y="7286773"/>
            <a:ext cx="3716764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може подати?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51940" y="8752146"/>
            <a:ext cx="2824225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780253" y="3506603"/>
            <a:ext cx="4105556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Відповідач і активи: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784847" y="6664060"/>
            <a:ext cx="8503153" cy="33624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Україна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проти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Росії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(№ 20958/14 </a:t>
            </a: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та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38334/18)</a:t>
            </a:r>
          </a:p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Стосується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Криму</a:t>
            </a: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Рішення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Великої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Палати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25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червня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2024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року</a:t>
            </a: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Питання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сатисфакції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процесі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розгляду</a:t>
            </a: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8621" lvl="2" indent="-129540" algn="l">
              <a:lnSpc>
                <a:spcPts val="2379"/>
              </a:lnSpc>
            </a:pP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Україна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та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Нідерланди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проти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Росії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(№ 8019/16, 43800/14, 28525/20, 11055/22)</a:t>
            </a:r>
          </a:p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Стосується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подій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2014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року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включаючи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збиття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MH17</a:t>
            </a:r>
          </a:p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uk-UA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Останні с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лухання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Великої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Палати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12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червня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2024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року</a:t>
            </a: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8621" lvl="2" indent="-129540" algn="l">
              <a:lnSpc>
                <a:spcPts val="2379"/>
              </a:lnSpc>
            </a:pP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Інші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 </a:t>
            </a:r>
            <a:r>
              <a:rPr lang="en-US" sz="1700" b="1" i="1" dirty="0" err="1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справи</a:t>
            </a:r>
            <a:r>
              <a:rPr lang="en-US" sz="1700" b="1" i="1" dirty="0">
                <a:solidFill>
                  <a:srgbClr val="000000"/>
                </a:solidFill>
                <a:latin typeface="Montserrat Bold Italics"/>
                <a:ea typeface="Montserrat Bold Italics"/>
                <a:cs typeface="Montserrat Bold Italics"/>
                <a:sym typeface="Montserrat Bold Italics"/>
              </a:rPr>
              <a:t>:</a:t>
            </a:r>
          </a:p>
          <a:p>
            <a:pPr marL="388621" lvl="2" indent="-129540" algn="l">
              <a:lnSpc>
                <a:spcPts val="2379"/>
              </a:lnSpc>
            </a:pP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2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міждержавні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справи</a:t>
            </a: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8621" lvl="2" indent="-129540" algn="l">
              <a:lnSpc>
                <a:spcPts val="2379"/>
              </a:lnSpc>
            </a:pP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9264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індивідуальні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заяви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uk-UA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–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у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розгляді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780253" y="6186540"/>
            <a:ext cx="5028869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Приклади застосування: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3339571"/>
            <a:ext cx="7209487" cy="6644713"/>
          </a:xfrm>
          <a:custGeom>
            <a:avLst/>
            <a:gdLst/>
            <a:ahLst/>
            <a:cxnLst/>
            <a:rect l="l" t="t" r="r" b="b"/>
            <a:pathLst>
              <a:path w="7209487" h="6644713">
                <a:moveTo>
                  <a:pt x="0" y="0"/>
                </a:moveTo>
                <a:lnTo>
                  <a:pt x="7209487" y="0"/>
                </a:lnTo>
                <a:lnTo>
                  <a:pt x="7209487" y="6644713"/>
                </a:lnTo>
                <a:lnTo>
                  <a:pt x="0" y="66447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3437263" y="4681423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" name="Freeform 4"/>
          <p:cNvSpPr/>
          <p:nvPr/>
        </p:nvSpPr>
        <p:spPr>
          <a:xfrm>
            <a:off x="1234889" y="3750126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" name="Freeform 5"/>
          <p:cNvSpPr/>
          <p:nvPr/>
        </p:nvSpPr>
        <p:spPr>
          <a:xfrm>
            <a:off x="1473560" y="3888211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234889" y="7766435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1500283" y="7909093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8804915" y="3763687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8973337" y="3922417"/>
            <a:ext cx="629577" cy="613838"/>
          </a:xfrm>
          <a:custGeom>
            <a:avLst/>
            <a:gdLst/>
            <a:ahLst/>
            <a:cxnLst/>
            <a:rect l="l" t="t" r="r" b="b"/>
            <a:pathLst>
              <a:path w="629577" h="613838">
                <a:moveTo>
                  <a:pt x="0" y="0"/>
                </a:moveTo>
                <a:lnTo>
                  <a:pt x="629577" y="0"/>
                </a:lnTo>
                <a:lnTo>
                  <a:pt x="629577" y="613838"/>
                </a:lnTo>
                <a:lnTo>
                  <a:pt x="0" y="61383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8800159" y="8809696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9006295" y="9003595"/>
            <a:ext cx="538077" cy="567891"/>
          </a:xfrm>
          <a:custGeom>
            <a:avLst/>
            <a:gdLst/>
            <a:ahLst/>
            <a:cxnLst/>
            <a:rect l="l" t="t" r="r" b="b"/>
            <a:pathLst>
              <a:path w="538077" h="567891">
                <a:moveTo>
                  <a:pt x="0" y="0"/>
                </a:moveTo>
                <a:lnTo>
                  <a:pt x="538077" y="0"/>
                </a:lnTo>
                <a:lnTo>
                  <a:pt x="538077" y="567891"/>
                </a:lnTo>
                <a:lnTo>
                  <a:pt x="0" y="5678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31" r="-131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8800159" y="6485483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8916746" y="6650939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802734"/>
            <a:ext cx="3022752" cy="2612888"/>
            <a:chOff x="0" y="0"/>
            <a:chExt cx="4030336" cy="348385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030345" cy="3483864"/>
            </a:xfrm>
            <a:custGeom>
              <a:avLst/>
              <a:gdLst/>
              <a:ahLst/>
              <a:cxnLst/>
              <a:rect l="l" t="t" r="r" b="b"/>
              <a:pathLst>
                <a:path w="4030345" h="3483864">
                  <a:moveTo>
                    <a:pt x="0" y="0"/>
                  </a:moveTo>
                  <a:lnTo>
                    <a:pt x="4030345" y="0"/>
                  </a:lnTo>
                  <a:lnTo>
                    <a:pt x="4030345" y="3483864"/>
                  </a:lnTo>
                  <a:lnTo>
                    <a:pt x="0" y="348386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757941" y="2451931"/>
            <a:ext cx="1732964" cy="1732964"/>
            <a:chOff x="0" y="0"/>
            <a:chExt cx="2310619" cy="2310619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310638" cy="2310638"/>
            </a:xfrm>
            <a:custGeom>
              <a:avLst/>
              <a:gdLst/>
              <a:ahLst/>
              <a:cxnLst/>
              <a:rect l="l" t="t" r="r" b="b"/>
              <a:pathLst>
                <a:path w="2310638" h="2310638">
                  <a:moveTo>
                    <a:pt x="0" y="0"/>
                  </a:moveTo>
                  <a:lnTo>
                    <a:pt x="2310638" y="0"/>
                  </a:lnTo>
                  <a:lnTo>
                    <a:pt x="2310638" y="2310638"/>
                  </a:lnTo>
                  <a:lnTo>
                    <a:pt x="0" y="23106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757941" y="952500"/>
            <a:ext cx="3097619" cy="128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Повна інформація для потерпілих від злочинів, які підпадають під юрисдикцію МКС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51940" y="4108694"/>
            <a:ext cx="5549110" cy="3802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МКС займається притягненням до кримінальної відповідальності громадян росії за: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Геноцид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Воєнні злочини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Злочини проти людяності</a:t>
            </a:r>
          </a:p>
          <a:p>
            <a:pPr marL="411481" lvl="2" indent="-137160"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⚠️ МКС не має юрисдикції переслідувати за злочин агресії (тобто саме вторгнення)</a:t>
            </a:r>
          </a:p>
          <a:p>
            <a:pPr marL="411481" lvl="2" indent="-137160" algn="l">
              <a:lnSpc>
                <a:spcPts val="2520"/>
              </a:lnSpc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➡️ З 2025 року за це відповідатиме Спеціальний трибунал, заснований при Раді Європи.</a:t>
            </a:r>
          </a:p>
          <a:p>
            <a:pPr marL="411481" lvl="2" indent="-137160" algn="l">
              <a:lnSpc>
                <a:spcPts val="2520"/>
              </a:lnSpc>
            </a:pPr>
            <a:endParaRPr lang="en-US"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351940" y="3673926"/>
            <a:ext cx="2596460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5436" y="1228725"/>
            <a:ext cx="6359562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Міжнародний кримінальний суд (МКС)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51940" y="8192903"/>
            <a:ext cx="5549110" cy="1602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Прокуратура МКС може ініціювати розслідування за наявності достатніх доказів.</a:t>
            </a:r>
          </a:p>
          <a:p>
            <a:pPr marL="411481" lvl="2" indent="-137160" algn="l">
              <a:lnSpc>
                <a:spcPts val="2520"/>
              </a:lnSpc>
              <a:buFont typeface="Arial"/>
              <a:buChar char="⚬"/>
            </a:pPr>
            <a:r>
              <a:rPr lang="en-US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Постраждалі сторони можуть сприяти збору доказів.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926713" y="4122256"/>
            <a:ext cx="7928847" cy="1878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Діючий механізм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МКС вже проводить розслідування щодо злочинів в Україні.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Видано 6 ордерів на арешт, зокрема на: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Володимира Путіна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Сергія Шойгу</a:t>
            </a:r>
          </a:p>
          <a:p>
            <a:pPr algn="l">
              <a:lnSpc>
                <a:spcPts val="2520"/>
              </a:lnSpc>
            </a:pPr>
            <a:r>
              <a:rPr lang="en-US" sz="18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 та інших високопосадовців рф.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926713" y="6900252"/>
            <a:ext cx="7928847" cy="1785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79"/>
              </a:lnSpc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Фізичні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особи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–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вищі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посадовці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держави-агресора</a:t>
            </a: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algn="l">
              <a:lnSpc>
                <a:spcPts val="2379"/>
              </a:lnSpc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Компенсації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можливі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через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:</a:t>
            </a:r>
          </a:p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Вирок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Суду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(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після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засудження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</a:p>
          <a:p>
            <a:pPr marL="388621" lvl="2" indent="-129540" algn="l">
              <a:lnSpc>
                <a:spcPts val="2379"/>
              </a:lnSpc>
              <a:buFont typeface="Arial"/>
              <a:buChar char="⚬"/>
            </a:pP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Цільовий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фонд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МКС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для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потерпілих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якщо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засуджена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особа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не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має</a:t>
            </a:r>
            <a:r>
              <a:rPr lang="en-US" sz="17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1700" dirty="0" err="1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активів</a:t>
            </a: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388621" lvl="2" indent="-129540" algn="l">
              <a:lnSpc>
                <a:spcPts val="2379"/>
              </a:lnSpc>
            </a:pPr>
            <a:endParaRPr lang="en-US" sz="17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351940" y="7758134"/>
            <a:ext cx="3716764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може подати?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26713" y="3687487"/>
            <a:ext cx="2824225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926713" y="6423059"/>
            <a:ext cx="4105556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Відповідач і активи: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926713" y="9328864"/>
            <a:ext cx="8285087" cy="9005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79"/>
              </a:lnSpc>
            </a:pPr>
            <a:r>
              <a:rPr lang="ru-RU" sz="1600" dirty="0" err="1"/>
              <a:t>Справи</a:t>
            </a:r>
            <a:r>
              <a:rPr lang="ru-RU" sz="1600" dirty="0"/>
              <a:t>:</a:t>
            </a:r>
          </a:p>
          <a:p>
            <a:pPr marL="285750" indent="-285750">
              <a:lnSpc>
                <a:spcPts val="2379"/>
              </a:lnSpc>
              <a:buFontTx/>
              <a:buChar char="-"/>
            </a:pPr>
            <a:r>
              <a:rPr lang="ru-RU" sz="1600" b="1" dirty="0"/>
              <a:t>Жермена Катанги (Конго) – </a:t>
            </a:r>
            <a:r>
              <a:rPr lang="ru-RU" sz="1600" dirty="0"/>
              <a:t>2017р. $1 млн для 297 жертв (</a:t>
            </a:r>
            <a:r>
              <a:rPr lang="ru-RU" sz="1600" dirty="0" err="1"/>
              <a:t>кошти</a:t>
            </a:r>
            <a:r>
              <a:rPr lang="ru-RU" sz="1600" dirty="0"/>
              <a:t> </a:t>
            </a:r>
            <a:r>
              <a:rPr lang="ru-RU" sz="1600" dirty="0" err="1"/>
              <a:t>засудженого</a:t>
            </a:r>
            <a:r>
              <a:rPr lang="ru-RU" sz="1600" dirty="0"/>
              <a:t>)</a:t>
            </a:r>
          </a:p>
          <a:p>
            <a:pPr marL="285750" indent="-285750">
              <a:lnSpc>
                <a:spcPts val="2379"/>
              </a:lnSpc>
              <a:buFontTx/>
              <a:buChar char="-"/>
            </a:pPr>
            <a:r>
              <a:rPr lang="ru-RU" sz="1600" b="1" dirty="0" err="1"/>
              <a:t>Домініка</a:t>
            </a:r>
            <a:r>
              <a:rPr lang="ru-RU" sz="1600" b="1" dirty="0"/>
              <a:t> </a:t>
            </a:r>
            <a:r>
              <a:rPr lang="ru-RU" sz="1600" b="1" dirty="0" err="1"/>
              <a:t>Онгвена</a:t>
            </a:r>
            <a:r>
              <a:rPr lang="ru-RU" sz="1600" b="1" dirty="0"/>
              <a:t> (Уганда) –</a:t>
            </a:r>
            <a:r>
              <a:rPr lang="ru-RU" sz="1600" dirty="0"/>
              <a:t> 2024р. €52.4 млн для 50,000 жертв (</a:t>
            </a:r>
            <a:r>
              <a:rPr lang="ru-RU" sz="1600" dirty="0" err="1"/>
              <a:t>Трастовий</a:t>
            </a:r>
            <a:r>
              <a:rPr lang="ru-RU" sz="1600" dirty="0"/>
              <a:t> фонд </a:t>
            </a:r>
            <a:r>
              <a:rPr lang="en-US" sz="1600" dirty="0"/>
              <a:t>ICC)</a:t>
            </a:r>
            <a:endParaRPr lang="ru-RU" sz="1600" b="1" dirty="0"/>
          </a:p>
        </p:txBody>
      </p:sp>
      <p:sp>
        <p:nvSpPr>
          <p:cNvPr id="29" name="TextBox 29"/>
          <p:cNvSpPr txBox="1"/>
          <p:nvPr/>
        </p:nvSpPr>
        <p:spPr>
          <a:xfrm>
            <a:off x="9926713" y="8851344"/>
            <a:ext cx="5028869" cy="4108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79"/>
              </a:lnSpc>
            </a:pPr>
            <a:r>
              <a:rPr lang="en-US" sz="22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Приклади застосування: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4275363"/>
            <a:ext cx="7209487" cy="5708921"/>
          </a:xfrm>
          <a:custGeom>
            <a:avLst/>
            <a:gdLst/>
            <a:ahLst/>
            <a:cxnLst/>
            <a:rect l="l" t="t" r="r" b="b"/>
            <a:pathLst>
              <a:path w="7209487" h="5708921">
                <a:moveTo>
                  <a:pt x="0" y="0"/>
                </a:moveTo>
                <a:lnTo>
                  <a:pt x="7209487" y="0"/>
                </a:lnTo>
                <a:lnTo>
                  <a:pt x="7209487" y="5708921"/>
                </a:lnTo>
                <a:lnTo>
                  <a:pt x="0" y="5708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3" name="Freeform 3"/>
          <p:cNvSpPr/>
          <p:nvPr/>
        </p:nvSpPr>
        <p:spPr>
          <a:xfrm>
            <a:off x="3437263" y="4872852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5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4" name="Freeform 4"/>
          <p:cNvSpPr/>
          <p:nvPr/>
        </p:nvSpPr>
        <p:spPr>
          <a:xfrm>
            <a:off x="1234889" y="4921165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" name="Freeform 5"/>
          <p:cNvSpPr/>
          <p:nvPr/>
        </p:nvSpPr>
        <p:spPr>
          <a:xfrm>
            <a:off x="1473560" y="5059250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234889" y="6705061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1500283" y="6847719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1234889" y="8478803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1403311" y="8637533"/>
            <a:ext cx="629578" cy="613839"/>
          </a:xfrm>
          <a:custGeom>
            <a:avLst/>
            <a:gdLst/>
            <a:ahLst/>
            <a:cxnLst/>
            <a:rect l="l" t="t" r="r" b="b"/>
            <a:pathLst>
              <a:path w="629578" h="613839">
                <a:moveTo>
                  <a:pt x="0" y="0"/>
                </a:moveTo>
                <a:lnTo>
                  <a:pt x="629578" y="0"/>
                </a:lnTo>
                <a:lnTo>
                  <a:pt x="629578" y="613839"/>
                </a:lnTo>
                <a:lnTo>
                  <a:pt x="0" y="61383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8716981" y="7220236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8923117" y="7414135"/>
            <a:ext cx="538077" cy="567891"/>
          </a:xfrm>
          <a:custGeom>
            <a:avLst/>
            <a:gdLst/>
            <a:ahLst/>
            <a:cxnLst/>
            <a:rect l="l" t="t" r="r" b="b"/>
            <a:pathLst>
              <a:path w="538077" h="567891">
                <a:moveTo>
                  <a:pt x="0" y="0"/>
                </a:moveTo>
                <a:lnTo>
                  <a:pt x="538077" y="0"/>
                </a:lnTo>
                <a:lnTo>
                  <a:pt x="538077" y="567891"/>
                </a:lnTo>
                <a:lnTo>
                  <a:pt x="0" y="56789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-131" r="-131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8716981" y="5100235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8833568" y="5265691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1028700"/>
            <a:ext cx="3604744" cy="2140316"/>
            <a:chOff x="0" y="0"/>
            <a:chExt cx="4806325" cy="285375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4806315" cy="2853817"/>
            </a:xfrm>
            <a:custGeom>
              <a:avLst/>
              <a:gdLst/>
              <a:ahLst/>
              <a:cxnLst/>
              <a:rect l="l" t="t" r="r" b="b"/>
              <a:pathLst>
                <a:path w="4806315" h="2853817">
                  <a:moveTo>
                    <a:pt x="0" y="0"/>
                  </a:moveTo>
                  <a:lnTo>
                    <a:pt x="4806315" y="0"/>
                  </a:lnTo>
                  <a:lnTo>
                    <a:pt x="4806315" y="2853817"/>
                  </a:lnTo>
                  <a:lnTo>
                    <a:pt x="0" y="28538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0"/>
              <a:stretch>
                <a:fillRect t="-51" b="-49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4757941" y="2315156"/>
            <a:ext cx="1841071" cy="1841071"/>
            <a:chOff x="0" y="0"/>
            <a:chExt cx="2454761" cy="245476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54783" cy="2454783"/>
            </a:xfrm>
            <a:custGeom>
              <a:avLst/>
              <a:gdLst/>
              <a:ahLst/>
              <a:cxnLst/>
              <a:rect l="l" t="t" r="r" b="b"/>
              <a:pathLst>
                <a:path w="2454783" h="2454783">
                  <a:moveTo>
                    <a:pt x="0" y="0"/>
                  </a:moveTo>
                  <a:lnTo>
                    <a:pt x="2454783" y="0"/>
                  </a:lnTo>
                  <a:lnTo>
                    <a:pt x="2454783" y="2454783"/>
                  </a:lnTo>
                  <a:lnTo>
                    <a:pt x="0" y="24547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14757941" y="952500"/>
            <a:ext cx="3344728" cy="1287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Відповіді на поширені запитання щодо Трибуналу від Ради Європи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351940" y="5279733"/>
            <a:ext cx="5549110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Створення міжнародного трибуналу для притягнення до відповідальності за злочин агресії.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51940" y="4844965"/>
            <a:ext cx="2596460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845436" y="1228725"/>
            <a:ext cx="6359562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Спеціальний трибунал щодо злочину агресії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351940" y="7131529"/>
            <a:ext cx="5549110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Політичні та військові лідери рф, відповідальні за агресію проти України.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56687" y="8837371"/>
            <a:ext cx="5544363" cy="730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 процесі створення; підтримується Радою Європи та 44 державами.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9843535" y="5495953"/>
            <a:ext cx="7043771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Фізичні особи (високопосадовці рф);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активи осіб, проти яких винесено рішення.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2351940" y="6696760"/>
            <a:ext cx="3716764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Суб'єкти та вимоги: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56687" y="8402603"/>
            <a:ext cx="2824225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9843535" y="5037811"/>
            <a:ext cx="4105556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Відповідач і активи: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43535" y="7723153"/>
            <a:ext cx="1875483" cy="377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Відсутні.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43535" y="7251545"/>
            <a:ext cx="5028869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Приклади застосування: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845436" y="3318072"/>
            <a:ext cx="5968306" cy="995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799"/>
              </a:lnSpc>
            </a:pPr>
            <a:r>
              <a:rPr lang="en-US" sz="27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(створений у квітні 2025 року в рамках Ради Європи)</a:t>
            </a:r>
          </a:p>
          <a:p>
            <a:pPr algn="l">
              <a:lnSpc>
                <a:spcPts val="2799"/>
              </a:lnSpc>
            </a:pPr>
            <a:endParaRPr lang="en-US" sz="2799" b="1">
              <a:solidFill>
                <a:srgbClr val="000000"/>
              </a:solidFill>
              <a:latin typeface="Montserrat Bold"/>
              <a:ea typeface="Montserrat Bold"/>
              <a:cs typeface="Montserrat Bold"/>
              <a:sym typeface="Montserrat Bold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14986" y="624245"/>
            <a:ext cx="3595335" cy="3125881"/>
            <a:chOff x="0" y="0"/>
            <a:chExt cx="4793780" cy="41678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793742" cy="4167886"/>
            </a:xfrm>
            <a:custGeom>
              <a:avLst/>
              <a:gdLst/>
              <a:ahLst/>
              <a:cxnLst/>
              <a:rect l="l" t="t" r="r" b="b"/>
              <a:pathLst>
                <a:path w="4793742" h="4167886">
                  <a:moveTo>
                    <a:pt x="0" y="0"/>
                  </a:moveTo>
                  <a:lnTo>
                    <a:pt x="4793742" y="0"/>
                  </a:lnTo>
                  <a:lnTo>
                    <a:pt x="4793742" y="4167886"/>
                  </a:lnTo>
                  <a:lnTo>
                    <a:pt x="0" y="41678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b="1"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4" name="Freeform 4"/>
          <p:cNvSpPr/>
          <p:nvPr/>
        </p:nvSpPr>
        <p:spPr>
          <a:xfrm>
            <a:off x="1028700" y="3339571"/>
            <a:ext cx="7374227" cy="6644713"/>
          </a:xfrm>
          <a:custGeom>
            <a:avLst/>
            <a:gdLst/>
            <a:ahLst/>
            <a:cxnLst/>
            <a:rect l="l" t="t" r="r" b="b"/>
            <a:pathLst>
              <a:path w="7374227" h="6644713">
                <a:moveTo>
                  <a:pt x="0" y="0"/>
                </a:moveTo>
                <a:lnTo>
                  <a:pt x="7374227" y="0"/>
                </a:lnTo>
                <a:lnTo>
                  <a:pt x="7374227" y="6644713"/>
                </a:lnTo>
                <a:lnTo>
                  <a:pt x="0" y="66447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5" name="Freeform 5"/>
          <p:cNvSpPr/>
          <p:nvPr/>
        </p:nvSpPr>
        <p:spPr>
          <a:xfrm>
            <a:off x="3589917" y="4665921"/>
            <a:ext cx="4463787" cy="4114800"/>
          </a:xfrm>
          <a:custGeom>
            <a:avLst/>
            <a:gdLst/>
            <a:ahLst/>
            <a:cxnLst/>
            <a:rect l="l" t="t" r="r" b="b"/>
            <a:pathLst>
              <a:path w="4463787" h="4114800">
                <a:moveTo>
                  <a:pt x="0" y="0"/>
                </a:moveTo>
                <a:lnTo>
                  <a:pt x="4463787" y="0"/>
                </a:lnTo>
                <a:lnTo>
                  <a:pt x="446378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77" b="-77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6" name="Freeform 6"/>
          <p:cNvSpPr/>
          <p:nvPr/>
        </p:nvSpPr>
        <p:spPr>
          <a:xfrm>
            <a:off x="1234889" y="3750126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7" name="Freeform 7"/>
          <p:cNvSpPr/>
          <p:nvPr/>
        </p:nvSpPr>
        <p:spPr>
          <a:xfrm>
            <a:off x="1473560" y="3888211"/>
            <a:ext cx="559329" cy="680035"/>
          </a:xfrm>
          <a:custGeom>
            <a:avLst/>
            <a:gdLst/>
            <a:ahLst/>
            <a:cxnLst/>
            <a:rect l="l" t="t" r="r" b="b"/>
            <a:pathLst>
              <a:path w="559329" h="680035">
                <a:moveTo>
                  <a:pt x="0" y="0"/>
                </a:moveTo>
                <a:lnTo>
                  <a:pt x="559329" y="0"/>
                </a:lnTo>
                <a:lnTo>
                  <a:pt x="559329" y="680035"/>
                </a:lnTo>
                <a:lnTo>
                  <a:pt x="0" y="6800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t="-186" b="-18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8" name="Freeform 8"/>
          <p:cNvSpPr/>
          <p:nvPr/>
        </p:nvSpPr>
        <p:spPr>
          <a:xfrm>
            <a:off x="1234889" y="6334369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9" name="Freeform 9"/>
          <p:cNvSpPr/>
          <p:nvPr/>
        </p:nvSpPr>
        <p:spPr>
          <a:xfrm>
            <a:off x="1500283" y="6477027"/>
            <a:ext cx="400509" cy="645983"/>
          </a:xfrm>
          <a:custGeom>
            <a:avLst/>
            <a:gdLst/>
            <a:ahLst/>
            <a:cxnLst/>
            <a:rect l="l" t="t" r="r" b="b"/>
            <a:pathLst>
              <a:path w="400509" h="645983">
                <a:moveTo>
                  <a:pt x="0" y="0"/>
                </a:moveTo>
                <a:lnTo>
                  <a:pt x="400510" y="0"/>
                </a:lnTo>
                <a:lnTo>
                  <a:pt x="400510" y="645982"/>
                </a:lnTo>
                <a:lnTo>
                  <a:pt x="0" y="6459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-996" r="-996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0" name="Freeform 10"/>
          <p:cNvSpPr/>
          <p:nvPr/>
        </p:nvSpPr>
        <p:spPr>
          <a:xfrm>
            <a:off x="1234889" y="8279707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1" name="Freeform 11"/>
          <p:cNvSpPr/>
          <p:nvPr/>
        </p:nvSpPr>
        <p:spPr>
          <a:xfrm>
            <a:off x="1403311" y="8438437"/>
            <a:ext cx="629578" cy="613839"/>
          </a:xfrm>
          <a:custGeom>
            <a:avLst/>
            <a:gdLst/>
            <a:ahLst/>
            <a:cxnLst/>
            <a:rect l="l" t="t" r="r" b="b"/>
            <a:pathLst>
              <a:path w="629578" h="613839">
                <a:moveTo>
                  <a:pt x="0" y="0"/>
                </a:moveTo>
                <a:lnTo>
                  <a:pt x="629578" y="0"/>
                </a:lnTo>
                <a:lnTo>
                  <a:pt x="629578" y="613839"/>
                </a:lnTo>
                <a:lnTo>
                  <a:pt x="0" y="6138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t="-1282" b="-1282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2" name="Freeform 12"/>
          <p:cNvSpPr/>
          <p:nvPr/>
        </p:nvSpPr>
        <p:spPr>
          <a:xfrm>
            <a:off x="8777350" y="5509464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3" name="Freeform 13"/>
          <p:cNvSpPr/>
          <p:nvPr/>
        </p:nvSpPr>
        <p:spPr>
          <a:xfrm>
            <a:off x="8983486" y="5703363"/>
            <a:ext cx="538077" cy="567891"/>
          </a:xfrm>
          <a:custGeom>
            <a:avLst/>
            <a:gdLst/>
            <a:ahLst/>
            <a:cxnLst/>
            <a:rect l="l" t="t" r="r" b="b"/>
            <a:pathLst>
              <a:path w="538077" h="567891">
                <a:moveTo>
                  <a:pt x="0" y="0"/>
                </a:moveTo>
                <a:lnTo>
                  <a:pt x="538077" y="0"/>
                </a:lnTo>
                <a:lnTo>
                  <a:pt x="538077" y="567891"/>
                </a:lnTo>
                <a:lnTo>
                  <a:pt x="0" y="56789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131" r="-131"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4" name="Freeform 14"/>
          <p:cNvSpPr/>
          <p:nvPr/>
        </p:nvSpPr>
        <p:spPr>
          <a:xfrm>
            <a:off x="8777350" y="3650230"/>
            <a:ext cx="931298" cy="931298"/>
          </a:xfrm>
          <a:custGeom>
            <a:avLst/>
            <a:gdLst/>
            <a:ahLst/>
            <a:cxnLst/>
            <a:rect l="l" t="t" r="r" b="b"/>
            <a:pathLst>
              <a:path w="931298" h="931298">
                <a:moveTo>
                  <a:pt x="0" y="0"/>
                </a:moveTo>
                <a:lnTo>
                  <a:pt x="931298" y="0"/>
                </a:lnTo>
                <a:lnTo>
                  <a:pt x="931298" y="931298"/>
                </a:lnTo>
                <a:lnTo>
                  <a:pt x="0" y="93129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5" name="Freeform 15"/>
          <p:cNvSpPr/>
          <p:nvPr/>
        </p:nvSpPr>
        <p:spPr>
          <a:xfrm>
            <a:off x="8893937" y="3815686"/>
            <a:ext cx="698124" cy="600387"/>
          </a:xfrm>
          <a:custGeom>
            <a:avLst/>
            <a:gdLst/>
            <a:ahLst/>
            <a:cxnLst/>
            <a:rect l="l" t="t" r="r" b="b"/>
            <a:pathLst>
              <a:path w="698124" h="600387">
                <a:moveTo>
                  <a:pt x="0" y="0"/>
                </a:moveTo>
                <a:lnTo>
                  <a:pt x="698123" y="0"/>
                </a:lnTo>
                <a:lnTo>
                  <a:pt x="698123" y="600387"/>
                </a:lnTo>
                <a:lnTo>
                  <a:pt x="0" y="60038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t="-282" b="-282"/>
            </a:stretch>
          </a:blipFill>
        </p:spPr>
        <p:txBody>
          <a:bodyPr/>
          <a:lstStyle/>
          <a:p>
            <a:endParaRPr lang="ru-UA"/>
          </a:p>
        </p:txBody>
      </p:sp>
      <p:grpSp>
        <p:nvGrpSpPr>
          <p:cNvPr id="16" name="Group 16"/>
          <p:cNvGrpSpPr/>
          <p:nvPr/>
        </p:nvGrpSpPr>
        <p:grpSpPr>
          <a:xfrm>
            <a:off x="14757941" y="1681118"/>
            <a:ext cx="2159803" cy="2159803"/>
            <a:chOff x="0" y="0"/>
            <a:chExt cx="2879737" cy="28797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79725" cy="2879725"/>
            </a:xfrm>
            <a:custGeom>
              <a:avLst/>
              <a:gdLst/>
              <a:ahLst/>
              <a:cxnLst/>
              <a:rect l="l" t="t" r="r" b="b"/>
              <a:pathLst>
                <a:path w="2879725" h="2879725">
                  <a:moveTo>
                    <a:pt x="0" y="0"/>
                  </a:moveTo>
                  <a:lnTo>
                    <a:pt x="2879725" y="0"/>
                  </a:lnTo>
                  <a:lnTo>
                    <a:pt x="2879725" y="2879725"/>
                  </a:lnTo>
                  <a:lnTo>
                    <a:pt x="0" y="287972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1"/>
              <a:stretch>
                <a:fillRect/>
              </a:stretch>
            </a:blipFill>
          </p:spPr>
          <p:txBody>
            <a:bodyPr/>
            <a:lstStyle/>
            <a:p>
              <a:endParaRPr lang="ru-UA"/>
            </a:p>
          </p:txBody>
        </p:sp>
      </p:grpSp>
      <p:sp>
        <p:nvSpPr>
          <p:cNvPr id="18" name="Freeform 18"/>
          <p:cNvSpPr/>
          <p:nvPr/>
        </p:nvSpPr>
        <p:spPr>
          <a:xfrm>
            <a:off x="9003715" y="8553367"/>
            <a:ext cx="1409865" cy="1409865"/>
          </a:xfrm>
          <a:custGeom>
            <a:avLst/>
            <a:gdLst/>
            <a:ahLst/>
            <a:cxnLst/>
            <a:rect l="l" t="t" r="r" b="b"/>
            <a:pathLst>
              <a:path w="1409865" h="1409865">
                <a:moveTo>
                  <a:pt x="0" y="0"/>
                </a:moveTo>
                <a:lnTo>
                  <a:pt x="1409865" y="0"/>
                </a:lnTo>
                <a:lnTo>
                  <a:pt x="1409865" y="1409865"/>
                </a:lnTo>
                <a:lnTo>
                  <a:pt x="0" y="1409865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UA"/>
          </a:p>
        </p:txBody>
      </p:sp>
      <p:sp>
        <p:nvSpPr>
          <p:cNvPr id="19" name="TextBox 19"/>
          <p:cNvSpPr txBox="1"/>
          <p:nvPr/>
        </p:nvSpPr>
        <p:spPr>
          <a:xfrm>
            <a:off x="14757941" y="952500"/>
            <a:ext cx="2726955" cy="65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UNCITRAL Arbitration Rules (2021)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2351940" y="4108694"/>
            <a:ext cx="5908112" cy="1787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Подання позову до арбітражу на підставі інвестугоди або арбітражного застереження в контракті. Розгляд — за регламентами ICSID, UNCITRAL, SCC, PCA тощо.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351940" y="3673926"/>
            <a:ext cx="2596460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Що це?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845436" y="1228725"/>
            <a:ext cx="6359562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99"/>
              </a:lnSpc>
            </a:pPr>
            <a:r>
              <a:rPr lang="en-US" sz="4999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Міжнародний комерційний арбітраж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351940" y="6760836"/>
            <a:ext cx="5908112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1" lvl="2" indent="-152400" algn="l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іноземні інвестори;</a:t>
            </a:r>
          </a:p>
          <a:p>
            <a:pPr marL="457201" lvl="2" indent="-152400" algn="l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українські та міжнародні компанії; </a:t>
            </a:r>
          </a:p>
          <a:p>
            <a:pPr marL="457201" lvl="2" indent="-152400" algn="l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іноді фізособи з інвестстатусом.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351940" y="8638275"/>
            <a:ext cx="5908112" cy="1435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Діючий механізм, застосований у багатьох справах проти рф (зокрема, Yukos vs. Russia на $50 млрд).</a:t>
            </a:r>
          </a:p>
          <a:p>
            <a:pPr algn="l">
              <a:lnSpc>
                <a:spcPts val="2800"/>
              </a:lnSpc>
            </a:pPr>
            <a:endParaRPr lang="en-US" sz="20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9899147" y="4045948"/>
            <a:ext cx="5686586" cy="1082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рф або пов’язані суб’єкти; </a:t>
            </a:r>
          </a:p>
          <a:p>
            <a:pPr algn="l">
              <a:lnSpc>
                <a:spcPts val="2800"/>
              </a:lnSpc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заморожені активи рф / держкомпаній у країнах, що визнають арбітражні рішення.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351940" y="6326068"/>
            <a:ext cx="3716764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Хто може подати?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2351940" y="8203507"/>
            <a:ext cx="2824225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Стан механізму: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9899147" y="3587806"/>
            <a:ext cx="4105556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Відповідач і активи: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99147" y="6139757"/>
            <a:ext cx="8029527" cy="213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7201" lvl="2" indent="-152400" algn="l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ЄС, США (з 2014): Yukos — рішення про $50 млрд, частково виконувались (Нідерланди, Англія, США).</a:t>
            </a:r>
          </a:p>
          <a:p>
            <a:pPr marL="457201" lvl="2" indent="-152400" algn="l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Франція (2025): Паризький суд визнав $5 млрд для “Нафтогазу” → стягнення російських активів.</a:t>
            </a:r>
          </a:p>
          <a:p>
            <a:pPr marL="457201" lvl="2" indent="-152400" algn="l">
              <a:lnSpc>
                <a:spcPts val="2800"/>
              </a:lnSpc>
              <a:buFont typeface="Arial"/>
              <a:buChar char="⚬"/>
            </a:pPr>
            <a:r>
              <a:rPr lang="en-US" sz="200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Фінляндія (2024): Конфіскація $4,25 млрд на користь “Нафтогазу”.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99147" y="5551112"/>
            <a:ext cx="5028869" cy="434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8"/>
              </a:lnSpc>
            </a:pPr>
            <a:r>
              <a:rPr lang="en-US" sz="24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Приклади застосування: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0604080" y="8696504"/>
            <a:ext cx="6141572" cy="973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1800" b="1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Висока вартість і тривалість процесу - арбітраж триває роками, вимагає оплати судових витрат, гонорарів експертів, арбітрів і адвокатів.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1969</Words>
  <Application>Microsoft Macintosh PowerPoint</Application>
  <PresentationFormat>Произвольный</PresentationFormat>
  <Paragraphs>276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Montserrat Bold Italics</vt:lpstr>
      <vt:lpstr>Arial</vt:lpstr>
      <vt:lpstr>Montserrat</vt:lpstr>
      <vt:lpstr>Montserrat Italics</vt:lpstr>
      <vt:lpstr>Montserrat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Чорн_компенсаційні_механізми_за_збитки,.pptx</dc:title>
  <cp:lastModifiedBy>Gilin_I</cp:lastModifiedBy>
  <cp:revision>4</cp:revision>
  <dcterms:created xsi:type="dcterms:W3CDTF">2006-08-16T00:00:00Z</dcterms:created>
  <dcterms:modified xsi:type="dcterms:W3CDTF">2025-06-05T15:03:42Z</dcterms:modified>
  <dc:identifier>DAGpQ0L3Bfc</dc:identifier>
</cp:coreProperties>
</file>