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c47fab3a9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c47fab3a9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5c47fab3a9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5c47fab3a9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5c47fab3a9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5c47fab3a9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5c47fab3a9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5c47fab3a9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5c47fab3a9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5c47fab3a9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5c47fab3a9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5c47fab3a9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5c47fab3a9_0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5c47fab3a9_0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5c47fab3a9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35c47fab3a9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5c47fab3a9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5c47fab3a9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5c47fab3a9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5c47fab3a9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5c47fab3a9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5c47fab3a9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5c47fab3a9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5c47fab3a9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5c47fab3a9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5c47fab3a9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5c47fab3a9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5c47fab3a9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5c47fab3a9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5c47fab3a9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5c47fab3a9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5c47fab3a9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51325"/>
            <a:ext cx="8520600" cy="36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500"/>
              <a:t>ПРИДБАННЯ ЖИТЛА ЗА ПРОГРАМОЮ </a:t>
            </a:r>
            <a:endParaRPr b="1" sz="45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500"/>
              <a:t>єВІДНОВЛЕННЯ</a:t>
            </a:r>
            <a:endParaRPr b="1" sz="4500"/>
          </a:p>
          <a:p>
            <a:pPr indent="457200" lvl="0" marL="320040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4800"/>
              <a:t>  </a:t>
            </a:r>
            <a:r>
              <a:rPr i="1" lang="uk" sz="2000"/>
              <a:t>прак</a:t>
            </a:r>
            <a:r>
              <a:rPr i="1" lang="uk" sz="2200"/>
              <a:t>тичні поради нотаріуса</a:t>
            </a:r>
            <a:endParaRPr i="1" sz="22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5040150" y="4184575"/>
            <a:ext cx="34047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2000"/>
              <a:t>ОЛЕНА БУНЯКІНА</a:t>
            </a:r>
            <a:endParaRPr i="1" sz="2000"/>
          </a:p>
        </p:txBody>
      </p:sp>
      <p:pic>
        <p:nvPicPr>
          <p:cNvPr id="56" name="Google Shape;56;p13" title="1045360901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6575" y="1355150"/>
            <a:ext cx="3861925" cy="378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ctrTitle"/>
          </p:nvPr>
        </p:nvSpPr>
        <p:spPr>
          <a:xfrm>
            <a:off x="311700" y="263050"/>
            <a:ext cx="8520600" cy="41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 u="sng"/>
              <a:t>ПЕРЕГОВОРИ З ПОТЕНЦІЙНИМ ПРОДАВЦЕМ: </a:t>
            </a:r>
            <a:endParaRPr b="1" i="1" sz="2200" u="sng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000"/>
              <a:t>Продавець має усвідомлювати, що </a:t>
            </a:r>
            <a:r>
              <a:rPr b="1" i="1" lang="uk" sz="2000" u="sng"/>
              <a:t>право власності на нерухоме майно перейде у власність Покупця до фактичного надходження коштів на його рахунок;</a:t>
            </a:r>
            <a:endParaRPr b="1" i="1" sz="2000" u="sng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000"/>
              <a:t>Нотаріус розвінчає переживання Продавця щодо переходу права власності до моменту розрахунку, оскільки законодавчими механізмами </a:t>
            </a:r>
            <a:r>
              <a:rPr b="1" i="1" lang="uk" sz="2000" u="sng"/>
              <a:t>закріплена заборона відчуження </a:t>
            </a:r>
            <a:r>
              <a:rPr b="1" i="1" lang="uk" sz="2000"/>
              <a:t>Покупцем нерухомості третім особам (на нерухоме майно одночасно із посвідченням договору накладається заборона відчуження строком на 5 років);</a:t>
            </a:r>
            <a:endParaRPr b="1" i="1" sz="20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000"/>
              <a:t>Нотаріус пояснить </a:t>
            </a:r>
            <a:r>
              <a:rPr b="1" i="1" lang="uk" sz="2000" u="sng"/>
              <a:t>можливість внесення змін до договору</a:t>
            </a:r>
            <a:r>
              <a:rPr b="1" i="1" lang="uk" sz="2000"/>
              <a:t> у випадку помилки в номері рахунку, можливість вирішення технічних питань при проблемах з перерахунком коштів, а також можливість розірвання договору у випадку, якщо розрахунок не відбудеться. </a:t>
            </a:r>
            <a:endParaRPr b="1" i="1" sz="20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000"/>
              <a:t>Заздалегідь </a:t>
            </a:r>
            <a:r>
              <a:rPr b="1" i="1" lang="uk" sz="2000" u="sng"/>
              <a:t>проконсультуйтесь з нотаріусом щодо вартості оформлення договору та необхідності сплати податків</a:t>
            </a:r>
            <a:r>
              <a:rPr b="1" i="1" lang="uk" sz="2000"/>
              <a:t> Продавцем</a:t>
            </a:r>
            <a:endParaRPr b="1" i="1" sz="2000"/>
          </a:p>
        </p:txBody>
      </p:sp>
      <p:sp>
        <p:nvSpPr>
          <p:cNvPr id="110" name="Google Shape;110;p22"/>
          <p:cNvSpPr txBox="1"/>
          <p:nvPr>
            <p:ph idx="1" type="subTitle"/>
          </p:nvPr>
        </p:nvSpPr>
        <p:spPr>
          <a:xfrm>
            <a:off x="6519800" y="4184575"/>
            <a:ext cx="23124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/>
              <a:t>ОЛЕНА БУНЯКІНА</a:t>
            </a:r>
            <a:endParaRPr i="1"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ctrTitle"/>
          </p:nvPr>
        </p:nvSpPr>
        <p:spPr>
          <a:xfrm>
            <a:off x="311700" y="263050"/>
            <a:ext cx="8520600" cy="41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 u="sng"/>
              <a:t>ОСОБЛИВОСТІ ПОСВІДЧЕННЯ ДОГОВОРУ</a:t>
            </a:r>
            <a:r>
              <a:rPr b="1" i="1" lang="uk" sz="2200" u="sng"/>
              <a:t>: </a:t>
            </a:r>
            <a:endParaRPr b="1" i="1" sz="2200" u="sng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Час роботи нотаріуса при посвідченні договору дещо більший, ніж зазвичай, що пов’язано із: 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необхідністю</a:t>
            </a:r>
            <a:r>
              <a:rPr b="1" i="1" lang="uk" sz="2100"/>
              <a:t> перевірити факт припинення права власності на знищене майно;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необхідністю</a:t>
            </a:r>
            <a:r>
              <a:rPr b="1" i="1" lang="uk" sz="2100"/>
              <a:t> перевірки чинності сертифікату та наявності заброньованих коштів;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необхідністю реєстрації договору в РПЗМ;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необхідністю накладення заборони відчуження;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при використанні програм кредитування - посвідчення договору іпотеки та реєстрація обтяження іпотекою;</a:t>
            </a:r>
            <a:endParaRPr b="1" i="1" sz="2100"/>
          </a:p>
        </p:txBody>
      </p:sp>
      <p:sp>
        <p:nvSpPr>
          <p:cNvPr id="116" name="Google Shape;116;p23"/>
          <p:cNvSpPr txBox="1"/>
          <p:nvPr>
            <p:ph idx="1" type="subTitle"/>
          </p:nvPr>
        </p:nvSpPr>
        <p:spPr>
          <a:xfrm>
            <a:off x="6519800" y="4184575"/>
            <a:ext cx="23124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/>
              <a:t>ОЛЕНА БУНЯКІНА</a:t>
            </a:r>
            <a:endParaRPr i="1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ctrTitle"/>
          </p:nvPr>
        </p:nvSpPr>
        <p:spPr>
          <a:xfrm>
            <a:off x="311700" y="263050"/>
            <a:ext cx="8520600" cy="41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 u="sng"/>
              <a:t>ОСОБЛИВОСТІ ПОСВІДЧЕННЯ ДОГОВОРУ: </a:t>
            </a:r>
            <a:endParaRPr b="1" i="1" sz="2200" u="sng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Увага до режиму права власності майна: нотаріус встановлює чи є знищене майно спільною сумісною власністю подружжя, у випадку, якщо так і є, то і придбане майно буде спільною сумісною власністю подружжя (</a:t>
            </a:r>
            <a:r>
              <a:rPr b="1" i="1" lang="uk" sz="2100"/>
              <a:t>необхідна</a:t>
            </a:r>
            <a:r>
              <a:rPr b="1" i="1" lang="uk" sz="2100"/>
              <a:t> згода на придбання майна іншим з подружжя);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встановлення правовідносин та домовленостей колишнього подружжя у разі, якщо майно є спільною сумісною власністю колишнього подружжя, у тому числі, якщо наявні вже повторні шлюби;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100"/>
          </a:p>
        </p:txBody>
      </p:sp>
      <p:sp>
        <p:nvSpPr>
          <p:cNvPr id="122" name="Google Shape;122;p24"/>
          <p:cNvSpPr txBox="1"/>
          <p:nvPr>
            <p:ph idx="1" type="subTitle"/>
          </p:nvPr>
        </p:nvSpPr>
        <p:spPr>
          <a:xfrm>
            <a:off x="6519800" y="4184575"/>
            <a:ext cx="23124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/>
              <a:t>ОЛЕНА БУНЯКІНА</a:t>
            </a:r>
            <a:endParaRPr i="1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ctrTitle"/>
          </p:nvPr>
        </p:nvSpPr>
        <p:spPr>
          <a:xfrm>
            <a:off x="311700" y="263050"/>
            <a:ext cx="8520600" cy="41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 u="sng"/>
              <a:t>ОСОБЛИВОСТІ ПОСВІДЧЕННЯ ДОГОВОРУ: </a:t>
            </a:r>
            <a:endParaRPr b="1" i="1" sz="2200" u="sng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На придбане майно накладається заборона відчуження строком на 5 років.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Що це значить для Покупця: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вказана заборона не перешкоджає придбанню за рахунок кредитних коштів та посвідченню відповідного договору іпотеки;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заборонено продавати, міняти, дарувати вказане майно протягом 5 років;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заборона відчуження не заважає скласти заповіт на придбане майно;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заборона відчуження триває 5 років з моменту її накладення. Після спливу вказаного строку </a:t>
            </a:r>
            <a:r>
              <a:rPr b="1" i="1" lang="uk" sz="2100"/>
              <a:t>необхідно</a:t>
            </a:r>
            <a:r>
              <a:rPr b="1" i="1" lang="uk" sz="2100"/>
              <a:t> звернутись до нотаріуса для зняття заборони та реєстрації припинення обтяження в Державному реєстрі прав.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100"/>
          </a:p>
        </p:txBody>
      </p:sp>
      <p:sp>
        <p:nvSpPr>
          <p:cNvPr id="128" name="Google Shape;128;p25"/>
          <p:cNvSpPr txBox="1"/>
          <p:nvPr>
            <p:ph idx="1" type="subTitle"/>
          </p:nvPr>
        </p:nvSpPr>
        <p:spPr>
          <a:xfrm>
            <a:off x="6519800" y="4184575"/>
            <a:ext cx="23124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/>
              <a:t>ОЛЕНА БУНЯКІНА</a:t>
            </a:r>
            <a:endParaRPr i="1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ctrTitle"/>
          </p:nvPr>
        </p:nvSpPr>
        <p:spPr>
          <a:xfrm>
            <a:off x="311700" y="263050"/>
            <a:ext cx="8520600" cy="41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 u="sng"/>
              <a:t>РЕЗУЛЬТАТИ ПОСВІДЧЕННЯ ДОГОВОРУ</a:t>
            </a:r>
            <a:r>
              <a:rPr b="1" i="1" lang="uk" sz="2200" u="sng"/>
              <a:t>: </a:t>
            </a:r>
            <a:endParaRPr b="1" i="1" sz="2200" u="sng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Покупець отримує у нотаріуса оригінал договору купівлі - продажу із витягом про реєстрацію права власності та витягом про реєстрацію обтяження нерухомого майна (накладена заборона);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Продавець отримує нотаріально засвідчену копію договору та очікує зарахування коштів. Копію договору можливо необхідно буде пред’явити банку при зарахуванні кошти для проходження процедури фінансового моніторингу та при знятті готівки.</a:t>
            </a:r>
            <a:endParaRPr b="1" i="1" sz="2100"/>
          </a:p>
        </p:txBody>
      </p:sp>
      <p:sp>
        <p:nvSpPr>
          <p:cNvPr id="134" name="Google Shape;134;p26"/>
          <p:cNvSpPr txBox="1"/>
          <p:nvPr>
            <p:ph idx="1" type="subTitle"/>
          </p:nvPr>
        </p:nvSpPr>
        <p:spPr>
          <a:xfrm>
            <a:off x="6519800" y="4184575"/>
            <a:ext cx="23124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/>
              <a:t>ОЛЕНА БУНЯКІНА</a:t>
            </a:r>
            <a:endParaRPr i="1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ctrTitle"/>
          </p:nvPr>
        </p:nvSpPr>
        <p:spPr>
          <a:xfrm>
            <a:off x="311700" y="263050"/>
            <a:ext cx="8520600" cy="41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 u="sng"/>
              <a:t>НЕШТАТНІ СИТУАЦІЇ</a:t>
            </a:r>
            <a:r>
              <a:rPr b="1" i="1" lang="uk" sz="2200" u="sng"/>
              <a:t>: </a:t>
            </a:r>
            <a:endParaRPr b="1" i="1" sz="2200" u="sng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Протягом 5 днів з дня посвідчення договору кошти не зараховані на рахунок Продавця.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Зверніться до нотаріуса, уважно перевірте вірність реквізитів банківського рахунку. За наявності помилки - </a:t>
            </a:r>
            <a:r>
              <a:rPr b="1" i="1" lang="uk" sz="2100"/>
              <a:t>вносяться</a:t>
            </a:r>
            <a:r>
              <a:rPr b="1" i="1" lang="uk" sz="2100"/>
              <a:t> зміни до договору та повторно направляється запит на перерахування коштів через РПЗМ.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У випадку, якщо незарахування коштів має інші причини, зокрема, технічний характер, Нотаріальна палата України контактує безпосередньо із розробниками системи для вирішення кожної конкретної та індивідуальної ситуації.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У випадку, якщо проблема є такою, що не має шляху вирішення - відбувається розірвання договору та повернення </a:t>
            </a:r>
            <a:r>
              <a:rPr b="1" i="1" lang="uk" sz="2100"/>
              <a:t>сторін</a:t>
            </a:r>
            <a:r>
              <a:rPr b="1" i="1" lang="uk" sz="2100"/>
              <a:t> у первинний стан. </a:t>
            </a:r>
            <a:endParaRPr b="1" i="1" sz="2100"/>
          </a:p>
        </p:txBody>
      </p:sp>
      <p:sp>
        <p:nvSpPr>
          <p:cNvPr id="140" name="Google Shape;140;p27"/>
          <p:cNvSpPr txBox="1"/>
          <p:nvPr>
            <p:ph idx="1" type="subTitle"/>
          </p:nvPr>
        </p:nvSpPr>
        <p:spPr>
          <a:xfrm>
            <a:off x="6519800" y="4184575"/>
            <a:ext cx="23124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/>
              <a:t>ОЛЕНА БУНЯКІНА</a:t>
            </a:r>
            <a:endParaRPr i="1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 txBox="1"/>
          <p:nvPr>
            <p:ph type="ctrTitle"/>
          </p:nvPr>
        </p:nvSpPr>
        <p:spPr>
          <a:xfrm>
            <a:off x="311700" y="263050"/>
            <a:ext cx="8520600" cy="41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 u="sng"/>
              <a:t>НЕШТАТНІ СИТУАЦІЇ: </a:t>
            </a:r>
            <a:endParaRPr b="1" i="1" sz="2200" u="sng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Побоювання щодо того, що Покупець не </a:t>
            </a:r>
            <a:r>
              <a:rPr b="1" i="1" lang="uk" sz="2100"/>
              <a:t>з'явитися</a:t>
            </a:r>
            <a:r>
              <a:rPr b="1" i="1" lang="uk" sz="2100"/>
              <a:t> для розірвання договору: 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ДОМОВЛЕНІСТЬ СТОРІН - договір містить положення щодо </a:t>
            </a:r>
            <a:r>
              <a:rPr b="1" i="1" lang="uk" sz="2100"/>
              <a:t> того, що він має бути розірваний у випадку, якщо розрахунок не відбувся;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ГАРАНТІЯ ЗБЕРЕЖЕННЯ МАЙНА - Покупець не зможе здійснити відчуження у </a:t>
            </a:r>
            <a:r>
              <a:rPr b="1" i="1" lang="uk" sz="2100"/>
              <a:t>зв'язку</a:t>
            </a:r>
            <a:r>
              <a:rPr b="1" i="1" lang="uk" sz="2100"/>
              <a:t> із накладанням заборони;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У разі недобросовісності Покупця - судовий порядок розірвання договору. 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100"/>
          </a:p>
        </p:txBody>
      </p:sp>
      <p:sp>
        <p:nvSpPr>
          <p:cNvPr id="146" name="Google Shape;146;p28"/>
          <p:cNvSpPr txBox="1"/>
          <p:nvPr>
            <p:ph idx="1" type="subTitle"/>
          </p:nvPr>
        </p:nvSpPr>
        <p:spPr>
          <a:xfrm>
            <a:off x="6519800" y="4184575"/>
            <a:ext cx="23124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/>
              <a:t>ОЛЕНА БУНЯКІНА</a:t>
            </a:r>
            <a:endParaRPr i="1" sz="1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/>
          <p:nvPr>
            <p:ph type="ctrTitle"/>
          </p:nvPr>
        </p:nvSpPr>
        <p:spPr>
          <a:xfrm>
            <a:off x="311700" y="263050"/>
            <a:ext cx="8520600" cy="41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 u="sng"/>
              <a:t>ПЕРЕВАГИ</a:t>
            </a:r>
            <a:r>
              <a:rPr b="1" i="1" lang="uk" sz="2200" u="sng"/>
              <a:t>: </a:t>
            </a:r>
            <a:endParaRPr b="1" i="1" sz="2200" u="sng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Державна програма;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Зручність технічних етапів у застосунку Дія;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Можливість використання кредитних програм;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Можливість комбінованого розрахунку: частина - кошти за сертифікатом, частина - власні кошти;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Прозорий безготівковий розрахунок та відповідно - підтверджений дохід Продавця;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Гарантія збереження майна у випадку “нештатних ситуацій” за рахунок накладення заборони;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Супровід та консультація нотаріуса на кожному етапі;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100"/>
          </a:p>
          <a:p>
            <a:pPr indent="45720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100"/>
              <a:t>ДЯКУЮ ЗА УВАГУ!</a:t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1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100"/>
          </a:p>
        </p:txBody>
      </p:sp>
      <p:sp>
        <p:nvSpPr>
          <p:cNvPr id="152" name="Google Shape;152;p29"/>
          <p:cNvSpPr txBox="1"/>
          <p:nvPr>
            <p:ph idx="1" type="subTitle"/>
          </p:nvPr>
        </p:nvSpPr>
        <p:spPr>
          <a:xfrm>
            <a:off x="6519800" y="4184575"/>
            <a:ext cx="23124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/>
              <a:t>ОЛЕНА БУНЯКІНА</a:t>
            </a:r>
            <a:endParaRPr i="1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ctrTitle"/>
          </p:nvPr>
        </p:nvSpPr>
        <p:spPr>
          <a:xfrm>
            <a:off x="311700" y="263050"/>
            <a:ext cx="8520600" cy="41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2200"/>
              <a:t>Крок 1. Подання заяви на отримання сертифіката: Подайте повідомлення про зруйноване майно в "Дія" або через ЦНАП.</a:t>
            </a:r>
            <a:endParaRPr i="1" sz="2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2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2200"/>
              <a:t>Крок 2. Отримання сертифіката: Після розгляду заяви та підтвердження комісіями, буде сформовано житловий сертифікат.</a:t>
            </a:r>
            <a:endParaRPr i="1" sz="22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2200"/>
              <a:t>На цьому етапі рекомендується активізувати роботу   щодо пошуку бажаного варіанту потенційної покупки.</a:t>
            </a:r>
            <a:endParaRPr i="1" sz="22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2200"/>
              <a:t>Після цього етапу рекомендується вчиняти дії щодо </a:t>
            </a:r>
            <a:r>
              <a:rPr i="1" lang="uk" sz="2200"/>
              <a:t>припинення</a:t>
            </a:r>
            <a:r>
              <a:rPr i="1" lang="uk" sz="2200"/>
              <a:t> права власності на знищене майно.</a:t>
            </a:r>
            <a:endParaRPr i="1" sz="2200"/>
          </a:p>
        </p:txBody>
      </p:sp>
      <p:sp>
        <p:nvSpPr>
          <p:cNvPr id="62" name="Google Shape;62;p14"/>
          <p:cNvSpPr txBox="1"/>
          <p:nvPr>
            <p:ph idx="1" type="subTitle"/>
          </p:nvPr>
        </p:nvSpPr>
        <p:spPr>
          <a:xfrm>
            <a:off x="6519800" y="4184575"/>
            <a:ext cx="23124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/>
              <a:t>ОЛЕНА БУНЯКІНА</a:t>
            </a:r>
            <a:endParaRPr i="1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ctrTitle"/>
          </p:nvPr>
        </p:nvSpPr>
        <p:spPr>
          <a:xfrm>
            <a:off x="311700" y="263050"/>
            <a:ext cx="8520600" cy="41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2200"/>
              <a:t>Крок 3. Бронювання коштів: Подайте заявку в "Дія" для бронювання коштів за сертифікатом.</a:t>
            </a:r>
            <a:endParaRPr i="1" sz="22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2200"/>
              <a:t>Дочекайтесь бронювання коштів та оновлення статусу сертифіката до “кошти заброньовано”.</a:t>
            </a:r>
            <a:endParaRPr i="1" sz="22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2200"/>
              <a:t>З моменту бронювання коштів є 30 днів на укладання договору купівлі - продажу.</a:t>
            </a:r>
            <a:endParaRPr i="1" sz="22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2200"/>
              <a:t>Якщо не встигли - проводиться повторна процедура </a:t>
            </a:r>
            <a:r>
              <a:rPr i="1" lang="uk" sz="2200"/>
              <a:t>бронювання</a:t>
            </a:r>
            <a:r>
              <a:rPr i="1" lang="uk" sz="2200"/>
              <a:t> коштів.</a:t>
            </a:r>
            <a:endParaRPr i="1" sz="22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2200"/>
              <a:t>Сертифікат діє протягом 5 років з моменту отримання</a:t>
            </a:r>
            <a:endParaRPr i="1" sz="22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2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2200"/>
              <a:t>Крок 4. Укладення договору, проведення розрахунку: </a:t>
            </a:r>
            <a:r>
              <a:rPr i="1" lang="uk" sz="2200"/>
              <a:t>Зверніться</a:t>
            </a:r>
            <a:r>
              <a:rPr i="1" lang="uk" sz="2200"/>
              <a:t> до нотаріуса, який підключений до електронного кабінету в Реєстрі пошкодженого та знищеного майна.</a:t>
            </a:r>
            <a:endParaRPr i="1" sz="22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200"/>
          </a:p>
        </p:txBody>
      </p:sp>
      <p:sp>
        <p:nvSpPr>
          <p:cNvPr id="68" name="Google Shape;68;p15"/>
          <p:cNvSpPr txBox="1"/>
          <p:nvPr>
            <p:ph idx="1" type="subTitle"/>
          </p:nvPr>
        </p:nvSpPr>
        <p:spPr>
          <a:xfrm>
            <a:off x="6519800" y="4184575"/>
            <a:ext cx="23124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/>
              <a:t>ОЛЕНА БУНЯКІНА</a:t>
            </a:r>
            <a:endParaRPr i="1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ctrTitle"/>
          </p:nvPr>
        </p:nvSpPr>
        <p:spPr>
          <a:xfrm>
            <a:off x="311700" y="263050"/>
            <a:ext cx="8520600" cy="41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/>
              <a:t>На що орієнтуємось: </a:t>
            </a:r>
            <a:endParaRPr b="1" i="1" sz="22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/>
              <a:t>локація, </a:t>
            </a:r>
            <a:endParaRPr b="1" i="1" sz="22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/>
              <a:t>тип майна, </a:t>
            </a:r>
            <a:endParaRPr b="1" i="1" sz="22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/>
              <a:t>бюджет, </a:t>
            </a:r>
            <a:endParaRPr b="1" i="1" sz="22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/>
              <a:t>готовність продавця співпрацювати по програмі єВідновлення.</a:t>
            </a:r>
            <a:endParaRPr b="1" i="1" sz="22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 u="sng"/>
              <a:t>ЛОКАЦІЯ: </a:t>
            </a:r>
            <a:r>
              <a:rPr i="1" lang="uk" sz="2200"/>
              <a:t>будь-яке житло, як на первинному, так і на вторинному ринку, в будь-якому регіоні України, </a:t>
            </a:r>
            <a:r>
              <a:rPr i="1" lang="uk" sz="2200" u="sng"/>
              <a:t>крім зон активних бойових дій та окупованих територій. </a:t>
            </a:r>
            <a:endParaRPr i="1" sz="2200" u="sng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400"/>
              <a:t>Зони активних бойових дій та окупованих територій визначені Наказ Міністерство розвитку громад та територій України від 28.02.2025 №376 «Про затвердження Переліку територій, на яких ведуться (велися) бойові дії або тимчасово окупованих Російською Федерацією»</a:t>
            </a:r>
            <a:endParaRPr i="1" sz="1400"/>
          </a:p>
        </p:txBody>
      </p:sp>
      <p:sp>
        <p:nvSpPr>
          <p:cNvPr id="74" name="Google Shape;74;p16"/>
          <p:cNvSpPr txBox="1"/>
          <p:nvPr>
            <p:ph idx="1" type="subTitle"/>
          </p:nvPr>
        </p:nvSpPr>
        <p:spPr>
          <a:xfrm>
            <a:off x="6519800" y="4184575"/>
            <a:ext cx="23124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/>
              <a:t>ОЛЕНА БУНЯКІНА</a:t>
            </a:r>
            <a:endParaRPr i="1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ctrTitle"/>
          </p:nvPr>
        </p:nvSpPr>
        <p:spPr>
          <a:xfrm>
            <a:off x="311700" y="263050"/>
            <a:ext cx="8520600" cy="41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/>
              <a:t>ТИП МАЙНА</a:t>
            </a:r>
            <a:r>
              <a:rPr b="1" i="1" lang="uk" sz="2200" u="sng"/>
              <a:t>: </a:t>
            </a:r>
            <a:endParaRPr b="1" i="1" sz="2200" u="sng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 u="sng"/>
              <a:t>за сертифікатом можуть бути придбані  квартири, інше  житлове  приміщення, будинок  садибного типу, садовий  або дачний будинок, у тому числі земельна ділянка на яких вони розташовані, а також фінансування придбання приміщення/будинку, що буде споруджений у майбутньому, або інвестування/фінансування його будівництва)</a:t>
            </a:r>
            <a:endParaRPr b="1" i="1" sz="2200" u="sng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2200"/>
              <a:t>Примітка: у випадку, якщо поряд із житловим будинком та земельною </a:t>
            </a:r>
            <a:r>
              <a:rPr i="1" lang="uk" sz="2200"/>
              <a:t>ділянкою</a:t>
            </a:r>
            <a:r>
              <a:rPr i="1" lang="uk" sz="2200"/>
              <a:t> цільового призначення “для будівництва та обслуговування житлового будинку”, наявна земельна ділянка із цільовим призначенням “для особистого селянського </a:t>
            </a:r>
            <a:r>
              <a:rPr i="1" lang="uk" sz="2200"/>
              <a:t>господарства</a:t>
            </a:r>
            <a:r>
              <a:rPr i="1" lang="uk" sz="2200"/>
              <a:t>”, </a:t>
            </a:r>
            <a:r>
              <a:rPr i="1" lang="uk" sz="2200"/>
              <a:t>фінансування</a:t>
            </a:r>
            <a:r>
              <a:rPr i="1" lang="uk" sz="2200"/>
              <a:t> придбання такої земельної ділянки ОСГ за сертифікатом не передбачено.</a:t>
            </a:r>
            <a:endParaRPr i="1" sz="1400"/>
          </a:p>
        </p:txBody>
      </p:sp>
      <p:sp>
        <p:nvSpPr>
          <p:cNvPr id="80" name="Google Shape;80;p17"/>
          <p:cNvSpPr txBox="1"/>
          <p:nvPr>
            <p:ph idx="1" type="subTitle"/>
          </p:nvPr>
        </p:nvSpPr>
        <p:spPr>
          <a:xfrm>
            <a:off x="6519800" y="4184575"/>
            <a:ext cx="23124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/>
              <a:t>ОЛЕНА БУНЯКІНА</a:t>
            </a:r>
            <a:endParaRPr i="1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ctrTitle"/>
          </p:nvPr>
        </p:nvSpPr>
        <p:spPr>
          <a:xfrm>
            <a:off x="311700" y="263050"/>
            <a:ext cx="8520600" cy="41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2200"/>
              <a:t>Примітка: </a:t>
            </a:r>
            <a:endParaRPr i="1" sz="22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2200" u="sng"/>
              <a:t>може бути придбана частка у праві спільної власності </a:t>
            </a:r>
            <a:r>
              <a:rPr i="1" lang="uk" sz="2200"/>
              <a:t>на житло (тобто може бути придбане житло у спільну </a:t>
            </a:r>
            <a:r>
              <a:rPr i="1" lang="uk" sz="2200"/>
              <a:t>власність</a:t>
            </a:r>
            <a:r>
              <a:rPr i="1" lang="uk" sz="2200"/>
              <a:t> декількох осіб, або може бути придбана частка у праві спільної власності на, так звані, “домоволодіння на декількох господарів”;</a:t>
            </a:r>
            <a:endParaRPr i="1" sz="22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2200" u="sng"/>
              <a:t>за один сертифікат не можна придбати декілька об’єктів</a:t>
            </a:r>
            <a:r>
              <a:rPr i="1" lang="uk" sz="2200"/>
              <a:t> нерухомості;</a:t>
            </a:r>
            <a:endParaRPr i="1" sz="22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2200" u="sng"/>
              <a:t>одне житло можна придбати за декілька сертифікатів, у тому числі у спільну власність декількох власників сертифікатів</a:t>
            </a:r>
            <a:r>
              <a:rPr i="1" lang="uk" sz="2200"/>
              <a:t>;</a:t>
            </a:r>
            <a:endParaRPr i="1" sz="22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400"/>
          </a:p>
        </p:txBody>
      </p:sp>
      <p:sp>
        <p:nvSpPr>
          <p:cNvPr id="86" name="Google Shape;86;p18"/>
          <p:cNvSpPr txBox="1"/>
          <p:nvPr>
            <p:ph idx="1" type="subTitle"/>
          </p:nvPr>
        </p:nvSpPr>
        <p:spPr>
          <a:xfrm>
            <a:off x="6519800" y="4184575"/>
            <a:ext cx="23124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/>
              <a:t>ОЛЕНА БУНЯКІНА</a:t>
            </a:r>
            <a:endParaRPr i="1"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ctrTitle"/>
          </p:nvPr>
        </p:nvSpPr>
        <p:spPr>
          <a:xfrm>
            <a:off x="311700" y="263050"/>
            <a:ext cx="8520600" cy="41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 u="sng"/>
              <a:t>БЮДЖЕТ</a:t>
            </a:r>
            <a:r>
              <a:rPr b="1" i="1" lang="uk" sz="2200" u="sng"/>
              <a:t>: </a:t>
            </a:r>
            <a:endParaRPr b="1" i="1" sz="2200" u="sng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/>
              <a:t>сума коштів за сертифікатом може покривати вартість житла;</a:t>
            </a:r>
            <a:endParaRPr b="1" i="1" sz="22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/>
              <a:t>“решта” за сертифікатом не повертається, не видається готівкою, не перераховується на рахунок власника сертифіката;</a:t>
            </a:r>
            <a:endParaRPr b="1" i="1" sz="22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/>
              <a:t>суми коштів за сертифікатом може не вистачити, тоді можлива доплата за рахунок власних коштів;</a:t>
            </a:r>
            <a:endParaRPr b="1" i="1" sz="22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/>
              <a:t>суми коштів за сертифікатом </a:t>
            </a:r>
            <a:r>
              <a:rPr b="1" i="1" lang="uk" sz="2200"/>
              <a:t>може не вистачити та перевищення суми вартості житла можна отримати за рахунок кредитних програм банківських установ; </a:t>
            </a:r>
            <a:endParaRPr i="1" sz="1400"/>
          </a:p>
        </p:txBody>
      </p:sp>
      <p:sp>
        <p:nvSpPr>
          <p:cNvPr id="92" name="Google Shape;92;p19"/>
          <p:cNvSpPr txBox="1"/>
          <p:nvPr>
            <p:ph idx="1" type="subTitle"/>
          </p:nvPr>
        </p:nvSpPr>
        <p:spPr>
          <a:xfrm>
            <a:off x="6519800" y="4184575"/>
            <a:ext cx="23124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/>
              <a:t>ОЛЕНА БУНЯКІНА</a:t>
            </a:r>
            <a:endParaRPr i="1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ctrTitle"/>
          </p:nvPr>
        </p:nvSpPr>
        <p:spPr>
          <a:xfrm>
            <a:off x="311700" y="263050"/>
            <a:ext cx="8520600" cy="41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 u="sng"/>
              <a:t>ПЕРЕГОВОРИ З ПОТЕНЦІЙНИМ ПРОДАВЦЕМ (рекомендуємо розпочати на стадії подачі заявки на бронювання коштів)</a:t>
            </a:r>
            <a:r>
              <a:rPr b="1" i="1" lang="uk" sz="2200" u="sng"/>
              <a:t>: </a:t>
            </a:r>
            <a:endParaRPr b="1" i="1" sz="2200" u="sng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1850"/>
              <a:t>продавець повинен мати в наявності правовстановлюючі документи на майно</a:t>
            </a:r>
            <a:r>
              <a:rPr b="1" i="1" lang="uk" sz="1850"/>
              <a:t>;</a:t>
            </a:r>
            <a:endParaRPr b="1" i="1" sz="185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1850"/>
              <a:t>має бути здійснена експертна оцінка вартості нерухомого майна;</a:t>
            </a:r>
            <a:endParaRPr b="1" i="1" sz="185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1850"/>
              <a:t>якщо майно є спільною власністю подружжя - має бути надана згода другого з подружжя на продаж;</a:t>
            </a:r>
            <a:endParaRPr b="1" i="1" sz="185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1850"/>
              <a:t>якщо це частка у праві спільної власності, до підготовки угоди необхідно впевнитись, що чинні співвласники майна не виявили бажання (відмовились) скористатись переважним правом придбання;</a:t>
            </a:r>
            <a:endParaRPr b="1" i="1" sz="185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9459"/>
              <a:buFont typeface="Arial"/>
              <a:buNone/>
            </a:pPr>
            <a:r>
              <a:rPr b="1" i="1" lang="uk" sz="1850"/>
              <a:t>попередити продавця, що на момент укладання договору у житлі не повинно бути зареєстровано місце проживання малолітних\неповнолітних дітей, недієздатних (обмежено дієздатних) осіб, а також інших осіб, чиє право користування житлом захищається законом (на підтвердження цього факту на момент посвідчення договору витребується відповідна довідка ОМС)</a:t>
            </a:r>
            <a:endParaRPr b="1" i="1" sz="185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t/>
            </a:r>
            <a:endParaRPr b="1" i="1" sz="22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2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200"/>
          </a:p>
        </p:txBody>
      </p:sp>
      <p:sp>
        <p:nvSpPr>
          <p:cNvPr id="98" name="Google Shape;98;p20"/>
          <p:cNvSpPr txBox="1"/>
          <p:nvPr>
            <p:ph idx="1" type="subTitle"/>
          </p:nvPr>
        </p:nvSpPr>
        <p:spPr>
          <a:xfrm>
            <a:off x="6519800" y="4184575"/>
            <a:ext cx="23124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/>
              <a:t>ОЛЕНА БУНЯКІНА</a:t>
            </a:r>
            <a:endParaRPr i="1"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ctrTitle"/>
          </p:nvPr>
        </p:nvSpPr>
        <p:spPr>
          <a:xfrm>
            <a:off x="311700" y="263050"/>
            <a:ext cx="8520600" cy="41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" sz="2200" u="sng"/>
              <a:t>ПЕРЕГОВОРИ З ПОТЕНЦІЙНИМ ПРОДАВЦЕМ: </a:t>
            </a:r>
            <a:endParaRPr b="1" i="1" sz="2200" u="sng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b="1" i="1" lang="uk" sz="2200"/>
              <a:t>Продавець має усвідомлювати, що розрахунок за договором відбудеться </a:t>
            </a:r>
            <a:r>
              <a:rPr b="1" i="1" lang="uk" sz="2200" u="sng"/>
              <a:t>в безготівковій формі</a:t>
            </a:r>
            <a:r>
              <a:rPr b="1" i="1" lang="uk" sz="2200"/>
              <a:t>;</a:t>
            </a:r>
            <a:endParaRPr b="1" i="1" sz="22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b="1" i="1" lang="uk" sz="2200"/>
              <a:t>до посвідчення договору продавець має </a:t>
            </a:r>
            <a:r>
              <a:rPr b="1" i="1" lang="uk" sz="2200" u="sng"/>
              <a:t>відкрити рахунок</a:t>
            </a:r>
            <a:r>
              <a:rPr b="1" i="1" lang="uk" sz="2200"/>
              <a:t> в банківській установі, яка співпрацює з державною програмою. Перелік банків: "Ощадбанк", "ПриватБанк", "Monobank", "Сенс Банк", "А-Банк", "ПУМБ" та інші, які стали партнерами "єВідновлення". Перелік банків з часом може бути розширено.</a:t>
            </a:r>
            <a:endParaRPr b="1" i="1" sz="22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b="1" i="1" lang="uk" sz="2200"/>
              <a:t>грошові </a:t>
            </a:r>
            <a:r>
              <a:rPr b="1" i="1" lang="uk" sz="2200" u="sng"/>
              <a:t>кошти надійдуть </a:t>
            </a:r>
            <a:r>
              <a:rPr b="1" i="1" lang="uk" sz="2200"/>
              <a:t>на рахунок продавця </a:t>
            </a:r>
            <a:r>
              <a:rPr b="1" i="1" lang="uk" sz="2200" u="sng"/>
              <a:t>протягом 5 робочих днів після укладення договору </a:t>
            </a:r>
            <a:r>
              <a:rPr b="1" i="1" lang="uk" sz="2200"/>
              <a:t>купівлі-продажу та внесення інформації про договір до Реєстру пошкодженого та знищеного майна нотаріусом;</a:t>
            </a:r>
            <a:endParaRPr b="1" i="1" sz="22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b="1" i="1" lang="uk" sz="2200"/>
              <a:t>Продавець має враховувати факт того, що встановлено </a:t>
            </a:r>
            <a:r>
              <a:rPr b="1" i="1" lang="uk" sz="2200" u="sng"/>
              <a:t>ліміти на зняття готівки з рахунку</a:t>
            </a:r>
            <a:r>
              <a:rPr b="1" i="1" lang="uk" sz="2200"/>
              <a:t>;</a:t>
            </a:r>
            <a:endParaRPr b="1" i="1" sz="2200"/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200"/>
          </a:p>
        </p:txBody>
      </p:sp>
      <p:sp>
        <p:nvSpPr>
          <p:cNvPr id="104" name="Google Shape;104;p21"/>
          <p:cNvSpPr txBox="1"/>
          <p:nvPr>
            <p:ph idx="1" type="subTitle"/>
          </p:nvPr>
        </p:nvSpPr>
        <p:spPr>
          <a:xfrm>
            <a:off x="6519800" y="4184575"/>
            <a:ext cx="23124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/>
              <a:t>ОЛЕНА БУНЯКІНА</a:t>
            </a:r>
            <a:endParaRPr i="1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