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Oswald Bold" charset="1" panose="00000800000000000000"/>
      <p:regular r:id="rId20"/>
    </p:embeddedFont>
    <p:embeddedFont>
      <p:font typeface="Roboto" charset="1" panose="02000000000000000000"/>
      <p:regular r:id="rId21"/>
    </p:embeddedFont>
    <p:embeddedFont>
      <p:font typeface="Roboto Bold" charset="1" panose="02000000000000000000"/>
      <p:regular r:id="rId22"/>
    </p:embeddedFont>
    <p:embeddedFont>
      <p:font typeface="Verdana Pro" charset="1" panose="020B0604030504040204"/>
      <p:regular r:id="rId23"/>
    </p:embeddedFont>
    <p:embeddedFont>
      <p:font typeface="Oswald" charset="1" panose="000005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9.png" Type="http://schemas.openxmlformats.org/officeDocument/2006/relationships/image"/><Relationship Id="rId4" Target="../media/image50.png" Type="http://schemas.openxmlformats.org/officeDocument/2006/relationships/image"/><Relationship Id="rId5" Target="../media/image51.pn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0.png" Type="http://schemas.openxmlformats.org/officeDocument/2006/relationships/image"/><Relationship Id="rId11" Target="../media/image61.png" Type="http://schemas.openxmlformats.org/officeDocument/2006/relationships/image"/><Relationship Id="rId2" Target="../media/image52.png" Type="http://schemas.openxmlformats.org/officeDocument/2006/relationships/image"/><Relationship Id="rId3" Target="../media/image53.svg" Type="http://schemas.openxmlformats.org/officeDocument/2006/relationships/image"/><Relationship Id="rId4" Target="../media/image54.png" Type="http://schemas.openxmlformats.org/officeDocument/2006/relationships/image"/><Relationship Id="rId5" Target="../media/image55.svg" Type="http://schemas.openxmlformats.org/officeDocument/2006/relationships/image"/><Relationship Id="rId6" Target="../media/image56.png" Type="http://schemas.openxmlformats.org/officeDocument/2006/relationships/image"/><Relationship Id="rId7" Target="../media/image57.svg" Type="http://schemas.openxmlformats.org/officeDocument/2006/relationships/image"/><Relationship Id="rId8" Target="../media/image58.png" Type="http://schemas.openxmlformats.org/officeDocument/2006/relationships/image"/><Relationship Id="rId9" Target="../media/image59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16" Target="../media/image21.png" Type="http://schemas.openxmlformats.org/officeDocument/2006/relationships/image"/><Relationship Id="rId17" Target="../media/image22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7.png" Type="http://schemas.openxmlformats.org/officeDocument/2006/relationships/image"/><Relationship Id="rId20" Target="../media/image25.png" Type="http://schemas.openxmlformats.org/officeDocument/2006/relationships/image"/><Relationship Id="rId21" Target="../media/image26.svg" Type="http://schemas.openxmlformats.org/officeDocument/2006/relationships/image"/><Relationship Id="rId22" Target="../media/image27.png" Type="http://schemas.openxmlformats.org/officeDocument/2006/relationships/image"/><Relationship Id="rId23" Target="../media/image28.sv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png" Type="http://schemas.openxmlformats.org/officeDocument/2006/relationships/image"/><Relationship Id="rId6" Target="../media/image33.png" Type="http://schemas.openxmlformats.org/officeDocument/2006/relationships/image"/><Relationship Id="rId7" Target="../media/image3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jpe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4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69266" y="0"/>
            <a:ext cx="9018734" cy="10523182"/>
            <a:chOff x="0" y="0"/>
            <a:chExt cx="2375304" cy="27715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75304" cy="2771538"/>
            </a:xfrm>
            <a:custGeom>
              <a:avLst/>
              <a:gdLst/>
              <a:ahLst/>
              <a:cxnLst/>
              <a:rect r="r" b="b" t="t" l="l"/>
              <a:pathLst>
                <a:path h="2771538" w="2375304">
                  <a:moveTo>
                    <a:pt x="0" y="0"/>
                  </a:moveTo>
                  <a:lnTo>
                    <a:pt x="2375304" y="0"/>
                  </a:lnTo>
                  <a:lnTo>
                    <a:pt x="2375304" y="2771538"/>
                  </a:lnTo>
                  <a:lnTo>
                    <a:pt x="0" y="277153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2375304" cy="27715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1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269266" y="0"/>
            <a:ext cx="9018734" cy="10287000"/>
          </a:xfrm>
          <a:custGeom>
            <a:avLst/>
            <a:gdLst/>
            <a:ahLst/>
            <a:cxnLst/>
            <a:rect r="r" b="b" t="t" l="l"/>
            <a:pathLst>
              <a:path h="10287000" w="9018734">
                <a:moveTo>
                  <a:pt x="0" y="0"/>
                </a:moveTo>
                <a:lnTo>
                  <a:pt x="9018734" y="0"/>
                </a:lnTo>
                <a:lnTo>
                  <a:pt x="901873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3000"/>
            </a:blip>
            <a:stretch>
              <a:fillRect l="-28155" t="0" r="-2392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53190" y="1028700"/>
            <a:ext cx="6250886" cy="9376329"/>
          </a:xfrm>
          <a:custGeom>
            <a:avLst/>
            <a:gdLst/>
            <a:ahLst/>
            <a:cxnLst/>
            <a:rect r="r" b="b" t="t" l="l"/>
            <a:pathLst>
              <a:path h="9376329" w="6250886">
                <a:moveTo>
                  <a:pt x="0" y="0"/>
                </a:moveTo>
                <a:lnTo>
                  <a:pt x="6250886" y="0"/>
                </a:lnTo>
                <a:lnTo>
                  <a:pt x="6250886" y="9376329"/>
                </a:lnTo>
                <a:lnTo>
                  <a:pt x="0" y="93763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47484" y="552195"/>
            <a:ext cx="3833102" cy="2227990"/>
          </a:xfrm>
          <a:custGeom>
            <a:avLst/>
            <a:gdLst/>
            <a:ahLst/>
            <a:cxnLst/>
            <a:rect r="r" b="b" t="t" l="l"/>
            <a:pathLst>
              <a:path h="2227990" w="3833102">
                <a:moveTo>
                  <a:pt x="0" y="0"/>
                </a:moveTo>
                <a:lnTo>
                  <a:pt x="3833102" y="0"/>
                </a:lnTo>
                <a:lnTo>
                  <a:pt x="3833102" y="2227990"/>
                </a:lnTo>
                <a:lnTo>
                  <a:pt x="0" y="2227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152406"/>
            <a:ext cx="7620863" cy="6083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8"/>
              </a:lnSpc>
            </a:pPr>
            <a:r>
              <a:rPr lang="en-US" sz="7280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ЄВРОІНТЕГРАЦІЯ ТА АГРОСЕКТОР: КЛЮЧОВІ</a:t>
            </a:r>
            <a:r>
              <a:rPr lang="en-US" sz="7280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 виклики та перспективи адаптації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119486"/>
            <a:ext cx="9541177" cy="3574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2956" spc="-59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Спікерка: Елліна Юрченко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573254"/>
            <a:ext cx="7048521" cy="628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19"/>
              </a:lnSpc>
            </a:pPr>
            <a:r>
              <a:rPr lang="en-US" sz="2199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Докторка філософії права,</a:t>
            </a:r>
          </a:p>
          <a:p>
            <a:pPr algn="l">
              <a:lnSpc>
                <a:spcPts val="2419"/>
              </a:lnSpc>
            </a:pPr>
            <a:r>
              <a:rPr lang="en-US" sz="2199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Голова Центру аналізу політики “Зміст”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29380"/>
            <a:ext cx="5500505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80"/>
              </a:lnSpc>
            </a:pPr>
            <a:r>
              <a:rPr lang="en-US" b="true" sz="4800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НАРАТИВ 4.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342990"/>
            <a:ext cx="14808980" cy="68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Проте Україна не прагне бути лише споживачем субсидій – вона позиціонує себе як партнер, що принесе додану вартість.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24095"/>
            <a:ext cx="13852190" cy="167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b="true">
                <a:solidFill>
                  <a:srgbClr val="006D77"/>
                </a:solidFill>
                <a:latin typeface="Oswald Bold"/>
                <a:ea typeface="Oswald Bold"/>
                <a:cs typeface="Oswald Bold"/>
                <a:sym typeface="Oswald Bold"/>
              </a:rPr>
              <a:t>“НИЖЧІ СТАНДАРТИ ВИРОБНИЦТВА В УКРАЇНІ”</a:t>
            </a:r>
          </a:p>
          <a:p>
            <a:pPr algn="l">
              <a:lnSpc>
                <a:spcPts val="4399"/>
              </a:lnSpc>
            </a:pPr>
          </a:p>
          <a:p>
            <a:pPr algn="l">
              <a:lnSpc>
                <a:spcPts val="43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445223" y="1496005"/>
            <a:ext cx="11392457" cy="134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ЧЛЕНСТВО УКРАЇНИ В ЄС РОЗОРИТЬ БЮДЖЕТ ЄВРОСОЮЗУ ЧЕРЕЗ АГРОСЕКТОР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211636"/>
            <a:ext cx="14808980" cy="68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Стратегічно український агросектор може посилити продовольчу безпеку ЄС та розширити ринки, зменшуючи залежність Європи від імпорту з третіх країн​.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080282"/>
            <a:ext cx="14808980" cy="68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Урядовці та експерти пропонують нову модель співпраці, орієнтовану на конкурентоспроможність та інновації замість залежності від дотацій САП​.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948928"/>
            <a:ext cx="14808980" cy="10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Таким чином, інтеграція України – це не тягар, а інвестиція в спільну економічну стійкість: зміцнений український АПК здатен стати опорою продовольчої безпеки ЄС, а членство України розглядається як вклад у стабільність регіону​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694565" y="7755090"/>
            <a:ext cx="2787595" cy="2770264"/>
          </a:xfrm>
          <a:custGeom>
            <a:avLst/>
            <a:gdLst/>
            <a:ahLst/>
            <a:cxnLst/>
            <a:rect r="r" b="b" t="t" l="l"/>
            <a:pathLst>
              <a:path h="2770264" w="2787595">
                <a:moveTo>
                  <a:pt x="0" y="0"/>
                </a:moveTo>
                <a:lnTo>
                  <a:pt x="2787595" y="0"/>
                </a:lnTo>
                <a:lnTo>
                  <a:pt x="2787595" y="2770264"/>
                </a:lnTo>
                <a:lnTo>
                  <a:pt x="0" y="2770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61733" r="-261838" b="-65996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516022" y="1863228"/>
            <a:ext cx="17228452" cy="1375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720"/>
              </a:lnSpc>
            </a:pPr>
            <a:r>
              <a:rPr lang="en-US" b="true" sz="12000">
                <a:solidFill>
                  <a:srgbClr val="BA2B26"/>
                </a:solidFill>
                <a:latin typeface="Oswald Bold"/>
                <a:ea typeface="Oswald Bold"/>
                <a:cs typeface="Oswald Bold"/>
                <a:sym typeface="Oswald Bold"/>
              </a:rPr>
              <a:t>БЕЗМИТНА ТОРГІВЛЯ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628002" y="6275387"/>
            <a:ext cx="14703785" cy="61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>
                <a:solidFill>
                  <a:srgbClr val="BA2B26"/>
                </a:solidFill>
                <a:latin typeface="Oswald"/>
                <a:ea typeface="Oswald"/>
                <a:cs typeface="Oswald"/>
                <a:sym typeface="Oswald"/>
              </a:rPr>
              <a:t>ДІЄ ДО </a:t>
            </a:r>
            <a:r>
              <a:rPr lang="en-US" b="true" sz="4299">
                <a:solidFill>
                  <a:srgbClr val="BA2B26"/>
                </a:solidFill>
                <a:latin typeface="Oswald Bold"/>
                <a:ea typeface="Oswald Bold"/>
                <a:cs typeface="Oswald Bold"/>
                <a:sym typeface="Oswald Bold"/>
              </a:rPr>
              <a:t>5 ЧЕРВНЯ 2025.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8002" y="6930071"/>
            <a:ext cx="15084427" cy="61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>
                <a:solidFill>
                  <a:srgbClr val="BA2B26">
                    <a:alpha val="80000"/>
                  </a:srgbClr>
                </a:solidFill>
                <a:latin typeface="Oswald"/>
                <a:ea typeface="Oswald"/>
                <a:cs typeface="Oswald"/>
                <a:sym typeface="Oswald"/>
              </a:rPr>
              <a:t>ВТРАТИ ДЛЯ УКРАЇНИ У РАЗІ СКАСУВАННЯ – ДО </a:t>
            </a:r>
            <a:r>
              <a:rPr lang="en-US" b="true" sz="4299">
                <a:solidFill>
                  <a:srgbClr val="BA2B26">
                    <a:alpha val="80000"/>
                  </a:srgbClr>
                </a:solidFill>
                <a:latin typeface="Oswald Bold"/>
                <a:ea typeface="Oswald Bold"/>
                <a:cs typeface="Oswald Bold"/>
                <a:sym typeface="Oswald Bold"/>
              </a:rPr>
              <a:t>€3,5–4 МЛРД </a:t>
            </a:r>
            <a:r>
              <a:rPr lang="en-US" sz="4299">
                <a:solidFill>
                  <a:srgbClr val="BA2B26">
                    <a:alpha val="80000"/>
                  </a:srgbClr>
                </a:solidFill>
                <a:latin typeface="Oswald"/>
                <a:ea typeface="Oswald"/>
                <a:cs typeface="Oswald"/>
                <a:sym typeface="Oswald"/>
              </a:rPr>
              <a:t>НА РІК.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8002" y="7584756"/>
            <a:ext cx="14703785" cy="616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29"/>
              </a:lnSpc>
            </a:pPr>
            <a:r>
              <a:rPr lang="en-US" sz="4299">
                <a:solidFill>
                  <a:srgbClr val="BA2B26">
                    <a:alpha val="60000"/>
                  </a:srgbClr>
                </a:solidFill>
                <a:latin typeface="Oswald"/>
                <a:ea typeface="Oswald"/>
                <a:cs typeface="Oswald"/>
                <a:sym typeface="Oswald"/>
              </a:rPr>
              <a:t>АЛЬТЕРНАТИВИ: ЧАСТКОВЕ </a:t>
            </a:r>
            <a:r>
              <a:rPr lang="en-US" b="true" sz="4299">
                <a:solidFill>
                  <a:srgbClr val="BA2B26">
                    <a:alpha val="60000"/>
                  </a:srgbClr>
                </a:solidFill>
                <a:latin typeface="Oswald Bold"/>
                <a:ea typeface="Oswald Bold"/>
                <a:cs typeface="Oswald Bold"/>
                <a:sym typeface="Oswald Bold"/>
              </a:rPr>
              <a:t>КВОТУВАННЯ</a:t>
            </a:r>
            <a:r>
              <a:rPr lang="en-US" sz="4299">
                <a:solidFill>
                  <a:srgbClr val="BA2B26">
                    <a:alpha val="60000"/>
                  </a:srgbClr>
                </a:solidFill>
                <a:latin typeface="Oswald"/>
                <a:ea typeface="Oswald"/>
                <a:cs typeface="Oswald"/>
                <a:sym typeface="Oswald"/>
              </a:rPr>
              <a:t> СТРАТЕГІЧНИХ ТОВАРІВ.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2496822" y="4025086"/>
            <a:ext cx="19033127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3200"/>
              </a:lnSpc>
            </a:pPr>
            <a:r>
              <a:rPr lang="en-US" b="true" sz="12000">
                <a:solidFill>
                  <a:srgbClr val="BA2B26"/>
                </a:solidFill>
                <a:latin typeface="Oswald Bold"/>
                <a:ea typeface="Oswald Bold"/>
                <a:cs typeface="Oswald Bold"/>
                <a:sym typeface="Oswald Bold"/>
              </a:rPr>
              <a:t> У 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682622" y="3112908"/>
            <a:ext cx="17228452" cy="1375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720"/>
              </a:lnSpc>
            </a:pPr>
            <a:r>
              <a:rPr lang="en-US" b="true" sz="12000">
                <a:solidFill>
                  <a:srgbClr val="BA2B26"/>
                </a:solidFill>
                <a:latin typeface="Oswald Bold"/>
                <a:ea typeface="Oswald Bold"/>
                <a:cs typeface="Oswald Bold"/>
                <a:sym typeface="Oswald Bold"/>
              </a:rPr>
              <a:t>УКРАЇНИ З ЄС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76457" y="2587625"/>
            <a:ext cx="3517546" cy="6679638"/>
            <a:chOff x="0" y="0"/>
            <a:chExt cx="616029" cy="11698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6029" cy="1169808"/>
            </a:xfrm>
            <a:custGeom>
              <a:avLst/>
              <a:gdLst/>
              <a:ahLst/>
              <a:cxnLst/>
              <a:rect r="r" b="b" t="t" l="l"/>
              <a:pathLst>
                <a:path h="1169808" w="616029">
                  <a:moveTo>
                    <a:pt x="0" y="0"/>
                  </a:moveTo>
                  <a:lnTo>
                    <a:pt x="616029" y="0"/>
                  </a:lnTo>
                  <a:lnTo>
                    <a:pt x="616029" y="1169808"/>
                  </a:lnTo>
                  <a:lnTo>
                    <a:pt x="0" y="1169808"/>
                  </a:lnTo>
                  <a:close/>
                </a:path>
              </a:pathLst>
            </a:custGeom>
            <a:solidFill>
              <a:srgbClr val="EBEBEB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616029" cy="1226958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2643"/>
                </a:lnSpc>
              </a:pPr>
            </a:p>
          </p:txBody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584278" y="2583489"/>
            <a:ext cx="3901904" cy="3901904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478691" y="3559838"/>
            <a:ext cx="2091810" cy="1038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165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Продовольча безпека, ветеринарна та фітосанітарна політика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842420" y="5947466"/>
            <a:ext cx="3093913" cy="3319797"/>
            <a:chOff x="0" y="0"/>
            <a:chExt cx="346037" cy="37130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46037" cy="371301"/>
            </a:xfrm>
            <a:custGeom>
              <a:avLst/>
              <a:gdLst/>
              <a:ahLst/>
              <a:cxnLst/>
              <a:rect r="r" b="b" t="t" l="l"/>
              <a:pathLst>
                <a:path h="371301" w="346037">
                  <a:moveTo>
                    <a:pt x="0" y="0"/>
                  </a:moveTo>
                  <a:lnTo>
                    <a:pt x="346037" y="0"/>
                  </a:lnTo>
                  <a:lnTo>
                    <a:pt x="346037" y="371301"/>
                  </a:lnTo>
                  <a:lnTo>
                    <a:pt x="0" y="371301"/>
                  </a:lnTo>
                  <a:close/>
                </a:path>
              </a:pathLst>
            </a:custGeom>
            <a:solidFill>
              <a:srgbClr val="F4DAD9"/>
            </a:solidFill>
            <a:ln cap="sq">
              <a:noFill/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346037" cy="428451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2643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5909131" y="6066157"/>
            <a:ext cx="4916978" cy="2760000"/>
          </a:xfrm>
          <a:custGeom>
            <a:avLst/>
            <a:gdLst/>
            <a:ahLst/>
            <a:cxnLst/>
            <a:rect r="r" b="b" t="t" l="l"/>
            <a:pathLst>
              <a:path h="2760000" w="4916978">
                <a:moveTo>
                  <a:pt x="0" y="0"/>
                </a:moveTo>
                <a:lnTo>
                  <a:pt x="4916979" y="0"/>
                </a:lnTo>
                <a:lnTo>
                  <a:pt x="4916979" y="2760000"/>
                </a:lnTo>
                <a:lnTo>
                  <a:pt x="0" y="276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50" t="-13197" r="-6019" b="-3299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5909131" y="3941201"/>
            <a:ext cx="5027202" cy="1923560"/>
            <a:chOff x="0" y="0"/>
            <a:chExt cx="553314" cy="211715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53314" cy="211715"/>
            </a:xfrm>
            <a:custGeom>
              <a:avLst/>
              <a:gdLst/>
              <a:ahLst/>
              <a:cxnLst/>
              <a:rect r="r" b="b" t="t" l="l"/>
              <a:pathLst>
                <a:path h="211715" w="553314">
                  <a:moveTo>
                    <a:pt x="0" y="0"/>
                  </a:moveTo>
                  <a:lnTo>
                    <a:pt x="553314" y="0"/>
                  </a:lnTo>
                  <a:lnTo>
                    <a:pt x="553314" y="211715"/>
                  </a:lnTo>
                  <a:lnTo>
                    <a:pt x="0" y="211715"/>
                  </a:lnTo>
                  <a:close/>
                </a:path>
              </a:pathLst>
            </a:custGeom>
            <a:solidFill>
              <a:srgbClr val="C8CF95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553314" cy="268865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2643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-3241352">
            <a:off x="6697414" y="5162776"/>
            <a:ext cx="833575" cy="1446267"/>
            <a:chOff x="0" y="0"/>
            <a:chExt cx="573798" cy="9955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73798" cy="995550"/>
            </a:xfrm>
            <a:custGeom>
              <a:avLst/>
              <a:gdLst/>
              <a:ahLst/>
              <a:cxnLst/>
              <a:rect r="r" b="b" t="t" l="l"/>
              <a:pathLst>
                <a:path h="995550" w="573798">
                  <a:moveTo>
                    <a:pt x="286899" y="995550"/>
                  </a:moveTo>
                  <a:lnTo>
                    <a:pt x="573798" y="0"/>
                  </a:lnTo>
                  <a:lnTo>
                    <a:pt x="0" y="0"/>
                  </a:lnTo>
                  <a:lnTo>
                    <a:pt x="286899" y="995550"/>
                  </a:lnTo>
                  <a:close/>
                </a:path>
              </a:pathLst>
            </a:custGeom>
            <a:solidFill>
              <a:srgbClr val="C8CF9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89656" y="13961"/>
              <a:ext cx="394486" cy="519370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2643"/>
                </a:lnSpc>
              </a:pPr>
            </a:p>
          </p:txBody>
        </p:sp>
      </p:grpSp>
      <p:sp>
        <p:nvSpPr>
          <p:cNvPr name="AutoShape 17" id="17"/>
          <p:cNvSpPr/>
          <p:nvPr/>
        </p:nvSpPr>
        <p:spPr>
          <a:xfrm>
            <a:off x="8318687" y="6235348"/>
            <a:ext cx="555085" cy="0"/>
          </a:xfrm>
          <a:prstGeom prst="line">
            <a:avLst/>
          </a:prstGeom>
          <a:ln cap="flat" w="19050">
            <a:solidFill>
              <a:srgbClr val="1A38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 flipV="true">
            <a:off x="8268370" y="6235348"/>
            <a:ext cx="0" cy="182841"/>
          </a:xfrm>
          <a:prstGeom prst="line">
            <a:avLst/>
          </a:prstGeom>
          <a:ln cap="flat" w="19050">
            <a:solidFill>
              <a:srgbClr val="1A384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9" id="19"/>
          <p:cNvGrpSpPr/>
          <p:nvPr/>
        </p:nvGrpSpPr>
        <p:grpSpPr>
          <a:xfrm rot="0">
            <a:off x="8061874" y="6099974"/>
            <a:ext cx="412994" cy="250802"/>
            <a:chOff x="0" y="0"/>
            <a:chExt cx="1450906" cy="88110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450906" cy="881104"/>
            </a:xfrm>
            <a:custGeom>
              <a:avLst/>
              <a:gdLst/>
              <a:ahLst/>
              <a:cxnLst/>
              <a:rect r="r" b="b" t="t" l="l"/>
              <a:pathLst>
                <a:path h="881104" w="1450906">
                  <a:moveTo>
                    <a:pt x="725453" y="0"/>
                  </a:moveTo>
                  <a:cubicBezTo>
                    <a:pt x="324796" y="0"/>
                    <a:pt x="0" y="197242"/>
                    <a:pt x="0" y="440552"/>
                  </a:cubicBezTo>
                  <a:cubicBezTo>
                    <a:pt x="0" y="683862"/>
                    <a:pt x="324796" y="881104"/>
                    <a:pt x="725453" y="881104"/>
                  </a:cubicBezTo>
                  <a:cubicBezTo>
                    <a:pt x="1126110" y="881104"/>
                    <a:pt x="1450906" y="683862"/>
                    <a:pt x="1450906" y="440552"/>
                  </a:cubicBezTo>
                  <a:cubicBezTo>
                    <a:pt x="1450906" y="197242"/>
                    <a:pt x="1126110" y="0"/>
                    <a:pt x="725453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1A3847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136022" y="25453"/>
              <a:ext cx="1178861" cy="77304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2643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5909131" y="2637224"/>
            <a:ext cx="5037588" cy="1261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7"/>
              </a:lnSpc>
            </a:pPr>
            <a:r>
              <a:rPr lang="en-US" b="true" sz="2292" spc="-41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ІМПЛЕМЕНТАЦІЯ УГОДИ ПРО АСОЦІАЦІЮ З ЄС У СФЕРІ ПРОДОВОЛЬЧОЇ БЕЗПЕКИ, ВЕТЕРИНАРНОЇ ТА ФІТОСАНІТАРНОЇ ПОЛІТИКИ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994376" y="6155134"/>
            <a:ext cx="504395" cy="169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7"/>
              </a:lnSpc>
            </a:pPr>
            <a:r>
              <a:rPr lang="en-US" sz="117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+10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6114533" y="7446157"/>
            <a:ext cx="422632" cy="378079"/>
            <a:chOff x="0" y="0"/>
            <a:chExt cx="65497" cy="58592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5497" cy="58592"/>
            </a:xfrm>
            <a:custGeom>
              <a:avLst/>
              <a:gdLst/>
              <a:ahLst/>
              <a:cxnLst/>
              <a:rect r="r" b="b" t="t" l="l"/>
              <a:pathLst>
                <a:path h="58592" w="65497">
                  <a:moveTo>
                    <a:pt x="0" y="0"/>
                  </a:moveTo>
                  <a:lnTo>
                    <a:pt x="65497" y="0"/>
                  </a:lnTo>
                  <a:lnTo>
                    <a:pt x="6549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6E7731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28575"/>
              <a:ext cx="6549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79"/>
                </a:lnSpc>
              </a:pPr>
              <a:r>
                <a:rPr lang="en-US" b="true" sz="1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42</a:t>
              </a: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2167313" y="4453039"/>
            <a:ext cx="2602753" cy="1330828"/>
            <a:chOff x="0" y="0"/>
            <a:chExt cx="3470338" cy="177443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387009"/>
              <a:ext cx="3470338" cy="1387429"/>
            </a:xfrm>
            <a:custGeom>
              <a:avLst/>
              <a:gdLst/>
              <a:ahLst/>
              <a:cxnLst/>
              <a:rect r="r" b="b" t="t" l="l"/>
              <a:pathLst>
                <a:path h="1387429" w="3470338">
                  <a:moveTo>
                    <a:pt x="0" y="0"/>
                  </a:moveTo>
                  <a:lnTo>
                    <a:pt x="3470338" y="0"/>
                  </a:lnTo>
                  <a:lnTo>
                    <a:pt x="3470338" y="1387429"/>
                  </a:lnTo>
                  <a:lnTo>
                    <a:pt x="0" y="1387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4125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160277" y="0"/>
              <a:ext cx="3225072" cy="387009"/>
            </a:xfrm>
            <a:custGeom>
              <a:avLst/>
              <a:gdLst/>
              <a:ahLst/>
              <a:cxnLst/>
              <a:rect r="r" b="b" t="t" l="l"/>
              <a:pathLst>
                <a:path h="387009" w="3225072">
                  <a:moveTo>
                    <a:pt x="0" y="0"/>
                  </a:moveTo>
                  <a:lnTo>
                    <a:pt x="3225071" y="0"/>
                  </a:lnTo>
                  <a:lnTo>
                    <a:pt x="3225071" y="387009"/>
                  </a:lnTo>
                  <a:lnTo>
                    <a:pt x="0" y="387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1382825" y="3270333"/>
            <a:ext cx="3403056" cy="3177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38"/>
              </a:lnSpc>
            </a:pPr>
            <a:r>
              <a:rPr lang="en-US" sz="1738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Україна має завершити гармонізацію законодавства щодо здоров'я рослин, ГМО і офіційного контролю, а також завершити процес прийняття законодавства в частині благополуччя тварин. Необхідно розширити використання системи TRACES, реформувати органи контролю за безпечністю харчових продуктів та запровадити європейські стандарти реєстрації та моніторингу тварин.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382825" y="2665799"/>
            <a:ext cx="3279831" cy="29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91"/>
              </a:lnSpc>
            </a:pPr>
            <a:r>
              <a:rPr lang="en-US" b="true" sz="2291" spc="-41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ЩО ПОТРІБНО ВИКОНАТИ?</a:t>
            </a:r>
          </a:p>
        </p:txBody>
      </p:sp>
      <p:grpSp>
        <p:nvGrpSpPr>
          <p:cNvPr name="Group 32" id="32"/>
          <p:cNvGrpSpPr/>
          <p:nvPr/>
        </p:nvGrpSpPr>
        <p:grpSpPr>
          <a:xfrm rot="0">
            <a:off x="7128331" y="7446157"/>
            <a:ext cx="422632" cy="378079"/>
            <a:chOff x="0" y="0"/>
            <a:chExt cx="65497" cy="585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5497" cy="58592"/>
            </a:xfrm>
            <a:custGeom>
              <a:avLst/>
              <a:gdLst/>
              <a:ahLst/>
              <a:cxnLst/>
              <a:rect r="r" b="b" t="t" l="l"/>
              <a:pathLst>
                <a:path h="58592" w="65497">
                  <a:moveTo>
                    <a:pt x="0" y="0"/>
                  </a:moveTo>
                  <a:lnTo>
                    <a:pt x="65497" y="0"/>
                  </a:lnTo>
                  <a:lnTo>
                    <a:pt x="6549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6E7731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6549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79"/>
                </a:lnSpc>
              </a:pPr>
              <a:r>
                <a:rPr lang="en-US" b="true" sz="1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64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156305" y="7257118"/>
            <a:ext cx="422632" cy="378079"/>
            <a:chOff x="0" y="0"/>
            <a:chExt cx="65497" cy="585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5497" cy="58592"/>
            </a:xfrm>
            <a:custGeom>
              <a:avLst/>
              <a:gdLst/>
              <a:ahLst/>
              <a:cxnLst/>
              <a:rect r="r" b="b" t="t" l="l"/>
              <a:pathLst>
                <a:path h="58592" w="65497">
                  <a:moveTo>
                    <a:pt x="0" y="0"/>
                  </a:moveTo>
                  <a:lnTo>
                    <a:pt x="65497" y="0"/>
                  </a:lnTo>
                  <a:lnTo>
                    <a:pt x="6549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6E7731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6549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79"/>
                </a:lnSpc>
              </a:pPr>
              <a:r>
                <a:rPr lang="en-US" b="true" sz="1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72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9124049" y="7124551"/>
            <a:ext cx="422632" cy="378079"/>
            <a:chOff x="0" y="0"/>
            <a:chExt cx="65497" cy="58592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5497" cy="58592"/>
            </a:xfrm>
            <a:custGeom>
              <a:avLst/>
              <a:gdLst/>
              <a:ahLst/>
              <a:cxnLst/>
              <a:rect r="r" b="b" t="t" l="l"/>
              <a:pathLst>
                <a:path h="58592" w="65497">
                  <a:moveTo>
                    <a:pt x="0" y="0"/>
                  </a:moveTo>
                  <a:lnTo>
                    <a:pt x="65497" y="0"/>
                  </a:lnTo>
                  <a:lnTo>
                    <a:pt x="6549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6E7731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28575"/>
              <a:ext cx="6549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79"/>
                </a:lnSpc>
              </a:pPr>
              <a:r>
                <a:rPr lang="en-US" b="true" sz="1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82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10192415" y="7124551"/>
            <a:ext cx="422632" cy="378079"/>
            <a:chOff x="0" y="0"/>
            <a:chExt cx="65497" cy="58592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5497" cy="58592"/>
            </a:xfrm>
            <a:custGeom>
              <a:avLst/>
              <a:gdLst/>
              <a:ahLst/>
              <a:cxnLst/>
              <a:rect r="r" b="b" t="t" l="l"/>
              <a:pathLst>
                <a:path h="58592" w="65497">
                  <a:moveTo>
                    <a:pt x="0" y="0"/>
                  </a:moveTo>
                  <a:lnTo>
                    <a:pt x="65497" y="0"/>
                  </a:lnTo>
                  <a:lnTo>
                    <a:pt x="6549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6E7731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28575"/>
              <a:ext cx="6549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79"/>
                </a:lnSpc>
              </a:pPr>
              <a:r>
                <a:rPr lang="en-US" b="true" sz="1200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83</a:t>
              </a: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11382825" y="8830068"/>
            <a:ext cx="3339633" cy="453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38"/>
              </a:lnSpc>
            </a:pPr>
            <a:r>
              <a:rPr lang="en-US" sz="1738" b="true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Джерело: </a:t>
            </a:r>
            <a:r>
              <a:rPr lang="en-US" sz="1738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Пульс Угоди, Євроінтеграційний портал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979871" y="4082180"/>
            <a:ext cx="4896107" cy="1616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"/>
              </a:lnSpc>
            </a:pPr>
            <a:r>
              <a:rPr lang="en-US" sz="1435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Україна адаптувала своє законодавство у сфері </a:t>
            </a:r>
            <a:r>
              <a:rPr lang="en-US" b="true" sz="1435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санітарних та фітосанітарних заходів </a:t>
            </a:r>
            <a:r>
              <a:rPr lang="en-US" sz="1435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до </a:t>
            </a:r>
            <a:r>
              <a:rPr lang="en-US" b="true" sz="1435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стандартів ЄС.</a:t>
            </a:r>
            <a:r>
              <a:rPr lang="en-US" sz="1435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 Прийнято закони про </a:t>
            </a:r>
            <a:r>
              <a:rPr lang="en-US" b="true" sz="1435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ветеринарну медицину, дитяче харчування, матеріали, що контактують з харчовими продуктами, та обіг пестицидів.</a:t>
            </a:r>
            <a:r>
              <a:rPr lang="en-US" sz="1435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 Запроваджено </a:t>
            </a:r>
            <a:r>
              <a:rPr lang="en-US" b="true" sz="1435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електронний реєстр пестицидів </a:t>
            </a:r>
            <a:r>
              <a:rPr lang="en-US" sz="1435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та оновлено </a:t>
            </a:r>
            <a:r>
              <a:rPr lang="en-US" b="true" sz="1435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вимоги до маркування</a:t>
            </a:r>
            <a:r>
              <a:rPr lang="en-US" sz="1435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. Запроваджено європейські стандарти у сфері </a:t>
            </a:r>
            <a:r>
              <a:rPr lang="en-US" b="true" sz="1435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контролю якості молока, заморожених продуктів та безпечності харчових продуктів.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5909131" y="8459507"/>
            <a:ext cx="856647" cy="387353"/>
            <a:chOff x="0" y="0"/>
            <a:chExt cx="129580" cy="5859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29580" cy="58592"/>
            </a:xfrm>
            <a:custGeom>
              <a:avLst/>
              <a:gdLst/>
              <a:ahLst/>
              <a:cxnLst/>
              <a:rect r="r" b="b" t="t" l="l"/>
              <a:pathLst>
                <a:path h="58592" w="129580">
                  <a:moveTo>
                    <a:pt x="0" y="0"/>
                  </a:moveTo>
                  <a:lnTo>
                    <a:pt x="129580" y="0"/>
                  </a:lnTo>
                  <a:lnTo>
                    <a:pt x="129580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28575"/>
              <a:ext cx="129580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79"/>
                </a:lnSpc>
              </a:pPr>
              <a:r>
                <a:rPr lang="en-US" b="true" sz="1200">
                  <a:solidFill>
                    <a:srgbClr val="1A384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2020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6911323" y="8459507"/>
            <a:ext cx="856647" cy="387353"/>
            <a:chOff x="0" y="0"/>
            <a:chExt cx="129580" cy="58592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29580" cy="58592"/>
            </a:xfrm>
            <a:custGeom>
              <a:avLst/>
              <a:gdLst/>
              <a:ahLst/>
              <a:cxnLst/>
              <a:rect r="r" b="b" t="t" l="l"/>
              <a:pathLst>
                <a:path h="58592" w="129580">
                  <a:moveTo>
                    <a:pt x="0" y="0"/>
                  </a:moveTo>
                  <a:lnTo>
                    <a:pt x="129580" y="0"/>
                  </a:lnTo>
                  <a:lnTo>
                    <a:pt x="129580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28575"/>
              <a:ext cx="129580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79"/>
                </a:lnSpc>
              </a:pPr>
              <a:r>
                <a:rPr lang="en-US" b="true" sz="1200">
                  <a:solidFill>
                    <a:srgbClr val="1A384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7939297" y="8459507"/>
            <a:ext cx="856647" cy="387353"/>
            <a:chOff x="0" y="0"/>
            <a:chExt cx="129580" cy="58592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29580" cy="58592"/>
            </a:xfrm>
            <a:custGeom>
              <a:avLst/>
              <a:gdLst/>
              <a:ahLst/>
              <a:cxnLst/>
              <a:rect r="r" b="b" t="t" l="l"/>
              <a:pathLst>
                <a:path h="58592" w="129580">
                  <a:moveTo>
                    <a:pt x="0" y="0"/>
                  </a:moveTo>
                  <a:lnTo>
                    <a:pt x="129580" y="0"/>
                  </a:lnTo>
                  <a:lnTo>
                    <a:pt x="129580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F4DAD9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28575"/>
              <a:ext cx="129580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79"/>
                </a:lnSpc>
              </a:pPr>
              <a:r>
                <a:rPr lang="en-US" b="true" sz="1200">
                  <a:solidFill>
                    <a:srgbClr val="1A384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2022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8938819" y="8459507"/>
            <a:ext cx="856647" cy="387353"/>
            <a:chOff x="0" y="0"/>
            <a:chExt cx="129580" cy="58592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29580" cy="58592"/>
            </a:xfrm>
            <a:custGeom>
              <a:avLst/>
              <a:gdLst/>
              <a:ahLst/>
              <a:cxnLst/>
              <a:rect r="r" b="b" t="t" l="l"/>
              <a:pathLst>
                <a:path h="58592" w="129580">
                  <a:moveTo>
                    <a:pt x="0" y="0"/>
                  </a:moveTo>
                  <a:lnTo>
                    <a:pt x="129580" y="0"/>
                  </a:lnTo>
                  <a:lnTo>
                    <a:pt x="129580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F4DAD9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28575"/>
              <a:ext cx="129580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79"/>
                </a:lnSpc>
              </a:pPr>
              <a:r>
                <a:rPr lang="en-US" b="true" sz="1200">
                  <a:solidFill>
                    <a:srgbClr val="1A384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2023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943411" y="8459507"/>
            <a:ext cx="856647" cy="387353"/>
            <a:chOff x="0" y="0"/>
            <a:chExt cx="129580" cy="58592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29580" cy="58592"/>
            </a:xfrm>
            <a:custGeom>
              <a:avLst/>
              <a:gdLst/>
              <a:ahLst/>
              <a:cxnLst/>
              <a:rect r="r" b="b" t="t" l="l"/>
              <a:pathLst>
                <a:path h="58592" w="129580">
                  <a:moveTo>
                    <a:pt x="0" y="0"/>
                  </a:moveTo>
                  <a:lnTo>
                    <a:pt x="129580" y="0"/>
                  </a:lnTo>
                  <a:lnTo>
                    <a:pt x="129580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F4DAD9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28575"/>
              <a:ext cx="129580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79"/>
                </a:lnSpc>
              </a:pPr>
              <a:r>
                <a:rPr lang="en-US" b="true" sz="1200">
                  <a:solidFill>
                    <a:srgbClr val="1A384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2024</a:t>
              </a:r>
            </a:p>
          </p:txBody>
        </p:sp>
      </p:grpSp>
      <p:sp>
        <p:nvSpPr>
          <p:cNvPr name="TextBox 61" id="61"/>
          <p:cNvSpPr txBox="true"/>
          <p:nvPr/>
        </p:nvSpPr>
        <p:spPr>
          <a:xfrm rot="0">
            <a:off x="2714564" y="6685070"/>
            <a:ext cx="2334341" cy="1774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22"/>
              </a:lnSpc>
            </a:pPr>
            <a:r>
              <a:rPr lang="en-US" sz="1722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Включає адаптацію законодавства про безпеку харчових продуктів, ветеринарних та фітосанітарних стандартів відповідно до вимог ЄС.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1920538" y="7194387"/>
            <a:ext cx="766392" cy="634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9"/>
              </a:lnSpc>
            </a:pPr>
            <a:r>
              <a:rPr lang="en-US" b="true" sz="4879" spc="-87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12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079879" y="7792532"/>
            <a:ext cx="447710" cy="1231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"/>
              </a:lnSpc>
            </a:pPr>
            <a:r>
              <a:rPr lang="en-US" b="true" sz="932" spc="-16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РОЗДІЛ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7842420" y="8873782"/>
            <a:ext cx="3088888" cy="294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5"/>
              </a:lnSpc>
            </a:pPr>
            <a:r>
              <a:rPr lang="en-US" sz="1356">
                <a:solidFill>
                  <a:srgbClr val="BA2B26"/>
                </a:solidFill>
                <a:latin typeface="Roboto"/>
                <a:ea typeface="Roboto"/>
                <a:cs typeface="Roboto"/>
                <a:sym typeface="Roboto"/>
              </a:rPr>
              <a:t>Повномасштабне</a:t>
            </a:r>
          </a:p>
          <a:p>
            <a:pPr algn="ctr">
              <a:lnSpc>
                <a:spcPts val="1085"/>
              </a:lnSpc>
            </a:pPr>
            <a:r>
              <a:rPr lang="en-US" sz="1356">
                <a:solidFill>
                  <a:srgbClr val="BA2B26"/>
                </a:solidFill>
                <a:latin typeface="Roboto"/>
                <a:ea typeface="Roboto"/>
                <a:cs typeface="Roboto"/>
                <a:sym typeface="Roboto"/>
              </a:rPr>
              <a:t>вторгнення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776457" y="1104900"/>
            <a:ext cx="12886198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b="true" sz="3999" spc="-71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ПРОГРЕС У ВИКОНАННІ УКРАЇНОЮ УГОДИ ПРО АСОЦІАЦІЮ З ЄС У РОЗДІЛІ 12</a:t>
            </a:r>
            <a:r>
              <a:rPr lang="en-US" sz="3999" spc="-71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</a:p>
        </p:txBody>
      </p:sp>
      <p:sp>
        <p:nvSpPr>
          <p:cNvPr name="Freeform 66" id="66"/>
          <p:cNvSpPr/>
          <p:nvPr/>
        </p:nvSpPr>
        <p:spPr>
          <a:xfrm flipH="false" flipV="false" rot="0">
            <a:off x="15694565" y="7755090"/>
            <a:ext cx="2787595" cy="2770264"/>
          </a:xfrm>
          <a:custGeom>
            <a:avLst/>
            <a:gdLst/>
            <a:ahLst/>
            <a:cxnLst/>
            <a:rect r="r" b="b" t="t" l="l"/>
            <a:pathLst>
              <a:path h="2770264" w="2787595">
                <a:moveTo>
                  <a:pt x="0" y="0"/>
                </a:moveTo>
                <a:lnTo>
                  <a:pt x="2787595" y="0"/>
                </a:lnTo>
                <a:lnTo>
                  <a:pt x="2787595" y="2770264"/>
                </a:lnTo>
                <a:lnTo>
                  <a:pt x="0" y="27702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61733" r="-261838" b="-65996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66729" y="6035357"/>
            <a:ext cx="3104651" cy="3319165"/>
            <a:chOff x="0" y="0"/>
            <a:chExt cx="347304" cy="3713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47304" cy="371301"/>
            </a:xfrm>
            <a:custGeom>
              <a:avLst/>
              <a:gdLst/>
              <a:ahLst/>
              <a:cxnLst/>
              <a:rect r="r" b="b" t="t" l="l"/>
              <a:pathLst>
                <a:path h="371301" w="347304">
                  <a:moveTo>
                    <a:pt x="0" y="0"/>
                  </a:moveTo>
                  <a:lnTo>
                    <a:pt x="347304" y="0"/>
                  </a:lnTo>
                  <a:lnTo>
                    <a:pt x="347304" y="371301"/>
                  </a:lnTo>
                  <a:lnTo>
                    <a:pt x="0" y="371301"/>
                  </a:lnTo>
                  <a:close/>
                </a:path>
              </a:pathLst>
            </a:custGeom>
            <a:solidFill>
              <a:srgbClr val="F4DAD9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47304" cy="428451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264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552310" y="3975839"/>
            <a:ext cx="5187209" cy="1982915"/>
            <a:chOff x="0" y="0"/>
            <a:chExt cx="644384" cy="2463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44384" cy="246329"/>
            </a:xfrm>
            <a:custGeom>
              <a:avLst/>
              <a:gdLst/>
              <a:ahLst/>
              <a:cxnLst/>
              <a:rect r="r" b="b" t="t" l="l"/>
              <a:pathLst>
                <a:path h="246329" w="644384">
                  <a:moveTo>
                    <a:pt x="0" y="0"/>
                  </a:moveTo>
                  <a:lnTo>
                    <a:pt x="644384" y="0"/>
                  </a:lnTo>
                  <a:lnTo>
                    <a:pt x="644384" y="246329"/>
                  </a:lnTo>
                  <a:lnTo>
                    <a:pt x="0" y="246329"/>
                  </a:lnTo>
                  <a:close/>
                </a:path>
              </a:pathLst>
            </a:custGeom>
            <a:solidFill>
              <a:srgbClr val="87B8B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644384" cy="303479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2643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665348" y="5892153"/>
            <a:ext cx="805534" cy="450268"/>
            <a:chOff x="0" y="0"/>
            <a:chExt cx="1495715" cy="8360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95715" cy="836057"/>
            </a:xfrm>
            <a:custGeom>
              <a:avLst/>
              <a:gdLst/>
              <a:ahLst/>
              <a:cxnLst/>
              <a:rect r="r" b="b" t="t" l="l"/>
              <a:pathLst>
                <a:path h="836057" w="1495715">
                  <a:moveTo>
                    <a:pt x="747857" y="836057"/>
                  </a:moveTo>
                  <a:lnTo>
                    <a:pt x="1495715" y="0"/>
                  </a:lnTo>
                  <a:lnTo>
                    <a:pt x="0" y="0"/>
                  </a:lnTo>
                  <a:lnTo>
                    <a:pt x="747857" y="836057"/>
                  </a:lnTo>
                  <a:close/>
                </a:path>
              </a:pathLst>
            </a:custGeom>
            <a:solidFill>
              <a:srgbClr val="87B8B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233705" y="2568"/>
              <a:ext cx="1028304" cy="445319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2643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5512692" y="5958754"/>
            <a:ext cx="5258688" cy="2645485"/>
          </a:xfrm>
          <a:custGeom>
            <a:avLst/>
            <a:gdLst/>
            <a:ahLst/>
            <a:cxnLst/>
            <a:rect r="r" b="b" t="t" l="l"/>
            <a:pathLst>
              <a:path h="2645485" w="5258688">
                <a:moveTo>
                  <a:pt x="0" y="0"/>
                </a:moveTo>
                <a:lnTo>
                  <a:pt x="5258687" y="0"/>
                </a:lnTo>
                <a:lnTo>
                  <a:pt x="5258687" y="2645485"/>
                </a:lnTo>
                <a:lnTo>
                  <a:pt x="0" y="2645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50" t="-6484" r="-4001" b="-16943"/>
            </a:stretch>
          </a:blipFill>
        </p:spPr>
      </p:sp>
      <p:sp>
        <p:nvSpPr>
          <p:cNvPr name="AutoShape 12" id="12"/>
          <p:cNvSpPr/>
          <p:nvPr/>
        </p:nvSpPr>
        <p:spPr>
          <a:xfrm>
            <a:off x="6145400" y="6714026"/>
            <a:ext cx="1521329" cy="0"/>
          </a:xfrm>
          <a:prstGeom prst="line">
            <a:avLst/>
          </a:prstGeom>
          <a:ln cap="flat" w="9525">
            <a:solidFill>
              <a:srgbClr val="1A3847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V="true">
            <a:off x="6101072" y="6714026"/>
            <a:ext cx="0" cy="477536"/>
          </a:xfrm>
          <a:prstGeom prst="line">
            <a:avLst/>
          </a:prstGeom>
          <a:ln cap="flat" w="9525">
            <a:solidFill>
              <a:srgbClr val="1A3847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5870996" y="6466775"/>
            <a:ext cx="437238" cy="393401"/>
            <a:chOff x="0" y="0"/>
            <a:chExt cx="90337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03370" cy="812800"/>
            </a:xfrm>
            <a:custGeom>
              <a:avLst/>
              <a:gdLst/>
              <a:ahLst/>
              <a:cxnLst/>
              <a:rect r="r" b="b" t="t" l="l"/>
              <a:pathLst>
                <a:path h="812800" w="903370">
                  <a:moveTo>
                    <a:pt x="451685" y="0"/>
                  </a:moveTo>
                  <a:cubicBezTo>
                    <a:pt x="202226" y="0"/>
                    <a:pt x="0" y="181951"/>
                    <a:pt x="0" y="406400"/>
                  </a:cubicBezTo>
                  <a:cubicBezTo>
                    <a:pt x="0" y="630849"/>
                    <a:pt x="202226" y="812800"/>
                    <a:pt x="451685" y="812800"/>
                  </a:cubicBezTo>
                  <a:cubicBezTo>
                    <a:pt x="701144" y="812800"/>
                    <a:pt x="903370" y="630849"/>
                    <a:pt x="903370" y="406400"/>
                  </a:cubicBezTo>
                  <a:cubicBezTo>
                    <a:pt x="903370" y="181951"/>
                    <a:pt x="701144" y="0"/>
                    <a:pt x="451685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1A3847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84691" y="19050"/>
              <a:ext cx="733988" cy="717550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2643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64760" y="2417552"/>
            <a:ext cx="3535497" cy="6972721"/>
            <a:chOff x="0" y="0"/>
            <a:chExt cx="616029" cy="121493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16029" cy="1214935"/>
            </a:xfrm>
            <a:custGeom>
              <a:avLst/>
              <a:gdLst/>
              <a:ahLst/>
              <a:cxnLst/>
              <a:rect r="r" b="b" t="t" l="l"/>
              <a:pathLst>
                <a:path h="1214935" w="616029">
                  <a:moveTo>
                    <a:pt x="0" y="0"/>
                  </a:moveTo>
                  <a:lnTo>
                    <a:pt x="616029" y="0"/>
                  </a:lnTo>
                  <a:lnTo>
                    <a:pt x="616029" y="1214935"/>
                  </a:lnTo>
                  <a:lnTo>
                    <a:pt x="0" y="1214935"/>
                  </a:lnTo>
                  <a:close/>
                </a:path>
              </a:pathLst>
            </a:custGeom>
            <a:solidFill>
              <a:srgbClr val="EBEBEB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616029" cy="1272085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2643"/>
                </a:lnSpc>
              </a:pPr>
            </a:p>
          </p:txBody>
        </p: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371876" y="2535751"/>
            <a:ext cx="3949451" cy="3949451"/>
          </a:xfrm>
          <a:prstGeom prst="rect">
            <a:avLst/>
          </a:prstGeom>
        </p:spPr>
      </p:pic>
      <p:sp>
        <p:nvSpPr>
          <p:cNvPr name="Freeform 21" id="21"/>
          <p:cNvSpPr/>
          <p:nvPr/>
        </p:nvSpPr>
        <p:spPr>
          <a:xfrm flipH="false" flipV="false" rot="0">
            <a:off x="2135560" y="4578043"/>
            <a:ext cx="1196948" cy="1285026"/>
          </a:xfrm>
          <a:custGeom>
            <a:avLst/>
            <a:gdLst/>
            <a:ahLst/>
            <a:cxnLst/>
            <a:rect r="r" b="b" t="t" l="l"/>
            <a:pathLst>
              <a:path h="1285026" w="1196948">
                <a:moveTo>
                  <a:pt x="0" y="0"/>
                </a:moveTo>
                <a:lnTo>
                  <a:pt x="1196948" y="0"/>
                </a:lnTo>
                <a:lnTo>
                  <a:pt x="1196948" y="1285025"/>
                </a:lnTo>
                <a:lnTo>
                  <a:pt x="0" y="12850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1475" r="-110527" b="-1475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398046" y="4398524"/>
            <a:ext cx="1132892" cy="1328309"/>
          </a:xfrm>
          <a:custGeom>
            <a:avLst/>
            <a:gdLst/>
            <a:ahLst/>
            <a:cxnLst/>
            <a:rect r="r" b="b" t="t" l="l"/>
            <a:pathLst>
              <a:path h="1328309" w="1132892">
                <a:moveTo>
                  <a:pt x="0" y="0"/>
                </a:moveTo>
                <a:lnTo>
                  <a:pt x="1132892" y="0"/>
                </a:lnTo>
                <a:lnTo>
                  <a:pt x="1132892" y="1328309"/>
                </a:lnTo>
                <a:lnTo>
                  <a:pt x="0" y="13283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8195" t="0" r="-5136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5870996" y="7780875"/>
            <a:ext cx="435208" cy="389330"/>
            <a:chOff x="0" y="0"/>
            <a:chExt cx="65497" cy="5859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5497" cy="58592"/>
            </a:xfrm>
            <a:custGeom>
              <a:avLst/>
              <a:gdLst/>
              <a:ahLst/>
              <a:cxnLst/>
              <a:rect r="r" b="b" t="t" l="l"/>
              <a:pathLst>
                <a:path h="58592" w="65497">
                  <a:moveTo>
                    <a:pt x="0" y="0"/>
                  </a:moveTo>
                  <a:lnTo>
                    <a:pt x="65497" y="0"/>
                  </a:lnTo>
                  <a:lnTo>
                    <a:pt x="6549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006D77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6549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757"/>
                </a:lnSpc>
              </a:pPr>
              <a:r>
                <a:rPr lang="en-US" b="true" sz="1255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42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906734" y="7586210"/>
            <a:ext cx="435208" cy="389330"/>
            <a:chOff x="0" y="0"/>
            <a:chExt cx="65497" cy="5859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5497" cy="58592"/>
            </a:xfrm>
            <a:custGeom>
              <a:avLst/>
              <a:gdLst/>
              <a:ahLst/>
              <a:cxnLst/>
              <a:rect r="r" b="b" t="t" l="l"/>
              <a:pathLst>
                <a:path h="58592" w="65497">
                  <a:moveTo>
                    <a:pt x="0" y="0"/>
                  </a:moveTo>
                  <a:lnTo>
                    <a:pt x="65497" y="0"/>
                  </a:lnTo>
                  <a:lnTo>
                    <a:pt x="6549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006D77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6549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757"/>
                </a:lnSpc>
              </a:pPr>
              <a:r>
                <a:rPr lang="en-US" b="true" sz="1255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52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7924431" y="7391546"/>
            <a:ext cx="435208" cy="389330"/>
            <a:chOff x="0" y="0"/>
            <a:chExt cx="65497" cy="5859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5497" cy="58592"/>
            </a:xfrm>
            <a:custGeom>
              <a:avLst/>
              <a:gdLst/>
              <a:ahLst/>
              <a:cxnLst/>
              <a:rect r="r" b="b" t="t" l="l"/>
              <a:pathLst>
                <a:path h="58592" w="65497">
                  <a:moveTo>
                    <a:pt x="0" y="0"/>
                  </a:moveTo>
                  <a:lnTo>
                    <a:pt x="65497" y="0"/>
                  </a:lnTo>
                  <a:lnTo>
                    <a:pt x="6549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006D77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6549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757"/>
                </a:lnSpc>
              </a:pPr>
              <a:r>
                <a:rPr lang="en-US" b="true" sz="1255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63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961840" y="7305610"/>
            <a:ext cx="435208" cy="389330"/>
            <a:chOff x="0" y="0"/>
            <a:chExt cx="65497" cy="58592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65497" cy="58592"/>
            </a:xfrm>
            <a:custGeom>
              <a:avLst/>
              <a:gdLst/>
              <a:ahLst/>
              <a:cxnLst/>
              <a:rect r="r" b="b" t="t" l="l"/>
              <a:pathLst>
                <a:path h="58592" w="65497">
                  <a:moveTo>
                    <a:pt x="0" y="0"/>
                  </a:moveTo>
                  <a:lnTo>
                    <a:pt x="65497" y="0"/>
                  </a:lnTo>
                  <a:lnTo>
                    <a:pt x="6549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006D77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28575"/>
              <a:ext cx="6549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757"/>
                </a:lnSpc>
              </a:pPr>
              <a:r>
                <a:rPr lang="en-US" b="true" sz="1255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70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9997139" y="7227031"/>
            <a:ext cx="435208" cy="389330"/>
            <a:chOff x="0" y="0"/>
            <a:chExt cx="65497" cy="58592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5497" cy="58592"/>
            </a:xfrm>
            <a:custGeom>
              <a:avLst/>
              <a:gdLst/>
              <a:ahLst/>
              <a:cxnLst/>
              <a:rect r="r" b="b" t="t" l="l"/>
              <a:pathLst>
                <a:path h="58592" w="65497">
                  <a:moveTo>
                    <a:pt x="0" y="0"/>
                  </a:moveTo>
                  <a:lnTo>
                    <a:pt x="65497" y="0"/>
                  </a:lnTo>
                  <a:lnTo>
                    <a:pt x="6549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006D77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28575"/>
              <a:ext cx="6549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757"/>
                </a:lnSpc>
              </a:pPr>
              <a:r>
                <a:rPr lang="en-US" b="true" sz="1255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74</a:t>
              </a:r>
            </a:p>
          </p:txBody>
        </p:sp>
      </p:grpSp>
      <p:sp>
        <p:nvSpPr>
          <p:cNvPr name="TextBox 38" id="38"/>
          <p:cNvSpPr txBox="true"/>
          <p:nvPr/>
        </p:nvSpPr>
        <p:spPr>
          <a:xfrm rot="0">
            <a:off x="11156403" y="3083923"/>
            <a:ext cx="3420422" cy="5511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30"/>
              </a:lnSpc>
            </a:pPr>
            <a:r>
              <a:rPr lang="en-US" sz="173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Україна має впровадити Стратегію розвитку сільського господарства до 2030 року, гармонізувати законодавство з нормами ЄС та посилити адміністративну спроможність. </a:t>
            </a:r>
          </a:p>
          <a:p>
            <a:pPr algn="l">
              <a:lnSpc>
                <a:spcPts val="1730"/>
              </a:lnSpc>
            </a:pPr>
          </a:p>
          <a:p>
            <a:pPr algn="l">
              <a:lnSpc>
                <a:spcPts val="1730"/>
              </a:lnSpc>
            </a:pPr>
            <a:r>
              <a:rPr lang="en-US" sz="173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Закон про Державний аграрний реєстр має бути впроваджений і використовуватися для всіх програм підтримки. </a:t>
            </a:r>
          </a:p>
          <a:p>
            <a:pPr algn="l">
              <a:lnSpc>
                <a:spcPts val="1730"/>
              </a:lnSpc>
            </a:pPr>
          </a:p>
          <a:p>
            <a:pPr algn="l">
              <a:lnSpc>
                <a:spcPts val="1730"/>
              </a:lnSpc>
            </a:pPr>
            <a:r>
              <a:rPr lang="en-US" sz="173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Також слід розробити Мережу даних сталого розвитку фермерських господарств (FSDN). </a:t>
            </a:r>
          </a:p>
          <a:p>
            <a:pPr algn="l">
              <a:lnSpc>
                <a:spcPts val="1730"/>
              </a:lnSpc>
            </a:pPr>
          </a:p>
          <a:p>
            <a:pPr algn="l">
              <a:lnSpc>
                <a:spcPts val="1730"/>
              </a:lnSpc>
            </a:pPr>
            <a:r>
              <a:rPr lang="en-US" sz="173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У сфері рибальства слід гармонізувати законодавство з нормами ЄС, підготувати створення контрольного органу для боротьби з незаконним виловом риби, а також продовжити модернізацію системи e-Fish.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564760" y="972927"/>
            <a:ext cx="18288000" cy="1035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b="true" sz="3999" spc="-71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ПРОГРЕС У ВИКОНАННІ УКРАЇНОЮ УГОДИ ПРО АСОЦІАЦІЮ З ЄС </a:t>
            </a:r>
          </a:p>
          <a:p>
            <a:pPr algn="l">
              <a:lnSpc>
                <a:spcPts val="3999"/>
              </a:lnSpc>
            </a:pPr>
            <a:r>
              <a:rPr lang="en-US" b="true" sz="3999" spc="-71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У РОЗДІЛАХ 11,13</a:t>
            </a:r>
            <a:r>
              <a:rPr lang="en-US" sz="3999" spc="-71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5562748" y="2436602"/>
            <a:ext cx="5219069" cy="952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9"/>
              </a:lnSpc>
            </a:pPr>
            <a:r>
              <a:rPr lang="en-US" b="true" sz="2303" spc="-41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ІМПЛЕМЕНТАЦІЯ УГОДИ ПРО АСОЦІАЦІЮ З ЄС У СФЕРІ СІЛЬСЬКОГО ГОСПОДАРСТВА ТА РИБАЛЬСТВА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5870996" y="6593047"/>
            <a:ext cx="418755" cy="1694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9"/>
              </a:lnSpc>
            </a:pPr>
            <a:r>
              <a:rPr lang="en-US" sz="1299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+21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5570080" y="3409911"/>
            <a:ext cx="4862267" cy="414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88"/>
              </a:lnSpc>
            </a:pPr>
            <a:r>
              <a:rPr lang="en-US" sz="1588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Прогрес у виконанні загального плану цілей у 2020–2024 роках, %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2281265" y="3475283"/>
            <a:ext cx="2081107" cy="837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8"/>
              </a:lnSpc>
            </a:pPr>
            <a:r>
              <a:rPr lang="en-US" sz="1658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Сільське господарство та</a:t>
            </a:r>
            <a:r>
              <a:rPr lang="en-US" sz="1658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1658"/>
              </a:lnSpc>
            </a:pPr>
            <a:r>
              <a:rPr lang="en-US" sz="1658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розвиток сільських територій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1156403" y="2455652"/>
            <a:ext cx="3188447" cy="307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3"/>
              </a:lnSpc>
            </a:pPr>
            <a:r>
              <a:rPr lang="en-US" b="true" sz="2303" spc="-41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ЩО ПОТРІБНО ВИКОНАТИ?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1156403" y="8879554"/>
            <a:ext cx="3064308" cy="422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95"/>
              </a:lnSpc>
            </a:pPr>
            <a:r>
              <a:rPr lang="en-US" sz="1595" b="true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Джерело: </a:t>
            </a:r>
            <a:r>
              <a:rPr lang="en-US" sz="1595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Пульс Угоди, Євроінтеграційний портал</a:t>
            </a:r>
          </a:p>
        </p:txBody>
      </p:sp>
      <p:grpSp>
        <p:nvGrpSpPr>
          <p:cNvPr name="Group 46" id="46"/>
          <p:cNvGrpSpPr/>
          <p:nvPr/>
        </p:nvGrpSpPr>
        <p:grpSpPr>
          <a:xfrm rot="0">
            <a:off x="5600833" y="8601842"/>
            <a:ext cx="957711" cy="389330"/>
            <a:chOff x="0" y="0"/>
            <a:chExt cx="144132" cy="5859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44132" cy="58592"/>
            </a:xfrm>
            <a:custGeom>
              <a:avLst/>
              <a:gdLst/>
              <a:ahLst/>
              <a:cxnLst/>
              <a:rect r="r" b="b" t="t" l="l"/>
              <a:pathLst>
                <a:path h="58592" w="144132">
                  <a:moveTo>
                    <a:pt x="0" y="0"/>
                  </a:moveTo>
                  <a:lnTo>
                    <a:pt x="144132" y="0"/>
                  </a:lnTo>
                  <a:lnTo>
                    <a:pt x="144132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8" id="48"/>
            <p:cNvSpPr txBox="true"/>
            <p:nvPr/>
          </p:nvSpPr>
          <p:spPr>
            <a:xfrm>
              <a:off x="0" y="-28575"/>
              <a:ext cx="144132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83"/>
                </a:lnSpc>
              </a:pPr>
              <a:r>
                <a:rPr lang="en-US" b="true" sz="1202">
                  <a:solidFill>
                    <a:srgbClr val="1A384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2020</a:t>
              </a:r>
            </a:p>
          </p:txBody>
        </p:sp>
      </p:grpSp>
      <p:grpSp>
        <p:nvGrpSpPr>
          <p:cNvPr name="Group 49" id="49"/>
          <p:cNvGrpSpPr/>
          <p:nvPr/>
        </p:nvGrpSpPr>
        <p:grpSpPr>
          <a:xfrm rot="0">
            <a:off x="6629313" y="8601842"/>
            <a:ext cx="987004" cy="389330"/>
            <a:chOff x="0" y="0"/>
            <a:chExt cx="148540" cy="58592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0" y="0"/>
              <a:ext cx="148540" cy="58592"/>
            </a:xfrm>
            <a:custGeom>
              <a:avLst/>
              <a:gdLst/>
              <a:ahLst/>
              <a:cxnLst/>
              <a:rect r="r" b="b" t="t" l="l"/>
              <a:pathLst>
                <a:path h="58592" w="148540">
                  <a:moveTo>
                    <a:pt x="0" y="0"/>
                  </a:moveTo>
                  <a:lnTo>
                    <a:pt x="148540" y="0"/>
                  </a:lnTo>
                  <a:lnTo>
                    <a:pt x="148540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1" id="51"/>
            <p:cNvSpPr txBox="true"/>
            <p:nvPr/>
          </p:nvSpPr>
          <p:spPr>
            <a:xfrm>
              <a:off x="0" y="-28575"/>
              <a:ext cx="148540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83"/>
                </a:lnSpc>
              </a:pPr>
              <a:r>
                <a:rPr lang="en-US" b="true" sz="1202">
                  <a:solidFill>
                    <a:srgbClr val="1A384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</a:t>
              </a:r>
            </a:p>
          </p:txBody>
        </p:sp>
      </p:grpSp>
      <p:grpSp>
        <p:nvGrpSpPr>
          <p:cNvPr name="Group 52" id="52"/>
          <p:cNvGrpSpPr/>
          <p:nvPr/>
        </p:nvGrpSpPr>
        <p:grpSpPr>
          <a:xfrm rot="0">
            <a:off x="7670555" y="8601842"/>
            <a:ext cx="957711" cy="389330"/>
            <a:chOff x="0" y="0"/>
            <a:chExt cx="144132" cy="58592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144132" cy="58592"/>
            </a:xfrm>
            <a:custGeom>
              <a:avLst/>
              <a:gdLst/>
              <a:ahLst/>
              <a:cxnLst/>
              <a:rect r="r" b="b" t="t" l="l"/>
              <a:pathLst>
                <a:path h="58592" w="144132">
                  <a:moveTo>
                    <a:pt x="0" y="0"/>
                  </a:moveTo>
                  <a:lnTo>
                    <a:pt x="144132" y="0"/>
                  </a:lnTo>
                  <a:lnTo>
                    <a:pt x="144132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F4DAD9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28575"/>
              <a:ext cx="144132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83"/>
                </a:lnSpc>
              </a:pPr>
              <a:r>
                <a:rPr lang="en-US" b="true" sz="1202">
                  <a:solidFill>
                    <a:srgbClr val="1A384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2022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8748859" y="8601842"/>
            <a:ext cx="891102" cy="389330"/>
            <a:chOff x="0" y="0"/>
            <a:chExt cx="134107" cy="58592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34107" cy="58592"/>
            </a:xfrm>
            <a:custGeom>
              <a:avLst/>
              <a:gdLst/>
              <a:ahLst/>
              <a:cxnLst/>
              <a:rect r="r" b="b" t="t" l="l"/>
              <a:pathLst>
                <a:path h="58592" w="134107">
                  <a:moveTo>
                    <a:pt x="0" y="0"/>
                  </a:moveTo>
                  <a:lnTo>
                    <a:pt x="134107" y="0"/>
                  </a:lnTo>
                  <a:lnTo>
                    <a:pt x="134107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F4DAD9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28575"/>
              <a:ext cx="134107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83"/>
                </a:lnSpc>
              </a:pPr>
              <a:r>
                <a:rPr lang="en-US" b="true" sz="1202">
                  <a:solidFill>
                    <a:srgbClr val="1A384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2023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9730484" y="8601842"/>
            <a:ext cx="925342" cy="389330"/>
            <a:chOff x="0" y="0"/>
            <a:chExt cx="139260" cy="58592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39260" cy="58592"/>
            </a:xfrm>
            <a:custGeom>
              <a:avLst/>
              <a:gdLst/>
              <a:ahLst/>
              <a:cxnLst/>
              <a:rect r="r" b="b" t="t" l="l"/>
              <a:pathLst>
                <a:path h="58592" w="139260">
                  <a:moveTo>
                    <a:pt x="0" y="0"/>
                  </a:moveTo>
                  <a:lnTo>
                    <a:pt x="139260" y="0"/>
                  </a:lnTo>
                  <a:lnTo>
                    <a:pt x="139260" y="58592"/>
                  </a:lnTo>
                  <a:lnTo>
                    <a:pt x="0" y="58592"/>
                  </a:lnTo>
                  <a:close/>
                </a:path>
              </a:pathLst>
            </a:custGeom>
            <a:solidFill>
              <a:srgbClr val="F4DAD9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28575"/>
              <a:ext cx="139260" cy="87167"/>
            </a:xfrm>
            <a:prstGeom prst="rect">
              <a:avLst/>
            </a:prstGeom>
          </p:spPr>
          <p:txBody>
            <a:bodyPr anchor="ctr" rtlCol="false" tIns="47964" lIns="47964" bIns="47964" rIns="47964"/>
            <a:lstStyle/>
            <a:p>
              <a:pPr algn="ctr">
                <a:lnSpc>
                  <a:spcPts val="1683"/>
                </a:lnSpc>
              </a:pPr>
              <a:r>
                <a:rPr lang="en-US" b="true" sz="1202">
                  <a:solidFill>
                    <a:srgbClr val="1A3847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2024</a:t>
              </a:r>
            </a:p>
          </p:txBody>
        </p:sp>
      </p:grpSp>
      <p:sp>
        <p:nvSpPr>
          <p:cNvPr name="TextBox 61" id="61"/>
          <p:cNvSpPr txBox="true"/>
          <p:nvPr/>
        </p:nvSpPr>
        <p:spPr>
          <a:xfrm rot="0">
            <a:off x="7642084" y="8998523"/>
            <a:ext cx="3104651" cy="29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0"/>
              </a:lnSpc>
            </a:pPr>
            <a:r>
              <a:rPr lang="en-US" sz="1363">
                <a:solidFill>
                  <a:srgbClr val="BA2B26"/>
                </a:solidFill>
                <a:latin typeface="Roboto"/>
                <a:ea typeface="Roboto"/>
                <a:cs typeface="Roboto"/>
                <a:sym typeface="Roboto"/>
              </a:rPr>
              <a:t>Повномасштабне</a:t>
            </a:r>
          </a:p>
          <a:p>
            <a:pPr algn="ctr">
              <a:lnSpc>
                <a:spcPts val="1090"/>
              </a:lnSpc>
            </a:pPr>
            <a:r>
              <a:rPr lang="en-US" sz="1363">
                <a:solidFill>
                  <a:srgbClr val="BA2B26"/>
                </a:solidFill>
                <a:latin typeface="Roboto"/>
                <a:ea typeface="Roboto"/>
                <a:cs typeface="Roboto"/>
                <a:sym typeface="Roboto"/>
              </a:rPr>
              <a:t>вторгнення</a:t>
            </a:r>
          </a:p>
        </p:txBody>
      </p:sp>
      <p:sp>
        <p:nvSpPr>
          <p:cNvPr name="TextBox 62" id="62"/>
          <p:cNvSpPr txBox="true"/>
          <p:nvPr/>
        </p:nvSpPr>
        <p:spPr>
          <a:xfrm rot="0">
            <a:off x="2291954" y="4407151"/>
            <a:ext cx="2081107" cy="2196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8"/>
              </a:lnSpc>
            </a:pPr>
            <a:r>
              <a:rPr lang="en-US" sz="1658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Рибальство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2507654" y="6358545"/>
            <a:ext cx="2427974" cy="265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30"/>
              </a:lnSpc>
            </a:pPr>
            <a:r>
              <a:rPr lang="en-US" sz="173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Гармонізація аграрної політики зі стандартами ЄС, підтримка фермерів та сільських територій.</a:t>
            </a:r>
          </a:p>
          <a:p>
            <a:pPr algn="l">
              <a:lnSpc>
                <a:spcPts val="1730"/>
              </a:lnSpc>
            </a:pPr>
          </a:p>
          <a:p>
            <a:pPr algn="l">
              <a:lnSpc>
                <a:spcPts val="1730"/>
              </a:lnSpc>
            </a:pPr>
            <a:r>
              <a:rPr lang="en-US" sz="173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Контроль за рибальством, боротьба з нелегальним виловом риби, інтеграція в систему ЄС.</a:t>
            </a:r>
          </a:p>
        </p:txBody>
      </p:sp>
      <p:sp>
        <p:nvSpPr>
          <p:cNvPr name="TextBox 64" id="64"/>
          <p:cNvSpPr txBox="true"/>
          <p:nvPr/>
        </p:nvSpPr>
        <p:spPr>
          <a:xfrm rot="0">
            <a:off x="1673221" y="6516866"/>
            <a:ext cx="834432" cy="647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4"/>
              </a:lnSpc>
            </a:pPr>
            <a:r>
              <a:rPr lang="en-US" b="true" sz="4904" spc="-88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11</a:t>
            </a:r>
          </a:p>
        </p:txBody>
      </p:sp>
      <p:sp>
        <p:nvSpPr>
          <p:cNvPr name="TextBox 65" id="65"/>
          <p:cNvSpPr txBox="true"/>
          <p:nvPr/>
        </p:nvSpPr>
        <p:spPr>
          <a:xfrm rot="0">
            <a:off x="1709576" y="7918290"/>
            <a:ext cx="770302" cy="647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4"/>
              </a:lnSpc>
            </a:pPr>
            <a:r>
              <a:rPr lang="en-US" b="true" sz="4904" spc="-88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13</a:t>
            </a:r>
          </a:p>
        </p:txBody>
      </p:sp>
      <p:sp>
        <p:nvSpPr>
          <p:cNvPr name="TextBox 66" id="66"/>
          <p:cNvSpPr txBox="true"/>
          <p:nvPr/>
        </p:nvSpPr>
        <p:spPr>
          <a:xfrm rot="0">
            <a:off x="1846709" y="7174906"/>
            <a:ext cx="487458" cy="123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"/>
              </a:lnSpc>
            </a:pPr>
            <a:r>
              <a:rPr lang="en-US" b="true" sz="937" spc="-16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РОЗДІЛ</a:t>
            </a:r>
          </a:p>
        </p:txBody>
      </p:sp>
      <p:sp>
        <p:nvSpPr>
          <p:cNvPr name="TextBox 67" id="67"/>
          <p:cNvSpPr txBox="true"/>
          <p:nvPr/>
        </p:nvSpPr>
        <p:spPr>
          <a:xfrm rot="0">
            <a:off x="1869730" y="8549446"/>
            <a:ext cx="449995" cy="123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7"/>
              </a:lnSpc>
            </a:pPr>
            <a:r>
              <a:rPr lang="en-US" b="true" sz="937" spc="-16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РОЗДІЛ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5718523" y="4143370"/>
            <a:ext cx="4925103" cy="162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2"/>
              </a:lnSpc>
            </a:pPr>
            <a:r>
              <a:rPr lang="en-US" b="true" sz="1442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Відкрито ринок</a:t>
            </a:r>
            <a:r>
              <a:rPr lang="en-US" sz="1442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 землі та створено </a:t>
            </a:r>
            <a:r>
              <a:rPr lang="en-US" b="true" sz="1442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Фонд часткового гарантування кредитів</a:t>
            </a:r>
            <a:r>
              <a:rPr lang="en-US" sz="1442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 для фермерів. Прийнято закони про </a:t>
            </a:r>
            <a:r>
              <a:rPr lang="en-US" b="true" sz="1442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географічні зазначення, охорону прав на сорти рослин, насінництво та маркування алкогольних напоїв</a:t>
            </a:r>
            <a:r>
              <a:rPr lang="en-US" sz="1442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. Запроваджено європейські стандарти у сфері </a:t>
            </a:r>
            <a:r>
              <a:rPr lang="en-US" b="true" sz="1442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сертифікації насіння, ідентифікації тварин та маркування м'яса. </a:t>
            </a:r>
            <a:r>
              <a:rPr lang="en-US" sz="1442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Розпочато процес приєднання до міжнародних угод щодо боротьби з </a:t>
            </a:r>
            <a:r>
              <a:rPr lang="en-US" b="true" sz="1442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незаконним виловом риби</a:t>
            </a:r>
            <a:r>
              <a:rPr lang="en-US" sz="1442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name="Freeform 69" id="69"/>
          <p:cNvSpPr/>
          <p:nvPr/>
        </p:nvSpPr>
        <p:spPr>
          <a:xfrm flipH="false" flipV="false" rot="0">
            <a:off x="15694565" y="7755090"/>
            <a:ext cx="2787595" cy="2770264"/>
          </a:xfrm>
          <a:custGeom>
            <a:avLst/>
            <a:gdLst/>
            <a:ahLst/>
            <a:cxnLst/>
            <a:rect r="r" b="b" t="t" l="l"/>
            <a:pathLst>
              <a:path h="2770264" w="2787595">
                <a:moveTo>
                  <a:pt x="0" y="0"/>
                </a:moveTo>
                <a:lnTo>
                  <a:pt x="2787595" y="0"/>
                </a:lnTo>
                <a:lnTo>
                  <a:pt x="2787595" y="2770264"/>
                </a:lnTo>
                <a:lnTo>
                  <a:pt x="0" y="27702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6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61733" r="-261838" b="-65996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A38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31359" y="7766565"/>
            <a:ext cx="268442" cy="568409"/>
          </a:xfrm>
          <a:custGeom>
            <a:avLst/>
            <a:gdLst/>
            <a:ahLst/>
            <a:cxnLst/>
            <a:rect r="r" b="b" t="t" l="l"/>
            <a:pathLst>
              <a:path h="568409" w="268442">
                <a:moveTo>
                  <a:pt x="0" y="0"/>
                </a:moveTo>
                <a:lnTo>
                  <a:pt x="268442" y="0"/>
                </a:lnTo>
                <a:lnTo>
                  <a:pt x="268442" y="568408"/>
                </a:lnTo>
                <a:lnTo>
                  <a:pt x="0" y="56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4181" y="7766565"/>
            <a:ext cx="568409" cy="568409"/>
          </a:xfrm>
          <a:custGeom>
            <a:avLst/>
            <a:gdLst/>
            <a:ahLst/>
            <a:cxnLst/>
            <a:rect r="r" b="b" t="t" l="l"/>
            <a:pathLst>
              <a:path h="568409" w="568409">
                <a:moveTo>
                  <a:pt x="0" y="0"/>
                </a:moveTo>
                <a:lnTo>
                  <a:pt x="568409" y="0"/>
                </a:lnTo>
                <a:lnTo>
                  <a:pt x="568409" y="568408"/>
                </a:lnTo>
                <a:lnTo>
                  <a:pt x="0" y="5684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598595" y="7766565"/>
            <a:ext cx="568409" cy="568409"/>
          </a:xfrm>
          <a:custGeom>
            <a:avLst/>
            <a:gdLst/>
            <a:ahLst/>
            <a:cxnLst/>
            <a:rect r="r" b="b" t="t" l="l"/>
            <a:pathLst>
              <a:path h="568409" w="568409">
                <a:moveTo>
                  <a:pt x="0" y="0"/>
                </a:moveTo>
                <a:lnTo>
                  <a:pt x="568409" y="0"/>
                </a:lnTo>
                <a:lnTo>
                  <a:pt x="568409" y="568408"/>
                </a:lnTo>
                <a:lnTo>
                  <a:pt x="0" y="5684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167004" y="8334973"/>
            <a:ext cx="482411" cy="641077"/>
          </a:xfrm>
          <a:custGeom>
            <a:avLst/>
            <a:gdLst/>
            <a:ahLst/>
            <a:cxnLst/>
            <a:rect r="r" b="b" t="t" l="l"/>
            <a:pathLst>
              <a:path h="641077" w="482411">
                <a:moveTo>
                  <a:pt x="0" y="0"/>
                </a:moveTo>
                <a:lnTo>
                  <a:pt x="482410" y="0"/>
                </a:lnTo>
                <a:lnTo>
                  <a:pt x="482410" y="641078"/>
                </a:lnTo>
                <a:lnTo>
                  <a:pt x="0" y="641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855414" y="6194512"/>
            <a:ext cx="4499436" cy="2565683"/>
          </a:xfrm>
          <a:custGeom>
            <a:avLst/>
            <a:gdLst/>
            <a:ahLst/>
            <a:cxnLst/>
            <a:rect r="r" b="b" t="t" l="l"/>
            <a:pathLst>
              <a:path h="2565683" w="4499436">
                <a:moveTo>
                  <a:pt x="0" y="0"/>
                </a:moveTo>
                <a:lnTo>
                  <a:pt x="4499435" y="0"/>
                </a:lnTo>
                <a:lnTo>
                  <a:pt x="4499435" y="2565683"/>
                </a:lnTo>
                <a:lnTo>
                  <a:pt x="0" y="25656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9731" t="-79569" r="0" b="-73817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-264649" y="23010"/>
            <a:ext cx="19137972" cy="1383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2"/>
              </a:lnSpc>
            </a:pPr>
            <a:r>
              <a:rPr lang="en-US" b="true" sz="9711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ЦЕНТР АНАЛІЗУ ПОЛІТИКИ “ЗМІСТ”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31359" y="6234825"/>
            <a:ext cx="3840560" cy="12475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1"/>
              </a:lnSpc>
            </a:pPr>
            <a:r>
              <a:rPr lang="en-US" sz="29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ЕЛЛІНА ЮРЧЕНКО</a:t>
            </a:r>
          </a:p>
          <a:p>
            <a:pPr algn="l">
              <a:lnSpc>
                <a:spcPts val="3281"/>
              </a:lnSpc>
            </a:pPr>
            <a:r>
              <a:rPr lang="en-US" sz="29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office@thmist.org</a:t>
            </a:r>
          </a:p>
          <a:p>
            <a:pPr algn="l">
              <a:lnSpc>
                <a:spcPts val="3281"/>
              </a:lnSpc>
            </a:pPr>
            <a:r>
              <a:rPr lang="en-US" sz="298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+380507745381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264649" y="1262723"/>
            <a:ext cx="19137972" cy="1383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2"/>
              </a:lnSpc>
            </a:pPr>
            <a:r>
              <a:rPr lang="en-US" b="true" sz="9711">
                <a:solidFill>
                  <a:srgbClr val="FFFFFF">
                    <a:alpha val="80000"/>
                  </a:srgbClr>
                </a:solidFill>
                <a:latin typeface="Oswald Bold"/>
                <a:ea typeface="Oswald Bold"/>
                <a:cs typeface="Oswald Bold"/>
                <a:sym typeface="Oswald Bold"/>
              </a:rPr>
              <a:t>ЦЕНТР АНАЛІЗУ ПОЛІТИКИ “ЗМІСТ”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264649" y="2500591"/>
            <a:ext cx="19137972" cy="1383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2"/>
              </a:lnSpc>
            </a:pPr>
            <a:r>
              <a:rPr lang="en-US" b="true" sz="9711">
                <a:solidFill>
                  <a:srgbClr val="FFFFFF">
                    <a:alpha val="60000"/>
                  </a:srgbClr>
                </a:solidFill>
                <a:latin typeface="Oswald Bold"/>
                <a:ea typeface="Oswald Bold"/>
                <a:cs typeface="Oswald Bold"/>
                <a:sym typeface="Oswald Bold"/>
              </a:rPr>
              <a:t>ЦЕНТР АНАЛІЗУ ПОЛІТИКИ “ЗМІСТ”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-264649" y="3759812"/>
            <a:ext cx="19137972" cy="13836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82"/>
              </a:lnSpc>
            </a:pPr>
            <a:r>
              <a:rPr lang="en-US" b="true" sz="9711">
                <a:solidFill>
                  <a:srgbClr val="FFFFFF">
                    <a:alpha val="40000"/>
                  </a:srgbClr>
                </a:solidFill>
                <a:latin typeface="Oswald Bold"/>
                <a:ea typeface="Oswald Bold"/>
                <a:cs typeface="Oswald Bold"/>
                <a:sym typeface="Oswald Bold"/>
              </a:rPr>
              <a:t>ЦЕНТР АНАЛІЗУ ПОЛІТИКИ “ЗМІСТ” 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1742242" y="5931625"/>
            <a:ext cx="3154649" cy="31546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544502" y="3489740"/>
            <a:ext cx="3710880" cy="371088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175953" y="3489740"/>
            <a:ext cx="3710880" cy="371088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73739" y="836417"/>
            <a:ext cx="17340522" cy="90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b="true" sz="6399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АГРОСЕКТОР У 2024 РОЦІ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392714" y="7130367"/>
            <a:ext cx="3937112" cy="810705"/>
            <a:chOff x="0" y="0"/>
            <a:chExt cx="493955" cy="10171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3955" cy="101712"/>
            </a:xfrm>
            <a:custGeom>
              <a:avLst/>
              <a:gdLst/>
              <a:ahLst/>
              <a:cxnLst/>
              <a:rect r="r" b="b" t="t" l="l"/>
              <a:pathLst>
                <a:path h="101712" w="493955">
                  <a:moveTo>
                    <a:pt x="50856" y="0"/>
                  </a:moveTo>
                  <a:lnTo>
                    <a:pt x="443099" y="0"/>
                  </a:lnTo>
                  <a:cubicBezTo>
                    <a:pt x="471186" y="0"/>
                    <a:pt x="493955" y="22769"/>
                    <a:pt x="493955" y="50856"/>
                  </a:cubicBezTo>
                  <a:lnTo>
                    <a:pt x="493955" y="50856"/>
                  </a:lnTo>
                  <a:cubicBezTo>
                    <a:pt x="493955" y="78943"/>
                    <a:pt x="471186" y="101712"/>
                    <a:pt x="443099" y="101712"/>
                  </a:cubicBezTo>
                  <a:lnTo>
                    <a:pt x="50856" y="101712"/>
                  </a:lnTo>
                  <a:cubicBezTo>
                    <a:pt x="22769" y="101712"/>
                    <a:pt x="0" y="78943"/>
                    <a:pt x="0" y="50856"/>
                  </a:cubicBezTo>
                  <a:lnTo>
                    <a:pt x="0" y="50856"/>
                  </a:lnTo>
                  <a:cubicBezTo>
                    <a:pt x="0" y="22769"/>
                    <a:pt x="22769" y="0"/>
                    <a:pt x="50856" y="0"/>
                  </a:cubicBezTo>
                  <a:close/>
                </a:path>
              </a:pathLst>
            </a:custGeom>
            <a:solidFill>
              <a:srgbClr val="1A384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93955" cy="149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470058" y="7340457"/>
            <a:ext cx="3797770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b="true" sz="360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$ 24.7 млрд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010903" y="7130367"/>
            <a:ext cx="3937112" cy="810705"/>
            <a:chOff x="0" y="0"/>
            <a:chExt cx="493955" cy="10171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93955" cy="101712"/>
            </a:xfrm>
            <a:custGeom>
              <a:avLst/>
              <a:gdLst/>
              <a:ahLst/>
              <a:cxnLst/>
              <a:rect r="r" b="b" t="t" l="l"/>
              <a:pathLst>
                <a:path h="101712" w="493955">
                  <a:moveTo>
                    <a:pt x="50856" y="0"/>
                  </a:moveTo>
                  <a:lnTo>
                    <a:pt x="443099" y="0"/>
                  </a:lnTo>
                  <a:cubicBezTo>
                    <a:pt x="471186" y="0"/>
                    <a:pt x="493955" y="22769"/>
                    <a:pt x="493955" y="50856"/>
                  </a:cubicBezTo>
                  <a:lnTo>
                    <a:pt x="493955" y="50856"/>
                  </a:lnTo>
                  <a:cubicBezTo>
                    <a:pt x="493955" y="78943"/>
                    <a:pt x="471186" y="101712"/>
                    <a:pt x="443099" y="101712"/>
                  </a:cubicBezTo>
                  <a:lnTo>
                    <a:pt x="50856" y="101712"/>
                  </a:lnTo>
                  <a:cubicBezTo>
                    <a:pt x="22769" y="101712"/>
                    <a:pt x="0" y="78943"/>
                    <a:pt x="0" y="50856"/>
                  </a:cubicBezTo>
                  <a:lnTo>
                    <a:pt x="0" y="50856"/>
                  </a:lnTo>
                  <a:cubicBezTo>
                    <a:pt x="0" y="22769"/>
                    <a:pt x="22769" y="0"/>
                    <a:pt x="50856" y="0"/>
                  </a:cubicBezTo>
                  <a:close/>
                </a:path>
              </a:pathLst>
            </a:custGeom>
            <a:solidFill>
              <a:srgbClr val="1A384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93955" cy="149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7010903" y="7340457"/>
            <a:ext cx="3847411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b="true" sz="360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1682 млрд грн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70058" y="2635025"/>
            <a:ext cx="3859768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b="true" sz="3600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Аграрний експорт у 2024 році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77070" y="8007248"/>
            <a:ext cx="3383747" cy="597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2046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у порівнянні до 40.7% або $27.7 млрд в 2021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94365" y="2635025"/>
            <a:ext cx="4378801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b="true" sz="3600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Аграрне виробництво у 2023 році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36964" y="7996955"/>
            <a:ext cx="3621350" cy="597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2046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від загального обсягу виробництва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807403" y="3489740"/>
            <a:ext cx="3710880" cy="3710880"/>
          </a:xfrm>
          <a:prstGeom prst="rect">
            <a:avLst/>
          </a:prstGeom>
        </p:spPr>
      </p:pic>
      <p:grpSp>
        <p:nvGrpSpPr>
          <p:cNvPr name="Group 18" id="18"/>
          <p:cNvGrpSpPr/>
          <p:nvPr/>
        </p:nvGrpSpPr>
        <p:grpSpPr>
          <a:xfrm rot="0">
            <a:off x="12694287" y="7130367"/>
            <a:ext cx="3937112" cy="810705"/>
            <a:chOff x="0" y="0"/>
            <a:chExt cx="493955" cy="10171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93955" cy="101712"/>
            </a:xfrm>
            <a:custGeom>
              <a:avLst/>
              <a:gdLst/>
              <a:ahLst/>
              <a:cxnLst/>
              <a:rect r="r" b="b" t="t" l="l"/>
              <a:pathLst>
                <a:path h="101712" w="493955">
                  <a:moveTo>
                    <a:pt x="50856" y="0"/>
                  </a:moveTo>
                  <a:lnTo>
                    <a:pt x="443099" y="0"/>
                  </a:lnTo>
                  <a:cubicBezTo>
                    <a:pt x="471186" y="0"/>
                    <a:pt x="493955" y="22769"/>
                    <a:pt x="493955" y="50856"/>
                  </a:cubicBezTo>
                  <a:lnTo>
                    <a:pt x="493955" y="50856"/>
                  </a:lnTo>
                  <a:cubicBezTo>
                    <a:pt x="493955" y="78943"/>
                    <a:pt x="471186" y="101712"/>
                    <a:pt x="443099" y="101712"/>
                  </a:cubicBezTo>
                  <a:lnTo>
                    <a:pt x="50856" y="101712"/>
                  </a:lnTo>
                  <a:cubicBezTo>
                    <a:pt x="22769" y="101712"/>
                    <a:pt x="0" y="78943"/>
                    <a:pt x="0" y="50856"/>
                  </a:cubicBezTo>
                  <a:lnTo>
                    <a:pt x="0" y="50856"/>
                  </a:lnTo>
                  <a:cubicBezTo>
                    <a:pt x="0" y="22769"/>
                    <a:pt x="22769" y="0"/>
                    <a:pt x="50856" y="0"/>
                  </a:cubicBezTo>
                  <a:close/>
                </a:path>
              </a:pathLst>
            </a:custGeom>
            <a:solidFill>
              <a:srgbClr val="1A3847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493955" cy="1493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60"/>
                </a:lnSpc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2768965" y="7340457"/>
            <a:ext cx="3862434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9"/>
              </a:lnSpc>
            </a:pPr>
            <a:r>
              <a:rPr lang="en-US" b="true" sz="3600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1112 млрд грн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430400" y="2635025"/>
            <a:ext cx="4464885" cy="973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b="true" sz="3600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Частка МСП у 2023 році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768965" y="8007248"/>
            <a:ext cx="3862434" cy="597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2046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від загального обсягу виробництва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92714" y="9461990"/>
            <a:ext cx="15238685" cy="279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b="true" sz="2000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Джерело: </a:t>
            </a:r>
            <a:r>
              <a:rPr lang="en-US" sz="200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Держстат, Мінагрополітики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2648694" y="1991955"/>
          <a:ext cx="12990612" cy="7467724"/>
        </p:xfrm>
        <a:graphic>
          <a:graphicData uri="http://schemas.openxmlformats.org/drawingml/2006/table">
            <a:tbl>
              <a:tblPr/>
              <a:tblGrid>
                <a:gridCol w="3357868"/>
                <a:gridCol w="1514698"/>
                <a:gridCol w="2346372"/>
                <a:gridCol w="2818404"/>
                <a:gridCol w="2953270"/>
              </a:tblGrid>
              <a:tr h="82335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Експорт, млн $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Виробництво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Експорт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739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соняшникова олія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5,117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№2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№1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</a:tr>
              <a:tr h="675739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кукурудза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5,071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№7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№4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</a:tr>
              <a:tr h="675739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зерно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3,735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№9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№6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</a:tr>
              <a:tr h="675739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ріпак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1,850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№7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№3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</a:tr>
              <a:tr h="675739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соя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1,340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№9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№6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</a:tr>
              <a:tr h="675739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соняшниковий шрот 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1,029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№2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№1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</a:tr>
              <a:tr h="675739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курятина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960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№19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№6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</a:tr>
              <a:tr h="675739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ячмінь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557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№7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№5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</a:tr>
              <a:tr h="675739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цукор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420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№18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 b="true">
                          <a:solidFill>
                            <a:srgbClr val="1A3847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№11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66"/>
                    </a:solidFill>
                  </a:tcPr>
                </a:tc>
              </a:tr>
              <a:tr h="562721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соєва олія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316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№19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865"/>
                        </a:lnSpc>
                        <a:defRPr/>
                      </a:pPr>
                      <a:r>
                        <a:rPr lang="en-US" sz="2046">
                          <a:solidFill>
                            <a:srgbClr val="1A384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№8</a:t>
                      </a:r>
                      <a:endParaRPr lang="en-US" sz="1100"/>
                    </a:p>
                  </a:txBody>
                  <a:tcPr marL="47625" marR="47625" marT="47625" marB="47625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ED"/>
                    </a:solidFill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6546218" y="2917493"/>
            <a:ext cx="400640" cy="462500"/>
          </a:xfrm>
          <a:custGeom>
            <a:avLst/>
            <a:gdLst/>
            <a:ahLst/>
            <a:cxnLst/>
            <a:rect r="r" b="b" t="t" l="l"/>
            <a:pathLst>
              <a:path h="462500" w="400640">
                <a:moveTo>
                  <a:pt x="0" y="0"/>
                </a:moveTo>
                <a:lnTo>
                  <a:pt x="400640" y="0"/>
                </a:lnTo>
                <a:lnTo>
                  <a:pt x="400640" y="462500"/>
                </a:lnTo>
                <a:lnTo>
                  <a:pt x="0" y="462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458535" y="6262379"/>
            <a:ext cx="529654" cy="519282"/>
          </a:xfrm>
          <a:custGeom>
            <a:avLst/>
            <a:gdLst/>
            <a:ahLst/>
            <a:cxnLst/>
            <a:rect r="r" b="b" t="t" l="l"/>
            <a:pathLst>
              <a:path h="519282" w="529654">
                <a:moveTo>
                  <a:pt x="0" y="0"/>
                </a:moveTo>
                <a:lnTo>
                  <a:pt x="529654" y="0"/>
                </a:lnTo>
                <a:lnTo>
                  <a:pt x="529654" y="519282"/>
                </a:lnTo>
                <a:lnTo>
                  <a:pt x="0" y="5192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512009" y="5649151"/>
            <a:ext cx="456066" cy="456066"/>
          </a:xfrm>
          <a:custGeom>
            <a:avLst/>
            <a:gdLst/>
            <a:ahLst/>
            <a:cxnLst/>
            <a:rect r="r" b="b" t="t" l="l"/>
            <a:pathLst>
              <a:path h="456066" w="456066">
                <a:moveTo>
                  <a:pt x="0" y="0"/>
                </a:moveTo>
                <a:lnTo>
                  <a:pt x="456066" y="0"/>
                </a:lnTo>
                <a:lnTo>
                  <a:pt x="456066" y="456066"/>
                </a:lnTo>
                <a:lnTo>
                  <a:pt x="0" y="4560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440441" y="3598595"/>
            <a:ext cx="547748" cy="495027"/>
          </a:xfrm>
          <a:custGeom>
            <a:avLst/>
            <a:gdLst/>
            <a:ahLst/>
            <a:cxnLst/>
            <a:rect r="r" b="b" t="t" l="l"/>
            <a:pathLst>
              <a:path h="495027" w="547748">
                <a:moveTo>
                  <a:pt x="0" y="0"/>
                </a:moveTo>
                <a:lnTo>
                  <a:pt x="547748" y="0"/>
                </a:lnTo>
                <a:lnTo>
                  <a:pt x="547748" y="495028"/>
                </a:lnTo>
                <a:lnTo>
                  <a:pt x="0" y="495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519864" y="4884940"/>
            <a:ext cx="448212" cy="573711"/>
          </a:xfrm>
          <a:custGeom>
            <a:avLst/>
            <a:gdLst/>
            <a:ahLst/>
            <a:cxnLst/>
            <a:rect r="r" b="b" t="t" l="l"/>
            <a:pathLst>
              <a:path h="573711" w="448212">
                <a:moveTo>
                  <a:pt x="0" y="0"/>
                </a:moveTo>
                <a:lnTo>
                  <a:pt x="448211" y="0"/>
                </a:lnTo>
                <a:lnTo>
                  <a:pt x="448211" y="573711"/>
                </a:lnTo>
                <a:lnTo>
                  <a:pt x="0" y="5737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420327" y="6938824"/>
            <a:ext cx="547748" cy="535424"/>
          </a:xfrm>
          <a:custGeom>
            <a:avLst/>
            <a:gdLst/>
            <a:ahLst/>
            <a:cxnLst/>
            <a:rect r="r" b="b" t="t" l="l"/>
            <a:pathLst>
              <a:path h="535424" w="547748">
                <a:moveTo>
                  <a:pt x="0" y="0"/>
                </a:moveTo>
                <a:lnTo>
                  <a:pt x="547748" y="0"/>
                </a:lnTo>
                <a:lnTo>
                  <a:pt x="547748" y="535423"/>
                </a:lnTo>
                <a:lnTo>
                  <a:pt x="0" y="5354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440441" y="7598072"/>
            <a:ext cx="547748" cy="547748"/>
          </a:xfrm>
          <a:custGeom>
            <a:avLst/>
            <a:gdLst/>
            <a:ahLst/>
            <a:cxnLst/>
            <a:rect r="r" b="b" t="t" l="l"/>
            <a:pathLst>
              <a:path h="547748" w="547748">
                <a:moveTo>
                  <a:pt x="0" y="0"/>
                </a:moveTo>
                <a:lnTo>
                  <a:pt x="547748" y="0"/>
                </a:lnTo>
                <a:lnTo>
                  <a:pt x="547748" y="547748"/>
                </a:lnTo>
                <a:lnTo>
                  <a:pt x="0" y="5477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495158" y="8269645"/>
            <a:ext cx="489769" cy="528765"/>
          </a:xfrm>
          <a:custGeom>
            <a:avLst/>
            <a:gdLst/>
            <a:ahLst/>
            <a:cxnLst/>
            <a:rect r="r" b="b" t="t" l="l"/>
            <a:pathLst>
              <a:path h="528765" w="489769">
                <a:moveTo>
                  <a:pt x="0" y="0"/>
                </a:moveTo>
                <a:lnTo>
                  <a:pt x="489769" y="0"/>
                </a:lnTo>
                <a:lnTo>
                  <a:pt x="489769" y="528765"/>
                </a:lnTo>
                <a:lnTo>
                  <a:pt x="0" y="5287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24194" y="8922235"/>
            <a:ext cx="398336" cy="470707"/>
          </a:xfrm>
          <a:custGeom>
            <a:avLst/>
            <a:gdLst/>
            <a:ahLst/>
            <a:cxnLst/>
            <a:rect r="r" b="b" t="t" l="l"/>
            <a:pathLst>
              <a:path h="470707" w="398336">
                <a:moveTo>
                  <a:pt x="0" y="0"/>
                </a:moveTo>
                <a:lnTo>
                  <a:pt x="398336" y="0"/>
                </a:lnTo>
                <a:lnTo>
                  <a:pt x="398336" y="470708"/>
                </a:lnTo>
                <a:lnTo>
                  <a:pt x="0" y="4707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46218" y="4279896"/>
            <a:ext cx="400640" cy="477664"/>
          </a:xfrm>
          <a:custGeom>
            <a:avLst/>
            <a:gdLst/>
            <a:ahLst/>
            <a:cxnLst/>
            <a:rect r="r" b="b" t="t" l="l"/>
            <a:pathLst>
              <a:path h="477664" w="400640">
                <a:moveTo>
                  <a:pt x="0" y="0"/>
                </a:moveTo>
                <a:lnTo>
                  <a:pt x="400640" y="0"/>
                </a:lnTo>
                <a:lnTo>
                  <a:pt x="400640" y="477664"/>
                </a:lnTo>
                <a:lnTo>
                  <a:pt x="0" y="47766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0" y="909258"/>
            <a:ext cx="18288000" cy="909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39"/>
              </a:lnSpc>
            </a:pPr>
            <a:r>
              <a:rPr lang="en-US" b="true" sz="6399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РОЛЬ У СВІТОВОМУ АГРО В 2024 РОЦІ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639306" y="7703438"/>
            <a:ext cx="2787595" cy="2770264"/>
          </a:xfrm>
          <a:custGeom>
            <a:avLst/>
            <a:gdLst/>
            <a:ahLst/>
            <a:cxnLst/>
            <a:rect r="r" b="b" t="t" l="l"/>
            <a:pathLst>
              <a:path h="2770264" w="2787595">
                <a:moveTo>
                  <a:pt x="0" y="0"/>
                </a:moveTo>
                <a:lnTo>
                  <a:pt x="2787595" y="0"/>
                </a:lnTo>
                <a:lnTo>
                  <a:pt x="2787595" y="2770264"/>
                </a:lnTo>
                <a:lnTo>
                  <a:pt x="0" y="277026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alphaModFix amt="26000"/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-61733" r="-261838" b="-65996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88397" y="2372456"/>
            <a:ext cx="8382059" cy="6617905"/>
            <a:chOff x="0" y="0"/>
            <a:chExt cx="3124954" cy="24672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24954" cy="2467252"/>
            </a:xfrm>
            <a:custGeom>
              <a:avLst/>
              <a:gdLst/>
              <a:ahLst/>
              <a:cxnLst/>
              <a:rect r="r" b="b" t="t" l="l"/>
              <a:pathLst>
                <a:path h="2467252" w="3124954">
                  <a:moveTo>
                    <a:pt x="3000494" y="2467251"/>
                  </a:moveTo>
                  <a:lnTo>
                    <a:pt x="124460" y="2467251"/>
                  </a:lnTo>
                  <a:cubicBezTo>
                    <a:pt x="55880" y="2467251"/>
                    <a:pt x="0" y="2411371"/>
                    <a:pt x="0" y="23427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00494" y="0"/>
                  </a:lnTo>
                  <a:cubicBezTo>
                    <a:pt x="3069074" y="0"/>
                    <a:pt x="3124954" y="55880"/>
                    <a:pt x="3124954" y="124460"/>
                  </a:cubicBezTo>
                  <a:lnTo>
                    <a:pt x="3124954" y="2342791"/>
                  </a:lnTo>
                  <a:cubicBezTo>
                    <a:pt x="3124954" y="2411371"/>
                    <a:pt x="3069074" y="2467252"/>
                    <a:pt x="3000494" y="2467252"/>
                  </a:cubicBezTo>
                  <a:close/>
                </a:path>
              </a:pathLst>
            </a:custGeom>
            <a:solidFill>
              <a:srgbClr val="1A3847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62464" y="2648195"/>
            <a:ext cx="7684513" cy="178412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62464" y="3755316"/>
            <a:ext cx="7684513" cy="178412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762464" y="4993763"/>
            <a:ext cx="7684513" cy="178412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762464" y="6236129"/>
            <a:ext cx="7684513" cy="178412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762464" y="7388331"/>
            <a:ext cx="7684513" cy="178412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428504" y="3319984"/>
            <a:ext cx="7414496" cy="5730315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4909425" y="2764063"/>
            <a:ext cx="1957326" cy="48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b="true" sz="275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52%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8397" y="1390111"/>
            <a:ext cx="8768895" cy="64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60"/>
              </a:lnSpc>
            </a:pPr>
            <a:r>
              <a:rPr lang="en-US" sz="4600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ЕКСПОРТ АГРОПРОДУКЦІЇ ДО ЄС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31833" y="3221896"/>
            <a:ext cx="1957326" cy="48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b="true" sz="275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2024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508394" y="3871184"/>
            <a:ext cx="1957326" cy="48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b="true" sz="275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56.8%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31833" y="4419180"/>
            <a:ext cx="1957326" cy="48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b="true" sz="275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2023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508394" y="5153606"/>
            <a:ext cx="1957326" cy="48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b="true" sz="275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55.2%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31833" y="5612546"/>
            <a:ext cx="1957326" cy="48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b="true" sz="275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2022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647395" y="6351997"/>
            <a:ext cx="1957326" cy="48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b="true" sz="275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27%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31833" y="6809830"/>
            <a:ext cx="1957326" cy="48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b="true" sz="275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2021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647395" y="7548175"/>
            <a:ext cx="1957326" cy="48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b="true" sz="275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29%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531833" y="8007114"/>
            <a:ext cx="1957326" cy="48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51"/>
              </a:lnSpc>
            </a:pPr>
            <a:r>
              <a:rPr lang="en-US" b="true" sz="275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2020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669261" y="1390111"/>
            <a:ext cx="10951076" cy="648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59"/>
              </a:lnSpc>
            </a:pPr>
            <a:r>
              <a:rPr lang="en-US" sz="4599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ЕКСПОРТНА ЛОГІСТИКА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282097" y="4297274"/>
            <a:ext cx="4393490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71%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282097" y="5896852"/>
            <a:ext cx="2060667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39%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1325527" y="7525997"/>
            <a:ext cx="3121889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52%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527627" y="4297274"/>
            <a:ext cx="877591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13%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361788" y="4297274"/>
            <a:ext cx="819908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15%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754386" y="5896852"/>
            <a:ext cx="2072588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35%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966422" y="5911636"/>
            <a:ext cx="1398152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24%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4325906" y="7525997"/>
            <a:ext cx="1201721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20%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5870403" y="7525997"/>
            <a:ext cx="1477869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b="true" sz="2799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25%</a:t>
            </a:r>
          </a:p>
        </p:txBody>
      </p:sp>
      <p:grpSp>
        <p:nvGrpSpPr>
          <p:cNvPr name="Group 31" id="31"/>
          <p:cNvGrpSpPr/>
          <p:nvPr/>
        </p:nvGrpSpPr>
        <p:grpSpPr>
          <a:xfrm rot="0">
            <a:off x="10669261" y="2965463"/>
            <a:ext cx="321682" cy="323108"/>
            <a:chOff x="0" y="0"/>
            <a:chExt cx="84723" cy="8509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4723" cy="85098"/>
            </a:xfrm>
            <a:custGeom>
              <a:avLst/>
              <a:gdLst/>
              <a:ahLst/>
              <a:cxnLst/>
              <a:rect r="r" b="b" t="t" l="l"/>
              <a:pathLst>
                <a:path h="85098" w="84723">
                  <a:moveTo>
                    <a:pt x="0" y="0"/>
                  </a:moveTo>
                  <a:lnTo>
                    <a:pt x="84723" y="0"/>
                  </a:lnTo>
                  <a:lnTo>
                    <a:pt x="84723" y="85098"/>
                  </a:lnTo>
                  <a:lnTo>
                    <a:pt x="0" y="85098"/>
                  </a:lnTo>
                  <a:close/>
                </a:path>
              </a:pathLst>
            </a:custGeom>
            <a:solidFill>
              <a:srgbClr val="006D77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0"/>
              <a:ext cx="84723" cy="850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1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1124365" y="2551238"/>
            <a:ext cx="2807854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Порти Чорного моря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1134137" y="2929796"/>
            <a:ext cx="2807854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Дунайські порти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0669261" y="2586904"/>
            <a:ext cx="321682" cy="323108"/>
            <a:chOff x="0" y="0"/>
            <a:chExt cx="84723" cy="85098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4723" cy="85098"/>
            </a:xfrm>
            <a:custGeom>
              <a:avLst/>
              <a:gdLst/>
              <a:ahLst/>
              <a:cxnLst/>
              <a:rect r="r" b="b" t="t" l="l"/>
              <a:pathLst>
                <a:path h="85098" w="84723">
                  <a:moveTo>
                    <a:pt x="0" y="0"/>
                  </a:moveTo>
                  <a:lnTo>
                    <a:pt x="84723" y="0"/>
                  </a:lnTo>
                  <a:lnTo>
                    <a:pt x="84723" y="85098"/>
                  </a:lnTo>
                  <a:lnTo>
                    <a:pt x="0" y="85098"/>
                  </a:lnTo>
                  <a:close/>
                </a:path>
              </a:pathLst>
            </a:custGeom>
            <a:solidFill>
              <a:srgbClr val="77BFA3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0"/>
              <a:ext cx="84723" cy="850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1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3986570" y="2965463"/>
            <a:ext cx="321682" cy="323108"/>
            <a:chOff x="0" y="0"/>
            <a:chExt cx="84723" cy="8509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4723" cy="85098"/>
            </a:xfrm>
            <a:custGeom>
              <a:avLst/>
              <a:gdLst/>
              <a:ahLst/>
              <a:cxnLst/>
              <a:rect r="r" b="b" t="t" l="l"/>
              <a:pathLst>
                <a:path h="85098" w="84723">
                  <a:moveTo>
                    <a:pt x="0" y="0"/>
                  </a:moveTo>
                  <a:lnTo>
                    <a:pt x="84723" y="0"/>
                  </a:lnTo>
                  <a:lnTo>
                    <a:pt x="84723" y="85098"/>
                  </a:lnTo>
                  <a:lnTo>
                    <a:pt x="0" y="85098"/>
                  </a:lnTo>
                  <a:close/>
                </a:path>
              </a:pathLst>
            </a:custGeom>
            <a:solidFill>
              <a:srgbClr val="EBEBEB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0"/>
              <a:ext cx="84723" cy="850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1"/>
                </a:lnSpc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14441673" y="2551238"/>
            <a:ext cx="2807854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Шляхи солідарності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451446" y="2929796"/>
            <a:ext cx="2807854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Інше</a:t>
            </a:r>
          </a:p>
        </p:txBody>
      </p:sp>
      <p:grpSp>
        <p:nvGrpSpPr>
          <p:cNvPr name="Group 44" id="44"/>
          <p:cNvGrpSpPr/>
          <p:nvPr/>
        </p:nvGrpSpPr>
        <p:grpSpPr>
          <a:xfrm rot="0">
            <a:off x="13986570" y="2586904"/>
            <a:ext cx="321682" cy="323108"/>
            <a:chOff x="0" y="0"/>
            <a:chExt cx="84723" cy="85098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84723" cy="85098"/>
            </a:xfrm>
            <a:custGeom>
              <a:avLst/>
              <a:gdLst/>
              <a:ahLst/>
              <a:cxnLst/>
              <a:rect r="r" b="b" t="t" l="l"/>
              <a:pathLst>
                <a:path h="85098" w="84723">
                  <a:moveTo>
                    <a:pt x="0" y="0"/>
                  </a:moveTo>
                  <a:lnTo>
                    <a:pt x="84723" y="0"/>
                  </a:lnTo>
                  <a:lnTo>
                    <a:pt x="84723" y="85098"/>
                  </a:lnTo>
                  <a:lnTo>
                    <a:pt x="0" y="85098"/>
                  </a:lnTo>
                  <a:close/>
                </a:path>
              </a:pathLst>
            </a:custGeom>
            <a:solidFill>
              <a:srgbClr val="1A3847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0"/>
              <a:ext cx="84723" cy="850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1"/>
                </a:lnSpc>
              </a:pPr>
            </a:p>
          </p:txBody>
        </p:sp>
      </p:grpSp>
      <p:sp>
        <p:nvSpPr>
          <p:cNvPr name="TextBox 47" id="47"/>
          <p:cNvSpPr txBox="true"/>
          <p:nvPr/>
        </p:nvSpPr>
        <p:spPr>
          <a:xfrm rot="-5400000">
            <a:off x="10095954" y="4350588"/>
            <a:ext cx="1308037" cy="482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b="true" sz="2750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2024</a:t>
            </a:r>
          </a:p>
        </p:txBody>
      </p:sp>
      <p:sp>
        <p:nvSpPr>
          <p:cNvPr name="TextBox 48" id="48"/>
          <p:cNvSpPr txBox="true"/>
          <p:nvPr/>
        </p:nvSpPr>
        <p:spPr>
          <a:xfrm rot="-5400000">
            <a:off x="10095954" y="5937220"/>
            <a:ext cx="1308037" cy="482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b="true" sz="2750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2023</a:t>
            </a:r>
          </a:p>
        </p:txBody>
      </p:sp>
      <p:sp>
        <p:nvSpPr>
          <p:cNvPr name="TextBox 49" id="49"/>
          <p:cNvSpPr txBox="true"/>
          <p:nvPr/>
        </p:nvSpPr>
        <p:spPr>
          <a:xfrm rot="-5400000">
            <a:off x="10095954" y="7521482"/>
            <a:ext cx="1308037" cy="482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1"/>
              </a:lnSpc>
            </a:pPr>
            <a:r>
              <a:rPr lang="en-US" b="true" sz="2750">
                <a:solidFill>
                  <a:srgbClr val="1A3847"/>
                </a:solidFill>
                <a:latin typeface="Roboto Bold"/>
                <a:ea typeface="Roboto Bold"/>
                <a:cs typeface="Roboto Bold"/>
                <a:sym typeface="Roboto Bold"/>
              </a:rPr>
              <a:t>2022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28915" y="2268713"/>
            <a:ext cx="7462322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НАРАТИВИ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16782" y="3918218"/>
            <a:ext cx="3290279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  <a:spcBef>
                <a:spcPct val="0"/>
              </a:spcBef>
            </a:pPr>
            <a:r>
              <a:rPr lang="en-US" b="true" sz="12000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ПРО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885265" y="5500489"/>
            <a:ext cx="20058529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  <a:spcBef>
                <a:spcPct val="0"/>
              </a:spcBef>
            </a:pPr>
            <a:r>
              <a:rPr lang="en-US" b="true" sz="12000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АГРОСЕКТОР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611943" y="2268713"/>
            <a:ext cx="3562675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В ЄС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407061" y="3918218"/>
            <a:ext cx="9431102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00"/>
              </a:lnSpc>
              <a:spcBef>
                <a:spcPct val="0"/>
              </a:spcBef>
            </a:pPr>
            <a:r>
              <a:rPr lang="en-US" b="true" sz="12000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УКРАЇНСЬКИЙ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409700"/>
            <a:ext cx="5500505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80"/>
              </a:lnSpc>
            </a:pPr>
            <a:r>
              <a:rPr lang="en-US" b="true" sz="4800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НАРАТИВ 1.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527326"/>
            <a:ext cx="14808980" cy="354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Ця теза надто спрощує ситуацію.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588248"/>
            <a:ext cx="15837096" cy="222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b="true">
                <a:solidFill>
                  <a:srgbClr val="006D77"/>
                </a:solidFill>
                <a:latin typeface="Oswald Bold"/>
                <a:ea typeface="Oswald Bold"/>
                <a:cs typeface="Oswald Bold"/>
                <a:sym typeface="Oswald Bold"/>
              </a:rPr>
              <a:t>“НИЖЧА СОБІВАРТІСТЬ УКРАЇНСЬКОЇ ПРОДУКЦІЇ СТВОРЮЄ НЕЧЕСНУ КОНКУРЕНЦІЮ ДЛЯ ФЕРМЕРІВ ЄС”</a:t>
            </a:r>
          </a:p>
          <a:p>
            <a:pPr algn="l">
              <a:lnSpc>
                <a:spcPts val="4399"/>
              </a:lnSpc>
            </a:pPr>
          </a:p>
          <a:p>
            <a:pPr algn="l">
              <a:lnSpc>
                <a:spcPts val="43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341820" y="1076325"/>
            <a:ext cx="12029794" cy="134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ДЕШЕВІ УКРАЇНСЬКІ ПРОДУКТИ ЗАПОЛОНЯТЬ РИНОК ЄС ТА ПІДРИВАЮТЬ КОНКУРЕНТІВ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080072"/>
            <a:ext cx="14808980" cy="68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Низька ціна є результатом ефективного виробництва, а не демпінгу: родючі ґрунти та сучасні технології дозволяли українським фермерам виробляти продукцію з нижчими витратами​.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967768"/>
            <a:ext cx="14808980" cy="10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До того ж з початком війни собівартість різко зросла, а конкурентоспроможність України знизилася – галузь працює на межі виживання через подорожчання ресурсів (насіння, добрив, пального) та девальвацію гривні​.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188839"/>
            <a:ext cx="14808980" cy="10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Тобто, страхи про «затоплення» ринку ЄС українським імпортом є перебільшеними: фізично обсяги українського експорту обмежені наслідками війни, а довгострокова співпраця в аграрній сфері вигідніша, ніж протекціонізм​.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694565" y="7755090"/>
            <a:ext cx="2787595" cy="2770264"/>
          </a:xfrm>
          <a:custGeom>
            <a:avLst/>
            <a:gdLst/>
            <a:ahLst/>
            <a:cxnLst/>
            <a:rect r="r" b="b" t="t" l="l"/>
            <a:pathLst>
              <a:path h="2770264" w="2787595">
                <a:moveTo>
                  <a:pt x="0" y="0"/>
                </a:moveTo>
                <a:lnTo>
                  <a:pt x="2787595" y="0"/>
                </a:lnTo>
                <a:lnTo>
                  <a:pt x="2787595" y="2770264"/>
                </a:lnTo>
                <a:lnTo>
                  <a:pt x="0" y="2770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61733" r="-261838" b="-65996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98013" y="1986673"/>
            <a:ext cx="2430453" cy="3205608"/>
            <a:chOff x="0" y="0"/>
            <a:chExt cx="2287124" cy="30165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87123" cy="3016630"/>
            </a:xfrm>
            <a:custGeom>
              <a:avLst/>
              <a:gdLst/>
              <a:ahLst/>
              <a:cxnLst/>
              <a:rect r="r" b="b" t="t" l="l"/>
              <a:pathLst>
                <a:path h="3016630" w="2287123">
                  <a:moveTo>
                    <a:pt x="0" y="0"/>
                  </a:moveTo>
                  <a:lnTo>
                    <a:pt x="2287123" y="0"/>
                  </a:lnTo>
                  <a:lnTo>
                    <a:pt x="2287123" y="3016630"/>
                  </a:lnTo>
                  <a:lnTo>
                    <a:pt x="0" y="3016630"/>
                  </a:lnTo>
                  <a:close/>
                </a:path>
              </a:pathLst>
            </a:custGeom>
            <a:solidFill>
              <a:srgbClr val="FEF6E0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085602" y="1602325"/>
            <a:ext cx="5149858" cy="346248"/>
            <a:chOff x="0" y="0"/>
            <a:chExt cx="4882829" cy="3282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882829" cy="328294"/>
            </a:xfrm>
            <a:custGeom>
              <a:avLst/>
              <a:gdLst/>
              <a:ahLst/>
              <a:cxnLst/>
              <a:rect r="r" b="b" t="t" l="l"/>
              <a:pathLst>
                <a:path h="328294" w="4882829">
                  <a:moveTo>
                    <a:pt x="0" y="0"/>
                  </a:moveTo>
                  <a:lnTo>
                    <a:pt x="4882829" y="0"/>
                  </a:lnTo>
                  <a:lnTo>
                    <a:pt x="4882829" y="328294"/>
                  </a:lnTo>
                  <a:lnTo>
                    <a:pt x="0" y="3282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4882829" cy="33781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620"/>
                </a:lnSpc>
              </a:pPr>
              <a:r>
                <a:rPr lang="en-US" sz="1350">
                  <a:solidFill>
                    <a:srgbClr val="193745"/>
                  </a:solidFill>
                  <a:latin typeface="Roboto"/>
                  <a:ea typeface="Roboto"/>
                  <a:cs typeface="Roboto"/>
                  <a:sym typeface="Roboto"/>
                </a:rPr>
                <a:t>Обсяги експорту за країнами, млн тонн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646804" y="2392287"/>
            <a:ext cx="1906152" cy="883800"/>
            <a:chOff x="0" y="0"/>
            <a:chExt cx="1793742" cy="8316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793742" cy="831680"/>
            </a:xfrm>
            <a:custGeom>
              <a:avLst/>
              <a:gdLst/>
              <a:ahLst/>
              <a:cxnLst/>
              <a:rect r="r" b="b" t="t" l="l"/>
              <a:pathLst>
                <a:path h="831680" w="1793742">
                  <a:moveTo>
                    <a:pt x="0" y="0"/>
                  </a:moveTo>
                  <a:lnTo>
                    <a:pt x="1793742" y="0"/>
                  </a:lnTo>
                  <a:lnTo>
                    <a:pt x="1793742" y="831680"/>
                  </a:lnTo>
                  <a:lnTo>
                    <a:pt x="0" y="8316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"/>
              <a:ext cx="1793742" cy="84120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F9BC0F"/>
                  </a:solidFill>
                  <a:latin typeface="Roboto"/>
                  <a:ea typeface="Roboto"/>
                  <a:cs typeface="Roboto"/>
                  <a:sym typeface="Roboto"/>
                </a:rPr>
                <a:t>Український морський шлях повноцінно відновив свою роботу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085602" y="6104847"/>
            <a:ext cx="5742864" cy="1163796"/>
            <a:chOff x="0" y="0"/>
            <a:chExt cx="5445086" cy="110345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445056" cy="1103478"/>
            </a:xfrm>
            <a:custGeom>
              <a:avLst/>
              <a:gdLst/>
              <a:ahLst/>
              <a:cxnLst/>
              <a:rect r="r" b="b" t="t" l="l"/>
              <a:pathLst>
                <a:path h="1103478" w="5445056">
                  <a:moveTo>
                    <a:pt x="0" y="0"/>
                  </a:moveTo>
                  <a:lnTo>
                    <a:pt x="5445056" y="0"/>
                  </a:lnTo>
                  <a:lnTo>
                    <a:pt x="5445056" y="1103478"/>
                  </a:lnTo>
                  <a:lnTo>
                    <a:pt x="0" y="1103478"/>
                  </a:lnTo>
                  <a:close/>
                </a:path>
              </a:pathLst>
            </a:custGeom>
            <a:solidFill>
              <a:srgbClr val="FEF6E0"/>
            </a:solidFill>
          </p:spPr>
        </p:sp>
      </p:grpSp>
      <p:sp>
        <p:nvSpPr>
          <p:cNvPr name="AutoShape 12" id="12"/>
          <p:cNvSpPr/>
          <p:nvPr/>
        </p:nvSpPr>
        <p:spPr>
          <a:xfrm flipV="true">
            <a:off x="3085602" y="7268643"/>
            <a:ext cx="5742864" cy="0"/>
          </a:xfrm>
          <a:prstGeom prst="line">
            <a:avLst/>
          </a:prstGeom>
          <a:ln cap="flat" w="66675">
            <a:solidFill>
              <a:srgbClr val="EA801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4210929" y="6187851"/>
            <a:ext cx="4376728" cy="984885"/>
            <a:chOff x="0" y="0"/>
            <a:chExt cx="4149787" cy="93381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149787" cy="933817"/>
            </a:xfrm>
            <a:custGeom>
              <a:avLst/>
              <a:gdLst/>
              <a:ahLst/>
              <a:cxnLst/>
              <a:rect r="r" b="b" t="t" l="l"/>
              <a:pathLst>
                <a:path h="933817" w="4149787">
                  <a:moveTo>
                    <a:pt x="0" y="0"/>
                  </a:moveTo>
                  <a:lnTo>
                    <a:pt x="4149787" y="0"/>
                  </a:lnTo>
                  <a:lnTo>
                    <a:pt x="4149787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4149787" cy="9338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650"/>
                </a:lnSpc>
              </a:pPr>
              <a:r>
                <a:rPr lang="en-US" sz="1500">
                  <a:solidFill>
                    <a:srgbClr val="193745"/>
                  </a:solidFill>
                  <a:latin typeface="Roboto"/>
                  <a:ea typeface="Roboto"/>
                  <a:cs typeface="Roboto"/>
                  <a:sym typeface="Roboto"/>
                </a:rPr>
                <a:t>найбільші обсяги експорту через сусідні країни спостерігалися після закриття «зернового коридору» і до відкриття нового морського шляху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085602" y="7561419"/>
            <a:ext cx="5742864" cy="1831270"/>
            <a:chOff x="0" y="0"/>
            <a:chExt cx="5445086" cy="173631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445086" cy="1736316"/>
            </a:xfrm>
            <a:custGeom>
              <a:avLst/>
              <a:gdLst/>
              <a:ahLst/>
              <a:cxnLst/>
              <a:rect r="r" b="b" t="t" l="l"/>
              <a:pathLst>
                <a:path h="1736316" w="5445086">
                  <a:moveTo>
                    <a:pt x="0" y="0"/>
                  </a:moveTo>
                  <a:lnTo>
                    <a:pt x="5445086" y="0"/>
                  </a:lnTo>
                  <a:lnTo>
                    <a:pt x="5445086" y="1736316"/>
                  </a:lnTo>
                  <a:lnTo>
                    <a:pt x="0" y="17363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0"/>
              <a:ext cx="5445086" cy="17363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1650"/>
                </a:lnSpc>
              </a:pPr>
              <a:r>
                <a:rPr lang="en-US" sz="1500">
                  <a:solidFill>
                    <a:srgbClr val="193745"/>
                  </a:solidFill>
                  <a:latin typeface="Roboto"/>
                  <a:ea typeface="Roboto"/>
                  <a:cs typeface="Roboto"/>
                  <a:sym typeface="Roboto"/>
                </a:rPr>
                <a:t>З початком повномасштабного вторгнення Україна суттєво переорієнтувала свої експортні маршрути, збільшивши залеж-ність від сухопутних шляхів через сусідні країни.</a:t>
              </a:r>
            </a:p>
            <a:p>
              <a:pPr algn="just">
                <a:lnSpc>
                  <a:spcPts val="1650"/>
                </a:lnSpc>
              </a:pPr>
            </a:p>
            <a:p>
              <a:pPr algn="just">
                <a:lnSpc>
                  <a:spcPts val="1650"/>
                </a:lnSpc>
              </a:pPr>
              <a:r>
                <a:rPr lang="en-US" sz="1500">
                  <a:solidFill>
                    <a:srgbClr val="193745"/>
                  </a:solidFill>
                  <a:latin typeface="Roboto"/>
                  <a:ea typeface="Roboto"/>
                  <a:cs typeface="Roboto"/>
                  <a:sym typeface="Roboto"/>
                </a:rPr>
                <a:t>Однак після відкриття власного морського коридору в жовтні 2023 року експорт наземними шляхами поступово скоротився. Водночас Румунія залишається основним транзитним маршру-том.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9268540" y="769161"/>
            <a:ext cx="5731508" cy="944152"/>
            <a:chOff x="0" y="0"/>
            <a:chExt cx="5434319" cy="89519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5434268" cy="895223"/>
            </a:xfrm>
            <a:custGeom>
              <a:avLst/>
              <a:gdLst/>
              <a:ahLst/>
              <a:cxnLst/>
              <a:rect r="r" b="b" t="t" l="l"/>
              <a:pathLst>
                <a:path h="895223" w="5434268">
                  <a:moveTo>
                    <a:pt x="0" y="0"/>
                  </a:moveTo>
                  <a:lnTo>
                    <a:pt x="5434268" y="0"/>
                  </a:lnTo>
                  <a:lnTo>
                    <a:pt x="5434268" y="895223"/>
                  </a:lnTo>
                  <a:lnTo>
                    <a:pt x="0" y="895223"/>
                  </a:lnTo>
                  <a:close/>
                </a:path>
              </a:pathLst>
            </a:custGeom>
            <a:solidFill>
              <a:srgbClr val="FEF6E0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5434319" cy="904721"/>
            </a:xfrm>
            <a:prstGeom prst="rect">
              <a:avLst/>
            </a:prstGeom>
          </p:spPr>
          <p:txBody>
            <a:bodyPr anchor="ctr" rtlCol="false" tIns="71438" lIns="71438" bIns="71438" rIns="71438"/>
            <a:lstStyle/>
            <a:p>
              <a:pPr algn="l">
                <a:lnSpc>
                  <a:spcPts val="3600"/>
                </a:lnSpc>
              </a:pPr>
              <a:r>
                <a:rPr lang="en-US" sz="3000" b="true">
                  <a:solidFill>
                    <a:srgbClr val="193745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х3.7</a:t>
              </a:r>
            </a:p>
          </p:txBody>
        </p:sp>
      </p:grpSp>
      <p:sp>
        <p:nvSpPr>
          <p:cNvPr name="AutoShape 22" id="22"/>
          <p:cNvSpPr/>
          <p:nvPr/>
        </p:nvSpPr>
        <p:spPr>
          <a:xfrm>
            <a:off x="9268596" y="1746651"/>
            <a:ext cx="5731452" cy="0"/>
          </a:xfrm>
          <a:prstGeom prst="line">
            <a:avLst/>
          </a:prstGeom>
          <a:ln cap="flat" w="66675">
            <a:solidFill>
              <a:srgbClr val="EA8019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3" id="23"/>
          <p:cNvGrpSpPr/>
          <p:nvPr/>
        </p:nvGrpSpPr>
        <p:grpSpPr>
          <a:xfrm rot="0">
            <a:off x="10221000" y="849018"/>
            <a:ext cx="4419442" cy="773289"/>
            <a:chOff x="0" y="0"/>
            <a:chExt cx="4190286" cy="73319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190286" cy="733193"/>
            </a:xfrm>
            <a:custGeom>
              <a:avLst/>
              <a:gdLst/>
              <a:ahLst/>
              <a:cxnLst/>
              <a:rect r="r" b="b" t="t" l="l"/>
              <a:pathLst>
                <a:path h="733193" w="4190286">
                  <a:moveTo>
                    <a:pt x="0" y="0"/>
                  </a:moveTo>
                  <a:lnTo>
                    <a:pt x="4190286" y="0"/>
                  </a:lnTo>
                  <a:lnTo>
                    <a:pt x="4190286" y="733193"/>
                  </a:lnTo>
                  <a:lnTo>
                    <a:pt x="0" y="7331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0"/>
              <a:ext cx="4190286" cy="73319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650"/>
                </a:lnSpc>
              </a:pPr>
              <a:r>
                <a:rPr lang="en-US" sz="1500">
                  <a:solidFill>
                    <a:srgbClr val="193745"/>
                  </a:solidFill>
                  <a:latin typeface="Roboto"/>
                  <a:ea typeface="Roboto"/>
                  <a:cs typeface="Roboto"/>
                  <a:sym typeface="Roboto"/>
                </a:rPr>
                <a:t>величина падіння середньомісячного експорту наземним транспортом за останні 6 місяців у 2024 році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258776" y="1875238"/>
            <a:ext cx="5722047" cy="984885"/>
            <a:chOff x="0" y="0"/>
            <a:chExt cx="5425348" cy="93381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425348" cy="933817"/>
            </a:xfrm>
            <a:custGeom>
              <a:avLst/>
              <a:gdLst/>
              <a:ahLst/>
              <a:cxnLst/>
              <a:rect r="r" b="b" t="t" l="l"/>
              <a:pathLst>
                <a:path h="933817" w="5425348">
                  <a:moveTo>
                    <a:pt x="0" y="0"/>
                  </a:moveTo>
                  <a:lnTo>
                    <a:pt x="5425348" y="0"/>
                  </a:lnTo>
                  <a:lnTo>
                    <a:pt x="5425348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0"/>
              <a:ext cx="5425348" cy="93381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1650"/>
                </a:lnSpc>
              </a:pPr>
              <a:r>
                <a:rPr lang="en-US" sz="1500">
                  <a:solidFill>
                    <a:srgbClr val="193745"/>
                  </a:solidFill>
                  <a:latin typeface="Roboto"/>
                  <a:ea typeface="Roboto"/>
                  <a:cs typeface="Roboto"/>
                  <a:sym typeface="Roboto"/>
                </a:rPr>
                <a:t>Зокрема, у грудні 2024 року порівняно з піком експорт через Румунію скоротився у 8,2 рази, через Польщу – в 1,9 разів, через Угорщину – в 1,9 разів, через Молдову – в 8,9 разів, а через Словаччину – в 12 разів.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268540" y="4532668"/>
            <a:ext cx="5724028" cy="830997"/>
            <a:chOff x="0" y="0"/>
            <a:chExt cx="5427227" cy="78790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427227" cy="787908"/>
            </a:xfrm>
            <a:custGeom>
              <a:avLst/>
              <a:gdLst/>
              <a:ahLst/>
              <a:cxnLst/>
              <a:rect r="r" b="b" t="t" l="l"/>
              <a:pathLst>
                <a:path h="787908" w="5427227">
                  <a:moveTo>
                    <a:pt x="0" y="0"/>
                  </a:moveTo>
                  <a:lnTo>
                    <a:pt x="5427227" y="0"/>
                  </a:lnTo>
                  <a:lnTo>
                    <a:pt x="5427227" y="787908"/>
                  </a:lnTo>
                  <a:lnTo>
                    <a:pt x="0" y="7879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19050"/>
              <a:ext cx="5427227" cy="76885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1350"/>
                </a:lnSpc>
              </a:pPr>
              <a:r>
                <a:rPr lang="en-US" sz="1350">
                  <a:solidFill>
                    <a:srgbClr val="193745"/>
                  </a:solidFill>
                  <a:latin typeface="Roboto"/>
                  <a:ea typeface="Roboto"/>
                  <a:cs typeface="Roboto"/>
                  <a:sym typeface="Roboto"/>
                </a:rPr>
                <a:t>Загальний експорт української сільськогосподарської продукції на-земними шляхами з 2022 по 2024 рік. Інтенсивність кольору відобра-жає загальний обсяг експорту за місяць, виміряний у мільйонах тонн.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836505" y="5347836"/>
            <a:ext cx="812051" cy="330269"/>
            <a:chOff x="0" y="0"/>
            <a:chExt cx="753385" cy="306409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753385" cy="306409"/>
            </a:xfrm>
            <a:custGeom>
              <a:avLst/>
              <a:gdLst/>
              <a:ahLst/>
              <a:cxnLst/>
              <a:rect r="r" b="b" t="t" l="l"/>
              <a:pathLst>
                <a:path h="306409" w="753385">
                  <a:moveTo>
                    <a:pt x="0" y="0"/>
                  </a:moveTo>
                  <a:lnTo>
                    <a:pt x="753385" y="0"/>
                  </a:lnTo>
                  <a:lnTo>
                    <a:pt x="753385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38100"/>
              <a:ext cx="753385" cy="26830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080"/>
                </a:lnSpc>
              </a:pPr>
              <a:r>
                <a:rPr lang="en-US" sz="1200">
                  <a:solidFill>
                    <a:srgbClr val="585858"/>
                  </a:solidFill>
                  <a:latin typeface="Verdana Pro"/>
                  <a:ea typeface="Verdana Pro"/>
                  <a:cs typeface="Verdana Pro"/>
                  <a:sym typeface="Verdana Pro"/>
                </a:rPr>
                <a:t>Груд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8897360" y="5678106"/>
            <a:ext cx="751196" cy="330269"/>
            <a:chOff x="0" y="0"/>
            <a:chExt cx="696926" cy="306409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696926" cy="306409"/>
            </a:xfrm>
            <a:custGeom>
              <a:avLst/>
              <a:gdLst/>
              <a:ahLst/>
              <a:cxnLst/>
              <a:rect r="r" b="b" t="t" l="l"/>
              <a:pathLst>
                <a:path h="306409" w="696926">
                  <a:moveTo>
                    <a:pt x="0" y="0"/>
                  </a:moveTo>
                  <a:lnTo>
                    <a:pt x="696926" y="0"/>
                  </a:lnTo>
                  <a:lnTo>
                    <a:pt x="696926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696926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Лист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8897354" y="5952558"/>
            <a:ext cx="751202" cy="330269"/>
            <a:chOff x="0" y="0"/>
            <a:chExt cx="696932" cy="306409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696932" cy="306409"/>
            </a:xfrm>
            <a:custGeom>
              <a:avLst/>
              <a:gdLst/>
              <a:ahLst/>
              <a:cxnLst/>
              <a:rect r="r" b="b" t="t" l="l"/>
              <a:pathLst>
                <a:path h="306409" w="696932">
                  <a:moveTo>
                    <a:pt x="0" y="0"/>
                  </a:moveTo>
                  <a:lnTo>
                    <a:pt x="696932" y="0"/>
                  </a:lnTo>
                  <a:lnTo>
                    <a:pt x="696932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696932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Жовт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8895414" y="6273792"/>
            <a:ext cx="751196" cy="330269"/>
            <a:chOff x="0" y="0"/>
            <a:chExt cx="696926" cy="30640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696926" cy="306409"/>
            </a:xfrm>
            <a:custGeom>
              <a:avLst/>
              <a:gdLst/>
              <a:ahLst/>
              <a:cxnLst/>
              <a:rect r="r" b="b" t="t" l="l"/>
              <a:pathLst>
                <a:path h="306409" w="696926">
                  <a:moveTo>
                    <a:pt x="0" y="0"/>
                  </a:moveTo>
                  <a:lnTo>
                    <a:pt x="696926" y="0"/>
                  </a:lnTo>
                  <a:lnTo>
                    <a:pt x="696926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696926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Вер</a:t>
              </a: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8895414" y="6582673"/>
            <a:ext cx="751196" cy="330269"/>
            <a:chOff x="0" y="0"/>
            <a:chExt cx="696926" cy="306409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696926" cy="306409"/>
            </a:xfrm>
            <a:custGeom>
              <a:avLst/>
              <a:gdLst/>
              <a:ahLst/>
              <a:cxnLst/>
              <a:rect r="r" b="b" t="t" l="l"/>
              <a:pathLst>
                <a:path h="306409" w="696926">
                  <a:moveTo>
                    <a:pt x="0" y="0"/>
                  </a:moveTo>
                  <a:lnTo>
                    <a:pt x="696926" y="0"/>
                  </a:lnTo>
                  <a:lnTo>
                    <a:pt x="696926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0" y="-9525"/>
              <a:ext cx="696926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Серп</a:t>
              </a: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8897360" y="6868768"/>
            <a:ext cx="751196" cy="330269"/>
            <a:chOff x="0" y="0"/>
            <a:chExt cx="696926" cy="306409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696926" cy="306409"/>
            </a:xfrm>
            <a:custGeom>
              <a:avLst/>
              <a:gdLst/>
              <a:ahLst/>
              <a:cxnLst/>
              <a:rect r="r" b="b" t="t" l="l"/>
              <a:pathLst>
                <a:path h="306409" w="696926">
                  <a:moveTo>
                    <a:pt x="0" y="0"/>
                  </a:moveTo>
                  <a:lnTo>
                    <a:pt x="696926" y="0"/>
                  </a:lnTo>
                  <a:lnTo>
                    <a:pt x="696926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9525"/>
              <a:ext cx="696926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Лип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8866655" y="7172736"/>
            <a:ext cx="779954" cy="330269"/>
            <a:chOff x="0" y="0"/>
            <a:chExt cx="723607" cy="306409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723607" cy="306409"/>
            </a:xfrm>
            <a:custGeom>
              <a:avLst/>
              <a:gdLst/>
              <a:ahLst/>
              <a:cxnLst/>
              <a:rect r="r" b="b" t="t" l="l"/>
              <a:pathLst>
                <a:path h="306409" w="723607">
                  <a:moveTo>
                    <a:pt x="0" y="0"/>
                  </a:moveTo>
                  <a:lnTo>
                    <a:pt x="723607" y="0"/>
                  </a:lnTo>
                  <a:lnTo>
                    <a:pt x="723607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2" id="52"/>
            <p:cNvSpPr txBox="true"/>
            <p:nvPr/>
          </p:nvSpPr>
          <p:spPr>
            <a:xfrm>
              <a:off x="0" y="-9525"/>
              <a:ext cx="723607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Черв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8897357" y="7480588"/>
            <a:ext cx="751196" cy="330269"/>
            <a:chOff x="0" y="0"/>
            <a:chExt cx="696926" cy="306409"/>
          </a:xfrm>
        </p:grpSpPr>
        <p:sp>
          <p:nvSpPr>
            <p:cNvPr name="Freeform 54" id="54"/>
            <p:cNvSpPr/>
            <p:nvPr/>
          </p:nvSpPr>
          <p:spPr>
            <a:xfrm flipH="false" flipV="false" rot="0">
              <a:off x="0" y="0"/>
              <a:ext cx="696926" cy="306409"/>
            </a:xfrm>
            <a:custGeom>
              <a:avLst/>
              <a:gdLst/>
              <a:ahLst/>
              <a:cxnLst/>
              <a:rect r="r" b="b" t="t" l="l"/>
              <a:pathLst>
                <a:path h="306409" w="696926">
                  <a:moveTo>
                    <a:pt x="0" y="0"/>
                  </a:moveTo>
                  <a:lnTo>
                    <a:pt x="696926" y="0"/>
                  </a:lnTo>
                  <a:lnTo>
                    <a:pt x="696926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5" id="55"/>
            <p:cNvSpPr txBox="true"/>
            <p:nvPr/>
          </p:nvSpPr>
          <p:spPr>
            <a:xfrm>
              <a:off x="0" y="-9525"/>
              <a:ext cx="696926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Трав</a:t>
              </a:r>
            </a:p>
          </p:txBody>
        </p:sp>
      </p:grpSp>
      <p:grpSp>
        <p:nvGrpSpPr>
          <p:cNvPr name="Group 56" id="56"/>
          <p:cNvGrpSpPr/>
          <p:nvPr/>
        </p:nvGrpSpPr>
        <p:grpSpPr>
          <a:xfrm rot="0">
            <a:off x="8897360" y="7779230"/>
            <a:ext cx="751196" cy="330269"/>
            <a:chOff x="0" y="0"/>
            <a:chExt cx="696926" cy="306409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696926" cy="306409"/>
            </a:xfrm>
            <a:custGeom>
              <a:avLst/>
              <a:gdLst/>
              <a:ahLst/>
              <a:cxnLst/>
              <a:rect r="r" b="b" t="t" l="l"/>
              <a:pathLst>
                <a:path h="306409" w="696926">
                  <a:moveTo>
                    <a:pt x="0" y="0"/>
                  </a:moveTo>
                  <a:lnTo>
                    <a:pt x="696926" y="0"/>
                  </a:lnTo>
                  <a:lnTo>
                    <a:pt x="696926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8" id="58"/>
            <p:cNvSpPr txBox="true"/>
            <p:nvPr/>
          </p:nvSpPr>
          <p:spPr>
            <a:xfrm>
              <a:off x="0" y="-9525"/>
              <a:ext cx="696926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Квіт</a:t>
              </a:r>
            </a:p>
          </p:txBody>
        </p:sp>
      </p:grpSp>
      <p:grpSp>
        <p:nvGrpSpPr>
          <p:cNvPr name="Group 59" id="59"/>
          <p:cNvGrpSpPr/>
          <p:nvPr/>
        </p:nvGrpSpPr>
        <p:grpSpPr>
          <a:xfrm rot="0">
            <a:off x="8883178" y="8068032"/>
            <a:ext cx="751196" cy="330269"/>
            <a:chOff x="0" y="0"/>
            <a:chExt cx="696926" cy="306409"/>
          </a:xfrm>
        </p:grpSpPr>
        <p:sp>
          <p:nvSpPr>
            <p:cNvPr name="Freeform 60" id="60"/>
            <p:cNvSpPr/>
            <p:nvPr/>
          </p:nvSpPr>
          <p:spPr>
            <a:xfrm flipH="false" flipV="false" rot="0">
              <a:off x="0" y="0"/>
              <a:ext cx="696926" cy="306409"/>
            </a:xfrm>
            <a:custGeom>
              <a:avLst/>
              <a:gdLst/>
              <a:ahLst/>
              <a:cxnLst/>
              <a:rect r="r" b="b" t="t" l="l"/>
              <a:pathLst>
                <a:path h="306409" w="696926">
                  <a:moveTo>
                    <a:pt x="0" y="0"/>
                  </a:moveTo>
                  <a:lnTo>
                    <a:pt x="696926" y="0"/>
                  </a:lnTo>
                  <a:lnTo>
                    <a:pt x="696926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1" id="61"/>
            <p:cNvSpPr txBox="true"/>
            <p:nvPr/>
          </p:nvSpPr>
          <p:spPr>
            <a:xfrm>
              <a:off x="0" y="-9525"/>
              <a:ext cx="696926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Бер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8892942" y="8376200"/>
            <a:ext cx="751196" cy="330269"/>
            <a:chOff x="0" y="0"/>
            <a:chExt cx="696926" cy="306409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0" y="0"/>
              <a:ext cx="696926" cy="306409"/>
            </a:xfrm>
            <a:custGeom>
              <a:avLst/>
              <a:gdLst/>
              <a:ahLst/>
              <a:cxnLst/>
              <a:rect r="r" b="b" t="t" l="l"/>
              <a:pathLst>
                <a:path h="306409" w="696926">
                  <a:moveTo>
                    <a:pt x="0" y="0"/>
                  </a:moveTo>
                  <a:lnTo>
                    <a:pt x="696926" y="0"/>
                  </a:lnTo>
                  <a:lnTo>
                    <a:pt x="696926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0" y="-9525"/>
              <a:ext cx="696926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Лют</a:t>
              </a: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8892942" y="8674527"/>
            <a:ext cx="751196" cy="330269"/>
            <a:chOff x="0" y="0"/>
            <a:chExt cx="696926" cy="306409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0" y="0"/>
              <a:ext cx="696926" cy="306409"/>
            </a:xfrm>
            <a:custGeom>
              <a:avLst/>
              <a:gdLst/>
              <a:ahLst/>
              <a:cxnLst/>
              <a:rect r="r" b="b" t="t" l="l"/>
              <a:pathLst>
                <a:path h="306409" w="696926">
                  <a:moveTo>
                    <a:pt x="0" y="0"/>
                  </a:moveTo>
                  <a:lnTo>
                    <a:pt x="696926" y="0"/>
                  </a:lnTo>
                  <a:lnTo>
                    <a:pt x="696926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0" y="-9525"/>
              <a:ext cx="696926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Січ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9811601" y="5308473"/>
            <a:ext cx="4616396" cy="4143692"/>
            <a:chOff x="0" y="0"/>
            <a:chExt cx="6155194" cy="5524923"/>
          </a:xfrm>
        </p:grpSpPr>
        <p:grpSp>
          <p:nvGrpSpPr>
            <p:cNvPr name="Group 69" id="69"/>
            <p:cNvGrpSpPr/>
            <p:nvPr/>
          </p:nvGrpSpPr>
          <p:grpSpPr>
            <a:xfrm rot="0">
              <a:off x="0" y="5076498"/>
              <a:ext cx="1967270" cy="440359"/>
              <a:chOff x="0" y="0"/>
              <a:chExt cx="1368859" cy="306409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1368859" cy="306409"/>
              </a:xfrm>
              <a:custGeom>
                <a:avLst/>
                <a:gdLst/>
                <a:ahLst/>
                <a:cxnLst/>
                <a:rect r="r" b="b" t="t" l="l"/>
                <a:pathLst>
                  <a:path h="306409" w="1368859">
                    <a:moveTo>
                      <a:pt x="0" y="0"/>
                    </a:moveTo>
                    <a:lnTo>
                      <a:pt x="1368859" y="0"/>
                    </a:lnTo>
                    <a:lnTo>
                      <a:pt x="1368859" y="306409"/>
                    </a:lnTo>
                    <a:lnTo>
                      <a:pt x="0" y="30640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-9525"/>
                <a:ext cx="1368859" cy="315934"/>
              </a:xfrm>
              <a:prstGeom prst="rect">
                <a:avLst/>
              </a:prstGeom>
            </p:spPr>
            <p:txBody>
              <a:bodyPr anchor="t" rtlCol="false" tIns="0" lIns="0" bIns="0" rIns="0"/>
              <a:lstStyle/>
              <a:p>
                <a:pPr algn="ctr">
                  <a:lnSpc>
                    <a:spcPts val="1439"/>
                  </a:lnSpc>
                </a:pPr>
                <a:r>
                  <a:rPr lang="en-US" sz="1200">
                    <a:solidFill>
                      <a:srgbClr val="55555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2022</a:t>
                </a:r>
              </a:p>
            </p:txBody>
          </p:sp>
        </p:grpSp>
        <p:grpSp>
          <p:nvGrpSpPr>
            <p:cNvPr name="Group 72" id="72"/>
            <p:cNvGrpSpPr/>
            <p:nvPr/>
          </p:nvGrpSpPr>
          <p:grpSpPr>
            <a:xfrm rot="0">
              <a:off x="1988118" y="5084564"/>
              <a:ext cx="2015507" cy="440359"/>
              <a:chOff x="0" y="0"/>
              <a:chExt cx="1402423" cy="306409"/>
            </a:xfrm>
          </p:grpSpPr>
          <p:sp>
            <p:nvSpPr>
              <p:cNvPr name="Freeform 73" id="73"/>
              <p:cNvSpPr/>
              <p:nvPr/>
            </p:nvSpPr>
            <p:spPr>
              <a:xfrm flipH="false" flipV="false" rot="0">
                <a:off x="0" y="0"/>
                <a:ext cx="1402424" cy="306409"/>
              </a:xfrm>
              <a:custGeom>
                <a:avLst/>
                <a:gdLst/>
                <a:ahLst/>
                <a:cxnLst/>
                <a:rect r="r" b="b" t="t" l="l"/>
                <a:pathLst>
                  <a:path h="306409" w="1402424">
                    <a:moveTo>
                      <a:pt x="0" y="0"/>
                    </a:moveTo>
                    <a:lnTo>
                      <a:pt x="1402424" y="0"/>
                    </a:lnTo>
                    <a:lnTo>
                      <a:pt x="1402424" y="306409"/>
                    </a:lnTo>
                    <a:lnTo>
                      <a:pt x="0" y="30640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74" id="74"/>
              <p:cNvSpPr txBox="true"/>
              <p:nvPr/>
            </p:nvSpPr>
            <p:spPr>
              <a:xfrm>
                <a:off x="0" y="-9525"/>
                <a:ext cx="1402423" cy="315934"/>
              </a:xfrm>
              <a:prstGeom prst="rect">
                <a:avLst/>
              </a:prstGeom>
            </p:spPr>
            <p:txBody>
              <a:bodyPr anchor="t" rtlCol="false" tIns="0" lIns="0" bIns="0" rIns="0"/>
              <a:lstStyle/>
              <a:p>
                <a:pPr algn="ctr">
                  <a:lnSpc>
                    <a:spcPts val="1439"/>
                  </a:lnSpc>
                </a:pPr>
                <a:r>
                  <a:rPr lang="en-US" sz="1200">
                    <a:solidFill>
                      <a:srgbClr val="55555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2023</a:t>
                </a:r>
              </a:p>
            </p:txBody>
          </p:sp>
        </p:grpSp>
        <p:grpSp>
          <p:nvGrpSpPr>
            <p:cNvPr name="Group 75" id="75"/>
            <p:cNvGrpSpPr/>
            <p:nvPr/>
          </p:nvGrpSpPr>
          <p:grpSpPr>
            <a:xfrm rot="0">
              <a:off x="4030620" y="5066990"/>
              <a:ext cx="2015507" cy="440359"/>
              <a:chOff x="0" y="0"/>
              <a:chExt cx="1402423" cy="306409"/>
            </a:xfrm>
          </p:grpSpPr>
          <p:sp>
            <p:nvSpPr>
              <p:cNvPr name="Freeform 76" id="76"/>
              <p:cNvSpPr/>
              <p:nvPr/>
            </p:nvSpPr>
            <p:spPr>
              <a:xfrm flipH="false" flipV="false" rot="0">
                <a:off x="0" y="0"/>
                <a:ext cx="1402424" cy="306409"/>
              </a:xfrm>
              <a:custGeom>
                <a:avLst/>
                <a:gdLst/>
                <a:ahLst/>
                <a:cxnLst/>
                <a:rect r="r" b="b" t="t" l="l"/>
                <a:pathLst>
                  <a:path h="306409" w="1402424">
                    <a:moveTo>
                      <a:pt x="0" y="0"/>
                    </a:moveTo>
                    <a:lnTo>
                      <a:pt x="1402424" y="0"/>
                    </a:lnTo>
                    <a:lnTo>
                      <a:pt x="1402424" y="306409"/>
                    </a:lnTo>
                    <a:lnTo>
                      <a:pt x="0" y="30640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</p:sp>
          <p:sp>
            <p:nvSpPr>
              <p:cNvPr name="TextBox 77" id="77"/>
              <p:cNvSpPr txBox="true"/>
              <p:nvPr/>
            </p:nvSpPr>
            <p:spPr>
              <a:xfrm>
                <a:off x="0" y="-9525"/>
                <a:ext cx="1402423" cy="315934"/>
              </a:xfrm>
              <a:prstGeom prst="rect">
                <a:avLst/>
              </a:prstGeom>
            </p:spPr>
            <p:txBody>
              <a:bodyPr anchor="t" rtlCol="false" tIns="0" lIns="0" bIns="0" rIns="0"/>
              <a:lstStyle/>
              <a:p>
                <a:pPr algn="ctr">
                  <a:lnSpc>
                    <a:spcPts val="1439"/>
                  </a:lnSpc>
                </a:pPr>
                <a:r>
                  <a:rPr lang="en-US" sz="1200">
                    <a:solidFill>
                      <a:srgbClr val="55555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2024</a:t>
                </a:r>
              </a:p>
            </p:txBody>
          </p:sp>
        </p:grpSp>
        <p:sp>
          <p:nvSpPr>
            <p:cNvPr name="Freeform 78" id="78"/>
            <p:cNvSpPr/>
            <p:nvPr/>
          </p:nvSpPr>
          <p:spPr>
            <a:xfrm flipH="false" flipV="false" rot="0">
              <a:off x="86773" y="0"/>
              <a:ext cx="6068421" cy="4941684"/>
            </a:xfrm>
            <a:custGeom>
              <a:avLst/>
              <a:gdLst/>
              <a:ahLst/>
              <a:cxnLst/>
              <a:rect r="r" b="b" t="t" l="l"/>
              <a:pathLst>
                <a:path h="4941684" w="6068421">
                  <a:moveTo>
                    <a:pt x="0" y="0"/>
                  </a:moveTo>
                  <a:lnTo>
                    <a:pt x="6068421" y="0"/>
                  </a:lnTo>
                  <a:lnTo>
                    <a:pt x="6068421" y="4941684"/>
                  </a:lnTo>
                  <a:lnTo>
                    <a:pt x="0" y="4941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581" t="0" r="-4581" b="0"/>
              </a:stretch>
            </a:blipFill>
          </p:spPr>
        </p:sp>
      </p:grpSp>
      <p:grpSp>
        <p:nvGrpSpPr>
          <p:cNvPr name="Group 79" id="79"/>
          <p:cNvGrpSpPr/>
          <p:nvPr/>
        </p:nvGrpSpPr>
        <p:grpSpPr>
          <a:xfrm rot="0">
            <a:off x="9359160" y="9690290"/>
            <a:ext cx="5621662" cy="323166"/>
            <a:chOff x="0" y="0"/>
            <a:chExt cx="5330169" cy="306409"/>
          </a:xfrm>
        </p:grpSpPr>
        <p:sp>
          <p:nvSpPr>
            <p:cNvPr name="Freeform 80" id="80"/>
            <p:cNvSpPr/>
            <p:nvPr/>
          </p:nvSpPr>
          <p:spPr>
            <a:xfrm flipH="false" flipV="false" rot="0">
              <a:off x="0" y="0"/>
              <a:ext cx="5330169" cy="306409"/>
            </a:xfrm>
            <a:custGeom>
              <a:avLst/>
              <a:gdLst/>
              <a:ahLst/>
              <a:cxnLst/>
              <a:rect r="r" b="b" t="t" l="l"/>
              <a:pathLst>
                <a:path h="306409" w="5330169">
                  <a:moveTo>
                    <a:pt x="0" y="0"/>
                  </a:moveTo>
                  <a:lnTo>
                    <a:pt x="5330169" y="0"/>
                  </a:lnTo>
                  <a:lnTo>
                    <a:pt x="5330169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1" id="81"/>
            <p:cNvSpPr txBox="true"/>
            <p:nvPr/>
          </p:nvSpPr>
          <p:spPr>
            <a:xfrm>
              <a:off x="0" y="-9525"/>
              <a:ext cx="5330169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193745"/>
                  </a:solidFill>
                  <a:latin typeface="Roboto"/>
                  <a:ea typeface="Roboto"/>
                  <a:cs typeface="Roboto"/>
                  <a:sym typeface="Roboto"/>
                </a:rPr>
                <a:t>Джерело: Міністерство аграрної політики та продовольства України</a:t>
              </a:r>
            </a:p>
          </p:txBody>
        </p:sp>
      </p:grpSp>
      <p:sp>
        <p:nvSpPr>
          <p:cNvPr name="Freeform 82" id="82"/>
          <p:cNvSpPr/>
          <p:nvPr/>
        </p:nvSpPr>
        <p:spPr>
          <a:xfrm flipH="false" flipV="false" rot="0">
            <a:off x="14526428" y="5884566"/>
            <a:ext cx="403215" cy="1843359"/>
          </a:xfrm>
          <a:custGeom>
            <a:avLst/>
            <a:gdLst/>
            <a:ahLst/>
            <a:cxnLst/>
            <a:rect r="r" b="b" t="t" l="l"/>
            <a:pathLst>
              <a:path h="1843359" w="403215">
                <a:moveTo>
                  <a:pt x="0" y="0"/>
                </a:moveTo>
                <a:lnTo>
                  <a:pt x="403214" y="0"/>
                </a:lnTo>
                <a:lnTo>
                  <a:pt x="403214" y="1843359"/>
                </a:lnTo>
                <a:lnTo>
                  <a:pt x="0" y="1843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836" t="-1265" r="-67369" b="0"/>
            </a:stretch>
          </a:blipFill>
        </p:spPr>
      </p:sp>
      <p:grpSp>
        <p:nvGrpSpPr>
          <p:cNvPr name="Group 83" id="83"/>
          <p:cNvGrpSpPr/>
          <p:nvPr/>
        </p:nvGrpSpPr>
        <p:grpSpPr>
          <a:xfrm rot="0">
            <a:off x="14560556" y="6104847"/>
            <a:ext cx="333016" cy="323166"/>
            <a:chOff x="0" y="0"/>
            <a:chExt cx="315749" cy="306409"/>
          </a:xfrm>
        </p:grpSpPr>
        <p:sp>
          <p:nvSpPr>
            <p:cNvPr name="Freeform 84" id="84"/>
            <p:cNvSpPr/>
            <p:nvPr/>
          </p:nvSpPr>
          <p:spPr>
            <a:xfrm flipH="false" flipV="false" rot="0">
              <a:off x="0" y="0"/>
              <a:ext cx="315749" cy="306409"/>
            </a:xfrm>
            <a:custGeom>
              <a:avLst/>
              <a:gdLst/>
              <a:ahLst/>
              <a:cxnLst/>
              <a:rect r="r" b="b" t="t" l="l"/>
              <a:pathLst>
                <a:path h="306409" w="315749">
                  <a:moveTo>
                    <a:pt x="0" y="0"/>
                  </a:moveTo>
                  <a:lnTo>
                    <a:pt x="315749" y="0"/>
                  </a:lnTo>
                  <a:lnTo>
                    <a:pt x="315749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5" id="85"/>
            <p:cNvSpPr txBox="true"/>
            <p:nvPr/>
          </p:nvSpPr>
          <p:spPr>
            <a:xfrm>
              <a:off x="0" y="-9525"/>
              <a:ext cx="315749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</a:p>
          </p:txBody>
        </p:sp>
      </p:grpSp>
      <p:grpSp>
        <p:nvGrpSpPr>
          <p:cNvPr name="Group 86" id="86"/>
          <p:cNvGrpSpPr/>
          <p:nvPr/>
        </p:nvGrpSpPr>
        <p:grpSpPr>
          <a:xfrm rot="0">
            <a:off x="14560556" y="6945476"/>
            <a:ext cx="333016" cy="323166"/>
            <a:chOff x="0" y="0"/>
            <a:chExt cx="315749" cy="306409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315749" cy="306409"/>
            </a:xfrm>
            <a:custGeom>
              <a:avLst/>
              <a:gdLst/>
              <a:ahLst/>
              <a:cxnLst/>
              <a:rect r="r" b="b" t="t" l="l"/>
              <a:pathLst>
                <a:path h="306409" w="315749">
                  <a:moveTo>
                    <a:pt x="0" y="0"/>
                  </a:moveTo>
                  <a:lnTo>
                    <a:pt x="315749" y="0"/>
                  </a:lnTo>
                  <a:lnTo>
                    <a:pt x="315749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8" id="88"/>
            <p:cNvSpPr txBox="true"/>
            <p:nvPr/>
          </p:nvSpPr>
          <p:spPr>
            <a:xfrm>
              <a:off x="0" y="-9525"/>
              <a:ext cx="315749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77400B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14553865" y="6524356"/>
            <a:ext cx="333016" cy="323166"/>
            <a:chOff x="0" y="0"/>
            <a:chExt cx="315749" cy="306409"/>
          </a:xfrm>
        </p:grpSpPr>
        <p:sp>
          <p:nvSpPr>
            <p:cNvPr name="Freeform 90" id="90"/>
            <p:cNvSpPr/>
            <p:nvPr/>
          </p:nvSpPr>
          <p:spPr>
            <a:xfrm flipH="false" flipV="false" rot="0">
              <a:off x="0" y="0"/>
              <a:ext cx="315749" cy="306409"/>
            </a:xfrm>
            <a:custGeom>
              <a:avLst/>
              <a:gdLst/>
              <a:ahLst/>
              <a:cxnLst/>
              <a:rect r="r" b="b" t="t" l="l"/>
              <a:pathLst>
                <a:path h="306409" w="315749">
                  <a:moveTo>
                    <a:pt x="0" y="0"/>
                  </a:moveTo>
                  <a:lnTo>
                    <a:pt x="315749" y="0"/>
                  </a:lnTo>
                  <a:lnTo>
                    <a:pt x="315749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1" id="91"/>
            <p:cNvSpPr txBox="true"/>
            <p:nvPr/>
          </p:nvSpPr>
          <p:spPr>
            <a:xfrm>
              <a:off x="0" y="-9525"/>
              <a:ext cx="315749" cy="31593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B26010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</a:p>
          </p:txBody>
        </p:sp>
      </p:grpSp>
      <p:grpSp>
        <p:nvGrpSpPr>
          <p:cNvPr name="Group 92" id="92"/>
          <p:cNvGrpSpPr/>
          <p:nvPr/>
        </p:nvGrpSpPr>
        <p:grpSpPr>
          <a:xfrm rot="0">
            <a:off x="14250942" y="5512971"/>
            <a:ext cx="960241" cy="461666"/>
            <a:chOff x="0" y="0"/>
            <a:chExt cx="910451" cy="437727"/>
          </a:xfrm>
        </p:grpSpPr>
        <p:sp>
          <p:nvSpPr>
            <p:cNvPr name="Freeform 93" id="93"/>
            <p:cNvSpPr/>
            <p:nvPr/>
          </p:nvSpPr>
          <p:spPr>
            <a:xfrm flipH="false" flipV="false" rot="0">
              <a:off x="0" y="0"/>
              <a:ext cx="910451" cy="437727"/>
            </a:xfrm>
            <a:custGeom>
              <a:avLst/>
              <a:gdLst/>
              <a:ahLst/>
              <a:cxnLst/>
              <a:rect r="r" b="b" t="t" l="l"/>
              <a:pathLst>
                <a:path h="437727" w="910451">
                  <a:moveTo>
                    <a:pt x="0" y="0"/>
                  </a:moveTo>
                  <a:lnTo>
                    <a:pt x="910451" y="0"/>
                  </a:lnTo>
                  <a:lnTo>
                    <a:pt x="910451" y="437727"/>
                  </a:lnTo>
                  <a:lnTo>
                    <a:pt x="0" y="4377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4" id="94"/>
            <p:cNvSpPr txBox="true"/>
            <p:nvPr/>
          </p:nvSpPr>
          <p:spPr>
            <a:xfrm>
              <a:off x="0" y="-9525"/>
              <a:ext cx="910451" cy="44725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260"/>
                </a:lnSpc>
              </a:pPr>
              <a:r>
                <a:rPr lang="en-US" sz="1050">
                  <a:solidFill>
                    <a:srgbClr val="193745"/>
                  </a:solidFill>
                  <a:latin typeface="Roboto"/>
                  <a:ea typeface="Roboto"/>
                  <a:cs typeface="Roboto"/>
                  <a:sym typeface="Roboto"/>
                </a:rPr>
                <a:t>млн</a:t>
              </a:r>
            </a:p>
            <a:p>
              <a:pPr algn="ctr">
                <a:lnSpc>
                  <a:spcPts val="1260"/>
                </a:lnSpc>
              </a:pPr>
              <a:r>
                <a:rPr lang="en-US" sz="1050">
                  <a:solidFill>
                    <a:srgbClr val="193745"/>
                  </a:solidFill>
                  <a:latin typeface="Roboto"/>
                  <a:ea typeface="Roboto"/>
                  <a:cs typeface="Roboto"/>
                  <a:sym typeface="Roboto"/>
                </a:rPr>
                <a:t>тонн</a:t>
              </a:r>
            </a:p>
          </p:txBody>
        </p:sp>
      </p:grpSp>
      <p:grpSp>
        <p:nvGrpSpPr>
          <p:cNvPr name="Group 95" id="95"/>
          <p:cNvGrpSpPr/>
          <p:nvPr/>
        </p:nvGrpSpPr>
        <p:grpSpPr>
          <a:xfrm rot="0">
            <a:off x="3160206" y="6707185"/>
            <a:ext cx="948735" cy="323166"/>
            <a:chOff x="0" y="0"/>
            <a:chExt cx="899541" cy="306409"/>
          </a:xfrm>
        </p:grpSpPr>
        <p:sp>
          <p:nvSpPr>
            <p:cNvPr name="Freeform 96" id="96"/>
            <p:cNvSpPr/>
            <p:nvPr/>
          </p:nvSpPr>
          <p:spPr>
            <a:xfrm flipH="false" flipV="false" rot="0">
              <a:off x="0" y="0"/>
              <a:ext cx="899541" cy="306409"/>
            </a:xfrm>
            <a:custGeom>
              <a:avLst/>
              <a:gdLst/>
              <a:ahLst/>
              <a:cxnLst/>
              <a:rect r="r" b="b" t="t" l="l"/>
              <a:pathLst>
                <a:path h="306409" w="899541">
                  <a:moveTo>
                    <a:pt x="0" y="0"/>
                  </a:moveTo>
                  <a:lnTo>
                    <a:pt x="899541" y="0"/>
                  </a:lnTo>
                  <a:lnTo>
                    <a:pt x="899541" y="306409"/>
                  </a:lnTo>
                  <a:lnTo>
                    <a:pt x="0" y="30640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7" id="97"/>
            <p:cNvSpPr txBox="true"/>
            <p:nvPr/>
          </p:nvSpPr>
          <p:spPr>
            <a:xfrm>
              <a:off x="0" y="0"/>
              <a:ext cx="899541" cy="30640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193745"/>
                  </a:solidFill>
                  <a:latin typeface="Oswald"/>
                  <a:ea typeface="Oswald"/>
                  <a:cs typeface="Oswald"/>
                  <a:sym typeface="Oswald"/>
                </a:rPr>
                <a:t>млн тонн</a:t>
              </a:r>
            </a:p>
          </p:txBody>
        </p:sp>
      </p:grpSp>
      <p:grpSp>
        <p:nvGrpSpPr>
          <p:cNvPr name="Group 98" id="98"/>
          <p:cNvGrpSpPr/>
          <p:nvPr/>
        </p:nvGrpSpPr>
        <p:grpSpPr>
          <a:xfrm rot="0">
            <a:off x="3160206" y="6244764"/>
            <a:ext cx="809811" cy="650291"/>
            <a:chOff x="0" y="0"/>
            <a:chExt cx="767821" cy="616572"/>
          </a:xfrm>
        </p:grpSpPr>
        <p:sp>
          <p:nvSpPr>
            <p:cNvPr name="Freeform 99" id="99"/>
            <p:cNvSpPr/>
            <p:nvPr/>
          </p:nvSpPr>
          <p:spPr>
            <a:xfrm flipH="false" flipV="false" rot="0">
              <a:off x="0" y="0"/>
              <a:ext cx="767821" cy="616572"/>
            </a:xfrm>
            <a:custGeom>
              <a:avLst/>
              <a:gdLst/>
              <a:ahLst/>
              <a:cxnLst/>
              <a:rect r="r" b="b" t="t" l="l"/>
              <a:pathLst>
                <a:path h="616572" w="767821">
                  <a:moveTo>
                    <a:pt x="0" y="0"/>
                  </a:moveTo>
                  <a:lnTo>
                    <a:pt x="767821" y="0"/>
                  </a:lnTo>
                  <a:lnTo>
                    <a:pt x="767821" y="616572"/>
                  </a:lnTo>
                  <a:lnTo>
                    <a:pt x="0" y="6165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0" id="100"/>
            <p:cNvSpPr txBox="true"/>
            <p:nvPr/>
          </p:nvSpPr>
          <p:spPr>
            <a:xfrm>
              <a:off x="0" y="0"/>
              <a:ext cx="767821" cy="61657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40"/>
                </a:lnSpc>
              </a:pPr>
              <a:r>
                <a:rPr lang="en-US" sz="2700" b="true">
                  <a:solidFill>
                    <a:srgbClr val="193745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 3.7</a:t>
              </a:r>
            </a:p>
          </p:txBody>
        </p:sp>
      </p:grpSp>
      <p:sp>
        <p:nvSpPr>
          <p:cNvPr name="Freeform 101" id="101"/>
          <p:cNvSpPr/>
          <p:nvPr/>
        </p:nvSpPr>
        <p:spPr>
          <a:xfrm flipH="false" flipV="false" rot="0">
            <a:off x="3447860" y="1884379"/>
            <a:ext cx="5105096" cy="2484219"/>
          </a:xfrm>
          <a:custGeom>
            <a:avLst/>
            <a:gdLst/>
            <a:ahLst/>
            <a:cxnLst/>
            <a:rect r="r" b="b" t="t" l="l"/>
            <a:pathLst>
              <a:path h="2484219" w="5105096">
                <a:moveTo>
                  <a:pt x="0" y="0"/>
                </a:moveTo>
                <a:lnTo>
                  <a:pt x="5105096" y="0"/>
                </a:lnTo>
                <a:lnTo>
                  <a:pt x="5105096" y="2484219"/>
                </a:lnTo>
                <a:lnTo>
                  <a:pt x="0" y="24842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572" t="0" r="-5488" b="-66890"/>
            </a:stretch>
          </a:blipFill>
        </p:spPr>
      </p:sp>
      <p:grpSp>
        <p:nvGrpSpPr>
          <p:cNvPr name="Group 102" id="102"/>
          <p:cNvGrpSpPr/>
          <p:nvPr/>
        </p:nvGrpSpPr>
        <p:grpSpPr>
          <a:xfrm rot="-5400000">
            <a:off x="3280323" y="4736373"/>
            <a:ext cx="841638" cy="293844"/>
            <a:chOff x="0" y="0"/>
            <a:chExt cx="2674673" cy="933817"/>
          </a:xfrm>
        </p:grpSpPr>
        <p:sp>
          <p:nvSpPr>
            <p:cNvPr name="Freeform 103" id="103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4" id="104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Квітень</a:t>
              </a:r>
            </a:p>
          </p:txBody>
        </p:sp>
      </p:grpSp>
      <p:grpSp>
        <p:nvGrpSpPr>
          <p:cNvPr name="Group 105" id="105"/>
          <p:cNvGrpSpPr/>
          <p:nvPr/>
        </p:nvGrpSpPr>
        <p:grpSpPr>
          <a:xfrm rot="-5400000">
            <a:off x="3581025" y="4736373"/>
            <a:ext cx="841638" cy="293844"/>
            <a:chOff x="0" y="0"/>
            <a:chExt cx="2674673" cy="933817"/>
          </a:xfrm>
        </p:grpSpPr>
        <p:sp>
          <p:nvSpPr>
            <p:cNvPr name="Freeform 106" id="106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7" id="107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Червень</a:t>
              </a:r>
            </a:p>
          </p:txBody>
        </p:sp>
      </p:grpSp>
      <p:grpSp>
        <p:nvGrpSpPr>
          <p:cNvPr name="Group 108" id="108"/>
          <p:cNvGrpSpPr/>
          <p:nvPr/>
        </p:nvGrpSpPr>
        <p:grpSpPr>
          <a:xfrm rot="-5400000">
            <a:off x="3881726" y="4736373"/>
            <a:ext cx="841638" cy="293844"/>
            <a:chOff x="0" y="0"/>
            <a:chExt cx="2674673" cy="933817"/>
          </a:xfrm>
        </p:grpSpPr>
        <p:sp>
          <p:nvSpPr>
            <p:cNvPr name="Freeform 109" id="109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0" id="110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Серпень</a:t>
              </a:r>
            </a:p>
          </p:txBody>
        </p:sp>
      </p:grpSp>
      <p:grpSp>
        <p:nvGrpSpPr>
          <p:cNvPr name="Group 111" id="111"/>
          <p:cNvGrpSpPr/>
          <p:nvPr/>
        </p:nvGrpSpPr>
        <p:grpSpPr>
          <a:xfrm rot="-5400000">
            <a:off x="4185166" y="4736373"/>
            <a:ext cx="841638" cy="293844"/>
            <a:chOff x="0" y="0"/>
            <a:chExt cx="2674673" cy="933817"/>
          </a:xfrm>
        </p:grpSpPr>
        <p:sp>
          <p:nvSpPr>
            <p:cNvPr name="Freeform 112" id="112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3" id="113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Жовтень</a:t>
              </a:r>
            </a:p>
          </p:txBody>
        </p:sp>
      </p:grpSp>
      <p:grpSp>
        <p:nvGrpSpPr>
          <p:cNvPr name="Group 114" id="114"/>
          <p:cNvGrpSpPr/>
          <p:nvPr/>
        </p:nvGrpSpPr>
        <p:grpSpPr>
          <a:xfrm rot="-5400000">
            <a:off x="4792048" y="4736373"/>
            <a:ext cx="841638" cy="293844"/>
            <a:chOff x="0" y="0"/>
            <a:chExt cx="2674673" cy="933817"/>
          </a:xfrm>
        </p:grpSpPr>
        <p:sp>
          <p:nvSpPr>
            <p:cNvPr name="Freeform 115" id="115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6" id="116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Лютий</a:t>
              </a:r>
            </a:p>
          </p:txBody>
        </p:sp>
      </p:grpSp>
      <p:grpSp>
        <p:nvGrpSpPr>
          <p:cNvPr name="Group 117" id="117"/>
          <p:cNvGrpSpPr/>
          <p:nvPr/>
        </p:nvGrpSpPr>
        <p:grpSpPr>
          <a:xfrm rot="-5400000">
            <a:off x="5095489" y="4736373"/>
            <a:ext cx="841638" cy="293844"/>
            <a:chOff x="0" y="0"/>
            <a:chExt cx="2674673" cy="933817"/>
          </a:xfrm>
        </p:grpSpPr>
        <p:sp>
          <p:nvSpPr>
            <p:cNvPr name="Freeform 118" id="118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9" id="119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Квітень</a:t>
              </a:r>
            </a:p>
          </p:txBody>
        </p:sp>
      </p:grpSp>
      <p:grpSp>
        <p:nvGrpSpPr>
          <p:cNvPr name="Group 120" id="120"/>
          <p:cNvGrpSpPr/>
          <p:nvPr/>
        </p:nvGrpSpPr>
        <p:grpSpPr>
          <a:xfrm rot="-5400000">
            <a:off x="5369111" y="4756595"/>
            <a:ext cx="841638" cy="253400"/>
            <a:chOff x="0" y="0"/>
            <a:chExt cx="2674673" cy="805291"/>
          </a:xfrm>
        </p:grpSpPr>
        <p:sp>
          <p:nvSpPr>
            <p:cNvPr name="Freeform 121" id="121"/>
            <p:cNvSpPr/>
            <p:nvPr/>
          </p:nvSpPr>
          <p:spPr>
            <a:xfrm flipH="false" flipV="false" rot="0">
              <a:off x="0" y="0"/>
              <a:ext cx="2674673" cy="805291"/>
            </a:xfrm>
            <a:custGeom>
              <a:avLst/>
              <a:gdLst/>
              <a:ahLst/>
              <a:cxnLst/>
              <a:rect r="r" b="b" t="t" l="l"/>
              <a:pathLst>
                <a:path h="805291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805291"/>
                  </a:lnTo>
                  <a:lnTo>
                    <a:pt x="0" y="8052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2" id="122"/>
            <p:cNvSpPr txBox="true"/>
            <p:nvPr/>
          </p:nvSpPr>
          <p:spPr>
            <a:xfrm>
              <a:off x="0" y="9525"/>
              <a:ext cx="2674673" cy="79576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Червень</a:t>
              </a:r>
            </a:p>
          </p:txBody>
        </p:sp>
      </p:grpSp>
      <p:grpSp>
        <p:nvGrpSpPr>
          <p:cNvPr name="Group 123" id="123"/>
          <p:cNvGrpSpPr/>
          <p:nvPr/>
        </p:nvGrpSpPr>
        <p:grpSpPr>
          <a:xfrm rot="-5400000">
            <a:off x="5700438" y="4736373"/>
            <a:ext cx="841638" cy="293844"/>
            <a:chOff x="0" y="0"/>
            <a:chExt cx="2674673" cy="933817"/>
          </a:xfrm>
        </p:grpSpPr>
        <p:sp>
          <p:nvSpPr>
            <p:cNvPr name="Freeform 124" id="124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5" id="125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Серпень</a:t>
              </a:r>
            </a:p>
          </p:txBody>
        </p:sp>
      </p:grpSp>
      <p:grpSp>
        <p:nvGrpSpPr>
          <p:cNvPr name="Group 126" id="126"/>
          <p:cNvGrpSpPr/>
          <p:nvPr/>
        </p:nvGrpSpPr>
        <p:grpSpPr>
          <a:xfrm rot="-5400000">
            <a:off x="6003879" y="4736373"/>
            <a:ext cx="841638" cy="293844"/>
            <a:chOff x="0" y="0"/>
            <a:chExt cx="2674673" cy="933817"/>
          </a:xfrm>
        </p:grpSpPr>
        <p:sp>
          <p:nvSpPr>
            <p:cNvPr name="Freeform 127" id="127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8" id="128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Жовтень</a:t>
              </a:r>
            </a:p>
          </p:txBody>
        </p:sp>
      </p:grpSp>
      <p:grpSp>
        <p:nvGrpSpPr>
          <p:cNvPr name="Group 129" id="129"/>
          <p:cNvGrpSpPr/>
          <p:nvPr/>
        </p:nvGrpSpPr>
        <p:grpSpPr>
          <a:xfrm rot="-5400000">
            <a:off x="6591567" y="4736373"/>
            <a:ext cx="841638" cy="293844"/>
            <a:chOff x="0" y="0"/>
            <a:chExt cx="2674673" cy="933817"/>
          </a:xfrm>
        </p:grpSpPr>
        <p:sp>
          <p:nvSpPr>
            <p:cNvPr name="Freeform 130" id="130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1" id="131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Лютий</a:t>
              </a:r>
            </a:p>
          </p:txBody>
        </p:sp>
      </p:grpSp>
      <p:grpSp>
        <p:nvGrpSpPr>
          <p:cNvPr name="Group 132" id="132"/>
          <p:cNvGrpSpPr/>
          <p:nvPr/>
        </p:nvGrpSpPr>
        <p:grpSpPr>
          <a:xfrm rot="-5400000">
            <a:off x="6895007" y="4736373"/>
            <a:ext cx="841638" cy="293844"/>
            <a:chOff x="0" y="0"/>
            <a:chExt cx="2674673" cy="933817"/>
          </a:xfrm>
        </p:grpSpPr>
        <p:sp>
          <p:nvSpPr>
            <p:cNvPr name="Freeform 133" id="133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4" id="134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Квітень</a:t>
              </a:r>
            </a:p>
          </p:txBody>
        </p:sp>
      </p:grpSp>
      <p:grpSp>
        <p:nvGrpSpPr>
          <p:cNvPr name="Group 135" id="135"/>
          <p:cNvGrpSpPr/>
          <p:nvPr/>
        </p:nvGrpSpPr>
        <p:grpSpPr>
          <a:xfrm rot="-5400000">
            <a:off x="7168630" y="4756595"/>
            <a:ext cx="841638" cy="253400"/>
            <a:chOff x="0" y="0"/>
            <a:chExt cx="2674673" cy="805291"/>
          </a:xfrm>
        </p:grpSpPr>
        <p:sp>
          <p:nvSpPr>
            <p:cNvPr name="Freeform 136" id="136"/>
            <p:cNvSpPr/>
            <p:nvPr/>
          </p:nvSpPr>
          <p:spPr>
            <a:xfrm flipH="false" flipV="false" rot="0">
              <a:off x="0" y="0"/>
              <a:ext cx="2674673" cy="805291"/>
            </a:xfrm>
            <a:custGeom>
              <a:avLst/>
              <a:gdLst/>
              <a:ahLst/>
              <a:cxnLst/>
              <a:rect r="r" b="b" t="t" l="l"/>
              <a:pathLst>
                <a:path h="805291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805291"/>
                  </a:lnTo>
                  <a:lnTo>
                    <a:pt x="0" y="8052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7" id="137"/>
            <p:cNvSpPr txBox="true"/>
            <p:nvPr/>
          </p:nvSpPr>
          <p:spPr>
            <a:xfrm>
              <a:off x="0" y="9525"/>
              <a:ext cx="2674673" cy="79576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Червень</a:t>
              </a:r>
            </a:p>
          </p:txBody>
        </p:sp>
      </p:grpSp>
      <p:grpSp>
        <p:nvGrpSpPr>
          <p:cNvPr name="Group 138" id="138"/>
          <p:cNvGrpSpPr/>
          <p:nvPr/>
        </p:nvGrpSpPr>
        <p:grpSpPr>
          <a:xfrm rot="-5400000">
            <a:off x="7499957" y="4736373"/>
            <a:ext cx="841638" cy="293844"/>
            <a:chOff x="0" y="0"/>
            <a:chExt cx="2674673" cy="933817"/>
          </a:xfrm>
        </p:grpSpPr>
        <p:sp>
          <p:nvSpPr>
            <p:cNvPr name="Freeform 139" id="139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0" id="140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Серпень</a:t>
              </a:r>
            </a:p>
          </p:txBody>
        </p:sp>
      </p:grpSp>
      <p:grpSp>
        <p:nvGrpSpPr>
          <p:cNvPr name="Group 141" id="141"/>
          <p:cNvGrpSpPr/>
          <p:nvPr/>
        </p:nvGrpSpPr>
        <p:grpSpPr>
          <a:xfrm rot="-5400000">
            <a:off x="7803398" y="4736373"/>
            <a:ext cx="841638" cy="293844"/>
            <a:chOff x="0" y="0"/>
            <a:chExt cx="2674673" cy="933817"/>
          </a:xfrm>
        </p:grpSpPr>
        <p:sp>
          <p:nvSpPr>
            <p:cNvPr name="Freeform 142" id="142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3" id="143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Жовтень</a:t>
              </a:r>
            </a:p>
          </p:txBody>
        </p:sp>
      </p:grpSp>
      <p:sp>
        <p:nvSpPr>
          <p:cNvPr name="AutoShape 144" id="144"/>
          <p:cNvSpPr/>
          <p:nvPr/>
        </p:nvSpPr>
        <p:spPr>
          <a:xfrm>
            <a:off x="3447860" y="4367356"/>
            <a:ext cx="5161148" cy="0"/>
          </a:xfrm>
          <a:prstGeom prst="line">
            <a:avLst/>
          </a:prstGeom>
          <a:ln cap="flat" w="9525">
            <a:solidFill>
              <a:srgbClr val="EDECE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5" id="145"/>
          <p:cNvSpPr/>
          <p:nvPr/>
        </p:nvSpPr>
        <p:spPr>
          <a:xfrm flipH="true">
            <a:off x="3447860" y="4368598"/>
            <a:ext cx="4635" cy="1105658"/>
          </a:xfrm>
          <a:prstGeom prst="line">
            <a:avLst/>
          </a:prstGeom>
          <a:ln cap="flat" w="9525">
            <a:solidFill>
              <a:srgbClr val="EDECE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6" id="146"/>
          <p:cNvSpPr/>
          <p:nvPr/>
        </p:nvSpPr>
        <p:spPr>
          <a:xfrm flipH="true">
            <a:off x="4961077" y="4367376"/>
            <a:ext cx="4635" cy="1105658"/>
          </a:xfrm>
          <a:prstGeom prst="line">
            <a:avLst/>
          </a:prstGeom>
          <a:ln cap="flat" w="9525">
            <a:solidFill>
              <a:srgbClr val="EDECE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7" id="147"/>
          <p:cNvGrpSpPr/>
          <p:nvPr/>
        </p:nvGrpSpPr>
        <p:grpSpPr>
          <a:xfrm rot="-5400000">
            <a:off x="4488607" y="4736373"/>
            <a:ext cx="841638" cy="293844"/>
            <a:chOff x="0" y="0"/>
            <a:chExt cx="2674673" cy="933817"/>
          </a:xfrm>
        </p:grpSpPr>
        <p:sp>
          <p:nvSpPr>
            <p:cNvPr name="Freeform 148" id="148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9" id="149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Грудень</a:t>
              </a:r>
            </a:p>
          </p:txBody>
        </p:sp>
      </p:grpSp>
      <p:sp>
        <p:nvSpPr>
          <p:cNvPr name="AutoShape 150" id="150"/>
          <p:cNvSpPr/>
          <p:nvPr/>
        </p:nvSpPr>
        <p:spPr>
          <a:xfrm flipH="true">
            <a:off x="6777957" y="4367356"/>
            <a:ext cx="4635" cy="1105658"/>
          </a:xfrm>
          <a:prstGeom prst="line">
            <a:avLst/>
          </a:prstGeom>
          <a:ln cap="flat" w="9525">
            <a:solidFill>
              <a:srgbClr val="EDECE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1" id="151"/>
          <p:cNvGrpSpPr/>
          <p:nvPr/>
        </p:nvGrpSpPr>
        <p:grpSpPr>
          <a:xfrm rot="-5400000">
            <a:off x="6297723" y="4736373"/>
            <a:ext cx="841638" cy="293844"/>
            <a:chOff x="0" y="0"/>
            <a:chExt cx="2674673" cy="933817"/>
          </a:xfrm>
        </p:grpSpPr>
        <p:sp>
          <p:nvSpPr>
            <p:cNvPr name="Freeform 152" id="152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3" id="153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Грудень</a:t>
              </a:r>
            </a:p>
          </p:txBody>
        </p:sp>
      </p:grpSp>
      <p:sp>
        <p:nvSpPr>
          <p:cNvPr name="AutoShape 154" id="154"/>
          <p:cNvSpPr/>
          <p:nvPr/>
        </p:nvSpPr>
        <p:spPr>
          <a:xfrm flipH="true">
            <a:off x="8604408" y="4368618"/>
            <a:ext cx="4600" cy="1097355"/>
          </a:xfrm>
          <a:prstGeom prst="line">
            <a:avLst/>
          </a:prstGeom>
          <a:ln cap="flat" w="9525">
            <a:solidFill>
              <a:srgbClr val="EDECEC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55" id="155"/>
          <p:cNvGrpSpPr/>
          <p:nvPr/>
        </p:nvGrpSpPr>
        <p:grpSpPr>
          <a:xfrm rot="-5400000">
            <a:off x="8106839" y="4736373"/>
            <a:ext cx="841638" cy="293844"/>
            <a:chOff x="0" y="0"/>
            <a:chExt cx="2674673" cy="933817"/>
          </a:xfrm>
        </p:grpSpPr>
        <p:sp>
          <p:nvSpPr>
            <p:cNvPr name="Freeform 156" id="156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7" id="157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Грудень</a:t>
              </a:r>
            </a:p>
          </p:txBody>
        </p:sp>
      </p:grpSp>
      <p:grpSp>
        <p:nvGrpSpPr>
          <p:cNvPr name="Group 158" id="158"/>
          <p:cNvGrpSpPr/>
          <p:nvPr/>
        </p:nvGrpSpPr>
        <p:grpSpPr>
          <a:xfrm rot="0">
            <a:off x="7255278" y="5231002"/>
            <a:ext cx="841638" cy="293844"/>
            <a:chOff x="0" y="0"/>
            <a:chExt cx="2674673" cy="933817"/>
          </a:xfrm>
        </p:grpSpPr>
        <p:sp>
          <p:nvSpPr>
            <p:cNvPr name="Freeform 159" id="159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0" id="160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2024</a:t>
              </a:r>
            </a:p>
          </p:txBody>
        </p:sp>
      </p:grpSp>
      <p:grpSp>
        <p:nvGrpSpPr>
          <p:cNvPr name="Group 161" id="161"/>
          <p:cNvGrpSpPr/>
          <p:nvPr/>
        </p:nvGrpSpPr>
        <p:grpSpPr>
          <a:xfrm rot="0">
            <a:off x="5455760" y="5231002"/>
            <a:ext cx="841638" cy="293844"/>
            <a:chOff x="0" y="0"/>
            <a:chExt cx="2674673" cy="933817"/>
          </a:xfrm>
        </p:grpSpPr>
        <p:sp>
          <p:nvSpPr>
            <p:cNvPr name="Freeform 162" id="162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3" id="163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2023</a:t>
              </a:r>
            </a:p>
          </p:txBody>
        </p:sp>
      </p:grpSp>
      <p:grpSp>
        <p:nvGrpSpPr>
          <p:cNvPr name="Group 164" id="164"/>
          <p:cNvGrpSpPr/>
          <p:nvPr/>
        </p:nvGrpSpPr>
        <p:grpSpPr>
          <a:xfrm rot="0">
            <a:off x="3785967" y="5231002"/>
            <a:ext cx="841638" cy="293844"/>
            <a:chOff x="0" y="0"/>
            <a:chExt cx="2674673" cy="933817"/>
          </a:xfrm>
        </p:grpSpPr>
        <p:sp>
          <p:nvSpPr>
            <p:cNvPr name="Freeform 165" id="165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6" id="166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2022</a:t>
              </a:r>
            </a:p>
          </p:txBody>
        </p:sp>
      </p:grpSp>
      <p:grpSp>
        <p:nvGrpSpPr>
          <p:cNvPr name="Group 167" id="167"/>
          <p:cNvGrpSpPr/>
          <p:nvPr/>
        </p:nvGrpSpPr>
        <p:grpSpPr>
          <a:xfrm rot="0">
            <a:off x="3486958" y="5531184"/>
            <a:ext cx="841638" cy="293844"/>
            <a:chOff x="0" y="0"/>
            <a:chExt cx="2674673" cy="933817"/>
          </a:xfrm>
        </p:grpSpPr>
        <p:sp>
          <p:nvSpPr>
            <p:cNvPr name="Freeform 168" id="168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9" id="169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Румунія</a:t>
              </a:r>
            </a:p>
          </p:txBody>
        </p:sp>
      </p:grpSp>
      <p:grpSp>
        <p:nvGrpSpPr>
          <p:cNvPr name="Group 170" id="170"/>
          <p:cNvGrpSpPr/>
          <p:nvPr/>
        </p:nvGrpSpPr>
        <p:grpSpPr>
          <a:xfrm rot="0">
            <a:off x="4405764" y="5531184"/>
            <a:ext cx="841638" cy="293844"/>
            <a:chOff x="0" y="0"/>
            <a:chExt cx="2674673" cy="933817"/>
          </a:xfrm>
        </p:grpSpPr>
        <p:sp>
          <p:nvSpPr>
            <p:cNvPr name="Freeform 171" id="171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2" id="172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Польща</a:t>
              </a:r>
            </a:p>
          </p:txBody>
        </p:sp>
      </p:grpSp>
      <p:grpSp>
        <p:nvGrpSpPr>
          <p:cNvPr name="Group 173" id="173"/>
          <p:cNvGrpSpPr/>
          <p:nvPr/>
        </p:nvGrpSpPr>
        <p:grpSpPr>
          <a:xfrm rot="0">
            <a:off x="5324179" y="5531184"/>
            <a:ext cx="841638" cy="293844"/>
            <a:chOff x="0" y="0"/>
            <a:chExt cx="2674673" cy="933817"/>
          </a:xfrm>
        </p:grpSpPr>
        <p:sp>
          <p:nvSpPr>
            <p:cNvPr name="Freeform 174" id="174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5" id="175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Угорщина</a:t>
              </a:r>
            </a:p>
          </p:txBody>
        </p:sp>
      </p:grpSp>
      <p:grpSp>
        <p:nvGrpSpPr>
          <p:cNvPr name="Group 176" id="176"/>
          <p:cNvGrpSpPr/>
          <p:nvPr/>
        </p:nvGrpSpPr>
        <p:grpSpPr>
          <a:xfrm rot="0">
            <a:off x="6413640" y="5531184"/>
            <a:ext cx="841638" cy="293844"/>
            <a:chOff x="0" y="0"/>
            <a:chExt cx="2674673" cy="933817"/>
          </a:xfrm>
        </p:grpSpPr>
        <p:sp>
          <p:nvSpPr>
            <p:cNvPr name="Freeform 177" id="177"/>
            <p:cNvSpPr/>
            <p:nvPr/>
          </p:nvSpPr>
          <p:spPr>
            <a:xfrm flipH="false" flipV="false" rot="0">
              <a:off x="0" y="0"/>
              <a:ext cx="2674673" cy="933817"/>
            </a:xfrm>
            <a:custGeom>
              <a:avLst/>
              <a:gdLst/>
              <a:ahLst/>
              <a:cxnLst/>
              <a:rect r="r" b="b" t="t" l="l"/>
              <a:pathLst>
                <a:path h="933817" w="2674673">
                  <a:moveTo>
                    <a:pt x="0" y="0"/>
                  </a:moveTo>
                  <a:lnTo>
                    <a:pt x="2674673" y="0"/>
                  </a:lnTo>
                  <a:lnTo>
                    <a:pt x="2674673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78" id="178"/>
            <p:cNvSpPr txBox="true"/>
            <p:nvPr/>
          </p:nvSpPr>
          <p:spPr>
            <a:xfrm>
              <a:off x="0" y="9525"/>
              <a:ext cx="2674673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Молдова</a:t>
              </a:r>
            </a:p>
          </p:txBody>
        </p:sp>
      </p:grpSp>
      <p:grpSp>
        <p:nvGrpSpPr>
          <p:cNvPr name="Group 179" id="179"/>
          <p:cNvGrpSpPr/>
          <p:nvPr/>
        </p:nvGrpSpPr>
        <p:grpSpPr>
          <a:xfrm rot="0">
            <a:off x="7433121" y="5531184"/>
            <a:ext cx="1072842" cy="293844"/>
            <a:chOff x="0" y="0"/>
            <a:chExt cx="3409426" cy="933817"/>
          </a:xfrm>
        </p:grpSpPr>
        <p:sp>
          <p:nvSpPr>
            <p:cNvPr name="Freeform 180" id="180"/>
            <p:cNvSpPr/>
            <p:nvPr/>
          </p:nvSpPr>
          <p:spPr>
            <a:xfrm flipH="false" flipV="false" rot="0">
              <a:off x="0" y="0"/>
              <a:ext cx="3409426" cy="933817"/>
            </a:xfrm>
            <a:custGeom>
              <a:avLst/>
              <a:gdLst/>
              <a:ahLst/>
              <a:cxnLst/>
              <a:rect r="r" b="b" t="t" l="l"/>
              <a:pathLst>
                <a:path h="933817" w="3409426">
                  <a:moveTo>
                    <a:pt x="0" y="0"/>
                  </a:moveTo>
                  <a:lnTo>
                    <a:pt x="3409426" y="0"/>
                  </a:lnTo>
                  <a:lnTo>
                    <a:pt x="3409426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1" id="181"/>
            <p:cNvSpPr txBox="true"/>
            <p:nvPr/>
          </p:nvSpPr>
          <p:spPr>
            <a:xfrm>
              <a:off x="0" y="9525"/>
              <a:ext cx="3409426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Словаччина</a:t>
              </a:r>
            </a:p>
          </p:txBody>
        </p:sp>
      </p:grpSp>
      <p:grpSp>
        <p:nvGrpSpPr>
          <p:cNvPr name="Group 182" id="182"/>
          <p:cNvGrpSpPr/>
          <p:nvPr/>
        </p:nvGrpSpPr>
        <p:grpSpPr>
          <a:xfrm rot="0">
            <a:off x="7315826" y="5626239"/>
            <a:ext cx="92218" cy="92218"/>
            <a:chOff x="0" y="0"/>
            <a:chExt cx="24105" cy="24105"/>
          </a:xfrm>
        </p:grpSpPr>
        <p:sp>
          <p:nvSpPr>
            <p:cNvPr name="Freeform 183" id="183"/>
            <p:cNvSpPr/>
            <p:nvPr/>
          </p:nvSpPr>
          <p:spPr>
            <a:xfrm flipH="false" flipV="false" rot="0">
              <a:off x="0" y="0"/>
              <a:ext cx="24105" cy="24105"/>
            </a:xfrm>
            <a:custGeom>
              <a:avLst/>
              <a:gdLst/>
              <a:ahLst/>
              <a:cxnLst/>
              <a:rect r="r" b="b" t="t" l="l"/>
              <a:pathLst>
                <a:path h="24105" w="24105">
                  <a:moveTo>
                    <a:pt x="0" y="0"/>
                  </a:moveTo>
                  <a:lnTo>
                    <a:pt x="24105" y="0"/>
                  </a:lnTo>
                  <a:lnTo>
                    <a:pt x="24105" y="24105"/>
                  </a:lnTo>
                  <a:lnTo>
                    <a:pt x="0" y="24105"/>
                  </a:lnTo>
                  <a:close/>
                </a:path>
              </a:pathLst>
            </a:custGeom>
            <a:solidFill>
              <a:srgbClr val="EA8019"/>
            </a:solidFill>
          </p:spPr>
        </p:sp>
        <p:sp>
          <p:nvSpPr>
            <p:cNvPr name="TextBox 184" id="184"/>
            <p:cNvSpPr txBox="true"/>
            <p:nvPr/>
          </p:nvSpPr>
          <p:spPr>
            <a:xfrm>
              <a:off x="0" y="0"/>
              <a:ext cx="24105" cy="24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1"/>
                </a:lnSpc>
              </a:pPr>
            </a:p>
          </p:txBody>
        </p:sp>
      </p:grpSp>
      <p:grpSp>
        <p:nvGrpSpPr>
          <p:cNvPr name="Group 185" id="185"/>
          <p:cNvGrpSpPr/>
          <p:nvPr/>
        </p:nvGrpSpPr>
        <p:grpSpPr>
          <a:xfrm rot="0">
            <a:off x="6297398" y="5626239"/>
            <a:ext cx="92218" cy="92218"/>
            <a:chOff x="0" y="0"/>
            <a:chExt cx="24105" cy="24105"/>
          </a:xfrm>
        </p:grpSpPr>
        <p:sp>
          <p:nvSpPr>
            <p:cNvPr name="Freeform 186" id="186"/>
            <p:cNvSpPr/>
            <p:nvPr/>
          </p:nvSpPr>
          <p:spPr>
            <a:xfrm flipH="false" flipV="false" rot="0">
              <a:off x="0" y="0"/>
              <a:ext cx="24105" cy="24105"/>
            </a:xfrm>
            <a:custGeom>
              <a:avLst/>
              <a:gdLst/>
              <a:ahLst/>
              <a:cxnLst/>
              <a:rect r="r" b="b" t="t" l="l"/>
              <a:pathLst>
                <a:path h="24105" w="24105">
                  <a:moveTo>
                    <a:pt x="0" y="0"/>
                  </a:moveTo>
                  <a:lnTo>
                    <a:pt x="24105" y="0"/>
                  </a:lnTo>
                  <a:lnTo>
                    <a:pt x="24105" y="24105"/>
                  </a:lnTo>
                  <a:lnTo>
                    <a:pt x="0" y="24105"/>
                  </a:lnTo>
                  <a:close/>
                </a:path>
              </a:pathLst>
            </a:custGeom>
            <a:solidFill>
              <a:srgbClr val="BA2B26"/>
            </a:solidFill>
          </p:spPr>
        </p:sp>
        <p:sp>
          <p:nvSpPr>
            <p:cNvPr name="TextBox 187" id="187"/>
            <p:cNvSpPr txBox="true"/>
            <p:nvPr/>
          </p:nvSpPr>
          <p:spPr>
            <a:xfrm>
              <a:off x="0" y="0"/>
              <a:ext cx="24105" cy="24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1"/>
                </a:lnSpc>
              </a:pPr>
            </a:p>
          </p:txBody>
        </p:sp>
      </p:grpSp>
      <p:grpSp>
        <p:nvGrpSpPr>
          <p:cNvPr name="Group 188" id="188"/>
          <p:cNvGrpSpPr/>
          <p:nvPr/>
        </p:nvGrpSpPr>
        <p:grpSpPr>
          <a:xfrm rot="0">
            <a:off x="5212867" y="5626239"/>
            <a:ext cx="92218" cy="92218"/>
            <a:chOff x="0" y="0"/>
            <a:chExt cx="24105" cy="24105"/>
          </a:xfrm>
        </p:grpSpPr>
        <p:sp>
          <p:nvSpPr>
            <p:cNvPr name="Freeform 189" id="189"/>
            <p:cNvSpPr/>
            <p:nvPr/>
          </p:nvSpPr>
          <p:spPr>
            <a:xfrm flipH="false" flipV="false" rot="0">
              <a:off x="0" y="0"/>
              <a:ext cx="24105" cy="24105"/>
            </a:xfrm>
            <a:custGeom>
              <a:avLst/>
              <a:gdLst/>
              <a:ahLst/>
              <a:cxnLst/>
              <a:rect r="r" b="b" t="t" l="l"/>
              <a:pathLst>
                <a:path h="24105" w="24105">
                  <a:moveTo>
                    <a:pt x="0" y="0"/>
                  </a:moveTo>
                  <a:lnTo>
                    <a:pt x="24105" y="0"/>
                  </a:lnTo>
                  <a:lnTo>
                    <a:pt x="24105" y="24105"/>
                  </a:lnTo>
                  <a:lnTo>
                    <a:pt x="0" y="24105"/>
                  </a:lnTo>
                  <a:close/>
                </a:path>
              </a:pathLst>
            </a:custGeom>
            <a:solidFill>
              <a:srgbClr val="1A3847"/>
            </a:solidFill>
          </p:spPr>
        </p:sp>
        <p:sp>
          <p:nvSpPr>
            <p:cNvPr name="TextBox 190" id="190"/>
            <p:cNvSpPr txBox="true"/>
            <p:nvPr/>
          </p:nvSpPr>
          <p:spPr>
            <a:xfrm>
              <a:off x="0" y="0"/>
              <a:ext cx="24105" cy="24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1"/>
                </a:lnSpc>
              </a:pPr>
            </a:p>
          </p:txBody>
        </p:sp>
      </p:grpSp>
      <p:grpSp>
        <p:nvGrpSpPr>
          <p:cNvPr name="Group 191" id="191"/>
          <p:cNvGrpSpPr/>
          <p:nvPr/>
        </p:nvGrpSpPr>
        <p:grpSpPr>
          <a:xfrm rot="0">
            <a:off x="4282487" y="5626239"/>
            <a:ext cx="92218" cy="92218"/>
            <a:chOff x="0" y="0"/>
            <a:chExt cx="24105" cy="24105"/>
          </a:xfrm>
        </p:grpSpPr>
        <p:sp>
          <p:nvSpPr>
            <p:cNvPr name="Freeform 192" id="192"/>
            <p:cNvSpPr/>
            <p:nvPr/>
          </p:nvSpPr>
          <p:spPr>
            <a:xfrm flipH="false" flipV="false" rot="0">
              <a:off x="0" y="0"/>
              <a:ext cx="24105" cy="24105"/>
            </a:xfrm>
            <a:custGeom>
              <a:avLst/>
              <a:gdLst/>
              <a:ahLst/>
              <a:cxnLst/>
              <a:rect r="r" b="b" t="t" l="l"/>
              <a:pathLst>
                <a:path h="24105" w="24105">
                  <a:moveTo>
                    <a:pt x="0" y="0"/>
                  </a:moveTo>
                  <a:lnTo>
                    <a:pt x="24105" y="0"/>
                  </a:lnTo>
                  <a:lnTo>
                    <a:pt x="24105" y="24105"/>
                  </a:lnTo>
                  <a:lnTo>
                    <a:pt x="0" y="24105"/>
                  </a:lnTo>
                  <a:close/>
                </a:path>
              </a:pathLst>
            </a:custGeom>
            <a:solidFill>
              <a:srgbClr val="006D77"/>
            </a:solidFill>
          </p:spPr>
        </p:sp>
        <p:sp>
          <p:nvSpPr>
            <p:cNvPr name="TextBox 193" id="193"/>
            <p:cNvSpPr txBox="true"/>
            <p:nvPr/>
          </p:nvSpPr>
          <p:spPr>
            <a:xfrm>
              <a:off x="0" y="0"/>
              <a:ext cx="24105" cy="24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1"/>
                </a:lnSpc>
              </a:pPr>
            </a:p>
          </p:txBody>
        </p:sp>
      </p:grpSp>
      <p:grpSp>
        <p:nvGrpSpPr>
          <p:cNvPr name="Group 194" id="194"/>
          <p:cNvGrpSpPr/>
          <p:nvPr/>
        </p:nvGrpSpPr>
        <p:grpSpPr>
          <a:xfrm rot="0">
            <a:off x="3365949" y="5626239"/>
            <a:ext cx="92218" cy="92218"/>
            <a:chOff x="0" y="0"/>
            <a:chExt cx="24105" cy="24105"/>
          </a:xfrm>
        </p:grpSpPr>
        <p:sp>
          <p:nvSpPr>
            <p:cNvPr name="Freeform 195" id="195"/>
            <p:cNvSpPr/>
            <p:nvPr/>
          </p:nvSpPr>
          <p:spPr>
            <a:xfrm flipH="false" flipV="false" rot="0">
              <a:off x="0" y="0"/>
              <a:ext cx="24105" cy="24105"/>
            </a:xfrm>
            <a:custGeom>
              <a:avLst/>
              <a:gdLst/>
              <a:ahLst/>
              <a:cxnLst/>
              <a:rect r="r" b="b" t="t" l="l"/>
              <a:pathLst>
                <a:path h="24105" w="24105">
                  <a:moveTo>
                    <a:pt x="0" y="0"/>
                  </a:moveTo>
                  <a:lnTo>
                    <a:pt x="24105" y="0"/>
                  </a:lnTo>
                  <a:lnTo>
                    <a:pt x="24105" y="24105"/>
                  </a:lnTo>
                  <a:lnTo>
                    <a:pt x="0" y="24105"/>
                  </a:lnTo>
                  <a:close/>
                </a:path>
              </a:pathLst>
            </a:custGeom>
            <a:solidFill>
              <a:srgbClr val="FED766"/>
            </a:solidFill>
          </p:spPr>
        </p:sp>
        <p:sp>
          <p:nvSpPr>
            <p:cNvPr name="TextBox 196" id="196"/>
            <p:cNvSpPr txBox="true"/>
            <p:nvPr/>
          </p:nvSpPr>
          <p:spPr>
            <a:xfrm>
              <a:off x="0" y="0"/>
              <a:ext cx="24105" cy="241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51"/>
                </a:lnSpc>
              </a:pPr>
            </a:p>
          </p:txBody>
        </p:sp>
      </p:grpSp>
      <p:grpSp>
        <p:nvGrpSpPr>
          <p:cNvPr name="Group 197" id="197"/>
          <p:cNvGrpSpPr/>
          <p:nvPr/>
        </p:nvGrpSpPr>
        <p:grpSpPr>
          <a:xfrm rot="0">
            <a:off x="3042075" y="4222647"/>
            <a:ext cx="324210" cy="289379"/>
            <a:chOff x="0" y="0"/>
            <a:chExt cx="1046217" cy="933817"/>
          </a:xfrm>
        </p:grpSpPr>
        <p:sp>
          <p:nvSpPr>
            <p:cNvPr name="Freeform 198" id="198"/>
            <p:cNvSpPr/>
            <p:nvPr/>
          </p:nvSpPr>
          <p:spPr>
            <a:xfrm flipH="false" flipV="false" rot="0">
              <a:off x="0" y="0"/>
              <a:ext cx="1046217" cy="933817"/>
            </a:xfrm>
            <a:custGeom>
              <a:avLst/>
              <a:gdLst/>
              <a:ahLst/>
              <a:cxnLst/>
              <a:rect r="r" b="b" t="t" l="l"/>
              <a:pathLst>
                <a:path h="933817" w="1046217">
                  <a:moveTo>
                    <a:pt x="0" y="0"/>
                  </a:moveTo>
                  <a:lnTo>
                    <a:pt x="1046217" y="0"/>
                  </a:lnTo>
                  <a:lnTo>
                    <a:pt x="1046217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9" id="199"/>
            <p:cNvSpPr txBox="true"/>
            <p:nvPr/>
          </p:nvSpPr>
          <p:spPr>
            <a:xfrm>
              <a:off x="0" y="9525"/>
              <a:ext cx="1046217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0.0</a:t>
              </a:r>
            </a:p>
          </p:txBody>
        </p:sp>
      </p:grpSp>
      <p:grpSp>
        <p:nvGrpSpPr>
          <p:cNvPr name="Group 200" id="200"/>
          <p:cNvGrpSpPr/>
          <p:nvPr/>
        </p:nvGrpSpPr>
        <p:grpSpPr>
          <a:xfrm rot="0">
            <a:off x="3042075" y="3843837"/>
            <a:ext cx="324210" cy="289379"/>
            <a:chOff x="0" y="0"/>
            <a:chExt cx="1046217" cy="933817"/>
          </a:xfrm>
        </p:grpSpPr>
        <p:sp>
          <p:nvSpPr>
            <p:cNvPr name="Freeform 201" id="201"/>
            <p:cNvSpPr/>
            <p:nvPr/>
          </p:nvSpPr>
          <p:spPr>
            <a:xfrm flipH="false" flipV="false" rot="0">
              <a:off x="0" y="0"/>
              <a:ext cx="1046217" cy="933817"/>
            </a:xfrm>
            <a:custGeom>
              <a:avLst/>
              <a:gdLst/>
              <a:ahLst/>
              <a:cxnLst/>
              <a:rect r="r" b="b" t="t" l="l"/>
              <a:pathLst>
                <a:path h="933817" w="1046217">
                  <a:moveTo>
                    <a:pt x="0" y="0"/>
                  </a:moveTo>
                  <a:lnTo>
                    <a:pt x="1046217" y="0"/>
                  </a:lnTo>
                  <a:lnTo>
                    <a:pt x="1046217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2" id="202"/>
            <p:cNvSpPr txBox="true"/>
            <p:nvPr/>
          </p:nvSpPr>
          <p:spPr>
            <a:xfrm>
              <a:off x="0" y="9525"/>
              <a:ext cx="1046217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0.5</a:t>
              </a:r>
            </a:p>
          </p:txBody>
        </p:sp>
      </p:grpSp>
      <p:grpSp>
        <p:nvGrpSpPr>
          <p:cNvPr name="Group 203" id="203"/>
          <p:cNvGrpSpPr/>
          <p:nvPr/>
        </p:nvGrpSpPr>
        <p:grpSpPr>
          <a:xfrm rot="0">
            <a:off x="3042075" y="3468085"/>
            <a:ext cx="324210" cy="289379"/>
            <a:chOff x="0" y="0"/>
            <a:chExt cx="1046217" cy="933817"/>
          </a:xfrm>
        </p:grpSpPr>
        <p:sp>
          <p:nvSpPr>
            <p:cNvPr name="Freeform 204" id="204"/>
            <p:cNvSpPr/>
            <p:nvPr/>
          </p:nvSpPr>
          <p:spPr>
            <a:xfrm flipH="false" flipV="false" rot="0">
              <a:off x="0" y="0"/>
              <a:ext cx="1046217" cy="933817"/>
            </a:xfrm>
            <a:custGeom>
              <a:avLst/>
              <a:gdLst/>
              <a:ahLst/>
              <a:cxnLst/>
              <a:rect r="r" b="b" t="t" l="l"/>
              <a:pathLst>
                <a:path h="933817" w="1046217">
                  <a:moveTo>
                    <a:pt x="0" y="0"/>
                  </a:moveTo>
                  <a:lnTo>
                    <a:pt x="1046217" y="0"/>
                  </a:lnTo>
                  <a:lnTo>
                    <a:pt x="1046217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5" id="205"/>
            <p:cNvSpPr txBox="true"/>
            <p:nvPr/>
          </p:nvSpPr>
          <p:spPr>
            <a:xfrm>
              <a:off x="0" y="9525"/>
              <a:ext cx="1046217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1.0</a:t>
              </a:r>
            </a:p>
          </p:txBody>
        </p:sp>
      </p:grpSp>
      <p:grpSp>
        <p:nvGrpSpPr>
          <p:cNvPr name="Group 206" id="206"/>
          <p:cNvGrpSpPr/>
          <p:nvPr/>
        </p:nvGrpSpPr>
        <p:grpSpPr>
          <a:xfrm rot="0">
            <a:off x="3042075" y="3092332"/>
            <a:ext cx="324210" cy="289379"/>
            <a:chOff x="0" y="0"/>
            <a:chExt cx="1046217" cy="933817"/>
          </a:xfrm>
        </p:grpSpPr>
        <p:sp>
          <p:nvSpPr>
            <p:cNvPr name="Freeform 207" id="207"/>
            <p:cNvSpPr/>
            <p:nvPr/>
          </p:nvSpPr>
          <p:spPr>
            <a:xfrm flipH="false" flipV="false" rot="0">
              <a:off x="0" y="0"/>
              <a:ext cx="1046217" cy="933817"/>
            </a:xfrm>
            <a:custGeom>
              <a:avLst/>
              <a:gdLst/>
              <a:ahLst/>
              <a:cxnLst/>
              <a:rect r="r" b="b" t="t" l="l"/>
              <a:pathLst>
                <a:path h="933817" w="1046217">
                  <a:moveTo>
                    <a:pt x="0" y="0"/>
                  </a:moveTo>
                  <a:lnTo>
                    <a:pt x="1046217" y="0"/>
                  </a:lnTo>
                  <a:lnTo>
                    <a:pt x="1046217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8" id="208"/>
            <p:cNvSpPr txBox="true"/>
            <p:nvPr/>
          </p:nvSpPr>
          <p:spPr>
            <a:xfrm>
              <a:off x="0" y="9525"/>
              <a:ext cx="1046217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1.5</a:t>
              </a:r>
            </a:p>
          </p:txBody>
        </p:sp>
      </p:grpSp>
      <p:grpSp>
        <p:nvGrpSpPr>
          <p:cNvPr name="Group 209" id="209"/>
          <p:cNvGrpSpPr/>
          <p:nvPr/>
        </p:nvGrpSpPr>
        <p:grpSpPr>
          <a:xfrm rot="0">
            <a:off x="3041739" y="2716580"/>
            <a:ext cx="324210" cy="289379"/>
            <a:chOff x="0" y="0"/>
            <a:chExt cx="1046217" cy="933817"/>
          </a:xfrm>
        </p:grpSpPr>
        <p:sp>
          <p:nvSpPr>
            <p:cNvPr name="Freeform 210" id="210"/>
            <p:cNvSpPr/>
            <p:nvPr/>
          </p:nvSpPr>
          <p:spPr>
            <a:xfrm flipH="false" flipV="false" rot="0">
              <a:off x="0" y="0"/>
              <a:ext cx="1046217" cy="933817"/>
            </a:xfrm>
            <a:custGeom>
              <a:avLst/>
              <a:gdLst/>
              <a:ahLst/>
              <a:cxnLst/>
              <a:rect r="r" b="b" t="t" l="l"/>
              <a:pathLst>
                <a:path h="933817" w="1046217">
                  <a:moveTo>
                    <a:pt x="0" y="0"/>
                  </a:moveTo>
                  <a:lnTo>
                    <a:pt x="1046217" y="0"/>
                  </a:lnTo>
                  <a:lnTo>
                    <a:pt x="1046217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1" id="211"/>
            <p:cNvSpPr txBox="true"/>
            <p:nvPr/>
          </p:nvSpPr>
          <p:spPr>
            <a:xfrm>
              <a:off x="0" y="9525"/>
              <a:ext cx="1046217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2.0</a:t>
              </a:r>
            </a:p>
          </p:txBody>
        </p:sp>
      </p:grpSp>
      <p:grpSp>
        <p:nvGrpSpPr>
          <p:cNvPr name="Group 212" id="212"/>
          <p:cNvGrpSpPr/>
          <p:nvPr/>
        </p:nvGrpSpPr>
        <p:grpSpPr>
          <a:xfrm rot="0">
            <a:off x="3041739" y="2340828"/>
            <a:ext cx="324210" cy="289379"/>
            <a:chOff x="0" y="0"/>
            <a:chExt cx="1046217" cy="933817"/>
          </a:xfrm>
        </p:grpSpPr>
        <p:sp>
          <p:nvSpPr>
            <p:cNvPr name="Freeform 213" id="213"/>
            <p:cNvSpPr/>
            <p:nvPr/>
          </p:nvSpPr>
          <p:spPr>
            <a:xfrm flipH="false" flipV="false" rot="0">
              <a:off x="0" y="0"/>
              <a:ext cx="1046217" cy="933817"/>
            </a:xfrm>
            <a:custGeom>
              <a:avLst/>
              <a:gdLst/>
              <a:ahLst/>
              <a:cxnLst/>
              <a:rect r="r" b="b" t="t" l="l"/>
              <a:pathLst>
                <a:path h="933817" w="1046217">
                  <a:moveTo>
                    <a:pt x="0" y="0"/>
                  </a:moveTo>
                  <a:lnTo>
                    <a:pt x="1046217" y="0"/>
                  </a:lnTo>
                  <a:lnTo>
                    <a:pt x="1046217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4" id="214"/>
            <p:cNvSpPr txBox="true"/>
            <p:nvPr/>
          </p:nvSpPr>
          <p:spPr>
            <a:xfrm>
              <a:off x="0" y="9525"/>
              <a:ext cx="1046217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2.5</a:t>
              </a:r>
            </a:p>
          </p:txBody>
        </p:sp>
      </p:grpSp>
      <p:grpSp>
        <p:nvGrpSpPr>
          <p:cNvPr name="Group 215" id="215"/>
          <p:cNvGrpSpPr/>
          <p:nvPr/>
        </p:nvGrpSpPr>
        <p:grpSpPr>
          <a:xfrm rot="0">
            <a:off x="3041739" y="1965076"/>
            <a:ext cx="324210" cy="289379"/>
            <a:chOff x="0" y="0"/>
            <a:chExt cx="1046217" cy="933817"/>
          </a:xfrm>
        </p:grpSpPr>
        <p:sp>
          <p:nvSpPr>
            <p:cNvPr name="Freeform 216" id="216"/>
            <p:cNvSpPr/>
            <p:nvPr/>
          </p:nvSpPr>
          <p:spPr>
            <a:xfrm flipH="false" flipV="false" rot="0">
              <a:off x="0" y="0"/>
              <a:ext cx="1046217" cy="933817"/>
            </a:xfrm>
            <a:custGeom>
              <a:avLst/>
              <a:gdLst/>
              <a:ahLst/>
              <a:cxnLst/>
              <a:rect r="r" b="b" t="t" l="l"/>
              <a:pathLst>
                <a:path h="933817" w="1046217">
                  <a:moveTo>
                    <a:pt x="0" y="0"/>
                  </a:moveTo>
                  <a:lnTo>
                    <a:pt x="1046217" y="0"/>
                  </a:lnTo>
                  <a:lnTo>
                    <a:pt x="1046217" y="933817"/>
                  </a:lnTo>
                  <a:lnTo>
                    <a:pt x="0" y="93381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7" id="217"/>
            <p:cNvSpPr txBox="true"/>
            <p:nvPr/>
          </p:nvSpPr>
          <p:spPr>
            <a:xfrm>
              <a:off x="0" y="9525"/>
              <a:ext cx="1046217" cy="92429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1430"/>
                </a:lnSpc>
              </a:pPr>
              <a:r>
                <a:rPr lang="en-US" sz="1300">
                  <a:solidFill>
                    <a:srgbClr val="585858"/>
                  </a:solidFill>
                  <a:latin typeface="Roboto"/>
                  <a:ea typeface="Roboto"/>
                  <a:cs typeface="Roboto"/>
                  <a:sym typeface="Roboto"/>
                </a:rPr>
                <a:t>3.0</a:t>
              </a:r>
            </a:p>
          </p:txBody>
        </p:sp>
      </p:grpSp>
      <p:sp>
        <p:nvSpPr>
          <p:cNvPr name="TextBox 218" id="218"/>
          <p:cNvSpPr txBox="true"/>
          <p:nvPr/>
        </p:nvSpPr>
        <p:spPr>
          <a:xfrm rot="0">
            <a:off x="3052532" y="813581"/>
            <a:ext cx="6049214" cy="748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0"/>
              </a:lnSpc>
              <a:spcBef>
                <a:spcPct val="0"/>
              </a:spcBef>
            </a:pPr>
            <a:r>
              <a:rPr lang="en-US" sz="2700">
                <a:solidFill>
                  <a:srgbClr val="1A3847"/>
                </a:solidFill>
                <a:latin typeface="Oswald"/>
                <a:ea typeface="Oswald"/>
                <a:cs typeface="Oswald"/>
                <a:sym typeface="Oswald"/>
              </a:rPr>
              <a:t>Експорт українських зернових через сусідні країни, 2022–2024 роки</a:t>
            </a:r>
          </a:p>
        </p:txBody>
      </p:sp>
      <p:sp>
        <p:nvSpPr>
          <p:cNvPr name="Freeform 219" id="219"/>
          <p:cNvSpPr/>
          <p:nvPr/>
        </p:nvSpPr>
        <p:spPr>
          <a:xfrm flipH="false" flipV="false" rot="0">
            <a:off x="15694565" y="7755090"/>
            <a:ext cx="2787595" cy="2770264"/>
          </a:xfrm>
          <a:custGeom>
            <a:avLst/>
            <a:gdLst/>
            <a:ahLst/>
            <a:cxnLst/>
            <a:rect r="r" b="b" t="t" l="l"/>
            <a:pathLst>
              <a:path h="2770264" w="2787595">
                <a:moveTo>
                  <a:pt x="0" y="0"/>
                </a:moveTo>
                <a:lnTo>
                  <a:pt x="2787595" y="0"/>
                </a:lnTo>
                <a:lnTo>
                  <a:pt x="2787595" y="2770264"/>
                </a:lnTo>
                <a:lnTo>
                  <a:pt x="0" y="27702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61733" r="-261838" b="-65996"/>
            </a:stretch>
          </a:blipFill>
        </p:spPr>
      </p:sp>
      <p:sp>
        <p:nvSpPr>
          <p:cNvPr name="TextBox 220" id="220"/>
          <p:cNvSpPr txBox="true"/>
          <p:nvPr/>
        </p:nvSpPr>
        <p:spPr>
          <a:xfrm rot="0">
            <a:off x="9268540" y="3302508"/>
            <a:ext cx="6049214" cy="1491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70"/>
              </a:lnSpc>
            </a:pPr>
            <a:r>
              <a:rPr lang="en-US" sz="2700">
                <a:solidFill>
                  <a:srgbClr val="1A3847"/>
                </a:solidFill>
                <a:latin typeface="Oswald"/>
                <a:ea typeface="Oswald"/>
                <a:cs typeface="Oswald"/>
                <a:sym typeface="Oswald"/>
              </a:rPr>
              <a:t>Тенденції експорту сільськогосподарської продукції наземними маршрутами, </a:t>
            </a:r>
          </a:p>
          <a:p>
            <a:pPr algn="l">
              <a:lnSpc>
                <a:spcPts val="2970"/>
              </a:lnSpc>
              <a:spcBef>
                <a:spcPct val="0"/>
              </a:spcBef>
            </a:pPr>
            <a:r>
              <a:rPr lang="en-US" sz="2700">
                <a:solidFill>
                  <a:srgbClr val="1A3847"/>
                </a:solidFill>
                <a:latin typeface="Oswald"/>
                <a:ea typeface="Oswald"/>
                <a:cs typeface="Oswald"/>
                <a:sym typeface="Oswald"/>
              </a:rPr>
              <a:t>2022 – 2024 роки</a:t>
            </a:r>
          </a:p>
          <a:p>
            <a:pPr algn="l">
              <a:lnSpc>
                <a:spcPts val="297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980379"/>
            <a:ext cx="5500505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80"/>
              </a:lnSpc>
            </a:pPr>
            <a:r>
              <a:rPr lang="en-US" b="true" sz="4800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НАРАТИВ 2.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058534"/>
            <a:ext cx="14808980" cy="354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Структура АПК України диверсифікована.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155516"/>
            <a:ext cx="16423971" cy="2222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b="true">
                <a:solidFill>
                  <a:srgbClr val="006D77"/>
                </a:solidFill>
                <a:latin typeface="Oswald Bold"/>
                <a:ea typeface="Oswald Bold"/>
                <a:cs typeface="Oswald Bold"/>
                <a:sym typeface="Oswald Bold"/>
              </a:rPr>
              <a:t>“АГРОСЕКТОР УКРАЇНИ – ЦЕ КІЛЬКА ГІГАНТСЬКИХ КОМПАНІЙ, ЯКІ ВИТІСНИЛИ ДРІБНИХ ФЕРМЕРІВ”</a:t>
            </a:r>
          </a:p>
          <a:p>
            <a:pPr algn="l">
              <a:lnSpc>
                <a:spcPts val="4399"/>
              </a:lnSpc>
            </a:pPr>
          </a:p>
          <a:p>
            <a:pPr algn="l">
              <a:lnSpc>
                <a:spcPts val="43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341415" y="1647004"/>
            <a:ext cx="12366100" cy="134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УКРАЇНСЬКЕ СІЛЬСЬКЕ ГОСПОДАРСТВО МОНОПОЛІЗОВАНЕ АГРОХОЛДИНГАМИ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611280"/>
            <a:ext cx="14808980" cy="68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Великих підприємств дуже мало – лише ~2% від загальної кількості, вони обробляють великі масиви землі, проте дають близько 15% загального виробництва​.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498976"/>
            <a:ext cx="14808980" cy="354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Інші ~98% виробників – це середні та малі господарства, від кількох гектарів до декількох тисяч.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053297"/>
            <a:ext cx="14808980" cy="354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Великі, середні й дрібні агрокомпанії співіснують і навіть співпрацюють між собою​.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694565" y="7755090"/>
            <a:ext cx="2787595" cy="2770264"/>
          </a:xfrm>
          <a:custGeom>
            <a:avLst/>
            <a:gdLst/>
            <a:ahLst/>
            <a:cxnLst/>
            <a:rect r="r" b="b" t="t" l="l"/>
            <a:pathLst>
              <a:path h="2770264" w="2787595">
                <a:moveTo>
                  <a:pt x="0" y="0"/>
                </a:moveTo>
                <a:lnTo>
                  <a:pt x="2787595" y="0"/>
                </a:lnTo>
                <a:lnTo>
                  <a:pt x="2787595" y="2770264"/>
                </a:lnTo>
                <a:lnTo>
                  <a:pt x="0" y="2770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61733" r="-261838" b="-6599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7607618"/>
            <a:ext cx="14808980" cy="68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Отже, український ринок не є монополізованим: присутність агрохолдингів не скасовує конкуренції, а різномасштабні виробники успішно займають свої ніші.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832595"/>
            <a:ext cx="5500505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280"/>
              </a:lnSpc>
            </a:pPr>
            <a:r>
              <a:rPr lang="en-US" b="true" sz="4800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НАРАТИВ 3.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339775"/>
            <a:ext cx="14808980" cy="68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Українське законодавство у сфері безпечності харчових продуктів вже значною мірою гармонізоване з європейським та прямо забороняє використання агрохімікатів чи добавок, не дозволених у ЄС​.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11806"/>
            <a:ext cx="13852190" cy="167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 b="true">
                <a:solidFill>
                  <a:srgbClr val="006D77"/>
                </a:solidFill>
                <a:latin typeface="Oswald Bold"/>
                <a:ea typeface="Oswald Bold"/>
                <a:cs typeface="Oswald Bold"/>
                <a:sym typeface="Oswald Bold"/>
              </a:rPr>
              <a:t>“НИЖЧІ СТАНДАРТИ ВИРОБНИЦТВА В УКРАЇНІ”</a:t>
            </a:r>
          </a:p>
          <a:p>
            <a:pPr algn="l">
              <a:lnSpc>
                <a:spcPts val="4399"/>
              </a:lnSpc>
            </a:pPr>
          </a:p>
          <a:p>
            <a:pPr algn="l">
              <a:lnSpc>
                <a:spcPts val="43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452337" y="1499220"/>
            <a:ext cx="11551306" cy="134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 b="true">
                <a:solidFill>
                  <a:srgbClr val="1A3847"/>
                </a:solidFill>
                <a:latin typeface="Oswald Bold"/>
                <a:ea typeface="Oswald Bold"/>
                <a:cs typeface="Oswald Bold"/>
                <a:sym typeface="Oswald Bold"/>
              </a:rPr>
              <a:t>УКРАЇНСЬКА ПРОДУКЦІЯ НЕЯКІСНА І НЕБЕЗПЕЧНА ДЛЯ СПОЖИВАЧІВ ЄС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208421"/>
            <a:ext cx="14808980" cy="68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Доступ українських продуктів на ринок ЄС суворо контролюється – виробництво сертифікується за HACCP і проходить багаторівневі перевірки Єврокомісії.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077067"/>
            <a:ext cx="14808980" cy="68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За 20 років експорту до ЄС Україна успішно пройшла понад 20 аудитів ЄС, які підтвердили еквівалентність української системи контролю безпечності харчів вимогам ЄС​.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945713"/>
            <a:ext cx="14808980" cy="1021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Кількість та серйозність випадків порушень у продукції з України не вища, ніж у країнах ЄС. Наприклад, у 2023 році Україна отримала 138 нотифікацій RASFF (лише 7 серйозних із забороною ввезення), тоді як у Польщі було 295 повідомлень (150 – серйозні)​. 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694565" y="7755090"/>
            <a:ext cx="2787595" cy="2770264"/>
          </a:xfrm>
          <a:custGeom>
            <a:avLst/>
            <a:gdLst/>
            <a:ahLst/>
            <a:cxnLst/>
            <a:rect r="r" b="b" t="t" l="l"/>
            <a:pathLst>
              <a:path h="2770264" w="2787595">
                <a:moveTo>
                  <a:pt x="0" y="0"/>
                </a:moveTo>
                <a:lnTo>
                  <a:pt x="2787595" y="0"/>
                </a:lnTo>
                <a:lnTo>
                  <a:pt x="2787595" y="2770264"/>
                </a:lnTo>
                <a:lnTo>
                  <a:pt x="0" y="2770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61733" r="-261838" b="-6599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8147734"/>
            <a:ext cx="14808980" cy="687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37"/>
              </a:lnSpc>
            </a:pPr>
            <a:r>
              <a:rPr lang="en-US" sz="2397">
                <a:solidFill>
                  <a:srgbClr val="1A3847"/>
                </a:solidFill>
                <a:latin typeface="Roboto"/>
                <a:ea typeface="Roboto"/>
                <a:cs typeface="Roboto"/>
                <a:sym typeface="Roboto"/>
              </a:rPr>
              <a:t>Це демонструє, що українська продукція контролюється не менш суворо, ніж європейська, і ризики для споживачів ЄС мінімізовано.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DAGhyC74qkg</dc:identifier>
  <dcterms:modified xsi:type="dcterms:W3CDTF">2011-08-01T06:04:30Z</dcterms:modified>
  <cp:revision>1</cp:revision>
  <dc:title>ЄВРОІНТЕГРАЦІЯ. ЮРЧЕНКО</dc:title>
</cp:coreProperties>
</file>