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1" r:id="rId3"/>
    <p:sldId id="260" r:id="rId4"/>
    <p:sldId id="257" r:id="rId5"/>
    <p:sldId id="273" r:id="rId6"/>
    <p:sldId id="270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8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03661-27B5-444A-9732-15C64D08D1E5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538BD-F0AB-4989-B46F-AC830843557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15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538BD-F0AB-4989-B46F-AC8308435577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616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538BD-F0AB-4989-B46F-AC830843557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159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FFB35-406A-404A-9103-2B94FBF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84335C-A981-42BF-83B5-FFFADEBE3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CC30C6-2831-4558-9F07-A3508E0C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261007-95D5-4C25-A289-F3EE65C8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A13A2E-2D86-4DC5-BC29-A4FBBAEA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93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7B180D-E121-4412-A7EE-20424D76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8FD000-BCC3-4B44-929E-2C7CA1787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62DCE8-AB2C-4D1F-9AFC-2336E19F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1C96DD-46C5-48E3-B44D-A46E29A1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81DCB4-47A5-492D-8BD6-3D9AF2FE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260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A0333D-6EC3-472E-8E27-FB1B344AA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985A92-2FB1-4889-A6E9-F34F45180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FBA1A9-F3B2-46FE-8297-90A36E62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85CCF1-43C9-4060-B8D0-BAD104D7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F0BA4C-A30F-4199-85BA-3E063E86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1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8F888-91CF-40B5-B706-638CEE0F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7DF49-0864-4760-9B76-91ACDFC60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959390-6BB8-4650-86A3-B662CAC5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1CA3BD-54E7-4141-9B1D-ACD094FBA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4879C8-C155-4B11-9F3B-0CAF2573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468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1D1D9-5C9F-4BF1-85C6-DCE067E0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DC2E99-ACBA-4A4D-B6A4-B1A6E17B4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C446C3-8C1D-43F9-84A8-D2D63CA5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0C7B7-3D21-4B7C-A28B-532D752C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004ACA-7D4B-4B37-8F80-6B21F69D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168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D4E8F-9433-4A3A-8A5C-AB8330AEE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A9D87-A606-46A4-A912-7B487362E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0A8579-5251-4C72-A3E3-1305F81C5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909426-EC9A-48E6-949D-BCB53F07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0CB817-55C2-4676-ACFB-8581FD12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20B187-6AC7-4C0E-BADC-2BC4319E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516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BFA3AC-3C18-453C-B3EE-A0984CAF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F796F0-D4F8-4FA1-BF14-1587ABBAC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4FDD76-B7D5-41C4-AF02-3957B2EC2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001F8F-DCD2-41A6-98B9-532B60C76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5FFE0E-5F72-4897-95FD-419944916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92F839B-C476-4BFD-A857-B1806C87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65DA97-E13A-4C1B-8699-A5E9C0ED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7143E28-B1E4-4BB9-9DDE-A77E5898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54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61346-0A10-4BFC-A082-7C3FF7C7A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6949A8-17FA-4747-BC3A-06C7773B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1C9837-6372-4449-B501-A207B6C7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5243DA7-7B9F-4EB0-91F4-E22E0C30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678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209F1A-76B9-45CC-8938-0B2E993A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6E0FE5-F563-4E0A-828C-943BDFFD0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AB0BC2-4CF6-44B3-9715-3546D90C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819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1C88E-9B81-44CF-9F5B-05E7CF31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AFEC32-4743-4246-AC06-1C3398CA7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744D16-E9A3-4CC4-A08B-48EF3437D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11F219-3A14-4DB8-AA3A-F4D6FF05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FE56D4-5578-441C-AF2D-0AB7224AE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EC3C63-10A2-44C9-8E02-FEDC97C0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967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58D62F-E465-435C-8140-D4E970A1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54DAA42-7773-44E5-BE72-87D5E9DE5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6EA948-C731-4AC6-B7AB-931B16ADF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4A78D7-8F9A-4C12-BD83-DD1672C4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6866B5-800A-49DD-95D2-58D814573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C545A4-9B22-427B-B301-E8C71E93D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767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8E553-559F-4D13-B378-343C79DA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2E0961-9018-49CC-840D-5A46A5EC4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8BD47C-629E-4744-8B73-8AB838EAB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F73C1-91B5-46D0-A0B8-0A604919383C}" type="datetimeFigureOut">
              <a:rPr lang="uk-UA" smtClean="0"/>
              <a:t>22.05.2025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090C70-95FE-478E-BB60-4575857FC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E3AEA7-E7E8-426F-B16F-02F5959E2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8AA5-6001-4AA5-94FD-05E04A71E1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010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yestr.court.gov.ua/Review/12734279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79CBB0-7FC8-4F88-A6E9-47999B3BC7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B9BA8A9B-99CD-4BE4-AE5F-EED1739AED46}"/>
              </a:ext>
            </a:extLst>
          </p:cNvPr>
          <p:cNvGrpSpPr/>
          <p:nvPr/>
        </p:nvGrpSpPr>
        <p:grpSpPr>
          <a:xfrm>
            <a:off x="-1002563" y="-2372199"/>
            <a:ext cx="4456677" cy="10716768"/>
            <a:chOff x="327698" y="-27432"/>
            <a:chExt cx="4456677" cy="6912864"/>
          </a:xfrm>
        </p:grpSpPr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032D751A-B202-4E2C-8944-213B7CE6F25D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4294DF6A-5D12-4C67-AA4E-61E6FC036700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C112849B-6629-4B77-BC43-20A452404618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C3EC37B7-C6CD-4877-BC1B-1AF8AF4672A5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A21C8452-A997-4506-BA83-40EE1B8109A1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D1DEA601-57DF-43EA-90F6-3E4B23354C75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BE6E1345-0F2F-4736-8E5E-B62A41A5BCC8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291D031F-9402-4928-9A99-16F4F6D3CA1C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3060F0AD-7B66-4DDC-A5DC-0D9EFDA5242F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78CE5A27-D9FD-4245-9A05-ACB974B738C8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CDE3E87D-11DA-4900-BEBB-219DC5D57090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F2E18ACD-89D9-4793-B99A-F0F9033A1B07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560A2BF0-AAD2-4248-8F46-19D6E59B754E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ED87C60E-8303-449B-8BB6-9CCDBBBE223E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B37C9DD7-CA65-4E92-BE17-AAA680AD8746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525F42D0-BBC1-4E00-BBD7-35DF962BE4B7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8E25A650-9981-4681-B7FD-D9AC4CE7C668}"/>
              </a:ext>
            </a:extLst>
          </p:cNvPr>
          <p:cNvGrpSpPr/>
          <p:nvPr/>
        </p:nvGrpSpPr>
        <p:grpSpPr>
          <a:xfrm flipH="1">
            <a:off x="8737887" y="-2965285"/>
            <a:ext cx="4456677" cy="11372088"/>
            <a:chOff x="327698" y="-27432"/>
            <a:chExt cx="4456677" cy="6912864"/>
          </a:xfrm>
        </p:grpSpPr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94D7C170-0054-4F37-805D-99A9D701EFAD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F9C0B683-4F49-44C2-8C22-C3BA3ECFE81C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30CFAAD9-F6CF-47F2-B610-5C6F17CC9670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4F151709-DBA8-49BE-AB25-5E3E5C618FDD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id="{C0DD098E-0CFC-4952-8B4A-E5F4D2578D25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13C9275A-6C44-4033-8468-37C7642D2B1F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6A088872-3D9A-42FF-9598-94C3892CEB08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id="{F15D435C-2924-4BC7-B195-A2140125D82A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764CEFD6-A307-4881-9223-63D4E3998DF2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EF74EA5D-DF20-426F-9F71-9702E2B95331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id="{C9264525-C188-4CD5-9829-433AF975BC76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19667D61-FCD8-49AD-A03B-CC46C08F2789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id="{A56A2EA7-37D9-4853-AD5E-C63E4A47CE11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B5FFB1C1-D8F7-468E-B1CF-B5F306602EBE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EA70EB8D-63FA-4966-825A-4FAB95B56C29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8" name="Полилиния: фигура 37">
              <a:extLst>
                <a:ext uri="{FF2B5EF4-FFF2-40B4-BE49-F238E27FC236}">
                  <a16:creationId xmlns:a16="http://schemas.microsoft.com/office/drawing/2014/main" id="{B41E7EC3-E607-4CC1-8539-FF3891BFAEAE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9" name="Стрелка: шеврон 38">
            <a:extLst>
              <a:ext uri="{FF2B5EF4-FFF2-40B4-BE49-F238E27FC236}">
                <a16:creationId xmlns:a16="http://schemas.microsoft.com/office/drawing/2014/main" id="{D9647F8D-83F2-424F-B3FC-CE9437A5FAE0}"/>
              </a:ext>
            </a:extLst>
          </p:cNvPr>
          <p:cNvSpPr/>
          <p:nvPr/>
        </p:nvSpPr>
        <p:spPr>
          <a:xfrm>
            <a:off x="1585913" y="2431983"/>
            <a:ext cx="540000" cy="53949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40" name="Стрелка: шеврон 39">
            <a:extLst>
              <a:ext uri="{FF2B5EF4-FFF2-40B4-BE49-F238E27FC236}">
                <a16:creationId xmlns:a16="http://schemas.microsoft.com/office/drawing/2014/main" id="{77EB7C7F-5723-418B-8AC7-E033FE5880E1}"/>
              </a:ext>
            </a:extLst>
          </p:cNvPr>
          <p:cNvSpPr/>
          <p:nvPr/>
        </p:nvSpPr>
        <p:spPr>
          <a:xfrm flipH="1">
            <a:off x="10087901" y="2431983"/>
            <a:ext cx="540000" cy="53949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62D49D-8761-4571-8DB6-3BD90EB9260F}"/>
              </a:ext>
            </a:extLst>
          </p:cNvPr>
          <p:cNvSpPr txBox="1"/>
          <p:nvPr/>
        </p:nvSpPr>
        <p:spPr>
          <a:xfrm>
            <a:off x="2189792" y="2315088"/>
            <a:ext cx="78124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Санкційний</a:t>
            </a:r>
            <a:r>
              <a:rPr lang="ru-RU" sz="45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 </a:t>
            </a:r>
            <a:r>
              <a:rPr lang="ru-RU" sz="45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комплаєнс</a:t>
            </a:r>
            <a:endParaRPr lang="uk-UA" sz="4500" dirty="0">
              <a:solidFill>
                <a:schemeClr val="accent1">
                  <a:lumMod val="40000"/>
                  <a:lumOff val="60000"/>
                </a:schemeClr>
              </a:solidFill>
              <a:latin typeface="Montserrat Black" pitchFamily="2" charset="-52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478A2A9E-AC2F-40E8-958B-9209C6B21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245" y="640422"/>
            <a:ext cx="2889510" cy="31699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074E74A-72E0-4E19-90F7-5964392541A6}"/>
              </a:ext>
            </a:extLst>
          </p:cNvPr>
          <p:cNvSpPr txBox="1"/>
          <p:nvPr/>
        </p:nvSpPr>
        <p:spPr>
          <a:xfrm>
            <a:off x="2777631" y="4635011"/>
            <a:ext cx="663673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Володимир</a:t>
            </a:r>
            <a:r>
              <a:rPr lang="ru-RU" sz="25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25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Єніч</a:t>
            </a:r>
            <a:endParaRPr lang="ru-RU" sz="2500" b="1" dirty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2200" dirty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партнер, адвокат</a:t>
            </a:r>
            <a:endParaRPr lang="uk-UA" sz="2200" dirty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A98AD190-245B-48B5-A7AA-8EF0F4C3D72B}"/>
              </a:ext>
            </a:extLst>
          </p:cNvPr>
          <p:cNvSpPr/>
          <p:nvPr/>
        </p:nvSpPr>
        <p:spPr>
          <a:xfrm>
            <a:off x="4260914" y="4455901"/>
            <a:ext cx="3667849" cy="121217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936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7FEA4-5604-ED75-71E8-995B9C9C6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5171C7-21A5-1B5D-7870-6386A780B9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B26B818-B928-F859-10DD-5F29602F1CDD}"/>
              </a:ext>
            </a:extLst>
          </p:cNvPr>
          <p:cNvGrpSpPr/>
          <p:nvPr/>
        </p:nvGrpSpPr>
        <p:grpSpPr>
          <a:xfrm rot="16200000">
            <a:off x="5098994" y="-4322672"/>
            <a:ext cx="2591156" cy="15957759"/>
            <a:chOff x="327698" y="-27432"/>
            <a:chExt cx="4456677" cy="6912864"/>
          </a:xfrm>
        </p:grpSpPr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6FE33C30-0E91-DB4B-B7AF-17E579CA8301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F0049E77-BE76-E7E8-A950-9E3828278BA5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AB45357F-FFD1-5122-473D-5E9E0C01DB6E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71AA94E3-ECE2-0C57-778B-D07EC3DF1BE3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C8DA9755-99E9-DCC0-EBD6-F38A54263CAA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BAD4F7C1-5265-F871-FCFF-BE0A80A4ED51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EED959A4-5E77-1826-A854-F6F31547DE14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6BBAD854-52B3-F3FE-FB3A-34EBD33F7193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6F93AA7C-A26A-688C-731B-DE56D49A65BC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551428F5-8AF4-524E-02DC-4393F42371E9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FF9E084A-2528-EAA5-7909-00BB3765E841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E38924DF-BF8F-301D-FCB4-B318DD32E368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A001D51D-D94D-46E4-4302-6E3FA7761308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179CF470-FF5E-8D3F-5BB5-0CD96B28B841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FD29A657-44B3-B6AC-56B5-7C4976F779E9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02457BE4-C529-99B6-07C1-587B0CA92218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14CB2E7-71FF-2CC1-FA83-0F8632B250B2}"/>
              </a:ext>
            </a:extLst>
          </p:cNvPr>
          <p:cNvSpPr txBox="1"/>
          <p:nvPr/>
        </p:nvSpPr>
        <p:spPr>
          <a:xfrm>
            <a:off x="689424" y="406704"/>
            <a:ext cx="10764639" cy="979069"/>
          </a:xfrm>
          <a:prstGeom prst="rect">
            <a:avLst/>
          </a:prstGeom>
          <a:noFill/>
          <a:ln>
            <a:solidFill>
              <a:srgbClr val="002060">
                <a:alpha val="40000"/>
              </a:srgbClr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ru-RU" sz="4000" dirty="0" err="1">
                <a:solidFill>
                  <a:srgbClr val="002060"/>
                </a:solidFill>
                <a:latin typeface="Montserrat Black" pitchFamily="2" charset="-52"/>
              </a:rPr>
              <a:t>Must</a:t>
            </a:r>
            <a:r>
              <a:rPr lang="ru-RU" sz="4000" dirty="0">
                <a:solidFill>
                  <a:srgbClr val="002060"/>
                </a:solidFill>
                <a:latin typeface="Montserrat Black" pitchFamily="2" charset="-52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Montserrat Black" pitchFamily="2" charset="-52"/>
              </a:rPr>
              <a:t>have</a:t>
            </a:r>
            <a:r>
              <a:rPr lang="ru-RU" sz="4000" dirty="0">
                <a:solidFill>
                  <a:srgbClr val="002060"/>
                </a:solidFill>
                <a:latin typeface="Montserrat Black" pitchFamily="2" charset="-52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Montserrat Black" pitchFamily="2" charset="-52"/>
              </a:rPr>
              <a:t>c</a:t>
            </a:r>
            <a:r>
              <a:rPr lang="ru-RU" sz="4000" dirty="0" err="1">
                <a:solidFill>
                  <a:srgbClr val="002060"/>
                </a:solidFill>
                <a:latin typeface="Montserrat Black" pitchFamily="2" charset="-52"/>
              </a:rPr>
              <a:t>анкційного</a:t>
            </a:r>
            <a:r>
              <a:rPr lang="ru-RU" sz="4000" dirty="0">
                <a:solidFill>
                  <a:srgbClr val="002060"/>
                </a:solidFill>
                <a:latin typeface="Montserrat Black" pitchFamily="2" charset="-52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Montserrat Black" pitchFamily="2" charset="-52"/>
              </a:rPr>
              <a:t>комплаєнсу</a:t>
            </a:r>
            <a:endParaRPr lang="uk-UA" sz="4000" dirty="0">
              <a:solidFill>
                <a:srgbClr val="002060"/>
              </a:solidFill>
              <a:latin typeface="Montserrat Black" pitchFamily="2" charset="-52"/>
            </a:endParaRP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1C83DEC3-D4C8-75B5-3F7A-F1ED8FF9215D}"/>
              </a:ext>
            </a:extLst>
          </p:cNvPr>
          <p:cNvGrpSpPr/>
          <p:nvPr/>
        </p:nvGrpSpPr>
        <p:grpSpPr>
          <a:xfrm>
            <a:off x="863112" y="2068915"/>
            <a:ext cx="4859739" cy="784674"/>
            <a:chOff x="684573" y="4560002"/>
            <a:chExt cx="4859739" cy="784674"/>
          </a:xfrm>
        </p:grpSpPr>
        <p:sp>
          <p:nvSpPr>
            <p:cNvPr id="29" name="Стрелка: шеврон 28">
              <a:extLst>
                <a:ext uri="{FF2B5EF4-FFF2-40B4-BE49-F238E27FC236}">
                  <a16:creationId xmlns:a16="http://schemas.microsoft.com/office/drawing/2014/main" id="{BD1B869C-CD88-7051-FC64-FCB0750B38DF}"/>
                </a:ext>
              </a:extLst>
            </p:cNvPr>
            <p:cNvSpPr/>
            <p:nvPr/>
          </p:nvSpPr>
          <p:spPr>
            <a:xfrm>
              <a:off x="684573" y="4560002"/>
              <a:ext cx="540000" cy="539496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65EFB4B-FBB2-22CB-6650-92F4BC220614}"/>
                </a:ext>
              </a:extLst>
            </p:cNvPr>
            <p:cNvSpPr txBox="1"/>
            <p:nvPr/>
          </p:nvSpPr>
          <p:spPr>
            <a:xfrm>
              <a:off x="1566151" y="4581454"/>
              <a:ext cx="3978161" cy="763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Політика</a:t>
              </a:r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управління</a:t>
              </a:r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санкційними</a:t>
              </a:r>
              <a:r>
                <a:rPr lang="ru-RU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ризик</a:t>
              </a:r>
              <a:r>
                <a:rPr lang="uk-UA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ами</a:t>
              </a:r>
              <a:endParaRPr lang="uk-UA" sz="20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91F77D57-9F99-84F6-747E-5AD5864AE36E}"/>
              </a:ext>
            </a:extLst>
          </p:cNvPr>
          <p:cNvGrpSpPr/>
          <p:nvPr/>
        </p:nvGrpSpPr>
        <p:grpSpPr>
          <a:xfrm>
            <a:off x="6632695" y="2068893"/>
            <a:ext cx="4859739" cy="790060"/>
            <a:chOff x="684573" y="4560002"/>
            <a:chExt cx="4859739" cy="790060"/>
          </a:xfrm>
        </p:grpSpPr>
        <p:sp>
          <p:nvSpPr>
            <p:cNvPr id="25" name="Стрелка: шеврон 24">
              <a:extLst>
                <a:ext uri="{FF2B5EF4-FFF2-40B4-BE49-F238E27FC236}">
                  <a16:creationId xmlns:a16="http://schemas.microsoft.com/office/drawing/2014/main" id="{9F1B378C-7F56-A2CC-9CC2-22CD3DD67453}"/>
                </a:ext>
              </a:extLst>
            </p:cNvPr>
            <p:cNvSpPr/>
            <p:nvPr/>
          </p:nvSpPr>
          <p:spPr>
            <a:xfrm>
              <a:off x="684573" y="4560002"/>
              <a:ext cx="540000" cy="539496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0B9991B-9A09-0359-52D0-E0907BA7C712}"/>
                </a:ext>
              </a:extLst>
            </p:cNvPr>
            <p:cNvSpPr txBox="1"/>
            <p:nvPr/>
          </p:nvSpPr>
          <p:spPr>
            <a:xfrm>
              <a:off x="1566151" y="4581454"/>
              <a:ext cx="3978161" cy="768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800"/>
                </a:spcAft>
                <a:buSzPts val="1000"/>
                <a:tabLst>
                  <a:tab pos="457200" algn="l"/>
                </a:tabLst>
              </a:pP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Типове </a:t>
              </a:r>
              <a:r>
                <a:rPr lang="uk-UA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санкційне</a:t>
              </a: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застереження для договорів</a:t>
              </a:r>
              <a:endParaRPr lang="ru-RU" sz="20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B0CDA86F-207E-0B60-E55E-274F8A7F7893}"/>
              </a:ext>
            </a:extLst>
          </p:cNvPr>
          <p:cNvGrpSpPr/>
          <p:nvPr/>
        </p:nvGrpSpPr>
        <p:grpSpPr>
          <a:xfrm>
            <a:off x="863112" y="3647847"/>
            <a:ext cx="4859739" cy="1144003"/>
            <a:chOff x="684573" y="4560002"/>
            <a:chExt cx="4859739" cy="1144003"/>
          </a:xfrm>
        </p:grpSpPr>
        <p:sp>
          <p:nvSpPr>
            <p:cNvPr id="33" name="Стрелка: шеврон 32">
              <a:extLst>
                <a:ext uri="{FF2B5EF4-FFF2-40B4-BE49-F238E27FC236}">
                  <a16:creationId xmlns:a16="http://schemas.microsoft.com/office/drawing/2014/main" id="{AE228832-39B9-0DF8-0AC5-C7ABA94DF034}"/>
                </a:ext>
              </a:extLst>
            </p:cNvPr>
            <p:cNvSpPr/>
            <p:nvPr/>
          </p:nvSpPr>
          <p:spPr>
            <a:xfrm>
              <a:off x="684573" y="4560002"/>
              <a:ext cx="540000" cy="539496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E06C873-DD34-9E0C-2370-A90008A5597A}"/>
                </a:ext>
              </a:extLst>
            </p:cNvPr>
            <p:cNvSpPr txBox="1"/>
            <p:nvPr/>
          </p:nvSpPr>
          <p:spPr>
            <a:xfrm>
              <a:off x="1566151" y="4581454"/>
              <a:ext cx="3978161" cy="1122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800"/>
                </a:spcAft>
                <a:buSzPts val="1000"/>
                <a:tabLst>
                  <a:tab pos="457200" algn="l"/>
                </a:tabLst>
              </a:pP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Алгоритм моніторингу та перевірки контрагентів та </a:t>
              </a:r>
              <a:r>
                <a:rPr lang="uk-UA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зв'язків</a:t>
              </a: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контрагентів</a:t>
              </a:r>
              <a:endParaRPr lang="ru-RU" sz="20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FFBB7185-8123-0756-96A0-958F7C2BCAA5}"/>
              </a:ext>
            </a:extLst>
          </p:cNvPr>
          <p:cNvGrpSpPr/>
          <p:nvPr/>
        </p:nvGrpSpPr>
        <p:grpSpPr>
          <a:xfrm>
            <a:off x="6632695" y="3650400"/>
            <a:ext cx="4859739" cy="790060"/>
            <a:chOff x="684573" y="4560002"/>
            <a:chExt cx="4859739" cy="790060"/>
          </a:xfrm>
        </p:grpSpPr>
        <p:sp>
          <p:nvSpPr>
            <p:cNvPr id="36" name="Стрелка: шеврон 35">
              <a:extLst>
                <a:ext uri="{FF2B5EF4-FFF2-40B4-BE49-F238E27FC236}">
                  <a16:creationId xmlns:a16="http://schemas.microsoft.com/office/drawing/2014/main" id="{46794C2B-5940-2740-7724-50928C489C49}"/>
                </a:ext>
              </a:extLst>
            </p:cNvPr>
            <p:cNvSpPr/>
            <p:nvPr/>
          </p:nvSpPr>
          <p:spPr>
            <a:xfrm>
              <a:off x="684573" y="4560002"/>
              <a:ext cx="540000" cy="539496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D619C3A-36C0-FC6F-9E8E-CF4DE82512ED}"/>
                </a:ext>
              </a:extLst>
            </p:cNvPr>
            <p:cNvSpPr txBox="1"/>
            <p:nvPr/>
          </p:nvSpPr>
          <p:spPr>
            <a:xfrm>
              <a:off x="1566151" y="4581454"/>
              <a:ext cx="3978161" cy="768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800"/>
                </a:spcAft>
                <a:buSzPts val="1000"/>
                <a:tabLst>
                  <a:tab pos="457200" algn="l"/>
                </a:tabLst>
              </a:pP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Спеціаліст, відповідальний за </a:t>
              </a:r>
              <a:r>
                <a:rPr lang="uk-UA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санкційний</a:t>
              </a: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</a:t>
              </a:r>
              <a:r>
                <a:rPr lang="uk-UA" sz="20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комплаєнс</a:t>
              </a:r>
              <a:endParaRPr lang="ru-RU" sz="20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89E60C37-F546-B58A-30E6-8F257666B5C0}"/>
              </a:ext>
            </a:extLst>
          </p:cNvPr>
          <p:cNvGrpSpPr/>
          <p:nvPr/>
        </p:nvGrpSpPr>
        <p:grpSpPr>
          <a:xfrm>
            <a:off x="3511038" y="5437205"/>
            <a:ext cx="5830392" cy="790060"/>
            <a:chOff x="684573" y="4560002"/>
            <a:chExt cx="5830392" cy="790060"/>
          </a:xfrm>
        </p:grpSpPr>
        <p:sp>
          <p:nvSpPr>
            <p:cNvPr id="22" name="Стрелка: шеврон 21">
              <a:extLst>
                <a:ext uri="{FF2B5EF4-FFF2-40B4-BE49-F238E27FC236}">
                  <a16:creationId xmlns:a16="http://schemas.microsoft.com/office/drawing/2014/main" id="{B438E907-5E91-97EB-8A92-40E8E4534440}"/>
                </a:ext>
              </a:extLst>
            </p:cNvPr>
            <p:cNvSpPr/>
            <p:nvPr/>
          </p:nvSpPr>
          <p:spPr>
            <a:xfrm>
              <a:off x="684573" y="4560002"/>
              <a:ext cx="540000" cy="539496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CB48E74-A327-B138-D9A4-590855AFCAC6}"/>
                </a:ext>
              </a:extLst>
            </p:cNvPr>
            <p:cNvSpPr txBox="1"/>
            <p:nvPr/>
          </p:nvSpPr>
          <p:spPr>
            <a:xfrm>
              <a:off x="1566151" y="4581454"/>
              <a:ext cx="4948814" cy="768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800"/>
                </a:spcAft>
                <a:buSzPts val="1000"/>
                <a:tabLst>
                  <a:tab pos="457200" algn="l"/>
                </a:tabLst>
              </a:pP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Алгоритм дій на стадії</a:t>
              </a:r>
              <a:r>
                <a:rPr lang="en-US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,</a:t>
              </a:r>
              <a:r>
                <a:rPr lang="uk-UA" sz="2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коли допущено порушення/обхід санкцій</a:t>
              </a:r>
              <a:endParaRPr lang="ru-RU" sz="20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41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6E50003-4AD3-43DD-854E-55DCF8856D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F9C53E05-E625-498E-8E9F-A7FF50070A3C}"/>
              </a:ext>
            </a:extLst>
          </p:cNvPr>
          <p:cNvGrpSpPr/>
          <p:nvPr/>
        </p:nvGrpSpPr>
        <p:grpSpPr>
          <a:xfrm>
            <a:off x="-1002563" y="-2372199"/>
            <a:ext cx="4456677" cy="10716768"/>
            <a:chOff x="327698" y="-27432"/>
            <a:chExt cx="4456677" cy="6912864"/>
          </a:xfrm>
        </p:grpSpPr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436D529F-AF18-4A2F-8AA7-63731D9F77A0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9CF64B8E-0DB0-41E8-91BB-AAA6A5A787AB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E565811F-D154-4ABF-8649-1FB364AB1358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8AB6E920-0E5B-4C4B-843F-31B3C1D4EAD1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A8BD8532-4E2D-437D-BE4C-CB94167C2BE3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88F551D3-B49C-4BC2-99FD-471DF8C60A13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FD67A87F-336D-4DB4-94C8-9EDBF8B6FF1D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E71E886A-C2FD-40BC-8EE1-B04D3C641195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EC9FA9E4-2480-410C-83B8-16BB3F34EDEF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0B538915-4435-4ADE-906E-4F9AD56CEE1D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DCA9A96E-D908-4F9C-818B-D0A1D2976DA7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D81C7036-8682-441F-A5EB-990BD17961D7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FE8660DA-CFFE-4D08-84BC-08B5DEC0B407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E8B42C29-AB72-4ADF-9BF5-6123C1760ED9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1D7512BE-FF14-4E57-88BF-9287EAFDBDCF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E5D02695-1E0F-49A4-9216-893B4AD2E326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A4CC2693-A241-425C-80B4-EF72E71FC61B}"/>
              </a:ext>
            </a:extLst>
          </p:cNvPr>
          <p:cNvGrpSpPr/>
          <p:nvPr/>
        </p:nvGrpSpPr>
        <p:grpSpPr>
          <a:xfrm flipH="1">
            <a:off x="8737887" y="-2965285"/>
            <a:ext cx="4456677" cy="11372088"/>
            <a:chOff x="327698" y="-27432"/>
            <a:chExt cx="4456677" cy="6912864"/>
          </a:xfrm>
        </p:grpSpPr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13E28C8B-A0A7-4973-B81E-BD1D779B6C87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:a16="http://schemas.microsoft.com/office/drawing/2014/main" id="{5E7D8C5F-BE8A-443C-8633-73110BF6C159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CB79A41D-0B26-44C8-8469-5CEE0BC6C796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A76FA68B-51B5-4713-94A7-604508723DE1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692A734C-20A7-4FDC-8025-862FFE5A970E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81E268AD-BB19-45C1-BB9C-75D746287166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id="{A7538E7A-E53B-4315-99FD-BF482816F361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56B54394-6C43-4E0F-8E02-E601775E95B9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84135273-13BC-4D05-AD5C-27C13FF5036E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id="{EA6C115B-37A0-4B51-8E4C-AC212ECF36A5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F44CBD3B-A05B-4D2F-92F5-A74375407BA7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590850CF-DC7A-49D1-868D-2CCB05F25778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id="{98335A5B-5232-464F-B33F-4B56D2DCC68C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15163BC4-6F61-41F3-ABAD-640CD8B9964A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id="{F1A2F613-8332-46BA-B4ED-64D1113D9279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7D8AAE42-C1CC-4474-B577-444FC06D0AE7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rgbClr val="002060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F6F0ACD1-27BE-4456-BF6B-966FAED2CFAF}"/>
              </a:ext>
            </a:extLst>
          </p:cNvPr>
          <p:cNvSpPr txBox="1"/>
          <p:nvPr/>
        </p:nvSpPr>
        <p:spPr>
          <a:xfrm>
            <a:off x="689424" y="2100253"/>
            <a:ext cx="10764639" cy="4416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1600" b="1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59. 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Отже, санкції, застосовані до особи на підставі </a:t>
            </a:r>
            <a:r>
              <a:rPr lang="uk-UA" sz="1600" kern="1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Закону № 1644-VII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мають екстериторіальний характер, тобто не обмежуються дією лише території України. Якщо особа, щодо якої застосовані санкції, оформлює відчуження активів в іншій державі, то це не скасовує санкції, накладеної Україною. Блокування активів поширюється на будь-яке майно (активи), що перебуває у власності </a:t>
            </a:r>
            <a:r>
              <a:rPr lang="uk-UA" sz="1600" kern="1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підсанкційної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 або щодо якого така особа має інше речове право, яке передбачає можливість прямого чи опосередкованого розпорядження відповідним майном, незалежно від місця знаходження цих активів...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uk-UA" sz="1600" b="1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60. 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чином, оскільки внесення відомостей до Єдиного державного реєстру про зміну кінцевого </a:t>
            </a:r>
            <a:r>
              <a:rPr lang="uk-UA" sz="1600" kern="1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бенефіціарного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власника юридичної особи з </a:t>
            </a:r>
            <a:r>
              <a:rPr lang="uk-UA" sz="1600" kern="1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підсанкційної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 на іншу є офіційним визнанням в Україні відповідного факту та впливає на правомочності щодо заблокованих активів, то, враховуючи мету застосування санкцій, державний реєстратор повинен відмовити у проведенні такої реєстрації, попри те, що факт відчуження акцій (частки) такої юридичної особи засвідчений документом іноземної держави. Якщо новий кінцевий </a:t>
            </a:r>
            <a:r>
              <a:rPr lang="uk-UA" sz="1600" kern="1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бенефіціарний</a:t>
            </a:r>
            <a:r>
              <a:rPr lang="uk-UA" sz="1600" kern="1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власник юридичної особи вже зареєстрований за законодавством іноземної держави, це не означає автоматичного визнання цього факту в Україні...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7663855-1A96-B39A-1694-018EBD624FF1}"/>
              </a:ext>
            </a:extLst>
          </p:cNvPr>
          <p:cNvSpPr txBox="1"/>
          <p:nvPr/>
        </p:nvSpPr>
        <p:spPr>
          <a:xfrm>
            <a:off x="689424" y="406704"/>
            <a:ext cx="10764639" cy="1594622"/>
          </a:xfrm>
          <a:prstGeom prst="rect">
            <a:avLst/>
          </a:prstGeom>
          <a:noFill/>
          <a:ln>
            <a:solidFill>
              <a:srgbClr val="002060">
                <a:alpha val="40000"/>
              </a:srgbClr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Montserrat Black" pitchFamily="2" charset="-52"/>
              </a:rPr>
              <a:t>Постанова</a:t>
            </a:r>
          </a:p>
          <a:p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КАС у </a:t>
            </a:r>
            <a:r>
              <a:rPr lang="ru-RU" sz="2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складі</a:t>
            </a:r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 ВС </a:t>
            </a:r>
            <a:r>
              <a:rPr lang="ru-RU" sz="2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від</a:t>
            </a:r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 14.05.25 у </a:t>
            </a:r>
            <a:r>
              <a:rPr lang="ru-RU" sz="2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справі</a:t>
            </a:r>
            <a:r>
              <a:rPr lang="ru-RU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 320/14459/24</a:t>
            </a:r>
          </a:p>
          <a:p>
            <a:r>
              <a:rPr lang="ru-RU" sz="2000" u="sng" kern="100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https://reyestr.court.gov.ua/Review/127342797</a:t>
            </a:r>
            <a:endParaRPr lang="ru-RU" sz="20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2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CE5E1E-33CE-4AF0-AE19-612537F4473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44741CD-F5B4-45AB-9CBD-BBEBA6432686}"/>
              </a:ext>
            </a:extLst>
          </p:cNvPr>
          <p:cNvGrpSpPr/>
          <p:nvPr/>
        </p:nvGrpSpPr>
        <p:grpSpPr>
          <a:xfrm rot="19882538">
            <a:off x="1622447" y="-1274292"/>
            <a:ext cx="4456677" cy="10716768"/>
            <a:chOff x="327698" y="-27432"/>
            <a:chExt cx="4456677" cy="6912864"/>
          </a:xfrm>
        </p:grpSpPr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4C2B650D-E2DD-4BBC-A508-CEBE605FCFAF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445D3628-2C14-4141-9C71-8AA89679FCCC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61E9C377-D7CD-4154-89F5-68AB66F0B6B1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9F6F6A5A-2CE1-463F-836B-AF2DBE9639EA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1D23AFAD-B645-4D4A-9B2A-4CBD9EBF1B3B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6320FC69-9677-4EEB-8AC3-7DAD92A1D1F4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C779E775-59CF-40D2-8F33-0DAE8CC2E203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656BD36B-71CA-44D0-BB88-8D81A4EF2BF1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5CD748E9-52D4-424F-84C9-BE6450EC7E9B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00F833E8-2FB6-4552-96AE-4DDFE9F77189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B34D3059-D208-4F32-97C9-ED89B8367E21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119C7F06-8444-45A4-8A83-C47BF2E90159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0FC08D6C-F5EA-43D7-93CF-DC40797B9820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E96F3E82-4D2C-4FC0-8A2F-9862C199C1F6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448B247D-FA1C-4751-8878-F8CB4D19D4A9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37FD4BEB-A0EA-4898-91E3-F75D88AFB1E4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2E3821B-1EDD-1BE4-AD4E-EA65859DB7BC}"/>
              </a:ext>
            </a:extLst>
          </p:cNvPr>
          <p:cNvSpPr txBox="1"/>
          <p:nvPr/>
        </p:nvSpPr>
        <p:spPr>
          <a:xfrm>
            <a:off x="689424" y="406704"/>
            <a:ext cx="10764639" cy="97906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  <a:alpha val="40000"/>
              </a:schemeClr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uk-UA" sz="40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Внутрішні </a:t>
            </a:r>
            <a:r>
              <a:rPr lang="uk-UA" sz="4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санкційні</a:t>
            </a:r>
            <a:r>
              <a:rPr lang="uk-UA" sz="40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 політики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E1CAB8-89BA-E375-EEC1-641C64B85599}"/>
              </a:ext>
            </a:extLst>
          </p:cNvPr>
          <p:cNvSpPr/>
          <p:nvPr/>
        </p:nvSpPr>
        <p:spPr>
          <a:xfrm>
            <a:off x="876105" y="1901253"/>
            <a:ext cx="3371430" cy="115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ru-RU" sz="2500" b="1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5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зв'язків</a:t>
            </a:r>
            <a:r>
              <a:rPr lang="ru-RU" sz="25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контрагентів</a:t>
            </a:r>
            <a:endParaRPr lang="uk-UA" sz="25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607A705-D622-9756-D43E-17330294334C}"/>
              </a:ext>
            </a:extLst>
          </p:cNvPr>
          <p:cNvSpPr/>
          <p:nvPr/>
        </p:nvSpPr>
        <p:spPr>
          <a:xfrm>
            <a:off x="876105" y="3464766"/>
            <a:ext cx="3371430" cy="115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ru-RU" sz="2500" b="1" dirty="0" err="1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Ризик</a:t>
            </a:r>
            <a:r>
              <a:rPr lang="ru-RU" sz="25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-менеджмент для </a:t>
            </a:r>
            <a:r>
              <a:rPr lang="ru-RU" sz="2500" b="1" dirty="0" err="1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контрагентів</a:t>
            </a:r>
            <a:endParaRPr lang="uk-UA" sz="25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1B3CB21-9D84-914E-141B-F24BD591FF38}"/>
              </a:ext>
            </a:extLst>
          </p:cNvPr>
          <p:cNvSpPr/>
          <p:nvPr/>
        </p:nvSpPr>
        <p:spPr>
          <a:xfrm>
            <a:off x="863770" y="5028279"/>
            <a:ext cx="3371430" cy="115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ru-RU" sz="2500" b="1" dirty="0" err="1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Моніторинг</a:t>
            </a:r>
            <a:r>
              <a:rPr lang="ru-RU" sz="25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бізнес-активності</a:t>
            </a:r>
            <a:endParaRPr lang="uk-UA" sz="2500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F96DD4CD-CCD4-FF07-9D1C-08332801A4DE}"/>
              </a:ext>
            </a:extLst>
          </p:cNvPr>
          <p:cNvSpPr/>
          <p:nvPr/>
        </p:nvSpPr>
        <p:spPr>
          <a:xfrm>
            <a:off x="4219060" y="1895658"/>
            <a:ext cx="7096835" cy="1152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>
              <a:lnSpc>
                <a:spcPct val="114000"/>
              </a:lnSpc>
            </a:pPr>
            <a:r>
              <a:rPr lang="uk-UA" sz="2000" noProof="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uk-UA" sz="20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етельна перевірка потенційних контрагентів</a:t>
            </a:r>
          </a:p>
          <a:p>
            <a:pPr marL="354013">
              <a:lnSpc>
                <a:spcPct val="114000"/>
              </a:lnSpc>
            </a:pPr>
            <a:r>
              <a:rPr lang="uk-UA" sz="20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наявність непрямих </a:t>
            </a:r>
            <a:r>
              <a:rPr lang="uk-UA" sz="20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зв'язків</a:t>
            </a:r>
            <a:r>
              <a:rPr lang="uk-UA" sz="20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uk-UA" sz="2000" noProof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підсанкційними</a:t>
            </a:r>
            <a:r>
              <a:rPr lang="uk-UA" sz="2000" noProof="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особами, групами чи країнами</a:t>
            </a:r>
            <a:endParaRPr lang="uk-UA" sz="2000" noProof="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00B92C1-C62E-83FE-FAB5-E6851FFEB75B}"/>
              </a:ext>
            </a:extLst>
          </p:cNvPr>
          <p:cNvSpPr/>
          <p:nvPr/>
        </p:nvSpPr>
        <p:spPr>
          <a:xfrm>
            <a:off x="4235200" y="3461969"/>
            <a:ext cx="7096835" cy="1152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>
              <a:lnSpc>
                <a:spcPct val="114000"/>
              </a:lnSpc>
            </a:pPr>
            <a:r>
              <a:rPr lang="uk-UA" sz="20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оцінка репутаційного та фінансового ризику, пов'язаного з можливістю попадання в </a:t>
            </a:r>
            <a:r>
              <a:rPr lang="uk-UA" sz="2000" noProof="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санкційні</a:t>
            </a:r>
            <a:r>
              <a:rPr lang="uk-UA" sz="20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 списки </a:t>
            </a:r>
            <a:r>
              <a:rPr lang="ru-RU" sz="20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контрагентів</a:t>
            </a:r>
            <a:r>
              <a:rPr lang="ru-RU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та</a:t>
            </a:r>
            <a:r>
              <a:rPr lang="ru-RU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постачальників</a:t>
            </a:r>
            <a:endParaRPr lang="uk-UA" sz="20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62C9D01-732D-60A8-D805-A67DB26A16AF}"/>
              </a:ext>
            </a:extLst>
          </p:cNvPr>
          <p:cNvSpPr/>
          <p:nvPr/>
        </p:nvSpPr>
        <p:spPr>
          <a:xfrm>
            <a:off x="4235201" y="5022685"/>
            <a:ext cx="7093030" cy="115200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4013">
              <a:lnSpc>
                <a:spcPct val="114000"/>
              </a:lnSpc>
            </a:pPr>
            <a:r>
              <a:rPr lang="uk-UA" sz="20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постійний моніторинг діяльності контрагентів на предмет дотримання </a:t>
            </a:r>
            <a:r>
              <a:rPr lang="uk-UA" sz="2000" noProof="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санкційних</a:t>
            </a:r>
            <a:r>
              <a:rPr lang="uk-UA" sz="20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 вимог і можливих змін у їх статусі в </a:t>
            </a:r>
            <a:r>
              <a:rPr lang="uk-UA" sz="2000" noProof="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санкційних</a:t>
            </a:r>
            <a:r>
              <a:rPr lang="uk-UA" sz="2000" noProof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 списках</a:t>
            </a:r>
          </a:p>
        </p:txBody>
      </p:sp>
    </p:spTree>
    <p:extLst>
      <p:ext uri="{BB962C8B-B14F-4D97-AF65-F5344CB8AC3E}">
        <p14:creationId xmlns:p14="http://schemas.microsoft.com/office/powerpoint/2010/main" val="8662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5D79D-F878-3080-2E82-5B742AAE8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640935-418E-A0DB-D228-B2811271E2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7E2DCA4D-04B9-4BCD-64ED-BB7402A0BB0D}"/>
              </a:ext>
            </a:extLst>
          </p:cNvPr>
          <p:cNvGrpSpPr/>
          <p:nvPr/>
        </p:nvGrpSpPr>
        <p:grpSpPr>
          <a:xfrm rot="1717462" flipH="1">
            <a:off x="5825733" y="-1584005"/>
            <a:ext cx="4456677" cy="10716768"/>
            <a:chOff x="327698" y="-27432"/>
            <a:chExt cx="4456677" cy="6912864"/>
          </a:xfrm>
        </p:grpSpPr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8A33A796-22C2-C3AB-D8BC-CE19814EC6EA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EAD8EA3A-1AE1-B650-51DF-F09827869242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87C9BB22-EF3F-6EDC-6B22-CDDEA7C3A024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73C4E510-C6B9-3638-574F-D522C801A317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EFDE271B-BC40-86AA-C4C2-582FFABCB367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C439634F-D435-76DA-2C93-8E1368C63132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026F7B7B-8871-C0EC-E908-90637065ECB9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5F5EC54E-93F6-B685-EE92-BD7D2F95CCBA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F8222852-DB46-DF79-1D40-4A5EE6C893A0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0CF03EA7-0992-A570-78EE-D61B408E5A48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2FB92DA3-B2D0-EF8C-F95A-A845C713B0CA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284D70B4-1D64-9741-9E77-311AD749678D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E06A6477-7020-EFED-8199-EF8BB232CCE1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7D952E00-0D6D-8E6B-A68B-11B1A1C3E00E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916AD9A2-FB8B-72D1-C468-73A35FDF8203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F36A1A80-EB17-8C05-4C6B-F5741446E4B6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D632F5F-B7B5-3BE7-B0DA-D020655E79A5}"/>
              </a:ext>
            </a:extLst>
          </p:cNvPr>
          <p:cNvSpPr/>
          <p:nvPr/>
        </p:nvSpPr>
        <p:spPr>
          <a:xfrm>
            <a:off x="1300827" y="1991738"/>
            <a:ext cx="2880000" cy="40403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Стратегії для мінімізації ризиків, пов’язаних з торгівлею та фінансовими операціями з </a:t>
            </a:r>
            <a:r>
              <a:rPr lang="uk-UA" sz="2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санкційними</a:t>
            </a: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 державами або фізичними</a:t>
            </a:r>
          </a:p>
          <a:p>
            <a:pPr algn="ctr">
              <a:lnSpc>
                <a:spcPct val="114000"/>
              </a:lnSpc>
            </a:pP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юридичними особами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71E05EC-ED50-5DE3-6CBF-D4880F637F94}"/>
              </a:ext>
            </a:extLst>
          </p:cNvPr>
          <p:cNvSpPr/>
          <p:nvPr/>
        </p:nvSpPr>
        <p:spPr>
          <a:xfrm>
            <a:off x="4660118" y="1991738"/>
            <a:ext cx="2880000" cy="40403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Спеціалізовані юридичні та операційні формулювання</a:t>
            </a:r>
          </a:p>
          <a:p>
            <a:pPr algn="ctr">
              <a:lnSpc>
                <a:spcPct val="114000"/>
              </a:lnSpc>
            </a:pP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контрактів, угод та партнерських відносин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29F43F14-E867-294E-B19B-373871E0C5E5}"/>
              </a:ext>
            </a:extLst>
          </p:cNvPr>
          <p:cNvSpPr/>
          <p:nvPr/>
        </p:nvSpPr>
        <p:spPr>
          <a:xfrm>
            <a:off x="8011173" y="1991738"/>
            <a:ext cx="2880000" cy="40403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Алгоритми для здійснення перевірок контрагентів на предмет відповідності </a:t>
            </a:r>
            <a:r>
              <a:rPr lang="uk-UA" sz="2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санкційним</a:t>
            </a:r>
            <a:r>
              <a:rPr lang="uk-UA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 вимогам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428A8A-43DE-EE06-BABC-C319E4B6C60B}"/>
              </a:ext>
            </a:extLst>
          </p:cNvPr>
          <p:cNvSpPr txBox="1"/>
          <p:nvPr/>
        </p:nvSpPr>
        <p:spPr>
          <a:xfrm>
            <a:off x="689424" y="406704"/>
            <a:ext cx="10764639" cy="97906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  <a:alpha val="40000"/>
              </a:schemeClr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r>
              <a:rPr lang="uk-UA" sz="4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Санкційні</a:t>
            </a:r>
            <a:r>
              <a:rPr lang="uk-UA" sz="40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 застереження</a:t>
            </a:r>
          </a:p>
        </p:txBody>
      </p:sp>
    </p:spTree>
    <p:extLst>
      <p:ext uri="{BB962C8B-B14F-4D97-AF65-F5344CB8AC3E}">
        <p14:creationId xmlns:p14="http://schemas.microsoft.com/office/powerpoint/2010/main" val="254533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79CBB0-7FC8-4F88-A6E9-47999B3BC7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B9BA8A9B-99CD-4BE4-AE5F-EED1739AED46}"/>
              </a:ext>
            </a:extLst>
          </p:cNvPr>
          <p:cNvGrpSpPr/>
          <p:nvPr/>
        </p:nvGrpSpPr>
        <p:grpSpPr>
          <a:xfrm>
            <a:off x="-1002563" y="-2372199"/>
            <a:ext cx="4456677" cy="10716768"/>
            <a:chOff x="327698" y="-27432"/>
            <a:chExt cx="4456677" cy="6912864"/>
          </a:xfrm>
        </p:grpSpPr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032D751A-B202-4E2C-8944-213B7CE6F25D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4294DF6A-5D12-4C67-AA4E-61E6FC036700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C112849B-6629-4B77-BC43-20A452404618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C3EC37B7-C6CD-4877-BC1B-1AF8AF4672A5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A21C8452-A997-4506-BA83-40EE1B8109A1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D1DEA601-57DF-43EA-90F6-3E4B23354C75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BE6E1345-0F2F-4736-8E5E-B62A41A5BCC8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291D031F-9402-4928-9A99-16F4F6D3CA1C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3060F0AD-7B66-4DDC-A5DC-0D9EFDA5242F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78CE5A27-D9FD-4245-9A05-ACB974B738C8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CDE3E87D-11DA-4900-BEBB-219DC5D57090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F2E18ACD-89D9-4793-B99A-F0F9033A1B07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560A2BF0-AAD2-4248-8F46-19D6E59B754E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:a16="http://schemas.microsoft.com/office/drawing/2014/main" id="{ED87C60E-8303-449B-8BB6-9CCDBBBE223E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B37C9DD7-CA65-4E92-BE17-AAA680AD8746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525F42D0-BBC1-4E00-BBD7-35DF962BE4B7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8E25A650-9981-4681-B7FD-D9AC4CE7C668}"/>
              </a:ext>
            </a:extLst>
          </p:cNvPr>
          <p:cNvGrpSpPr/>
          <p:nvPr/>
        </p:nvGrpSpPr>
        <p:grpSpPr>
          <a:xfrm flipH="1">
            <a:off x="8737887" y="-2965285"/>
            <a:ext cx="4456677" cy="11372088"/>
            <a:chOff x="327698" y="-27432"/>
            <a:chExt cx="4456677" cy="6912864"/>
          </a:xfrm>
        </p:grpSpPr>
        <p:sp>
          <p:nvSpPr>
            <p:cNvPr id="23" name="Полилиния: фигура 22">
              <a:extLst>
                <a:ext uri="{FF2B5EF4-FFF2-40B4-BE49-F238E27FC236}">
                  <a16:creationId xmlns:a16="http://schemas.microsoft.com/office/drawing/2014/main" id="{94D7C170-0054-4F37-805D-99A9D701EFAD}"/>
                </a:ext>
              </a:extLst>
            </p:cNvPr>
            <p:cNvSpPr/>
            <p:nvPr/>
          </p:nvSpPr>
          <p:spPr>
            <a:xfrm>
              <a:off x="32769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:a16="http://schemas.microsoft.com/office/drawing/2014/main" id="{F9C0B683-4F49-44C2-8C22-C3BA3ECFE81C}"/>
                </a:ext>
              </a:extLst>
            </p:cNvPr>
            <p:cNvSpPr/>
            <p:nvPr/>
          </p:nvSpPr>
          <p:spPr>
            <a:xfrm>
              <a:off x="45266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:a16="http://schemas.microsoft.com/office/drawing/2014/main" id="{30CFAAD9-F6CF-47F2-B610-5C6F17CC9670}"/>
                </a:ext>
              </a:extLst>
            </p:cNvPr>
            <p:cNvSpPr/>
            <p:nvPr/>
          </p:nvSpPr>
          <p:spPr>
            <a:xfrm>
              <a:off x="57763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4F151709-DBA8-49BE-AB25-5E3E5C618FDD}"/>
                </a:ext>
              </a:extLst>
            </p:cNvPr>
            <p:cNvSpPr/>
            <p:nvPr/>
          </p:nvSpPr>
          <p:spPr>
            <a:xfrm>
              <a:off x="70260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:a16="http://schemas.microsoft.com/office/drawing/2014/main" id="{C0DD098E-0CFC-4952-8B4A-E5F4D2578D25}"/>
                </a:ext>
              </a:extLst>
            </p:cNvPr>
            <p:cNvSpPr/>
            <p:nvPr/>
          </p:nvSpPr>
          <p:spPr>
            <a:xfrm>
              <a:off x="82757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:a16="http://schemas.microsoft.com/office/drawing/2014/main" id="{13C9275A-6C44-4033-8468-37C7642D2B1F}"/>
                </a:ext>
              </a:extLst>
            </p:cNvPr>
            <p:cNvSpPr/>
            <p:nvPr/>
          </p:nvSpPr>
          <p:spPr>
            <a:xfrm>
              <a:off x="95253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:a16="http://schemas.microsoft.com/office/drawing/2014/main" id="{6A088872-3D9A-42FF-9598-94C3892CEB08}"/>
                </a:ext>
              </a:extLst>
            </p:cNvPr>
            <p:cNvSpPr/>
            <p:nvPr/>
          </p:nvSpPr>
          <p:spPr>
            <a:xfrm>
              <a:off x="107750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:a16="http://schemas.microsoft.com/office/drawing/2014/main" id="{F15D435C-2924-4BC7-B195-A2140125D82A}"/>
                </a:ext>
              </a:extLst>
            </p:cNvPr>
            <p:cNvSpPr/>
            <p:nvPr/>
          </p:nvSpPr>
          <p:spPr>
            <a:xfrm>
              <a:off x="1202474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764CEFD6-A307-4881-9223-63D4E3998DF2}"/>
                </a:ext>
              </a:extLst>
            </p:cNvPr>
            <p:cNvSpPr/>
            <p:nvPr/>
          </p:nvSpPr>
          <p:spPr>
            <a:xfrm>
              <a:off x="1327442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EF74EA5D-DF20-426F-9F71-9702E2B95331}"/>
                </a:ext>
              </a:extLst>
            </p:cNvPr>
            <p:cNvSpPr/>
            <p:nvPr/>
          </p:nvSpPr>
          <p:spPr>
            <a:xfrm>
              <a:off x="145241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:a16="http://schemas.microsoft.com/office/drawing/2014/main" id="{C9264525-C188-4CD5-9829-433AF975BC76}"/>
                </a:ext>
              </a:extLst>
            </p:cNvPr>
            <p:cNvSpPr/>
            <p:nvPr/>
          </p:nvSpPr>
          <p:spPr>
            <a:xfrm>
              <a:off x="157737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:a16="http://schemas.microsoft.com/office/drawing/2014/main" id="{19667D61-FCD8-49AD-A03B-CC46C08F2789}"/>
                </a:ext>
              </a:extLst>
            </p:cNvPr>
            <p:cNvSpPr/>
            <p:nvPr/>
          </p:nvSpPr>
          <p:spPr>
            <a:xfrm>
              <a:off x="1705100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id="{A56A2EA7-37D9-4853-AD5E-C63E4A47CE11}"/>
                </a:ext>
              </a:extLst>
            </p:cNvPr>
            <p:cNvSpPr/>
            <p:nvPr/>
          </p:nvSpPr>
          <p:spPr>
            <a:xfrm>
              <a:off x="1830068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B5FFB1C1-D8F7-468E-B1CF-B5F306602EBE}"/>
                </a:ext>
              </a:extLst>
            </p:cNvPr>
            <p:cNvSpPr/>
            <p:nvPr/>
          </p:nvSpPr>
          <p:spPr>
            <a:xfrm>
              <a:off x="1955036" y="0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:a16="http://schemas.microsoft.com/office/drawing/2014/main" id="{EA70EB8D-63FA-4966-825A-4FAB95B56C29}"/>
                </a:ext>
              </a:extLst>
            </p:cNvPr>
            <p:cNvSpPr/>
            <p:nvPr/>
          </p:nvSpPr>
          <p:spPr>
            <a:xfrm>
              <a:off x="2080004" y="-13716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8" name="Полилиния: фигура 37">
              <a:extLst>
                <a:ext uri="{FF2B5EF4-FFF2-40B4-BE49-F238E27FC236}">
                  <a16:creationId xmlns:a16="http://schemas.microsoft.com/office/drawing/2014/main" id="{B41E7EC3-E607-4CC1-8539-FF3891BFAEAE}"/>
                </a:ext>
              </a:extLst>
            </p:cNvPr>
            <p:cNvSpPr/>
            <p:nvPr/>
          </p:nvSpPr>
          <p:spPr>
            <a:xfrm>
              <a:off x="2204972" y="-27432"/>
              <a:ext cx="2579403" cy="6885432"/>
            </a:xfrm>
            <a:custGeom>
              <a:avLst/>
              <a:gdLst>
                <a:gd name="connsiteX0" fmla="*/ 467830 w 2579403"/>
                <a:gd name="connsiteY0" fmla="*/ 0 h 6885432"/>
                <a:gd name="connsiteX1" fmla="*/ 129502 w 2579403"/>
                <a:gd name="connsiteY1" fmla="*/ 667512 h 6885432"/>
                <a:gd name="connsiteX2" fmla="*/ 1601686 w 2579403"/>
                <a:gd name="connsiteY2" fmla="*/ 1901952 h 6885432"/>
                <a:gd name="connsiteX3" fmla="*/ 10630 w 2579403"/>
                <a:gd name="connsiteY3" fmla="*/ 3401568 h 6885432"/>
                <a:gd name="connsiteX4" fmla="*/ 2570950 w 2579403"/>
                <a:gd name="connsiteY4" fmla="*/ 5276088 h 6885432"/>
                <a:gd name="connsiteX5" fmla="*/ 851878 w 2579403"/>
                <a:gd name="connsiteY5" fmla="*/ 6364224 h 6885432"/>
                <a:gd name="connsiteX6" fmla="*/ 1299934 w 2579403"/>
                <a:gd name="connsiteY6" fmla="*/ 6885432 h 6885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9403" h="6885432">
                  <a:moveTo>
                    <a:pt x="467830" y="0"/>
                  </a:moveTo>
                  <a:cubicBezTo>
                    <a:pt x="204178" y="175260"/>
                    <a:pt x="-59474" y="350520"/>
                    <a:pt x="129502" y="667512"/>
                  </a:cubicBezTo>
                  <a:cubicBezTo>
                    <a:pt x="318478" y="984504"/>
                    <a:pt x="1621498" y="1446276"/>
                    <a:pt x="1601686" y="1901952"/>
                  </a:cubicBezTo>
                  <a:cubicBezTo>
                    <a:pt x="1581874" y="2357628"/>
                    <a:pt x="-150914" y="2839212"/>
                    <a:pt x="10630" y="3401568"/>
                  </a:cubicBezTo>
                  <a:cubicBezTo>
                    <a:pt x="172174" y="3963924"/>
                    <a:pt x="2430742" y="4782312"/>
                    <a:pt x="2570950" y="5276088"/>
                  </a:cubicBezTo>
                  <a:cubicBezTo>
                    <a:pt x="2711158" y="5769864"/>
                    <a:pt x="1063714" y="6096000"/>
                    <a:pt x="851878" y="6364224"/>
                  </a:cubicBezTo>
                  <a:cubicBezTo>
                    <a:pt x="640042" y="6632448"/>
                    <a:pt x="969988" y="6758940"/>
                    <a:pt x="1299934" y="6885432"/>
                  </a:cubicBezTo>
                </a:path>
              </a:pathLst>
            </a:custGeom>
            <a:noFill/>
            <a:ln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9" name="Стрелка: шеврон 38">
            <a:extLst>
              <a:ext uri="{FF2B5EF4-FFF2-40B4-BE49-F238E27FC236}">
                <a16:creationId xmlns:a16="http://schemas.microsoft.com/office/drawing/2014/main" id="{D9647F8D-83F2-424F-B3FC-CE9437A5FAE0}"/>
              </a:ext>
            </a:extLst>
          </p:cNvPr>
          <p:cNvSpPr/>
          <p:nvPr/>
        </p:nvSpPr>
        <p:spPr>
          <a:xfrm>
            <a:off x="1659653" y="2181263"/>
            <a:ext cx="540000" cy="53949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40" name="Стрелка: шеврон 39">
            <a:extLst>
              <a:ext uri="{FF2B5EF4-FFF2-40B4-BE49-F238E27FC236}">
                <a16:creationId xmlns:a16="http://schemas.microsoft.com/office/drawing/2014/main" id="{77EB7C7F-5723-418B-8AC7-E033FE5880E1}"/>
              </a:ext>
            </a:extLst>
          </p:cNvPr>
          <p:cNvSpPr/>
          <p:nvPr/>
        </p:nvSpPr>
        <p:spPr>
          <a:xfrm flipH="1">
            <a:off x="10014161" y="2181263"/>
            <a:ext cx="540000" cy="53949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478A2A9E-AC2F-40E8-958B-9209C6B21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245" y="640422"/>
            <a:ext cx="2889510" cy="31699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074E74A-72E0-4E19-90F7-5964392541A6}"/>
              </a:ext>
            </a:extLst>
          </p:cNvPr>
          <p:cNvSpPr txBox="1"/>
          <p:nvPr/>
        </p:nvSpPr>
        <p:spPr>
          <a:xfrm>
            <a:off x="2777631" y="2051834"/>
            <a:ext cx="6636738" cy="12464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Володимир</a:t>
            </a:r>
            <a:r>
              <a:rPr lang="ru-RU" sz="50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 </a:t>
            </a:r>
            <a:r>
              <a:rPr lang="ru-RU" sz="5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Montserrat Black" pitchFamily="2" charset="-52"/>
              </a:rPr>
              <a:t>Єніч</a:t>
            </a:r>
            <a:endParaRPr lang="ru-RU" sz="5000" dirty="0">
              <a:solidFill>
                <a:schemeClr val="accent1">
                  <a:lumMod val="40000"/>
                  <a:lumOff val="60000"/>
                </a:schemeClr>
              </a:solidFill>
              <a:latin typeface="Montserrat Black" pitchFamily="2" charset="-52"/>
            </a:endParaRPr>
          </a:p>
          <a:p>
            <a:pPr algn="ctr"/>
            <a:r>
              <a:rPr lang="ru-RU" sz="2500" dirty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партнер, адвокат</a:t>
            </a:r>
            <a:endParaRPr lang="uk-UA" sz="2500" dirty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08BF474-C516-426F-B68B-6ECBF75C2C87}"/>
              </a:ext>
            </a:extLst>
          </p:cNvPr>
          <p:cNvSpPr txBox="1"/>
          <p:nvPr/>
        </p:nvSpPr>
        <p:spPr>
          <a:xfrm>
            <a:off x="2777631" y="4143086"/>
            <a:ext cx="6636738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yenich@averlex.com</a:t>
            </a:r>
          </a:p>
          <a:p>
            <a:pPr algn="ctr"/>
            <a:r>
              <a:rPr lang="en-US" sz="2500" dirty="0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www.averlex.com</a:t>
            </a:r>
            <a:endParaRPr lang="uk-UA" sz="2500" dirty="0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8547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379</Words>
  <Application>Microsoft Office PowerPoint</Application>
  <PresentationFormat>Широкоэкранный</PresentationFormat>
  <Paragraphs>34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Montserrat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Name</dc:creator>
  <cp:lastModifiedBy>Tomat</cp:lastModifiedBy>
  <cp:revision>27</cp:revision>
  <dcterms:created xsi:type="dcterms:W3CDTF">2024-09-10T12:16:52Z</dcterms:created>
  <dcterms:modified xsi:type="dcterms:W3CDTF">2025-05-22T10:45:53Z</dcterms:modified>
</cp:coreProperties>
</file>