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0FF"/>
    <a:srgbClr val="FFEBAB"/>
    <a:srgbClr val="FFF3CD"/>
    <a:srgbClr val="89E0FF"/>
    <a:srgbClr val="FFE697"/>
    <a:srgbClr val="FCFFBD"/>
    <a:srgbClr val="959503"/>
    <a:srgbClr val="E3771D"/>
    <a:srgbClr val="FF9900"/>
    <a:srgbClr val="FD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Регуляторні</a:t>
          </a: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Організаційні</a:t>
          </a: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 custT="1"/>
      <dgm:spPr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6002" tIns="16002" rIns="48006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Регуляторні</a:t>
          </a: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 custT="1"/>
      <dgm:spPr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6002" tIns="16002" rIns="48006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 custT="1"/>
      <dgm:spPr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6002" tIns="16002" rIns="48006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 rot="10800000">
          <a:off x="3243306" y="337067"/>
          <a:ext cx="1801015" cy="720406"/>
        </a:xfrm>
        <a:prstGeom prst="chevron">
          <a:avLst/>
        </a:prstGeom>
      </dgm:spPr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 rot="10800000">
          <a:off x="1622392" y="337067"/>
          <a:ext cx="1801015" cy="720406"/>
        </a:xfrm>
        <a:prstGeom prst="chevron">
          <a:avLst/>
        </a:prstGeom>
      </dgm:spPr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 rot="10800000">
          <a:off x="1478" y="337067"/>
          <a:ext cx="1801015" cy="720406"/>
        </a:xfrm>
        <a:prstGeom prst="chevron">
          <a:avLst/>
        </a:prstGeom>
      </dgm:spPr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bg1"/>
              </a:solidFill>
            </a:rPr>
            <a:t>Регуляторні</a:t>
          </a: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bg1"/>
              </a:solidFill>
            </a:rPr>
            <a:t>Організаційні</a:t>
          </a: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bg1"/>
              </a:solidFill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/>
      <dgm:spPr>
        <a:solidFill>
          <a:srgbClr val="FFC000"/>
        </a:solidFill>
        <a:ln>
          <a:noFill/>
        </a:ln>
        <a:effectLst>
          <a:glow rad="101600">
            <a:srgbClr val="FFC000">
              <a:alpha val="60000"/>
            </a:srgbClr>
          </a:glow>
        </a:effectLst>
      </dgm:spPr>
      <dgm:t>
        <a:bodyPr/>
        <a:lstStyle/>
        <a:p>
          <a:r>
            <a:rPr lang="uk-UA" b="1" dirty="0">
              <a:solidFill>
                <a:schemeClr val="tx1"/>
              </a:solidFill>
            </a:rPr>
            <a:t>Регуляторні</a:t>
          </a: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/>
      <dgm:spPr>
        <a:solidFill>
          <a:srgbClr val="FFEBAB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bg1">
                  <a:lumMod val="75000"/>
                </a:schemeClr>
              </a:solidFill>
            </a:rPr>
            <a:t>Організаційні</a:t>
          </a: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/>
      <dgm:spPr>
        <a:solidFill>
          <a:srgbClr val="FFEBAB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bg1">
                  <a:lumMod val="75000"/>
                </a:schemeClr>
              </a:solidFill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/>
      <dgm:spPr>
        <a:solidFill>
          <a:srgbClr val="00B0F0"/>
        </a:solidFill>
        <a:ln>
          <a:noFill/>
        </a:ln>
        <a:effectLst>
          <a:glow rad="101600">
            <a:srgbClr val="00B0F0">
              <a:alpha val="60000"/>
            </a:srgbClr>
          </a:glow>
        </a:effectLst>
      </dgm:spPr>
      <dgm:t>
        <a:bodyPr/>
        <a:lstStyle/>
        <a:p>
          <a:r>
            <a:rPr lang="uk-UA" b="1" dirty="0">
              <a:solidFill>
                <a:schemeClr val="bg1"/>
              </a:solidFill>
            </a:rPr>
            <a:t>Регуляторні</a:t>
          </a: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/>
      <dgm:spPr>
        <a:solidFill>
          <a:srgbClr val="C5F0FF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bg1">
                  <a:lumMod val="75000"/>
                </a:schemeClr>
              </a:solidFill>
            </a:rPr>
            <a:t>Організаційні</a:t>
          </a: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/>
      <dgm:spPr>
        <a:solidFill>
          <a:srgbClr val="C5F0FF"/>
        </a:solidFill>
        <a:ln>
          <a:noFill/>
        </a:ln>
      </dgm:spPr>
      <dgm:t>
        <a:bodyPr/>
        <a:lstStyle/>
        <a:p>
          <a:r>
            <a:rPr lang="uk-UA" dirty="0">
              <a:solidFill>
                <a:schemeClr val="bg1">
                  <a:lumMod val="75000"/>
                </a:schemeClr>
              </a:solidFill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 custT="1"/>
      <dgm:spPr>
        <a:solidFill>
          <a:srgbClr val="FFEBAB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Регуляторні</a:t>
          </a:r>
          <a:endParaRPr lang="uk-UA" sz="1300" kern="1200" dirty="0">
            <a:solidFill>
              <a:prstClr val="white">
                <a:lumMod val="7500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 custT="1"/>
      <dgm:spPr>
        <a:solidFill>
          <a:srgbClr val="FFC000"/>
        </a:solidFill>
        <a:ln w="19050" cap="flat" cmpd="sng" algn="ctr">
          <a:noFill/>
          <a:prstDash val="solid"/>
          <a:miter lim="800000"/>
        </a:ln>
        <a:effectLst>
          <a:glow rad="101600">
            <a:srgbClr val="FFC000">
              <a:alpha val="60000"/>
            </a:srgbClr>
          </a:glow>
        </a:effectLst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Організаційні</a:t>
          </a:r>
          <a:endParaRPr lang="uk-UA" sz="12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 custT="1"/>
      <dgm:spPr>
        <a:solidFill>
          <a:srgbClr val="FFEBAB"/>
        </a:solidFill>
        <a:ln>
          <a:noFill/>
        </a:ln>
      </dgm:spPr>
      <dgm:t>
        <a:bodyPr/>
        <a:lstStyle/>
        <a:p>
          <a:r>
            <a:rPr lang="uk-UA" sz="1200" dirty="0">
              <a:solidFill>
                <a:schemeClr val="bg1">
                  <a:lumMod val="75000"/>
                </a:schemeClr>
              </a:solidFill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451" y="348084"/>
          <a:ext cx="1768699" cy="707479"/>
        </a:xfrm>
        <a:prstGeom prst="chevron">
          <a:avLst/>
        </a:prstGeom>
      </dgm:spPr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593281" y="348084"/>
          <a:ext cx="1768699" cy="707479"/>
        </a:xfrm>
        <a:prstGeom prst="chevron">
          <a:avLst/>
        </a:prstGeom>
      </dgm:spPr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 custT="1"/>
      <dgm:spPr>
        <a:solidFill>
          <a:srgbClr val="C5F0FF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669" tIns="18669" rIns="56007" bIns="18669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Регуляторні</a:t>
          </a: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 custT="1"/>
      <dgm:spPr>
        <a:solidFill>
          <a:srgbClr val="00B0F0"/>
        </a:solidFill>
        <a:ln w="19050" cap="flat" cmpd="sng" algn="ctr">
          <a:noFill/>
          <a:prstDash val="solid"/>
          <a:miter lim="800000"/>
        </a:ln>
        <a:effectLst>
          <a:glow rad="101600">
            <a:srgbClr val="00B0F0">
              <a:alpha val="60000"/>
            </a:srgbClr>
          </a:glow>
        </a:effectLst>
      </dgm:spPr>
      <dgm:t>
        <a:bodyPr spcFirstLastPara="0" vert="horz" wrap="square" lIns="16002" tIns="16002" rIns="48006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 custT="1"/>
      <dgm:spPr>
        <a:solidFill>
          <a:srgbClr val="C5F0FF"/>
        </a:solidFill>
        <a:ln>
          <a:noFill/>
        </a:ln>
      </dgm:spPr>
      <dgm:t>
        <a:bodyPr/>
        <a:lstStyle/>
        <a:p>
          <a:r>
            <a:rPr lang="uk-UA" sz="1200" dirty="0">
              <a:solidFill>
                <a:schemeClr val="bg1">
                  <a:lumMod val="75000"/>
                </a:schemeClr>
              </a:solidFill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 rot="10800000">
          <a:off x="3243306" y="337067"/>
          <a:ext cx="1801015" cy="720406"/>
        </a:xfrm>
        <a:prstGeom prst="chevron">
          <a:avLst/>
        </a:prstGeom>
      </dgm:spPr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 rot="10800000">
          <a:off x="1622392" y="337067"/>
          <a:ext cx="1801015" cy="720406"/>
        </a:xfrm>
        <a:prstGeom prst="chevron">
          <a:avLst/>
        </a:prstGeom>
      </dgm:spPr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 custT="1"/>
      <dgm:spPr>
        <a:solidFill>
          <a:srgbClr val="FFEBAB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Регуляторні</a:t>
          </a:r>
          <a:endParaRPr lang="uk-UA" sz="1300" kern="1200" dirty="0">
            <a:solidFill>
              <a:prstClr val="white">
                <a:lumMod val="7500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 custT="1"/>
      <dgm:spPr>
        <a:solidFill>
          <a:srgbClr val="FFEBAB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52007" tIns="17336" rIns="17336" bIns="1733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 custT="1"/>
      <dgm:spPr>
        <a:solidFill>
          <a:srgbClr val="FFC000"/>
        </a:solidFill>
        <a:ln w="19050" cap="flat" cmpd="sng" algn="ctr">
          <a:noFill/>
          <a:prstDash val="solid"/>
          <a:miter lim="800000"/>
        </a:ln>
        <a:effectLst>
          <a:glow rad="101600">
            <a:srgbClr val="FFC000">
              <a:alpha val="60000"/>
            </a:srgbClr>
          </a:glow>
        </a:effectLst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451" y="348084"/>
          <a:ext cx="1768699" cy="707479"/>
        </a:xfrm>
        <a:prstGeom prst="chevron">
          <a:avLst/>
        </a:prstGeom>
      </dgm:spPr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593281" y="348084"/>
          <a:ext cx="1768699" cy="707479"/>
        </a:xfrm>
        <a:prstGeom prst="chevron">
          <a:avLst/>
        </a:prstGeom>
      </dgm:spPr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>
          <a:off x="3185111" y="348084"/>
          <a:ext cx="1768699" cy="707479"/>
        </a:xfrm>
        <a:prstGeom prst="chevron">
          <a:avLst/>
        </a:prstGeom>
      </dgm:spPr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 custT="1"/>
      <dgm:spPr>
        <a:solidFill>
          <a:srgbClr val="C5F0FF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669" tIns="18669" rIns="56007" bIns="18669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Регуляторні</a:t>
          </a: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 custT="1"/>
      <dgm:spPr>
        <a:solidFill>
          <a:srgbClr val="C5F0FF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18669" tIns="18669" rIns="56007" bIns="18669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 custT="1"/>
      <dgm:spPr>
        <a:solidFill>
          <a:srgbClr val="00B0F0"/>
        </a:solidFill>
        <a:ln w="19050" cap="flat" cmpd="sng" algn="ctr">
          <a:noFill/>
          <a:prstDash val="solid"/>
          <a:miter lim="800000"/>
        </a:ln>
        <a:effectLst>
          <a:glow rad="101600">
            <a:srgbClr val="00B0F0">
              <a:alpha val="60000"/>
            </a:srgbClr>
          </a:glow>
        </a:effectLst>
      </dgm:spPr>
      <dgm:t>
        <a:bodyPr spcFirstLastPara="0" vert="horz" wrap="square" lIns="16002" tIns="16002" rIns="48006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 val="rev"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 rot="10800000">
          <a:off x="3243306" y="337067"/>
          <a:ext cx="1801015" cy="720406"/>
        </a:xfrm>
        <a:prstGeom prst="chevron">
          <a:avLst/>
        </a:prstGeom>
      </dgm:spPr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 rot="10800000">
          <a:off x="1622392" y="337067"/>
          <a:ext cx="1801015" cy="720406"/>
        </a:xfrm>
        <a:prstGeom prst="chevron">
          <a:avLst/>
        </a:prstGeom>
      </dgm:spPr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 rot="10800000">
          <a:off x="1478" y="337067"/>
          <a:ext cx="1801015" cy="720406"/>
        </a:xfrm>
        <a:prstGeom prst="chevron">
          <a:avLst/>
        </a:prstGeom>
      </dgm:spPr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2D27A1-3333-4679-8477-3D520DC886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19EE31-7C95-4EF2-91E1-F9D7C0533721}">
      <dgm:prSet phldrT="[Текст]" custT="1"/>
      <dgm:spPr>
        <a:solidFill>
          <a:srgbClr val="FFC000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Регуляторні</a:t>
          </a:r>
        </a:p>
      </dgm:t>
    </dgm:pt>
    <dgm:pt modelId="{49848FC0-53ED-454B-AB26-13F41AB76D69}" type="parTrans" cxnId="{EAF90843-3744-4DB9-9451-CFA4BC0F9E33}">
      <dgm:prSet/>
      <dgm:spPr/>
      <dgm:t>
        <a:bodyPr/>
        <a:lstStyle/>
        <a:p>
          <a:endParaRPr lang="uk-UA"/>
        </a:p>
      </dgm:t>
    </dgm:pt>
    <dgm:pt modelId="{07D1C6A6-20E5-4695-A86D-4DB701F174FB}" type="sibTrans" cxnId="{EAF90843-3744-4DB9-9451-CFA4BC0F9E33}">
      <dgm:prSet/>
      <dgm:spPr/>
      <dgm:t>
        <a:bodyPr/>
        <a:lstStyle/>
        <a:p>
          <a:endParaRPr lang="uk-UA"/>
        </a:p>
      </dgm:t>
    </dgm:pt>
    <dgm:pt modelId="{D087BD73-B0D9-4B1B-919B-CD5438858DE9}">
      <dgm:prSet phldrT="[Текст]" custT="1"/>
      <dgm:spPr>
        <a:solidFill>
          <a:srgbClr val="FFC000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gm:t>
    </dgm:pt>
    <dgm:pt modelId="{0ED1EBD0-665E-4D6B-8DF3-70AEC28FB424}" type="parTrans" cxnId="{92576050-1331-4487-8A8F-DF877A85CF23}">
      <dgm:prSet/>
      <dgm:spPr/>
      <dgm:t>
        <a:bodyPr/>
        <a:lstStyle/>
        <a:p>
          <a:endParaRPr lang="uk-UA"/>
        </a:p>
      </dgm:t>
    </dgm:pt>
    <dgm:pt modelId="{DA9EEF23-7140-435B-8D0E-A5EF56C037D2}" type="sibTrans" cxnId="{92576050-1331-4487-8A8F-DF877A85CF23}">
      <dgm:prSet/>
      <dgm:spPr/>
      <dgm:t>
        <a:bodyPr/>
        <a:lstStyle/>
        <a:p>
          <a:endParaRPr lang="uk-UA"/>
        </a:p>
      </dgm:t>
    </dgm:pt>
    <dgm:pt modelId="{6E22FBAE-6393-45DD-9D29-86A715B3E6CF}">
      <dgm:prSet phldrT="[Текст]" custT="1"/>
      <dgm:spPr>
        <a:solidFill>
          <a:srgbClr val="FFC000"/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8006" tIns="16002" rIns="16002" bIns="16002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Технічні</a:t>
          </a:r>
        </a:p>
      </dgm:t>
    </dgm:pt>
    <dgm:pt modelId="{A8F80F59-C6B8-4575-A8CF-32805E2CCBDC}" type="parTrans" cxnId="{5B77722B-2512-49C3-9C08-FF53B5A9F2F9}">
      <dgm:prSet/>
      <dgm:spPr/>
      <dgm:t>
        <a:bodyPr/>
        <a:lstStyle/>
        <a:p>
          <a:endParaRPr lang="uk-UA"/>
        </a:p>
      </dgm:t>
    </dgm:pt>
    <dgm:pt modelId="{099526B4-B136-4144-AB7E-0439B21AA71C}" type="sibTrans" cxnId="{5B77722B-2512-49C3-9C08-FF53B5A9F2F9}">
      <dgm:prSet/>
      <dgm:spPr/>
      <dgm:t>
        <a:bodyPr/>
        <a:lstStyle/>
        <a:p>
          <a:endParaRPr lang="uk-UA"/>
        </a:p>
      </dgm:t>
    </dgm:pt>
    <dgm:pt modelId="{FD7596E1-8687-4592-8C55-373E0B03E5FF}" type="pres">
      <dgm:prSet presAssocID="{612D27A1-3333-4679-8477-3D520DC886D5}" presName="Name0" presStyleCnt="0">
        <dgm:presLayoutVars>
          <dgm:dir/>
          <dgm:animLvl val="lvl"/>
          <dgm:resizeHandles val="exact"/>
        </dgm:presLayoutVars>
      </dgm:prSet>
      <dgm:spPr/>
    </dgm:pt>
    <dgm:pt modelId="{CAF58E7C-FCBE-4BC7-AAE2-F171A033B646}" type="pres">
      <dgm:prSet presAssocID="{8B19EE31-7C95-4EF2-91E1-F9D7C0533721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xfrm>
          <a:off x="1451" y="348084"/>
          <a:ext cx="1768699" cy="707479"/>
        </a:xfrm>
        <a:prstGeom prst="chevron">
          <a:avLst/>
        </a:prstGeom>
      </dgm:spPr>
    </dgm:pt>
    <dgm:pt modelId="{BDF3706C-A586-4968-8FD1-CA8100DD599A}" type="pres">
      <dgm:prSet presAssocID="{07D1C6A6-20E5-4695-A86D-4DB701F174FB}" presName="parTxOnlySpace" presStyleCnt="0"/>
      <dgm:spPr/>
    </dgm:pt>
    <dgm:pt modelId="{89955D95-F431-4552-A3AF-868212366152}" type="pres">
      <dgm:prSet presAssocID="{D087BD73-B0D9-4B1B-919B-CD5438858DE9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xfrm>
          <a:off x="1593281" y="348084"/>
          <a:ext cx="1768699" cy="707479"/>
        </a:xfrm>
        <a:prstGeom prst="chevron">
          <a:avLst/>
        </a:prstGeom>
      </dgm:spPr>
    </dgm:pt>
    <dgm:pt modelId="{731AE204-F384-4C54-BB91-B1BA205BF1AF}" type="pres">
      <dgm:prSet presAssocID="{DA9EEF23-7140-435B-8D0E-A5EF56C037D2}" presName="parTxOnlySpace" presStyleCnt="0"/>
      <dgm:spPr/>
    </dgm:pt>
    <dgm:pt modelId="{8720D6EC-CAD7-4F69-933E-B63C96CBA4DC}" type="pres">
      <dgm:prSet presAssocID="{6E22FBAE-6393-45DD-9D29-86A715B3E6CF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>
          <a:off x="3185111" y="348084"/>
          <a:ext cx="1768699" cy="707479"/>
        </a:xfrm>
        <a:prstGeom prst="chevron">
          <a:avLst/>
        </a:prstGeom>
      </dgm:spPr>
    </dgm:pt>
  </dgm:ptLst>
  <dgm:cxnLst>
    <dgm:cxn modelId="{C14ED809-36B6-464A-89F9-773A9EFB5AFC}" type="presOf" srcId="{612D27A1-3333-4679-8477-3D520DC886D5}" destId="{FD7596E1-8687-4592-8C55-373E0B03E5FF}" srcOrd="0" destOrd="0" presId="urn:microsoft.com/office/officeart/2005/8/layout/chevron1"/>
    <dgm:cxn modelId="{5B77722B-2512-49C3-9C08-FF53B5A9F2F9}" srcId="{612D27A1-3333-4679-8477-3D520DC886D5}" destId="{6E22FBAE-6393-45DD-9D29-86A715B3E6CF}" srcOrd="2" destOrd="0" parTransId="{A8F80F59-C6B8-4575-A8CF-32805E2CCBDC}" sibTransId="{099526B4-B136-4144-AB7E-0439B21AA71C}"/>
    <dgm:cxn modelId="{EAF90843-3744-4DB9-9451-CFA4BC0F9E33}" srcId="{612D27A1-3333-4679-8477-3D520DC886D5}" destId="{8B19EE31-7C95-4EF2-91E1-F9D7C0533721}" srcOrd="0" destOrd="0" parTransId="{49848FC0-53ED-454B-AB26-13F41AB76D69}" sibTransId="{07D1C6A6-20E5-4695-A86D-4DB701F174FB}"/>
    <dgm:cxn modelId="{92576050-1331-4487-8A8F-DF877A85CF23}" srcId="{612D27A1-3333-4679-8477-3D520DC886D5}" destId="{D087BD73-B0D9-4B1B-919B-CD5438858DE9}" srcOrd="1" destOrd="0" parTransId="{0ED1EBD0-665E-4D6B-8DF3-70AEC28FB424}" sibTransId="{DA9EEF23-7140-435B-8D0E-A5EF56C037D2}"/>
    <dgm:cxn modelId="{A0412957-FA12-40EB-9B33-C213D8BAB97C}" type="presOf" srcId="{8B19EE31-7C95-4EF2-91E1-F9D7C0533721}" destId="{CAF58E7C-FCBE-4BC7-AAE2-F171A033B646}" srcOrd="0" destOrd="0" presId="urn:microsoft.com/office/officeart/2005/8/layout/chevron1"/>
    <dgm:cxn modelId="{1DC050A3-DFF1-4E4B-BA5D-670E2005F9B6}" type="presOf" srcId="{D087BD73-B0D9-4B1B-919B-CD5438858DE9}" destId="{89955D95-F431-4552-A3AF-868212366152}" srcOrd="0" destOrd="0" presId="urn:microsoft.com/office/officeart/2005/8/layout/chevron1"/>
    <dgm:cxn modelId="{07D0D9D4-ABB7-4B3C-AF1C-4977BC5188EA}" type="presOf" srcId="{6E22FBAE-6393-45DD-9D29-86A715B3E6CF}" destId="{8720D6EC-CAD7-4F69-933E-B63C96CBA4DC}" srcOrd="0" destOrd="0" presId="urn:microsoft.com/office/officeart/2005/8/layout/chevron1"/>
    <dgm:cxn modelId="{CB8E7046-FD54-443C-9A0E-61A3CB693596}" type="presParOf" srcId="{FD7596E1-8687-4592-8C55-373E0B03E5FF}" destId="{CAF58E7C-FCBE-4BC7-AAE2-F171A033B646}" srcOrd="0" destOrd="0" presId="urn:microsoft.com/office/officeart/2005/8/layout/chevron1"/>
    <dgm:cxn modelId="{70A397DB-50E4-4B69-83DA-141173A9E9FC}" type="presParOf" srcId="{FD7596E1-8687-4592-8C55-373E0B03E5FF}" destId="{BDF3706C-A586-4968-8FD1-CA8100DD599A}" srcOrd="1" destOrd="0" presId="urn:microsoft.com/office/officeart/2005/8/layout/chevron1"/>
    <dgm:cxn modelId="{A3CAF2FC-3231-4AFE-B78A-C02E85F82CF0}" type="presParOf" srcId="{FD7596E1-8687-4592-8C55-373E0B03E5FF}" destId="{89955D95-F431-4552-A3AF-868212366152}" srcOrd="2" destOrd="0" presId="urn:microsoft.com/office/officeart/2005/8/layout/chevron1"/>
    <dgm:cxn modelId="{3ACF3E22-4689-45FE-8C94-4B071C59AA79}" type="presParOf" srcId="{FD7596E1-8687-4592-8C55-373E0B03E5FF}" destId="{731AE204-F384-4C54-BB91-B1BA205BF1AF}" srcOrd="3" destOrd="0" presId="urn:microsoft.com/office/officeart/2005/8/layout/chevron1"/>
    <dgm:cxn modelId="{2A0BAB22-6E74-41CC-98EA-FC907E7254E8}" type="presParOf" srcId="{FD7596E1-8687-4592-8C55-373E0B03E5FF}" destId="{8720D6EC-CAD7-4F69-933E-B63C96CBA4D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>
          <a:off x="1451" y="348084"/>
          <a:ext cx="1768699" cy="707479"/>
        </a:xfrm>
        <a:prstGeom prst="chevron">
          <a:avLst/>
        </a:prstGeom>
        <a:solidFill>
          <a:srgbClr val="FFC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tx1"/>
              </a:solidFill>
            </a:rPr>
            <a:t>Регуляторні</a:t>
          </a:r>
        </a:p>
      </dsp:txBody>
      <dsp:txXfrm>
        <a:off x="355191" y="348084"/>
        <a:ext cx="1061220" cy="707479"/>
      </dsp:txXfrm>
    </dsp:sp>
    <dsp:sp modelId="{89955D95-F431-4552-A3AF-868212366152}">
      <dsp:nvSpPr>
        <dsp:cNvPr id="0" name=""/>
        <dsp:cNvSpPr/>
      </dsp:nvSpPr>
      <dsp:spPr>
        <a:xfrm>
          <a:off x="1593281" y="348084"/>
          <a:ext cx="1768699" cy="707479"/>
        </a:xfrm>
        <a:prstGeom prst="chevron">
          <a:avLst/>
        </a:prstGeom>
        <a:solidFill>
          <a:srgbClr val="FFC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tx1"/>
              </a:solidFill>
            </a:rPr>
            <a:t>Організаційні</a:t>
          </a:r>
        </a:p>
      </dsp:txBody>
      <dsp:txXfrm>
        <a:off x="1947021" y="348084"/>
        <a:ext cx="1061220" cy="707479"/>
      </dsp:txXfrm>
    </dsp:sp>
    <dsp:sp modelId="{8720D6EC-CAD7-4F69-933E-B63C96CBA4DC}">
      <dsp:nvSpPr>
        <dsp:cNvPr id="0" name=""/>
        <dsp:cNvSpPr/>
      </dsp:nvSpPr>
      <dsp:spPr>
        <a:xfrm>
          <a:off x="3185111" y="348084"/>
          <a:ext cx="1768699" cy="707479"/>
        </a:xfrm>
        <a:prstGeom prst="chevron">
          <a:avLst/>
        </a:prstGeom>
        <a:solidFill>
          <a:srgbClr val="FFC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tx1"/>
              </a:solidFill>
            </a:rPr>
            <a:t>Технічні</a:t>
          </a:r>
        </a:p>
      </dsp:txBody>
      <dsp:txXfrm>
        <a:off x="3538851" y="348084"/>
        <a:ext cx="1061220" cy="7074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 rot="10800000">
          <a:off x="3243306" y="337067"/>
          <a:ext cx="1801015" cy="720406"/>
        </a:xfrm>
        <a:prstGeom prst="chevron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Регуляторні</a:t>
          </a:r>
        </a:p>
      </dsp:txBody>
      <dsp:txXfrm rot="10800000">
        <a:off x="3603509" y="337067"/>
        <a:ext cx="1080609" cy="720406"/>
      </dsp:txXfrm>
    </dsp:sp>
    <dsp:sp modelId="{89955D95-F431-4552-A3AF-868212366152}">
      <dsp:nvSpPr>
        <dsp:cNvPr id="0" name=""/>
        <dsp:cNvSpPr/>
      </dsp:nvSpPr>
      <dsp:spPr>
        <a:xfrm rot="10800000">
          <a:off x="1622392" y="337067"/>
          <a:ext cx="1801015" cy="720406"/>
        </a:xfrm>
        <a:prstGeom prst="chevron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sp:txBody>
      <dsp:txXfrm rot="10800000">
        <a:off x="1982595" y="337067"/>
        <a:ext cx="1080609" cy="720406"/>
      </dsp:txXfrm>
    </dsp:sp>
    <dsp:sp modelId="{8720D6EC-CAD7-4F69-933E-B63C96CBA4DC}">
      <dsp:nvSpPr>
        <dsp:cNvPr id="0" name=""/>
        <dsp:cNvSpPr/>
      </dsp:nvSpPr>
      <dsp:spPr>
        <a:xfrm rot="10800000">
          <a:off x="1478" y="337067"/>
          <a:ext cx="1801015" cy="720406"/>
        </a:xfrm>
        <a:prstGeom prst="chevron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Технічні</a:t>
          </a:r>
        </a:p>
      </dsp:txBody>
      <dsp:txXfrm rot="10800000">
        <a:off x="361681" y="337067"/>
        <a:ext cx="1080609" cy="720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 rot="10800000">
          <a:off x="3243306" y="337067"/>
          <a:ext cx="1801015" cy="720406"/>
        </a:xfrm>
        <a:prstGeom prst="chevron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bg1"/>
              </a:solidFill>
            </a:rPr>
            <a:t>Регуляторні</a:t>
          </a:r>
        </a:p>
      </dsp:txBody>
      <dsp:txXfrm rot="10800000">
        <a:off x="3603509" y="337067"/>
        <a:ext cx="1080609" cy="720406"/>
      </dsp:txXfrm>
    </dsp:sp>
    <dsp:sp modelId="{89955D95-F431-4552-A3AF-868212366152}">
      <dsp:nvSpPr>
        <dsp:cNvPr id="0" name=""/>
        <dsp:cNvSpPr/>
      </dsp:nvSpPr>
      <dsp:spPr>
        <a:xfrm rot="10800000">
          <a:off x="1622392" y="337067"/>
          <a:ext cx="1801015" cy="720406"/>
        </a:xfrm>
        <a:prstGeom prst="chevron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bg1"/>
              </a:solidFill>
            </a:rPr>
            <a:t>Організаційні</a:t>
          </a:r>
        </a:p>
      </dsp:txBody>
      <dsp:txXfrm rot="10800000">
        <a:off x="1982595" y="337067"/>
        <a:ext cx="1080609" cy="720406"/>
      </dsp:txXfrm>
    </dsp:sp>
    <dsp:sp modelId="{8720D6EC-CAD7-4F69-933E-B63C96CBA4DC}">
      <dsp:nvSpPr>
        <dsp:cNvPr id="0" name=""/>
        <dsp:cNvSpPr/>
      </dsp:nvSpPr>
      <dsp:spPr>
        <a:xfrm rot="10800000">
          <a:off x="1478" y="337067"/>
          <a:ext cx="1801015" cy="720406"/>
        </a:xfrm>
        <a:prstGeom prst="chevron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bg1"/>
              </a:solidFill>
            </a:rPr>
            <a:t>Технічні</a:t>
          </a:r>
        </a:p>
      </dsp:txBody>
      <dsp:txXfrm rot="10800000">
        <a:off x="361681" y="337067"/>
        <a:ext cx="1080609" cy="720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>
          <a:off x="1451" y="348084"/>
          <a:ext cx="1768699" cy="707479"/>
        </a:xfrm>
        <a:prstGeom prst="chevron">
          <a:avLst/>
        </a:prstGeom>
        <a:solidFill>
          <a:srgbClr val="FFC000"/>
        </a:solidFill>
        <a:ln w="19050" cap="flat" cmpd="sng" algn="ctr">
          <a:noFill/>
          <a:prstDash val="solid"/>
          <a:miter lim="800000"/>
        </a:ln>
        <a:effectLst>
          <a:glow rad="101600">
            <a:srgbClr val="FFC0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chemeClr val="tx1"/>
              </a:solidFill>
            </a:rPr>
            <a:t>Регуляторні</a:t>
          </a:r>
        </a:p>
      </dsp:txBody>
      <dsp:txXfrm>
        <a:off x="355191" y="348084"/>
        <a:ext cx="1061220" cy="707479"/>
      </dsp:txXfrm>
    </dsp:sp>
    <dsp:sp modelId="{89955D95-F431-4552-A3AF-868212366152}">
      <dsp:nvSpPr>
        <dsp:cNvPr id="0" name=""/>
        <dsp:cNvSpPr/>
      </dsp:nvSpPr>
      <dsp:spPr>
        <a:xfrm>
          <a:off x="1593281" y="348084"/>
          <a:ext cx="1768699" cy="707479"/>
        </a:xfrm>
        <a:prstGeom prst="chevron">
          <a:avLst/>
        </a:prstGeom>
        <a:solidFill>
          <a:srgbClr val="FFEBAB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bg1">
                  <a:lumMod val="75000"/>
                </a:schemeClr>
              </a:solidFill>
            </a:rPr>
            <a:t>Організаційні</a:t>
          </a:r>
        </a:p>
      </dsp:txBody>
      <dsp:txXfrm>
        <a:off x="1947021" y="348084"/>
        <a:ext cx="1061220" cy="707479"/>
      </dsp:txXfrm>
    </dsp:sp>
    <dsp:sp modelId="{8720D6EC-CAD7-4F69-933E-B63C96CBA4DC}">
      <dsp:nvSpPr>
        <dsp:cNvPr id="0" name=""/>
        <dsp:cNvSpPr/>
      </dsp:nvSpPr>
      <dsp:spPr>
        <a:xfrm>
          <a:off x="3185111" y="348084"/>
          <a:ext cx="1768699" cy="707479"/>
        </a:xfrm>
        <a:prstGeom prst="chevron">
          <a:avLst/>
        </a:prstGeom>
        <a:solidFill>
          <a:srgbClr val="FFEBAB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bg1">
                  <a:lumMod val="75000"/>
                </a:schemeClr>
              </a:solidFill>
            </a:rPr>
            <a:t>Технічні</a:t>
          </a:r>
        </a:p>
      </dsp:txBody>
      <dsp:txXfrm>
        <a:off x="3538851" y="348084"/>
        <a:ext cx="1061220" cy="707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 rot="10800000">
          <a:off x="3243306" y="337067"/>
          <a:ext cx="1801015" cy="720406"/>
        </a:xfrm>
        <a:prstGeom prst="chevron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>
          <a:glow rad="101600">
            <a:srgbClr val="00B0F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schemeClr val="bg1"/>
              </a:solidFill>
            </a:rPr>
            <a:t>Регуляторні</a:t>
          </a:r>
        </a:p>
      </dsp:txBody>
      <dsp:txXfrm rot="10800000">
        <a:off x="3603509" y="337067"/>
        <a:ext cx="1080609" cy="720406"/>
      </dsp:txXfrm>
    </dsp:sp>
    <dsp:sp modelId="{89955D95-F431-4552-A3AF-868212366152}">
      <dsp:nvSpPr>
        <dsp:cNvPr id="0" name=""/>
        <dsp:cNvSpPr/>
      </dsp:nvSpPr>
      <dsp:spPr>
        <a:xfrm rot="10800000">
          <a:off x="1622392" y="337067"/>
          <a:ext cx="1801015" cy="720406"/>
        </a:xfrm>
        <a:prstGeom prst="chevron">
          <a:avLst/>
        </a:prstGeom>
        <a:solidFill>
          <a:srgbClr val="C5F0FF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bg1">
                  <a:lumMod val="75000"/>
                </a:schemeClr>
              </a:solidFill>
            </a:rPr>
            <a:t>Організаційні</a:t>
          </a:r>
        </a:p>
      </dsp:txBody>
      <dsp:txXfrm rot="10800000">
        <a:off x="1982595" y="337067"/>
        <a:ext cx="1080609" cy="720406"/>
      </dsp:txXfrm>
    </dsp:sp>
    <dsp:sp modelId="{8720D6EC-CAD7-4F69-933E-B63C96CBA4DC}">
      <dsp:nvSpPr>
        <dsp:cNvPr id="0" name=""/>
        <dsp:cNvSpPr/>
      </dsp:nvSpPr>
      <dsp:spPr>
        <a:xfrm rot="10800000">
          <a:off x="1478" y="337067"/>
          <a:ext cx="1801015" cy="720406"/>
        </a:xfrm>
        <a:prstGeom prst="chevron">
          <a:avLst/>
        </a:prstGeom>
        <a:solidFill>
          <a:srgbClr val="C5F0FF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bg1">
                  <a:lumMod val="75000"/>
                </a:schemeClr>
              </a:solidFill>
            </a:rPr>
            <a:t>Технічні</a:t>
          </a:r>
        </a:p>
      </dsp:txBody>
      <dsp:txXfrm rot="10800000">
        <a:off x="361681" y="337067"/>
        <a:ext cx="1080609" cy="720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>
          <a:off x="1451" y="348084"/>
          <a:ext cx="1768699" cy="707479"/>
        </a:xfrm>
        <a:prstGeom prst="chevron">
          <a:avLst/>
        </a:prstGeom>
        <a:solidFill>
          <a:srgbClr val="FFEBAB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Регуляторні</a:t>
          </a:r>
          <a:endParaRPr lang="uk-UA" sz="1300" kern="1200" dirty="0">
            <a:solidFill>
              <a:prstClr val="white">
                <a:lumMod val="7500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355191" y="348084"/>
        <a:ext cx="1061220" cy="707479"/>
      </dsp:txXfrm>
    </dsp:sp>
    <dsp:sp modelId="{89955D95-F431-4552-A3AF-868212366152}">
      <dsp:nvSpPr>
        <dsp:cNvPr id="0" name=""/>
        <dsp:cNvSpPr/>
      </dsp:nvSpPr>
      <dsp:spPr>
        <a:xfrm>
          <a:off x="1593281" y="348084"/>
          <a:ext cx="1768699" cy="707479"/>
        </a:xfrm>
        <a:prstGeom prst="chevron">
          <a:avLst/>
        </a:prstGeom>
        <a:solidFill>
          <a:srgbClr val="FFC000"/>
        </a:solidFill>
        <a:ln w="19050" cap="flat" cmpd="sng" algn="ctr">
          <a:noFill/>
          <a:prstDash val="solid"/>
          <a:miter lim="800000"/>
        </a:ln>
        <a:effectLst>
          <a:glow rad="101600">
            <a:srgbClr val="FFC0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Організаційні</a:t>
          </a:r>
          <a:endParaRPr lang="uk-UA" sz="12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1947021" y="348084"/>
        <a:ext cx="1061220" cy="707479"/>
      </dsp:txXfrm>
    </dsp:sp>
    <dsp:sp modelId="{8720D6EC-CAD7-4F69-933E-B63C96CBA4DC}">
      <dsp:nvSpPr>
        <dsp:cNvPr id="0" name=""/>
        <dsp:cNvSpPr/>
      </dsp:nvSpPr>
      <dsp:spPr>
        <a:xfrm>
          <a:off x="3185111" y="348084"/>
          <a:ext cx="1768699" cy="707479"/>
        </a:xfrm>
        <a:prstGeom prst="chevron">
          <a:avLst/>
        </a:prstGeom>
        <a:solidFill>
          <a:srgbClr val="FFEBAB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bg1">
                  <a:lumMod val="75000"/>
                </a:schemeClr>
              </a:solidFill>
            </a:rPr>
            <a:t>Технічні</a:t>
          </a:r>
        </a:p>
      </dsp:txBody>
      <dsp:txXfrm>
        <a:off x="3538851" y="348084"/>
        <a:ext cx="1061220" cy="707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 rot="10800000">
          <a:off x="3243306" y="337067"/>
          <a:ext cx="1801015" cy="720406"/>
        </a:xfrm>
        <a:prstGeom prst="chevron">
          <a:avLst/>
        </a:prstGeom>
        <a:solidFill>
          <a:srgbClr val="C5F0FF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Регуляторні</a:t>
          </a:r>
        </a:p>
      </dsp:txBody>
      <dsp:txXfrm rot="10800000">
        <a:off x="3603509" y="337067"/>
        <a:ext cx="1080609" cy="720406"/>
      </dsp:txXfrm>
    </dsp:sp>
    <dsp:sp modelId="{89955D95-F431-4552-A3AF-868212366152}">
      <dsp:nvSpPr>
        <dsp:cNvPr id="0" name=""/>
        <dsp:cNvSpPr/>
      </dsp:nvSpPr>
      <dsp:spPr>
        <a:xfrm rot="10800000">
          <a:off x="1622392" y="337067"/>
          <a:ext cx="1801015" cy="720406"/>
        </a:xfrm>
        <a:prstGeom prst="chevron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>
          <a:glow rad="101600">
            <a:srgbClr val="00B0F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sp:txBody>
      <dsp:txXfrm rot="10800000">
        <a:off x="1982595" y="337067"/>
        <a:ext cx="1080609" cy="720406"/>
      </dsp:txXfrm>
    </dsp:sp>
    <dsp:sp modelId="{8720D6EC-CAD7-4F69-933E-B63C96CBA4DC}">
      <dsp:nvSpPr>
        <dsp:cNvPr id="0" name=""/>
        <dsp:cNvSpPr/>
      </dsp:nvSpPr>
      <dsp:spPr>
        <a:xfrm rot="10800000">
          <a:off x="1478" y="337067"/>
          <a:ext cx="1801015" cy="720406"/>
        </a:xfrm>
        <a:prstGeom prst="chevron">
          <a:avLst/>
        </a:prstGeom>
        <a:solidFill>
          <a:srgbClr val="C5F0FF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schemeClr val="bg1">
                  <a:lumMod val="75000"/>
                </a:schemeClr>
              </a:solidFill>
            </a:rPr>
            <a:t>Технічні</a:t>
          </a:r>
        </a:p>
      </dsp:txBody>
      <dsp:txXfrm rot="10800000">
        <a:off x="361681" y="337067"/>
        <a:ext cx="1080609" cy="720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>
          <a:off x="1451" y="348084"/>
          <a:ext cx="1768699" cy="707479"/>
        </a:xfrm>
        <a:prstGeom prst="chevron">
          <a:avLst/>
        </a:prstGeom>
        <a:solidFill>
          <a:srgbClr val="FFEBAB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Регуляторні</a:t>
          </a:r>
          <a:endParaRPr lang="uk-UA" sz="1300" kern="1200" dirty="0">
            <a:solidFill>
              <a:prstClr val="white">
                <a:lumMod val="7500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355191" y="348084"/>
        <a:ext cx="1061220" cy="707479"/>
      </dsp:txXfrm>
    </dsp:sp>
    <dsp:sp modelId="{89955D95-F431-4552-A3AF-868212366152}">
      <dsp:nvSpPr>
        <dsp:cNvPr id="0" name=""/>
        <dsp:cNvSpPr/>
      </dsp:nvSpPr>
      <dsp:spPr>
        <a:xfrm>
          <a:off x="1593281" y="348084"/>
          <a:ext cx="1768699" cy="707479"/>
        </a:xfrm>
        <a:prstGeom prst="chevron">
          <a:avLst/>
        </a:prstGeom>
        <a:solidFill>
          <a:srgbClr val="FFEBAB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sp:txBody>
      <dsp:txXfrm>
        <a:off x="1947021" y="348084"/>
        <a:ext cx="1061220" cy="707479"/>
      </dsp:txXfrm>
    </dsp:sp>
    <dsp:sp modelId="{8720D6EC-CAD7-4F69-933E-B63C96CBA4DC}">
      <dsp:nvSpPr>
        <dsp:cNvPr id="0" name=""/>
        <dsp:cNvSpPr/>
      </dsp:nvSpPr>
      <dsp:spPr>
        <a:xfrm>
          <a:off x="3185111" y="348084"/>
          <a:ext cx="1768699" cy="707479"/>
        </a:xfrm>
        <a:prstGeom prst="chevron">
          <a:avLst/>
        </a:prstGeom>
        <a:solidFill>
          <a:srgbClr val="FFC000"/>
        </a:solidFill>
        <a:ln w="19050" cap="flat" cmpd="sng" algn="ctr">
          <a:noFill/>
          <a:prstDash val="solid"/>
          <a:miter lim="800000"/>
        </a:ln>
        <a:effectLst>
          <a:glow rad="101600">
            <a:srgbClr val="FFC00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Технічні</a:t>
          </a:r>
        </a:p>
      </dsp:txBody>
      <dsp:txXfrm>
        <a:off x="3538851" y="348084"/>
        <a:ext cx="1061220" cy="7074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 rot="10800000">
          <a:off x="3243306" y="337067"/>
          <a:ext cx="1801015" cy="720406"/>
        </a:xfrm>
        <a:prstGeom prst="chevron">
          <a:avLst/>
        </a:prstGeom>
        <a:solidFill>
          <a:srgbClr val="C5F0FF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Регуляторні</a:t>
          </a:r>
        </a:p>
      </dsp:txBody>
      <dsp:txXfrm rot="10800000">
        <a:off x="3603509" y="337067"/>
        <a:ext cx="1080609" cy="720406"/>
      </dsp:txXfrm>
    </dsp:sp>
    <dsp:sp modelId="{89955D95-F431-4552-A3AF-868212366152}">
      <dsp:nvSpPr>
        <dsp:cNvPr id="0" name=""/>
        <dsp:cNvSpPr/>
      </dsp:nvSpPr>
      <dsp:spPr>
        <a:xfrm rot="10800000">
          <a:off x="1622392" y="337067"/>
          <a:ext cx="1801015" cy="720406"/>
        </a:xfrm>
        <a:prstGeom prst="chevron">
          <a:avLst/>
        </a:prstGeom>
        <a:solidFill>
          <a:srgbClr val="C5F0FF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solidFill>
                <a:prstClr val="white">
                  <a:lumMod val="75000"/>
                </a:prstClr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sp:txBody>
      <dsp:txXfrm rot="10800000">
        <a:off x="1982595" y="337067"/>
        <a:ext cx="1080609" cy="720406"/>
      </dsp:txXfrm>
    </dsp:sp>
    <dsp:sp modelId="{8720D6EC-CAD7-4F69-933E-B63C96CBA4DC}">
      <dsp:nvSpPr>
        <dsp:cNvPr id="0" name=""/>
        <dsp:cNvSpPr/>
      </dsp:nvSpPr>
      <dsp:spPr>
        <a:xfrm rot="10800000">
          <a:off x="1478" y="337067"/>
          <a:ext cx="1801015" cy="720406"/>
        </a:xfrm>
        <a:prstGeom prst="chevron">
          <a:avLst/>
        </a:prstGeom>
        <a:solidFill>
          <a:srgbClr val="00B0F0"/>
        </a:solidFill>
        <a:ln w="19050" cap="flat" cmpd="sng" algn="ctr">
          <a:noFill/>
          <a:prstDash val="solid"/>
          <a:miter lim="800000"/>
        </a:ln>
        <a:effectLst>
          <a:glow rad="101600">
            <a:srgbClr val="00B0F0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Технічні</a:t>
          </a:r>
        </a:p>
      </dsp:txBody>
      <dsp:txXfrm rot="10800000">
        <a:off x="361681" y="337067"/>
        <a:ext cx="1080609" cy="720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8E7C-FCBE-4BC7-AAE2-F171A033B646}">
      <dsp:nvSpPr>
        <dsp:cNvPr id="0" name=""/>
        <dsp:cNvSpPr/>
      </dsp:nvSpPr>
      <dsp:spPr>
        <a:xfrm>
          <a:off x="1451" y="348084"/>
          <a:ext cx="1768699" cy="707479"/>
        </a:xfrm>
        <a:prstGeom prst="chevron">
          <a:avLst/>
        </a:prstGeom>
        <a:solidFill>
          <a:srgbClr val="FFC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Регуляторні</a:t>
          </a:r>
        </a:p>
      </dsp:txBody>
      <dsp:txXfrm>
        <a:off x="355191" y="348084"/>
        <a:ext cx="1061220" cy="707479"/>
      </dsp:txXfrm>
    </dsp:sp>
    <dsp:sp modelId="{89955D95-F431-4552-A3AF-868212366152}">
      <dsp:nvSpPr>
        <dsp:cNvPr id="0" name=""/>
        <dsp:cNvSpPr/>
      </dsp:nvSpPr>
      <dsp:spPr>
        <a:xfrm>
          <a:off x="1593281" y="348084"/>
          <a:ext cx="1768699" cy="707479"/>
        </a:xfrm>
        <a:prstGeom prst="chevron">
          <a:avLst/>
        </a:prstGeom>
        <a:solidFill>
          <a:srgbClr val="FFC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Організаційні</a:t>
          </a:r>
        </a:p>
      </dsp:txBody>
      <dsp:txXfrm>
        <a:off x="1947021" y="348084"/>
        <a:ext cx="1061220" cy="707479"/>
      </dsp:txXfrm>
    </dsp:sp>
    <dsp:sp modelId="{8720D6EC-CAD7-4F69-933E-B63C96CBA4DC}">
      <dsp:nvSpPr>
        <dsp:cNvPr id="0" name=""/>
        <dsp:cNvSpPr/>
      </dsp:nvSpPr>
      <dsp:spPr>
        <a:xfrm>
          <a:off x="3185111" y="348084"/>
          <a:ext cx="1768699" cy="707479"/>
        </a:xfrm>
        <a:prstGeom prst="chevron">
          <a:avLst/>
        </a:prstGeom>
        <a:solidFill>
          <a:srgbClr val="FFC00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Технічні</a:t>
          </a:r>
        </a:p>
      </dsp:txBody>
      <dsp:txXfrm>
        <a:off x="3538851" y="348084"/>
        <a:ext cx="1061220" cy="707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FF12A-BDAB-D971-58D4-7374DACB1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A4DDEDA-5C47-1031-1EDA-E0B5F4C12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C99726-613E-F64E-E544-9CDD27D1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07DC69-483C-295B-5245-82F3767D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FFB6EA-0990-0CDE-64C5-03D20946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20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27279-CF7E-59E3-44FC-A1B39CC5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326DD80-384F-C0B7-71E6-A80B7C421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B44A28-9D86-45EB-DF09-15958E0F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1AC64C-BF03-5E45-F2EC-42C8B6AE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287977-6DE9-D18E-3CEF-1D1772C7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66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7387274-3743-E035-CA16-2942301ED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757C72D-975F-BFA3-B306-5EC6E2358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524D06-879C-4CD1-D3BF-F5638639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AFCE79-27FB-DC47-79F5-9787AAEE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2883C6-891F-AD91-DCC7-7BDE709C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5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B3F5A-4883-69DD-357A-7764E2C7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D3C18C-8B48-3411-8139-19D77ED0D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9956F-E612-3320-CA55-0DE2264B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1FFA88-CD35-D415-9B39-F08D4141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53B741-39E3-AF7A-5BCE-1848E539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3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94862-AE5C-A431-001D-52650D0D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EFED93-131F-4F8F-5010-4243C852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60BA7F-39F1-1343-8C90-65991452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A1E7F9-8EAB-5541-E5BF-6B0AE4BE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3A355-C7C0-D82D-D73C-51583807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0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C9048-629A-B16D-1592-9D000217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5E97F0-5186-5285-5C0F-931C79B59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AF91CE-BCF1-44B0-A25C-122A90029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B07BB8-7035-650C-0EF3-FFDBBBCB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C26FCA-3083-4F6B-5CD5-C9D74F4F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760BC0-CC84-F39E-1983-1BE528A5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439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CA0EB-F2A4-E6F1-4A51-63C1B5D6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D28C0DC-B033-45E2-C4A8-4221E3346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7EB148F-54C0-8681-2BB2-7B559D494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96B9E18-B039-CB96-F4BA-F0B8A035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AED6D42-345B-6A11-B006-CB00682C8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CEFD8C8-FA40-E36E-6B33-F9892C76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B73C591-E566-49E3-62EA-0502C28B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55BE01-C4C6-5E5C-56BC-06C8D62C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92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D6EE8-62EE-B6AD-9084-8C0D78A7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086F53-15A7-DA80-656D-B6399432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26D18F0-7B99-5543-001F-742F66B1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054E9ED-D28E-4617-E6B5-0D1F4E4E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3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2D9F23-B14F-A060-A4BB-83A061BE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0F93180-7E8C-F7B1-7B0B-E46B48B5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F366C45-22FB-1922-ABF6-B20FE062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402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A93CE-FBF7-68C1-22EE-2C6CDF2B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68DC65-CF56-FE97-CF1A-6F81849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6C0E3A-FBE3-5EAE-0B08-354A4FB73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5F0923-1880-EE88-1F3B-EA993769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BF562E-5396-C615-08C0-E090C5B0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32F7891-8BFC-C115-B786-AF24E1A1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14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298D2-F0B1-9980-DFB6-C87F0AFF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976BE5A-664A-354A-47B0-6BDFE8868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D97C0-7DAD-1DE7-8DAF-C18F0457C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5767286-BEA3-F276-2DFC-2C59D52E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710DD1-0CD6-A12D-2B20-9FD395CC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47BC2E1-E749-A350-9226-8D21F6CF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76F2FD-FA05-9E49-8D6F-06533CF9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F853ABD-A20C-8D20-CA27-12B797BEE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C65111-C278-6F94-C9AB-08D305557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E7B5CD-4190-4A7D-BCF7-841A688A84C1}" type="datetimeFigureOut">
              <a:rPr lang="uk-UA" smtClean="0"/>
              <a:t>02.07.2025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EE1385-9DF0-6ED1-C7E8-6E2ACF8B1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A06B9-053F-D804-07FB-66F56FE22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7B9BFD-B4C8-4307-8E1E-3EC0760D60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5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Waste_framework_directiv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hyperlink" Target="https://creativecommons.org/licenses/by-sa/3.0/" TargetMode="Externa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hyperlink" Target="https://en.wikipedia.org/wiki/Waste_framework_directive" TargetMode="Externa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hyperlink" Target="https://creativecommons.org/licenses/by-sa/3.0/" TargetMode="External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hyperlink" Target="https://en.wikipedia.org/wiki/Waste_framework_directive" TargetMode="External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hyperlink" Target="https://creativecommons.org/licenses/by-sa/3.0/" TargetMode="External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hyperlink" Target="https://en.wikipedia.org/wiki/Waste_framework_directive" TargetMode="External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hyperlink" Target="https://creativecommons.org/licenses/by-sa/3.0/" TargetMode="External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4" Type="http://schemas.openxmlformats.org/officeDocument/2006/relationships/hyperlink" Target="https://en.wikipedia.org/wiki/Waste_framework_directive" TargetMode="External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hyperlink" Target="https://creativecommons.org/licenses/by-sa/3.0/" TargetMode="External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openxmlformats.org/officeDocument/2006/relationships/hyperlink" Target="https://en.wikipedia.org/wiki/Waste_framework_directive" TargetMode="External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44FBE9-1B1E-4389-A461-7C6B254DD0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90327" cy="6858000"/>
          </a:xfrm>
          <a:prstGeom prst="rtTriangle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D9296-5D74-40B6-927C-0487DC320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879" y="1701830"/>
            <a:ext cx="5859906" cy="2062037"/>
          </a:xfrm>
          <a:noFill/>
        </p:spPr>
        <p:txBody>
          <a:bodyPr>
            <a:noAutofit/>
          </a:bodyPr>
          <a:lstStyle/>
          <a:p>
            <a:pPr algn="l"/>
            <a:r>
              <a:rPr lang="uk-UA" sz="4800" b="1" dirty="0"/>
              <a:t>Впровадження</a:t>
            </a:r>
            <a:br>
              <a:rPr lang="uk-UA" sz="4800" b="1" dirty="0"/>
            </a:br>
            <a:r>
              <a:rPr lang="en-US" sz="4800" b="1" dirty="0">
                <a:solidFill>
                  <a:srgbClr val="E3771D"/>
                </a:solidFill>
              </a:rPr>
              <a:t>market coupling </a:t>
            </a:r>
            <a:br>
              <a:rPr lang="uk-UA" sz="4800" b="1" dirty="0"/>
            </a:br>
            <a:r>
              <a:rPr lang="uk-UA" sz="4800" b="1" dirty="0"/>
              <a:t>в Україні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0DCEE7-FB72-4483-A6B3-9DD7265F8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3088" y="4506826"/>
            <a:ext cx="2516697" cy="1097096"/>
          </a:xfrm>
          <a:noFill/>
        </p:spPr>
        <p:txBody>
          <a:bodyPr>
            <a:normAutofit fontScale="85000" lnSpcReduction="10000"/>
          </a:bodyPr>
          <a:lstStyle/>
          <a:p>
            <a:pPr algn="r"/>
            <a:r>
              <a:rPr lang="uk-UA" sz="1800" b="1" dirty="0" err="1"/>
              <a:t>Даніїл</a:t>
            </a:r>
            <a:r>
              <a:rPr lang="uk-UA" sz="1800" b="1" dirty="0"/>
              <a:t> Петренко</a:t>
            </a:r>
          </a:p>
          <a:p>
            <a:pPr algn="r"/>
            <a:r>
              <a:rPr lang="uk-UA" sz="1800" b="1" dirty="0"/>
              <a:t>Заступник генерального директора</a:t>
            </a:r>
          </a:p>
          <a:p>
            <a:pPr algn="r"/>
            <a:r>
              <a:rPr lang="uk-UA" sz="1800" b="1" dirty="0"/>
              <a:t>АТ «Оператор ринку»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FCD7F96D-3235-47EF-B19E-2244B2CB5EC9}"/>
              </a:ext>
            </a:extLst>
          </p:cNvPr>
          <p:cNvCxnSpPr>
            <a:cxnSpLocks/>
          </p:cNvCxnSpPr>
          <p:nvPr/>
        </p:nvCxnSpPr>
        <p:spPr>
          <a:xfrm>
            <a:off x="5239879" y="1652184"/>
            <a:ext cx="585990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44DAEE9C-9916-4197-86AE-B42FF5A1412F}"/>
              </a:ext>
            </a:extLst>
          </p:cNvPr>
          <p:cNvCxnSpPr>
            <a:cxnSpLocks/>
          </p:cNvCxnSpPr>
          <p:nvPr/>
        </p:nvCxnSpPr>
        <p:spPr>
          <a:xfrm>
            <a:off x="5301023" y="3813512"/>
            <a:ext cx="579876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931F4400-B146-4536-ACE6-EC632CAD6040}"/>
              </a:ext>
            </a:extLst>
          </p:cNvPr>
          <p:cNvCxnSpPr>
            <a:cxnSpLocks/>
          </p:cNvCxnSpPr>
          <p:nvPr/>
        </p:nvCxnSpPr>
        <p:spPr>
          <a:xfrm>
            <a:off x="8906025" y="5694984"/>
            <a:ext cx="2264635" cy="0"/>
          </a:xfrm>
          <a:prstGeom prst="line">
            <a:avLst/>
          </a:prstGeom>
          <a:ln w="38100">
            <a:solidFill>
              <a:srgbClr val="E37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8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63E912E-3913-8350-7951-9EDEF2ED5D42}"/>
              </a:ext>
            </a:extLst>
          </p:cNvPr>
          <p:cNvSpPr/>
          <p:nvPr/>
        </p:nvSpPr>
        <p:spPr>
          <a:xfrm>
            <a:off x="0" y="2431822"/>
            <a:ext cx="12192000" cy="19943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60CB12C-7F31-5DD6-D18D-2C502AE2A842}"/>
              </a:ext>
            </a:extLst>
          </p:cNvPr>
          <p:cNvSpPr/>
          <p:nvPr/>
        </p:nvSpPr>
        <p:spPr>
          <a:xfrm>
            <a:off x="0" y="2498757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4233869-48DC-2CF5-A30D-8BAF51D038F8}"/>
              </a:ext>
            </a:extLst>
          </p:cNvPr>
          <p:cNvSpPr/>
          <p:nvPr/>
        </p:nvSpPr>
        <p:spPr>
          <a:xfrm>
            <a:off x="0" y="4295870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BA7DA802-CB1E-4D63-04C7-3399B3817ED5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1E628D6A-31F8-A1FD-89C6-897DA06B2189}"/>
              </a:ext>
            </a:extLst>
          </p:cNvPr>
          <p:cNvGrpSpPr/>
          <p:nvPr/>
        </p:nvGrpSpPr>
        <p:grpSpPr>
          <a:xfrm>
            <a:off x="5036744" y="2688466"/>
            <a:ext cx="2118511" cy="523220"/>
            <a:chOff x="4988459" y="2700598"/>
            <a:chExt cx="2118511" cy="523220"/>
          </a:xfrm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DE13F6E0-9457-7DBF-EB56-E070C844ED8C}"/>
                </a:ext>
              </a:extLst>
            </p:cNvPr>
            <p:cNvSpPr/>
            <p:nvPr/>
          </p:nvSpPr>
          <p:spPr>
            <a:xfrm>
              <a:off x="4988459" y="2700598"/>
              <a:ext cx="2118511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4D9837EC-BB45-6E2A-A1EE-F3F1121DFB53}"/>
                </a:ext>
              </a:extLst>
            </p:cNvPr>
            <p:cNvGrpSpPr/>
            <p:nvPr/>
          </p:nvGrpSpPr>
          <p:grpSpPr>
            <a:xfrm>
              <a:off x="5282320" y="2700598"/>
              <a:ext cx="1627360" cy="523220"/>
              <a:chOff x="5102382" y="2770360"/>
              <a:chExt cx="1627360" cy="5232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F5FB98-05CB-F422-4476-A67DD9CB7472}"/>
                  </a:ext>
                </a:extLst>
              </p:cNvPr>
              <p:cNvSpPr txBox="1"/>
              <p:nvPr/>
            </p:nvSpPr>
            <p:spPr>
              <a:xfrm>
                <a:off x="5462257" y="2770360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SDAC</a:t>
                </a:r>
                <a:endParaRPr lang="uk-UA" sz="2800" b="1" dirty="0"/>
              </a:p>
            </p:txBody>
          </p:sp>
          <p:sp>
            <p:nvSpPr>
              <p:cNvPr id="11" name="Рівнобедрений трикутник 10">
                <a:extLst>
                  <a:ext uri="{FF2B5EF4-FFF2-40B4-BE49-F238E27FC236}">
                    <a16:creationId xmlns:a16="http://schemas.microsoft.com/office/drawing/2014/main" id="{581902F5-381E-EF86-503A-3C4B856DEE83}"/>
                  </a:ext>
                </a:extLst>
              </p:cNvPr>
              <p:cNvSpPr/>
              <p:nvPr/>
            </p:nvSpPr>
            <p:spPr>
              <a:xfrm rot="5400000">
                <a:off x="5066169" y="2936910"/>
                <a:ext cx="262550" cy="190123"/>
              </a:xfrm>
              <a:prstGeom prst="triangl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" name="Рівнобедрений трикутник 11">
                <a:extLst>
                  <a:ext uri="{FF2B5EF4-FFF2-40B4-BE49-F238E27FC236}">
                    <a16:creationId xmlns:a16="http://schemas.microsoft.com/office/drawing/2014/main" id="{8F30774A-A968-FAB7-DC49-F1E5528B7806}"/>
                  </a:ext>
                </a:extLst>
              </p:cNvPr>
              <p:cNvSpPr/>
              <p:nvPr/>
            </p:nvSpPr>
            <p:spPr>
              <a:xfrm rot="5400000">
                <a:off x="5330980" y="2936910"/>
                <a:ext cx="262550" cy="190123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B5563E04-B44F-CBB5-FF15-B5D7085F27C5}"/>
              </a:ext>
            </a:extLst>
          </p:cNvPr>
          <p:cNvGrpSpPr/>
          <p:nvPr/>
        </p:nvGrpSpPr>
        <p:grpSpPr>
          <a:xfrm>
            <a:off x="5036743" y="3618053"/>
            <a:ext cx="2118511" cy="528872"/>
            <a:chOff x="5036744" y="3607881"/>
            <a:chExt cx="2118511" cy="528872"/>
          </a:xfrm>
        </p:grpSpPr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208EB58D-47A6-0277-097F-680C1104A704}"/>
                </a:ext>
              </a:extLst>
            </p:cNvPr>
            <p:cNvSpPr/>
            <p:nvPr/>
          </p:nvSpPr>
          <p:spPr>
            <a:xfrm>
              <a:off x="5036744" y="3607881"/>
              <a:ext cx="2118511" cy="523220"/>
            </a:xfrm>
            <a:prstGeom prst="roundRect">
              <a:avLst/>
            </a:prstGeom>
            <a:solidFill>
              <a:srgbClr val="FDFFB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45A43590-D170-0915-2379-0C05D9631668}"/>
                </a:ext>
              </a:extLst>
            </p:cNvPr>
            <p:cNvGrpSpPr/>
            <p:nvPr/>
          </p:nvGrpSpPr>
          <p:grpSpPr>
            <a:xfrm>
              <a:off x="5330982" y="3613533"/>
              <a:ext cx="1626982" cy="523220"/>
              <a:chOff x="5377752" y="3535049"/>
              <a:chExt cx="162698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448E6E-4F06-B934-7696-55D121047187}"/>
                  </a:ext>
                </a:extLst>
              </p:cNvPr>
              <p:cNvSpPr txBox="1"/>
              <p:nvPr/>
            </p:nvSpPr>
            <p:spPr>
              <a:xfrm>
                <a:off x="5737249" y="3535049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SIDC</a:t>
                </a:r>
                <a:endParaRPr lang="uk-UA" sz="2800" b="1" dirty="0"/>
              </a:p>
            </p:txBody>
          </p:sp>
          <p:sp>
            <p:nvSpPr>
              <p:cNvPr id="15" name="Рівнобедрений трикутник 14">
                <a:extLst>
                  <a:ext uri="{FF2B5EF4-FFF2-40B4-BE49-F238E27FC236}">
                    <a16:creationId xmlns:a16="http://schemas.microsoft.com/office/drawing/2014/main" id="{89AEF85E-EA8D-0FB1-0AE8-97CC7715C4E9}"/>
                  </a:ext>
                </a:extLst>
              </p:cNvPr>
              <p:cNvSpPr/>
              <p:nvPr/>
            </p:nvSpPr>
            <p:spPr>
              <a:xfrm rot="10800000">
                <a:off x="5377752" y="3582019"/>
                <a:ext cx="262550" cy="190123"/>
              </a:xfrm>
              <a:prstGeom prst="triangl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Рівнобедрений трикутник 15">
                <a:extLst>
                  <a:ext uri="{FF2B5EF4-FFF2-40B4-BE49-F238E27FC236}">
                    <a16:creationId xmlns:a16="http://schemas.microsoft.com/office/drawing/2014/main" id="{6E364540-6642-C72D-C8DC-956B74BF8BC6}"/>
                  </a:ext>
                </a:extLst>
              </p:cNvPr>
              <p:cNvSpPr/>
              <p:nvPr/>
            </p:nvSpPr>
            <p:spPr>
              <a:xfrm>
                <a:off x="5377752" y="3817308"/>
                <a:ext cx="262550" cy="190123"/>
              </a:xfrm>
              <a:prstGeom prst="triangl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CA7692A-3064-E6F5-7AB7-60654D370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" t="740" r="2820" b="5546"/>
          <a:stretch>
            <a:fillRect/>
          </a:stretch>
        </p:blipFill>
        <p:spPr>
          <a:xfrm>
            <a:off x="78650" y="2585956"/>
            <a:ext cx="971550" cy="68087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Зображення, що містить зірка, прапор, Електрик синій, Синій Мажорел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820EBE1-E49D-6FE0-DC0A-2E530A8C1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32746" y="3541507"/>
            <a:ext cx="971550" cy="676312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1FA8627-E953-D8ED-8E6B-23BAA8FBF579}"/>
              </a:ext>
            </a:extLst>
          </p:cNvPr>
          <p:cNvSpPr txBox="1"/>
          <p:nvPr/>
        </p:nvSpPr>
        <p:spPr>
          <a:xfrm>
            <a:off x="952500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>
                <a:hlinkClick r:id="rId4" tooltip="https://en.wikipedia.org/wiki/Waste_framework_directive"/>
              </a:rPr>
              <a:t>Це фото</a:t>
            </a:r>
            <a:r>
              <a:rPr lang="uk-UA" sz="900"/>
              <a:t>; автор: Невідомий автор; ліцензія: </a:t>
            </a:r>
            <a:r>
              <a:rPr lang="uk-UA" sz="900">
                <a:hlinkClick r:id="rId5" tooltip="https://creativecommons.org/licenses/by-sa/3.0/"/>
              </a:rPr>
              <a:t>CC BY-SA</a:t>
            </a:r>
            <a:endParaRPr lang="uk-UA" sz="9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EA0988-76B9-AA64-9252-74DEE20342B9}"/>
              </a:ext>
            </a:extLst>
          </p:cNvPr>
          <p:cNvSpPr txBox="1"/>
          <p:nvPr/>
        </p:nvSpPr>
        <p:spPr>
          <a:xfrm>
            <a:off x="344032" y="241798"/>
            <a:ext cx="976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3771D"/>
                </a:solidFill>
                <a:latin typeface="+mj-lt"/>
              </a:rPr>
              <a:t>Market coupling </a:t>
            </a:r>
            <a:r>
              <a:rPr lang="uk-UA" sz="2800" b="1" dirty="0">
                <a:latin typeface="+mj-lt"/>
              </a:rPr>
              <a:t>– це смуга із зустрічним рухом</a:t>
            </a:r>
          </a:p>
        </p:txBody>
      </p: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4AC3578A-1B4C-1A9F-5808-FA50466B6B75}"/>
              </a:ext>
            </a:extLst>
          </p:cNvPr>
          <p:cNvCxnSpPr/>
          <p:nvPr/>
        </p:nvCxnSpPr>
        <p:spPr>
          <a:xfrm>
            <a:off x="344032" y="241798"/>
            <a:ext cx="79670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6172CEEB-59C4-8628-D92E-DA8E091987B2}"/>
              </a:ext>
            </a:extLst>
          </p:cNvPr>
          <p:cNvCxnSpPr/>
          <p:nvPr/>
        </p:nvCxnSpPr>
        <p:spPr>
          <a:xfrm>
            <a:off x="6888179" y="828765"/>
            <a:ext cx="79670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6C698B75-2FE9-06D4-077E-1EA34B2FB9B4}"/>
              </a:ext>
            </a:extLst>
          </p:cNvPr>
          <p:cNvSpPr/>
          <p:nvPr/>
        </p:nvSpPr>
        <p:spPr>
          <a:xfrm>
            <a:off x="344032" y="950613"/>
            <a:ext cx="7340852" cy="13935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tx1"/>
                </a:solidFill>
              </a:rPr>
              <a:t>Задля успішного сполучення ринків необхідне </a:t>
            </a:r>
            <a:r>
              <a:rPr lang="uk-UA" sz="1600" u="sng" dirty="0">
                <a:solidFill>
                  <a:schemeClr val="tx1"/>
                </a:solidFill>
              </a:rPr>
              <a:t>виконання чітко визначених заходів з обох сторін </a:t>
            </a:r>
            <a:r>
              <a:rPr lang="uk-UA" sz="1600" dirty="0">
                <a:solidFill>
                  <a:schemeClr val="tx1"/>
                </a:solidFill>
              </a:rPr>
              <a:t>– української та європейської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1600" b="1" dirty="0">
                <a:solidFill>
                  <a:schemeClr val="tx1"/>
                </a:solidFill>
              </a:rPr>
              <a:t>З боку України: </a:t>
            </a:r>
            <a:r>
              <a:rPr lang="uk-UA" sz="1600" dirty="0">
                <a:solidFill>
                  <a:schemeClr val="tx1"/>
                </a:solidFill>
              </a:rPr>
              <a:t>ВРУ, Міненерго, НКРЕКП, ОСП та ОР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1600" b="1" dirty="0">
                <a:solidFill>
                  <a:schemeClr val="tx1"/>
                </a:solidFill>
              </a:rPr>
              <a:t>З боку ЄС: </a:t>
            </a:r>
            <a:r>
              <a:rPr lang="uk-UA" sz="1600" dirty="0">
                <a:solidFill>
                  <a:schemeClr val="tx1"/>
                </a:solidFill>
              </a:rPr>
              <a:t>ЄК, </a:t>
            </a:r>
            <a:r>
              <a:rPr lang="en-US" sz="1600" dirty="0">
                <a:solidFill>
                  <a:schemeClr val="tx1"/>
                </a:solidFill>
              </a:rPr>
              <a:t>ACER</a:t>
            </a:r>
            <a:r>
              <a:rPr lang="uk-UA" sz="1600" dirty="0">
                <a:solidFill>
                  <a:schemeClr val="tx1"/>
                </a:solidFill>
              </a:rPr>
              <a:t>,</a:t>
            </a:r>
            <a:r>
              <a:rPr lang="en-US" sz="1600">
                <a:solidFill>
                  <a:schemeClr val="tx1"/>
                </a:solidFill>
              </a:rPr>
              <a:t> ENTSO-E,</a:t>
            </a:r>
            <a:r>
              <a:rPr lang="uk-UA" sz="160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MCSC* </a:t>
            </a:r>
            <a:r>
              <a:rPr lang="uk-UA" sz="1600" dirty="0">
                <a:solidFill>
                  <a:schemeClr val="tx1"/>
                </a:solidFill>
              </a:rPr>
              <a:t>та НЕМО Комітет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CE8A69-F5C5-A2E7-112E-4A5F951D141C}"/>
              </a:ext>
            </a:extLst>
          </p:cNvPr>
          <p:cNvSpPr txBox="1"/>
          <p:nvPr/>
        </p:nvSpPr>
        <p:spPr>
          <a:xfrm>
            <a:off x="208230" y="6354591"/>
            <a:ext cx="8872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1100" i="1" dirty="0">
                <a:solidFill>
                  <a:schemeClr val="bg2">
                    <a:lumMod val="50000"/>
                  </a:schemeClr>
                </a:solidFill>
              </a:rPr>
              <a:t>MCSC – Market Coupling Steering Committee (</a:t>
            </a:r>
            <a:r>
              <a:rPr lang="uk-UA" sz="1100" i="1" dirty="0">
                <a:solidFill>
                  <a:schemeClr val="bg2">
                    <a:lumMod val="50000"/>
                  </a:schemeClr>
                </a:solidFill>
              </a:rPr>
              <a:t>Керівний комітет сполучення ринків)</a:t>
            </a:r>
          </a:p>
        </p:txBody>
      </p:sp>
    </p:spTree>
    <p:extLst>
      <p:ext uri="{BB962C8B-B14F-4D97-AF65-F5344CB8AC3E}">
        <p14:creationId xmlns:p14="http://schemas.microsoft.com/office/powerpoint/2010/main" val="340011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F3F77-9BA3-776D-D204-826A8A192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7F98394-584A-E67B-F4AD-5AB9048353E1}"/>
              </a:ext>
            </a:extLst>
          </p:cNvPr>
          <p:cNvSpPr/>
          <p:nvPr/>
        </p:nvSpPr>
        <p:spPr>
          <a:xfrm>
            <a:off x="0" y="2431822"/>
            <a:ext cx="12192000" cy="19943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EBEA7E1-F931-729E-BA3C-72DEF527D1F5}"/>
              </a:ext>
            </a:extLst>
          </p:cNvPr>
          <p:cNvSpPr/>
          <p:nvPr/>
        </p:nvSpPr>
        <p:spPr>
          <a:xfrm>
            <a:off x="0" y="2498757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FB128BB-62D3-4130-1CAC-0AEB457062DA}"/>
              </a:ext>
            </a:extLst>
          </p:cNvPr>
          <p:cNvSpPr/>
          <p:nvPr/>
        </p:nvSpPr>
        <p:spPr>
          <a:xfrm>
            <a:off x="0" y="4295870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551451E1-0D71-4A72-EA00-4ABFF79D4B7B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6FCFB71D-0420-7BB0-49EA-5568CEA3E0A5}"/>
              </a:ext>
            </a:extLst>
          </p:cNvPr>
          <p:cNvGrpSpPr/>
          <p:nvPr/>
        </p:nvGrpSpPr>
        <p:grpSpPr>
          <a:xfrm>
            <a:off x="5036744" y="2688466"/>
            <a:ext cx="2118511" cy="523220"/>
            <a:chOff x="4988459" y="2700598"/>
            <a:chExt cx="2118511" cy="523220"/>
          </a:xfrm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78325064-CF53-67EC-865D-29BE299AC20E}"/>
                </a:ext>
              </a:extLst>
            </p:cNvPr>
            <p:cNvSpPr/>
            <p:nvPr/>
          </p:nvSpPr>
          <p:spPr>
            <a:xfrm>
              <a:off x="4988459" y="2700598"/>
              <a:ext cx="2118511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EEB22F98-FADC-64B8-CB7E-FDAE93AE0838}"/>
                </a:ext>
              </a:extLst>
            </p:cNvPr>
            <p:cNvGrpSpPr/>
            <p:nvPr/>
          </p:nvGrpSpPr>
          <p:grpSpPr>
            <a:xfrm>
              <a:off x="5282320" y="2700598"/>
              <a:ext cx="1627360" cy="523220"/>
              <a:chOff x="5102382" y="2770360"/>
              <a:chExt cx="1627360" cy="5232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2927D5-77D5-026D-E86C-7E4B40F36633}"/>
                  </a:ext>
                </a:extLst>
              </p:cNvPr>
              <p:cNvSpPr txBox="1"/>
              <p:nvPr/>
            </p:nvSpPr>
            <p:spPr>
              <a:xfrm>
                <a:off x="5462257" y="2770360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SDAC</a:t>
                </a:r>
                <a:endParaRPr lang="uk-UA" sz="2800" b="1" dirty="0"/>
              </a:p>
            </p:txBody>
          </p:sp>
          <p:sp>
            <p:nvSpPr>
              <p:cNvPr id="11" name="Рівнобедрений трикутник 10">
                <a:extLst>
                  <a:ext uri="{FF2B5EF4-FFF2-40B4-BE49-F238E27FC236}">
                    <a16:creationId xmlns:a16="http://schemas.microsoft.com/office/drawing/2014/main" id="{A0A5F976-A335-69FF-2848-5AE532FA9E3F}"/>
                  </a:ext>
                </a:extLst>
              </p:cNvPr>
              <p:cNvSpPr/>
              <p:nvPr/>
            </p:nvSpPr>
            <p:spPr>
              <a:xfrm rot="5400000">
                <a:off x="5066169" y="2936910"/>
                <a:ext cx="262550" cy="190123"/>
              </a:xfrm>
              <a:prstGeom prst="triangl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" name="Рівнобедрений трикутник 11">
                <a:extLst>
                  <a:ext uri="{FF2B5EF4-FFF2-40B4-BE49-F238E27FC236}">
                    <a16:creationId xmlns:a16="http://schemas.microsoft.com/office/drawing/2014/main" id="{C10EAD4B-D88D-96FE-BBDD-DD05739852C5}"/>
                  </a:ext>
                </a:extLst>
              </p:cNvPr>
              <p:cNvSpPr/>
              <p:nvPr/>
            </p:nvSpPr>
            <p:spPr>
              <a:xfrm rot="5400000">
                <a:off x="5330980" y="2936910"/>
                <a:ext cx="262550" cy="190123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8F61EBAB-D4CC-1E37-545E-2ED4317B55F5}"/>
              </a:ext>
            </a:extLst>
          </p:cNvPr>
          <p:cNvGrpSpPr/>
          <p:nvPr/>
        </p:nvGrpSpPr>
        <p:grpSpPr>
          <a:xfrm>
            <a:off x="5036743" y="3618053"/>
            <a:ext cx="2118511" cy="528872"/>
            <a:chOff x="5036744" y="3607881"/>
            <a:chExt cx="2118511" cy="528872"/>
          </a:xfrm>
        </p:grpSpPr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1B9C5AA2-266D-AD46-AABA-C06693214752}"/>
                </a:ext>
              </a:extLst>
            </p:cNvPr>
            <p:cNvSpPr/>
            <p:nvPr/>
          </p:nvSpPr>
          <p:spPr>
            <a:xfrm>
              <a:off x="5036744" y="3607881"/>
              <a:ext cx="2118511" cy="523220"/>
            </a:xfrm>
            <a:prstGeom prst="roundRect">
              <a:avLst/>
            </a:prstGeom>
            <a:solidFill>
              <a:srgbClr val="FDFFB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9D4824A7-1644-6D1A-87C0-995B46A94697}"/>
                </a:ext>
              </a:extLst>
            </p:cNvPr>
            <p:cNvGrpSpPr/>
            <p:nvPr/>
          </p:nvGrpSpPr>
          <p:grpSpPr>
            <a:xfrm>
              <a:off x="5330982" y="3613533"/>
              <a:ext cx="1626982" cy="523220"/>
              <a:chOff x="5377752" y="3535049"/>
              <a:chExt cx="162698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F1840A-AA93-793E-0653-8593678B67A2}"/>
                  </a:ext>
                </a:extLst>
              </p:cNvPr>
              <p:cNvSpPr txBox="1"/>
              <p:nvPr/>
            </p:nvSpPr>
            <p:spPr>
              <a:xfrm>
                <a:off x="5737249" y="3535049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SIDC</a:t>
                </a:r>
                <a:endParaRPr lang="uk-UA" sz="2800" b="1" dirty="0"/>
              </a:p>
            </p:txBody>
          </p:sp>
          <p:sp>
            <p:nvSpPr>
              <p:cNvPr id="15" name="Рівнобедрений трикутник 14">
                <a:extLst>
                  <a:ext uri="{FF2B5EF4-FFF2-40B4-BE49-F238E27FC236}">
                    <a16:creationId xmlns:a16="http://schemas.microsoft.com/office/drawing/2014/main" id="{AAB34602-BD5F-5D15-5E2E-85FEB8F64468}"/>
                  </a:ext>
                </a:extLst>
              </p:cNvPr>
              <p:cNvSpPr/>
              <p:nvPr/>
            </p:nvSpPr>
            <p:spPr>
              <a:xfrm rot="10800000">
                <a:off x="5377752" y="3582019"/>
                <a:ext cx="262550" cy="190123"/>
              </a:xfrm>
              <a:prstGeom prst="triangl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Рівнобедрений трикутник 15">
                <a:extLst>
                  <a:ext uri="{FF2B5EF4-FFF2-40B4-BE49-F238E27FC236}">
                    <a16:creationId xmlns:a16="http://schemas.microsoft.com/office/drawing/2014/main" id="{665057E1-3EC6-BC7E-4691-2BB5EDC99436}"/>
                  </a:ext>
                </a:extLst>
              </p:cNvPr>
              <p:cNvSpPr/>
              <p:nvPr/>
            </p:nvSpPr>
            <p:spPr>
              <a:xfrm>
                <a:off x="5377752" y="3817308"/>
                <a:ext cx="262550" cy="190123"/>
              </a:xfrm>
              <a:prstGeom prst="triangl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21A57C1-093B-3437-3D4A-0B2675963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" t="740" r="2820" b="5546"/>
          <a:stretch>
            <a:fillRect/>
          </a:stretch>
        </p:blipFill>
        <p:spPr>
          <a:xfrm>
            <a:off x="78650" y="2585956"/>
            <a:ext cx="971550" cy="68087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Зображення, що містить зірка, прапор, Електрик синій, Синій Мажорел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482B5E7-F871-DBD1-382A-2BBD9F9D6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32746" y="3541507"/>
            <a:ext cx="971550" cy="676312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9DA6C6-091A-D8B2-10C7-A37362B2F6E5}"/>
              </a:ext>
            </a:extLst>
          </p:cNvPr>
          <p:cNvSpPr txBox="1"/>
          <p:nvPr/>
        </p:nvSpPr>
        <p:spPr>
          <a:xfrm>
            <a:off x="952500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>
                <a:hlinkClick r:id="rId4" tooltip="https://en.wikipedia.org/wiki/Waste_framework_directive"/>
              </a:rPr>
              <a:t>Це фото</a:t>
            </a:r>
            <a:r>
              <a:rPr lang="uk-UA" sz="900"/>
              <a:t>; автор: Невідомий автор; ліцензія: </a:t>
            </a:r>
            <a:r>
              <a:rPr lang="uk-UA" sz="900">
                <a:hlinkClick r:id="rId5" tooltip="https://creativecommons.org/licenses/by-sa/3.0/"/>
              </a:rPr>
              <a:t>CC BY-SA</a:t>
            </a:r>
            <a:endParaRPr lang="uk-UA" sz="9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EC6F82-3B72-EFFC-3BB0-8BAAC829596C}"/>
              </a:ext>
            </a:extLst>
          </p:cNvPr>
          <p:cNvSpPr txBox="1"/>
          <p:nvPr/>
        </p:nvSpPr>
        <p:spPr>
          <a:xfrm>
            <a:off x="344032" y="241798"/>
            <a:ext cx="976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3771D"/>
                </a:solidFill>
                <a:latin typeface="+mj-lt"/>
              </a:rPr>
              <a:t>Market coupling </a:t>
            </a:r>
            <a:r>
              <a:rPr lang="uk-UA" sz="2800" b="1" dirty="0">
                <a:latin typeface="+mj-lt"/>
              </a:rPr>
              <a:t>– це смуга із зустрічним рухом</a:t>
            </a:r>
          </a:p>
        </p:txBody>
      </p: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53CDD8B1-451C-9C21-B44C-772C129B3E7D}"/>
              </a:ext>
            </a:extLst>
          </p:cNvPr>
          <p:cNvCxnSpPr/>
          <p:nvPr/>
        </p:nvCxnSpPr>
        <p:spPr>
          <a:xfrm>
            <a:off x="344032" y="241798"/>
            <a:ext cx="79670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1BE8874B-8718-DDCB-67F4-B90B3DDABCAF}"/>
              </a:ext>
            </a:extLst>
          </p:cNvPr>
          <p:cNvCxnSpPr/>
          <p:nvPr/>
        </p:nvCxnSpPr>
        <p:spPr>
          <a:xfrm>
            <a:off x="6888179" y="828765"/>
            <a:ext cx="79670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B6760DC-76F2-0568-E2E6-D24F9269C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782517"/>
              </p:ext>
            </p:extLst>
          </p:nvPr>
        </p:nvGraphicFramePr>
        <p:xfrm>
          <a:off x="1050200" y="1297721"/>
          <a:ext cx="4955263" cy="1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F26C372-A2F2-65F1-3775-CFF0BBD0A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131963"/>
              </p:ext>
            </p:extLst>
          </p:nvPr>
        </p:nvGraphicFramePr>
        <p:xfrm>
          <a:off x="6086946" y="4151513"/>
          <a:ext cx="5045800" cy="139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605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54CF7-02D6-63D1-5E23-24F0C2FC2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28EDAC3-B5B8-66DE-C31A-43292EF00E0B}"/>
              </a:ext>
            </a:extLst>
          </p:cNvPr>
          <p:cNvSpPr/>
          <p:nvPr/>
        </p:nvSpPr>
        <p:spPr>
          <a:xfrm>
            <a:off x="0" y="2431822"/>
            <a:ext cx="12192000" cy="19943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07D0E89-FB61-D239-E14F-77602E2ACF5F}"/>
              </a:ext>
            </a:extLst>
          </p:cNvPr>
          <p:cNvSpPr/>
          <p:nvPr/>
        </p:nvSpPr>
        <p:spPr>
          <a:xfrm>
            <a:off x="0" y="2498757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78EB803-898A-2167-ECED-0F9188356C0F}"/>
              </a:ext>
            </a:extLst>
          </p:cNvPr>
          <p:cNvSpPr/>
          <p:nvPr/>
        </p:nvSpPr>
        <p:spPr>
          <a:xfrm>
            <a:off x="0" y="4295870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89A505CA-E777-D387-3284-48590C5546C2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A06280D3-43D2-AE13-634F-031BE7E1B870}"/>
              </a:ext>
            </a:extLst>
          </p:cNvPr>
          <p:cNvGrpSpPr/>
          <p:nvPr/>
        </p:nvGrpSpPr>
        <p:grpSpPr>
          <a:xfrm>
            <a:off x="5036744" y="2688466"/>
            <a:ext cx="2118511" cy="523220"/>
            <a:chOff x="4988459" y="2700598"/>
            <a:chExt cx="2118511" cy="523220"/>
          </a:xfrm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71A085E3-9B97-7F03-D0CB-31D38CEC8A9B}"/>
                </a:ext>
              </a:extLst>
            </p:cNvPr>
            <p:cNvSpPr/>
            <p:nvPr/>
          </p:nvSpPr>
          <p:spPr>
            <a:xfrm>
              <a:off x="4988459" y="2700598"/>
              <a:ext cx="2118511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27F2DB35-D8C6-21D1-3E22-FF30D2349C8F}"/>
                </a:ext>
              </a:extLst>
            </p:cNvPr>
            <p:cNvGrpSpPr/>
            <p:nvPr/>
          </p:nvGrpSpPr>
          <p:grpSpPr>
            <a:xfrm>
              <a:off x="5282320" y="2700598"/>
              <a:ext cx="1627360" cy="523220"/>
              <a:chOff x="5102382" y="2770360"/>
              <a:chExt cx="1627360" cy="5232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C4B395-1B1D-4CDA-2F8A-E31CB0D9EDF3}"/>
                  </a:ext>
                </a:extLst>
              </p:cNvPr>
              <p:cNvSpPr txBox="1"/>
              <p:nvPr/>
            </p:nvSpPr>
            <p:spPr>
              <a:xfrm>
                <a:off x="5462257" y="2770360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SDAC</a:t>
                </a:r>
                <a:endParaRPr lang="uk-UA" sz="2800" b="1" dirty="0"/>
              </a:p>
            </p:txBody>
          </p:sp>
          <p:sp>
            <p:nvSpPr>
              <p:cNvPr id="11" name="Рівнобедрений трикутник 10">
                <a:extLst>
                  <a:ext uri="{FF2B5EF4-FFF2-40B4-BE49-F238E27FC236}">
                    <a16:creationId xmlns:a16="http://schemas.microsoft.com/office/drawing/2014/main" id="{8976840C-B0E4-1804-51EF-FE528AA6C77E}"/>
                  </a:ext>
                </a:extLst>
              </p:cNvPr>
              <p:cNvSpPr/>
              <p:nvPr/>
            </p:nvSpPr>
            <p:spPr>
              <a:xfrm rot="5400000">
                <a:off x="5066169" y="2936910"/>
                <a:ext cx="262550" cy="190123"/>
              </a:xfrm>
              <a:prstGeom prst="triangl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" name="Рівнобедрений трикутник 11">
                <a:extLst>
                  <a:ext uri="{FF2B5EF4-FFF2-40B4-BE49-F238E27FC236}">
                    <a16:creationId xmlns:a16="http://schemas.microsoft.com/office/drawing/2014/main" id="{B5E823CF-AA17-D5BB-207A-B8FDBBDDC429}"/>
                  </a:ext>
                </a:extLst>
              </p:cNvPr>
              <p:cNvSpPr/>
              <p:nvPr/>
            </p:nvSpPr>
            <p:spPr>
              <a:xfrm rot="5400000">
                <a:off x="5330980" y="2936910"/>
                <a:ext cx="262550" cy="190123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D889AAB-9DE0-002C-6A69-F67FBC96D42B}"/>
              </a:ext>
            </a:extLst>
          </p:cNvPr>
          <p:cNvGrpSpPr/>
          <p:nvPr/>
        </p:nvGrpSpPr>
        <p:grpSpPr>
          <a:xfrm>
            <a:off x="5036743" y="3618053"/>
            <a:ext cx="2118511" cy="528872"/>
            <a:chOff x="5036744" y="3607881"/>
            <a:chExt cx="2118511" cy="528872"/>
          </a:xfrm>
        </p:grpSpPr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75C2B505-3777-61B2-615B-F1BA3AB8CAF8}"/>
                </a:ext>
              </a:extLst>
            </p:cNvPr>
            <p:cNvSpPr/>
            <p:nvPr/>
          </p:nvSpPr>
          <p:spPr>
            <a:xfrm>
              <a:off x="5036744" y="3607881"/>
              <a:ext cx="2118511" cy="523220"/>
            </a:xfrm>
            <a:prstGeom prst="roundRect">
              <a:avLst/>
            </a:prstGeom>
            <a:solidFill>
              <a:srgbClr val="FDFFB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3A982D39-473C-1DBE-08B2-538E628EF861}"/>
                </a:ext>
              </a:extLst>
            </p:cNvPr>
            <p:cNvGrpSpPr/>
            <p:nvPr/>
          </p:nvGrpSpPr>
          <p:grpSpPr>
            <a:xfrm>
              <a:off x="5330982" y="3613533"/>
              <a:ext cx="1626982" cy="523220"/>
              <a:chOff x="5377752" y="3535049"/>
              <a:chExt cx="162698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4EF080-7419-1BE9-FF55-F73F61162263}"/>
                  </a:ext>
                </a:extLst>
              </p:cNvPr>
              <p:cNvSpPr txBox="1"/>
              <p:nvPr/>
            </p:nvSpPr>
            <p:spPr>
              <a:xfrm>
                <a:off x="5737249" y="3535049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SIDC</a:t>
                </a:r>
                <a:endParaRPr lang="uk-UA" sz="2800" b="1" dirty="0"/>
              </a:p>
            </p:txBody>
          </p:sp>
          <p:sp>
            <p:nvSpPr>
              <p:cNvPr id="15" name="Рівнобедрений трикутник 14">
                <a:extLst>
                  <a:ext uri="{FF2B5EF4-FFF2-40B4-BE49-F238E27FC236}">
                    <a16:creationId xmlns:a16="http://schemas.microsoft.com/office/drawing/2014/main" id="{1F1181A1-015B-E4A0-004B-464EDA2129C3}"/>
                  </a:ext>
                </a:extLst>
              </p:cNvPr>
              <p:cNvSpPr/>
              <p:nvPr/>
            </p:nvSpPr>
            <p:spPr>
              <a:xfrm rot="10800000">
                <a:off x="5377752" y="3582019"/>
                <a:ext cx="262550" cy="190123"/>
              </a:xfrm>
              <a:prstGeom prst="triangl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Рівнобедрений трикутник 15">
                <a:extLst>
                  <a:ext uri="{FF2B5EF4-FFF2-40B4-BE49-F238E27FC236}">
                    <a16:creationId xmlns:a16="http://schemas.microsoft.com/office/drawing/2014/main" id="{DD523F6E-8FC0-FD3A-7A37-B21D41851ADF}"/>
                  </a:ext>
                </a:extLst>
              </p:cNvPr>
              <p:cNvSpPr/>
              <p:nvPr/>
            </p:nvSpPr>
            <p:spPr>
              <a:xfrm>
                <a:off x="5377752" y="3817308"/>
                <a:ext cx="262550" cy="190123"/>
              </a:xfrm>
              <a:prstGeom prst="triangl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25F370D-C046-F67D-804C-6C556203C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" t="740" r="2820" b="5546"/>
          <a:stretch>
            <a:fillRect/>
          </a:stretch>
        </p:blipFill>
        <p:spPr>
          <a:xfrm>
            <a:off x="78650" y="2585956"/>
            <a:ext cx="971550" cy="68087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Зображення, що містить зірка, прапор, Електрик синій, Синій Мажорел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5560ACF-649F-C523-B8C0-A7E1CFCF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32746" y="3541507"/>
            <a:ext cx="971550" cy="676312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95654F5-DE6F-ACED-1DAB-9C4375624FE7}"/>
              </a:ext>
            </a:extLst>
          </p:cNvPr>
          <p:cNvSpPr txBox="1"/>
          <p:nvPr/>
        </p:nvSpPr>
        <p:spPr>
          <a:xfrm>
            <a:off x="952500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>
                <a:hlinkClick r:id="rId4" tooltip="https://en.wikipedia.org/wiki/Waste_framework_directive"/>
              </a:rPr>
              <a:t>Це фото</a:t>
            </a:r>
            <a:r>
              <a:rPr lang="uk-UA" sz="900"/>
              <a:t>; автор: Невідомий автор; ліцензія: </a:t>
            </a:r>
            <a:r>
              <a:rPr lang="uk-UA" sz="900">
                <a:hlinkClick r:id="rId5" tooltip="https://creativecommons.org/licenses/by-sa/3.0/"/>
              </a:rPr>
              <a:t>CC BY-SA</a:t>
            </a:r>
            <a:endParaRPr lang="uk-UA" sz="90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2C7D2CD-6B02-5D33-1863-2B2BC6289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173673"/>
              </p:ext>
            </p:extLst>
          </p:nvPr>
        </p:nvGraphicFramePr>
        <p:xfrm>
          <a:off x="1050200" y="1297721"/>
          <a:ext cx="4955263" cy="1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626B4F6-01C1-6EC7-413E-BFCB341C4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262890"/>
              </p:ext>
            </p:extLst>
          </p:nvPr>
        </p:nvGraphicFramePr>
        <p:xfrm>
          <a:off x="6086946" y="4151513"/>
          <a:ext cx="5045800" cy="139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A4C0ED8E-CC8D-3469-D525-30A724802E75}"/>
              </a:ext>
            </a:extLst>
          </p:cNvPr>
          <p:cNvSpPr/>
          <p:nvPr/>
        </p:nvSpPr>
        <p:spPr>
          <a:xfrm>
            <a:off x="6255945" y="153909"/>
            <a:ext cx="5522613" cy="221097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">
              <a:buAutoNum type="arabicPeriod"/>
            </a:pPr>
            <a:r>
              <a:rPr lang="uk-UA" sz="1200" b="1" dirty="0">
                <a:solidFill>
                  <a:schemeClr val="tx1"/>
                </a:solidFill>
              </a:rPr>
              <a:t>Транспозиція </a:t>
            </a:r>
            <a:r>
              <a:rPr lang="en-US" sz="1200" b="1" dirty="0">
                <a:solidFill>
                  <a:schemeClr val="tx1"/>
                </a:solidFill>
              </a:rPr>
              <a:t>Electricity Integration Package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Необхідно транспонувати </a:t>
            </a:r>
            <a:r>
              <a:rPr lang="uk-UA" sz="1100" b="1" dirty="0">
                <a:solidFill>
                  <a:schemeClr val="tx1"/>
                </a:solidFill>
              </a:rPr>
              <a:t>всі 9 НПА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27.06.2025 було зареєстровано законопроект </a:t>
            </a:r>
            <a:r>
              <a:rPr lang="uk-UA" sz="1100" b="1" dirty="0">
                <a:solidFill>
                  <a:schemeClr val="tx1"/>
                </a:solidFill>
              </a:rPr>
              <a:t>12807-д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Згідно з </a:t>
            </a:r>
            <a:r>
              <a:rPr lang="en-US" sz="1100" b="1" dirty="0">
                <a:solidFill>
                  <a:schemeClr val="tx1"/>
                </a:solidFill>
              </a:rPr>
              <a:t>Ukraine Facility Plan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uk-UA" sz="1100" dirty="0">
                <a:solidFill>
                  <a:schemeClr val="tx1"/>
                </a:solidFill>
              </a:rPr>
              <a:t>дата прийняття – </a:t>
            </a:r>
            <a:r>
              <a:rPr lang="en-US" sz="1100" dirty="0">
                <a:solidFill>
                  <a:schemeClr val="tx1"/>
                </a:solidFill>
              </a:rPr>
              <a:t>Q4 2025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uk-UA" sz="1200" b="1" dirty="0">
                <a:solidFill>
                  <a:schemeClr val="tx1"/>
                </a:solidFill>
              </a:rPr>
              <a:t>Внесення змін у вторинне законодавство</a:t>
            </a:r>
            <a:r>
              <a:rPr lang="uk-UA" sz="1200" dirty="0">
                <a:solidFill>
                  <a:schemeClr val="tx1"/>
                </a:solidFill>
              </a:rPr>
              <a:t> (Правила РДН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uk-UA" sz="1200" dirty="0">
                <a:solidFill>
                  <a:schemeClr val="tx1"/>
                </a:solidFill>
              </a:rPr>
              <a:t>ВДР, Кодекс системи передачі)</a:t>
            </a:r>
            <a:endParaRPr lang="uk-UA" sz="1200" b="1" u="sng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sz="1200" b="1" dirty="0">
                <a:solidFill>
                  <a:schemeClr val="tx1"/>
                </a:solidFill>
              </a:rPr>
              <a:t>Внесення змін в інші НПА </a:t>
            </a:r>
            <a:r>
              <a:rPr lang="uk-UA" sz="1200" dirty="0">
                <a:solidFill>
                  <a:schemeClr val="tx1"/>
                </a:solidFill>
              </a:rPr>
              <a:t>для вирішення проблем:</a:t>
            </a:r>
            <a:endParaRPr lang="uk-UA" sz="1200" b="1" u="sng" dirty="0">
              <a:solidFill>
                <a:schemeClr val="tx1"/>
              </a:solidFill>
            </a:endParaRPr>
          </a:p>
          <a:p>
            <a:pPr marL="800100" lvl="1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дефіциту обігових коштів для </a:t>
            </a:r>
            <a:r>
              <a:rPr lang="uk-UA" sz="1100" b="1" dirty="0">
                <a:solidFill>
                  <a:schemeClr val="tx1"/>
                </a:solidFill>
              </a:rPr>
              <a:t>сплати ПДВ при експорті</a:t>
            </a:r>
          </a:p>
          <a:p>
            <a:pPr marL="800100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вирішення проблеми відсутності джерела для </a:t>
            </a:r>
            <a:r>
              <a:rPr lang="uk-UA" sz="1100" b="1" dirty="0">
                <a:solidFill>
                  <a:schemeClr val="tx1"/>
                </a:solidFill>
              </a:rPr>
              <a:t>покриття імпортного мита та акцизу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3333BCC9-CEFD-E09C-FB18-A2ABAA02EA9D}"/>
              </a:ext>
            </a:extLst>
          </p:cNvPr>
          <p:cNvSpPr/>
          <p:nvPr/>
        </p:nvSpPr>
        <p:spPr>
          <a:xfrm>
            <a:off x="482850" y="4489048"/>
            <a:ext cx="5522613" cy="221097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sz="1200" b="1" dirty="0">
                <a:solidFill>
                  <a:schemeClr val="bg1"/>
                </a:solidFill>
              </a:rPr>
              <a:t>Верифікація транспозиції з боку ЕнС та ЄК</a:t>
            </a:r>
            <a:endParaRPr lang="en-US" sz="1200" b="1" dirty="0">
              <a:solidFill>
                <a:schemeClr val="bg1"/>
              </a:solidFill>
            </a:endParaRPr>
          </a:p>
          <a:p>
            <a:pPr marL="800100" lvl="1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bg1"/>
                </a:solidFill>
              </a:rPr>
              <a:t>Верифікація з боку </a:t>
            </a:r>
            <a:r>
              <a:rPr lang="uk-UA" sz="1100" b="1" dirty="0">
                <a:solidFill>
                  <a:schemeClr val="bg1"/>
                </a:solidFill>
              </a:rPr>
              <a:t>ЕнС –</a:t>
            </a:r>
            <a:r>
              <a:rPr lang="uk-UA" sz="1100" dirty="0">
                <a:solidFill>
                  <a:schemeClr val="bg1"/>
                </a:solidFill>
              </a:rPr>
              <a:t> </a:t>
            </a:r>
            <a:r>
              <a:rPr lang="uk-UA" sz="1100" b="1" dirty="0">
                <a:solidFill>
                  <a:schemeClr val="bg1"/>
                </a:solidFill>
              </a:rPr>
              <a:t>передумова</a:t>
            </a:r>
            <a:r>
              <a:rPr lang="uk-UA" sz="1100" dirty="0">
                <a:solidFill>
                  <a:schemeClr val="bg1"/>
                </a:solidFill>
              </a:rPr>
              <a:t> для реалізації наступних кроків</a:t>
            </a:r>
          </a:p>
          <a:p>
            <a:pPr marL="800100" lvl="1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bg1"/>
                </a:solidFill>
              </a:rPr>
              <a:t>Верифікація з боку </a:t>
            </a:r>
            <a:r>
              <a:rPr lang="uk-UA" sz="1100" b="1" dirty="0">
                <a:solidFill>
                  <a:schemeClr val="bg1"/>
                </a:solidFill>
              </a:rPr>
              <a:t>ЄК – скринінг </a:t>
            </a:r>
            <a:r>
              <a:rPr lang="uk-UA" sz="1100" dirty="0">
                <a:solidFill>
                  <a:schemeClr val="bg1"/>
                </a:solidFill>
              </a:rPr>
              <a:t>законодавства у контексті євроінтеграції</a:t>
            </a:r>
            <a:endParaRPr lang="en-US" sz="1100" dirty="0">
              <a:solidFill>
                <a:schemeClr val="bg1"/>
              </a:solidFill>
            </a:endParaRPr>
          </a:p>
          <a:p>
            <a:pPr marL="228600" indent="-228600" algn="just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uk-UA" sz="1200" b="1" dirty="0">
                <a:solidFill>
                  <a:schemeClr val="bg1"/>
                </a:solidFill>
              </a:rPr>
              <a:t>Затвердження МСО ІР з боку </a:t>
            </a:r>
            <a:r>
              <a:rPr lang="en-US" sz="1200" b="1" dirty="0">
                <a:solidFill>
                  <a:schemeClr val="bg1"/>
                </a:solidFill>
              </a:rPr>
              <a:t>ACER</a:t>
            </a:r>
            <a:endParaRPr lang="uk-UA" sz="1200" b="1" dirty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bg1"/>
                </a:solidFill>
              </a:rPr>
              <a:t>НЕМО ЄС подали на розгляд в січні 2025, </a:t>
            </a:r>
            <a:r>
              <a:rPr lang="uk-UA" sz="1100" b="1" dirty="0">
                <a:solidFill>
                  <a:schemeClr val="bg1"/>
                </a:solidFill>
              </a:rPr>
              <a:t>затвердження перенесено з липня на кінець року </a:t>
            </a:r>
            <a:r>
              <a:rPr lang="uk-UA" sz="1100" dirty="0">
                <a:solidFill>
                  <a:schemeClr val="bg1"/>
                </a:solidFill>
              </a:rPr>
              <a:t>через відсутність </a:t>
            </a:r>
            <a:r>
              <a:rPr lang="en-US" sz="1100" dirty="0">
                <a:solidFill>
                  <a:schemeClr val="bg1"/>
                </a:solidFill>
              </a:rPr>
              <a:t>impact assessment</a:t>
            </a:r>
          </a:p>
          <a:p>
            <a:pPr marL="800100" lvl="1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100" b="1" dirty="0">
                <a:solidFill>
                  <a:schemeClr val="bg1"/>
                </a:solidFill>
              </a:rPr>
              <a:t>Положення дискримінують ЕнС НЕМО </a:t>
            </a:r>
            <a:r>
              <a:rPr lang="uk-UA" sz="1100" dirty="0">
                <a:solidFill>
                  <a:schemeClr val="bg1"/>
                </a:solidFill>
              </a:rPr>
              <a:t>– </a:t>
            </a:r>
            <a:r>
              <a:rPr lang="uk-UA" sz="1100" i="1" dirty="0">
                <a:solidFill>
                  <a:schemeClr val="bg1"/>
                </a:solidFill>
              </a:rPr>
              <a:t>нема права голосу, заборона на виконання МСО Функції, повна залежність від НЕМО ЄС</a:t>
            </a:r>
          </a:p>
        </p:txBody>
      </p:sp>
    </p:spTree>
    <p:extLst>
      <p:ext uri="{BB962C8B-B14F-4D97-AF65-F5344CB8AC3E}">
        <p14:creationId xmlns:p14="http://schemas.microsoft.com/office/powerpoint/2010/main" val="1570168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D2A2C-A5D0-3D9F-B6E4-52CD67025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14F2E82-FC69-4603-BC98-6A93B563F4FC}"/>
              </a:ext>
            </a:extLst>
          </p:cNvPr>
          <p:cNvSpPr/>
          <p:nvPr/>
        </p:nvSpPr>
        <p:spPr>
          <a:xfrm>
            <a:off x="0" y="2431822"/>
            <a:ext cx="12192000" cy="19943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7D92EAA-1ADA-E49A-3EC5-5E2286A5EE88}"/>
              </a:ext>
            </a:extLst>
          </p:cNvPr>
          <p:cNvSpPr/>
          <p:nvPr/>
        </p:nvSpPr>
        <p:spPr>
          <a:xfrm>
            <a:off x="0" y="2498757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A93D258-348D-F00E-ECDB-A5EED28CBA4E}"/>
              </a:ext>
            </a:extLst>
          </p:cNvPr>
          <p:cNvSpPr/>
          <p:nvPr/>
        </p:nvSpPr>
        <p:spPr>
          <a:xfrm>
            <a:off x="0" y="4295870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2D80B209-AE5F-6121-2D24-39819D80A0CD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511E43D5-28D7-41C7-1CA5-8ED51E93C9A9}"/>
              </a:ext>
            </a:extLst>
          </p:cNvPr>
          <p:cNvGrpSpPr/>
          <p:nvPr/>
        </p:nvGrpSpPr>
        <p:grpSpPr>
          <a:xfrm>
            <a:off x="5036744" y="2688466"/>
            <a:ext cx="2118511" cy="523220"/>
            <a:chOff x="4988459" y="2700598"/>
            <a:chExt cx="2118511" cy="523220"/>
          </a:xfrm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578BF79C-0395-F872-E53E-BE318662B7BA}"/>
                </a:ext>
              </a:extLst>
            </p:cNvPr>
            <p:cNvSpPr/>
            <p:nvPr/>
          </p:nvSpPr>
          <p:spPr>
            <a:xfrm>
              <a:off x="4988459" y="2700598"/>
              <a:ext cx="2118511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B8236B7D-92AA-7CB5-7455-08CE942FA53F}"/>
                </a:ext>
              </a:extLst>
            </p:cNvPr>
            <p:cNvGrpSpPr/>
            <p:nvPr/>
          </p:nvGrpSpPr>
          <p:grpSpPr>
            <a:xfrm>
              <a:off x="5282320" y="2700598"/>
              <a:ext cx="1627360" cy="523220"/>
              <a:chOff x="5102382" y="2770360"/>
              <a:chExt cx="1627360" cy="5232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ECF10A-2669-6470-1F53-8240C5E17278}"/>
                  </a:ext>
                </a:extLst>
              </p:cNvPr>
              <p:cNvSpPr txBox="1"/>
              <p:nvPr/>
            </p:nvSpPr>
            <p:spPr>
              <a:xfrm>
                <a:off x="5462257" y="2770360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SDAC</a:t>
                </a:r>
                <a:endParaRPr lang="uk-UA" sz="2800" b="1" dirty="0"/>
              </a:p>
            </p:txBody>
          </p:sp>
          <p:sp>
            <p:nvSpPr>
              <p:cNvPr id="11" name="Рівнобедрений трикутник 10">
                <a:extLst>
                  <a:ext uri="{FF2B5EF4-FFF2-40B4-BE49-F238E27FC236}">
                    <a16:creationId xmlns:a16="http://schemas.microsoft.com/office/drawing/2014/main" id="{0F63BA18-731F-CA9C-904D-7D216937DFA6}"/>
                  </a:ext>
                </a:extLst>
              </p:cNvPr>
              <p:cNvSpPr/>
              <p:nvPr/>
            </p:nvSpPr>
            <p:spPr>
              <a:xfrm rot="5400000">
                <a:off x="5066169" y="2936910"/>
                <a:ext cx="262550" cy="190123"/>
              </a:xfrm>
              <a:prstGeom prst="triangl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" name="Рівнобедрений трикутник 11">
                <a:extLst>
                  <a:ext uri="{FF2B5EF4-FFF2-40B4-BE49-F238E27FC236}">
                    <a16:creationId xmlns:a16="http://schemas.microsoft.com/office/drawing/2014/main" id="{B37ABADF-EFFB-A589-9947-B471B3B2E252}"/>
                  </a:ext>
                </a:extLst>
              </p:cNvPr>
              <p:cNvSpPr/>
              <p:nvPr/>
            </p:nvSpPr>
            <p:spPr>
              <a:xfrm rot="5400000">
                <a:off x="5330980" y="2936910"/>
                <a:ext cx="262550" cy="190123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E76D7C80-B41A-F0AC-03BA-42ABBF160E75}"/>
              </a:ext>
            </a:extLst>
          </p:cNvPr>
          <p:cNvGrpSpPr/>
          <p:nvPr/>
        </p:nvGrpSpPr>
        <p:grpSpPr>
          <a:xfrm>
            <a:off x="5036743" y="3618053"/>
            <a:ext cx="2118511" cy="528872"/>
            <a:chOff x="5036744" y="3607881"/>
            <a:chExt cx="2118511" cy="528872"/>
          </a:xfrm>
        </p:grpSpPr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685E744C-ED87-01EC-E45C-565109EF37B5}"/>
                </a:ext>
              </a:extLst>
            </p:cNvPr>
            <p:cNvSpPr/>
            <p:nvPr/>
          </p:nvSpPr>
          <p:spPr>
            <a:xfrm>
              <a:off x="5036744" y="3607881"/>
              <a:ext cx="2118511" cy="523220"/>
            </a:xfrm>
            <a:prstGeom prst="roundRect">
              <a:avLst/>
            </a:prstGeom>
            <a:solidFill>
              <a:srgbClr val="FDFFB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73B0C174-AEE4-9AC0-FA65-82165EC191D4}"/>
                </a:ext>
              </a:extLst>
            </p:cNvPr>
            <p:cNvGrpSpPr/>
            <p:nvPr/>
          </p:nvGrpSpPr>
          <p:grpSpPr>
            <a:xfrm>
              <a:off x="5330982" y="3613533"/>
              <a:ext cx="1626982" cy="523220"/>
              <a:chOff x="5377752" y="3535049"/>
              <a:chExt cx="162698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356C2F-1CC5-9C9C-ACDC-3494EC7B280A}"/>
                  </a:ext>
                </a:extLst>
              </p:cNvPr>
              <p:cNvSpPr txBox="1"/>
              <p:nvPr/>
            </p:nvSpPr>
            <p:spPr>
              <a:xfrm>
                <a:off x="5737249" y="3535049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SIDC</a:t>
                </a:r>
                <a:endParaRPr lang="uk-UA" sz="2800" b="1" dirty="0"/>
              </a:p>
            </p:txBody>
          </p:sp>
          <p:sp>
            <p:nvSpPr>
              <p:cNvPr id="15" name="Рівнобедрений трикутник 14">
                <a:extLst>
                  <a:ext uri="{FF2B5EF4-FFF2-40B4-BE49-F238E27FC236}">
                    <a16:creationId xmlns:a16="http://schemas.microsoft.com/office/drawing/2014/main" id="{A9A5BF0F-A18A-04C7-B140-2128FF90128B}"/>
                  </a:ext>
                </a:extLst>
              </p:cNvPr>
              <p:cNvSpPr/>
              <p:nvPr/>
            </p:nvSpPr>
            <p:spPr>
              <a:xfrm rot="10800000">
                <a:off x="5377752" y="3582019"/>
                <a:ext cx="262550" cy="190123"/>
              </a:xfrm>
              <a:prstGeom prst="triangl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Рівнобедрений трикутник 15">
                <a:extLst>
                  <a:ext uri="{FF2B5EF4-FFF2-40B4-BE49-F238E27FC236}">
                    <a16:creationId xmlns:a16="http://schemas.microsoft.com/office/drawing/2014/main" id="{EB9669F9-2F86-52CC-1F9F-388560C7FB44}"/>
                  </a:ext>
                </a:extLst>
              </p:cNvPr>
              <p:cNvSpPr/>
              <p:nvPr/>
            </p:nvSpPr>
            <p:spPr>
              <a:xfrm>
                <a:off x="5377752" y="3817308"/>
                <a:ext cx="262550" cy="190123"/>
              </a:xfrm>
              <a:prstGeom prst="triangl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A7DD72D-2795-FF4E-F76E-5D5DF9BE1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" t="740" r="2820" b="5546"/>
          <a:stretch>
            <a:fillRect/>
          </a:stretch>
        </p:blipFill>
        <p:spPr>
          <a:xfrm>
            <a:off x="1880290" y="2609639"/>
            <a:ext cx="971550" cy="68087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Зображення, що містить зірка, прапор, Електрик синій, Синій Мажорел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2B1DD933-A8D5-9125-D1A8-44F304CAB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2175" y="3552624"/>
            <a:ext cx="971550" cy="676312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5C26DF-33A1-0AFA-FCAB-2C61BEA3387E}"/>
              </a:ext>
            </a:extLst>
          </p:cNvPr>
          <p:cNvSpPr txBox="1"/>
          <p:nvPr/>
        </p:nvSpPr>
        <p:spPr>
          <a:xfrm>
            <a:off x="952500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>
                <a:hlinkClick r:id="rId4" tooltip="https://en.wikipedia.org/wiki/Waste_framework_directive"/>
              </a:rPr>
              <a:t>Це фото</a:t>
            </a:r>
            <a:r>
              <a:rPr lang="uk-UA" sz="900"/>
              <a:t>; автор: Невідомий автор; ліцензія: </a:t>
            </a:r>
            <a:r>
              <a:rPr lang="uk-UA" sz="900">
                <a:hlinkClick r:id="rId5" tooltip="https://creativecommons.org/licenses/by-sa/3.0/"/>
              </a:rPr>
              <a:t>CC BY-SA</a:t>
            </a:r>
            <a:endParaRPr lang="uk-UA" sz="90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4F056FA-066D-98DC-9C0C-58F43CD12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598752"/>
              </p:ext>
            </p:extLst>
          </p:nvPr>
        </p:nvGraphicFramePr>
        <p:xfrm>
          <a:off x="1050200" y="1297721"/>
          <a:ext cx="4955263" cy="1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AEA6FB2-33AB-3E01-CF2D-EDB370CC8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163524"/>
              </p:ext>
            </p:extLst>
          </p:nvPr>
        </p:nvGraphicFramePr>
        <p:xfrm>
          <a:off x="6086946" y="4151513"/>
          <a:ext cx="5045800" cy="139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0BE4C944-41C1-A4B7-CD3F-F773F2EC05AF}"/>
              </a:ext>
            </a:extLst>
          </p:cNvPr>
          <p:cNvSpPr/>
          <p:nvPr/>
        </p:nvSpPr>
        <p:spPr>
          <a:xfrm>
            <a:off x="6255945" y="153909"/>
            <a:ext cx="5522613" cy="221097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sz="1200" b="1" dirty="0">
                <a:solidFill>
                  <a:schemeClr val="tx1"/>
                </a:solidFill>
              </a:rPr>
              <a:t>Повноправне членство </a:t>
            </a:r>
            <a:r>
              <a:rPr lang="en-US" sz="1200" b="1" dirty="0">
                <a:solidFill>
                  <a:schemeClr val="tx1"/>
                </a:solidFill>
              </a:rPr>
              <a:t>MCSC </a:t>
            </a:r>
            <a:r>
              <a:rPr lang="uk-UA" sz="1200" b="1" dirty="0">
                <a:solidFill>
                  <a:schemeClr val="tx1"/>
                </a:solidFill>
              </a:rPr>
              <a:t>та НЕМО Комітеті</a:t>
            </a:r>
            <a:endParaRPr lang="en-US" sz="1200" b="1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uk-UA" sz="1200" b="1" dirty="0">
                <a:solidFill>
                  <a:schemeClr val="tx1"/>
                </a:solidFill>
              </a:rPr>
              <a:t>Приєднання до договорів про співробітництво</a:t>
            </a:r>
            <a:r>
              <a:rPr lang="uk-UA" sz="1200" dirty="0">
                <a:solidFill>
                  <a:schemeClr val="tx1"/>
                </a:solidFill>
              </a:rPr>
              <a:t> (</a:t>
            </a:r>
            <a:r>
              <a:rPr lang="en-US" sz="1200" dirty="0">
                <a:solidFill>
                  <a:schemeClr val="tx1"/>
                </a:solidFill>
              </a:rPr>
              <a:t>ANCA, DAOA, IDOA)</a:t>
            </a:r>
            <a:endParaRPr lang="uk-UA" sz="1200" b="1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uk-UA" sz="1200" b="1" dirty="0">
                <a:solidFill>
                  <a:schemeClr val="tx1"/>
                </a:solidFill>
              </a:rPr>
              <a:t>Створення </a:t>
            </a:r>
            <a:r>
              <a:rPr lang="en-US" sz="1200" b="1" dirty="0">
                <a:solidFill>
                  <a:schemeClr val="tx1"/>
                </a:solidFill>
              </a:rPr>
              <a:t>Local Implementation Project (LIP) </a:t>
            </a:r>
            <a:r>
              <a:rPr lang="uk-UA" sz="1200" b="1" dirty="0">
                <a:solidFill>
                  <a:schemeClr val="tx1"/>
                </a:solidFill>
              </a:rPr>
              <a:t>та </a:t>
            </a:r>
            <a:r>
              <a:rPr lang="en-US" sz="1200" b="1" dirty="0">
                <a:solidFill>
                  <a:schemeClr val="tx1"/>
                </a:solidFill>
              </a:rPr>
              <a:t>Capacity Calculation Region (CCR)</a:t>
            </a:r>
            <a:endParaRPr lang="uk-UA" sz="1200" b="1" dirty="0">
              <a:solidFill>
                <a:schemeClr val="tx1"/>
              </a:solidFill>
            </a:endParaRPr>
          </a:p>
          <a:p>
            <a:pPr marL="800100" lvl="1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100" b="1" dirty="0">
                <a:solidFill>
                  <a:schemeClr val="tx1"/>
                </a:solidFill>
              </a:rPr>
              <a:t>Створення відбулося у </a:t>
            </a:r>
            <a:r>
              <a:rPr lang="en-US" sz="1100" b="1" dirty="0">
                <a:solidFill>
                  <a:schemeClr val="tx1"/>
                </a:solidFill>
              </a:rPr>
              <a:t>Q4 2024 </a:t>
            </a:r>
            <a:r>
              <a:rPr lang="en-US" sz="1100" dirty="0">
                <a:solidFill>
                  <a:schemeClr val="tx1"/>
                </a:solidFill>
              </a:rPr>
              <a:t>– </a:t>
            </a:r>
            <a:r>
              <a:rPr lang="uk-UA" sz="1100" dirty="0">
                <a:solidFill>
                  <a:schemeClr val="tx1"/>
                </a:solidFill>
              </a:rPr>
              <a:t>були підписані відповідні Меморандуми</a:t>
            </a:r>
          </a:p>
          <a:p>
            <a:pPr marL="800100" lvl="1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Робота спрямована на </a:t>
            </a:r>
            <a:r>
              <a:rPr lang="uk-UA" sz="1100" b="1" dirty="0">
                <a:solidFill>
                  <a:schemeClr val="tx1"/>
                </a:solidFill>
              </a:rPr>
              <a:t>підготовку сполучення РДН</a:t>
            </a:r>
            <a:r>
              <a:rPr lang="en-US" sz="1100" b="1" dirty="0">
                <a:solidFill>
                  <a:schemeClr val="tx1"/>
                </a:solidFill>
              </a:rPr>
              <a:t>/</a:t>
            </a:r>
            <a:r>
              <a:rPr lang="uk-UA" sz="1100" b="1" dirty="0">
                <a:solidFill>
                  <a:schemeClr val="tx1"/>
                </a:solidFill>
              </a:rPr>
              <a:t>ВДР </a:t>
            </a:r>
            <a:r>
              <a:rPr lang="uk-UA" sz="1100" dirty="0">
                <a:solidFill>
                  <a:schemeClr val="tx1"/>
                </a:solidFill>
              </a:rPr>
              <a:t>України і Молдови до </a:t>
            </a:r>
            <a:r>
              <a:rPr lang="en-US" sz="1100" dirty="0">
                <a:solidFill>
                  <a:schemeClr val="tx1"/>
                </a:solidFill>
              </a:rPr>
              <a:t>SDAC/SIDC</a:t>
            </a:r>
          </a:p>
          <a:p>
            <a:pPr marL="800100" lvl="1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</a:rPr>
              <a:t>Вирішення </a:t>
            </a:r>
            <a:r>
              <a:rPr lang="uk-UA" sz="1100" b="1" dirty="0">
                <a:solidFill>
                  <a:schemeClr val="tx1"/>
                </a:solidFill>
              </a:rPr>
              <a:t>юридичних, технічних та операційних </a:t>
            </a:r>
            <a:r>
              <a:rPr lang="uk-UA" sz="1100" dirty="0">
                <a:solidFill>
                  <a:schemeClr val="tx1"/>
                </a:solidFill>
              </a:rPr>
              <a:t>питань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86CAB09F-04E6-D827-80A0-A6CC110B76B4}"/>
              </a:ext>
            </a:extLst>
          </p:cNvPr>
          <p:cNvSpPr/>
          <p:nvPr/>
        </p:nvSpPr>
        <p:spPr>
          <a:xfrm>
            <a:off x="482850" y="4489048"/>
            <a:ext cx="5522613" cy="221097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sz="1200" b="1" dirty="0">
                <a:solidFill>
                  <a:schemeClr val="bg1"/>
                </a:solidFill>
              </a:rPr>
              <a:t>Розробка договірної архітектури для ЕнС НЕМО та ОСП</a:t>
            </a:r>
            <a:endParaRPr lang="en-US" sz="1200" b="1" dirty="0">
              <a:solidFill>
                <a:schemeClr val="bg1"/>
              </a:solidFill>
            </a:endParaRPr>
          </a:p>
          <a:p>
            <a:pPr marL="800100" lvl="1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bg1"/>
                </a:solidFill>
              </a:rPr>
              <a:t>Триває робота над об</a:t>
            </a:r>
            <a:r>
              <a:rPr lang="en-US" sz="1100" dirty="0">
                <a:solidFill>
                  <a:schemeClr val="bg1"/>
                </a:solidFill>
              </a:rPr>
              <a:t>’</a:t>
            </a:r>
            <a:r>
              <a:rPr lang="uk-UA" sz="1100" dirty="0">
                <a:solidFill>
                  <a:schemeClr val="bg1"/>
                </a:solidFill>
              </a:rPr>
              <a:t>єднанням </a:t>
            </a:r>
            <a:r>
              <a:rPr lang="en-US" sz="1100" dirty="0">
                <a:solidFill>
                  <a:schemeClr val="bg1"/>
                </a:solidFill>
              </a:rPr>
              <a:t>ANCA, ANDOA, ANIDOA</a:t>
            </a:r>
            <a:endParaRPr lang="uk-UA" sz="1100" dirty="0">
              <a:solidFill>
                <a:schemeClr val="bg1"/>
              </a:solidFill>
            </a:endParaRPr>
          </a:p>
          <a:p>
            <a:pPr marL="800100" lvl="1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bg1"/>
                </a:solidFill>
              </a:rPr>
              <a:t>Потенційно </a:t>
            </a:r>
            <a:r>
              <a:rPr lang="uk-UA" sz="1100" b="1" dirty="0">
                <a:solidFill>
                  <a:schemeClr val="bg1"/>
                </a:solidFill>
              </a:rPr>
              <a:t>розробка окремого Додатка </a:t>
            </a:r>
            <a:r>
              <a:rPr lang="uk-UA" sz="1100" dirty="0">
                <a:solidFill>
                  <a:schemeClr val="bg1"/>
                </a:solidFill>
              </a:rPr>
              <a:t>для ЕнС</a:t>
            </a:r>
          </a:p>
          <a:p>
            <a:pPr marL="800100" lvl="1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bg1"/>
                </a:solidFill>
              </a:rPr>
              <a:t>Залежність від фінальної редакції МСО ІР</a:t>
            </a:r>
            <a:endParaRPr lang="en-US" sz="1100" dirty="0">
              <a:solidFill>
                <a:schemeClr val="bg1"/>
              </a:solidFill>
            </a:endParaRPr>
          </a:p>
          <a:p>
            <a:pPr marL="228600" indent="-228600" algn="just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uk-UA" sz="1200" b="1" dirty="0">
                <a:solidFill>
                  <a:schemeClr val="bg1"/>
                </a:solidFill>
              </a:rPr>
              <a:t>Вплив САСМ 2.0. та 15 </a:t>
            </a:r>
            <a:r>
              <a:rPr lang="en-US" sz="1200" b="1" dirty="0">
                <a:solidFill>
                  <a:schemeClr val="bg1"/>
                </a:solidFill>
              </a:rPr>
              <a:t>MTU</a:t>
            </a:r>
            <a:endParaRPr lang="uk-UA" sz="1200" b="1" dirty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MCSC </a:t>
            </a:r>
            <a:r>
              <a:rPr lang="uk-UA" sz="1100" dirty="0">
                <a:solidFill>
                  <a:schemeClr val="bg1"/>
                </a:solidFill>
              </a:rPr>
              <a:t>встановив </a:t>
            </a:r>
            <a:r>
              <a:rPr lang="uk-UA" sz="1100" b="1" dirty="0">
                <a:solidFill>
                  <a:schemeClr val="bg1"/>
                </a:solidFill>
              </a:rPr>
              <a:t>чіткі </a:t>
            </a:r>
            <a:r>
              <a:rPr lang="en-US" sz="1100" b="1" dirty="0">
                <a:solidFill>
                  <a:schemeClr val="bg1"/>
                </a:solidFill>
              </a:rPr>
              <a:t>go-live windows</a:t>
            </a:r>
            <a:r>
              <a:rPr lang="en-US" sz="1100" dirty="0">
                <a:solidFill>
                  <a:schemeClr val="bg1"/>
                </a:solidFill>
              </a:rPr>
              <a:t>: Q1 2027, 2028, 2029, 2030</a:t>
            </a:r>
            <a:endParaRPr lang="uk-UA" sz="1100" dirty="0">
              <a:solidFill>
                <a:schemeClr val="bg1"/>
              </a:solidFill>
            </a:endParaRPr>
          </a:p>
          <a:p>
            <a:pPr marL="800100" lvl="1" indent="-342900" algn="just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bg1"/>
                </a:solidFill>
              </a:rPr>
              <a:t>Кожному з них передує </a:t>
            </a:r>
            <a:r>
              <a:rPr lang="uk-UA" sz="1100" b="1" dirty="0">
                <a:solidFill>
                  <a:schemeClr val="bg1"/>
                </a:solidFill>
              </a:rPr>
              <a:t>18-місячний підготовчий період</a:t>
            </a:r>
          </a:p>
          <a:p>
            <a:pPr marL="800100" lvl="1" indent="-342900" algn="just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100" dirty="0">
                <a:solidFill>
                  <a:schemeClr val="bg1"/>
                </a:solidFill>
              </a:rPr>
              <a:t>Прийняття нового САСМ та перенесення 15 </a:t>
            </a:r>
            <a:r>
              <a:rPr lang="en-US" sz="1100" dirty="0">
                <a:solidFill>
                  <a:schemeClr val="bg1"/>
                </a:solidFill>
              </a:rPr>
              <a:t>MTU </a:t>
            </a:r>
            <a:r>
              <a:rPr lang="uk-UA" sz="1100" dirty="0">
                <a:solidFill>
                  <a:schemeClr val="bg1"/>
                </a:solidFill>
              </a:rPr>
              <a:t>може нести </a:t>
            </a:r>
            <a:r>
              <a:rPr lang="uk-UA" sz="1100" b="1" dirty="0">
                <a:solidFill>
                  <a:schemeClr val="bg1"/>
                </a:solidFill>
              </a:rPr>
              <a:t>ризик порушення планування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6F77612D-78A6-8C19-452C-5773632535EC}"/>
              </a:ext>
            </a:extLst>
          </p:cNvPr>
          <p:cNvSpPr/>
          <p:nvPr/>
        </p:nvSpPr>
        <p:spPr>
          <a:xfrm>
            <a:off x="952500" y="200633"/>
            <a:ext cx="1645845" cy="1403648"/>
          </a:xfrm>
          <a:prstGeom prst="roundRect">
            <a:avLst/>
          </a:prstGeom>
          <a:solidFill>
            <a:srgbClr val="FFEB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uk-UA" sz="1000" dirty="0">
                <a:solidFill>
                  <a:schemeClr val="bg1">
                    <a:lumMod val="75000"/>
                  </a:schemeClr>
                </a:solidFill>
              </a:rPr>
              <a:t>Транспозиція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EIP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uk-UA" sz="1000" dirty="0">
                <a:solidFill>
                  <a:schemeClr val="bg1">
                    <a:lumMod val="75000"/>
                  </a:schemeClr>
                </a:solidFill>
              </a:rPr>
              <a:t>Зміни у вторинне законодавство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uk-UA" sz="1000" dirty="0">
                <a:solidFill>
                  <a:schemeClr val="bg1">
                    <a:lumMod val="75000"/>
                  </a:schemeClr>
                </a:solidFill>
              </a:rPr>
              <a:t>Зміни в інші НПА (податкові, митні і валютні питання)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6983010-8FBF-6D32-58B4-CC6CC6462FF2}"/>
              </a:ext>
            </a:extLst>
          </p:cNvPr>
          <p:cNvSpPr/>
          <p:nvPr/>
        </p:nvSpPr>
        <p:spPr>
          <a:xfrm>
            <a:off x="9512175" y="5296379"/>
            <a:ext cx="1645846" cy="1403648"/>
          </a:xfrm>
          <a:prstGeom prst="roundRect">
            <a:avLst/>
          </a:prstGeom>
          <a:solidFill>
            <a:srgbClr val="C5F0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uk-UA" sz="1200" dirty="0">
                <a:solidFill>
                  <a:schemeClr val="bg1">
                    <a:lumMod val="75000"/>
                  </a:schemeClr>
                </a:solidFill>
              </a:rPr>
              <a:t>ЄК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uk-UA" sz="1200" dirty="0">
                <a:solidFill>
                  <a:schemeClr val="bg1">
                    <a:lumMod val="75000"/>
                  </a:schemeClr>
                </a:solidFill>
              </a:rPr>
              <a:t>ЕнС – верифікація транспозиції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ACER – </a:t>
            </a:r>
            <a:br>
              <a:rPr lang="uk-UA" sz="1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uk-UA" sz="1200" dirty="0">
                <a:solidFill>
                  <a:schemeClr val="bg1">
                    <a:lumMod val="75000"/>
                  </a:schemeClr>
                </a:solidFill>
              </a:rPr>
              <a:t>МСО ІР</a:t>
            </a:r>
          </a:p>
        </p:txBody>
      </p:sp>
    </p:spTree>
    <p:extLst>
      <p:ext uri="{BB962C8B-B14F-4D97-AF65-F5344CB8AC3E}">
        <p14:creationId xmlns:p14="http://schemas.microsoft.com/office/powerpoint/2010/main" val="206067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85170-EAFC-3795-A231-632EE3766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9CD1BB4-99BB-BFB4-0D79-9868C47880BD}"/>
              </a:ext>
            </a:extLst>
          </p:cNvPr>
          <p:cNvSpPr/>
          <p:nvPr/>
        </p:nvSpPr>
        <p:spPr>
          <a:xfrm>
            <a:off x="0" y="2431822"/>
            <a:ext cx="12192000" cy="19943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8A24D56-86BF-754C-9EDF-A715DC67BFE9}"/>
              </a:ext>
            </a:extLst>
          </p:cNvPr>
          <p:cNvSpPr/>
          <p:nvPr/>
        </p:nvSpPr>
        <p:spPr>
          <a:xfrm>
            <a:off x="0" y="2498757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C87A505-AA14-DF93-7B1B-9557EAD11A87}"/>
              </a:ext>
            </a:extLst>
          </p:cNvPr>
          <p:cNvSpPr/>
          <p:nvPr/>
        </p:nvSpPr>
        <p:spPr>
          <a:xfrm>
            <a:off x="0" y="4295870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4323C760-4892-59F3-6117-7334E24C1776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E203FA52-B08A-528F-FC53-3ACE046E72B4}"/>
              </a:ext>
            </a:extLst>
          </p:cNvPr>
          <p:cNvGrpSpPr/>
          <p:nvPr/>
        </p:nvGrpSpPr>
        <p:grpSpPr>
          <a:xfrm>
            <a:off x="5036744" y="2688466"/>
            <a:ext cx="2118511" cy="523220"/>
            <a:chOff x="4988459" y="2700598"/>
            <a:chExt cx="2118511" cy="523220"/>
          </a:xfrm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1E5F9485-EEC0-D100-36FA-6607DBC885C5}"/>
                </a:ext>
              </a:extLst>
            </p:cNvPr>
            <p:cNvSpPr/>
            <p:nvPr/>
          </p:nvSpPr>
          <p:spPr>
            <a:xfrm>
              <a:off x="4988459" y="2700598"/>
              <a:ext cx="2118511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148203D7-4C5C-977E-2BCA-209163E1006E}"/>
                </a:ext>
              </a:extLst>
            </p:cNvPr>
            <p:cNvGrpSpPr/>
            <p:nvPr/>
          </p:nvGrpSpPr>
          <p:grpSpPr>
            <a:xfrm>
              <a:off x="5282320" y="2700598"/>
              <a:ext cx="1627360" cy="523220"/>
              <a:chOff x="5102382" y="2770360"/>
              <a:chExt cx="1627360" cy="5232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7AE3AA-0A47-3E4D-7526-34781A23AF57}"/>
                  </a:ext>
                </a:extLst>
              </p:cNvPr>
              <p:cNvSpPr txBox="1"/>
              <p:nvPr/>
            </p:nvSpPr>
            <p:spPr>
              <a:xfrm>
                <a:off x="5462257" y="2770360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SDAC</a:t>
                </a:r>
                <a:endParaRPr lang="uk-UA" sz="2800" b="1" dirty="0"/>
              </a:p>
            </p:txBody>
          </p:sp>
          <p:sp>
            <p:nvSpPr>
              <p:cNvPr id="11" name="Рівнобедрений трикутник 10">
                <a:extLst>
                  <a:ext uri="{FF2B5EF4-FFF2-40B4-BE49-F238E27FC236}">
                    <a16:creationId xmlns:a16="http://schemas.microsoft.com/office/drawing/2014/main" id="{592DCF06-1BAC-C929-110D-580AF1A423A9}"/>
                  </a:ext>
                </a:extLst>
              </p:cNvPr>
              <p:cNvSpPr/>
              <p:nvPr/>
            </p:nvSpPr>
            <p:spPr>
              <a:xfrm rot="5400000">
                <a:off x="5066169" y="2936910"/>
                <a:ext cx="262550" cy="190123"/>
              </a:xfrm>
              <a:prstGeom prst="triangl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" name="Рівнобедрений трикутник 11">
                <a:extLst>
                  <a:ext uri="{FF2B5EF4-FFF2-40B4-BE49-F238E27FC236}">
                    <a16:creationId xmlns:a16="http://schemas.microsoft.com/office/drawing/2014/main" id="{2FD02278-8ABC-0312-64F2-2123A8ABD94A}"/>
                  </a:ext>
                </a:extLst>
              </p:cNvPr>
              <p:cNvSpPr/>
              <p:nvPr/>
            </p:nvSpPr>
            <p:spPr>
              <a:xfrm rot="5400000">
                <a:off x="5330980" y="2936910"/>
                <a:ext cx="262550" cy="190123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8C277655-726C-2329-CD93-E5CBA409A0F8}"/>
              </a:ext>
            </a:extLst>
          </p:cNvPr>
          <p:cNvGrpSpPr/>
          <p:nvPr/>
        </p:nvGrpSpPr>
        <p:grpSpPr>
          <a:xfrm>
            <a:off x="5036743" y="3618053"/>
            <a:ext cx="2118511" cy="528872"/>
            <a:chOff x="5036744" y="3607881"/>
            <a:chExt cx="2118511" cy="528872"/>
          </a:xfrm>
        </p:grpSpPr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905C9A11-C5BA-4218-D1A7-AAA03DE708A9}"/>
                </a:ext>
              </a:extLst>
            </p:cNvPr>
            <p:cNvSpPr/>
            <p:nvPr/>
          </p:nvSpPr>
          <p:spPr>
            <a:xfrm>
              <a:off x="5036744" y="3607881"/>
              <a:ext cx="2118511" cy="523220"/>
            </a:xfrm>
            <a:prstGeom prst="roundRect">
              <a:avLst/>
            </a:prstGeom>
            <a:solidFill>
              <a:srgbClr val="FDFFB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7EA7E8CA-5AA5-6D94-6D13-914B51D1606B}"/>
                </a:ext>
              </a:extLst>
            </p:cNvPr>
            <p:cNvGrpSpPr/>
            <p:nvPr/>
          </p:nvGrpSpPr>
          <p:grpSpPr>
            <a:xfrm>
              <a:off x="5330982" y="3613533"/>
              <a:ext cx="1626982" cy="523220"/>
              <a:chOff x="5377752" y="3535049"/>
              <a:chExt cx="162698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D3157-1AAD-A4B5-C5AE-D5F480DD98FF}"/>
                  </a:ext>
                </a:extLst>
              </p:cNvPr>
              <p:cNvSpPr txBox="1"/>
              <p:nvPr/>
            </p:nvSpPr>
            <p:spPr>
              <a:xfrm>
                <a:off x="5737249" y="3535049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SIDC</a:t>
                </a:r>
                <a:endParaRPr lang="uk-UA" sz="2800" b="1" dirty="0"/>
              </a:p>
            </p:txBody>
          </p:sp>
          <p:sp>
            <p:nvSpPr>
              <p:cNvPr id="15" name="Рівнобедрений трикутник 14">
                <a:extLst>
                  <a:ext uri="{FF2B5EF4-FFF2-40B4-BE49-F238E27FC236}">
                    <a16:creationId xmlns:a16="http://schemas.microsoft.com/office/drawing/2014/main" id="{40839295-D60C-7999-2733-C6A21C42E904}"/>
                  </a:ext>
                </a:extLst>
              </p:cNvPr>
              <p:cNvSpPr/>
              <p:nvPr/>
            </p:nvSpPr>
            <p:spPr>
              <a:xfrm rot="10800000">
                <a:off x="5377752" y="3582019"/>
                <a:ext cx="262550" cy="190123"/>
              </a:xfrm>
              <a:prstGeom prst="triangl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Рівнобедрений трикутник 15">
                <a:extLst>
                  <a:ext uri="{FF2B5EF4-FFF2-40B4-BE49-F238E27FC236}">
                    <a16:creationId xmlns:a16="http://schemas.microsoft.com/office/drawing/2014/main" id="{967991D4-8D01-059B-3E06-C79C42E5AB00}"/>
                  </a:ext>
                </a:extLst>
              </p:cNvPr>
              <p:cNvSpPr/>
              <p:nvPr/>
            </p:nvSpPr>
            <p:spPr>
              <a:xfrm>
                <a:off x="5377752" y="3817308"/>
                <a:ext cx="262550" cy="190123"/>
              </a:xfrm>
              <a:prstGeom prst="triangl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2EEF10-90F9-895E-8E91-E3E938EE7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" t="740" r="2820" b="5546"/>
          <a:stretch>
            <a:fillRect/>
          </a:stretch>
        </p:blipFill>
        <p:spPr>
          <a:xfrm>
            <a:off x="3378544" y="2609639"/>
            <a:ext cx="971550" cy="68087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Зображення, що містить зірка, прапор, Електрик синій, Синій Мажорел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FCB6FC2-C3D2-F5C3-92BB-E3D5726C0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08166" y="3552624"/>
            <a:ext cx="971550" cy="676312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47C3BCE-4A78-36EE-2589-E3F007D4E125}"/>
              </a:ext>
            </a:extLst>
          </p:cNvPr>
          <p:cNvSpPr txBox="1"/>
          <p:nvPr/>
        </p:nvSpPr>
        <p:spPr>
          <a:xfrm>
            <a:off x="952500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>
                <a:hlinkClick r:id="rId4" tooltip="https://en.wikipedia.org/wiki/Waste_framework_directive"/>
              </a:rPr>
              <a:t>Це фото</a:t>
            </a:r>
            <a:r>
              <a:rPr lang="uk-UA" sz="900"/>
              <a:t>; автор: Невідомий автор; ліцензія: </a:t>
            </a:r>
            <a:r>
              <a:rPr lang="uk-UA" sz="900">
                <a:hlinkClick r:id="rId5" tooltip="https://creativecommons.org/licenses/by-sa/3.0/"/>
              </a:rPr>
              <a:t>CC BY-SA</a:t>
            </a:r>
            <a:endParaRPr lang="uk-UA" sz="90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A7F490C-49AD-C184-B3C1-E78121B00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12185"/>
              </p:ext>
            </p:extLst>
          </p:nvPr>
        </p:nvGraphicFramePr>
        <p:xfrm>
          <a:off x="1050200" y="1297721"/>
          <a:ext cx="4955263" cy="1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0424ABC-DF6D-DBC5-4421-C47F9A7C1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315629"/>
              </p:ext>
            </p:extLst>
          </p:nvPr>
        </p:nvGraphicFramePr>
        <p:xfrm>
          <a:off x="6086946" y="4151513"/>
          <a:ext cx="5045800" cy="139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D8665E3E-65E1-555F-59C0-53235199E617}"/>
              </a:ext>
            </a:extLst>
          </p:cNvPr>
          <p:cNvSpPr/>
          <p:nvPr/>
        </p:nvSpPr>
        <p:spPr>
          <a:xfrm>
            <a:off x="6255945" y="153909"/>
            <a:ext cx="5522613" cy="221097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Підготовка ІТ-систем та проведення тестувань</a:t>
            </a:r>
            <a:endParaRPr kumimoji="0" lang="en-US" sz="1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Укладення </a:t>
            </a:r>
            <a:r>
              <a:rPr kumimoji="0" lang="en-US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shipping arrangements</a:t>
            </a:r>
            <a:r>
              <a:rPr kumimoji="0" lang="uk-UA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визначення торгових агентів та узгодження фінансового забезпечення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uk-UA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Географічна топологія розрахунків пропускної спроможності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bottleneck</a:t>
            </a:r>
            <a:r>
              <a:rPr kumimoji="0" lang="uk-UA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Добротвір-</a:t>
            </a:r>
            <a:r>
              <a:rPr kumimoji="0" lang="uk-UA" sz="11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Замость</a:t>
            </a:r>
            <a:endParaRPr kumimoji="0" lang="uk-UA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indent="-342900" algn="just">
              <a:spcBef>
                <a:spcPts val="600"/>
              </a:spcBef>
              <a:buClr>
                <a:prstClr val="black"/>
              </a:buClr>
              <a:buFont typeface="+mj-lt"/>
              <a:buAutoNum type="arabicPeriod"/>
              <a:defRPr/>
            </a:pPr>
            <a:r>
              <a:rPr kumimoji="0" lang="uk-UA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Впровадження 15 </a:t>
            </a:r>
            <a:r>
              <a:rPr kumimoji="0" lang="en-US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MTU</a:t>
            </a:r>
          </a:p>
          <a:p>
            <a:pPr marL="800100" lvl="1" indent="-342900" algn="just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kumimoji="0" lang="uk-UA" sz="11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вимога: однакові розрахункові періоди та доступні види заявок (продукти) перед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market coupling</a:t>
            </a:r>
            <a:endParaRPr kumimoji="0" lang="uk-UA" sz="11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1305A43-CD09-DF3F-7427-D7FD513A0C34}"/>
              </a:ext>
            </a:extLst>
          </p:cNvPr>
          <p:cNvSpPr/>
          <p:nvPr/>
        </p:nvSpPr>
        <p:spPr>
          <a:xfrm>
            <a:off x="482850" y="4489048"/>
            <a:ext cx="5522613" cy="221097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Конфігурація алгоритмів для нових заявок від ЕнС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Забезпечення здатності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EUPHEMIA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XBID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опрацьовувати заявки учасників з ринків ЕнС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uk-UA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Допомога ЕнС НЕМО в тестуваннях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200" dirty="0">
                <a:solidFill>
                  <a:prstClr val="white"/>
                </a:solidFill>
                <a:latin typeface="Aptos" panose="02110004020202020204"/>
              </a:rPr>
              <a:t>Створення окремих робочих (під)груп для підготовки ІТ-систем та проведення симуляцій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8AF0991C-8CDC-5EC2-E537-106732E2D0A4}"/>
              </a:ext>
            </a:extLst>
          </p:cNvPr>
          <p:cNvSpPr/>
          <p:nvPr/>
        </p:nvSpPr>
        <p:spPr>
          <a:xfrm>
            <a:off x="952500" y="200633"/>
            <a:ext cx="1645845" cy="1403648"/>
          </a:xfrm>
          <a:prstGeom prst="roundRect">
            <a:avLst/>
          </a:prstGeom>
          <a:solidFill>
            <a:srgbClr val="FFEB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Транспозиція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Зміни у вторинне законодавство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Зміни в інші НПА (податкові, митні і валютні питання)</a:t>
            </a: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5B0660B8-6D15-FF16-A719-432E35199E96}"/>
              </a:ext>
            </a:extLst>
          </p:cNvPr>
          <p:cNvSpPr/>
          <p:nvPr/>
        </p:nvSpPr>
        <p:spPr>
          <a:xfrm>
            <a:off x="9512175" y="5296379"/>
            <a:ext cx="1645846" cy="1403648"/>
          </a:xfrm>
          <a:prstGeom prst="roundRect">
            <a:avLst/>
          </a:prstGeom>
          <a:solidFill>
            <a:srgbClr val="C5F0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ЄК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ЕнС – верифікація транспозиції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ACER – </a:t>
            </a:r>
            <a:b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МСО ІР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CFF33817-4558-E557-DBE8-1D807508A727}"/>
              </a:ext>
            </a:extLst>
          </p:cNvPr>
          <p:cNvSpPr/>
          <p:nvPr/>
        </p:nvSpPr>
        <p:spPr>
          <a:xfrm>
            <a:off x="7786923" y="5296379"/>
            <a:ext cx="1645846" cy="1403648"/>
          </a:xfrm>
          <a:prstGeom prst="roundRect">
            <a:avLst/>
          </a:prstGeom>
          <a:solidFill>
            <a:srgbClr val="C5F0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Договірна архітектура для ЕнС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Вплив САСМ 2.0 та 15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MTU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go-live windows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4FBF14AA-6D26-A1AA-540D-79BF251D53B8}"/>
              </a:ext>
            </a:extLst>
          </p:cNvPr>
          <p:cNvSpPr/>
          <p:nvPr/>
        </p:nvSpPr>
        <p:spPr>
          <a:xfrm>
            <a:off x="2696045" y="200633"/>
            <a:ext cx="1645845" cy="1403648"/>
          </a:xfrm>
          <a:prstGeom prst="roundRect">
            <a:avLst/>
          </a:prstGeom>
          <a:solidFill>
            <a:srgbClr val="FFEB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Повноправне членство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Приєднання до договорів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Створення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LIP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CCR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2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44457-FEB5-8531-8F36-86F2F49E3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CE4F997-D4AC-72F0-98A3-0D23335BD42C}"/>
              </a:ext>
            </a:extLst>
          </p:cNvPr>
          <p:cNvSpPr/>
          <p:nvPr/>
        </p:nvSpPr>
        <p:spPr>
          <a:xfrm>
            <a:off x="0" y="2431822"/>
            <a:ext cx="12192000" cy="19943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B1DA749-41DE-CB25-9C4A-B55511A8776E}"/>
              </a:ext>
            </a:extLst>
          </p:cNvPr>
          <p:cNvSpPr/>
          <p:nvPr/>
        </p:nvSpPr>
        <p:spPr>
          <a:xfrm>
            <a:off x="0" y="2498757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F26AFD2-0CE9-D7B9-814D-610AEBF82ECC}"/>
              </a:ext>
            </a:extLst>
          </p:cNvPr>
          <p:cNvSpPr/>
          <p:nvPr/>
        </p:nvSpPr>
        <p:spPr>
          <a:xfrm>
            <a:off x="0" y="4295870"/>
            <a:ext cx="12192000" cy="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6B4B95E9-1FCA-2CD6-734B-FDA49E403953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4AA4CAD5-C410-6D3B-40D8-9CED28CD17FB}"/>
              </a:ext>
            </a:extLst>
          </p:cNvPr>
          <p:cNvGrpSpPr/>
          <p:nvPr/>
        </p:nvGrpSpPr>
        <p:grpSpPr>
          <a:xfrm>
            <a:off x="5036744" y="2688466"/>
            <a:ext cx="2118511" cy="523220"/>
            <a:chOff x="4988459" y="2700598"/>
            <a:chExt cx="2118511" cy="523220"/>
          </a:xfrm>
        </p:grpSpPr>
        <p:sp>
          <p:nvSpPr>
            <p:cNvPr id="18" name="Прямокутник: округлені кути 17">
              <a:extLst>
                <a:ext uri="{FF2B5EF4-FFF2-40B4-BE49-F238E27FC236}">
                  <a16:creationId xmlns:a16="http://schemas.microsoft.com/office/drawing/2014/main" id="{9A96323D-C34D-5BEF-CCDB-0EFD7E27BBB4}"/>
                </a:ext>
              </a:extLst>
            </p:cNvPr>
            <p:cNvSpPr/>
            <p:nvPr/>
          </p:nvSpPr>
          <p:spPr>
            <a:xfrm>
              <a:off x="4988459" y="2700598"/>
              <a:ext cx="2118511" cy="523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EF1BF4C4-95A2-1472-863C-5CC7B77D50E0}"/>
                </a:ext>
              </a:extLst>
            </p:cNvPr>
            <p:cNvGrpSpPr/>
            <p:nvPr/>
          </p:nvGrpSpPr>
          <p:grpSpPr>
            <a:xfrm>
              <a:off x="5282320" y="2700598"/>
              <a:ext cx="1627360" cy="523220"/>
              <a:chOff x="5102382" y="2770360"/>
              <a:chExt cx="1627360" cy="52322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A96F3F-4398-605D-6CC3-E38702F8A647}"/>
                  </a:ext>
                </a:extLst>
              </p:cNvPr>
              <p:cNvSpPr txBox="1"/>
              <p:nvPr/>
            </p:nvSpPr>
            <p:spPr>
              <a:xfrm>
                <a:off x="5462257" y="2770360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SDAC</a:t>
                </a:r>
                <a:endParaRPr lang="uk-UA" sz="2800" b="1" dirty="0"/>
              </a:p>
            </p:txBody>
          </p:sp>
          <p:sp>
            <p:nvSpPr>
              <p:cNvPr id="11" name="Рівнобедрений трикутник 10">
                <a:extLst>
                  <a:ext uri="{FF2B5EF4-FFF2-40B4-BE49-F238E27FC236}">
                    <a16:creationId xmlns:a16="http://schemas.microsoft.com/office/drawing/2014/main" id="{7956FAD9-7A41-CE6F-C3DF-4A01AA3B7446}"/>
                  </a:ext>
                </a:extLst>
              </p:cNvPr>
              <p:cNvSpPr/>
              <p:nvPr/>
            </p:nvSpPr>
            <p:spPr>
              <a:xfrm rot="5400000">
                <a:off x="5066169" y="2936910"/>
                <a:ext cx="262550" cy="190123"/>
              </a:xfrm>
              <a:prstGeom prst="triangl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" name="Рівнобедрений трикутник 11">
                <a:extLst>
                  <a:ext uri="{FF2B5EF4-FFF2-40B4-BE49-F238E27FC236}">
                    <a16:creationId xmlns:a16="http://schemas.microsoft.com/office/drawing/2014/main" id="{D7DD3A08-5167-9B41-B565-114A117A5A37}"/>
                  </a:ext>
                </a:extLst>
              </p:cNvPr>
              <p:cNvSpPr/>
              <p:nvPr/>
            </p:nvSpPr>
            <p:spPr>
              <a:xfrm rot="5400000">
                <a:off x="5330980" y="2936910"/>
                <a:ext cx="262550" cy="190123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B0108E5-C2A4-B8B8-E6CF-5F0123500003}"/>
              </a:ext>
            </a:extLst>
          </p:cNvPr>
          <p:cNvGrpSpPr/>
          <p:nvPr/>
        </p:nvGrpSpPr>
        <p:grpSpPr>
          <a:xfrm>
            <a:off x="5036743" y="3618053"/>
            <a:ext cx="2118511" cy="528872"/>
            <a:chOff x="5036744" y="3607881"/>
            <a:chExt cx="2118511" cy="528872"/>
          </a:xfrm>
        </p:grpSpPr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5872875C-92EF-71BB-0284-5A5F58C0944B}"/>
                </a:ext>
              </a:extLst>
            </p:cNvPr>
            <p:cNvSpPr/>
            <p:nvPr/>
          </p:nvSpPr>
          <p:spPr>
            <a:xfrm>
              <a:off x="5036744" y="3607881"/>
              <a:ext cx="2118511" cy="523220"/>
            </a:xfrm>
            <a:prstGeom prst="roundRect">
              <a:avLst/>
            </a:prstGeom>
            <a:solidFill>
              <a:srgbClr val="FDFFB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BBB1D4DE-37AA-5598-CB8A-CC8B3C68E085}"/>
                </a:ext>
              </a:extLst>
            </p:cNvPr>
            <p:cNvGrpSpPr/>
            <p:nvPr/>
          </p:nvGrpSpPr>
          <p:grpSpPr>
            <a:xfrm>
              <a:off x="5330982" y="3613533"/>
              <a:ext cx="1626982" cy="523220"/>
              <a:chOff x="5377752" y="3535049"/>
              <a:chExt cx="162698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E87CD0-67EA-0EF2-A442-1B7D0CA014A6}"/>
                  </a:ext>
                </a:extLst>
              </p:cNvPr>
              <p:cNvSpPr txBox="1"/>
              <p:nvPr/>
            </p:nvSpPr>
            <p:spPr>
              <a:xfrm>
                <a:off x="5737249" y="3535049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SIDC</a:t>
                </a:r>
                <a:endParaRPr lang="uk-UA" sz="2800" b="1" dirty="0"/>
              </a:p>
            </p:txBody>
          </p:sp>
          <p:sp>
            <p:nvSpPr>
              <p:cNvPr id="15" name="Рівнобедрений трикутник 14">
                <a:extLst>
                  <a:ext uri="{FF2B5EF4-FFF2-40B4-BE49-F238E27FC236}">
                    <a16:creationId xmlns:a16="http://schemas.microsoft.com/office/drawing/2014/main" id="{35BD98C7-7AA3-3CC5-C30E-AB9546715487}"/>
                  </a:ext>
                </a:extLst>
              </p:cNvPr>
              <p:cNvSpPr/>
              <p:nvPr/>
            </p:nvSpPr>
            <p:spPr>
              <a:xfrm rot="10800000">
                <a:off x="5377752" y="3582019"/>
                <a:ext cx="262550" cy="190123"/>
              </a:xfrm>
              <a:prstGeom prst="triangl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Рівнобедрений трикутник 15">
                <a:extLst>
                  <a:ext uri="{FF2B5EF4-FFF2-40B4-BE49-F238E27FC236}">
                    <a16:creationId xmlns:a16="http://schemas.microsoft.com/office/drawing/2014/main" id="{AE3248E3-02C9-5770-931A-51CA9E1C3152}"/>
                  </a:ext>
                </a:extLst>
              </p:cNvPr>
              <p:cNvSpPr/>
              <p:nvPr/>
            </p:nvSpPr>
            <p:spPr>
              <a:xfrm>
                <a:off x="5377752" y="3817308"/>
                <a:ext cx="262550" cy="190123"/>
              </a:xfrm>
              <a:prstGeom prst="triangl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FE172F-C2AB-9BFD-2AC0-7461241FC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" t="740" r="2820" b="5546"/>
          <a:stretch>
            <a:fillRect/>
          </a:stretch>
        </p:blipFill>
        <p:spPr>
          <a:xfrm>
            <a:off x="5107756" y="3072905"/>
            <a:ext cx="971550" cy="680873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Зображення, що містить зірка, прапор, Електрик синій, Синій Мажорел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22546F7D-AD47-74BF-81E9-57D57E476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50795" y="3090844"/>
            <a:ext cx="971550" cy="676312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049281-9B67-E1C9-37F7-B5F2F9F23821}"/>
              </a:ext>
            </a:extLst>
          </p:cNvPr>
          <p:cNvSpPr txBox="1"/>
          <p:nvPr/>
        </p:nvSpPr>
        <p:spPr>
          <a:xfrm>
            <a:off x="952500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>
                <a:hlinkClick r:id="rId4" tooltip="https://en.wikipedia.org/wiki/Waste_framework_directive"/>
              </a:rPr>
              <a:t>Це фото</a:t>
            </a:r>
            <a:r>
              <a:rPr lang="uk-UA" sz="900"/>
              <a:t>; автор: Невідомий автор; ліцензія: </a:t>
            </a:r>
            <a:r>
              <a:rPr lang="uk-UA" sz="900">
                <a:hlinkClick r:id="rId5" tooltip="https://creativecommons.org/licenses/by-sa/3.0/"/>
              </a:rPr>
              <a:t>CC BY-SA</a:t>
            </a:r>
            <a:endParaRPr lang="uk-UA" sz="90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22450CD-F437-9AC4-D679-751B1A464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503758"/>
              </p:ext>
            </p:extLst>
          </p:nvPr>
        </p:nvGraphicFramePr>
        <p:xfrm>
          <a:off x="1050200" y="1297721"/>
          <a:ext cx="4955263" cy="1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8933890-1ECB-31B7-C9C6-EC70053B7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356804"/>
              </p:ext>
            </p:extLst>
          </p:nvPr>
        </p:nvGraphicFramePr>
        <p:xfrm>
          <a:off x="6086946" y="4151513"/>
          <a:ext cx="5045800" cy="139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0CACE301-1C70-1ED6-2C61-B299FB516C8D}"/>
              </a:ext>
            </a:extLst>
          </p:cNvPr>
          <p:cNvSpPr/>
          <p:nvPr/>
        </p:nvSpPr>
        <p:spPr>
          <a:xfrm>
            <a:off x="4439590" y="199243"/>
            <a:ext cx="1645845" cy="140364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Тестування ІТ-систем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Налаштування операційних процесів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Впровадження 15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MTU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286E9DF3-1F1D-4255-7453-A03ACD52AA54}"/>
              </a:ext>
            </a:extLst>
          </p:cNvPr>
          <p:cNvSpPr/>
          <p:nvPr/>
        </p:nvSpPr>
        <p:spPr>
          <a:xfrm>
            <a:off x="6061671" y="5283114"/>
            <a:ext cx="1645846" cy="140780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uk-UA" sz="1200" dirty="0">
                <a:solidFill>
                  <a:schemeClr val="bg1"/>
                </a:solidFill>
                <a:latin typeface="Aptos" panose="02110004020202020204"/>
              </a:rPr>
              <a:t>Конфігурація алгоритмів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Допомога в тестуваннях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5D7C75C8-D737-E6EE-69AF-F88E1CA3DF02}"/>
              </a:ext>
            </a:extLst>
          </p:cNvPr>
          <p:cNvSpPr/>
          <p:nvPr/>
        </p:nvSpPr>
        <p:spPr>
          <a:xfrm>
            <a:off x="952500" y="200633"/>
            <a:ext cx="1645845" cy="140364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Транспозиція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Зміни у вторинне законодавство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Зміни в інші НПА (податкові, митні і валютні питання)</a:t>
            </a: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C7B86A3F-3C55-912D-686C-FABD15F2909A}"/>
              </a:ext>
            </a:extLst>
          </p:cNvPr>
          <p:cNvSpPr/>
          <p:nvPr/>
        </p:nvSpPr>
        <p:spPr>
          <a:xfrm>
            <a:off x="9512175" y="5296379"/>
            <a:ext cx="1645846" cy="14036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ЄК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ЕнС – верифікація транспозиції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ACER – </a:t>
            </a:r>
            <a:b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МСО ІР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9DEFAED6-C3FA-E350-8D67-E403FF88D686}"/>
              </a:ext>
            </a:extLst>
          </p:cNvPr>
          <p:cNvSpPr/>
          <p:nvPr/>
        </p:nvSpPr>
        <p:spPr>
          <a:xfrm>
            <a:off x="7786923" y="5296379"/>
            <a:ext cx="1645846" cy="14036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Договірна архітектура для ЕнС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Вплив САСМ 2.0 та 15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MTU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go-live windows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1AF31A71-B041-30FB-6935-07DD639C4CBA}"/>
              </a:ext>
            </a:extLst>
          </p:cNvPr>
          <p:cNvSpPr/>
          <p:nvPr/>
        </p:nvSpPr>
        <p:spPr>
          <a:xfrm>
            <a:off x="2696045" y="200633"/>
            <a:ext cx="1645845" cy="140364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Повноправне членство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Приєднання до договорів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Створення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LIP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та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CCR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65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701</Words>
  <Application>Microsoft Office PowerPoint</Application>
  <PresentationFormat>Широкий екран</PresentationFormat>
  <Paragraphs>126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Courier New</vt:lpstr>
      <vt:lpstr>Тема Office</vt:lpstr>
      <vt:lpstr>Впровадження market coupling  в Україні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Shemlii Serhii</dc:creator>
  <cp:lastModifiedBy>Shemlii Serhii</cp:lastModifiedBy>
  <cp:revision>13</cp:revision>
  <dcterms:created xsi:type="dcterms:W3CDTF">2025-07-01T06:17:26Z</dcterms:created>
  <dcterms:modified xsi:type="dcterms:W3CDTF">2025-07-02T08:01:17Z</dcterms:modified>
</cp:coreProperties>
</file>