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8.xml" ContentType="application/vnd.openxmlformats-officedocument.presentationml.tags+xml"/>
  <Override PartName="/ppt/charts/chart3.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tags/tag22.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5"/>
    <p:sldMasterId id="2147484669" r:id="rId6"/>
  </p:sldMasterIdLst>
  <p:notesMasterIdLst>
    <p:notesMasterId r:id="rId32"/>
  </p:notesMasterIdLst>
  <p:handoutMasterIdLst>
    <p:handoutMasterId r:id="rId33"/>
  </p:handoutMasterIdLst>
  <p:sldIdLst>
    <p:sldId id="561" r:id="rId7"/>
    <p:sldId id="689" r:id="rId8"/>
    <p:sldId id="674" r:id="rId9"/>
    <p:sldId id="679" r:id="rId10"/>
    <p:sldId id="678" r:id="rId11"/>
    <p:sldId id="675" r:id="rId12"/>
    <p:sldId id="681" r:id="rId13"/>
    <p:sldId id="687" r:id="rId14"/>
    <p:sldId id="682" r:id="rId15"/>
    <p:sldId id="676" r:id="rId16"/>
    <p:sldId id="685" r:id="rId17"/>
    <p:sldId id="258" r:id="rId18"/>
    <p:sldId id="257" r:id="rId19"/>
    <p:sldId id="259" r:id="rId20"/>
    <p:sldId id="265" r:id="rId21"/>
    <p:sldId id="690" r:id="rId22"/>
    <p:sldId id="688" r:id="rId23"/>
    <p:sldId id="266" r:id="rId24"/>
    <p:sldId id="272" r:id="rId25"/>
    <p:sldId id="267" r:id="rId26"/>
    <p:sldId id="269" r:id="rId27"/>
    <p:sldId id="270" r:id="rId28"/>
    <p:sldId id="264" r:id="rId29"/>
    <p:sldId id="273" r:id="rId30"/>
    <p:sldId id="274"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067101-F3EC-F59A-23A9-14C22C6FEB1C}" name="Lim, Jongwoo" initials="LJ" userId="S::LIMJO@ebrd.com::2c350b80-0c6f-4418-985d-5ea6a679d897" providerId="AD"/>
  <p188:author id="{A593AFB3-98A8-69DB-4683-A6CA46D801BF}" name="Bannerman, Edward" initials="BE" userId="S::bannerme@ebrd.com::be956027-d0b1-4101-9425-aac6c30d3268" providerId="AD"/>
  <p188:author id="{EDCF1CD4-7F52-4E14-B996-CDCB6397B7FA}" name="Bogov, Dimitar" initials="BD" userId="S::bogovd@ebrd.com::ad0fe811-1798-4ae3-85a1-bf5d1da45dbd" providerId="AD"/>
  <p188:author id="{83536EDB-AA83-1806-4F37-62C492547853}" name="Bogov, Dimitar" initials="BD" userId="S::BogovD@ebrd.com::ad0fe811-1798-4ae3-85a1-bf5d1da45dbd" providerId="AD"/>
  <p188:author id="{1FC9BDFD-1B46-DF7C-4F97-B7E93FF0978E}" name="TREHETJ" initials="SHR" userId="TREHETJ"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5" d="100"/>
          <a:sy n="115" d="100"/>
        </p:scale>
        <p:origin x="31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gov, Dimitar" userId="ad0fe811-1798-4ae3-85a1-bf5d1da45dbd" providerId="ADAL" clId="{3E3D95FB-3AD9-4C6C-BE35-7B8C683E336A}"/>
    <pc:docChg chg="custSel modSld">
      <pc:chgData name="Bogov, Dimitar" userId="ad0fe811-1798-4ae3-85a1-bf5d1da45dbd" providerId="ADAL" clId="{3E3D95FB-3AD9-4C6C-BE35-7B8C683E336A}" dt="2025-06-10T09:56:17.003" v="3" actId="255"/>
      <pc:docMkLst>
        <pc:docMk/>
      </pc:docMkLst>
      <pc:sldChg chg="modSp mod">
        <pc:chgData name="Bogov, Dimitar" userId="ad0fe811-1798-4ae3-85a1-bf5d1da45dbd" providerId="ADAL" clId="{3E3D95FB-3AD9-4C6C-BE35-7B8C683E336A}" dt="2025-06-10T09:56:17.003" v="3" actId="255"/>
        <pc:sldMkLst>
          <pc:docMk/>
          <pc:sldMk cId="1037455445" sldId="561"/>
        </pc:sldMkLst>
        <pc:spChg chg="mod">
          <ac:chgData name="Bogov, Dimitar" userId="ad0fe811-1798-4ae3-85a1-bf5d1da45dbd" providerId="ADAL" clId="{3E3D95FB-3AD9-4C6C-BE35-7B8C683E336A}" dt="2025-06-10T09:56:17.003" v="3" actId="255"/>
          <ac:spMkLst>
            <pc:docMk/>
            <pc:sldMk cId="1037455445" sldId="561"/>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6.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7.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8.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400241024"/>
        <c:axId val="400242560"/>
      </c:barChart>
      <c:catAx>
        <c:axId val="400241024"/>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400242560"/>
        <c:crosses val="autoZero"/>
        <c:auto val="1"/>
        <c:lblAlgn val="ctr"/>
        <c:lblOffset val="100"/>
        <c:tickLblSkip val="1"/>
        <c:tickMarkSkip val="1"/>
        <c:noMultiLvlLbl val="0"/>
      </c:catAx>
      <c:valAx>
        <c:axId val="400242560"/>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400241024"/>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chemeClr val="tx1">
                    <a:lumMod val="50000"/>
                  </a:schemeClr>
                </a:solidFill>
                <a:latin typeface="Franklin Gothic Book" panose="020B0503020102020204" pitchFamily="34" charset="0"/>
              </a:rPr>
              <a:t>Disbursed</a:t>
            </a:r>
            <a:r>
              <a:rPr lang="en-GB" b="1" baseline="0">
                <a:solidFill>
                  <a:schemeClr val="tx1">
                    <a:lumMod val="50000"/>
                  </a:schemeClr>
                </a:solidFill>
                <a:latin typeface="Franklin Gothic Book" panose="020B0503020102020204" pitchFamily="34" charset="0"/>
              </a:rPr>
              <a:t> e</a:t>
            </a:r>
            <a:r>
              <a:rPr lang="en-GB" b="1">
                <a:solidFill>
                  <a:schemeClr val="tx1">
                    <a:lumMod val="50000"/>
                  </a:schemeClr>
                </a:solidFill>
                <a:latin typeface="Franklin Gothic Book" panose="020B0503020102020204" pitchFamily="34" charset="0"/>
              </a:rPr>
              <a:t>xternal</a:t>
            </a:r>
            <a:r>
              <a:rPr lang="en-GB" b="1" baseline="0">
                <a:solidFill>
                  <a:schemeClr val="tx1">
                    <a:lumMod val="50000"/>
                  </a:schemeClr>
                </a:solidFill>
                <a:latin typeface="Franklin Gothic Book" panose="020B0503020102020204" pitchFamily="34" charset="0"/>
              </a:rPr>
              <a:t> financing as of 25 April 2025 (US$ billion)</a:t>
            </a:r>
            <a:endParaRPr lang="en-GB" b="1">
              <a:solidFill>
                <a:schemeClr val="tx1">
                  <a:lumMod val="50000"/>
                </a:schemeClr>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7157-434B-95E0-100E0B773916}"/>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7157-434B-95E0-100E0B77391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7157-434B-95E0-100E0B773916}"/>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7-7157-434B-95E0-100E0B773916}"/>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7157-434B-95E0-100E0B773916}"/>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B-7157-434B-95E0-100E0B77391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 for UKR slides_updated Feb 2025.xlsx]MoF Table'!$B$1:$M$2</c:f>
              <c:multiLvlStrCache>
                <c:ptCount val="12"/>
                <c:lvl>
                  <c:pt idx="0">
                    <c:v>Loans</c:v>
                  </c:pt>
                  <c:pt idx="1">
                    <c:v>Grants</c:v>
                  </c:pt>
                  <c:pt idx="2">
                    <c:v>Total</c:v>
                  </c:pt>
                  <c:pt idx="3">
                    <c:v>Loans</c:v>
                  </c:pt>
                  <c:pt idx="4">
                    <c:v>Grants</c:v>
                  </c:pt>
                  <c:pt idx="5">
                    <c:v>Total</c:v>
                  </c:pt>
                  <c:pt idx="6">
                    <c:v>Loans</c:v>
                  </c:pt>
                  <c:pt idx="7">
                    <c:v>Grants</c:v>
                  </c:pt>
                  <c:pt idx="8">
                    <c:v>Total</c:v>
                  </c:pt>
                  <c:pt idx="9">
                    <c:v>Loans</c:v>
                  </c:pt>
                  <c:pt idx="10">
                    <c:v>Grants</c:v>
                  </c:pt>
                  <c:pt idx="11">
                    <c:v>Total</c:v>
                  </c:pt>
                </c:lvl>
                <c:lvl>
                  <c:pt idx="0">
                    <c:v>2022</c:v>
                  </c:pt>
                  <c:pt idx="3">
                    <c:v>2023</c:v>
                  </c:pt>
                  <c:pt idx="6">
                    <c:v>2024</c:v>
                  </c:pt>
                  <c:pt idx="9">
                    <c:v>2025</c:v>
                  </c:pt>
                </c:lvl>
              </c:multiLvlStrCache>
            </c:multiLvlStrRef>
          </c:cat>
          <c:val>
            <c:numRef>
              <c:f>'[Data for UKR slides_updated Feb 2025.xlsx]MoF Table'!$B$32:$M$32</c:f>
              <c:numCache>
                <c:formatCode>0.0</c:formatCode>
                <c:ptCount val="12"/>
                <c:pt idx="0">
                  <c:v>16.866</c:v>
                </c:pt>
                <c:pt idx="1">
                  <c:v>14.2285</c:v>
                </c:pt>
                <c:pt idx="2">
                  <c:v>31.0945</c:v>
                </c:pt>
                <c:pt idx="3">
                  <c:v>30.86</c:v>
                </c:pt>
                <c:pt idx="4">
                  <c:v>11.620100000000001</c:v>
                </c:pt>
                <c:pt idx="5">
                  <c:v>42.4801</c:v>
                </c:pt>
                <c:pt idx="6">
                  <c:v>29.09</c:v>
                </c:pt>
                <c:pt idx="7">
                  <c:v>12.571</c:v>
                </c:pt>
                <c:pt idx="8">
                  <c:v>41.661000000000001</c:v>
                </c:pt>
                <c:pt idx="9">
                  <c:v>3.7879999999999998</c:v>
                </c:pt>
                <c:pt idx="10">
                  <c:v>0.433</c:v>
                </c:pt>
                <c:pt idx="11">
                  <c:v>4.2210000000000001</c:v>
                </c:pt>
              </c:numCache>
            </c:numRef>
          </c:val>
          <c:extLst>
            <c:ext xmlns:c16="http://schemas.microsoft.com/office/drawing/2014/chart" uri="{C3380CC4-5D6E-409C-BE32-E72D297353CC}">
              <c16:uniqueId val="{0000000C-7157-434B-95E0-100E0B773916}"/>
            </c:ext>
          </c:extLst>
        </c:ser>
        <c:dLbls>
          <c:dLblPos val="outEnd"/>
          <c:showLegendKey val="0"/>
          <c:showVal val="1"/>
          <c:showCatName val="0"/>
          <c:showSerName val="0"/>
          <c:showPercent val="0"/>
          <c:showBubbleSize val="0"/>
        </c:dLbls>
        <c:gapWidth val="219"/>
        <c:overlap val="-27"/>
        <c:axId val="1199252696"/>
        <c:axId val="1199253024"/>
      </c:barChart>
      <c:catAx>
        <c:axId val="1199252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199253024"/>
        <c:crosses val="autoZero"/>
        <c:auto val="1"/>
        <c:lblAlgn val="ctr"/>
        <c:lblOffset val="100"/>
        <c:noMultiLvlLbl val="0"/>
      </c:catAx>
      <c:valAx>
        <c:axId val="11992530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199252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chemeClr val="tx1">
                    <a:lumMod val="50000"/>
                  </a:schemeClr>
                </a:solidFill>
                <a:latin typeface="Franklin Gothic Book" panose="020B0503020102020204" pitchFamily="34" charset="0"/>
              </a:rPr>
              <a:t>Total public debt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 for UKR slides_updated Feb 2025.xlsx]public debt'!$C$46</c:f>
              <c:strCache>
                <c:ptCount val="1"/>
                <c:pt idx="0">
                  <c:v>Total public debt (USD bn)</c:v>
                </c:pt>
              </c:strCache>
            </c:strRef>
          </c:tx>
          <c:spPr>
            <a:solidFill>
              <a:schemeClr val="accent1"/>
            </a:solidFill>
            <a:ln>
              <a:noFill/>
            </a:ln>
            <a:effectLst/>
          </c:spPr>
          <c:invertIfNegative val="0"/>
          <c:cat>
            <c:numRef>
              <c:f>'[Data for UKR slides_updated Feb 2025.xlsx]public debt'!$B$47:$B$50</c:f>
              <c:numCache>
                <c:formatCode>General</c:formatCode>
                <c:ptCount val="4"/>
                <c:pt idx="0">
                  <c:v>2021</c:v>
                </c:pt>
                <c:pt idx="1">
                  <c:v>2022</c:v>
                </c:pt>
                <c:pt idx="2">
                  <c:v>2023</c:v>
                </c:pt>
                <c:pt idx="3">
                  <c:v>2024</c:v>
                </c:pt>
              </c:numCache>
            </c:numRef>
          </c:cat>
          <c:val>
            <c:numRef>
              <c:f>'[Data for UKR slides_updated Feb 2025.xlsx]public debt'!$C$47:$C$50</c:f>
              <c:numCache>
                <c:formatCode>0</c:formatCode>
                <c:ptCount val="4"/>
                <c:pt idx="0">
                  <c:v>97.955884555140017</c:v>
                </c:pt>
                <c:pt idx="1">
                  <c:v>111.44670722129</c:v>
                </c:pt>
                <c:pt idx="2">
                  <c:v>145.32</c:v>
                </c:pt>
                <c:pt idx="3">
                  <c:v>166.06</c:v>
                </c:pt>
              </c:numCache>
            </c:numRef>
          </c:val>
          <c:extLst>
            <c:ext xmlns:c16="http://schemas.microsoft.com/office/drawing/2014/chart" uri="{C3380CC4-5D6E-409C-BE32-E72D297353CC}">
              <c16:uniqueId val="{00000000-7E44-405F-9969-967324E9DE6C}"/>
            </c:ext>
          </c:extLst>
        </c:ser>
        <c:dLbls>
          <c:showLegendKey val="0"/>
          <c:showVal val="0"/>
          <c:showCatName val="0"/>
          <c:showSerName val="0"/>
          <c:showPercent val="0"/>
          <c:showBubbleSize val="0"/>
        </c:dLbls>
        <c:gapWidth val="219"/>
        <c:axId val="408557007"/>
        <c:axId val="405317727"/>
        <c:extLst>
          <c:ext xmlns:c15="http://schemas.microsoft.com/office/drawing/2012/chart" uri="{02D57815-91ED-43cb-92C2-25804820EDAC}">
            <c15:filteredBarSeries>
              <c15:ser>
                <c:idx val="1"/>
                <c:order val="1"/>
                <c:tx>
                  <c:strRef>
                    <c:extLst>
                      <c:ext uri="{02D57815-91ED-43cb-92C2-25804820EDAC}">
                        <c15:formulaRef>
                          <c15:sqref>'[Data for UKR slides_updated Feb 2025.xlsx]public debt'!$D$46</c15:sqref>
                        </c15:formulaRef>
                      </c:ext>
                    </c:extLst>
                    <c:strCache>
                      <c:ptCount val="1"/>
                      <c:pt idx="0">
                        <c:v>GDP</c:v>
                      </c:pt>
                    </c:strCache>
                  </c:strRef>
                </c:tx>
                <c:spPr>
                  <a:solidFill>
                    <a:schemeClr val="accent2"/>
                  </a:solidFill>
                  <a:ln>
                    <a:noFill/>
                  </a:ln>
                  <a:effectLst/>
                </c:spPr>
                <c:invertIfNegative val="0"/>
                <c:cat>
                  <c:numRef>
                    <c:extLst>
                      <c:ext uri="{02D57815-91ED-43cb-92C2-25804820EDAC}">
                        <c15:formulaRef>
                          <c15:sqref>'[Data for UKR slides_updated Feb 2025.xlsx]public debt'!$B$47:$B$50</c15:sqref>
                        </c15:formulaRef>
                      </c:ext>
                    </c:extLst>
                    <c:numCache>
                      <c:formatCode>General</c:formatCode>
                      <c:ptCount val="4"/>
                      <c:pt idx="0">
                        <c:v>2021</c:v>
                      </c:pt>
                      <c:pt idx="1">
                        <c:v>2022</c:v>
                      </c:pt>
                      <c:pt idx="2">
                        <c:v>2023</c:v>
                      </c:pt>
                      <c:pt idx="3">
                        <c:v>2024</c:v>
                      </c:pt>
                    </c:numCache>
                  </c:numRef>
                </c:cat>
                <c:val>
                  <c:numRef>
                    <c:extLst>
                      <c:ext uri="{02D57815-91ED-43cb-92C2-25804820EDAC}">
                        <c15:formulaRef>
                          <c15:sqref>'[Data for UKR slides_updated Feb 2025.xlsx]public debt'!$D$47:$D$50</c15:sqref>
                        </c15:formulaRef>
                      </c:ext>
                    </c:extLst>
                    <c:numCache>
                      <c:formatCode>General</c:formatCode>
                      <c:ptCount val="4"/>
                      <c:pt idx="0">
                        <c:v>199.67032967032966</c:v>
                      </c:pt>
                      <c:pt idx="1">
                        <c:v>162.19814241486068</c:v>
                      </c:pt>
                      <c:pt idx="2">
                        <c:v>172.05263157894737</c:v>
                      </c:pt>
                      <c:pt idx="3">
                        <c:v>182.0952380952381</c:v>
                      </c:pt>
                    </c:numCache>
                  </c:numRef>
                </c:val>
                <c:extLst>
                  <c:ext xmlns:c16="http://schemas.microsoft.com/office/drawing/2014/chart" uri="{C3380CC4-5D6E-409C-BE32-E72D297353CC}">
                    <c16:uniqueId val="{00000002-7E44-405F-9969-967324E9DE6C}"/>
                  </c:ext>
                </c:extLst>
              </c15:ser>
            </c15:filteredBarSeries>
          </c:ext>
        </c:extLst>
      </c:barChart>
      <c:lineChart>
        <c:grouping val="standard"/>
        <c:varyColors val="0"/>
        <c:ser>
          <c:idx val="2"/>
          <c:order val="2"/>
          <c:tx>
            <c:strRef>
              <c:f>'[Data for UKR slides_updated Feb 2025.xlsx]public debt'!$E$46</c:f>
              <c:strCache>
                <c:ptCount val="1"/>
                <c:pt idx="0">
                  <c:v>Total public debt in share of GDP (%) (RHS)</c:v>
                </c:pt>
              </c:strCache>
            </c:strRef>
          </c:tx>
          <c:spPr>
            <a:ln w="28575" cap="rnd">
              <a:solidFill>
                <a:schemeClr val="accent3"/>
              </a:solidFill>
              <a:round/>
            </a:ln>
            <a:effectLst/>
          </c:spPr>
          <c:marker>
            <c:symbol val="none"/>
          </c:marker>
          <c:cat>
            <c:numRef>
              <c:f>'[Data for UKR slides_updated Feb 2025.xlsx]public debt'!$B$47:$B$50</c:f>
              <c:numCache>
                <c:formatCode>General</c:formatCode>
                <c:ptCount val="4"/>
                <c:pt idx="0">
                  <c:v>2021</c:v>
                </c:pt>
                <c:pt idx="1">
                  <c:v>2022</c:v>
                </c:pt>
                <c:pt idx="2">
                  <c:v>2023</c:v>
                </c:pt>
                <c:pt idx="3">
                  <c:v>2024</c:v>
                </c:pt>
              </c:numCache>
            </c:numRef>
          </c:cat>
          <c:val>
            <c:numRef>
              <c:f>'[Data for UKR slides_updated Feb 2025.xlsx]public debt'!$E$47:$E$50</c:f>
              <c:numCache>
                <c:formatCode>0</c:formatCode>
                <c:ptCount val="4"/>
                <c:pt idx="0">
                  <c:v>49.05880844533705</c:v>
                </c:pt>
                <c:pt idx="1">
                  <c:v>68.710224150556726</c:v>
                </c:pt>
                <c:pt idx="2">
                  <c:v>84.462526766595275</c:v>
                </c:pt>
                <c:pt idx="3">
                  <c:v>91.19403765690376</c:v>
                </c:pt>
              </c:numCache>
            </c:numRef>
          </c:val>
          <c:smooth val="0"/>
          <c:extLst>
            <c:ext xmlns:c16="http://schemas.microsoft.com/office/drawing/2014/chart" uri="{C3380CC4-5D6E-409C-BE32-E72D297353CC}">
              <c16:uniqueId val="{00000001-7E44-405F-9969-967324E9DE6C}"/>
            </c:ext>
          </c:extLst>
        </c:ser>
        <c:dLbls>
          <c:showLegendKey val="0"/>
          <c:showVal val="0"/>
          <c:showCatName val="0"/>
          <c:showSerName val="0"/>
          <c:showPercent val="0"/>
          <c:showBubbleSize val="0"/>
        </c:dLbls>
        <c:marker val="1"/>
        <c:smooth val="0"/>
        <c:axId val="1529442287"/>
        <c:axId val="1531410639"/>
      </c:lineChart>
      <c:catAx>
        <c:axId val="40855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405317727"/>
        <c:crosses val="autoZero"/>
        <c:auto val="1"/>
        <c:lblAlgn val="ctr"/>
        <c:lblOffset val="100"/>
        <c:noMultiLvlLbl val="0"/>
      </c:catAx>
      <c:valAx>
        <c:axId val="40531772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408557007"/>
        <c:crosses val="autoZero"/>
        <c:crossBetween val="between"/>
      </c:valAx>
      <c:valAx>
        <c:axId val="1531410639"/>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9442287"/>
        <c:crosses val="max"/>
        <c:crossBetween val="between"/>
      </c:valAx>
      <c:catAx>
        <c:axId val="1529442287"/>
        <c:scaling>
          <c:orientation val="minMax"/>
        </c:scaling>
        <c:delete val="1"/>
        <c:axPos val="b"/>
        <c:numFmt formatCode="General" sourceLinked="1"/>
        <c:majorTickMark val="out"/>
        <c:minorTickMark val="none"/>
        <c:tickLblPos val="nextTo"/>
        <c:crossAx val="153141063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lumMod val="50000"/>
                  </a:schemeClr>
                </a:solidFill>
                <a:latin typeface="Franklin Gothic Book" panose="020B0503020102020204" pitchFamily="34" charset="0"/>
              </a:rPr>
              <a:t>International Reserves (US$ billion)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 for UKR slides_updated Feb 2025.xlsx]Dynamics of international ...'!$B$17</c:f>
              <c:strCache>
                <c:ptCount val="1"/>
                <c:pt idx="0">
                  <c:v>International Reserves (bn USD)</c:v>
                </c:pt>
              </c:strCache>
            </c:strRef>
          </c:tx>
          <c:spPr>
            <a:ln w="28575" cap="rnd">
              <a:solidFill>
                <a:schemeClr val="accent1"/>
              </a:solidFill>
              <a:round/>
            </a:ln>
            <a:effectLst/>
          </c:spPr>
          <c:marker>
            <c:symbol val="none"/>
          </c:marker>
          <c:cat>
            <c:numRef>
              <c:f>'[Data for UKR slides_updated Feb 2025.xlsx]Dynamics of international ...'!$A$18:$A$57</c:f>
              <c:numCache>
                <c:formatCode>General</c:formatCode>
                <c:ptCount val="40"/>
                <c:pt idx="0">
                  <c:v>2011</c:v>
                </c:pt>
                <c:pt idx="1">
                  <c:v>2012</c:v>
                </c:pt>
                <c:pt idx="2">
                  <c:v>2013</c:v>
                </c:pt>
                <c:pt idx="3">
                  <c:v>2014</c:v>
                </c:pt>
                <c:pt idx="4">
                  <c:v>2015</c:v>
                </c:pt>
                <c:pt idx="5">
                  <c:v>2016</c:v>
                </c:pt>
                <c:pt idx="6">
                  <c:v>2017</c:v>
                </c:pt>
                <c:pt idx="7">
                  <c:v>2018</c:v>
                </c:pt>
                <c:pt idx="8">
                  <c:v>2019</c:v>
                </c:pt>
                <c:pt idx="9">
                  <c:v>2020</c:v>
                </c:pt>
                <c:pt idx="10">
                  <c:v>2021</c:v>
                </c:pt>
                <c:pt idx="11">
                  <c:v>2022</c:v>
                </c:pt>
                <c:pt idx="12" formatCode="mmm\-yy">
                  <c:v>44927</c:v>
                </c:pt>
                <c:pt idx="13" formatCode="mmm\-yy">
                  <c:v>44958</c:v>
                </c:pt>
                <c:pt idx="14" formatCode="mmm\-yy">
                  <c:v>44986</c:v>
                </c:pt>
                <c:pt idx="15" formatCode="mmm\-yy">
                  <c:v>45017</c:v>
                </c:pt>
                <c:pt idx="16" formatCode="mmm\-yy">
                  <c:v>45047</c:v>
                </c:pt>
                <c:pt idx="17" formatCode="mmm\-yy">
                  <c:v>45078</c:v>
                </c:pt>
                <c:pt idx="18" formatCode="mmm\-yy">
                  <c:v>45108</c:v>
                </c:pt>
                <c:pt idx="19" formatCode="mmm\-yy">
                  <c:v>45139</c:v>
                </c:pt>
                <c:pt idx="20" formatCode="mmm\-yy">
                  <c:v>45170</c:v>
                </c:pt>
                <c:pt idx="21" formatCode="mmm\-yy">
                  <c:v>45200</c:v>
                </c:pt>
                <c:pt idx="22" formatCode="mmm\-yy">
                  <c:v>45231</c:v>
                </c:pt>
                <c:pt idx="23" formatCode="mmm\-yy">
                  <c:v>45261</c:v>
                </c:pt>
                <c:pt idx="24" formatCode="mmm\-yy">
                  <c:v>45292</c:v>
                </c:pt>
                <c:pt idx="25" formatCode="mmm\-yy">
                  <c:v>45323</c:v>
                </c:pt>
                <c:pt idx="26" formatCode="mmm\-yy">
                  <c:v>45352</c:v>
                </c:pt>
                <c:pt idx="27" formatCode="mmm\-yy">
                  <c:v>45383</c:v>
                </c:pt>
                <c:pt idx="28" formatCode="mmm\-yy">
                  <c:v>45413</c:v>
                </c:pt>
                <c:pt idx="29" formatCode="mmm\-yy">
                  <c:v>45444</c:v>
                </c:pt>
                <c:pt idx="30" formatCode="mmm\-yy">
                  <c:v>45474</c:v>
                </c:pt>
                <c:pt idx="31" formatCode="mmm\-yy">
                  <c:v>45505</c:v>
                </c:pt>
                <c:pt idx="32" formatCode="mmm\-yy">
                  <c:v>45536</c:v>
                </c:pt>
                <c:pt idx="33" formatCode="mmm\-yy">
                  <c:v>45566</c:v>
                </c:pt>
                <c:pt idx="34" formatCode="mmm\-yy">
                  <c:v>45597</c:v>
                </c:pt>
                <c:pt idx="35" formatCode="mmm\-yy">
                  <c:v>45627</c:v>
                </c:pt>
                <c:pt idx="36" formatCode="mmm\-yy">
                  <c:v>45658</c:v>
                </c:pt>
                <c:pt idx="37" formatCode="mmm\-yy">
                  <c:v>45689</c:v>
                </c:pt>
                <c:pt idx="38" formatCode="mmm\-yy">
                  <c:v>45717</c:v>
                </c:pt>
                <c:pt idx="39" formatCode="mmm\-yy">
                  <c:v>45748</c:v>
                </c:pt>
              </c:numCache>
            </c:numRef>
          </c:cat>
          <c:val>
            <c:numRef>
              <c:f>'[Data for UKR slides_updated Feb 2025.xlsx]Dynamics of international ...'!$B$18:$B$57</c:f>
              <c:numCache>
                <c:formatCode>0.0</c:formatCode>
                <c:ptCount val="40"/>
                <c:pt idx="0">
                  <c:v>31.794610000000002</c:v>
                </c:pt>
                <c:pt idx="1">
                  <c:v>24.546189999999999</c:v>
                </c:pt>
                <c:pt idx="2">
                  <c:v>20.415710000000001</c:v>
                </c:pt>
                <c:pt idx="3">
                  <c:v>7.5333300000000003</c:v>
                </c:pt>
                <c:pt idx="4">
                  <c:v>13.299989999999999</c:v>
                </c:pt>
                <c:pt idx="5">
                  <c:v>15.53933</c:v>
                </c:pt>
                <c:pt idx="6">
                  <c:v>18.808450000000001</c:v>
                </c:pt>
                <c:pt idx="7">
                  <c:v>20.820430000000002</c:v>
                </c:pt>
                <c:pt idx="8">
                  <c:v>25.302160000000001</c:v>
                </c:pt>
                <c:pt idx="9">
                  <c:v>29.13289</c:v>
                </c:pt>
                <c:pt idx="10">
                  <c:v>30.940949999999997</c:v>
                </c:pt>
                <c:pt idx="11">
                  <c:v>28.49446</c:v>
                </c:pt>
                <c:pt idx="12">
                  <c:v>29.92821</c:v>
                </c:pt>
                <c:pt idx="13">
                  <c:v>28.86964</c:v>
                </c:pt>
                <c:pt idx="14">
                  <c:v>31.88673</c:v>
                </c:pt>
                <c:pt idx="15">
                  <c:v>35.95252</c:v>
                </c:pt>
                <c:pt idx="16">
                  <c:v>37.311320000000002</c:v>
                </c:pt>
                <c:pt idx="17">
                  <c:v>39.02655</c:v>
                </c:pt>
                <c:pt idx="18">
                  <c:v>41.737550000000006</c:v>
                </c:pt>
                <c:pt idx="19">
                  <c:v>40.405199999999994</c:v>
                </c:pt>
                <c:pt idx="20">
                  <c:v>39.72278</c:v>
                </c:pt>
                <c:pt idx="21">
                  <c:v>38.987199999999994</c:v>
                </c:pt>
                <c:pt idx="22">
                  <c:v>38.796050000000001</c:v>
                </c:pt>
                <c:pt idx="23">
                  <c:v>40.514429999999997</c:v>
                </c:pt>
                <c:pt idx="24">
                  <c:v>38.533529999999999</c:v>
                </c:pt>
                <c:pt idx="25">
                  <c:v>37.059980000000003</c:v>
                </c:pt>
                <c:pt idx="26">
                  <c:v>43.767069999999997</c:v>
                </c:pt>
                <c:pt idx="27">
                  <c:v>42.40361</c:v>
                </c:pt>
                <c:pt idx="28">
                  <c:v>39.037219999999998</c:v>
                </c:pt>
                <c:pt idx="29">
                  <c:v>37.89629</c:v>
                </c:pt>
                <c:pt idx="30">
                  <c:v>37.234529999999999</c:v>
                </c:pt>
                <c:pt idx="31">
                  <c:v>42.337389999999999</c:v>
                </c:pt>
                <c:pt idx="32">
                  <c:v>38.90213</c:v>
                </c:pt>
                <c:pt idx="33">
                  <c:v>36.578110000000002</c:v>
                </c:pt>
                <c:pt idx="34">
                  <c:v>39.927120000000002</c:v>
                </c:pt>
                <c:pt idx="35">
                  <c:v>43.795349999999999</c:v>
                </c:pt>
                <c:pt idx="36">
                  <c:v>43.009639999999997</c:v>
                </c:pt>
                <c:pt idx="37">
                  <c:v>40.149830000000001</c:v>
                </c:pt>
                <c:pt idx="38">
                  <c:v>42.384250000000002</c:v>
                </c:pt>
                <c:pt idx="39">
                  <c:v>46.683140000000002</c:v>
                </c:pt>
              </c:numCache>
            </c:numRef>
          </c:val>
          <c:smooth val="0"/>
          <c:extLst>
            <c:ext xmlns:c16="http://schemas.microsoft.com/office/drawing/2014/chart" uri="{C3380CC4-5D6E-409C-BE32-E72D297353CC}">
              <c16:uniqueId val="{00000000-56BF-4748-8A55-B02F766DDD90}"/>
            </c:ext>
          </c:extLst>
        </c:ser>
        <c:dLbls>
          <c:showLegendKey val="0"/>
          <c:showVal val="0"/>
          <c:showCatName val="0"/>
          <c:showSerName val="0"/>
          <c:showPercent val="0"/>
          <c:showBubbleSize val="0"/>
        </c:dLbls>
        <c:smooth val="0"/>
        <c:axId val="1322342512"/>
        <c:axId val="1322338248"/>
      </c:lineChart>
      <c:catAx>
        <c:axId val="132234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2338248"/>
        <c:crosses val="autoZero"/>
        <c:auto val="1"/>
        <c:lblAlgn val="ctr"/>
        <c:lblOffset val="100"/>
        <c:noMultiLvlLbl val="0"/>
      </c:catAx>
      <c:valAx>
        <c:axId val="132233824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2342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399979264"/>
        <c:axId val="399980800"/>
      </c:barChart>
      <c:catAx>
        <c:axId val="399979264"/>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399980800"/>
        <c:crosses val="autoZero"/>
        <c:auto val="1"/>
        <c:lblAlgn val="ctr"/>
        <c:lblOffset val="100"/>
        <c:tickLblSkip val="1"/>
        <c:tickMarkSkip val="1"/>
        <c:noMultiLvlLbl val="0"/>
      </c:catAx>
      <c:valAx>
        <c:axId val="399980800"/>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399979264"/>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400017280"/>
        <c:axId val="400018816"/>
      </c:barChart>
      <c:catAx>
        <c:axId val="400017280"/>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400018816"/>
        <c:crosses val="autoZero"/>
        <c:auto val="1"/>
        <c:lblAlgn val="ctr"/>
        <c:lblOffset val="100"/>
        <c:tickLblSkip val="1"/>
        <c:tickMarkSkip val="1"/>
        <c:noMultiLvlLbl val="0"/>
      </c:catAx>
      <c:valAx>
        <c:axId val="400018816"/>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400017280"/>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Franklin Gothic Book" panose="020B0503020102020204" pitchFamily="34" charset="0"/>
                <a:ea typeface="+mn-ea"/>
                <a:cs typeface="+mn-cs"/>
              </a:defRPr>
            </a:pPr>
            <a:r>
              <a:rPr lang="en-GB" b="1">
                <a:solidFill>
                  <a:schemeClr val="tx1">
                    <a:lumMod val="50000"/>
                  </a:schemeClr>
                </a:solidFill>
                <a:latin typeface="Franklin Gothic Book" panose="020B0503020102020204" pitchFamily="34" charset="0"/>
              </a:rPr>
              <a:t>Real GDP growth rate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Franklin Gothic Book" panose="020B0503020102020204" pitchFamily="34" charset="0"/>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dLbl>
              <c:idx val="2"/>
              <c:layout>
                <c:manualLayout>
                  <c:x val="-8.0915434743798784E-17"/>
                  <c:y val="-4.3434342200567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A5-401A-A8DC-273A776B2FC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for UKR slides_updated Feb 2025.xlsx]GDP_q'!$A$26:$A$29</c:f>
              <c:numCache>
                <c:formatCode>General</c:formatCode>
                <c:ptCount val="4"/>
                <c:pt idx="0">
                  <c:v>2021</c:v>
                </c:pt>
                <c:pt idx="1">
                  <c:v>2022</c:v>
                </c:pt>
                <c:pt idx="2">
                  <c:v>2023</c:v>
                </c:pt>
                <c:pt idx="3">
                  <c:v>2024</c:v>
                </c:pt>
              </c:numCache>
            </c:numRef>
          </c:cat>
          <c:val>
            <c:numRef>
              <c:f>'[Data for UKR slides_updated Feb 2025.xlsx]GDP_q'!$B$26:$B$29</c:f>
              <c:numCache>
                <c:formatCode>General</c:formatCode>
                <c:ptCount val="4"/>
                <c:pt idx="0">
                  <c:v>3.4</c:v>
                </c:pt>
                <c:pt idx="1">
                  <c:v>-28.8</c:v>
                </c:pt>
                <c:pt idx="2">
                  <c:v>5.5</c:v>
                </c:pt>
                <c:pt idx="3">
                  <c:v>2.9</c:v>
                </c:pt>
              </c:numCache>
            </c:numRef>
          </c:val>
          <c:smooth val="0"/>
          <c:extLst>
            <c:ext xmlns:c16="http://schemas.microsoft.com/office/drawing/2014/chart" uri="{C3380CC4-5D6E-409C-BE32-E72D297353CC}">
              <c16:uniqueId val="{00000000-DEA5-401A-A8DC-273A776B2FCF}"/>
            </c:ext>
          </c:extLst>
        </c:ser>
        <c:dLbls>
          <c:showLegendKey val="0"/>
          <c:showVal val="0"/>
          <c:showCatName val="0"/>
          <c:showSerName val="0"/>
          <c:showPercent val="0"/>
          <c:showBubbleSize val="0"/>
        </c:dLbls>
        <c:smooth val="0"/>
        <c:axId val="2070289839"/>
        <c:axId val="2070288399"/>
      </c:lineChart>
      <c:catAx>
        <c:axId val="2070289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0288399"/>
        <c:crosses val="autoZero"/>
        <c:auto val="1"/>
        <c:lblAlgn val="ctr"/>
        <c:lblOffset val="100"/>
        <c:noMultiLvlLbl val="0"/>
      </c:catAx>
      <c:valAx>
        <c:axId val="2070288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02898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solidFill>
                  <a:schemeClr val="tx1">
                    <a:lumMod val="50000"/>
                  </a:schemeClr>
                </a:solidFill>
                <a:latin typeface="Franklin Gothic Book" panose="020B0503020102020204" pitchFamily="34" charset="0"/>
              </a:rPr>
              <a:t>Annual inflation and policy rate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 for UKR slides_updated Feb 2025.xlsx]inflation'!$B$2</c:f>
              <c:strCache>
                <c:ptCount val="1"/>
                <c:pt idx="0">
                  <c:v>Inflation</c:v>
                </c:pt>
              </c:strCache>
            </c:strRef>
          </c:tx>
          <c:spPr>
            <a:ln w="28575" cap="rnd">
              <a:solidFill>
                <a:schemeClr val="accent1"/>
              </a:solidFill>
              <a:round/>
            </a:ln>
            <a:effectLst/>
          </c:spPr>
          <c:marker>
            <c:symbol val="none"/>
          </c:marker>
          <c:dLbls>
            <c:delete val="1"/>
          </c:dLbls>
          <c:cat>
            <c:numRef>
              <c:f>'[Data for UKR slides_updated Feb 2025.xlsx]inflation'!$C$1:$AR$1</c:f>
              <c:numCache>
                <c:formatCode>mmm\-yy</c:formatCode>
                <c:ptCount val="4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pt idx="22">
                  <c:v>45231</c:v>
                </c:pt>
                <c:pt idx="23">
                  <c:v>45261</c:v>
                </c:pt>
                <c:pt idx="24">
                  <c:v>45292</c:v>
                </c:pt>
                <c:pt idx="25">
                  <c:v>45323</c:v>
                </c:pt>
                <c:pt idx="26">
                  <c:v>45352</c:v>
                </c:pt>
                <c:pt idx="27">
                  <c:v>45383</c:v>
                </c:pt>
                <c:pt idx="28">
                  <c:v>45413</c:v>
                </c:pt>
                <c:pt idx="29">
                  <c:v>45444</c:v>
                </c:pt>
                <c:pt idx="30">
                  <c:v>45474</c:v>
                </c:pt>
                <c:pt idx="31">
                  <c:v>45505</c:v>
                </c:pt>
                <c:pt idx="32">
                  <c:v>45536</c:v>
                </c:pt>
                <c:pt idx="33">
                  <c:v>45566</c:v>
                </c:pt>
                <c:pt idx="34">
                  <c:v>45597</c:v>
                </c:pt>
                <c:pt idx="35">
                  <c:v>45627</c:v>
                </c:pt>
                <c:pt idx="36">
                  <c:v>45658</c:v>
                </c:pt>
                <c:pt idx="37">
                  <c:v>45689</c:v>
                </c:pt>
                <c:pt idx="38">
                  <c:v>45717</c:v>
                </c:pt>
                <c:pt idx="39">
                  <c:v>45748</c:v>
                </c:pt>
                <c:pt idx="40">
                  <c:v>45778</c:v>
                </c:pt>
                <c:pt idx="41">
                  <c:v>45809</c:v>
                </c:pt>
              </c:numCache>
            </c:numRef>
          </c:cat>
          <c:val>
            <c:numRef>
              <c:f>'[Data for UKR slides_updated Feb 2025.xlsx]inflation'!$C$2:$AR$2</c:f>
              <c:numCache>
                <c:formatCode>General</c:formatCode>
                <c:ptCount val="42"/>
                <c:pt idx="0">
                  <c:v>10</c:v>
                </c:pt>
                <c:pt idx="1">
                  <c:v>10.7</c:v>
                </c:pt>
                <c:pt idx="2">
                  <c:v>13.7</c:v>
                </c:pt>
                <c:pt idx="3">
                  <c:v>16.399999999999999</c:v>
                </c:pt>
                <c:pt idx="4">
                  <c:v>18</c:v>
                </c:pt>
                <c:pt idx="5">
                  <c:v>21.5</c:v>
                </c:pt>
                <c:pt idx="6">
                  <c:v>22.2</c:v>
                </c:pt>
                <c:pt idx="7">
                  <c:v>23.8</c:v>
                </c:pt>
                <c:pt idx="8">
                  <c:v>24.6</c:v>
                </c:pt>
                <c:pt idx="9">
                  <c:v>26.6</c:v>
                </c:pt>
                <c:pt idx="10">
                  <c:v>26.5</c:v>
                </c:pt>
                <c:pt idx="11">
                  <c:v>26.6</c:v>
                </c:pt>
                <c:pt idx="12">
                  <c:v>26</c:v>
                </c:pt>
                <c:pt idx="13">
                  <c:v>24.9</c:v>
                </c:pt>
                <c:pt idx="14">
                  <c:v>21.3</c:v>
                </c:pt>
                <c:pt idx="15">
                  <c:v>17.899999999999999</c:v>
                </c:pt>
                <c:pt idx="16">
                  <c:v>15.3</c:v>
                </c:pt>
                <c:pt idx="17">
                  <c:v>12.8</c:v>
                </c:pt>
                <c:pt idx="18">
                  <c:v>11.3</c:v>
                </c:pt>
                <c:pt idx="19">
                  <c:v>8.6</c:v>
                </c:pt>
                <c:pt idx="20">
                  <c:v>7.1</c:v>
                </c:pt>
                <c:pt idx="21">
                  <c:v>5.3</c:v>
                </c:pt>
                <c:pt idx="22">
                  <c:v>5.0999999999999996</c:v>
                </c:pt>
                <c:pt idx="23">
                  <c:v>5.0999999999999996</c:v>
                </c:pt>
                <c:pt idx="24">
                  <c:v>4.7</c:v>
                </c:pt>
                <c:pt idx="25">
                  <c:v>4.3</c:v>
                </c:pt>
                <c:pt idx="26">
                  <c:v>3.2</c:v>
                </c:pt>
                <c:pt idx="27">
                  <c:v>3.2</c:v>
                </c:pt>
                <c:pt idx="28">
                  <c:v>3.3</c:v>
                </c:pt>
                <c:pt idx="29">
                  <c:v>4.8</c:v>
                </c:pt>
                <c:pt idx="30">
                  <c:v>5.4</c:v>
                </c:pt>
                <c:pt idx="31">
                  <c:v>7.5</c:v>
                </c:pt>
                <c:pt idx="32">
                  <c:v>8.6</c:v>
                </c:pt>
                <c:pt idx="33">
                  <c:v>9.6999999999999993</c:v>
                </c:pt>
                <c:pt idx="34">
                  <c:v>11.2</c:v>
                </c:pt>
                <c:pt idx="35">
                  <c:v>12</c:v>
                </c:pt>
                <c:pt idx="36">
                  <c:v>12.9</c:v>
                </c:pt>
                <c:pt idx="37">
                  <c:v>13.4</c:v>
                </c:pt>
                <c:pt idx="38">
                  <c:v>14.6</c:v>
                </c:pt>
                <c:pt idx="39">
                  <c:v>15.1</c:v>
                </c:pt>
              </c:numCache>
            </c:numRef>
          </c:val>
          <c:smooth val="0"/>
          <c:extLst>
            <c:ext xmlns:c16="http://schemas.microsoft.com/office/drawing/2014/chart" uri="{C3380CC4-5D6E-409C-BE32-E72D297353CC}">
              <c16:uniqueId val="{00000000-E3B9-4C0B-B91C-C5089F1685CE}"/>
            </c:ext>
          </c:extLst>
        </c:ser>
        <c:ser>
          <c:idx val="1"/>
          <c:order val="1"/>
          <c:tx>
            <c:strRef>
              <c:f>'[Data for UKR slides_updated Feb 2025.xlsx]inflation'!$B$3</c:f>
              <c:strCache>
                <c:ptCount val="1"/>
                <c:pt idx="0">
                  <c:v>Policy rate</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B9-4C0B-B91C-C5089F1685CE}"/>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B9-4C0B-B91C-C5089F1685CE}"/>
                </c:ext>
              </c:extLst>
            </c:dLbl>
            <c:dLbl>
              <c:idx val="18"/>
              <c:layout>
                <c:manualLayout>
                  <c:x val="-1.4055555555555556E-2"/>
                  <c:y val="-5.3206109652960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B9-4C0B-B91C-C5089F1685CE}"/>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B9-4C0B-B91C-C5089F1685CE}"/>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B9-4C0B-B91C-C5089F1685CE}"/>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3B9-4C0B-B91C-C5089F1685CE}"/>
                </c:ext>
              </c:extLst>
            </c:dLbl>
            <c:dLbl>
              <c:idx val="26"/>
              <c:layout>
                <c:manualLayout>
                  <c:x val="-7.3541776027996608E-2"/>
                  <c:y val="-9.48727763196267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B9-4C0B-B91C-C5089F1685CE}"/>
                </c:ext>
              </c:extLst>
            </c:dLbl>
            <c:dLbl>
              <c:idx val="2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3B9-4C0B-B91C-C5089F1685CE}"/>
                </c:ext>
              </c:extLst>
            </c:dLbl>
            <c:dLbl>
              <c:idx val="2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B9-4C0B-B91C-C5089F1685CE}"/>
                </c:ext>
              </c:extLst>
            </c:dLbl>
            <c:dLbl>
              <c:idx val="35"/>
              <c:layout>
                <c:manualLayout>
                  <c:x val="-8.6944239282458882E-2"/>
                  <c:y val="-8.12975254124526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3B9-4C0B-B91C-C5089F1685CE}"/>
                </c:ext>
              </c:extLst>
            </c:dLbl>
            <c:dLbl>
              <c:idx val="36"/>
              <c:layout>
                <c:manualLayout>
                  <c:x val="-5.4005897123858893E-2"/>
                  <c:y val="-0.150024987682750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B9-4C0B-B91C-C5089F1685CE}"/>
                </c:ext>
              </c:extLst>
            </c:dLbl>
            <c:dLbl>
              <c:idx val="38"/>
              <c:layout>
                <c:manualLayout>
                  <c:x val="-2.0808491647933112E-2"/>
                  <c:y val="-0.1636843322814372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3B9-4C0B-B91C-C5089F1685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for UKR slides_updated Feb 2025.xlsx]inflation'!$C$1:$AR$1</c:f>
              <c:numCache>
                <c:formatCode>mmm\-yy</c:formatCode>
                <c:ptCount val="4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pt idx="22">
                  <c:v>45231</c:v>
                </c:pt>
                <c:pt idx="23">
                  <c:v>45261</c:v>
                </c:pt>
                <c:pt idx="24">
                  <c:v>45292</c:v>
                </c:pt>
                <c:pt idx="25">
                  <c:v>45323</c:v>
                </c:pt>
                <c:pt idx="26">
                  <c:v>45352</c:v>
                </c:pt>
                <c:pt idx="27">
                  <c:v>45383</c:v>
                </c:pt>
                <c:pt idx="28">
                  <c:v>45413</c:v>
                </c:pt>
                <c:pt idx="29">
                  <c:v>45444</c:v>
                </c:pt>
                <c:pt idx="30">
                  <c:v>45474</c:v>
                </c:pt>
                <c:pt idx="31">
                  <c:v>45505</c:v>
                </c:pt>
                <c:pt idx="32">
                  <c:v>45536</c:v>
                </c:pt>
                <c:pt idx="33">
                  <c:v>45566</c:v>
                </c:pt>
                <c:pt idx="34">
                  <c:v>45597</c:v>
                </c:pt>
                <c:pt idx="35">
                  <c:v>45627</c:v>
                </c:pt>
                <c:pt idx="36">
                  <c:v>45658</c:v>
                </c:pt>
                <c:pt idx="37">
                  <c:v>45689</c:v>
                </c:pt>
                <c:pt idx="38">
                  <c:v>45717</c:v>
                </c:pt>
                <c:pt idx="39">
                  <c:v>45748</c:v>
                </c:pt>
                <c:pt idx="40">
                  <c:v>45778</c:v>
                </c:pt>
                <c:pt idx="41">
                  <c:v>45809</c:v>
                </c:pt>
              </c:numCache>
            </c:numRef>
          </c:cat>
          <c:val>
            <c:numRef>
              <c:f>'[Data for UKR slides_updated Feb 2025.xlsx]inflation'!$C$3:$AR$3</c:f>
              <c:numCache>
                <c:formatCode>General</c:formatCode>
                <c:ptCount val="42"/>
                <c:pt idx="0">
                  <c:v>10</c:v>
                </c:pt>
                <c:pt idx="1">
                  <c:v>10</c:v>
                </c:pt>
                <c:pt idx="2">
                  <c:v>10</c:v>
                </c:pt>
                <c:pt idx="3">
                  <c:v>10</c:v>
                </c:pt>
                <c:pt idx="4">
                  <c:v>10</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22</c:v>
                </c:pt>
                <c:pt idx="19">
                  <c:v>22</c:v>
                </c:pt>
                <c:pt idx="20">
                  <c:v>20</c:v>
                </c:pt>
                <c:pt idx="21">
                  <c:v>16</c:v>
                </c:pt>
                <c:pt idx="22">
                  <c:v>16</c:v>
                </c:pt>
                <c:pt idx="23">
                  <c:v>15</c:v>
                </c:pt>
                <c:pt idx="24">
                  <c:v>15</c:v>
                </c:pt>
                <c:pt idx="25">
                  <c:v>15</c:v>
                </c:pt>
                <c:pt idx="26">
                  <c:v>14.5</c:v>
                </c:pt>
                <c:pt idx="27">
                  <c:v>13.5</c:v>
                </c:pt>
                <c:pt idx="28">
                  <c:v>13.5</c:v>
                </c:pt>
                <c:pt idx="29">
                  <c:v>13</c:v>
                </c:pt>
                <c:pt idx="30">
                  <c:v>13</c:v>
                </c:pt>
                <c:pt idx="31">
                  <c:v>13</c:v>
                </c:pt>
                <c:pt idx="32">
                  <c:v>13</c:v>
                </c:pt>
                <c:pt idx="33">
                  <c:v>13</c:v>
                </c:pt>
                <c:pt idx="34">
                  <c:v>13</c:v>
                </c:pt>
                <c:pt idx="35">
                  <c:v>13.5</c:v>
                </c:pt>
                <c:pt idx="36">
                  <c:v>14.5</c:v>
                </c:pt>
                <c:pt idx="37">
                  <c:v>14.5</c:v>
                </c:pt>
                <c:pt idx="38">
                  <c:v>15.5</c:v>
                </c:pt>
                <c:pt idx="39">
                  <c:v>15.5</c:v>
                </c:pt>
              </c:numCache>
            </c:numRef>
          </c:val>
          <c:smooth val="0"/>
          <c:extLst>
            <c:ext xmlns:c16="http://schemas.microsoft.com/office/drawing/2014/chart" uri="{C3380CC4-5D6E-409C-BE32-E72D297353CC}">
              <c16:uniqueId val="{0000000D-E3B9-4C0B-B91C-C5089F1685CE}"/>
            </c:ext>
          </c:extLst>
        </c:ser>
        <c:dLbls>
          <c:dLblPos val="t"/>
          <c:showLegendKey val="0"/>
          <c:showVal val="1"/>
          <c:showCatName val="0"/>
          <c:showSerName val="0"/>
          <c:showPercent val="0"/>
          <c:showBubbleSize val="0"/>
        </c:dLbls>
        <c:smooth val="0"/>
        <c:axId val="1331505784"/>
        <c:axId val="1331503488"/>
      </c:lineChart>
      <c:dateAx>
        <c:axId val="13315057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331503488"/>
        <c:crosses val="autoZero"/>
        <c:auto val="1"/>
        <c:lblOffset val="100"/>
        <c:baseTimeUnit val="months"/>
      </c:dateAx>
      <c:valAx>
        <c:axId val="1331503488"/>
        <c:scaling>
          <c:orientation val="minMax"/>
          <c:max val="3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1505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b="1">
                <a:solidFill>
                  <a:schemeClr val="tx1">
                    <a:lumMod val="50000"/>
                  </a:schemeClr>
                </a:solidFill>
                <a:latin typeface="Franklin Gothic Book" panose="020B0503020102020204" pitchFamily="34" charset="0"/>
              </a:rPr>
              <a:t>Share of GDP by expenditure</a:t>
            </a:r>
            <a:r>
              <a:rPr lang="en-GB" b="1" baseline="0">
                <a:solidFill>
                  <a:schemeClr val="tx1">
                    <a:lumMod val="50000"/>
                  </a:schemeClr>
                </a:solidFill>
                <a:latin typeface="Franklin Gothic Book" panose="020B0503020102020204" pitchFamily="34" charset="0"/>
              </a:rPr>
              <a:t> (%)</a:t>
            </a:r>
            <a:endParaRPr lang="en-GB" b="1">
              <a:solidFill>
                <a:schemeClr val="tx1">
                  <a:lumMod val="50000"/>
                </a:schemeClr>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GB"/>
        </a:p>
      </c:txPr>
    </c:title>
    <c:autoTitleDeleted val="0"/>
    <c:plotArea>
      <c:layout/>
      <c:barChart>
        <c:barDir val="col"/>
        <c:grouping val="stacked"/>
        <c:varyColors val="0"/>
        <c:ser>
          <c:idx val="3"/>
          <c:order val="0"/>
          <c:tx>
            <c:strRef>
              <c:f>'[Data for UKR slides_updated Feb 2025.xlsx]GDP by expenditure'!$E$1</c:f>
              <c:strCache>
                <c:ptCount val="1"/>
                <c:pt idx="0">
                  <c:v>Net exports</c:v>
                </c:pt>
              </c:strCache>
            </c:strRef>
          </c:tx>
          <c:spPr>
            <a:solidFill>
              <a:schemeClr val="accent4"/>
            </a:solidFill>
            <a:ln>
              <a:noFill/>
            </a:ln>
            <a:effectLst/>
          </c:spPr>
          <c:invertIfNegative val="0"/>
          <c:dLbls>
            <c:dLbl>
              <c:idx val="0"/>
              <c:layout>
                <c:manualLayout>
                  <c:x val="-8.3333333333333332E-3"/>
                  <c:y val="-3.2581917826309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EF-4B40-B64F-32336379A5CF}"/>
                </c:ext>
              </c:extLst>
            </c:dLbl>
            <c:dLbl>
              <c:idx val="1"/>
              <c:layout>
                <c:manualLayout>
                  <c:x val="-5.5555555555556061E-3"/>
                  <c:y val="-8.12327704319978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EF-4B40-B64F-32336379A5CF}"/>
                </c:ext>
              </c:extLst>
            </c:dLbl>
            <c:dLbl>
              <c:idx val="2"/>
              <c:layout>
                <c:manualLayout>
                  <c:x val="-2.7777777777777779E-3"/>
                  <c:y val="-6.10772710015021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EF-4B40-B64F-32336379A5CF}"/>
                </c:ext>
              </c:extLst>
            </c:dLbl>
            <c:dLbl>
              <c:idx val="3"/>
              <c:layout>
                <c:manualLayout>
                  <c:x val="-2.7777777777777779E-3"/>
                  <c:y val="-8.3857442348007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EF-4B40-B64F-32336379A5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for UKR slides_updated Feb 2025.xlsx]GDP by expenditure'!$A$2:$A$5</c:f>
              <c:numCache>
                <c:formatCode>General</c:formatCode>
                <c:ptCount val="4"/>
                <c:pt idx="0">
                  <c:v>2021</c:v>
                </c:pt>
                <c:pt idx="1">
                  <c:v>2022</c:v>
                </c:pt>
                <c:pt idx="2">
                  <c:v>2023</c:v>
                </c:pt>
                <c:pt idx="3">
                  <c:v>2024</c:v>
                </c:pt>
              </c:numCache>
            </c:numRef>
          </c:cat>
          <c:val>
            <c:numRef>
              <c:f>'[Data for UKR slides_updated Feb 2025.xlsx]GDP by expenditure'!$E$2:$E$5</c:f>
              <c:numCache>
                <c:formatCode>General</c:formatCode>
                <c:ptCount val="4"/>
                <c:pt idx="0">
                  <c:v>-1</c:v>
                </c:pt>
                <c:pt idx="1">
                  <c:v>-17</c:v>
                </c:pt>
                <c:pt idx="2" formatCode="0">
                  <c:v>-21</c:v>
                </c:pt>
                <c:pt idx="3">
                  <c:v>-19</c:v>
                </c:pt>
              </c:numCache>
            </c:numRef>
          </c:val>
          <c:extLst>
            <c:ext xmlns:c16="http://schemas.microsoft.com/office/drawing/2014/chart" uri="{C3380CC4-5D6E-409C-BE32-E72D297353CC}">
              <c16:uniqueId val="{00000004-3448-4082-866F-6AAA3C3B725E}"/>
            </c:ext>
          </c:extLst>
        </c:ser>
        <c:ser>
          <c:idx val="2"/>
          <c:order val="1"/>
          <c:tx>
            <c:strRef>
              <c:f>'[Data for UKR slides_updated Feb 2025.xlsx]GDP by expenditure'!$D$1</c:f>
              <c:strCache>
                <c:ptCount val="1"/>
                <c:pt idx="0">
                  <c:v>Investment (Gross fixed capital formation)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for UKR slides_updated Feb 2025.xlsx]GDP by expenditure'!$A$2:$A$5</c:f>
              <c:numCache>
                <c:formatCode>General</c:formatCode>
                <c:ptCount val="4"/>
                <c:pt idx="0">
                  <c:v>2021</c:v>
                </c:pt>
                <c:pt idx="1">
                  <c:v>2022</c:v>
                </c:pt>
                <c:pt idx="2">
                  <c:v>2023</c:v>
                </c:pt>
                <c:pt idx="3">
                  <c:v>2024</c:v>
                </c:pt>
              </c:numCache>
            </c:numRef>
          </c:cat>
          <c:val>
            <c:numRef>
              <c:f>'[Data for UKR slides_updated Feb 2025.xlsx]GDP by expenditure'!$D$2:$D$5</c:f>
              <c:numCache>
                <c:formatCode>General</c:formatCode>
                <c:ptCount val="4"/>
                <c:pt idx="0">
                  <c:v>14</c:v>
                </c:pt>
                <c:pt idx="1">
                  <c:v>12</c:v>
                </c:pt>
                <c:pt idx="2" formatCode="0">
                  <c:v>18</c:v>
                </c:pt>
                <c:pt idx="3">
                  <c:v>19</c:v>
                </c:pt>
              </c:numCache>
            </c:numRef>
          </c:val>
          <c:extLst>
            <c:ext xmlns:c16="http://schemas.microsoft.com/office/drawing/2014/chart" uri="{C3380CC4-5D6E-409C-BE32-E72D297353CC}">
              <c16:uniqueId val="{00000005-3448-4082-866F-6AAA3C3B725E}"/>
            </c:ext>
          </c:extLst>
        </c:ser>
        <c:ser>
          <c:idx val="1"/>
          <c:order val="2"/>
          <c:tx>
            <c:strRef>
              <c:f>'[Data for UKR slides_updated Feb 2025.xlsx]GDP by expenditure'!$C$1</c:f>
              <c:strCache>
                <c:ptCount val="1"/>
                <c:pt idx="0">
                  <c:v>Government spending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for UKR slides_updated Feb 2025.xlsx]GDP by expenditure'!$A$2:$A$5</c:f>
              <c:numCache>
                <c:formatCode>General</c:formatCode>
                <c:ptCount val="4"/>
                <c:pt idx="0">
                  <c:v>2021</c:v>
                </c:pt>
                <c:pt idx="1">
                  <c:v>2022</c:v>
                </c:pt>
                <c:pt idx="2">
                  <c:v>2023</c:v>
                </c:pt>
                <c:pt idx="3">
                  <c:v>2024</c:v>
                </c:pt>
              </c:numCache>
            </c:numRef>
          </c:cat>
          <c:val>
            <c:numRef>
              <c:f>'[Data for UKR slides_updated Feb 2025.xlsx]GDP by expenditure'!$C$2:$C$5</c:f>
              <c:numCache>
                <c:formatCode>General</c:formatCode>
                <c:ptCount val="4"/>
                <c:pt idx="0">
                  <c:v>18</c:v>
                </c:pt>
                <c:pt idx="1">
                  <c:v>40</c:v>
                </c:pt>
                <c:pt idx="2" formatCode="0">
                  <c:v>41.684000412982975</c:v>
                </c:pt>
                <c:pt idx="3">
                  <c:v>38</c:v>
                </c:pt>
              </c:numCache>
            </c:numRef>
          </c:val>
          <c:extLst>
            <c:ext xmlns:c16="http://schemas.microsoft.com/office/drawing/2014/chart" uri="{C3380CC4-5D6E-409C-BE32-E72D297353CC}">
              <c16:uniqueId val="{00000006-3448-4082-866F-6AAA3C3B725E}"/>
            </c:ext>
          </c:extLst>
        </c:ser>
        <c:ser>
          <c:idx val="0"/>
          <c:order val="3"/>
          <c:tx>
            <c:strRef>
              <c:f>'[Data for UKR slides_updated Feb 2025.xlsx]GDP by expenditure'!$B$1</c:f>
              <c:strCache>
                <c:ptCount val="1"/>
                <c:pt idx="0">
                  <c:v>Private comsumption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for UKR slides_updated Feb 2025.xlsx]GDP by expenditure'!$A$2:$A$5</c:f>
              <c:numCache>
                <c:formatCode>General</c:formatCode>
                <c:ptCount val="4"/>
                <c:pt idx="0">
                  <c:v>2021</c:v>
                </c:pt>
                <c:pt idx="1">
                  <c:v>2022</c:v>
                </c:pt>
                <c:pt idx="2">
                  <c:v>2023</c:v>
                </c:pt>
                <c:pt idx="3">
                  <c:v>2024</c:v>
                </c:pt>
              </c:numCache>
            </c:numRef>
          </c:cat>
          <c:val>
            <c:numRef>
              <c:f>'[Data for UKR slides_updated Feb 2025.xlsx]GDP by expenditure'!$B$2:$B$5</c:f>
              <c:numCache>
                <c:formatCode>General</c:formatCode>
                <c:ptCount val="4"/>
                <c:pt idx="0">
                  <c:v>69</c:v>
                </c:pt>
                <c:pt idx="1">
                  <c:v>65</c:v>
                </c:pt>
                <c:pt idx="2" formatCode="0">
                  <c:v>61</c:v>
                </c:pt>
                <c:pt idx="3">
                  <c:v>62</c:v>
                </c:pt>
              </c:numCache>
            </c:numRef>
          </c:val>
          <c:extLst>
            <c:ext xmlns:c16="http://schemas.microsoft.com/office/drawing/2014/chart" uri="{C3380CC4-5D6E-409C-BE32-E72D297353CC}">
              <c16:uniqueId val="{00000007-3448-4082-866F-6AAA3C3B725E}"/>
            </c:ext>
          </c:extLst>
        </c:ser>
        <c:dLbls>
          <c:showLegendKey val="0"/>
          <c:showVal val="0"/>
          <c:showCatName val="0"/>
          <c:showSerName val="0"/>
          <c:showPercent val="0"/>
          <c:showBubbleSize val="0"/>
        </c:dLbls>
        <c:gapWidth val="182"/>
        <c:overlap val="100"/>
        <c:axId val="907409104"/>
        <c:axId val="2116053744"/>
      </c:barChart>
      <c:catAx>
        <c:axId val="9074091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2116053744"/>
        <c:crosses val="autoZero"/>
        <c:auto val="1"/>
        <c:lblAlgn val="ctr"/>
        <c:lblOffset val="100"/>
        <c:noMultiLvlLbl val="0"/>
      </c:catAx>
      <c:valAx>
        <c:axId val="2116053744"/>
        <c:scaling>
          <c:orientation val="minMax"/>
          <c:max val="100"/>
          <c:min val="-2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0740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kern="1200" spc="0" baseline="0">
                <a:solidFill>
                  <a:srgbClr val="000000"/>
                </a:solidFill>
                <a:latin typeface="Franklin Gothic Book" panose="020B0503020102020204" pitchFamily="34" charset="0"/>
              </a:rPr>
              <a:t>General Government Finance (in %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 for UKR slides_updated Feb 2025.xlsx]Gov finance'!$A$2</c:f>
              <c:strCache>
                <c:ptCount val="1"/>
                <c:pt idx="0">
                  <c:v>Revenue</c:v>
                </c:pt>
              </c:strCache>
            </c:strRef>
          </c:tx>
          <c:spPr>
            <a:solidFill>
              <a:schemeClr val="accent1"/>
            </a:solidFill>
            <a:ln>
              <a:solidFill>
                <a:schemeClr val="accent6"/>
              </a:solidFill>
            </a:ln>
            <a:effectLst/>
          </c:spPr>
          <c:invertIfNegative val="0"/>
          <c:cat>
            <c:strRef>
              <c:f>'[Data for UKR slides_updated Feb 2025.xlsx]Gov finance'!$B$1:$F$1</c:f>
              <c:strCache>
                <c:ptCount val="5"/>
                <c:pt idx="0">
                  <c:v>2021</c:v>
                </c:pt>
                <c:pt idx="1">
                  <c:v>2022</c:v>
                </c:pt>
                <c:pt idx="2">
                  <c:v>2023</c:v>
                </c:pt>
                <c:pt idx="3">
                  <c:v>2024e</c:v>
                </c:pt>
                <c:pt idx="4">
                  <c:v>2025f</c:v>
                </c:pt>
              </c:strCache>
            </c:strRef>
          </c:cat>
          <c:val>
            <c:numRef>
              <c:f>'[Data for UKR slides_updated Feb 2025.xlsx]Gov finance'!$B$2:$F$2</c:f>
              <c:numCache>
                <c:formatCode>General</c:formatCode>
                <c:ptCount val="5"/>
                <c:pt idx="0">
                  <c:v>36.5</c:v>
                </c:pt>
                <c:pt idx="1">
                  <c:v>49.8</c:v>
                </c:pt>
                <c:pt idx="2">
                  <c:v>54.8</c:v>
                </c:pt>
                <c:pt idx="3">
                  <c:v>54.1</c:v>
                </c:pt>
                <c:pt idx="4">
                  <c:v>39.1</c:v>
                </c:pt>
              </c:numCache>
            </c:numRef>
          </c:val>
          <c:extLst>
            <c:ext xmlns:c16="http://schemas.microsoft.com/office/drawing/2014/chart" uri="{C3380CC4-5D6E-409C-BE32-E72D297353CC}">
              <c16:uniqueId val="{00000000-C05A-4C41-A88B-91F820AF0C6E}"/>
            </c:ext>
          </c:extLst>
        </c:ser>
        <c:ser>
          <c:idx val="4"/>
          <c:order val="4"/>
          <c:tx>
            <c:strRef>
              <c:f>'[Data for UKR slides_updated Feb 2025.xlsx]Gov finance'!$A$6</c:f>
              <c:strCache>
                <c:ptCount val="1"/>
                <c:pt idx="0">
                  <c:v>Expenditure</c:v>
                </c:pt>
              </c:strCache>
            </c:strRef>
          </c:tx>
          <c:spPr>
            <a:solidFill>
              <a:schemeClr val="accent5"/>
            </a:solidFill>
            <a:ln>
              <a:noFill/>
            </a:ln>
            <a:effectLst/>
          </c:spPr>
          <c:invertIfNegative val="0"/>
          <c:cat>
            <c:strRef>
              <c:f>'[Data for UKR slides_updated Feb 2025.xlsx]Gov finance'!$B$1:$F$1</c:f>
              <c:strCache>
                <c:ptCount val="5"/>
                <c:pt idx="0">
                  <c:v>2021</c:v>
                </c:pt>
                <c:pt idx="1">
                  <c:v>2022</c:v>
                </c:pt>
                <c:pt idx="2">
                  <c:v>2023</c:v>
                </c:pt>
                <c:pt idx="3">
                  <c:v>2024e</c:v>
                </c:pt>
                <c:pt idx="4">
                  <c:v>2025f</c:v>
                </c:pt>
              </c:strCache>
            </c:strRef>
          </c:cat>
          <c:val>
            <c:numRef>
              <c:f>'[Data for UKR slides_updated Feb 2025.xlsx]Gov finance'!$B$6:$F$6</c:f>
              <c:numCache>
                <c:formatCode>General</c:formatCode>
                <c:ptCount val="5"/>
                <c:pt idx="0">
                  <c:v>40.5</c:v>
                </c:pt>
                <c:pt idx="1">
                  <c:v>65.400000000000006</c:v>
                </c:pt>
                <c:pt idx="2">
                  <c:v>74.400000000000006</c:v>
                </c:pt>
                <c:pt idx="3">
                  <c:v>71.400000000000006</c:v>
                </c:pt>
                <c:pt idx="4">
                  <c:v>58</c:v>
                </c:pt>
              </c:numCache>
            </c:numRef>
          </c:val>
          <c:extLst>
            <c:ext xmlns:c16="http://schemas.microsoft.com/office/drawing/2014/chart" uri="{C3380CC4-5D6E-409C-BE32-E72D297353CC}">
              <c16:uniqueId val="{00000001-C05A-4C41-A88B-91F820AF0C6E}"/>
            </c:ext>
          </c:extLst>
        </c:ser>
        <c:dLbls>
          <c:showLegendKey val="0"/>
          <c:showVal val="0"/>
          <c:showCatName val="0"/>
          <c:showSerName val="0"/>
          <c:showPercent val="0"/>
          <c:showBubbleSize val="0"/>
        </c:dLbls>
        <c:gapWidth val="150"/>
        <c:axId val="752395759"/>
        <c:axId val="106698735"/>
        <c:extLst>
          <c:ext xmlns:c15="http://schemas.microsoft.com/office/drawing/2012/chart" uri="{02D57815-91ED-43cb-92C2-25804820EDAC}">
            <c15:filteredBarSeries>
              <c15:ser>
                <c:idx val="1"/>
                <c:order val="1"/>
                <c:tx>
                  <c:strRef>
                    <c:extLst>
                      <c:ext uri="{02D57815-91ED-43cb-92C2-25804820EDAC}">
                        <c15:formulaRef>
                          <c15:sqref>'[Data for UKR slides_updated Feb 2025.xlsx]Gov finance'!$A$3</c15:sqref>
                        </c15:formulaRef>
                      </c:ext>
                    </c:extLst>
                    <c:strCache>
                      <c:ptCount val="1"/>
                      <c:pt idx="0">
                        <c:v>Tax revenue</c:v>
                      </c:pt>
                    </c:strCache>
                  </c:strRef>
                </c:tx>
                <c:spPr>
                  <a:solidFill>
                    <a:schemeClr val="accent2"/>
                  </a:solidFill>
                  <a:ln>
                    <a:noFill/>
                  </a:ln>
                  <a:effectLst/>
                </c:spPr>
                <c:invertIfNegative val="0"/>
                <c:cat>
                  <c:strRef>
                    <c:extLst>
                      <c:ext uri="{02D57815-91ED-43cb-92C2-25804820EDAC}">
                        <c15:formulaRef>
                          <c15:sqref>'[Data for UKR slides_updated Feb 2025.xlsx]Gov finance'!$B$1:$F$1</c15:sqref>
                        </c15:formulaRef>
                      </c:ext>
                    </c:extLst>
                    <c:strCache>
                      <c:ptCount val="5"/>
                      <c:pt idx="0">
                        <c:v>2021</c:v>
                      </c:pt>
                      <c:pt idx="1">
                        <c:v>2022</c:v>
                      </c:pt>
                      <c:pt idx="2">
                        <c:v>2023</c:v>
                      </c:pt>
                      <c:pt idx="3">
                        <c:v>2024e</c:v>
                      </c:pt>
                      <c:pt idx="4">
                        <c:v>2025f</c:v>
                      </c:pt>
                    </c:strCache>
                  </c:strRef>
                </c:cat>
                <c:val>
                  <c:numRef>
                    <c:extLst>
                      <c:ext uri="{02D57815-91ED-43cb-92C2-25804820EDAC}">
                        <c15:formulaRef>
                          <c15:sqref>'[Data for UKR slides_updated Feb 2025.xlsx]Gov finance'!$B$3:$F$3</c15:sqref>
                        </c15:formulaRef>
                      </c:ext>
                    </c:extLst>
                    <c:numCache>
                      <c:formatCode>General</c:formatCode>
                      <c:ptCount val="5"/>
                      <c:pt idx="0">
                        <c:v>33.5</c:v>
                      </c:pt>
                      <c:pt idx="1">
                        <c:v>34</c:v>
                      </c:pt>
                      <c:pt idx="2">
                        <c:v>32.700000000000003</c:v>
                      </c:pt>
                      <c:pt idx="3">
                        <c:v>34.700000000000003</c:v>
                      </c:pt>
                      <c:pt idx="4">
                        <c:v>35.299999999999997</c:v>
                      </c:pt>
                    </c:numCache>
                  </c:numRef>
                </c:val>
                <c:extLst>
                  <c:ext xmlns:c16="http://schemas.microsoft.com/office/drawing/2014/chart" uri="{C3380CC4-5D6E-409C-BE32-E72D297353CC}">
                    <c16:uniqueId val="{00000004-C05A-4C41-A88B-91F820AF0C6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'[Data for UKR slides_updated Feb 2025.xlsx]Gov finance'!$A$4</c15:sqref>
                        </c15:formulaRef>
                      </c:ext>
                    </c:extLst>
                    <c:strCache>
                      <c:ptCount val="1"/>
                      <c:pt idx="0">
                        <c:v>Non-tax revenue</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'[Data for UKR slides_updated Feb 2025.xlsx]Gov finance'!$B$1:$F$1</c15:sqref>
                        </c15:formulaRef>
                      </c:ext>
                    </c:extLst>
                    <c:strCache>
                      <c:ptCount val="5"/>
                      <c:pt idx="0">
                        <c:v>2021</c:v>
                      </c:pt>
                      <c:pt idx="1">
                        <c:v>2022</c:v>
                      </c:pt>
                      <c:pt idx="2">
                        <c:v>2023</c:v>
                      </c:pt>
                      <c:pt idx="3">
                        <c:v>2024e</c:v>
                      </c:pt>
                      <c:pt idx="4">
                        <c:v>2025f</c:v>
                      </c:pt>
                    </c:strCache>
                  </c:strRef>
                </c:cat>
                <c:val>
                  <c:numRef>
                    <c:extLst xmlns:c15="http://schemas.microsoft.com/office/drawing/2012/chart">
                      <c:ext xmlns:c15="http://schemas.microsoft.com/office/drawing/2012/chart" uri="{02D57815-91ED-43cb-92C2-25804820EDAC}">
                        <c15:formulaRef>
                          <c15:sqref>'[Data for UKR slides_updated Feb 2025.xlsx]Gov finance'!$B$4:$F$4</c15:sqref>
                        </c15:formulaRef>
                      </c:ext>
                    </c:extLst>
                    <c:numCache>
                      <c:formatCode>General</c:formatCode>
                      <c:ptCount val="5"/>
                      <c:pt idx="0">
                        <c:v>3</c:v>
                      </c:pt>
                      <c:pt idx="1">
                        <c:v>15.8</c:v>
                      </c:pt>
                      <c:pt idx="2">
                        <c:v>22.1</c:v>
                      </c:pt>
                      <c:pt idx="3">
                        <c:v>19.399999999999999</c:v>
                      </c:pt>
                      <c:pt idx="4">
                        <c:v>3.8</c:v>
                      </c:pt>
                    </c:numCache>
                  </c:numRef>
                </c:val>
                <c:extLst xmlns:c15="http://schemas.microsoft.com/office/drawing/2012/chart">
                  <c:ext xmlns:c16="http://schemas.microsoft.com/office/drawing/2014/chart" uri="{C3380CC4-5D6E-409C-BE32-E72D297353CC}">
                    <c16:uniqueId val="{00000005-C05A-4C41-A88B-91F820AF0C6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'[Data for UKR slides_updated Feb 2025.xlsx]Gov finance'!$A$5</c15:sqref>
                        </c15:formulaRef>
                      </c:ext>
                    </c:extLst>
                    <c:strCache>
                      <c:ptCount val="1"/>
                      <c:pt idx="0">
                        <c:v>Grants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'[Data for UKR slides_updated Feb 2025.xlsx]Gov finance'!$B$1:$F$1</c15:sqref>
                        </c15:formulaRef>
                      </c:ext>
                    </c:extLst>
                    <c:strCache>
                      <c:ptCount val="5"/>
                      <c:pt idx="0">
                        <c:v>2021</c:v>
                      </c:pt>
                      <c:pt idx="1">
                        <c:v>2022</c:v>
                      </c:pt>
                      <c:pt idx="2">
                        <c:v>2023</c:v>
                      </c:pt>
                      <c:pt idx="3">
                        <c:v>2024e</c:v>
                      </c:pt>
                      <c:pt idx="4">
                        <c:v>2025f</c:v>
                      </c:pt>
                    </c:strCache>
                  </c:strRef>
                </c:cat>
                <c:val>
                  <c:numRef>
                    <c:extLst xmlns:c15="http://schemas.microsoft.com/office/drawing/2012/chart">
                      <c:ext xmlns:c15="http://schemas.microsoft.com/office/drawing/2012/chart" uri="{02D57815-91ED-43cb-92C2-25804820EDAC}">
                        <c15:formulaRef>
                          <c15:sqref>'[Data for UKR slides_updated Feb 2025.xlsx]Gov finance'!$B$5:$F$5</c15:sqref>
                        </c15:formulaRef>
                      </c:ext>
                    </c:extLst>
                    <c:numCache>
                      <c:formatCode>General</c:formatCode>
                      <c:ptCount val="5"/>
                      <c:pt idx="0">
                        <c:v>0</c:v>
                      </c:pt>
                      <c:pt idx="1">
                        <c:v>9.1999999999999993</c:v>
                      </c:pt>
                      <c:pt idx="2">
                        <c:v>6.5</c:v>
                      </c:pt>
                      <c:pt idx="3">
                        <c:v>6.2</c:v>
                      </c:pt>
                      <c:pt idx="4">
                        <c:v>0.9</c:v>
                      </c:pt>
                    </c:numCache>
                  </c:numRef>
                </c:val>
                <c:extLst xmlns:c15="http://schemas.microsoft.com/office/drawing/2012/chart">
                  <c:ext xmlns:c16="http://schemas.microsoft.com/office/drawing/2014/chart" uri="{C3380CC4-5D6E-409C-BE32-E72D297353CC}">
                    <c16:uniqueId val="{00000006-C05A-4C41-A88B-91F820AF0C6E}"/>
                  </c:ext>
                </c:extLst>
              </c15:ser>
            </c15:filteredBarSeries>
          </c:ext>
        </c:extLst>
      </c:barChart>
      <c:lineChart>
        <c:grouping val="standard"/>
        <c:varyColors val="0"/>
        <c:ser>
          <c:idx val="5"/>
          <c:order val="5"/>
          <c:tx>
            <c:strRef>
              <c:f>'[Data for UKR slides_updated Feb 2025.xlsx]Gov finance'!$A$7</c:f>
              <c:strCache>
                <c:ptCount val="1"/>
                <c:pt idx="0">
                  <c:v>Fiscal deficit</c:v>
                </c:pt>
              </c:strCache>
            </c:strRef>
          </c:tx>
          <c:spPr>
            <a:ln w="28575" cap="rnd">
              <a:solidFill>
                <a:srgbClr val="FF0000"/>
              </a:solidFill>
              <a:round/>
            </a:ln>
            <a:effectLst/>
          </c:spPr>
          <c:marker>
            <c:symbol val="none"/>
          </c:marker>
          <c:cat>
            <c:strRef>
              <c:f>'[Data for UKR slides_updated Feb 2025.xlsx]Gov finance'!$B$1:$F$1</c:f>
              <c:strCache>
                <c:ptCount val="5"/>
                <c:pt idx="0">
                  <c:v>2021</c:v>
                </c:pt>
                <c:pt idx="1">
                  <c:v>2022</c:v>
                </c:pt>
                <c:pt idx="2">
                  <c:v>2023</c:v>
                </c:pt>
                <c:pt idx="3">
                  <c:v>2024e</c:v>
                </c:pt>
                <c:pt idx="4">
                  <c:v>2025f</c:v>
                </c:pt>
              </c:strCache>
            </c:strRef>
          </c:cat>
          <c:val>
            <c:numRef>
              <c:f>'[Data for UKR slides_updated Feb 2025.xlsx]Gov finance'!$B$7:$F$7</c:f>
              <c:numCache>
                <c:formatCode>General</c:formatCode>
                <c:ptCount val="5"/>
                <c:pt idx="0">
                  <c:v>-4</c:v>
                </c:pt>
                <c:pt idx="1">
                  <c:v>-15.6</c:v>
                </c:pt>
                <c:pt idx="2">
                  <c:v>-19.600000000000001</c:v>
                </c:pt>
                <c:pt idx="3">
                  <c:v>-17.2</c:v>
                </c:pt>
                <c:pt idx="4">
                  <c:v>-18.899999999999999</c:v>
                </c:pt>
              </c:numCache>
            </c:numRef>
          </c:val>
          <c:smooth val="0"/>
          <c:extLst>
            <c:ext xmlns:c16="http://schemas.microsoft.com/office/drawing/2014/chart" uri="{C3380CC4-5D6E-409C-BE32-E72D297353CC}">
              <c16:uniqueId val="{00000002-C05A-4C41-A88B-91F820AF0C6E}"/>
            </c:ext>
          </c:extLst>
        </c:ser>
        <c:ser>
          <c:idx val="6"/>
          <c:order val="6"/>
          <c:tx>
            <c:strRef>
              <c:f>'[Data for UKR slides_updated Feb 2025.xlsx]Gov finance'!$A$8</c:f>
              <c:strCache>
                <c:ptCount val="1"/>
                <c:pt idx="0">
                  <c:v>Fisca deficit (excluding grants)</c:v>
                </c:pt>
              </c:strCache>
            </c:strRef>
          </c:tx>
          <c:spPr>
            <a:ln w="28575" cap="rnd">
              <a:solidFill>
                <a:srgbClr val="FF0000"/>
              </a:solidFill>
              <a:prstDash val="dash"/>
              <a:round/>
            </a:ln>
            <a:effectLst/>
          </c:spPr>
          <c:marker>
            <c:symbol val="none"/>
          </c:marker>
          <c:cat>
            <c:strRef>
              <c:f>'[Data for UKR slides_updated Feb 2025.xlsx]Gov finance'!$B$1:$F$1</c:f>
              <c:strCache>
                <c:ptCount val="5"/>
                <c:pt idx="0">
                  <c:v>2021</c:v>
                </c:pt>
                <c:pt idx="1">
                  <c:v>2022</c:v>
                </c:pt>
                <c:pt idx="2">
                  <c:v>2023</c:v>
                </c:pt>
                <c:pt idx="3">
                  <c:v>2024e</c:v>
                </c:pt>
                <c:pt idx="4">
                  <c:v>2025f</c:v>
                </c:pt>
              </c:strCache>
            </c:strRef>
          </c:cat>
          <c:val>
            <c:numRef>
              <c:f>'[Data for UKR slides_updated Feb 2025.xlsx]Gov finance'!$B$8:$F$8</c:f>
              <c:numCache>
                <c:formatCode>General</c:formatCode>
                <c:ptCount val="5"/>
                <c:pt idx="0">
                  <c:v>-4</c:v>
                </c:pt>
                <c:pt idx="1">
                  <c:v>-24.8</c:v>
                </c:pt>
                <c:pt idx="2">
                  <c:v>-26.1</c:v>
                </c:pt>
                <c:pt idx="3">
                  <c:v>-23.2</c:v>
                </c:pt>
                <c:pt idx="4">
                  <c:v>-19.600000000000001</c:v>
                </c:pt>
              </c:numCache>
            </c:numRef>
          </c:val>
          <c:smooth val="0"/>
          <c:extLst>
            <c:ext xmlns:c16="http://schemas.microsoft.com/office/drawing/2014/chart" uri="{C3380CC4-5D6E-409C-BE32-E72D297353CC}">
              <c16:uniqueId val="{00000003-C05A-4C41-A88B-91F820AF0C6E}"/>
            </c:ext>
          </c:extLst>
        </c:ser>
        <c:dLbls>
          <c:showLegendKey val="0"/>
          <c:showVal val="0"/>
          <c:showCatName val="0"/>
          <c:showSerName val="0"/>
          <c:showPercent val="0"/>
          <c:showBubbleSize val="0"/>
        </c:dLbls>
        <c:marker val="1"/>
        <c:smooth val="0"/>
        <c:axId val="752395759"/>
        <c:axId val="106698735"/>
      </c:lineChart>
      <c:catAx>
        <c:axId val="752395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06698735"/>
        <c:crosses val="autoZero"/>
        <c:auto val="1"/>
        <c:lblAlgn val="ctr"/>
        <c:lblOffset val="100"/>
        <c:noMultiLvlLbl val="0"/>
      </c:catAx>
      <c:valAx>
        <c:axId val="10669873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752395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Franklin Gothic Book" panose="020B0503020102020204" pitchFamily="34" charset="0"/>
                <a:ea typeface="+mn-ea"/>
                <a:cs typeface="+mn-cs"/>
              </a:defRPr>
            </a:pPr>
            <a:r>
              <a:rPr lang="en-GB" b="1" baseline="0">
                <a:solidFill>
                  <a:schemeClr val="tx1">
                    <a:lumMod val="50000"/>
                  </a:schemeClr>
                </a:solidFill>
                <a:latin typeface="Franklin Gothic Book" panose="020B0503020102020204" pitchFamily="34" charset="0"/>
              </a:rPr>
              <a:t>External sector by main component </a:t>
            </a:r>
          </a:p>
          <a:p>
            <a:pPr>
              <a:defRPr b="1">
                <a:solidFill>
                  <a:schemeClr val="tx1">
                    <a:lumMod val="50000"/>
                  </a:schemeClr>
                </a:solidFill>
                <a:latin typeface="Franklin Gothic Book" panose="020B0503020102020204" pitchFamily="34" charset="0"/>
              </a:defRPr>
            </a:pPr>
            <a:r>
              <a:rPr lang="en-GB" b="1" baseline="0">
                <a:solidFill>
                  <a:schemeClr val="tx1">
                    <a:lumMod val="50000"/>
                  </a:schemeClr>
                </a:solidFill>
                <a:latin typeface="Franklin Gothic Book" panose="020B0503020102020204" pitchFamily="34" charset="0"/>
              </a:rPr>
              <a:t>(in % of GDP)</a:t>
            </a:r>
            <a:endParaRPr lang="en-GB" b="1">
              <a:solidFill>
                <a:schemeClr val="tx1">
                  <a:lumMod val="50000"/>
                </a:schemeClr>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Franklin Gothic Book" panose="020B0503020102020204" pitchFamily="34" charset="0"/>
              <a:ea typeface="+mn-ea"/>
              <a:cs typeface="+mn-cs"/>
            </a:defRPr>
          </a:pPr>
          <a:endParaRPr lang="en-US"/>
        </a:p>
      </c:txPr>
    </c:title>
    <c:autoTitleDeleted val="0"/>
    <c:plotArea>
      <c:layout/>
      <c:barChart>
        <c:barDir val="col"/>
        <c:grouping val="stacked"/>
        <c:varyColors val="0"/>
        <c:ser>
          <c:idx val="0"/>
          <c:order val="0"/>
          <c:tx>
            <c:strRef>
              <c:f>'[Data for UKR slides_updated Feb 2025.xlsx]Current account'!$B$1</c:f>
              <c:strCache>
                <c:ptCount val="1"/>
                <c:pt idx="0">
                  <c:v>Goods and services</c:v>
                </c:pt>
              </c:strCache>
            </c:strRef>
          </c:tx>
          <c:spPr>
            <a:solidFill>
              <a:schemeClr val="accent5">
                <a:lumMod val="60000"/>
                <a:lumOff val="40000"/>
              </a:schemeClr>
            </a:solidFill>
            <a:ln>
              <a:noFill/>
            </a:ln>
            <a:effectLst/>
          </c:spPr>
          <c:invertIfNegative val="0"/>
          <c:cat>
            <c:strRef>
              <c:f>'[Data for UKR slides_updated Feb 2025.xlsx]Current account'!$A$2:$A$6</c:f>
              <c:strCache>
                <c:ptCount val="5"/>
                <c:pt idx="0">
                  <c:v>2021</c:v>
                </c:pt>
                <c:pt idx="1">
                  <c:v>2022</c:v>
                </c:pt>
                <c:pt idx="2">
                  <c:v>2023</c:v>
                </c:pt>
                <c:pt idx="3">
                  <c:v>2024e</c:v>
                </c:pt>
                <c:pt idx="4">
                  <c:v>2025f</c:v>
                </c:pt>
              </c:strCache>
            </c:strRef>
          </c:cat>
          <c:val>
            <c:numRef>
              <c:f>'[Data for UKR slides_updated Feb 2025.xlsx]Current account'!$B$2:$B$6</c:f>
              <c:numCache>
                <c:formatCode>General</c:formatCode>
                <c:ptCount val="5"/>
                <c:pt idx="0">
                  <c:v>-1.2999999999999998</c:v>
                </c:pt>
                <c:pt idx="1">
                  <c:v>-15.8</c:v>
                </c:pt>
                <c:pt idx="2">
                  <c:v>-21.200000000000003</c:v>
                </c:pt>
                <c:pt idx="3">
                  <c:v>-18.7</c:v>
                </c:pt>
                <c:pt idx="4">
                  <c:v>-19.8</c:v>
                </c:pt>
              </c:numCache>
            </c:numRef>
          </c:val>
          <c:extLst>
            <c:ext xmlns:c16="http://schemas.microsoft.com/office/drawing/2014/chart" uri="{C3380CC4-5D6E-409C-BE32-E72D297353CC}">
              <c16:uniqueId val="{00000000-6865-44A7-A71F-0C1EC5D49218}"/>
            </c:ext>
          </c:extLst>
        </c:ser>
        <c:ser>
          <c:idx val="1"/>
          <c:order val="1"/>
          <c:tx>
            <c:strRef>
              <c:f>'[Data for UKR slides_updated Feb 2025.xlsx]Current account'!$C$1</c:f>
              <c:strCache>
                <c:ptCount val="1"/>
                <c:pt idx="0">
                  <c:v>Primary income</c:v>
                </c:pt>
              </c:strCache>
            </c:strRef>
          </c:tx>
          <c:spPr>
            <a:solidFill>
              <a:schemeClr val="accent2"/>
            </a:solidFill>
            <a:ln>
              <a:noFill/>
            </a:ln>
            <a:effectLst/>
          </c:spPr>
          <c:invertIfNegative val="0"/>
          <c:cat>
            <c:strRef>
              <c:f>'[Data for UKR slides_updated Feb 2025.xlsx]Current account'!$A$2:$A$6</c:f>
              <c:strCache>
                <c:ptCount val="5"/>
                <c:pt idx="0">
                  <c:v>2021</c:v>
                </c:pt>
                <c:pt idx="1">
                  <c:v>2022</c:v>
                </c:pt>
                <c:pt idx="2">
                  <c:v>2023</c:v>
                </c:pt>
                <c:pt idx="3">
                  <c:v>2024e</c:v>
                </c:pt>
                <c:pt idx="4">
                  <c:v>2025f</c:v>
                </c:pt>
              </c:strCache>
            </c:strRef>
          </c:cat>
          <c:val>
            <c:numRef>
              <c:f>'[Data for UKR slides_updated Feb 2025.xlsx]Current account'!$C$2:$C$6</c:f>
              <c:numCache>
                <c:formatCode>General</c:formatCode>
                <c:ptCount val="5"/>
                <c:pt idx="0">
                  <c:v>-2.9</c:v>
                </c:pt>
                <c:pt idx="1">
                  <c:v>5.2</c:v>
                </c:pt>
                <c:pt idx="2">
                  <c:v>2.8</c:v>
                </c:pt>
                <c:pt idx="3">
                  <c:v>0.4</c:v>
                </c:pt>
                <c:pt idx="4">
                  <c:v>-1.1000000000000001</c:v>
                </c:pt>
              </c:numCache>
            </c:numRef>
          </c:val>
          <c:extLst>
            <c:ext xmlns:c16="http://schemas.microsoft.com/office/drawing/2014/chart" uri="{C3380CC4-5D6E-409C-BE32-E72D297353CC}">
              <c16:uniqueId val="{00000001-6865-44A7-A71F-0C1EC5D49218}"/>
            </c:ext>
          </c:extLst>
        </c:ser>
        <c:ser>
          <c:idx val="2"/>
          <c:order val="2"/>
          <c:tx>
            <c:strRef>
              <c:f>'[Data for UKR slides_updated Feb 2025.xlsx]Current account'!$D$1</c:f>
              <c:strCache>
                <c:ptCount val="1"/>
                <c:pt idx="0">
                  <c:v>Secondary income</c:v>
                </c:pt>
              </c:strCache>
            </c:strRef>
          </c:tx>
          <c:spPr>
            <a:solidFill>
              <a:schemeClr val="accent3"/>
            </a:solidFill>
            <a:ln>
              <a:noFill/>
            </a:ln>
            <a:effectLst/>
          </c:spPr>
          <c:invertIfNegative val="0"/>
          <c:cat>
            <c:strRef>
              <c:f>'[Data for UKR slides_updated Feb 2025.xlsx]Current account'!$A$2:$A$6</c:f>
              <c:strCache>
                <c:ptCount val="5"/>
                <c:pt idx="0">
                  <c:v>2021</c:v>
                </c:pt>
                <c:pt idx="1">
                  <c:v>2022</c:v>
                </c:pt>
                <c:pt idx="2">
                  <c:v>2023</c:v>
                </c:pt>
                <c:pt idx="3">
                  <c:v>2024e</c:v>
                </c:pt>
                <c:pt idx="4">
                  <c:v>2025f</c:v>
                </c:pt>
              </c:strCache>
            </c:strRef>
          </c:cat>
          <c:val>
            <c:numRef>
              <c:f>'[Data for UKR slides_updated Feb 2025.xlsx]Current account'!$D$2:$D$6</c:f>
              <c:numCache>
                <c:formatCode>General</c:formatCode>
                <c:ptCount val="5"/>
                <c:pt idx="0">
                  <c:v>2.2999999999999998</c:v>
                </c:pt>
                <c:pt idx="1">
                  <c:v>15.6</c:v>
                </c:pt>
                <c:pt idx="2">
                  <c:v>13</c:v>
                </c:pt>
                <c:pt idx="3">
                  <c:v>11.3</c:v>
                </c:pt>
                <c:pt idx="4">
                  <c:v>5</c:v>
                </c:pt>
              </c:numCache>
            </c:numRef>
          </c:val>
          <c:extLst>
            <c:ext xmlns:c16="http://schemas.microsoft.com/office/drawing/2014/chart" uri="{C3380CC4-5D6E-409C-BE32-E72D297353CC}">
              <c16:uniqueId val="{00000002-6865-44A7-A71F-0C1EC5D49218}"/>
            </c:ext>
          </c:extLst>
        </c:ser>
        <c:dLbls>
          <c:showLegendKey val="0"/>
          <c:showVal val="0"/>
          <c:showCatName val="0"/>
          <c:showSerName val="0"/>
          <c:showPercent val="0"/>
          <c:showBubbleSize val="0"/>
        </c:dLbls>
        <c:gapWidth val="150"/>
        <c:overlap val="100"/>
        <c:axId val="1499461903"/>
        <c:axId val="356800911"/>
      </c:barChart>
      <c:lineChart>
        <c:grouping val="standard"/>
        <c:varyColors val="0"/>
        <c:ser>
          <c:idx val="3"/>
          <c:order val="3"/>
          <c:tx>
            <c:strRef>
              <c:f>'[Data for UKR slides_updated Feb 2025.xlsx]Current account'!$E$1</c:f>
              <c:strCache>
                <c:ptCount val="1"/>
                <c:pt idx="0">
                  <c:v>Current account</c:v>
                </c:pt>
              </c:strCache>
            </c:strRef>
          </c:tx>
          <c:spPr>
            <a:ln w="28575" cap="rnd">
              <a:solidFill>
                <a:schemeClr val="accent4"/>
              </a:solidFill>
              <a:round/>
            </a:ln>
            <a:effectLst/>
          </c:spPr>
          <c:marker>
            <c:symbol val="none"/>
          </c:marker>
          <c:cat>
            <c:strRef>
              <c:f>'[Data for UKR slides_updated Feb 2025.xlsx]Current account'!$A$2:$A$6</c:f>
              <c:strCache>
                <c:ptCount val="5"/>
                <c:pt idx="0">
                  <c:v>2021</c:v>
                </c:pt>
                <c:pt idx="1">
                  <c:v>2022</c:v>
                </c:pt>
                <c:pt idx="2">
                  <c:v>2023</c:v>
                </c:pt>
                <c:pt idx="3">
                  <c:v>2024e</c:v>
                </c:pt>
                <c:pt idx="4">
                  <c:v>2025f</c:v>
                </c:pt>
              </c:strCache>
            </c:strRef>
          </c:cat>
          <c:val>
            <c:numRef>
              <c:f>'[Data for UKR slides_updated Feb 2025.xlsx]Current account'!$E$2:$E$6</c:f>
              <c:numCache>
                <c:formatCode>General</c:formatCode>
                <c:ptCount val="5"/>
                <c:pt idx="0">
                  <c:v>-1.9</c:v>
                </c:pt>
                <c:pt idx="1">
                  <c:v>4.9000000000000004</c:v>
                </c:pt>
                <c:pt idx="2">
                  <c:v>-5.4</c:v>
                </c:pt>
                <c:pt idx="3">
                  <c:v>-7</c:v>
                </c:pt>
                <c:pt idx="4">
                  <c:v>-15.9</c:v>
                </c:pt>
              </c:numCache>
            </c:numRef>
          </c:val>
          <c:smooth val="0"/>
          <c:extLst>
            <c:ext xmlns:c16="http://schemas.microsoft.com/office/drawing/2014/chart" uri="{C3380CC4-5D6E-409C-BE32-E72D297353CC}">
              <c16:uniqueId val="{00000003-6865-44A7-A71F-0C1EC5D49218}"/>
            </c:ext>
          </c:extLst>
        </c:ser>
        <c:ser>
          <c:idx val="4"/>
          <c:order val="4"/>
          <c:tx>
            <c:strRef>
              <c:f>'[Data for UKR slides_updated Feb 2025.xlsx]Current account'!$F$1</c:f>
              <c:strCache>
                <c:ptCount val="1"/>
                <c:pt idx="0">
                  <c:v>Financial account</c:v>
                </c:pt>
              </c:strCache>
            </c:strRef>
          </c:tx>
          <c:spPr>
            <a:ln w="28575" cap="rnd">
              <a:solidFill>
                <a:srgbClr val="FF0000"/>
              </a:solidFill>
              <a:prstDash val="sysDot"/>
              <a:round/>
            </a:ln>
            <a:effectLst/>
          </c:spPr>
          <c:marker>
            <c:symbol val="none"/>
          </c:marker>
          <c:cat>
            <c:strRef>
              <c:f>'[Data for UKR slides_updated Feb 2025.xlsx]Current account'!$A$2:$A$6</c:f>
              <c:strCache>
                <c:ptCount val="5"/>
                <c:pt idx="0">
                  <c:v>2021</c:v>
                </c:pt>
                <c:pt idx="1">
                  <c:v>2022</c:v>
                </c:pt>
                <c:pt idx="2">
                  <c:v>2023</c:v>
                </c:pt>
                <c:pt idx="3">
                  <c:v>2024e</c:v>
                </c:pt>
                <c:pt idx="4">
                  <c:v>2025f</c:v>
                </c:pt>
              </c:strCache>
            </c:strRef>
          </c:cat>
          <c:val>
            <c:numRef>
              <c:f>'[Data for UKR slides_updated Feb 2025.xlsx]Current account'!$F$2:$F$6</c:f>
              <c:numCache>
                <c:formatCode>General</c:formatCode>
                <c:ptCount val="5"/>
                <c:pt idx="0">
                  <c:v>2.8</c:v>
                </c:pt>
                <c:pt idx="1">
                  <c:v>-5.3</c:v>
                </c:pt>
                <c:pt idx="2">
                  <c:v>11.7</c:v>
                </c:pt>
                <c:pt idx="3">
                  <c:v>8.9</c:v>
                </c:pt>
                <c:pt idx="4">
                  <c:v>22.6</c:v>
                </c:pt>
              </c:numCache>
            </c:numRef>
          </c:val>
          <c:smooth val="0"/>
          <c:extLst>
            <c:ext xmlns:c16="http://schemas.microsoft.com/office/drawing/2014/chart" uri="{C3380CC4-5D6E-409C-BE32-E72D297353CC}">
              <c16:uniqueId val="{00000004-6865-44A7-A71F-0C1EC5D49218}"/>
            </c:ext>
          </c:extLst>
        </c:ser>
        <c:dLbls>
          <c:showLegendKey val="0"/>
          <c:showVal val="0"/>
          <c:showCatName val="0"/>
          <c:showSerName val="0"/>
          <c:showPercent val="0"/>
          <c:showBubbleSize val="0"/>
        </c:dLbls>
        <c:marker val="1"/>
        <c:smooth val="0"/>
        <c:axId val="1499461903"/>
        <c:axId val="356800911"/>
      </c:lineChart>
      <c:catAx>
        <c:axId val="149946190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356800911"/>
        <c:crosses val="autoZero"/>
        <c:auto val="1"/>
        <c:lblAlgn val="ctr"/>
        <c:lblOffset val="100"/>
        <c:noMultiLvlLbl val="0"/>
      </c:catAx>
      <c:valAx>
        <c:axId val="356800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499461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kern="1200" spc="0" baseline="0">
                <a:solidFill>
                  <a:srgbClr val="000000"/>
                </a:solidFill>
                <a:latin typeface="Franklin Gothic Book" panose="020B0503020102020204" pitchFamily="34" charset="0"/>
              </a:rPr>
              <a:t>FDI flow and stock (US$ billion, quarterly)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Summary!$C$2</c:f>
              <c:strCache>
                <c:ptCount val="1"/>
                <c:pt idx="0">
                  <c:v>Flow</c:v>
                </c:pt>
              </c:strCache>
            </c:strRef>
          </c:tx>
          <c:spPr>
            <a:solidFill>
              <a:schemeClr val="accent1"/>
            </a:solidFill>
            <a:ln>
              <a:noFill/>
            </a:ln>
            <a:effectLst/>
          </c:spPr>
          <c:invertIfNegative val="0"/>
          <c:cat>
            <c:multiLvlStrRef>
              <c:f>Summary!$A$3:$B$26</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2019</c:v>
                  </c:pt>
                  <c:pt idx="4">
                    <c:v>2020</c:v>
                  </c:pt>
                  <c:pt idx="8">
                    <c:v>2021</c:v>
                  </c:pt>
                  <c:pt idx="12">
                    <c:v>2022</c:v>
                  </c:pt>
                  <c:pt idx="16">
                    <c:v>2023</c:v>
                  </c:pt>
                  <c:pt idx="20">
                    <c:v>2024</c:v>
                  </c:pt>
                </c:lvl>
              </c:multiLvlStrCache>
            </c:multiLvlStrRef>
          </c:cat>
          <c:val>
            <c:numRef>
              <c:f>Summary!$C$3:$C$26</c:f>
              <c:numCache>
                <c:formatCode>General</c:formatCode>
                <c:ptCount val="24"/>
                <c:pt idx="0">
                  <c:v>0.86399999999999999</c:v>
                </c:pt>
                <c:pt idx="1">
                  <c:v>1.4279999999999999</c:v>
                </c:pt>
                <c:pt idx="2">
                  <c:v>2.101</c:v>
                </c:pt>
                <c:pt idx="3">
                  <c:v>0.78200000000000003</c:v>
                </c:pt>
                <c:pt idx="4">
                  <c:v>-1.63</c:v>
                </c:pt>
                <c:pt idx="5">
                  <c:v>1.274</c:v>
                </c:pt>
                <c:pt idx="6">
                  <c:v>-7.0000000000000001E-3</c:v>
                </c:pt>
                <c:pt idx="7">
                  <c:v>0.30499999999999999</c:v>
                </c:pt>
                <c:pt idx="8">
                  <c:v>1.5169999999999999</c:v>
                </c:pt>
                <c:pt idx="9">
                  <c:v>1.1930000000000001</c:v>
                </c:pt>
                <c:pt idx="10">
                  <c:v>2.524</c:v>
                </c:pt>
                <c:pt idx="11">
                  <c:v>2.2839999999999998</c:v>
                </c:pt>
                <c:pt idx="12">
                  <c:v>-0.81799999999999995</c:v>
                </c:pt>
                <c:pt idx="13">
                  <c:v>0.49399999999999999</c:v>
                </c:pt>
                <c:pt idx="14">
                  <c:v>0.378</c:v>
                </c:pt>
                <c:pt idx="15">
                  <c:v>0.13300000000000001</c:v>
                </c:pt>
                <c:pt idx="16">
                  <c:v>1.145</c:v>
                </c:pt>
                <c:pt idx="17">
                  <c:v>1.304</c:v>
                </c:pt>
                <c:pt idx="18">
                  <c:v>1.64</c:v>
                </c:pt>
                <c:pt idx="19">
                  <c:v>0.35399999999999998</c:v>
                </c:pt>
                <c:pt idx="20">
                  <c:v>1.925</c:v>
                </c:pt>
                <c:pt idx="21">
                  <c:v>1.1319999999999999</c:v>
                </c:pt>
                <c:pt idx="22">
                  <c:v>0.17</c:v>
                </c:pt>
                <c:pt idx="23">
                  <c:v>0.26400000000000001</c:v>
                </c:pt>
              </c:numCache>
            </c:numRef>
          </c:val>
          <c:extLst>
            <c:ext xmlns:c16="http://schemas.microsoft.com/office/drawing/2014/chart" uri="{C3380CC4-5D6E-409C-BE32-E72D297353CC}">
              <c16:uniqueId val="{00000000-D026-4188-8413-CE3C8B2D02A2}"/>
            </c:ext>
          </c:extLst>
        </c:ser>
        <c:dLbls>
          <c:showLegendKey val="0"/>
          <c:showVal val="0"/>
          <c:showCatName val="0"/>
          <c:showSerName val="0"/>
          <c:showPercent val="0"/>
          <c:showBubbleSize val="0"/>
        </c:dLbls>
        <c:gapWidth val="219"/>
        <c:overlap val="-27"/>
        <c:axId val="2089190079"/>
        <c:axId val="2089179999"/>
      </c:barChart>
      <c:lineChart>
        <c:grouping val="standard"/>
        <c:varyColors val="0"/>
        <c:ser>
          <c:idx val="1"/>
          <c:order val="1"/>
          <c:tx>
            <c:strRef>
              <c:f>Summary!$D$2</c:f>
              <c:strCache>
                <c:ptCount val="1"/>
                <c:pt idx="0">
                  <c:v>Position (stock, RHS)</c:v>
                </c:pt>
              </c:strCache>
            </c:strRef>
          </c:tx>
          <c:spPr>
            <a:ln w="28575" cap="rnd">
              <a:solidFill>
                <a:schemeClr val="accent2"/>
              </a:solidFill>
              <a:round/>
            </a:ln>
            <a:effectLst/>
          </c:spPr>
          <c:marker>
            <c:symbol val="none"/>
          </c:marker>
          <c:cat>
            <c:multiLvlStrRef>
              <c:f>Summary!$A$3:$B$26</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2019</c:v>
                  </c:pt>
                  <c:pt idx="4">
                    <c:v>2020</c:v>
                  </c:pt>
                  <c:pt idx="8">
                    <c:v>2021</c:v>
                  </c:pt>
                  <c:pt idx="12">
                    <c:v>2022</c:v>
                  </c:pt>
                  <c:pt idx="16">
                    <c:v>2023</c:v>
                  </c:pt>
                  <c:pt idx="20">
                    <c:v>2024</c:v>
                  </c:pt>
                </c:lvl>
              </c:multiLvlStrCache>
            </c:multiLvlStrRef>
          </c:cat>
          <c:val>
            <c:numRef>
              <c:f>Summary!$D$3:$D$26</c:f>
              <c:numCache>
                <c:formatCode>General</c:formatCode>
                <c:ptCount val="24"/>
                <c:pt idx="0">
                  <c:v>46.561</c:v>
                </c:pt>
                <c:pt idx="1">
                  <c:v>48.485999999999997</c:v>
                </c:pt>
                <c:pt idx="2">
                  <c:v>51.179000000000002</c:v>
                </c:pt>
                <c:pt idx="3">
                  <c:v>52.466999999999999</c:v>
                </c:pt>
                <c:pt idx="4">
                  <c:v>47.665999999999997</c:v>
                </c:pt>
                <c:pt idx="5">
                  <c:v>51.058999999999997</c:v>
                </c:pt>
                <c:pt idx="6">
                  <c:v>50.106999999999999</c:v>
                </c:pt>
                <c:pt idx="7">
                  <c:v>51.183999999999997</c:v>
                </c:pt>
                <c:pt idx="8">
                  <c:v>55.762999999999998</c:v>
                </c:pt>
                <c:pt idx="9">
                  <c:v>58.045000000000002</c:v>
                </c:pt>
                <c:pt idx="10">
                  <c:v>61.145000000000003</c:v>
                </c:pt>
                <c:pt idx="11">
                  <c:v>66.040999999999997</c:v>
                </c:pt>
                <c:pt idx="12">
                  <c:v>57.265999999999998</c:v>
                </c:pt>
                <c:pt idx="13">
                  <c:v>57.295000000000002</c:v>
                </c:pt>
                <c:pt idx="14">
                  <c:v>50.823999999999998</c:v>
                </c:pt>
                <c:pt idx="15">
                  <c:v>51.853999999999999</c:v>
                </c:pt>
                <c:pt idx="16">
                  <c:v>53.241999999999997</c:v>
                </c:pt>
                <c:pt idx="17">
                  <c:v>54.448</c:v>
                </c:pt>
                <c:pt idx="18">
                  <c:v>55.723999999999997</c:v>
                </c:pt>
                <c:pt idx="19">
                  <c:v>55.835999999999999</c:v>
                </c:pt>
                <c:pt idx="20">
                  <c:v>56.673000000000002</c:v>
                </c:pt>
                <c:pt idx="21">
                  <c:v>56.618000000000002</c:v>
                </c:pt>
                <c:pt idx="22">
                  <c:v>56.573999999999998</c:v>
                </c:pt>
                <c:pt idx="23">
                  <c:v>55.789000000000001</c:v>
                </c:pt>
              </c:numCache>
            </c:numRef>
          </c:val>
          <c:smooth val="0"/>
          <c:extLst>
            <c:ext xmlns:c16="http://schemas.microsoft.com/office/drawing/2014/chart" uri="{C3380CC4-5D6E-409C-BE32-E72D297353CC}">
              <c16:uniqueId val="{00000001-D026-4188-8413-CE3C8B2D02A2}"/>
            </c:ext>
          </c:extLst>
        </c:ser>
        <c:dLbls>
          <c:showLegendKey val="0"/>
          <c:showVal val="0"/>
          <c:showCatName val="0"/>
          <c:showSerName val="0"/>
          <c:showPercent val="0"/>
          <c:showBubbleSize val="0"/>
        </c:dLbls>
        <c:marker val="1"/>
        <c:smooth val="0"/>
        <c:axId val="550963375"/>
        <c:axId val="550962895"/>
      </c:lineChart>
      <c:catAx>
        <c:axId val="2089190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2089179999"/>
        <c:crosses val="autoZero"/>
        <c:auto val="1"/>
        <c:lblAlgn val="ctr"/>
        <c:lblOffset val="100"/>
        <c:noMultiLvlLbl val="0"/>
      </c:catAx>
      <c:valAx>
        <c:axId val="2089179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2089190079"/>
        <c:crosses val="autoZero"/>
        <c:crossBetween val="between"/>
      </c:valAx>
      <c:valAx>
        <c:axId val="55096289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550963375"/>
        <c:crosses val="max"/>
        <c:crossBetween val="between"/>
      </c:valAx>
      <c:catAx>
        <c:axId val="550963375"/>
        <c:scaling>
          <c:orientation val="minMax"/>
        </c:scaling>
        <c:delete val="1"/>
        <c:axPos val="b"/>
        <c:numFmt formatCode="General" sourceLinked="1"/>
        <c:majorTickMark val="out"/>
        <c:minorTickMark val="none"/>
        <c:tickLblPos val="nextTo"/>
        <c:crossAx val="55096289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FD7CB-478E-4DE5-90D0-D55622B318C3}"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n-US"/>
        </a:p>
      </dgm:t>
    </dgm:pt>
    <dgm:pt modelId="{2779F5EA-CDC6-4D10-B041-774A4C57B154}">
      <dgm:prSet phldrT="[Text]"/>
      <dgm:spPr/>
      <dgm:t>
        <a:bodyPr/>
        <a:lstStyle/>
        <a:p>
          <a:r>
            <a:rPr lang="en-US"/>
            <a:t>Sluggish growth</a:t>
          </a:r>
        </a:p>
      </dgm:t>
    </dgm:pt>
    <dgm:pt modelId="{AEB14BCA-28D3-4EAB-ADA7-8A1BB75B72DA}" type="parTrans" cxnId="{4EE60C04-215C-4F4D-AFAE-D1DF6B7B770A}">
      <dgm:prSet/>
      <dgm:spPr/>
      <dgm:t>
        <a:bodyPr/>
        <a:lstStyle/>
        <a:p>
          <a:endParaRPr lang="en-US"/>
        </a:p>
      </dgm:t>
    </dgm:pt>
    <dgm:pt modelId="{63470A98-1E27-49FF-8281-63072882C12D}" type="sibTrans" cxnId="{4EE60C04-215C-4F4D-AFAE-D1DF6B7B770A}">
      <dgm:prSet/>
      <dgm:spPr/>
      <dgm:t>
        <a:bodyPr/>
        <a:lstStyle/>
        <a:p>
          <a:endParaRPr lang="en-US"/>
        </a:p>
      </dgm:t>
    </dgm:pt>
    <dgm:pt modelId="{61902238-F797-41C3-B431-6CE6732ACFA0}">
      <dgm:prSet phldrT="[Text]"/>
      <dgm:spPr/>
      <dgm:t>
        <a:bodyPr/>
        <a:lstStyle/>
        <a:p>
          <a:r>
            <a:rPr lang="en-US"/>
            <a:t>No jobs creation</a:t>
          </a:r>
        </a:p>
      </dgm:t>
    </dgm:pt>
    <dgm:pt modelId="{4E54B648-61C0-470B-8D5D-B20D775931BE}" type="parTrans" cxnId="{BA263F4A-7759-41EE-9B21-C5E95DBD2E76}">
      <dgm:prSet/>
      <dgm:spPr/>
      <dgm:t>
        <a:bodyPr/>
        <a:lstStyle/>
        <a:p>
          <a:endParaRPr lang="en-US"/>
        </a:p>
      </dgm:t>
    </dgm:pt>
    <dgm:pt modelId="{EADA368E-E917-451E-A893-C97CB58CE4F9}" type="sibTrans" cxnId="{BA263F4A-7759-41EE-9B21-C5E95DBD2E76}">
      <dgm:prSet/>
      <dgm:spPr/>
      <dgm:t>
        <a:bodyPr/>
        <a:lstStyle/>
        <a:p>
          <a:endParaRPr lang="en-US"/>
        </a:p>
      </dgm:t>
    </dgm:pt>
    <dgm:pt modelId="{16B24C35-A3AB-4C67-BF77-A696DBEBB650}">
      <dgm:prSet phldrT="[Text]"/>
      <dgm:spPr/>
      <dgm:t>
        <a:bodyPr/>
        <a:lstStyle/>
        <a:p>
          <a:r>
            <a:rPr lang="en-US"/>
            <a:t>People will not return</a:t>
          </a:r>
        </a:p>
      </dgm:t>
    </dgm:pt>
    <dgm:pt modelId="{BFDC9636-696C-4233-A1E9-36C25C613511}" type="parTrans" cxnId="{0F3CF020-910D-4EA7-8D7E-182CC5B51D74}">
      <dgm:prSet/>
      <dgm:spPr/>
      <dgm:t>
        <a:bodyPr/>
        <a:lstStyle/>
        <a:p>
          <a:endParaRPr lang="en-US"/>
        </a:p>
      </dgm:t>
    </dgm:pt>
    <dgm:pt modelId="{B3B080C3-490F-48FA-8E17-FD359E1657A9}" type="sibTrans" cxnId="{0F3CF020-910D-4EA7-8D7E-182CC5B51D74}">
      <dgm:prSet/>
      <dgm:spPr/>
      <dgm:t>
        <a:bodyPr/>
        <a:lstStyle/>
        <a:p>
          <a:endParaRPr lang="en-US"/>
        </a:p>
      </dgm:t>
    </dgm:pt>
    <dgm:pt modelId="{D54912AB-49A5-469F-AAF8-43D6AC99FCEA}">
      <dgm:prSet phldrT="[Text]"/>
      <dgm:spPr/>
      <dgm:t>
        <a:bodyPr/>
        <a:lstStyle/>
        <a:p>
          <a:r>
            <a:rPr lang="en-US"/>
            <a:t>Weak demand</a:t>
          </a:r>
        </a:p>
      </dgm:t>
    </dgm:pt>
    <dgm:pt modelId="{98A15BDC-3A56-4E95-890F-DBA6121E2789}" type="parTrans" cxnId="{1B96E3B0-719D-4D5E-8B9C-6A9D98234F77}">
      <dgm:prSet/>
      <dgm:spPr/>
      <dgm:t>
        <a:bodyPr/>
        <a:lstStyle/>
        <a:p>
          <a:endParaRPr lang="en-US"/>
        </a:p>
      </dgm:t>
    </dgm:pt>
    <dgm:pt modelId="{FFEC6481-A838-4EEE-82E4-7531E367717B}" type="sibTrans" cxnId="{1B96E3B0-719D-4D5E-8B9C-6A9D98234F77}">
      <dgm:prSet/>
      <dgm:spPr/>
      <dgm:t>
        <a:bodyPr/>
        <a:lstStyle/>
        <a:p>
          <a:endParaRPr lang="en-US"/>
        </a:p>
      </dgm:t>
    </dgm:pt>
    <dgm:pt modelId="{6B462B66-B5D0-4868-8745-F8941A3873F2}">
      <dgm:prSet phldrT="[Text]"/>
      <dgm:spPr/>
      <dgm:t>
        <a:bodyPr/>
        <a:lstStyle/>
        <a:p>
          <a:r>
            <a:rPr lang="en-US"/>
            <a:t>Insufficient investments</a:t>
          </a:r>
        </a:p>
      </dgm:t>
    </dgm:pt>
    <dgm:pt modelId="{E5A6C895-4AEC-4C9A-AC1B-3D8CC338FB2F}" type="parTrans" cxnId="{D1075FBB-B1A4-452B-8B0A-078F72CA28D9}">
      <dgm:prSet/>
      <dgm:spPr/>
      <dgm:t>
        <a:bodyPr/>
        <a:lstStyle/>
        <a:p>
          <a:endParaRPr lang="en-US"/>
        </a:p>
      </dgm:t>
    </dgm:pt>
    <dgm:pt modelId="{5123C737-2678-4F37-9AF6-EF0299D76316}" type="sibTrans" cxnId="{D1075FBB-B1A4-452B-8B0A-078F72CA28D9}">
      <dgm:prSet/>
      <dgm:spPr/>
      <dgm:t>
        <a:bodyPr/>
        <a:lstStyle/>
        <a:p>
          <a:endParaRPr lang="en-US"/>
        </a:p>
      </dgm:t>
    </dgm:pt>
    <dgm:pt modelId="{6CC05581-7BCE-4C1A-AEF9-36656496C453}" type="pres">
      <dgm:prSet presAssocID="{91CFD7CB-478E-4DE5-90D0-D55622B318C3}" presName="cycle" presStyleCnt="0">
        <dgm:presLayoutVars>
          <dgm:dir/>
          <dgm:resizeHandles val="exact"/>
        </dgm:presLayoutVars>
      </dgm:prSet>
      <dgm:spPr/>
    </dgm:pt>
    <dgm:pt modelId="{B774DDB2-7F49-4B59-B424-635D36060689}" type="pres">
      <dgm:prSet presAssocID="{2779F5EA-CDC6-4D10-B041-774A4C57B154}" presName="node" presStyleLbl="node1" presStyleIdx="0" presStyleCnt="5">
        <dgm:presLayoutVars>
          <dgm:bulletEnabled val="1"/>
        </dgm:presLayoutVars>
      </dgm:prSet>
      <dgm:spPr/>
    </dgm:pt>
    <dgm:pt modelId="{21C1D988-C054-4BDA-AC29-A4200E6244C7}" type="pres">
      <dgm:prSet presAssocID="{63470A98-1E27-49FF-8281-63072882C12D}" presName="sibTrans" presStyleLbl="sibTrans2D1" presStyleIdx="0" presStyleCnt="5"/>
      <dgm:spPr/>
    </dgm:pt>
    <dgm:pt modelId="{839DA189-5E9F-40B6-9679-FBE9BA969B91}" type="pres">
      <dgm:prSet presAssocID="{63470A98-1E27-49FF-8281-63072882C12D}" presName="connectorText" presStyleLbl="sibTrans2D1" presStyleIdx="0" presStyleCnt="5"/>
      <dgm:spPr/>
    </dgm:pt>
    <dgm:pt modelId="{4E5275D7-710B-46B1-976B-3B8E2A963C0E}" type="pres">
      <dgm:prSet presAssocID="{61902238-F797-41C3-B431-6CE6732ACFA0}" presName="node" presStyleLbl="node1" presStyleIdx="1" presStyleCnt="5">
        <dgm:presLayoutVars>
          <dgm:bulletEnabled val="1"/>
        </dgm:presLayoutVars>
      </dgm:prSet>
      <dgm:spPr/>
    </dgm:pt>
    <dgm:pt modelId="{B5B364D0-13C0-4D82-A1B2-4211E4878EF1}" type="pres">
      <dgm:prSet presAssocID="{EADA368E-E917-451E-A893-C97CB58CE4F9}" presName="sibTrans" presStyleLbl="sibTrans2D1" presStyleIdx="1" presStyleCnt="5"/>
      <dgm:spPr/>
    </dgm:pt>
    <dgm:pt modelId="{FD573F72-0652-4D40-A760-25FF7C321DBC}" type="pres">
      <dgm:prSet presAssocID="{EADA368E-E917-451E-A893-C97CB58CE4F9}" presName="connectorText" presStyleLbl="sibTrans2D1" presStyleIdx="1" presStyleCnt="5"/>
      <dgm:spPr/>
    </dgm:pt>
    <dgm:pt modelId="{43E0BFFA-802A-460C-9DB9-7A361CEDFDA9}" type="pres">
      <dgm:prSet presAssocID="{16B24C35-A3AB-4C67-BF77-A696DBEBB650}" presName="node" presStyleLbl="node1" presStyleIdx="2" presStyleCnt="5">
        <dgm:presLayoutVars>
          <dgm:bulletEnabled val="1"/>
        </dgm:presLayoutVars>
      </dgm:prSet>
      <dgm:spPr/>
    </dgm:pt>
    <dgm:pt modelId="{49180C28-2039-4523-AE08-BA011AFC17E0}" type="pres">
      <dgm:prSet presAssocID="{B3B080C3-490F-48FA-8E17-FD359E1657A9}" presName="sibTrans" presStyleLbl="sibTrans2D1" presStyleIdx="2" presStyleCnt="5"/>
      <dgm:spPr/>
    </dgm:pt>
    <dgm:pt modelId="{07F9A962-2DBA-4B90-81BE-8850C512177E}" type="pres">
      <dgm:prSet presAssocID="{B3B080C3-490F-48FA-8E17-FD359E1657A9}" presName="connectorText" presStyleLbl="sibTrans2D1" presStyleIdx="2" presStyleCnt="5"/>
      <dgm:spPr/>
    </dgm:pt>
    <dgm:pt modelId="{FB3B4505-5B7D-42DD-B157-9906D377844C}" type="pres">
      <dgm:prSet presAssocID="{D54912AB-49A5-469F-AAF8-43D6AC99FCEA}" presName="node" presStyleLbl="node1" presStyleIdx="3" presStyleCnt="5">
        <dgm:presLayoutVars>
          <dgm:bulletEnabled val="1"/>
        </dgm:presLayoutVars>
      </dgm:prSet>
      <dgm:spPr/>
    </dgm:pt>
    <dgm:pt modelId="{939C2187-62AC-4FFF-8FD9-3E9A03528A9E}" type="pres">
      <dgm:prSet presAssocID="{FFEC6481-A838-4EEE-82E4-7531E367717B}" presName="sibTrans" presStyleLbl="sibTrans2D1" presStyleIdx="3" presStyleCnt="5"/>
      <dgm:spPr/>
    </dgm:pt>
    <dgm:pt modelId="{0BF5A75B-1944-44B3-B945-DFF3414C23A8}" type="pres">
      <dgm:prSet presAssocID="{FFEC6481-A838-4EEE-82E4-7531E367717B}" presName="connectorText" presStyleLbl="sibTrans2D1" presStyleIdx="3" presStyleCnt="5"/>
      <dgm:spPr/>
    </dgm:pt>
    <dgm:pt modelId="{CBC8597A-84EE-48E5-8DAD-C820D81E8071}" type="pres">
      <dgm:prSet presAssocID="{6B462B66-B5D0-4868-8745-F8941A3873F2}" presName="node" presStyleLbl="node1" presStyleIdx="4" presStyleCnt="5">
        <dgm:presLayoutVars>
          <dgm:bulletEnabled val="1"/>
        </dgm:presLayoutVars>
      </dgm:prSet>
      <dgm:spPr/>
    </dgm:pt>
    <dgm:pt modelId="{539CD0B4-ABFE-4ABA-8964-4C1B5E200EEF}" type="pres">
      <dgm:prSet presAssocID="{5123C737-2678-4F37-9AF6-EF0299D76316}" presName="sibTrans" presStyleLbl="sibTrans2D1" presStyleIdx="4" presStyleCnt="5"/>
      <dgm:spPr/>
    </dgm:pt>
    <dgm:pt modelId="{E02F8E3C-A9DC-48D5-BD80-62BC65E003A9}" type="pres">
      <dgm:prSet presAssocID="{5123C737-2678-4F37-9AF6-EF0299D76316}" presName="connectorText" presStyleLbl="sibTrans2D1" presStyleIdx="4" presStyleCnt="5"/>
      <dgm:spPr/>
    </dgm:pt>
  </dgm:ptLst>
  <dgm:cxnLst>
    <dgm:cxn modelId="{63121301-344E-4D4E-B777-BA2172073105}" type="presOf" srcId="{EADA368E-E917-451E-A893-C97CB58CE4F9}" destId="{FD573F72-0652-4D40-A760-25FF7C321DBC}" srcOrd="1" destOrd="0" presId="urn:microsoft.com/office/officeart/2005/8/layout/cycle2"/>
    <dgm:cxn modelId="{4EE60C04-215C-4F4D-AFAE-D1DF6B7B770A}" srcId="{91CFD7CB-478E-4DE5-90D0-D55622B318C3}" destId="{2779F5EA-CDC6-4D10-B041-774A4C57B154}" srcOrd="0" destOrd="0" parTransId="{AEB14BCA-28D3-4EAB-ADA7-8A1BB75B72DA}" sibTransId="{63470A98-1E27-49FF-8281-63072882C12D}"/>
    <dgm:cxn modelId="{45791105-CB3E-403D-948E-7414CD64FC22}" type="presOf" srcId="{B3B080C3-490F-48FA-8E17-FD359E1657A9}" destId="{49180C28-2039-4523-AE08-BA011AFC17E0}" srcOrd="0" destOrd="0" presId="urn:microsoft.com/office/officeart/2005/8/layout/cycle2"/>
    <dgm:cxn modelId="{90BD4407-FA4C-4A03-A7CA-216CE9A589CD}" type="presOf" srcId="{FFEC6481-A838-4EEE-82E4-7531E367717B}" destId="{0BF5A75B-1944-44B3-B945-DFF3414C23A8}" srcOrd="1" destOrd="0" presId="urn:microsoft.com/office/officeart/2005/8/layout/cycle2"/>
    <dgm:cxn modelId="{BEFDCD09-4193-4B30-95D9-68E6DB1581A8}" type="presOf" srcId="{EADA368E-E917-451E-A893-C97CB58CE4F9}" destId="{B5B364D0-13C0-4D82-A1B2-4211E4878EF1}" srcOrd="0" destOrd="0" presId="urn:microsoft.com/office/officeart/2005/8/layout/cycle2"/>
    <dgm:cxn modelId="{0F3CF020-910D-4EA7-8D7E-182CC5B51D74}" srcId="{91CFD7CB-478E-4DE5-90D0-D55622B318C3}" destId="{16B24C35-A3AB-4C67-BF77-A696DBEBB650}" srcOrd="2" destOrd="0" parTransId="{BFDC9636-696C-4233-A1E9-36C25C613511}" sibTransId="{B3B080C3-490F-48FA-8E17-FD359E1657A9}"/>
    <dgm:cxn modelId="{A1A3C828-F6D7-4E55-8B17-30CB78197D68}" type="presOf" srcId="{16B24C35-A3AB-4C67-BF77-A696DBEBB650}" destId="{43E0BFFA-802A-460C-9DB9-7A361CEDFDA9}" srcOrd="0" destOrd="0" presId="urn:microsoft.com/office/officeart/2005/8/layout/cycle2"/>
    <dgm:cxn modelId="{897F9C34-9A71-41FF-A6A2-44448E0C6A60}" type="presOf" srcId="{2779F5EA-CDC6-4D10-B041-774A4C57B154}" destId="{B774DDB2-7F49-4B59-B424-635D36060689}" srcOrd="0" destOrd="0" presId="urn:microsoft.com/office/officeart/2005/8/layout/cycle2"/>
    <dgm:cxn modelId="{42875F3E-412D-44D9-8613-D337EECA29FC}" type="presOf" srcId="{5123C737-2678-4F37-9AF6-EF0299D76316}" destId="{539CD0B4-ABFE-4ABA-8964-4C1B5E200EEF}" srcOrd="0" destOrd="0" presId="urn:microsoft.com/office/officeart/2005/8/layout/cycle2"/>
    <dgm:cxn modelId="{BA263F4A-7759-41EE-9B21-C5E95DBD2E76}" srcId="{91CFD7CB-478E-4DE5-90D0-D55622B318C3}" destId="{61902238-F797-41C3-B431-6CE6732ACFA0}" srcOrd="1" destOrd="0" parTransId="{4E54B648-61C0-470B-8D5D-B20D775931BE}" sibTransId="{EADA368E-E917-451E-A893-C97CB58CE4F9}"/>
    <dgm:cxn modelId="{2DF7BB79-2308-4188-8745-B6A1D6C88631}" type="presOf" srcId="{63470A98-1E27-49FF-8281-63072882C12D}" destId="{839DA189-5E9F-40B6-9679-FBE9BA969B91}" srcOrd="1" destOrd="0" presId="urn:microsoft.com/office/officeart/2005/8/layout/cycle2"/>
    <dgm:cxn modelId="{364E637E-17C8-4049-AB0D-649D7EE324E9}" type="presOf" srcId="{FFEC6481-A838-4EEE-82E4-7531E367717B}" destId="{939C2187-62AC-4FFF-8FD9-3E9A03528A9E}" srcOrd="0" destOrd="0" presId="urn:microsoft.com/office/officeart/2005/8/layout/cycle2"/>
    <dgm:cxn modelId="{53B45488-BF7E-42B0-9F2D-34464AB854AD}" type="presOf" srcId="{B3B080C3-490F-48FA-8E17-FD359E1657A9}" destId="{07F9A962-2DBA-4B90-81BE-8850C512177E}" srcOrd="1" destOrd="0" presId="urn:microsoft.com/office/officeart/2005/8/layout/cycle2"/>
    <dgm:cxn modelId="{B331AA91-39F4-4976-99B6-D6DAF42DF7B9}" type="presOf" srcId="{5123C737-2678-4F37-9AF6-EF0299D76316}" destId="{E02F8E3C-A9DC-48D5-BD80-62BC65E003A9}" srcOrd="1" destOrd="0" presId="urn:microsoft.com/office/officeart/2005/8/layout/cycle2"/>
    <dgm:cxn modelId="{4F723DA4-90E5-4699-8B9D-C6583C03C057}" type="presOf" srcId="{63470A98-1E27-49FF-8281-63072882C12D}" destId="{21C1D988-C054-4BDA-AC29-A4200E6244C7}" srcOrd="0" destOrd="0" presId="urn:microsoft.com/office/officeart/2005/8/layout/cycle2"/>
    <dgm:cxn modelId="{CFC58CA4-5B81-4FD0-BBE7-3FFB6F124CD0}" type="presOf" srcId="{61902238-F797-41C3-B431-6CE6732ACFA0}" destId="{4E5275D7-710B-46B1-976B-3B8E2A963C0E}" srcOrd="0" destOrd="0" presId="urn:microsoft.com/office/officeart/2005/8/layout/cycle2"/>
    <dgm:cxn modelId="{1B96E3B0-719D-4D5E-8B9C-6A9D98234F77}" srcId="{91CFD7CB-478E-4DE5-90D0-D55622B318C3}" destId="{D54912AB-49A5-469F-AAF8-43D6AC99FCEA}" srcOrd="3" destOrd="0" parTransId="{98A15BDC-3A56-4E95-890F-DBA6121E2789}" sibTransId="{FFEC6481-A838-4EEE-82E4-7531E367717B}"/>
    <dgm:cxn modelId="{3FD33FB7-23BE-49CC-B32A-415EC45E9728}" type="presOf" srcId="{6B462B66-B5D0-4868-8745-F8941A3873F2}" destId="{CBC8597A-84EE-48E5-8DAD-C820D81E8071}" srcOrd="0" destOrd="0" presId="urn:microsoft.com/office/officeart/2005/8/layout/cycle2"/>
    <dgm:cxn modelId="{D1075FBB-B1A4-452B-8B0A-078F72CA28D9}" srcId="{91CFD7CB-478E-4DE5-90D0-D55622B318C3}" destId="{6B462B66-B5D0-4868-8745-F8941A3873F2}" srcOrd="4" destOrd="0" parTransId="{E5A6C895-4AEC-4C9A-AC1B-3D8CC338FB2F}" sibTransId="{5123C737-2678-4F37-9AF6-EF0299D76316}"/>
    <dgm:cxn modelId="{C8E7A8F0-FF4C-4E1E-B9BF-8F62778FB214}" type="presOf" srcId="{91CFD7CB-478E-4DE5-90D0-D55622B318C3}" destId="{6CC05581-7BCE-4C1A-AEF9-36656496C453}" srcOrd="0" destOrd="0" presId="urn:microsoft.com/office/officeart/2005/8/layout/cycle2"/>
    <dgm:cxn modelId="{4DF31DFC-BF80-4BD2-A938-F284EE86F5D6}" type="presOf" srcId="{D54912AB-49A5-469F-AAF8-43D6AC99FCEA}" destId="{FB3B4505-5B7D-42DD-B157-9906D377844C}" srcOrd="0" destOrd="0" presId="urn:microsoft.com/office/officeart/2005/8/layout/cycle2"/>
    <dgm:cxn modelId="{89B381B9-3284-4716-BE8C-60F99C528F03}" type="presParOf" srcId="{6CC05581-7BCE-4C1A-AEF9-36656496C453}" destId="{B774DDB2-7F49-4B59-B424-635D36060689}" srcOrd="0" destOrd="0" presId="urn:microsoft.com/office/officeart/2005/8/layout/cycle2"/>
    <dgm:cxn modelId="{9FF3E9CF-18A8-4F0C-80E2-8C3C3E7D2A6A}" type="presParOf" srcId="{6CC05581-7BCE-4C1A-AEF9-36656496C453}" destId="{21C1D988-C054-4BDA-AC29-A4200E6244C7}" srcOrd="1" destOrd="0" presId="urn:microsoft.com/office/officeart/2005/8/layout/cycle2"/>
    <dgm:cxn modelId="{CE8AC634-2A86-4E15-A40D-DB71C7D65E9A}" type="presParOf" srcId="{21C1D988-C054-4BDA-AC29-A4200E6244C7}" destId="{839DA189-5E9F-40B6-9679-FBE9BA969B91}" srcOrd="0" destOrd="0" presId="urn:microsoft.com/office/officeart/2005/8/layout/cycle2"/>
    <dgm:cxn modelId="{C7F6FE9A-71BB-4221-92FE-9DF7BAB418B9}" type="presParOf" srcId="{6CC05581-7BCE-4C1A-AEF9-36656496C453}" destId="{4E5275D7-710B-46B1-976B-3B8E2A963C0E}" srcOrd="2" destOrd="0" presId="urn:microsoft.com/office/officeart/2005/8/layout/cycle2"/>
    <dgm:cxn modelId="{E4238E3D-F434-4888-947B-134C35AD9303}" type="presParOf" srcId="{6CC05581-7BCE-4C1A-AEF9-36656496C453}" destId="{B5B364D0-13C0-4D82-A1B2-4211E4878EF1}" srcOrd="3" destOrd="0" presId="urn:microsoft.com/office/officeart/2005/8/layout/cycle2"/>
    <dgm:cxn modelId="{4959CE46-7D58-44D6-85EC-30E791E3E2E9}" type="presParOf" srcId="{B5B364D0-13C0-4D82-A1B2-4211E4878EF1}" destId="{FD573F72-0652-4D40-A760-25FF7C321DBC}" srcOrd="0" destOrd="0" presId="urn:microsoft.com/office/officeart/2005/8/layout/cycle2"/>
    <dgm:cxn modelId="{AB7B5FAD-8C8B-4B6D-888C-F85DCF44256A}" type="presParOf" srcId="{6CC05581-7BCE-4C1A-AEF9-36656496C453}" destId="{43E0BFFA-802A-460C-9DB9-7A361CEDFDA9}" srcOrd="4" destOrd="0" presId="urn:microsoft.com/office/officeart/2005/8/layout/cycle2"/>
    <dgm:cxn modelId="{6C957A4B-A55D-49A6-A94E-1A92A9926EAF}" type="presParOf" srcId="{6CC05581-7BCE-4C1A-AEF9-36656496C453}" destId="{49180C28-2039-4523-AE08-BA011AFC17E0}" srcOrd="5" destOrd="0" presId="urn:microsoft.com/office/officeart/2005/8/layout/cycle2"/>
    <dgm:cxn modelId="{4B19FD82-73FF-4846-90C9-D48B14D6403E}" type="presParOf" srcId="{49180C28-2039-4523-AE08-BA011AFC17E0}" destId="{07F9A962-2DBA-4B90-81BE-8850C512177E}" srcOrd="0" destOrd="0" presId="urn:microsoft.com/office/officeart/2005/8/layout/cycle2"/>
    <dgm:cxn modelId="{AA208B32-DBCA-4DE0-AF6E-0FA18EAE6FA5}" type="presParOf" srcId="{6CC05581-7BCE-4C1A-AEF9-36656496C453}" destId="{FB3B4505-5B7D-42DD-B157-9906D377844C}" srcOrd="6" destOrd="0" presId="urn:microsoft.com/office/officeart/2005/8/layout/cycle2"/>
    <dgm:cxn modelId="{9410358B-278C-4EF5-BAF8-C44A48E977B5}" type="presParOf" srcId="{6CC05581-7BCE-4C1A-AEF9-36656496C453}" destId="{939C2187-62AC-4FFF-8FD9-3E9A03528A9E}" srcOrd="7" destOrd="0" presId="urn:microsoft.com/office/officeart/2005/8/layout/cycle2"/>
    <dgm:cxn modelId="{AECA506C-8E64-48F8-90DC-B26E0D05ADE5}" type="presParOf" srcId="{939C2187-62AC-4FFF-8FD9-3E9A03528A9E}" destId="{0BF5A75B-1944-44B3-B945-DFF3414C23A8}" srcOrd="0" destOrd="0" presId="urn:microsoft.com/office/officeart/2005/8/layout/cycle2"/>
    <dgm:cxn modelId="{3194AA1B-3DBC-42C9-AC4B-1DE0D7069DBF}" type="presParOf" srcId="{6CC05581-7BCE-4C1A-AEF9-36656496C453}" destId="{CBC8597A-84EE-48E5-8DAD-C820D81E8071}" srcOrd="8" destOrd="0" presId="urn:microsoft.com/office/officeart/2005/8/layout/cycle2"/>
    <dgm:cxn modelId="{209F4D23-4378-4A39-AD72-AFB8D79FA0DF}" type="presParOf" srcId="{6CC05581-7BCE-4C1A-AEF9-36656496C453}" destId="{539CD0B4-ABFE-4ABA-8964-4C1B5E200EEF}" srcOrd="9" destOrd="0" presId="urn:microsoft.com/office/officeart/2005/8/layout/cycle2"/>
    <dgm:cxn modelId="{ED9A0140-7C4A-493F-B411-A7333F674D7C}" type="presParOf" srcId="{539CD0B4-ABFE-4ABA-8964-4C1B5E200EEF}" destId="{E02F8E3C-A9DC-48D5-BD80-62BC65E003A9}"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9EDD6-95C2-4863-8C59-E6959FC1A44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A61FAA2A-3578-4C86-86A9-4BFB478FCFF0}">
      <dgm:prSet phldrT="[Text]"/>
      <dgm:spPr/>
      <dgm:t>
        <a:bodyPr/>
        <a:lstStyle/>
        <a:p>
          <a:r>
            <a:rPr lang="en-GB" dirty="0"/>
            <a:t>People return</a:t>
          </a:r>
        </a:p>
      </dgm:t>
    </dgm:pt>
    <dgm:pt modelId="{B42C9E9E-C035-460F-AE1C-A52F270A6055}" type="parTrans" cxnId="{029F2A10-E20F-47C0-B8CB-6C12667621B5}">
      <dgm:prSet/>
      <dgm:spPr/>
      <dgm:t>
        <a:bodyPr/>
        <a:lstStyle/>
        <a:p>
          <a:endParaRPr lang="en-GB"/>
        </a:p>
      </dgm:t>
    </dgm:pt>
    <dgm:pt modelId="{8210EA87-5482-434E-8F4D-8A007CCF70A2}" type="sibTrans" cxnId="{029F2A10-E20F-47C0-B8CB-6C12667621B5}">
      <dgm:prSet/>
      <dgm:spPr>
        <a:solidFill>
          <a:schemeClr val="tx2"/>
        </a:solidFill>
      </dgm:spPr>
      <dgm:t>
        <a:bodyPr/>
        <a:lstStyle/>
        <a:p>
          <a:endParaRPr lang="en-GB"/>
        </a:p>
      </dgm:t>
    </dgm:pt>
    <dgm:pt modelId="{970CA7E9-62FF-4068-99BF-4C42A28BD82B}">
      <dgm:prSet phldrT="[Text]"/>
      <dgm:spPr/>
      <dgm:t>
        <a:bodyPr/>
        <a:lstStyle/>
        <a:p>
          <a:r>
            <a:rPr lang="en-GB" dirty="0"/>
            <a:t>Private investments</a:t>
          </a:r>
        </a:p>
      </dgm:t>
    </dgm:pt>
    <dgm:pt modelId="{74EBDD42-159D-4B9E-9A76-C1635BD3D97E}" type="parTrans" cxnId="{0FE57268-004C-4BCD-B4A8-95F17046411A}">
      <dgm:prSet/>
      <dgm:spPr/>
      <dgm:t>
        <a:bodyPr/>
        <a:lstStyle/>
        <a:p>
          <a:endParaRPr lang="en-GB"/>
        </a:p>
      </dgm:t>
    </dgm:pt>
    <dgm:pt modelId="{8DA50456-97F1-450F-9090-90D7DCEE2D6F}" type="sibTrans" cxnId="{0FE57268-004C-4BCD-B4A8-95F17046411A}">
      <dgm:prSet/>
      <dgm:spPr>
        <a:solidFill>
          <a:schemeClr val="tx2"/>
        </a:solidFill>
      </dgm:spPr>
      <dgm:t>
        <a:bodyPr/>
        <a:lstStyle/>
        <a:p>
          <a:endParaRPr lang="en-GB"/>
        </a:p>
      </dgm:t>
    </dgm:pt>
    <dgm:pt modelId="{DADD2271-C664-4EAB-B566-D3254A6165CF}">
      <dgm:prSet phldrT="[Text]"/>
      <dgm:spPr/>
      <dgm:t>
        <a:bodyPr/>
        <a:lstStyle/>
        <a:p>
          <a:r>
            <a:rPr lang="en-GB" dirty="0"/>
            <a:t>Rising income</a:t>
          </a:r>
        </a:p>
      </dgm:t>
    </dgm:pt>
    <dgm:pt modelId="{3D926DBF-6EAD-48E6-837A-DD6E50A74B21}" type="parTrans" cxnId="{B151B184-E1A5-48DC-8FA6-B3AC08F9C866}">
      <dgm:prSet/>
      <dgm:spPr/>
      <dgm:t>
        <a:bodyPr/>
        <a:lstStyle/>
        <a:p>
          <a:endParaRPr lang="en-GB"/>
        </a:p>
      </dgm:t>
    </dgm:pt>
    <dgm:pt modelId="{DDB5C819-9CB4-4293-9792-FBFD67613F8E}" type="sibTrans" cxnId="{B151B184-E1A5-48DC-8FA6-B3AC08F9C866}">
      <dgm:prSet/>
      <dgm:spPr>
        <a:solidFill>
          <a:schemeClr val="tx2"/>
        </a:solidFill>
      </dgm:spPr>
      <dgm:t>
        <a:bodyPr/>
        <a:lstStyle/>
        <a:p>
          <a:endParaRPr lang="en-GB"/>
        </a:p>
      </dgm:t>
    </dgm:pt>
    <dgm:pt modelId="{FBC0DB35-08A6-4E03-924E-2739F9CD6540}">
      <dgm:prSet phldrT="[Text]"/>
      <dgm:spPr/>
      <dgm:t>
        <a:bodyPr/>
        <a:lstStyle/>
        <a:p>
          <a:r>
            <a:rPr lang="en-GB" dirty="0"/>
            <a:t>Strong growth</a:t>
          </a:r>
        </a:p>
      </dgm:t>
    </dgm:pt>
    <dgm:pt modelId="{95354AF5-A148-482A-AE41-2F0DBA513870}" type="parTrans" cxnId="{8A874206-9F3C-4B84-A4C3-023D717B4758}">
      <dgm:prSet/>
      <dgm:spPr/>
      <dgm:t>
        <a:bodyPr/>
        <a:lstStyle/>
        <a:p>
          <a:endParaRPr lang="en-GB"/>
        </a:p>
      </dgm:t>
    </dgm:pt>
    <dgm:pt modelId="{2B472301-CA10-4CF0-AD67-B441F11144C7}" type="sibTrans" cxnId="{8A874206-9F3C-4B84-A4C3-023D717B4758}">
      <dgm:prSet/>
      <dgm:spPr>
        <a:solidFill>
          <a:schemeClr val="tx2"/>
        </a:solidFill>
      </dgm:spPr>
      <dgm:t>
        <a:bodyPr/>
        <a:lstStyle/>
        <a:p>
          <a:endParaRPr lang="en-GB"/>
        </a:p>
      </dgm:t>
    </dgm:pt>
    <dgm:pt modelId="{EE31E158-2CD3-4712-B17F-1CE49C312B04}">
      <dgm:prSet phldrT="[Text]"/>
      <dgm:spPr/>
      <dgm:t>
        <a:bodyPr/>
        <a:lstStyle/>
        <a:p>
          <a:r>
            <a:rPr lang="en-GB" dirty="0"/>
            <a:t>More jobs</a:t>
          </a:r>
        </a:p>
      </dgm:t>
    </dgm:pt>
    <dgm:pt modelId="{AEBAC3D1-6CB7-4577-8CAE-5D10057DBD68}" type="parTrans" cxnId="{3759A0A2-19A5-4427-809D-52220EBFCB71}">
      <dgm:prSet/>
      <dgm:spPr/>
      <dgm:t>
        <a:bodyPr/>
        <a:lstStyle/>
        <a:p>
          <a:endParaRPr lang="en-GB"/>
        </a:p>
      </dgm:t>
    </dgm:pt>
    <dgm:pt modelId="{BF4C02A3-66FD-428E-8947-80450C5E418D}" type="sibTrans" cxnId="{3759A0A2-19A5-4427-809D-52220EBFCB71}">
      <dgm:prSet/>
      <dgm:spPr>
        <a:solidFill>
          <a:schemeClr val="tx2"/>
        </a:solidFill>
      </dgm:spPr>
      <dgm:t>
        <a:bodyPr/>
        <a:lstStyle/>
        <a:p>
          <a:endParaRPr lang="en-GB"/>
        </a:p>
      </dgm:t>
    </dgm:pt>
    <dgm:pt modelId="{AA9D7D4D-A52D-47F4-85F5-54622CBFFDD4}" type="pres">
      <dgm:prSet presAssocID="{51A9EDD6-95C2-4863-8C59-E6959FC1A449}" presName="cycle" presStyleCnt="0">
        <dgm:presLayoutVars>
          <dgm:dir/>
          <dgm:resizeHandles val="exact"/>
        </dgm:presLayoutVars>
      </dgm:prSet>
      <dgm:spPr/>
    </dgm:pt>
    <dgm:pt modelId="{251290E9-FDFA-42D7-9088-A94F7FB35050}" type="pres">
      <dgm:prSet presAssocID="{A61FAA2A-3578-4C86-86A9-4BFB478FCFF0}" presName="node" presStyleLbl="node1" presStyleIdx="0" presStyleCnt="5">
        <dgm:presLayoutVars>
          <dgm:bulletEnabled val="1"/>
        </dgm:presLayoutVars>
      </dgm:prSet>
      <dgm:spPr/>
    </dgm:pt>
    <dgm:pt modelId="{38A76D17-5F40-419C-8B60-4CF3CB7FD601}" type="pres">
      <dgm:prSet presAssocID="{8210EA87-5482-434E-8F4D-8A007CCF70A2}" presName="sibTrans" presStyleLbl="sibTrans2D1" presStyleIdx="0" presStyleCnt="5"/>
      <dgm:spPr/>
    </dgm:pt>
    <dgm:pt modelId="{98478C95-4722-48F2-9320-6519F007284C}" type="pres">
      <dgm:prSet presAssocID="{8210EA87-5482-434E-8F4D-8A007CCF70A2}" presName="connectorText" presStyleLbl="sibTrans2D1" presStyleIdx="0" presStyleCnt="5"/>
      <dgm:spPr/>
    </dgm:pt>
    <dgm:pt modelId="{DB72C804-8FCC-4250-A075-5D6A7622D737}" type="pres">
      <dgm:prSet presAssocID="{970CA7E9-62FF-4068-99BF-4C42A28BD82B}" presName="node" presStyleLbl="node1" presStyleIdx="1" presStyleCnt="5">
        <dgm:presLayoutVars>
          <dgm:bulletEnabled val="1"/>
        </dgm:presLayoutVars>
      </dgm:prSet>
      <dgm:spPr/>
    </dgm:pt>
    <dgm:pt modelId="{34A0F83B-0769-4838-945F-483794809EE1}" type="pres">
      <dgm:prSet presAssocID="{8DA50456-97F1-450F-9090-90D7DCEE2D6F}" presName="sibTrans" presStyleLbl="sibTrans2D1" presStyleIdx="1" presStyleCnt="5"/>
      <dgm:spPr/>
    </dgm:pt>
    <dgm:pt modelId="{1B587BDE-96E1-4170-9E6A-AF1E2603D2A4}" type="pres">
      <dgm:prSet presAssocID="{8DA50456-97F1-450F-9090-90D7DCEE2D6F}" presName="connectorText" presStyleLbl="sibTrans2D1" presStyleIdx="1" presStyleCnt="5"/>
      <dgm:spPr/>
    </dgm:pt>
    <dgm:pt modelId="{2606EA78-B610-46B1-8285-F1591B9EF2F7}" type="pres">
      <dgm:prSet presAssocID="{DADD2271-C664-4EAB-B566-D3254A6165CF}" presName="node" presStyleLbl="node1" presStyleIdx="2" presStyleCnt="5">
        <dgm:presLayoutVars>
          <dgm:bulletEnabled val="1"/>
        </dgm:presLayoutVars>
      </dgm:prSet>
      <dgm:spPr/>
    </dgm:pt>
    <dgm:pt modelId="{30745D49-51C3-4910-8419-48E77963A345}" type="pres">
      <dgm:prSet presAssocID="{DDB5C819-9CB4-4293-9792-FBFD67613F8E}" presName="sibTrans" presStyleLbl="sibTrans2D1" presStyleIdx="2" presStyleCnt="5"/>
      <dgm:spPr/>
    </dgm:pt>
    <dgm:pt modelId="{579F2A06-E49B-4552-A191-390252B8BE43}" type="pres">
      <dgm:prSet presAssocID="{DDB5C819-9CB4-4293-9792-FBFD67613F8E}" presName="connectorText" presStyleLbl="sibTrans2D1" presStyleIdx="2" presStyleCnt="5"/>
      <dgm:spPr/>
    </dgm:pt>
    <dgm:pt modelId="{974B4B17-1FAB-4B83-BA61-323D929DD8E0}" type="pres">
      <dgm:prSet presAssocID="{FBC0DB35-08A6-4E03-924E-2739F9CD6540}" presName="node" presStyleLbl="node1" presStyleIdx="3" presStyleCnt="5">
        <dgm:presLayoutVars>
          <dgm:bulletEnabled val="1"/>
        </dgm:presLayoutVars>
      </dgm:prSet>
      <dgm:spPr/>
    </dgm:pt>
    <dgm:pt modelId="{DCA5E4D7-E1EA-4F55-AF2E-A5B32A4A45B3}" type="pres">
      <dgm:prSet presAssocID="{2B472301-CA10-4CF0-AD67-B441F11144C7}" presName="sibTrans" presStyleLbl="sibTrans2D1" presStyleIdx="3" presStyleCnt="5"/>
      <dgm:spPr/>
    </dgm:pt>
    <dgm:pt modelId="{42A32BA9-29D6-4328-8EBC-9FA07C578266}" type="pres">
      <dgm:prSet presAssocID="{2B472301-CA10-4CF0-AD67-B441F11144C7}" presName="connectorText" presStyleLbl="sibTrans2D1" presStyleIdx="3" presStyleCnt="5"/>
      <dgm:spPr/>
    </dgm:pt>
    <dgm:pt modelId="{D1E14477-93FB-4718-B2BB-70A59D253A7C}" type="pres">
      <dgm:prSet presAssocID="{EE31E158-2CD3-4712-B17F-1CE49C312B04}" presName="node" presStyleLbl="node1" presStyleIdx="4" presStyleCnt="5">
        <dgm:presLayoutVars>
          <dgm:bulletEnabled val="1"/>
        </dgm:presLayoutVars>
      </dgm:prSet>
      <dgm:spPr/>
    </dgm:pt>
    <dgm:pt modelId="{6358D51B-7D6C-45FA-8E1F-248ABBAAB940}" type="pres">
      <dgm:prSet presAssocID="{BF4C02A3-66FD-428E-8947-80450C5E418D}" presName="sibTrans" presStyleLbl="sibTrans2D1" presStyleIdx="4" presStyleCnt="5"/>
      <dgm:spPr/>
    </dgm:pt>
    <dgm:pt modelId="{88DA297D-5110-4AF9-8D21-94D30AA5E5AB}" type="pres">
      <dgm:prSet presAssocID="{BF4C02A3-66FD-428E-8947-80450C5E418D}" presName="connectorText" presStyleLbl="sibTrans2D1" presStyleIdx="4" presStyleCnt="5"/>
      <dgm:spPr/>
    </dgm:pt>
  </dgm:ptLst>
  <dgm:cxnLst>
    <dgm:cxn modelId="{8A874206-9F3C-4B84-A4C3-023D717B4758}" srcId="{51A9EDD6-95C2-4863-8C59-E6959FC1A449}" destId="{FBC0DB35-08A6-4E03-924E-2739F9CD6540}" srcOrd="3" destOrd="0" parTransId="{95354AF5-A148-482A-AE41-2F0DBA513870}" sibTransId="{2B472301-CA10-4CF0-AD67-B441F11144C7}"/>
    <dgm:cxn modelId="{3F170108-1979-45AF-B47D-F2B67477AF1B}" type="presOf" srcId="{2B472301-CA10-4CF0-AD67-B441F11144C7}" destId="{42A32BA9-29D6-4328-8EBC-9FA07C578266}" srcOrd="1" destOrd="0" presId="urn:microsoft.com/office/officeart/2005/8/layout/cycle2"/>
    <dgm:cxn modelId="{029F2A10-E20F-47C0-B8CB-6C12667621B5}" srcId="{51A9EDD6-95C2-4863-8C59-E6959FC1A449}" destId="{A61FAA2A-3578-4C86-86A9-4BFB478FCFF0}" srcOrd="0" destOrd="0" parTransId="{B42C9E9E-C035-460F-AE1C-A52F270A6055}" sibTransId="{8210EA87-5482-434E-8F4D-8A007CCF70A2}"/>
    <dgm:cxn modelId="{BF436B23-72B8-41F7-BA18-FB01A564A883}" type="presOf" srcId="{BF4C02A3-66FD-428E-8947-80450C5E418D}" destId="{6358D51B-7D6C-45FA-8E1F-248ABBAAB940}" srcOrd="0" destOrd="0" presId="urn:microsoft.com/office/officeart/2005/8/layout/cycle2"/>
    <dgm:cxn modelId="{3C017825-D5B6-4EC0-86B5-0F42EADC6E90}" type="presOf" srcId="{8210EA87-5482-434E-8F4D-8A007CCF70A2}" destId="{98478C95-4722-48F2-9320-6519F007284C}" srcOrd="1" destOrd="0" presId="urn:microsoft.com/office/officeart/2005/8/layout/cycle2"/>
    <dgm:cxn modelId="{70DC5825-A0EF-43C7-AB63-B92635643CF6}" type="presOf" srcId="{A61FAA2A-3578-4C86-86A9-4BFB478FCFF0}" destId="{251290E9-FDFA-42D7-9088-A94F7FB35050}" srcOrd="0" destOrd="0" presId="urn:microsoft.com/office/officeart/2005/8/layout/cycle2"/>
    <dgm:cxn modelId="{14A8842E-F84B-43B3-AB7B-212FCCDB8392}" type="presOf" srcId="{970CA7E9-62FF-4068-99BF-4C42A28BD82B}" destId="{DB72C804-8FCC-4250-A075-5D6A7622D737}" srcOrd="0" destOrd="0" presId="urn:microsoft.com/office/officeart/2005/8/layout/cycle2"/>
    <dgm:cxn modelId="{42FB302F-44C0-4890-8473-5F6FB6E2FEFE}" type="presOf" srcId="{EE31E158-2CD3-4712-B17F-1CE49C312B04}" destId="{D1E14477-93FB-4718-B2BB-70A59D253A7C}" srcOrd="0" destOrd="0" presId="urn:microsoft.com/office/officeart/2005/8/layout/cycle2"/>
    <dgm:cxn modelId="{0FE57268-004C-4BCD-B4A8-95F17046411A}" srcId="{51A9EDD6-95C2-4863-8C59-E6959FC1A449}" destId="{970CA7E9-62FF-4068-99BF-4C42A28BD82B}" srcOrd="1" destOrd="0" parTransId="{74EBDD42-159D-4B9E-9A76-C1635BD3D97E}" sibTransId="{8DA50456-97F1-450F-9090-90D7DCEE2D6F}"/>
    <dgm:cxn modelId="{3BA2384E-689E-4650-A7B3-4DB2B24DD7BB}" type="presOf" srcId="{DDB5C819-9CB4-4293-9792-FBFD67613F8E}" destId="{30745D49-51C3-4910-8419-48E77963A345}" srcOrd="0" destOrd="0" presId="urn:microsoft.com/office/officeart/2005/8/layout/cycle2"/>
    <dgm:cxn modelId="{B151B184-E1A5-48DC-8FA6-B3AC08F9C866}" srcId="{51A9EDD6-95C2-4863-8C59-E6959FC1A449}" destId="{DADD2271-C664-4EAB-B566-D3254A6165CF}" srcOrd="2" destOrd="0" parTransId="{3D926DBF-6EAD-48E6-837A-DD6E50A74B21}" sibTransId="{DDB5C819-9CB4-4293-9792-FBFD67613F8E}"/>
    <dgm:cxn modelId="{AC89DA90-4B7F-4A22-8F61-FF28A067A266}" type="presOf" srcId="{8210EA87-5482-434E-8F4D-8A007CCF70A2}" destId="{38A76D17-5F40-419C-8B60-4CF3CB7FD601}" srcOrd="0" destOrd="0" presId="urn:microsoft.com/office/officeart/2005/8/layout/cycle2"/>
    <dgm:cxn modelId="{3759A0A2-19A5-4427-809D-52220EBFCB71}" srcId="{51A9EDD6-95C2-4863-8C59-E6959FC1A449}" destId="{EE31E158-2CD3-4712-B17F-1CE49C312B04}" srcOrd="4" destOrd="0" parTransId="{AEBAC3D1-6CB7-4577-8CAE-5D10057DBD68}" sibTransId="{BF4C02A3-66FD-428E-8947-80450C5E418D}"/>
    <dgm:cxn modelId="{E7F75EA9-2037-4FAB-8F5C-7E8BA2F01685}" type="presOf" srcId="{51A9EDD6-95C2-4863-8C59-E6959FC1A449}" destId="{AA9D7D4D-A52D-47F4-85F5-54622CBFFDD4}" srcOrd="0" destOrd="0" presId="urn:microsoft.com/office/officeart/2005/8/layout/cycle2"/>
    <dgm:cxn modelId="{FF202AB3-5328-4303-98BC-CA7F3E619F17}" type="presOf" srcId="{DADD2271-C664-4EAB-B566-D3254A6165CF}" destId="{2606EA78-B610-46B1-8285-F1591B9EF2F7}" srcOrd="0" destOrd="0" presId="urn:microsoft.com/office/officeart/2005/8/layout/cycle2"/>
    <dgm:cxn modelId="{731C6FB4-43D0-4CE3-9B68-DB21D2A92CFC}" type="presOf" srcId="{8DA50456-97F1-450F-9090-90D7DCEE2D6F}" destId="{34A0F83B-0769-4838-945F-483794809EE1}" srcOrd="0" destOrd="0" presId="urn:microsoft.com/office/officeart/2005/8/layout/cycle2"/>
    <dgm:cxn modelId="{0B5D42CA-E0C0-4DD3-A02F-621C59AB3F1F}" type="presOf" srcId="{FBC0DB35-08A6-4E03-924E-2739F9CD6540}" destId="{974B4B17-1FAB-4B83-BA61-323D929DD8E0}" srcOrd="0" destOrd="0" presId="urn:microsoft.com/office/officeart/2005/8/layout/cycle2"/>
    <dgm:cxn modelId="{F9712BCB-04AF-4A2C-9E86-631DECF14AF4}" type="presOf" srcId="{DDB5C819-9CB4-4293-9792-FBFD67613F8E}" destId="{579F2A06-E49B-4552-A191-390252B8BE43}" srcOrd="1" destOrd="0" presId="urn:microsoft.com/office/officeart/2005/8/layout/cycle2"/>
    <dgm:cxn modelId="{065137CD-34E4-43B0-A3F6-A3783540BCC1}" type="presOf" srcId="{2B472301-CA10-4CF0-AD67-B441F11144C7}" destId="{DCA5E4D7-E1EA-4F55-AF2E-A5B32A4A45B3}" srcOrd="0" destOrd="0" presId="urn:microsoft.com/office/officeart/2005/8/layout/cycle2"/>
    <dgm:cxn modelId="{35C0CAF4-467D-4284-BC4C-AB6F448CD193}" type="presOf" srcId="{BF4C02A3-66FD-428E-8947-80450C5E418D}" destId="{88DA297D-5110-4AF9-8D21-94D30AA5E5AB}" srcOrd="1" destOrd="0" presId="urn:microsoft.com/office/officeart/2005/8/layout/cycle2"/>
    <dgm:cxn modelId="{02CCE0FE-C4D4-4CC1-84AA-81C62F811EFB}" type="presOf" srcId="{8DA50456-97F1-450F-9090-90D7DCEE2D6F}" destId="{1B587BDE-96E1-4170-9E6A-AF1E2603D2A4}" srcOrd="1" destOrd="0" presId="urn:microsoft.com/office/officeart/2005/8/layout/cycle2"/>
    <dgm:cxn modelId="{43936FAF-9CB7-410E-875E-870AAF1D1AC6}" type="presParOf" srcId="{AA9D7D4D-A52D-47F4-85F5-54622CBFFDD4}" destId="{251290E9-FDFA-42D7-9088-A94F7FB35050}" srcOrd="0" destOrd="0" presId="urn:microsoft.com/office/officeart/2005/8/layout/cycle2"/>
    <dgm:cxn modelId="{97E3F72B-D8F7-4BC8-A552-13AA91920968}" type="presParOf" srcId="{AA9D7D4D-A52D-47F4-85F5-54622CBFFDD4}" destId="{38A76D17-5F40-419C-8B60-4CF3CB7FD601}" srcOrd="1" destOrd="0" presId="urn:microsoft.com/office/officeart/2005/8/layout/cycle2"/>
    <dgm:cxn modelId="{85C98BBC-B7D7-40BD-AEE2-3D7F70485C14}" type="presParOf" srcId="{38A76D17-5F40-419C-8B60-4CF3CB7FD601}" destId="{98478C95-4722-48F2-9320-6519F007284C}" srcOrd="0" destOrd="0" presId="urn:microsoft.com/office/officeart/2005/8/layout/cycle2"/>
    <dgm:cxn modelId="{EBBBD1C1-5D19-4609-BCBC-8B98C00B017E}" type="presParOf" srcId="{AA9D7D4D-A52D-47F4-85F5-54622CBFFDD4}" destId="{DB72C804-8FCC-4250-A075-5D6A7622D737}" srcOrd="2" destOrd="0" presId="urn:microsoft.com/office/officeart/2005/8/layout/cycle2"/>
    <dgm:cxn modelId="{5D8CAAD5-6496-4350-9FC3-97F148A881AD}" type="presParOf" srcId="{AA9D7D4D-A52D-47F4-85F5-54622CBFFDD4}" destId="{34A0F83B-0769-4838-945F-483794809EE1}" srcOrd="3" destOrd="0" presId="urn:microsoft.com/office/officeart/2005/8/layout/cycle2"/>
    <dgm:cxn modelId="{FA3BE5B5-6195-461B-ABD7-4263927BE094}" type="presParOf" srcId="{34A0F83B-0769-4838-945F-483794809EE1}" destId="{1B587BDE-96E1-4170-9E6A-AF1E2603D2A4}" srcOrd="0" destOrd="0" presId="urn:microsoft.com/office/officeart/2005/8/layout/cycle2"/>
    <dgm:cxn modelId="{3A0B2076-312B-465D-A4C3-E648D0B5C734}" type="presParOf" srcId="{AA9D7D4D-A52D-47F4-85F5-54622CBFFDD4}" destId="{2606EA78-B610-46B1-8285-F1591B9EF2F7}" srcOrd="4" destOrd="0" presId="urn:microsoft.com/office/officeart/2005/8/layout/cycle2"/>
    <dgm:cxn modelId="{E2C6ABFE-39ED-470D-9921-F051364FE48B}" type="presParOf" srcId="{AA9D7D4D-A52D-47F4-85F5-54622CBFFDD4}" destId="{30745D49-51C3-4910-8419-48E77963A345}" srcOrd="5" destOrd="0" presId="urn:microsoft.com/office/officeart/2005/8/layout/cycle2"/>
    <dgm:cxn modelId="{D3858546-2047-4CFC-84AF-630C65C333FA}" type="presParOf" srcId="{30745D49-51C3-4910-8419-48E77963A345}" destId="{579F2A06-E49B-4552-A191-390252B8BE43}" srcOrd="0" destOrd="0" presId="urn:microsoft.com/office/officeart/2005/8/layout/cycle2"/>
    <dgm:cxn modelId="{11D4A638-6EFB-4BC2-9698-B7FA77709891}" type="presParOf" srcId="{AA9D7D4D-A52D-47F4-85F5-54622CBFFDD4}" destId="{974B4B17-1FAB-4B83-BA61-323D929DD8E0}" srcOrd="6" destOrd="0" presId="urn:microsoft.com/office/officeart/2005/8/layout/cycle2"/>
    <dgm:cxn modelId="{BF88D4E5-C194-4FA7-9A3D-2DB3C8ACB8E6}" type="presParOf" srcId="{AA9D7D4D-A52D-47F4-85F5-54622CBFFDD4}" destId="{DCA5E4D7-E1EA-4F55-AF2E-A5B32A4A45B3}" srcOrd="7" destOrd="0" presId="urn:microsoft.com/office/officeart/2005/8/layout/cycle2"/>
    <dgm:cxn modelId="{618B2159-F3ED-4743-BB5D-3543EC2F5C9D}" type="presParOf" srcId="{DCA5E4D7-E1EA-4F55-AF2E-A5B32A4A45B3}" destId="{42A32BA9-29D6-4328-8EBC-9FA07C578266}" srcOrd="0" destOrd="0" presId="urn:microsoft.com/office/officeart/2005/8/layout/cycle2"/>
    <dgm:cxn modelId="{14E45800-3AEB-4451-968F-BD3DF6D91A10}" type="presParOf" srcId="{AA9D7D4D-A52D-47F4-85F5-54622CBFFDD4}" destId="{D1E14477-93FB-4718-B2BB-70A59D253A7C}" srcOrd="8" destOrd="0" presId="urn:microsoft.com/office/officeart/2005/8/layout/cycle2"/>
    <dgm:cxn modelId="{DEF9D972-68B8-4D06-8752-D09B17E35CCD}" type="presParOf" srcId="{AA9D7D4D-A52D-47F4-85F5-54622CBFFDD4}" destId="{6358D51B-7D6C-45FA-8E1F-248ABBAAB940}" srcOrd="9" destOrd="0" presId="urn:microsoft.com/office/officeart/2005/8/layout/cycle2"/>
    <dgm:cxn modelId="{2C7179A7-7D16-47A9-B31D-3ADE8C79C096}" type="presParOf" srcId="{6358D51B-7D6C-45FA-8E1F-248ABBAAB940}" destId="{88DA297D-5110-4AF9-8D21-94D30AA5E5AB}" srcOrd="0" destOrd="0" presId="urn:microsoft.com/office/officeart/2005/8/layout/cycle2"/>
  </dgm:cxnLst>
  <dgm:bg>
    <a:solidFill>
      <a:schemeClr val="accent1">
        <a:lumMod val="20000"/>
        <a:lumOff val="80000"/>
      </a:scheme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34D2F2-4CA6-49E5-9B8A-A03CBE193949}"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02D131CE-B166-40DC-8D98-E1BF3E11CB18}">
      <dgm:prSet phldrT="[Text]" custT="1"/>
      <dgm:spPr/>
      <dgm:t>
        <a:bodyPr/>
        <a:lstStyle/>
        <a:p>
          <a:r>
            <a:rPr lang="en-US" sz="2400" dirty="0"/>
            <a:t>Many potential constrains could undermine the recovery</a:t>
          </a:r>
        </a:p>
      </dgm:t>
    </dgm:pt>
    <dgm:pt modelId="{3C43072D-29C7-496C-A128-07A5855CD61E}" type="parTrans" cxnId="{3736C5C1-2139-45E9-AA4F-EDB09A012720}">
      <dgm:prSet/>
      <dgm:spPr/>
      <dgm:t>
        <a:bodyPr/>
        <a:lstStyle/>
        <a:p>
          <a:endParaRPr lang="en-US"/>
        </a:p>
      </dgm:t>
    </dgm:pt>
    <dgm:pt modelId="{B259065B-D4F6-4692-92B7-7F85FF3D2289}" type="sibTrans" cxnId="{3736C5C1-2139-45E9-AA4F-EDB09A012720}">
      <dgm:prSet/>
      <dgm:spPr/>
      <dgm:t>
        <a:bodyPr/>
        <a:lstStyle/>
        <a:p>
          <a:endParaRPr lang="en-US"/>
        </a:p>
      </dgm:t>
    </dgm:pt>
    <dgm:pt modelId="{3072FF27-8580-46D5-B69F-AC9A129D5533}">
      <dgm:prSet phldrT="[Text]" custT="1"/>
      <dgm:spPr>
        <a:solidFill>
          <a:schemeClr val="accent4">
            <a:lumMod val="75000"/>
          </a:schemeClr>
        </a:solidFill>
      </dgm:spPr>
      <dgm:t>
        <a:bodyPr/>
        <a:lstStyle/>
        <a:p>
          <a:r>
            <a:rPr lang="en-US" sz="1600"/>
            <a:t>Institutional capacity</a:t>
          </a:r>
        </a:p>
      </dgm:t>
    </dgm:pt>
    <dgm:pt modelId="{2736FE57-1D7E-4D38-BD99-DA524A898F35}" type="parTrans" cxnId="{E84C7F7C-768E-4AA5-879A-0765DE7A37F8}">
      <dgm:prSet/>
      <dgm:spPr/>
      <dgm:t>
        <a:bodyPr/>
        <a:lstStyle/>
        <a:p>
          <a:endParaRPr lang="en-US"/>
        </a:p>
      </dgm:t>
    </dgm:pt>
    <dgm:pt modelId="{8943A801-E8D1-4032-AACF-16063084574D}" type="sibTrans" cxnId="{E84C7F7C-768E-4AA5-879A-0765DE7A37F8}">
      <dgm:prSet/>
      <dgm:spPr/>
      <dgm:t>
        <a:bodyPr/>
        <a:lstStyle/>
        <a:p>
          <a:endParaRPr lang="en-US"/>
        </a:p>
      </dgm:t>
    </dgm:pt>
    <dgm:pt modelId="{3EA2CD2E-CBC8-4FC8-B5DB-CB193643AA89}">
      <dgm:prSet phldrT="[Text]" custT="1"/>
      <dgm:spPr>
        <a:solidFill>
          <a:schemeClr val="accent2">
            <a:lumMod val="75000"/>
          </a:schemeClr>
        </a:solidFill>
      </dgm:spPr>
      <dgm:t>
        <a:bodyPr/>
        <a:lstStyle/>
        <a:p>
          <a:r>
            <a:rPr lang="en-US" sz="1600" dirty="0"/>
            <a:t>Administrative capacity</a:t>
          </a:r>
        </a:p>
      </dgm:t>
    </dgm:pt>
    <dgm:pt modelId="{F7574811-F216-4494-9864-CEAC69048C61}" type="parTrans" cxnId="{CA38B552-A0D0-4B0A-B68D-D2FD6FE8CC74}">
      <dgm:prSet/>
      <dgm:spPr/>
      <dgm:t>
        <a:bodyPr/>
        <a:lstStyle/>
        <a:p>
          <a:endParaRPr lang="en-US"/>
        </a:p>
      </dgm:t>
    </dgm:pt>
    <dgm:pt modelId="{B251BDF3-DECF-4369-8B1A-7CC2C789DCDB}" type="sibTrans" cxnId="{CA38B552-A0D0-4B0A-B68D-D2FD6FE8CC74}">
      <dgm:prSet/>
      <dgm:spPr/>
      <dgm:t>
        <a:bodyPr/>
        <a:lstStyle/>
        <a:p>
          <a:endParaRPr lang="en-US"/>
        </a:p>
      </dgm:t>
    </dgm:pt>
    <dgm:pt modelId="{97347B3C-1BDC-4DD0-9C90-F21421A79BE7}">
      <dgm:prSet custT="1"/>
      <dgm:spPr>
        <a:solidFill>
          <a:schemeClr val="accent3">
            <a:lumMod val="75000"/>
          </a:schemeClr>
        </a:solidFill>
      </dgm:spPr>
      <dgm:t>
        <a:bodyPr/>
        <a:lstStyle/>
        <a:p>
          <a:r>
            <a:rPr lang="en-US" sz="1600" dirty="0"/>
            <a:t>Rule of Law</a:t>
          </a:r>
        </a:p>
      </dgm:t>
    </dgm:pt>
    <dgm:pt modelId="{A3059A80-64DE-4A58-83FD-22997757FDCE}" type="parTrans" cxnId="{8C17E76F-8A14-4337-A0F3-40A073B3FAAD}">
      <dgm:prSet/>
      <dgm:spPr/>
      <dgm:t>
        <a:bodyPr/>
        <a:lstStyle/>
        <a:p>
          <a:endParaRPr lang="en-US"/>
        </a:p>
      </dgm:t>
    </dgm:pt>
    <dgm:pt modelId="{74C72F5C-4797-4B8E-B130-74169D8545D5}" type="sibTrans" cxnId="{8C17E76F-8A14-4337-A0F3-40A073B3FAAD}">
      <dgm:prSet/>
      <dgm:spPr/>
      <dgm:t>
        <a:bodyPr/>
        <a:lstStyle/>
        <a:p>
          <a:endParaRPr lang="en-US"/>
        </a:p>
      </dgm:t>
    </dgm:pt>
    <dgm:pt modelId="{11697787-512A-4290-B3AD-5417D94CFC35}">
      <dgm:prSet custT="1"/>
      <dgm:spPr>
        <a:solidFill>
          <a:schemeClr val="accent6">
            <a:lumMod val="75000"/>
          </a:schemeClr>
        </a:solidFill>
      </dgm:spPr>
      <dgm:t>
        <a:bodyPr/>
        <a:lstStyle/>
        <a:p>
          <a:r>
            <a:rPr lang="en-US" sz="1600"/>
            <a:t>Procurement policies</a:t>
          </a:r>
        </a:p>
      </dgm:t>
    </dgm:pt>
    <dgm:pt modelId="{7312B71D-025D-4E3E-8835-91E22E3FD103}" type="parTrans" cxnId="{3649733B-29F0-4C1C-A934-AD55298FF918}">
      <dgm:prSet/>
      <dgm:spPr/>
      <dgm:t>
        <a:bodyPr/>
        <a:lstStyle/>
        <a:p>
          <a:endParaRPr lang="en-US"/>
        </a:p>
      </dgm:t>
    </dgm:pt>
    <dgm:pt modelId="{7DB251F4-76D1-4F27-9BFF-BBC7BFB39390}" type="sibTrans" cxnId="{3649733B-29F0-4C1C-A934-AD55298FF918}">
      <dgm:prSet/>
      <dgm:spPr/>
      <dgm:t>
        <a:bodyPr/>
        <a:lstStyle/>
        <a:p>
          <a:endParaRPr lang="en-US"/>
        </a:p>
      </dgm:t>
    </dgm:pt>
    <dgm:pt modelId="{126CDBAE-3887-4047-BD3B-045B7ADF3F4C}">
      <dgm:prSet custT="1"/>
      <dgm:spPr>
        <a:solidFill>
          <a:schemeClr val="bg2">
            <a:lumMod val="10000"/>
          </a:schemeClr>
        </a:solidFill>
      </dgm:spPr>
      <dgm:t>
        <a:bodyPr/>
        <a:lstStyle/>
        <a:p>
          <a:r>
            <a:rPr lang="en-US" sz="1600"/>
            <a:t>Corruption</a:t>
          </a:r>
        </a:p>
      </dgm:t>
    </dgm:pt>
    <dgm:pt modelId="{C3D469B9-8A18-4872-9A8D-1E7E11BC1954}" type="parTrans" cxnId="{263060D7-5FB7-4EFE-943B-2ADDAE85F1F5}">
      <dgm:prSet/>
      <dgm:spPr/>
      <dgm:t>
        <a:bodyPr/>
        <a:lstStyle/>
        <a:p>
          <a:endParaRPr lang="en-US"/>
        </a:p>
      </dgm:t>
    </dgm:pt>
    <dgm:pt modelId="{3D091352-C5AE-434B-98CC-FDEB70271952}" type="sibTrans" cxnId="{263060D7-5FB7-4EFE-943B-2ADDAE85F1F5}">
      <dgm:prSet/>
      <dgm:spPr/>
      <dgm:t>
        <a:bodyPr/>
        <a:lstStyle/>
        <a:p>
          <a:endParaRPr lang="en-US"/>
        </a:p>
      </dgm:t>
    </dgm:pt>
    <dgm:pt modelId="{96976123-21FC-470C-BA6D-88D02737A0DE}" type="pres">
      <dgm:prSet presAssocID="{8E34D2F2-4CA6-49E5-9B8A-A03CBE193949}" presName="Name0" presStyleCnt="0">
        <dgm:presLayoutVars>
          <dgm:chMax val="1"/>
          <dgm:chPref val="1"/>
        </dgm:presLayoutVars>
      </dgm:prSet>
      <dgm:spPr/>
    </dgm:pt>
    <dgm:pt modelId="{E9756B82-34A9-4DF6-B981-EC27141EA23A}" type="pres">
      <dgm:prSet presAssocID="{02D131CE-B166-40DC-8D98-E1BF3E11CB18}" presName="Parent" presStyleLbl="node0" presStyleIdx="0" presStyleCnt="1">
        <dgm:presLayoutVars>
          <dgm:chMax val="5"/>
          <dgm:chPref val="5"/>
        </dgm:presLayoutVars>
      </dgm:prSet>
      <dgm:spPr/>
    </dgm:pt>
    <dgm:pt modelId="{CA28B54E-C56E-4FD8-8C21-77D818F0BDE3}" type="pres">
      <dgm:prSet presAssocID="{02D131CE-B166-40DC-8D98-E1BF3E11CB18}" presName="Accent2" presStyleLbl="node1" presStyleIdx="0" presStyleCnt="19"/>
      <dgm:spPr/>
    </dgm:pt>
    <dgm:pt modelId="{41F9686A-0340-4972-9F00-09428108D0CD}" type="pres">
      <dgm:prSet presAssocID="{02D131CE-B166-40DC-8D98-E1BF3E11CB18}" presName="Accent3" presStyleLbl="node1" presStyleIdx="1" presStyleCnt="19"/>
      <dgm:spPr/>
    </dgm:pt>
    <dgm:pt modelId="{25CAC948-3668-4DFB-BED6-56200991E0C7}" type="pres">
      <dgm:prSet presAssocID="{02D131CE-B166-40DC-8D98-E1BF3E11CB18}" presName="Accent4" presStyleLbl="node1" presStyleIdx="2" presStyleCnt="19"/>
      <dgm:spPr/>
    </dgm:pt>
    <dgm:pt modelId="{8A1F0142-10D3-487E-AC74-0B05748FDCCE}" type="pres">
      <dgm:prSet presAssocID="{02D131CE-B166-40DC-8D98-E1BF3E11CB18}" presName="Accent5" presStyleLbl="node1" presStyleIdx="3" presStyleCnt="19"/>
      <dgm:spPr/>
    </dgm:pt>
    <dgm:pt modelId="{43EB02B4-17C3-46EA-9408-B8817F435BD8}" type="pres">
      <dgm:prSet presAssocID="{02D131CE-B166-40DC-8D98-E1BF3E11CB18}" presName="Accent6" presStyleLbl="node1" presStyleIdx="4" presStyleCnt="19"/>
      <dgm:spPr/>
    </dgm:pt>
    <dgm:pt modelId="{F53682E3-4A12-4746-A3D6-D244D1ECF0EA}" type="pres">
      <dgm:prSet presAssocID="{3072FF27-8580-46D5-B69F-AC9A129D5533}" presName="Child1" presStyleLbl="node1" presStyleIdx="5" presStyleCnt="19" custScaleX="133717" custLinFactNeighborX="-4199" custLinFactNeighborY="-4199">
        <dgm:presLayoutVars>
          <dgm:chMax val="0"/>
          <dgm:chPref val="0"/>
        </dgm:presLayoutVars>
      </dgm:prSet>
      <dgm:spPr/>
    </dgm:pt>
    <dgm:pt modelId="{A01B82CE-A146-4236-A004-3309D62068A7}" type="pres">
      <dgm:prSet presAssocID="{3072FF27-8580-46D5-B69F-AC9A129D5533}" presName="Accent7" presStyleCnt="0"/>
      <dgm:spPr/>
    </dgm:pt>
    <dgm:pt modelId="{3065A839-E394-4360-B327-4489DE2E4399}" type="pres">
      <dgm:prSet presAssocID="{3072FF27-8580-46D5-B69F-AC9A129D5533}" presName="AccentHold1" presStyleLbl="node1" presStyleIdx="6" presStyleCnt="19"/>
      <dgm:spPr/>
    </dgm:pt>
    <dgm:pt modelId="{A6A4C22D-A641-4523-8CE5-89705A0F040F}" type="pres">
      <dgm:prSet presAssocID="{3072FF27-8580-46D5-B69F-AC9A129D5533}" presName="Accent8" presStyleCnt="0"/>
      <dgm:spPr/>
    </dgm:pt>
    <dgm:pt modelId="{5FA522A6-8CA2-4C8C-B257-0ACBF7E27065}" type="pres">
      <dgm:prSet presAssocID="{3072FF27-8580-46D5-B69F-AC9A129D5533}" presName="AccentHold2" presStyleLbl="node1" presStyleIdx="7" presStyleCnt="19" custLinFactNeighborX="2891" custLinFactNeighborY="964"/>
      <dgm:spPr/>
    </dgm:pt>
    <dgm:pt modelId="{61578631-67C1-4382-971C-1C04F01D6C35}" type="pres">
      <dgm:prSet presAssocID="{3EA2CD2E-CBC8-4FC8-B5DB-CB193643AA89}" presName="Child2" presStyleLbl="node1" presStyleIdx="8" presStyleCnt="19" custScaleX="166211" custLinFactNeighborX="-86504" custLinFactNeighborY="-31910">
        <dgm:presLayoutVars>
          <dgm:chMax val="0"/>
          <dgm:chPref val="0"/>
        </dgm:presLayoutVars>
      </dgm:prSet>
      <dgm:spPr/>
    </dgm:pt>
    <dgm:pt modelId="{C44CC947-6ADD-4C73-91CA-20F7AD580F44}" type="pres">
      <dgm:prSet presAssocID="{3EA2CD2E-CBC8-4FC8-B5DB-CB193643AA89}" presName="Accent9" presStyleCnt="0"/>
      <dgm:spPr/>
    </dgm:pt>
    <dgm:pt modelId="{2287C2A8-611F-4E73-B564-702F30AB2946}" type="pres">
      <dgm:prSet presAssocID="{3EA2CD2E-CBC8-4FC8-B5DB-CB193643AA89}" presName="AccentHold1" presStyleLbl="node1" presStyleIdx="9" presStyleCnt="19"/>
      <dgm:spPr/>
    </dgm:pt>
    <dgm:pt modelId="{96D07377-86C4-49F9-938F-84FDDDE3BC3E}" type="pres">
      <dgm:prSet presAssocID="{3EA2CD2E-CBC8-4FC8-B5DB-CB193643AA89}" presName="Accent10" presStyleCnt="0"/>
      <dgm:spPr/>
    </dgm:pt>
    <dgm:pt modelId="{7936D586-EC6B-40E7-BED4-BA191D237B6E}" type="pres">
      <dgm:prSet presAssocID="{3EA2CD2E-CBC8-4FC8-B5DB-CB193643AA89}" presName="AccentHold2" presStyleLbl="node1" presStyleIdx="10" presStyleCnt="19"/>
      <dgm:spPr/>
    </dgm:pt>
    <dgm:pt modelId="{C5B0FC35-D123-4413-9C7B-7905FDE22A5D}" type="pres">
      <dgm:prSet presAssocID="{3EA2CD2E-CBC8-4FC8-B5DB-CB193643AA89}" presName="Accent11" presStyleCnt="0"/>
      <dgm:spPr/>
    </dgm:pt>
    <dgm:pt modelId="{5A070284-F7A0-4219-BEC1-16BBD45CE4EB}" type="pres">
      <dgm:prSet presAssocID="{3EA2CD2E-CBC8-4FC8-B5DB-CB193643AA89}" presName="AccentHold3" presStyleLbl="node1" presStyleIdx="11" presStyleCnt="19"/>
      <dgm:spPr/>
    </dgm:pt>
    <dgm:pt modelId="{14859B2B-D65B-435C-A27B-FA61920D0D19}" type="pres">
      <dgm:prSet presAssocID="{97347B3C-1BDC-4DD0-9C90-F21421A79BE7}" presName="Child3" presStyleLbl="node1" presStyleIdx="12" presStyleCnt="19" custLinFactY="-17045" custLinFactNeighborX="-42207" custLinFactNeighborY="-100000">
        <dgm:presLayoutVars>
          <dgm:chMax val="0"/>
          <dgm:chPref val="0"/>
        </dgm:presLayoutVars>
      </dgm:prSet>
      <dgm:spPr/>
    </dgm:pt>
    <dgm:pt modelId="{31A17172-E8B0-468F-9581-DCFC94F96594}" type="pres">
      <dgm:prSet presAssocID="{97347B3C-1BDC-4DD0-9C90-F21421A79BE7}" presName="Accent12" presStyleCnt="0"/>
      <dgm:spPr/>
    </dgm:pt>
    <dgm:pt modelId="{D1D6D852-B91B-4FCC-8827-0114E217D8E9}" type="pres">
      <dgm:prSet presAssocID="{97347B3C-1BDC-4DD0-9C90-F21421A79BE7}" presName="AccentHold1" presStyleLbl="node1" presStyleIdx="13" presStyleCnt="19"/>
      <dgm:spPr/>
    </dgm:pt>
    <dgm:pt modelId="{A135EB10-DC5A-4A42-9A35-0F520E6B92C3}" type="pres">
      <dgm:prSet presAssocID="{11697787-512A-4290-B3AD-5417D94CFC35}" presName="Child4" presStyleLbl="node1" presStyleIdx="14" presStyleCnt="19" custScaleX="170992" custLinFactNeighborX="-22676" custLinFactNeighborY="-10917">
        <dgm:presLayoutVars>
          <dgm:chMax val="0"/>
          <dgm:chPref val="0"/>
        </dgm:presLayoutVars>
      </dgm:prSet>
      <dgm:spPr/>
    </dgm:pt>
    <dgm:pt modelId="{7F846C17-0582-4A73-BB31-1D2A8912926B}" type="pres">
      <dgm:prSet presAssocID="{11697787-512A-4290-B3AD-5417D94CFC35}" presName="Accent13" presStyleCnt="0"/>
      <dgm:spPr/>
    </dgm:pt>
    <dgm:pt modelId="{A8711EEE-DF4E-440D-8E46-0AFF2A6ECBE3}" type="pres">
      <dgm:prSet presAssocID="{11697787-512A-4290-B3AD-5417D94CFC35}" presName="AccentHold1" presStyleLbl="node1" presStyleIdx="15" presStyleCnt="19"/>
      <dgm:spPr/>
    </dgm:pt>
    <dgm:pt modelId="{27A7A9C9-BD7D-4E87-A4DD-E45E5D0FDD8E}" type="pres">
      <dgm:prSet presAssocID="{126CDBAE-3887-4047-BD3B-045B7ADF3F4C}" presName="Child5" presStyleLbl="node1" presStyleIdx="16" presStyleCnt="19" custScaleX="120715" custLinFactY="100000" custLinFactNeighborX="56929" custLinFactNeighborY="146408">
        <dgm:presLayoutVars>
          <dgm:chMax val="0"/>
          <dgm:chPref val="0"/>
        </dgm:presLayoutVars>
      </dgm:prSet>
      <dgm:spPr/>
    </dgm:pt>
    <dgm:pt modelId="{F6CA86C2-2016-4C25-9ACE-86C7B6D4502C}" type="pres">
      <dgm:prSet presAssocID="{126CDBAE-3887-4047-BD3B-045B7ADF3F4C}" presName="Accent15" presStyleCnt="0"/>
      <dgm:spPr/>
    </dgm:pt>
    <dgm:pt modelId="{00855E3C-03DA-4181-BBA6-EA144C1C0A17}" type="pres">
      <dgm:prSet presAssocID="{126CDBAE-3887-4047-BD3B-045B7ADF3F4C}" presName="AccentHold2" presStyleLbl="node1" presStyleIdx="17" presStyleCnt="19"/>
      <dgm:spPr/>
    </dgm:pt>
    <dgm:pt modelId="{C2DBF478-64B9-4927-B41E-2214478C5A27}" type="pres">
      <dgm:prSet presAssocID="{126CDBAE-3887-4047-BD3B-045B7ADF3F4C}" presName="Accent16" presStyleCnt="0"/>
      <dgm:spPr/>
    </dgm:pt>
    <dgm:pt modelId="{055AB8F6-C567-4C8C-9944-A5D769C202E6}" type="pres">
      <dgm:prSet presAssocID="{126CDBAE-3887-4047-BD3B-045B7ADF3F4C}" presName="AccentHold3" presStyleLbl="node1" presStyleIdx="18" presStyleCnt="19"/>
      <dgm:spPr/>
    </dgm:pt>
  </dgm:ptLst>
  <dgm:cxnLst>
    <dgm:cxn modelId="{2C5BA80B-5C9D-412D-BEAC-A4EDE77250F9}" type="presOf" srcId="{02D131CE-B166-40DC-8D98-E1BF3E11CB18}" destId="{E9756B82-34A9-4DF6-B981-EC27141EA23A}" srcOrd="0" destOrd="0" presId="urn:microsoft.com/office/officeart/2009/3/layout/CircleRelationship"/>
    <dgm:cxn modelId="{3649733B-29F0-4C1C-A934-AD55298FF918}" srcId="{02D131CE-B166-40DC-8D98-E1BF3E11CB18}" destId="{11697787-512A-4290-B3AD-5417D94CFC35}" srcOrd="3" destOrd="0" parTransId="{7312B71D-025D-4E3E-8835-91E22E3FD103}" sibTransId="{7DB251F4-76D1-4F27-9BFF-BBC7BFB39390}"/>
    <dgm:cxn modelId="{8C17E76F-8A14-4337-A0F3-40A073B3FAAD}" srcId="{02D131CE-B166-40DC-8D98-E1BF3E11CB18}" destId="{97347B3C-1BDC-4DD0-9C90-F21421A79BE7}" srcOrd="2" destOrd="0" parTransId="{A3059A80-64DE-4A58-83FD-22997757FDCE}" sibTransId="{74C72F5C-4797-4B8E-B130-74169D8545D5}"/>
    <dgm:cxn modelId="{CA38B552-A0D0-4B0A-B68D-D2FD6FE8CC74}" srcId="{02D131CE-B166-40DC-8D98-E1BF3E11CB18}" destId="{3EA2CD2E-CBC8-4FC8-B5DB-CB193643AA89}" srcOrd="1" destOrd="0" parTransId="{F7574811-F216-4494-9864-CEAC69048C61}" sibTransId="{B251BDF3-DECF-4369-8B1A-7CC2C789DCDB}"/>
    <dgm:cxn modelId="{5D433358-4DD1-484D-850A-53C27251EB88}" type="presOf" srcId="{97347B3C-1BDC-4DD0-9C90-F21421A79BE7}" destId="{14859B2B-D65B-435C-A27B-FA61920D0D19}" srcOrd="0" destOrd="0" presId="urn:microsoft.com/office/officeart/2009/3/layout/CircleRelationship"/>
    <dgm:cxn modelId="{E84C7F7C-768E-4AA5-879A-0765DE7A37F8}" srcId="{02D131CE-B166-40DC-8D98-E1BF3E11CB18}" destId="{3072FF27-8580-46D5-B69F-AC9A129D5533}" srcOrd="0" destOrd="0" parTransId="{2736FE57-1D7E-4D38-BD99-DA524A898F35}" sibTransId="{8943A801-E8D1-4032-AACF-16063084574D}"/>
    <dgm:cxn modelId="{99CF1FAD-BFA9-4F14-9857-64DB96BB166E}" type="presOf" srcId="{126CDBAE-3887-4047-BD3B-045B7ADF3F4C}" destId="{27A7A9C9-BD7D-4E87-A4DD-E45E5D0FDD8E}" srcOrd="0" destOrd="0" presId="urn:microsoft.com/office/officeart/2009/3/layout/CircleRelationship"/>
    <dgm:cxn modelId="{866E64BE-BA16-47A1-BB83-505BFB7C047B}" type="presOf" srcId="{8E34D2F2-4CA6-49E5-9B8A-A03CBE193949}" destId="{96976123-21FC-470C-BA6D-88D02737A0DE}" srcOrd="0" destOrd="0" presId="urn:microsoft.com/office/officeart/2009/3/layout/CircleRelationship"/>
    <dgm:cxn modelId="{3736C5C1-2139-45E9-AA4F-EDB09A012720}" srcId="{8E34D2F2-4CA6-49E5-9B8A-A03CBE193949}" destId="{02D131CE-B166-40DC-8D98-E1BF3E11CB18}" srcOrd="0" destOrd="0" parTransId="{3C43072D-29C7-496C-A128-07A5855CD61E}" sibTransId="{B259065B-D4F6-4692-92B7-7F85FF3D2289}"/>
    <dgm:cxn modelId="{263060D7-5FB7-4EFE-943B-2ADDAE85F1F5}" srcId="{02D131CE-B166-40DC-8D98-E1BF3E11CB18}" destId="{126CDBAE-3887-4047-BD3B-045B7ADF3F4C}" srcOrd="4" destOrd="0" parTransId="{C3D469B9-8A18-4872-9A8D-1E7E11BC1954}" sibTransId="{3D091352-C5AE-434B-98CC-FDEB70271952}"/>
    <dgm:cxn modelId="{11C39EE5-FF90-4914-B0D6-B01FC743C0B6}" type="presOf" srcId="{3EA2CD2E-CBC8-4FC8-B5DB-CB193643AA89}" destId="{61578631-67C1-4382-971C-1C04F01D6C35}" srcOrd="0" destOrd="0" presId="urn:microsoft.com/office/officeart/2009/3/layout/CircleRelationship"/>
    <dgm:cxn modelId="{390075F5-047A-4B8E-BDA2-BFD8002ED0B0}" type="presOf" srcId="{11697787-512A-4290-B3AD-5417D94CFC35}" destId="{A135EB10-DC5A-4A42-9A35-0F520E6B92C3}" srcOrd="0" destOrd="0" presId="urn:microsoft.com/office/officeart/2009/3/layout/CircleRelationship"/>
    <dgm:cxn modelId="{069972FE-CB22-4C86-B867-7BD158146FDA}" type="presOf" srcId="{3072FF27-8580-46D5-B69F-AC9A129D5533}" destId="{F53682E3-4A12-4746-A3D6-D244D1ECF0EA}" srcOrd="0" destOrd="0" presId="urn:microsoft.com/office/officeart/2009/3/layout/CircleRelationship"/>
    <dgm:cxn modelId="{D3A6FFEB-F446-4E43-A27B-577F58EB4010}" type="presParOf" srcId="{96976123-21FC-470C-BA6D-88D02737A0DE}" destId="{E9756B82-34A9-4DF6-B981-EC27141EA23A}" srcOrd="0" destOrd="0" presId="urn:microsoft.com/office/officeart/2009/3/layout/CircleRelationship"/>
    <dgm:cxn modelId="{7CA90588-D327-4DB1-A91F-D89B1FEA1E03}" type="presParOf" srcId="{96976123-21FC-470C-BA6D-88D02737A0DE}" destId="{CA28B54E-C56E-4FD8-8C21-77D818F0BDE3}" srcOrd="1" destOrd="0" presId="urn:microsoft.com/office/officeart/2009/3/layout/CircleRelationship"/>
    <dgm:cxn modelId="{20726EE2-1DD9-498D-B81F-54A12A8968D7}" type="presParOf" srcId="{96976123-21FC-470C-BA6D-88D02737A0DE}" destId="{41F9686A-0340-4972-9F00-09428108D0CD}" srcOrd="2" destOrd="0" presId="urn:microsoft.com/office/officeart/2009/3/layout/CircleRelationship"/>
    <dgm:cxn modelId="{704FE0C0-446D-4941-B11A-04D26607BC87}" type="presParOf" srcId="{96976123-21FC-470C-BA6D-88D02737A0DE}" destId="{25CAC948-3668-4DFB-BED6-56200991E0C7}" srcOrd="3" destOrd="0" presId="urn:microsoft.com/office/officeart/2009/3/layout/CircleRelationship"/>
    <dgm:cxn modelId="{418EE79B-DB72-439D-AC7D-F8065CF48B86}" type="presParOf" srcId="{96976123-21FC-470C-BA6D-88D02737A0DE}" destId="{8A1F0142-10D3-487E-AC74-0B05748FDCCE}" srcOrd="4" destOrd="0" presId="urn:microsoft.com/office/officeart/2009/3/layout/CircleRelationship"/>
    <dgm:cxn modelId="{D01E31AB-63C5-4857-9077-E60DAD3DFA16}" type="presParOf" srcId="{96976123-21FC-470C-BA6D-88D02737A0DE}" destId="{43EB02B4-17C3-46EA-9408-B8817F435BD8}" srcOrd="5" destOrd="0" presId="urn:microsoft.com/office/officeart/2009/3/layout/CircleRelationship"/>
    <dgm:cxn modelId="{A8C8808B-FE86-48F8-A10B-5440CD3C77AA}" type="presParOf" srcId="{96976123-21FC-470C-BA6D-88D02737A0DE}" destId="{F53682E3-4A12-4746-A3D6-D244D1ECF0EA}" srcOrd="6" destOrd="0" presId="urn:microsoft.com/office/officeart/2009/3/layout/CircleRelationship"/>
    <dgm:cxn modelId="{40F4BAEC-D109-4515-B53D-A2B61E95D5FC}" type="presParOf" srcId="{96976123-21FC-470C-BA6D-88D02737A0DE}" destId="{A01B82CE-A146-4236-A004-3309D62068A7}" srcOrd="7" destOrd="0" presId="urn:microsoft.com/office/officeart/2009/3/layout/CircleRelationship"/>
    <dgm:cxn modelId="{A73EC353-30EA-4AEF-954B-70D24EAE34C1}" type="presParOf" srcId="{A01B82CE-A146-4236-A004-3309D62068A7}" destId="{3065A839-E394-4360-B327-4489DE2E4399}" srcOrd="0" destOrd="0" presId="urn:microsoft.com/office/officeart/2009/3/layout/CircleRelationship"/>
    <dgm:cxn modelId="{0F496EF8-DE90-400A-8C9B-D9D23CED3794}" type="presParOf" srcId="{96976123-21FC-470C-BA6D-88D02737A0DE}" destId="{A6A4C22D-A641-4523-8CE5-89705A0F040F}" srcOrd="8" destOrd="0" presId="urn:microsoft.com/office/officeart/2009/3/layout/CircleRelationship"/>
    <dgm:cxn modelId="{6B6EA59C-077E-459A-ABB6-D6E64E786117}" type="presParOf" srcId="{A6A4C22D-A641-4523-8CE5-89705A0F040F}" destId="{5FA522A6-8CA2-4C8C-B257-0ACBF7E27065}" srcOrd="0" destOrd="0" presId="urn:microsoft.com/office/officeart/2009/3/layout/CircleRelationship"/>
    <dgm:cxn modelId="{92645025-30BA-435A-AACC-6FE0E169A493}" type="presParOf" srcId="{96976123-21FC-470C-BA6D-88D02737A0DE}" destId="{61578631-67C1-4382-971C-1C04F01D6C35}" srcOrd="9" destOrd="0" presId="urn:microsoft.com/office/officeart/2009/3/layout/CircleRelationship"/>
    <dgm:cxn modelId="{30107A01-2E07-45CA-BAA8-EE3A9049983F}" type="presParOf" srcId="{96976123-21FC-470C-BA6D-88D02737A0DE}" destId="{C44CC947-6ADD-4C73-91CA-20F7AD580F44}" srcOrd="10" destOrd="0" presId="urn:microsoft.com/office/officeart/2009/3/layout/CircleRelationship"/>
    <dgm:cxn modelId="{85CEE96B-FDA0-4B3B-BCE5-FDC865E6A70D}" type="presParOf" srcId="{C44CC947-6ADD-4C73-91CA-20F7AD580F44}" destId="{2287C2A8-611F-4E73-B564-702F30AB2946}" srcOrd="0" destOrd="0" presId="urn:microsoft.com/office/officeart/2009/3/layout/CircleRelationship"/>
    <dgm:cxn modelId="{46B02315-657C-4CD6-A405-296ADF681303}" type="presParOf" srcId="{96976123-21FC-470C-BA6D-88D02737A0DE}" destId="{96D07377-86C4-49F9-938F-84FDDDE3BC3E}" srcOrd="11" destOrd="0" presId="urn:microsoft.com/office/officeart/2009/3/layout/CircleRelationship"/>
    <dgm:cxn modelId="{54566E13-8371-4B7C-893D-702362739D5D}" type="presParOf" srcId="{96D07377-86C4-49F9-938F-84FDDDE3BC3E}" destId="{7936D586-EC6B-40E7-BED4-BA191D237B6E}" srcOrd="0" destOrd="0" presId="urn:microsoft.com/office/officeart/2009/3/layout/CircleRelationship"/>
    <dgm:cxn modelId="{4FD6306C-8557-4117-B0E3-0FD80F78E18B}" type="presParOf" srcId="{96976123-21FC-470C-BA6D-88D02737A0DE}" destId="{C5B0FC35-D123-4413-9C7B-7905FDE22A5D}" srcOrd="12" destOrd="0" presId="urn:microsoft.com/office/officeart/2009/3/layout/CircleRelationship"/>
    <dgm:cxn modelId="{BF0421D7-093F-4CC6-9788-BBFDEA2F330A}" type="presParOf" srcId="{C5B0FC35-D123-4413-9C7B-7905FDE22A5D}" destId="{5A070284-F7A0-4219-BEC1-16BBD45CE4EB}" srcOrd="0" destOrd="0" presId="urn:microsoft.com/office/officeart/2009/3/layout/CircleRelationship"/>
    <dgm:cxn modelId="{496EAE05-704E-4ADC-928C-015DD93CB8AA}" type="presParOf" srcId="{96976123-21FC-470C-BA6D-88D02737A0DE}" destId="{14859B2B-D65B-435C-A27B-FA61920D0D19}" srcOrd="13" destOrd="0" presId="urn:microsoft.com/office/officeart/2009/3/layout/CircleRelationship"/>
    <dgm:cxn modelId="{0E288C41-D3A0-4230-BE95-22E9F9033CD8}" type="presParOf" srcId="{96976123-21FC-470C-BA6D-88D02737A0DE}" destId="{31A17172-E8B0-468F-9581-DCFC94F96594}" srcOrd="14" destOrd="0" presId="urn:microsoft.com/office/officeart/2009/3/layout/CircleRelationship"/>
    <dgm:cxn modelId="{A56E3D19-79D5-4942-98F4-D80C3E369884}" type="presParOf" srcId="{31A17172-E8B0-468F-9581-DCFC94F96594}" destId="{D1D6D852-B91B-4FCC-8827-0114E217D8E9}" srcOrd="0" destOrd="0" presId="urn:microsoft.com/office/officeart/2009/3/layout/CircleRelationship"/>
    <dgm:cxn modelId="{639D5401-37B3-4B6F-8BE0-0F03FB03E5CD}" type="presParOf" srcId="{96976123-21FC-470C-BA6D-88D02737A0DE}" destId="{A135EB10-DC5A-4A42-9A35-0F520E6B92C3}" srcOrd="15" destOrd="0" presId="urn:microsoft.com/office/officeart/2009/3/layout/CircleRelationship"/>
    <dgm:cxn modelId="{F544D40F-F19E-46A9-B7BC-BB9EB4E59B87}" type="presParOf" srcId="{96976123-21FC-470C-BA6D-88D02737A0DE}" destId="{7F846C17-0582-4A73-BB31-1D2A8912926B}" srcOrd="16" destOrd="0" presId="urn:microsoft.com/office/officeart/2009/3/layout/CircleRelationship"/>
    <dgm:cxn modelId="{C04B1A28-927B-4147-9CEE-D6BB3D1A8213}" type="presParOf" srcId="{7F846C17-0582-4A73-BB31-1D2A8912926B}" destId="{A8711EEE-DF4E-440D-8E46-0AFF2A6ECBE3}" srcOrd="0" destOrd="0" presId="urn:microsoft.com/office/officeart/2009/3/layout/CircleRelationship"/>
    <dgm:cxn modelId="{22640E8D-77FC-4F7C-875D-BF19C4DB02B4}" type="presParOf" srcId="{96976123-21FC-470C-BA6D-88D02737A0DE}" destId="{27A7A9C9-BD7D-4E87-A4DD-E45E5D0FDD8E}" srcOrd="17" destOrd="0" presId="urn:microsoft.com/office/officeart/2009/3/layout/CircleRelationship"/>
    <dgm:cxn modelId="{A4B5B6A3-7EE4-45C9-BF1E-72F7A27FE402}" type="presParOf" srcId="{96976123-21FC-470C-BA6D-88D02737A0DE}" destId="{F6CA86C2-2016-4C25-9ACE-86C7B6D4502C}" srcOrd="18" destOrd="0" presId="urn:microsoft.com/office/officeart/2009/3/layout/CircleRelationship"/>
    <dgm:cxn modelId="{45B24132-FB84-40E6-81B8-60EC5F7AF607}" type="presParOf" srcId="{F6CA86C2-2016-4C25-9ACE-86C7B6D4502C}" destId="{00855E3C-03DA-4181-BBA6-EA144C1C0A17}" srcOrd="0" destOrd="0" presId="urn:microsoft.com/office/officeart/2009/3/layout/CircleRelationship"/>
    <dgm:cxn modelId="{817838FD-848B-4E50-B2E2-A33D7726345B}" type="presParOf" srcId="{96976123-21FC-470C-BA6D-88D02737A0DE}" destId="{C2DBF478-64B9-4927-B41E-2214478C5A27}" srcOrd="19" destOrd="0" presId="urn:microsoft.com/office/officeart/2009/3/layout/CircleRelationship"/>
    <dgm:cxn modelId="{2B9B6442-B915-4871-8863-35189B34070C}" type="presParOf" srcId="{C2DBF478-64B9-4927-B41E-2214478C5A27}" destId="{055AB8F6-C567-4C8C-9944-A5D769C202E6}"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4DDB2-7F49-4B59-B424-635D36060689}">
      <dsp:nvSpPr>
        <dsp:cNvPr id="0" name=""/>
        <dsp:cNvSpPr/>
      </dsp:nvSpPr>
      <dsp:spPr>
        <a:xfrm>
          <a:off x="2376469" y="489"/>
          <a:ext cx="1237226" cy="123722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Sluggish growth</a:t>
          </a:r>
        </a:p>
      </dsp:txBody>
      <dsp:txXfrm>
        <a:off x="2557657" y="181677"/>
        <a:ext cx="874850" cy="874850"/>
      </dsp:txXfrm>
    </dsp:sp>
    <dsp:sp modelId="{21C1D988-C054-4BDA-AC29-A4200E6244C7}">
      <dsp:nvSpPr>
        <dsp:cNvPr id="0" name=""/>
        <dsp:cNvSpPr/>
      </dsp:nvSpPr>
      <dsp:spPr>
        <a:xfrm rot="2160000">
          <a:off x="3574662" y="950991"/>
          <a:ext cx="329180" cy="41756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584092" y="1005481"/>
        <a:ext cx="230426" cy="250538"/>
      </dsp:txXfrm>
    </dsp:sp>
    <dsp:sp modelId="{4E5275D7-710B-46B1-976B-3B8E2A963C0E}">
      <dsp:nvSpPr>
        <dsp:cNvPr id="0" name=""/>
        <dsp:cNvSpPr/>
      </dsp:nvSpPr>
      <dsp:spPr>
        <a:xfrm>
          <a:off x="3879883" y="1092783"/>
          <a:ext cx="1237226" cy="123722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No jobs creation</a:t>
          </a:r>
        </a:p>
      </dsp:txBody>
      <dsp:txXfrm>
        <a:off x="4061071" y="1273971"/>
        <a:ext cx="874850" cy="874850"/>
      </dsp:txXfrm>
    </dsp:sp>
    <dsp:sp modelId="{B5B364D0-13C0-4D82-A1B2-4211E4878EF1}">
      <dsp:nvSpPr>
        <dsp:cNvPr id="0" name=""/>
        <dsp:cNvSpPr/>
      </dsp:nvSpPr>
      <dsp:spPr>
        <a:xfrm rot="6480000">
          <a:off x="4049659" y="2377438"/>
          <a:ext cx="329180" cy="41756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114294" y="2413991"/>
        <a:ext cx="230426" cy="250538"/>
      </dsp:txXfrm>
    </dsp:sp>
    <dsp:sp modelId="{43E0BFFA-802A-460C-9DB9-7A361CEDFDA9}">
      <dsp:nvSpPr>
        <dsp:cNvPr id="0" name=""/>
        <dsp:cNvSpPr/>
      </dsp:nvSpPr>
      <dsp:spPr>
        <a:xfrm>
          <a:off x="3305630" y="2860152"/>
          <a:ext cx="1237226" cy="123722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People will not return</a:t>
          </a:r>
        </a:p>
      </dsp:txBody>
      <dsp:txXfrm>
        <a:off x="3486818" y="3041340"/>
        <a:ext cx="874850" cy="874850"/>
      </dsp:txXfrm>
    </dsp:sp>
    <dsp:sp modelId="{49180C28-2039-4523-AE08-BA011AFC17E0}">
      <dsp:nvSpPr>
        <dsp:cNvPr id="0" name=""/>
        <dsp:cNvSpPr/>
      </dsp:nvSpPr>
      <dsp:spPr>
        <a:xfrm rot="10800000">
          <a:off x="2839809" y="3269983"/>
          <a:ext cx="329180" cy="41756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938563" y="3353496"/>
        <a:ext cx="230426" cy="250538"/>
      </dsp:txXfrm>
    </dsp:sp>
    <dsp:sp modelId="{FB3B4505-5B7D-42DD-B157-9906D377844C}">
      <dsp:nvSpPr>
        <dsp:cNvPr id="0" name=""/>
        <dsp:cNvSpPr/>
      </dsp:nvSpPr>
      <dsp:spPr>
        <a:xfrm>
          <a:off x="1447308" y="2860152"/>
          <a:ext cx="1237226" cy="123722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Weak demand</a:t>
          </a:r>
        </a:p>
      </dsp:txBody>
      <dsp:txXfrm>
        <a:off x="1628496" y="3041340"/>
        <a:ext cx="874850" cy="874850"/>
      </dsp:txXfrm>
    </dsp:sp>
    <dsp:sp modelId="{939C2187-62AC-4FFF-8FD9-3E9A03528A9E}">
      <dsp:nvSpPr>
        <dsp:cNvPr id="0" name=""/>
        <dsp:cNvSpPr/>
      </dsp:nvSpPr>
      <dsp:spPr>
        <a:xfrm rot="15120000">
          <a:off x="1617084" y="2395159"/>
          <a:ext cx="329180" cy="41756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681719" y="2525632"/>
        <a:ext cx="230426" cy="250538"/>
      </dsp:txXfrm>
    </dsp:sp>
    <dsp:sp modelId="{CBC8597A-84EE-48E5-8DAD-C820D81E8071}">
      <dsp:nvSpPr>
        <dsp:cNvPr id="0" name=""/>
        <dsp:cNvSpPr/>
      </dsp:nvSpPr>
      <dsp:spPr>
        <a:xfrm>
          <a:off x="873055" y="1092783"/>
          <a:ext cx="1237226" cy="123722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Insufficient investments</a:t>
          </a:r>
        </a:p>
      </dsp:txBody>
      <dsp:txXfrm>
        <a:off x="1054243" y="1273971"/>
        <a:ext cx="874850" cy="874850"/>
      </dsp:txXfrm>
    </dsp:sp>
    <dsp:sp modelId="{539CD0B4-ABFE-4ABA-8964-4C1B5E200EEF}">
      <dsp:nvSpPr>
        <dsp:cNvPr id="0" name=""/>
        <dsp:cNvSpPr/>
      </dsp:nvSpPr>
      <dsp:spPr>
        <a:xfrm rot="19440000">
          <a:off x="2071248" y="961943"/>
          <a:ext cx="329180" cy="41756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080678" y="1074479"/>
        <a:ext cx="230426" cy="250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290E9-FDFA-42D7-9088-A94F7FB35050}">
      <dsp:nvSpPr>
        <dsp:cNvPr id="0" name=""/>
        <dsp:cNvSpPr/>
      </dsp:nvSpPr>
      <dsp:spPr>
        <a:xfrm>
          <a:off x="1635155" y="38343"/>
          <a:ext cx="1345537" cy="13455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People return</a:t>
          </a:r>
        </a:p>
      </dsp:txBody>
      <dsp:txXfrm>
        <a:off x="1832204" y="235392"/>
        <a:ext cx="951439" cy="951439"/>
      </dsp:txXfrm>
    </dsp:sp>
    <dsp:sp modelId="{38A76D17-5F40-419C-8B60-4CF3CB7FD601}">
      <dsp:nvSpPr>
        <dsp:cNvPr id="0" name=""/>
        <dsp:cNvSpPr/>
      </dsp:nvSpPr>
      <dsp:spPr>
        <a:xfrm rot="2160000">
          <a:off x="2938154" y="1071861"/>
          <a:ext cx="357635" cy="454118"/>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948399" y="1131153"/>
        <a:ext cx="250345" cy="272470"/>
      </dsp:txXfrm>
    </dsp:sp>
    <dsp:sp modelId="{DB72C804-8FCC-4250-A075-5D6A7622D737}">
      <dsp:nvSpPr>
        <dsp:cNvPr id="0" name=""/>
        <dsp:cNvSpPr/>
      </dsp:nvSpPr>
      <dsp:spPr>
        <a:xfrm>
          <a:off x="3269630" y="1225859"/>
          <a:ext cx="1345537" cy="13455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Private investments</a:t>
          </a:r>
        </a:p>
      </dsp:txBody>
      <dsp:txXfrm>
        <a:off x="3466679" y="1422908"/>
        <a:ext cx="951439" cy="951439"/>
      </dsp:txXfrm>
    </dsp:sp>
    <dsp:sp modelId="{34A0F83B-0769-4838-945F-483794809EE1}">
      <dsp:nvSpPr>
        <dsp:cNvPr id="0" name=""/>
        <dsp:cNvSpPr/>
      </dsp:nvSpPr>
      <dsp:spPr>
        <a:xfrm rot="6480000">
          <a:off x="3454552" y="2622662"/>
          <a:ext cx="357635" cy="454118"/>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3524774" y="2662467"/>
        <a:ext cx="250345" cy="272470"/>
      </dsp:txXfrm>
    </dsp:sp>
    <dsp:sp modelId="{2606EA78-B610-46B1-8285-F1591B9EF2F7}">
      <dsp:nvSpPr>
        <dsp:cNvPr id="0" name=""/>
        <dsp:cNvSpPr/>
      </dsp:nvSpPr>
      <dsp:spPr>
        <a:xfrm>
          <a:off x="2645316" y="3147299"/>
          <a:ext cx="1345537" cy="13455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Rising income</a:t>
          </a:r>
        </a:p>
      </dsp:txBody>
      <dsp:txXfrm>
        <a:off x="2842365" y="3344348"/>
        <a:ext cx="951439" cy="951439"/>
      </dsp:txXfrm>
    </dsp:sp>
    <dsp:sp modelId="{30745D49-51C3-4910-8419-48E77963A345}">
      <dsp:nvSpPr>
        <dsp:cNvPr id="0" name=""/>
        <dsp:cNvSpPr/>
      </dsp:nvSpPr>
      <dsp:spPr>
        <a:xfrm rot="10800000">
          <a:off x="2139227" y="3593009"/>
          <a:ext cx="357635" cy="454118"/>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2246517" y="3683833"/>
        <a:ext cx="250345" cy="272470"/>
      </dsp:txXfrm>
    </dsp:sp>
    <dsp:sp modelId="{974B4B17-1FAB-4B83-BA61-323D929DD8E0}">
      <dsp:nvSpPr>
        <dsp:cNvPr id="0" name=""/>
        <dsp:cNvSpPr/>
      </dsp:nvSpPr>
      <dsp:spPr>
        <a:xfrm>
          <a:off x="624993" y="3147299"/>
          <a:ext cx="1345537" cy="13455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Strong growth</a:t>
          </a:r>
        </a:p>
      </dsp:txBody>
      <dsp:txXfrm>
        <a:off x="822042" y="3344348"/>
        <a:ext cx="951439" cy="951439"/>
      </dsp:txXfrm>
    </dsp:sp>
    <dsp:sp modelId="{DCA5E4D7-E1EA-4F55-AF2E-A5B32A4A45B3}">
      <dsp:nvSpPr>
        <dsp:cNvPr id="0" name=""/>
        <dsp:cNvSpPr/>
      </dsp:nvSpPr>
      <dsp:spPr>
        <a:xfrm rot="15120000">
          <a:off x="809915" y="2641915"/>
          <a:ext cx="357635" cy="454118"/>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880137" y="2783758"/>
        <a:ext cx="250345" cy="272470"/>
      </dsp:txXfrm>
    </dsp:sp>
    <dsp:sp modelId="{D1E14477-93FB-4718-B2BB-70A59D253A7C}">
      <dsp:nvSpPr>
        <dsp:cNvPr id="0" name=""/>
        <dsp:cNvSpPr/>
      </dsp:nvSpPr>
      <dsp:spPr>
        <a:xfrm>
          <a:off x="680" y="1225859"/>
          <a:ext cx="1345537" cy="13455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More jobs</a:t>
          </a:r>
        </a:p>
      </dsp:txBody>
      <dsp:txXfrm>
        <a:off x="197729" y="1422908"/>
        <a:ext cx="951439" cy="951439"/>
      </dsp:txXfrm>
    </dsp:sp>
    <dsp:sp modelId="{6358D51B-7D6C-45FA-8E1F-248ABBAAB940}">
      <dsp:nvSpPr>
        <dsp:cNvPr id="0" name=""/>
        <dsp:cNvSpPr/>
      </dsp:nvSpPr>
      <dsp:spPr>
        <a:xfrm rot="19440000">
          <a:off x="1303679" y="1083760"/>
          <a:ext cx="357635" cy="454118"/>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313924" y="1206116"/>
        <a:ext cx="250345" cy="272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56B82-34A9-4DF6-B981-EC27141EA23A}">
      <dsp:nvSpPr>
        <dsp:cNvPr id="0" name=""/>
        <dsp:cNvSpPr/>
      </dsp:nvSpPr>
      <dsp:spPr>
        <a:xfrm>
          <a:off x="3023451" y="1086621"/>
          <a:ext cx="3188089" cy="31886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Many potential constrains could undermine the recovery</a:t>
          </a:r>
        </a:p>
      </dsp:txBody>
      <dsp:txXfrm>
        <a:off x="3490336" y="1553586"/>
        <a:ext cx="2254319" cy="2254708"/>
      </dsp:txXfrm>
    </dsp:sp>
    <dsp:sp modelId="{CA28B54E-C56E-4FD8-8C21-77D818F0BDE3}">
      <dsp:nvSpPr>
        <dsp:cNvPr id="0" name=""/>
        <dsp:cNvSpPr/>
      </dsp:nvSpPr>
      <dsp:spPr>
        <a:xfrm>
          <a:off x="4003748" y="4038220"/>
          <a:ext cx="257009" cy="256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9686A-0340-4972-9F00-09428108D0CD}">
      <dsp:nvSpPr>
        <dsp:cNvPr id="0" name=""/>
        <dsp:cNvSpPr/>
      </dsp:nvSpPr>
      <dsp:spPr>
        <a:xfrm>
          <a:off x="6416887" y="2380652"/>
          <a:ext cx="257009" cy="256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CAC948-3668-4DFB-BED6-56200991E0C7}">
      <dsp:nvSpPr>
        <dsp:cNvPr id="0" name=""/>
        <dsp:cNvSpPr/>
      </dsp:nvSpPr>
      <dsp:spPr>
        <a:xfrm>
          <a:off x="5188737" y="4311727"/>
          <a:ext cx="354450" cy="3549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1F0142-10D3-487E-AC74-0B05748FDCCE}">
      <dsp:nvSpPr>
        <dsp:cNvPr id="0" name=""/>
        <dsp:cNvSpPr/>
      </dsp:nvSpPr>
      <dsp:spPr>
        <a:xfrm>
          <a:off x="4075685" y="1445029"/>
          <a:ext cx="257009" cy="256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EB02B4-17C3-46EA-9408-B8817F435BD8}">
      <dsp:nvSpPr>
        <dsp:cNvPr id="0" name=""/>
        <dsp:cNvSpPr/>
      </dsp:nvSpPr>
      <dsp:spPr>
        <a:xfrm>
          <a:off x="3266727" y="2915700"/>
          <a:ext cx="257009" cy="256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682E3-4A12-4746-A3D6-D244D1ECF0EA}">
      <dsp:nvSpPr>
        <dsp:cNvPr id="0" name=""/>
        <dsp:cNvSpPr/>
      </dsp:nvSpPr>
      <dsp:spPr>
        <a:xfrm>
          <a:off x="1753866" y="1607694"/>
          <a:ext cx="1733190" cy="1296310"/>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Institutional capacity</a:t>
          </a:r>
        </a:p>
      </dsp:txBody>
      <dsp:txXfrm>
        <a:off x="2007686" y="1797534"/>
        <a:ext cx="1225550" cy="916630"/>
      </dsp:txXfrm>
    </dsp:sp>
    <dsp:sp modelId="{3065A839-E394-4360-B327-4489DE2E4399}">
      <dsp:nvSpPr>
        <dsp:cNvPr id="0" name=""/>
        <dsp:cNvSpPr/>
      </dsp:nvSpPr>
      <dsp:spPr>
        <a:xfrm>
          <a:off x="4484414" y="1456425"/>
          <a:ext cx="354450" cy="3549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522A6-8CA2-4C8C-B257-0ACBF7E27065}">
      <dsp:nvSpPr>
        <dsp:cNvPr id="0" name=""/>
        <dsp:cNvSpPr/>
      </dsp:nvSpPr>
      <dsp:spPr>
        <a:xfrm>
          <a:off x="2167625" y="3344107"/>
          <a:ext cx="640887" cy="6410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578631-67C1-4382-971C-1C04F01D6C35}">
      <dsp:nvSpPr>
        <dsp:cNvPr id="0" name=""/>
        <dsp:cNvSpPr/>
      </dsp:nvSpPr>
      <dsp:spPr>
        <a:xfrm>
          <a:off x="4988845" y="638780"/>
          <a:ext cx="2154365" cy="1296310"/>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Administrative capacity</a:t>
          </a:r>
        </a:p>
      </dsp:txBody>
      <dsp:txXfrm>
        <a:off x="5304344" y="828620"/>
        <a:ext cx="1523367" cy="916630"/>
      </dsp:txXfrm>
    </dsp:sp>
    <dsp:sp modelId="{2287C2A8-611F-4E73-B564-702F30AB2946}">
      <dsp:nvSpPr>
        <dsp:cNvPr id="0" name=""/>
        <dsp:cNvSpPr/>
      </dsp:nvSpPr>
      <dsp:spPr>
        <a:xfrm>
          <a:off x="5960418" y="1947029"/>
          <a:ext cx="354450" cy="3549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36D586-EC6B-40E7-BED4-BA191D237B6E}">
      <dsp:nvSpPr>
        <dsp:cNvPr id="0" name=""/>
        <dsp:cNvSpPr/>
      </dsp:nvSpPr>
      <dsp:spPr>
        <a:xfrm>
          <a:off x="1905168" y="4100898"/>
          <a:ext cx="257009" cy="256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70284-F7A0-4219-BEC1-16BBD45CE4EB}">
      <dsp:nvSpPr>
        <dsp:cNvPr id="0" name=""/>
        <dsp:cNvSpPr/>
      </dsp:nvSpPr>
      <dsp:spPr>
        <a:xfrm>
          <a:off x="4466103" y="3735082"/>
          <a:ext cx="257009" cy="256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59B2B-D65B-435C-A27B-FA61920D0D19}">
      <dsp:nvSpPr>
        <dsp:cNvPr id="0" name=""/>
        <dsp:cNvSpPr/>
      </dsp:nvSpPr>
      <dsp:spPr>
        <a:xfrm>
          <a:off x="6601605" y="1775076"/>
          <a:ext cx="1296162" cy="129631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Rule of Law</a:t>
          </a:r>
        </a:p>
      </dsp:txBody>
      <dsp:txXfrm>
        <a:off x="6791424" y="1964916"/>
        <a:ext cx="916524" cy="916630"/>
      </dsp:txXfrm>
    </dsp:sp>
    <dsp:sp modelId="{D1D6D852-B91B-4FCC-8827-0114E217D8E9}">
      <dsp:nvSpPr>
        <dsp:cNvPr id="0" name=""/>
        <dsp:cNvSpPr/>
      </dsp:nvSpPr>
      <dsp:spPr>
        <a:xfrm>
          <a:off x="6783109" y="3247328"/>
          <a:ext cx="257009" cy="256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35EB10-DC5A-4A42-9A35-0F520E6B92C3}">
      <dsp:nvSpPr>
        <dsp:cNvPr id="0" name=""/>
        <dsp:cNvSpPr/>
      </dsp:nvSpPr>
      <dsp:spPr>
        <a:xfrm>
          <a:off x="2674253" y="4260238"/>
          <a:ext cx="2216334" cy="1296310"/>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Procurement policies</a:t>
          </a:r>
        </a:p>
      </dsp:txBody>
      <dsp:txXfrm>
        <a:off x="2998828" y="4450078"/>
        <a:ext cx="1567184" cy="916630"/>
      </dsp:txXfrm>
    </dsp:sp>
    <dsp:sp modelId="{A8711EEE-DF4E-440D-8E46-0AFF2A6ECBE3}">
      <dsp:nvSpPr>
        <dsp:cNvPr id="0" name=""/>
        <dsp:cNvSpPr/>
      </dsp:nvSpPr>
      <dsp:spPr>
        <a:xfrm>
          <a:off x="4585779" y="4357881"/>
          <a:ext cx="257009" cy="256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7A9C9-BD7D-4E87-A4DD-E45E5D0FDD8E}">
      <dsp:nvSpPr>
        <dsp:cNvPr id="0" name=""/>
        <dsp:cNvSpPr/>
      </dsp:nvSpPr>
      <dsp:spPr>
        <a:xfrm>
          <a:off x="5267898" y="3194212"/>
          <a:ext cx="1564663" cy="1296310"/>
        </a:xfrm>
        <a:prstGeom prst="ellipse">
          <a:avLst/>
        </a:prstGeom>
        <a:solidFill>
          <a:schemeClr val="bg2">
            <a:lumMod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Corruption</a:t>
          </a:r>
        </a:p>
      </dsp:txBody>
      <dsp:txXfrm>
        <a:off x="5497038" y="3384052"/>
        <a:ext cx="1106383" cy="916630"/>
      </dsp:txXfrm>
    </dsp:sp>
    <dsp:sp modelId="{00855E3C-03DA-4181-BBA6-EA144C1C0A17}">
      <dsp:nvSpPr>
        <dsp:cNvPr id="0" name=""/>
        <dsp:cNvSpPr/>
      </dsp:nvSpPr>
      <dsp:spPr>
        <a:xfrm>
          <a:off x="3065959" y="1405143"/>
          <a:ext cx="257009" cy="256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AB8F6-C567-4C8C-9944-A5D769C202E6}">
      <dsp:nvSpPr>
        <dsp:cNvPr id="0" name=""/>
        <dsp:cNvSpPr/>
      </dsp:nvSpPr>
      <dsp:spPr>
        <a:xfrm>
          <a:off x="6058513" y="319091"/>
          <a:ext cx="257009" cy="256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97675" cy="498056"/>
          </a:xfrm>
          <a:prstGeom prst="rect">
            <a:avLst/>
          </a:prstGeom>
        </p:spPr>
        <p:txBody>
          <a:bodyPr vert="horz" lIns="91440" tIns="45720" rIns="91440" bIns="45720" rtlCol="0"/>
          <a:lstStyle>
            <a:lvl1pPr algn="l">
              <a:defRPr sz="1200"/>
            </a:lvl1pPr>
          </a:lstStyle>
          <a:p>
            <a:pPr algn="ctr"/>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75A05FF-3C56-42CA-AE11-74F54F4A0106}" type="datetimeFigureOut">
              <a:rPr lang="en-GB" smtClean="0"/>
              <a:t>10/06/2025</a:t>
            </a:fld>
            <a:endParaRPr lang="en-GB"/>
          </a:p>
        </p:txBody>
      </p:sp>
      <p:sp>
        <p:nvSpPr>
          <p:cNvPr id="4" name="Footer Placeholder 3"/>
          <p:cNvSpPr>
            <a:spLocks noGrp="1"/>
          </p:cNvSpPr>
          <p:nvPr>
            <p:ph type="ftr" sz="quarter" idx="2"/>
          </p:nvPr>
        </p:nvSpPr>
        <p:spPr>
          <a:xfrm>
            <a:off x="0" y="9428584"/>
            <a:ext cx="6797675" cy="498055"/>
          </a:xfrm>
          <a:prstGeom prst="rect">
            <a:avLst/>
          </a:prstGeom>
        </p:spPr>
        <p:txBody>
          <a:bodyPr vert="horz" lIns="91440" tIns="45720" rIns="91440" bIns="45720" rtlCol="0" anchor="b"/>
          <a:lstStyle>
            <a:lvl1pPr algn="l">
              <a:defRPr sz="1200"/>
            </a:lvl1pPr>
          </a:lstStyle>
          <a:p>
            <a:pPr algn="ctr"/>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CF3C051-B437-44E4-ACC8-CF692C3D7148}" type="slidenum">
              <a:rPr lang="en-GB" smtClean="0"/>
              <a:t>‹#›</a:t>
            </a:fld>
            <a:endParaRPr lang="en-GB"/>
          </a:p>
        </p:txBody>
      </p:sp>
    </p:spTree>
    <p:extLst>
      <p:ext uri="{BB962C8B-B14F-4D97-AF65-F5344CB8AC3E}">
        <p14:creationId xmlns:p14="http://schemas.microsoft.com/office/powerpoint/2010/main" val="175998670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97675" cy="498056"/>
          </a:xfrm>
          <a:prstGeom prst="rect">
            <a:avLst/>
          </a:prstGeom>
        </p:spPr>
        <p:txBody>
          <a:bodyPr vert="horz" lIns="91440" tIns="45720" rIns="91440" bIns="45720" rtlCol="0"/>
          <a:lstStyle>
            <a:lvl1pPr algn="ctr">
              <a:defRPr lang="en-GB"/>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AE29297-3442-4966-9ED2-B93804FE88F0}" type="datetimeFigureOut">
              <a:rPr lang="en-GB" smtClean="0"/>
              <a:t>10/06/2025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6797675" cy="498055"/>
          </a:xfrm>
          <a:prstGeom prst="rect">
            <a:avLst/>
          </a:prstGeom>
        </p:spPr>
        <p:txBody>
          <a:bodyPr vert="horz" lIns="91440" tIns="45720" rIns="91440" bIns="45720" rtlCol="0" anchor="b"/>
          <a:lstStyle>
            <a:lvl1pPr algn="ctr">
              <a:defRPr lang="en-GB"/>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FFDB9EA-0B63-4F2D-9D1C-2A5800F1DCBC}" type="slidenum">
              <a:rPr lang="en-GB" smtClean="0"/>
              <a:t>‹#›</a:t>
            </a:fld>
            <a:endParaRPr lang="en-GB"/>
          </a:p>
        </p:txBody>
      </p:sp>
    </p:spTree>
    <p:extLst>
      <p:ext uri="{BB962C8B-B14F-4D97-AF65-F5344CB8AC3E}">
        <p14:creationId xmlns:p14="http://schemas.microsoft.com/office/powerpoint/2010/main" val="163495686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a:t>
            </a:fld>
            <a:endParaRPr lang="en-GB" dirty="0"/>
          </a:p>
        </p:txBody>
      </p:sp>
    </p:spTree>
    <p:extLst>
      <p:ext uri="{BB962C8B-B14F-4D97-AF65-F5344CB8AC3E}">
        <p14:creationId xmlns:p14="http://schemas.microsoft.com/office/powerpoint/2010/main" val="2635918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9FFDB9EA-0B63-4F2D-9D1C-2A5800F1DCBC}" type="slidenum">
              <a:rPr lang="en-GB" smtClean="0"/>
              <a:t>10</a:t>
            </a:fld>
            <a:endParaRPr lang="en-GB"/>
          </a:p>
        </p:txBody>
      </p:sp>
    </p:spTree>
    <p:extLst>
      <p:ext uri="{BB962C8B-B14F-4D97-AF65-F5344CB8AC3E}">
        <p14:creationId xmlns:p14="http://schemas.microsoft.com/office/powerpoint/2010/main" val="1585243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9FFDB9EA-0B63-4F2D-9D1C-2A5800F1DCBC}" type="slidenum">
              <a:rPr lang="en-GB" smtClean="0"/>
              <a:t>11</a:t>
            </a:fld>
            <a:endParaRPr lang="en-GB"/>
          </a:p>
        </p:txBody>
      </p:sp>
    </p:spTree>
    <p:extLst>
      <p:ext uri="{BB962C8B-B14F-4D97-AF65-F5344CB8AC3E}">
        <p14:creationId xmlns:p14="http://schemas.microsoft.com/office/powerpoint/2010/main" val="2590993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p:txBody>
          <a:bodyPr/>
          <a:lstStyle/>
          <a:p>
            <a:fld id="{01A1E5B6-9434-44D3-B654-451828047066}" type="slidenum">
              <a:rPr lang="en-GB" smtClean="0"/>
              <a:t>12</a:t>
            </a:fld>
            <a:endParaRPr lang="en-GB"/>
          </a:p>
        </p:txBody>
      </p:sp>
    </p:spTree>
    <p:extLst>
      <p:ext uri="{BB962C8B-B14F-4D97-AF65-F5344CB8AC3E}">
        <p14:creationId xmlns:p14="http://schemas.microsoft.com/office/powerpoint/2010/main" val="2594098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p:txBody>
          <a:bodyPr/>
          <a:lstStyle/>
          <a:p>
            <a:fld id="{01A1E5B6-9434-44D3-B654-451828047066}" type="slidenum">
              <a:rPr lang="en-GB" smtClean="0"/>
              <a:t>13</a:t>
            </a:fld>
            <a:endParaRPr lang="en-GB"/>
          </a:p>
        </p:txBody>
      </p:sp>
    </p:spTree>
    <p:extLst>
      <p:ext uri="{BB962C8B-B14F-4D97-AF65-F5344CB8AC3E}">
        <p14:creationId xmlns:p14="http://schemas.microsoft.com/office/powerpoint/2010/main" val="3275814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Unfortunately, vicious circle is</a:t>
            </a:r>
            <a:r>
              <a:rPr lang="en-US" baseline="0"/>
              <a:t> a realistic possibility. </a:t>
            </a:r>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p:txBody>
          <a:bodyPr/>
          <a:lstStyle/>
          <a:p>
            <a:fld id="{01A1E5B6-9434-44D3-B654-451828047066}" type="slidenum">
              <a:rPr lang="en-GB" smtClean="0"/>
              <a:t>14</a:t>
            </a:fld>
            <a:endParaRPr lang="en-GB"/>
          </a:p>
        </p:txBody>
      </p:sp>
    </p:spTree>
    <p:extLst>
      <p:ext uri="{BB962C8B-B14F-4D97-AF65-F5344CB8AC3E}">
        <p14:creationId xmlns:p14="http://schemas.microsoft.com/office/powerpoint/2010/main" val="1980209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a:solidFill>
                  <a:schemeClr val="tx1"/>
                </a:solidFill>
                <a:effectLst/>
                <a:latin typeface="+mn-lt"/>
                <a:ea typeface="+mn-ea"/>
                <a:cs typeface="+mn-cs"/>
              </a:rPr>
              <a:t>To achieve a virtuous circle there is a need for a holistic approach to Ukraine’s economic restructuring. Reconstruction of vital infrastructure, housing and public services must go hand-in-hand with restoration of human capital, as the latter will be essential for businesses to resume production and return to growth. All that should be accompanied by reforms from the start of the reconstruction phase if not even earlier. </a:t>
            </a:r>
          </a:p>
          <a:p>
            <a:r>
              <a:rPr lang="en-GB" sz="1200" kern="1200">
                <a:solidFill>
                  <a:schemeClr val="tx1"/>
                </a:solidFill>
                <a:effectLst/>
                <a:latin typeface="+mn-lt"/>
                <a:ea typeface="+mn-ea"/>
                <a:cs typeface="+mn-cs"/>
              </a:rPr>
              <a:t>Ukrainian ownership of the process is important, driven by genuine efforts of Ukrainians to rebuild their country as a modern European nation but also supported by the EU accession process and conditionality attached to the massive funding necessary for the reconstruction. Their efforts should be aligned with broader international support and accompanied with strong coordination among IFIs and bilateral donors.  </a:t>
            </a:r>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p:txBody>
          <a:bodyPr/>
          <a:lstStyle/>
          <a:p>
            <a:fld id="{01A1E5B6-9434-44D3-B654-451828047066}" type="slidenum">
              <a:rPr lang="en-GB" smtClean="0"/>
              <a:t>15</a:t>
            </a:fld>
            <a:endParaRPr lang="en-GB"/>
          </a:p>
        </p:txBody>
      </p:sp>
    </p:spTree>
    <p:extLst>
      <p:ext uri="{BB962C8B-B14F-4D97-AF65-F5344CB8AC3E}">
        <p14:creationId xmlns:p14="http://schemas.microsoft.com/office/powerpoint/2010/main" val="1661614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3BFC7-A5C4-6118-63D7-461601E41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73E7B-BAE9-5B5D-A6B7-7F7795262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14C28-6B0F-D096-5908-2F737CD25DBC}"/>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F3EA0325-2C23-F696-0E40-4F6FF3830167}"/>
              </a:ext>
            </a:extLst>
          </p:cNvPr>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a:extLst>
              <a:ext uri="{FF2B5EF4-FFF2-40B4-BE49-F238E27FC236}">
                <a16:creationId xmlns:a16="http://schemas.microsoft.com/office/drawing/2014/main" id="{616AA56B-3B45-12B7-F3E5-8FF033CC8A9E}"/>
              </a:ext>
            </a:extLst>
          </p:cNvPr>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a:extLst>
              <a:ext uri="{FF2B5EF4-FFF2-40B4-BE49-F238E27FC236}">
                <a16:creationId xmlns:a16="http://schemas.microsoft.com/office/drawing/2014/main" id="{44D34A62-F588-4032-FC9A-9DA833745684}"/>
              </a:ext>
            </a:extLst>
          </p:cNvPr>
          <p:cNvSpPr>
            <a:spLocks noGrp="1"/>
          </p:cNvSpPr>
          <p:nvPr>
            <p:ph type="sldNum" sz="quarter" idx="12"/>
          </p:nvPr>
        </p:nvSpPr>
        <p:spPr/>
        <p:txBody>
          <a:bodyPr/>
          <a:lstStyle/>
          <a:p>
            <a:fld id="{01A1E5B6-9434-44D3-B654-451828047066}" type="slidenum">
              <a:rPr lang="en-GB" smtClean="0"/>
              <a:t>16</a:t>
            </a:fld>
            <a:endParaRPr lang="en-GB"/>
          </a:p>
        </p:txBody>
      </p:sp>
    </p:spTree>
    <p:extLst>
      <p:ext uri="{BB962C8B-B14F-4D97-AF65-F5344CB8AC3E}">
        <p14:creationId xmlns:p14="http://schemas.microsoft.com/office/powerpoint/2010/main" val="4107020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E31CC-ABD8-C32A-CAD5-5E96A9A45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6BF8C-D145-9411-164B-4123A10B04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7C569-3111-45DA-796C-5FC6DDC17B14}"/>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B0E1C07C-4C8C-EA8D-563A-07A6ED7A216E}"/>
              </a:ext>
            </a:extLst>
          </p:cNvPr>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a:extLst>
              <a:ext uri="{FF2B5EF4-FFF2-40B4-BE49-F238E27FC236}">
                <a16:creationId xmlns:a16="http://schemas.microsoft.com/office/drawing/2014/main" id="{42D1A659-6728-E311-FC74-F6EA186DA57B}"/>
              </a:ext>
            </a:extLst>
          </p:cNvPr>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a:extLst>
              <a:ext uri="{FF2B5EF4-FFF2-40B4-BE49-F238E27FC236}">
                <a16:creationId xmlns:a16="http://schemas.microsoft.com/office/drawing/2014/main" id="{8A061AEB-4821-0299-65A7-43DC27FCCE4C}"/>
              </a:ext>
            </a:extLst>
          </p:cNvPr>
          <p:cNvSpPr>
            <a:spLocks noGrp="1"/>
          </p:cNvSpPr>
          <p:nvPr>
            <p:ph type="sldNum" sz="quarter" idx="12"/>
          </p:nvPr>
        </p:nvSpPr>
        <p:spPr/>
        <p:txBody>
          <a:bodyPr/>
          <a:lstStyle/>
          <a:p>
            <a:fld id="{01A1E5B6-9434-44D3-B654-451828047066}" type="slidenum">
              <a:rPr lang="en-GB" smtClean="0"/>
              <a:t>17</a:t>
            </a:fld>
            <a:endParaRPr lang="en-GB"/>
          </a:p>
        </p:txBody>
      </p:sp>
    </p:spTree>
    <p:extLst>
      <p:ext uri="{BB962C8B-B14F-4D97-AF65-F5344CB8AC3E}">
        <p14:creationId xmlns:p14="http://schemas.microsoft.com/office/powerpoint/2010/main" val="1994698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p:txBody>
          <a:bodyPr/>
          <a:lstStyle/>
          <a:p>
            <a:fld id="{01A1E5B6-9434-44D3-B654-451828047066}" type="slidenum">
              <a:rPr lang="en-GB" smtClean="0"/>
              <a:t>18</a:t>
            </a:fld>
            <a:endParaRPr lang="en-GB"/>
          </a:p>
        </p:txBody>
      </p:sp>
    </p:spTree>
    <p:extLst>
      <p:ext uri="{BB962C8B-B14F-4D97-AF65-F5344CB8AC3E}">
        <p14:creationId xmlns:p14="http://schemas.microsoft.com/office/powerpoint/2010/main" val="3583359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order to enable quick start of the reconstruction it would be wise to take some preparatory steps while the war is still going on. For example</a:t>
            </a:r>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p:txBody>
          <a:bodyPr/>
          <a:lstStyle/>
          <a:p>
            <a:fld id="{01A1E5B6-9434-44D3-B654-451828047066}" type="slidenum">
              <a:rPr lang="en-GB" smtClean="0"/>
              <a:t>19</a:t>
            </a:fld>
            <a:endParaRPr lang="en-GB"/>
          </a:p>
        </p:txBody>
      </p:sp>
    </p:spTree>
    <p:extLst>
      <p:ext uri="{BB962C8B-B14F-4D97-AF65-F5344CB8AC3E}">
        <p14:creationId xmlns:p14="http://schemas.microsoft.com/office/powerpoint/2010/main" val="41478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8C93-48C8-AC32-2408-09F19D7AC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A6DD4-9251-B81D-F17A-72E33411E3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5CC89-6A59-7C83-6C30-55A4B52A532F}"/>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3D54729F-7A2E-D9F1-0C54-E3A2DB01A527}"/>
              </a:ext>
            </a:extLst>
          </p:cNvPr>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a:extLst>
              <a:ext uri="{FF2B5EF4-FFF2-40B4-BE49-F238E27FC236}">
                <a16:creationId xmlns:a16="http://schemas.microsoft.com/office/drawing/2014/main" id="{4F4F74F0-947A-C6A7-09A1-8DBC09F40093}"/>
              </a:ext>
            </a:extLst>
          </p:cNvPr>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a:extLst>
              <a:ext uri="{FF2B5EF4-FFF2-40B4-BE49-F238E27FC236}">
                <a16:creationId xmlns:a16="http://schemas.microsoft.com/office/drawing/2014/main" id="{74B9C64D-C97E-5DB8-8E39-30E14C869FEB}"/>
              </a:ext>
            </a:extLst>
          </p:cNvPr>
          <p:cNvSpPr>
            <a:spLocks noGrp="1"/>
          </p:cNvSpPr>
          <p:nvPr>
            <p:ph type="sldNum" sz="quarter" idx="12"/>
          </p:nvPr>
        </p:nvSpPr>
        <p:spPr/>
        <p:txBody>
          <a:bodyPr/>
          <a:lstStyle/>
          <a:p>
            <a:fld id="{01A1E5B6-9434-44D3-B654-451828047066}" type="slidenum">
              <a:rPr lang="en-GB" smtClean="0"/>
              <a:t>2</a:t>
            </a:fld>
            <a:endParaRPr lang="en-GB"/>
          </a:p>
        </p:txBody>
      </p:sp>
    </p:spTree>
    <p:extLst>
      <p:ext uri="{BB962C8B-B14F-4D97-AF65-F5344CB8AC3E}">
        <p14:creationId xmlns:p14="http://schemas.microsoft.com/office/powerpoint/2010/main" val="1939873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p:txBody>
          <a:bodyPr/>
          <a:lstStyle/>
          <a:p>
            <a:fld id="{01A1E5B6-9434-44D3-B654-451828047066}" type="slidenum">
              <a:rPr lang="en-GB" smtClean="0"/>
              <a:t>20</a:t>
            </a:fld>
            <a:endParaRPr lang="en-GB"/>
          </a:p>
        </p:txBody>
      </p:sp>
    </p:spTree>
    <p:extLst>
      <p:ext uri="{BB962C8B-B14F-4D97-AF65-F5344CB8AC3E}">
        <p14:creationId xmlns:p14="http://schemas.microsoft.com/office/powerpoint/2010/main" val="2005728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p:txBody>
          <a:bodyPr/>
          <a:lstStyle/>
          <a:p>
            <a:fld id="{01A1E5B6-9434-44D3-B654-451828047066}" type="slidenum">
              <a:rPr lang="en-GB" smtClean="0"/>
              <a:t>21</a:t>
            </a:fld>
            <a:endParaRPr lang="en-GB"/>
          </a:p>
        </p:txBody>
      </p:sp>
    </p:spTree>
    <p:extLst>
      <p:ext uri="{BB962C8B-B14F-4D97-AF65-F5344CB8AC3E}">
        <p14:creationId xmlns:p14="http://schemas.microsoft.com/office/powerpoint/2010/main" val="497941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p:txBody>
          <a:bodyPr/>
          <a:lstStyle/>
          <a:p>
            <a:fld id="{01A1E5B6-9434-44D3-B654-451828047066}" type="slidenum">
              <a:rPr lang="en-GB" smtClean="0"/>
              <a:t>22</a:t>
            </a:fld>
            <a:endParaRPr lang="en-GB"/>
          </a:p>
        </p:txBody>
      </p:sp>
    </p:spTree>
    <p:extLst>
      <p:ext uri="{BB962C8B-B14F-4D97-AF65-F5344CB8AC3E}">
        <p14:creationId xmlns:p14="http://schemas.microsoft.com/office/powerpoint/2010/main" val="582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Human capital would be scarce</a:t>
            </a:r>
            <a:r>
              <a:rPr lang="en-US" baseline="0"/>
              <a:t> resource in the post-war period. Building an inclusive society will be the natural solution.</a:t>
            </a:r>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p:txBody>
          <a:bodyPr/>
          <a:lstStyle/>
          <a:p>
            <a:fld id="{01A1E5B6-9434-44D3-B654-451828047066}" type="slidenum">
              <a:rPr lang="en-GB" smtClean="0"/>
              <a:t>23</a:t>
            </a:fld>
            <a:endParaRPr lang="en-GB"/>
          </a:p>
        </p:txBody>
      </p:sp>
    </p:spTree>
    <p:extLst>
      <p:ext uri="{BB962C8B-B14F-4D97-AF65-F5344CB8AC3E}">
        <p14:creationId xmlns:p14="http://schemas.microsoft.com/office/powerpoint/2010/main" val="1367800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At the beginning of recovery phase private sector would be cautious and hesitant due to security concerns (in case aggression does not end with clear peace agreement) but also because of the pre-war weak rule of law and persisting corruption.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t>That would help ensure level playing field, promote confidence and enable transparent post-war reconstruction.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p:txBody>
          <a:bodyPr/>
          <a:lstStyle/>
          <a:p>
            <a:fld id="{01A1E5B6-9434-44D3-B654-451828047066}" type="slidenum">
              <a:rPr lang="en-GB" smtClean="0"/>
              <a:t>24</a:t>
            </a:fld>
            <a:endParaRPr lang="en-GB"/>
          </a:p>
        </p:txBody>
      </p:sp>
    </p:spTree>
    <p:extLst>
      <p:ext uri="{BB962C8B-B14F-4D97-AF65-F5344CB8AC3E}">
        <p14:creationId xmlns:p14="http://schemas.microsoft.com/office/powerpoint/2010/main" val="2984013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z="900" b="1">
                <a:solidFill>
                  <a:srgbClr val="0000FF"/>
                </a:solidFill>
                <a:latin typeface="Arial" panose="020B0604020202020204" pitchFamily="34" charset="0"/>
              </a:rPr>
              <a:t>OFFICIAL USE</a:t>
            </a:r>
            <a:r>
              <a:rPr lang="en-GB" sz="900" b="1">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p:txBody>
          <a:bodyPr/>
          <a:lstStyle/>
          <a:p>
            <a:fld id="{01A1E5B6-9434-44D3-B654-451828047066}" type="slidenum">
              <a:rPr lang="en-GB" smtClean="0"/>
              <a:t>25</a:t>
            </a:fld>
            <a:endParaRPr lang="en-GB"/>
          </a:p>
        </p:txBody>
      </p:sp>
    </p:spTree>
    <p:extLst>
      <p:ext uri="{BB962C8B-B14F-4D97-AF65-F5344CB8AC3E}">
        <p14:creationId xmlns:p14="http://schemas.microsoft.com/office/powerpoint/2010/main" val="162398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9FFDB9EA-0B63-4F2D-9D1C-2A5800F1DCBC}" type="slidenum">
              <a:rPr lang="en-GB" smtClean="0"/>
              <a:t>3</a:t>
            </a:fld>
            <a:endParaRPr lang="en-GB"/>
          </a:p>
        </p:txBody>
      </p:sp>
    </p:spTree>
    <p:extLst>
      <p:ext uri="{BB962C8B-B14F-4D97-AF65-F5344CB8AC3E}">
        <p14:creationId xmlns:p14="http://schemas.microsoft.com/office/powerpoint/2010/main" val="73533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9FFDB9EA-0B63-4F2D-9D1C-2A5800F1DCBC}" type="slidenum">
              <a:rPr lang="en-GB" smtClean="0"/>
              <a:t>4</a:t>
            </a:fld>
            <a:endParaRPr lang="en-GB"/>
          </a:p>
        </p:txBody>
      </p:sp>
    </p:spTree>
    <p:extLst>
      <p:ext uri="{BB962C8B-B14F-4D97-AF65-F5344CB8AC3E}">
        <p14:creationId xmlns:p14="http://schemas.microsoft.com/office/powerpoint/2010/main" val="68724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9FFDB9EA-0B63-4F2D-9D1C-2A5800F1DCBC}" type="slidenum">
              <a:rPr lang="en-GB" smtClean="0"/>
              <a:t>5</a:t>
            </a:fld>
            <a:endParaRPr lang="en-GB"/>
          </a:p>
        </p:txBody>
      </p:sp>
    </p:spTree>
    <p:extLst>
      <p:ext uri="{BB962C8B-B14F-4D97-AF65-F5344CB8AC3E}">
        <p14:creationId xmlns:p14="http://schemas.microsoft.com/office/powerpoint/2010/main" val="391660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9FFDB9EA-0B63-4F2D-9D1C-2A5800F1DCBC}" type="slidenum">
              <a:rPr lang="en-GB" smtClean="0"/>
              <a:t>6</a:t>
            </a:fld>
            <a:endParaRPr lang="en-GB"/>
          </a:p>
        </p:txBody>
      </p:sp>
    </p:spTree>
    <p:extLst>
      <p:ext uri="{BB962C8B-B14F-4D97-AF65-F5344CB8AC3E}">
        <p14:creationId xmlns:p14="http://schemas.microsoft.com/office/powerpoint/2010/main" val="3481083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9FFDB9EA-0B63-4F2D-9D1C-2A5800F1DCBC}" type="slidenum">
              <a:rPr lang="en-GB" smtClean="0"/>
              <a:t>7</a:t>
            </a:fld>
            <a:endParaRPr lang="en-GB"/>
          </a:p>
        </p:txBody>
      </p:sp>
    </p:spTree>
    <p:extLst>
      <p:ext uri="{BB962C8B-B14F-4D97-AF65-F5344CB8AC3E}">
        <p14:creationId xmlns:p14="http://schemas.microsoft.com/office/powerpoint/2010/main" val="2034677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9FFDB9EA-0B63-4F2D-9D1C-2A5800F1DCBC}" type="slidenum">
              <a:rPr lang="en-GB" smtClean="0"/>
              <a:t>8</a:t>
            </a:fld>
            <a:endParaRPr lang="en-GB"/>
          </a:p>
        </p:txBody>
      </p:sp>
    </p:spTree>
    <p:extLst>
      <p:ext uri="{BB962C8B-B14F-4D97-AF65-F5344CB8AC3E}">
        <p14:creationId xmlns:p14="http://schemas.microsoft.com/office/powerpoint/2010/main" val="348489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9FFDB9EA-0B63-4F2D-9D1C-2A5800F1DCBC}" type="slidenum">
              <a:rPr lang="en-GB" smtClean="0"/>
              <a:t>9</a:t>
            </a:fld>
            <a:endParaRPr lang="en-GB"/>
          </a:p>
        </p:txBody>
      </p:sp>
    </p:spTree>
    <p:extLst>
      <p:ext uri="{BB962C8B-B14F-4D97-AF65-F5344CB8AC3E}">
        <p14:creationId xmlns:p14="http://schemas.microsoft.com/office/powerpoint/2010/main" val="126236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chart" Target="../charts/chart2.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10 June, 2025</a:t>
            </a:fld>
            <a:endParaRPr lang="en-GB">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a:solidFill>
                <a:srgbClr val="00539B"/>
              </a:solidFill>
            </a:endParaRPr>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9333">
                <a:solidFill>
                  <a:srgbClr val="FFFFFF"/>
                </a:solidFill>
                <a:latin typeface="Franklin Gothic Book"/>
              </a:rPr>
              <a:t>Simple layouts</a:t>
            </a:r>
          </a:p>
        </p:txBody>
      </p:sp>
      <p:grpSp>
        <p:nvGrpSpPr>
          <p:cNvPr id="7" name="Group 6"/>
          <p:cNvGrpSpPr/>
          <p:nvPr userDrawn="1"/>
        </p:nvGrpSpPr>
        <p:grpSpPr>
          <a:xfrm>
            <a:off x="-1204382" y="0"/>
            <a:ext cx="13203809" cy="7638451"/>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184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char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101"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12" name="Content Placeholder 8"/>
          <p:cNvSpPr>
            <a:spLocks noGrp="1"/>
          </p:cNvSpPr>
          <p:nvPr>
            <p:ph sz="quarter" idx="17" hasCustomPrompt="1"/>
          </p:nvPr>
        </p:nvSpPr>
        <p:spPr>
          <a:xfrm>
            <a:off x="6483575" y="2478795"/>
            <a:ext cx="5092476" cy="3193592"/>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13" name="Text Placeholder 3"/>
          <p:cNvSpPr>
            <a:spLocks noGrp="1"/>
          </p:cNvSpPr>
          <p:nvPr>
            <p:ph type="body" sz="quarter" idx="18" hasCustomPrompt="1"/>
          </p:nvPr>
        </p:nvSpPr>
        <p:spPr>
          <a:xfrm>
            <a:off x="6117168" y="1951812"/>
            <a:ext cx="5681133" cy="538025"/>
          </a:xfrm>
        </p:spPr>
        <p:txBody>
          <a:bodyPr lIns="72000" tIns="72000" rIns="72000" bIns="36000"/>
          <a:lstStyle>
            <a:lvl1pPr>
              <a:spcAft>
                <a:spcPts val="0"/>
              </a:spcAft>
              <a:defRPr sz="1200" b="1">
                <a:solidFill>
                  <a:schemeClr val="accent1"/>
                </a:solidFill>
              </a:defRPr>
            </a:lvl1pPr>
            <a:lvl2pPr>
              <a:spcAft>
                <a:spcPts val="0"/>
              </a:spcAft>
              <a:defRPr sz="1001" b="1">
                <a:solidFill>
                  <a:schemeClr val="accent1"/>
                </a:solidFill>
              </a:defRPr>
            </a:lvl2pPr>
            <a:lvl3pPr>
              <a:defRPr>
                <a:solidFill>
                  <a:schemeClr val="bg1"/>
                </a:solidFill>
              </a:defRPr>
            </a:lvl3pPr>
            <a:lvl4pPr>
              <a:defRPr>
                <a:solidFill>
                  <a:schemeClr val="bg1"/>
                </a:solidFill>
              </a:defRPr>
            </a:lvl4pPr>
          </a:lstStyle>
          <a:p>
            <a:pPr lvl="0"/>
            <a:r>
              <a:rPr lang="en-US"/>
              <a:t>Click to add heading</a:t>
            </a:r>
          </a:p>
          <a:p>
            <a:pPr lvl="1"/>
            <a:r>
              <a:rPr lang="en-US"/>
              <a:t>Second level</a:t>
            </a:r>
            <a:endParaRPr lang="en-GB"/>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4107416565"/>
              </p:ext>
            </p:extLst>
          </p:nvPr>
        </p:nvGraphicFramePr>
        <p:xfrm>
          <a:off x="6483351" y="2478796"/>
          <a:ext cx="5092700"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6483352" y="5838825"/>
            <a:ext cx="5314949"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a:t>Click to edit Master text styles</a:t>
            </a:r>
          </a:p>
          <a:p>
            <a:pPr lvl="1"/>
            <a:r>
              <a:rPr lang="en-US"/>
              <a:t>Second level</a:t>
            </a:r>
          </a:p>
        </p:txBody>
      </p:sp>
      <p:sp>
        <p:nvSpPr>
          <p:cNvPr id="19" name="Content Placeholder 8"/>
          <p:cNvSpPr>
            <a:spLocks noGrp="1"/>
          </p:cNvSpPr>
          <p:nvPr>
            <p:ph sz="quarter" idx="22" hasCustomPrompt="1"/>
          </p:nvPr>
        </p:nvSpPr>
        <p:spPr>
          <a:xfrm>
            <a:off x="868059" y="2478795"/>
            <a:ext cx="5092476" cy="3193592"/>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0" name="Text Placeholder 3"/>
          <p:cNvSpPr>
            <a:spLocks noGrp="1"/>
          </p:cNvSpPr>
          <p:nvPr>
            <p:ph type="body" sz="quarter" idx="23" hasCustomPrompt="1"/>
          </p:nvPr>
        </p:nvSpPr>
        <p:spPr>
          <a:xfrm>
            <a:off x="501651" y="1951812"/>
            <a:ext cx="5458884" cy="538025"/>
          </a:xfrm>
        </p:spPr>
        <p:txBody>
          <a:bodyPr lIns="72000" tIns="72000" rIns="72000" bIns="36000"/>
          <a:lstStyle>
            <a:lvl1pPr>
              <a:spcAft>
                <a:spcPts val="0"/>
              </a:spcAft>
              <a:defRPr sz="1200" b="1">
                <a:solidFill>
                  <a:schemeClr val="accent1"/>
                </a:solidFill>
              </a:defRPr>
            </a:lvl1pPr>
            <a:lvl2pPr>
              <a:spcAft>
                <a:spcPts val="0"/>
              </a:spcAft>
              <a:defRPr sz="1001" b="1">
                <a:solidFill>
                  <a:schemeClr val="accent1"/>
                </a:solidFill>
              </a:defRPr>
            </a:lvl2pPr>
            <a:lvl3pPr>
              <a:defRPr>
                <a:solidFill>
                  <a:schemeClr val="bg1"/>
                </a:solidFill>
              </a:defRPr>
            </a:lvl3pPr>
            <a:lvl4pPr>
              <a:defRPr>
                <a:solidFill>
                  <a:schemeClr val="bg1"/>
                </a:solidFill>
              </a:defRPr>
            </a:lvl4pPr>
          </a:lstStyle>
          <a:p>
            <a:pPr lvl="0"/>
            <a:r>
              <a:rPr lang="en-US"/>
              <a:t>Click to add heading</a:t>
            </a:r>
          </a:p>
          <a:p>
            <a:pPr lvl="1"/>
            <a:r>
              <a:rPr lang="en-US"/>
              <a:t>Second level</a:t>
            </a:r>
            <a:endParaRPr lang="en-GB"/>
          </a:p>
        </p:txBody>
      </p:sp>
      <p:graphicFrame>
        <p:nvGraphicFramePr>
          <p:cNvPr id="21" name="Object 4"/>
          <p:cNvGraphicFramePr>
            <a:graphicFrameLocks noChangeAspect="1"/>
          </p:cNvGraphicFramePr>
          <p:nvPr userDrawn="1">
            <p:extLst>
              <p:ext uri="{D42A27DB-BD31-4B8C-83A1-F6EECF244321}">
                <p14:modId xmlns:p14="http://schemas.microsoft.com/office/powerpoint/2010/main" val="1875739053"/>
              </p:ext>
            </p:extLst>
          </p:nvPr>
        </p:nvGraphicFramePr>
        <p:xfrm>
          <a:off x="867835" y="2478796"/>
          <a:ext cx="5092700" cy="3139807"/>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 Placeholder 4"/>
          <p:cNvSpPr>
            <a:spLocks noGrp="1"/>
          </p:cNvSpPr>
          <p:nvPr>
            <p:ph type="body" sz="quarter" idx="24"/>
          </p:nvPr>
        </p:nvSpPr>
        <p:spPr>
          <a:xfrm>
            <a:off x="867835" y="5838825"/>
            <a:ext cx="5092700"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734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x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101"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12" name="Content Placeholder 8"/>
          <p:cNvSpPr>
            <a:spLocks noGrp="1"/>
          </p:cNvSpPr>
          <p:nvPr>
            <p:ph sz="quarter" idx="17" hasCustomPrompt="1"/>
          </p:nvPr>
        </p:nvSpPr>
        <p:spPr>
          <a:xfrm>
            <a:off x="6483575" y="2478795"/>
            <a:ext cx="5092476" cy="3193592"/>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13" name="Text Placeholder 3"/>
          <p:cNvSpPr>
            <a:spLocks noGrp="1"/>
          </p:cNvSpPr>
          <p:nvPr>
            <p:ph type="body" sz="quarter" idx="18" hasCustomPrompt="1"/>
          </p:nvPr>
        </p:nvSpPr>
        <p:spPr>
          <a:xfrm>
            <a:off x="6117168" y="1951812"/>
            <a:ext cx="5681133" cy="538025"/>
          </a:xfrm>
        </p:spPr>
        <p:txBody>
          <a:bodyPr lIns="72000" tIns="72000" rIns="72000" bIns="36000"/>
          <a:lstStyle>
            <a:lvl1pPr>
              <a:spcAft>
                <a:spcPts val="0"/>
              </a:spcAft>
              <a:defRPr sz="1200" b="1">
                <a:solidFill>
                  <a:schemeClr val="accent1"/>
                </a:solidFill>
              </a:defRPr>
            </a:lvl1pPr>
            <a:lvl2pPr>
              <a:spcAft>
                <a:spcPts val="0"/>
              </a:spcAft>
              <a:defRPr sz="1001" b="1">
                <a:solidFill>
                  <a:schemeClr val="accent1"/>
                </a:solidFill>
              </a:defRPr>
            </a:lvl2pPr>
            <a:lvl3pPr>
              <a:defRPr>
                <a:solidFill>
                  <a:schemeClr val="bg1"/>
                </a:solidFill>
              </a:defRPr>
            </a:lvl3pPr>
            <a:lvl4pPr>
              <a:defRPr>
                <a:solidFill>
                  <a:schemeClr val="bg1"/>
                </a:solidFill>
              </a:defRPr>
            </a:lvl4pPr>
          </a:lstStyle>
          <a:p>
            <a:pPr lvl="0"/>
            <a:r>
              <a:rPr lang="en-US"/>
              <a:t>Click to add heading</a:t>
            </a:r>
          </a:p>
          <a:p>
            <a:pPr lvl="1"/>
            <a:r>
              <a:rPr lang="en-US"/>
              <a:t>Second level</a:t>
            </a:r>
            <a:endParaRPr lang="en-GB"/>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3854657193"/>
              </p:ext>
            </p:extLst>
          </p:nvPr>
        </p:nvGraphicFramePr>
        <p:xfrm>
          <a:off x="6483351" y="2478796"/>
          <a:ext cx="5092700"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6483352" y="5838825"/>
            <a:ext cx="5314949"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a:t>Click to edit Master text styles</a:t>
            </a:r>
          </a:p>
          <a:p>
            <a:pPr lvl="1"/>
            <a:r>
              <a:rPr lang="en-US"/>
              <a:t>Second level</a:t>
            </a:r>
          </a:p>
        </p:txBody>
      </p:sp>
      <p:sp>
        <p:nvSpPr>
          <p:cNvPr id="20" name="Text Placeholder 3"/>
          <p:cNvSpPr>
            <a:spLocks noGrp="1"/>
          </p:cNvSpPr>
          <p:nvPr>
            <p:ph type="body" sz="quarter" idx="23" hasCustomPrompt="1"/>
          </p:nvPr>
        </p:nvSpPr>
        <p:spPr>
          <a:xfrm>
            <a:off x="501651" y="1951787"/>
            <a:ext cx="5458884" cy="3720600"/>
          </a:xfrm>
        </p:spPr>
        <p:txBody>
          <a:bodyPr lIns="72000" tIns="72000" rIns="72000" bIns="36000"/>
          <a:lstStyle>
            <a:lvl1pPr>
              <a:spcBef>
                <a:spcPts val="300"/>
              </a:spcBef>
              <a:spcAft>
                <a:spcPts val="300"/>
              </a:spcAft>
              <a:defRPr sz="1600" b="0">
                <a:solidFill>
                  <a:schemeClr val="tx1"/>
                </a:solidFill>
              </a:defRPr>
            </a:lvl1pPr>
            <a:lvl2pPr>
              <a:spcBef>
                <a:spcPts val="300"/>
              </a:spcBef>
              <a:spcAft>
                <a:spcPts val="300"/>
              </a:spcAft>
              <a:buClr>
                <a:schemeClr val="tx1"/>
              </a:buClr>
              <a:defRPr sz="1401" b="0">
                <a:solidFill>
                  <a:schemeClr val="tx1"/>
                </a:solidFill>
              </a:defRPr>
            </a:lvl2pPr>
            <a:lvl3pPr>
              <a:defRPr>
                <a:solidFill>
                  <a:schemeClr val="bg1"/>
                </a:solidFill>
              </a:defRPr>
            </a:lvl3pPr>
            <a:lvl4pPr>
              <a:defRPr>
                <a:solidFill>
                  <a:schemeClr val="bg1"/>
                </a:solidFill>
              </a:defRPr>
            </a:lvl4pPr>
          </a:lstStyle>
          <a:p>
            <a:pPr lvl="0"/>
            <a:r>
              <a:rPr lang="en-US"/>
              <a:t>Click to add heading</a:t>
            </a:r>
          </a:p>
          <a:p>
            <a:pPr lvl="1"/>
            <a:r>
              <a:rPr lang="en-US"/>
              <a:t>Second level</a:t>
            </a:r>
            <a:endParaRPr lang="en-GB"/>
          </a:p>
        </p:txBody>
      </p:sp>
      <p:sp>
        <p:nvSpPr>
          <p:cNvPr id="22" name="Text Placeholder 4"/>
          <p:cNvSpPr>
            <a:spLocks noGrp="1"/>
          </p:cNvSpPr>
          <p:nvPr>
            <p:ph type="body" sz="quarter" idx="24"/>
          </p:nvPr>
        </p:nvSpPr>
        <p:spPr>
          <a:xfrm>
            <a:off x="501651" y="5838825"/>
            <a:ext cx="5458884"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9747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accent3">
                  <a:lumMod val="50000"/>
                </a:schemeClr>
              </a:gs>
              <a:gs pos="21000">
                <a:schemeClr val="accent3">
                  <a:lumMod val="75000"/>
                </a:schemeClr>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latin typeface="Franklin Gothic Book"/>
            </a:endParaRPr>
          </a:p>
        </p:txBody>
      </p:sp>
      <p:pic>
        <p:nvPicPr>
          <p:cNvPr id="55" name="Picture 54" descr="abstract-lines-v02.png"/>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3678477" y="-5663256"/>
            <a:ext cx="20793546" cy="14926964"/>
          </a:xfrm>
          <a:prstGeom prst="rect">
            <a:avLst/>
          </a:prstGeom>
        </p:spPr>
      </p:pic>
      <p:pic>
        <p:nvPicPr>
          <p:cNvPr id="58" name="Picture 57" descr="abstract-lines-v02.png"/>
          <p:cNvPicPr>
            <a:picLocks noChangeAspect="1"/>
          </p:cNvPicPr>
          <p:nvPr userDrawn="1"/>
        </p:nvPicPr>
        <p:blipFill>
          <a:blip r:embed="rId3" cstate="email">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889124" y="-6023619"/>
            <a:ext cx="20793546" cy="14926964"/>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16" y="4407789"/>
            <a:ext cx="12192000" cy="2176272"/>
          </a:xfrm>
          <a:prstGeom prst="rect">
            <a:avLst/>
          </a:prstGeom>
        </p:spPr>
      </p:pic>
      <p:sp>
        <p:nvSpPr>
          <p:cNvPr id="70" name="Title 1"/>
          <p:cNvSpPr>
            <a:spLocks noGrp="1"/>
          </p:cNvSpPr>
          <p:nvPr>
            <p:ph type="title" hasCustomPrompt="1"/>
          </p:nvPr>
        </p:nvSpPr>
        <p:spPr>
          <a:xfrm>
            <a:off x="958845" y="5038266"/>
            <a:ext cx="8388355" cy="727534"/>
          </a:xfrm>
        </p:spPr>
        <p:txBody>
          <a:bodyPr anchor="b">
            <a:normAutofit/>
          </a:bodyPr>
          <a:lstStyle>
            <a:lvl1pPr>
              <a:defRPr sz="2800" baseline="0"/>
            </a:lvl1pPr>
          </a:lstStyle>
          <a:p>
            <a:r>
              <a:rPr lang="en-US"/>
              <a:t>Presentation title</a:t>
            </a:r>
          </a:p>
        </p:txBody>
      </p:sp>
      <p:sp>
        <p:nvSpPr>
          <p:cNvPr id="5" name="Text Placeholder 4"/>
          <p:cNvSpPr>
            <a:spLocks noGrp="1"/>
          </p:cNvSpPr>
          <p:nvPr>
            <p:ph type="body" sz="quarter" idx="10" hasCustomPrompt="1"/>
          </p:nvPr>
        </p:nvSpPr>
        <p:spPr>
          <a:xfrm>
            <a:off x="958852" y="5876925"/>
            <a:ext cx="8170333"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281626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b="6435"/>
          <a:stretch/>
        </p:blipFill>
        <p:spPr>
          <a:xfrm flipH="1">
            <a:off x="-2116" y="1085856"/>
            <a:ext cx="12191999" cy="5400675"/>
          </a:xfrm>
          <a:prstGeom prst="rect">
            <a:avLst/>
          </a:prstGeom>
        </p:spPr>
      </p:pic>
      <p:sp>
        <p:nvSpPr>
          <p:cNvPr id="16" name="Title 1" descr="Ideally your title should fit on one line." title="Slide title"/>
          <p:cNvSpPr>
            <a:spLocks noGrp="1"/>
          </p:cNvSpPr>
          <p:nvPr>
            <p:ph type="title"/>
          </p:nvPr>
        </p:nvSpPr>
        <p:spPr>
          <a:xfrm>
            <a:off x="501651" y="-1"/>
            <a:ext cx="9298516" cy="1080000"/>
          </a:xfrm>
        </p:spPr>
        <p:txBody>
          <a:bodyPr/>
          <a:lstStyle/>
          <a:p>
            <a:r>
              <a:rPr lang="en-US"/>
              <a:t>Click to edit Master title style</a:t>
            </a:r>
            <a:endParaRPr lang="en-GB"/>
          </a:p>
        </p:txBody>
      </p:sp>
      <p:sp>
        <p:nvSpPr>
          <p:cNvPr id="19" name="Text Placeholder 3"/>
          <p:cNvSpPr>
            <a:spLocks noGrp="1"/>
          </p:cNvSpPr>
          <p:nvPr>
            <p:ph type="body" sz="quarter" idx="10"/>
          </p:nvPr>
        </p:nvSpPr>
        <p:spPr>
          <a:xfrm>
            <a:off x="0" y="1860550"/>
            <a:ext cx="9169400" cy="2647950"/>
          </a:xfrm>
          <a:solidFill>
            <a:srgbClr val="00539B">
              <a:alpha val="74902"/>
            </a:srgbClr>
          </a:solidFill>
        </p:spPr>
        <p:txBody>
          <a:bodyPr lIns="360000" tIns="144000" bIns="72000">
            <a:normAutofit/>
          </a:bodyPr>
          <a:lstStyle>
            <a:lvl1pPr>
              <a:spcAft>
                <a:spcPts val="601"/>
              </a:spcAft>
              <a:defRPr sz="2000" b="0">
                <a:solidFill>
                  <a:schemeClr val="bg1"/>
                </a:solidFill>
              </a:defRPr>
            </a:lvl1pPr>
            <a:lvl2pPr marL="0" indent="0">
              <a:spcAft>
                <a:spcPts val="601"/>
              </a:spcAft>
              <a:buFontTx/>
              <a:buNone/>
              <a:defRPr sz="2000">
                <a:solidFill>
                  <a:schemeClr val="bg1"/>
                </a:solidFill>
              </a:defRPr>
            </a:lvl2pPr>
            <a:lvl3pPr>
              <a:spcAft>
                <a:spcPts val="601"/>
              </a:spcAft>
              <a:defRPr sz="2000">
                <a:solidFill>
                  <a:schemeClr val="bg1"/>
                </a:solidFill>
              </a:defRPr>
            </a:lvl3pPr>
            <a:lvl4pPr>
              <a:spcAft>
                <a:spcPts val="601"/>
              </a:spcAft>
              <a:defRPr sz="2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9197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Content slide 2">
    <p:spTree>
      <p:nvGrpSpPr>
        <p:cNvPr id="1" name=""/>
        <p:cNvGrpSpPr/>
        <p:nvPr/>
      </p:nvGrpSpPr>
      <p:grpSpPr>
        <a:xfrm>
          <a:off x="0" y="0"/>
          <a:ext cx="0" cy="0"/>
          <a:chOff x="0" y="0"/>
          <a:chExt cx="0" cy="0"/>
        </a:xfrm>
      </p:grpSpPr>
      <p:sp>
        <p:nvSpPr>
          <p:cNvPr id="16" name="Title 1" descr="Ideally your title should fit on one line." title="Slide title"/>
          <p:cNvSpPr>
            <a:spLocks noGrp="1"/>
          </p:cNvSpPr>
          <p:nvPr>
            <p:ph type="title"/>
          </p:nvPr>
        </p:nvSpPr>
        <p:spPr>
          <a:xfrm>
            <a:off x="501651" y="-1"/>
            <a:ext cx="9298516" cy="1080000"/>
          </a:xfrm>
        </p:spPr>
        <p:txBody>
          <a:bodyPr/>
          <a:lstStyle/>
          <a:p>
            <a:r>
              <a:rPr lang="en-US"/>
              <a:t>Click to edit Master title style</a:t>
            </a:r>
            <a:endParaRPr lang="en-GB"/>
          </a:p>
        </p:txBody>
      </p:sp>
      <p:sp>
        <p:nvSpPr>
          <p:cNvPr id="19" name="Text Placeholder 3"/>
          <p:cNvSpPr>
            <a:spLocks noGrp="1"/>
          </p:cNvSpPr>
          <p:nvPr>
            <p:ph type="body" sz="quarter" idx="10"/>
          </p:nvPr>
        </p:nvSpPr>
        <p:spPr>
          <a:xfrm>
            <a:off x="0" y="1860550"/>
            <a:ext cx="9169400" cy="2647950"/>
          </a:xfrm>
          <a:solidFill>
            <a:srgbClr val="00539B">
              <a:alpha val="74902"/>
            </a:srgbClr>
          </a:solidFill>
        </p:spPr>
        <p:txBody>
          <a:bodyPr lIns="360000" tIns="144000" bIns="72000">
            <a:normAutofit/>
          </a:bodyPr>
          <a:lstStyle>
            <a:lvl1pPr>
              <a:spcAft>
                <a:spcPts val="601"/>
              </a:spcAft>
              <a:defRPr sz="2000" b="0">
                <a:solidFill>
                  <a:schemeClr val="bg1"/>
                </a:solidFill>
              </a:defRPr>
            </a:lvl1pPr>
            <a:lvl2pPr marL="0" indent="0">
              <a:spcAft>
                <a:spcPts val="601"/>
              </a:spcAft>
              <a:buFontTx/>
              <a:buNone/>
              <a:defRPr sz="2000">
                <a:solidFill>
                  <a:schemeClr val="bg1"/>
                </a:solidFill>
              </a:defRPr>
            </a:lvl2pPr>
            <a:lvl3pPr>
              <a:spcAft>
                <a:spcPts val="601"/>
              </a:spcAft>
              <a:defRPr sz="2000">
                <a:solidFill>
                  <a:schemeClr val="bg1"/>
                </a:solidFill>
              </a:defRPr>
            </a:lvl3pPr>
            <a:lvl4pPr>
              <a:spcAft>
                <a:spcPts val="601"/>
              </a:spcAft>
              <a:defRPr sz="2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2"/>
          <p:cNvSpPr>
            <a:spLocks noGrp="1"/>
          </p:cNvSpPr>
          <p:nvPr>
            <p:ph type="pic" sz="quarter" idx="11"/>
          </p:nvPr>
        </p:nvSpPr>
        <p:spPr>
          <a:xfrm>
            <a:off x="3" y="1092206"/>
            <a:ext cx="12189884" cy="5383213"/>
          </a:xfrm>
          <a:noFill/>
          <a:ln>
            <a:noFill/>
          </a:ln>
        </p:spPr>
        <p:txBody>
          <a:bodyPr/>
          <a:lstStyle/>
          <a:p>
            <a:endParaRPr lang="en-GB"/>
          </a:p>
        </p:txBody>
      </p:sp>
    </p:spTree>
    <p:extLst>
      <p:ext uri="{BB962C8B-B14F-4D97-AF65-F5344CB8AC3E}">
        <p14:creationId xmlns:p14="http://schemas.microsoft.com/office/powerpoint/2010/main" val="3245599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 y="1092206"/>
            <a:ext cx="12189884" cy="5383213"/>
          </a:xfrm>
          <a:noFill/>
          <a:ln>
            <a:noFill/>
          </a:ln>
        </p:spPr>
        <p:txBody>
          <a:bodyPr/>
          <a:lstStyle/>
          <a:p>
            <a:endParaRPr lang="en-GB"/>
          </a:p>
        </p:txBody>
      </p:sp>
      <p:sp>
        <p:nvSpPr>
          <p:cNvPr id="15" name="Text Placeholder 3"/>
          <p:cNvSpPr>
            <a:spLocks noGrp="1"/>
          </p:cNvSpPr>
          <p:nvPr>
            <p:ph type="body" sz="quarter" idx="10"/>
          </p:nvPr>
        </p:nvSpPr>
        <p:spPr>
          <a:xfrm>
            <a:off x="0" y="1860550"/>
            <a:ext cx="9169400" cy="2647950"/>
          </a:xfrm>
          <a:solidFill>
            <a:srgbClr val="00539B">
              <a:alpha val="74902"/>
            </a:srgbClr>
          </a:solidFill>
        </p:spPr>
        <p:txBody>
          <a:bodyPr lIns="360000" tIns="144000" bIns="72000">
            <a:normAutofit/>
          </a:bodyPr>
          <a:lstStyle>
            <a:lvl1pPr>
              <a:spcAft>
                <a:spcPts val="601"/>
              </a:spcAft>
              <a:defRPr sz="2000" b="0">
                <a:solidFill>
                  <a:schemeClr val="bg1"/>
                </a:solidFill>
              </a:defRPr>
            </a:lvl1pPr>
            <a:lvl2pPr marL="0" indent="0">
              <a:spcAft>
                <a:spcPts val="601"/>
              </a:spcAft>
              <a:buFontTx/>
              <a:buNone/>
              <a:defRPr sz="2000">
                <a:solidFill>
                  <a:schemeClr val="bg1"/>
                </a:solidFill>
              </a:defRPr>
            </a:lvl2pPr>
            <a:lvl3pPr>
              <a:spcAft>
                <a:spcPts val="601"/>
              </a:spcAft>
              <a:defRPr sz="2000">
                <a:solidFill>
                  <a:schemeClr val="bg1"/>
                </a:solidFill>
              </a:defRPr>
            </a:lvl3pPr>
            <a:lvl4pPr>
              <a:spcAft>
                <a:spcPts val="601"/>
              </a:spcAft>
              <a:defRPr sz="2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itle 1" descr="Ideally your title should fit on one line." title="Slide title"/>
          <p:cNvSpPr>
            <a:spLocks noGrp="1"/>
          </p:cNvSpPr>
          <p:nvPr>
            <p:ph type="title"/>
          </p:nvPr>
        </p:nvSpPr>
        <p:spPr>
          <a:xfrm>
            <a:off x="501651" y="-1"/>
            <a:ext cx="9298516" cy="1080000"/>
          </a:xfrm>
        </p:spPr>
        <p:txBody>
          <a:bodyPr/>
          <a:lstStyle/>
          <a:p>
            <a:r>
              <a:rPr lang="en-US"/>
              <a:t>Click to edit Master title style</a:t>
            </a:r>
            <a:endParaRPr lang="en-GB"/>
          </a:p>
        </p:txBody>
      </p:sp>
    </p:spTree>
    <p:extLst>
      <p:ext uri="{BB962C8B-B14F-4D97-AF65-F5344CB8AC3E}">
        <p14:creationId xmlns:p14="http://schemas.microsoft.com/office/powerpoint/2010/main" val="1894008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11966"/>
          <a:stretch/>
        </p:blipFill>
        <p:spPr>
          <a:xfrm flipH="1">
            <a:off x="0" y="1086438"/>
            <a:ext cx="12192000" cy="5395414"/>
          </a:xfrm>
          <a:prstGeom prst="rect">
            <a:avLst/>
          </a:prstGeom>
        </p:spPr>
      </p:pic>
      <p:sp>
        <p:nvSpPr>
          <p:cNvPr id="14" name="Rectangle 13"/>
          <p:cNvSpPr/>
          <p:nvPr userDrawn="1"/>
        </p:nvSpPr>
        <p:spPr>
          <a:xfrm>
            <a:off x="0" y="1867473"/>
            <a:ext cx="916940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15" name="Text Placeholder 3"/>
          <p:cNvSpPr>
            <a:spLocks noGrp="1"/>
          </p:cNvSpPr>
          <p:nvPr>
            <p:ph type="body" sz="quarter" idx="10"/>
          </p:nvPr>
        </p:nvSpPr>
        <p:spPr>
          <a:xfrm>
            <a:off x="501669" y="2059011"/>
            <a:ext cx="8312151" cy="2398713"/>
          </a:xfrm>
        </p:spPr>
        <p:txBody>
          <a:bodyPr/>
          <a:lstStyle>
            <a:lvl1pPr>
              <a:spcAft>
                <a:spcPts val="601"/>
              </a:spcAft>
              <a:defRPr sz="4000" b="1">
                <a:solidFill>
                  <a:schemeClr val="bg1"/>
                </a:solidFill>
              </a:defRPr>
            </a:lvl1pPr>
            <a:lvl2pPr marL="0" indent="0">
              <a:spcAft>
                <a:spcPts val="601"/>
              </a:spcAft>
              <a:buFontTx/>
              <a:buNone/>
              <a:defRPr sz="4000">
                <a:solidFill>
                  <a:schemeClr val="bg1"/>
                </a:solidFill>
              </a:defRPr>
            </a:lvl2pPr>
            <a:lvl3pPr>
              <a:spcAft>
                <a:spcPts val="601"/>
              </a:spcAft>
              <a:defRPr sz="4000">
                <a:solidFill>
                  <a:schemeClr val="bg1"/>
                </a:solidFill>
              </a:defRPr>
            </a:lvl3pPr>
            <a:lvl4pPr>
              <a:spcAft>
                <a:spcPts val="601"/>
              </a:spcAft>
              <a:defRPr sz="4000">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1053704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092538"/>
            <a:ext cx="12192000" cy="5382883"/>
          </a:xfrm>
          <a:prstGeom prst="rect">
            <a:avLst/>
          </a:prstGeom>
        </p:spPr>
      </p:pic>
      <p:sp>
        <p:nvSpPr>
          <p:cNvPr id="14" name="Rectangle 13"/>
          <p:cNvSpPr/>
          <p:nvPr userDrawn="1"/>
        </p:nvSpPr>
        <p:spPr>
          <a:xfrm>
            <a:off x="0" y="1860550"/>
            <a:ext cx="916940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15" name="Text Placeholder 3"/>
          <p:cNvSpPr>
            <a:spLocks noGrp="1"/>
          </p:cNvSpPr>
          <p:nvPr>
            <p:ph type="body" sz="quarter" idx="10"/>
          </p:nvPr>
        </p:nvSpPr>
        <p:spPr>
          <a:xfrm>
            <a:off x="501669" y="2059010"/>
            <a:ext cx="8312151" cy="2292675"/>
          </a:xfrm>
        </p:spPr>
        <p:txBody>
          <a:bodyPr/>
          <a:lstStyle>
            <a:lvl1pPr>
              <a:spcAft>
                <a:spcPts val="601"/>
              </a:spcAft>
              <a:defRPr sz="4000" b="1">
                <a:solidFill>
                  <a:schemeClr val="bg1"/>
                </a:solidFill>
              </a:defRPr>
            </a:lvl1pPr>
            <a:lvl2pPr marL="0" indent="0">
              <a:spcAft>
                <a:spcPts val="601"/>
              </a:spcAft>
              <a:buFontTx/>
              <a:buNone/>
              <a:defRPr sz="2000">
                <a:solidFill>
                  <a:schemeClr val="bg1"/>
                </a:solidFill>
              </a:defRPr>
            </a:lvl2pPr>
            <a:lvl3pPr>
              <a:spcAft>
                <a:spcPts val="601"/>
              </a:spcAft>
              <a:defRPr sz="2000">
                <a:solidFill>
                  <a:schemeClr val="bg1"/>
                </a:solidFill>
              </a:defRPr>
            </a:lvl3pPr>
            <a:lvl4pPr>
              <a:spcAft>
                <a:spcPts val="601"/>
              </a:spcAft>
              <a:defRPr sz="2000">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4049951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Case study master">
    <p:spTree>
      <p:nvGrpSpPr>
        <p:cNvPr id="1" name=""/>
        <p:cNvGrpSpPr/>
        <p:nvPr/>
      </p:nvGrpSpPr>
      <p:grpSpPr>
        <a:xfrm>
          <a:off x="0" y="0"/>
          <a:ext cx="0" cy="0"/>
          <a:chOff x="0" y="0"/>
          <a:chExt cx="0" cy="0"/>
        </a:xfrm>
      </p:grpSpPr>
      <p:cxnSp>
        <p:nvCxnSpPr>
          <p:cNvPr id="58" name="Straight Connector 57"/>
          <p:cNvCxnSpPr/>
          <p:nvPr userDrawn="1"/>
        </p:nvCxnSpPr>
        <p:spPr bwMode="auto">
          <a:xfrm>
            <a:off x="-4233"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5"/>
          </p:nvPr>
        </p:nvSpPr>
        <p:spPr>
          <a:xfrm>
            <a:off x="-4233" y="1085850"/>
            <a:ext cx="12192000" cy="5391150"/>
          </a:xfrm>
        </p:spPr>
        <p:txBody>
          <a:bodyPr>
            <a:normAutofit/>
          </a:bodyPr>
          <a:lstStyle/>
          <a:p>
            <a:endParaRPr lang="en-GB"/>
          </a:p>
        </p:txBody>
      </p:sp>
      <p:sp>
        <p:nvSpPr>
          <p:cNvPr id="9" name="Content Placeholder 8"/>
          <p:cNvSpPr>
            <a:spLocks noGrp="1"/>
          </p:cNvSpPr>
          <p:nvPr>
            <p:ph sz="quarter" idx="28" hasCustomPrompt="1"/>
          </p:nvPr>
        </p:nvSpPr>
        <p:spPr>
          <a:xfrm>
            <a:off x="575750" y="2066925"/>
            <a:ext cx="11197167"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a:t>.</a:t>
            </a:r>
          </a:p>
        </p:txBody>
      </p:sp>
      <p:sp>
        <p:nvSpPr>
          <p:cNvPr id="2" name="Title 1"/>
          <p:cNvSpPr>
            <a:spLocks noGrp="1"/>
          </p:cNvSpPr>
          <p:nvPr>
            <p:ph type="title"/>
          </p:nvPr>
        </p:nvSpPr>
        <p:spPr>
          <a:xfrm>
            <a:off x="501651" y="0"/>
            <a:ext cx="9298516" cy="1079500"/>
          </a:xfrm>
        </p:spPr>
        <p:txBody>
          <a:bodyPr>
            <a:normAutofit/>
          </a:bodyPr>
          <a:lstStyle>
            <a:lvl1pPr>
              <a:defRPr sz="2601" b="1">
                <a:latin typeface="Franklin Gothic Book" panose="020B0503020102020204" pitchFamily="34" charset="0"/>
              </a:defRPr>
            </a:lvl1pPr>
          </a:lstStyle>
          <a:p>
            <a:r>
              <a:rPr lang="en-GB"/>
              <a:t>Click to edit Master title style</a:t>
            </a:r>
            <a:endParaRPr lang="en-US"/>
          </a:p>
        </p:txBody>
      </p:sp>
      <p:sp>
        <p:nvSpPr>
          <p:cNvPr id="59" name="Date Placeholder 2"/>
          <p:cNvSpPr>
            <a:spLocks noGrp="1"/>
          </p:cNvSpPr>
          <p:nvPr>
            <p:ph type="dt" sz="half" idx="19"/>
          </p:nvPr>
        </p:nvSpPr>
        <p:spPr/>
        <p:txBody>
          <a:bodyPr/>
          <a:lstStyle>
            <a:lvl1pPr>
              <a:defRPr/>
            </a:lvl1pPr>
          </a:lstStyle>
          <a:p>
            <a:pPr>
              <a:defRPr/>
            </a:pPr>
            <a:endParaRPr lang="en-GB">
              <a:solidFill>
                <a:srgbClr val="00539B"/>
              </a:solidFill>
            </a:endParaRPr>
          </a:p>
        </p:txBody>
      </p:sp>
      <p:sp>
        <p:nvSpPr>
          <p:cNvPr id="60" name="Footer Placeholder 3"/>
          <p:cNvSpPr>
            <a:spLocks noGrp="1"/>
          </p:cNvSpPr>
          <p:nvPr>
            <p:ph type="ftr" sz="quarter" idx="20"/>
            <p:custDataLst>
              <p:tags r:id="rId1"/>
            </p:custDataLst>
          </p:nvPr>
        </p:nvSpPr>
        <p:spPr>
          <a:xfrm>
            <a:off x="0" y="6480000"/>
            <a:ext cx="12192000" cy="378000"/>
          </a:xfrm>
        </p:spPr>
        <p:txBody>
          <a:bodyPr/>
          <a:lstStyle>
            <a:lvl1pPr>
              <a:defRPr lang="en-GB" sz="900" b="1" i="0" u="none">
                <a:solidFill>
                  <a:srgbClr val="0000FF"/>
                </a:solidFill>
                <a:latin typeface="Arial"/>
              </a:defRPr>
            </a:lvl1pPr>
          </a:lstStyle>
          <a:p>
            <a:pPr>
              <a:defRPr/>
            </a:pPr>
            <a:endParaRPr>
              <a:solidFill>
                <a:srgbClr val="000000"/>
              </a:solidFill>
            </a:endParaRPr>
          </a:p>
        </p:txBody>
      </p:sp>
      <p:sp>
        <p:nvSpPr>
          <p:cNvPr id="62" name="Slide Number Placeholder 4"/>
          <p:cNvSpPr>
            <a:spLocks noGrp="1"/>
          </p:cNvSpPr>
          <p:nvPr>
            <p:ph type="sldNum" sz="quarter" idx="21"/>
          </p:nvPr>
        </p:nvSpPr>
        <p:spPr>
          <a:xfrm>
            <a:off x="11038417" y="6480202"/>
            <a:ext cx="480483"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1" y="2199204"/>
            <a:ext cx="2217045" cy="330072"/>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1" dirty="0" smtClean="0">
                <a:solidFill>
                  <a:schemeClr val="bg1"/>
                </a:solidFill>
                <a:latin typeface="Arial" pitchFamily="34" charset="0"/>
                <a:ea typeface="ＭＳ Ｐゴシック" pitchFamily="34" charset="-128"/>
                <a:cs typeface="+mn-cs"/>
              </a:defRPr>
            </a:lvl2pPr>
            <a:lvl3pPr>
              <a:defRPr lang="en-US" sz="1001" dirty="0" smtClean="0">
                <a:solidFill>
                  <a:schemeClr val="bg1"/>
                </a:solidFill>
                <a:latin typeface="Arial" pitchFamily="34" charset="0"/>
                <a:ea typeface="ＭＳ Ｐゴシック" pitchFamily="34" charset="-128"/>
                <a:cs typeface="+mn-cs"/>
              </a:defRPr>
            </a:lvl3pPr>
            <a:lvl4pPr>
              <a:defRPr lang="en-US" sz="1001" dirty="0" smtClean="0">
                <a:solidFill>
                  <a:schemeClr val="bg1"/>
                </a:solidFill>
                <a:latin typeface="Arial" pitchFamily="34" charset="0"/>
                <a:ea typeface="ＭＳ Ｐゴシック" pitchFamily="34" charset="-128"/>
                <a:cs typeface="+mn-cs"/>
              </a:defRPr>
            </a:lvl4pPr>
            <a:lvl5pPr>
              <a:defRPr lang="en-GB" sz="1001" dirty="0">
                <a:solidFill>
                  <a:schemeClr val="bg1"/>
                </a:solidFill>
                <a:ea typeface="ＭＳ Ｐゴシック" pitchFamily="34" charset="-128"/>
                <a:cs typeface="+mn-cs"/>
              </a:defRPr>
            </a:lvl5pPr>
          </a:lstStyle>
          <a:p>
            <a:pPr lvl="0" algn="ctr">
              <a:spcAft>
                <a:spcPct val="0"/>
              </a:spcAft>
            </a:pPr>
            <a:r>
              <a:rPr lang="en-US"/>
              <a:t>Click to edit Master text styles</a:t>
            </a:r>
          </a:p>
        </p:txBody>
      </p:sp>
      <p:sp>
        <p:nvSpPr>
          <p:cNvPr id="6" name="Content Placeholder 5"/>
          <p:cNvSpPr>
            <a:spLocks noGrp="1"/>
          </p:cNvSpPr>
          <p:nvPr>
            <p:ph sz="quarter" idx="26"/>
          </p:nvPr>
        </p:nvSpPr>
        <p:spPr>
          <a:xfrm>
            <a:off x="789517" y="2305051"/>
            <a:ext cx="5077883" cy="3752850"/>
          </a:xfrm>
        </p:spPr>
        <p:txBody>
          <a:bodyPr>
            <a:normAutofit/>
          </a:bodyPr>
          <a:lstStyle>
            <a:lvl1pPr marL="0" indent="0">
              <a:spcBef>
                <a:spcPts val="601"/>
              </a:spcBef>
              <a:spcAft>
                <a:spcPts val="601"/>
              </a:spcAft>
              <a:defRPr sz="1100" b="1">
                <a:solidFill>
                  <a:schemeClr val="accent1"/>
                </a:solidFill>
              </a:defRPr>
            </a:lvl1pPr>
            <a:lvl2pPr marL="0" indent="0">
              <a:spcAft>
                <a:spcPts val="0"/>
              </a:spcAft>
              <a:buNone/>
              <a:defRPr sz="1001">
                <a:solidFill>
                  <a:schemeClr val="tx1"/>
                </a:solidFill>
              </a:defRPr>
            </a:lvl2pPr>
          </a:lstStyle>
          <a:p>
            <a:pPr lvl="0"/>
            <a:r>
              <a:rPr lang="en-US"/>
              <a:t>Click to edit Master text styles</a:t>
            </a:r>
          </a:p>
          <a:p>
            <a:pPr lvl="1"/>
            <a:r>
              <a:rPr lang="en-US"/>
              <a:t>Click to edit text</a:t>
            </a:r>
          </a:p>
        </p:txBody>
      </p:sp>
      <p:sp>
        <p:nvSpPr>
          <p:cNvPr id="11" name="Picture Placeholder 10"/>
          <p:cNvSpPr>
            <a:spLocks noGrp="1"/>
          </p:cNvSpPr>
          <p:nvPr>
            <p:ph type="pic" sz="quarter" idx="30"/>
          </p:nvPr>
        </p:nvSpPr>
        <p:spPr>
          <a:xfrm>
            <a:off x="6117168" y="2305050"/>
            <a:ext cx="5452533" cy="2374900"/>
          </a:xfrm>
        </p:spPr>
        <p:txBody>
          <a:bodyPr>
            <a:normAutofit/>
          </a:bodyPr>
          <a:lstStyle/>
          <a:p>
            <a:endParaRPr lang="en-GB"/>
          </a:p>
        </p:txBody>
      </p:sp>
      <p:sp>
        <p:nvSpPr>
          <p:cNvPr id="24" name="Text Placeholder 6"/>
          <p:cNvSpPr>
            <a:spLocks noGrp="1"/>
          </p:cNvSpPr>
          <p:nvPr>
            <p:ph type="body" sz="quarter" idx="32" hasCustomPrompt="1"/>
          </p:nvPr>
        </p:nvSpPr>
        <p:spPr>
          <a:xfrm>
            <a:off x="575751" y="1255722"/>
            <a:ext cx="1818599" cy="69940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accent1"/>
                </a:solidFill>
                <a:latin typeface="Franklin Gothic Book" panose="020B0503020102020204" pitchFamily="34" charset="0"/>
                <a:cs typeface="+mn-cs"/>
              </a:defRPr>
            </a:lvl1pPr>
            <a:lvl2pPr>
              <a:defRPr lang="en-US" sz="1001" dirty="0" smtClean="0">
                <a:solidFill>
                  <a:schemeClr val="bg1"/>
                </a:solidFill>
                <a:latin typeface="Arial" pitchFamily="34" charset="0"/>
                <a:ea typeface="ＭＳ Ｐゴシック" pitchFamily="34" charset="-128"/>
                <a:cs typeface="+mn-cs"/>
              </a:defRPr>
            </a:lvl2pPr>
            <a:lvl3pPr>
              <a:defRPr lang="en-US" sz="1001" dirty="0" smtClean="0">
                <a:solidFill>
                  <a:schemeClr val="bg1"/>
                </a:solidFill>
                <a:latin typeface="Arial" pitchFamily="34" charset="0"/>
                <a:ea typeface="ＭＳ Ｐゴシック" pitchFamily="34" charset="-128"/>
                <a:cs typeface="+mn-cs"/>
              </a:defRPr>
            </a:lvl3pPr>
            <a:lvl4pPr>
              <a:defRPr lang="en-US" sz="1001" dirty="0" smtClean="0">
                <a:solidFill>
                  <a:schemeClr val="bg1"/>
                </a:solidFill>
                <a:latin typeface="Arial" pitchFamily="34" charset="0"/>
                <a:ea typeface="ＭＳ Ｐゴシック" pitchFamily="34" charset="-128"/>
                <a:cs typeface="+mn-cs"/>
              </a:defRPr>
            </a:lvl4pPr>
            <a:lvl5pPr>
              <a:defRPr lang="en-GB" sz="1001" dirty="0">
                <a:solidFill>
                  <a:schemeClr val="bg1"/>
                </a:solidFill>
                <a:ea typeface="ＭＳ Ｐゴシック" pitchFamily="34" charset="-128"/>
                <a:cs typeface="+mn-cs"/>
              </a:defRPr>
            </a:lvl5pPr>
          </a:lstStyle>
          <a:p>
            <a:pPr lvl="0" algn="ctr">
              <a:spcAft>
                <a:spcPct val="0"/>
              </a:spcAft>
            </a:pPr>
            <a:r>
              <a:rPr lang="en-US"/>
              <a:t>.</a:t>
            </a:r>
          </a:p>
          <a:p>
            <a:pPr lvl="0" algn="ctr">
              <a:spcAft>
                <a:spcPct val="0"/>
              </a:spcAft>
            </a:pPr>
            <a:endParaRPr lang="en-US"/>
          </a:p>
          <a:p>
            <a:pPr lvl="0" algn="ctr">
              <a:spcAft>
                <a:spcPct val="0"/>
              </a:spcAft>
            </a:pPr>
            <a:endParaRPr lang="en-US"/>
          </a:p>
        </p:txBody>
      </p:sp>
    </p:spTree>
    <p:extLst>
      <p:ext uri="{BB962C8B-B14F-4D97-AF65-F5344CB8AC3E}">
        <p14:creationId xmlns:p14="http://schemas.microsoft.com/office/powerpoint/2010/main" val="247260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539B"/>
              </a:solidFill>
            </a:endParaRPr>
          </a:p>
        </p:txBody>
      </p:sp>
    </p:spTree>
    <p:extLst>
      <p:ext uri="{BB962C8B-B14F-4D97-AF65-F5344CB8AC3E}">
        <p14:creationId xmlns:p14="http://schemas.microsoft.com/office/powerpoint/2010/main" val="334847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lvl1pPr>
              <a:defRPr b="1"/>
            </a:lvl1pPr>
          </a:lstStyle>
          <a:p>
            <a:r>
              <a:rPr lang="en-GB"/>
              <a:t>Click to edit Master title style</a:t>
            </a:r>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1067">
                <a:solidFill>
                  <a:schemeClr val="accent1"/>
                </a:solidFill>
              </a:defRPr>
            </a:lvl1pPr>
          </a:lstStyle>
          <a:p>
            <a:fld id="{4AC23DB2-FB1A-4E43-8F6F-8E1E5CEC6EBA}" type="datetime3">
              <a:rPr lang="en-GB" smtClean="0">
                <a:solidFill>
                  <a:srgbClr val="00539B"/>
                </a:solidFill>
              </a:rPr>
              <a:pPr/>
              <a:t>10 June, 2025</a:t>
            </a:fld>
            <a:endParaRPr lang="en-GB">
              <a:solidFill>
                <a:srgbClr val="00539B"/>
              </a:solidFill>
            </a:endParaRPr>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1067">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4" name="Text Placeholder 3"/>
          <p:cNvSpPr>
            <a:spLocks noGrp="1"/>
          </p:cNvSpPr>
          <p:nvPr>
            <p:ph type="body" sz="quarter" idx="10"/>
          </p:nvPr>
        </p:nvSpPr>
        <p:spPr>
          <a:xfrm>
            <a:off x="958853" y="1803402"/>
            <a:ext cx="10274300" cy="4321175"/>
          </a:xfrm>
        </p:spPr>
        <p:txBody>
          <a:bodyPr/>
          <a:lstStyle>
            <a:lvl1pPr>
              <a:defRPr sz="2133"/>
            </a:lvl1pPr>
            <a:lvl2pPr>
              <a:defRPr sz="2133"/>
            </a:lvl2pPr>
            <a:lvl3pPr>
              <a:defRPr sz="2133"/>
            </a:lvl3pPr>
            <a:lvl4pPr>
              <a:defRPr sz="2133"/>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40476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501651" y="23"/>
            <a:ext cx="9281328" cy="1079499"/>
          </a:xfrm>
        </p:spPr>
        <p:txBody>
          <a:bodyPr/>
          <a:lstStyle/>
          <a:p>
            <a:r>
              <a:rPr lang="en-GB"/>
              <a:t>Click to edit Master title style</a:t>
            </a:r>
            <a:endParaRPr lang="en-US"/>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5" name="Text Placeholder 4"/>
          <p:cNvSpPr>
            <a:spLocks noGrp="1"/>
          </p:cNvSpPr>
          <p:nvPr>
            <p:ph type="body" sz="quarter" idx="11" hasCustomPrompt="1"/>
          </p:nvPr>
        </p:nvSpPr>
        <p:spPr>
          <a:xfrm>
            <a:off x="1924294" y="2058990"/>
            <a:ext cx="4170655"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18412569" y="1247909"/>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4"/>
          <p:cNvSpPr>
            <a:spLocks noGrp="1"/>
          </p:cNvSpPr>
          <p:nvPr>
            <p:ph type="body" sz="quarter" idx="15" hasCustomPrompt="1"/>
          </p:nvPr>
        </p:nvSpPr>
        <p:spPr>
          <a:xfrm>
            <a:off x="7533217" y="2058990"/>
            <a:ext cx="4231731"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Picture Placeholder 3"/>
          <p:cNvSpPr>
            <a:spLocks noGrp="1"/>
          </p:cNvSpPr>
          <p:nvPr>
            <p:ph type="pic" sz="quarter" idx="13"/>
          </p:nvPr>
        </p:nvSpPr>
        <p:spPr>
          <a:xfrm>
            <a:off x="501665" y="2059010"/>
            <a:ext cx="1206065" cy="904549"/>
          </a:xfrm>
        </p:spPr>
        <p:txBody>
          <a:bodyPr/>
          <a:lstStyle/>
          <a:p>
            <a:endParaRPr lang="en-GB"/>
          </a:p>
        </p:txBody>
      </p:sp>
      <p:sp>
        <p:nvSpPr>
          <p:cNvPr id="26" name="Picture Placeholder 3"/>
          <p:cNvSpPr>
            <a:spLocks noGrp="1"/>
          </p:cNvSpPr>
          <p:nvPr>
            <p:ph type="pic" sz="quarter" idx="16"/>
          </p:nvPr>
        </p:nvSpPr>
        <p:spPr>
          <a:xfrm>
            <a:off x="6094947" y="2059010"/>
            <a:ext cx="1206065" cy="904549"/>
          </a:xfrm>
        </p:spPr>
        <p:txBody>
          <a:bodyPr/>
          <a:lstStyle/>
          <a:p>
            <a:endParaRPr lang="en-GB"/>
          </a:p>
        </p:txBody>
      </p:sp>
    </p:spTree>
    <p:extLst>
      <p:ext uri="{BB962C8B-B14F-4D97-AF65-F5344CB8AC3E}">
        <p14:creationId xmlns:p14="http://schemas.microsoft.com/office/powerpoint/2010/main" val="407516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501651" y="23"/>
            <a:ext cx="9281328" cy="1079499"/>
          </a:xfrm>
        </p:spPr>
        <p:txBody>
          <a:bodyPr/>
          <a:lstStyle/>
          <a:p>
            <a:r>
              <a:rPr lang="en-GB"/>
              <a:t>Click to edit Master title style</a:t>
            </a:r>
            <a:endParaRPr lang="en-US"/>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5" name="Text Placeholder 4"/>
          <p:cNvSpPr>
            <a:spLocks noGrp="1"/>
          </p:cNvSpPr>
          <p:nvPr>
            <p:ph type="body" sz="quarter" idx="11" hasCustomPrompt="1"/>
          </p:nvPr>
        </p:nvSpPr>
        <p:spPr>
          <a:xfrm>
            <a:off x="1924298" y="2058990"/>
            <a:ext cx="3957937"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4"/>
          <p:cNvSpPr>
            <a:spLocks noGrp="1"/>
          </p:cNvSpPr>
          <p:nvPr>
            <p:ph type="body" sz="quarter" idx="15" hasCustomPrompt="1"/>
          </p:nvPr>
        </p:nvSpPr>
        <p:spPr>
          <a:xfrm>
            <a:off x="7533217" y="2058990"/>
            <a:ext cx="4231731"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Picture Placeholder 3"/>
          <p:cNvSpPr>
            <a:spLocks noGrp="1"/>
          </p:cNvSpPr>
          <p:nvPr>
            <p:ph type="pic" sz="quarter" idx="13"/>
          </p:nvPr>
        </p:nvSpPr>
        <p:spPr>
          <a:xfrm>
            <a:off x="501665" y="2059010"/>
            <a:ext cx="1206065" cy="904549"/>
          </a:xfrm>
        </p:spPr>
        <p:txBody>
          <a:bodyPr/>
          <a:lstStyle/>
          <a:p>
            <a:endParaRPr lang="en-GB"/>
          </a:p>
        </p:txBody>
      </p:sp>
      <p:sp>
        <p:nvSpPr>
          <p:cNvPr id="26" name="Picture Placeholder 3"/>
          <p:cNvSpPr>
            <a:spLocks noGrp="1"/>
          </p:cNvSpPr>
          <p:nvPr>
            <p:ph type="pic" sz="quarter" idx="16"/>
          </p:nvPr>
        </p:nvSpPr>
        <p:spPr>
          <a:xfrm>
            <a:off x="6094947" y="2059010"/>
            <a:ext cx="1206065" cy="904549"/>
          </a:xfrm>
        </p:spPr>
        <p:txBody>
          <a:bodyPr/>
          <a:lstStyle/>
          <a:p>
            <a:endParaRPr lang="en-GB"/>
          </a:p>
        </p:txBody>
      </p:sp>
      <p:sp>
        <p:nvSpPr>
          <p:cNvPr id="12" name="Text Placeholder 4"/>
          <p:cNvSpPr>
            <a:spLocks noGrp="1"/>
          </p:cNvSpPr>
          <p:nvPr>
            <p:ph type="body" sz="quarter" idx="21"/>
          </p:nvPr>
        </p:nvSpPr>
        <p:spPr>
          <a:xfrm>
            <a:off x="6117168" y="5838825"/>
            <a:ext cx="568113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a:t>Click to edit Master text styles</a:t>
            </a:r>
          </a:p>
          <a:p>
            <a:pPr lvl="1"/>
            <a:r>
              <a:rPr lang="en-US"/>
              <a:t>Second level</a:t>
            </a:r>
          </a:p>
        </p:txBody>
      </p:sp>
      <p:sp>
        <p:nvSpPr>
          <p:cNvPr id="13" name="Text Placeholder 4"/>
          <p:cNvSpPr>
            <a:spLocks noGrp="1"/>
          </p:cNvSpPr>
          <p:nvPr>
            <p:ph type="body" sz="quarter" idx="24"/>
          </p:nvPr>
        </p:nvSpPr>
        <p:spPr>
          <a:xfrm>
            <a:off x="501651" y="5838825"/>
            <a:ext cx="5458884"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092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501653" y="23"/>
            <a:ext cx="9298515" cy="1079499"/>
          </a:xfrm>
        </p:spPr>
        <p:txBody>
          <a:bodyPr/>
          <a:lstStyle/>
          <a:p>
            <a:r>
              <a:rPr lang="en-GB"/>
              <a:t>Click to edit Master title style</a:t>
            </a:r>
            <a:endParaRPr lang="en-US"/>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5" name="Text Placeholder 4"/>
          <p:cNvSpPr>
            <a:spLocks noGrp="1"/>
          </p:cNvSpPr>
          <p:nvPr>
            <p:ph type="body" sz="quarter" idx="11" hasCustomPrompt="1"/>
          </p:nvPr>
        </p:nvSpPr>
        <p:spPr>
          <a:xfrm>
            <a:off x="1924283" y="2058990"/>
            <a:ext cx="9874020" cy="4042529"/>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18412569" y="1247909"/>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Picture Placeholder 3"/>
          <p:cNvSpPr>
            <a:spLocks noGrp="1"/>
          </p:cNvSpPr>
          <p:nvPr>
            <p:ph type="pic" sz="quarter" idx="13"/>
          </p:nvPr>
        </p:nvSpPr>
        <p:spPr>
          <a:xfrm>
            <a:off x="501665" y="2059010"/>
            <a:ext cx="1206065" cy="904549"/>
          </a:xfrm>
        </p:spPr>
        <p:txBody>
          <a:bodyPr/>
          <a:lstStyle/>
          <a:p>
            <a:endParaRPr lang="en-GB"/>
          </a:p>
        </p:txBody>
      </p:sp>
      <p:sp>
        <p:nvSpPr>
          <p:cNvPr id="10" name="Text Placeholder 4"/>
          <p:cNvSpPr>
            <a:spLocks noGrp="1"/>
          </p:cNvSpPr>
          <p:nvPr>
            <p:ph type="body" sz="quarter" idx="24"/>
          </p:nvPr>
        </p:nvSpPr>
        <p:spPr>
          <a:xfrm>
            <a:off x="501670" y="5838825"/>
            <a:ext cx="11296647"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2209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NEW 1 Single column layout with icon">
    <p:spTree>
      <p:nvGrpSpPr>
        <p:cNvPr id="1" name=""/>
        <p:cNvGrpSpPr/>
        <p:nvPr/>
      </p:nvGrpSpPr>
      <p:grpSpPr>
        <a:xfrm>
          <a:off x="0" y="0"/>
          <a:ext cx="0" cy="0"/>
          <a:chOff x="0" y="0"/>
          <a:chExt cx="0" cy="0"/>
        </a:xfrm>
      </p:grpSpPr>
      <p:sp>
        <p:nvSpPr>
          <p:cNvPr id="8" name="Round Single Corner Rectangle 7"/>
          <p:cNvSpPr/>
          <p:nvPr userDrawn="1"/>
        </p:nvSpPr>
        <p:spPr>
          <a:xfrm>
            <a:off x="-1" y="1849437"/>
            <a:ext cx="12189884" cy="4332287"/>
          </a:xfrm>
          <a:prstGeom prst="round1Rect">
            <a:avLst>
              <a:gd name="adj" fmla="val 0"/>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2" name="Title 1"/>
          <p:cNvSpPr>
            <a:spLocks noGrp="1"/>
          </p:cNvSpPr>
          <p:nvPr>
            <p:ph type="title"/>
          </p:nvPr>
        </p:nvSpPr>
        <p:spPr>
          <a:xfrm>
            <a:off x="501653" y="23"/>
            <a:ext cx="9298515" cy="1079499"/>
          </a:xfrm>
        </p:spPr>
        <p:txBody>
          <a:bodyPr/>
          <a:lstStyle/>
          <a:p>
            <a:r>
              <a:rPr lang="en-GB"/>
              <a:t>Click to edit Master title style</a:t>
            </a:r>
            <a:endParaRPr lang="en-US"/>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5" name="Text Placeholder 4"/>
          <p:cNvSpPr>
            <a:spLocks noGrp="1"/>
          </p:cNvSpPr>
          <p:nvPr>
            <p:ph type="body" sz="quarter" idx="11" hasCustomPrompt="1"/>
          </p:nvPr>
        </p:nvSpPr>
        <p:spPr>
          <a:xfrm>
            <a:off x="1924283" y="2058990"/>
            <a:ext cx="9874020" cy="4042529"/>
          </a:xfrm>
        </p:spPr>
        <p:txBody>
          <a:bodyPr/>
          <a:lstStyle>
            <a:lvl1pPr>
              <a:defRPr>
                <a:solidFill>
                  <a:schemeClr val="accent1"/>
                </a:solidFill>
              </a:defRPr>
            </a:lvl1pPr>
            <a:lvl2pPr>
              <a:buClr>
                <a:schemeClr val="tx1"/>
              </a:buClr>
              <a:defRPr/>
            </a:lvl2pPr>
          </a:lstStyle>
          <a:p>
            <a:pPr lvl="0"/>
            <a:r>
              <a:rPr lang="en-US"/>
              <a:t>Click to edit master text styles</a:t>
            </a:r>
          </a:p>
          <a:p>
            <a:pPr lvl="1"/>
            <a:r>
              <a:rPr lang="en-US"/>
              <a:t>Second level</a:t>
            </a:r>
          </a:p>
          <a:p>
            <a:pPr lvl="3"/>
            <a:r>
              <a:rPr lang="en-US"/>
              <a:t>Fourth level</a:t>
            </a:r>
          </a:p>
          <a:p>
            <a:pPr lvl="3"/>
            <a:r>
              <a:rPr lang="en-US"/>
              <a:t>Fourth level</a:t>
            </a:r>
          </a:p>
        </p:txBody>
      </p:sp>
      <p:sp>
        <p:nvSpPr>
          <p:cNvPr id="7" name="Text Placeholder 6"/>
          <p:cNvSpPr>
            <a:spLocks noGrp="1"/>
          </p:cNvSpPr>
          <p:nvPr>
            <p:ph type="body" sz="quarter" idx="12"/>
          </p:nvPr>
        </p:nvSpPr>
        <p:spPr>
          <a:xfrm>
            <a:off x="18412569" y="1247909"/>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Picture Placeholder 3"/>
          <p:cNvSpPr>
            <a:spLocks noGrp="1"/>
          </p:cNvSpPr>
          <p:nvPr>
            <p:ph type="pic" sz="quarter" idx="13"/>
          </p:nvPr>
        </p:nvSpPr>
        <p:spPr>
          <a:xfrm>
            <a:off x="501665" y="2059010"/>
            <a:ext cx="1206065" cy="904549"/>
          </a:xfrm>
        </p:spPr>
        <p:txBody>
          <a:bodyPr/>
          <a:lstStyle/>
          <a:p>
            <a:endParaRPr lang="en-GB"/>
          </a:p>
        </p:txBody>
      </p:sp>
      <p:sp>
        <p:nvSpPr>
          <p:cNvPr id="10" name="Text Placeholder 4"/>
          <p:cNvSpPr>
            <a:spLocks noGrp="1"/>
          </p:cNvSpPr>
          <p:nvPr>
            <p:ph type="body" sz="quarter" idx="24"/>
          </p:nvPr>
        </p:nvSpPr>
        <p:spPr>
          <a:xfrm>
            <a:off x="501670" y="5838825"/>
            <a:ext cx="11296647"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415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66" y="2160613"/>
            <a:ext cx="10289799" cy="4310063"/>
          </a:xfrm>
          <a:prstGeom prst="round2SameRect">
            <a:avLst>
              <a:gd name="adj1" fmla="val 6208"/>
              <a:gd name="adj2" fmla="val 0"/>
            </a:avLst>
          </a:prstGeom>
        </p:spPr>
        <p:txBody>
          <a:bodyPr/>
          <a:lstStyle/>
          <a:p>
            <a:pPr lvl="0"/>
            <a:r>
              <a:rPr lang="en-US" noProof="0"/>
              <a:t>Click icon to add picture</a:t>
            </a:r>
            <a:endParaRPr lang="en-GB" noProof="0"/>
          </a:p>
        </p:txBody>
      </p:sp>
      <p:cxnSp>
        <p:nvCxnSpPr>
          <p:cNvPr id="97" name="Straight Connector 96"/>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99"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1"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Tree>
    <p:extLst>
      <p:ext uri="{BB962C8B-B14F-4D97-AF65-F5344CB8AC3E}">
        <p14:creationId xmlns:p14="http://schemas.microsoft.com/office/powerpoint/2010/main" val="1135744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25503" y="292122"/>
            <a:ext cx="8521700" cy="635001"/>
          </a:xfrm>
        </p:spPr>
        <p:txBody>
          <a:bodyPr/>
          <a:lstStyle/>
          <a:p>
            <a:r>
              <a:rPr lang="en-US"/>
              <a:t>Click to edit Master title style</a:t>
            </a:r>
            <a:endParaRPr lang="en-GB"/>
          </a:p>
        </p:txBody>
      </p:sp>
      <p:sp>
        <p:nvSpPr>
          <p:cNvPr id="3" name="Content Placeholder 2"/>
          <p:cNvSpPr>
            <a:spLocks noGrp="1"/>
          </p:cNvSpPr>
          <p:nvPr>
            <p:ph sz="half" idx="1"/>
          </p:nvPr>
        </p:nvSpPr>
        <p:spPr>
          <a:xfrm>
            <a:off x="1289053" y="1546234"/>
            <a:ext cx="4874683"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366933" y="1546225"/>
            <a:ext cx="4876800" cy="2392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366933" y="4090989"/>
            <a:ext cx="4876800" cy="239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958848" y="6480026"/>
            <a:ext cx="2495552" cy="378001"/>
          </a:xfrm>
          <a:prstGeom prst="rect">
            <a:avLst/>
          </a:prstGeom>
        </p:spPr>
        <p:txBody>
          <a:bodyPr/>
          <a:lstStyle>
            <a:lvl1pPr>
              <a:defRPr/>
            </a:lvl1pPr>
          </a:lstStyle>
          <a:p>
            <a:pPr>
              <a:defRPr/>
            </a:pPr>
            <a:endParaRPr lang="en-GB">
              <a:solidFill>
                <a:srgbClr val="00539B"/>
              </a:solidFill>
            </a:endParaRPr>
          </a:p>
        </p:txBody>
      </p:sp>
    </p:spTree>
    <p:extLst>
      <p:ext uri="{BB962C8B-B14F-4D97-AF65-F5344CB8AC3E}">
        <p14:creationId xmlns:p14="http://schemas.microsoft.com/office/powerpoint/2010/main" val="1070786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57" name="Footer Placeholder 4"/>
          <p:cNvSpPr>
            <a:spLocks noGrp="1"/>
          </p:cNvSpPr>
          <p:nvPr>
            <p:ph type="ftr" sz="quarter" idx="3"/>
          </p:nvPr>
        </p:nvSpPr>
        <p:spPr>
          <a:xfrm>
            <a:off x="4318017" y="6480000"/>
            <a:ext cx="3839633" cy="378000"/>
          </a:xfrm>
          <a:prstGeom prst="rect">
            <a:avLst/>
          </a:prstGeom>
        </p:spPr>
        <p:txBody>
          <a:bodyPr lIns="0" tIns="0" rIns="0" bIns="0" anchor="ctr"/>
          <a:lstStyle>
            <a:lvl1pPr>
              <a:defRPr sz="800">
                <a:solidFill>
                  <a:schemeClr val="accent1"/>
                </a:solidFill>
              </a:defRPr>
            </a:lvl1pPr>
          </a:lstStyle>
          <a:p>
            <a:endParaRPr>
              <a:solidFill>
                <a:srgbClr val="00539B"/>
              </a:solidFill>
            </a:endParaRPr>
          </a:p>
        </p:txBody>
      </p:sp>
      <p:sp>
        <p:nvSpPr>
          <p:cNvPr id="59"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4" name="Text Placeholder 3"/>
          <p:cNvSpPr>
            <a:spLocks noGrp="1"/>
          </p:cNvSpPr>
          <p:nvPr>
            <p:ph type="body" sz="quarter" idx="10"/>
          </p:nvPr>
        </p:nvSpPr>
        <p:spPr>
          <a:xfrm>
            <a:off x="958851" y="1803405"/>
            <a:ext cx="10274300"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40881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NEW Blank layout">
    <p:spTree>
      <p:nvGrpSpPr>
        <p:cNvPr id="1" name=""/>
        <p:cNvGrpSpPr/>
        <p:nvPr/>
      </p:nvGrpSpPr>
      <p:grpSpPr>
        <a:xfrm>
          <a:off x="0" y="0"/>
          <a:ext cx="0" cy="0"/>
          <a:chOff x="0" y="0"/>
          <a:chExt cx="0" cy="0"/>
        </a:xfrm>
      </p:grpSpPr>
      <p:sp>
        <p:nvSpPr>
          <p:cNvPr id="2" name="Title 1"/>
          <p:cNvSpPr>
            <a:spLocks noGrp="1"/>
          </p:cNvSpPr>
          <p:nvPr>
            <p:ph type="title"/>
          </p:nvPr>
        </p:nvSpPr>
        <p:spPr>
          <a:xfrm>
            <a:off x="501653" y="23"/>
            <a:ext cx="9298515" cy="1079499"/>
          </a:xfrm>
        </p:spPr>
        <p:txBody>
          <a:bodyPr/>
          <a:lstStyle/>
          <a:p>
            <a:r>
              <a:rPr lang="en-GB"/>
              <a:t>Click to edit Master title style</a:t>
            </a:r>
            <a:endParaRPr lang="en-US"/>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7" name="Text Placeholder 6"/>
          <p:cNvSpPr>
            <a:spLocks noGrp="1"/>
          </p:cNvSpPr>
          <p:nvPr>
            <p:ph type="body" sz="quarter" idx="12"/>
          </p:nvPr>
        </p:nvSpPr>
        <p:spPr>
          <a:xfrm>
            <a:off x="18412569" y="1247909"/>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246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New blank layout2">
    <p:spTree>
      <p:nvGrpSpPr>
        <p:cNvPr id="1" name=""/>
        <p:cNvGrpSpPr/>
        <p:nvPr/>
      </p:nvGrpSpPr>
      <p:grpSpPr>
        <a:xfrm>
          <a:off x="0" y="0"/>
          <a:ext cx="0" cy="0"/>
          <a:chOff x="0" y="0"/>
          <a:chExt cx="0" cy="0"/>
        </a:xfrm>
      </p:grpSpPr>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7" name="Text Placeholder 6"/>
          <p:cNvSpPr>
            <a:spLocks noGrp="1"/>
          </p:cNvSpPr>
          <p:nvPr>
            <p:ph type="body" sz="quarter" idx="12"/>
          </p:nvPr>
        </p:nvSpPr>
        <p:spPr>
          <a:xfrm>
            <a:off x="18412569" y="1247909"/>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Rectangle 2"/>
          <p:cNvSpPr/>
          <p:nvPr userDrawn="1"/>
        </p:nvSpPr>
        <p:spPr>
          <a:xfrm>
            <a:off x="0" y="-1"/>
            <a:ext cx="12192000" cy="68580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1"/>
              </a:spcAft>
            </a:pPr>
            <a:endParaRPr lang="en-GB" sz="1200">
              <a:solidFill>
                <a:srgbClr val="FFFFFF"/>
              </a:solidFill>
            </a:endParaRPr>
          </a:p>
        </p:txBody>
      </p:sp>
    </p:spTree>
    <p:extLst>
      <p:ext uri="{BB962C8B-B14F-4D97-AF65-F5344CB8AC3E}">
        <p14:creationId xmlns:p14="http://schemas.microsoft.com/office/powerpoint/2010/main" val="68126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25503" y="447675"/>
            <a:ext cx="8521700" cy="635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1289053" y="1546225"/>
            <a:ext cx="4874683" cy="5092700"/>
          </a:xfrm>
        </p:spPr>
        <p:txBody>
          <a:bodyPr/>
          <a:lstStyle/>
          <a:p>
            <a:pPr lvl="0"/>
            <a:endParaRPr lang="en-GB" noProof="0"/>
          </a:p>
        </p:txBody>
      </p:sp>
      <p:sp>
        <p:nvSpPr>
          <p:cNvPr id="4" name="Text Placeholder 3"/>
          <p:cNvSpPr>
            <a:spLocks noGrp="1"/>
          </p:cNvSpPr>
          <p:nvPr>
            <p:ph type="body" sz="half" idx="2"/>
          </p:nvPr>
        </p:nvSpPr>
        <p:spPr>
          <a:xfrm>
            <a:off x="6366933" y="1546225"/>
            <a:ext cx="48768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a:p>
        </p:txBody>
      </p:sp>
      <p:sp>
        <p:nvSpPr>
          <p:cNvPr id="6" name="Rectangle 6"/>
          <p:cNvSpPr>
            <a:spLocks noGrp="1" noChangeArrowheads="1"/>
          </p:cNvSpPr>
          <p:nvPr>
            <p:ph type="sldNum" sz="quarter" idx="11"/>
          </p:nvPr>
        </p:nvSpPr>
        <p:spPr>
          <a:ln/>
        </p:spPr>
        <p:txBody>
          <a:bodyPr/>
          <a:lstStyle>
            <a:lvl1pPr>
              <a:defRPr/>
            </a:lvl1pPr>
          </a:lstStyle>
          <a:p>
            <a:pPr>
              <a:defRPr/>
            </a:pPr>
            <a:fld id="{EE0464FD-0DF1-4A78-B504-BE02029833BA}"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701587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GB"/>
              <a:t>Click to edit Master title style</a:t>
            </a:r>
            <a:endParaRPr lang="en-US"/>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1067">
                <a:solidFill>
                  <a:schemeClr val="accent1"/>
                </a:solidFill>
              </a:defRPr>
            </a:lvl1pPr>
          </a:lstStyle>
          <a:p>
            <a:fld id="{64815ECD-0D2A-4942-A2BB-9C0FFC9E6DD9}" type="datetime3">
              <a:rPr lang="en-GB" smtClean="0">
                <a:solidFill>
                  <a:srgbClr val="00539B"/>
                </a:solidFill>
              </a:rPr>
              <a:pPr/>
              <a:t>10 June, 2025</a:t>
            </a:fld>
            <a:endParaRPr lang="en-GB">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1067">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5" name="Text Placeholder 4"/>
          <p:cNvSpPr>
            <a:spLocks noGrp="1"/>
          </p:cNvSpPr>
          <p:nvPr>
            <p:ph type="body" sz="quarter" idx="11"/>
          </p:nvPr>
        </p:nvSpPr>
        <p:spPr>
          <a:xfrm>
            <a:off x="958851" y="1446213"/>
            <a:ext cx="4806949" cy="503396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2" y="1446213"/>
            <a:ext cx="4806951" cy="503396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70959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101"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1"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4" name="Text Placeholder 3"/>
          <p:cNvSpPr>
            <a:spLocks noGrp="1"/>
          </p:cNvSpPr>
          <p:nvPr>
            <p:ph type="body" sz="quarter" idx="16"/>
          </p:nvPr>
        </p:nvSpPr>
        <p:spPr>
          <a:xfrm>
            <a:off x="958852" y="1457333"/>
            <a:ext cx="4806949" cy="502919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09842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General">
    <p:spTree>
      <p:nvGrpSpPr>
        <p:cNvPr id="1" name=""/>
        <p:cNvGrpSpPr/>
        <p:nvPr/>
      </p:nvGrpSpPr>
      <p:grpSpPr>
        <a:xfrm>
          <a:off x="0" y="0"/>
          <a:ext cx="0" cy="0"/>
          <a:chOff x="0" y="0"/>
          <a:chExt cx="0" cy="0"/>
        </a:xfrm>
      </p:grpSpPr>
      <p:sp>
        <p:nvSpPr>
          <p:cNvPr id="2" name="Title 1"/>
          <p:cNvSpPr>
            <a:spLocks noGrp="1"/>
          </p:cNvSpPr>
          <p:nvPr>
            <p:ph type="title"/>
          </p:nvPr>
        </p:nvSpPr>
        <p:spPr>
          <a:xfrm>
            <a:off x="484720" y="56267"/>
            <a:ext cx="11313581" cy="963385"/>
          </a:xfrm>
        </p:spPr>
        <p:txBody>
          <a:bodyPr anchor="b">
            <a:normAutofit/>
          </a:bodyPr>
          <a:lstStyle>
            <a:lvl1pPr>
              <a:lnSpc>
                <a:spcPct val="85000"/>
              </a:lnSpc>
              <a:defRPr sz="3200"/>
            </a:lvl1pPr>
          </a:lstStyle>
          <a:p>
            <a:r>
              <a:rPr lang="en-GB"/>
              <a:t>Click to edit Master title style</a:t>
            </a:r>
            <a:endParaRPr lang="en-US"/>
          </a:p>
        </p:txBody>
      </p:sp>
      <p:sp>
        <p:nvSpPr>
          <p:cNvPr id="57" name="Slide Number Placeholder 5"/>
          <p:cNvSpPr>
            <a:spLocks noGrp="1"/>
          </p:cNvSpPr>
          <p:nvPr>
            <p:ph type="sldNum" sz="quarter" idx="4"/>
          </p:nvPr>
        </p:nvSpPr>
        <p:spPr>
          <a:xfrm>
            <a:off x="113048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5" name="Text Placeholder 4"/>
          <p:cNvSpPr>
            <a:spLocks noGrp="1"/>
          </p:cNvSpPr>
          <p:nvPr>
            <p:ph type="body" sz="quarter" idx="11" hasCustomPrompt="1"/>
          </p:nvPr>
        </p:nvSpPr>
        <p:spPr>
          <a:xfrm>
            <a:off x="501666" y="1345317"/>
            <a:ext cx="5380567" cy="4042529"/>
          </a:xfrm>
        </p:spPr>
        <p:txBody>
          <a:bodyPr/>
          <a:lstStyle>
            <a:lvl1pPr>
              <a:spcAft>
                <a:spcPts val="300"/>
              </a:spcAft>
              <a:defRPr sz="1401">
                <a:solidFill>
                  <a:schemeClr val="accent1"/>
                </a:solidFill>
              </a:defRPr>
            </a:lvl1pPr>
            <a:lvl2pPr>
              <a:spcAft>
                <a:spcPts val="300"/>
              </a:spcAft>
              <a:defRPr/>
            </a:lvl2pPr>
            <a:lvl3pPr>
              <a:spcAft>
                <a:spcPts val="300"/>
              </a:spcAft>
              <a:defRPr/>
            </a:lvl3pPr>
            <a:lvl4pPr>
              <a:spcAft>
                <a:spcPts val="3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0963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 standar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776485"/>
            <a:ext cx="12192000" cy="8161586"/>
          </a:xfrm>
          <a:prstGeom prst="rect">
            <a:avLst/>
          </a:prstGeom>
        </p:spPr>
      </p:pic>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pic>
        <p:nvPicPr>
          <p:cNvPr id="10" name="Picture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dirty="0"/>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1834117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11/10/2023</a:t>
            </a:r>
            <a:endParaRPr lang="en-GB"/>
          </a:p>
        </p:txBody>
      </p:sp>
      <p:sp>
        <p:nvSpPr>
          <p:cNvPr id="5" name="Footer Placeholder 4"/>
          <p:cNvSpPr>
            <a:spLocks noGrp="1"/>
          </p:cNvSpPr>
          <p:nvPr>
            <p:ph type="ftr" sz="quarter" idx="11"/>
            <p:custDataLst>
              <p:tags r:id="rId1"/>
            </p:custDataLst>
          </p:nvPr>
        </p:nvSpPr>
        <p:spPr>
          <a:xfrm>
            <a:off x="0" y="6356350"/>
            <a:ext cx="12192000" cy="365125"/>
          </a:xfrm>
        </p:spPr>
        <p:txBody>
          <a:bodyPr/>
          <a:lstStyle>
            <a:lvl1pPr>
              <a:defRPr lang="en-GB"/>
            </a:lvl1p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p:txBody>
          <a:bodyPr/>
          <a:lstStyle/>
          <a:p>
            <a:fld id="{3DF447F7-E37E-4226-AC74-5226346174EE}" type="slidenum">
              <a:rPr lang="en-GB" smtClean="0"/>
              <a:t>‹#›</a:t>
            </a:fld>
            <a:endParaRPr lang="en-GB"/>
          </a:p>
        </p:txBody>
      </p:sp>
    </p:spTree>
    <p:extLst>
      <p:ext uri="{BB962C8B-B14F-4D97-AF65-F5344CB8AC3E}">
        <p14:creationId xmlns:p14="http://schemas.microsoft.com/office/powerpoint/2010/main" val="283900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600">
              <a:solidFill>
                <a:srgbClr val="FFFFFF"/>
              </a:solidFill>
              <a:latin typeface="Franklin Gothic Book"/>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 y="4407789"/>
            <a:ext cx="12192000" cy="2176272"/>
          </a:xfrm>
          <a:prstGeom prst="rect">
            <a:avLst/>
          </a:prstGeom>
        </p:spPr>
      </p:pic>
      <p:sp>
        <p:nvSpPr>
          <p:cNvPr id="70" name="Title 1"/>
          <p:cNvSpPr>
            <a:spLocks noGrp="1"/>
          </p:cNvSpPr>
          <p:nvPr>
            <p:ph type="title" hasCustomPrompt="1"/>
          </p:nvPr>
        </p:nvSpPr>
        <p:spPr>
          <a:xfrm>
            <a:off x="958845" y="4893126"/>
            <a:ext cx="8388355" cy="727535"/>
          </a:xfrm>
        </p:spPr>
        <p:txBody>
          <a:bodyPr anchor="b">
            <a:normAutofit/>
          </a:bodyPr>
          <a:lstStyle>
            <a:lvl1pPr>
              <a:defRPr sz="3733" baseline="0"/>
            </a:lvl1pPr>
          </a:lstStyle>
          <a:p>
            <a:r>
              <a:rPr lang="en-US"/>
              <a:t>Presentation title</a:t>
            </a:r>
          </a:p>
        </p:txBody>
      </p:sp>
      <p:sp>
        <p:nvSpPr>
          <p:cNvPr id="5" name="Text Placeholder 4"/>
          <p:cNvSpPr>
            <a:spLocks noGrp="1"/>
          </p:cNvSpPr>
          <p:nvPr>
            <p:ph type="body" sz="quarter" idx="10" hasCustomPrompt="1"/>
          </p:nvPr>
        </p:nvSpPr>
        <p:spPr>
          <a:xfrm>
            <a:off x="958851" y="5731785"/>
            <a:ext cx="8170333"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190295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GB">
              <a:solidFill>
                <a:srgbClr val="00539B"/>
              </a:solidFill>
            </a:endParaRPr>
          </a:p>
        </p:txBody>
      </p:sp>
      <p:sp>
        <p:nvSpPr>
          <p:cNvPr id="4" name="Footer Placeholder 3"/>
          <p:cNvSpPr>
            <a:spLocks noGrp="1"/>
          </p:cNvSpPr>
          <p:nvPr>
            <p:ph type="ftr" sz="quarter" idx="11"/>
            <p:custDataLst>
              <p:tags r:id="rId1"/>
            </p:custDataLst>
          </p:nvPr>
        </p:nvSpPr>
        <p:spPr>
          <a:xfrm>
            <a:off x="0" y="6480000"/>
            <a:ext cx="12192000" cy="378000"/>
          </a:xfrm>
        </p:spPr>
        <p:txBody>
          <a:bodyPr/>
          <a:lstStyle>
            <a:lvl1pPr algn="ctr">
              <a:defRPr lang="en-GB" sz="900" b="1" i="0" u="none">
                <a:solidFill>
                  <a:srgbClr val="0000FF"/>
                </a:solidFill>
                <a:latin typeface="Arial"/>
              </a:defRPr>
            </a:lvl1pPr>
          </a:lstStyle>
          <a:p>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a:solidFill>
                <a:srgbClr val="00539B"/>
              </a:solidFill>
            </a:endParaRPr>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1">
                <a:solidFill>
                  <a:srgbClr val="FFFFFF"/>
                </a:solidFill>
                <a:latin typeface="Franklin Gothic Book"/>
              </a:rPr>
              <a:t>Simple layouts</a:t>
            </a:r>
          </a:p>
        </p:txBody>
      </p:sp>
      <p:grpSp>
        <p:nvGrpSpPr>
          <p:cNvPr id="7" name="Group 6"/>
          <p:cNvGrpSpPr/>
          <p:nvPr userDrawn="1"/>
        </p:nvGrpSpPr>
        <p:grpSpPr>
          <a:xfrm>
            <a:off x="-1204381"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109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501651" y="23"/>
            <a:ext cx="9281328" cy="1079499"/>
          </a:xfrm>
        </p:spPr>
        <p:txBody>
          <a:bodyPr/>
          <a:lstStyle/>
          <a:p>
            <a:r>
              <a:rPr lang="en-GB"/>
              <a:t>Click to edit Master title style</a:t>
            </a:r>
            <a:endParaRPr lang="en-US"/>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24" name="Picture Placeholder 3"/>
          <p:cNvSpPr>
            <a:spLocks noGrp="1"/>
          </p:cNvSpPr>
          <p:nvPr>
            <p:ph type="pic" sz="quarter" idx="13"/>
          </p:nvPr>
        </p:nvSpPr>
        <p:spPr>
          <a:xfrm>
            <a:off x="501665" y="2059010"/>
            <a:ext cx="1206065" cy="904549"/>
          </a:xfrm>
        </p:spPr>
        <p:txBody>
          <a:bodyPr/>
          <a:lstStyle/>
          <a:p>
            <a:endParaRPr lang="en-GB"/>
          </a:p>
        </p:txBody>
      </p:sp>
      <p:sp>
        <p:nvSpPr>
          <p:cNvPr id="4" name="Text Placeholder 3"/>
          <p:cNvSpPr>
            <a:spLocks noGrp="1"/>
          </p:cNvSpPr>
          <p:nvPr>
            <p:ph type="body" sz="quarter" idx="21"/>
          </p:nvPr>
        </p:nvSpPr>
        <p:spPr>
          <a:xfrm>
            <a:off x="1895281" y="2049463"/>
            <a:ext cx="4170657" cy="1884362"/>
          </a:xfrm>
        </p:spPr>
        <p:txBody>
          <a:bodyPr>
            <a:noAutofit/>
          </a:bodyPr>
          <a:lstStyle>
            <a:lvl1pPr>
              <a:spcAft>
                <a:spcPts val="300"/>
              </a:spcAft>
              <a:defRPr>
                <a:solidFill>
                  <a:schemeClr val="accent1"/>
                </a:solidFill>
              </a:defRPr>
            </a:lvl1pPr>
            <a:lvl2pPr>
              <a:spcAft>
                <a:spcPts val="0"/>
              </a:spcAft>
              <a:buClr>
                <a:schemeClr val="tx1"/>
              </a:buClr>
              <a:defRPr sz="1001"/>
            </a:lvl2pPr>
            <a:lvl3pPr>
              <a:spcAft>
                <a:spcPts val="0"/>
              </a:spcAft>
              <a:defRPr sz="1001"/>
            </a:lvl3pPr>
            <a:lvl4pPr>
              <a:spcAft>
                <a:spcPts val="0"/>
              </a:spcAft>
              <a:defRPr sz="1001"/>
            </a:lvl4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19" name="Picture Placeholder 3"/>
          <p:cNvSpPr>
            <a:spLocks noGrp="1"/>
          </p:cNvSpPr>
          <p:nvPr>
            <p:ph type="pic" sz="quarter" idx="22"/>
          </p:nvPr>
        </p:nvSpPr>
        <p:spPr>
          <a:xfrm>
            <a:off x="6231041" y="2068535"/>
            <a:ext cx="1206065" cy="904549"/>
          </a:xfrm>
        </p:spPr>
        <p:txBody>
          <a:bodyPr/>
          <a:lstStyle/>
          <a:p>
            <a:endParaRPr lang="en-GB"/>
          </a:p>
        </p:txBody>
      </p:sp>
      <p:sp>
        <p:nvSpPr>
          <p:cNvPr id="20" name="Text Placeholder 3"/>
          <p:cNvSpPr>
            <a:spLocks noGrp="1"/>
          </p:cNvSpPr>
          <p:nvPr>
            <p:ph type="body" sz="quarter" idx="23"/>
          </p:nvPr>
        </p:nvSpPr>
        <p:spPr>
          <a:xfrm>
            <a:off x="7624656" y="2059009"/>
            <a:ext cx="4170657" cy="1874837"/>
          </a:xfrm>
        </p:spPr>
        <p:txBody>
          <a:bodyPr>
            <a:noAutofit/>
          </a:bodyPr>
          <a:lstStyle>
            <a:lvl1pPr>
              <a:spcAft>
                <a:spcPts val="300"/>
              </a:spcAft>
              <a:defRPr>
                <a:solidFill>
                  <a:schemeClr val="accent1"/>
                </a:solidFill>
              </a:defRPr>
            </a:lvl1pPr>
            <a:lvl2pPr>
              <a:spcAft>
                <a:spcPts val="0"/>
              </a:spcAft>
              <a:buClr>
                <a:schemeClr val="tx1"/>
              </a:buClr>
              <a:defRPr sz="1001"/>
            </a:lvl2pPr>
            <a:lvl3pPr>
              <a:spcAft>
                <a:spcPts val="0"/>
              </a:spcAft>
              <a:defRPr sz="1001"/>
            </a:lvl3pPr>
            <a:lvl4pPr>
              <a:spcAft>
                <a:spcPts val="0"/>
              </a:spcAft>
              <a:defRPr sz="1001"/>
            </a:lvl4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21" name="Picture Placeholder 3"/>
          <p:cNvSpPr>
            <a:spLocks noGrp="1"/>
          </p:cNvSpPr>
          <p:nvPr>
            <p:ph type="pic" sz="quarter" idx="24"/>
          </p:nvPr>
        </p:nvSpPr>
        <p:spPr>
          <a:xfrm>
            <a:off x="501665" y="4115151"/>
            <a:ext cx="1206065" cy="904549"/>
          </a:xfrm>
        </p:spPr>
        <p:txBody>
          <a:bodyPr/>
          <a:lstStyle/>
          <a:p>
            <a:endParaRPr lang="en-GB"/>
          </a:p>
        </p:txBody>
      </p:sp>
      <p:sp>
        <p:nvSpPr>
          <p:cNvPr id="22" name="Text Placeholder 3"/>
          <p:cNvSpPr>
            <a:spLocks noGrp="1"/>
          </p:cNvSpPr>
          <p:nvPr>
            <p:ph type="body" sz="quarter" idx="25"/>
          </p:nvPr>
        </p:nvSpPr>
        <p:spPr>
          <a:xfrm>
            <a:off x="1895281" y="4105601"/>
            <a:ext cx="4170657" cy="1999924"/>
          </a:xfrm>
        </p:spPr>
        <p:txBody>
          <a:bodyPr>
            <a:noAutofit/>
          </a:bodyPr>
          <a:lstStyle>
            <a:lvl1pPr>
              <a:spcAft>
                <a:spcPts val="300"/>
              </a:spcAft>
              <a:defRPr>
                <a:solidFill>
                  <a:schemeClr val="accent1"/>
                </a:solidFill>
              </a:defRPr>
            </a:lvl1pPr>
            <a:lvl2pPr>
              <a:spcAft>
                <a:spcPts val="0"/>
              </a:spcAft>
              <a:buClr>
                <a:schemeClr val="tx1"/>
              </a:buClr>
              <a:defRPr sz="1001"/>
            </a:lvl2pPr>
            <a:lvl3pPr>
              <a:spcAft>
                <a:spcPts val="0"/>
              </a:spcAft>
              <a:defRPr sz="1001"/>
            </a:lvl3pPr>
            <a:lvl4pPr>
              <a:spcAft>
                <a:spcPts val="0"/>
              </a:spcAft>
              <a:defRPr sz="1001"/>
            </a:lvl4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25" name="Picture Placeholder 3"/>
          <p:cNvSpPr>
            <a:spLocks noGrp="1"/>
          </p:cNvSpPr>
          <p:nvPr>
            <p:ph type="pic" sz="quarter" idx="26"/>
          </p:nvPr>
        </p:nvSpPr>
        <p:spPr>
          <a:xfrm>
            <a:off x="6231041" y="4124676"/>
            <a:ext cx="1206065" cy="904549"/>
          </a:xfrm>
        </p:spPr>
        <p:txBody>
          <a:bodyPr/>
          <a:lstStyle/>
          <a:p>
            <a:endParaRPr lang="en-GB"/>
          </a:p>
        </p:txBody>
      </p:sp>
      <p:sp>
        <p:nvSpPr>
          <p:cNvPr id="27" name="Text Placeholder 3"/>
          <p:cNvSpPr>
            <a:spLocks noGrp="1"/>
          </p:cNvSpPr>
          <p:nvPr>
            <p:ph type="body" sz="quarter" idx="27"/>
          </p:nvPr>
        </p:nvSpPr>
        <p:spPr>
          <a:xfrm>
            <a:off x="7624656" y="4115146"/>
            <a:ext cx="4170657" cy="1990399"/>
          </a:xfrm>
        </p:spPr>
        <p:txBody>
          <a:bodyPr>
            <a:noAutofit/>
          </a:bodyPr>
          <a:lstStyle>
            <a:lvl1pPr>
              <a:spcAft>
                <a:spcPts val="300"/>
              </a:spcAft>
              <a:defRPr>
                <a:solidFill>
                  <a:schemeClr val="accent1"/>
                </a:solidFill>
              </a:defRPr>
            </a:lvl1pPr>
            <a:lvl2pPr>
              <a:spcAft>
                <a:spcPts val="0"/>
              </a:spcAft>
              <a:buClr>
                <a:schemeClr val="tx1"/>
              </a:buClr>
              <a:defRPr sz="1001"/>
            </a:lvl2pPr>
            <a:lvl3pPr>
              <a:spcAft>
                <a:spcPts val="0"/>
              </a:spcAft>
              <a:defRPr sz="1001"/>
            </a:lvl3pPr>
            <a:lvl4pPr>
              <a:spcAft>
                <a:spcPts val="0"/>
              </a:spcAft>
              <a:defRPr sz="1001"/>
            </a:lvl4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326125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4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501651" y="23"/>
            <a:ext cx="9281328" cy="1079499"/>
          </a:xfrm>
        </p:spPr>
        <p:txBody>
          <a:bodyPr/>
          <a:lstStyle/>
          <a:p>
            <a:r>
              <a:rPr lang="en-GB"/>
              <a:t>Click to edit Master title style</a:t>
            </a:r>
            <a:endParaRPr lang="en-US"/>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5" name="Text Placeholder 4"/>
          <p:cNvSpPr>
            <a:spLocks noGrp="1"/>
          </p:cNvSpPr>
          <p:nvPr>
            <p:ph type="body" sz="quarter" idx="11" hasCustomPrompt="1"/>
          </p:nvPr>
        </p:nvSpPr>
        <p:spPr>
          <a:xfrm>
            <a:off x="1924294" y="2058990"/>
            <a:ext cx="4170655"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18412569" y="1247909"/>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4"/>
          <p:cNvSpPr>
            <a:spLocks noGrp="1"/>
          </p:cNvSpPr>
          <p:nvPr>
            <p:ph type="body" sz="quarter" idx="15" hasCustomPrompt="1"/>
          </p:nvPr>
        </p:nvSpPr>
        <p:spPr>
          <a:xfrm>
            <a:off x="7533217" y="2058990"/>
            <a:ext cx="4231731"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Picture Placeholder 3"/>
          <p:cNvSpPr>
            <a:spLocks noGrp="1"/>
          </p:cNvSpPr>
          <p:nvPr>
            <p:ph type="pic" sz="quarter" idx="13"/>
          </p:nvPr>
        </p:nvSpPr>
        <p:spPr>
          <a:xfrm>
            <a:off x="501665" y="2059010"/>
            <a:ext cx="1206065" cy="904549"/>
          </a:xfrm>
        </p:spPr>
        <p:txBody>
          <a:bodyPr/>
          <a:lstStyle/>
          <a:p>
            <a:endParaRPr lang="en-GB"/>
          </a:p>
        </p:txBody>
      </p:sp>
      <p:sp>
        <p:nvSpPr>
          <p:cNvPr id="26" name="Picture Placeholder 3"/>
          <p:cNvSpPr>
            <a:spLocks noGrp="1"/>
          </p:cNvSpPr>
          <p:nvPr>
            <p:ph type="pic" sz="quarter" idx="16"/>
          </p:nvPr>
        </p:nvSpPr>
        <p:spPr>
          <a:xfrm>
            <a:off x="6094947" y="2059010"/>
            <a:ext cx="1206065" cy="904549"/>
          </a:xfrm>
        </p:spPr>
        <p:txBody>
          <a:bodyPr/>
          <a:lstStyle/>
          <a:p>
            <a:endParaRPr lang="en-GB"/>
          </a:p>
        </p:txBody>
      </p:sp>
    </p:spTree>
    <p:extLst>
      <p:ext uri="{BB962C8B-B14F-4D97-AF65-F5344CB8AC3E}">
        <p14:creationId xmlns:p14="http://schemas.microsoft.com/office/powerpoint/2010/main" val="192688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501653" y="23"/>
            <a:ext cx="9298515" cy="1079499"/>
          </a:xfrm>
        </p:spPr>
        <p:txBody>
          <a:bodyPr/>
          <a:lstStyle/>
          <a:p>
            <a:r>
              <a:rPr lang="en-GB"/>
              <a:t>Click to edit Master title style</a:t>
            </a:r>
            <a:endParaRPr lang="en-US"/>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5" name="Text Placeholder 4"/>
          <p:cNvSpPr>
            <a:spLocks noGrp="1"/>
          </p:cNvSpPr>
          <p:nvPr>
            <p:ph type="body" sz="quarter" idx="11" hasCustomPrompt="1"/>
          </p:nvPr>
        </p:nvSpPr>
        <p:spPr>
          <a:xfrm>
            <a:off x="1924283" y="2058990"/>
            <a:ext cx="9874020" cy="4042529"/>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18412569" y="1247909"/>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Picture Placeholder 3"/>
          <p:cNvSpPr>
            <a:spLocks noGrp="1"/>
          </p:cNvSpPr>
          <p:nvPr>
            <p:ph type="pic" sz="quarter" idx="13"/>
          </p:nvPr>
        </p:nvSpPr>
        <p:spPr>
          <a:xfrm>
            <a:off x="501665" y="2059010"/>
            <a:ext cx="1206065" cy="904549"/>
          </a:xfrm>
        </p:spPr>
        <p:txBody>
          <a:bodyPr/>
          <a:lstStyle/>
          <a:p>
            <a:endParaRPr lang="en-GB"/>
          </a:p>
        </p:txBody>
      </p:sp>
    </p:spTree>
    <p:extLst>
      <p:ext uri="{BB962C8B-B14F-4D97-AF65-F5344CB8AC3E}">
        <p14:creationId xmlns:p14="http://schemas.microsoft.com/office/powerpoint/2010/main" val="223859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1 Single column layout no icon">
    <p:spTree>
      <p:nvGrpSpPr>
        <p:cNvPr id="1" name=""/>
        <p:cNvGrpSpPr/>
        <p:nvPr/>
      </p:nvGrpSpPr>
      <p:grpSpPr>
        <a:xfrm>
          <a:off x="0" y="0"/>
          <a:ext cx="0" cy="0"/>
          <a:chOff x="0" y="0"/>
          <a:chExt cx="0" cy="0"/>
        </a:xfrm>
      </p:grpSpPr>
      <p:sp>
        <p:nvSpPr>
          <p:cNvPr id="2" name="Title 1"/>
          <p:cNvSpPr>
            <a:spLocks noGrp="1"/>
          </p:cNvSpPr>
          <p:nvPr>
            <p:ph type="title"/>
          </p:nvPr>
        </p:nvSpPr>
        <p:spPr>
          <a:xfrm>
            <a:off x="501653" y="23"/>
            <a:ext cx="9298515" cy="1079499"/>
          </a:xfrm>
        </p:spPr>
        <p:txBody>
          <a:bodyPr/>
          <a:lstStyle/>
          <a:p>
            <a:r>
              <a:rPr lang="en-GB"/>
              <a:t>Click to edit Master title style</a:t>
            </a:r>
            <a:endParaRPr lang="en-US"/>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solidFill>
                <a:srgbClr val="00539B"/>
              </a:solidFill>
            </a:endParaRPr>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a:solidFill>
                <a:srgbClr val="00539B"/>
              </a:solidFill>
            </a:endParaRPr>
          </a:p>
        </p:txBody>
      </p:sp>
      <p:sp>
        <p:nvSpPr>
          <p:cNvPr id="5" name="Text Placeholder 4"/>
          <p:cNvSpPr>
            <a:spLocks noGrp="1"/>
          </p:cNvSpPr>
          <p:nvPr>
            <p:ph type="body" sz="quarter" idx="11" hasCustomPrompt="1"/>
          </p:nvPr>
        </p:nvSpPr>
        <p:spPr>
          <a:xfrm>
            <a:off x="501669" y="2058990"/>
            <a:ext cx="11296649" cy="4042529"/>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18412569" y="1247909"/>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1071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image" Target="../media/image1.wmf"/><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tags" Target="../tags/tag1.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9"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70" name="Straight Connector 69"/>
          <p:cNvCxnSpPr/>
          <p:nvPr userDrawn="1"/>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1067">
                <a:solidFill>
                  <a:schemeClr val="accent1"/>
                </a:solidFill>
                <a:latin typeface="Franklin Gothic Book"/>
                <a:cs typeface="Franklin Gothic Book"/>
              </a:defRPr>
            </a:lvl1pPr>
          </a:lstStyle>
          <a:p>
            <a:pPr fontAlgn="base">
              <a:spcBef>
                <a:spcPct val="0"/>
              </a:spcBef>
              <a:spcAft>
                <a:spcPct val="0"/>
              </a:spcAft>
            </a:pPr>
            <a:fld id="{8B6E079F-0502-CC4C-9C8B-39554E94F19E}" type="datetime3">
              <a:rPr lang="en-GB" smtClean="0">
                <a:solidFill>
                  <a:srgbClr val="00539B"/>
                </a:solidFill>
                <a:ea typeface="ＭＳ Ｐゴシック" charset="0"/>
              </a:rPr>
              <a:pPr fontAlgn="base">
                <a:spcBef>
                  <a:spcPct val="0"/>
                </a:spcBef>
                <a:spcAft>
                  <a:spcPct val="0"/>
                </a:spcAft>
              </a:pPr>
              <a:t>10 June, 2025</a:t>
            </a:fld>
            <a:endParaRPr lang="en-GB">
              <a:solidFill>
                <a:srgbClr val="00539B"/>
              </a:solidFill>
              <a:ea typeface="ＭＳ Ｐゴシック" charset="0"/>
            </a:endParaRPr>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pPr fontAlgn="base">
              <a:spcBef>
                <a:spcPct val="0"/>
              </a:spcBef>
              <a:spcAft>
                <a:spcPct val="0"/>
              </a:spcAft>
            </a:pPr>
            <a:r>
              <a:rPr lang="en-GB"/>
              <a:t>OFFICIAL USE </a:t>
            </a: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1067">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a:t>
            </a:fld>
            <a:endParaRPr lang="en-GB">
              <a:solidFill>
                <a:srgbClr val="00539B"/>
              </a:solidFill>
              <a:ea typeface="ＭＳ Ｐゴシック" charset="0"/>
            </a:endParaRPr>
          </a:p>
        </p:txBody>
      </p:sp>
      <p:pic>
        <p:nvPicPr>
          <p:cNvPr id="11" name="Picture 10"/>
          <p:cNvPicPr>
            <a:picLocks/>
          </p:cNvPicPr>
          <p:nvPr userDrawn="1"/>
        </p:nvPicPr>
        <p:blipFill>
          <a:blip r:embed="rId6" cstate="screen">
            <a:extLst>
              <a:ext uri="{28A0092B-C50C-407E-A947-70E740481C1C}">
                <a14:useLocalDpi xmlns:a14="http://schemas.microsoft.com/office/drawing/2010/main"/>
              </a:ext>
            </a:extLst>
          </a:blip>
          <a:stretch>
            <a:fillRect/>
          </a:stretch>
        </p:blipFill>
        <p:spPr>
          <a:xfrm>
            <a:off x="9533309" y="67328"/>
            <a:ext cx="1986117" cy="1012172"/>
          </a:xfrm>
          <a:prstGeom prst="rect">
            <a:avLst/>
          </a:prstGeom>
        </p:spPr>
      </p:pic>
    </p:spTree>
    <p:extLst>
      <p:ext uri="{BB962C8B-B14F-4D97-AF65-F5344CB8AC3E}">
        <p14:creationId xmlns:p14="http://schemas.microsoft.com/office/powerpoint/2010/main" val="3891148695"/>
      </p:ext>
    </p:extLst>
  </p:cSld>
  <p:clrMap bg1="lt1" tx1="dk1" bg2="lt2" tx2="dk2" accent1="accent1" accent2="accent2" accent3="accent3" accent4="accent4" accent5="accent5" accent6="accent6" hlink="hlink" folHlink="folHlink"/>
  <p:sldLayoutIdLst>
    <p:sldLayoutId id="2147483661" r:id="rId1"/>
    <p:sldLayoutId id="2147483867" r:id="rId2"/>
    <p:sldLayoutId id="2147483663" r:id="rId3"/>
    <p:sldLayoutId id="2147483664" r:id="rId4"/>
  </p:sldLayoutIdLst>
  <p:hf hdr="0"/>
  <p:txStyles>
    <p:titleStyle>
      <a:lvl1pPr algn="l" rtl="0" eaLnBrk="0" fontAlgn="base" hangingPunct="0">
        <a:spcBef>
          <a:spcPct val="0"/>
        </a:spcBef>
        <a:spcAft>
          <a:spcPct val="0"/>
        </a:spcAft>
        <a:defRPr sz="32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3733">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3733">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3733">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3733">
          <a:solidFill>
            <a:schemeClr val="bg1"/>
          </a:solidFill>
          <a:latin typeface="Arial" charset="0"/>
          <a:ea typeface="ＭＳ Ｐゴシック" charset="0"/>
          <a:cs typeface="Arial" charset="0"/>
        </a:defRPr>
      </a:lvl5pPr>
      <a:lvl6pPr marL="609585" algn="l" rtl="0" fontAlgn="base">
        <a:spcBef>
          <a:spcPct val="0"/>
        </a:spcBef>
        <a:spcAft>
          <a:spcPct val="0"/>
        </a:spcAft>
        <a:defRPr sz="3733">
          <a:solidFill>
            <a:schemeClr val="bg1"/>
          </a:solidFill>
          <a:latin typeface="Arial" charset="0"/>
          <a:cs typeface="Arial" charset="0"/>
        </a:defRPr>
      </a:lvl6pPr>
      <a:lvl7pPr marL="1219170" algn="l" rtl="0" fontAlgn="base">
        <a:spcBef>
          <a:spcPct val="0"/>
        </a:spcBef>
        <a:spcAft>
          <a:spcPct val="0"/>
        </a:spcAft>
        <a:defRPr sz="3733">
          <a:solidFill>
            <a:schemeClr val="bg1"/>
          </a:solidFill>
          <a:latin typeface="Arial" charset="0"/>
          <a:cs typeface="Arial" charset="0"/>
        </a:defRPr>
      </a:lvl7pPr>
      <a:lvl8pPr marL="1828754" algn="l" rtl="0" fontAlgn="base">
        <a:spcBef>
          <a:spcPct val="0"/>
        </a:spcBef>
        <a:spcAft>
          <a:spcPct val="0"/>
        </a:spcAft>
        <a:defRPr sz="3733">
          <a:solidFill>
            <a:schemeClr val="bg1"/>
          </a:solidFill>
          <a:latin typeface="Arial" charset="0"/>
          <a:cs typeface="Arial" charset="0"/>
        </a:defRPr>
      </a:lvl8pPr>
      <a:lvl9pPr marL="2438339" algn="l" rtl="0" fontAlgn="base">
        <a:spcBef>
          <a:spcPct val="0"/>
        </a:spcBef>
        <a:spcAft>
          <a:spcPct val="0"/>
        </a:spcAft>
        <a:defRPr sz="3733">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600"/>
        </a:spcAft>
        <a:buClrTx/>
        <a:buFontTx/>
        <a:buNone/>
        <a:defRPr lang="en-US" sz="2667" kern="1200" smtClean="0">
          <a:solidFill>
            <a:srgbClr val="58595B"/>
          </a:solidFill>
          <a:latin typeface="Franklin Gothic Book"/>
          <a:ea typeface="ＭＳ Ｐゴシック" charset="0"/>
          <a:cs typeface="Franklin Gothic Book"/>
        </a:defRPr>
      </a:lvl1pPr>
      <a:lvl2pPr marL="239178" marR="0" indent="-239178" algn="l" defTabSz="1219170" rtl="0" eaLnBrk="0" fontAlgn="base" latinLnBrk="0" hangingPunct="0">
        <a:lnSpc>
          <a:spcPct val="100000"/>
        </a:lnSpc>
        <a:spcBef>
          <a:spcPts val="0"/>
        </a:spcBef>
        <a:spcAft>
          <a:spcPts val="1600"/>
        </a:spcAft>
        <a:buClr>
          <a:srgbClr val="00539B"/>
        </a:buClr>
        <a:buSzTx/>
        <a:buFont typeface="Arial" charset="0"/>
        <a:buChar char="•"/>
        <a:tabLst/>
        <a:defRPr lang="en-US" sz="2667" kern="1200" smtClean="0">
          <a:solidFill>
            <a:srgbClr val="58595B"/>
          </a:solidFill>
          <a:latin typeface="Franklin Gothic Book"/>
          <a:ea typeface="Franklin Gothic Book"/>
          <a:cs typeface="Franklin Gothic Book"/>
        </a:defRPr>
      </a:lvl2pPr>
      <a:lvl3pPr marL="479988" marR="0" indent="-239994" algn="l" defTabSz="1219170" rtl="0" eaLnBrk="0" fontAlgn="base" latinLnBrk="0" hangingPunct="0">
        <a:lnSpc>
          <a:spcPct val="100000"/>
        </a:lnSpc>
        <a:spcBef>
          <a:spcPts val="0"/>
        </a:spcBef>
        <a:spcAft>
          <a:spcPts val="1600"/>
        </a:spcAft>
        <a:buClrTx/>
        <a:buSzTx/>
        <a:buFont typeface="Arial"/>
        <a:buChar char="•"/>
        <a:tabLst/>
        <a:defRPr lang="en-US" sz="2667" kern="1200" smtClean="0">
          <a:solidFill>
            <a:srgbClr val="58595B"/>
          </a:solidFill>
          <a:latin typeface="Franklin Gothic Book"/>
          <a:ea typeface="Franklin Gothic Book"/>
          <a:cs typeface="Franklin Gothic Book"/>
        </a:defRPr>
      </a:lvl3pPr>
      <a:lvl4pPr marL="719982" marR="0" indent="-239994" algn="l" defTabSz="1219170" rtl="0" eaLnBrk="0" fontAlgn="base" latinLnBrk="0" hangingPunct="0">
        <a:lnSpc>
          <a:spcPct val="100000"/>
        </a:lnSpc>
        <a:spcBef>
          <a:spcPts val="0"/>
        </a:spcBef>
        <a:spcAft>
          <a:spcPts val="1600"/>
        </a:spcAft>
        <a:buClrTx/>
        <a:buSzTx/>
        <a:buFont typeface="Arial" panose="020B0604020202020204" pitchFamily="34" charset="0"/>
        <a:buChar char="‒"/>
        <a:tabLst/>
        <a:defRPr lang="en-US" sz="2667" kern="1200" baseline="0" smtClean="0">
          <a:solidFill>
            <a:srgbClr val="58595B"/>
          </a:solidFill>
          <a:latin typeface="Franklin Gothic Book"/>
          <a:ea typeface="Franklin Gothic Book"/>
          <a:cs typeface="Franklin Gothic Book"/>
        </a:defRPr>
      </a:lvl4pPr>
      <a:lvl5pPr marL="2743131" indent="0" algn="l" rtl="0" eaLnBrk="0" fontAlgn="base" hangingPunct="0">
        <a:lnSpc>
          <a:spcPct val="100000"/>
        </a:lnSpc>
        <a:spcBef>
          <a:spcPts val="0"/>
        </a:spcBef>
        <a:spcAft>
          <a:spcPts val="1600"/>
        </a:spcAft>
        <a:buFont typeface="Arial" charset="0"/>
        <a:buNone/>
        <a:defRPr sz="1600" kern="1200">
          <a:solidFill>
            <a:srgbClr val="929395"/>
          </a:solidFill>
          <a:latin typeface="Arial" pitchFamily="34" charset="0"/>
          <a:ea typeface="Arial" charset="0"/>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501651" y="-1"/>
            <a:ext cx="9298516"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70" name="Straight Connector 69"/>
          <p:cNvCxnSpPr/>
          <p:nvPr userDrawn="1"/>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4108"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501652" y="1800225"/>
            <a:ext cx="11222565" cy="4140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fontAlgn="base">
              <a:spcBef>
                <a:spcPct val="0"/>
              </a:spcBef>
              <a:spcAft>
                <a:spcPct val="0"/>
              </a:spcAft>
            </a:pPr>
            <a:endParaRPr lang="en-GB">
              <a:solidFill>
                <a:srgbClr val="00539B"/>
              </a:solidFill>
              <a:ea typeface="ＭＳ Ｐゴシック" charset="0"/>
            </a:endParaRPr>
          </a:p>
        </p:txBody>
      </p:sp>
      <p:sp>
        <p:nvSpPr>
          <p:cNvPr id="57" name="Footer Placeholder 4"/>
          <p:cNvSpPr>
            <a:spLocks noGrp="1"/>
          </p:cNvSpPr>
          <p:nvPr>
            <p:ph type="ftr" sz="quarter" idx="3"/>
            <p:custDataLst>
              <p:tags r:id="rId3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a:defRPr>
            </a:lvl1pPr>
          </a:lstStyle>
          <a:p>
            <a:pPr fontAlgn="base">
              <a:spcBef>
                <a:spcPct val="0"/>
              </a:spcBef>
              <a:spcAft>
                <a:spcPct val="0"/>
              </a:spcAft>
            </a:pPr>
            <a:endParaRPr>
              <a:solidFill>
                <a:srgbClr val="000000"/>
              </a:solidFill>
              <a:ea typeface="ＭＳ Ｐゴシック" charset="0"/>
              <a:cs typeface="Arial" charset="0"/>
            </a:endParaRPr>
          </a:p>
        </p:txBody>
      </p:sp>
      <p:sp>
        <p:nvSpPr>
          <p:cNvPr id="59"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a:t>
            </a:fld>
            <a:endParaRPr lang="en-GB">
              <a:solidFill>
                <a:srgbClr val="00539B"/>
              </a:solidFill>
              <a:ea typeface="ＭＳ Ｐゴシック" charset="0"/>
            </a:endParaRPr>
          </a:p>
        </p:txBody>
      </p:sp>
      <p:pic>
        <p:nvPicPr>
          <p:cNvPr id="10" name="Picture 9"/>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9874960" y="228600"/>
            <a:ext cx="1826285" cy="720000"/>
          </a:xfrm>
          <a:prstGeom prst="rect">
            <a:avLst/>
          </a:prstGeom>
        </p:spPr>
      </p:pic>
    </p:spTree>
    <p:extLst>
      <p:ext uri="{BB962C8B-B14F-4D97-AF65-F5344CB8AC3E}">
        <p14:creationId xmlns:p14="http://schemas.microsoft.com/office/powerpoint/2010/main" val="3141419844"/>
      </p:ext>
    </p:extLst>
  </p:cSld>
  <p:clrMap bg1="lt1" tx1="dk1" bg2="lt2" tx2="dk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 id="2147484681" r:id="rId12"/>
    <p:sldLayoutId id="2147484682" r:id="rId13"/>
    <p:sldLayoutId id="2147484683" r:id="rId14"/>
    <p:sldLayoutId id="2147484684" r:id="rId15"/>
    <p:sldLayoutId id="2147484685" r:id="rId16"/>
    <p:sldLayoutId id="2147484686" r:id="rId17"/>
    <p:sldLayoutId id="2147484687" r:id="rId18"/>
    <p:sldLayoutId id="2147484688" r:id="rId19"/>
    <p:sldLayoutId id="2147484689" r:id="rId20"/>
    <p:sldLayoutId id="2147484690" r:id="rId21"/>
    <p:sldLayoutId id="2147484691" r:id="rId22"/>
    <p:sldLayoutId id="2147484692" r:id="rId23"/>
    <p:sldLayoutId id="2147484693" r:id="rId24"/>
    <p:sldLayoutId id="2147484694" r:id="rId25"/>
    <p:sldLayoutId id="2147484695" r:id="rId26"/>
    <p:sldLayoutId id="2147484696" r:id="rId27"/>
    <p:sldLayoutId id="2147484697" r:id="rId28"/>
    <p:sldLayoutId id="2147484698"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2601" b="1" i="0" kern="1200">
          <a:solidFill>
            <a:schemeClr val="accent1"/>
          </a:solidFill>
          <a:latin typeface="Franklin Gothic Book" panose="020B0503020102020204" pitchFamily="34" charset="0"/>
          <a:ea typeface="ＭＳ Ｐゴシック" charset="0"/>
          <a:cs typeface="Franklin Gothic Book" panose="020B0503020102020204" pitchFamily="34"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166" algn="l" rtl="0" fontAlgn="base">
        <a:spcBef>
          <a:spcPct val="0"/>
        </a:spcBef>
        <a:spcAft>
          <a:spcPct val="0"/>
        </a:spcAft>
        <a:defRPr sz="2800">
          <a:solidFill>
            <a:schemeClr val="bg1"/>
          </a:solidFill>
          <a:latin typeface="Arial" charset="0"/>
          <a:cs typeface="Arial" charset="0"/>
        </a:defRPr>
      </a:lvl6pPr>
      <a:lvl7pPr marL="914332" algn="l" rtl="0" fontAlgn="base">
        <a:spcBef>
          <a:spcPct val="0"/>
        </a:spcBef>
        <a:spcAft>
          <a:spcPct val="0"/>
        </a:spcAft>
        <a:defRPr sz="2800">
          <a:solidFill>
            <a:schemeClr val="bg1"/>
          </a:solidFill>
          <a:latin typeface="Arial" charset="0"/>
          <a:cs typeface="Arial" charset="0"/>
        </a:defRPr>
      </a:lvl7pPr>
      <a:lvl8pPr marL="1371498" algn="l" rtl="0" fontAlgn="base">
        <a:spcBef>
          <a:spcPct val="0"/>
        </a:spcBef>
        <a:spcAft>
          <a:spcPct val="0"/>
        </a:spcAft>
        <a:defRPr sz="2800">
          <a:solidFill>
            <a:schemeClr val="bg1"/>
          </a:solidFill>
          <a:latin typeface="Arial" charset="0"/>
          <a:cs typeface="Arial" charset="0"/>
        </a:defRPr>
      </a:lvl8pPr>
      <a:lvl9pPr marL="1828664"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1600" kern="1200" smtClean="0">
          <a:solidFill>
            <a:srgbClr val="58595B"/>
          </a:solidFill>
          <a:latin typeface="Franklin Gothic Book"/>
          <a:ea typeface="ＭＳ Ｐゴシック" charset="0"/>
          <a:cs typeface="Franklin Gothic Book"/>
        </a:defRPr>
      </a:lvl1pPr>
      <a:lvl2pPr marL="179376" marR="0" indent="-179376" algn="l" defTabSz="914332" rtl="0" eaLnBrk="0" fontAlgn="base" latinLnBrk="0" hangingPunct="0">
        <a:lnSpc>
          <a:spcPct val="100000"/>
        </a:lnSpc>
        <a:spcBef>
          <a:spcPts val="0"/>
        </a:spcBef>
        <a:spcAft>
          <a:spcPts val="1200"/>
        </a:spcAft>
        <a:buClr>
          <a:srgbClr val="00539B"/>
        </a:buClr>
        <a:buSzTx/>
        <a:buFont typeface="Arial" charset="0"/>
        <a:buChar char="•"/>
        <a:tabLst/>
        <a:defRPr lang="en-US" sz="1401" kern="1200" smtClean="0">
          <a:solidFill>
            <a:srgbClr val="58595B"/>
          </a:solidFill>
          <a:latin typeface="Franklin Gothic Book"/>
          <a:ea typeface="Franklin Gothic Book"/>
          <a:cs typeface="Franklin Gothic Book"/>
        </a:defRPr>
      </a:lvl2pPr>
      <a:lvl3pPr marL="359974" marR="0" indent="-179988" algn="l" defTabSz="914332" rtl="0" eaLnBrk="0" fontAlgn="base" latinLnBrk="0" hangingPunct="0">
        <a:lnSpc>
          <a:spcPct val="100000"/>
        </a:lnSpc>
        <a:spcBef>
          <a:spcPts val="0"/>
        </a:spcBef>
        <a:spcAft>
          <a:spcPts val="1200"/>
        </a:spcAft>
        <a:buClrTx/>
        <a:buSzTx/>
        <a:buFont typeface="Arial"/>
        <a:buChar char="•"/>
        <a:tabLst/>
        <a:defRPr lang="en-US" sz="1401" kern="1200" smtClean="0">
          <a:solidFill>
            <a:srgbClr val="58595B"/>
          </a:solidFill>
          <a:latin typeface="Franklin Gothic Book"/>
          <a:ea typeface="Franklin Gothic Book"/>
          <a:cs typeface="Franklin Gothic Book"/>
        </a:defRPr>
      </a:lvl3pPr>
      <a:lvl4pPr marL="539961" marR="0" indent="-179988" algn="l" defTabSz="914332" rtl="0" eaLnBrk="0" fontAlgn="base" latinLnBrk="0" hangingPunct="0">
        <a:lnSpc>
          <a:spcPct val="100000"/>
        </a:lnSpc>
        <a:spcBef>
          <a:spcPts val="0"/>
        </a:spcBef>
        <a:spcAft>
          <a:spcPts val="1200"/>
        </a:spcAft>
        <a:buClrTx/>
        <a:buSzTx/>
        <a:buFont typeface="Arial" panose="020B0604020202020204" pitchFamily="34" charset="0"/>
        <a:buChar char="‒"/>
        <a:tabLst/>
        <a:defRPr lang="en-US" sz="1401" kern="1200" baseline="0" smtClean="0">
          <a:solidFill>
            <a:srgbClr val="58595B"/>
          </a:solidFill>
          <a:latin typeface="Franklin Gothic Book"/>
          <a:ea typeface="Franklin Gothic Book"/>
          <a:cs typeface="Franklin Gothic Book"/>
        </a:defRPr>
      </a:lvl4pPr>
      <a:lvl5pPr marL="2057246"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412"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8"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8"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28"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12.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33.xml"/><Relationship Id="rId1" Type="http://schemas.openxmlformats.org/officeDocument/2006/relationships/tags" Target="../tags/tag2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3.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4.xml"/><Relationship Id="rId7" Type="http://schemas.openxmlformats.org/officeDocument/2006/relationships/diagramColors" Target="../diagrams/colors3.xml"/><Relationship Id="rId2" Type="http://schemas.openxmlformats.org/officeDocument/2006/relationships/slideLayout" Target="../slideLayouts/slideLayout33.xml"/><Relationship Id="rId1" Type="http://schemas.openxmlformats.org/officeDocument/2006/relationships/tags" Target="../tags/tag2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3.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3.xml"/><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3.xml"/><Relationship Id="rId1" Type="http://schemas.openxmlformats.org/officeDocument/2006/relationships/tags" Target="../tags/tag3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3.xml"/><Relationship Id="rId1" Type="http://schemas.openxmlformats.org/officeDocument/2006/relationships/tags" Target="../tags/tag4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3.xml"/><Relationship Id="rId1" Type="http://schemas.openxmlformats.org/officeDocument/2006/relationships/tags" Target="../tags/tag4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3.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3.xml"/><Relationship Id="rId1" Type="http://schemas.openxmlformats.org/officeDocument/2006/relationships/tags" Target="../tags/tag4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3.xml"/><Relationship Id="rId1" Type="http://schemas.openxmlformats.org/officeDocument/2006/relationships/tags" Target="../tags/tag4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3.xml"/><Relationship Id="rId1" Type="http://schemas.openxmlformats.org/officeDocument/2006/relationships/tags" Target="../tags/tag5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3.xml"/><Relationship Id="rId1" Type="http://schemas.openxmlformats.org/officeDocument/2006/relationships/tags" Target="../tags/tag5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3.xml"/><Relationship Id="rId1" Type="http://schemas.openxmlformats.org/officeDocument/2006/relationships/tags" Target="../tags/tag5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3.xml"/><Relationship Id="rId1" Type="http://schemas.openxmlformats.org/officeDocument/2006/relationships/tags" Target="../tags/tag61.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58846" y="4552950"/>
            <a:ext cx="7718430" cy="925137"/>
          </a:xfrm>
        </p:spPr>
        <p:txBody>
          <a:bodyPr>
            <a:normAutofit/>
          </a:bodyPr>
          <a:lstStyle/>
          <a:p>
            <a:r>
              <a:rPr lang="en-GB" sz="2800" b="1" dirty="0">
                <a:effectLst/>
                <a:latin typeface="Century Gothic" panose="020B0502020202020204" pitchFamily="34" charset="0"/>
                <a:ea typeface="Aptos" panose="020B0004020202020204" pitchFamily="34" charset="0"/>
                <a:cs typeface="Calibri" panose="020F0502020204030204" pitchFamily="34" charset="0"/>
              </a:rPr>
              <a:t>Session 1: Current state of Ukraine's economy and investment prospects</a:t>
            </a:r>
            <a:r>
              <a:rPr lang="en-GB" sz="2800" dirty="0">
                <a:effectLst/>
                <a:latin typeface="Century Gothic" panose="020B0502020202020204" pitchFamily="34" charset="0"/>
                <a:ea typeface="Aptos" panose="020B0004020202020204" pitchFamily="34" charset="0"/>
                <a:cs typeface="Calibri" panose="020F0502020204030204" pitchFamily="34" charset="0"/>
              </a:rPr>
              <a:t> </a:t>
            </a:r>
            <a:endParaRPr lang="en-US" sz="2800" dirty="0"/>
          </a:p>
        </p:txBody>
      </p:sp>
      <p:sp>
        <p:nvSpPr>
          <p:cNvPr id="3" name="Text Placeholder 2"/>
          <p:cNvSpPr>
            <a:spLocks noGrp="1"/>
          </p:cNvSpPr>
          <p:nvPr>
            <p:ph type="body" sz="quarter" idx="10"/>
          </p:nvPr>
        </p:nvSpPr>
        <p:spPr/>
        <p:txBody>
          <a:bodyPr/>
          <a:lstStyle/>
          <a:p>
            <a:r>
              <a:rPr lang="en-US" dirty="0">
                <a:solidFill>
                  <a:schemeClr val="bg2">
                    <a:lumMod val="75000"/>
                  </a:schemeClr>
                </a:solidFill>
              </a:rPr>
              <a:t>Dimitar Bogov, EBRD Regional Lead Economist for Ukraine/Moldova</a:t>
            </a:r>
          </a:p>
        </p:txBody>
      </p:sp>
    </p:spTree>
    <p:extLst>
      <p:ext uri="{BB962C8B-B14F-4D97-AF65-F5344CB8AC3E}">
        <p14:creationId xmlns:p14="http://schemas.microsoft.com/office/powerpoint/2010/main" val="103745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A87F-AA82-3F1E-91E7-B495268F624D}"/>
              </a:ext>
            </a:extLst>
          </p:cNvPr>
          <p:cNvSpPr>
            <a:spLocks noGrp="1"/>
          </p:cNvSpPr>
          <p:nvPr>
            <p:ph type="title"/>
          </p:nvPr>
        </p:nvSpPr>
        <p:spPr>
          <a:xfrm>
            <a:off x="549275" y="-1"/>
            <a:ext cx="9250891" cy="1080000"/>
          </a:xfrm>
        </p:spPr>
        <p:txBody>
          <a:bodyPr>
            <a:normAutofit/>
          </a:bodyPr>
          <a:lstStyle/>
          <a:p>
            <a:r>
              <a:rPr lang="en-US" sz="2400" dirty="0">
                <a:latin typeface="Times New Roman" panose="02020603050405020304" pitchFamily="18" charset="0"/>
                <a:cs typeface="Times New Roman" panose="02020603050405020304" pitchFamily="18" charset="0"/>
              </a:rPr>
              <a:t>But public debt has risen sharply as a share of GDP </a:t>
            </a:r>
          </a:p>
        </p:txBody>
      </p:sp>
      <p:sp>
        <p:nvSpPr>
          <p:cNvPr id="3" name="Date Placeholder 2">
            <a:extLst>
              <a:ext uri="{FF2B5EF4-FFF2-40B4-BE49-F238E27FC236}">
                <a16:creationId xmlns:a16="http://schemas.microsoft.com/office/drawing/2014/main" id="{F9EB102C-E0E7-0470-39B4-77ABAC70DD8C}"/>
              </a:ext>
            </a:extLst>
          </p:cNvPr>
          <p:cNvSpPr>
            <a:spLocks noGrp="1"/>
          </p:cNvSpPr>
          <p:nvPr>
            <p:ph type="dt" sz="half" idx="2"/>
          </p:nvPr>
        </p:nvSpPr>
        <p:spPr/>
        <p:txBody>
          <a:bodyPr/>
          <a:lstStyle/>
          <a:p>
            <a:r>
              <a:rPr lang="en-GB" dirty="0">
                <a:solidFill>
                  <a:srgbClr val="00539B"/>
                </a:solidFill>
              </a:rPr>
              <a:t>12 September 2024</a:t>
            </a:r>
          </a:p>
        </p:txBody>
      </p:sp>
      <p:sp>
        <p:nvSpPr>
          <p:cNvPr id="4" name="Footer Placeholder 3">
            <a:extLst>
              <a:ext uri="{FF2B5EF4-FFF2-40B4-BE49-F238E27FC236}">
                <a16:creationId xmlns:a16="http://schemas.microsoft.com/office/drawing/2014/main" id="{A4DA07A2-DBF9-0239-1209-058F5349B974}"/>
              </a:ext>
            </a:extLst>
          </p:cNvPr>
          <p:cNvSpPr>
            <a:spLocks noGrp="1"/>
          </p:cNvSpPr>
          <p:nvPr>
            <p:ph type="ftr" sz="quarter" idx="3"/>
          </p:nvPr>
        </p:nvSpPr>
        <p:spPr/>
        <p:txBody>
          <a:bodyPr/>
          <a:lstStyle/>
          <a:p>
            <a:endParaRPr lang="en-GB"/>
          </a:p>
        </p:txBody>
      </p:sp>
      <p:sp>
        <p:nvSpPr>
          <p:cNvPr id="5" name="Slide Number Placeholder 4">
            <a:extLst>
              <a:ext uri="{FF2B5EF4-FFF2-40B4-BE49-F238E27FC236}">
                <a16:creationId xmlns:a16="http://schemas.microsoft.com/office/drawing/2014/main" id="{D80CDB01-FECF-B7D6-D7EE-9AAEDDEAC00E}"/>
              </a:ext>
            </a:extLst>
          </p:cNvPr>
          <p:cNvSpPr>
            <a:spLocks noGrp="1"/>
          </p:cNvSpPr>
          <p:nvPr>
            <p:ph type="sldNum" sz="quarter" idx="4"/>
          </p:nvPr>
        </p:nvSpPr>
        <p:spPr/>
        <p:txBody>
          <a:bodyPr/>
          <a:lstStyle/>
          <a:p>
            <a:r>
              <a:rPr lang="en-GB">
                <a:solidFill>
                  <a:srgbClr val="00539B"/>
                </a:solidFill>
              </a:rPr>
              <a:t>8</a:t>
            </a:r>
          </a:p>
        </p:txBody>
      </p:sp>
      <p:sp>
        <p:nvSpPr>
          <p:cNvPr id="8" name="TextBox 7">
            <a:extLst>
              <a:ext uri="{FF2B5EF4-FFF2-40B4-BE49-F238E27FC236}">
                <a16:creationId xmlns:a16="http://schemas.microsoft.com/office/drawing/2014/main" id="{647AB009-B9EB-7BB1-49CC-3CF8DCEE3B25}"/>
              </a:ext>
            </a:extLst>
          </p:cNvPr>
          <p:cNvSpPr txBox="1"/>
          <p:nvPr/>
        </p:nvSpPr>
        <p:spPr>
          <a:xfrm>
            <a:off x="501651" y="5812465"/>
            <a:ext cx="575491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solidFill>
                  <a:schemeClr val="tx1">
                    <a:lumMod val="50000"/>
                  </a:schemeClr>
                </a:solidFill>
                <a:cs typeface="Arial"/>
              </a:rPr>
              <a:t>Source: Ministry of Finance of Ukraine, </a:t>
            </a:r>
            <a:r>
              <a:rPr lang="en-GB" sz="900" i="1">
                <a:solidFill>
                  <a:schemeClr val="tx1">
                    <a:lumMod val="50000"/>
                  </a:schemeClr>
                </a:solidFill>
                <a:cs typeface="Arial"/>
              </a:rPr>
              <a:t>May 2025</a:t>
            </a:r>
            <a:r>
              <a:rPr lang="en-GB" sz="900" i="1" dirty="0">
                <a:solidFill>
                  <a:schemeClr val="tx1">
                    <a:lumMod val="50000"/>
                  </a:schemeClr>
                </a:solidFill>
                <a:cs typeface="Arial"/>
              </a:rPr>
              <a:t>.</a:t>
            </a:r>
          </a:p>
        </p:txBody>
      </p:sp>
      <p:sp>
        <p:nvSpPr>
          <p:cNvPr id="6" name="TextBox 5">
            <a:extLst>
              <a:ext uri="{FF2B5EF4-FFF2-40B4-BE49-F238E27FC236}">
                <a16:creationId xmlns:a16="http://schemas.microsoft.com/office/drawing/2014/main" id="{FFCD4994-8D30-485F-2EFA-4D22576BF316}"/>
              </a:ext>
            </a:extLst>
          </p:cNvPr>
          <p:cNvSpPr txBox="1"/>
          <p:nvPr/>
        </p:nvSpPr>
        <p:spPr>
          <a:xfrm>
            <a:off x="6879265" y="1643778"/>
            <a:ext cx="4842982" cy="4093428"/>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Total p</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ublic debt reached US$ 172 billion as of </a:t>
            </a:r>
            <a:r>
              <a:rPr lang="en-GB"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March</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2025</a:t>
            </a:r>
          </a:p>
          <a:p>
            <a:pPr marL="342900" indent="-342900">
              <a:buFont typeface="Arial" panose="020B0604020202020204" pitchFamily="34" charset="0"/>
              <a:buChar char="•"/>
            </a:pPr>
            <a:r>
              <a:rPr lang="en-GB"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Total public debt in share of GDP in 2024 registered 91%, slightly lower than previous forecast</a:t>
            </a:r>
          </a:p>
          <a:p>
            <a:pPr marL="342900" indent="-342900">
              <a:buFont typeface="Arial" panose="020B0604020202020204" pitchFamily="34" charset="0"/>
              <a:buChar char="•"/>
            </a:pP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Bilateral creditors from the G7+ group of countries have extended the grace period for debt repayments to March 2027</a:t>
            </a:r>
          </a:p>
          <a:p>
            <a:pPr marL="342900" indent="-342900">
              <a:buFont typeface="Arial" panose="020B0604020202020204" pitchFamily="34" charset="0"/>
              <a:buChar char="•"/>
            </a:pP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Ukrainian authorities agreed on debt restructuring with bond holders totalling US$20.4 billion (circa 12% of current debt level)</a:t>
            </a:r>
          </a:p>
          <a:p>
            <a:pPr marL="342900" indent="-342900">
              <a:buFont typeface="Arial" panose="020B0604020202020204" pitchFamily="34" charset="0"/>
              <a:buChar char="•"/>
            </a:pPr>
            <a:r>
              <a:rPr lang="en-GB"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issue of GDP warrants remains open</a:t>
            </a:r>
            <a:endParaRPr lang="en-GB" sz="2000" dirty="0">
              <a:solidFill>
                <a:schemeClr val="tx1">
                  <a:lumMod val="50000"/>
                </a:schemeClr>
              </a:solidFill>
              <a:latin typeface="Times New Roman" panose="02020603050405020304" pitchFamily="18"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E95B9897-895A-04C3-D732-1078FBB2412A}"/>
              </a:ext>
            </a:extLst>
          </p:cNvPr>
          <p:cNvGraphicFramePr>
            <a:graphicFrameLocks/>
          </p:cNvGraphicFramePr>
          <p:nvPr>
            <p:extLst>
              <p:ext uri="{D42A27DB-BD31-4B8C-83A1-F6EECF244321}">
                <p14:modId xmlns:p14="http://schemas.microsoft.com/office/powerpoint/2010/main" val="1776206583"/>
              </p:ext>
            </p:extLst>
          </p:nvPr>
        </p:nvGraphicFramePr>
        <p:xfrm>
          <a:off x="549275" y="1582222"/>
          <a:ext cx="5330530" cy="4154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4124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5863-3A2D-A764-47C9-60F5BC487798}"/>
              </a:ext>
            </a:extLst>
          </p:cNvPr>
          <p:cNvSpPr>
            <a:spLocks noGrp="1"/>
          </p:cNvSpPr>
          <p:nvPr>
            <p:ph type="title"/>
          </p:nvPr>
        </p:nvSpPr>
        <p:spPr>
          <a:xfrm>
            <a:off x="727148" y="278907"/>
            <a:ext cx="9298516" cy="707092"/>
          </a:xfrm>
        </p:spPr>
        <p:txBody>
          <a:bodyPr>
            <a:normAutofit/>
          </a:bodyPr>
          <a:lstStyle/>
          <a:p>
            <a:r>
              <a:rPr lang="en-GB" sz="2400" dirty="0">
                <a:latin typeface="Times New Roman" panose="02020603050405020304" pitchFamily="18" charset="0"/>
                <a:cs typeface="Times New Roman" panose="02020603050405020304" pitchFamily="18" charset="0"/>
              </a:rPr>
              <a:t>Meanwhile, international reserves built a buffer</a:t>
            </a:r>
            <a:endParaRPr lang="en-US" sz="2400"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C30E0DC9-D939-2FBA-1EE4-D498DE59F2EF}"/>
              </a:ext>
            </a:extLst>
          </p:cNvPr>
          <p:cNvSpPr>
            <a:spLocks noGrp="1"/>
          </p:cNvSpPr>
          <p:nvPr>
            <p:ph type="dt" sz="half" idx="2"/>
          </p:nvPr>
        </p:nvSpPr>
        <p:spPr/>
        <p:txBody>
          <a:bodyPr/>
          <a:lstStyle/>
          <a:p>
            <a:r>
              <a:rPr lang="en-GB" dirty="0">
                <a:solidFill>
                  <a:srgbClr val="00539B"/>
                </a:solidFill>
              </a:rPr>
              <a:t>12 September 2024</a:t>
            </a:r>
          </a:p>
        </p:txBody>
      </p:sp>
      <p:sp>
        <p:nvSpPr>
          <p:cNvPr id="4" name="Footer Placeholder 3">
            <a:extLst>
              <a:ext uri="{FF2B5EF4-FFF2-40B4-BE49-F238E27FC236}">
                <a16:creationId xmlns:a16="http://schemas.microsoft.com/office/drawing/2014/main" id="{3C7A7263-5B0D-70A5-4133-E0E4A2DD9391}"/>
              </a:ext>
            </a:extLst>
          </p:cNvPr>
          <p:cNvSpPr>
            <a:spLocks noGrp="1"/>
          </p:cNvSpPr>
          <p:nvPr>
            <p:ph type="ftr" sz="quarter" idx="3"/>
          </p:nvPr>
        </p:nvSpPr>
        <p:spPr/>
        <p:txBody>
          <a:bodyPr/>
          <a:lstStyle/>
          <a:p>
            <a:endParaRPr lang="en-GB"/>
          </a:p>
        </p:txBody>
      </p:sp>
      <p:sp>
        <p:nvSpPr>
          <p:cNvPr id="5" name="Slide Number Placeholder 4">
            <a:extLst>
              <a:ext uri="{FF2B5EF4-FFF2-40B4-BE49-F238E27FC236}">
                <a16:creationId xmlns:a16="http://schemas.microsoft.com/office/drawing/2014/main" id="{1380B469-6233-19F3-D4D8-1BD8705BC321}"/>
              </a:ext>
            </a:extLst>
          </p:cNvPr>
          <p:cNvSpPr>
            <a:spLocks noGrp="1"/>
          </p:cNvSpPr>
          <p:nvPr>
            <p:ph type="sldNum" sz="quarter" idx="4"/>
          </p:nvPr>
        </p:nvSpPr>
        <p:spPr/>
        <p:txBody>
          <a:bodyPr/>
          <a:lstStyle/>
          <a:p>
            <a:r>
              <a:rPr lang="en-GB">
                <a:solidFill>
                  <a:srgbClr val="00539B"/>
                </a:solidFill>
              </a:rPr>
              <a:t>6</a:t>
            </a:r>
          </a:p>
        </p:txBody>
      </p:sp>
      <p:sp>
        <p:nvSpPr>
          <p:cNvPr id="13" name="TextBox 12">
            <a:extLst>
              <a:ext uri="{FF2B5EF4-FFF2-40B4-BE49-F238E27FC236}">
                <a16:creationId xmlns:a16="http://schemas.microsoft.com/office/drawing/2014/main" id="{AEE36EFE-A9EA-B0C6-8926-AFA08DA30C4E}"/>
              </a:ext>
            </a:extLst>
          </p:cNvPr>
          <p:cNvSpPr txBox="1"/>
          <p:nvPr/>
        </p:nvSpPr>
        <p:spPr>
          <a:xfrm>
            <a:off x="482600" y="5681247"/>
            <a:ext cx="575491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solidFill>
                  <a:schemeClr val="tx1">
                    <a:lumMod val="50000"/>
                  </a:schemeClr>
                </a:solidFill>
                <a:cs typeface="Arial"/>
              </a:rPr>
              <a:t>Source: National Bank of Ukraine, May 2025.</a:t>
            </a:r>
          </a:p>
        </p:txBody>
      </p:sp>
      <p:sp>
        <p:nvSpPr>
          <p:cNvPr id="7" name="TextBox 6">
            <a:extLst>
              <a:ext uri="{FF2B5EF4-FFF2-40B4-BE49-F238E27FC236}">
                <a16:creationId xmlns:a16="http://schemas.microsoft.com/office/drawing/2014/main" id="{10EB5F4A-8001-88CB-EF45-95FE87B7C60C}"/>
              </a:ext>
            </a:extLst>
          </p:cNvPr>
          <p:cNvSpPr txBox="1"/>
          <p:nvPr/>
        </p:nvSpPr>
        <p:spPr>
          <a:xfrm>
            <a:off x="6927632" y="1857123"/>
            <a:ext cx="4967410" cy="276998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200" dirty="0">
                <a:solidFill>
                  <a:schemeClr val="accent6">
                    <a:lumMod val="10000"/>
                  </a:schemeClr>
                </a:solidFill>
                <a:latin typeface="Times New Roman" panose="02020603050405020304" pitchFamily="18" charset="0"/>
                <a:ea typeface="Calibri" panose="020F0502020204030204" pitchFamily="34" charset="0"/>
              </a:rPr>
              <a:t>International reserves stood at US$ 46.7 billion at the end of April 2025</a:t>
            </a:r>
          </a:p>
          <a:p>
            <a:pPr>
              <a:spcAft>
                <a:spcPts val="600"/>
              </a:spcAft>
            </a:pPr>
            <a:endParaRPr lang="en-GB" sz="2200" dirty="0">
              <a:solidFill>
                <a:schemeClr val="accent6">
                  <a:lumMod val="10000"/>
                </a:schemeClr>
              </a:solidFill>
              <a:latin typeface="Times New Roman" panose="02020603050405020304" pitchFamily="18" charset="0"/>
              <a:ea typeface="Calibri" panose="020F0502020204030204" pitchFamily="34" charset="0"/>
            </a:endParaRPr>
          </a:p>
          <a:p>
            <a:pPr marL="342900" indent="-342900">
              <a:spcAft>
                <a:spcPts val="600"/>
              </a:spcAft>
              <a:buFont typeface="Arial" panose="020B0604020202020204" pitchFamily="34" charset="0"/>
              <a:buChar char="•"/>
            </a:pPr>
            <a:r>
              <a:rPr lang="en-GB" sz="2200" dirty="0">
                <a:solidFill>
                  <a:schemeClr val="accent6">
                    <a:lumMod val="10000"/>
                  </a:schemeClr>
                </a:solidFill>
                <a:latin typeface="Times New Roman" panose="02020603050405020304" pitchFamily="18" charset="0"/>
                <a:ea typeface="Calibri" panose="020F0502020204030204" pitchFamily="34" charset="0"/>
              </a:rPr>
              <a:t>It covers around 6 months of total imports of goods and services</a:t>
            </a:r>
          </a:p>
          <a:p>
            <a:pPr marL="342900" indent="-342900">
              <a:spcAft>
                <a:spcPts val="600"/>
              </a:spcAft>
              <a:buFont typeface="Arial" panose="020B0604020202020204" pitchFamily="34" charset="0"/>
              <a:buChar char="•"/>
            </a:pPr>
            <a:endParaRPr lang="en-GB" sz="2200" dirty="0">
              <a:solidFill>
                <a:schemeClr val="accent6">
                  <a:lumMod val="10000"/>
                </a:schemeClr>
              </a:solidFill>
              <a:latin typeface="Times New Roman" panose="02020603050405020304" pitchFamily="18" charset="0"/>
              <a:ea typeface="Calibri" panose="020F0502020204030204" pitchFamily="34" charset="0"/>
            </a:endParaRPr>
          </a:p>
          <a:p>
            <a:pPr marL="342900" indent="-342900">
              <a:spcAft>
                <a:spcPts val="600"/>
              </a:spcAft>
              <a:buFont typeface="Arial" panose="020B0604020202020204" pitchFamily="34" charset="0"/>
              <a:buChar char="•"/>
            </a:pPr>
            <a:r>
              <a:rPr lang="en-GB" sz="2200" dirty="0">
                <a:solidFill>
                  <a:schemeClr val="accent6">
                    <a:lumMod val="10000"/>
                  </a:schemeClr>
                </a:solidFill>
                <a:latin typeface="Times New Roman" panose="02020603050405020304" pitchFamily="18" charset="0"/>
                <a:ea typeface="Calibri" panose="020F0502020204030204" pitchFamily="34" charset="0"/>
              </a:rPr>
              <a:t>Fully dependent on external financing</a:t>
            </a:r>
          </a:p>
        </p:txBody>
      </p:sp>
      <p:graphicFrame>
        <p:nvGraphicFramePr>
          <p:cNvPr id="8" name="Chart 7">
            <a:extLst>
              <a:ext uri="{FF2B5EF4-FFF2-40B4-BE49-F238E27FC236}">
                <a16:creationId xmlns:a16="http://schemas.microsoft.com/office/drawing/2014/main" id="{4D6E1C25-8930-4BCF-A437-2AED3A427FC1}"/>
              </a:ext>
            </a:extLst>
          </p:cNvPr>
          <p:cNvGraphicFramePr>
            <a:graphicFrameLocks/>
          </p:cNvGraphicFramePr>
          <p:nvPr>
            <p:extLst>
              <p:ext uri="{D42A27DB-BD31-4B8C-83A1-F6EECF244321}">
                <p14:modId xmlns:p14="http://schemas.microsoft.com/office/powerpoint/2010/main" val="2593120413"/>
              </p:ext>
            </p:extLst>
          </p:nvPr>
        </p:nvGraphicFramePr>
        <p:xfrm>
          <a:off x="625314" y="1553920"/>
          <a:ext cx="4967411" cy="41273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536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619367" y="0"/>
            <a:ext cx="4953265" cy="966370"/>
          </a:xfrm>
        </p:spPr>
        <p:txBody>
          <a:bodyPr>
            <a:normAutofit/>
          </a:bodyPr>
          <a:lstStyle/>
          <a:p>
            <a:pPr algn="ctr"/>
            <a:r>
              <a:rPr lang="en-US" sz="3200" dirty="0">
                <a:latin typeface="Times New Roman" panose="02020603050405020304" pitchFamily="18" charset="0"/>
                <a:cs typeface="Times New Roman" panose="02020603050405020304" pitchFamily="18" charset="0"/>
              </a:rPr>
              <a:t>Post-war scenarios</a:t>
            </a:r>
            <a:endParaRPr lang="en-GB" sz="3200" dirty="0">
              <a:latin typeface="Times New Roman" panose="02020603050405020304" pitchFamily="18" charset="0"/>
              <a:cs typeface="Times New Roman" panose="02020603050405020304" pitchFamily="18" charset="0"/>
            </a:endParaRPr>
          </a:p>
        </p:txBody>
      </p:sp>
      <p:graphicFrame>
        <p:nvGraphicFramePr>
          <p:cNvPr id="7" name="Diagram 6"/>
          <p:cNvGraphicFramePr/>
          <p:nvPr/>
        </p:nvGraphicFramePr>
        <p:xfrm>
          <a:off x="105834" y="1665327"/>
          <a:ext cx="5990166" cy="4097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2335233" y="1077155"/>
            <a:ext cx="1787541" cy="369332"/>
          </a:xfrm>
          <a:prstGeom prst="rect">
            <a:avLst/>
          </a:prstGeom>
        </p:spPr>
        <p:txBody>
          <a:bodyPr wrap="none">
            <a:spAutoFit/>
          </a:bodyPr>
          <a:lstStyle/>
          <a:p>
            <a:r>
              <a:rPr lang="en-US" b="1" dirty="0">
                <a:solidFill>
                  <a:srgbClr val="FF0000"/>
                </a:solidFill>
                <a:latin typeface="Franklin Gothic Book" panose="020B0503020102020204" pitchFamily="34" charset="0"/>
              </a:rPr>
              <a:t>Fragile ceasefire</a:t>
            </a:r>
            <a:endParaRPr lang="en-GB" b="1" dirty="0">
              <a:solidFill>
                <a:srgbClr val="FF0000"/>
              </a:solidFill>
              <a:latin typeface="Franklin Gothic Book" panose="020B0503020102020204" pitchFamily="34" charset="0"/>
            </a:endParaRPr>
          </a:p>
        </p:txBody>
      </p:sp>
      <p:sp>
        <p:nvSpPr>
          <p:cNvPr id="9" name="Rectangle 8"/>
          <p:cNvSpPr/>
          <p:nvPr/>
        </p:nvSpPr>
        <p:spPr>
          <a:xfrm>
            <a:off x="8069228" y="1088247"/>
            <a:ext cx="2292359" cy="369332"/>
          </a:xfrm>
          <a:prstGeom prst="rect">
            <a:avLst/>
          </a:prstGeom>
        </p:spPr>
        <p:txBody>
          <a:bodyPr wrap="none">
            <a:spAutoFit/>
          </a:bodyPr>
          <a:lstStyle/>
          <a:p>
            <a:r>
              <a:rPr lang="en-US" b="1" dirty="0">
                <a:solidFill>
                  <a:schemeClr val="accent1"/>
                </a:solidFill>
                <a:latin typeface="Franklin Gothic Book" panose="020B0503020102020204" pitchFamily="34" charset="0"/>
              </a:rPr>
              <a:t>Sustainable ceasefire</a:t>
            </a:r>
            <a:endParaRPr lang="en-GB" b="1" dirty="0">
              <a:solidFill>
                <a:schemeClr val="accent1"/>
              </a:solidFill>
              <a:latin typeface="Franklin Gothic Book" panose="020B0503020102020204" pitchFamily="34" charset="0"/>
            </a:endParaRPr>
          </a:p>
        </p:txBody>
      </p:sp>
      <p:sp>
        <p:nvSpPr>
          <p:cNvPr id="3" name="Rectangle 2"/>
          <p:cNvSpPr/>
          <p:nvPr/>
        </p:nvSpPr>
        <p:spPr>
          <a:xfrm>
            <a:off x="660771" y="1446487"/>
            <a:ext cx="4812998" cy="4531181"/>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Date Placeholder 12"/>
          <p:cNvSpPr>
            <a:spLocks noGrp="1"/>
          </p:cNvSpPr>
          <p:nvPr>
            <p:ph type="dt" sz="half" idx="10"/>
          </p:nvPr>
        </p:nvSpPr>
        <p:spPr/>
        <p:txBody>
          <a:bodyPr/>
          <a:lstStyle/>
          <a:p>
            <a:r>
              <a:rPr lang="en-US"/>
              <a:t>11/10/2023</a:t>
            </a:r>
            <a:endParaRPr lang="en-GB"/>
          </a:p>
        </p:txBody>
      </p:sp>
      <p:sp>
        <p:nvSpPr>
          <p:cNvPr id="95" name="Footer Placeholder 94">
            <a:extLst>
              <a:ext uri="{FF2B5EF4-FFF2-40B4-BE49-F238E27FC236}">
                <a16:creationId xmlns:a16="http://schemas.microsoft.com/office/drawing/2014/main" id="{3476F4CF-62E2-9BF1-F27C-86CC5A89E275}"/>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graphicFrame>
        <p:nvGraphicFramePr>
          <p:cNvPr id="4" name="Diagram 3">
            <a:extLst>
              <a:ext uri="{FF2B5EF4-FFF2-40B4-BE49-F238E27FC236}">
                <a16:creationId xmlns:a16="http://schemas.microsoft.com/office/drawing/2014/main" id="{2DFFEDC0-987E-AB0D-EA9F-8238BAED571F}"/>
              </a:ext>
            </a:extLst>
          </p:cNvPr>
          <p:cNvGraphicFramePr/>
          <p:nvPr>
            <p:extLst>
              <p:ext uri="{D42A27DB-BD31-4B8C-83A1-F6EECF244321}">
                <p14:modId xmlns:p14="http://schemas.microsoft.com/office/powerpoint/2010/main" val="3605496916"/>
              </p:ext>
            </p:extLst>
          </p:nvPr>
        </p:nvGraphicFramePr>
        <p:xfrm>
          <a:off x="6718434" y="1446487"/>
          <a:ext cx="4615848" cy="45311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8518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2224657" cy="1325563"/>
          </a:xfrm>
        </p:spPr>
        <p:txBody>
          <a:bodyPr>
            <a:normAutofit/>
          </a:bodyPr>
          <a:lstStyle/>
          <a:p>
            <a:r>
              <a:rPr lang="en-US" sz="2400" dirty="0">
                <a:latin typeface="Times New Roman" panose="02020603050405020304" pitchFamily="18" charset="0"/>
                <a:cs typeface="Times New Roman" panose="02020603050405020304" pitchFamily="18" charset="0"/>
              </a:rPr>
              <a:t>Post-war recovery will be a complex and challenging task</a:t>
            </a:r>
            <a:endParaRPr lang="en-GB"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0065" y="1449213"/>
            <a:ext cx="10515600" cy="4480326"/>
          </a:xfrm>
        </p:spPr>
        <p:txBody>
          <a:bodyPr>
            <a:noAutofit/>
          </a:bodyPr>
          <a:lstStyle/>
          <a:p>
            <a:pPr fontAlgn="base"/>
            <a:r>
              <a:rPr lang="en-GB" sz="2000" dirty="0">
                <a:solidFill>
                  <a:srgbClr val="000000"/>
                </a:solidFill>
                <a:latin typeface="Times New Roman" panose="02020603050405020304" pitchFamily="18" charset="0"/>
                <a:cs typeface="Times New Roman" panose="02020603050405020304" pitchFamily="18" charset="0"/>
              </a:rPr>
              <a:t>RDNA4 assesses recovery and reconstruction needs, at US$ 524 billion in a period of 10 years; </a:t>
            </a:r>
          </a:p>
          <a:p>
            <a:pPr marL="342900" indent="-342900" fontAlgn="base">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22 per cent of this amount relates to </a:t>
            </a:r>
            <a:r>
              <a:rPr lang="en-GB" sz="2000" dirty="0">
                <a:solidFill>
                  <a:schemeClr val="accent1"/>
                </a:solidFill>
                <a:latin typeface="Times New Roman" panose="02020603050405020304" pitchFamily="18" charset="0"/>
                <a:cs typeface="Times New Roman" panose="02020603050405020304" pitchFamily="18" charset="0"/>
              </a:rPr>
              <a:t>Commercial sector</a:t>
            </a:r>
            <a:r>
              <a:rPr lang="en-GB" sz="2000" dirty="0">
                <a:solidFill>
                  <a:srgbClr val="000000"/>
                </a:solidFill>
                <a:latin typeface="Times New Roman" panose="02020603050405020304" pitchFamily="18" charset="0"/>
                <a:cs typeface="Times New Roman" panose="02020603050405020304" pitchFamily="18" charset="0"/>
              </a:rPr>
              <a:t>, where investments should come from the private sector. FDI could play a prominent role;</a:t>
            </a:r>
          </a:p>
          <a:p>
            <a:pPr marL="342900" indent="-342900" fontAlgn="base">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16 per cent in </a:t>
            </a:r>
            <a:r>
              <a:rPr lang="en-GB" sz="2000" dirty="0">
                <a:solidFill>
                  <a:schemeClr val="accent1"/>
                </a:solidFill>
                <a:latin typeface="Times New Roman" panose="02020603050405020304" pitchFamily="18" charset="0"/>
                <a:cs typeface="Times New Roman" panose="02020603050405020304" pitchFamily="18" charset="0"/>
              </a:rPr>
              <a:t>Housing</a:t>
            </a:r>
            <a:r>
              <a:rPr lang="en-GB" sz="2000" dirty="0">
                <a:solidFill>
                  <a:srgbClr val="000000"/>
                </a:solidFill>
                <a:latin typeface="Times New Roman" panose="02020603050405020304" pitchFamily="18" charset="0"/>
                <a:cs typeface="Times New Roman" panose="02020603050405020304" pitchFamily="18" charset="0"/>
              </a:rPr>
              <a:t> where private sector could play significant role providing there is access to bank financing. Social housing could be satisfied by donor programs;</a:t>
            </a:r>
          </a:p>
          <a:p>
            <a:pPr marL="342900" indent="-342900" fontAlgn="base">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13 per cent in </a:t>
            </a:r>
            <a:r>
              <a:rPr lang="en-GB" sz="2000" dirty="0">
                <a:solidFill>
                  <a:schemeClr val="accent1"/>
                </a:solidFill>
                <a:latin typeface="Times New Roman" panose="02020603050405020304" pitchFamily="18" charset="0"/>
                <a:cs typeface="Times New Roman" panose="02020603050405020304" pitchFamily="18" charset="0"/>
              </a:rPr>
              <a:t>Energy and extractives </a:t>
            </a:r>
            <a:r>
              <a:rPr lang="en-GB" sz="2000" dirty="0">
                <a:solidFill>
                  <a:srgbClr val="000000"/>
                </a:solidFill>
                <a:latin typeface="Times New Roman" panose="02020603050405020304" pitchFamily="18" charset="0"/>
                <a:cs typeface="Times New Roman" panose="02020603050405020304" pitchFamily="18" charset="0"/>
              </a:rPr>
              <a:t>dominated by SOEs and large private corporations</a:t>
            </a:r>
            <a:r>
              <a:rPr lang="en-GB" sz="2000" dirty="0">
                <a:solidFill>
                  <a:schemeClr val="accent1"/>
                </a:solidFill>
                <a:latin typeface="Times New Roman" panose="02020603050405020304" pitchFamily="18" charset="0"/>
                <a:cs typeface="Times New Roman" panose="02020603050405020304" pitchFamily="18" charset="0"/>
              </a:rPr>
              <a:t>. </a:t>
            </a:r>
            <a:r>
              <a:rPr lang="en-GB" sz="2000" dirty="0">
                <a:solidFill>
                  <a:srgbClr val="000000"/>
                </a:solidFill>
                <a:latin typeface="Times New Roman" panose="02020603050405020304" pitchFamily="18" charset="0"/>
                <a:cs typeface="Times New Roman" panose="02020603050405020304" pitchFamily="18" charset="0"/>
              </a:rPr>
              <a:t>There is a room for bigger private sector involvement by attracting strategic and portfolio foreign investors;</a:t>
            </a:r>
          </a:p>
          <a:p>
            <a:pPr marL="342900" indent="-342900" fontAlgn="base">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15 per cent in </a:t>
            </a:r>
            <a:r>
              <a:rPr lang="en-GB" sz="2000" dirty="0">
                <a:solidFill>
                  <a:schemeClr val="accent1"/>
                </a:solidFill>
                <a:latin typeface="Times New Roman" panose="02020603050405020304" pitchFamily="18" charset="0"/>
                <a:cs typeface="Times New Roman" panose="02020603050405020304" pitchFamily="18" charset="0"/>
              </a:rPr>
              <a:t>Transport infrastructure </a:t>
            </a:r>
            <a:r>
              <a:rPr lang="en-GB" sz="2000" dirty="0">
                <a:solidFill>
                  <a:srgbClr val="000000"/>
                </a:solidFill>
                <a:latin typeface="Times New Roman" panose="02020603050405020304" pitchFamily="18" charset="0"/>
                <a:cs typeface="Times New Roman" panose="02020603050405020304" pitchFamily="18" charset="0"/>
              </a:rPr>
              <a:t>– roads, railways, bridges, ports and airports. State investments could be supplemented by concessions and PPPs.</a:t>
            </a:r>
          </a:p>
          <a:p>
            <a:pPr marL="342900" indent="-342900" fontAlgn="base">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The rest is in sectors like </a:t>
            </a:r>
            <a:r>
              <a:rPr lang="en-GB" sz="2000" dirty="0">
                <a:solidFill>
                  <a:schemeClr val="accent1"/>
                </a:solidFill>
                <a:latin typeface="Times New Roman" panose="02020603050405020304" pitchFamily="18" charset="0"/>
                <a:cs typeface="Times New Roman" panose="02020603050405020304" pitchFamily="18" charset="0"/>
              </a:rPr>
              <a:t>health, education, demining</a:t>
            </a:r>
            <a:r>
              <a:rPr lang="en-GB" sz="2000" dirty="0">
                <a:solidFill>
                  <a:srgbClr val="000000"/>
                </a:solidFill>
                <a:latin typeface="Times New Roman" panose="02020603050405020304" pitchFamily="18" charset="0"/>
                <a:cs typeface="Times New Roman" panose="02020603050405020304" pitchFamily="18" charset="0"/>
              </a:rPr>
              <a:t>, where investments would be primarily financed by government and international donors. Yet, there are pockets appropriate for private investments in water supply and municipal infrastructure.</a:t>
            </a:r>
          </a:p>
        </p:txBody>
      </p:sp>
      <p:sp>
        <p:nvSpPr>
          <p:cNvPr id="6" name="Date Placeholder 5"/>
          <p:cNvSpPr>
            <a:spLocks noGrp="1"/>
          </p:cNvSpPr>
          <p:nvPr>
            <p:ph type="dt" sz="half" idx="10"/>
          </p:nvPr>
        </p:nvSpPr>
        <p:spPr/>
        <p:txBody>
          <a:bodyPr/>
          <a:lstStyle/>
          <a:p>
            <a:r>
              <a:rPr lang="en-US"/>
              <a:t>11/10/2023</a:t>
            </a:r>
            <a:endParaRPr lang="en-GB"/>
          </a:p>
        </p:txBody>
      </p:sp>
      <p:sp>
        <p:nvSpPr>
          <p:cNvPr id="89" name="Footer Placeholder 88">
            <a:extLst>
              <a:ext uri="{FF2B5EF4-FFF2-40B4-BE49-F238E27FC236}">
                <a16:creationId xmlns:a16="http://schemas.microsoft.com/office/drawing/2014/main" id="{6DFDC219-9430-F11D-96AC-623EB4C573CE}"/>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197902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32170852"/>
              </p:ext>
            </p:extLst>
          </p:nvPr>
        </p:nvGraphicFramePr>
        <p:xfrm>
          <a:off x="969434" y="720108"/>
          <a:ext cx="10253132" cy="5698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Date Placeholder 2"/>
          <p:cNvSpPr>
            <a:spLocks noGrp="1"/>
          </p:cNvSpPr>
          <p:nvPr>
            <p:ph type="dt" sz="half" idx="10"/>
          </p:nvPr>
        </p:nvSpPr>
        <p:spPr/>
        <p:txBody>
          <a:bodyPr/>
          <a:lstStyle/>
          <a:p>
            <a:r>
              <a:rPr lang="en-US"/>
              <a:t>11/10/2023</a:t>
            </a:r>
            <a:endParaRPr lang="en-GB"/>
          </a:p>
        </p:txBody>
      </p:sp>
      <p:sp>
        <p:nvSpPr>
          <p:cNvPr id="88" name="Footer Placeholder 87">
            <a:extLst>
              <a:ext uri="{FF2B5EF4-FFF2-40B4-BE49-F238E27FC236}">
                <a16:creationId xmlns:a16="http://schemas.microsoft.com/office/drawing/2014/main" id="{7CA2965E-D305-909C-EE2D-5711D7163D14}"/>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
        <p:nvSpPr>
          <p:cNvPr id="2" name="Title 1">
            <a:extLst>
              <a:ext uri="{FF2B5EF4-FFF2-40B4-BE49-F238E27FC236}">
                <a16:creationId xmlns:a16="http://schemas.microsoft.com/office/drawing/2014/main" id="{BA61AFA2-BFAF-F6FB-F6F4-AC85A8E7C66F}"/>
              </a:ext>
            </a:extLst>
          </p:cNvPr>
          <p:cNvSpPr>
            <a:spLocks noGrp="1"/>
          </p:cNvSpPr>
          <p:nvPr>
            <p:ph type="title"/>
          </p:nvPr>
        </p:nvSpPr>
        <p:spPr>
          <a:xfrm>
            <a:off x="308344" y="113562"/>
            <a:ext cx="9367284" cy="966370"/>
          </a:xfrm>
        </p:spPr>
        <p:txBody>
          <a:bodyPr>
            <a:normAutofit/>
          </a:bodyPr>
          <a:lstStyle/>
          <a:p>
            <a:r>
              <a:rPr lang="en-US" sz="2800" dirty="0">
                <a:latin typeface="Times New Roman" panose="02020603050405020304" pitchFamily="18" charset="0"/>
                <a:cs typeface="Times New Roman" panose="02020603050405020304" pitchFamily="18" charset="0"/>
              </a:rPr>
              <a:t>Potential constrains for effective reconstruction persist</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75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585834" y="1214250"/>
            <a:ext cx="9340770" cy="5152733"/>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6194481" y="1265999"/>
            <a:ext cx="5318552" cy="4989725"/>
          </a:xfrm>
          <a:prstGeom prst="round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81090" y="98965"/>
            <a:ext cx="11414460" cy="931334"/>
          </a:xfrm>
        </p:spPr>
        <p:txBody>
          <a:bodyPr>
            <a:normAutofit/>
          </a:bodyPr>
          <a:lstStyle/>
          <a:p>
            <a:r>
              <a:rPr lang="en-US" sz="2400" dirty="0">
                <a:latin typeface="Times New Roman" panose="02020603050405020304" pitchFamily="18" charset="0"/>
                <a:cs typeface="Times New Roman" panose="02020603050405020304" pitchFamily="18" charset="0"/>
              </a:rPr>
              <a:t>There is a growing consensus around some basic principles</a:t>
            </a:r>
            <a:endParaRPr lang="en-GB" sz="240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a:t>11/10/2023</a:t>
            </a:r>
            <a:endParaRPr lang="en-GB"/>
          </a:p>
        </p:txBody>
      </p:sp>
      <p:grpSp>
        <p:nvGrpSpPr>
          <p:cNvPr id="4" name="Group 3"/>
          <p:cNvGrpSpPr/>
          <p:nvPr/>
        </p:nvGrpSpPr>
        <p:grpSpPr>
          <a:xfrm>
            <a:off x="6591088" y="1467521"/>
            <a:ext cx="4419596" cy="4565187"/>
            <a:chOff x="6665090" y="1348785"/>
            <a:chExt cx="4419596" cy="4565187"/>
          </a:xfrm>
          <a:solidFill>
            <a:schemeClr val="accent2"/>
          </a:solidFill>
        </p:grpSpPr>
        <p:sp>
          <p:nvSpPr>
            <p:cNvPr id="3" name="Rounded Rectangle 2"/>
            <p:cNvSpPr/>
            <p:nvPr/>
          </p:nvSpPr>
          <p:spPr>
            <a:xfrm>
              <a:off x="6665090" y="1352787"/>
              <a:ext cx="1948543" cy="10510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Prudent macroeconomic policies</a:t>
              </a:r>
            </a:p>
          </p:txBody>
        </p:sp>
        <p:sp>
          <p:nvSpPr>
            <p:cNvPr id="7" name="Rounded Rectangle 6"/>
            <p:cNvSpPr/>
            <p:nvPr/>
          </p:nvSpPr>
          <p:spPr>
            <a:xfrm>
              <a:off x="6665090" y="2540823"/>
              <a:ext cx="1948543" cy="10510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Reconstruction of vital infrastructure</a:t>
              </a:r>
            </a:p>
          </p:txBody>
        </p:sp>
        <p:sp>
          <p:nvSpPr>
            <p:cNvPr id="9" name="Rounded Rectangle 8"/>
            <p:cNvSpPr/>
            <p:nvPr/>
          </p:nvSpPr>
          <p:spPr>
            <a:xfrm>
              <a:off x="9136143" y="4854988"/>
              <a:ext cx="1948543" cy="10510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Strengthen the capital of banks</a:t>
              </a:r>
            </a:p>
          </p:txBody>
        </p:sp>
        <p:sp>
          <p:nvSpPr>
            <p:cNvPr id="11" name="Rounded Rectangle 10"/>
            <p:cNvSpPr/>
            <p:nvPr/>
          </p:nvSpPr>
          <p:spPr>
            <a:xfrm>
              <a:off x="9136143" y="1348785"/>
              <a:ext cx="1948543" cy="10510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t>Procurement policies</a:t>
              </a:r>
            </a:p>
          </p:txBody>
        </p:sp>
        <p:sp>
          <p:nvSpPr>
            <p:cNvPr id="12" name="Rounded Rectangle 11"/>
            <p:cNvSpPr/>
            <p:nvPr/>
          </p:nvSpPr>
          <p:spPr>
            <a:xfrm>
              <a:off x="6665090" y="3701860"/>
              <a:ext cx="1948543" cy="10510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t>Public services</a:t>
              </a:r>
            </a:p>
          </p:txBody>
        </p:sp>
        <p:sp>
          <p:nvSpPr>
            <p:cNvPr id="13" name="Rounded Rectangle 12"/>
            <p:cNvSpPr/>
            <p:nvPr/>
          </p:nvSpPr>
          <p:spPr>
            <a:xfrm>
              <a:off x="9136143" y="2527161"/>
              <a:ext cx="1948543" cy="10510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Reconstruction of housing</a:t>
              </a:r>
            </a:p>
          </p:txBody>
        </p:sp>
        <p:sp>
          <p:nvSpPr>
            <p:cNvPr id="14" name="Rounded Rectangle 13"/>
            <p:cNvSpPr/>
            <p:nvPr/>
          </p:nvSpPr>
          <p:spPr>
            <a:xfrm>
              <a:off x="6681407" y="4862897"/>
              <a:ext cx="1948543" cy="10510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t>Structural reforms</a:t>
              </a:r>
            </a:p>
          </p:txBody>
        </p:sp>
        <p:sp>
          <p:nvSpPr>
            <p:cNvPr id="15" name="Rounded Rectangle 14"/>
            <p:cNvSpPr/>
            <p:nvPr/>
          </p:nvSpPr>
          <p:spPr>
            <a:xfrm>
              <a:off x="9136142" y="3696796"/>
              <a:ext cx="1948543" cy="10510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Build inclusive society and restore human capital</a:t>
              </a:r>
            </a:p>
          </p:txBody>
        </p:sp>
      </p:grpSp>
      <p:grpSp>
        <p:nvGrpSpPr>
          <p:cNvPr id="20" name="Group 19"/>
          <p:cNvGrpSpPr/>
          <p:nvPr/>
        </p:nvGrpSpPr>
        <p:grpSpPr>
          <a:xfrm>
            <a:off x="3102649" y="2387964"/>
            <a:ext cx="2195522" cy="2384076"/>
            <a:chOff x="3691720" y="2097183"/>
            <a:chExt cx="2195522" cy="2384076"/>
          </a:xfrm>
        </p:grpSpPr>
        <p:sp>
          <p:nvSpPr>
            <p:cNvPr id="17" name="Rounded Rectangle 16"/>
            <p:cNvSpPr/>
            <p:nvPr/>
          </p:nvSpPr>
          <p:spPr>
            <a:xfrm>
              <a:off x="3691720" y="3918667"/>
              <a:ext cx="2195521" cy="56259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t>EU integration</a:t>
              </a:r>
            </a:p>
          </p:txBody>
        </p:sp>
        <p:sp>
          <p:nvSpPr>
            <p:cNvPr id="18" name="Rounded Rectangle 17"/>
            <p:cNvSpPr/>
            <p:nvPr/>
          </p:nvSpPr>
          <p:spPr>
            <a:xfrm>
              <a:off x="3691720" y="3007925"/>
              <a:ext cx="2195521" cy="56259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t>International support</a:t>
              </a:r>
            </a:p>
          </p:txBody>
        </p:sp>
        <p:sp>
          <p:nvSpPr>
            <p:cNvPr id="19" name="Rounded Rectangle 18"/>
            <p:cNvSpPr/>
            <p:nvPr/>
          </p:nvSpPr>
          <p:spPr>
            <a:xfrm>
              <a:off x="3691721" y="2097183"/>
              <a:ext cx="2195521" cy="56259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t>Ukrainian ownership</a:t>
              </a:r>
            </a:p>
          </p:txBody>
        </p:sp>
      </p:grpSp>
      <p:sp>
        <p:nvSpPr>
          <p:cNvPr id="22" name="Rounded Rectangle 21"/>
          <p:cNvSpPr/>
          <p:nvPr/>
        </p:nvSpPr>
        <p:spPr>
          <a:xfrm>
            <a:off x="265396" y="2995177"/>
            <a:ext cx="1903869" cy="115955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t>Reconstruction Ecosystem</a:t>
            </a:r>
          </a:p>
        </p:txBody>
      </p:sp>
      <p:sp>
        <p:nvSpPr>
          <p:cNvPr id="104" name="Footer Placeholder 103">
            <a:extLst>
              <a:ext uri="{FF2B5EF4-FFF2-40B4-BE49-F238E27FC236}">
                <a16:creationId xmlns:a16="http://schemas.microsoft.com/office/drawing/2014/main" id="{DDF34FFB-EC29-1C43-EB52-4D55F5B42A4C}"/>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355281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6BA76-29C2-1BE3-232D-1C9F5D210E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205E36-55DB-3A2A-96CC-70114C4D4A96}"/>
              </a:ext>
            </a:extLst>
          </p:cNvPr>
          <p:cNvSpPr>
            <a:spLocks noGrp="1"/>
          </p:cNvSpPr>
          <p:nvPr>
            <p:ph idx="1"/>
          </p:nvPr>
        </p:nvSpPr>
        <p:spPr>
          <a:xfrm>
            <a:off x="838200" y="1825624"/>
            <a:ext cx="10515600" cy="4530725"/>
          </a:xfrm>
        </p:spPr>
        <p:txBody>
          <a:bodyPr vert="horz" lIns="91440" tIns="45720" rIns="91440" bIns="45720" rtlCol="0" anchor="t">
            <a:normAutofit/>
          </a:bodyPr>
          <a:lstStyle/>
          <a:p>
            <a:pPr fontAlgn="base"/>
            <a:endParaRPr lang="en-US" dirty="0">
              <a:latin typeface="Perpetua" panose="02020502060401020303" pitchFamily="18" charset="0"/>
            </a:endParaRPr>
          </a:p>
          <a:p>
            <a:endParaRPr lang="en-US" dirty="0">
              <a:latin typeface="Perpetua" panose="02020502060401020303" pitchFamily="18" charset="0"/>
            </a:endParaRPr>
          </a:p>
          <a:p>
            <a:pPr fontAlgn="base"/>
            <a:endParaRPr lang="en-GB" dirty="0"/>
          </a:p>
        </p:txBody>
      </p:sp>
      <p:sp>
        <p:nvSpPr>
          <p:cNvPr id="5" name="TextBox 4">
            <a:extLst>
              <a:ext uri="{FF2B5EF4-FFF2-40B4-BE49-F238E27FC236}">
                <a16:creationId xmlns:a16="http://schemas.microsoft.com/office/drawing/2014/main" id="{1B23AB5A-83E1-3542-4B75-ABE10C7E8F74}"/>
              </a:ext>
            </a:extLst>
          </p:cNvPr>
          <p:cNvSpPr txBox="1"/>
          <p:nvPr/>
        </p:nvSpPr>
        <p:spPr>
          <a:xfrm>
            <a:off x="385769" y="2921168"/>
            <a:ext cx="1120870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accent1"/>
                </a:solidFill>
                <a:latin typeface="Times New Roman" panose="02020603050405020304" pitchFamily="18" charset="0"/>
                <a:cs typeface="Times New Roman" panose="02020603050405020304" pitchFamily="18" charset="0"/>
              </a:rPr>
              <a:t>Thank you for your attention</a:t>
            </a:r>
          </a:p>
          <a:p>
            <a:pPr marL="285750" indent="-285750">
              <a:buFont typeface="Arial" panose="020B0604020202020204" pitchFamily="34" charset="0"/>
              <a:buChar char="•"/>
            </a:pPr>
            <a:endParaRPr lang="en-US" sz="2400" dirty="0">
              <a:latin typeface="Franklin Gothic Book" panose="020B0503020102020204" pitchFamily="34" charset="0"/>
            </a:endParaRPr>
          </a:p>
        </p:txBody>
      </p:sp>
      <p:sp>
        <p:nvSpPr>
          <p:cNvPr id="7" name="Date Placeholder 6">
            <a:extLst>
              <a:ext uri="{FF2B5EF4-FFF2-40B4-BE49-F238E27FC236}">
                <a16:creationId xmlns:a16="http://schemas.microsoft.com/office/drawing/2014/main" id="{4EFC1D05-D4E6-2B31-DA5C-0861DE72E489}"/>
              </a:ext>
            </a:extLst>
          </p:cNvPr>
          <p:cNvSpPr>
            <a:spLocks noGrp="1"/>
          </p:cNvSpPr>
          <p:nvPr>
            <p:ph type="dt" sz="half" idx="10"/>
          </p:nvPr>
        </p:nvSpPr>
        <p:spPr/>
        <p:txBody>
          <a:bodyPr/>
          <a:lstStyle/>
          <a:p>
            <a:r>
              <a:rPr lang="en-US"/>
              <a:t>11/10/2023</a:t>
            </a:r>
            <a:endParaRPr lang="en-GB"/>
          </a:p>
        </p:txBody>
      </p:sp>
      <p:sp>
        <p:nvSpPr>
          <p:cNvPr id="90" name="Footer Placeholder 89">
            <a:extLst>
              <a:ext uri="{FF2B5EF4-FFF2-40B4-BE49-F238E27FC236}">
                <a16:creationId xmlns:a16="http://schemas.microsoft.com/office/drawing/2014/main" id="{74F03DF4-1DAC-B5C0-2F0B-4F994C54CF85}"/>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183734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29AB6-BE54-8773-F252-B9682DDA70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342F7-652C-C216-1E57-15AA87C9C77D}"/>
              </a:ext>
            </a:extLst>
          </p:cNvPr>
          <p:cNvSpPr>
            <a:spLocks noGrp="1"/>
          </p:cNvSpPr>
          <p:nvPr>
            <p:ph idx="1"/>
          </p:nvPr>
        </p:nvSpPr>
        <p:spPr>
          <a:xfrm>
            <a:off x="838200" y="1825624"/>
            <a:ext cx="10515600" cy="4530725"/>
          </a:xfrm>
        </p:spPr>
        <p:txBody>
          <a:bodyPr vert="horz" lIns="91440" tIns="45720" rIns="91440" bIns="45720" rtlCol="0" anchor="t">
            <a:normAutofit/>
          </a:bodyPr>
          <a:lstStyle/>
          <a:p>
            <a:pPr fontAlgn="base"/>
            <a:endParaRPr lang="en-US">
              <a:latin typeface="Perpetua" panose="02020502060401020303" pitchFamily="18" charset="0"/>
            </a:endParaRPr>
          </a:p>
          <a:p>
            <a:endParaRPr lang="en-US">
              <a:latin typeface="Perpetua" panose="02020502060401020303" pitchFamily="18" charset="0"/>
            </a:endParaRPr>
          </a:p>
          <a:p>
            <a:pPr fontAlgn="base"/>
            <a:endParaRPr lang="en-GB"/>
          </a:p>
        </p:txBody>
      </p:sp>
      <p:sp>
        <p:nvSpPr>
          <p:cNvPr id="5" name="TextBox 4">
            <a:extLst>
              <a:ext uri="{FF2B5EF4-FFF2-40B4-BE49-F238E27FC236}">
                <a16:creationId xmlns:a16="http://schemas.microsoft.com/office/drawing/2014/main" id="{0C4F5ADE-ED19-F309-5CB5-A65611B92E10}"/>
              </a:ext>
            </a:extLst>
          </p:cNvPr>
          <p:cNvSpPr txBox="1"/>
          <p:nvPr/>
        </p:nvSpPr>
        <p:spPr>
          <a:xfrm>
            <a:off x="385769" y="2921168"/>
            <a:ext cx="1120870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accent1"/>
                </a:solidFill>
                <a:latin typeface="Times New Roman" panose="02020603050405020304" pitchFamily="18" charset="0"/>
                <a:cs typeface="Times New Roman" panose="02020603050405020304" pitchFamily="18" charset="0"/>
              </a:rPr>
              <a:t>Annex</a:t>
            </a:r>
          </a:p>
          <a:p>
            <a:pPr marL="285750" indent="-285750">
              <a:buFont typeface="Arial" panose="020B0604020202020204" pitchFamily="34" charset="0"/>
              <a:buChar char="•"/>
            </a:pPr>
            <a:endParaRPr lang="en-US" sz="2400" dirty="0">
              <a:latin typeface="Franklin Gothic Book" panose="020B0503020102020204" pitchFamily="34" charset="0"/>
            </a:endParaRPr>
          </a:p>
        </p:txBody>
      </p:sp>
      <p:sp>
        <p:nvSpPr>
          <p:cNvPr id="7" name="Date Placeholder 6">
            <a:extLst>
              <a:ext uri="{FF2B5EF4-FFF2-40B4-BE49-F238E27FC236}">
                <a16:creationId xmlns:a16="http://schemas.microsoft.com/office/drawing/2014/main" id="{0A24C8FD-2F62-5C81-51D6-88BCB7592FC6}"/>
              </a:ext>
            </a:extLst>
          </p:cNvPr>
          <p:cNvSpPr>
            <a:spLocks noGrp="1"/>
          </p:cNvSpPr>
          <p:nvPr>
            <p:ph type="dt" sz="half" idx="10"/>
          </p:nvPr>
        </p:nvSpPr>
        <p:spPr/>
        <p:txBody>
          <a:bodyPr/>
          <a:lstStyle/>
          <a:p>
            <a:r>
              <a:rPr lang="en-US"/>
              <a:t>11/10/2023</a:t>
            </a:r>
            <a:endParaRPr lang="en-GB"/>
          </a:p>
        </p:txBody>
      </p:sp>
      <p:sp>
        <p:nvSpPr>
          <p:cNvPr id="90" name="Footer Placeholder 89">
            <a:extLst>
              <a:ext uri="{FF2B5EF4-FFF2-40B4-BE49-F238E27FC236}">
                <a16:creationId xmlns:a16="http://schemas.microsoft.com/office/drawing/2014/main" id="{F3A8915B-B3BD-82E1-630B-7B21AF62D966}"/>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462170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7" y="168840"/>
            <a:ext cx="10515600" cy="1325563"/>
          </a:xfrm>
        </p:spPr>
        <p:txBody>
          <a:bodyPr>
            <a:normAutofit/>
          </a:bodyPr>
          <a:lstStyle/>
          <a:p>
            <a:r>
              <a:rPr lang="en-US" sz="3200" dirty="0"/>
              <a:t>Prudent macroeconomic policies</a:t>
            </a:r>
            <a:endParaRPr lang="en-GB" sz="3200" dirty="0"/>
          </a:p>
        </p:txBody>
      </p:sp>
      <p:sp>
        <p:nvSpPr>
          <p:cNvPr id="3" name="Content Placeholder 2"/>
          <p:cNvSpPr>
            <a:spLocks noGrp="1"/>
          </p:cNvSpPr>
          <p:nvPr>
            <p:ph idx="1"/>
          </p:nvPr>
        </p:nvSpPr>
        <p:spPr>
          <a:xfrm>
            <a:off x="838200" y="1825624"/>
            <a:ext cx="10515600" cy="4530725"/>
          </a:xfrm>
        </p:spPr>
        <p:txBody>
          <a:bodyPr vert="horz" lIns="91440" tIns="45720" rIns="91440" bIns="45720" rtlCol="0" anchor="t">
            <a:normAutofit/>
          </a:bodyPr>
          <a:lstStyle/>
          <a:p>
            <a:pPr fontAlgn="base"/>
            <a:endParaRPr lang="en-US">
              <a:latin typeface="Perpetua" panose="02020502060401020303" pitchFamily="18" charset="0"/>
            </a:endParaRPr>
          </a:p>
          <a:p>
            <a:endParaRPr lang="en-US">
              <a:latin typeface="Perpetua" panose="02020502060401020303" pitchFamily="18" charset="0"/>
            </a:endParaRPr>
          </a:p>
          <a:p>
            <a:pPr fontAlgn="base"/>
            <a:endParaRPr lang="en-GB"/>
          </a:p>
        </p:txBody>
      </p:sp>
      <p:sp>
        <p:nvSpPr>
          <p:cNvPr id="5" name="TextBox 4">
            <a:extLst>
              <a:ext uri="{FF2B5EF4-FFF2-40B4-BE49-F238E27FC236}">
                <a16:creationId xmlns:a16="http://schemas.microsoft.com/office/drawing/2014/main" id="{126E4AE9-F4CA-08EF-299F-ECBDC5367FB4}"/>
              </a:ext>
            </a:extLst>
          </p:cNvPr>
          <p:cNvSpPr txBox="1"/>
          <p:nvPr/>
        </p:nvSpPr>
        <p:spPr>
          <a:xfrm>
            <a:off x="491647" y="1494403"/>
            <a:ext cx="1120870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Return to the pre-war monetary policy of inflation targeting</a:t>
            </a:r>
          </a:p>
          <a:p>
            <a:pPr marL="742950" lvl="1" indent="-285750">
              <a:buFont typeface="Arial" panose="020B0604020202020204" pitchFamily="34" charset="0"/>
              <a:buChar char="•"/>
            </a:pPr>
            <a:r>
              <a:rPr lang="en-US" sz="2400" dirty="0">
                <a:solidFill>
                  <a:srgbClr val="000000"/>
                </a:solidFill>
                <a:latin typeface="Franklin Gothic Book" panose="020B0503020102020204" pitchFamily="34" charset="0"/>
              </a:rPr>
              <a:t>Preserve legal, professional and financial independence of NBU</a:t>
            </a:r>
          </a:p>
          <a:p>
            <a:pPr marL="285750" indent="-285750">
              <a:buFont typeface="Arial" panose="020B0604020202020204" pitchFamily="34" charset="0"/>
              <a:buChar char="•"/>
            </a:pPr>
            <a:endParaRPr lang="en-US" sz="2400" dirty="0">
              <a:solidFill>
                <a:srgbClr val="000000"/>
              </a:solidFill>
              <a:latin typeface="Franklin Gothic Book" panose="020B0503020102020204" pitchFamily="34" charset="0"/>
            </a:endParaRPr>
          </a:p>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Fiscal policy</a:t>
            </a:r>
          </a:p>
          <a:p>
            <a:pPr marL="742950" lvl="1" indent="-285750">
              <a:buFont typeface="Arial" panose="020B0604020202020204" pitchFamily="34" charset="0"/>
              <a:buChar char="•"/>
            </a:pPr>
            <a:r>
              <a:rPr lang="en-US" sz="2400" dirty="0">
                <a:solidFill>
                  <a:srgbClr val="000000"/>
                </a:solidFill>
                <a:latin typeface="Franklin Gothic Book" panose="020B0503020102020204" pitchFamily="34" charset="0"/>
              </a:rPr>
              <a:t>A consistent tax policy based on broadening the tax base and avoiding tax breaks</a:t>
            </a:r>
          </a:p>
          <a:p>
            <a:pPr marL="742950" lvl="1" indent="-285750">
              <a:buFont typeface="Arial" panose="020B0604020202020204" pitchFamily="34" charset="0"/>
              <a:buChar char="•"/>
            </a:pPr>
            <a:r>
              <a:rPr lang="en-US" sz="2400" dirty="0">
                <a:solidFill>
                  <a:srgbClr val="000000"/>
                </a:solidFill>
                <a:latin typeface="Franklin Gothic Book" panose="020B0503020102020204" pitchFamily="34" charset="0"/>
              </a:rPr>
              <a:t>Eliminate quasi fiscal risks associated with SOEs</a:t>
            </a:r>
          </a:p>
          <a:p>
            <a:pPr marL="742950" lvl="1" indent="-285750">
              <a:buFont typeface="Arial" panose="020B0604020202020204" pitchFamily="34" charset="0"/>
              <a:buChar char="•"/>
            </a:pPr>
            <a:r>
              <a:rPr lang="en-US" sz="2400" dirty="0">
                <a:solidFill>
                  <a:srgbClr val="000000"/>
                </a:solidFill>
                <a:latin typeface="Franklin Gothic Book" panose="020B0503020102020204" pitchFamily="34" charset="0"/>
              </a:rPr>
              <a:t>Reform social welfare system</a:t>
            </a:r>
          </a:p>
        </p:txBody>
      </p:sp>
      <p:sp>
        <p:nvSpPr>
          <p:cNvPr id="7" name="Date Placeholder 6"/>
          <p:cNvSpPr>
            <a:spLocks noGrp="1"/>
          </p:cNvSpPr>
          <p:nvPr>
            <p:ph type="dt" sz="half" idx="10"/>
          </p:nvPr>
        </p:nvSpPr>
        <p:spPr/>
        <p:txBody>
          <a:bodyPr/>
          <a:lstStyle/>
          <a:p>
            <a:r>
              <a:rPr lang="en-US"/>
              <a:t>11/10/2023</a:t>
            </a:r>
            <a:endParaRPr lang="en-GB"/>
          </a:p>
        </p:txBody>
      </p:sp>
      <p:sp>
        <p:nvSpPr>
          <p:cNvPr id="90" name="Footer Placeholder 89">
            <a:extLst>
              <a:ext uri="{FF2B5EF4-FFF2-40B4-BE49-F238E27FC236}">
                <a16:creationId xmlns:a16="http://schemas.microsoft.com/office/drawing/2014/main" id="{AB919752-1856-E584-A360-2DACEA98FE4B}"/>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125177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42" y="37471"/>
            <a:ext cx="10515600" cy="1325563"/>
          </a:xfrm>
        </p:spPr>
        <p:txBody>
          <a:bodyPr>
            <a:normAutofit/>
          </a:bodyPr>
          <a:lstStyle/>
          <a:p>
            <a:r>
              <a:rPr lang="en-US" sz="3200" dirty="0"/>
              <a:t>Procurement policies</a:t>
            </a:r>
            <a:endParaRPr lang="en-GB" sz="3200" dirty="0"/>
          </a:p>
        </p:txBody>
      </p:sp>
      <p:sp>
        <p:nvSpPr>
          <p:cNvPr id="3" name="Content Placeholder 2"/>
          <p:cNvSpPr>
            <a:spLocks noGrp="1"/>
          </p:cNvSpPr>
          <p:nvPr>
            <p:ph idx="1"/>
          </p:nvPr>
        </p:nvSpPr>
        <p:spPr>
          <a:xfrm>
            <a:off x="838200" y="1825624"/>
            <a:ext cx="10515600" cy="4530725"/>
          </a:xfrm>
        </p:spPr>
        <p:txBody>
          <a:bodyPr vert="horz" lIns="91440" tIns="45720" rIns="91440" bIns="45720" rtlCol="0" anchor="t">
            <a:normAutofit/>
          </a:bodyPr>
          <a:lstStyle/>
          <a:p>
            <a:pPr fontAlgn="base"/>
            <a:endParaRPr lang="en-US">
              <a:latin typeface="Perpetua" panose="02020502060401020303" pitchFamily="18" charset="0"/>
            </a:endParaRPr>
          </a:p>
          <a:p>
            <a:endParaRPr lang="en-US">
              <a:latin typeface="Perpetua" panose="02020502060401020303" pitchFamily="18" charset="0"/>
            </a:endParaRPr>
          </a:p>
          <a:p>
            <a:pPr fontAlgn="base"/>
            <a:endParaRPr lang="en-GB"/>
          </a:p>
        </p:txBody>
      </p:sp>
      <p:sp>
        <p:nvSpPr>
          <p:cNvPr id="5" name="TextBox 4">
            <a:extLst>
              <a:ext uri="{FF2B5EF4-FFF2-40B4-BE49-F238E27FC236}">
                <a16:creationId xmlns:a16="http://schemas.microsoft.com/office/drawing/2014/main" id="{126E4AE9-F4CA-08EF-299F-ECBDC5367FB4}"/>
              </a:ext>
            </a:extLst>
          </p:cNvPr>
          <p:cNvSpPr txBox="1"/>
          <p:nvPr/>
        </p:nvSpPr>
        <p:spPr>
          <a:xfrm>
            <a:off x="491647" y="1266144"/>
            <a:ext cx="1120870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2400" dirty="0">
                <a:solidFill>
                  <a:srgbClr val="000000"/>
                </a:solidFill>
                <a:latin typeface="Franklin Gothic Book" panose="020B0503020102020204" pitchFamily="34" charset="0"/>
              </a:rPr>
              <a:t>Developing robust and transparent procurement policies;</a:t>
            </a:r>
          </a:p>
          <a:p>
            <a:endParaRPr lang="en-GB" sz="2400" dirty="0">
              <a:solidFill>
                <a:srgbClr val="000000"/>
              </a:solidFill>
              <a:latin typeface="Franklin Gothic Book" panose="020B0503020102020204" pitchFamily="34" charset="0"/>
            </a:endParaRPr>
          </a:p>
          <a:p>
            <a:pPr marL="285750" indent="-285750">
              <a:buFont typeface="Arial" panose="020B0604020202020204" pitchFamily="34" charset="0"/>
              <a:buChar char="•"/>
            </a:pPr>
            <a:r>
              <a:rPr lang="en-GB" sz="2400" dirty="0">
                <a:solidFill>
                  <a:srgbClr val="000000"/>
                </a:solidFill>
                <a:latin typeface="Franklin Gothic Book" panose="020B0503020102020204" pitchFamily="34" charset="0"/>
              </a:rPr>
              <a:t>Streamlining certain phases like land acquisition that traditionally delay projects and introduce digitalization where possible;</a:t>
            </a:r>
          </a:p>
          <a:p>
            <a:endParaRPr lang="en-GB" sz="2400" dirty="0">
              <a:solidFill>
                <a:srgbClr val="000000"/>
              </a:solidFill>
              <a:latin typeface="Franklin Gothic Book" panose="020B0503020102020204" pitchFamily="34" charset="0"/>
            </a:endParaRPr>
          </a:p>
          <a:p>
            <a:pPr marL="285750" indent="-285750">
              <a:buFont typeface="Arial" panose="020B0604020202020204" pitchFamily="34" charset="0"/>
              <a:buChar char="•"/>
            </a:pPr>
            <a:r>
              <a:rPr lang="en-GB" sz="2400" dirty="0">
                <a:solidFill>
                  <a:srgbClr val="000000"/>
                </a:solidFill>
                <a:latin typeface="Franklin Gothic Book" panose="020B0503020102020204" pitchFamily="34" charset="0"/>
              </a:rPr>
              <a:t>Define standard timing of certain phases for different types of projects;</a:t>
            </a:r>
          </a:p>
          <a:p>
            <a:endParaRPr lang="en-GB" sz="2400" dirty="0">
              <a:solidFill>
                <a:srgbClr val="000000"/>
              </a:solidFill>
              <a:latin typeface="Franklin Gothic Book" panose="020B0503020102020204" pitchFamily="34" charset="0"/>
            </a:endParaRPr>
          </a:p>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But, </a:t>
            </a:r>
            <a:r>
              <a:rPr lang="en-GB" sz="2400" dirty="0">
                <a:solidFill>
                  <a:srgbClr val="000000"/>
                </a:solidFill>
                <a:latin typeface="Franklin Gothic Book" panose="020B0503020102020204" pitchFamily="34" charset="0"/>
              </a:rPr>
              <a:t>no compromises on transparency and sustainability assessments; </a:t>
            </a:r>
          </a:p>
          <a:p>
            <a:endParaRPr lang="en-GB" sz="2400" dirty="0">
              <a:solidFill>
                <a:srgbClr val="000000"/>
              </a:solidFill>
              <a:latin typeface="Franklin Gothic Book" panose="020B0503020102020204" pitchFamily="34" charset="0"/>
            </a:endParaRPr>
          </a:p>
          <a:p>
            <a:pPr marL="285750" indent="-285750">
              <a:buFont typeface="Arial" panose="020B0604020202020204" pitchFamily="34" charset="0"/>
              <a:buChar char="•"/>
            </a:pPr>
            <a:r>
              <a:rPr lang="en-GB" sz="2400" dirty="0">
                <a:solidFill>
                  <a:srgbClr val="000000"/>
                </a:solidFill>
                <a:latin typeface="Franklin Gothic Book" panose="020B0503020102020204" pitchFamily="34" charset="0"/>
              </a:rPr>
              <a:t>Reinforce the capacities of the competition authority (AMCU), its ability to monitor markets and to detect abusive practices, and support measures to strengthen its independence, in line with recommendations from the EU Court of Auditors.</a:t>
            </a:r>
          </a:p>
        </p:txBody>
      </p:sp>
      <p:sp>
        <p:nvSpPr>
          <p:cNvPr id="7" name="Date Placeholder 6"/>
          <p:cNvSpPr>
            <a:spLocks noGrp="1"/>
          </p:cNvSpPr>
          <p:nvPr>
            <p:ph type="dt" sz="half" idx="10"/>
          </p:nvPr>
        </p:nvSpPr>
        <p:spPr/>
        <p:txBody>
          <a:bodyPr/>
          <a:lstStyle/>
          <a:p>
            <a:r>
              <a:rPr lang="en-US"/>
              <a:t>11/10/2023</a:t>
            </a:r>
            <a:endParaRPr lang="en-GB"/>
          </a:p>
        </p:txBody>
      </p:sp>
      <p:sp>
        <p:nvSpPr>
          <p:cNvPr id="90" name="Footer Placeholder 89">
            <a:extLst>
              <a:ext uri="{FF2B5EF4-FFF2-40B4-BE49-F238E27FC236}">
                <a16:creationId xmlns:a16="http://schemas.microsoft.com/office/drawing/2014/main" id="{87BE32E9-799E-FA0B-EC78-FA8E58C4D4A6}"/>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59335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BE1FE-79FE-C3D8-D275-60E36ED59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F018C-3700-95DC-46B8-3A67F51636A8}"/>
              </a:ext>
            </a:extLst>
          </p:cNvPr>
          <p:cNvSpPr>
            <a:spLocks noGrp="1"/>
          </p:cNvSpPr>
          <p:nvPr>
            <p:ph type="title"/>
          </p:nvPr>
        </p:nvSpPr>
        <p:spPr>
          <a:xfrm>
            <a:off x="838199" y="0"/>
            <a:ext cx="12224657" cy="1325563"/>
          </a:xfrm>
        </p:spPr>
        <p:txBody>
          <a:bodyPr>
            <a:normAutofit/>
          </a:bodyPr>
          <a:lstStyle/>
          <a:p>
            <a:r>
              <a:rPr lang="en-US" sz="2400" dirty="0">
                <a:latin typeface="Times New Roman" panose="02020603050405020304" pitchFamily="18" charset="0"/>
                <a:cs typeface="Times New Roman" panose="02020603050405020304" pitchFamily="18" charset="0"/>
              </a:rPr>
              <a:t>Content</a:t>
            </a:r>
            <a:endParaRPr lang="en-GB"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50D281-0459-BEF3-6680-1911176F2A44}"/>
              </a:ext>
            </a:extLst>
          </p:cNvPr>
          <p:cNvSpPr>
            <a:spLocks noGrp="1"/>
          </p:cNvSpPr>
          <p:nvPr>
            <p:ph idx="1"/>
          </p:nvPr>
        </p:nvSpPr>
        <p:spPr>
          <a:xfrm>
            <a:off x="838200" y="1684421"/>
            <a:ext cx="10515600" cy="4535403"/>
          </a:xfrm>
        </p:spPr>
        <p:txBody>
          <a:bodyPr>
            <a:noAutofit/>
          </a:bodyPr>
          <a:lstStyle/>
          <a:p>
            <a:pPr marL="457200" indent="-457200" fontAlgn="base">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War economy – structural changes and major trends</a:t>
            </a:r>
          </a:p>
          <a:p>
            <a:pPr marL="457200" indent="-457200" fontAlgn="base">
              <a:buFont typeface="Arial" panose="020B0604020202020204" pitchFamily="34" charset="0"/>
              <a:buChar char="•"/>
            </a:pPr>
            <a:endParaRPr lang="en-GB" sz="2400" dirty="0">
              <a:solidFill>
                <a:srgbClr val="000000"/>
              </a:solidFill>
              <a:latin typeface="Times New Roman" panose="02020603050405020304" pitchFamily="18" charset="0"/>
              <a:cs typeface="Times New Roman" panose="02020603050405020304" pitchFamily="18" charset="0"/>
            </a:endParaRPr>
          </a:p>
          <a:p>
            <a:pPr marL="457200" indent="-457200" fontAlgn="base">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Reconstruction needs</a:t>
            </a:r>
          </a:p>
          <a:p>
            <a:pPr marL="457200" indent="-457200" fontAlgn="base">
              <a:buFont typeface="Arial" panose="020B0604020202020204" pitchFamily="34" charset="0"/>
              <a:buChar char="•"/>
            </a:pPr>
            <a:endParaRPr lang="en-GB" sz="2400" dirty="0">
              <a:solidFill>
                <a:srgbClr val="000000"/>
              </a:solidFill>
              <a:latin typeface="Times New Roman" panose="02020603050405020304" pitchFamily="18" charset="0"/>
              <a:cs typeface="Times New Roman" panose="02020603050405020304" pitchFamily="18" charset="0"/>
            </a:endParaRPr>
          </a:p>
          <a:p>
            <a:pPr marL="457200" indent="-457200" fontAlgn="base">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Post war recovery</a:t>
            </a:r>
          </a:p>
        </p:txBody>
      </p:sp>
      <p:sp>
        <p:nvSpPr>
          <p:cNvPr id="6" name="Date Placeholder 5">
            <a:extLst>
              <a:ext uri="{FF2B5EF4-FFF2-40B4-BE49-F238E27FC236}">
                <a16:creationId xmlns:a16="http://schemas.microsoft.com/office/drawing/2014/main" id="{6092C9C0-7FBC-59EA-C61A-16352E1A9BCE}"/>
              </a:ext>
            </a:extLst>
          </p:cNvPr>
          <p:cNvSpPr>
            <a:spLocks noGrp="1"/>
          </p:cNvSpPr>
          <p:nvPr>
            <p:ph type="dt" sz="half" idx="10"/>
          </p:nvPr>
        </p:nvSpPr>
        <p:spPr/>
        <p:txBody>
          <a:bodyPr/>
          <a:lstStyle/>
          <a:p>
            <a:r>
              <a:rPr lang="en-US"/>
              <a:t>11/10/2023</a:t>
            </a:r>
            <a:endParaRPr lang="en-GB"/>
          </a:p>
        </p:txBody>
      </p:sp>
      <p:sp>
        <p:nvSpPr>
          <p:cNvPr id="89" name="Footer Placeholder 88">
            <a:extLst>
              <a:ext uri="{FF2B5EF4-FFF2-40B4-BE49-F238E27FC236}">
                <a16:creationId xmlns:a16="http://schemas.microsoft.com/office/drawing/2014/main" id="{F60137AF-906F-98F2-D17F-A76AEA1A7D6A}"/>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330740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7" y="92982"/>
            <a:ext cx="10515600" cy="1325563"/>
          </a:xfrm>
        </p:spPr>
        <p:txBody>
          <a:bodyPr>
            <a:normAutofit/>
          </a:bodyPr>
          <a:lstStyle/>
          <a:p>
            <a:r>
              <a:rPr lang="en-US" sz="3200" dirty="0"/>
              <a:t>Reconstruction of vital infrastructure</a:t>
            </a:r>
            <a:endParaRPr lang="en-GB" sz="3200" dirty="0"/>
          </a:p>
        </p:txBody>
      </p:sp>
      <p:sp>
        <p:nvSpPr>
          <p:cNvPr id="3" name="Content Placeholder 2"/>
          <p:cNvSpPr>
            <a:spLocks noGrp="1"/>
          </p:cNvSpPr>
          <p:nvPr>
            <p:ph idx="1"/>
          </p:nvPr>
        </p:nvSpPr>
        <p:spPr>
          <a:xfrm>
            <a:off x="838200" y="1825624"/>
            <a:ext cx="10515600" cy="4530725"/>
          </a:xfrm>
        </p:spPr>
        <p:txBody>
          <a:bodyPr vert="horz" lIns="91440" tIns="45720" rIns="91440" bIns="45720" rtlCol="0" anchor="t">
            <a:normAutofit/>
          </a:bodyPr>
          <a:lstStyle/>
          <a:p>
            <a:pPr fontAlgn="base"/>
            <a:endParaRPr lang="en-US">
              <a:latin typeface="Perpetua" panose="02020502060401020303" pitchFamily="18" charset="0"/>
            </a:endParaRPr>
          </a:p>
          <a:p>
            <a:endParaRPr lang="en-US">
              <a:latin typeface="Perpetua" panose="02020502060401020303" pitchFamily="18" charset="0"/>
            </a:endParaRPr>
          </a:p>
          <a:p>
            <a:pPr fontAlgn="base"/>
            <a:endParaRPr lang="en-GB"/>
          </a:p>
        </p:txBody>
      </p:sp>
      <p:sp>
        <p:nvSpPr>
          <p:cNvPr id="5" name="TextBox 4">
            <a:extLst>
              <a:ext uri="{FF2B5EF4-FFF2-40B4-BE49-F238E27FC236}">
                <a16:creationId xmlns:a16="http://schemas.microsoft.com/office/drawing/2014/main" id="{126E4AE9-F4CA-08EF-299F-ECBDC5367FB4}"/>
              </a:ext>
            </a:extLst>
          </p:cNvPr>
          <p:cNvSpPr txBox="1"/>
          <p:nvPr/>
        </p:nvSpPr>
        <p:spPr>
          <a:xfrm>
            <a:off x="491647" y="1418545"/>
            <a:ext cx="1120870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0000"/>
                </a:solidFill>
                <a:latin typeface="Franklin Gothic Book" panose="020B0503020102020204" pitchFamily="34" charset="0"/>
              </a:rPr>
              <a:t>Initial phase</a:t>
            </a:r>
          </a:p>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Restore electricity system  in all settlements and provide stable supply to businesses;</a:t>
            </a:r>
          </a:p>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Restore gas supply to final consumers and businesses;</a:t>
            </a:r>
          </a:p>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Deliver heating to every home connected to the system;</a:t>
            </a:r>
          </a:p>
          <a:p>
            <a:pPr marL="285750" indent="-285750">
              <a:buFont typeface="Arial" panose="020B0604020202020204" pitchFamily="34" charset="0"/>
              <a:buChar char="•"/>
            </a:pPr>
            <a:endParaRPr lang="en-US" sz="2400" dirty="0">
              <a:solidFill>
                <a:srgbClr val="000000"/>
              </a:solidFill>
              <a:latin typeface="Franklin Gothic Book" panose="020B0503020102020204" pitchFamily="34" charset="0"/>
            </a:endParaRPr>
          </a:p>
          <a:p>
            <a:r>
              <a:rPr lang="en-US" sz="2400" dirty="0">
                <a:solidFill>
                  <a:srgbClr val="000000"/>
                </a:solidFill>
                <a:latin typeface="Franklin Gothic Book" panose="020B0503020102020204" pitchFamily="34" charset="0"/>
              </a:rPr>
              <a:t>Medium  to  long-term phase</a:t>
            </a:r>
          </a:p>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Rebuilt the energy system based on clean energy;</a:t>
            </a:r>
          </a:p>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Use the newest green technologies for generating heating;</a:t>
            </a:r>
          </a:p>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Develop and implement green cities model.</a:t>
            </a:r>
          </a:p>
        </p:txBody>
      </p:sp>
      <p:sp>
        <p:nvSpPr>
          <p:cNvPr id="7" name="Date Placeholder 6"/>
          <p:cNvSpPr>
            <a:spLocks noGrp="1"/>
          </p:cNvSpPr>
          <p:nvPr>
            <p:ph type="dt" sz="half" idx="10"/>
          </p:nvPr>
        </p:nvSpPr>
        <p:spPr/>
        <p:txBody>
          <a:bodyPr/>
          <a:lstStyle/>
          <a:p>
            <a:r>
              <a:rPr lang="en-US"/>
              <a:t>11/10/2023</a:t>
            </a:r>
            <a:endParaRPr lang="en-GB"/>
          </a:p>
        </p:txBody>
      </p:sp>
      <p:sp>
        <p:nvSpPr>
          <p:cNvPr id="90" name="Footer Placeholder 89">
            <a:extLst>
              <a:ext uri="{FF2B5EF4-FFF2-40B4-BE49-F238E27FC236}">
                <a16:creationId xmlns:a16="http://schemas.microsoft.com/office/drawing/2014/main" id="{4E26494D-0012-1C69-0F8D-2C1A6244DB4F}"/>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2745626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82096"/>
            <a:ext cx="10515600" cy="1325563"/>
          </a:xfrm>
        </p:spPr>
        <p:txBody>
          <a:bodyPr>
            <a:normAutofit/>
          </a:bodyPr>
          <a:lstStyle/>
          <a:p>
            <a:r>
              <a:rPr lang="en-US" sz="3200" dirty="0"/>
              <a:t>Reconstruction of housing stock</a:t>
            </a:r>
            <a:endParaRPr lang="en-GB" sz="3200" dirty="0"/>
          </a:p>
        </p:txBody>
      </p:sp>
      <p:sp>
        <p:nvSpPr>
          <p:cNvPr id="3" name="Content Placeholder 2"/>
          <p:cNvSpPr>
            <a:spLocks noGrp="1"/>
          </p:cNvSpPr>
          <p:nvPr>
            <p:ph idx="1"/>
          </p:nvPr>
        </p:nvSpPr>
        <p:spPr>
          <a:xfrm>
            <a:off x="838200" y="1825624"/>
            <a:ext cx="10515600" cy="4530725"/>
          </a:xfrm>
        </p:spPr>
        <p:txBody>
          <a:bodyPr vert="horz" lIns="91440" tIns="45720" rIns="91440" bIns="45720" rtlCol="0" anchor="t">
            <a:normAutofit/>
          </a:bodyPr>
          <a:lstStyle/>
          <a:p>
            <a:pPr fontAlgn="base"/>
            <a:endParaRPr lang="en-US">
              <a:latin typeface="Perpetua" panose="02020502060401020303" pitchFamily="18" charset="0"/>
            </a:endParaRPr>
          </a:p>
          <a:p>
            <a:endParaRPr lang="en-US">
              <a:latin typeface="Perpetua" panose="02020502060401020303" pitchFamily="18" charset="0"/>
            </a:endParaRPr>
          </a:p>
          <a:p>
            <a:pPr fontAlgn="base"/>
            <a:endParaRPr lang="en-GB"/>
          </a:p>
        </p:txBody>
      </p:sp>
      <p:sp>
        <p:nvSpPr>
          <p:cNvPr id="5" name="TextBox 4">
            <a:extLst>
              <a:ext uri="{FF2B5EF4-FFF2-40B4-BE49-F238E27FC236}">
                <a16:creationId xmlns:a16="http://schemas.microsoft.com/office/drawing/2014/main" id="{126E4AE9-F4CA-08EF-299F-ECBDC5367FB4}"/>
              </a:ext>
            </a:extLst>
          </p:cNvPr>
          <p:cNvSpPr txBox="1"/>
          <p:nvPr/>
        </p:nvSpPr>
        <p:spPr>
          <a:xfrm>
            <a:off x="491647" y="1849123"/>
            <a:ext cx="1120870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Provide international donor financing for basic reconstruction, rebuilding of damaged dwellings</a:t>
            </a:r>
          </a:p>
          <a:p>
            <a:endParaRPr lang="en-US" sz="2400" dirty="0">
              <a:solidFill>
                <a:srgbClr val="000000"/>
              </a:solidFill>
              <a:latin typeface="Franklin Gothic Book" panose="020B0503020102020204" pitchFamily="34" charset="0"/>
            </a:endParaRPr>
          </a:p>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Enable affordable bank mortgage loans;</a:t>
            </a:r>
          </a:p>
          <a:p>
            <a:endParaRPr lang="en-US" sz="2400" dirty="0">
              <a:solidFill>
                <a:srgbClr val="000000"/>
              </a:solidFill>
              <a:latin typeface="Franklin Gothic Book" panose="020B0503020102020204" pitchFamily="34" charset="0"/>
            </a:endParaRPr>
          </a:p>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Apply the highest possible principles of energy efficiency;</a:t>
            </a:r>
          </a:p>
          <a:p>
            <a:endParaRPr lang="en-US" sz="2400" dirty="0">
              <a:solidFill>
                <a:srgbClr val="000000"/>
              </a:solidFill>
              <a:latin typeface="Franklin Gothic Book" panose="020B0503020102020204" pitchFamily="34" charset="0"/>
            </a:endParaRPr>
          </a:p>
        </p:txBody>
      </p:sp>
      <p:sp>
        <p:nvSpPr>
          <p:cNvPr id="7" name="Date Placeholder 6"/>
          <p:cNvSpPr>
            <a:spLocks noGrp="1"/>
          </p:cNvSpPr>
          <p:nvPr>
            <p:ph type="dt" sz="half" idx="10"/>
          </p:nvPr>
        </p:nvSpPr>
        <p:spPr/>
        <p:txBody>
          <a:bodyPr/>
          <a:lstStyle/>
          <a:p>
            <a:r>
              <a:rPr lang="en-US"/>
              <a:t>11/10/2023</a:t>
            </a:r>
            <a:endParaRPr lang="en-GB"/>
          </a:p>
        </p:txBody>
      </p:sp>
      <p:sp>
        <p:nvSpPr>
          <p:cNvPr id="90" name="Footer Placeholder 89">
            <a:extLst>
              <a:ext uri="{FF2B5EF4-FFF2-40B4-BE49-F238E27FC236}">
                <a16:creationId xmlns:a16="http://schemas.microsoft.com/office/drawing/2014/main" id="{D15C4214-0590-91B9-36EE-6A009CE10676}"/>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3929756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136525"/>
            <a:ext cx="11064142" cy="1325563"/>
          </a:xfrm>
        </p:spPr>
        <p:txBody>
          <a:bodyPr>
            <a:normAutofit/>
          </a:bodyPr>
          <a:lstStyle/>
          <a:p>
            <a:r>
              <a:rPr lang="en-US" sz="3200" dirty="0"/>
              <a:t>Provide public services everywhere where people live</a:t>
            </a:r>
            <a:endParaRPr lang="en-GB" sz="3200" dirty="0"/>
          </a:p>
        </p:txBody>
      </p:sp>
      <p:sp>
        <p:nvSpPr>
          <p:cNvPr id="3" name="Content Placeholder 2"/>
          <p:cNvSpPr>
            <a:spLocks noGrp="1"/>
          </p:cNvSpPr>
          <p:nvPr>
            <p:ph idx="1"/>
          </p:nvPr>
        </p:nvSpPr>
        <p:spPr>
          <a:xfrm>
            <a:off x="838200" y="1825624"/>
            <a:ext cx="10515600" cy="4530725"/>
          </a:xfrm>
        </p:spPr>
        <p:txBody>
          <a:bodyPr vert="horz" lIns="91440" tIns="45720" rIns="91440" bIns="45720" rtlCol="0" anchor="t">
            <a:normAutofit/>
          </a:bodyPr>
          <a:lstStyle/>
          <a:p>
            <a:pPr fontAlgn="base"/>
            <a:endParaRPr lang="en-US" dirty="0">
              <a:latin typeface="Perpetua" panose="02020502060401020303" pitchFamily="18" charset="0"/>
            </a:endParaRPr>
          </a:p>
          <a:p>
            <a:endParaRPr lang="en-US" dirty="0">
              <a:latin typeface="Perpetua" panose="02020502060401020303" pitchFamily="18" charset="0"/>
            </a:endParaRPr>
          </a:p>
          <a:p>
            <a:pPr fontAlgn="base"/>
            <a:endParaRPr lang="en-GB" dirty="0"/>
          </a:p>
        </p:txBody>
      </p:sp>
      <p:sp>
        <p:nvSpPr>
          <p:cNvPr id="5" name="TextBox 4">
            <a:extLst>
              <a:ext uri="{FF2B5EF4-FFF2-40B4-BE49-F238E27FC236}">
                <a16:creationId xmlns:a16="http://schemas.microsoft.com/office/drawing/2014/main" id="{126E4AE9-F4CA-08EF-299F-ECBDC5367FB4}"/>
              </a:ext>
            </a:extLst>
          </p:cNvPr>
          <p:cNvSpPr txBox="1"/>
          <p:nvPr/>
        </p:nvSpPr>
        <p:spPr>
          <a:xfrm>
            <a:off x="504661" y="1554729"/>
            <a:ext cx="1120870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Education;</a:t>
            </a:r>
          </a:p>
          <a:p>
            <a:endParaRPr lang="en-US" sz="2400" dirty="0">
              <a:solidFill>
                <a:srgbClr val="000000"/>
              </a:solidFill>
              <a:latin typeface="Franklin Gothic Book" panose="020B0503020102020204" pitchFamily="34" charset="0"/>
            </a:endParaRPr>
          </a:p>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Health services;</a:t>
            </a:r>
          </a:p>
          <a:p>
            <a:endParaRPr lang="en-US" sz="2400" dirty="0">
              <a:solidFill>
                <a:srgbClr val="000000"/>
              </a:solidFill>
              <a:latin typeface="Franklin Gothic Book" panose="020B0503020102020204" pitchFamily="34" charset="0"/>
            </a:endParaRPr>
          </a:p>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Social services (veterans, single parents,  etc.);</a:t>
            </a:r>
          </a:p>
          <a:p>
            <a:endParaRPr lang="en-US" sz="2400" dirty="0">
              <a:solidFill>
                <a:srgbClr val="000000"/>
              </a:solidFill>
              <a:latin typeface="Franklin Gothic Book" panose="020B0503020102020204" pitchFamily="34" charset="0"/>
            </a:endParaRPr>
          </a:p>
          <a:p>
            <a:pPr marL="285750" indent="-285750">
              <a:buFont typeface="Arial" panose="020B0604020202020204" pitchFamily="34" charset="0"/>
              <a:buChar char="•"/>
            </a:pPr>
            <a:r>
              <a:rPr lang="en-US" sz="2400" dirty="0">
                <a:solidFill>
                  <a:srgbClr val="000000"/>
                </a:solidFill>
                <a:latin typeface="Franklin Gothic Book" panose="020B0503020102020204" pitchFamily="34" charset="0"/>
              </a:rPr>
              <a:t>Childcare;</a:t>
            </a:r>
          </a:p>
        </p:txBody>
      </p:sp>
      <p:sp>
        <p:nvSpPr>
          <p:cNvPr id="7" name="Date Placeholder 6"/>
          <p:cNvSpPr>
            <a:spLocks noGrp="1"/>
          </p:cNvSpPr>
          <p:nvPr>
            <p:ph type="dt" sz="half" idx="10"/>
          </p:nvPr>
        </p:nvSpPr>
        <p:spPr/>
        <p:txBody>
          <a:bodyPr/>
          <a:lstStyle/>
          <a:p>
            <a:r>
              <a:rPr lang="en-US"/>
              <a:t>11/10/2023</a:t>
            </a:r>
            <a:endParaRPr lang="en-GB"/>
          </a:p>
        </p:txBody>
      </p:sp>
      <p:sp>
        <p:nvSpPr>
          <p:cNvPr id="90" name="Footer Placeholder 89">
            <a:extLst>
              <a:ext uri="{FF2B5EF4-FFF2-40B4-BE49-F238E27FC236}">
                <a16:creationId xmlns:a16="http://schemas.microsoft.com/office/drawing/2014/main" id="{8892AB43-2D6D-6657-6C7D-ED03B69D116F}"/>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4286702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t>Restore human capital and build inclusive society</a:t>
            </a:r>
            <a:endParaRPr lang="en-GB" sz="3600" err="1"/>
          </a:p>
        </p:txBody>
      </p:sp>
      <p:sp>
        <p:nvSpPr>
          <p:cNvPr id="5" name="TextBox 4">
            <a:extLst>
              <a:ext uri="{FF2B5EF4-FFF2-40B4-BE49-F238E27FC236}">
                <a16:creationId xmlns:a16="http://schemas.microsoft.com/office/drawing/2014/main" id="{126E4AE9-F4CA-08EF-299F-ECBDC5367FB4}"/>
              </a:ext>
            </a:extLst>
          </p:cNvPr>
          <p:cNvSpPr txBox="1"/>
          <p:nvPr/>
        </p:nvSpPr>
        <p:spPr>
          <a:xfrm>
            <a:off x="491647" y="1690688"/>
            <a:ext cx="1120870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400" dirty="0">
                <a:solidFill>
                  <a:srgbClr val="000000"/>
                </a:solidFill>
                <a:latin typeface="Franklin Gothic Book" panose="020B0503020102020204" pitchFamily="34" charset="0"/>
              </a:rPr>
              <a:t>Reintegration of war veterans in the </a:t>
            </a:r>
            <a:r>
              <a:rPr lang="en-US" sz="2400" dirty="0" err="1">
                <a:solidFill>
                  <a:srgbClr val="000000"/>
                </a:solidFill>
                <a:latin typeface="Franklin Gothic Book" panose="020B0503020102020204" pitchFamily="34" charset="0"/>
              </a:rPr>
              <a:t>labour</a:t>
            </a:r>
            <a:r>
              <a:rPr lang="en-US" sz="2400" dirty="0">
                <a:solidFill>
                  <a:srgbClr val="000000"/>
                </a:solidFill>
                <a:latin typeface="Franklin Gothic Book" panose="020B0503020102020204" pitchFamily="34" charset="0"/>
              </a:rPr>
              <a:t> force;</a:t>
            </a:r>
          </a:p>
          <a:p>
            <a:endParaRPr lang="en-US" sz="2400" dirty="0">
              <a:solidFill>
                <a:srgbClr val="000000"/>
              </a:solidFill>
              <a:latin typeface="Franklin Gothic Book" panose="020B0503020102020204" pitchFamily="34" charset="0"/>
            </a:endParaRPr>
          </a:p>
          <a:p>
            <a:pPr marL="457200" indent="-457200">
              <a:buFont typeface="Arial" panose="020B0604020202020204" pitchFamily="34" charset="0"/>
              <a:buChar char="•"/>
            </a:pPr>
            <a:r>
              <a:rPr lang="en-US" sz="2400" dirty="0">
                <a:solidFill>
                  <a:srgbClr val="000000"/>
                </a:solidFill>
                <a:latin typeface="Franklin Gothic Book" panose="020B0503020102020204" pitchFamily="34" charset="0"/>
              </a:rPr>
              <a:t>Provide </a:t>
            </a:r>
            <a:r>
              <a:rPr lang="en-GB" sz="2400" dirty="0">
                <a:solidFill>
                  <a:srgbClr val="000000"/>
                </a:solidFill>
                <a:latin typeface="Franklin Gothic Book" panose="020B0503020102020204" pitchFamily="34" charset="0"/>
              </a:rPr>
              <a:t>therapeutic and counselling support for veterans;</a:t>
            </a:r>
          </a:p>
          <a:p>
            <a:endParaRPr lang="en-US" sz="2400" dirty="0">
              <a:solidFill>
                <a:srgbClr val="000000"/>
              </a:solidFill>
              <a:latin typeface="Franklin Gothic Book" panose="020B0503020102020204" pitchFamily="34" charset="0"/>
            </a:endParaRPr>
          </a:p>
          <a:p>
            <a:pPr marL="457200" indent="-457200">
              <a:buFont typeface="Arial" panose="020B0604020202020204" pitchFamily="34" charset="0"/>
              <a:buChar char="•"/>
            </a:pPr>
            <a:r>
              <a:rPr lang="en-US" sz="2400" dirty="0">
                <a:solidFill>
                  <a:srgbClr val="000000"/>
                </a:solidFill>
                <a:latin typeface="Franklin Gothic Book" panose="020B0503020102020204" pitchFamily="34" charset="0"/>
              </a:rPr>
              <a:t>Enable conditions for single parents to enter the </a:t>
            </a:r>
            <a:r>
              <a:rPr lang="en-US" sz="2400" dirty="0" err="1">
                <a:solidFill>
                  <a:srgbClr val="000000"/>
                </a:solidFill>
                <a:latin typeface="Franklin Gothic Book" panose="020B0503020102020204" pitchFamily="34" charset="0"/>
              </a:rPr>
              <a:t>labour</a:t>
            </a:r>
            <a:r>
              <a:rPr lang="en-US" sz="2400" dirty="0">
                <a:solidFill>
                  <a:srgbClr val="000000"/>
                </a:solidFill>
                <a:latin typeface="Franklin Gothic Book" panose="020B0503020102020204" pitchFamily="34" charset="0"/>
              </a:rPr>
              <a:t> market;</a:t>
            </a:r>
          </a:p>
          <a:p>
            <a:r>
              <a:rPr lang="en-US" sz="2400" dirty="0">
                <a:solidFill>
                  <a:srgbClr val="000000"/>
                </a:solidFill>
                <a:latin typeface="Franklin Gothic Book" panose="020B0503020102020204" pitchFamily="34" charset="0"/>
              </a:rPr>
              <a:t> </a:t>
            </a:r>
          </a:p>
          <a:p>
            <a:pPr marL="457200" indent="-457200">
              <a:buFont typeface="Arial" panose="020B0604020202020204" pitchFamily="34" charset="0"/>
              <a:buChar char="•"/>
            </a:pPr>
            <a:r>
              <a:rPr lang="en-US" sz="2400" dirty="0">
                <a:solidFill>
                  <a:srgbClr val="000000"/>
                </a:solidFill>
                <a:latin typeface="Franklin Gothic Book" panose="020B0503020102020204" pitchFamily="34" charset="0"/>
              </a:rPr>
              <a:t>Retrain and involve people with disabilities in </a:t>
            </a:r>
            <a:r>
              <a:rPr lang="en-US" sz="2400" dirty="0" err="1">
                <a:solidFill>
                  <a:srgbClr val="000000"/>
                </a:solidFill>
                <a:latin typeface="Franklin Gothic Book" panose="020B0503020102020204" pitchFamily="34" charset="0"/>
              </a:rPr>
              <a:t>labour</a:t>
            </a:r>
            <a:r>
              <a:rPr lang="en-US" sz="2400" dirty="0">
                <a:solidFill>
                  <a:srgbClr val="000000"/>
                </a:solidFill>
                <a:latin typeface="Franklin Gothic Book" panose="020B0503020102020204" pitchFamily="34" charset="0"/>
              </a:rPr>
              <a:t> market;</a:t>
            </a:r>
          </a:p>
          <a:p>
            <a:endParaRPr lang="en-US" sz="2400" dirty="0">
              <a:solidFill>
                <a:srgbClr val="000000"/>
              </a:solidFill>
              <a:latin typeface="Franklin Gothic Book" panose="020B0503020102020204" pitchFamily="34" charset="0"/>
            </a:endParaRPr>
          </a:p>
          <a:p>
            <a:pPr marL="457200" indent="-457200">
              <a:buFont typeface="Arial" panose="020B0604020202020204" pitchFamily="34" charset="0"/>
              <a:buChar char="•"/>
            </a:pPr>
            <a:r>
              <a:rPr lang="en-US" sz="2400" dirty="0">
                <a:solidFill>
                  <a:srgbClr val="000000"/>
                </a:solidFill>
                <a:latin typeface="Franklin Gothic Book" panose="020B0503020102020204" pitchFamily="34" charset="0"/>
              </a:rPr>
              <a:t>Create equal opportunities for access to education;</a:t>
            </a:r>
          </a:p>
        </p:txBody>
      </p:sp>
      <p:sp>
        <p:nvSpPr>
          <p:cNvPr id="6" name="Date Placeholder 5"/>
          <p:cNvSpPr>
            <a:spLocks noGrp="1"/>
          </p:cNvSpPr>
          <p:nvPr>
            <p:ph type="dt" sz="half" idx="10"/>
          </p:nvPr>
        </p:nvSpPr>
        <p:spPr/>
        <p:txBody>
          <a:bodyPr/>
          <a:lstStyle/>
          <a:p>
            <a:r>
              <a:rPr lang="en-US"/>
              <a:t>11/10/2023</a:t>
            </a:r>
            <a:endParaRPr lang="en-GB"/>
          </a:p>
        </p:txBody>
      </p:sp>
      <p:sp>
        <p:nvSpPr>
          <p:cNvPr id="89" name="Footer Placeholder 88">
            <a:extLst>
              <a:ext uri="{FF2B5EF4-FFF2-40B4-BE49-F238E27FC236}">
                <a16:creationId xmlns:a16="http://schemas.microsoft.com/office/drawing/2014/main" id="{A86D2644-8C68-1BF2-8D84-44BEDBA76261}"/>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3992946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82097"/>
            <a:ext cx="10515600" cy="1226939"/>
          </a:xfrm>
        </p:spPr>
        <p:txBody>
          <a:bodyPr>
            <a:normAutofit/>
          </a:bodyPr>
          <a:lstStyle/>
          <a:p>
            <a:r>
              <a:rPr lang="en-US" sz="3200" dirty="0"/>
              <a:t>Structural reforms</a:t>
            </a:r>
            <a:endParaRPr lang="en-GB" sz="3200" dirty="0"/>
          </a:p>
        </p:txBody>
      </p:sp>
      <p:sp>
        <p:nvSpPr>
          <p:cNvPr id="3" name="Content Placeholder 2"/>
          <p:cNvSpPr>
            <a:spLocks noGrp="1"/>
          </p:cNvSpPr>
          <p:nvPr>
            <p:ph idx="1"/>
          </p:nvPr>
        </p:nvSpPr>
        <p:spPr>
          <a:xfrm>
            <a:off x="838200" y="1825624"/>
            <a:ext cx="10515600" cy="4530725"/>
          </a:xfrm>
        </p:spPr>
        <p:txBody>
          <a:bodyPr vert="horz" lIns="91440" tIns="45720" rIns="91440" bIns="45720" rtlCol="0" anchor="t">
            <a:normAutofit/>
          </a:bodyPr>
          <a:lstStyle/>
          <a:p>
            <a:pPr fontAlgn="base"/>
            <a:endParaRPr lang="en-US">
              <a:latin typeface="Perpetua" panose="02020502060401020303" pitchFamily="18" charset="0"/>
            </a:endParaRPr>
          </a:p>
          <a:p>
            <a:endParaRPr lang="en-US">
              <a:latin typeface="Perpetua" panose="02020502060401020303" pitchFamily="18" charset="0"/>
            </a:endParaRPr>
          </a:p>
          <a:p>
            <a:pPr fontAlgn="base"/>
            <a:endParaRPr lang="en-GB"/>
          </a:p>
        </p:txBody>
      </p:sp>
      <p:sp>
        <p:nvSpPr>
          <p:cNvPr id="5" name="TextBox 4">
            <a:extLst>
              <a:ext uri="{FF2B5EF4-FFF2-40B4-BE49-F238E27FC236}">
                <a16:creationId xmlns:a16="http://schemas.microsoft.com/office/drawing/2014/main" id="{126E4AE9-F4CA-08EF-299F-ECBDC5367FB4}"/>
              </a:ext>
            </a:extLst>
          </p:cNvPr>
          <p:cNvSpPr txBox="1"/>
          <p:nvPr/>
        </p:nvSpPr>
        <p:spPr>
          <a:xfrm>
            <a:off x="371904" y="1179060"/>
            <a:ext cx="11208705"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fontAlgn="base">
              <a:buFont typeface="Arial" panose="020B0604020202020204" pitchFamily="34" charset="0"/>
              <a:buChar char="•"/>
            </a:pPr>
            <a:r>
              <a:rPr lang="en-GB" sz="2400" dirty="0">
                <a:solidFill>
                  <a:srgbClr val="000000"/>
                </a:solidFill>
                <a:latin typeface="Franklin Gothic Book" panose="020B0503020102020204" pitchFamily="34" charset="0"/>
              </a:rPr>
              <a:t>Need to see decisive steps in completing the judiciary and anti-corruption institutional frameworks and preserving their independence;</a:t>
            </a:r>
          </a:p>
          <a:p>
            <a:pPr marL="285750" indent="-285750" fontAlgn="base">
              <a:buFont typeface="Arial" panose="020B0604020202020204" pitchFamily="34" charset="0"/>
              <a:buChar char="•"/>
            </a:pPr>
            <a:r>
              <a:rPr lang="en-GB" sz="2400" dirty="0">
                <a:solidFill>
                  <a:srgbClr val="000000"/>
                </a:solidFill>
                <a:latin typeface="Franklin Gothic Book" panose="020B0503020102020204" pitchFamily="34" charset="0"/>
              </a:rPr>
              <a:t>Comprehensive reforms should be enacted to enable institutional changes that strengthen competitiveness;</a:t>
            </a:r>
          </a:p>
          <a:p>
            <a:pPr marL="285750" indent="-285750" fontAlgn="base">
              <a:buFont typeface="Arial" panose="020B0604020202020204" pitchFamily="34" charset="0"/>
              <a:buChar char="•"/>
            </a:pPr>
            <a:r>
              <a:rPr lang="en-GB" sz="2400" dirty="0">
                <a:solidFill>
                  <a:srgbClr val="000000"/>
                </a:solidFill>
                <a:latin typeface="Franklin Gothic Book" panose="020B0503020102020204" pitchFamily="34" charset="0"/>
              </a:rPr>
              <a:t>The expected massive rebuilding of transport and energy infrastructure has to be accompanied by comprehensive reforms in strategic SOEs and natural monopolies;</a:t>
            </a:r>
          </a:p>
          <a:p>
            <a:pPr marL="285750" indent="-285750" fontAlgn="base">
              <a:buFont typeface="Arial" panose="020B0604020202020204" pitchFamily="34" charset="0"/>
              <a:buChar char="•"/>
            </a:pPr>
            <a:r>
              <a:rPr lang="en-GB" sz="2400" dirty="0">
                <a:solidFill>
                  <a:srgbClr val="000000"/>
                </a:solidFill>
                <a:latin typeface="Franklin Gothic Book" panose="020B0503020102020204" pitchFamily="34" charset="0"/>
              </a:rPr>
              <a:t>Corporate governance reform at SOEs;</a:t>
            </a:r>
          </a:p>
          <a:p>
            <a:pPr marL="285750" indent="-285750">
              <a:buFont typeface="Arial" panose="020B0604020202020204" pitchFamily="34" charset="0"/>
              <a:buChar char="•"/>
            </a:pPr>
            <a:r>
              <a:rPr lang="en-GB" sz="2400" dirty="0">
                <a:solidFill>
                  <a:srgbClr val="000000"/>
                </a:solidFill>
                <a:latin typeface="Franklin Gothic Book" panose="020B0503020102020204" pitchFamily="34" charset="0"/>
              </a:rPr>
              <a:t>Privatisation or liquidation of non-strategic SOEs should be envisaged; </a:t>
            </a:r>
          </a:p>
          <a:p>
            <a:pPr marL="285750" indent="-285750">
              <a:buFont typeface="Arial" panose="020B0604020202020204" pitchFamily="34" charset="0"/>
              <a:buChar char="•"/>
            </a:pPr>
            <a:r>
              <a:rPr lang="en-GB" sz="2400" dirty="0">
                <a:solidFill>
                  <a:srgbClr val="000000"/>
                </a:solidFill>
                <a:latin typeface="Franklin Gothic Book" panose="020B0503020102020204" pitchFamily="34" charset="0"/>
              </a:rPr>
              <a:t>Creation of digital marketplaces for small privatisation and disposal of tangible and intangible public assets;</a:t>
            </a:r>
          </a:p>
          <a:p>
            <a:pPr marL="285750" indent="-285750">
              <a:buFont typeface="Arial" panose="020B0604020202020204" pitchFamily="34" charset="0"/>
              <a:buChar char="•"/>
            </a:pPr>
            <a:r>
              <a:rPr lang="en-GB" sz="2400" dirty="0">
                <a:solidFill>
                  <a:srgbClr val="000000"/>
                </a:solidFill>
                <a:latin typeface="Franklin Gothic Book" panose="020B0503020102020204" pitchFamily="34" charset="0"/>
              </a:rPr>
              <a:t>Regulatory barriers need to be removed to enable SOE liquidation and bankruptcy procedure without impeding rights of the creditors and enforceability of judicial decisions. </a:t>
            </a:r>
          </a:p>
        </p:txBody>
      </p:sp>
      <p:sp>
        <p:nvSpPr>
          <p:cNvPr id="7" name="Date Placeholder 6"/>
          <p:cNvSpPr>
            <a:spLocks noGrp="1"/>
          </p:cNvSpPr>
          <p:nvPr>
            <p:ph type="dt" sz="half" idx="10"/>
          </p:nvPr>
        </p:nvSpPr>
        <p:spPr/>
        <p:txBody>
          <a:bodyPr/>
          <a:lstStyle/>
          <a:p>
            <a:r>
              <a:rPr lang="en-US"/>
              <a:t>11/10/2023</a:t>
            </a:r>
            <a:endParaRPr lang="en-GB"/>
          </a:p>
        </p:txBody>
      </p:sp>
      <p:sp>
        <p:nvSpPr>
          <p:cNvPr id="90" name="Footer Placeholder 89">
            <a:extLst>
              <a:ext uri="{FF2B5EF4-FFF2-40B4-BE49-F238E27FC236}">
                <a16:creationId xmlns:a16="http://schemas.microsoft.com/office/drawing/2014/main" id="{651C6713-2695-6E9F-BA5F-8FC269FDD361}"/>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261205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Strengthen the capital of banks</a:t>
            </a:r>
            <a:endParaRPr lang="en-GB" sz="3200" dirty="0"/>
          </a:p>
        </p:txBody>
      </p:sp>
      <p:sp>
        <p:nvSpPr>
          <p:cNvPr id="3" name="Content Placeholder 2"/>
          <p:cNvSpPr>
            <a:spLocks noGrp="1"/>
          </p:cNvSpPr>
          <p:nvPr>
            <p:ph idx="1"/>
          </p:nvPr>
        </p:nvSpPr>
        <p:spPr>
          <a:xfrm>
            <a:off x="838200" y="1825624"/>
            <a:ext cx="10515600" cy="4530725"/>
          </a:xfrm>
        </p:spPr>
        <p:txBody>
          <a:bodyPr vert="horz" lIns="91440" tIns="45720" rIns="91440" bIns="45720" rtlCol="0" anchor="t">
            <a:normAutofit/>
          </a:bodyPr>
          <a:lstStyle/>
          <a:p>
            <a:pPr fontAlgn="base"/>
            <a:endParaRPr lang="en-US" dirty="0">
              <a:latin typeface="Perpetua" panose="02020502060401020303" pitchFamily="18" charset="0"/>
            </a:endParaRPr>
          </a:p>
          <a:p>
            <a:endParaRPr lang="en-US" dirty="0">
              <a:latin typeface="Perpetua" panose="02020502060401020303" pitchFamily="18" charset="0"/>
            </a:endParaRPr>
          </a:p>
          <a:p>
            <a:pPr fontAlgn="base"/>
            <a:endParaRPr lang="en-GB" dirty="0"/>
          </a:p>
        </p:txBody>
      </p:sp>
      <p:sp>
        <p:nvSpPr>
          <p:cNvPr id="5" name="TextBox 4">
            <a:extLst>
              <a:ext uri="{FF2B5EF4-FFF2-40B4-BE49-F238E27FC236}">
                <a16:creationId xmlns:a16="http://schemas.microsoft.com/office/drawing/2014/main" id="{126E4AE9-F4CA-08EF-299F-ECBDC5367FB4}"/>
              </a:ext>
            </a:extLst>
          </p:cNvPr>
          <p:cNvSpPr txBox="1"/>
          <p:nvPr/>
        </p:nvSpPr>
        <p:spPr>
          <a:xfrm>
            <a:off x="491647" y="1690688"/>
            <a:ext cx="1120870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fontAlgn="base">
              <a:buFont typeface="Arial" panose="020B0604020202020204" pitchFamily="34" charset="0"/>
              <a:buChar char="•"/>
            </a:pPr>
            <a:r>
              <a:rPr lang="en-GB" sz="2400" dirty="0">
                <a:solidFill>
                  <a:srgbClr val="000000"/>
                </a:solidFill>
                <a:latin typeface="Franklin Gothic Book" panose="020B0503020102020204" pitchFamily="34" charset="0"/>
              </a:rPr>
              <a:t>The strengthening of the financial sector through the recapitalisation of the banks would play a crucial role in enabling the flow of domestic finance to reconstruction efforts. Progress on this can be rapid if preparatory work – such as financial diagnostics, asset quality review and stress testing – has been undertaken in advance;</a:t>
            </a:r>
          </a:p>
          <a:p>
            <a:pPr marL="342900" indent="-342900" fontAlgn="base">
              <a:buFont typeface="Arial" panose="020B0604020202020204" pitchFamily="34" charset="0"/>
              <a:buChar char="•"/>
            </a:pPr>
            <a:endParaRPr lang="en-GB" sz="2400" dirty="0">
              <a:solidFill>
                <a:srgbClr val="000000"/>
              </a:solidFill>
              <a:latin typeface="Franklin Gothic Book" panose="020B0503020102020204" pitchFamily="34" charset="0"/>
            </a:endParaRPr>
          </a:p>
          <a:p>
            <a:pPr marL="342900" indent="-342900" fontAlgn="base">
              <a:buFont typeface="Arial" panose="020B0604020202020204" pitchFamily="34" charset="0"/>
              <a:buChar char="•"/>
            </a:pPr>
            <a:r>
              <a:rPr lang="en-GB" sz="2400" dirty="0">
                <a:solidFill>
                  <a:srgbClr val="000000"/>
                </a:solidFill>
                <a:latin typeface="Franklin Gothic Book" panose="020B0503020102020204" pitchFamily="34" charset="0"/>
              </a:rPr>
              <a:t>Privatisation may accompany recapitalisation as SOBs are likely to be the main recipients of new capital;</a:t>
            </a:r>
          </a:p>
          <a:p>
            <a:pPr marL="342900" indent="-342900" fontAlgn="base">
              <a:buFont typeface="Arial" panose="020B0604020202020204" pitchFamily="34" charset="0"/>
              <a:buChar char="•"/>
            </a:pPr>
            <a:endParaRPr lang="en-GB" sz="2400" dirty="0">
              <a:solidFill>
                <a:srgbClr val="000000"/>
              </a:solidFill>
              <a:latin typeface="Franklin Gothic Book" panose="020B0503020102020204" pitchFamily="34" charset="0"/>
            </a:endParaRPr>
          </a:p>
          <a:p>
            <a:pPr marL="342900" indent="-342900" fontAlgn="base">
              <a:buFont typeface="Arial" panose="020B0604020202020204" pitchFamily="34" charset="0"/>
              <a:buChar char="•"/>
            </a:pPr>
            <a:r>
              <a:rPr lang="en-GB" sz="2400" dirty="0">
                <a:solidFill>
                  <a:srgbClr val="000000"/>
                </a:solidFill>
                <a:latin typeface="Franklin Gothic Book" panose="020B0503020102020204" pitchFamily="34" charset="0"/>
              </a:rPr>
              <a:t>Foreign banks could play a crucial role in the reconstruction phase by bringing external funding and foreign investors.  </a:t>
            </a:r>
          </a:p>
        </p:txBody>
      </p:sp>
      <p:sp>
        <p:nvSpPr>
          <p:cNvPr id="7" name="Date Placeholder 6"/>
          <p:cNvSpPr>
            <a:spLocks noGrp="1"/>
          </p:cNvSpPr>
          <p:nvPr>
            <p:ph type="dt" sz="half" idx="10"/>
          </p:nvPr>
        </p:nvSpPr>
        <p:spPr/>
        <p:txBody>
          <a:bodyPr/>
          <a:lstStyle/>
          <a:p>
            <a:r>
              <a:rPr lang="en-US"/>
              <a:t>11/10/2023</a:t>
            </a:r>
            <a:endParaRPr lang="en-GB"/>
          </a:p>
        </p:txBody>
      </p:sp>
      <p:sp>
        <p:nvSpPr>
          <p:cNvPr id="90" name="Footer Placeholder 89">
            <a:extLst>
              <a:ext uri="{FF2B5EF4-FFF2-40B4-BE49-F238E27FC236}">
                <a16:creationId xmlns:a16="http://schemas.microsoft.com/office/drawing/2014/main" id="{CBC26020-DAB0-393A-0E63-0B88249ADD69}"/>
              </a:ext>
            </a:extLst>
          </p:cNvPr>
          <p:cNvSpPr>
            <a:spLocks noGrp="1"/>
          </p:cNvSpPr>
          <p:nvPr>
            <p:ph type="ftr" sz="quarter" idx="11"/>
            <p:custDataLst>
              <p:tags r:id="rId1"/>
            </p:custDataLst>
          </p:nvPr>
        </p:nvSpPr>
        <p:spPr/>
        <p:txBody>
          <a:bodyPr/>
          <a:lstStyle/>
          <a:p>
            <a:r>
              <a:rPr lang="en-GB" sz="900" dirty="0">
                <a:solidFill>
                  <a:srgbClr val="0000FF"/>
                </a:solidFill>
                <a:latin typeface="Arial" panose="020B0604020202020204" pitchFamily="34" charset="0"/>
              </a:rPr>
              <a:t>OFFICIAL USE</a:t>
            </a:r>
            <a:r>
              <a:rPr lang="en-GB" sz="90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75773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2F7A41-4661-8D11-01C6-6238703EDD8B}"/>
              </a:ext>
            </a:extLst>
          </p:cNvPr>
          <p:cNvSpPr>
            <a:spLocks noGrp="1"/>
          </p:cNvSpPr>
          <p:nvPr>
            <p:ph type="title"/>
          </p:nvPr>
        </p:nvSpPr>
        <p:spPr/>
        <p:txBody>
          <a:bodyPr/>
          <a:lstStyle/>
          <a:p>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Economic growth slowed down due to continuing Russian attacks</a:t>
            </a:r>
            <a:endParaRPr lang="en-US" dirty="0"/>
          </a:p>
        </p:txBody>
      </p:sp>
      <p:sp>
        <p:nvSpPr>
          <p:cNvPr id="2" name="TextBox 1">
            <a:extLst>
              <a:ext uri="{FF2B5EF4-FFF2-40B4-BE49-F238E27FC236}">
                <a16:creationId xmlns:a16="http://schemas.microsoft.com/office/drawing/2014/main" id="{318FEC81-2A10-9040-221D-A87395BF1BD5}"/>
              </a:ext>
            </a:extLst>
          </p:cNvPr>
          <p:cNvSpPr txBox="1"/>
          <p:nvPr/>
        </p:nvSpPr>
        <p:spPr>
          <a:xfrm>
            <a:off x="501651" y="5883503"/>
            <a:ext cx="575491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solidFill>
                  <a:schemeClr val="tx1">
                    <a:lumMod val="50000"/>
                  </a:schemeClr>
                </a:solidFill>
                <a:cs typeface="Arial"/>
              </a:rPr>
              <a:t>Source: State Statistics Service of Ukraine, May 2025. </a:t>
            </a:r>
          </a:p>
        </p:txBody>
      </p:sp>
      <p:sp>
        <p:nvSpPr>
          <p:cNvPr id="11" name="Date Placeholder 2">
            <a:extLst>
              <a:ext uri="{FF2B5EF4-FFF2-40B4-BE49-F238E27FC236}">
                <a16:creationId xmlns:a16="http://schemas.microsoft.com/office/drawing/2014/main" id="{718F8045-5E94-CD44-7247-29086CD8A663}"/>
              </a:ext>
            </a:extLst>
          </p:cNvPr>
          <p:cNvSpPr>
            <a:spLocks noGrp="1"/>
          </p:cNvSpPr>
          <p:nvPr>
            <p:ph type="dt" sz="half" idx="2"/>
          </p:nvPr>
        </p:nvSpPr>
        <p:spPr>
          <a:xfrm>
            <a:off x="958848" y="6480000"/>
            <a:ext cx="2495552" cy="378000"/>
          </a:xfrm>
        </p:spPr>
        <p:txBody>
          <a:bodyPr/>
          <a:lstStyle/>
          <a:p>
            <a:r>
              <a:rPr lang="en-GB" dirty="0">
                <a:solidFill>
                  <a:srgbClr val="00539B"/>
                </a:solidFill>
              </a:rPr>
              <a:t>12 September 2024</a:t>
            </a:r>
          </a:p>
        </p:txBody>
      </p:sp>
      <p:sp>
        <p:nvSpPr>
          <p:cNvPr id="12" name="Slide Number Placeholder 4">
            <a:extLst>
              <a:ext uri="{FF2B5EF4-FFF2-40B4-BE49-F238E27FC236}">
                <a16:creationId xmlns:a16="http://schemas.microsoft.com/office/drawing/2014/main" id="{A2EA1EFF-4BB7-1FE5-0D3E-8B43E66BE7F9}"/>
              </a:ext>
            </a:extLst>
          </p:cNvPr>
          <p:cNvSpPr>
            <a:spLocks noGrp="1"/>
          </p:cNvSpPr>
          <p:nvPr>
            <p:ph type="sldNum" sz="quarter" idx="4"/>
          </p:nvPr>
        </p:nvSpPr>
        <p:spPr>
          <a:xfrm>
            <a:off x="11039425" y="6480000"/>
            <a:ext cx="480003" cy="378000"/>
          </a:xfrm>
        </p:spPr>
        <p:txBody>
          <a:bodyPr/>
          <a:lstStyle/>
          <a:p>
            <a:r>
              <a:rPr lang="en-GB">
                <a:solidFill>
                  <a:srgbClr val="00539B"/>
                </a:solidFill>
              </a:rPr>
              <a:t>1</a:t>
            </a:r>
          </a:p>
        </p:txBody>
      </p:sp>
      <p:sp>
        <p:nvSpPr>
          <p:cNvPr id="6" name="TextBox 5">
            <a:extLst>
              <a:ext uri="{FF2B5EF4-FFF2-40B4-BE49-F238E27FC236}">
                <a16:creationId xmlns:a16="http://schemas.microsoft.com/office/drawing/2014/main" id="{2CB09949-D82F-FAF7-0E2C-1D75A87A9860}"/>
              </a:ext>
            </a:extLst>
          </p:cNvPr>
          <p:cNvSpPr txBox="1"/>
          <p:nvPr/>
        </p:nvSpPr>
        <p:spPr>
          <a:xfrm>
            <a:off x="6951612" y="1626781"/>
            <a:ext cx="4802532" cy="3708708"/>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GB" sz="2000" dirty="0">
                <a:solidFill>
                  <a:srgbClr val="000000"/>
                </a:solidFill>
                <a:latin typeface="Times New Roman"/>
                <a:ea typeface="Calibri"/>
                <a:cs typeface="Times New Roman"/>
              </a:rPr>
              <a:t>Slowdown of growth rate from 5.5% in 2023 to 2.9% in 2024</a:t>
            </a:r>
          </a:p>
          <a:p>
            <a:pPr marL="285750" indent="-285750">
              <a:spcAft>
                <a:spcPts val="600"/>
              </a:spcAft>
              <a:buFont typeface="Arial" panose="020B0604020202020204" pitchFamily="34" charset="0"/>
              <a:buChar char="•"/>
            </a:pPr>
            <a:r>
              <a:rPr lang="en-GB" sz="2000" dirty="0">
                <a:solidFill>
                  <a:srgbClr val="000000"/>
                </a:solidFill>
                <a:latin typeface="Times New Roman"/>
                <a:ea typeface="Calibri"/>
                <a:cs typeface="Times New Roman"/>
              </a:rPr>
              <a:t>Electricity shortages, weak harvests and acute labour shortages in the economy</a:t>
            </a:r>
          </a:p>
          <a:p>
            <a:pPr marL="285750" indent="-285750">
              <a:spcAft>
                <a:spcPts val="600"/>
              </a:spcAft>
              <a:buFont typeface="Arial" panose="020B0604020202020204" pitchFamily="34" charset="0"/>
              <a:buChar char="•"/>
            </a:pPr>
            <a:r>
              <a:rPr lang="en-GB" sz="2000" dirty="0">
                <a:solidFill>
                  <a:srgbClr val="000000"/>
                </a:solidFill>
                <a:latin typeface="Times New Roman"/>
                <a:ea typeface="Calibri"/>
                <a:cs typeface="Times New Roman"/>
              </a:rPr>
              <a:t>Economic growth in 2025 to be supported by increasing military purchases from domestic industry</a:t>
            </a:r>
          </a:p>
          <a:p>
            <a:pPr marL="285750" indent="-285750">
              <a:spcAft>
                <a:spcPts val="600"/>
              </a:spcAft>
              <a:buFont typeface="Arial" panose="020B0604020202020204" pitchFamily="34" charset="0"/>
              <a:buChar char="•"/>
            </a:pPr>
            <a:r>
              <a:rPr lang="en-GB" sz="2000" dirty="0">
                <a:solidFill>
                  <a:srgbClr val="000000"/>
                </a:solidFill>
                <a:latin typeface="Times New Roman"/>
                <a:ea typeface="Calibri"/>
                <a:cs typeface="Times New Roman"/>
              </a:rPr>
              <a:t>Global trade frictions added additional downside risks to already high uncertainty related to the ongoing Russian war of aggression</a:t>
            </a:r>
          </a:p>
        </p:txBody>
      </p:sp>
      <p:graphicFrame>
        <p:nvGraphicFramePr>
          <p:cNvPr id="3" name="Chart 2">
            <a:extLst>
              <a:ext uri="{FF2B5EF4-FFF2-40B4-BE49-F238E27FC236}">
                <a16:creationId xmlns:a16="http://schemas.microsoft.com/office/drawing/2014/main" id="{C73884C6-7DFF-4EFE-B39D-63AA47FD8F22}"/>
              </a:ext>
            </a:extLst>
          </p:cNvPr>
          <p:cNvGraphicFramePr>
            <a:graphicFrameLocks/>
          </p:cNvGraphicFramePr>
          <p:nvPr>
            <p:extLst>
              <p:ext uri="{D42A27DB-BD31-4B8C-83A1-F6EECF244321}">
                <p14:modId xmlns:p14="http://schemas.microsoft.com/office/powerpoint/2010/main" val="2318233203"/>
              </p:ext>
            </p:extLst>
          </p:nvPr>
        </p:nvGraphicFramePr>
        <p:xfrm>
          <a:off x="341086" y="1626781"/>
          <a:ext cx="5754913" cy="4093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874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2F7A41-4661-8D11-01C6-6238703EDD8B}"/>
              </a:ext>
            </a:extLst>
          </p:cNvPr>
          <p:cNvSpPr>
            <a:spLocks noGrp="1"/>
          </p:cNvSpPr>
          <p:nvPr>
            <p:ph type="title"/>
          </p:nvPr>
        </p:nvSpPr>
        <p:spPr>
          <a:xfrm>
            <a:off x="506895" y="-1"/>
            <a:ext cx="9293271" cy="1080000"/>
          </a:xfrm>
        </p:spPr>
        <p:txBody>
          <a:bodyPr>
            <a:normAutofit/>
          </a:bodyPr>
          <a:lstStyle/>
          <a:p>
            <a:r>
              <a:rPr lang="en-GB" sz="2400" dirty="0">
                <a:effectLst/>
                <a:latin typeface="Times New Roman" panose="02020603050405020304" pitchFamily="18" charset="0"/>
                <a:ea typeface="Calibri" panose="020F0502020204030204" pitchFamily="34" charset="0"/>
                <a:cs typeface="Times New Roman" panose="02020603050405020304" pitchFamily="18" charset="0"/>
              </a:rPr>
              <a:t>Inflation picked up again and policy rate</a:t>
            </a:r>
            <a:r>
              <a:rPr lang="en-GB" sz="240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a:latin typeface="Times New Roman" panose="02020603050405020304" pitchFamily="18" charset="0"/>
                <a:ea typeface="Calibri" panose="020F0502020204030204" pitchFamily="34" charset="0"/>
                <a:cs typeface="Times New Roman" panose="02020603050405020304" pitchFamily="18" charset="0"/>
              </a:rPr>
              <a:t>has increased</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868C278-C07F-A2B8-394B-01FF447A9095}"/>
              </a:ext>
            </a:extLst>
          </p:cNvPr>
          <p:cNvSpPr txBox="1"/>
          <p:nvPr/>
        </p:nvSpPr>
        <p:spPr>
          <a:xfrm>
            <a:off x="531628" y="5748669"/>
            <a:ext cx="575491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solidFill>
                  <a:schemeClr val="tx1">
                    <a:lumMod val="50000"/>
                  </a:schemeClr>
                </a:solidFill>
                <a:cs typeface="Arial"/>
              </a:rPr>
              <a:t>Source: National Bank of Ukraine, </a:t>
            </a:r>
            <a:r>
              <a:rPr lang="en-GB" sz="900" i="1">
                <a:solidFill>
                  <a:schemeClr val="tx1">
                    <a:lumMod val="50000"/>
                  </a:schemeClr>
                </a:solidFill>
                <a:cs typeface="Arial"/>
              </a:rPr>
              <a:t>May 2025</a:t>
            </a:r>
            <a:r>
              <a:rPr lang="en-GB" sz="900" i="1" dirty="0">
                <a:solidFill>
                  <a:schemeClr val="tx1">
                    <a:lumMod val="50000"/>
                  </a:schemeClr>
                </a:solidFill>
                <a:cs typeface="Arial"/>
              </a:rPr>
              <a:t>.</a:t>
            </a:r>
          </a:p>
        </p:txBody>
      </p:sp>
      <p:sp>
        <p:nvSpPr>
          <p:cNvPr id="11" name="Date Placeholder 2">
            <a:extLst>
              <a:ext uri="{FF2B5EF4-FFF2-40B4-BE49-F238E27FC236}">
                <a16:creationId xmlns:a16="http://schemas.microsoft.com/office/drawing/2014/main" id="{718F8045-5E94-CD44-7247-29086CD8A663}"/>
              </a:ext>
            </a:extLst>
          </p:cNvPr>
          <p:cNvSpPr>
            <a:spLocks noGrp="1"/>
          </p:cNvSpPr>
          <p:nvPr>
            <p:ph type="dt" sz="half" idx="2"/>
          </p:nvPr>
        </p:nvSpPr>
        <p:spPr>
          <a:xfrm>
            <a:off x="958848" y="6480000"/>
            <a:ext cx="2495552" cy="378000"/>
          </a:xfrm>
        </p:spPr>
        <p:txBody>
          <a:bodyPr/>
          <a:lstStyle/>
          <a:p>
            <a:r>
              <a:rPr lang="en-GB" dirty="0">
                <a:solidFill>
                  <a:srgbClr val="00539B"/>
                </a:solidFill>
              </a:rPr>
              <a:t>12 September 2024</a:t>
            </a:r>
          </a:p>
        </p:txBody>
      </p:sp>
      <p:sp>
        <p:nvSpPr>
          <p:cNvPr id="12" name="Slide Number Placeholder 4">
            <a:extLst>
              <a:ext uri="{FF2B5EF4-FFF2-40B4-BE49-F238E27FC236}">
                <a16:creationId xmlns:a16="http://schemas.microsoft.com/office/drawing/2014/main" id="{A2EA1EFF-4BB7-1FE5-0D3E-8B43E66BE7F9}"/>
              </a:ext>
            </a:extLst>
          </p:cNvPr>
          <p:cNvSpPr>
            <a:spLocks noGrp="1"/>
          </p:cNvSpPr>
          <p:nvPr>
            <p:ph type="sldNum" sz="quarter" idx="4"/>
          </p:nvPr>
        </p:nvSpPr>
        <p:spPr>
          <a:xfrm>
            <a:off x="10993150" y="6480000"/>
            <a:ext cx="480003" cy="378000"/>
          </a:xfrm>
        </p:spPr>
        <p:txBody>
          <a:bodyPr/>
          <a:lstStyle/>
          <a:p>
            <a:r>
              <a:rPr lang="en-GB">
                <a:solidFill>
                  <a:srgbClr val="00539B"/>
                </a:solidFill>
              </a:rPr>
              <a:t>3</a:t>
            </a:r>
          </a:p>
        </p:txBody>
      </p:sp>
      <p:sp>
        <p:nvSpPr>
          <p:cNvPr id="5" name="TextBox 4">
            <a:extLst>
              <a:ext uri="{FF2B5EF4-FFF2-40B4-BE49-F238E27FC236}">
                <a16:creationId xmlns:a16="http://schemas.microsoft.com/office/drawing/2014/main" id="{1B545CC5-3F8C-AD46-863C-373E0C795F9C}"/>
              </a:ext>
            </a:extLst>
          </p:cNvPr>
          <p:cNvSpPr txBox="1"/>
          <p:nvPr/>
        </p:nvSpPr>
        <p:spPr>
          <a:xfrm>
            <a:off x="7565667" y="1564868"/>
            <a:ext cx="4293704" cy="4016484"/>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GB" sz="2000" dirty="0">
                <a:solidFill>
                  <a:srgbClr val="000000"/>
                </a:solidFill>
                <a:effectLst/>
                <a:latin typeface="Times New Roman"/>
                <a:ea typeface="Calibri"/>
                <a:cs typeface="Times New Roman"/>
              </a:rPr>
              <a:t>Annual inflation fell steadily throughout 2023, but </a:t>
            </a:r>
            <a:r>
              <a:rPr lang="en-GB" sz="2000" dirty="0">
                <a:solidFill>
                  <a:srgbClr val="000000"/>
                </a:solidFill>
                <a:latin typeface="Times New Roman"/>
                <a:ea typeface="Calibri"/>
                <a:cs typeface="Times New Roman"/>
              </a:rPr>
              <a:t>markedly edged up at the end of 2024 reaching 15.1% in May 2025 </a:t>
            </a:r>
          </a:p>
          <a:p>
            <a:pPr marL="285750" indent="-285750">
              <a:spcAft>
                <a:spcPts val="600"/>
              </a:spcAft>
              <a:buFont typeface="Arial" panose="020B0604020202020204" pitchFamily="34" charset="0"/>
              <a:buChar char="•"/>
            </a:pPr>
            <a:r>
              <a:rPr lang="en-GB" sz="2000" dirty="0">
                <a:solidFill>
                  <a:srgbClr val="000000"/>
                </a:solidFill>
                <a:latin typeface="Times New Roman"/>
                <a:ea typeface="Calibri"/>
                <a:cs typeface="Times New Roman"/>
              </a:rPr>
              <a:t>Higher electricity prices, increase in real wages, correction of utility prices and excise duties adjustment</a:t>
            </a:r>
            <a:endPar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GB" sz="2000" dirty="0">
                <a:solidFill>
                  <a:schemeClr val="accent6">
                    <a:lumMod val="10000"/>
                  </a:schemeClr>
                </a:solidFill>
                <a:latin typeface="Times New Roman"/>
                <a:ea typeface="Calibri"/>
                <a:cs typeface="Times New Roman"/>
              </a:rPr>
              <a:t>Exceeding </a:t>
            </a:r>
            <a:r>
              <a:rPr lang="en-GB" sz="2000" dirty="0">
                <a:solidFill>
                  <a:schemeClr val="accent6">
                    <a:lumMod val="10000"/>
                  </a:schemeClr>
                </a:solidFill>
                <a:effectLst/>
                <a:latin typeface="Times New Roman"/>
                <a:ea typeface="Calibri"/>
                <a:cs typeface="Times New Roman"/>
              </a:rPr>
              <a:t>the target rate of the NBU (5% +/- 1%)</a:t>
            </a:r>
          </a:p>
          <a:p>
            <a:pPr marL="285750" indent="-285750">
              <a:spcAft>
                <a:spcPts val="600"/>
              </a:spcAft>
              <a:buFont typeface="Arial" panose="020B0604020202020204" pitchFamily="34" charset="0"/>
              <a:buChar char="•"/>
            </a:pPr>
            <a:r>
              <a:rPr lang="en-GB" sz="2000" dirty="0">
                <a:solidFill>
                  <a:srgbClr val="000000"/>
                </a:solidFill>
                <a:effectLst/>
                <a:latin typeface="Times New Roman"/>
                <a:ea typeface="Calibri"/>
                <a:cs typeface="Times New Roman"/>
              </a:rPr>
              <a:t>NBU responded with monetary policy tightening (policy rate 15.5% </a:t>
            </a:r>
            <a:r>
              <a:rPr lang="en-GB" sz="2000" dirty="0">
                <a:solidFill>
                  <a:srgbClr val="000000"/>
                </a:solidFill>
                <a:latin typeface="Times New Roman"/>
                <a:ea typeface="Calibri"/>
                <a:cs typeface="Times New Roman"/>
              </a:rPr>
              <a:t>since</a:t>
            </a:r>
            <a:r>
              <a:rPr lang="en-GB" sz="2000" dirty="0">
                <a:solidFill>
                  <a:srgbClr val="000000"/>
                </a:solidFill>
                <a:effectLst/>
                <a:latin typeface="Times New Roman"/>
                <a:ea typeface="Calibri"/>
                <a:cs typeface="Times New Roman"/>
              </a:rPr>
              <a:t> March 2025)</a:t>
            </a:r>
            <a:endParaRPr lang="en-GB" sz="2000" dirty="0">
              <a:solidFill>
                <a:schemeClr val="tx1">
                  <a:lumMod val="50000"/>
                </a:schemeClr>
              </a:solidFill>
              <a:latin typeface="Times New Roman"/>
              <a:ea typeface="Calibri"/>
              <a:cs typeface="Times New Roman"/>
            </a:endParaRPr>
          </a:p>
        </p:txBody>
      </p:sp>
      <p:graphicFrame>
        <p:nvGraphicFramePr>
          <p:cNvPr id="6" name="Chart 5">
            <a:extLst>
              <a:ext uri="{FF2B5EF4-FFF2-40B4-BE49-F238E27FC236}">
                <a16:creationId xmlns:a16="http://schemas.microsoft.com/office/drawing/2014/main" id="{499940D4-762F-48BC-908F-0233614DAC4D}"/>
              </a:ext>
            </a:extLst>
          </p:cNvPr>
          <p:cNvGraphicFramePr>
            <a:graphicFrameLocks/>
          </p:cNvGraphicFramePr>
          <p:nvPr>
            <p:extLst>
              <p:ext uri="{D42A27DB-BD31-4B8C-83A1-F6EECF244321}">
                <p14:modId xmlns:p14="http://schemas.microsoft.com/office/powerpoint/2010/main" val="1928288514"/>
              </p:ext>
            </p:extLst>
          </p:nvPr>
        </p:nvGraphicFramePr>
        <p:xfrm>
          <a:off x="332629" y="1701209"/>
          <a:ext cx="6217525" cy="4047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9401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5863-3A2D-A764-47C9-60F5BC487798}"/>
              </a:ext>
            </a:extLst>
          </p:cNvPr>
          <p:cNvSpPr>
            <a:spLocks noGrp="1"/>
          </p:cNvSpPr>
          <p:nvPr>
            <p:ph type="title"/>
          </p:nvPr>
        </p:nvSpPr>
        <p:spPr>
          <a:xfrm>
            <a:off x="482600" y="272605"/>
            <a:ext cx="9298516" cy="707092"/>
          </a:xfrm>
        </p:spPr>
        <p:txBody>
          <a:bodyPr>
            <a:noAutofit/>
          </a:bodyPr>
          <a:lstStyle/>
          <a:p>
            <a:r>
              <a:rPr lang="en-US" sz="2400" dirty="0">
                <a:latin typeface="Times New Roman" panose="02020603050405020304" pitchFamily="18" charset="0"/>
                <a:cs typeface="Times New Roman" panose="02020603050405020304" pitchFamily="18" charset="0"/>
              </a:rPr>
              <a:t>A huge gap opened between domestic supply and use of goods and services</a:t>
            </a:r>
          </a:p>
        </p:txBody>
      </p:sp>
      <p:sp>
        <p:nvSpPr>
          <p:cNvPr id="3" name="Date Placeholder 2">
            <a:extLst>
              <a:ext uri="{FF2B5EF4-FFF2-40B4-BE49-F238E27FC236}">
                <a16:creationId xmlns:a16="http://schemas.microsoft.com/office/drawing/2014/main" id="{C30E0DC9-D939-2FBA-1EE4-D498DE59F2EF}"/>
              </a:ext>
            </a:extLst>
          </p:cNvPr>
          <p:cNvSpPr>
            <a:spLocks noGrp="1"/>
          </p:cNvSpPr>
          <p:nvPr>
            <p:ph type="dt" sz="half" idx="2"/>
          </p:nvPr>
        </p:nvSpPr>
        <p:spPr/>
        <p:txBody>
          <a:bodyPr/>
          <a:lstStyle/>
          <a:p>
            <a:r>
              <a:rPr lang="en-GB" dirty="0">
                <a:solidFill>
                  <a:srgbClr val="00539B"/>
                </a:solidFill>
              </a:rPr>
              <a:t>12 September 2024</a:t>
            </a:r>
          </a:p>
        </p:txBody>
      </p:sp>
      <p:sp>
        <p:nvSpPr>
          <p:cNvPr id="4" name="Footer Placeholder 3">
            <a:extLst>
              <a:ext uri="{FF2B5EF4-FFF2-40B4-BE49-F238E27FC236}">
                <a16:creationId xmlns:a16="http://schemas.microsoft.com/office/drawing/2014/main" id="{3C7A7263-5B0D-70A5-4133-E0E4A2DD9391}"/>
              </a:ext>
            </a:extLst>
          </p:cNvPr>
          <p:cNvSpPr>
            <a:spLocks noGrp="1"/>
          </p:cNvSpPr>
          <p:nvPr>
            <p:ph type="ftr" sz="quarter" idx="3"/>
          </p:nvPr>
        </p:nvSpPr>
        <p:spPr/>
        <p:txBody>
          <a:bodyPr/>
          <a:lstStyle/>
          <a:p>
            <a:endParaRPr lang="en-GB"/>
          </a:p>
        </p:txBody>
      </p:sp>
      <p:sp>
        <p:nvSpPr>
          <p:cNvPr id="5" name="Slide Number Placeholder 4">
            <a:extLst>
              <a:ext uri="{FF2B5EF4-FFF2-40B4-BE49-F238E27FC236}">
                <a16:creationId xmlns:a16="http://schemas.microsoft.com/office/drawing/2014/main" id="{1380B469-6233-19F3-D4D8-1BD8705BC321}"/>
              </a:ext>
            </a:extLst>
          </p:cNvPr>
          <p:cNvSpPr>
            <a:spLocks noGrp="1"/>
          </p:cNvSpPr>
          <p:nvPr>
            <p:ph type="sldNum" sz="quarter" idx="4"/>
          </p:nvPr>
        </p:nvSpPr>
        <p:spPr/>
        <p:txBody>
          <a:bodyPr/>
          <a:lstStyle/>
          <a:p>
            <a:r>
              <a:rPr lang="en-GB">
                <a:solidFill>
                  <a:srgbClr val="00539B"/>
                </a:solidFill>
              </a:rPr>
              <a:t>2</a:t>
            </a:r>
          </a:p>
        </p:txBody>
      </p:sp>
      <p:sp>
        <p:nvSpPr>
          <p:cNvPr id="11" name="TextBox 10">
            <a:extLst>
              <a:ext uri="{FF2B5EF4-FFF2-40B4-BE49-F238E27FC236}">
                <a16:creationId xmlns:a16="http://schemas.microsoft.com/office/drawing/2014/main" id="{EACF3537-1F29-1B28-E0DF-E789B839AAC4}"/>
              </a:ext>
            </a:extLst>
          </p:cNvPr>
          <p:cNvSpPr txBox="1"/>
          <p:nvPr/>
        </p:nvSpPr>
        <p:spPr>
          <a:xfrm>
            <a:off x="463730" y="5885393"/>
            <a:ext cx="5964501"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solidFill>
                  <a:schemeClr val="tx1">
                    <a:lumMod val="50000"/>
                  </a:schemeClr>
                </a:solidFill>
                <a:cs typeface="Arial"/>
              </a:rPr>
              <a:t>Source: State Statistics Service of Ukraine, </a:t>
            </a:r>
            <a:r>
              <a:rPr lang="en-GB" sz="900" i="1">
                <a:solidFill>
                  <a:schemeClr val="tx1">
                    <a:lumMod val="50000"/>
                  </a:schemeClr>
                </a:solidFill>
                <a:cs typeface="Arial"/>
              </a:rPr>
              <a:t>May 2025</a:t>
            </a:r>
            <a:endParaRPr lang="en-GB" sz="900" i="1" dirty="0">
              <a:solidFill>
                <a:schemeClr val="tx1">
                  <a:lumMod val="50000"/>
                </a:schemeClr>
              </a:solidFill>
              <a:cs typeface="Arial"/>
            </a:endParaRPr>
          </a:p>
        </p:txBody>
      </p:sp>
      <p:sp>
        <p:nvSpPr>
          <p:cNvPr id="7" name="TextBox 6">
            <a:extLst>
              <a:ext uri="{FF2B5EF4-FFF2-40B4-BE49-F238E27FC236}">
                <a16:creationId xmlns:a16="http://schemas.microsoft.com/office/drawing/2014/main" id="{7C7982B8-BB6B-4AFA-8B6B-6EAA484000BE}"/>
              </a:ext>
            </a:extLst>
          </p:cNvPr>
          <p:cNvSpPr txBox="1"/>
          <p:nvPr/>
        </p:nvSpPr>
        <p:spPr>
          <a:xfrm>
            <a:off x="6930347" y="1626892"/>
            <a:ext cx="4802532" cy="401648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A</a:t>
            </a:r>
            <a:r>
              <a:rPr lang="en-GB" sz="2000" dirty="0">
                <a:solidFill>
                  <a:schemeClr val="accent6">
                    <a:lumMod val="10000"/>
                  </a:schemeClr>
                </a:solidFill>
                <a:effectLst/>
                <a:latin typeface="Times New Roman" panose="02020603050405020304" pitchFamily="18" charset="0"/>
                <a:ea typeface="Calibri" panose="020F0502020204030204" pitchFamily="34" charset="0"/>
              </a:rPr>
              <a:t> major change in the demand-side structure of GDP remains valid in 2024</a:t>
            </a:r>
          </a:p>
          <a:p>
            <a:pPr marL="285750" indent="-28575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Share of p</a:t>
            </a:r>
            <a:r>
              <a:rPr lang="en-GB" sz="2000" dirty="0">
                <a:solidFill>
                  <a:schemeClr val="accent6">
                    <a:lumMod val="10000"/>
                  </a:schemeClr>
                </a:solidFill>
                <a:effectLst/>
                <a:latin typeface="Times New Roman" panose="02020603050405020304" pitchFamily="18" charset="0"/>
                <a:ea typeface="Calibri" panose="020F0502020204030204" pitchFamily="34" charset="0"/>
              </a:rPr>
              <a:t>ublic consumption has </a:t>
            </a:r>
            <a:r>
              <a:rPr lang="en-GB" sz="2000" dirty="0">
                <a:solidFill>
                  <a:schemeClr val="accent6">
                    <a:lumMod val="10000"/>
                  </a:schemeClr>
                </a:solidFill>
                <a:latin typeface="Times New Roman" panose="02020603050405020304" pitchFamily="18" charset="0"/>
                <a:ea typeface="Calibri" panose="020F0502020204030204" pitchFamily="34" charset="0"/>
              </a:rPr>
              <a:t>increased</a:t>
            </a:r>
            <a:r>
              <a:rPr lang="en-GB" sz="2000" dirty="0">
                <a:solidFill>
                  <a:schemeClr val="accent6">
                    <a:lumMod val="10000"/>
                  </a:schemeClr>
                </a:solidFill>
                <a:effectLst/>
                <a:latin typeface="Times New Roman" panose="02020603050405020304" pitchFamily="18" charset="0"/>
                <a:ea typeface="Calibri" panose="020F0502020204030204" pitchFamily="34" charset="0"/>
              </a:rPr>
              <a:t> by 2023 to 42% and fell to 38% in 2024</a:t>
            </a:r>
          </a:p>
          <a:p>
            <a:pPr marL="285750" indent="-28575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Share of p</a:t>
            </a:r>
            <a:r>
              <a:rPr lang="en-GB" sz="2000" dirty="0">
                <a:solidFill>
                  <a:schemeClr val="accent6">
                    <a:lumMod val="10000"/>
                  </a:schemeClr>
                </a:solidFill>
                <a:effectLst/>
                <a:latin typeface="Times New Roman" panose="02020603050405020304" pitchFamily="18" charset="0"/>
                <a:ea typeface="Calibri" panose="020F0502020204030204" pitchFamily="34" charset="0"/>
              </a:rPr>
              <a:t>rivate consumption </a:t>
            </a:r>
            <a:r>
              <a:rPr lang="en-GB" sz="2000" dirty="0">
                <a:solidFill>
                  <a:schemeClr val="accent6">
                    <a:lumMod val="10000"/>
                  </a:schemeClr>
                </a:solidFill>
                <a:latin typeface="Times New Roman" panose="02020603050405020304" pitchFamily="18" charset="0"/>
                <a:ea typeface="Calibri" panose="020F0502020204030204" pitchFamily="34" charset="0"/>
              </a:rPr>
              <a:t>has </a:t>
            </a:r>
            <a:r>
              <a:rPr lang="en-GB" sz="2000" dirty="0">
                <a:solidFill>
                  <a:schemeClr val="accent6">
                    <a:lumMod val="10000"/>
                  </a:schemeClr>
                </a:solidFill>
                <a:effectLst/>
                <a:latin typeface="Times New Roman" panose="02020603050405020304" pitchFamily="18" charset="0"/>
                <a:ea typeface="Calibri" panose="020F0502020204030204" pitchFamily="34" charset="0"/>
              </a:rPr>
              <a:t>reduced by 2023 then </a:t>
            </a:r>
            <a:r>
              <a:rPr lang="en-GB" sz="2000" dirty="0">
                <a:solidFill>
                  <a:schemeClr val="accent6">
                    <a:lumMod val="10000"/>
                  </a:schemeClr>
                </a:solidFill>
                <a:latin typeface="Times New Roman" panose="02020603050405020304" pitchFamily="18" charset="0"/>
                <a:ea typeface="Calibri" panose="020F0502020204030204" pitchFamily="34" charset="0"/>
              </a:rPr>
              <a:t>marginally picked up to 62% in 2024 </a:t>
            </a:r>
            <a:r>
              <a:rPr lang="en-GB" sz="2000" dirty="0">
                <a:solidFill>
                  <a:schemeClr val="accent6">
                    <a:lumMod val="10000"/>
                  </a:schemeClr>
                </a:solidFill>
                <a:effectLst/>
                <a:latin typeface="Times New Roman" panose="02020603050405020304" pitchFamily="18" charset="0"/>
                <a:ea typeface="Calibri" panose="020F0502020204030204" pitchFamily="34" charset="0"/>
              </a:rPr>
              <a:t>due to real wages growth</a:t>
            </a:r>
          </a:p>
          <a:p>
            <a:pPr marL="285750" indent="-28575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Share of c</a:t>
            </a:r>
            <a:r>
              <a:rPr lang="en-GB" sz="2000" dirty="0">
                <a:solidFill>
                  <a:schemeClr val="accent6">
                    <a:lumMod val="10000"/>
                  </a:schemeClr>
                </a:solidFill>
                <a:effectLst/>
                <a:latin typeface="Times New Roman" panose="02020603050405020304" pitchFamily="18" charset="0"/>
                <a:ea typeface="Calibri" panose="020F0502020204030204" pitchFamily="34" charset="0"/>
              </a:rPr>
              <a:t>apital formation slightly </a:t>
            </a:r>
            <a:r>
              <a:rPr lang="en-GB" sz="2000" dirty="0">
                <a:solidFill>
                  <a:schemeClr val="accent6">
                    <a:lumMod val="10000"/>
                  </a:schemeClr>
                </a:solidFill>
                <a:latin typeface="Times New Roman" panose="02020603050405020304" pitchFamily="18" charset="0"/>
                <a:ea typeface="Calibri" panose="020F0502020204030204" pitchFamily="34" charset="0"/>
              </a:rPr>
              <a:t>increased in 2024, whilst large trade </a:t>
            </a:r>
            <a:r>
              <a:rPr lang="en-GB" sz="2000" dirty="0">
                <a:solidFill>
                  <a:schemeClr val="accent6">
                    <a:lumMod val="10000"/>
                  </a:schemeClr>
                </a:solidFill>
                <a:effectLst/>
                <a:latin typeface="Times New Roman" panose="02020603050405020304" pitchFamily="18" charset="0"/>
                <a:ea typeface="Calibri" panose="020F0502020204030204" pitchFamily="34" charset="0"/>
              </a:rPr>
              <a:t>gap opened because of destruction of export industries </a:t>
            </a:r>
            <a:endParaRPr lang="en-GB" sz="2000" dirty="0">
              <a:solidFill>
                <a:schemeClr val="accent6">
                  <a:lumMod val="10000"/>
                </a:schemeClr>
              </a:solidFill>
              <a:latin typeface="Times New Roman" panose="02020603050405020304" pitchFamily="18" charset="0"/>
              <a:ea typeface="Calibri" panose="020F0502020204030204" pitchFamily="34" charset="0"/>
            </a:endParaRPr>
          </a:p>
        </p:txBody>
      </p:sp>
      <p:graphicFrame>
        <p:nvGraphicFramePr>
          <p:cNvPr id="6" name="Chart 5">
            <a:extLst>
              <a:ext uri="{FF2B5EF4-FFF2-40B4-BE49-F238E27FC236}">
                <a16:creationId xmlns:a16="http://schemas.microsoft.com/office/drawing/2014/main" id="{E71EE40F-404C-278D-F1A2-F5FF963AEF60}"/>
              </a:ext>
            </a:extLst>
          </p:cNvPr>
          <p:cNvGraphicFramePr>
            <a:graphicFrameLocks/>
          </p:cNvGraphicFramePr>
          <p:nvPr>
            <p:extLst>
              <p:ext uri="{D42A27DB-BD31-4B8C-83A1-F6EECF244321}">
                <p14:modId xmlns:p14="http://schemas.microsoft.com/office/powerpoint/2010/main" val="433065946"/>
              </p:ext>
            </p:extLst>
          </p:nvPr>
        </p:nvGraphicFramePr>
        <p:xfrm>
          <a:off x="292202" y="1816320"/>
          <a:ext cx="5945631" cy="38270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4855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EEC88-5B0E-7325-6596-05EC70EB298B}"/>
              </a:ext>
            </a:extLst>
          </p:cNvPr>
          <p:cNvSpPr>
            <a:spLocks noGrp="1"/>
          </p:cNvSpPr>
          <p:nvPr>
            <p:ph type="title"/>
          </p:nvPr>
        </p:nvSpPr>
        <p:spPr/>
        <p:txBody>
          <a:bodyPr>
            <a:normAutofit/>
          </a:bodyPr>
          <a:lstStyle/>
          <a:p>
            <a:r>
              <a:rPr lang="en-GB" sz="2400" dirty="0">
                <a:latin typeface="Times New Roman" panose="02020603050405020304" pitchFamily="18" charset="0"/>
                <a:ea typeface="Calibri" panose="020F0502020204030204" pitchFamily="34" charset="0"/>
                <a:cs typeface="Times New Roman" panose="02020603050405020304" pitchFamily="18" charset="0"/>
              </a:rPr>
              <a:t>D</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efence spending remains large, and impact of grants phases out</a:t>
            </a:r>
            <a:endParaRPr lang="en-US" sz="2400"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573FA49-4D2E-6403-372E-5C88F7D54B7C}"/>
              </a:ext>
            </a:extLst>
          </p:cNvPr>
          <p:cNvSpPr>
            <a:spLocks noGrp="1"/>
          </p:cNvSpPr>
          <p:nvPr>
            <p:ph type="dt" sz="half" idx="2"/>
          </p:nvPr>
        </p:nvSpPr>
        <p:spPr/>
        <p:txBody>
          <a:bodyPr/>
          <a:lstStyle/>
          <a:p>
            <a:r>
              <a:rPr lang="en-GB" dirty="0">
                <a:solidFill>
                  <a:srgbClr val="00539B"/>
                </a:solidFill>
              </a:rPr>
              <a:t>12 September 2024</a:t>
            </a:r>
          </a:p>
        </p:txBody>
      </p:sp>
      <p:sp>
        <p:nvSpPr>
          <p:cNvPr id="4" name="Footer Placeholder 3">
            <a:extLst>
              <a:ext uri="{FF2B5EF4-FFF2-40B4-BE49-F238E27FC236}">
                <a16:creationId xmlns:a16="http://schemas.microsoft.com/office/drawing/2014/main" id="{D57C7044-B8BE-B194-6938-49EEE813512B}"/>
              </a:ext>
            </a:extLst>
          </p:cNvPr>
          <p:cNvSpPr>
            <a:spLocks noGrp="1"/>
          </p:cNvSpPr>
          <p:nvPr>
            <p:ph type="ftr" sz="quarter" idx="3"/>
          </p:nvPr>
        </p:nvSpPr>
        <p:spPr/>
        <p:txBody>
          <a:bodyPr/>
          <a:lstStyle/>
          <a:p>
            <a:endParaRPr lang="en-GB"/>
          </a:p>
        </p:txBody>
      </p:sp>
      <p:sp>
        <p:nvSpPr>
          <p:cNvPr id="5" name="Slide Number Placeholder 4">
            <a:extLst>
              <a:ext uri="{FF2B5EF4-FFF2-40B4-BE49-F238E27FC236}">
                <a16:creationId xmlns:a16="http://schemas.microsoft.com/office/drawing/2014/main" id="{AD3DBB56-5FE1-E1AC-46BA-D7C0148EBC1F}"/>
              </a:ext>
            </a:extLst>
          </p:cNvPr>
          <p:cNvSpPr>
            <a:spLocks noGrp="1"/>
          </p:cNvSpPr>
          <p:nvPr>
            <p:ph type="sldNum" sz="quarter" idx="4"/>
          </p:nvPr>
        </p:nvSpPr>
        <p:spPr/>
        <p:txBody>
          <a:bodyPr/>
          <a:lstStyle/>
          <a:p>
            <a:r>
              <a:rPr lang="en-GB">
                <a:solidFill>
                  <a:srgbClr val="00539B"/>
                </a:solidFill>
              </a:rPr>
              <a:t>4</a:t>
            </a:r>
          </a:p>
        </p:txBody>
      </p:sp>
      <p:sp>
        <p:nvSpPr>
          <p:cNvPr id="11" name="TextBox 10">
            <a:extLst>
              <a:ext uri="{FF2B5EF4-FFF2-40B4-BE49-F238E27FC236}">
                <a16:creationId xmlns:a16="http://schemas.microsoft.com/office/drawing/2014/main" id="{30F4FB20-80B1-C9C9-BC0D-2CE717F3B1CF}"/>
              </a:ext>
            </a:extLst>
          </p:cNvPr>
          <p:cNvSpPr txBox="1"/>
          <p:nvPr/>
        </p:nvSpPr>
        <p:spPr>
          <a:xfrm>
            <a:off x="497114" y="5707743"/>
            <a:ext cx="57549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solidFill>
                  <a:schemeClr val="tx1">
                    <a:lumMod val="50000"/>
                  </a:schemeClr>
                </a:solidFill>
                <a:cs typeface="Arial"/>
              </a:rPr>
              <a:t>Source: IMF, </a:t>
            </a:r>
            <a:r>
              <a:rPr lang="en-GB" sz="900" i="1">
                <a:solidFill>
                  <a:schemeClr val="tx1">
                    <a:lumMod val="50000"/>
                  </a:schemeClr>
                </a:solidFill>
                <a:cs typeface="Arial"/>
              </a:rPr>
              <a:t>March 2025</a:t>
            </a:r>
            <a:r>
              <a:rPr lang="en-GB" sz="900" i="1" dirty="0">
                <a:solidFill>
                  <a:schemeClr val="tx1">
                    <a:lumMod val="50000"/>
                  </a:schemeClr>
                </a:solidFill>
                <a:cs typeface="Arial"/>
              </a:rPr>
              <a:t>. </a:t>
            </a:r>
          </a:p>
          <a:p>
            <a:r>
              <a:rPr lang="en-GB" sz="900" i="1" dirty="0">
                <a:solidFill>
                  <a:schemeClr val="tx1">
                    <a:lumMod val="50000"/>
                  </a:schemeClr>
                </a:solidFill>
                <a:cs typeface="Arial"/>
              </a:rPr>
              <a:t>Note: 2024 figures are estimates and 2025 figures are forecasts.</a:t>
            </a:r>
          </a:p>
        </p:txBody>
      </p:sp>
      <p:sp>
        <p:nvSpPr>
          <p:cNvPr id="6" name="TextBox 5">
            <a:extLst>
              <a:ext uri="{FF2B5EF4-FFF2-40B4-BE49-F238E27FC236}">
                <a16:creationId xmlns:a16="http://schemas.microsoft.com/office/drawing/2014/main" id="{61AFD351-019E-716E-4183-2901471C181D}"/>
              </a:ext>
            </a:extLst>
          </p:cNvPr>
          <p:cNvSpPr txBox="1"/>
          <p:nvPr/>
        </p:nvSpPr>
        <p:spPr>
          <a:xfrm>
            <a:off x="6237833" y="1155465"/>
            <a:ext cx="5754914" cy="501675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solidFill>
                  <a:srgbClr val="000000"/>
                </a:solidFill>
                <a:latin typeface="Times New Roman" panose="02020603050405020304" pitchFamily="18" charset="0"/>
                <a:ea typeface="Calibri" panose="020F0502020204030204" pitchFamily="34" charset="0"/>
              </a:rPr>
              <a:t>Reduction of grants and non-tax revenues</a:t>
            </a:r>
          </a:p>
          <a:p>
            <a:pPr marL="742950" lvl="1" indent="-285750">
              <a:spcAft>
                <a:spcPts val="600"/>
              </a:spcAft>
              <a:buFont typeface="Arial" panose="020B0604020202020204" pitchFamily="34" charset="0"/>
              <a:buChar char="•"/>
            </a:pPr>
            <a:r>
              <a:rPr lang="en-GB" sz="2000" dirty="0">
                <a:solidFill>
                  <a:srgbClr val="000000"/>
                </a:solidFill>
                <a:latin typeface="Times New Roman" panose="02020603050405020304" pitchFamily="18" charset="0"/>
                <a:ea typeface="Calibri" panose="020F0502020204030204" pitchFamily="34" charset="0"/>
              </a:rPr>
              <a:t>Expected sharp fall in grants will contract revenue from 54.1% to 39.1% of GDP in 2025</a:t>
            </a:r>
          </a:p>
          <a:p>
            <a:pPr marL="742950" lvl="1" indent="-285750">
              <a:spcAft>
                <a:spcPts val="600"/>
              </a:spcAft>
              <a:buFont typeface="Arial" panose="020B0604020202020204" pitchFamily="34" charset="0"/>
              <a:buChar char="•"/>
            </a:pPr>
            <a:r>
              <a:rPr lang="en-GB" sz="2000" dirty="0">
                <a:solidFill>
                  <a:srgbClr val="000000"/>
                </a:solidFill>
                <a:latin typeface="Times New Roman" panose="02020603050405020304" pitchFamily="18" charset="0"/>
                <a:ea typeface="Calibri" panose="020F0502020204030204" pitchFamily="34" charset="0"/>
              </a:rPr>
              <a:t>Budget deficit is expected to decrease to 19.6% of GDP in 2025 from 23.2% in 2025 due to contained expenditures</a:t>
            </a:r>
          </a:p>
          <a:p>
            <a:pPr marL="285750" indent="-285750">
              <a:spcAft>
                <a:spcPts val="600"/>
              </a:spcAft>
              <a:buFont typeface="Arial" panose="020B0604020202020204" pitchFamily="34" charset="0"/>
              <a:buChar char="•"/>
            </a:pPr>
            <a:r>
              <a:rPr lang="en-GB" sz="2000" dirty="0">
                <a:solidFill>
                  <a:srgbClr val="000000"/>
                </a:solidFill>
                <a:latin typeface="Times New Roman" panose="02020603050405020304" pitchFamily="18" charset="0"/>
                <a:ea typeface="Calibri" panose="020F0502020204030204" pitchFamily="34" charset="0"/>
              </a:rPr>
              <a:t>However, defence expenditures remain a priority</a:t>
            </a:r>
          </a:p>
          <a:p>
            <a:pPr marL="285750" indent="-285750">
              <a:spcAft>
                <a:spcPts val="600"/>
              </a:spcAft>
              <a:buFont typeface="Arial" panose="020B0604020202020204" pitchFamily="34" charset="0"/>
              <a:buChar char="•"/>
            </a:pPr>
            <a:r>
              <a:rPr lang="en-GB" sz="2000" dirty="0">
                <a:solidFill>
                  <a:srgbClr val="000000"/>
                </a:solidFill>
                <a:latin typeface="Times New Roman" panose="02020603050405020304" pitchFamily="18" charset="0"/>
                <a:ea typeface="Calibri" panose="020F0502020204030204" pitchFamily="34" charset="0"/>
              </a:rPr>
              <a:t>Tax revenues are up by 16% in 2025</a:t>
            </a:r>
          </a:p>
          <a:p>
            <a:pPr marL="742950" lvl="1" indent="-285750">
              <a:spcAft>
                <a:spcPts val="600"/>
              </a:spcAft>
              <a:buFont typeface="Arial" panose="020B0604020202020204" pitchFamily="34" charset="0"/>
              <a:buChar char="•"/>
            </a:pPr>
            <a:r>
              <a:rPr lang="en-GB" sz="2000" dirty="0">
                <a:solidFill>
                  <a:srgbClr val="000000"/>
                </a:solidFill>
                <a:latin typeface="Times New Roman" panose="02020603050405020304" pitchFamily="18" charset="0"/>
                <a:ea typeface="Calibri" panose="020F0502020204030204" pitchFamily="34" charset="0"/>
              </a:rPr>
              <a:t>Military tax rate increased from 1.5% to 5%</a:t>
            </a:r>
          </a:p>
          <a:p>
            <a:pPr marL="742950" lvl="1" indent="-285750">
              <a:spcAft>
                <a:spcPts val="600"/>
              </a:spcAft>
              <a:buFont typeface="Arial" panose="020B0604020202020204" pitchFamily="34" charset="0"/>
              <a:buChar char="•"/>
            </a:pPr>
            <a:r>
              <a:rPr lang="en-GB" sz="2000" dirty="0">
                <a:solidFill>
                  <a:srgbClr val="000000"/>
                </a:solidFill>
                <a:latin typeface="Times New Roman" panose="02020603050405020304" pitchFamily="18" charset="0"/>
                <a:ea typeface="Calibri" panose="020F0502020204030204" pitchFamily="34" charset="0"/>
              </a:rPr>
              <a:t>Profit tax rate on non-bank financial institutions 25%</a:t>
            </a:r>
          </a:p>
          <a:p>
            <a:pPr marL="742950" lvl="1" indent="-285750">
              <a:spcAft>
                <a:spcPts val="600"/>
              </a:spcAft>
              <a:buFont typeface="Arial" panose="020B0604020202020204" pitchFamily="34" charset="0"/>
              <a:buChar char="•"/>
            </a:pPr>
            <a:r>
              <a:rPr lang="en-GB" sz="2000" dirty="0">
                <a:solidFill>
                  <a:srgbClr val="000000"/>
                </a:solidFill>
                <a:latin typeface="Times New Roman" panose="02020603050405020304" pitchFamily="18" charset="0"/>
                <a:ea typeface="Calibri" panose="020F0502020204030204" pitchFamily="34" charset="0"/>
              </a:rPr>
              <a:t>Windfall tax on bank profit 50%</a:t>
            </a:r>
          </a:p>
          <a:p>
            <a:pPr marL="742950" lvl="1" indent="-285750">
              <a:spcAft>
                <a:spcPts val="600"/>
              </a:spcAft>
              <a:buFont typeface="Arial" panose="020B0604020202020204" pitchFamily="34" charset="0"/>
              <a:buChar char="•"/>
            </a:pPr>
            <a:r>
              <a:rPr lang="en-GB" sz="2000" dirty="0">
                <a:solidFill>
                  <a:srgbClr val="000000"/>
                </a:solidFill>
                <a:latin typeface="Times New Roman" panose="02020603050405020304" pitchFamily="18" charset="0"/>
                <a:ea typeface="Calibri" panose="020F0502020204030204" pitchFamily="34" charset="0"/>
              </a:rPr>
              <a:t>Align fuel and tobacco excises with the EU directives</a:t>
            </a:r>
          </a:p>
        </p:txBody>
      </p:sp>
      <p:graphicFrame>
        <p:nvGraphicFramePr>
          <p:cNvPr id="7" name="Chart 6">
            <a:extLst>
              <a:ext uri="{FF2B5EF4-FFF2-40B4-BE49-F238E27FC236}">
                <a16:creationId xmlns:a16="http://schemas.microsoft.com/office/drawing/2014/main" id="{4432434E-E776-BBDF-B189-2E6AB88DCD26}"/>
              </a:ext>
            </a:extLst>
          </p:cNvPr>
          <p:cNvGraphicFramePr>
            <a:graphicFrameLocks/>
          </p:cNvGraphicFramePr>
          <p:nvPr>
            <p:extLst>
              <p:ext uri="{D42A27DB-BD31-4B8C-83A1-F6EECF244321}">
                <p14:modId xmlns:p14="http://schemas.microsoft.com/office/powerpoint/2010/main" val="3345422815"/>
              </p:ext>
            </p:extLst>
          </p:nvPr>
        </p:nvGraphicFramePr>
        <p:xfrm>
          <a:off x="403769" y="1658679"/>
          <a:ext cx="5603626" cy="4049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556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5863-3A2D-A764-47C9-60F5BC487798}"/>
              </a:ext>
            </a:extLst>
          </p:cNvPr>
          <p:cNvSpPr>
            <a:spLocks noGrp="1"/>
          </p:cNvSpPr>
          <p:nvPr>
            <p:ph type="title"/>
          </p:nvPr>
        </p:nvSpPr>
        <p:spPr>
          <a:xfrm>
            <a:off x="727148" y="278907"/>
            <a:ext cx="9298516" cy="707092"/>
          </a:xfrm>
        </p:spPr>
        <p:txBody>
          <a:bodyPr>
            <a:noAutofit/>
          </a:bodyPr>
          <a:lstStyle/>
          <a:p>
            <a:r>
              <a:rPr lang="en-GB" sz="2400" dirty="0">
                <a:latin typeface="Times New Roman" panose="02020603050405020304" pitchFamily="18" charset="0"/>
                <a:cs typeface="Times New Roman" panose="02020603050405020304" pitchFamily="18" charset="0"/>
              </a:rPr>
              <a:t>Current account deficit is widening</a:t>
            </a:r>
            <a:endParaRPr lang="en-US" sz="2400"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C30E0DC9-D939-2FBA-1EE4-D498DE59F2EF}"/>
              </a:ext>
            </a:extLst>
          </p:cNvPr>
          <p:cNvSpPr>
            <a:spLocks noGrp="1"/>
          </p:cNvSpPr>
          <p:nvPr>
            <p:ph type="dt" sz="half" idx="2"/>
          </p:nvPr>
        </p:nvSpPr>
        <p:spPr/>
        <p:txBody>
          <a:bodyPr/>
          <a:lstStyle/>
          <a:p>
            <a:r>
              <a:rPr lang="en-GB" dirty="0">
                <a:solidFill>
                  <a:srgbClr val="00539B"/>
                </a:solidFill>
              </a:rPr>
              <a:t>12 September 2024</a:t>
            </a:r>
          </a:p>
        </p:txBody>
      </p:sp>
      <p:sp>
        <p:nvSpPr>
          <p:cNvPr id="4" name="Footer Placeholder 3">
            <a:extLst>
              <a:ext uri="{FF2B5EF4-FFF2-40B4-BE49-F238E27FC236}">
                <a16:creationId xmlns:a16="http://schemas.microsoft.com/office/drawing/2014/main" id="{3C7A7263-5B0D-70A5-4133-E0E4A2DD9391}"/>
              </a:ext>
            </a:extLst>
          </p:cNvPr>
          <p:cNvSpPr>
            <a:spLocks noGrp="1"/>
          </p:cNvSpPr>
          <p:nvPr>
            <p:ph type="ftr" sz="quarter" idx="3"/>
          </p:nvPr>
        </p:nvSpPr>
        <p:spPr/>
        <p:txBody>
          <a:bodyPr/>
          <a:lstStyle/>
          <a:p>
            <a:endParaRPr lang="en-GB"/>
          </a:p>
        </p:txBody>
      </p:sp>
      <p:sp>
        <p:nvSpPr>
          <p:cNvPr id="5" name="Slide Number Placeholder 4">
            <a:extLst>
              <a:ext uri="{FF2B5EF4-FFF2-40B4-BE49-F238E27FC236}">
                <a16:creationId xmlns:a16="http://schemas.microsoft.com/office/drawing/2014/main" id="{1380B469-6233-19F3-D4D8-1BD8705BC321}"/>
              </a:ext>
            </a:extLst>
          </p:cNvPr>
          <p:cNvSpPr>
            <a:spLocks noGrp="1"/>
          </p:cNvSpPr>
          <p:nvPr>
            <p:ph type="sldNum" sz="quarter" idx="4"/>
          </p:nvPr>
        </p:nvSpPr>
        <p:spPr/>
        <p:txBody>
          <a:bodyPr/>
          <a:lstStyle/>
          <a:p>
            <a:r>
              <a:rPr lang="en-GB">
                <a:solidFill>
                  <a:srgbClr val="00539B"/>
                </a:solidFill>
              </a:rPr>
              <a:t>6</a:t>
            </a:r>
          </a:p>
        </p:txBody>
      </p:sp>
      <p:sp>
        <p:nvSpPr>
          <p:cNvPr id="13" name="TextBox 12">
            <a:extLst>
              <a:ext uri="{FF2B5EF4-FFF2-40B4-BE49-F238E27FC236}">
                <a16:creationId xmlns:a16="http://schemas.microsoft.com/office/drawing/2014/main" id="{AEE36EFE-A9EA-B0C6-8926-AFA08DA30C4E}"/>
              </a:ext>
            </a:extLst>
          </p:cNvPr>
          <p:cNvSpPr txBox="1"/>
          <p:nvPr/>
        </p:nvSpPr>
        <p:spPr>
          <a:xfrm>
            <a:off x="482600" y="5681247"/>
            <a:ext cx="57549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solidFill>
                  <a:schemeClr val="tx1">
                    <a:lumMod val="50000"/>
                  </a:schemeClr>
                </a:solidFill>
                <a:cs typeface="Arial"/>
              </a:rPr>
              <a:t>Source: IMF, </a:t>
            </a:r>
            <a:r>
              <a:rPr lang="en-GB" sz="900" i="1">
                <a:solidFill>
                  <a:schemeClr val="tx1">
                    <a:lumMod val="50000"/>
                  </a:schemeClr>
                </a:solidFill>
                <a:cs typeface="Arial"/>
              </a:rPr>
              <a:t>March 2025</a:t>
            </a:r>
            <a:r>
              <a:rPr lang="en-GB" sz="900" i="1" dirty="0">
                <a:solidFill>
                  <a:schemeClr val="tx1">
                    <a:lumMod val="50000"/>
                  </a:schemeClr>
                </a:solidFill>
                <a:cs typeface="Arial"/>
              </a:rPr>
              <a:t>.</a:t>
            </a:r>
          </a:p>
          <a:p>
            <a:r>
              <a:rPr lang="en-GB" sz="900" i="1" dirty="0">
                <a:solidFill>
                  <a:schemeClr val="tx1">
                    <a:lumMod val="50000"/>
                  </a:schemeClr>
                </a:solidFill>
                <a:cs typeface="Arial"/>
              </a:rPr>
              <a:t>Note: 2024 figures are estimates; 2025 figures are forecasts.</a:t>
            </a:r>
          </a:p>
        </p:txBody>
      </p:sp>
      <p:sp>
        <p:nvSpPr>
          <p:cNvPr id="7" name="TextBox 6">
            <a:extLst>
              <a:ext uri="{FF2B5EF4-FFF2-40B4-BE49-F238E27FC236}">
                <a16:creationId xmlns:a16="http://schemas.microsoft.com/office/drawing/2014/main" id="{10EB5F4A-8001-88CB-EF45-95FE87B7C60C}"/>
              </a:ext>
            </a:extLst>
          </p:cNvPr>
          <p:cNvSpPr txBox="1"/>
          <p:nvPr/>
        </p:nvSpPr>
        <p:spPr>
          <a:xfrm>
            <a:off x="6967398" y="1504556"/>
            <a:ext cx="4862032" cy="447814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The Black Sea Corridor was reopened in 2024, supporting exports in goods</a:t>
            </a:r>
          </a:p>
          <a:p>
            <a:pPr marL="342900" indent="-34290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High energy imports lifted imports sharply</a:t>
            </a:r>
          </a:p>
          <a:p>
            <a:pPr marL="342900" indent="-34290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Secondary income is expected to sharply decline as official grants decelerate</a:t>
            </a:r>
          </a:p>
          <a:p>
            <a:pPr marL="342900" indent="-34290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FDIs only between related enterprises and most of it in the form of reinvested earnings </a:t>
            </a:r>
          </a:p>
          <a:p>
            <a:pPr marL="342900" indent="-34290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Foreign loans are mirroring current account deficit</a:t>
            </a:r>
          </a:p>
          <a:p>
            <a:pPr marL="342900" indent="-34290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Public debt is projected to reach 110% of GDP at the end of 2025</a:t>
            </a:r>
          </a:p>
        </p:txBody>
      </p:sp>
      <p:graphicFrame>
        <p:nvGraphicFramePr>
          <p:cNvPr id="8" name="Chart 7">
            <a:extLst>
              <a:ext uri="{FF2B5EF4-FFF2-40B4-BE49-F238E27FC236}">
                <a16:creationId xmlns:a16="http://schemas.microsoft.com/office/drawing/2014/main" id="{9CFC99C5-B774-2EFB-6E7D-B9F8EC60BF37}"/>
              </a:ext>
            </a:extLst>
          </p:cNvPr>
          <p:cNvGraphicFramePr>
            <a:graphicFrameLocks/>
          </p:cNvGraphicFramePr>
          <p:nvPr>
            <p:extLst>
              <p:ext uri="{D42A27DB-BD31-4B8C-83A1-F6EECF244321}">
                <p14:modId xmlns:p14="http://schemas.microsoft.com/office/powerpoint/2010/main" val="220052507"/>
              </p:ext>
            </p:extLst>
          </p:nvPr>
        </p:nvGraphicFramePr>
        <p:xfrm>
          <a:off x="546336" y="1486498"/>
          <a:ext cx="5627441" cy="4116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118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5863-3A2D-A764-47C9-60F5BC487798}"/>
              </a:ext>
            </a:extLst>
          </p:cNvPr>
          <p:cNvSpPr>
            <a:spLocks noGrp="1"/>
          </p:cNvSpPr>
          <p:nvPr>
            <p:ph type="title"/>
          </p:nvPr>
        </p:nvSpPr>
        <p:spPr>
          <a:xfrm>
            <a:off x="482600" y="278907"/>
            <a:ext cx="9543064" cy="707092"/>
          </a:xfrm>
        </p:spPr>
        <p:txBody>
          <a:bodyPr>
            <a:normAutofit/>
          </a:bodyPr>
          <a:lstStyle/>
          <a:p>
            <a:r>
              <a:rPr lang="en-GB" sz="2400" dirty="0">
                <a:latin typeface="Times New Roman" panose="02020603050405020304" pitchFamily="18" charset="0"/>
                <a:cs typeface="Times New Roman" panose="02020603050405020304" pitchFamily="18" charset="0"/>
              </a:rPr>
              <a:t>FDI stock decreased after peaking at the end of 2021 due to weak inflow</a:t>
            </a:r>
            <a:endParaRPr lang="en-US" sz="2400"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C30E0DC9-D939-2FBA-1EE4-D498DE59F2EF}"/>
              </a:ext>
            </a:extLst>
          </p:cNvPr>
          <p:cNvSpPr>
            <a:spLocks noGrp="1"/>
          </p:cNvSpPr>
          <p:nvPr>
            <p:ph type="dt" sz="half" idx="2"/>
          </p:nvPr>
        </p:nvSpPr>
        <p:spPr/>
        <p:txBody>
          <a:bodyPr/>
          <a:lstStyle/>
          <a:p>
            <a:r>
              <a:rPr lang="en-GB" dirty="0">
                <a:solidFill>
                  <a:srgbClr val="00539B"/>
                </a:solidFill>
              </a:rPr>
              <a:t>12 September 2024</a:t>
            </a:r>
          </a:p>
        </p:txBody>
      </p:sp>
      <p:sp>
        <p:nvSpPr>
          <p:cNvPr id="4" name="Footer Placeholder 3">
            <a:extLst>
              <a:ext uri="{FF2B5EF4-FFF2-40B4-BE49-F238E27FC236}">
                <a16:creationId xmlns:a16="http://schemas.microsoft.com/office/drawing/2014/main" id="{3C7A7263-5B0D-70A5-4133-E0E4A2DD9391}"/>
              </a:ext>
            </a:extLst>
          </p:cNvPr>
          <p:cNvSpPr>
            <a:spLocks noGrp="1"/>
          </p:cNvSpPr>
          <p:nvPr>
            <p:ph type="ftr" sz="quarter" idx="3"/>
          </p:nvPr>
        </p:nvSpPr>
        <p:spPr/>
        <p:txBody>
          <a:bodyPr/>
          <a:lstStyle/>
          <a:p>
            <a:endParaRPr lang="en-GB"/>
          </a:p>
        </p:txBody>
      </p:sp>
      <p:sp>
        <p:nvSpPr>
          <p:cNvPr id="5" name="Slide Number Placeholder 4">
            <a:extLst>
              <a:ext uri="{FF2B5EF4-FFF2-40B4-BE49-F238E27FC236}">
                <a16:creationId xmlns:a16="http://schemas.microsoft.com/office/drawing/2014/main" id="{1380B469-6233-19F3-D4D8-1BD8705BC321}"/>
              </a:ext>
            </a:extLst>
          </p:cNvPr>
          <p:cNvSpPr>
            <a:spLocks noGrp="1"/>
          </p:cNvSpPr>
          <p:nvPr>
            <p:ph type="sldNum" sz="quarter" idx="4"/>
          </p:nvPr>
        </p:nvSpPr>
        <p:spPr/>
        <p:txBody>
          <a:bodyPr/>
          <a:lstStyle/>
          <a:p>
            <a:r>
              <a:rPr lang="en-GB">
                <a:solidFill>
                  <a:srgbClr val="00539B"/>
                </a:solidFill>
              </a:rPr>
              <a:t>6</a:t>
            </a:r>
          </a:p>
        </p:txBody>
      </p:sp>
      <p:sp>
        <p:nvSpPr>
          <p:cNvPr id="13" name="TextBox 12">
            <a:extLst>
              <a:ext uri="{FF2B5EF4-FFF2-40B4-BE49-F238E27FC236}">
                <a16:creationId xmlns:a16="http://schemas.microsoft.com/office/drawing/2014/main" id="{AEE36EFE-A9EA-B0C6-8926-AFA08DA30C4E}"/>
              </a:ext>
            </a:extLst>
          </p:cNvPr>
          <p:cNvSpPr txBox="1"/>
          <p:nvPr/>
        </p:nvSpPr>
        <p:spPr>
          <a:xfrm>
            <a:off x="482600" y="5603038"/>
            <a:ext cx="5754914"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solidFill>
                  <a:schemeClr val="tx1">
                    <a:lumMod val="50000"/>
                  </a:schemeClr>
                </a:solidFill>
                <a:cs typeface="Arial"/>
              </a:rPr>
              <a:t>Note: inflow = (+) / outflow = (-); reinvestment of earning data since 2022 are compiled on the basis of financial statements of enterprises that provided reports and may be updated after receiving full information</a:t>
            </a:r>
          </a:p>
          <a:p>
            <a:r>
              <a:rPr lang="en-GB" sz="900" i="1" dirty="0">
                <a:solidFill>
                  <a:schemeClr val="tx1">
                    <a:lumMod val="50000"/>
                  </a:schemeClr>
                </a:solidFill>
                <a:cs typeface="Arial"/>
              </a:rPr>
              <a:t>Source: National Bank of Ukraine, </a:t>
            </a:r>
            <a:r>
              <a:rPr lang="en-GB" sz="900" i="1">
                <a:solidFill>
                  <a:schemeClr val="tx1">
                    <a:lumMod val="50000"/>
                  </a:schemeClr>
                </a:solidFill>
                <a:cs typeface="Arial"/>
              </a:rPr>
              <a:t>May</a:t>
            </a:r>
            <a:r>
              <a:rPr lang="en-GB" sz="900" i="1" dirty="0">
                <a:solidFill>
                  <a:schemeClr val="tx1">
                    <a:lumMod val="50000"/>
                  </a:schemeClr>
                </a:solidFill>
                <a:cs typeface="Arial"/>
              </a:rPr>
              <a:t> 2025.</a:t>
            </a:r>
          </a:p>
        </p:txBody>
      </p:sp>
      <p:sp>
        <p:nvSpPr>
          <p:cNvPr id="7" name="TextBox 6">
            <a:extLst>
              <a:ext uri="{FF2B5EF4-FFF2-40B4-BE49-F238E27FC236}">
                <a16:creationId xmlns:a16="http://schemas.microsoft.com/office/drawing/2014/main" id="{10EB5F4A-8001-88CB-EF45-95FE87B7C60C}"/>
              </a:ext>
            </a:extLst>
          </p:cNvPr>
          <p:cNvSpPr txBox="1"/>
          <p:nvPr/>
        </p:nvSpPr>
        <p:spPr>
          <a:xfrm>
            <a:off x="7033957" y="1833372"/>
            <a:ext cx="4862032" cy="363176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FDI inflow plummeted in the first year of war, then it gradually picked up compensating for the loss of FDI stock</a:t>
            </a:r>
          </a:p>
          <a:p>
            <a:pPr marL="342900" indent="-34290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FDI inflow to mining and metal production subdued, whilst the inflow to wholesale, retail, finance sector remain relatively stable</a:t>
            </a:r>
          </a:p>
          <a:p>
            <a:pPr marL="342900" indent="-34290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By the end of 2024, Cyprus and the Netherlands together account for 52% of total FDI stock followed by the UK, Switzerland and Germany</a:t>
            </a:r>
          </a:p>
        </p:txBody>
      </p:sp>
      <p:graphicFrame>
        <p:nvGraphicFramePr>
          <p:cNvPr id="6" name="Chart 5">
            <a:extLst>
              <a:ext uri="{FF2B5EF4-FFF2-40B4-BE49-F238E27FC236}">
                <a16:creationId xmlns:a16="http://schemas.microsoft.com/office/drawing/2014/main" id="{27EB1BE7-CA76-1973-FF53-E1CF13BC467B}"/>
              </a:ext>
            </a:extLst>
          </p:cNvPr>
          <p:cNvGraphicFramePr>
            <a:graphicFrameLocks/>
          </p:cNvGraphicFramePr>
          <p:nvPr>
            <p:extLst>
              <p:ext uri="{D42A27DB-BD31-4B8C-83A1-F6EECF244321}">
                <p14:modId xmlns:p14="http://schemas.microsoft.com/office/powerpoint/2010/main" val="2586917799"/>
              </p:ext>
            </p:extLst>
          </p:nvPr>
        </p:nvGraphicFramePr>
        <p:xfrm>
          <a:off x="482600" y="1631733"/>
          <a:ext cx="5613400" cy="38334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310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A87F-AA82-3F1E-91E7-B495268F624D}"/>
              </a:ext>
            </a:extLst>
          </p:cNvPr>
          <p:cNvSpPr>
            <a:spLocks noGrp="1"/>
          </p:cNvSpPr>
          <p:nvPr>
            <p:ph type="title"/>
          </p:nvPr>
        </p:nvSpPr>
        <p:spPr/>
        <p:txBody>
          <a:bodyPr>
            <a:normAutofit/>
          </a:bodyPr>
          <a:lstStyle/>
          <a:p>
            <a:r>
              <a:rPr lang="en-GB" sz="2400" dirty="0">
                <a:latin typeface="Times New Roman" panose="02020603050405020304" pitchFamily="18" charset="0"/>
                <a:cs typeface="Times New Roman" panose="02020603050405020304" pitchFamily="18" charset="0"/>
              </a:rPr>
              <a:t>External financing has been vital for covering the large fiscal and external deficits</a:t>
            </a:r>
            <a:endParaRPr lang="en-US" sz="2400" dirty="0"/>
          </a:p>
        </p:txBody>
      </p:sp>
      <p:sp>
        <p:nvSpPr>
          <p:cNvPr id="3" name="Date Placeholder 2">
            <a:extLst>
              <a:ext uri="{FF2B5EF4-FFF2-40B4-BE49-F238E27FC236}">
                <a16:creationId xmlns:a16="http://schemas.microsoft.com/office/drawing/2014/main" id="{F9EB102C-E0E7-0470-39B4-77ABAC70DD8C}"/>
              </a:ext>
            </a:extLst>
          </p:cNvPr>
          <p:cNvSpPr>
            <a:spLocks noGrp="1"/>
          </p:cNvSpPr>
          <p:nvPr>
            <p:ph type="dt" sz="half" idx="2"/>
          </p:nvPr>
        </p:nvSpPr>
        <p:spPr/>
        <p:txBody>
          <a:bodyPr/>
          <a:lstStyle/>
          <a:p>
            <a:r>
              <a:rPr lang="en-GB" dirty="0">
                <a:solidFill>
                  <a:srgbClr val="00539B"/>
                </a:solidFill>
              </a:rPr>
              <a:t>12 September 2024</a:t>
            </a:r>
          </a:p>
        </p:txBody>
      </p:sp>
      <p:sp>
        <p:nvSpPr>
          <p:cNvPr id="4" name="Footer Placeholder 3">
            <a:extLst>
              <a:ext uri="{FF2B5EF4-FFF2-40B4-BE49-F238E27FC236}">
                <a16:creationId xmlns:a16="http://schemas.microsoft.com/office/drawing/2014/main" id="{A4DA07A2-DBF9-0239-1209-058F5349B974}"/>
              </a:ext>
            </a:extLst>
          </p:cNvPr>
          <p:cNvSpPr>
            <a:spLocks noGrp="1"/>
          </p:cNvSpPr>
          <p:nvPr>
            <p:ph type="ftr" sz="quarter" idx="3"/>
          </p:nvPr>
        </p:nvSpPr>
        <p:spPr/>
        <p:txBody>
          <a:bodyPr/>
          <a:lstStyle/>
          <a:p>
            <a:endParaRPr lang="en-GB"/>
          </a:p>
        </p:txBody>
      </p:sp>
      <p:sp>
        <p:nvSpPr>
          <p:cNvPr id="5" name="Slide Number Placeholder 4">
            <a:extLst>
              <a:ext uri="{FF2B5EF4-FFF2-40B4-BE49-F238E27FC236}">
                <a16:creationId xmlns:a16="http://schemas.microsoft.com/office/drawing/2014/main" id="{D80CDB01-FECF-B7D6-D7EE-9AAEDDEAC00E}"/>
              </a:ext>
            </a:extLst>
          </p:cNvPr>
          <p:cNvSpPr>
            <a:spLocks noGrp="1"/>
          </p:cNvSpPr>
          <p:nvPr>
            <p:ph type="sldNum" sz="quarter" idx="4"/>
          </p:nvPr>
        </p:nvSpPr>
        <p:spPr/>
        <p:txBody>
          <a:bodyPr/>
          <a:lstStyle/>
          <a:p>
            <a:r>
              <a:rPr lang="en-GB">
                <a:solidFill>
                  <a:srgbClr val="00539B"/>
                </a:solidFill>
              </a:rPr>
              <a:t>7</a:t>
            </a:r>
          </a:p>
        </p:txBody>
      </p:sp>
      <p:sp>
        <p:nvSpPr>
          <p:cNvPr id="10" name="TextBox 9">
            <a:extLst>
              <a:ext uri="{FF2B5EF4-FFF2-40B4-BE49-F238E27FC236}">
                <a16:creationId xmlns:a16="http://schemas.microsoft.com/office/drawing/2014/main" id="{D2FD9468-1766-FA86-F022-BEF36F9CEC41}"/>
              </a:ext>
            </a:extLst>
          </p:cNvPr>
          <p:cNvSpPr txBox="1"/>
          <p:nvPr/>
        </p:nvSpPr>
        <p:spPr>
          <a:xfrm>
            <a:off x="501651" y="5934970"/>
            <a:ext cx="575491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solidFill>
                  <a:schemeClr val="tx1">
                    <a:lumMod val="50000"/>
                  </a:schemeClr>
                </a:solidFill>
                <a:cs typeface="Arial"/>
              </a:rPr>
              <a:t>Source: Ministry of Finance of Ukraine as of </a:t>
            </a:r>
            <a:r>
              <a:rPr lang="en-GB" sz="900" i="1">
                <a:solidFill>
                  <a:schemeClr val="tx1">
                    <a:lumMod val="50000"/>
                  </a:schemeClr>
                </a:solidFill>
                <a:cs typeface="Arial"/>
              </a:rPr>
              <a:t>25 April</a:t>
            </a:r>
            <a:r>
              <a:rPr lang="en-GB" sz="900" i="1" dirty="0">
                <a:solidFill>
                  <a:schemeClr val="tx1">
                    <a:lumMod val="50000"/>
                  </a:schemeClr>
                </a:solidFill>
                <a:cs typeface="Arial"/>
              </a:rPr>
              <a:t> 2025.</a:t>
            </a:r>
          </a:p>
        </p:txBody>
      </p:sp>
      <p:sp>
        <p:nvSpPr>
          <p:cNvPr id="7" name="TextBox 6">
            <a:extLst>
              <a:ext uri="{FF2B5EF4-FFF2-40B4-BE49-F238E27FC236}">
                <a16:creationId xmlns:a16="http://schemas.microsoft.com/office/drawing/2014/main" id="{A31B869A-BCC8-D609-1C0E-979D4AA86166}"/>
              </a:ext>
            </a:extLst>
          </p:cNvPr>
          <p:cNvSpPr txBox="1"/>
          <p:nvPr/>
        </p:nvSpPr>
        <p:spPr>
          <a:xfrm>
            <a:off x="6963943" y="1479572"/>
            <a:ext cx="4862032" cy="409342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Stable and predictable external financing since mid-2022 despite some delays</a:t>
            </a:r>
          </a:p>
          <a:p>
            <a:pPr marL="342900" indent="-34290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Progress in IMF EFF Programme has been broadly successful with disbursement of US$ 12.4 billion since 2022</a:t>
            </a:r>
          </a:p>
          <a:p>
            <a:pPr marL="342900" indent="-34290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The EU, US and the IMF remain major creditors</a:t>
            </a:r>
          </a:p>
          <a:p>
            <a:pPr marL="342900" indent="-34290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US$ 38.4 billion secured for 2025</a:t>
            </a:r>
          </a:p>
          <a:p>
            <a:pPr marL="342900" indent="-342900">
              <a:spcAft>
                <a:spcPts val="600"/>
              </a:spcAft>
              <a:buFont typeface="Arial" panose="020B0604020202020204" pitchFamily="34" charset="0"/>
              <a:buChar char="•"/>
            </a:pPr>
            <a:r>
              <a:rPr lang="en-GB" sz="2000" dirty="0">
                <a:solidFill>
                  <a:schemeClr val="accent6">
                    <a:lumMod val="10000"/>
                  </a:schemeClr>
                </a:solidFill>
                <a:latin typeface="Times New Roman" panose="02020603050405020304" pitchFamily="18" charset="0"/>
                <a:ea typeface="Calibri" panose="020F0502020204030204" pitchFamily="34" charset="0"/>
              </a:rPr>
              <a:t>Disbursement of US$ 50 billion under the G7-ERA(Extraordinary Revenue Acceleration) initiative is available</a:t>
            </a:r>
          </a:p>
        </p:txBody>
      </p:sp>
      <p:graphicFrame>
        <p:nvGraphicFramePr>
          <p:cNvPr id="6" name="Chart 5">
            <a:extLst>
              <a:ext uri="{FF2B5EF4-FFF2-40B4-BE49-F238E27FC236}">
                <a16:creationId xmlns:a16="http://schemas.microsoft.com/office/drawing/2014/main" id="{33EB01F4-15ED-49AC-B74C-3DC3C51A51B9}"/>
              </a:ext>
            </a:extLst>
          </p:cNvPr>
          <p:cNvGraphicFramePr>
            <a:graphicFrameLocks/>
          </p:cNvGraphicFramePr>
          <p:nvPr>
            <p:extLst>
              <p:ext uri="{D42A27DB-BD31-4B8C-83A1-F6EECF244321}">
                <p14:modId xmlns:p14="http://schemas.microsoft.com/office/powerpoint/2010/main" val="3300735212"/>
              </p:ext>
            </p:extLst>
          </p:nvPr>
        </p:nvGraphicFramePr>
        <p:xfrm>
          <a:off x="287079" y="1701209"/>
          <a:ext cx="6283842" cy="4150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5814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41_EBRDmain_english">
  <a:themeElements>
    <a:clrScheme name="EBRD Bus Dev">
      <a:dk1>
        <a:srgbClr val="58595B"/>
      </a:dk1>
      <a:lt1>
        <a:srgbClr val="FFFFFF"/>
      </a:lt1>
      <a:dk2>
        <a:srgbClr val="0079C1"/>
      </a:dk2>
      <a:lt2>
        <a:srgbClr val="7EA6D7"/>
      </a:lt2>
      <a:accent1>
        <a:srgbClr val="00539B"/>
      </a:accent1>
      <a:accent2>
        <a:srgbClr val="D77700"/>
      </a:accent2>
      <a:accent3>
        <a:srgbClr val="00AE9E"/>
      </a:accent3>
      <a:accent4>
        <a:srgbClr val="8C2245"/>
      </a:accent4>
      <a:accent5>
        <a:srgbClr val="B7DEFF"/>
      </a:accent5>
      <a:accent6>
        <a:srgbClr val="F1BBE2"/>
      </a:accent6>
      <a:hlink>
        <a:srgbClr val="78FFF2"/>
      </a:hlink>
      <a:folHlink>
        <a:srgbClr val="901C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4d8d93e-a6bc-4d00-a422-0889d4107a38">
      <UserInfo>
        <DisplayName>Draskovic, Ana</DisplayName>
        <AccountId>18</AccountId>
        <AccountType/>
      </UserInfo>
      <UserInfo>
        <DisplayName>Eckhart, Beverley</DisplayName>
        <AccountId>34</AccountId>
        <AccountType/>
      </UserInfo>
      <UserInfo>
        <DisplayName>Farkasdi, Szilard</DisplayName>
        <AccountId>23</AccountId>
        <AccountType/>
      </UserInfo>
      <UserInfo>
        <DisplayName>Fielden, Sebastian</DisplayName>
        <AccountId>230</AccountId>
        <AccountType/>
      </UserInfo>
      <UserInfo>
        <DisplayName>Hoskins, Aimana</DisplayName>
        <AccountId>19</AccountId>
        <AccountType/>
      </UserInfo>
    </SharedWithUsers>
    <TaxCatchAll xmlns="ac0f2cb4-908e-41c7-976c-eb68511c53aa" xsi:nil="true"/>
    <lcf76f155ced4ddcb4097134ff3c332f xmlns="f79d6490-4b9c-42f3-92ba-f6355f677c98">
      <Terms xmlns="http://schemas.microsoft.com/office/infopath/2007/PartnerControls"/>
    </lcf76f155ced4ddcb4097134ff3c332f>
    <_Flow_SignoffStatus xmlns="f79d6490-4b9c-42f3-92ba-f6355f677c9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7F2CC69045CF46ABE86C4FD057FBA8" ma:contentTypeVersion="16" ma:contentTypeDescription="Create a new document." ma:contentTypeScope="" ma:versionID="fa59c99e95216c226fd42ce2cddd4fba">
  <xsd:schema xmlns:xsd="http://www.w3.org/2001/XMLSchema" xmlns:xs="http://www.w3.org/2001/XMLSchema" xmlns:p="http://schemas.microsoft.com/office/2006/metadata/properties" xmlns:ns2="f79d6490-4b9c-42f3-92ba-f6355f677c98" xmlns:ns3="b4d8d93e-a6bc-4d00-a422-0889d4107a38" xmlns:ns4="ac0f2cb4-908e-41c7-976c-eb68511c53aa" targetNamespace="http://schemas.microsoft.com/office/2006/metadata/properties" ma:root="true" ma:fieldsID="f6e8f792348ff97f03e1c4cd67cbb8f4" ns2:_="" ns3:_="" ns4:_="">
    <xsd:import namespace="f79d6490-4b9c-42f3-92ba-f6355f677c98"/>
    <xsd:import namespace="b4d8d93e-a6bc-4d00-a422-0889d4107a38"/>
    <xsd:import namespace="ac0f2cb4-908e-41c7-976c-eb68511c53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LengthInSeconds" minOccurs="0"/>
                <xsd:element ref="ns2:MediaServiceDateTaken"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d6490-4b9c-42f3-92ba-f6355f677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dd5f4a5-f25a-477f-9e2f-19952901006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d8d93e-a6bc-4d00-a422-0889d4107a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0f2cb4-908e-41c7-976c-eb68511c53a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940df09-5817-404a-bc12-7055fbd73adf}" ma:internalName="TaxCatchAll" ma:showField="CatchAllData" ma:web="b4d8d93e-a6bc-4d00-a422-0889d4107a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sisl xmlns:xsd="http://www.w3.org/2001/XMLSchema" xmlns:xsi="http://www.w3.org/2001/XMLSchema-instance" xmlns="http://www.boldonjames.com/2008/01/sie/internal/label" sislVersion="0" policy="1d45786f-a737-4735-8af6-df12fb6939a2" origin="userSelected">
  <element uid="id_classification_generalbusiness" value=""/>
  <element uid="214105f6-acd4-485a-afa0-a0b988f7534c" value=""/>
</sisl>
</file>

<file path=customXml/itemProps1.xml><?xml version="1.0" encoding="utf-8"?>
<ds:datastoreItem xmlns:ds="http://schemas.openxmlformats.org/officeDocument/2006/customXml" ds:itemID="{A4CDF20F-C853-4ECD-B3F3-AE31BF85E5C3}">
  <ds:schemaRefs>
    <ds:schemaRef ds:uri="b4d8d93e-a6bc-4d00-a422-0889d4107a38"/>
    <ds:schemaRef ds:uri="http://schemas.openxmlformats.org/package/2006/metadata/core-properties"/>
    <ds:schemaRef ds:uri="http://purl.org/dc/elements/1.1/"/>
    <ds:schemaRef ds:uri="http://www.w3.org/XML/1998/namespace"/>
    <ds:schemaRef ds:uri="http://purl.org/dc/terms/"/>
    <ds:schemaRef ds:uri="ac0f2cb4-908e-41c7-976c-eb68511c53aa"/>
    <ds:schemaRef ds:uri="http://schemas.microsoft.com/office/2006/documentManagement/types"/>
    <ds:schemaRef ds:uri="http://purl.org/dc/dcmitype/"/>
    <ds:schemaRef ds:uri="http://schemas.microsoft.com/office/infopath/2007/PartnerControls"/>
    <ds:schemaRef ds:uri="f79d6490-4b9c-42f3-92ba-f6355f677c98"/>
    <ds:schemaRef ds:uri="http://schemas.microsoft.com/office/2006/metadata/properties"/>
  </ds:schemaRefs>
</ds:datastoreItem>
</file>

<file path=customXml/itemProps2.xml><?xml version="1.0" encoding="utf-8"?>
<ds:datastoreItem xmlns:ds="http://schemas.openxmlformats.org/officeDocument/2006/customXml" ds:itemID="{7AB5907E-8B62-4542-8EEE-01B632DF6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9d6490-4b9c-42f3-92ba-f6355f677c98"/>
    <ds:schemaRef ds:uri="b4d8d93e-a6bc-4d00-a422-0889d4107a38"/>
    <ds:schemaRef ds:uri="ac0f2cb4-908e-41c7-976c-eb68511c5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71C984-1F4C-4ED8-A22D-4FF8550716EB}">
  <ds:schemaRefs>
    <ds:schemaRef ds:uri="http://schemas.microsoft.com/sharepoint/v3/contenttype/forms"/>
  </ds:schemaRefs>
</ds:datastoreItem>
</file>

<file path=customXml/itemProps4.xml><?xml version="1.0" encoding="utf-8"?>
<ds:datastoreItem xmlns:ds="http://schemas.openxmlformats.org/officeDocument/2006/customXml" ds:itemID="{ABF005AB-DC77-4531-A5CE-D8DA6B6F9BD5}">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1cb350ab-c2fd-4b20-a9d9-41f8e7e93f2e}" enabled="1" method="Standard" siteId="{172f4752-6874-4876-bad5-e6d61f991171}" removed="0"/>
</clbl:labelList>
</file>

<file path=docProps/app.xml><?xml version="1.0" encoding="utf-8"?>
<Properties xmlns="http://schemas.openxmlformats.org/officeDocument/2006/extended-properties" xmlns:vt="http://schemas.openxmlformats.org/officeDocument/2006/docPropsVTypes">
  <TotalTime>2666</TotalTime>
  <Words>2196</Words>
  <Application>Microsoft Office PowerPoint</Application>
  <PresentationFormat>Widescreen</PresentationFormat>
  <Paragraphs>329</Paragraphs>
  <Slides>25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ＭＳ Ｐゴシック</vt:lpstr>
      <vt:lpstr>Arial</vt:lpstr>
      <vt:lpstr>Bodoni MT</vt:lpstr>
      <vt:lpstr>Calibri</vt:lpstr>
      <vt:lpstr>Century Gothic</vt:lpstr>
      <vt:lpstr>Franklin Gothic Book</vt:lpstr>
      <vt:lpstr>Perpetua</vt:lpstr>
      <vt:lpstr>Times New Roman</vt:lpstr>
      <vt:lpstr>EBRDmain_english</vt:lpstr>
      <vt:lpstr>41_EBRDmain_english</vt:lpstr>
      <vt:lpstr>Session 1: Current state of Ukraine's economy and investment prospects </vt:lpstr>
      <vt:lpstr>Content</vt:lpstr>
      <vt:lpstr>Economic growth slowed down due to continuing Russian attacks</vt:lpstr>
      <vt:lpstr>Inflation picked up again and policy rate has increased</vt:lpstr>
      <vt:lpstr>A huge gap opened between domestic supply and use of goods and services</vt:lpstr>
      <vt:lpstr>Defence spending remains large, and impact of grants phases out</vt:lpstr>
      <vt:lpstr>Current account deficit is widening</vt:lpstr>
      <vt:lpstr>FDI stock decreased after peaking at the end of 2021 due to weak inflow</vt:lpstr>
      <vt:lpstr>External financing has been vital for covering the large fiscal and external deficits</vt:lpstr>
      <vt:lpstr>But public debt has risen sharply as a share of GDP </vt:lpstr>
      <vt:lpstr>Meanwhile, international reserves built a buffer</vt:lpstr>
      <vt:lpstr>Post-war scenarios</vt:lpstr>
      <vt:lpstr>Post-war recovery will be a complex and challenging task</vt:lpstr>
      <vt:lpstr>Potential constrains for effective reconstruction persist</vt:lpstr>
      <vt:lpstr>There is a growing consensus around some basic principles</vt:lpstr>
      <vt:lpstr>PowerPoint Presentation</vt:lpstr>
      <vt:lpstr>PowerPoint Presentation</vt:lpstr>
      <vt:lpstr>Prudent macroeconomic policies</vt:lpstr>
      <vt:lpstr>Procurement policies</vt:lpstr>
      <vt:lpstr>Reconstruction of vital infrastructure</vt:lpstr>
      <vt:lpstr>Reconstruction of housing stock</vt:lpstr>
      <vt:lpstr>Provide public services everywhere where people live</vt:lpstr>
      <vt:lpstr>Restore human capital and build inclusive society</vt:lpstr>
      <vt:lpstr>Structural reforms</vt:lpstr>
      <vt:lpstr>Strengthen the capital of banks</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EBRD Largest investor in the region</dc:title>
  <dc:creator>Farkasdi, Szilard</dc:creator>
  <cp:keywords>[EBRD/OFFICIAL USE]</cp:keywords>
  <cp:lastModifiedBy>Bogov, Dimitar</cp:lastModifiedBy>
  <cp:revision>43</cp:revision>
  <cp:lastPrinted>2023-11-23T11:38:04Z</cp:lastPrinted>
  <dcterms:created xsi:type="dcterms:W3CDTF">2020-10-19T13:14:10Z</dcterms:created>
  <dcterms:modified xsi:type="dcterms:W3CDTF">2025-06-10T09:56:24Z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279c56f6-91d8-4f74-843c-f12592d63136</vt:lpwstr>
  </property>
  <property fmtid="{D5CDD505-2E9C-101B-9397-08002B2CF9AE}" pid="3" name="bjDocumentSecurityLabel">
    <vt:lpwstr>OFFICIAL USE</vt:lpwstr>
  </property>
  <property fmtid="{D5CDD505-2E9C-101B-9397-08002B2CF9AE}" pid="4" name="bjSaver">
    <vt:lpwstr>y2xlwvXCy9caoBVRZyj1myBAAsdfj3+B</vt:lpwstr>
  </property>
  <property fmtid="{D5CDD505-2E9C-101B-9397-08002B2CF9AE}" pid="5" name="ContentTypeId">
    <vt:lpwstr>0x0101009F7F2CC69045CF46ABE86C4FD057FBA8</vt:lpwstr>
  </property>
  <property fmtid="{D5CDD505-2E9C-101B-9397-08002B2CF9AE}" pid="6" name="Order">
    <vt:r8>58000</vt:r8>
  </property>
  <property fmtid="{D5CDD505-2E9C-101B-9397-08002B2CF9AE}" pid="7" name="MSIP_Label_1cb350ab-c2fd-4b20-a9d9-41f8e7e93f2e_Enabled">
    <vt:lpwstr>true</vt:lpwstr>
  </property>
  <property fmtid="{D5CDD505-2E9C-101B-9397-08002B2CF9AE}" pid="8" name="MSIP_Label_1cb350ab-c2fd-4b20-a9d9-41f8e7e93f2e_SetDate">
    <vt:lpwstr>2022-09-06T14:45:41Z</vt:lpwstr>
  </property>
  <property fmtid="{D5CDD505-2E9C-101B-9397-08002B2CF9AE}" pid="9" name="MSIP_Label_1cb350ab-c2fd-4b20-a9d9-41f8e7e93f2e_Method">
    <vt:lpwstr>Standard</vt:lpwstr>
  </property>
  <property fmtid="{D5CDD505-2E9C-101B-9397-08002B2CF9AE}" pid="10" name="MSIP_Label_1cb350ab-c2fd-4b20-a9d9-41f8e7e93f2e_Name">
    <vt:lpwstr>OFFICIAL USE</vt:lpwstr>
  </property>
  <property fmtid="{D5CDD505-2E9C-101B-9397-08002B2CF9AE}" pid="11" name="MSIP_Label_1cb350ab-c2fd-4b20-a9d9-41f8e7e93f2e_SiteId">
    <vt:lpwstr>172f4752-6874-4876-bad5-e6d61f991171</vt:lpwstr>
  </property>
  <property fmtid="{D5CDD505-2E9C-101B-9397-08002B2CF9AE}" pid="12" name="MSIP_Label_1cb350ab-c2fd-4b20-a9d9-41f8e7e93f2e_ActionId">
    <vt:lpwstr>b2d11629-baf4-4471-b0ba-9f21f87e9a56</vt:lpwstr>
  </property>
  <property fmtid="{D5CDD505-2E9C-101B-9397-08002B2CF9AE}" pid="13" name="MSIP_Label_1cb350ab-c2fd-4b20-a9d9-41f8e7e93f2e_ContentBits">
    <vt:lpwstr>0</vt:lpwstr>
  </property>
  <property fmtid="{D5CDD505-2E9C-101B-9397-08002B2CF9AE}" pid="14" name="MediaServiceImageTags">
    <vt:lpwstr/>
  </property>
  <property fmtid="{D5CDD505-2E9C-101B-9397-08002B2CF9AE}" pid="15" name="bjClsUserRVM">
    <vt:lpwstr>[]</vt:lpwstr>
  </property>
  <property fmtid="{D5CDD505-2E9C-101B-9397-08002B2CF9AE}" pid="16" name="bjDocumentLabelXML">
    <vt:lpwstr>&lt;?xml version="1.0" encoding="us-ascii"?&gt;&lt;sisl xmlns:xsd="http://www.w3.org/2001/XMLSchema" xmlns:xsi="http://www.w3.org/2001/XMLSchema-instance" sislVersion="0" policy="1d45786f-a737-4735-8af6-df12fb6939a2" origin="userSelected" xmlns="http://www.boldonj</vt:lpwstr>
  </property>
  <property fmtid="{D5CDD505-2E9C-101B-9397-08002B2CF9AE}" pid="17" name="bjDocumentLabelXML-0">
    <vt:lpwstr>ames.com/2008/01/sie/internal/label"&gt;&lt;element uid="id_classification_generalbusiness" value="" /&gt;&lt;element uid="214105f6-acd4-485a-afa0-a0b988f7534c" value="" /&gt;&lt;/sisl&gt;</vt:lpwstr>
  </property>
  <property fmtid="{D5CDD505-2E9C-101B-9397-08002B2CF9AE}" pid="18" name="j58bd6c1a5e04739961ec993afce87a7">
    <vt:lpwstr/>
  </property>
  <property fmtid="{D5CDD505-2E9C-101B-9397-08002B2CF9AE}" pid="19" name="Record_x0020_Status">
    <vt:lpwstr/>
  </property>
  <property fmtid="{D5CDD505-2E9C-101B-9397-08002B2CF9AE}" pid="20" name="Record Status">
    <vt:lpwstr/>
  </property>
</Properties>
</file>