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364" r:id="rId3"/>
    <p:sldId id="370" r:id="rId4"/>
    <p:sldId id="367" r:id="rId5"/>
    <p:sldId id="373" r:id="rId6"/>
    <p:sldId id="362" r:id="rId7"/>
  </p:sldIdLst>
  <p:sldSz cx="15113000" cy="8496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566843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1133687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700532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2267374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834219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3401062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967905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4534749" algn="l" defTabSz="1133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6"/>
    <a:srgbClr val="F2F2F2"/>
    <a:srgbClr val="08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9" autoAdjust="0"/>
    <p:restoredTop sz="94668" autoAdjust="0"/>
  </p:normalViewPr>
  <p:slideViewPr>
    <p:cSldViewPr snapToGrid="0">
      <p:cViewPr varScale="1">
        <p:scale>
          <a:sx n="74" d="100"/>
          <a:sy n="74" d="100"/>
        </p:scale>
        <p:origin x="8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4409AB82-6EFF-8C24-6AEF-A8C199FDA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A91F0F2-4A91-49F1-0B12-276EC27CDD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655C5-82F3-4BC4-BBF6-26919FDE6C56}" type="datetimeFigureOut">
              <a:rPr lang="uk-UA" smtClean="0"/>
              <a:t>12.06.25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098913-6C1A-8E97-5A84-8B26A98A22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3A8FC7-CB46-1C90-EE71-CD8419F43C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B179-87C3-4A0A-93C5-B1D24DE785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2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133687" latinLnBrk="0">
      <a:defRPr sz="1400">
        <a:latin typeface="+mn-lt"/>
        <a:ea typeface="+mn-ea"/>
        <a:cs typeface="+mn-cs"/>
        <a:sym typeface="Calibri"/>
      </a:defRPr>
    </a:lvl1pPr>
    <a:lvl2pPr indent="228600" defTabSz="1133687" latinLnBrk="0">
      <a:defRPr sz="1400">
        <a:latin typeface="+mn-lt"/>
        <a:ea typeface="+mn-ea"/>
        <a:cs typeface="+mn-cs"/>
        <a:sym typeface="Calibri"/>
      </a:defRPr>
    </a:lvl2pPr>
    <a:lvl3pPr indent="457200" defTabSz="1133687" latinLnBrk="0">
      <a:defRPr sz="1400">
        <a:latin typeface="+mn-lt"/>
        <a:ea typeface="+mn-ea"/>
        <a:cs typeface="+mn-cs"/>
        <a:sym typeface="Calibri"/>
      </a:defRPr>
    </a:lvl3pPr>
    <a:lvl4pPr indent="685800" defTabSz="1133687" latinLnBrk="0">
      <a:defRPr sz="1400">
        <a:latin typeface="+mn-lt"/>
        <a:ea typeface="+mn-ea"/>
        <a:cs typeface="+mn-cs"/>
        <a:sym typeface="Calibri"/>
      </a:defRPr>
    </a:lvl4pPr>
    <a:lvl5pPr indent="914400" defTabSz="1133687" latinLnBrk="0">
      <a:defRPr sz="1400">
        <a:latin typeface="+mn-lt"/>
        <a:ea typeface="+mn-ea"/>
        <a:cs typeface="+mn-cs"/>
        <a:sym typeface="Calibri"/>
      </a:defRPr>
    </a:lvl5pPr>
    <a:lvl6pPr indent="1143000" defTabSz="1133687" latinLnBrk="0">
      <a:defRPr sz="1400">
        <a:latin typeface="+mn-lt"/>
        <a:ea typeface="+mn-ea"/>
        <a:cs typeface="+mn-cs"/>
        <a:sym typeface="Calibri"/>
      </a:defRPr>
    </a:lvl6pPr>
    <a:lvl7pPr indent="1371600" defTabSz="1133687" latinLnBrk="0">
      <a:defRPr sz="1400">
        <a:latin typeface="+mn-lt"/>
        <a:ea typeface="+mn-ea"/>
        <a:cs typeface="+mn-cs"/>
        <a:sym typeface="Calibri"/>
      </a:defRPr>
    </a:lvl7pPr>
    <a:lvl8pPr indent="1600200" defTabSz="1133687" latinLnBrk="0">
      <a:defRPr sz="1400">
        <a:latin typeface="+mn-lt"/>
        <a:ea typeface="+mn-ea"/>
        <a:cs typeface="+mn-cs"/>
        <a:sym typeface="Calibri"/>
      </a:defRPr>
    </a:lvl8pPr>
    <a:lvl9pPr indent="1828800" defTabSz="1133687" latinLnBrk="0">
      <a:defRPr sz="1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368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назв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uk-UA" noProof="0"/>
              <a:t>ТЕКСТ НАЗВИ</a:t>
            </a: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42BE694-B741-EE8D-D8F6-EB9EBEF0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022" y="7659784"/>
            <a:ext cx="2672009" cy="496805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590EAB3A-CA68-0387-7F26-CDBBD841A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03023" y="7659784"/>
            <a:ext cx="1527358" cy="518211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EE182C6-9D0D-DCA9-0DAE-4C25931A18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6093" y="7659784"/>
            <a:ext cx="2749624" cy="49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? Numb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рівень тексту…"/>
          <p:cNvSpPr txBox="1">
            <a:spLocks noGrp="1"/>
          </p:cNvSpPr>
          <p:nvPr>
            <p:ph type="body" idx="1" hasCustomPrompt="1"/>
          </p:nvPr>
        </p:nvSpPr>
        <p:spPr>
          <a:xfrm>
            <a:off x="1985930" y="2912226"/>
            <a:ext cx="12093965" cy="4747496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r>
              <a:rPr lang="uk-UA" noProof="0" dirty="0"/>
              <a:t>1 рівень тексту</a:t>
            </a:r>
          </a:p>
          <a:p>
            <a:pPr lvl="1"/>
            <a:r>
              <a:rPr lang="uk-UA" noProof="0" dirty="0"/>
              <a:t>2 рівень тексту</a:t>
            </a:r>
          </a:p>
          <a:p>
            <a:pPr lvl="2"/>
            <a:r>
              <a:rPr lang="uk-UA" noProof="0" dirty="0"/>
              <a:t>3 рівень тексту</a:t>
            </a:r>
          </a:p>
          <a:p>
            <a:pPr lvl="3"/>
            <a:r>
              <a:rPr lang="uk-UA" noProof="0" dirty="0"/>
              <a:t>4 рівень тексту</a:t>
            </a:r>
          </a:p>
          <a:p>
            <a:pPr lvl="4"/>
            <a:r>
              <a:rPr lang="uk-UA" noProof="0" dirty="0"/>
              <a:t>5 рівень тексту</a:t>
            </a: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42BE694-B741-EE8D-D8F6-EB9EBEF0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815" y="7927156"/>
            <a:ext cx="2133600" cy="396699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590EAB3A-CA68-0387-7F26-CDBBD841A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21436" y="7933884"/>
            <a:ext cx="1212479" cy="411377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EE182C6-9D0D-DCA9-0DAE-4C25931A18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23108" y="7933884"/>
            <a:ext cx="2150219" cy="38324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8B9BCC-64B8-8A85-9A68-0780490E4A7E}"/>
              </a:ext>
            </a:extLst>
          </p:cNvPr>
          <p:cNvSpPr txBox="1">
            <a:spLocks/>
          </p:cNvSpPr>
          <p:nvPr userDrawn="1"/>
        </p:nvSpPr>
        <p:spPr>
          <a:xfrm>
            <a:off x="14242572" y="8037484"/>
            <a:ext cx="664130" cy="30777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defRPr>
            </a:lvl1pPr>
            <a:lvl2pPr marL="0" marR="0" indent="566843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1133687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70053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2267374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83421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340106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967905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453474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fld id="{92CECA16-405D-8544-AC82-DCE04656C0CA}" type="slidenum">
              <a:rPr lang="uk-UA" sz="16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uk-UA" sz="1600" noProof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64CB49B-700A-803F-3E4A-52498560AA32}"/>
              </a:ext>
            </a:extLst>
          </p:cNvPr>
          <p:cNvSpPr/>
          <p:nvPr/>
        </p:nvSpPr>
        <p:spPr>
          <a:xfrm>
            <a:off x="575879" y="2912226"/>
            <a:ext cx="1113221" cy="1113221"/>
          </a:xfrm>
          <a:prstGeom prst="ellipse">
            <a:avLst/>
          </a:prstGeom>
          <a:solidFill>
            <a:srgbClr val="FFCA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0" name="Текст назви"/>
          <p:cNvSpPr txBox="1">
            <a:spLocks noGrp="1"/>
          </p:cNvSpPr>
          <p:nvPr userDrawn="1">
            <p:ph type="title" hasCustomPrompt="1"/>
          </p:nvPr>
        </p:nvSpPr>
        <p:spPr>
          <a:xfrm>
            <a:off x="593475" y="1276350"/>
            <a:ext cx="13040440" cy="132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uk-UA" noProof="0" dirty="0"/>
              <a:t>ТЕКСТ НАЗВИ</a:t>
            </a:r>
          </a:p>
        </p:txBody>
      </p:sp>
      <p:sp>
        <p:nvSpPr>
          <p:cNvPr id="11" name="1 рівень тексту…">
            <a:extLst>
              <a:ext uri="{FF2B5EF4-FFF2-40B4-BE49-F238E27FC236}">
                <a16:creationId xmlns:a16="http://schemas.microsoft.com/office/drawing/2014/main" id="{C80D887E-A21F-8F1C-6D8A-8BA872178E1C}"/>
              </a:ext>
            </a:extLst>
          </p:cNvPr>
          <p:cNvSpPr txBox="1">
            <a:spLocks noGrp="1"/>
          </p:cNvSpPr>
          <p:nvPr userDrawn="1">
            <p:ph type="body" idx="10" hasCustomPrompt="1"/>
          </p:nvPr>
        </p:nvSpPr>
        <p:spPr>
          <a:xfrm>
            <a:off x="593475" y="3023499"/>
            <a:ext cx="1095625" cy="890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7200" b="1">
                <a:solidFill>
                  <a:srgbClr val="084EA2"/>
                </a:solidFill>
              </a:defRPr>
            </a:lvl1pPr>
          </a:lstStyle>
          <a:p>
            <a:r>
              <a:rPr lang="uk-UA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123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рівень тексту…"/>
          <p:cNvSpPr txBox="1">
            <a:spLocks noGrp="1"/>
          </p:cNvSpPr>
          <p:nvPr>
            <p:ph type="body" idx="1" hasCustomPrompt="1"/>
          </p:nvPr>
        </p:nvSpPr>
        <p:spPr>
          <a:xfrm>
            <a:off x="3175000" y="1447800"/>
            <a:ext cx="10904895" cy="6211922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r>
              <a:rPr lang="uk-UA" noProof="0" dirty="0"/>
              <a:t>1 рівень тексту</a:t>
            </a:r>
          </a:p>
          <a:p>
            <a:pPr lvl="1"/>
            <a:r>
              <a:rPr lang="uk-UA" noProof="0" dirty="0"/>
              <a:t>2 рівень тексту</a:t>
            </a:r>
          </a:p>
          <a:p>
            <a:pPr lvl="2"/>
            <a:r>
              <a:rPr lang="uk-UA" noProof="0" dirty="0"/>
              <a:t>3 рівень тексту</a:t>
            </a:r>
          </a:p>
          <a:p>
            <a:pPr lvl="3"/>
            <a:r>
              <a:rPr lang="uk-UA" noProof="0" dirty="0"/>
              <a:t>4 рівень тексту</a:t>
            </a:r>
          </a:p>
          <a:p>
            <a:pPr lvl="4"/>
            <a:r>
              <a:rPr lang="uk-UA" noProof="0" dirty="0"/>
              <a:t>5 рівень тексту</a:t>
            </a: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42BE694-B741-EE8D-D8F6-EB9EBEF0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815" y="7927156"/>
            <a:ext cx="2133600" cy="396699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590EAB3A-CA68-0387-7F26-CDBBD841A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21436" y="7933884"/>
            <a:ext cx="1212479" cy="411377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EE182C6-9D0D-DCA9-0DAE-4C25931A18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23108" y="7933884"/>
            <a:ext cx="2150219" cy="38324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8B9BCC-64B8-8A85-9A68-0780490E4A7E}"/>
              </a:ext>
            </a:extLst>
          </p:cNvPr>
          <p:cNvSpPr txBox="1">
            <a:spLocks/>
          </p:cNvSpPr>
          <p:nvPr userDrawn="1"/>
        </p:nvSpPr>
        <p:spPr>
          <a:xfrm>
            <a:off x="14242572" y="8037484"/>
            <a:ext cx="664130" cy="30777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defRPr>
            </a:lvl1pPr>
            <a:lvl2pPr marL="0" marR="0" indent="566843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1133687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70053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2267374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83421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340106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967905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453474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fld id="{92CECA16-405D-8544-AC82-DCE04656C0CA}" type="slidenum">
              <a:rPr lang="uk-UA" sz="16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uk-UA" sz="1600" noProof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4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 рівень тексту…"/>
          <p:cNvSpPr txBox="1">
            <a:spLocks noGrp="1"/>
          </p:cNvSpPr>
          <p:nvPr>
            <p:ph type="body" idx="1" hasCustomPrompt="1"/>
          </p:nvPr>
        </p:nvSpPr>
        <p:spPr>
          <a:xfrm>
            <a:off x="1985930" y="2912226"/>
            <a:ext cx="12093965" cy="4747496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r>
              <a:rPr dirty="0"/>
              <a:t>1 </a:t>
            </a:r>
            <a:r>
              <a:rPr dirty="0" err="1"/>
              <a:t>рівень</a:t>
            </a:r>
            <a:r>
              <a:rPr dirty="0"/>
              <a:t> </a:t>
            </a:r>
            <a:r>
              <a:rPr dirty="0" err="1"/>
              <a:t>тексту</a:t>
            </a:r>
            <a:endParaRPr dirty="0"/>
          </a:p>
          <a:p>
            <a:pPr lvl="1"/>
            <a:r>
              <a:rPr dirty="0"/>
              <a:t>2 </a:t>
            </a:r>
            <a:r>
              <a:rPr lang="uk-UA" noProof="0" dirty="0"/>
              <a:t>рівень</a:t>
            </a:r>
            <a:r>
              <a:rPr dirty="0"/>
              <a:t> </a:t>
            </a:r>
            <a:r>
              <a:rPr dirty="0" err="1"/>
              <a:t>тексту</a:t>
            </a:r>
            <a:endParaRPr dirty="0"/>
          </a:p>
          <a:p>
            <a:pPr lvl="2"/>
            <a:r>
              <a:rPr dirty="0"/>
              <a:t>3 </a:t>
            </a:r>
            <a:r>
              <a:rPr dirty="0" err="1"/>
              <a:t>рівень</a:t>
            </a:r>
            <a:r>
              <a:rPr dirty="0"/>
              <a:t> </a:t>
            </a:r>
            <a:r>
              <a:rPr dirty="0" err="1"/>
              <a:t>тексту</a:t>
            </a:r>
            <a:endParaRPr dirty="0"/>
          </a:p>
          <a:p>
            <a:pPr lvl="3"/>
            <a:r>
              <a:rPr dirty="0"/>
              <a:t>4 </a:t>
            </a:r>
            <a:r>
              <a:rPr dirty="0" err="1"/>
              <a:t>рівень</a:t>
            </a:r>
            <a:r>
              <a:rPr dirty="0"/>
              <a:t> </a:t>
            </a:r>
            <a:r>
              <a:rPr dirty="0" err="1"/>
              <a:t>тексту</a:t>
            </a:r>
            <a:endParaRPr dirty="0"/>
          </a:p>
          <a:p>
            <a:pPr lvl="4"/>
            <a:r>
              <a:rPr dirty="0"/>
              <a:t>5 </a:t>
            </a:r>
            <a:r>
              <a:rPr dirty="0" err="1"/>
              <a:t>рівень</a:t>
            </a:r>
            <a:r>
              <a:rPr dirty="0"/>
              <a:t> </a:t>
            </a:r>
            <a:r>
              <a:rPr dirty="0" err="1"/>
              <a:t>тексту</a:t>
            </a:r>
            <a:endParaRPr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42BE694-B741-EE8D-D8F6-EB9EBEF0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815" y="7927156"/>
            <a:ext cx="2133600" cy="396699"/>
          </a:xfrm>
          <a:prstGeom prst="rect">
            <a:avLst/>
          </a:prstGeom>
        </p:spPr>
      </p:pic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590EAB3A-CA68-0387-7F26-CDBBD841A7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21436" y="7933884"/>
            <a:ext cx="1212479" cy="411377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1EE182C6-9D0D-DCA9-0DAE-4C25931A18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23108" y="7933884"/>
            <a:ext cx="2150219" cy="38324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8B9BCC-64B8-8A85-9A68-0780490E4A7E}"/>
              </a:ext>
            </a:extLst>
          </p:cNvPr>
          <p:cNvSpPr txBox="1">
            <a:spLocks/>
          </p:cNvSpPr>
          <p:nvPr userDrawn="1"/>
        </p:nvSpPr>
        <p:spPr>
          <a:xfrm>
            <a:off x="14242572" y="8037484"/>
            <a:ext cx="664130" cy="30777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defRPr>
            </a:lvl1pPr>
            <a:lvl2pPr marL="0" marR="0" indent="566843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1133687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70053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2267374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83421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3401062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967905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4534749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/>
            <a:fld id="{92CECA16-405D-8544-AC82-DCE04656C0CA}" type="slidenum">
              <a:rPr lang="en-UA" sz="16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r"/>
              <a:t>‹#›</a:t>
            </a:fld>
            <a:endParaRPr lang="en-UA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Текст назви"/>
          <p:cNvSpPr txBox="1">
            <a:spLocks noGrp="1"/>
          </p:cNvSpPr>
          <p:nvPr userDrawn="1">
            <p:ph type="title" hasCustomPrompt="1"/>
          </p:nvPr>
        </p:nvSpPr>
        <p:spPr>
          <a:xfrm>
            <a:off x="593475" y="1276350"/>
            <a:ext cx="13040440" cy="1326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ТЕКСТ НАЗВИ</a:t>
            </a:r>
          </a:p>
        </p:txBody>
      </p:sp>
    </p:spTree>
    <p:extLst>
      <p:ext uri="{BB962C8B-B14F-4D97-AF65-F5344CB8AC3E}">
        <p14:creationId xmlns:p14="http://schemas.microsoft.com/office/powerpoint/2010/main" val="64321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назви"/>
          <p:cNvSpPr txBox="1">
            <a:spLocks noGrp="1"/>
          </p:cNvSpPr>
          <p:nvPr>
            <p:ph type="title"/>
          </p:nvPr>
        </p:nvSpPr>
        <p:spPr>
          <a:xfrm>
            <a:off x="1039456" y="452772"/>
            <a:ext cx="13040440" cy="1643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uk-UA" noProof="0" dirty="0"/>
              <a:t>Текст назви</a:t>
            </a:r>
          </a:p>
        </p:txBody>
      </p:sp>
      <p:sp>
        <p:nvSpPr>
          <p:cNvPr id="3" name="1 рівень тексту…"/>
          <p:cNvSpPr txBox="1">
            <a:spLocks noGrp="1"/>
          </p:cNvSpPr>
          <p:nvPr>
            <p:ph type="body" idx="1"/>
          </p:nvPr>
        </p:nvSpPr>
        <p:spPr>
          <a:xfrm>
            <a:off x="1039456" y="2263860"/>
            <a:ext cx="13040440" cy="5395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lang="uk-UA" noProof="0" dirty="0"/>
              <a:t>1 рівень тексту</a:t>
            </a:r>
          </a:p>
          <a:p>
            <a:pPr lvl="1"/>
            <a:r>
              <a:rPr lang="uk-UA" noProof="0" dirty="0"/>
              <a:t>2 рівень тексту</a:t>
            </a:r>
          </a:p>
          <a:p>
            <a:pPr lvl="2"/>
            <a:r>
              <a:rPr lang="uk-UA" noProof="0" dirty="0"/>
              <a:t>3 рівень тексту</a:t>
            </a:r>
          </a:p>
          <a:p>
            <a:pPr lvl="3"/>
            <a:r>
              <a:rPr lang="uk-UA" noProof="0" dirty="0"/>
              <a:t>4 рівень тексту</a:t>
            </a:r>
          </a:p>
          <a:p>
            <a:pPr lvl="4"/>
            <a:r>
              <a:rPr lang="uk-UA" noProof="0" dirty="0"/>
              <a:t>5 рівень тексту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Calibri Light"/>
          <a:cs typeface="Calibri Light"/>
          <a:sym typeface="Calibri Light"/>
        </a:defRPr>
      </a:lvl1pPr>
      <a:lvl2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13385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3463" marR="0" indent="-283463" algn="l" defTabSz="1133855" rtl="0" latinLnBrk="0">
        <a:lnSpc>
          <a:spcPct val="13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899265" marR="0" indent="-332337" algn="l" defTabSz="1133855" rtl="0" latinLnBrk="0">
        <a:lnSpc>
          <a:spcPct val="13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35430" marR="0" indent="-401574" algn="l" defTabSz="1133855" rtl="0" latinLnBrk="0">
        <a:lnSpc>
          <a:spcPct val="13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38864" marR="0" indent="-438080" algn="l" defTabSz="1133855" rtl="0" latinLnBrk="0">
        <a:lnSpc>
          <a:spcPct val="13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705792" marR="0" indent="-438080" algn="l" defTabSz="1133855" rtl="0" latinLnBrk="0">
        <a:lnSpc>
          <a:spcPct val="13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272720" marR="0" indent="-438080" algn="l" defTabSz="1133855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839648" marR="0" indent="-438081" algn="l" defTabSz="1133855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4406576" marR="0" indent="-438081" algn="l" defTabSz="1133855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973504" marR="0" indent="-438081" algn="l" defTabSz="1133855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3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66843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133687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700532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267374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834219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401062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967905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34749" algn="r" defTabSz="11336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;p1">
            <a:extLst>
              <a:ext uri="{FF2B5EF4-FFF2-40B4-BE49-F238E27FC236}">
                <a16:creationId xmlns:a16="http://schemas.microsoft.com/office/drawing/2014/main" id="{ACDDB25C-AE20-D5EB-CEC2-C27CAAF5B975}"/>
              </a:ext>
            </a:extLst>
          </p:cNvPr>
          <p:cNvSpPr/>
          <p:nvPr/>
        </p:nvSpPr>
        <p:spPr>
          <a:xfrm>
            <a:off x="847" y="0"/>
            <a:ext cx="15112153" cy="5161935"/>
          </a:xfrm>
          <a:prstGeom prst="rect">
            <a:avLst/>
          </a:prstGeom>
          <a:solidFill>
            <a:srgbClr val="084EA2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8;p1">
            <a:extLst>
              <a:ext uri="{FF2B5EF4-FFF2-40B4-BE49-F238E27FC236}">
                <a16:creationId xmlns:a16="http://schemas.microsoft.com/office/drawing/2014/main" id="{BF3CCDD3-7F44-6EE6-D1CC-7322B33728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97993" y="290949"/>
            <a:ext cx="6214160" cy="55936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0;p1">
            <a:extLst>
              <a:ext uri="{FF2B5EF4-FFF2-40B4-BE49-F238E27FC236}">
                <a16:creationId xmlns:a16="http://schemas.microsoft.com/office/drawing/2014/main" id="{2F29CFDB-BE0B-BB12-1CB9-D4F248C85740}"/>
              </a:ext>
            </a:extLst>
          </p:cNvPr>
          <p:cNvSpPr txBox="1"/>
          <p:nvPr/>
        </p:nvSpPr>
        <p:spPr>
          <a:xfrm>
            <a:off x="569333" y="919196"/>
            <a:ext cx="91408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5400" b="1" dirty="0">
                <a:solidFill>
                  <a:schemeClr val="lt1"/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UKRAINE FACILITY </a:t>
            </a:r>
            <a:r>
              <a:rPr lang="uk-UA" sz="5400" b="1" dirty="0">
                <a:solidFill>
                  <a:schemeClr val="lt1"/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ТА ДОРОЖНЯ КАРТА З ВЕРХОВЕНСТВА ПРАВА: ВИМОГИ ТА ВИКЛИКИ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62922" y="5592108"/>
            <a:ext cx="4419271" cy="110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399" b="1" spc="80" dirty="0">
              <a:solidFill>
                <a:srgbClr val="034EA2"/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uk-UA" sz="3197" b="1" spc="80" dirty="0">
                <a:solidFill>
                  <a:srgbClr val="034EA2"/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Ірина </a:t>
            </a:r>
            <a:r>
              <a:rPr lang="uk-UA" sz="3197" b="1" spc="80" dirty="0" err="1">
                <a:solidFill>
                  <a:srgbClr val="034EA2"/>
                </a:solidFill>
                <a:latin typeface="Fira Sans" panose="020B0603050000020004" pitchFamily="34" charset="0"/>
                <a:ea typeface="Fira Sans" panose="020B0603050000020004" pitchFamily="34" charset="0"/>
              </a:rPr>
              <a:t>Жаронкіна</a:t>
            </a:r>
            <a:endParaRPr lang="uk-UA" sz="3197" b="1" spc="80" dirty="0">
              <a:solidFill>
                <a:srgbClr val="034EA2"/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  <a:p>
            <a:r>
              <a:rPr lang="uk-UA" sz="1998" b="1" spc="100" dirty="0">
                <a:solidFill>
                  <a:srgbClr val="034EA2"/>
                </a:solidFill>
                <a:latin typeface="Fira Sans" panose="020B0603050000020004" pitchFamily="34" charset="0"/>
                <a:ea typeface="Fira Sans" panose="020B0603050000020004" pitchFamily="34" charset="0"/>
                <a:cs typeface="Arial" panose="020B0604020202020204" pitchFamily="34" charset="0"/>
              </a:rPr>
              <a:t>Проєкт ЄС «Право-</a:t>
            </a:r>
            <a:r>
              <a:rPr lang="en-US" sz="1998" b="1" spc="100" dirty="0">
                <a:solidFill>
                  <a:srgbClr val="034EA2"/>
                </a:solidFill>
                <a:latin typeface="Fira Sans" panose="020B0603050000020004" pitchFamily="34" charset="0"/>
                <a:ea typeface="Fira Sans" panose="020B0603050000020004" pitchFamily="34" charset="0"/>
                <a:cs typeface="Arial" panose="020B0604020202020204" pitchFamily="34" charset="0"/>
              </a:rPr>
              <a:t>Justice</a:t>
            </a:r>
            <a:r>
              <a:rPr lang="uk-UA" sz="1998" b="1" spc="100" dirty="0">
                <a:solidFill>
                  <a:srgbClr val="034EA2"/>
                </a:solidFill>
                <a:latin typeface="Fira Sans" panose="020B0603050000020004" pitchFamily="34" charset="0"/>
                <a:ea typeface="Fira Sans" panose="020B06030500000200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658744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644BA8-27AD-0840-C94C-D4268C698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3583" b="4326"/>
          <a:stretch/>
        </p:blipFill>
        <p:spPr bwMode="auto">
          <a:xfrm>
            <a:off x="12700" y="-1"/>
            <a:ext cx="15100299" cy="751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83A17938-EB92-5E74-2154-925E63FF7817}"/>
              </a:ext>
            </a:extLst>
          </p:cNvPr>
          <p:cNvGrpSpPr/>
          <p:nvPr/>
        </p:nvGrpSpPr>
        <p:grpSpPr>
          <a:xfrm>
            <a:off x="0" y="877579"/>
            <a:ext cx="11973464" cy="7273747"/>
            <a:chOff x="0" y="2852390"/>
            <a:chExt cx="8178800" cy="3913053"/>
          </a:xfrm>
        </p:grpSpPr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5EA61653-4B2C-7691-488F-F4ED86A5E60F}"/>
                </a:ext>
              </a:extLst>
            </p:cNvPr>
            <p:cNvSpPr/>
            <p:nvPr/>
          </p:nvSpPr>
          <p:spPr>
            <a:xfrm>
              <a:off x="0" y="2852390"/>
              <a:ext cx="8178800" cy="3282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133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Google Shape;305;p12">
              <a:extLst>
                <a:ext uri="{FF2B5EF4-FFF2-40B4-BE49-F238E27FC236}">
                  <a16:creationId xmlns:a16="http://schemas.microsoft.com/office/drawing/2014/main" id="{7C43B2DD-588C-8498-D07B-970460EF1B7A}"/>
                </a:ext>
              </a:extLst>
            </p:cNvPr>
            <p:cNvSpPr/>
            <p:nvPr/>
          </p:nvSpPr>
          <p:spPr>
            <a:xfrm rot="5400000" flipV="1">
              <a:off x="7441571" y="6028213"/>
              <a:ext cx="719002" cy="755457"/>
            </a:xfrm>
            <a:prstGeom prst="rtTriangl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45;p9">
            <a:extLst>
              <a:ext uri="{FF2B5EF4-FFF2-40B4-BE49-F238E27FC236}">
                <a16:creationId xmlns:a16="http://schemas.microsoft.com/office/drawing/2014/main" id="{17FC56FC-216C-4634-A8D8-B1EDEB02EE25}"/>
              </a:ext>
            </a:extLst>
          </p:cNvPr>
          <p:cNvSpPr txBox="1"/>
          <p:nvPr/>
        </p:nvSpPr>
        <p:spPr>
          <a:xfrm>
            <a:off x="268852" y="1288719"/>
            <a:ext cx="9987942" cy="55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dirty="0"/>
              <a:t>(1) Новий інструмент Європейського Союзу (на 2024–2027 роки) обсягом </a:t>
            </a:r>
            <a:r>
              <a:rPr lang="uk-UA" b="1" dirty="0"/>
              <a:t>50 мільярдів євро</a:t>
            </a:r>
            <a:r>
              <a:rPr lang="uk-UA" dirty="0"/>
              <a:t>, спрямований на:</a:t>
            </a:r>
          </a:p>
          <a:p>
            <a:pPr marL="342900" lvl="1" indent="-342900">
              <a:buFontTx/>
              <a:buChar char="-"/>
            </a:pPr>
            <a:r>
              <a:rPr lang="uk-UA" b="1" dirty="0"/>
              <a:t>підтримку макрофінансової стабільності України</a:t>
            </a:r>
            <a:endParaRPr lang="uk-UA" dirty="0"/>
          </a:p>
          <a:p>
            <a:pPr marL="342900" lvl="1" indent="-342900">
              <a:buFontTx/>
              <a:buChar char="-"/>
            </a:pPr>
            <a:r>
              <a:rPr lang="uk-UA" b="1" dirty="0"/>
              <a:t>відновлення та реконструкцію</a:t>
            </a:r>
            <a:endParaRPr lang="uk-UA" dirty="0"/>
          </a:p>
          <a:p>
            <a:pPr marL="342900" lvl="1" indent="-342900">
              <a:buFontTx/>
              <a:buChar char="-"/>
            </a:pPr>
            <a:r>
              <a:rPr lang="uk-UA" b="1" dirty="0"/>
              <a:t>реформи та інтеграцію з ЄС</a:t>
            </a:r>
          </a:p>
          <a:p>
            <a:pPr marL="342900" lvl="1" indent="-342900">
              <a:buFontTx/>
              <a:buChar char="-"/>
            </a:pPr>
            <a:endParaRPr lang="uk-UA" b="1" dirty="0"/>
          </a:p>
          <a:p>
            <a:pPr lvl="1" indent="0"/>
            <a:r>
              <a:rPr lang="uk-UA" dirty="0"/>
              <a:t>(2) Сектори з найбільшим потенціалом для економічного зростання: енергетика, сільське господарство, транспорт, критична сировина, ІТ.</a:t>
            </a:r>
          </a:p>
          <a:p>
            <a:pPr lvl="1" indent="0"/>
            <a:endParaRPr lang="uk-UA" dirty="0"/>
          </a:p>
          <a:p>
            <a:pPr lvl="1" indent="0"/>
            <a:r>
              <a:rPr lang="uk-UA" dirty="0"/>
              <a:t>(3) План передбачає: рівні правила, трансформація ДП, модернізація управління державними активами </a:t>
            </a:r>
          </a:p>
          <a:p>
            <a:pPr lvl="1" indent="0"/>
            <a:endParaRPr lang="uk-UA" dirty="0"/>
          </a:p>
          <a:p>
            <a:r>
              <a:rPr lang="uk-UA" dirty="0"/>
              <a:t>(4) Фінансування у вигляді: бюджетна підтримка, інвестиції, кошти для субсидування відсоткових ставок, гранти.</a:t>
            </a:r>
          </a:p>
          <a:p>
            <a:pPr lvl="1" indent="0"/>
            <a:endParaRPr lang="uk-UA" dirty="0"/>
          </a:p>
          <a:p>
            <a:pPr lvl="0">
              <a:lnSpc>
                <a:spcPts val="3200"/>
              </a:lnSpc>
              <a:buClr>
                <a:schemeClr val="lt1"/>
              </a:buClr>
              <a:buSzPts val="2400"/>
            </a:pPr>
            <a:endParaRPr lang="uk-UA" sz="2400" b="1" i="1" dirty="0">
              <a:solidFill>
                <a:schemeClr val="tx1"/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</p:txBody>
      </p:sp>
      <p:sp>
        <p:nvSpPr>
          <p:cNvPr id="5" name="Google Shape;147;p9">
            <a:extLst>
              <a:ext uri="{FF2B5EF4-FFF2-40B4-BE49-F238E27FC236}">
                <a16:creationId xmlns:a16="http://schemas.microsoft.com/office/drawing/2014/main" id="{1CDB4DEA-2985-E69D-3E4D-D1AE4F6F6F34}"/>
              </a:ext>
            </a:extLst>
          </p:cNvPr>
          <p:cNvSpPr/>
          <p:nvPr/>
        </p:nvSpPr>
        <p:spPr>
          <a:xfrm>
            <a:off x="11582400" y="344972"/>
            <a:ext cx="3530601" cy="532607"/>
          </a:xfrm>
          <a:prstGeom prst="rect">
            <a:avLst/>
          </a:prstGeom>
          <a:solidFill>
            <a:srgbClr val="FFF4CC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8;p9">
            <a:extLst>
              <a:ext uri="{FF2B5EF4-FFF2-40B4-BE49-F238E27FC236}">
                <a16:creationId xmlns:a16="http://schemas.microsoft.com/office/drawing/2014/main" id="{610C77F7-99C3-FD88-B5DF-62C096161012}"/>
              </a:ext>
            </a:extLst>
          </p:cNvPr>
          <p:cNvSpPr txBox="1"/>
          <p:nvPr/>
        </p:nvSpPr>
        <p:spPr>
          <a:xfrm>
            <a:off x="11593613" y="344973"/>
            <a:ext cx="324476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r">
              <a:buClr>
                <a:srgbClr val="034EA2"/>
              </a:buClr>
              <a:buSzPts val="2000"/>
            </a:pPr>
            <a:r>
              <a:rPr lang="en-GB" dirty="0"/>
              <a:t>Ukraine Facility Plan</a:t>
            </a:r>
            <a:endParaRPr lang="uk-UA" sz="2400" dirty="0">
              <a:latin typeface="Fira Sans Bold" panose="020B0503050000020004" pitchFamily="34" charset="0"/>
              <a:ea typeface="Fira Sans Bol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D98D530-D2C0-9A78-D993-27CC0473A989}"/>
              </a:ext>
            </a:extLst>
          </p:cNvPr>
          <p:cNvSpPr/>
          <p:nvPr/>
        </p:nvSpPr>
        <p:spPr>
          <a:xfrm>
            <a:off x="0" y="1056820"/>
            <a:ext cx="7708900" cy="430885"/>
          </a:xfrm>
          <a:prstGeom prst="rect">
            <a:avLst/>
          </a:prstGeom>
          <a:solidFill>
            <a:srgbClr val="084EA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Google Shape;147;p9">
            <a:extLst>
              <a:ext uri="{FF2B5EF4-FFF2-40B4-BE49-F238E27FC236}">
                <a16:creationId xmlns:a16="http://schemas.microsoft.com/office/drawing/2014/main" id="{384852AA-2890-7C3C-A19C-BCAFF010F432}"/>
              </a:ext>
            </a:extLst>
          </p:cNvPr>
          <p:cNvSpPr/>
          <p:nvPr/>
        </p:nvSpPr>
        <p:spPr>
          <a:xfrm>
            <a:off x="11582400" y="395852"/>
            <a:ext cx="3530601" cy="430847"/>
          </a:xfrm>
          <a:prstGeom prst="rect">
            <a:avLst/>
          </a:prstGeom>
          <a:solidFill>
            <a:srgbClr val="FFF4CC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lang="uk-UA"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8;p9">
            <a:extLst>
              <a:ext uri="{FF2B5EF4-FFF2-40B4-BE49-F238E27FC236}">
                <a16:creationId xmlns:a16="http://schemas.microsoft.com/office/drawing/2014/main" id="{60E596DD-40C7-0E54-6139-75A4BA28A6E4}"/>
              </a:ext>
            </a:extLst>
          </p:cNvPr>
          <p:cNvSpPr txBox="1"/>
          <p:nvPr/>
        </p:nvSpPr>
        <p:spPr>
          <a:xfrm>
            <a:off x="11593613" y="344973"/>
            <a:ext cx="32447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r">
              <a:buClr>
                <a:srgbClr val="034EA2"/>
              </a:buClr>
              <a:buSzPts val="2000"/>
            </a:pPr>
            <a:r>
              <a:rPr lang="en-GB" sz="2400" dirty="0"/>
              <a:t>Ukraine Facility Plan</a:t>
            </a:r>
            <a:endParaRPr lang="uk-UA" sz="2400" dirty="0">
              <a:latin typeface="Fira Sans Bold" panose="020B0503050000020004" pitchFamily="34" charset="0"/>
              <a:ea typeface="Fira Sans Bold" panose="020B0503050000020004" pitchFamily="34" charset="0"/>
            </a:endParaRP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D94DBEDF-E77A-36A9-31C1-342238E6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931" y="2912226"/>
            <a:ext cx="4376770" cy="4747496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Загальний обсяг:</a:t>
            </a:r>
            <a:r>
              <a:rPr lang="uk-UA" b="0" i="0" u="none" strike="noStrike" dirty="0">
                <a:solidFill>
                  <a:srgbClr val="000000"/>
                </a:solidFill>
                <a:effectLst/>
              </a:rPr>
              <a:t> €50 млрд (2024–2027 рр.) </a:t>
            </a:r>
          </a:p>
          <a:p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Позики:</a:t>
            </a:r>
            <a:r>
              <a:rPr lang="uk-UA" b="0" i="0" u="none" strike="noStrike" dirty="0">
                <a:solidFill>
                  <a:srgbClr val="000000"/>
                </a:solidFill>
                <a:effectLst/>
              </a:rPr>
              <a:t> €33 млрд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Гранти:</a:t>
            </a:r>
            <a:r>
              <a:rPr lang="uk-UA" b="0" i="0" u="none" strike="noStrike" dirty="0">
                <a:solidFill>
                  <a:srgbClr val="000000"/>
                </a:solidFill>
                <a:effectLst/>
              </a:rPr>
              <a:t> €5,27 млрд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Інвестиційний фонд (</a:t>
            </a:r>
            <a:r>
              <a:rPr lang="uk-UA" b="1" i="0" u="none" strike="noStrike" dirty="0" err="1">
                <a:solidFill>
                  <a:srgbClr val="000000"/>
                </a:solidFill>
                <a:effectLst/>
              </a:rPr>
              <a:t>Pillar</a:t>
            </a: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 II):</a:t>
            </a:r>
            <a:r>
              <a:rPr lang="uk-UA" b="0" i="0" u="none" strike="noStrike" dirty="0">
                <a:solidFill>
                  <a:srgbClr val="000000"/>
                </a:solidFill>
                <a:effectLst/>
              </a:rPr>
              <a:t> €6,97 млрд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Технічна підтримка (</a:t>
            </a:r>
            <a:r>
              <a:rPr lang="uk-UA" b="1" i="0" u="none" strike="noStrike" dirty="0" err="1">
                <a:solidFill>
                  <a:srgbClr val="000000"/>
                </a:solidFill>
                <a:effectLst/>
              </a:rPr>
              <a:t>Pillar</a:t>
            </a:r>
            <a:r>
              <a:rPr lang="uk-UA" b="1" i="0" u="none" strike="noStrike" dirty="0">
                <a:solidFill>
                  <a:srgbClr val="000000"/>
                </a:solidFill>
                <a:effectLst/>
              </a:rPr>
              <a:t> III):</a:t>
            </a:r>
            <a:r>
              <a:rPr lang="uk-UA" b="0" i="0" u="none" strike="noStrike" dirty="0">
                <a:solidFill>
                  <a:srgbClr val="000000"/>
                </a:solidFill>
                <a:effectLst/>
              </a:rPr>
              <a:t> €4,76 млрд</a:t>
            </a:r>
          </a:p>
          <a:p>
            <a:endParaRPr lang="uk-UA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106B4BA-965E-B630-CC9F-E9198F80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37" y="636827"/>
            <a:ext cx="7115425" cy="1326029"/>
          </a:xfrm>
        </p:spPr>
        <p:txBody>
          <a:bodyPr/>
          <a:lstStyle/>
          <a:p>
            <a:r>
              <a:rPr lang="uk-UA" dirty="0"/>
              <a:t>Структура фінансування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CE83FB61-A502-F9E2-561F-60C65556239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4946" y="2675117"/>
            <a:ext cx="853365" cy="89067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Прямокутник 2">
            <a:extLst>
              <a:ext uri="{FF2B5EF4-FFF2-40B4-BE49-F238E27FC236}">
                <a16:creationId xmlns:a16="http://schemas.microsoft.com/office/drawing/2014/main" id="{EBB51B0B-4DAA-4A69-4401-5981D650D899}"/>
              </a:ext>
            </a:extLst>
          </p:cNvPr>
          <p:cNvSpPr/>
          <p:nvPr/>
        </p:nvSpPr>
        <p:spPr>
          <a:xfrm>
            <a:off x="6719153" y="2062320"/>
            <a:ext cx="7708900" cy="430885"/>
          </a:xfrm>
          <a:prstGeom prst="rect">
            <a:avLst/>
          </a:prstGeom>
          <a:solidFill>
            <a:srgbClr val="084EA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C4233857-0171-CC61-71D2-6FF18205C92C}"/>
              </a:ext>
            </a:extLst>
          </p:cNvPr>
          <p:cNvSpPr txBox="1">
            <a:spLocks/>
          </p:cNvSpPr>
          <p:nvPr/>
        </p:nvSpPr>
        <p:spPr>
          <a:xfrm>
            <a:off x="7015890" y="1652005"/>
            <a:ext cx="7115425" cy="132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chemeClr val="bg1"/>
                </a:solidFill>
                <a:uFillTx/>
                <a:latin typeface="+mj-lt"/>
                <a:ea typeface="Calibri Light"/>
                <a:cs typeface="Calibri Light"/>
                <a:sym typeface="Calibri Light"/>
              </a:defRPr>
            </a:lvl1pPr>
            <a:lvl2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11338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uk-UA" dirty="0"/>
              <a:t>Галузеві напрямки </a:t>
            </a:r>
          </a:p>
        </p:txBody>
      </p:sp>
      <p:sp>
        <p:nvSpPr>
          <p:cNvPr id="15" name="Місце для тексту 7">
            <a:extLst>
              <a:ext uri="{FF2B5EF4-FFF2-40B4-BE49-F238E27FC236}">
                <a16:creationId xmlns:a16="http://schemas.microsoft.com/office/drawing/2014/main" id="{C1DF2D9D-D571-C2A0-C7B1-8111C2453F64}"/>
              </a:ext>
            </a:extLst>
          </p:cNvPr>
          <p:cNvSpPr txBox="1">
            <a:spLocks/>
          </p:cNvSpPr>
          <p:nvPr/>
        </p:nvSpPr>
        <p:spPr>
          <a:xfrm>
            <a:off x="6719152" y="2903520"/>
            <a:ext cx="6979595" cy="474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83463" marR="0" indent="-283463" algn="l" defTabSz="1133855" rtl="0" latinLnBrk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899265" marR="0" indent="-332337" algn="l" defTabSz="1133855" rtl="0" latinLnBrk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35430" marR="0" indent="-401574" algn="l" defTabSz="1133855" rtl="0" latinLnBrk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138864" marR="0" indent="-438080" algn="l" defTabSz="1133855" rtl="0" latinLnBrk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705792" marR="0" indent="-438080" algn="l" defTabSz="1133855" rtl="0" latinLnBrk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3272720" marR="0" indent="-438080" algn="l" defTabSz="1133855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839648" marR="0" indent="-438081" algn="l" defTabSz="1133855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4406576" marR="0" indent="-438081" algn="l" defTabSz="1133855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973504" marR="0" indent="-438081" algn="l" defTabSz="1133855" rtl="0" latinLnBrk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>
              <a:buNone/>
            </a:pPr>
            <a:r>
              <a:rPr lang="uk-UA" sz="2000" b="1" dirty="0"/>
              <a:t>Енергетика:</a:t>
            </a:r>
            <a:r>
              <a:rPr lang="uk-UA" sz="2000" dirty="0"/>
              <a:t> відновлення інфраструктури, модернізація, децентралізоване відновлення енергосистем </a:t>
            </a:r>
          </a:p>
          <a:p>
            <a:pPr>
              <a:buNone/>
            </a:pPr>
            <a:r>
              <a:rPr lang="uk-UA" sz="2000" b="1" dirty="0"/>
              <a:t>Транспорт та логістика:</a:t>
            </a:r>
            <a:r>
              <a:rPr lang="uk-UA" sz="2000" dirty="0"/>
              <a:t> дороги, порти, аеропорти</a:t>
            </a:r>
          </a:p>
          <a:p>
            <a:pPr>
              <a:buNone/>
            </a:pPr>
            <a:r>
              <a:rPr lang="uk-UA" sz="2000" b="1" dirty="0"/>
              <a:t>Житло та інфраструктура:</a:t>
            </a:r>
            <a:r>
              <a:rPr lang="uk-UA" sz="2000" dirty="0"/>
              <a:t> відбудова комунальних мереж, шкіл, лікарень, ЖКГ</a:t>
            </a:r>
          </a:p>
          <a:p>
            <a:pPr>
              <a:buNone/>
            </a:pPr>
            <a:r>
              <a:rPr lang="uk-UA" sz="2000" b="1" dirty="0"/>
              <a:t>МСП та корпоративний сектор:</a:t>
            </a:r>
            <a:r>
              <a:rPr lang="uk-UA" sz="2000" dirty="0"/>
              <a:t> пільгові кредити, гарантійні та портфельні лінії</a:t>
            </a:r>
          </a:p>
          <a:p>
            <a:pPr marL="0" indent="0">
              <a:buNone/>
            </a:pPr>
            <a:r>
              <a:rPr lang="uk-UA" sz="2000" b="1" dirty="0"/>
              <a:t>Цифрова та зелена трансформація:</a:t>
            </a:r>
            <a:r>
              <a:rPr lang="uk-UA" sz="2000" dirty="0"/>
              <a:t> підтримка проєктів з інновацій, енергоефективності, «зелених» технологій </a:t>
            </a:r>
          </a:p>
        </p:txBody>
      </p:sp>
    </p:spTree>
    <p:extLst>
      <p:ext uri="{BB962C8B-B14F-4D97-AF65-F5344CB8AC3E}">
        <p14:creationId xmlns:p14="http://schemas.microsoft.com/office/powerpoint/2010/main" val="168744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2BF2C78-3642-2172-10E4-26D3777B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2173"/>
          <a:stretch/>
        </p:blipFill>
        <p:spPr bwMode="auto">
          <a:xfrm>
            <a:off x="6367477" y="1276350"/>
            <a:ext cx="8470901" cy="65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E80483B-3353-406B-B8AA-2FFEEDFA157E}"/>
              </a:ext>
            </a:extLst>
          </p:cNvPr>
          <p:cNvSpPr/>
          <p:nvPr/>
        </p:nvSpPr>
        <p:spPr>
          <a:xfrm>
            <a:off x="0" y="1741369"/>
            <a:ext cx="7708900" cy="430885"/>
          </a:xfrm>
          <a:prstGeom prst="rect">
            <a:avLst/>
          </a:prstGeom>
          <a:solidFill>
            <a:srgbClr val="084EA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395AAA-6518-8537-52CC-678B6677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5931" y="2912226"/>
            <a:ext cx="7244333" cy="4747496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Податкова політика та адміністрування</a:t>
            </a:r>
          </a:p>
          <a:p>
            <a:r>
              <a:rPr lang="uk-UA" dirty="0" err="1"/>
              <a:t>Цифровізація</a:t>
            </a:r>
            <a:r>
              <a:rPr lang="uk-UA" dirty="0"/>
              <a:t> публічних послуг</a:t>
            </a:r>
          </a:p>
          <a:p>
            <a:r>
              <a:rPr lang="uk-UA" dirty="0"/>
              <a:t>Реформа митниці</a:t>
            </a:r>
          </a:p>
          <a:p>
            <a:r>
              <a:rPr lang="uk-UA" dirty="0"/>
              <a:t>Реформа корпоративного управління на </a:t>
            </a:r>
            <a:r>
              <a:rPr lang="uk-UA" dirty="0" err="1"/>
              <a:t>держпідприємствах</a:t>
            </a:r>
            <a:endParaRPr lang="uk-UA" dirty="0"/>
          </a:p>
          <a:p>
            <a:r>
              <a:rPr lang="uk-UA" dirty="0"/>
              <a:t>Реформа правосуддя та захист прав власності</a:t>
            </a:r>
          </a:p>
          <a:p>
            <a:r>
              <a:rPr lang="uk-UA" dirty="0"/>
              <a:t>Розвиток зеленої економіки та декарбонізація</a:t>
            </a: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3F2D5-6721-216A-857B-DDA7DF25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75" y="1276350"/>
            <a:ext cx="6963025" cy="1326029"/>
          </a:xfrm>
        </p:spPr>
        <p:txBody>
          <a:bodyPr/>
          <a:lstStyle/>
          <a:p>
            <a:r>
              <a:rPr lang="uk-UA" dirty="0"/>
              <a:t>Реформи, важливі для бізнесу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A08B4EA7-11A2-6EF9-EED6-D4D1DB08A7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28708" y="2637273"/>
            <a:ext cx="853365" cy="890674"/>
          </a:xfrm>
        </p:spPr>
        <p:txBody>
          <a:bodyPr/>
          <a:lstStyle/>
          <a:p>
            <a:r>
              <a:rPr lang="uk-UA" dirty="0"/>
              <a:t>2</a:t>
            </a:r>
          </a:p>
        </p:txBody>
      </p:sp>
      <p:sp>
        <p:nvSpPr>
          <p:cNvPr id="9" name="Google Shape;147;p9">
            <a:extLst>
              <a:ext uri="{FF2B5EF4-FFF2-40B4-BE49-F238E27FC236}">
                <a16:creationId xmlns:a16="http://schemas.microsoft.com/office/drawing/2014/main" id="{734F55C5-C2A2-614C-427C-624C492F9953}"/>
              </a:ext>
            </a:extLst>
          </p:cNvPr>
          <p:cNvSpPr/>
          <p:nvPr/>
        </p:nvSpPr>
        <p:spPr>
          <a:xfrm>
            <a:off x="11582400" y="395852"/>
            <a:ext cx="3530601" cy="430847"/>
          </a:xfrm>
          <a:prstGeom prst="rect">
            <a:avLst/>
          </a:prstGeom>
          <a:solidFill>
            <a:srgbClr val="FFF4CC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lang="uk-UA"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48;p9">
            <a:extLst>
              <a:ext uri="{FF2B5EF4-FFF2-40B4-BE49-F238E27FC236}">
                <a16:creationId xmlns:a16="http://schemas.microsoft.com/office/drawing/2014/main" id="{5F4D99B7-EDC3-7C60-7B7A-19A74EB7EA84}"/>
              </a:ext>
            </a:extLst>
          </p:cNvPr>
          <p:cNvSpPr txBox="1"/>
          <p:nvPr/>
        </p:nvSpPr>
        <p:spPr>
          <a:xfrm>
            <a:off x="11593613" y="344973"/>
            <a:ext cx="324476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r">
              <a:buClr>
                <a:srgbClr val="034EA2"/>
              </a:buClr>
              <a:buSzPts val="2000"/>
            </a:pPr>
            <a:r>
              <a:rPr lang="en-GB" sz="2400" dirty="0"/>
              <a:t>Ukraine Facility Plan</a:t>
            </a:r>
            <a:endParaRPr lang="uk-UA" sz="2400" dirty="0">
              <a:latin typeface="Fira Sans Bold" panose="020B0503050000020004" pitchFamily="34" charset="0"/>
              <a:ea typeface="Fira Sans Bol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5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E948-A27E-8073-E5E9-4310CBDAF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DE15F40-FCAE-6788-02FD-92267B18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2077"/>
          <a:stretch/>
        </p:blipFill>
        <p:spPr bwMode="auto">
          <a:xfrm>
            <a:off x="12700" y="-1"/>
            <a:ext cx="15100299" cy="751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29999C71-0811-BE1A-3FB1-89C06E45A3A9}"/>
              </a:ext>
            </a:extLst>
          </p:cNvPr>
          <p:cNvGrpSpPr/>
          <p:nvPr/>
        </p:nvGrpSpPr>
        <p:grpSpPr>
          <a:xfrm>
            <a:off x="0" y="877579"/>
            <a:ext cx="11973464" cy="7273747"/>
            <a:chOff x="0" y="2852390"/>
            <a:chExt cx="8178800" cy="3913053"/>
          </a:xfrm>
        </p:grpSpPr>
        <p:sp>
          <p:nvSpPr>
            <p:cNvPr id="3" name="Прямокутник 2">
              <a:extLst>
                <a:ext uri="{FF2B5EF4-FFF2-40B4-BE49-F238E27FC236}">
                  <a16:creationId xmlns:a16="http://schemas.microsoft.com/office/drawing/2014/main" id="{BC4F6587-CC92-C7DB-C279-661DBEEDDF95}"/>
                </a:ext>
              </a:extLst>
            </p:cNvPr>
            <p:cNvSpPr/>
            <p:nvPr/>
          </p:nvSpPr>
          <p:spPr>
            <a:xfrm>
              <a:off x="0" y="2852390"/>
              <a:ext cx="8178800" cy="3282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13368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uk-UA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Google Shape;305;p12">
              <a:extLst>
                <a:ext uri="{FF2B5EF4-FFF2-40B4-BE49-F238E27FC236}">
                  <a16:creationId xmlns:a16="http://schemas.microsoft.com/office/drawing/2014/main" id="{41605610-BF2A-76B0-1ADE-4B35939F8FD6}"/>
                </a:ext>
              </a:extLst>
            </p:cNvPr>
            <p:cNvSpPr/>
            <p:nvPr/>
          </p:nvSpPr>
          <p:spPr>
            <a:xfrm rot="5400000" flipV="1">
              <a:off x="7441571" y="6028213"/>
              <a:ext cx="719002" cy="755457"/>
            </a:xfrm>
            <a:prstGeom prst="rtTriangl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45;p9">
            <a:extLst>
              <a:ext uri="{FF2B5EF4-FFF2-40B4-BE49-F238E27FC236}">
                <a16:creationId xmlns:a16="http://schemas.microsoft.com/office/drawing/2014/main" id="{0626C0DC-809E-2488-14A1-4B4A3C7EEB6B}"/>
              </a:ext>
            </a:extLst>
          </p:cNvPr>
          <p:cNvSpPr txBox="1"/>
          <p:nvPr/>
        </p:nvSpPr>
        <p:spPr>
          <a:xfrm>
            <a:off x="268852" y="1288719"/>
            <a:ext cx="9987942" cy="693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ru-RU" dirty="0" err="1"/>
              <a:t>Переговорний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вступу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ЄС </a:t>
            </a:r>
            <a:r>
              <a:rPr lang="ru-RU" dirty="0" err="1"/>
              <a:t>розпочався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2024 року, коли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статус кандидата на вступ. </a:t>
            </a:r>
          </a:p>
          <a:p>
            <a:pPr fontAlgn="ctr"/>
            <a:r>
              <a:rPr lang="ru-RU" dirty="0"/>
              <a:t>Переговори </a:t>
            </a:r>
            <a:r>
              <a:rPr lang="ru-RU" dirty="0" err="1"/>
              <a:t>проходять</a:t>
            </a:r>
            <a:r>
              <a:rPr lang="ru-RU" dirty="0"/>
              <a:t> в межах </a:t>
            </a:r>
            <a:r>
              <a:rPr lang="ru-RU" dirty="0" err="1"/>
              <a:t>переговорних</a:t>
            </a:r>
            <a:r>
              <a:rPr lang="ru-RU" dirty="0"/>
              <a:t> рамок, </a:t>
            </a:r>
            <a:r>
              <a:rPr lang="ru-RU" dirty="0" err="1"/>
              <a:t>які</a:t>
            </a:r>
            <a:r>
              <a:rPr lang="ru-RU" dirty="0"/>
              <a:t> були </a:t>
            </a:r>
            <a:r>
              <a:rPr lang="ru-RU" dirty="0" err="1"/>
              <a:t>затверджені</a:t>
            </a:r>
            <a:r>
              <a:rPr lang="ru-RU" dirty="0"/>
              <a:t> ЄС у </a:t>
            </a:r>
            <a:r>
              <a:rPr lang="ru-RU" dirty="0" err="1"/>
              <a:t>червні</a:t>
            </a:r>
            <a:r>
              <a:rPr lang="ru-RU" dirty="0"/>
              <a:t> 2024 року. </a:t>
            </a:r>
          </a:p>
          <a:p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Травень 2025 – затвердження Дорожніх карт Кабінетом Міністрів України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  <a:p>
            <a:r>
              <a:rPr lang="uk-UA" b="1" dirty="0"/>
              <a:t>Дорожня карта з питань верховенства права</a:t>
            </a:r>
          </a:p>
          <a:p>
            <a:endParaRPr lang="uk-UA" dirty="0"/>
          </a:p>
          <a:p>
            <a:r>
              <a:rPr lang="uk-UA" dirty="0"/>
              <a:t>(1) </a:t>
            </a:r>
            <a:r>
              <a:rPr lang="ru-RU" dirty="0" err="1"/>
              <a:t>Стратегічний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комплекс реформ у межах переговорного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членства </a:t>
            </a:r>
            <a:r>
              <a:rPr lang="ru-RU" dirty="0" err="1"/>
              <a:t>України</a:t>
            </a:r>
            <a:r>
              <a:rPr lang="ru-RU" dirty="0"/>
              <a:t> в ЄС за </a:t>
            </a:r>
            <a:r>
              <a:rPr lang="ru-RU" dirty="0" err="1"/>
              <a:t>переговорними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23 «</a:t>
            </a:r>
            <a:r>
              <a:rPr lang="ru-RU" dirty="0" err="1"/>
              <a:t>Судова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та </a:t>
            </a:r>
            <a:r>
              <a:rPr lang="ru-RU" dirty="0" err="1"/>
              <a:t>основоположні</a:t>
            </a:r>
            <a:r>
              <a:rPr lang="ru-RU" dirty="0"/>
              <a:t> права» та </a:t>
            </a:r>
            <a:r>
              <a:rPr lang="ru-RU" dirty="0" err="1"/>
              <a:t>Розділом</a:t>
            </a:r>
            <a:r>
              <a:rPr lang="ru-RU" dirty="0"/>
              <a:t> 24 «</a:t>
            </a:r>
            <a:r>
              <a:rPr lang="ru-RU" dirty="0" err="1"/>
              <a:t>Юстиція</a:t>
            </a:r>
            <a:r>
              <a:rPr lang="ru-RU" dirty="0"/>
              <a:t>, свобода і </a:t>
            </a:r>
            <a:r>
              <a:rPr lang="ru-RU" dirty="0" err="1"/>
              <a:t>безпека</a:t>
            </a:r>
            <a:r>
              <a:rPr lang="ru-RU" dirty="0"/>
              <a:t>». </a:t>
            </a:r>
          </a:p>
          <a:p>
            <a:pPr marL="342900" lvl="1" indent="-342900">
              <a:buFontTx/>
              <a:buChar char="-"/>
            </a:pPr>
            <a:endParaRPr lang="uk-UA" b="1" dirty="0"/>
          </a:p>
          <a:p>
            <a:pPr lvl="1" indent="0"/>
            <a:r>
              <a:rPr lang="uk-UA" dirty="0"/>
              <a:t>(2) Сектори реформ: правосуддя; боротьба з корупцією; основоположні права; юстиція, свобода та безпека.</a:t>
            </a:r>
          </a:p>
          <a:p>
            <a:pPr lvl="1" indent="0"/>
            <a:endParaRPr lang="uk-UA" dirty="0"/>
          </a:p>
          <a:p>
            <a:pPr lvl="1" indent="0"/>
            <a:endParaRPr lang="uk-UA" dirty="0"/>
          </a:p>
          <a:p>
            <a:pPr lvl="0">
              <a:lnSpc>
                <a:spcPts val="3200"/>
              </a:lnSpc>
              <a:buClr>
                <a:schemeClr val="lt1"/>
              </a:buClr>
              <a:buSzPts val="2400"/>
            </a:pPr>
            <a:endParaRPr lang="uk-UA" sz="2400" b="1" i="1" dirty="0">
              <a:solidFill>
                <a:schemeClr val="tx1"/>
              </a:solidFill>
              <a:latin typeface="Fira Sans" panose="020B0603050000020004" pitchFamily="34" charset="0"/>
              <a:ea typeface="Fira Sans" panose="020B0603050000020004" pitchFamily="34" charset="0"/>
            </a:endParaRPr>
          </a:p>
        </p:txBody>
      </p:sp>
      <p:sp>
        <p:nvSpPr>
          <p:cNvPr id="5" name="Google Shape;147;p9">
            <a:extLst>
              <a:ext uri="{FF2B5EF4-FFF2-40B4-BE49-F238E27FC236}">
                <a16:creationId xmlns:a16="http://schemas.microsoft.com/office/drawing/2014/main" id="{E9E4E6E2-57CD-9750-489C-1542A528B443}"/>
              </a:ext>
            </a:extLst>
          </p:cNvPr>
          <p:cNvSpPr/>
          <p:nvPr/>
        </p:nvSpPr>
        <p:spPr>
          <a:xfrm>
            <a:off x="10256794" y="344972"/>
            <a:ext cx="4856207" cy="532607"/>
          </a:xfrm>
          <a:prstGeom prst="rect">
            <a:avLst/>
          </a:prstGeom>
          <a:solidFill>
            <a:srgbClr val="FFF4CC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8;p9">
            <a:extLst>
              <a:ext uri="{FF2B5EF4-FFF2-40B4-BE49-F238E27FC236}">
                <a16:creationId xmlns:a16="http://schemas.microsoft.com/office/drawing/2014/main" id="{7597DCE6-DDF8-F112-B121-86E8AA26CD06}"/>
              </a:ext>
            </a:extLst>
          </p:cNvPr>
          <p:cNvSpPr txBox="1"/>
          <p:nvPr/>
        </p:nvSpPr>
        <p:spPr>
          <a:xfrm>
            <a:off x="9816861" y="242176"/>
            <a:ext cx="493525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r">
              <a:buClr>
                <a:srgbClr val="034EA2"/>
              </a:buClr>
              <a:buSzPts val="2000"/>
            </a:pPr>
            <a:r>
              <a:rPr lang="uk-UA" dirty="0"/>
              <a:t>Дорожня карта з питань верховенства права</a:t>
            </a:r>
            <a:endParaRPr lang="uk-UA" sz="2400" dirty="0">
              <a:latin typeface="Fira Sans Bold" panose="020B0503050000020004" pitchFamily="34" charset="0"/>
              <a:ea typeface="Fira Sans Bol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1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D594F0A-7F5F-4352-C08D-3BFDBDDEB6DB}"/>
              </a:ext>
            </a:extLst>
          </p:cNvPr>
          <p:cNvSpPr/>
          <p:nvPr/>
        </p:nvSpPr>
        <p:spPr>
          <a:xfrm>
            <a:off x="0" y="0"/>
            <a:ext cx="15113000" cy="6311900"/>
          </a:xfrm>
          <a:prstGeom prst="rect">
            <a:avLst/>
          </a:prstGeom>
          <a:solidFill>
            <a:srgbClr val="084EA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133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Google Shape;754;p19" descr="Google Shape;754;p19">
            <a:extLst>
              <a:ext uri="{FF2B5EF4-FFF2-40B4-BE49-F238E27FC236}">
                <a16:creationId xmlns:a16="http://schemas.microsoft.com/office/drawing/2014/main" id="{F06CE533-1CB1-592D-B923-977CF20C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3380" y="-3310"/>
            <a:ext cx="14721870" cy="82793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EF7B7-5A81-7CA1-8B86-12040A79A4DF}"/>
              </a:ext>
            </a:extLst>
          </p:cNvPr>
          <p:cNvSpPr txBox="1"/>
          <p:nvPr/>
        </p:nvSpPr>
        <p:spPr>
          <a:xfrm>
            <a:off x="436459" y="3586430"/>
            <a:ext cx="734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8AAF288B-E895-2D91-DC01-64E4CB0B17EA}"/>
              </a:ext>
            </a:extLst>
          </p:cNvPr>
          <p:cNvGrpSpPr/>
          <p:nvPr/>
        </p:nvGrpSpPr>
        <p:grpSpPr>
          <a:xfrm>
            <a:off x="10363200" y="5233772"/>
            <a:ext cx="4578147" cy="2053596"/>
            <a:chOff x="10363200" y="5233772"/>
            <a:chExt cx="4578147" cy="2053596"/>
          </a:xfrm>
        </p:grpSpPr>
        <p:grpSp>
          <p:nvGrpSpPr>
            <p:cNvPr id="12" name="Google Shape;303;p12">
              <a:extLst>
                <a:ext uri="{FF2B5EF4-FFF2-40B4-BE49-F238E27FC236}">
                  <a16:creationId xmlns:a16="http://schemas.microsoft.com/office/drawing/2014/main" id="{12C54776-3D34-3880-5DFF-2D84F9FFB978}"/>
                </a:ext>
              </a:extLst>
            </p:cNvPr>
            <p:cNvGrpSpPr/>
            <p:nvPr/>
          </p:nvGrpSpPr>
          <p:grpSpPr>
            <a:xfrm>
              <a:off x="10363200" y="5361402"/>
              <a:ext cx="4578147" cy="1925966"/>
              <a:chOff x="2398509" y="4893003"/>
              <a:chExt cx="6994872" cy="2942649"/>
            </a:xfrm>
          </p:grpSpPr>
          <p:sp>
            <p:nvSpPr>
              <p:cNvPr id="54" name="Google Shape;304;p12">
                <a:extLst>
                  <a:ext uri="{FF2B5EF4-FFF2-40B4-BE49-F238E27FC236}">
                    <a16:creationId xmlns:a16="http://schemas.microsoft.com/office/drawing/2014/main" id="{E14B4290-3888-EC59-D929-91A86EC8C6E9}"/>
                  </a:ext>
                </a:extLst>
              </p:cNvPr>
              <p:cNvSpPr/>
              <p:nvPr/>
            </p:nvSpPr>
            <p:spPr>
              <a:xfrm>
                <a:off x="2398509" y="4893003"/>
                <a:ext cx="6994872" cy="2047106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52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305;p12">
                <a:extLst>
                  <a:ext uri="{FF2B5EF4-FFF2-40B4-BE49-F238E27FC236}">
                    <a16:creationId xmlns:a16="http://schemas.microsoft.com/office/drawing/2014/main" id="{61A6B4B8-4A40-71DF-C5A7-977D5632A6FB}"/>
                  </a:ext>
                </a:extLst>
              </p:cNvPr>
              <p:cNvSpPr/>
              <p:nvPr/>
            </p:nvSpPr>
            <p:spPr>
              <a:xfrm rot="5400000">
                <a:off x="2393051" y="6742559"/>
                <a:ext cx="1098551" cy="1087635"/>
              </a:xfrm>
              <a:prstGeom prst="rtTriangle">
                <a:avLst/>
              </a:pr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52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307;p12">
              <a:extLst>
                <a:ext uri="{FF2B5EF4-FFF2-40B4-BE49-F238E27FC236}">
                  <a16:creationId xmlns:a16="http://schemas.microsoft.com/office/drawing/2014/main" id="{8208D59A-4258-64A8-82B6-D6C1A3D1F928}"/>
                </a:ext>
              </a:extLst>
            </p:cNvPr>
            <p:cNvSpPr/>
            <p:nvPr/>
          </p:nvSpPr>
          <p:spPr>
            <a:xfrm>
              <a:off x="10363200" y="5233772"/>
              <a:ext cx="4578147" cy="82263"/>
            </a:xfrm>
            <a:prstGeom prst="rect">
              <a:avLst/>
            </a:prstGeom>
            <a:solidFill>
              <a:srgbClr val="FFCC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52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43;p12">
              <a:extLst>
                <a:ext uri="{FF2B5EF4-FFF2-40B4-BE49-F238E27FC236}">
                  <a16:creationId xmlns:a16="http://schemas.microsoft.com/office/drawing/2014/main" id="{ED4E83F9-D65A-1E82-3EA2-FD2ED99C1D4C}"/>
                </a:ext>
              </a:extLst>
            </p:cNvPr>
            <p:cNvSpPr txBox="1"/>
            <p:nvPr/>
          </p:nvSpPr>
          <p:spPr>
            <a:xfrm>
              <a:off x="10635843" y="5577672"/>
              <a:ext cx="4091176" cy="1203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9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presentation was produced with the financial support of the European Union. Its contents are the sole responsibility of PRAVO-JUSTICE and do not necessarily reflect the views of the European Union.</a:t>
              </a:r>
              <a:endParaRPr dirty="0"/>
            </a:p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29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24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Настроювані 6">
      <a:dk1>
        <a:srgbClr val="000000"/>
      </a:dk1>
      <a:lt1>
        <a:srgbClr val="FFFFFF"/>
      </a:lt1>
      <a:dk2>
        <a:srgbClr val="084EA2"/>
      </a:dk2>
      <a:lt2>
        <a:srgbClr val="535353"/>
      </a:lt2>
      <a:accent1>
        <a:srgbClr val="FFCA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Настроювані 2">
      <a:majorFont>
        <a:latin typeface="Fira Sans Bold"/>
        <a:ea typeface=""/>
        <a:cs typeface=""/>
      </a:majorFont>
      <a:minorFont>
        <a:latin typeface="Fira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33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133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133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133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402</Words>
  <Application>Microsoft Macintosh PowerPoint</Application>
  <PresentationFormat>Custom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Fira Sans</vt:lpstr>
      <vt:lpstr>Fira Sans Bold</vt:lpstr>
      <vt:lpstr>Office Theme</vt:lpstr>
      <vt:lpstr>PowerPoint Presentation</vt:lpstr>
      <vt:lpstr>PowerPoint Presentation</vt:lpstr>
      <vt:lpstr>Структура фінансування</vt:lpstr>
      <vt:lpstr>Реформи, важливі для бізнесу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olga-shu</dc:creator>
  <cp:lastModifiedBy>Irina K</cp:lastModifiedBy>
  <cp:revision>50</cp:revision>
  <dcterms:modified xsi:type="dcterms:W3CDTF">2025-06-13T04:06:10Z</dcterms:modified>
</cp:coreProperties>
</file>