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67" r:id="rId3"/>
    <p:sldId id="258" r:id="rId4"/>
    <p:sldId id="271" r:id="rId5"/>
    <p:sldId id="264" r:id="rId6"/>
    <p:sldId id="269" r:id="rId7"/>
    <p:sldId id="270" r:id="rId8"/>
    <p:sldId id="268" r:id="rId9"/>
  </p:sldIdLst>
  <p:sldSz cx="12192000" cy="6858000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B4F3"/>
    <a:srgbClr val="AA9FA8"/>
    <a:srgbClr val="CAD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7" d="100"/>
          <a:sy n="97" d="100"/>
        </p:scale>
        <p:origin x="108" y="25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057AC7B8-8673-4371-A97B-655AD0961759}" type="datetimeFigureOut">
              <a:rPr lang="uk-UA" smtClean="0"/>
              <a:t>15.05.2025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34D35F18-394B-427C-81AD-937365357A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334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35F18-394B-427C-81AD-937365357A8F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414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35F18-394B-427C-81AD-937365357A8F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6080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E3338-3308-4FF5-B2BF-DEBE2D788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17A5BA-154E-4925-A0C8-6DE052F33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6DA6E9-16FC-4F04-9F85-89645B7A8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F708-3363-4A71-A486-2D84F1BCDEA9}" type="datetimeFigureOut">
              <a:rPr lang="uk-UA" smtClean="0"/>
              <a:t>15.05.2025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76D5AB-50A9-41C7-AC73-858E7142F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DEA3A0-101D-4664-94F0-23F04B30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4B8D-DC3B-4EB0-A90D-D138C75B2E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658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45B64-0A5E-4436-AB31-108557856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783F44-95A8-4045-85F6-5FF4EE79B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694BBF-F21C-4786-9314-671C5056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F708-3363-4A71-A486-2D84F1BCDEA9}" type="datetimeFigureOut">
              <a:rPr lang="uk-UA" smtClean="0"/>
              <a:t>15.05.2025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FB1895-D82D-4632-9B4B-BEA0ADD6B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90F98F-4F6C-42BE-89B1-172A8A436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4B8D-DC3B-4EB0-A90D-D138C75B2E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097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D78BEA-C528-474B-B3D9-F48FCDA00F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4AB7F8-8B3B-4A5D-B8B1-C198A19E2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68C789-6F4A-45E3-90C1-FA1D744C2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F708-3363-4A71-A486-2D84F1BCDEA9}" type="datetimeFigureOut">
              <a:rPr lang="uk-UA" smtClean="0"/>
              <a:t>15.05.2025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CFA09D-472D-4137-B58F-436901A93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930FE2-4637-4899-9C77-48E5A2B74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4B8D-DC3B-4EB0-A90D-D138C75B2E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29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7461DD-2662-45E6-9C92-66E9811E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76779C-12AA-424F-80C2-5BFE4050E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0F2463-B707-48D1-9BF1-C77163A9E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F708-3363-4A71-A486-2D84F1BCDEA9}" type="datetimeFigureOut">
              <a:rPr lang="uk-UA" smtClean="0"/>
              <a:t>15.05.2025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AECAF0-EFF2-4BB1-AF1E-CEDE7CF2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F9B8C-737F-4F39-AF6D-9BBEE9924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4B8D-DC3B-4EB0-A90D-D138C75B2E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121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E98C1-56DA-44AA-A473-DE7AE4A64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B79311-5986-4792-8ADE-68697C395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9FB450-8D80-420B-9B35-F2D81E01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F708-3363-4A71-A486-2D84F1BCDEA9}" type="datetimeFigureOut">
              <a:rPr lang="uk-UA" smtClean="0"/>
              <a:t>15.05.2025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CD8624-5E5F-487E-936D-6EC51302D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3AD24F-90E1-4684-A850-7EB38FC06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4B8D-DC3B-4EB0-A90D-D138C75B2E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3057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F67DAA-537F-4924-9A3F-12224857C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AA42F2-17F4-47A8-A653-9B68DA8E3D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8DAA57-5E37-4980-978E-CEF215B5B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E79475-103A-44E1-B86F-A70456CE9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F708-3363-4A71-A486-2D84F1BCDEA9}" type="datetimeFigureOut">
              <a:rPr lang="uk-UA" smtClean="0"/>
              <a:t>15.05.2025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3BD9C0-9E40-481C-AFE0-093CB02D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F10C09-1129-419A-9C92-13DADB04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4B8D-DC3B-4EB0-A90D-D138C75B2E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71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06D09-21FC-4BD3-A008-B5AF88E1A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D12BA3-268D-4758-A907-DA82B6E7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D2BD65-7B40-45D7-8A83-623FB566B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52EA81-9284-4B3A-BB31-8FD7370285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8300573-BC19-407E-942F-1FE3BB0CF1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EBDD39F-6F3A-4250-A8B8-14D3281F3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F708-3363-4A71-A486-2D84F1BCDEA9}" type="datetimeFigureOut">
              <a:rPr lang="uk-UA" smtClean="0"/>
              <a:t>15.05.2025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E1B28CE-8443-4063-92C0-8BE4DC3C0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0B56822-1151-4554-9658-E2EF3E92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4B8D-DC3B-4EB0-A90D-D138C75B2E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001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72FDC2-2D14-44D4-BD8E-15782FA5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0AE2C-AC03-4608-86FC-0F562A4D5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F708-3363-4A71-A486-2D84F1BCDEA9}" type="datetimeFigureOut">
              <a:rPr lang="uk-UA" smtClean="0"/>
              <a:t>15.05.2025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903130-09B9-4037-85A4-22729AD88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3332EB-7BFA-4068-9153-BDB5CA3DF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4B8D-DC3B-4EB0-A90D-D138C75B2E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849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8E24E5-95DE-432C-AD71-F07651AD8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F708-3363-4A71-A486-2D84F1BCDEA9}" type="datetimeFigureOut">
              <a:rPr lang="uk-UA" smtClean="0"/>
              <a:t>15.05.2025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59992E-8BB6-4106-BF14-4C29C2FB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96A9A3-80FE-4ADA-B433-98AA6F159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4B8D-DC3B-4EB0-A90D-D138C75B2E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577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07D6E-FFBE-4854-9F15-4B49D1F80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4A295E-390D-4205-A984-AF01DFE2F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22EDC7-1F97-418D-8442-1FA868BFB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0F3E71-CE43-438A-BFE0-D391965EA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F708-3363-4A71-A486-2D84F1BCDEA9}" type="datetimeFigureOut">
              <a:rPr lang="uk-UA" smtClean="0"/>
              <a:t>15.05.2025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AA5746-D8A6-45AF-ACFF-975BA8C9E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C49842-2262-4A47-A10B-58A4C167E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4B8D-DC3B-4EB0-A90D-D138C75B2E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523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425C4-0F96-4A4B-B19E-BB90ADA72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AD89CF-F037-4B80-9F7C-EF78A70FA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7336CB-DC8D-4E0E-B940-66F110DE4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826680-837D-4263-B445-DE586B93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F708-3363-4A71-A486-2D84F1BCDEA9}" type="datetimeFigureOut">
              <a:rPr lang="uk-UA" smtClean="0"/>
              <a:t>15.05.2025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BF8FB6-EDC5-48A8-9173-9ECB806AF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21E544-8FDF-4EA7-B8FC-E4C6A2858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34B8D-DC3B-4EB0-A90D-D138C75B2E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389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1F2319-D349-4F9A-A3DD-1D4C8DA57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1A9AF9-DD44-473B-A0B3-3BC64C6CE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DFE4DB-C359-4273-A770-3C6F3AC7C1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7F708-3363-4A71-A486-2D84F1BCDEA9}" type="datetimeFigureOut">
              <a:rPr lang="uk-UA" smtClean="0"/>
              <a:t>15.05.2025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12B57B-4974-4AFA-A901-A79264FD7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14966B-C82E-4349-B6E5-950C67C57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34B8D-DC3B-4EB0-A90D-D138C75B2E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765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FA6AD5-F748-4A38-ACAF-3ADD09F168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2" b="18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B4AB7D-0926-4A4C-8F81-A9112661B96C}"/>
              </a:ext>
            </a:extLst>
          </p:cNvPr>
          <p:cNvSpPr/>
          <p:nvPr/>
        </p:nvSpPr>
        <p:spPr>
          <a:xfrm>
            <a:off x="-1524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:a16="http://schemas.microsoft.com/office/drawing/2014/main" id="{D0B34F10-50D4-4A3F-827B-AE1DD7535EDD}"/>
              </a:ext>
            </a:extLst>
          </p:cNvPr>
          <p:cNvSpPr/>
          <p:nvPr/>
        </p:nvSpPr>
        <p:spPr>
          <a:xfrm>
            <a:off x="502920" y="438912"/>
            <a:ext cx="11183112" cy="5980176"/>
          </a:xfrm>
          <a:prstGeom prst="round2DiagRect">
            <a:avLst>
              <a:gd name="adj1" fmla="val 12423"/>
              <a:gd name="adj2" fmla="val 0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FD4E9F48-DF33-4B74-B3F1-725917ADA365}"/>
              </a:ext>
            </a:extLst>
          </p:cNvPr>
          <p:cNvSpPr/>
          <p:nvPr/>
        </p:nvSpPr>
        <p:spPr>
          <a:xfrm>
            <a:off x="4804315" y="1125878"/>
            <a:ext cx="2583370" cy="38041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206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199267-5C37-4D3C-A7F9-A5E616B7F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539" y="1208086"/>
            <a:ext cx="1968921" cy="216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4E8B8C-49E6-44DB-9047-0789DF96393E}"/>
              </a:ext>
            </a:extLst>
          </p:cNvPr>
          <p:cNvSpPr txBox="1"/>
          <p:nvPr/>
        </p:nvSpPr>
        <p:spPr>
          <a:xfrm>
            <a:off x="3252216" y="5028533"/>
            <a:ext cx="568756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Ольга </a:t>
            </a:r>
            <a:r>
              <a:rPr lang="uk-UA" sz="2800" dirty="0" err="1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Просянюк</a:t>
            </a:r>
            <a:r>
              <a:rPr lang="uk-UA" sz="2800" dirty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uk-UA" sz="2800" dirty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500" dirty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керуюча партнерка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A041F226-3A35-41C1-B59F-E204202A937A}"/>
              </a:ext>
            </a:extLst>
          </p:cNvPr>
          <p:cNvSpPr/>
          <p:nvPr/>
        </p:nvSpPr>
        <p:spPr>
          <a:xfrm>
            <a:off x="2914889" y="2820653"/>
            <a:ext cx="6381845" cy="86983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B1AF35-3AC8-4081-ABED-4B64080F8A19}"/>
              </a:ext>
            </a:extLst>
          </p:cNvPr>
          <p:cNvSpPr txBox="1"/>
          <p:nvPr/>
        </p:nvSpPr>
        <p:spPr>
          <a:xfrm>
            <a:off x="2058924" y="1881199"/>
            <a:ext cx="807415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5500" spc="200" dirty="0" err="1">
                <a:ln w="0"/>
                <a:solidFill>
                  <a:srgbClr val="002060"/>
                </a:solidFill>
                <a:latin typeface="Impact" panose="020B0806030902050204" pitchFamily="34" charset="0"/>
              </a:rPr>
              <a:t>Новий</a:t>
            </a:r>
            <a:r>
              <a:rPr lang="ru-RU" sz="5500" spc="200" dirty="0">
                <a:ln w="0"/>
                <a:solidFill>
                  <a:srgbClr val="002060"/>
                </a:solidFill>
                <a:latin typeface="Impact" panose="020B0806030902050204" pitchFamily="34" charset="0"/>
              </a:rPr>
              <a:t> стиль </a:t>
            </a:r>
            <a:r>
              <a:rPr lang="ru-RU" sz="5500" spc="200" dirty="0" err="1">
                <a:ln w="0"/>
                <a:solidFill>
                  <a:srgbClr val="002060"/>
                </a:solidFill>
                <a:latin typeface="Impact" panose="020B0806030902050204" pitchFamily="34" charset="0"/>
              </a:rPr>
              <a:t>лідерства</a:t>
            </a:r>
            <a:r>
              <a:rPr lang="ru-RU" sz="5500" spc="200" dirty="0">
                <a:ln w="0"/>
                <a:solidFill>
                  <a:srgbClr val="002060"/>
                </a:solidFill>
                <a:latin typeface="Impact" panose="020B0806030902050204" pitchFamily="34" charset="0"/>
              </a:rPr>
              <a:t>.</a:t>
            </a:r>
          </a:p>
          <a:p>
            <a:pPr algn="ctr">
              <a:spcAft>
                <a:spcPts val="600"/>
              </a:spcAft>
            </a:pPr>
            <a:r>
              <a:rPr lang="ru-RU" sz="5500" spc="200" dirty="0" err="1">
                <a:ln w="0"/>
                <a:solidFill>
                  <a:srgbClr val="002060"/>
                </a:solidFill>
                <a:latin typeface="Impact" panose="020B0806030902050204" pitchFamily="34" charset="0"/>
              </a:rPr>
              <a:t>Особистий</a:t>
            </a:r>
            <a:r>
              <a:rPr lang="ru-RU" sz="5500" spc="200" dirty="0">
                <a:ln w="0"/>
                <a:solidFill>
                  <a:srgbClr val="002060"/>
                </a:solidFill>
                <a:latin typeface="Impact" panose="020B0806030902050204" pitchFamily="34" charset="0"/>
              </a:rPr>
              <a:t> бренд.</a:t>
            </a:r>
          </a:p>
          <a:p>
            <a:pPr algn="ctr">
              <a:spcAft>
                <a:spcPts val="600"/>
              </a:spcAft>
            </a:pPr>
            <a:r>
              <a:rPr lang="ru-RU" sz="5500" spc="200" dirty="0">
                <a:ln w="0"/>
                <a:solidFill>
                  <a:srgbClr val="002060"/>
                </a:solidFill>
                <a:latin typeface="Impact" panose="020B0806030902050204" pitchFamily="34" charset="0"/>
              </a:rPr>
              <a:t>Роль </a:t>
            </a:r>
            <a:r>
              <a:rPr lang="ru-RU" sz="5500" spc="200" dirty="0" err="1">
                <a:ln w="0"/>
                <a:solidFill>
                  <a:srgbClr val="002060"/>
                </a:solidFill>
                <a:latin typeface="Impact" panose="020B0806030902050204" pitchFamily="34" charset="0"/>
              </a:rPr>
              <a:t>медійності</a:t>
            </a:r>
            <a:r>
              <a:rPr lang="ru-RU" sz="5500" spc="200" dirty="0">
                <a:ln w="0"/>
                <a:solidFill>
                  <a:srgbClr val="002060"/>
                </a:solidFill>
                <a:latin typeface="Impact" panose="020B0806030902050204" pitchFamily="34" charset="0"/>
              </a:rPr>
              <a:t>.</a:t>
            </a:r>
            <a:endParaRPr lang="uk-UA" sz="5500" spc="200" dirty="0">
              <a:ln w="0"/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6E1DF6-90CA-42AE-B13C-BDBF037B2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395B79D-BC7D-4C5C-B36E-8DB2D69CE32D}"/>
              </a:ext>
            </a:extLst>
          </p:cNvPr>
          <p:cNvSpPr/>
          <p:nvPr/>
        </p:nvSpPr>
        <p:spPr>
          <a:xfrm>
            <a:off x="9144" y="0"/>
            <a:ext cx="12192000" cy="6858000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:a16="http://schemas.microsoft.com/office/drawing/2014/main" id="{7B98568D-B446-45BC-8894-09FEF550008D}"/>
              </a:ext>
            </a:extLst>
          </p:cNvPr>
          <p:cNvSpPr/>
          <p:nvPr/>
        </p:nvSpPr>
        <p:spPr>
          <a:xfrm>
            <a:off x="502920" y="438912"/>
            <a:ext cx="3655314" cy="5980176"/>
          </a:xfrm>
          <a:prstGeom prst="round2DiagRect">
            <a:avLst>
              <a:gd name="adj1" fmla="val 12423"/>
              <a:gd name="adj2" fmla="val 0"/>
            </a:avLst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20A5C0-341F-4778-907F-E3D40D0975FC}"/>
              </a:ext>
            </a:extLst>
          </p:cNvPr>
          <p:cNvSpPr txBox="1"/>
          <p:nvPr/>
        </p:nvSpPr>
        <p:spPr>
          <a:xfrm>
            <a:off x="993803" y="1783241"/>
            <a:ext cx="267354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3000" spc="300" dirty="0">
                <a:ln w="0"/>
                <a:solidFill>
                  <a:schemeClr val="bg1"/>
                </a:solidFill>
                <a:latin typeface="Impact" panose="020B0806030902050204" pitchFamily="34" charset="0"/>
              </a:rPr>
              <a:t>СТИЛЬ</a:t>
            </a:r>
          </a:p>
          <a:p>
            <a:pPr algn="ctr">
              <a:spcAft>
                <a:spcPts val="600"/>
              </a:spcAft>
            </a:pPr>
            <a:r>
              <a:rPr lang="uk-UA" sz="3000" spc="300" dirty="0">
                <a:ln w="0"/>
                <a:solidFill>
                  <a:schemeClr val="bg1"/>
                </a:solidFill>
                <a:latin typeface="Impact" panose="020B0806030902050204" pitchFamily="34" charset="0"/>
              </a:rPr>
              <a:t>ЛІДЕРСТВА</a:t>
            </a:r>
          </a:p>
          <a:p>
            <a:pPr algn="ctr">
              <a:spcAft>
                <a:spcPts val="600"/>
              </a:spcAft>
            </a:pPr>
            <a:r>
              <a:rPr lang="uk-UA" sz="3000" spc="300" dirty="0">
                <a:ln w="0"/>
                <a:solidFill>
                  <a:schemeClr val="bg1"/>
                </a:solidFill>
                <a:latin typeface="Impact" panose="020B0806030902050204" pitchFamily="34" charset="0"/>
              </a:rPr>
              <a:t>ТА </a:t>
            </a:r>
          </a:p>
          <a:p>
            <a:pPr algn="ctr">
              <a:spcAft>
                <a:spcPts val="600"/>
              </a:spcAft>
            </a:pPr>
            <a:r>
              <a:rPr lang="uk-UA" sz="3000" spc="300" dirty="0">
                <a:ln w="0"/>
                <a:solidFill>
                  <a:schemeClr val="bg1"/>
                </a:solidFill>
                <a:latin typeface="Impact" panose="020B0806030902050204" pitchFamily="34" charset="0"/>
              </a:rPr>
              <a:t>ОСОБИСТИЙ</a:t>
            </a:r>
          </a:p>
          <a:p>
            <a:pPr algn="ctr">
              <a:spcAft>
                <a:spcPts val="600"/>
              </a:spcAft>
            </a:pPr>
            <a:r>
              <a:rPr lang="uk-UA" sz="3000" spc="300" dirty="0">
                <a:ln w="0"/>
                <a:solidFill>
                  <a:schemeClr val="bg1"/>
                </a:solidFill>
                <a:latin typeface="Impact" panose="020B0806030902050204" pitchFamily="34" charset="0"/>
              </a:rPr>
              <a:t>БРЕНД</a:t>
            </a:r>
          </a:p>
          <a:p>
            <a:pPr algn="ctr">
              <a:spcAft>
                <a:spcPts val="600"/>
              </a:spcAft>
            </a:pPr>
            <a:r>
              <a:rPr lang="uk-UA" sz="3000" spc="300" dirty="0">
                <a:ln w="0"/>
                <a:solidFill>
                  <a:schemeClr val="bg1"/>
                </a:solidFill>
                <a:latin typeface="Impact" panose="020B0806030902050204" pitchFamily="34" charset="0"/>
              </a:rPr>
              <a:t>ПАРТНЕРА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7E2D9A4-AAED-49C2-914D-A1DFB8C8D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205" y="319534"/>
            <a:ext cx="1312614" cy="144000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6D9BA89-7CDA-4698-8712-66A327E4995D}"/>
              </a:ext>
            </a:extLst>
          </p:cNvPr>
          <p:cNvGrpSpPr/>
          <p:nvPr/>
        </p:nvGrpSpPr>
        <p:grpSpPr>
          <a:xfrm>
            <a:off x="3785008" y="817895"/>
            <a:ext cx="7898648" cy="824791"/>
            <a:chOff x="3785008" y="817895"/>
            <a:chExt cx="7898648" cy="824791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D9BDEA09-4B24-4C6E-B342-96BD5632533F}"/>
                </a:ext>
              </a:extLst>
            </p:cNvPr>
            <p:cNvGrpSpPr/>
            <p:nvPr/>
          </p:nvGrpSpPr>
          <p:grpSpPr>
            <a:xfrm>
              <a:off x="3785008" y="817895"/>
              <a:ext cx="7898648" cy="824791"/>
              <a:chOff x="3785008" y="1081849"/>
              <a:chExt cx="7898648" cy="824791"/>
            </a:xfrm>
          </p:grpSpPr>
          <p:sp>
            <p:nvSpPr>
              <p:cNvPr id="8" name="Прямоугольник: скругленные противолежащие углы 7">
                <a:extLst>
                  <a:ext uri="{FF2B5EF4-FFF2-40B4-BE49-F238E27FC236}">
                    <a16:creationId xmlns:a16="http://schemas.microsoft.com/office/drawing/2014/main" id="{EDCC63D7-578F-4FE7-B15C-E0B50B5DD678}"/>
                  </a:ext>
                </a:extLst>
              </p:cNvPr>
              <p:cNvSpPr/>
              <p:nvPr/>
            </p:nvSpPr>
            <p:spPr>
              <a:xfrm>
                <a:off x="3785008" y="1081849"/>
                <a:ext cx="7898648" cy="485299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chemeClr val="bg2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000" spc="100" dirty="0"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Impact" panose="020B0806030902050204" pitchFamily="34" charset="0"/>
                  </a:rPr>
                  <a:t>ПРОФЕСІЙНА ЕКСПЕРТИЗА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582891-8F5A-4719-BEAC-8823778288E4}"/>
                  </a:ext>
                </a:extLst>
              </p:cNvPr>
              <p:cNvSpPr txBox="1"/>
              <p:nvPr/>
            </p:nvSpPr>
            <p:spPr>
              <a:xfrm>
                <a:off x="5203448" y="1598863"/>
                <a:ext cx="5061767" cy="307777"/>
              </a:xfrm>
              <a:prstGeom prst="rect">
                <a:avLst/>
              </a:prstGeom>
              <a:noFill/>
            </p:spPr>
            <p:txBody>
              <a:bodyPr wrap="square" numCol="3" spcCol="360000" rtlCol="0">
                <a:spAutoFit/>
              </a:bodyPr>
              <a:lstStyle/>
              <a:p>
                <a:pPr lvl="0" algn="ctr" defTabSz="895350"/>
                <a:r>
                  <a:rPr lang="uk-UA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Спеціалізація</a:t>
                </a:r>
              </a:p>
              <a:p>
                <a:pPr lvl="0" algn="ctr"/>
                <a:r>
                  <a:rPr lang="uk-UA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Складні кейси</a:t>
                </a:r>
              </a:p>
              <a:p>
                <a:pPr lvl="0" algn="ctr"/>
                <a:r>
                  <a:rPr lang="uk-UA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Репутація</a:t>
                </a:r>
              </a:p>
            </p:txBody>
          </p:sp>
        </p:grp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7EC1C81E-72DF-4F14-8804-B9CDFBFC2234}"/>
                </a:ext>
              </a:extLst>
            </p:cNvPr>
            <p:cNvCxnSpPr/>
            <p:nvPr/>
          </p:nvCxnSpPr>
          <p:spPr>
            <a:xfrm>
              <a:off x="6766560" y="1499616"/>
              <a:ext cx="180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F9441091-0BC4-4455-8C45-D1749606F151}"/>
                </a:ext>
              </a:extLst>
            </p:cNvPr>
            <p:cNvCxnSpPr/>
            <p:nvPr/>
          </p:nvCxnSpPr>
          <p:spPr>
            <a:xfrm>
              <a:off x="8583168" y="1499616"/>
              <a:ext cx="180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FC2DB9D-C3FF-47EA-B91B-9FC54F717049}"/>
              </a:ext>
            </a:extLst>
          </p:cNvPr>
          <p:cNvGrpSpPr/>
          <p:nvPr/>
        </p:nvGrpSpPr>
        <p:grpSpPr>
          <a:xfrm>
            <a:off x="3785008" y="1927645"/>
            <a:ext cx="7904072" cy="835995"/>
            <a:chOff x="3785008" y="1927645"/>
            <a:chExt cx="7904072" cy="83599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C9A2E1FB-B689-4AED-813A-9B64D723A00B}"/>
                </a:ext>
              </a:extLst>
            </p:cNvPr>
            <p:cNvGrpSpPr/>
            <p:nvPr/>
          </p:nvGrpSpPr>
          <p:grpSpPr>
            <a:xfrm>
              <a:off x="3785008" y="1927645"/>
              <a:ext cx="7904072" cy="835995"/>
              <a:chOff x="3785008" y="2311126"/>
              <a:chExt cx="7904072" cy="835995"/>
            </a:xfrm>
          </p:grpSpPr>
          <p:sp>
            <p:nvSpPr>
              <p:cNvPr id="20" name="Прямоугольник: скругленные противолежащие углы 19">
                <a:extLst>
                  <a:ext uri="{FF2B5EF4-FFF2-40B4-BE49-F238E27FC236}">
                    <a16:creationId xmlns:a16="http://schemas.microsoft.com/office/drawing/2014/main" id="{9257B6F9-3D13-4C7E-8ADD-30F2A6EC4D9C}"/>
                  </a:ext>
                </a:extLst>
              </p:cNvPr>
              <p:cNvSpPr/>
              <p:nvPr/>
            </p:nvSpPr>
            <p:spPr>
              <a:xfrm>
                <a:off x="3785008" y="2311126"/>
                <a:ext cx="7904072" cy="485299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chemeClr val="bg2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000" spc="100" dirty="0"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Impact" panose="020B0806030902050204" pitchFamily="34" charset="0"/>
                  </a:rPr>
                  <a:t>ЛІДЕРСТВО ТА ВПЛИВ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3EEB713-6E4D-44FC-BE91-1D4A35AA29F7}"/>
                  </a:ext>
                </a:extLst>
              </p:cNvPr>
              <p:cNvSpPr txBox="1"/>
              <p:nvPr/>
            </p:nvSpPr>
            <p:spPr>
              <a:xfrm>
                <a:off x="4840302" y="2839344"/>
                <a:ext cx="5788058" cy="307777"/>
              </a:xfrm>
              <a:prstGeom prst="rect">
                <a:avLst/>
              </a:prstGeom>
              <a:noFill/>
            </p:spPr>
            <p:txBody>
              <a:bodyPr wrap="square" numCol="3" spcCol="360000" rtlCol="0">
                <a:spAutoFit/>
              </a:bodyPr>
              <a:lstStyle/>
              <a:p>
                <a:pPr lvl="0" algn="ctr" defTabSz="895350"/>
                <a:r>
                  <a:rPr lang="uk-UA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Роль на ринку Визнання</a:t>
                </a:r>
              </a:p>
              <a:p>
                <a:pPr lvl="0" algn="ctr" defTabSz="895350"/>
                <a:r>
                  <a:rPr lang="uk-UA" sz="14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Менторство</a:t>
                </a:r>
                <a:endParaRPr lang="uk-UA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004B1666-B777-4735-9A5F-FB312A64CC8B}"/>
                </a:ext>
              </a:extLst>
            </p:cNvPr>
            <p:cNvCxnSpPr/>
            <p:nvPr/>
          </p:nvCxnSpPr>
          <p:spPr>
            <a:xfrm>
              <a:off x="6665976" y="2630424"/>
              <a:ext cx="180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70F4552F-12E3-4F8E-99E1-4A6C27BF9799}"/>
                </a:ext>
              </a:extLst>
            </p:cNvPr>
            <p:cNvCxnSpPr/>
            <p:nvPr/>
          </p:nvCxnSpPr>
          <p:spPr>
            <a:xfrm>
              <a:off x="8564880" y="2630424"/>
              <a:ext cx="180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01401C1-A9C8-472D-9C51-AC227D9338CB}"/>
              </a:ext>
            </a:extLst>
          </p:cNvPr>
          <p:cNvGrpSpPr/>
          <p:nvPr/>
        </p:nvGrpSpPr>
        <p:grpSpPr>
          <a:xfrm>
            <a:off x="3785008" y="3047097"/>
            <a:ext cx="7904073" cy="1261317"/>
            <a:chOff x="3785008" y="3047097"/>
            <a:chExt cx="7904073" cy="1261317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BD74391F-9B74-4274-9C53-346249E32C01}"/>
                </a:ext>
              </a:extLst>
            </p:cNvPr>
            <p:cNvGrpSpPr/>
            <p:nvPr/>
          </p:nvGrpSpPr>
          <p:grpSpPr>
            <a:xfrm>
              <a:off x="3785008" y="3047097"/>
              <a:ext cx="7904073" cy="1261317"/>
              <a:chOff x="3785008" y="3546867"/>
              <a:chExt cx="7904073" cy="1261317"/>
            </a:xfrm>
          </p:grpSpPr>
          <p:sp>
            <p:nvSpPr>
              <p:cNvPr id="22" name="Прямоугольник: скругленные противолежащие углы 21">
                <a:extLst>
                  <a:ext uri="{FF2B5EF4-FFF2-40B4-BE49-F238E27FC236}">
                    <a16:creationId xmlns:a16="http://schemas.microsoft.com/office/drawing/2014/main" id="{1A33C9F9-5236-47C2-A0D7-143F7FDBB480}"/>
                  </a:ext>
                </a:extLst>
              </p:cNvPr>
              <p:cNvSpPr/>
              <p:nvPr/>
            </p:nvSpPr>
            <p:spPr>
              <a:xfrm>
                <a:off x="3785008" y="3546867"/>
                <a:ext cx="7904073" cy="485299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chemeClr val="bg2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000" spc="100" dirty="0"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Impact" panose="020B0806030902050204" pitchFamily="34" charset="0"/>
                  </a:rPr>
                  <a:t>СОЦІАЛЬНА ВІДПОВІДАЛЬНІСТЬ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34860A1-C673-49B1-A8C2-4CE6A13D473B}"/>
                  </a:ext>
                </a:extLst>
              </p:cNvPr>
              <p:cNvSpPr txBox="1"/>
              <p:nvPr/>
            </p:nvSpPr>
            <p:spPr>
              <a:xfrm>
                <a:off x="4653256" y="4069520"/>
                <a:ext cx="6162149" cy="738664"/>
              </a:xfrm>
              <a:prstGeom prst="rect">
                <a:avLst/>
              </a:prstGeom>
              <a:noFill/>
            </p:spPr>
            <p:txBody>
              <a:bodyPr wrap="square" numCol="3" spcCol="360000" rtlCol="0">
                <a:spAutoFit/>
              </a:bodyPr>
              <a:lstStyle/>
              <a:p>
                <a:pPr algn="ctr" defTabSz="895350"/>
                <a:r>
                  <a:rPr lang="en-US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Pro bono </a:t>
                </a:r>
                <a:r>
                  <a:rPr lang="uk-UA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робота</a:t>
                </a:r>
              </a:p>
              <a:p>
                <a:pPr algn="ctr" defTabSz="895350"/>
                <a:endParaRPr lang="uk-UA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895350"/>
                <a:endParaRPr lang="uk-UA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895350"/>
                <a:r>
                  <a:rPr lang="uk-UA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Соціальні ініціативи</a:t>
                </a:r>
              </a:p>
              <a:p>
                <a:pPr algn="ctr" defTabSz="895350"/>
                <a:endParaRPr lang="uk-UA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895350"/>
                <a:endParaRPr lang="uk-UA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895350"/>
                <a:r>
                  <a:rPr lang="uk-UA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Протидія гендерним стереотипам</a:t>
                </a:r>
              </a:p>
            </p:txBody>
          </p:sp>
        </p:grp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D668E957-3150-4CC1-9EDA-85DEC0ECE42D}"/>
                </a:ext>
              </a:extLst>
            </p:cNvPr>
            <p:cNvCxnSpPr/>
            <p:nvPr/>
          </p:nvCxnSpPr>
          <p:spPr>
            <a:xfrm>
              <a:off x="6498336" y="3736848"/>
              <a:ext cx="180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06B3DE31-160C-406D-AA42-9F3A7E442DB1}"/>
                </a:ext>
              </a:extLst>
            </p:cNvPr>
            <p:cNvCxnSpPr/>
            <p:nvPr/>
          </p:nvCxnSpPr>
          <p:spPr>
            <a:xfrm>
              <a:off x="8693232" y="3736848"/>
              <a:ext cx="180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307D876-4B47-42DA-ADAF-7EE3533716DF}"/>
              </a:ext>
            </a:extLst>
          </p:cNvPr>
          <p:cNvGrpSpPr/>
          <p:nvPr/>
        </p:nvGrpSpPr>
        <p:grpSpPr>
          <a:xfrm>
            <a:off x="3785008" y="4196211"/>
            <a:ext cx="7904073" cy="1029072"/>
            <a:chOff x="3785008" y="4196211"/>
            <a:chExt cx="7904073" cy="1029072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157C05F5-4BF8-4D31-A70A-5C6FD00A782D}"/>
                </a:ext>
              </a:extLst>
            </p:cNvPr>
            <p:cNvGrpSpPr/>
            <p:nvPr/>
          </p:nvGrpSpPr>
          <p:grpSpPr>
            <a:xfrm>
              <a:off x="3785008" y="4196211"/>
              <a:ext cx="7904073" cy="1029072"/>
              <a:chOff x="3785008" y="4776242"/>
              <a:chExt cx="7904073" cy="1029072"/>
            </a:xfrm>
          </p:grpSpPr>
          <p:sp>
            <p:nvSpPr>
              <p:cNvPr id="24" name="Прямоугольник: скругленные противолежащие углы 23">
                <a:extLst>
                  <a:ext uri="{FF2B5EF4-FFF2-40B4-BE49-F238E27FC236}">
                    <a16:creationId xmlns:a16="http://schemas.microsoft.com/office/drawing/2014/main" id="{DDDD92CF-4F43-42D6-B9D9-5EF958645C4F}"/>
                  </a:ext>
                </a:extLst>
              </p:cNvPr>
              <p:cNvSpPr/>
              <p:nvPr/>
            </p:nvSpPr>
            <p:spPr>
              <a:xfrm>
                <a:off x="3785008" y="4776242"/>
                <a:ext cx="7904073" cy="485299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chemeClr val="bg2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000" spc="100" dirty="0"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Impact" panose="020B0806030902050204" pitchFamily="34" charset="0"/>
                  </a:rPr>
                  <a:t>ПЕРСОНАЛЬНИЙ СТИЛЬ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602EA47-25C4-432B-B9D4-EEB5D18D03E8}"/>
                  </a:ext>
                </a:extLst>
              </p:cNvPr>
              <p:cNvSpPr txBox="1"/>
              <p:nvPr/>
            </p:nvSpPr>
            <p:spPr>
              <a:xfrm>
                <a:off x="4530310" y="5301314"/>
                <a:ext cx="6408040" cy="504000"/>
              </a:xfrm>
              <a:prstGeom prst="rect">
                <a:avLst/>
              </a:prstGeom>
              <a:noFill/>
            </p:spPr>
            <p:txBody>
              <a:bodyPr wrap="square" numCol="3" spcCol="360000" rtlCol="0">
                <a:spAutoFit/>
              </a:bodyPr>
              <a:lstStyle/>
              <a:p>
                <a:pPr algn="ctr" defTabSz="895350">
                  <a:spcAft>
                    <a:spcPts val="600"/>
                  </a:spcAft>
                </a:pPr>
                <a:r>
                  <a:rPr lang="uk-UA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Стиль управління</a:t>
                </a:r>
                <a:br>
                  <a:rPr lang="uk-UA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uk-UA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та роботи</a:t>
                </a:r>
              </a:p>
              <a:p>
                <a:pPr algn="ctr" defTabSz="895350">
                  <a:spcAft>
                    <a:spcPts val="600"/>
                  </a:spcAft>
                </a:pPr>
                <a:r>
                  <a:rPr lang="uk-UA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Цінності</a:t>
                </a:r>
              </a:p>
              <a:p>
                <a:pPr lvl="0" algn="ctr" defTabSz="895350">
                  <a:spcAft>
                    <a:spcPts val="600"/>
                  </a:spcAft>
                </a:pPr>
                <a:r>
                  <a:rPr lang="uk-UA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Впізнаваний імідж</a:t>
                </a:r>
              </a:p>
            </p:txBody>
          </p:sp>
        </p:grp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9F0692B8-AAF4-4976-A567-316DE09C0549}"/>
                </a:ext>
              </a:extLst>
            </p:cNvPr>
            <p:cNvCxnSpPr/>
            <p:nvPr/>
          </p:nvCxnSpPr>
          <p:spPr>
            <a:xfrm>
              <a:off x="6733032" y="4880259"/>
              <a:ext cx="180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CA3A3865-783F-429C-A1AF-371432C041A3}"/>
                </a:ext>
              </a:extLst>
            </p:cNvPr>
            <p:cNvCxnSpPr/>
            <p:nvPr/>
          </p:nvCxnSpPr>
          <p:spPr>
            <a:xfrm>
              <a:off x="8525424" y="4880259"/>
              <a:ext cx="180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00DFCCD-56FC-443E-BC50-E0D6B013B9DF}"/>
              </a:ext>
            </a:extLst>
          </p:cNvPr>
          <p:cNvGrpSpPr/>
          <p:nvPr/>
        </p:nvGrpSpPr>
        <p:grpSpPr>
          <a:xfrm>
            <a:off x="3785009" y="5349263"/>
            <a:ext cx="7898647" cy="1254055"/>
            <a:chOff x="3785009" y="5349263"/>
            <a:chExt cx="7898647" cy="1254055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D0D9EE01-4D9A-4A07-A932-8EA516053DDC}"/>
                </a:ext>
              </a:extLst>
            </p:cNvPr>
            <p:cNvGrpSpPr/>
            <p:nvPr/>
          </p:nvGrpSpPr>
          <p:grpSpPr>
            <a:xfrm>
              <a:off x="3785009" y="5349263"/>
              <a:ext cx="7898647" cy="1254055"/>
              <a:chOff x="3853390" y="5853346"/>
              <a:chExt cx="7898647" cy="1254055"/>
            </a:xfrm>
          </p:grpSpPr>
          <p:sp>
            <p:nvSpPr>
              <p:cNvPr id="26" name="Прямоугольник: скругленные противолежащие углы 25">
                <a:extLst>
                  <a:ext uri="{FF2B5EF4-FFF2-40B4-BE49-F238E27FC236}">
                    <a16:creationId xmlns:a16="http://schemas.microsoft.com/office/drawing/2014/main" id="{06515D3A-C9A2-4DA9-9775-4E78B7AE8601}"/>
                  </a:ext>
                </a:extLst>
              </p:cNvPr>
              <p:cNvSpPr/>
              <p:nvPr/>
            </p:nvSpPr>
            <p:spPr>
              <a:xfrm>
                <a:off x="3853390" y="5853346"/>
                <a:ext cx="7898647" cy="485299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chemeClr val="bg2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000" spc="100" dirty="0">
                    <a:solidFill>
                      <a:srgbClr val="002060"/>
                    </a:solidFill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Impact" panose="020B0806030902050204" pitchFamily="34" charset="0"/>
                  </a:rPr>
                  <a:t>ПУБЛІЧНІСТЬ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E16494A-A16B-4383-893B-D27ED33A92B3}"/>
                  </a:ext>
                </a:extLst>
              </p:cNvPr>
              <p:cNvSpPr txBox="1"/>
              <p:nvPr/>
            </p:nvSpPr>
            <p:spPr>
              <a:xfrm>
                <a:off x="4441708" y="6368737"/>
                <a:ext cx="6722010" cy="738664"/>
              </a:xfrm>
              <a:prstGeom prst="rect">
                <a:avLst/>
              </a:prstGeom>
              <a:noFill/>
            </p:spPr>
            <p:txBody>
              <a:bodyPr wrap="square" numCol="3" spcCol="360000" rtlCol="0">
                <a:spAutoFit/>
              </a:bodyPr>
              <a:lstStyle/>
              <a:p>
                <a:pPr lvl="0" algn="ctr" defTabSz="895350"/>
                <a:r>
                  <a:rPr lang="uk-UA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Активність в соціальних мережах</a:t>
                </a:r>
                <a:br>
                  <a:rPr lang="uk-UA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uk-UA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895350"/>
                <a:r>
                  <a:rPr lang="uk-UA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Виступи на заходах</a:t>
                </a:r>
              </a:p>
              <a:p>
                <a:pPr algn="ctr" defTabSz="895350"/>
                <a:endParaRPr lang="uk-UA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895350"/>
                <a:endParaRPr lang="uk-UA" sz="14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895350"/>
                <a:r>
                  <a:rPr lang="uk-UA" sz="1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Публікації в медіа</a:t>
                </a:r>
              </a:p>
            </p:txBody>
          </p:sp>
        </p:grp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5E17EB11-E991-4635-B4D0-F99D8390FE4D}"/>
                </a:ext>
              </a:extLst>
            </p:cNvPr>
            <p:cNvCxnSpPr/>
            <p:nvPr/>
          </p:nvCxnSpPr>
          <p:spPr>
            <a:xfrm>
              <a:off x="6333408" y="6022848"/>
              <a:ext cx="180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8AF5A123-79B0-4272-9E91-D770DFA9AECE}"/>
                </a:ext>
              </a:extLst>
            </p:cNvPr>
            <p:cNvCxnSpPr/>
            <p:nvPr/>
          </p:nvCxnSpPr>
          <p:spPr>
            <a:xfrm>
              <a:off x="8818032" y="6038088"/>
              <a:ext cx="180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330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884D8A-89AE-479B-808B-C906791FD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56E0C5F-9903-4051-A678-FE2E2653A520}"/>
              </a:ext>
            </a:extLst>
          </p:cNvPr>
          <p:cNvSpPr/>
          <p:nvPr/>
        </p:nvSpPr>
        <p:spPr>
          <a:xfrm>
            <a:off x="3810000" y="0"/>
            <a:ext cx="4572000" cy="6858000"/>
          </a:xfrm>
          <a:prstGeom prst="rect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96B631D5-A488-41A9-AB3C-84B2684DC188}"/>
              </a:ext>
            </a:extLst>
          </p:cNvPr>
          <p:cNvSpPr/>
          <p:nvPr/>
        </p:nvSpPr>
        <p:spPr>
          <a:xfrm>
            <a:off x="502920" y="438912"/>
            <a:ext cx="11183112" cy="5980176"/>
          </a:xfrm>
          <a:prstGeom prst="round2DiagRect">
            <a:avLst>
              <a:gd name="adj1" fmla="val 12423"/>
              <a:gd name="adj2" fmla="val 0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02517B-6040-4473-98D1-771116E4E0BD}"/>
              </a:ext>
            </a:extLst>
          </p:cNvPr>
          <p:cNvSpPr txBox="1"/>
          <p:nvPr/>
        </p:nvSpPr>
        <p:spPr>
          <a:xfrm>
            <a:off x="3813049" y="1291293"/>
            <a:ext cx="456285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3000" spc="300" dirty="0">
                <a:ln w="0"/>
                <a:solidFill>
                  <a:schemeClr val="bg1"/>
                </a:solidFill>
                <a:latin typeface="Impact" panose="020B0806030902050204" pitchFamily="34" charset="0"/>
              </a:rPr>
              <a:t>РІЗНИЦЯ В</a:t>
            </a:r>
          </a:p>
          <a:p>
            <a:pPr algn="ctr">
              <a:spcAft>
                <a:spcPts val="600"/>
              </a:spcAft>
            </a:pPr>
            <a:r>
              <a:rPr lang="uk-UA" sz="3000" spc="300" dirty="0">
                <a:ln w="0"/>
                <a:solidFill>
                  <a:schemeClr val="bg1"/>
                </a:solidFill>
                <a:latin typeface="Impact" panose="020B0806030902050204" pitchFamily="34" charset="0"/>
              </a:rPr>
              <a:t>СТИЛЯХ УПРАВЛІННЯ</a:t>
            </a:r>
          </a:p>
          <a:p>
            <a:pPr algn="ctr">
              <a:spcAft>
                <a:spcPts val="600"/>
              </a:spcAft>
            </a:pPr>
            <a:r>
              <a:rPr lang="uk-UA" sz="3000" spc="300" dirty="0">
                <a:ln w="0"/>
                <a:solidFill>
                  <a:schemeClr val="bg1"/>
                </a:solidFill>
                <a:latin typeface="Impact" panose="020B0806030902050204" pitchFamily="34" charset="0"/>
              </a:rPr>
              <a:t>МІЖ</a:t>
            </a:r>
          </a:p>
          <a:p>
            <a:pPr algn="ctr">
              <a:spcAft>
                <a:spcPts val="600"/>
              </a:spcAft>
            </a:pPr>
            <a:r>
              <a:rPr lang="uk-UA" sz="3000" spc="300" dirty="0">
                <a:ln w="0"/>
                <a:solidFill>
                  <a:schemeClr val="bg1"/>
                </a:solidFill>
                <a:latin typeface="Impact" panose="020B0806030902050204" pitchFamily="34" charset="0"/>
              </a:rPr>
              <a:t>ПАРТНЕРОМ-</a:t>
            </a:r>
          </a:p>
          <a:p>
            <a:pPr algn="ctr">
              <a:spcAft>
                <a:spcPts val="600"/>
              </a:spcAft>
            </a:pPr>
            <a:r>
              <a:rPr lang="uk-UA" sz="3000" spc="300" dirty="0">
                <a:ln w="0"/>
                <a:solidFill>
                  <a:schemeClr val="bg1"/>
                </a:solidFill>
                <a:latin typeface="Impact" panose="020B0806030902050204" pitchFamily="34" charset="0"/>
              </a:rPr>
              <a:t>ЖІНКОЮ</a:t>
            </a:r>
          </a:p>
          <a:p>
            <a:pPr algn="ctr">
              <a:spcAft>
                <a:spcPts val="600"/>
              </a:spcAft>
            </a:pPr>
            <a:r>
              <a:rPr lang="uk-UA" sz="3000" spc="300" dirty="0">
                <a:ln w="0"/>
                <a:solidFill>
                  <a:schemeClr val="bg1"/>
                </a:solidFill>
                <a:latin typeface="Impact" panose="020B0806030902050204" pitchFamily="34" charset="0"/>
              </a:rPr>
              <a:t>ТА</a:t>
            </a:r>
          </a:p>
          <a:p>
            <a:pPr algn="ctr">
              <a:spcAft>
                <a:spcPts val="600"/>
              </a:spcAft>
            </a:pPr>
            <a:r>
              <a:rPr lang="uk-UA" sz="3000" spc="300" dirty="0">
                <a:ln w="0"/>
                <a:solidFill>
                  <a:schemeClr val="bg1"/>
                </a:solidFill>
                <a:latin typeface="Impact" panose="020B0806030902050204" pitchFamily="34" charset="0"/>
              </a:rPr>
              <a:t>ПАРТНЕРОМ</a:t>
            </a:r>
            <a:r>
              <a:rPr lang="en-US" sz="3000" spc="300" dirty="0">
                <a:ln w="0"/>
                <a:solidFill>
                  <a:schemeClr val="bg1"/>
                </a:solidFill>
                <a:latin typeface="Impact" panose="020B0806030902050204" pitchFamily="34" charset="0"/>
              </a:rPr>
              <a:t>-</a:t>
            </a:r>
            <a:endParaRPr lang="uk-UA" sz="3000" spc="300" dirty="0">
              <a:ln w="0"/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uk-UA" sz="3000" spc="300" dirty="0">
                <a:ln w="0"/>
                <a:solidFill>
                  <a:schemeClr val="bg1"/>
                </a:solidFill>
                <a:latin typeface="Impact" panose="020B0806030902050204" pitchFamily="34" charset="0"/>
              </a:rPr>
              <a:t>ЧОЛОВІКОМ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A638B1-441A-4DC3-965C-EF34131ACE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693" y="147382"/>
            <a:ext cx="1312614" cy="14400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9C1376A-2391-4A8A-BC4B-C8A361463172}"/>
              </a:ext>
            </a:extLst>
          </p:cNvPr>
          <p:cNvCxnSpPr/>
          <p:nvPr/>
        </p:nvCxnSpPr>
        <p:spPr>
          <a:xfrm>
            <a:off x="3810000" y="437110"/>
            <a:ext cx="4572000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CE328A3-16DB-45D2-86B6-412090428F3D}"/>
              </a:ext>
            </a:extLst>
          </p:cNvPr>
          <p:cNvCxnSpPr/>
          <p:nvPr/>
        </p:nvCxnSpPr>
        <p:spPr>
          <a:xfrm>
            <a:off x="3806952" y="6419088"/>
            <a:ext cx="4572000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: скругленные противолежащие углы 11">
            <a:extLst>
              <a:ext uri="{FF2B5EF4-FFF2-40B4-BE49-F238E27FC236}">
                <a16:creationId xmlns:a16="http://schemas.microsoft.com/office/drawing/2014/main" id="{DE230B52-1C99-405D-B2CD-EE588A773856}"/>
              </a:ext>
            </a:extLst>
          </p:cNvPr>
          <p:cNvSpPr/>
          <p:nvPr/>
        </p:nvSpPr>
        <p:spPr>
          <a:xfrm>
            <a:off x="749821" y="1181814"/>
            <a:ext cx="2805082" cy="715470"/>
          </a:xfrm>
          <a:prstGeom prst="round2DiagRect">
            <a:avLst>
              <a:gd name="adj1" fmla="val 39776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spc="100" dirty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Impact" panose="020B0806030902050204" pitchFamily="34" charset="0"/>
              </a:rPr>
              <a:t>СТИЛЬ</a:t>
            </a:r>
            <a:br>
              <a:rPr lang="uk-UA" sz="2000" spc="100" dirty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Impact" panose="020B0806030902050204" pitchFamily="34" charset="0"/>
              </a:rPr>
            </a:br>
            <a:r>
              <a:rPr lang="uk-UA" sz="2000" spc="100" dirty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Impact" panose="020B0806030902050204" pitchFamily="34" charset="0"/>
              </a:rPr>
              <a:t>КЕРІВНИЦТВА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D8225162-5FD1-4A16-9CDB-C0E13D459BB5}"/>
              </a:ext>
            </a:extLst>
          </p:cNvPr>
          <p:cNvSpPr/>
          <p:nvPr/>
        </p:nvSpPr>
        <p:spPr>
          <a:xfrm>
            <a:off x="8633128" y="1245822"/>
            <a:ext cx="2809048" cy="715470"/>
          </a:xfrm>
          <a:prstGeom prst="round2DiagRect">
            <a:avLst>
              <a:gd name="adj1" fmla="val 39776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spc="100" dirty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Impact" panose="020B0806030902050204" pitchFamily="34" charset="0"/>
              </a:rPr>
              <a:t>УПРАВЛІННЯ КОНФЛІКТАМИ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ECF45F6-B1C0-4C96-B7E2-23E626340CE7}"/>
              </a:ext>
            </a:extLst>
          </p:cNvPr>
          <p:cNvGrpSpPr/>
          <p:nvPr/>
        </p:nvGrpSpPr>
        <p:grpSpPr>
          <a:xfrm>
            <a:off x="502920" y="1905556"/>
            <a:ext cx="3412236" cy="1278540"/>
            <a:chOff x="502920" y="1905556"/>
            <a:chExt cx="3412236" cy="1278540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01F4499-8C27-4CBD-A6DE-6D9A64529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519" y="1905556"/>
              <a:ext cx="1154452" cy="1260000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6726919-DC85-482E-905C-F65FF4E6F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4145" y="1924096"/>
              <a:ext cx="1274727" cy="12600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9294B01-3DBB-45DC-A479-4A4C1B894498}"/>
                </a:ext>
              </a:extLst>
            </p:cNvPr>
            <p:cNvSpPr txBox="1"/>
            <p:nvPr/>
          </p:nvSpPr>
          <p:spPr>
            <a:xfrm>
              <a:off x="502920" y="2127421"/>
              <a:ext cx="1560576" cy="954107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r" defTabSz="895350"/>
              <a:r>
                <a:rPr lang="uk-UA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Індивідуальний</a:t>
              </a:r>
            </a:p>
            <a:p>
              <a:pPr algn="r" defTabSz="895350"/>
              <a:r>
                <a:rPr lang="uk-UA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стиль,</a:t>
              </a:r>
            </a:p>
            <a:p>
              <a:pPr algn="r" defTabSz="895350"/>
              <a:r>
                <a:rPr lang="uk-UA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орієнтований</a:t>
              </a:r>
            </a:p>
            <a:p>
              <a:pPr algn="r" defTabSz="895350"/>
              <a:r>
                <a:rPr lang="uk-UA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команду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352E94A-9226-4909-BC1B-C834FE1DAEDE}"/>
                </a:ext>
              </a:extLst>
            </p:cNvPr>
            <p:cNvSpPr txBox="1"/>
            <p:nvPr/>
          </p:nvSpPr>
          <p:spPr>
            <a:xfrm>
              <a:off x="2264664" y="2127421"/>
              <a:ext cx="1650492" cy="738664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defTabSz="895350"/>
              <a:r>
                <a:rPr lang="uk-UA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Ієрархічний чи авторитарний</a:t>
              </a:r>
            </a:p>
            <a:p>
              <a:pPr defTabSz="895350"/>
              <a:r>
                <a:rPr lang="uk-UA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стиль</a:t>
              </a:r>
            </a:p>
          </p:txBody>
        </p: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225ED7B3-4CF2-4D22-9B84-1CCBD218DF3F}"/>
                </a:ext>
              </a:extLst>
            </p:cNvPr>
            <p:cNvCxnSpPr/>
            <p:nvPr/>
          </p:nvCxnSpPr>
          <p:spPr>
            <a:xfrm>
              <a:off x="2156460" y="2122290"/>
              <a:ext cx="0" cy="954107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166E103-B909-4743-B0A5-EAC1E0E1E22C}"/>
              </a:ext>
            </a:extLst>
          </p:cNvPr>
          <p:cNvGrpSpPr/>
          <p:nvPr/>
        </p:nvGrpSpPr>
        <p:grpSpPr>
          <a:xfrm>
            <a:off x="8378952" y="1905556"/>
            <a:ext cx="3412236" cy="1278540"/>
            <a:chOff x="8378952" y="1905556"/>
            <a:chExt cx="3412236" cy="1278540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28C64E59-F17B-4F39-85AF-B52CE1020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3403" y="1905556"/>
              <a:ext cx="1154452" cy="126000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36FE87E6-5ECA-4A30-97F9-7E110D7A9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9029" y="1924096"/>
              <a:ext cx="1274727" cy="12600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46CF335-BB1D-4621-9246-CF430415B783}"/>
                </a:ext>
              </a:extLst>
            </p:cNvPr>
            <p:cNvSpPr txBox="1"/>
            <p:nvPr/>
          </p:nvSpPr>
          <p:spPr>
            <a:xfrm>
              <a:off x="8378952" y="2127421"/>
              <a:ext cx="1560576" cy="738664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r" defTabSz="895350"/>
              <a:r>
                <a:rPr lang="uk-UA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Компроміси та оптимальні рішення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D305D69-E91E-4346-98D0-088C4ACFA90B}"/>
                </a:ext>
              </a:extLst>
            </p:cNvPr>
            <p:cNvSpPr txBox="1"/>
            <p:nvPr/>
          </p:nvSpPr>
          <p:spPr>
            <a:xfrm>
              <a:off x="10140696" y="2127421"/>
              <a:ext cx="1650492" cy="738664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defTabSz="895350"/>
              <a:r>
                <a:rPr lang="uk-UA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Рішення прямолінійні та конфронтаційні</a:t>
              </a: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9640DA0E-0F6B-4E03-8A84-B6FCB393102F}"/>
                </a:ext>
              </a:extLst>
            </p:cNvPr>
            <p:cNvCxnSpPr/>
            <p:nvPr/>
          </p:nvCxnSpPr>
          <p:spPr>
            <a:xfrm>
              <a:off x="10034016" y="2122290"/>
              <a:ext cx="0" cy="954107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Прямоугольник: скругленные противолежащие углы 14">
            <a:extLst>
              <a:ext uri="{FF2B5EF4-FFF2-40B4-BE49-F238E27FC236}">
                <a16:creationId xmlns:a16="http://schemas.microsoft.com/office/drawing/2014/main" id="{CA399139-F388-4C6E-B5B0-482C48283BB7}"/>
              </a:ext>
            </a:extLst>
          </p:cNvPr>
          <p:cNvSpPr/>
          <p:nvPr/>
        </p:nvSpPr>
        <p:spPr>
          <a:xfrm>
            <a:off x="749818" y="3703320"/>
            <a:ext cx="2805082" cy="715470"/>
          </a:xfrm>
          <a:prstGeom prst="round2DiagRect">
            <a:avLst>
              <a:gd name="adj1" fmla="val 39776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spc="100" dirty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Impact" panose="020B0806030902050204" pitchFamily="34" charset="0"/>
              </a:rPr>
              <a:t>КОРПОРАТИВНА КУЛЬТУРА</a:t>
            </a:r>
          </a:p>
        </p:txBody>
      </p:sp>
      <p:sp>
        <p:nvSpPr>
          <p:cNvPr id="16" name="Прямоугольник: скругленные противолежащие углы 15">
            <a:extLst>
              <a:ext uri="{FF2B5EF4-FFF2-40B4-BE49-F238E27FC236}">
                <a16:creationId xmlns:a16="http://schemas.microsoft.com/office/drawing/2014/main" id="{35F79C02-813D-4310-93FC-18BC02C4E458}"/>
              </a:ext>
            </a:extLst>
          </p:cNvPr>
          <p:cNvSpPr/>
          <p:nvPr/>
        </p:nvSpPr>
        <p:spPr>
          <a:xfrm>
            <a:off x="8633114" y="3703320"/>
            <a:ext cx="2809047" cy="715470"/>
          </a:xfrm>
          <a:prstGeom prst="round2DiagRect">
            <a:avLst>
              <a:gd name="adj1" fmla="val 39776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spc="100" dirty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Impact" panose="020B0806030902050204" pitchFamily="34" charset="0"/>
              </a:rPr>
              <a:t>ЗОВНІШНЄ СПРИЙНЯТТЯ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D1F869E2-79AD-45DC-A971-E2A73312312F}"/>
              </a:ext>
            </a:extLst>
          </p:cNvPr>
          <p:cNvGrpSpPr/>
          <p:nvPr/>
        </p:nvGrpSpPr>
        <p:grpSpPr>
          <a:xfrm>
            <a:off x="521486" y="4473161"/>
            <a:ext cx="3393670" cy="1278540"/>
            <a:chOff x="521486" y="4473161"/>
            <a:chExt cx="3393670" cy="1278540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73AC65EF-07E0-4BAA-B6B7-493FEE250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556" y="4473161"/>
              <a:ext cx="1154452" cy="1260000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AD96ACF5-2820-40A9-BDC3-20D4E7F6B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0182" y="4491701"/>
              <a:ext cx="1274727" cy="12600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81D1819-D943-4DB7-9A34-B6A62D99D2DD}"/>
                </a:ext>
              </a:extLst>
            </p:cNvPr>
            <p:cNvSpPr txBox="1"/>
            <p:nvPr/>
          </p:nvSpPr>
          <p:spPr>
            <a:xfrm>
              <a:off x="521486" y="4655512"/>
              <a:ext cx="1542010" cy="954107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r" defTabSz="895350"/>
              <a:r>
                <a:rPr lang="uk-UA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Сприятливий мікроклімат, емпатія, </a:t>
              </a:r>
              <a:r>
                <a:rPr lang="uk-UA" sz="1400" spc="-7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розвиток талантів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BAA4C92-04AB-4CE5-84A9-76026893D562}"/>
                </a:ext>
              </a:extLst>
            </p:cNvPr>
            <p:cNvSpPr txBox="1"/>
            <p:nvPr/>
          </p:nvSpPr>
          <p:spPr>
            <a:xfrm>
              <a:off x="2264664" y="4655512"/>
              <a:ext cx="1650492" cy="738664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defTabSz="895350"/>
              <a:r>
                <a:rPr lang="uk-UA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Результат, </a:t>
              </a:r>
              <a:br>
                <a:rPr lang="uk-UA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KPI</a:t>
              </a:r>
              <a:r>
                <a:rPr lang="uk-UA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прибутковість</a:t>
              </a:r>
            </a:p>
          </p:txBody>
        </p: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C08E0CCE-8546-43C8-B66F-D190044E9B01}"/>
                </a:ext>
              </a:extLst>
            </p:cNvPr>
            <p:cNvCxnSpPr/>
            <p:nvPr/>
          </p:nvCxnSpPr>
          <p:spPr>
            <a:xfrm>
              <a:off x="2156460" y="4645691"/>
              <a:ext cx="0" cy="954107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F841A1C7-CE04-4F9F-88D8-3CF4D18DF162}"/>
              </a:ext>
            </a:extLst>
          </p:cNvPr>
          <p:cNvGrpSpPr/>
          <p:nvPr/>
        </p:nvGrpSpPr>
        <p:grpSpPr>
          <a:xfrm>
            <a:off x="8378952" y="4467915"/>
            <a:ext cx="3412236" cy="1278540"/>
            <a:chOff x="8378952" y="4467915"/>
            <a:chExt cx="3412236" cy="1278540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538DF041-BFED-45C4-B0A5-E16789B1F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5070" y="4467915"/>
              <a:ext cx="1154452" cy="1260000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9B88554B-8BDA-43E9-BE2B-258AF2D14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696" y="4486455"/>
              <a:ext cx="1274727" cy="12600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BFD5D20-1E19-4152-BFDF-9B920065E320}"/>
                </a:ext>
              </a:extLst>
            </p:cNvPr>
            <p:cNvSpPr txBox="1"/>
            <p:nvPr/>
          </p:nvSpPr>
          <p:spPr>
            <a:xfrm>
              <a:off x="8378952" y="4645691"/>
              <a:ext cx="1560576" cy="738664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r" defTabSz="895350"/>
              <a:r>
                <a:rPr lang="uk-UA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Критичніше оцінювання жінок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580C540-EE7A-4696-9310-163984819D5E}"/>
                </a:ext>
              </a:extLst>
            </p:cNvPr>
            <p:cNvSpPr txBox="1"/>
            <p:nvPr/>
          </p:nvSpPr>
          <p:spPr>
            <a:xfrm>
              <a:off x="10140696" y="4645691"/>
              <a:ext cx="1650492" cy="738664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defTabSz="895350"/>
              <a:r>
                <a:rPr lang="uk-UA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Наявність гендерних стереотипів</a:t>
              </a:r>
            </a:p>
          </p:txBody>
        </p: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0A81358C-6BF5-4535-97AA-19678DA21B3A}"/>
                </a:ext>
              </a:extLst>
            </p:cNvPr>
            <p:cNvCxnSpPr/>
            <p:nvPr/>
          </p:nvCxnSpPr>
          <p:spPr>
            <a:xfrm>
              <a:off x="10027920" y="4640894"/>
              <a:ext cx="0" cy="954107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642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8D33DB4-847E-47E7-9F9D-E35685BBFE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0B94D0-BC30-4D18-8B38-F1E596BDF1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7" r="7411"/>
          <a:stretch/>
        </p:blipFill>
        <p:spPr>
          <a:xfrm>
            <a:off x="6291072" y="378000"/>
            <a:ext cx="5833872" cy="648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8B89DD-C488-455A-9BEC-476F8E400F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r="8839"/>
          <a:stretch/>
        </p:blipFill>
        <p:spPr>
          <a:xfrm>
            <a:off x="64009" y="378000"/>
            <a:ext cx="5833872" cy="648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D0BE69-DD5D-474F-AC9B-0BDA6AD47254}"/>
              </a:ext>
            </a:extLst>
          </p:cNvPr>
          <p:cNvSpPr txBox="1"/>
          <p:nvPr/>
        </p:nvSpPr>
        <p:spPr>
          <a:xfrm>
            <a:off x="1206806" y="3703320"/>
            <a:ext cx="3392626" cy="2962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uk-UA" sz="1500" b="1" dirty="0">
                <a:latin typeface="Arial" panose="020B0604020202020204" pitchFamily="34" charset="0"/>
                <a:cs typeface="Arial" panose="020B0604020202020204" pitchFamily="34" charset="0"/>
              </a:rPr>
              <a:t>1. Професійна експертиза та авторитет</a:t>
            </a:r>
            <a:r>
              <a:rPr lang="uk-UA" sz="1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Ольга 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Просянюк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відома як висококваліфікований адвокат, керуючий партнер AVER LEX, юридичної фірми, що займає</a:t>
            </a:r>
            <a:b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лідерські позиції в сфері корпоративної безпеки бізнесу.</a:t>
            </a:r>
          </a:p>
          <a:p>
            <a:r>
              <a:rPr lang="uk-UA" sz="1400" b="1" dirty="0">
                <a:highlight>
                  <a:srgbClr val="95B4F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Її бренд асоціюється з високим професіоналізмом і перемогами в резонансних справах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, що підтверджується міжнародними рейтингами.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004223-9BD7-466B-8A84-735BA1284A75}"/>
              </a:ext>
            </a:extLst>
          </p:cNvPr>
          <p:cNvSpPr txBox="1"/>
          <p:nvPr/>
        </p:nvSpPr>
        <p:spPr>
          <a:xfrm>
            <a:off x="2921407" y="2749368"/>
            <a:ext cx="24919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" b="1" dirty="0">
                <a:latin typeface="Arial" panose="020B0604020202020204" pitchFamily="34" charset="0"/>
                <a:cs typeface="Arial" panose="020B0604020202020204" pitchFamily="34" charset="0"/>
              </a:rPr>
              <a:t>Розкажи про особистий бренд Ольги </a:t>
            </a:r>
            <a:r>
              <a:rPr lang="uk-UA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Просянюк</a:t>
            </a:r>
            <a:endParaRPr lang="uk-UA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0CB2B5-9396-4583-951E-45E902C7D13B}"/>
              </a:ext>
            </a:extLst>
          </p:cNvPr>
          <p:cNvSpPr txBox="1"/>
          <p:nvPr/>
        </p:nvSpPr>
        <p:spPr>
          <a:xfrm>
            <a:off x="7381259" y="2764572"/>
            <a:ext cx="3392626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uk-UA" sz="1500" b="1" dirty="0">
                <a:latin typeface="Arial" panose="020B0604020202020204" pitchFamily="34" charset="0"/>
                <a:cs typeface="Arial" panose="020B0604020202020204" pitchFamily="34" charset="0"/>
              </a:rPr>
              <a:t>2. Сильний лідерський образ:</a:t>
            </a:r>
          </a:p>
          <a:p>
            <a:pPr lvl="0"/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Ольга демонструє себе як впевненого лідера у бізнесі і в суспільстві. Її називають однією з провідних жінок-юристок України, що вплинули на розвиток юридичного ринку.</a:t>
            </a:r>
          </a:p>
          <a:p>
            <a:pPr lvl="0">
              <a:spcAft>
                <a:spcPts val="300"/>
              </a:spcAft>
            </a:pP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Вона активно виступає за </a:t>
            </a:r>
            <a:r>
              <a:rPr lang="uk-UA" sz="1400" b="1" dirty="0">
                <a:highlight>
                  <a:srgbClr val="95B4F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захист прав адвокатів і просуває ідеї незалежності професії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, що додає</a:t>
            </a:r>
            <a:b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b="1" dirty="0">
                <a:highlight>
                  <a:srgbClr val="95B4F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її бренду ваги як реформаторки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300"/>
              </a:spcAft>
            </a:pPr>
            <a:r>
              <a:rPr lang="uk-UA" sz="1500" b="1" dirty="0">
                <a:latin typeface="Arial" panose="020B0604020202020204" pitchFamily="34" charset="0"/>
                <a:cs typeface="Arial" panose="020B0604020202020204" pitchFamily="34" charset="0"/>
              </a:rPr>
              <a:t>3. Автентичність і людяність:</a:t>
            </a:r>
          </a:p>
          <a:p>
            <a:pPr>
              <a:spcAft>
                <a:spcPts val="300"/>
              </a:spcAft>
            </a:pP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У публічних проявах вона відкрито ділиться особистим досвідом. Це робить її бренд більш людяним, </a:t>
            </a:r>
            <a:r>
              <a:rPr lang="uk-UA" sz="1400" b="1" dirty="0">
                <a:highlight>
                  <a:srgbClr val="95B4F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характеризуючи її як захисницю справедливості з людським обличчям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170A61FD-2468-425D-842B-8F3788328196}"/>
              </a:ext>
            </a:extLst>
          </p:cNvPr>
          <p:cNvGrpSpPr/>
          <p:nvPr/>
        </p:nvGrpSpPr>
        <p:grpSpPr>
          <a:xfrm>
            <a:off x="-36575" y="184047"/>
            <a:ext cx="12228575" cy="355450"/>
            <a:chOff x="-36575" y="184047"/>
            <a:chExt cx="12228575" cy="355450"/>
          </a:xfrm>
        </p:grpSpPr>
        <p:sp>
          <p:nvSpPr>
            <p:cNvPr id="15" name="Прямоугольник: скругленные противолежащие углы 14">
              <a:extLst>
                <a:ext uri="{FF2B5EF4-FFF2-40B4-BE49-F238E27FC236}">
                  <a16:creationId xmlns:a16="http://schemas.microsoft.com/office/drawing/2014/main" id="{29D307F9-DCD7-41AE-816C-2EF7060F4A22}"/>
                </a:ext>
              </a:extLst>
            </p:cNvPr>
            <p:cNvSpPr/>
            <p:nvPr/>
          </p:nvSpPr>
          <p:spPr>
            <a:xfrm>
              <a:off x="4804315" y="184047"/>
              <a:ext cx="2583370" cy="35545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rgbClr val="002060"/>
                </a:solidFill>
              </a:endParaRP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0DE7F4E-31EA-4D2C-A0FC-B44BAFCD3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693" y="294535"/>
              <a:ext cx="1312614" cy="144000"/>
            </a:xfrm>
            <a:prstGeom prst="rect">
              <a:avLst/>
            </a:prstGeom>
          </p:spPr>
        </p:pic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298C6CEF-2A42-4D77-A61F-238B3DB72865}"/>
                </a:ext>
              </a:extLst>
            </p:cNvPr>
            <p:cNvCxnSpPr/>
            <p:nvPr/>
          </p:nvCxnSpPr>
          <p:spPr>
            <a:xfrm>
              <a:off x="-36575" y="391391"/>
              <a:ext cx="4860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3B676A28-2CAA-49E5-810D-20885A63E85E}"/>
                </a:ext>
              </a:extLst>
            </p:cNvPr>
            <p:cNvCxnSpPr/>
            <p:nvPr/>
          </p:nvCxnSpPr>
          <p:spPr>
            <a:xfrm>
              <a:off x="7332000" y="391391"/>
              <a:ext cx="4860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2382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DB4DECD-FBBA-4E04-9D9F-54AB140C9D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0B94D0-BC30-4D18-8B38-F1E596BDF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79" y="378000"/>
            <a:ext cx="6876109" cy="648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0CB2B5-9396-4583-951E-45E902C7D13B}"/>
              </a:ext>
            </a:extLst>
          </p:cNvPr>
          <p:cNvSpPr txBox="1"/>
          <p:nvPr/>
        </p:nvSpPr>
        <p:spPr>
          <a:xfrm>
            <a:off x="7381259" y="2764572"/>
            <a:ext cx="3392626" cy="370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uk-UA" sz="1500" b="1" dirty="0">
                <a:latin typeface="Arial" panose="020B0604020202020204" pitchFamily="34" charset="0"/>
                <a:cs typeface="Arial" panose="020B0604020202020204" pitchFamily="34" charset="0"/>
              </a:rPr>
              <a:t>6. Візуальний і комунікаційний стиль</a:t>
            </a:r>
            <a:r>
              <a:rPr lang="uk-UA" sz="1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spcAft>
                <a:spcPts val="300"/>
              </a:spcAft>
            </a:pPr>
            <a:r>
              <a:rPr lang="uk-UA" sz="1400" b="1" dirty="0">
                <a:highlight>
                  <a:srgbClr val="95B4F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Її бренд поєднує стриману елегантність і твердість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. У соцмережах вона використовує професійний тон із ноткою впевненості й відкритості. Її виступи на форумах і в медіа зміцнюють образ компетентного спікера й лідера думок.</a:t>
            </a:r>
          </a:p>
          <a:p>
            <a:pPr lvl="0">
              <a:spcAft>
                <a:spcPts val="300"/>
              </a:spcAft>
            </a:pPr>
            <a:r>
              <a:rPr lang="uk-UA" sz="1500" b="1" dirty="0">
                <a:latin typeface="Arial" panose="020B0604020202020204" pitchFamily="34" charset="0"/>
                <a:cs typeface="Arial" panose="020B0604020202020204" pitchFamily="34" charset="0"/>
              </a:rPr>
              <a:t>7. Аудиторія та сприйняття</a:t>
            </a:r>
            <a:r>
              <a:rPr lang="uk-UA" sz="1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spcAft>
                <a:spcPts val="300"/>
              </a:spcAft>
            </a:pP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Її цільова аудиторія – ті, хто потребує захисту в складних юридичних ситуаціях. </a:t>
            </a:r>
            <a:r>
              <a:rPr lang="uk-UA" sz="1400" b="1" dirty="0">
                <a:highlight>
                  <a:srgbClr val="95B4F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Вона сприймається як надійна, стійка до тиску особистість,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що викликає повагу навіть у опонентів.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7C2BF5-2EEF-4080-BBDD-5BA0AC7CF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293" y="378000"/>
            <a:ext cx="6876109" cy="648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64E3AE-2EAB-4B90-BD50-2F6477025D52}"/>
              </a:ext>
            </a:extLst>
          </p:cNvPr>
          <p:cNvSpPr txBox="1"/>
          <p:nvPr/>
        </p:nvSpPr>
        <p:spPr>
          <a:xfrm>
            <a:off x="1242587" y="2764572"/>
            <a:ext cx="3392626" cy="391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uk-UA" sz="1500" b="1" dirty="0">
                <a:latin typeface="Arial" panose="020B0604020202020204" pitchFamily="34" charset="0"/>
                <a:cs typeface="Arial" panose="020B0604020202020204" pitchFamily="34" charset="0"/>
              </a:rPr>
              <a:t>4. Цінності та соціальна позиція</a:t>
            </a:r>
            <a:r>
              <a:rPr lang="uk-UA" sz="1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spcAft>
                <a:spcPts val="300"/>
              </a:spcAft>
            </a:pP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Ольга асоціюється з етичністю, боротьбою проти незаконного тиску, захистом честі та гідності клієнтів. Вона підкреслює важливість команди та домашньої атмосфери в AVER LEX, що відображає </a:t>
            </a:r>
            <a:r>
              <a:rPr lang="uk-UA" sz="1400" b="1" dirty="0">
                <a:highlight>
                  <a:srgbClr val="95B4F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її цінності – підтримка та люди понад усе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spcAft>
                <a:spcPts val="300"/>
              </a:spcAft>
            </a:pPr>
            <a:r>
              <a:rPr lang="uk-UA" sz="1500" b="1" dirty="0">
                <a:latin typeface="Arial" panose="020B0604020202020204" pitchFamily="34" charset="0"/>
                <a:cs typeface="Arial" panose="020B0604020202020204" pitchFamily="34" charset="0"/>
              </a:rPr>
              <a:t>5. Стратегічне мислення та нестандартний підхід</a:t>
            </a:r>
            <a:r>
              <a:rPr lang="uk-UA" sz="1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spcAft>
                <a:spcPts val="300"/>
              </a:spcAft>
            </a:pP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Клієнти та колеги цінують її за нестандартне мислення й орієнтованість на результат. Її </a:t>
            </a:r>
            <a:r>
              <a:rPr lang="uk-UA" sz="1400" b="1" dirty="0">
                <a:highlight>
                  <a:srgbClr val="95B4F3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репутація «виняткового стратега» 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підкріплена захистом клієнтів у складних ситуаціях, що вимагають креативних рішень.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2185252-FEE6-4B5B-9A51-551C19069F81}"/>
              </a:ext>
            </a:extLst>
          </p:cNvPr>
          <p:cNvGrpSpPr/>
          <p:nvPr/>
        </p:nvGrpSpPr>
        <p:grpSpPr>
          <a:xfrm>
            <a:off x="-36575" y="184047"/>
            <a:ext cx="12228575" cy="355450"/>
            <a:chOff x="-36575" y="184047"/>
            <a:chExt cx="12228575" cy="355450"/>
          </a:xfrm>
        </p:grpSpPr>
        <p:sp>
          <p:nvSpPr>
            <p:cNvPr id="15" name="Прямоугольник: скругленные противолежащие углы 14">
              <a:extLst>
                <a:ext uri="{FF2B5EF4-FFF2-40B4-BE49-F238E27FC236}">
                  <a16:creationId xmlns:a16="http://schemas.microsoft.com/office/drawing/2014/main" id="{ED91AF8F-FB5C-49DD-82D0-A95A0DB0A4F6}"/>
                </a:ext>
              </a:extLst>
            </p:cNvPr>
            <p:cNvSpPr/>
            <p:nvPr/>
          </p:nvSpPr>
          <p:spPr>
            <a:xfrm>
              <a:off x="4804315" y="184047"/>
              <a:ext cx="2583370" cy="35545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rgbClr val="002060"/>
                </a:solidFill>
              </a:endParaRP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01C6159-A9ED-443E-9C48-FF1A97FD0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9693" y="294535"/>
              <a:ext cx="1312614" cy="144000"/>
            </a:xfrm>
            <a:prstGeom prst="rect">
              <a:avLst/>
            </a:prstGeom>
          </p:spPr>
        </p:pic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3E4A1EC9-E345-4070-A27A-DEB6B07D6A83}"/>
                </a:ext>
              </a:extLst>
            </p:cNvPr>
            <p:cNvCxnSpPr/>
            <p:nvPr/>
          </p:nvCxnSpPr>
          <p:spPr>
            <a:xfrm>
              <a:off x="-36575" y="391391"/>
              <a:ext cx="4860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6E2FF833-1D9C-4127-A2C3-58659B1D9817}"/>
                </a:ext>
              </a:extLst>
            </p:cNvPr>
            <p:cNvCxnSpPr/>
            <p:nvPr/>
          </p:nvCxnSpPr>
          <p:spPr>
            <a:xfrm>
              <a:off x="7332000" y="391391"/>
              <a:ext cx="48600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969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один скругленный угол 12">
            <a:extLst>
              <a:ext uri="{FF2B5EF4-FFF2-40B4-BE49-F238E27FC236}">
                <a16:creationId xmlns:a16="http://schemas.microsoft.com/office/drawing/2014/main" id="{684C9D75-F8D6-4DF2-BBA2-41A9F1B16C25}"/>
              </a:ext>
            </a:extLst>
          </p:cNvPr>
          <p:cNvSpPr/>
          <p:nvPr/>
        </p:nvSpPr>
        <p:spPr>
          <a:xfrm flipV="1">
            <a:off x="4282441" y="3429000"/>
            <a:ext cx="7417310" cy="2990088"/>
          </a:xfrm>
          <a:prstGeom prst="round1Rect">
            <a:avLst>
              <a:gd name="adj" fmla="val 26582"/>
            </a:avLst>
          </a:prstGeom>
          <a:solidFill>
            <a:srgbClr val="002060">
              <a:alpha val="6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90CF7A-5E49-4CD7-90AE-8EFC36B1FD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1" r="6367"/>
          <a:stretch/>
        </p:blipFill>
        <p:spPr>
          <a:xfrm>
            <a:off x="9143" y="0"/>
            <a:ext cx="425196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10948EB-3906-4556-9B0B-6156C567CACA}"/>
              </a:ext>
            </a:extLst>
          </p:cNvPr>
          <p:cNvSpPr/>
          <p:nvPr/>
        </p:nvSpPr>
        <p:spPr>
          <a:xfrm>
            <a:off x="0" y="0"/>
            <a:ext cx="4251960" cy="6858000"/>
          </a:xfrm>
          <a:prstGeom prst="rect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9C517D-D1CF-440E-93C5-148D60D89A72}"/>
              </a:ext>
            </a:extLst>
          </p:cNvPr>
          <p:cNvSpPr txBox="1"/>
          <p:nvPr/>
        </p:nvSpPr>
        <p:spPr>
          <a:xfrm>
            <a:off x="1050571" y="2082367"/>
            <a:ext cx="267354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3000" spc="300" dirty="0">
                <a:ln w="0"/>
                <a:solidFill>
                  <a:schemeClr val="bg1"/>
                </a:solidFill>
                <a:latin typeface="Impact" panose="020B0806030902050204" pitchFamily="34" charset="0"/>
              </a:rPr>
              <a:t>РОЛЬ</a:t>
            </a:r>
          </a:p>
          <a:p>
            <a:pPr algn="ctr">
              <a:spcAft>
                <a:spcPts val="600"/>
              </a:spcAft>
            </a:pPr>
            <a:r>
              <a:rPr lang="uk-UA" sz="3000" spc="300" dirty="0">
                <a:ln w="0"/>
                <a:solidFill>
                  <a:schemeClr val="bg1"/>
                </a:solidFill>
                <a:latin typeface="Impact" panose="020B0806030902050204" pitchFamily="34" charset="0"/>
              </a:rPr>
              <a:t>МЕДІЙНОСТІ:</a:t>
            </a:r>
          </a:p>
          <a:p>
            <a:pPr algn="ctr">
              <a:spcAft>
                <a:spcPts val="600"/>
              </a:spcAft>
            </a:pPr>
            <a:r>
              <a:rPr lang="uk-UA" sz="3000" spc="300" dirty="0">
                <a:ln w="0"/>
                <a:solidFill>
                  <a:schemeClr val="bg1"/>
                </a:solidFill>
                <a:latin typeface="Impact" panose="020B0806030902050204" pitchFamily="34" charset="0"/>
              </a:rPr>
              <a:t>ПЛЮСИ</a:t>
            </a:r>
          </a:p>
          <a:p>
            <a:pPr algn="ctr">
              <a:spcAft>
                <a:spcPts val="600"/>
              </a:spcAft>
            </a:pPr>
            <a:r>
              <a:rPr lang="uk-UA" sz="3000" spc="300" dirty="0">
                <a:ln w="0"/>
                <a:solidFill>
                  <a:schemeClr val="bg1"/>
                </a:solidFill>
                <a:latin typeface="Impact" panose="020B0806030902050204" pitchFamily="34" charset="0"/>
              </a:rPr>
              <a:t>ТА</a:t>
            </a:r>
          </a:p>
          <a:p>
            <a:pPr algn="ctr">
              <a:spcAft>
                <a:spcPts val="600"/>
              </a:spcAft>
            </a:pPr>
            <a:r>
              <a:rPr lang="uk-UA" sz="3000" spc="300" dirty="0">
                <a:ln w="0"/>
                <a:solidFill>
                  <a:schemeClr val="bg1"/>
                </a:solidFill>
                <a:latin typeface="Impact" panose="020B0806030902050204" pitchFamily="34" charset="0"/>
              </a:rPr>
              <a:t>МІНУСИ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7A6690-497E-4F41-8EE4-2F9BCA6DF12D}"/>
              </a:ext>
            </a:extLst>
          </p:cNvPr>
          <p:cNvSpPr txBox="1"/>
          <p:nvPr/>
        </p:nvSpPr>
        <p:spPr>
          <a:xfrm>
            <a:off x="4816373" y="1231956"/>
            <a:ext cx="6705067" cy="1404000"/>
          </a:xfrm>
          <a:prstGeom prst="rect">
            <a:avLst/>
          </a:prstGeom>
          <a:noFill/>
        </p:spPr>
        <p:txBody>
          <a:bodyPr wrap="square" numCol="3" spcCol="360000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+"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Репутаційний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капітал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+"/>
            </a:pP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Позиціонування фірми як лідера</a:t>
            </a:r>
          </a:p>
          <a:p>
            <a:pPr marL="342900" lvl="0" indent="-342900">
              <a:spcAft>
                <a:spcPts val="12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+"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Залучення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клієнтів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партнерів</a:t>
            </a:r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+"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Захист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публічній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площині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+"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Особистий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бренд</a:t>
            </a:r>
          </a:p>
          <a:p>
            <a:pPr marL="342900" lvl="0" indent="-342900">
              <a:spcAft>
                <a:spcPts val="1200"/>
              </a:spcAft>
              <a:buClr>
                <a:srgbClr val="002060"/>
              </a:buClr>
              <a:buSzPct val="150000"/>
              <a:buFont typeface="Arial" panose="020B0604020202020204" pitchFamily="34" charset="0"/>
              <a:buChar char="+"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Моніторинг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суспільного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настрою</a:t>
            </a:r>
          </a:p>
        </p:txBody>
      </p:sp>
      <p:sp>
        <p:nvSpPr>
          <p:cNvPr id="9" name="Прямоугольник: один скругленный угол 8">
            <a:extLst>
              <a:ext uri="{FF2B5EF4-FFF2-40B4-BE49-F238E27FC236}">
                <a16:creationId xmlns:a16="http://schemas.microsoft.com/office/drawing/2014/main" id="{A390D730-F866-4EFA-B628-11ECC948B047}"/>
              </a:ext>
            </a:extLst>
          </p:cNvPr>
          <p:cNvSpPr/>
          <p:nvPr/>
        </p:nvSpPr>
        <p:spPr>
          <a:xfrm flipH="1">
            <a:off x="504444" y="438912"/>
            <a:ext cx="3765802" cy="5980176"/>
          </a:xfrm>
          <a:prstGeom prst="round1Rect">
            <a:avLst>
              <a:gd name="adj" fmla="val 13062"/>
            </a:avLst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: один скругленный угол 9">
            <a:extLst>
              <a:ext uri="{FF2B5EF4-FFF2-40B4-BE49-F238E27FC236}">
                <a16:creationId xmlns:a16="http://schemas.microsoft.com/office/drawing/2014/main" id="{A9C0BFC6-DFCF-4FA3-8ED3-898067877D60}"/>
              </a:ext>
            </a:extLst>
          </p:cNvPr>
          <p:cNvSpPr/>
          <p:nvPr/>
        </p:nvSpPr>
        <p:spPr>
          <a:xfrm flipV="1">
            <a:off x="4270246" y="438912"/>
            <a:ext cx="7417310" cy="5980176"/>
          </a:xfrm>
          <a:prstGeom prst="round1Rect">
            <a:avLst>
              <a:gd name="adj" fmla="val 13062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539B3F-3CA7-4612-84C7-2E4480CE76B5}"/>
              </a:ext>
            </a:extLst>
          </p:cNvPr>
          <p:cNvSpPr txBox="1"/>
          <p:nvPr/>
        </p:nvSpPr>
        <p:spPr>
          <a:xfrm>
            <a:off x="4816373" y="4148168"/>
            <a:ext cx="6705067" cy="1476000"/>
          </a:xfrm>
          <a:prstGeom prst="rect">
            <a:avLst/>
          </a:prstGeom>
          <a:noFill/>
        </p:spPr>
        <p:txBody>
          <a:bodyPr wrap="square" numCol="3" spcCol="360000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‒"/>
            </a:pPr>
            <a:r>
              <a:rPr lang="uk-U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Ризик публічного конфлікту</a:t>
            </a:r>
          </a:p>
          <a:p>
            <a:pPr marL="342900" indent="-342900">
              <a:spcAft>
                <a:spcPts val="12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‒"/>
            </a:pPr>
            <a:r>
              <a:rPr lang="uk-U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Втрата довіри клієнтів</a:t>
            </a:r>
          </a:p>
          <a:p>
            <a:pPr marL="342900" indent="-342900">
              <a:spcAft>
                <a:spcPts val="12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‒"/>
            </a:pPr>
            <a:endParaRPr lang="uk-U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‒"/>
            </a:pPr>
            <a:r>
              <a:rPr lang="uk-U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Залежність репутації фірми від іміджу партнера</a:t>
            </a:r>
          </a:p>
          <a:p>
            <a:pPr marL="342900" indent="-342900">
              <a:spcAft>
                <a:spcPts val="12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‒"/>
            </a:pPr>
            <a:r>
              <a:rPr lang="uk-U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Тиск і стрес</a:t>
            </a:r>
          </a:p>
          <a:p>
            <a:pPr marL="342900" indent="-342900">
              <a:spcAft>
                <a:spcPts val="12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‒"/>
            </a:pPr>
            <a:r>
              <a:rPr lang="uk-U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Конфлікт</a:t>
            </a:r>
            <a:br>
              <a:rPr lang="uk-U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інтересів</a:t>
            </a:r>
          </a:p>
          <a:p>
            <a:pPr marL="342900" indent="-342900">
              <a:spcAft>
                <a:spcPts val="1200"/>
              </a:spcAft>
              <a:buClr>
                <a:schemeClr val="bg1"/>
              </a:buClr>
              <a:buSzPct val="150000"/>
              <a:buFont typeface="Arial" panose="020B0604020202020204" pitchFamily="34" charset="0"/>
              <a:buChar char="‒"/>
            </a:pPr>
            <a:r>
              <a:rPr lang="uk-U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Юридичні</a:t>
            </a:r>
            <a:br>
              <a:rPr lang="uk-U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ризики </a:t>
            </a:r>
          </a:p>
        </p:txBody>
      </p:sp>
    </p:spTree>
    <p:extLst>
      <p:ext uri="{BB962C8B-B14F-4D97-AF65-F5344CB8AC3E}">
        <p14:creationId xmlns:p14="http://schemas.microsoft.com/office/powerpoint/2010/main" val="216519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0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uiExpand="1" build="p"/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B4F026E0-4B95-43ED-8917-FED832FBAAA2}"/>
              </a:ext>
            </a:extLst>
          </p:cNvPr>
          <p:cNvSpPr/>
          <p:nvPr/>
        </p:nvSpPr>
        <p:spPr>
          <a:xfrm>
            <a:off x="502920" y="438912"/>
            <a:ext cx="11183112" cy="5980176"/>
          </a:xfrm>
          <a:prstGeom prst="round2DiagRect">
            <a:avLst>
              <a:gd name="adj1" fmla="val 12423"/>
              <a:gd name="adj2" fmla="val 0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: скругленные противолежащие углы 14">
            <a:extLst>
              <a:ext uri="{FF2B5EF4-FFF2-40B4-BE49-F238E27FC236}">
                <a16:creationId xmlns:a16="http://schemas.microsoft.com/office/drawing/2014/main" id="{7CEEEEA4-384F-400C-9E1D-9C6ECDF22B4A}"/>
              </a:ext>
            </a:extLst>
          </p:cNvPr>
          <p:cNvSpPr/>
          <p:nvPr/>
        </p:nvSpPr>
        <p:spPr>
          <a:xfrm>
            <a:off x="4804315" y="266343"/>
            <a:ext cx="2583370" cy="35545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2060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856CEC1-9414-4A64-BB08-AD4A4F63A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693" y="376831"/>
            <a:ext cx="1312614" cy="14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581EC6-7795-4019-9506-EEC531F3CD64}"/>
              </a:ext>
            </a:extLst>
          </p:cNvPr>
          <p:cNvSpPr txBox="1"/>
          <p:nvPr/>
        </p:nvSpPr>
        <p:spPr>
          <a:xfrm>
            <a:off x="220112" y="190893"/>
            <a:ext cx="2916936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0000" dirty="0">
                <a:solidFill>
                  <a:srgbClr val="002060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9B3391-F90C-43C4-AA18-C3E6131391A0}"/>
              </a:ext>
            </a:extLst>
          </p:cNvPr>
          <p:cNvSpPr txBox="1"/>
          <p:nvPr/>
        </p:nvSpPr>
        <p:spPr>
          <a:xfrm>
            <a:off x="4110561" y="190892"/>
            <a:ext cx="2916936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0000" dirty="0">
                <a:solidFill>
                  <a:srgbClr val="002060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AB48BF-E732-4AB4-AD72-11893F4FE700}"/>
              </a:ext>
            </a:extLst>
          </p:cNvPr>
          <p:cNvSpPr txBox="1"/>
          <p:nvPr/>
        </p:nvSpPr>
        <p:spPr>
          <a:xfrm>
            <a:off x="7898296" y="115477"/>
            <a:ext cx="2916936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0000" dirty="0">
                <a:solidFill>
                  <a:srgbClr val="002060">
                    <a:alpha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49F97B-E2D5-4FC4-AEB4-773B2D148CB2}"/>
              </a:ext>
            </a:extLst>
          </p:cNvPr>
          <p:cNvSpPr txBox="1"/>
          <p:nvPr/>
        </p:nvSpPr>
        <p:spPr>
          <a:xfrm>
            <a:off x="974111" y="2577689"/>
            <a:ext cx="26735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3000" spc="300" dirty="0">
                <a:ln w="0"/>
                <a:solidFill>
                  <a:srgbClr val="002060"/>
                </a:solidFill>
                <a:latin typeface="Impact" panose="020B0806030902050204" pitchFamily="34" charset="0"/>
              </a:rPr>
              <a:t>Вимоги до лідера не змінюються в часі та не залежать від віку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66FE04-29B7-4A23-B4DF-B04BB3202357}"/>
              </a:ext>
            </a:extLst>
          </p:cNvPr>
          <p:cNvSpPr txBox="1"/>
          <p:nvPr/>
        </p:nvSpPr>
        <p:spPr>
          <a:xfrm>
            <a:off x="4714137" y="2577689"/>
            <a:ext cx="26735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3000" spc="300" dirty="0">
                <a:ln w="0"/>
                <a:solidFill>
                  <a:srgbClr val="002060"/>
                </a:solidFill>
                <a:latin typeface="Impact" panose="020B0806030902050204" pitchFamily="34" charset="0"/>
              </a:rPr>
              <a:t>Конфлікт поколінь – «не що?», «як?»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6F5553-948C-4B21-A464-818BCAE80FB0}"/>
              </a:ext>
            </a:extLst>
          </p:cNvPr>
          <p:cNvSpPr txBox="1"/>
          <p:nvPr/>
        </p:nvSpPr>
        <p:spPr>
          <a:xfrm>
            <a:off x="8258484" y="2577689"/>
            <a:ext cx="32444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3000" spc="300" dirty="0">
                <a:ln w="0"/>
                <a:solidFill>
                  <a:srgbClr val="002060"/>
                </a:solidFill>
                <a:latin typeface="Impact" panose="020B0806030902050204" pitchFamily="34" charset="0"/>
              </a:rPr>
              <a:t>Партнер нового часу –адаптивність і горизонтальне лідерство</a:t>
            </a:r>
          </a:p>
        </p:txBody>
      </p:sp>
      <p:sp>
        <p:nvSpPr>
          <p:cNvPr id="22" name="Прямоугольник: скругленные противолежащие углы 21">
            <a:extLst>
              <a:ext uri="{FF2B5EF4-FFF2-40B4-BE49-F238E27FC236}">
                <a16:creationId xmlns:a16="http://schemas.microsoft.com/office/drawing/2014/main" id="{E27DF8D1-DE4E-41E8-9C56-1170D0B5BB07}"/>
              </a:ext>
            </a:extLst>
          </p:cNvPr>
          <p:cNvSpPr/>
          <p:nvPr/>
        </p:nvSpPr>
        <p:spPr>
          <a:xfrm>
            <a:off x="2908930" y="621892"/>
            <a:ext cx="6381845" cy="86983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alpha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9BB037-D236-422C-B6A2-0C49494F5A09}"/>
              </a:ext>
            </a:extLst>
          </p:cNvPr>
          <p:cNvSpPr txBox="1"/>
          <p:nvPr/>
        </p:nvSpPr>
        <p:spPr>
          <a:xfrm>
            <a:off x="2974918" y="580258"/>
            <a:ext cx="624216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5500" spc="200" dirty="0" err="1">
                <a:ln w="0"/>
                <a:solidFill>
                  <a:srgbClr val="002060"/>
                </a:solidFill>
                <a:latin typeface="Impact" panose="020B0806030902050204" pitchFamily="34" charset="0"/>
              </a:rPr>
              <a:t>Висновки</a:t>
            </a:r>
            <a:endParaRPr lang="ru-RU" sz="5500" spc="200" dirty="0">
              <a:ln w="0"/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64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FA6AD5-F748-4A38-ACAF-3ADD09F168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2" b="18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B4AB7D-0926-4A4C-8F81-A9112661B96C}"/>
              </a:ext>
            </a:extLst>
          </p:cNvPr>
          <p:cNvSpPr/>
          <p:nvPr/>
        </p:nvSpPr>
        <p:spPr>
          <a:xfrm>
            <a:off x="-1524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:a16="http://schemas.microsoft.com/office/drawing/2014/main" id="{D0B34F10-50D4-4A3F-827B-AE1DD7535EDD}"/>
              </a:ext>
            </a:extLst>
          </p:cNvPr>
          <p:cNvSpPr/>
          <p:nvPr/>
        </p:nvSpPr>
        <p:spPr>
          <a:xfrm>
            <a:off x="502920" y="438912"/>
            <a:ext cx="11183112" cy="5980176"/>
          </a:xfrm>
          <a:prstGeom prst="round2DiagRect">
            <a:avLst>
              <a:gd name="adj1" fmla="val 12423"/>
              <a:gd name="adj2" fmla="val 0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FD4E9F48-DF33-4B74-B3F1-725917ADA365}"/>
              </a:ext>
            </a:extLst>
          </p:cNvPr>
          <p:cNvSpPr/>
          <p:nvPr/>
        </p:nvSpPr>
        <p:spPr>
          <a:xfrm>
            <a:off x="4804315" y="1125878"/>
            <a:ext cx="2583370" cy="38041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206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199267-5C37-4D3C-A7F9-A5E616B7F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539" y="1208086"/>
            <a:ext cx="1968921" cy="216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4E8B8C-49E6-44DB-9047-0789DF96393E}"/>
              </a:ext>
            </a:extLst>
          </p:cNvPr>
          <p:cNvSpPr txBox="1"/>
          <p:nvPr/>
        </p:nvSpPr>
        <p:spPr>
          <a:xfrm>
            <a:off x="1155858" y="4294069"/>
            <a:ext cx="413546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dirty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Ольга </a:t>
            </a:r>
            <a:r>
              <a:rPr lang="uk-UA" sz="2800" dirty="0" err="1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Просянюк</a:t>
            </a:r>
            <a:r>
              <a:rPr lang="uk-UA" sz="2800" dirty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uk-UA" sz="2800" dirty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500" dirty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керуюча партнерка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A041F226-3A35-41C1-B59F-E204202A937A}"/>
              </a:ext>
            </a:extLst>
          </p:cNvPr>
          <p:cNvSpPr/>
          <p:nvPr/>
        </p:nvSpPr>
        <p:spPr>
          <a:xfrm>
            <a:off x="2914889" y="2390885"/>
            <a:ext cx="6381845" cy="86983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B1AF35-3AC8-4081-ABED-4B64080F8A19}"/>
              </a:ext>
            </a:extLst>
          </p:cNvPr>
          <p:cNvSpPr txBox="1"/>
          <p:nvPr/>
        </p:nvSpPr>
        <p:spPr>
          <a:xfrm>
            <a:off x="2895266" y="2333643"/>
            <a:ext cx="640146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5500" spc="200" dirty="0" err="1">
                <a:ln w="0"/>
                <a:solidFill>
                  <a:srgbClr val="002060"/>
                </a:solidFill>
                <a:latin typeface="Impact" panose="020B0806030902050204" pitchFamily="34" charset="0"/>
              </a:rPr>
              <a:t>Дякую</a:t>
            </a:r>
            <a:r>
              <a:rPr lang="ru-RU" sz="5500" spc="200" dirty="0">
                <a:ln w="0"/>
                <a:solidFill>
                  <a:srgbClr val="002060"/>
                </a:solidFill>
                <a:latin typeface="Impact" panose="020B0806030902050204" pitchFamily="34" charset="0"/>
              </a:rPr>
              <a:t>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CDEF6A-2FD5-45D2-A05A-DECD2F54897C}"/>
              </a:ext>
            </a:extLst>
          </p:cNvPr>
          <p:cNvSpPr txBox="1"/>
          <p:nvPr/>
        </p:nvSpPr>
        <p:spPr>
          <a:xfrm>
            <a:off x="6900675" y="4371014"/>
            <a:ext cx="41354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prosynyuk@averlex.com</a:t>
            </a:r>
            <a:br>
              <a:rPr lang="uk-UA" sz="2500" dirty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www.averlex.com</a:t>
            </a:r>
            <a:endParaRPr lang="uk-UA" sz="2500" dirty="0">
              <a:solidFill>
                <a:schemeClr val="bg1"/>
              </a:solidFill>
              <a:effectLst>
                <a:glow rad="228600">
                  <a:srgbClr val="002060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7591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427</Words>
  <Application>Microsoft Office PowerPoint</Application>
  <PresentationFormat>Широкоэкранный</PresentationFormat>
  <Paragraphs>106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Impact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Name</dc:creator>
  <cp:lastModifiedBy>Name</cp:lastModifiedBy>
  <cp:revision>61</cp:revision>
  <cp:lastPrinted>2025-05-13T12:29:52Z</cp:lastPrinted>
  <dcterms:created xsi:type="dcterms:W3CDTF">2025-05-05T11:35:30Z</dcterms:created>
  <dcterms:modified xsi:type="dcterms:W3CDTF">2025-05-15T13:53:27Z</dcterms:modified>
</cp:coreProperties>
</file>