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6" r:id="rId2"/>
  </p:sldMasterIdLst>
  <p:notesMasterIdLst>
    <p:notesMasterId r:id="rId17"/>
  </p:notesMasterIdLst>
  <p:sldIdLst>
    <p:sldId id="364" r:id="rId3"/>
    <p:sldId id="351" r:id="rId4"/>
    <p:sldId id="358" r:id="rId5"/>
    <p:sldId id="359" r:id="rId6"/>
    <p:sldId id="360" r:id="rId7"/>
    <p:sldId id="361" r:id="rId8"/>
    <p:sldId id="356" r:id="rId9"/>
    <p:sldId id="349" r:id="rId10"/>
    <p:sldId id="363" r:id="rId11"/>
    <p:sldId id="366" r:id="rId12"/>
    <p:sldId id="367" r:id="rId13"/>
    <p:sldId id="365" r:id="rId14"/>
    <p:sldId id="353" r:id="rId15"/>
    <p:sldId id="297" r:id="rId16"/>
  </p:sldIdLst>
  <p:sldSz cx="12192000" cy="6858000"/>
  <p:notesSz cx="9866313" cy="6735763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B106F"/>
    <a:srgbClr val="000B14"/>
    <a:srgbClr val="0D0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Помірний стиль 2 –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Помір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749" autoAdjust="0"/>
    <p:restoredTop sz="94660"/>
  </p:normalViewPr>
  <p:slideViewPr>
    <p:cSldViewPr>
      <p:cViewPr varScale="1">
        <p:scale>
          <a:sx n="114" d="100"/>
          <a:sy n="114" d="100"/>
        </p:scale>
        <p:origin x="198" y="11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5402" cy="338348"/>
          </a:xfrm>
          <a:prstGeom prst="rect">
            <a:avLst/>
          </a:prstGeom>
        </p:spPr>
        <p:txBody>
          <a:bodyPr vert="horz" lIns="79690" tIns="39845" rIns="79690" bIns="39845" rtlCol="0"/>
          <a:lstStyle>
            <a:lvl1pPr algn="l">
              <a:defRPr sz="1000"/>
            </a:lvl1pPr>
          </a:lstStyle>
          <a:p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5588341" y="0"/>
            <a:ext cx="4275402" cy="338348"/>
          </a:xfrm>
          <a:prstGeom prst="rect">
            <a:avLst/>
          </a:prstGeom>
        </p:spPr>
        <p:txBody>
          <a:bodyPr vert="horz" lIns="79690" tIns="39845" rIns="79690" bIns="39845" rtlCol="0"/>
          <a:lstStyle>
            <a:lvl1pPr algn="r">
              <a:defRPr sz="1000"/>
            </a:lvl1pPr>
          </a:lstStyle>
          <a:p>
            <a:fld id="{7CA00903-E205-47CA-AEA7-833BB9C9642E}" type="datetimeFigureOut">
              <a:rPr lang="uk-UA" smtClean="0"/>
              <a:t>28.11.2024</a:t>
            </a:fld>
            <a:endParaRPr lang="uk-UA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2913063" y="841375"/>
            <a:ext cx="4040187" cy="22733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79690" tIns="39845" rIns="79690" bIns="39845" rtlCol="0" anchor="ctr"/>
          <a:lstStyle/>
          <a:p>
            <a:endParaRPr lang="uk-UA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986632" y="3241587"/>
            <a:ext cx="7893050" cy="2652206"/>
          </a:xfrm>
          <a:prstGeom prst="rect">
            <a:avLst/>
          </a:prstGeom>
        </p:spPr>
        <p:txBody>
          <a:bodyPr vert="horz" lIns="79690" tIns="39845" rIns="79690" bIns="39845" rtlCol="0"/>
          <a:lstStyle/>
          <a:p>
            <a:pPr lvl="0"/>
            <a:r>
              <a:rPr lang="uk-UA"/>
              <a:t>Редагувати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6397417"/>
            <a:ext cx="4275402" cy="338347"/>
          </a:xfrm>
          <a:prstGeom prst="rect">
            <a:avLst/>
          </a:prstGeom>
        </p:spPr>
        <p:txBody>
          <a:bodyPr vert="horz" lIns="79690" tIns="39845" rIns="79690" bIns="39845" rtlCol="0" anchor="b"/>
          <a:lstStyle>
            <a:lvl1pPr algn="l">
              <a:defRPr sz="1000"/>
            </a:lvl1pPr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5588341" y="6397417"/>
            <a:ext cx="4275402" cy="338347"/>
          </a:xfrm>
          <a:prstGeom prst="rect">
            <a:avLst/>
          </a:prstGeom>
        </p:spPr>
        <p:txBody>
          <a:bodyPr vert="horz" lIns="79690" tIns="39845" rIns="79690" bIns="39845" rtlCol="0" anchor="b"/>
          <a:lstStyle>
            <a:lvl1pPr algn="r">
              <a:defRPr sz="1000"/>
            </a:lvl1pPr>
          </a:lstStyle>
          <a:p>
            <a:fld id="{245165E2-7949-4A29-8FB8-3FE78E5FDAB4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258229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2500629" y="1751457"/>
            <a:ext cx="7190740" cy="711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500" b="0" i="0">
                <a:solidFill>
                  <a:srgbClr val="006FC0"/>
                </a:solidFill>
                <a:latin typeface="Roboto Lt"/>
                <a:cs typeface="Roboto L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11/28/2024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t>‹№›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11/28/2024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‹№›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143238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Заголовок і маркер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Текст назви"/>
          <p:cNvSpPr txBox="1">
            <a:spLocks noGrp="1"/>
          </p:cNvSpPr>
          <p:nvPr>
            <p:ph type="title"/>
          </p:nvPr>
        </p:nvSpPr>
        <p:spPr>
          <a:xfrm>
            <a:off x="3024377" y="414273"/>
            <a:ext cx="6143244" cy="338554"/>
          </a:xfrm>
          <a:prstGeom prst="rect">
            <a:avLst/>
          </a:prstGeom>
        </p:spPr>
        <p:txBody>
          <a:bodyPr/>
          <a:lstStyle/>
          <a:p>
            <a:r>
              <a:t>Текст назви</a:t>
            </a:r>
          </a:p>
        </p:txBody>
      </p:sp>
      <p:sp>
        <p:nvSpPr>
          <p:cNvPr id="57" name="1 рівень тексту…"/>
          <p:cNvSpPr txBox="1">
            <a:spLocks noGrp="1"/>
          </p:cNvSpPr>
          <p:nvPr>
            <p:ph type="body" idx="1"/>
          </p:nvPr>
        </p:nvSpPr>
        <p:spPr>
          <a:xfrm>
            <a:off x="424992" y="2069719"/>
            <a:ext cx="11273790" cy="1477328"/>
          </a:xfrm>
          <a:prstGeom prst="rect">
            <a:avLst/>
          </a:prstGeom>
        </p:spPr>
        <p:txBody>
          <a:bodyPr/>
          <a:lstStyle/>
          <a:p>
            <a:r>
              <a:t>1 рівень тексту</a:t>
            </a:r>
          </a:p>
          <a:p>
            <a:pPr lvl="1"/>
            <a:r>
              <a:t>2 рівень тексту</a:t>
            </a:r>
          </a:p>
          <a:p>
            <a:pPr lvl="2"/>
            <a:r>
              <a:t>3 рівень тексту</a:t>
            </a:r>
          </a:p>
          <a:p>
            <a:pPr lvl="3"/>
            <a:r>
              <a:t>4 рівень тексту</a:t>
            </a:r>
          </a:p>
          <a:p>
            <a:pPr lvl="4"/>
            <a:r>
              <a:t>5 рівень тексту</a:t>
            </a:r>
          </a:p>
        </p:txBody>
      </p:sp>
      <p:sp>
        <p:nvSpPr>
          <p:cNvPr id="58" name="Номер слайда"/>
          <p:cNvSpPr txBox="1">
            <a:spLocks noGrp="1"/>
          </p:cNvSpPr>
          <p:nvPr>
            <p:ph type="sldNum" sz="quarter" idx="2"/>
          </p:nvPr>
        </p:nvSpPr>
        <p:spPr>
          <a:xfrm>
            <a:off x="8778240" y="6377940"/>
            <a:ext cx="2804160" cy="276999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‹№›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00440523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006FC0"/>
                </a:solidFill>
                <a:latin typeface="Roboto Lt"/>
                <a:cs typeface="Roboto L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11/28/2024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t>‹№›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006FC0"/>
                </a:solidFill>
                <a:latin typeface="Roboto Lt"/>
                <a:cs typeface="Roboto L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11/28/2024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t>‹№›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006FC0"/>
                </a:solidFill>
                <a:latin typeface="Roboto Lt"/>
                <a:cs typeface="Roboto L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11/28/2024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t>‹№›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11/28/2024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t>‹№›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11/28/2024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‹№›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546230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200" b="0" i="0">
                <a:solidFill>
                  <a:srgbClr val="003BB4"/>
                </a:solidFill>
                <a:latin typeface="Roboto Lt"/>
                <a:cs typeface="Roboto L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0F2940"/>
                </a:solidFill>
                <a:latin typeface="Roboto Lt"/>
                <a:cs typeface="Roboto Lt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11/28/2024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‹№›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304288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200" b="0" i="0">
                <a:solidFill>
                  <a:srgbClr val="003BB4"/>
                </a:solidFill>
                <a:latin typeface="Roboto Lt"/>
                <a:cs typeface="Roboto L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11/28/2024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‹№›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9281496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200" b="0" i="0">
                <a:solidFill>
                  <a:srgbClr val="003BB4"/>
                </a:solidFill>
                <a:latin typeface="Roboto Lt"/>
                <a:cs typeface="Roboto L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11/28/2024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‹№›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73515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5" Type="http://schemas.openxmlformats.org/officeDocument/2006/relationships/slideLayout" Target="../slideLayouts/slideLayout10.xml"/><Relationship Id="rId4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12192000" y="0"/>
                </a:moveTo>
                <a:lnTo>
                  <a:pt x="0" y="0"/>
                </a:lnTo>
                <a:lnTo>
                  <a:pt x="0" y="6858000"/>
                </a:lnTo>
                <a:lnTo>
                  <a:pt x="12192000" y="6858000"/>
                </a:lnTo>
                <a:lnTo>
                  <a:pt x="12192000" y="0"/>
                </a:lnTo>
                <a:close/>
              </a:path>
            </a:pathLst>
          </a:custGeom>
          <a:solidFill>
            <a:srgbClr val="ECE8E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257423" y="105613"/>
            <a:ext cx="5677153" cy="4521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rgbClr val="006FC0"/>
                </a:solidFill>
                <a:latin typeface="Roboto Lt"/>
                <a:cs typeface="Roboto L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09600" y="1577340"/>
            <a:ext cx="109728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11/28/2024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t>‹№›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12192000" y="0"/>
                </a:moveTo>
                <a:lnTo>
                  <a:pt x="0" y="0"/>
                </a:lnTo>
                <a:lnTo>
                  <a:pt x="0" y="6858000"/>
                </a:lnTo>
                <a:lnTo>
                  <a:pt x="12192000" y="6858000"/>
                </a:lnTo>
                <a:lnTo>
                  <a:pt x="12192000" y="0"/>
                </a:lnTo>
                <a:close/>
              </a:path>
            </a:pathLst>
          </a:custGeom>
          <a:solidFill>
            <a:srgbClr val="ECE8E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24377" y="414273"/>
            <a:ext cx="6143244" cy="3606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003BB4"/>
                </a:solidFill>
                <a:latin typeface="Roboto Lt"/>
                <a:cs typeface="Roboto L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24992" y="2069719"/>
            <a:ext cx="11273790" cy="36842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rgbClr val="0F2940"/>
                </a:solidFill>
                <a:latin typeface="Roboto Lt"/>
                <a:cs typeface="Roboto Lt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11/28/2024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‹№›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762286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12192000" y="0"/>
                </a:moveTo>
                <a:lnTo>
                  <a:pt x="0" y="0"/>
                </a:lnTo>
                <a:lnTo>
                  <a:pt x="0" y="6858000"/>
                </a:lnTo>
                <a:lnTo>
                  <a:pt x="12192000" y="6858000"/>
                </a:lnTo>
                <a:lnTo>
                  <a:pt x="12192000" y="0"/>
                </a:lnTo>
                <a:close/>
              </a:path>
            </a:pathLst>
          </a:custGeom>
          <a:solidFill>
            <a:srgbClr val="0F2940"/>
          </a:solid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33400" y="1447800"/>
            <a:ext cx="9829420" cy="4852610"/>
          </a:xfrm>
          <a:prstGeom prst="rect">
            <a:avLst/>
          </a:prstGeom>
        </p:spPr>
        <p:txBody>
          <a:bodyPr vert="horz" wrap="square" lIns="0" tIns="81280" rIns="0" bIns="0" rtlCol="0">
            <a:spAutoFit/>
          </a:bodyPr>
          <a:lstStyle/>
          <a:p>
            <a:pPr marL="12700" marR="5080"/>
            <a:r>
              <a:rPr lang="uk-UA" sz="4800" dirty="0">
                <a:solidFill>
                  <a:schemeClr val="bg1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+mn-cs"/>
                <a:sym typeface="Helvetica Light"/>
              </a:rPr>
              <a:t>Юрисдикційність спорів за участю керівника юридичної особи: правові висновки Великої Палати Верховного Суду</a:t>
            </a:r>
            <a:br>
              <a:rPr lang="uk-UA" sz="4800" dirty="0">
                <a:solidFill>
                  <a:schemeClr val="bg1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+mn-cs"/>
                <a:sym typeface="Helvetica Light"/>
              </a:rPr>
            </a:br>
            <a:br>
              <a:rPr lang="uk-UA" sz="1800" dirty="0">
                <a:solidFill>
                  <a:schemeClr val="bg1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+mn-cs"/>
                <a:sym typeface="Helvetica Light"/>
              </a:rPr>
            </a:br>
            <a:r>
              <a:rPr lang="uk-UA" sz="2000" dirty="0">
                <a:solidFill>
                  <a:schemeClr val="bg1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+mn-cs"/>
                <a:sym typeface="Helvetica Light"/>
              </a:rPr>
              <a:t>Віталій Уркевич,</a:t>
            </a:r>
            <a:br>
              <a:rPr lang="uk-UA" sz="2000" dirty="0">
                <a:solidFill>
                  <a:schemeClr val="bg1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+mn-cs"/>
                <a:sym typeface="Helvetica Light"/>
              </a:rPr>
            </a:br>
            <a:r>
              <a:rPr lang="uk-UA" sz="2000" dirty="0">
                <a:solidFill>
                  <a:schemeClr val="bg1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+mn-cs"/>
                <a:sym typeface="Helvetica Light"/>
              </a:rPr>
              <a:t>секретар Великої Палати Верховного Суду,</a:t>
            </a:r>
            <a:br>
              <a:rPr lang="uk-UA" sz="2000" dirty="0">
                <a:solidFill>
                  <a:schemeClr val="bg1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+mn-cs"/>
                <a:sym typeface="Helvetica Light"/>
              </a:rPr>
            </a:br>
            <a:r>
              <a:rPr lang="uk-UA" sz="2000" dirty="0">
                <a:solidFill>
                  <a:schemeClr val="bg1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+mn-cs"/>
                <a:sym typeface="Helvetica Light"/>
              </a:rPr>
              <a:t>доктор юридичних наук, професор</a:t>
            </a:r>
            <a:br>
              <a:rPr lang="uk-UA" sz="2000" dirty="0">
                <a:solidFill>
                  <a:schemeClr val="bg1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+mn-cs"/>
                <a:sym typeface="Helvetica Light"/>
              </a:rPr>
            </a:br>
            <a:br>
              <a:rPr lang="uk-UA" sz="2400" dirty="0">
                <a:solidFill>
                  <a:schemeClr val="bg1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+mn-cs"/>
                <a:sym typeface="Helvetica Light"/>
              </a:rPr>
            </a:br>
            <a:r>
              <a:rPr lang="uk-UA" sz="1600" dirty="0">
                <a:solidFill>
                  <a:schemeClr val="bg1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+mn-cs"/>
                <a:sym typeface="Helvetica Light"/>
              </a:rPr>
              <a:t>29 листопада 2024 року, м. Київ, ІІІ Форум з трудового права</a:t>
            </a:r>
            <a:endParaRPr lang="uk-UA" sz="5400" dirty="0">
              <a:solidFill>
                <a:schemeClr val="bg1"/>
              </a:solidFill>
              <a:latin typeface="Roboto Condensed Light" panose="02000000000000000000" pitchFamily="2" charset="0"/>
              <a:ea typeface="Roboto Condensed Light" panose="02000000000000000000" pitchFamily="2" charset="0"/>
              <a:cs typeface="+mn-cs"/>
              <a:sym typeface="Helvetica Light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68808" y="202692"/>
            <a:ext cx="1001268" cy="1153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65175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57200" y="1143000"/>
            <a:ext cx="11184957" cy="454438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uk-UA" sz="2200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Спір щодо оскарження керівником юридичної особи </a:t>
            </a:r>
            <a:r>
              <a:rPr lang="uk-UA" sz="2200" dirty="0">
                <a:solidFill>
                  <a:srgbClr val="00206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(її виконавчого органу), </a:t>
            </a:r>
            <a:r>
              <a:rPr lang="uk-UA" sz="2200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відстороненим від посади </a:t>
            </a:r>
            <a:r>
              <a:rPr lang="uk-UA" sz="2200" dirty="0">
                <a:solidFill>
                  <a:srgbClr val="00206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або повноваження якого припинені за частиною третьою статті 99 ЦК України, пунктом 5 частини першої статті 41 КЗпП України, </a:t>
            </a:r>
            <a:r>
              <a:rPr lang="uk-UA" sz="2200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законності дій органу управління юридичної особи </a:t>
            </a:r>
            <a:r>
              <a:rPr lang="uk-UA" sz="2200" dirty="0">
                <a:solidFill>
                  <a:srgbClr val="00206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(загальних зборів, наглядової ради) з такого відсторонення або припинення повноважень (звільнення) </a:t>
            </a:r>
            <a:r>
              <a:rPr lang="uk-UA" sz="2200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підлягає розгляду в порядку господарського судочинства. </a:t>
            </a: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endParaRPr lang="uk-UA" sz="2200" dirty="0">
              <a:solidFill>
                <a:srgbClr val="0070C0"/>
              </a:solidFill>
              <a:latin typeface="Roboto Condensed Light" panose="02000000000000000000" pitchFamily="2" charset="0"/>
              <a:ea typeface="Roboto Condensed Light" panose="02000000000000000000" pitchFamily="2" charset="0"/>
            </a:endParaRP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uk-UA" sz="2200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Спір між звільненим із посади керівником юридичної особи </a:t>
            </a:r>
            <a:r>
              <a:rPr lang="uk-UA" sz="2200" dirty="0">
                <a:solidFill>
                  <a:srgbClr val="00206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(її виконавчого органу) та цією юридичною особою, її власником (органом, уповноваженим здійснювати від імені власника управління такою особою) щодо законності розірвання з ним трудового договору з підстав, передбачених КЗпП України, </a:t>
            </a:r>
            <a:r>
              <a:rPr lang="uk-UA" sz="2200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крім такого розірвання за пунктом 5 частини першої статті 41 КЗпП </a:t>
            </a:r>
            <a:r>
              <a:rPr lang="uk-UA" sz="2200" dirty="0">
                <a:solidFill>
                  <a:srgbClr val="00206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України (припинення повноважень органом управління юридичної особи), </a:t>
            </a:r>
            <a:r>
              <a:rPr lang="uk-UA" sz="2200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підлягає розгляду в порядку цивільного судочинства.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572000" y="6160161"/>
            <a:ext cx="5791199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lvl="0">
              <a:spcBef>
                <a:spcPts val="100"/>
              </a:spcBef>
            </a:pPr>
            <a:r>
              <a:rPr lang="ru-RU" i="1" dirty="0">
                <a:solidFill>
                  <a:srgbClr val="006F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Roboto Lt"/>
              </a:rPr>
              <a:t>Постанова ВП ВС від 15.09.2020 у справі № 205/4196/18 </a:t>
            </a:r>
            <a:endParaRPr lang="ru-RU" dirty="0">
              <a:solidFill>
                <a:prstClr val="black"/>
              </a:solidFill>
              <a:latin typeface="Roboto Condensed Light" panose="02000000000000000000" pitchFamily="2" charset="0"/>
              <a:ea typeface="Roboto Condensed Light" panose="02000000000000000000" pitchFamily="2" charset="0"/>
              <a:cs typeface="Roboto Lt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5600" y="5486400"/>
            <a:ext cx="914400" cy="10282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79497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81000" y="663038"/>
            <a:ext cx="11184957" cy="382143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srgbClr val="00206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uk-UA" sz="2000" dirty="0">
                <a:solidFill>
                  <a:srgbClr val="00206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Створення (обрання) виконавчого органу товариства відбувається за рішенням загальних зборів учасників товариства або в окремих випадках - наглядової ради товариства. Це рішення </a:t>
            </a:r>
            <a:r>
              <a:rPr lang="uk-UA" sz="2000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породжує між особами, яких воно стосується, корпоративні відносини</a:t>
            </a:r>
            <a:r>
              <a:rPr lang="uk-UA" sz="2000" dirty="0">
                <a:solidFill>
                  <a:srgbClr val="00206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, у яких обрана особа наділяється повноваженнями з управління.</a:t>
            </a: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uk-UA" sz="2000" dirty="0">
                <a:solidFill>
                  <a:srgbClr val="00206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Ці </a:t>
            </a:r>
            <a:r>
              <a:rPr lang="uk-UA" sz="2000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корпоративні відносини також є підставою </a:t>
            </a:r>
            <a:r>
              <a:rPr lang="uk-UA" sz="2000" dirty="0">
                <a:solidFill>
                  <a:srgbClr val="00206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для виникнення відносин представництва товариства перед третіми особами, а також </a:t>
            </a:r>
            <a:r>
              <a:rPr lang="uk-UA" sz="2000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трудових відносин</a:t>
            </a:r>
            <a:r>
              <a:rPr lang="uk-UA" sz="2000" dirty="0">
                <a:solidFill>
                  <a:srgbClr val="00206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, що регулюються законодавством про працю, та виникають у зв’язку з укладенням в установленому порядку з одноосібним виконавчим органом (членом колегіального виконавчого органу) трудового договору (контракту).</a:t>
            </a: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uk-UA" sz="2000" dirty="0">
                <a:solidFill>
                  <a:srgbClr val="00206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Водночас саме </a:t>
            </a:r>
            <a:r>
              <a:rPr lang="uk-UA" sz="2000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відносини з управління товариством</a:t>
            </a:r>
            <a:r>
              <a:rPr lang="uk-UA" sz="2000" dirty="0">
                <a:solidFill>
                  <a:srgbClr val="00206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, у яких директору надані відповідні повноваження, за здійснення яких він несе встановлену законом відповідальність, </a:t>
            </a:r>
            <a:r>
              <a:rPr lang="uk-UA" sz="2000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становлять основу відносин між товариством та цією особою.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495800" y="5898142"/>
            <a:ext cx="5791199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lvl="0">
              <a:spcBef>
                <a:spcPts val="100"/>
              </a:spcBef>
            </a:pPr>
            <a:r>
              <a:rPr lang="ru-RU" i="1" dirty="0">
                <a:solidFill>
                  <a:srgbClr val="006F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Roboto Lt"/>
              </a:rPr>
              <a:t>Постанова ВП ВС від 06.09.2023 у справі № 127/27466/20 </a:t>
            </a:r>
            <a:endParaRPr lang="ru-RU" dirty="0">
              <a:solidFill>
                <a:prstClr val="black"/>
              </a:solidFill>
              <a:latin typeface="Roboto Condensed Light" panose="02000000000000000000" pitchFamily="2" charset="0"/>
              <a:ea typeface="Roboto Condensed Light" panose="02000000000000000000" pitchFamily="2" charset="0"/>
              <a:cs typeface="Roboto Lt"/>
            </a:endParaRPr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533400" y="4758905"/>
            <a:ext cx="11261156" cy="646331"/>
          </a:xfrm>
        </p:spPr>
        <p:txBody>
          <a:bodyPr/>
          <a:lstStyle/>
          <a:p>
            <a:pPr algn="just"/>
            <a:r>
              <a:rPr lang="uk-UA" sz="1400" i="1" kern="1200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+mn-cs"/>
              </a:rPr>
              <a:t>	</a:t>
            </a:r>
            <a:r>
              <a:rPr lang="uk-UA" sz="1400" b="1" i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Відступ!</a:t>
            </a:r>
            <a:r>
              <a:rPr lang="uk-UA" sz="1400" i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uk-UA" sz="1400" i="1" kern="1200" dirty="0">
                <a:solidFill>
                  <a:srgbClr val="00206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+mn-cs"/>
              </a:rPr>
              <a:t>ВП ВС відступила від висновків, викладених у постановах КЦС ВС від 24.12.2019 у справі №758/1861/18, від 17.03.2021 у справі                 № 761/40378/18 та КГС ВС від 19.01.2022 у справі № 911/719/21 щодо застосування положень законодавства про працю у спорах за позовом директора товариства про припинення повноважень.</a:t>
            </a:r>
            <a:endParaRPr lang="uk-UA" sz="2000" i="1" kern="1200" dirty="0">
              <a:solidFill>
                <a:srgbClr val="002060"/>
              </a:solidFill>
              <a:latin typeface="Roboto Condensed Light" panose="02000000000000000000" pitchFamily="2" charset="0"/>
              <a:ea typeface="Roboto Condensed Light" panose="02000000000000000000" pitchFamily="2" charset="0"/>
              <a:cs typeface="+mn-cs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0" y="5620679"/>
            <a:ext cx="762000" cy="844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94549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39947" y="685800"/>
            <a:ext cx="11184957" cy="30854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8450" indent="-285750" algn="just">
              <a:lnSpc>
                <a:spcPct val="100000"/>
              </a:lnSpc>
              <a:spcBef>
                <a:spcPts val="100"/>
              </a:spcBef>
              <a:buFont typeface="Wingdings" panose="05000000000000000000" pitchFamily="2" charset="2"/>
              <a:buChar char="Ø"/>
            </a:pPr>
            <a:r>
              <a:rPr lang="uk-UA" sz="2200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Додаткова підстава розірвання трудового договору з ініціативи роботодавця, передбачена пунктом 5 частини першої статті 41 КЗпП України </a:t>
            </a:r>
            <a:r>
              <a:rPr lang="uk-UA" sz="2200" dirty="0">
                <a:solidFill>
                  <a:srgbClr val="00206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– припинення повноважень члена виконавчого органу товариства (правління, дирекції, тощо у розумінні частини 4 статті 99 ЦК України), </a:t>
            </a:r>
            <a:r>
              <a:rPr lang="uk-UA" sz="2200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поширюється лише на членів виконавчого органу юридичних осіб – господарських товариств.</a:t>
            </a:r>
          </a:p>
          <a:p>
            <a:pPr marL="298450" indent="-285750" algn="just">
              <a:lnSpc>
                <a:spcPct val="100000"/>
              </a:lnSpc>
              <a:spcBef>
                <a:spcPts val="100"/>
              </a:spcBef>
              <a:buFont typeface="Wingdings" panose="05000000000000000000" pitchFamily="2" charset="2"/>
              <a:buChar char="Ø"/>
            </a:pPr>
            <a:endParaRPr lang="uk-UA" sz="2200" dirty="0">
              <a:solidFill>
                <a:srgbClr val="002060"/>
              </a:solidFill>
              <a:latin typeface="Roboto Condensed Light" panose="02000000000000000000" pitchFamily="2" charset="0"/>
              <a:ea typeface="Roboto Condensed Light" panose="02000000000000000000" pitchFamily="2" charset="0"/>
            </a:endParaRPr>
          </a:p>
          <a:p>
            <a:pPr marL="298450" indent="-285750" algn="just">
              <a:lnSpc>
                <a:spcPct val="100000"/>
              </a:lnSpc>
              <a:spcBef>
                <a:spcPts val="100"/>
              </a:spcBef>
              <a:buFont typeface="Wingdings" panose="05000000000000000000" pitchFamily="2" charset="2"/>
              <a:buChar char="Ø"/>
            </a:pPr>
            <a:r>
              <a:rPr lang="uk-UA" sz="2200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Повноваження посадових осіб юридичних осіб публічного права</a:t>
            </a:r>
            <a:r>
              <a:rPr lang="uk-UA" sz="2200" dirty="0">
                <a:solidFill>
                  <a:srgbClr val="00206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, зокрема органів державної влади та місцевого самоврядування (та інших, створених відповідно до частин других статей 167, 168,169 ЦК України), </a:t>
            </a:r>
            <a:r>
              <a:rPr lang="uk-UA" sz="2200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на підставі пункту 5 частини першої статті 41 КЗпП України припиненню не підлягають.</a:t>
            </a:r>
            <a:endParaRPr lang="uk-UA" dirty="0">
              <a:solidFill>
                <a:srgbClr val="0070C0"/>
              </a:solidFill>
              <a:latin typeface="Roboto Condensed Light" panose="02000000000000000000" pitchFamily="2" charset="0"/>
              <a:ea typeface="Roboto Condensed Light" panose="02000000000000000000" pitchFamily="2" charset="0"/>
              <a:cs typeface="Roboto L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886200" y="5420974"/>
            <a:ext cx="5791199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lvl="0">
              <a:spcBef>
                <a:spcPts val="100"/>
              </a:spcBef>
            </a:pPr>
            <a:r>
              <a:rPr lang="ru-RU" i="1" dirty="0">
                <a:solidFill>
                  <a:srgbClr val="006F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Roboto Lt"/>
              </a:rPr>
              <a:t>Постанова ВП ВС від 10.07.2024 у справі № 573/1020/22</a:t>
            </a:r>
            <a:endParaRPr lang="ru-RU" dirty="0">
              <a:solidFill>
                <a:prstClr val="black"/>
              </a:solidFill>
              <a:latin typeface="Roboto Condensed Light" panose="02000000000000000000" pitchFamily="2" charset="0"/>
              <a:ea typeface="Roboto Condensed Light" panose="02000000000000000000" pitchFamily="2" charset="0"/>
              <a:cs typeface="Roboto Lt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3200" y="5091364"/>
            <a:ext cx="914401" cy="914401"/>
          </a:xfrm>
          <a:prstGeom prst="rect">
            <a:avLst/>
          </a:prstGeom>
        </p:spPr>
      </p:pic>
      <p:sp>
        <p:nvSpPr>
          <p:cNvPr id="6" name="Прямокутник 5">
            <a:extLst>
              <a:ext uri="{FF2B5EF4-FFF2-40B4-BE49-F238E27FC236}">
                <a16:creationId xmlns:a16="http://schemas.microsoft.com/office/drawing/2014/main" id="{B9C05D5D-E9CA-8C8A-C7DB-5616170CF8F6}"/>
              </a:ext>
            </a:extLst>
          </p:cNvPr>
          <p:cNvSpPr/>
          <p:nvPr/>
        </p:nvSpPr>
        <p:spPr>
          <a:xfrm>
            <a:off x="460444" y="4319118"/>
            <a:ext cx="1135380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1500" b="1" i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	Відступ!</a:t>
            </a:r>
            <a:r>
              <a:rPr lang="uk-UA" sz="1500" i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uk-UA" sz="1500" i="1" dirty="0">
                <a:solidFill>
                  <a:srgbClr val="0022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ВП ВС відступила від висновків, викладених у постановах КАС ВС від 30.01.2020 у справі № 815/3200/16 та від 06.08.2020  у справі № 186/294/16-а.</a:t>
            </a:r>
          </a:p>
        </p:txBody>
      </p:sp>
    </p:spTree>
    <p:extLst>
      <p:ext uri="{BB962C8B-B14F-4D97-AF65-F5344CB8AC3E}">
        <p14:creationId xmlns:p14="http://schemas.microsoft.com/office/powerpoint/2010/main" val="7853186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4191001" y="5790401"/>
            <a:ext cx="4572000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lvl="0">
              <a:spcBef>
                <a:spcPts val="100"/>
              </a:spcBef>
            </a:pPr>
            <a:r>
              <a:rPr lang="ru-RU" i="1" spc="-160" dirty="0">
                <a:solidFill>
                  <a:srgbClr val="006F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Roboto Lt"/>
              </a:rPr>
              <a:t> </a:t>
            </a:r>
            <a:endParaRPr lang="ru-RU" dirty="0">
              <a:solidFill>
                <a:prstClr val="black"/>
              </a:solidFill>
              <a:latin typeface="Roboto Condensed Light" panose="02000000000000000000" pitchFamily="2" charset="0"/>
              <a:ea typeface="Roboto Condensed Light" panose="02000000000000000000" pitchFamily="2" charset="0"/>
              <a:cs typeface="Roboto Lt"/>
            </a:endParaRPr>
          </a:p>
        </p:txBody>
      </p:sp>
      <p:sp>
        <p:nvSpPr>
          <p:cNvPr id="5" name="Прямокутник 4"/>
          <p:cNvSpPr/>
          <p:nvPr/>
        </p:nvSpPr>
        <p:spPr>
          <a:xfrm>
            <a:off x="1600200" y="423047"/>
            <a:ext cx="90116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3600" b="1" kern="0" dirty="0">
                <a:solidFill>
                  <a:srgbClr val="0B106F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Підходи до визначення юрисдикційності спорів</a:t>
            </a:r>
          </a:p>
        </p:txBody>
      </p:sp>
      <p:sp>
        <p:nvSpPr>
          <p:cNvPr id="6" name="Прямокутник 5"/>
          <p:cNvSpPr/>
          <p:nvPr/>
        </p:nvSpPr>
        <p:spPr>
          <a:xfrm>
            <a:off x="1046951" y="1145620"/>
            <a:ext cx="10724140" cy="6605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uk-UA" sz="1400" b="1" i="1" dirty="0">
                <a:solidFill>
                  <a:srgbClr val="0070C0"/>
                </a:solidFill>
                <a:latin typeface="Roboto Condensed Light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endParaRPr lang="uk-UA" sz="1000" i="1" dirty="0">
              <a:solidFill>
                <a:srgbClr val="0070C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B6C2FCB-CCE4-78F2-EB98-3E250A12AC64}"/>
              </a:ext>
            </a:extLst>
          </p:cNvPr>
          <p:cNvSpPr txBox="1"/>
          <p:nvPr/>
        </p:nvSpPr>
        <p:spPr>
          <a:xfrm>
            <a:off x="762000" y="1447800"/>
            <a:ext cx="10459460" cy="41549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uk-UA" sz="2100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uk-UA" sz="2400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критерій</a:t>
            </a:r>
            <a:r>
              <a:rPr lang="uk-UA" sz="2400" dirty="0">
                <a:solidFill>
                  <a:srgbClr val="0022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визначення юрисдикції має бути </a:t>
            </a:r>
            <a:r>
              <a:rPr lang="uk-UA" sz="2400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максимально простим, зрозумілим</a:t>
            </a:r>
            <a:r>
              <a:rPr lang="uk-UA" sz="24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;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uk-UA" sz="2400" b="1" dirty="0">
              <a:solidFill>
                <a:srgbClr val="0070C0"/>
              </a:solidFill>
              <a:latin typeface="Roboto Condensed Light" panose="02000000000000000000" pitchFamily="2" charset="0"/>
              <a:ea typeface="Roboto Condensed Light" panose="02000000000000000000" pitchFamily="2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uk-UA" sz="24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uk-UA" sz="2400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один спір </a:t>
            </a:r>
            <a:r>
              <a:rPr lang="uk-UA" sz="2400" dirty="0">
                <a:solidFill>
                  <a:srgbClr val="0022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має вирішуватися судами лише </a:t>
            </a:r>
            <a:r>
              <a:rPr lang="uk-UA" sz="2400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один раз;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uk-UA" sz="2400" dirty="0">
              <a:solidFill>
                <a:srgbClr val="0070C0"/>
              </a:solidFill>
              <a:latin typeface="Roboto Condensed Light" panose="02000000000000000000" pitchFamily="2" charset="0"/>
              <a:ea typeface="Roboto Condensed Light" panose="02000000000000000000" pitchFamily="2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uk-UA" sz="2400" b="1" dirty="0">
                <a:solidFill>
                  <a:srgbClr val="002949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uk-UA" sz="2400" dirty="0">
                <a:solidFill>
                  <a:srgbClr val="0022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відповідачем у справі </a:t>
            </a:r>
            <a:r>
              <a:rPr lang="uk-UA" sz="2400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має бути та особа, </a:t>
            </a:r>
            <a:r>
              <a:rPr lang="uk-UA" sz="2400" dirty="0">
                <a:solidFill>
                  <a:srgbClr val="0022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з якою дійсно існує </a:t>
            </a:r>
            <a:r>
              <a:rPr lang="uk-UA" sz="2400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юридичний спір</a:t>
            </a:r>
            <a:r>
              <a:rPr lang="uk-UA" sz="24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;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uk-UA" sz="2400" b="1" dirty="0">
              <a:solidFill>
                <a:srgbClr val="0070C0"/>
              </a:solidFill>
              <a:latin typeface="Roboto Condensed Light" panose="02000000000000000000" pitchFamily="2" charset="0"/>
              <a:ea typeface="Roboto Condensed Light" panose="02000000000000000000" pitchFamily="2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uk-UA" sz="2400" b="1" dirty="0">
                <a:solidFill>
                  <a:srgbClr val="002949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uk-UA" sz="2400" dirty="0">
                <a:solidFill>
                  <a:srgbClr val="0022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унеможливлення звернення до суду з </a:t>
            </a:r>
            <a:r>
              <a:rPr lang="uk-UA" sz="2400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вимогами, що не підлягають судовому розгляду</a:t>
            </a:r>
            <a:r>
              <a:rPr lang="uk-UA" sz="24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;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uk-UA" sz="2400" b="1" dirty="0">
              <a:solidFill>
                <a:srgbClr val="0070C0"/>
              </a:solidFill>
              <a:latin typeface="Roboto Condensed Light" panose="02000000000000000000" pitchFamily="2" charset="0"/>
              <a:ea typeface="Roboto Condensed Light" panose="02000000000000000000" pitchFamily="2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uk-UA" sz="2400" b="1" dirty="0">
                <a:solidFill>
                  <a:srgbClr val="002949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uk-UA" sz="2400" dirty="0">
                <a:solidFill>
                  <a:srgbClr val="0022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запобігання штучному </a:t>
            </a:r>
            <a:r>
              <a:rPr lang="uk-UA" sz="2400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створенню преюдиції</a:t>
            </a:r>
            <a:r>
              <a:rPr lang="uk-UA" sz="24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,</a:t>
            </a:r>
            <a:r>
              <a:rPr lang="uk-UA" sz="2400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uk-UA" sz="2400" dirty="0">
                <a:solidFill>
                  <a:srgbClr val="0022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потребі для вирішення одного спору </a:t>
            </a:r>
            <a:r>
              <a:rPr lang="uk-UA" sz="2400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ініціювати інші процеси </a:t>
            </a:r>
            <a:r>
              <a:rPr lang="uk-UA" sz="2400" dirty="0">
                <a:solidFill>
                  <a:srgbClr val="0022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 судах різних юрисдикцій.</a:t>
            </a:r>
          </a:p>
        </p:txBody>
      </p:sp>
    </p:spTree>
    <p:extLst>
      <p:ext uri="{BB962C8B-B14F-4D97-AF65-F5344CB8AC3E}">
        <p14:creationId xmlns:p14="http://schemas.microsoft.com/office/powerpoint/2010/main" val="27817116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12192000" y="0"/>
                </a:moveTo>
                <a:lnTo>
                  <a:pt x="0" y="0"/>
                </a:lnTo>
                <a:lnTo>
                  <a:pt x="0" y="6858000"/>
                </a:lnTo>
                <a:lnTo>
                  <a:pt x="12192000" y="6858000"/>
                </a:lnTo>
                <a:lnTo>
                  <a:pt x="12192000" y="0"/>
                </a:lnTo>
                <a:close/>
              </a:path>
            </a:pathLst>
          </a:custGeom>
          <a:solidFill>
            <a:srgbClr val="00224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45363" y="393191"/>
            <a:ext cx="1286256" cy="1479803"/>
          </a:xfrm>
          <a:prstGeom prst="rect">
            <a:avLst/>
          </a:prstGeom>
        </p:spPr>
      </p:pic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531619" y="2542743"/>
            <a:ext cx="7917181" cy="11208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7200" spc="-610">
                <a:solidFill>
                  <a:srgbClr val="ECE8E2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Дякую</a:t>
            </a:r>
            <a:r>
              <a:rPr sz="7200" spc="-130">
                <a:solidFill>
                  <a:srgbClr val="ECE8E2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sz="7200" spc="-434">
                <a:solidFill>
                  <a:srgbClr val="ECE8E2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за  </a:t>
            </a:r>
            <a:r>
              <a:rPr sz="7200" spc="-405">
                <a:solidFill>
                  <a:srgbClr val="ECE8E2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увагу!</a:t>
            </a:r>
            <a:endParaRPr sz="7200">
              <a:latin typeface="Roboto Condensed Light" panose="02000000000000000000" pitchFamily="2" charset="0"/>
              <a:ea typeface="Roboto Condensed Light" panose="02000000000000000000" pitchFamily="2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2057400"/>
            <a:ext cx="9982200" cy="2462213"/>
          </a:xfrm>
        </p:spPr>
        <p:txBody>
          <a:bodyPr/>
          <a:lstStyle/>
          <a:p>
            <a:pPr algn="ctr"/>
            <a:r>
              <a:rPr lang="uk-UA" sz="4400" b="1" dirty="0">
                <a:solidFill>
                  <a:srgbClr val="00206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ЗАГАЛЬНІ ПИТАННЯ</a:t>
            </a:r>
            <a:br>
              <a:rPr lang="uk-UA" sz="4400" b="1" dirty="0">
                <a:solidFill>
                  <a:srgbClr val="00206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</a:br>
            <a:br>
              <a:rPr lang="uk-UA" sz="4400" b="1" dirty="0">
                <a:solidFill>
                  <a:srgbClr val="00206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</a:br>
            <a:r>
              <a:rPr lang="uk-UA" sz="4400" b="1" dirty="0">
                <a:solidFill>
                  <a:srgbClr val="00206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СУДОВОЇ ЮРИСДИКЦІЇ</a:t>
            </a:r>
            <a:br>
              <a:rPr lang="uk-UA" sz="4400" b="1" dirty="0">
                <a:solidFill>
                  <a:srgbClr val="00206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</a:br>
            <a:r>
              <a:rPr lang="uk-UA" b="1" dirty="0">
                <a:solidFill>
                  <a:srgbClr val="002060"/>
                </a:solidFill>
                <a:latin typeface="Segoe UI Symbol" panose="020B0502040204020203" pitchFamily="34" charset="0"/>
                <a:ea typeface="Times New Roman" panose="02020603050405020304" pitchFamily="18" charset="0"/>
                <a:cs typeface="Segoe UI Symbol" panose="020B0502040204020203" pitchFamily="34" charset="0"/>
              </a:rPr>
              <a:t> </a:t>
            </a:r>
            <a:endParaRPr lang="uk-UA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1473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81001" y="413130"/>
            <a:ext cx="11353800" cy="610872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lvl="0" algn="ctr">
              <a:lnSpc>
                <a:spcPts val="4200"/>
              </a:lnSpc>
            </a:pPr>
            <a:r>
              <a:rPr lang="uk-UA" sz="3600" b="1" kern="0" dirty="0">
                <a:solidFill>
                  <a:srgbClr val="0B106F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Конвенційні приписи та практика ЄСПЛ</a:t>
            </a:r>
          </a:p>
          <a:p>
            <a:pPr marL="355600" marR="5080" lvl="0" indent="-343535" algn="just">
              <a:spcBef>
                <a:spcPts val="95"/>
              </a:spcBef>
              <a:buFont typeface="Wingdings"/>
              <a:buChar char=""/>
              <a:tabLst>
                <a:tab pos="356235" algn="l"/>
              </a:tabLst>
            </a:pPr>
            <a:r>
              <a:rPr lang="uk-UA" sz="2100" dirty="0">
                <a:solidFill>
                  <a:srgbClr val="002949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Кожен має право </a:t>
            </a:r>
            <a:r>
              <a:rPr lang="uk-UA" sz="2100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на справедливий розгляд його справи судом, встановленим законом</a:t>
            </a:r>
            <a:r>
              <a:rPr lang="uk-UA" sz="2100" dirty="0">
                <a:solidFill>
                  <a:srgbClr val="002949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, який вирішить спір щодо його прав та обов’язків цивільного характеру (пункт 1 статті 6 Конвенції про захист прав людини і основоположних свобод).</a:t>
            </a:r>
          </a:p>
          <a:p>
            <a:pPr marL="12065" marR="5080" lvl="0" algn="just">
              <a:spcBef>
                <a:spcPts val="95"/>
              </a:spcBef>
              <a:tabLst>
                <a:tab pos="356235" algn="l"/>
              </a:tabLst>
            </a:pPr>
            <a:endParaRPr lang="uk-UA" sz="2100" dirty="0">
              <a:solidFill>
                <a:srgbClr val="002949"/>
              </a:solidFill>
              <a:latin typeface="Roboto Condensed Light" panose="02000000000000000000" pitchFamily="2" charset="0"/>
              <a:ea typeface="Roboto Condensed Light" panose="02000000000000000000" pitchFamily="2" charset="0"/>
            </a:endParaRPr>
          </a:p>
          <a:p>
            <a:pPr marL="355600" marR="5080" lvl="0" indent="-343535" algn="just">
              <a:spcBef>
                <a:spcPts val="95"/>
              </a:spcBef>
              <a:buFont typeface="Wingdings"/>
              <a:buChar char=""/>
              <a:tabLst>
                <a:tab pos="356235" algn="l"/>
              </a:tabLst>
            </a:pPr>
            <a:r>
              <a:rPr lang="uk-UA" sz="2100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Суд, встановлений законом включає в себе</a:t>
            </a:r>
            <a:r>
              <a:rPr lang="uk-UA" sz="2100" dirty="0">
                <a:solidFill>
                  <a:srgbClr val="002949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, зокрема, таку складову, </a:t>
            </a:r>
            <a:r>
              <a:rPr lang="uk-UA" sz="2100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як дотримання усіх правил юрисдикції та підсудності</a:t>
            </a:r>
            <a:r>
              <a:rPr lang="uk-UA" sz="21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. </a:t>
            </a:r>
            <a:r>
              <a:rPr lang="uk-UA" sz="2100" dirty="0">
                <a:solidFill>
                  <a:srgbClr val="002949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Завданням та метою положень пункту 1 статті 6, що вимагає, щоб  суди були «встановлені законом», є забезпечення того, щоб </a:t>
            </a:r>
            <a:r>
              <a:rPr lang="uk-UA" sz="2100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судова гілка влади у демократичному суспільстві не залежала від розсуду органів виконавчої влади, а регулювалася законом</a:t>
            </a:r>
            <a:r>
              <a:rPr lang="uk-UA" sz="2100" dirty="0">
                <a:solidFill>
                  <a:srgbClr val="002949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, що приймається Парламентом. Проте це не означає, що делеговане законодавство є як таке неприйнятним у справах, що стосуються судової гілки влади. Пункт 1 статті 6 не вимагає від законодавчого органу врегульовувати кожну деталь у цій сфері шляхом прийняття офіційного акту Парламенту, якщо законодавчий орган встановить хоча б організаційну структуру судової влади </a:t>
            </a:r>
            <a:r>
              <a:rPr lang="uk-UA" sz="2100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(див. доповідь Європейської комісії від 12 жовтня 1978 року у справі «Лео Цанд проти Австрії» (Zand v. Austria), заява № 7360/76).</a:t>
            </a:r>
          </a:p>
          <a:p>
            <a:pPr marL="12065" marR="5080" lvl="0" algn="just">
              <a:spcBef>
                <a:spcPts val="95"/>
              </a:spcBef>
              <a:tabLst>
                <a:tab pos="356235" algn="l"/>
              </a:tabLst>
            </a:pPr>
            <a:r>
              <a:rPr lang="en-US" sz="2100" b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endParaRPr lang="uk-UA" sz="2100" b="1" dirty="0">
              <a:solidFill>
                <a:srgbClr val="0070C0"/>
              </a:solidFill>
              <a:latin typeface="Roboto Condensed Light" panose="02000000000000000000" pitchFamily="2" charset="0"/>
              <a:ea typeface="Roboto Condensed Light" panose="02000000000000000000" pitchFamily="2" charset="0"/>
            </a:endParaRPr>
          </a:p>
          <a:p>
            <a:pPr marL="355600" marR="5080" lvl="0" indent="-343535" algn="just">
              <a:spcBef>
                <a:spcPts val="95"/>
              </a:spcBef>
              <a:buFont typeface="Wingdings"/>
              <a:buChar char=""/>
              <a:tabLst>
                <a:tab pos="356235" algn="l"/>
              </a:tabLst>
            </a:pPr>
            <a:r>
              <a:rPr lang="en-US" sz="2100" dirty="0">
                <a:solidFill>
                  <a:srgbClr val="002949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	</a:t>
            </a:r>
            <a:r>
              <a:rPr lang="uk-UA" sz="2100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Суд, встановлений законом</a:t>
            </a:r>
            <a:r>
              <a:rPr lang="uk-UA" sz="2100" dirty="0">
                <a:solidFill>
                  <a:srgbClr val="002949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, тобто відповідний орган </a:t>
            </a:r>
            <a:r>
              <a:rPr lang="uk-UA" sz="2100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повинен мати повноваження вирішувати питання, що належать до його компетенції</a:t>
            </a:r>
            <a:r>
              <a:rPr lang="uk-UA" sz="2100" dirty="0">
                <a:solidFill>
                  <a:srgbClr val="002949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, на основі принципу верховенства права.</a:t>
            </a:r>
            <a:endParaRPr lang="uk-UA" sz="2100" dirty="0">
              <a:solidFill>
                <a:prstClr val="black"/>
              </a:solidFill>
              <a:latin typeface="Roboto Condensed Light" panose="02000000000000000000" pitchFamily="2" charset="0"/>
              <a:ea typeface="Roboto Condensed Light" panose="02000000000000000000" pitchFamily="2" charset="0"/>
              <a:cs typeface="Roboto Lt"/>
            </a:endParaRPr>
          </a:p>
        </p:txBody>
      </p:sp>
    </p:spTree>
    <p:extLst>
      <p:ext uri="{BB962C8B-B14F-4D97-AF65-F5344CB8AC3E}">
        <p14:creationId xmlns:p14="http://schemas.microsoft.com/office/powerpoint/2010/main" val="9164224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81000" y="413130"/>
            <a:ext cx="11506199" cy="5462393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lvl="0" algn="ctr">
              <a:lnSpc>
                <a:spcPts val="4200"/>
              </a:lnSpc>
            </a:pPr>
            <a:r>
              <a:rPr lang="uk-UA" sz="3600" b="1" kern="0" dirty="0">
                <a:solidFill>
                  <a:srgbClr val="0B106F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Нормативне регулювання</a:t>
            </a:r>
          </a:p>
          <a:p>
            <a:pPr marL="355600" marR="5080" lvl="0" indent="-343535" algn="just">
              <a:spcBef>
                <a:spcPts val="95"/>
              </a:spcBef>
              <a:buFont typeface="Wingdings"/>
              <a:buChar char=""/>
              <a:tabLst>
                <a:tab pos="356235" algn="l"/>
              </a:tabLst>
            </a:pPr>
            <a:r>
              <a:rPr lang="uk-UA" sz="2100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Стаття 19 ЦПК </a:t>
            </a:r>
            <a:r>
              <a:rPr lang="uk-UA" sz="2100" dirty="0">
                <a:solidFill>
                  <a:srgbClr val="002949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– суди розглядають у порядку </a:t>
            </a:r>
            <a:r>
              <a:rPr lang="uk-UA" sz="2100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цивільного судочинства справи, що виникають з цивільних, земельних, трудових, сімейних, житлових та інших правовідносин</a:t>
            </a:r>
            <a:r>
              <a:rPr lang="uk-UA" sz="2100" dirty="0">
                <a:solidFill>
                  <a:srgbClr val="002949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, крім справ, розгляд яких здійснюється в порядку іншого судочинства. Суди розглядають </a:t>
            </a:r>
            <a:r>
              <a:rPr lang="uk-UA" sz="2100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у порядку цивільного судочинства також вимоги щодо реєстрації майна та майнових прав, інших реєстраційних дій, якщо такі вимоги є похідними</a:t>
            </a:r>
            <a:r>
              <a:rPr lang="uk-UA" sz="2100" dirty="0">
                <a:solidFill>
                  <a:srgbClr val="002949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від спору щодо такого майна або майнових прав, якщо цей спір підлягає розгляду в місцевому загальному суді і переданий на його розгляд з такими вимогами.</a:t>
            </a:r>
          </a:p>
          <a:p>
            <a:pPr marL="355600" marR="5080" lvl="0" indent="-343535" algn="just">
              <a:spcBef>
                <a:spcPts val="95"/>
              </a:spcBef>
              <a:buFont typeface="Wingdings"/>
              <a:buChar char=""/>
              <a:tabLst>
                <a:tab pos="356235" algn="l"/>
              </a:tabLst>
            </a:pPr>
            <a:endParaRPr lang="uk-UA" sz="2100" dirty="0">
              <a:solidFill>
                <a:srgbClr val="002949"/>
              </a:solidFill>
              <a:latin typeface="Roboto Condensed Light" panose="02000000000000000000" pitchFamily="2" charset="0"/>
              <a:ea typeface="Roboto Condensed Light" panose="02000000000000000000" pitchFamily="2" charset="0"/>
            </a:endParaRPr>
          </a:p>
          <a:p>
            <a:pPr marL="355600" marR="5080" indent="-343535" algn="just">
              <a:spcBef>
                <a:spcPts val="95"/>
              </a:spcBef>
              <a:buFont typeface="Wingdings"/>
              <a:buChar char=""/>
              <a:tabLst>
                <a:tab pos="356235" algn="l"/>
              </a:tabLst>
            </a:pPr>
            <a:r>
              <a:rPr lang="uk-UA" sz="2100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Стаття 20 ГПК </a:t>
            </a:r>
            <a:r>
              <a:rPr lang="uk-UA" sz="2100" dirty="0">
                <a:solidFill>
                  <a:srgbClr val="002949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– </a:t>
            </a:r>
            <a:r>
              <a:rPr lang="uk-UA" sz="2100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господарські суди розглядають справи у спорах, що виникають у зв’язку із здійсненням господарської діяльності</a:t>
            </a:r>
            <a:r>
              <a:rPr lang="uk-UA" sz="2100" dirty="0">
                <a:solidFill>
                  <a:srgbClr val="002949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(щодо виконання господарських договорів, приватизації державного майна, корпоративні спори, спори щодо захисту економічної конкуренції, справи про банкрутство тощо).</a:t>
            </a:r>
          </a:p>
          <a:p>
            <a:pPr marL="355600" marR="5080" indent="-343535" algn="just">
              <a:spcBef>
                <a:spcPts val="95"/>
              </a:spcBef>
              <a:buFont typeface="Wingdings"/>
              <a:buChar char=""/>
              <a:tabLst>
                <a:tab pos="356235" algn="l"/>
              </a:tabLst>
            </a:pPr>
            <a:endParaRPr lang="uk-UA" sz="2100" dirty="0">
              <a:solidFill>
                <a:srgbClr val="002949"/>
              </a:solidFill>
              <a:latin typeface="Roboto Condensed Light" panose="02000000000000000000" pitchFamily="2" charset="0"/>
              <a:ea typeface="Roboto Condensed Light" panose="02000000000000000000" pitchFamily="2" charset="0"/>
            </a:endParaRPr>
          </a:p>
          <a:p>
            <a:pPr marL="355600" marR="5080" indent="-343535" algn="just">
              <a:spcBef>
                <a:spcPts val="95"/>
              </a:spcBef>
              <a:buFont typeface="Wingdings"/>
              <a:buChar char=""/>
              <a:tabLst>
                <a:tab pos="356235" algn="l"/>
              </a:tabLst>
            </a:pPr>
            <a:r>
              <a:rPr lang="uk-UA" sz="2100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Стаття 20 КАС </a:t>
            </a:r>
            <a:r>
              <a:rPr lang="uk-UA" sz="2100" dirty="0">
                <a:solidFill>
                  <a:srgbClr val="002949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– юрисдикція </a:t>
            </a:r>
            <a:r>
              <a:rPr lang="uk-UA" sz="2100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адміністративних судів поширюється на справи у публічно-правових спорах</a:t>
            </a:r>
            <a:r>
              <a:rPr lang="uk-UA" sz="21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uk-UA" sz="2100" dirty="0">
                <a:solidFill>
                  <a:srgbClr val="002949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(із суб’єктом владних повноважень </a:t>
            </a:r>
            <a:r>
              <a:rPr lang="uk-UA" sz="2100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щодо оскарження його рішень, дій чи бездіяльності</a:t>
            </a:r>
            <a:r>
              <a:rPr lang="uk-UA" sz="2100" dirty="0">
                <a:solidFill>
                  <a:srgbClr val="002949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, проходження </a:t>
            </a:r>
            <a:r>
              <a:rPr lang="uk-UA" sz="2100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публічної служби</a:t>
            </a:r>
            <a:r>
              <a:rPr lang="uk-UA" sz="2100" dirty="0">
                <a:solidFill>
                  <a:srgbClr val="002949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, укладення та виконання </a:t>
            </a:r>
            <a:r>
              <a:rPr lang="uk-UA" sz="2100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адміністративних договорів</a:t>
            </a:r>
            <a:r>
              <a:rPr lang="uk-UA" sz="2100" dirty="0">
                <a:solidFill>
                  <a:srgbClr val="002949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, спори щодо </a:t>
            </a:r>
            <a:r>
              <a:rPr lang="uk-UA" sz="2100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виборчого процесу та референдуму </a:t>
            </a:r>
            <a:r>
              <a:rPr lang="uk-UA" sz="2100" dirty="0">
                <a:solidFill>
                  <a:srgbClr val="002949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тощо).</a:t>
            </a:r>
            <a:endParaRPr lang="uk-UA" sz="2100" b="1" dirty="0">
              <a:solidFill>
                <a:srgbClr val="0070C0"/>
              </a:solidFill>
              <a:latin typeface="Roboto Condensed Light" panose="02000000000000000000" pitchFamily="2" charset="0"/>
              <a:ea typeface="Roboto Condensed Light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41525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81000" y="413130"/>
            <a:ext cx="11506199" cy="590610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lvl="0" algn="ctr">
              <a:lnSpc>
                <a:spcPts val="4200"/>
              </a:lnSpc>
            </a:pPr>
            <a:r>
              <a:rPr lang="uk-UA" sz="3600" b="1" kern="0" dirty="0">
                <a:solidFill>
                  <a:srgbClr val="0B106F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Судова юрисдикція</a:t>
            </a:r>
          </a:p>
          <a:p>
            <a:pPr lvl="0" algn="ctr">
              <a:lnSpc>
                <a:spcPts val="4200"/>
              </a:lnSpc>
            </a:pPr>
            <a:endParaRPr lang="uk-UA" sz="2600" dirty="0">
              <a:solidFill>
                <a:srgbClr val="002240"/>
              </a:solidFill>
              <a:latin typeface="Roboto Condensed Light" panose="02000000000000000000" pitchFamily="2" charset="0"/>
              <a:ea typeface="Roboto Condensed Light" panose="02000000000000000000" pitchFamily="2" charset="0"/>
              <a:cs typeface="Roboto Lt"/>
            </a:endParaRPr>
          </a:p>
          <a:p>
            <a:pPr marL="355600" marR="5080" indent="-343535" algn="just">
              <a:spcBef>
                <a:spcPts val="95"/>
              </a:spcBef>
              <a:buFont typeface="Wingdings"/>
              <a:buChar char=""/>
              <a:tabLst>
                <a:tab pos="356235" algn="l"/>
              </a:tabLst>
            </a:pPr>
            <a:r>
              <a:rPr lang="uk-UA" sz="2100" dirty="0">
                <a:solidFill>
                  <a:srgbClr val="0070C0"/>
                </a:solidFill>
                <a:latin typeface="Roboto Condensed Light" panose="02000000000000000000" pitchFamily="2" charset="0"/>
                <a:ea typeface="Times New Roman" panose="02020603050405020304" pitchFamily="18" charset="0"/>
              </a:rPr>
              <a:t>Інститут права, який покликаний розмежувати компетенцію</a:t>
            </a:r>
            <a:r>
              <a:rPr lang="uk-UA" sz="2100" dirty="0">
                <a:latin typeface="Roboto Condensed Light" panose="02000000000000000000" pitchFamily="2" charset="0"/>
                <a:ea typeface="Times New Roman" panose="02020603050405020304" pitchFamily="18" charset="0"/>
              </a:rPr>
              <a:t> </a:t>
            </a:r>
            <a:r>
              <a:rPr lang="uk-UA" sz="2100" dirty="0">
                <a:solidFill>
                  <a:schemeClr val="tx2">
                    <a:lumMod val="75000"/>
                  </a:schemeClr>
                </a:solidFill>
                <a:latin typeface="Roboto Condensed Light" panose="02000000000000000000" pitchFamily="2" charset="0"/>
                <a:ea typeface="Times New Roman" panose="02020603050405020304" pitchFamily="18" charset="0"/>
              </a:rPr>
              <a:t>як різних ланок судової системи судової системи, </a:t>
            </a:r>
            <a:r>
              <a:rPr lang="uk-UA" sz="2100" dirty="0">
                <a:solidFill>
                  <a:schemeClr val="tx2">
                    <a:lumMod val="75000"/>
                  </a:schemeClr>
                </a:solidFill>
                <a:latin typeface="Roboto Condensed Light" panose="02000000000000000000" pitchFamily="2" charset="0"/>
              </a:rPr>
              <a:t>так і </a:t>
            </a:r>
            <a:r>
              <a:rPr lang="uk-UA" sz="2100" dirty="0">
                <a:solidFill>
                  <a:srgbClr val="0070C0"/>
                </a:solidFill>
                <a:latin typeface="Roboto Condensed Light" panose="02000000000000000000" pitchFamily="2" charset="0"/>
                <a:ea typeface="Times New Roman" panose="02020603050405020304" pitchFamily="18" charset="0"/>
              </a:rPr>
              <a:t>різних видів судочинства</a:t>
            </a:r>
            <a:r>
              <a:rPr lang="uk-UA" sz="2100" dirty="0">
                <a:latin typeface="Roboto Condensed Light" panose="02000000000000000000" pitchFamily="2" charset="0"/>
                <a:ea typeface="Times New Roman" panose="02020603050405020304" pitchFamily="18" charset="0"/>
              </a:rPr>
              <a:t> – </a:t>
            </a:r>
            <a:r>
              <a:rPr lang="uk-UA" sz="2100" dirty="0">
                <a:solidFill>
                  <a:schemeClr val="tx2">
                    <a:lumMod val="75000"/>
                  </a:schemeClr>
                </a:solidFill>
                <a:latin typeface="Roboto Condensed Light" panose="02000000000000000000" pitchFamily="2" charset="0"/>
                <a:ea typeface="Times New Roman" panose="02020603050405020304" pitchFamily="18" charset="0"/>
              </a:rPr>
              <a:t>цивільного, кримінального, господарського та адміністративного.</a:t>
            </a:r>
          </a:p>
          <a:p>
            <a:pPr marL="355600" marR="5080" indent="-343535" algn="just">
              <a:spcBef>
                <a:spcPts val="95"/>
              </a:spcBef>
              <a:buFont typeface="Wingdings"/>
              <a:buChar char=""/>
              <a:tabLst>
                <a:tab pos="356235" algn="l"/>
              </a:tabLst>
            </a:pPr>
            <a:endParaRPr lang="uk-UA" sz="2100" dirty="0">
              <a:solidFill>
                <a:schemeClr val="tx2">
                  <a:lumMod val="75000"/>
                </a:schemeClr>
              </a:solidFill>
              <a:latin typeface="Roboto Condensed Light" panose="02000000000000000000" pitchFamily="2" charset="0"/>
              <a:ea typeface="Times New Roman" panose="02020603050405020304" pitchFamily="18" charset="0"/>
            </a:endParaRPr>
          </a:p>
          <a:p>
            <a:pPr marL="355600" marR="5080" indent="-343535" algn="just">
              <a:spcBef>
                <a:spcPts val="95"/>
              </a:spcBef>
              <a:buFont typeface="Wingdings"/>
              <a:buChar char=""/>
              <a:tabLst>
                <a:tab pos="356235" algn="l"/>
              </a:tabLst>
            </a:pPr>
            <a:r>
              <a:rPr lang="uk-UA" sz="2100" kern="0" dirty="0">
                <a:solidFill>
                  <a:srgbClr val="0070C0"/>
                </a:solidFill>
                <a:latin typeface="Roboto Condensed Light" panose="02000000000000000000" pitchFamily="2" charset="0"/>
                <a:ea typeface="Times New Roman" panose="02020603050405020304" pitchFamily="18" charset="0"/>
              </a:rPr>
              <a:t>Критерії юрисдикційності спору </a:t>
            </a:r>
            <a:r>
              <a:rPr lang="uk-UA" sz="2100" dirty="0">
                <a:solidFill>
                  <a:schemeClr val="tx2">
                    <a:lumMod val="75000"/>
                  </a:schemeClr>
                </a:solidFill>
                <a:latin typeface="Roboto Condensed Light" panose="02000000000000000000" pitchFamily="2" charset="0"/>
              </a:rPr>
              <a:t>– передбачені законом умови, за яких певна справа підлягає розгляду за правилами того чи іншого виду судочинства.</a:t>
            </a:r>
          </a:p>
          <a:p>
            <a:pPr marL="355600" marR="5080" indent="-343535" algn="just">
              <a:spcBef>
                <a:spcPts val="95"/>
              </a:spcBef>
              <a:buFont typeface="Wingdings"/>
              <a:buChar char=""/>
              <a:tabLst>
                <a:tab pos="356235" algn="l"/>
              </a:tabLst>
            </a:pPr>
            <a:endParaRPr lang="uk-UA" sz="2100" dirty="0">
              <a:solidFill>
                <a:schemeClr val="tx2">
                  <a:lumMod val="75000"/>
                </a:schemeClr>
              </a:solidFill>
              <a:latin typeface="Roboto Condensed Light" panose="02000000000000000000" pitchFamily="2" charset="0"/>
            </a:endParaRPr>
          </a:p>
          <a:p>
            <a:pPr marL="355600" marR="5080" indent="-343535" algn="just">
              <a:spcBef>
                <a:spcPts val="95"/>
              </a:spcBef>
              <a:buFont typeface="Wingdings"/>
              <a:buChar char=""/>
              <a:tabLst>
                <a:tab pos="356235" algn="l"/>
              </a:tabLst>
            </a:pPr>
            <a:r>
              <a:rPr lang="uk-UA" sz="2100" kern="0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До таких критеріїв належать</a:t>
            </a:r>
            <a:r>
              <a:rPr lang="uk-UA" sz="2100" b="1" kern="0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:</a:t>
            </a:r>
          </a:p>
          <a:p>
            <a:r>
              <a:rPr lang="uk-UA" sz="2100" b="1" kern="0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	</a:t>
            </a:r>
            <a:r>
              <a:rPr lang="uk-UA" sz="2100" kern="0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характер спірних матеріальних </a:t>
            </a:r>
            <a:r>
              <a:rPr lang="uk-UA" sz="2100" kern="0" dirty="0">
                <a:solidFill>
                  <a:srgbClr val="1F497D">
                    <a:lumMod val="75000"/>
                  </a:srgbClr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правовідносин;</a:t>
            </a:r>
            <a:r>
              <a:rPr lang="uk-UA" sz="2100" b="1" kern="0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</a:p>
          <a:p>
            <a:r>
              <a:rPr lang="uk-UA" sz="2100" b="1" kern="0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	</a:t>
            </a:r>
            <a:r>
              <a:rPr lang="uk-UA" sz="2100" kern="0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предмет спору</a:t>
            </a:r>
            <a:r>
              <a:rPr lang="uk-UA" sz="2100" b="1" kern="0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; </a:t>
            </a:r>
            <a:r>
              <a:rPr lang="uk-UA" sz="2100" kern="0" dirty="0">
                <a:solidFill>
                  <a:srgbClr val="1F497D">
                    <a:lumMod val="75000"/>
                  </a:srgbClr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</a:p>
          <a:p>
            <a:r>
              <a:rPr lang="uk-UA" sz="2100" b="1" kern="0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	</a:t>
            </a:r>
            <a:r>
              <a:rPr lang="uk-UA" sz="2100" kern="0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суб’єктний склад</a:t>
            </a:r>
            <a:r>
              <a:rPr lang="uk-UA" sz="2100" kern="0" dirty="0">
                <a:solidFill>
                  <a:srgbClr val="006F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uk-UA" sz="2100" kern="0" dirty="0">
                <a:solidFill>
                  <a:srgbClr val="1F497D">
                    <a:lumMod val="75000"/>
                  </a:srgbClr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правовідносин; </a:t>
            </a:r>
          </a:p>
          <a:p>
            <a:r>
              <a:rPr lang="uk-UA" sz="2100" b="1" kern="0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	</a:t>
            </a:r>
            <a:r>
              <a:rPr lang="uk-UA" sz="2100" kern="0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вказівка в законі</a:t>
            </a:r>
            <a:r>
              <a:rPr lang="uk-UA" sz="2100" kern="0" dirty="0">
                <a:solidFill>
                  <a:srgbClr val="006F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uk-UA" sz="2100" kern="0" dirty="0">
                <a:solidFill>
                  <a:srgbClr val="1F497D">
                    <a:lumMod val="75000"/>
                  </a:srgbClr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на вид судочинства, в якому розглядається визначена категорія справ.</a:t>
            </a:r>
            <a:br>
              <a:rPr lang="uk-UA" sz="2100" kern="0" dirty="0">
                <a:solidFill>
                  <a:srgbClr val="006F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</a:br>
            <a:endParaRPr lang="uk-UA" sz="2100" dirty="0">
              <a:solidFill>
                <a:srgbClr val="002949"/>
              </a:solidFill>
              <a:latin typeface="Roboto Condensed Light" panose="02000000000000000000" pitchFamily="2" charset="0"/>
              <a:ea typeface="Roboto Condensed Light" panose="02000000000000000000" pitchFamily="2" charset="0"/>
            </a:endParaRPr>
          </a:p>
          <a:p>
            <a:pPr marL="355600" marR="5080" indent="-343535" algn="just">
              <a:spcBef>
                <a:spcPts val="95"/>
              </a:spcBef>
              <a:buFont typeface="Wingdings"/>
              <a:buChar char=""/>
              <a:tabLst>
                <a:tab pos="356235" algn="l"/>
              </a:tabLst>
            </a:pPr>
            <a:r>
              <a:rPr lang="uk-UA" sz="21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uk-UA" sz="2100" kern="0" dirty="0">
                <a:solidFill>
                  <a:srgbClr val="0070C0"/>
                </a:solidFill>
                <a:latin typeface="Roboto Condensed Light" panose="02000000000000000000" pitchFamily="2" charset="0"/>
                <a:ea typeface="Times New Roman" panose="02020603050405020304" pitchFamily="18" charset="0"/>
              </a:rPr>
              <a:t>Вирішує юрисдикційні спори Велика Палата Верховного Суду</a:t>
            </a:r>
            <a:r>
              <a:rPr lang="uk-UA" sz="2100" b="1" kern="0" dirty="0">
                <a:solidFill>
                  <a:srgbClr val="0070C0"/>
                </a:solidFill>
                <a:latin typeface="Roboto Condensed Light" panose="02000000000000000000" pitchFamily="2" charset="0"/>
                <a:ea typeface="Times New Roman" panose="02020603050405020304" pitchFamily="18" charset="0"/>
              </a:rPr>
              <a:t>.</a:t>
            </a:r>
            <a:endParaRPr lang="uk-UA" sz="2100" b="1" dirty="0">
              <a:solidFill>
                <a:srgbClr val="0070C0"/>
              </a:solidFill>
              <a:latin typeface="Roboto Condensed Light" panose="02000000000000000000" pitchFamily="2" charset="0"/>
              <a:ea typeface="Roboto Condensed Light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46794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81000" y="413130"/>
            <a:ext cx="11506199" cy="615745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lvl="0" algn="ctr">
              <a:lnSpc>
                <a:spcPts val="4200"/>
              </a:lnSpc>
            </a:pPr>
            <a:r>
              <a:rPr lang="uk-UA" sz="3600" b="1" kern="0" dirty="0">
                <a:solidFill>
                  <a:srgbClr val="0B106F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Велика Палата Верховного Суду</a:t>
            </a:r>
          </a:p>
          <a:p>
            <a:pPr marL="355600" marR="5080" indent="-343535" algn="just">
              <a:spcBef>
                <a:spcPts val="95"/>
              </a:spcBef>
              <a:buFont typeface="Wingdings"/>
              <a:buChar char=""/>
              <a:tabLst>
                <a:tab pos="356235" algn="l"/>
              </a:tabLst>
            </a:pPr>
            <a:r>
              <a:rPr lang="uk-UA" sz="2100" dirty="0">
                <a:solidFill>
                  <a:srgbClr val="0070C0"/>
                </a:solidFill>
                <a:latin typeface="Roboto Condensed Light" panose="02000000000000000000" pitchFamily="2" charset="0"/>
              </a:rPr>
              <a:t>Постійно</a:t>
            </a:r>
            <a:r>
              <a:rPr lang="ru-RU" sz="2100" dirty="0">
                <a:solidFill>
                  <a:srgbClr val="0070C0"/>
                </a:solidFill>
                <a:latin typeface="Roboto Condensed Light" panose="02000000000000000000" pitchFamily="2" charset="0"/>
              </a:rPr>
              <a:t> </a:t>
            </a:r>
            <a:r>
              <a:rPr lang="uk-UA" sz="2100" dirty="0">
                <a:solidFill>
                  <a:srgbClr val="0070C0"/>
                </a:solidFill>
                <a:latin typeface="Roboto Condensed Light" panose="02000000000000000000" pitchFamily="2" charset="0"/>
              </a:rPr>
              <a:t>діючий колегіальний орган Верховного Суду</a:t>
            </a:r>
            <a:r>
              <a:rPr kumimoji="0" lang="uk-UA" sz="2100" b="0" i="0" u="none" strike="noStrike" kern="1200" cap="none" spc="0" normalizeH="0" baseline="0" noProof="0" dirty="0">
                <a:ln>
                  <a:noFill/>
                </a:ln>
                <a:solidFill>
                  <a:srgbClr val="002949"/>
                </a:solidFill>
                <a:effectLst/>
                <a:uLnTx/>
                <a:uFillTx/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rPr>
              <a:t>, до складу якого входить </a:t>
            </a:r>
            <a:r>
              <a:rPr lang="uk-UA" sz="2100" dirty="0">
                <a:solidFill>
                  <a:srgbClr val="0070C0"/>
                </a:solidFill>
                <a:latin typeface="Roboto Condensed Light" panose="02000000000000000000" pitchFamily="2" charset="0"/>
              </a:rPr>
              <a:t>21 суддя Верховного Суду </a:t>
            </a:r>
            <a:r>
              <a:rPr kumimoji="0" lang="uk-UA" sz="2100" b="0" i="0" u="none" strike="noStrike" kern="1200" cap="none" spc="0" normalizeH="0" baseline="0" noProof="0" dirty="0">
                <a:ln>
                  <a:noFill/>
                </a:ln>
                <a:solidFill>
                  <a:srgbClr val="002949"/>
                </a:solidFill>
                <a:effectLst/>
                <a:uLnTx/>
                <a:uFillTx/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rPr>
              <a:t>(ч. 1 ст. 45 Закону України «Про судоустрій і статус суддів»).</a:t>
            </a:r>
          </a:p>
          <a:p>
            <a:pPr marL="355600" marR="5080" indent="-343535" algn="just">
              <a:spcBef>
                <a:spcPts val="95"/>
              </a:spcBef>
              <a:buFont typeface="Wingdings"/>
              <a:buChar char=""/>
              <a:tabLst>
                <a:tab pos="356235" algn="l"/>
              </a:tabLst>
            </a:pPr>
            <a:endParaRPr kumimoji="0" lang="uk-UA" sz="2100" b="0" i="0" u="none" strike="noStrike" kern="1200" cap="none" spc="0" normalizeH="0" baseline="0" noProof="0" dirty="0">
              <a:ln>
                <a:noFill/>
              </a:ln>
              <a:solidFill>
                <a:srgbClr val="002949"/>
              </a:solidFill>
              <a:effectLst/>
              <a:uLnTx/>
              <a:uFillTx/>
              <a:latin typeface="Roboto Condensed Light" panose="02000000000000000000" pitchFamily="2" charset="0"/>
              <a:ea typeface="Roboto Condensed Light" panose="02000000000000000000" pitchFamily="2" charset="0"/>
              <a:cs typeface="Roboto Condensed Light" panose="02000000000000000000" pitchFamily="2" charset="0"/>
            </a:endParaRPr>
          </a:p>
          <a:p>
            <a:pPr marL="355600" marR="5080" indent="-343535" algn="just">
              <a:spcBef>
                <a:spcPts val="95"/>
              </a:spcBef>
              <a:buFont typeface="Wingdings"/>
              <a:buChar char=""/>
              <a:tabLst>
                <a:tab pos="356235" algn="l"/>
              </a:tabLst>
            </a:pPr>
            <a:r>
              <a:rPr lang="ru-RU" sz="2100" dirty="0">
                <a:solidFill>
                  <a:srgbClr val="0070C0"/>
                </a:solidFill>
                <a:latin typeface="Roboto Condensed Light" panose="02000000000000000000" pitchFamily="2" charset="0"/>
              </a:rPr>
              <a:t>Велика Палата Верховного Суду</a:t>
            </a:r>
            <a:r>
              <a:rPr kumimoji="0" lang="ru-RU" sz="21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rPr>
              <a:t>:</a:t>
            </a:r>
          </a:p>
          <a:p>
            <a:pPr marL="12065" marR="5080" algn="just">
              <a:spcBef>
                <a:spcPts val="95"/>
              </a:spcBef>
              <a:tabLst>
                <a:tab pos="356235" algn="l"/>
              </a:tabLst>
            </a:pPr>
            <a:r>
              <a:rPr lang="ru-RU" sz="2100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rPr>
              <a:t>	</a:t>
            </a:r>
            <a:r>
              <a:rPr kumimoji="0" lang="uk-UA" sz="2100" b="0" i="0" u="none" strike="noStrike" kern="1200" cap="none" spc="0" normalizeH="0" baseline="0" noProof="0" dirty="0">
                <a:ln>
                  <a:noFill/>
                </a:ln>
                <a:solidFill>
                  <a:srgbClr val="002949"/>
                </a:solidFill>
                <a:effectLst/>
                <a:uLnTx/>
                <a:uFillTx/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rPr>
              <a:t>у визначених законом випадках здійснює перегляд судових рішень у касаційному порядку </a:t>
            </a:r>
            <a:r>
              <a:rPr lang="uk-UA" sz="2100" dirty="0">
                <a:solidFill>
                  <a:srgbClr val="0070C0"/>
                </a:solidFill>
                <a:latin typeface="Roboto Condensed Light" panose="02000000000000000000" pitchFamily="2" charset="0"/>
              </a:rPr>
              <a:t>з метою забезпечення однакового застосування судами норм права</a:t>
            </a:r>
            <a:r>
              <a:rPr kumimoji="0" lang="uk-UA" sz="2100" b="0" i="0" u="none" strike="noStrike" kern="1200" cap="none" spc="0" normalizeH="0" baseline="0" noProof="0" dirty="0">
                <a:ln>
                  <a:noFill/>
                </a:ln>
                <a:solidFill>
                  <a:srgbClr val="002949"/>
                </a:solidFill>
                <a:effectLst/>
                <a:uLnTx/>
                <a:uFillTx/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rPr>
              <a:t>;</a:t>
            </a:r>
          </a:p>
          <a:p>
            <a:pPr marL="12065" marR="5080" algn="just">
              <a:spcBef>
                <a:spcPts val="95"/>
              </a:spcBef>
              <a:tabLst>
                <a:tab pos="356235" algn="l"/>
              </a:tabLst>
            </a:pPr>
            <a:r>
              <a:rPr lang="uk-UA" sz="2100" dirty="0">
                <a:solidFill>
                  <a:srgbClr val="002949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rPr>
              <a:t>	</a:t>
            </a:r>
            <a:r>
              <a:rPr lang="uk-UA" sz="2100" dirty="0">
                <a:solidFill>
                  <a:srgbClr val="0070C0"/>
                </a:solidFill>
                <a:latin typeface="Roboto Condensed Light" panose="02000000000000000000" pitchFamily="2" charset="0"/>
              </a:rPr>
              <a:t>діє як суд апеляційної інстанції </a:t>
            </a:r>
            <a:r>
              <a:rPr lang="uk-UA" sz="2100" dirty="0">
                <a:solidFill>
                  <a:srgbClr val="002949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rPr>
              <a:t>у справах, розглянутих Верховним Судом як судом першої інстанції;</a:t>
            </a:r>
          </a:p>
          <a:p>
            <a:pPr marL="12065" marR="5080" algn="just">
              <a:spcBef>
                <a:spcPts val="95"/>
              </a:spcBef>
              <a:tabLst>
                <a:tab pos="356235" algn="l"/>
              </a:tabLst>
            </a:pPr>
            <a:r>
              <a:rPr lang="uk-UA" sz="2100" dirty="0">
                <a:solidFill>
                  <a:srgbClr val="002949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rPr>
              <a:t>	аналізує судову статистику та вивчає судову практику, здійснює узагальнення судової практики;</a:t>
            </a:r>
          </a:p>
          <a:p>
            <a:pPr marL="12065" marR="5080" algn="just">
              <a:spcBef>
                <a:spcPts val="95"/>
              </a:spcBef>
              <a:tabLst>
                <a:tab pos="356235" algn="l"/>
              </a:tabLst>
            </a:pPr>
            <a:r>
              <a:rPr lang="uk-UA" sz="2100" dirty="0">
                <a:solidFill>
                  <a:srgbClr val="002949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rPr>
              <a:t>	здійснює інші повноваження, визначені законом.</a:t>
            </a:r>
          </a:p>
          <a:p>
            <a:pPr marL="12065" marR="5080" algn="just">
              <a:spcBef>
                <a:spcPts val="95"/>
              </a:spcBef>
              <a:tabLst>
                <a:tab pos="356235" algn="l"/>
              </a:tabLst>
            </a:pPr>
            <a:endParaRPr lang="uk-UA" sz="2100" dirty="0">
              <a:solidFill>
                <a:srgbClr val="002949"/>
              </a:solidFill>
              <a:latin typeface="Roboto Condensed Light" panose="02000000000000000000" pitchFamily="2" charset="0"/>
              <a:ea typeface="Roboto Condensed Light" panose="02000000000000000000" pitchFamily="2" charset="0"/>
              <a:cs typeface="Roboto Condensed Light" panose="02000000000000000000" pitchFamily="2" charset="0"/>
            </a:endParaRPr>
          </a:p>
          <a:p>
            <a:pPr marL="354965" marR="5080" indent="-342900" algn="just">
              <a:spcBef>
                <a:spcPts val="95"/>
              </a:spcBef>
              <a:buFont typeface="Wingdings" panose="05000000000000000000" pitchFamily="2" charset="2"/>
              <a:buChar char="Ø"/>
              <a:tabLst>
                <a:tab pos="356235" algn="l"/>
              </a:tabLst>
            </a:pPr>
            <a:r>
              <a:rPr lang="uk-UA" sz="2100" dirty="0">
                <a:solidFill>
                  <a:srgbClr val="002949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Суддя Верховного Суду, обраний до Великої Палати, здійснює повноваження судді Великої Палати Верховного Суду </a:t>
            </a:r>
            <a:r>
              <a:rPr lang="uk-UA" sz="2100" dirty="0">
                <a:solidFill>
                  <a:srgbClr val="0070C0"/>
                </a:solidFill>
                <a:latin typeface="Roboto Condensed Light" panose="02000000000000000000" pitchFamily="2" charset="0"/>
              </a:rPr>
              <a:t>протягом трьох років </a:t>
            </a:r>
            <a:r>
              <a:rPr lang="uk-UA" sz="2100" dirty="0">
                <a:solidFill>
                  <a:srgbClr val="002949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(крім Голови Верховного Суду), але </a:t>
            </a:r>
            <a:r>
              <a:rPr lang="uk-UA" sz="2100" dirty="0">
                <a:solidFill>
                  <a:srgbClr val="0070C0"/>
                </a:solidFill>
                <a:latin typeface="Roboto Condensed Light" panose="02000000000000000000" pitchFamily="2" charset="0"/>
              </a:rPr>
              <a:t>не більше двох строків поспіль</a:t>
            </a:r>
            <a:r>
              <a:rPr lang="uk-UA" sz="2100" dirty="0">
                <a:solidFill>
                  <a:srgbClr val="002949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.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uk-UA" sz="2100" dirty="0">
              <a:solidFill>
                <a:srgbClr val="002949"/>
              </a:solidFill>
              <a:latin typeface="Roboto Condensed Light" panose="02000000000000000000" pitchFamily="2" charset="0"/>
              <a:ea typeface="Roboto Condensed Light" panose="02000000000000000000" pitchFamily="2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uk-UA" sz="2100" dirty="0">
                <a:solidFill>
                  <a:srgbClr val="002949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Суддя Верховного Суду, обраний до Великої Палати, а також Голова Верховного Суду </a:t>
            </a:r>
            <a:r>
              <a:rPr lang="uk-UA" sz="2100" dirty="0">
                <a:solidFill>
                  <a:srgbClr val="0070C0"/>
                </a:solidFill>
                <a:latin typeface="Roboto Condensed Light" panose="02000000000000000000" pitchFamily="2" charset="0"/>
              </a:rPr>
              <a:t>не здійснюють правосуддя у відповідному касаційному суді</a:t>
            </a:r>
            <a:r>
              <a:rPr lang="uk-UA" sz="2100" dirty="0">
                <a:solidFill>
                  <a:srgbClr val="002949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.</a:t>
            </a:r>
          </a:p>
          <a:p>
            <a:pPr marL="12065" marR="5080" algn="just">
              <a:spcBef>
                <a:spcPts val="95"/>
              </a:spcBef>
              <a:tabLst>
                <a:tab pos="356235" algn="l"/>
              </a:tabLst>
            </a:pPr>
            <a:endParaRPr lang="uk-UA" sz="2000" b="1" dirty="0">
              <a:solidFill>
                <a:srgbClr val="0070C0"/>
              </a:solidFill>
              <a:latin typeface="Roboto Condensed Light" panose="02000000000000000000" pitchFamily="2" charset="0"/>
              <a:ea typeface="Roboto Condensed Light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40672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кутник 2"/>
          <p:cNvSpPr/>
          <p:nvPr/>
        </p:nvSpPr>
        <p:spPr>
          <a:xfrm>
            <a:off x="533400" y="438807"/>
            <a:ext cx="11125200" cy="57723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584200" hangingPunct="0">
              <a:defRPr/>
            </a:pPr>
            <a:r>
              <a:rPr lang="uk-UA" sz="3600" b="1" kern="0" dirty="0">
                <a:solidFill>
                  <a:srgbClr val="0B106F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Підстави передачі юрисдикційних спорів на розгляд Великої Палати Верховного Суду</a:t>
            </a:r>
          </a:p>
          <a:p>
            <a:pPr algn="ctr" defTabSz="584200" hangingPunct="0">
              <a:defRPr/>
            </a:pPr>
            <a:endParaRPr lang="uk-UA" sz="3600" b="1" kern="0" dirty="0">
              <a:solidFill>
                <a:srgbClr val="0B106F"/>
              </a:solidFill>
              <a:latin typeface="Roboto Condensed Light" panose="02000000000000000000" pitchFamily="2" charset="0"/>
              <a:ea typeface="Roboto Condensed Light" panose="02000000000000000000" pitchFamily="2" charset="0"/>
            </a:endParaRPr>
          </a:p>
          <a:p>
            <a:pPr marL="342900" marR="0" lvl="0" indent="-342900" algn="just" defTabSz="5842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lang="uk-UA" sz="2400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	</a:t>
            </a:r>
            <a:r>
              <a:rPr lang="uk-UA" sz="2100" dirty="0">
                <a:solidFill>
                  <a:srgbClr val="0070C0"/>
                </a:solidFill>
                <a:latin typeface="Roboto Condensed Light" panose="02000000000000000000" pitchFamily="2" charset="0"/>
              </a:rPr>
              <a:t>Справа підлягає передачі на розгляд Великої Палати Верховного Суду</a:t>
            </a:r>
            <a:r>
              <a:rPr lang="uk-UA" sz="2100" dirty="0">
                <a:solidFill>
                  <a:srgbClr val="00206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, коли учасник справи оскаржує судове рішення </a:t>
            </a:r>
            <a:r>
              <a:rPr lang="uk-UA" sz="2100" dirty="0">
                <a:solidFill>
                  <a:srgbClr val="0070C0"/>
                </a:solidFill>
                <a:latin typeface="Roboto Condensed Light" panose="02000000000000000000" pitchFamily="2" charset="0"/>
              </a:rPr>
              <a:t>з підстав порушення правил предметної чи суб’єктної юрисдикції</a:t>
            </a:r>
            <a:r>
              <a:rPr lang="uk-UA" sz="2100" dirty="0">
                <a:solidFill>
                  <a:srgbClr val="00206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, крім випадків, якщо:</a:t>
            </a:r>
          </a:p>
          <a:p>
            <a:pPr lvl="0" algn="just">
              <a:lnSpc>
                <a:spcPct val="90000"/>
              </a:lnSpc>
              <a:spcBef>
                <a:spcPts val="1000"/>
              </a:spcBef>
            </a:pPr>
            <a:r>
              <a:rPr lang="uk-UA" sz="2100" dirty="0">
                <a:solidFill>
                  <a:srgbClr val="00206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	</a:t>
            </a:r>
            <a:r>
              <a:rPr lang="uk-UA" sz="2100" dirty="0">
                <a:solidFill>
                  <a:srgbClr val="0070C0"/>
                </a:solidFill>
                <a:latin typeface="Roboto Condensed Light" panose="02000000000000000000" pitchFamily="2" charset="0"/>
              </a:rPr>
              <a:t>учасник справи</a:t>
            </a:r>
            <a:r>
              <a:rPr lang="uk-UA" sz="2100" dirty="0">
                <a:solidFill>
                  <a:srgbClr val="00206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, який оскаржує судове рішення, брав участь у розгляді справи в судах першої чи апеляційної інстанції і </a:t>
            </a:r>
            <a:r>
              <a:rPr lang="uk-UA" sz="2100" dirty="0">
                <a:solidFill>
                  <a:srgbClr val="0070C0"/>
                </a:solidFill>
                <a:latin typeface="Roboto Condensed Light" panose="02000000000000000000" pitchFamily="2" charset="0"/>
              </a:rPr>
              <a:t>не заявляв про порушення правил предметної чи суб’єктної юрисдикції</a:t>
            </a:r>
            <a:r>
              <a:rPr lang="uk-UA" sz="2100" dirty="0">
                <a:solidFill>
                  <a:srgbClr val="00206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;</a:t>
            </a:r>
          </a:p>
          <a:p>
            <a:pPr lvl="0" algn="just">
              <a:lnSpc>
                <a:spcPct val="90000"/>
              </a:lnSpc>
              <a:spcBef>
                <a:spcPts val="1000"/>
              </a:spcBef>
            </a:pPr>
            <a:r>
              <a:rPr lang="uk-UA" sz="2100" dirty="0">
                <a:solidFill>
                  <a:srgbClr val="00206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	</a:t>
            </a:r>
            <a:r>
              <a:rPr lang="uk-UA" sz="2100" dirty="0">
                <a:solidFill>
                  <a:srgbClr val="0070C0"/>
                </a:solidFill>
                <a:latin typeface="Roboto Condensed Light" panose="02000000000000000000" pitchFamily="2" charset="0"/>
              </a:rPr>
              <a:t>учасник справи</a:t>
            </a:r>
            <a:r>
              <a:rPr lang="uk-UA" sz="2100" dirty="0">
                <a:solidFill>
                  <a:srgbClr val="00206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, який оскаржує судове рішення, </a:t>
            </a:r>
            <a:r>
              <a:rPr lang="uk-UA" sz="2100" dirty="0">
                <a:solidFill>
                  <a:srgbClr val="0070C0"/>
                </a:solidFill>
                <a:latin typeface="Roboto Condensed Light" panose="02000000000000000000" pitchFamily="2" charset="0"/>
              </a:rPr>
              <a:t>не обґрунтував </a:t>
            </a:r>
            <a:r>
              <a:rPr lang="uk-UA" sz="2100" dirty="0">
                <a:solidFill>
                  <a:srgbClr val="00206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порушення судом правил предметної чи суб’єктної юрисдикції </a:t>
            </a:r>
            <a:r>
              <a:rPr lang="uk-UA" sz="2100" dirty="0">
                <a:solidFill>
                  <a:srgbClr val="0070C0"/>
                </a:solidFill>
                <a:latin typeface="Roboto Condensed Light" panose="02000000000000000000" pitchFamily="2" charset="0"/>
              </a:rPr>
              <a:t>наявністю судових рішень Верховного Суду у складі колегії суддів (палати, об’єднаної палати) іншого касаційного суду</a:t>
            </a:r>
            <a:r>
              <a:rPr lang="uk-UA" sz="2100" dirty="0">
                <a:solidFill>
                  <a:srgbClr val="00206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у справі з подібною підставою та предметом позову у подібних правовідносинах;</a:t>
            </a:r>
          </a:p>
          <a:p>
            <a:pPr lvl="0" algn="just">
              <a:lnSpc>
                <a:spcPct val="90000"/>
              </a:lnSpc>
              <a:spcBef>
                <a:spcPts val="1000"/>
              </a:spcBef>
            </a:pPr>
            <a:r>
              <a:rPr lang="uk-UA" sz="2100" dirty="0">
                <a:solidFill>
                  <a:srgbClr val="00206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	</a:t>
            </a:r>
            <a:r>
              <a:rPr lang="uk-UA" sz="2100" dirty="0">
                <a:solidFill>
                  <a:srgbClr val="0070C0"/>
                </a:solidFill>
                <a:latin typeface="Roboto Condensed Light" panose="02000000000000000000" pitchFamily="2" charset="0"/>
              </a:rPr>
              <a:t>Велика Палата Верховного Суду вже викладала у своїй постанові висновок </a:t>
            </a:r>
            <a:r>
              <a:rPr lang="uk-UA" sz="2100" dirty="0">
                <a:solidFill>
                  <a:srgbClr val="00206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щодо питання предметної чи суб’єктної юрисдикції спору у подібних правовідносинах (ч. 6 ст.302 ГПК, ч. 6 ст. 403 ЦПК, ч. 6 ст. 346 КАС).</a:t>
            </a:r>
          </a:p>
        </p:txBody>
      </p:sp>
    </p:spTree>
    <p:extLst>
      <p:ext uri="{BB962C8B-B14F-4D97-AF65-F5344CB8AC3E}">
        <p14:creationId xmlns:p14="http://schemas.microsoft.com/office/powerpoint/2010/main" val="11718614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95400" y="990600"/>
            <a:ext cx="10058400" cy="4431983"/>
          </a:xfrm>
        </p:spPr>
        <p:txBody>
          <a:bodyPr/>
          <a:lstStyle/>
          <a:p>
            <a:pPr algn="ctr"/>
            <a:br>
              <a:rPr lang="uk-UA" sz="4400" b="1" dirty="0">
                <a:solidFill>
                  <a:srgbClr val="00206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</a:br>
            <a:br>
              <a:rPr lang="uk-UA" sz="4400" b="1" dirty="0">
                <a:solidFill>
                  <a:srgbClr val="00206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</a:br>
            <a:r>
              <a:rPr lang="uk-UA" sz="4400" b="1" dirty="0">
                <a:solidFill>
                  <a:srgbClr val="00206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ЮРИСДИКЦІЙНІСТЬ СПОРІВ </a:t>
            </a:r>
            <a:br>
              <a:rPr lang="uk-UA" sz="4400" b="1" dirty="0">
                <a:solidFill>
                  <a:srgbClr val="00206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</a:br>
            <a:r>
              <a:rPr lang="uk-UA" sz="4400" b="1" dirty="0">
                <a:solidFill>
                  <a:srgbClr val="00206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ЗА УЧАСТЮ КЕРІВНИКА </a:t>
            </a:r>
            <a:br>
              <a:rPr lang="uk-UA" sz="4400" b="1" dirty="0">
                <a:solidFill>
                  <a:srgbClr val="00206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</a:br>
            <a:r>
              <a:rPr lang="uk-UA" sz="4400" b="1" dirty="0">
                <a:solidFill>
                  <a:srgbClr val="00206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ЮРИДИЧНОЇ ОСОБИ</a:t>
            </a:r>
            <a:br>
              <a:rPr lang="uk-UA" sz="4000" b="1" dirty="0">
                <a:solidFill>
                  <a:srgbClr val="00206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</a:br>
            <a:r>
              <a:rPr lang="uk-UA" sz="4000" b="1" dirty="0">
                <a:solidFill>
                  <a:srgbClr val="00206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br>
              <a:rPr lang="uk-UA" sz="4000" b="1" dirty="0">
                <a:solidFill>
                  <a:srgbClr val="00206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</a:br>
            <a:r>
              <a:rPr lang="uk-UA" b="1" dirty="0">
                <a:solidFill>
                  <a:srgbClr val="002060"/>
                </a:solidFill>
                <a:latin typeface="Segoe UI Symbol" panose="020B0502040204020203" pitchFamily="34" charset="0"/>
                <a:ea typeface="Times New Roman" panose="02020603050405020304" pitchFamily="18" charset="0"/>
                <a:cs typeface="Segoe UI Symbol" panose="020B0502040204020203" pitchFamily="34" charset="0"/>
              </a:rPr>
              <a:t> </a:t>
            </a:r>
            <a:endParaRPr lang="uk-UA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71654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39947" y="685800"/>
            <a:ext cx="11184957" cy="491198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uk-UA" sz="2000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Припинення повноважень керівника</a:t>
            </a:r>
            <a:r>
              <a:rPr lang="uk-UA" sz="2000" dirty="0">
                <a:solidFill>
                  <a:srgbClr val="00206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або іншого члена виконавчого органу </a:t>
            </a:r>
            <a:r>
              <a:rPr lang="uk-UA" sz="2000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не є порушенням його трудових прав</a:t>
            </a:r>
            <a:r>
              <a:rPr lang="uk-UA" sz="2000" dirty="0">
                <a:solidFill>
                  <a:srgbClr val="00206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, оскільки не обов’язково пов’язується з його звільненням. </a:t>
            </a: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uk-UA" sz="2000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Припинення повноважень керівника </a:t>
            </a:r>
            <a:r>
              <a:rPr lang="uk-UA" sz="2000" dirty="0">
                <a:solidFill>
                  <a:srgbClr val="00206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або іншого члена виконавчого органу </a:t>
            </a:r>
            <a:r>
              <a:rPr lang="uk-UA" sz="2000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спричиняє зупинення роботи такої посадової особи</a:t>
            </a:r>
            <a:r>
              <a:rPr lang="uk-UA" sz="2000" dirty="0">
                <a:solidFill>
                  <a:srgbClr val="00206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, викликане відсутністю організаційних умов, необхідних для виконання роботи, оскільки без повноважень посадова особа не може здійснювати керівництво або функції члена виконавчого органу. </a:t>
            </a: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uk-UA" sz="2000" dirty="0">
                <a:solidFill>
                  <a:srgbClr val="00206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Відповідно до пункту 5 частини першої статті 41 КЗпП України </a:t>
            </a:r>
            <a:r>
              <a:rPr lang="uk-UA" sz="2000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припинення повноважень посадової особи може бути підставою для розірвання трудового договору </a:t>
            </a:r>
            <a:r>
              <a:rPr lang="uk-UA" sz="2000" dirty="0">
                <a:solidFill>
                  <a:srgbClr val="00206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з ініціативи власника або уповноваженого ним органу та виплати вихідної допомоги у розмірі не менше ніж шестимісячний середній заробіток (стаття 44 КЗпП України), але замість розірвання трудового договору </a:t>
            </a:r>
            <a:r>
              <a:rPr lang="uk-UA" sz="2000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за згодою працівника його може бути переведено на іншу роботу</a:t>
            </a:r>
            <a:r>
              <a:rPr lang="uk-UA" sz="2000" dirty="0">
                <a:solidFill>
                  <a:srgbClr val="00206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(стаття 32 КЗпП України).</a:t>
            </a: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uk-UA" sz="2000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Вимога про визнання недійсним рішення Наглядової ради ПрАТ, яким особу було відсторонено від виконання повноважень директора товариства, </a:t>
            </a:r>
            <a:r>
              <a:rPr lang="uk-UA" sz="2000" dirty="0">
                <a:solidFill>
                  <a:srgbClr val="00206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є такою, що виникла з корпоративних відносин, а отже, її вирішення </a:t>
            </a:r>
            <a:r>
              <a:rPr lang="uk-UA" sz="2000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належить до юрисдикції господарського суду.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529497" y="5882377"/>
            <a:ext cx="5791199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lvl="0">
              <a:spcBef>
                <a:spcPts val="100"/>
              </a:spcBef>
            </a:pPr>
            <a:r>
              <a:rPr lang="ru-RU" i="1" dirty="0">
                <a:solidFill>
                  <a:srgbClr val="006F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Roboto Lt"/>
              </a:rPr>
              <a:t>Постанова ВП ВС від 10.09.2019 у справі № 921/36/18</a:t>
            </a:r>
            <a:endParaRPr lang="ru-RU" dirty="0">
              <a:solidFill>
                <a:prstClr val="black"/>
              </a:solidFill>
              <a:latin typeface="Roboto Condensed Light" panose="02000000000000000000" pitchFamily="2" charset="0"/>
              <a:ea typeface="Roboto Condensed Light" panose="02000000000000000000" pitchFamily="2" charset="0"/>
              <a:cs typeface="Roboto Lt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5600" y="5535584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70158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4131</TotalTime>
  <Words>1616</Words>
  <Application>Microsoft Office PowerPoint</Application>
  <PresentationFormat>Широкий екран</PresentationFormat>
  <Paragraphs>77</Paragraphs>
  <Slides>14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6</vt:i4>
      </vt:variant>
      <vt:variant>
        <vt:lpstr>Тема</vt:lpstr>
      </vt:variant>
      <vt:variant>
        <vt:i4>2</vt:i4>
      </vt:variant>
      <vt:variant>
        <vt:lpstr>Заголовки слайдів</vt:lpstr>
      </vt:variant>
      <vt:variant>
        <vt:i4>14</vt:i4>
      </vt:variant>
    </vt:vector>
  </HeadingPairs>
  <TitlesOfParts>
    <vt:vector size="22" baseType="lpstr">
      <vt:lpstr>Calibri</vt:lpstr>
      <vt:lpstr>Roboto Condensed Light</vt:lpstr>
      <vt:lpstr>Roboto Lt</vt:lpstr>
      <vt:lpstr>Segoe UI Symbol</vt:lpstr>
      <vt:lpstr>Times New Roman</vt:lpstr>
      <vt:lpstr>Wingdings</vt:lpstr>
      <vt:lpstr>Office Theme</vt:lpstr>
      <vt:lpstr>1_Office Theme</vt:lpstr>
      <vt:lpstr>Юрисдикційність спорів за участю керівника юридичної особи: правові висновки Великої Палати Верховного Суду  Віталій Уркевич, секретар Великої Палати Верховного Суду, доктор юридичних наук, професор  29 листопада 2024 року, м. Київ, ІІІ Форум з трудового права</vt:lpstr>
      <vt:lpstr>ЗАГАЛЬНІ ПИТАННЯ  СУДОВОЇ ЮРИСДИКЦІЇ  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  ЮРИСДИКЦІЙНІСТЬ СПОРІВ  ЗА УЧАСТЮ КЕРІВНИКА  ЮРИДИЧНОЇ ОСОБИ    </vt:lpstr>
      <vt:lpstr>Презентація PowerPoint</vt:lpstr>
      <vt:lpstr>Презентація PowerPoint</vt:lpstr>
      <vt:lpstr>  Відступ! ВП ВС відступила від висновків, викладених у постановах КЦС ВС від 24.12.2019 у справі №758/1861/18, від 17.03.2021 у справі                 № 761/40378/18 та КГС ВС від 19.01.2022 у справі № 911/719/21 щодо застосування положень законодавства про працю у спорах за позовом директора товариства про припинення повноважень.</vt:lpstr>
      <vt:lpstr>Презентація PowerPoint</vt:lpstr>
      <vt:lpstr>Презентація PowerPoint</vt:lpstr>
      <vt:lpstr>Дякую за  увагу!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Грузицька І.В.</dc:creator>
  <cp:lastModifiedBy>УРКЕВИЧ Віталій Юрійович</cp:lastModifiedBy>
  <cp:revision>245</cp:revision>
  <cp:lastPrinted>2024-06-12T07:52:35Z</cp:lastPrinted>
  <dcterms:created xsi:type="dcterms:W3CDTF">2023-01-11T12:17:51Z</dcterms:created>
  <dcterms:modified xsi:type="dcterms:W3CDTF">2024-11-28T08:32:42Z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2021-04-06T00:00:00Z</vt:filetime>
  </property>
  <property fmtid="{D5CDD505-2E9C-101B-9397-08002B2CF9AE}" pid="3" name="Creator">
    <vt:lpwstr>Microsoft® PowerPoint® 2019</vt:lpwstr>
  </property>
  <property fmtid="{D5CDD505-2E9C-101B-9397-08002B2CF9AE}" pid="4" name="LastSaved">
    <vt:filetime>2023-01-11T00:00:00Z</vt:filetime>
  </property>
</Properties>
</file>