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7"/>
  </p:notesMasterIdLst>
  <p:sldIdLst>
    <p:sldId id="364" r:id="rId3"/>
    <p:sldId id="351" r:id="rId4"/>
    <p:sldId id="358" r:id="rId5"/>
    <p:sldId id="359" r:id="rId6"/>
    <p:sldId id="360" r:id="rId7"/>
    <p:sldId id="361" r:id="rId8"/>
    <p:sldId id="356" r:id="rId9"/>
    <p:sldId id="349" r:id="rId10"/>
    <p:sldId id="363" r:id="rId11"/>
    <p:sldId id="366" r:id="rId12"/>
    <p:sldId id="367" r:id="rId13"/>
    <p:sldId id="365" r:id="rId14"/>
    <p:sldId id="353" r:id="rId15"/>
    <p:sldId id="297" r:id="rId16"/>
  </p:sldIdLst>
  <p:sldSz cx="12192000" cy="6858000"/>
  <p:notesSz cx="9866313" cy="673576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06F"/>
    <a:srgbClr val="000B14"/>
    <a:srgbClr val="0D0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/>
  </p:normalViewPr>
  <p:slideViewPr>
    <p:cSldViewPr>
      <p:cViewPr varScale="1">
        <p:scale>
          <a:sx n="114" d="100"/>
          <a:sy n="114" d="100"/>
        </p:scale>
        <p:origin x="19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79690" tIns="39845" rIns="79690" bIns="39845" rtlCol="0"/>
          <a:lstStyle>
            <a:lvl1pPr algn="l">
              <a:defRPr sz="10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5588341" y="0"/>
            <a:ext cx="4275402" cy="338348"/>
          </a:xfrm>
          <a:prstGeom prst="rect">
            <a:avLst/>
          </a:prstGeom>
        </p:spPr>
        <p:txBody>
          <a:bodyPr vert="horz" lIns="79690" tIns="39845" rIns="79690" bIns="39845" rtlCol="0"/>
          <a:lstStyle>
            <a:lvl1pPr algn="r">
              <a:defRPr sz="1000"/>
            </a:lvl1pPr>
          </a:lstStyle>
          <a:p>
            <a:fld id="{7CA00903-E205-47CA-AEA7-833BB9C9642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9690" tIns="39845" rIns="79690" bIns="39845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6"/>
          </a:xfrm>
          <a:prstGeom prst="rect">
            <a:avLst/>
          </a:prstGeom>
        </p:spPr>
        <p:txBody>
          <a:bodyPr vert="horz" lIns="79690" tIns="39845" rIns="79690" bIns="39845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79690" tIns="39845" rIns="79690" bIns="39845" rtlCol="0" anchor="b"/>
          <a:lstStyle>
            <a:lvl1pPr algn="l">
              <a:defRPr sz="10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5588341" y="6397417"/>
            <a:ext cx="4275402" cy="338347"/>
          </a:xfrm>
          <a:prstGeom prst="rect">
            <a:avLst/>
          </a:prstGeom>
        </p:spPr>
        <p:txBody>
          <a:bodyPr vert="horz" lIns="79690" tIns="39845" rIns="79690" bIns="39845" rtlCol="0" anchor="b"/>
          <a:lstStyle>
            <a:lvl1pPr algn="r">
              <a:defRPr sz="1000"/>
            </a:lvl1pPr>
          </a:lstStyle>
          <a:p>
            <a:fld id="{245165E2-7949-4A29-8FB8-3FE78E5FDA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582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00629" y="1751457"/>
            <a:ext cx="7190740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32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і марке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назви"/>
          <p:cNvSpPr txBox="1">
            <a:spLocks noGrp="1"/>
          </p:cNvSpPr>
          <p:nvPr>
            <p:ph type="title"/>
          </p:nvPr>
        </p:nvSpPr>
        <p:spPr>
          <a:xfrm>
            <a:off x="3024377" y="414273"/>
            <a:ext cx="6143244" cy="338554"/>
          </a:xfrm>
          <a:prstGeom prst="rect">
            <a:avLst/>
          </a:prstGeom>
        </p:spPr>
        <p:txBody>
          <a:bodyPr/>
          <a:lstStyle/>
          <a:p>
            <a:r>
              <a:t>Текст назви</a:t>
            </a:r>
          </a:p>
        </p:txBody>
      </p:sp>
      <p:sp>
        <p:nvSpPr>
          <p:cNvPr id="57" name="1 рівень тексту…"/>
          <p:cNvSpPr txBox="1">
            <a:spLocks noGrp="1"/>
          </p:cNvSpPr>
          <p:nvPr>
            <p:ph type="body" idx="1"/>
          </p:nvPr>
        </p:nvSpPr>
        <p:spPr>
          <a:xfrm>
            <a:off x="424992" y="2069719"/>
            <a:ext cx="11273790" cy="1477328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0440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462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3BB4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F294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042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3BB4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81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3BB4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35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E8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57423" y="105613"/>
            <a:ext cx="567715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E8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4377" y="414273"/>
            <a:ext cx="6143244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003BB4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4992" y="2069719"/>
            <a:ext cx="11273790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F294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622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F294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1447800"/>
            <a:ext cx="9829420" cy="485261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/>
            <a:r>
              <a:rPr lang="uk-UA" sz="48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  <a:t>Юрисдикційність спорів за участю керівника юридичної особи: правові висновки Великої Палати Верховного Суду</a:t>
            </a:r>
            <a:br>
              <a:rPr lang="uk-UA" sz="48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</a:br>
            <a:br>
              <a:rPr lang="uk-UA" sz="18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</a:br>
            <a:r>
              <a:rPr lang="uk-UA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  <a:t>Віталій Уркевич,</a:t>
            </a:r>
            <a:br>
              <a:rPr lang="uk-UA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</a:br>
            <a:r>
              <a:rPr lang="uk-UA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  <a:t>секретар Великої Палати Верховного Суду,</a:t>
            </a:r>
            <a:br>
              <a:rPr lang="uk-UA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</a:br>
            <a:r>
              <a:rPr lang="uk-UA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  <a:t>доктор юридичних наук, професор</a:t>
            </a:r>
            <a:br>
              <a:rPr lang="uk-UA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</a:br>
            <a:br>
              <a:rPr lang="uk-UA" sz="24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</a:br>
            <a:r>
              <a:rPr lang="uk-UA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  <a:sym typeface="Helvetica Light"/>
              </a:rPr>
              <a:t>29 листопада 2024 року, м. Київ, ІІІ Форум з трудового права</a:t>
            </a:r>
            <a:endParaRPr lang="uk-UA" sz="54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+mn-cs"/>
              <a:sym typeface="Helvetica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808" y="202692"/>
            <a:ext cx="1001268" cy="115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17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143000"/>
            <a:ext cx="11184957" cy="4544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 щодо оскарження керівником юридичної особи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(її виконавчого органу),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відстороненим від посади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 повноваження якого припинені за частиною третьою статті 99 ЦК України, пунктом 5 частини першої статті 41 КЗпП України,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законності дій органу управління юридичної особи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(загальних зборів, наглядової ради) з такого відсторонення або припинення повноважень (звільнення)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підлягає розгляду в порядку господарського судочинства.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uk-UA" sz="2200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 між звільненим із посади керівником юридичної особи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(її виконавчого органу) та цією юридичною особою, її власником (органом, уповноваженим здійснювати від імені власника управління такою особою) щодо законності розірвання з ним трудового договору з підстав, передбачених КЗпП України,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крім такого розірвання за пунктом 5 частини першої статті 41 КЗпП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 (припинення повноважень органом управління юридичної особи),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підлягає розгляду в порядку цивільного судочинства.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0" y="6160161"/>
            <a:ext cx="579119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i="1" dirty="0">
                <a:solidFill>
                  <a:srgbClr val="006F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 ВП ВС від 15.09.2020 у справі № 205/4196/18 </a:t>
            </a:r>
            <a:endParaRPr lang="ru-RU" dirty="0">
              <a:solidFill>
                <a:prstClr val="black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5486400"/>
            <a:ext cx="914400" cy="102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4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663038"/>
            <a:ext cx="11184957" cy="38214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Створення (обрання) виконавчого органу товариства відбувається за рішенням загальних зборів учасників товариства або в окремих випадках - наглядової ради товариства. Це рішення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породжує між особами, яких воно стосується, корпоративні відносини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у яких обрана особа наділяється повноваженнями з управління.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корпоративні відносини також є підставою 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для виникнення відносин представництва товариства перед третіми особами, а також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трудових відносин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що регулюються законодавством про працю, та виникають у зв’язку з укладенням в установленому порядку з одноосібним виконавчим органом (членом колегіального виконавчого органу) трудового договору (контракту).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Водночас саме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відносини з управління товариством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у яких директору надані відповідні повноваження, за здійснення яких він несе встановлену законом відповідальність,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становлять основу відносин між товариством та цією особою.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5800" y="5898142"/>
            <a:ext cx="579119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i="1" dirty="0">
                <a:solidFill>
                  <a:srgbClr val="006F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 ВП ВС від 06.09.2023 у справі № 127/27466/20 </a:t>
            </a:r>
            <a:endParaRPr lang="ru-RU" dirty="0">
              <a:solidFill>
                <a:prstClr val="black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3400" y="4758905"/>
            <a:ext cx="11261156" cy="646331"/>
          </a:xfrm>
        </p:spPr>
        <p:txBody>
          <a:bodyPr/>
          <a:lstStyle/>
          <a:p>
            <a:pPr algn="just"/>
            <a:r>
              <a:rPr lang="uk-UA" sz="1400" i="1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rPr>
              <a:t>	</a:t>
            </a:r>
            <a:r>
              <a:rPr lang="uk-UA" sz="1400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Відступ!</a:t>
            </a:r>
            <a:r>
              <a:rPr lang="uk-UA" sz="1400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1400" i="1" kern="1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rPr>
              <a:t>ВП ВС відступила від висновків, викладених у постановах КЦС ВС від 24.12.2019 у справі №758/1861/18, від 17.03.2021 у справі                 № 761/40378/18 та КГС ВС від 19.01.2022 у справі № 911/719/21 щодо застосування положень законодавства про працю у спорах за позовом директора товариства про припинення повноважень.</a:t>
            </a:r>
            <a:endParaRPr lang="uk-UA" sz="2000" i="1" kern="12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620679"/>
            <a:ext cx="762000" cy="84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54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947" y="685800"/>
            <a:ext cx="11184957" cy="3085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Додаткова підстава розірвання трудового договору з ініціативи роботодавця, передбачена пунктом 5 частини першої статті 41 КЗпП України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– припинення повноважень члена виконавчого органу товариства (правління, дирекції, тощо у розумінні частини 4 статті 99 ЦК України),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поширюється лише на членів виконавчого органу юридичних осіб – господарських товариств.</a:t>
            </a:r>
          </a:p>
          <a:p>
            <a:pPr marL="298450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uk-UA" sz="22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298450" indent="-28575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Повноваження посадових осіб юридичних осіб публічного права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зокрема органів державної влади та місцевого самоврядування (та інших, створених відповідно до частин других статей 167, 168,169 ЦК України),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 підставі пункту 5 частини першої статті 41 КЗпП України припиненню не підлягають.</a:t>
            </a:r>
            <a:endParaRPr lang="uk-UA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6200" y="5420974"/>
            <a:ext cx="579119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i="1" dirty="0">
                <a:solidFill>
                  <a:srgbClr val="006F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 ВП ВС від 10.07.2024 у справі № 573/1020/22</a:t>
            </a:r>
            <a:endParaRPr lang="ru-RU" dirty="0">
              <a:solidFill>
                <a:prstClr val="black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5091364"/>
            <a:ext cx="914401" cy="914401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B9C05D5D-E9CA-8C8A-C7DB-5616170CF8F6}"/>
              </a:ext>
            </a:extLst>
          </p:cNvPr>
          <p:cNvSpPr/>
          <p:nvPr/>
        </p:nvSpPr>
        <p:spPr>
          <a:xfrm>
            <a:off x="460444" y="4319118"/>
            <a:ext cx="11353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500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Відступ!</a:t>
            </a:r>
            <a:r>
              <a:rPr lang="uk-UA" sz="1500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1500" i="1" dirty="0">
                <a:solidFill>
                  <a:srgbClr val="0022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ВП ВС відступила від висновків, викладених у постановах КАС ВС від 30.01.2020 у справі № 815/3200/16 та від 06.08.2020  у справі № 186/294/16-а.</a:t>
            </a:r>
          </a:p>
        </p:txBody>
      </p:sp>
    </p:spTree>
    <p:extLst>
      <p:ext uri="{BB962C8B-B14F-4D97-AF65-F5344CB8AC3E}">
        <p14:creationId xmlns:p14="http://schemas.microsoft.com/office/powerpoint/2010/main" val="785318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91001" y="5790401"/>
            <a:ext cx="45720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i="1" spc="-160" dirty="0">
                <a:solidFill>
                  <a:srgbClr val="006F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</a:t>
            </a:r>
            <a:endParaRPr lang="ru-RU" dirty="0">
              <a:solidFill>
                <a:prstClr val="black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600200" y="423047"/>
            <a:ext cx="9011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kern="0" dirty="0">
                <a:solidFill>
                  <a:srgbClr val="0B106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Підходи до визначення юрисдикційності спорів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046951" y="1145620"/>
            <a:ext cx="10724140" cy="660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400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uk-UA" sz="1000" i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6C2FCB-CCE4-78F2-EB98-3E250A12AC64}"/>
              </a:ext>
            </a:extLst>
          </p:cNvPr>
          <p:cNvSpPr txBox="1"/>
          <p:nvPr/>
        </p:nvSpPr>
        <p:spPr>
          <a:xfrm>
            <a:off x="762000" y="1447800"/>
            <a:ext cx="104594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критерій</a:t>
            </a:r>
            <a:r>
              <a:rPr lang="uk-UA" sz="2400" dirty="0">
                <a:solidFill>
                  <a:srgbClr val="0022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визначення юрисдикції має бути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максимально простим, зрозумілим</a:t>
            </a:r>
            <a:r>
              <a:rPr lang="uk-UA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24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один спір </a:t>
            </a:r>
            <a:r>
              <a:rPr lang="uk-UA" sz="2400" dirty="0">
                <a:solidFill>
                  <a:srgbClr val="0022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 вирішуватися судами лише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один раз;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2400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400" dirty="0">
                <a:solidFill>
                  <a:srgbClr val="0022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відповідачем у справі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 бути та особа, </a:t>
            </a:r>
            <a:r>
              <a:rPr lang="uk-UA" sz="2400" dirty="0">
                <a:solidFill>
                  <a:srgbClr val="0022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 якою дійсно існує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юридичний спір</a:t>
            </a:r>
            <a:r>
              <a:rPr lang="uk-UA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24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400" dirty="0">
                <a:solidFill>
                  <a:srgbClr val="0022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унеможливлення звернення до суду з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вимогами, що не підлягають судовому розгляду</a:t>
            </a:r>
            <a:r>
              <a:rPr lang="uk-UA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24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400" dirty="0">
                <a:solidFill>
                  <a:srgbClr val="0022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запобігання штучному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створенню преюдиції</a:t>
            </a:r>
            <a:r>
              <a:rPr lang="uk-UA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400" dirty="0">
                <a:solidFill>
                  <a:srgbClr val="0022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потребі для вирішення одного спору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ініціювати інші процеси </a:t>
            </a:r>
            <a:r>
              <a:rPr lang="uk-UA" sz="2400" dirty="0">
                <a:solidFill>
                  <a:srgbClr val="0022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 судах різних юрисдикцій.</a:t>
            </a:r>
          </a:p>
        </p:txBody>
      </p:sp>
    </p:spTree>
    <p:extLst>
      <p:ext uri="{BB962C8B-B14F-4D97-AF65-F5344CB8AC3E}">
        <p14:creationId xmlns:p14="http://schemas.microsoft.com/office/powerpoint/2010/main" val="278171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363" y="393191"/>
            <a:ext cx="1286256" cy="147980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31619" y="2542743"/>
            <a:ext cx="791718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7200" spc="-610">
                <a:solidFill>
                  <a:srgbClr val="ECE8E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Дякую</a:t>
            </a:r>
            <a:r>
              <a:rPr sz="7200" spc="-130">
                <a:solidFill>
                  <a:srgbClr val="ECE8E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sz="7200" spc="-434">
                <a:solidFill>
                  <a:srgbClr val="ECE8E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 </a:t>
            </a:r>
            <a:r>
              <a:rPr sz="7200" spc="-405">
                <a:solidFill>
                  <a:srgbClr val="ECE8E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увагу!</a:t>
            </a:r>
            <a:endParaRPr sz="720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057400"/>
            <a:ext cx="9982200" cy="2462213"/>
          </a:xfrm>
        </p:spPr>
        <p:txBody>
          <a:bodyPr/>
          <a:lstStyle/>
          <a:p>
            <a:pPr algn="ctr"/>
            <a: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ЗАГАЛЬНІ ПИТАННЯ</a:t>
            </a:r>
            <a:b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b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СУДОВОЇ ЮРИСДИКЦІЇ</a:t>
            </a:r>
            <a:b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b="1" dirty="0">
                <a:solidFill>
                  <a:srgbClr val="002060"/>
                </a:solidFill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 </a:t>
            </a:r>
            <a:endParaRPr lang="uk-UA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4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1" y="413130"/>
            <a:ext cx="11353800" cy="61087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ctr">
              <a:lnSpc>
                <a:spcPts val="4200"/>
              </a:lnSpc>
            </a:pPr>
            <a:r>
              <a:rPr lang="uk-UA" sz="3600" b="1" kern="0" dirty="0">
                <a:solidFill>
                  <a:srgbClr val="0B106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Конвенційні приписи та практика ЄСПЛ</a:t>
            </a:r>
          </a:p>
          <a:p>
            <a:pPr marL="355600" marR="5080" lvl="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Кожен має право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 справедливий розгляд його справи судом, встановленим законом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який вирішить спір щодо його прав та обов’язків цивільного характеру (пункт 1 статті 6 Конвенції про захист прав людини і основоположних свобод).</a:t>
            </a:r>
          </a:p>
          <a:p>
            <a:pPr marL="12065" marR="5080" lvl="0" algn="just">
              <a:spcBef>
                <a:spcPts val="95"/>
              </a:spcBef>
              <a:tabLst>
                <a:tab pos="356235" algn="l"/>
              </a:tabLst>
            </a:pPr>
            <a:endParaRPr lang="uk-UA" sz="21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55600" marR="5080" lvl="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Суд, встановлений законом включає в себе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зокрема, таку складову,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 дотримання усіх правил юрисдикції та підсудності</a:t>
            </a:r>
            <a:r>
              <a:rPr lang="uk-UA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Завданням та метою положень пункту 1 статті 6, що вимагає, щоб  суди були «встановлені законом», є забезпечення того, щоб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судова гілка влади у демократичному суспільстві не залежала від розсуду органів виконавчої влади, а регулювалася законом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що приймається Парламентом. Проте це не означає, що делеговане законодавство є як таке неприйнятним у справах, що стосуються судової гілки влади. Пункт 1 статті 6 не вимагає від законодавчого органу врегульовувати кожну деталь у цій сфері шляхом прийняття офіційного акту Парламенту, якщо законодавчий орган встановить хоча б організаційну структуру судової влади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(див. доповідь Європейської комісії від 12 жовтня 1978 року у справі «Лео Цанд проти Австрії» (Zand v. Austria), заява № 7360/76).</a:t>
            </a:r>
          </a:p>
          <a:p>
            <a:pPr marL="12065" marR="5080" lvl="0" algn="just">
              <a:spcBef>
                <a:spcPts val="95"/>
              </a:spcBef>
              <a:tabLst>
                <a:tab pos="356235" algn="l"/>
              </a:tabLst>
            </a:pPr>
            <a:r>
              <a:rPr lang="en-US" sz="2100" b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endParaRPr lang="uk-UA" sz="21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55600" marR="5080" lvl="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en-US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Суд, встановлений законом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тобто відповідний орган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повинен мати повноваження вирішувати питання, що належать до його компетенції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основі принципу верховенства права.</a:t>
            </a:r>
            <a:endParaRPr lang="uk-UA" sz="2100" dirty="0">
              <a:solidFill>
                <a:prstClr val="black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</p:spTree>
    <p:extLst>
      <p:ext uri="{BB962C8B-B14F-4D97-AF65-F5344CB8AC3E}">
        <p14:creationId xmlns:p14="http://schemas.microsoft.com/office/powerpoint/2010/main" val="91642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413130"/>
            <a:ext cx="11506199" cy="54623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ctr">
              <a:lnSpc>
                <a:spcPts val="4200"/>
              </a:lnSpc>
            </a:pPr>
            <a:r>
              <a:rPr lang="uk-UA" sz="3600" b="1" kern="0" dirty="0">
                <a:solidFill>
                  <a:srgbClr val="0B106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Нормативне регулювання</a:t>
            </a:r>
          </a:p>
          <a:p>
            <a:pPr marL="355600" marR="5080" lvl="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Стаття 19 ЦПК 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– суди розглядають у порядку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цивільного судочинства справи, що виникають з цивільних, земельних, трудових, сімейних, житлових та інших правовідносин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крім справ, розгляд яких здійснюється в порядку іншого судочинства. Суди розглядають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порядку цивільного судочинства також вимоги щодо реєстрації майна та майнових прав, інших реєстраційних дій, якщо такі вимоги є похідними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від спору щодо такого майна або майнових прав, якщо цей спір підлягає розгляду в місцевому загальному суді і переданий на його розгляд з такими вимогами.</a:t>
            </a:r>
          </a:p>
          <a:p>
            <a:pPr marL="355600" marR="5080" lvl="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endParaRPr lang="uk-UA" sz="21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Стаття 20 ГПК 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–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господарські суди розглядають справи у спорах, що виникають у зв’язку із здійсненням господарської діяльності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(щодо виконання господарських договорів, приватизації державного майна, корпоративні спори, спори щодо захисту економічної конкуренції, справи про банкрутство тощо).</a:t>
            </a: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endParaRPr lang="uk-UA" sz="21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Стаття 20 КАС 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– юрисдикція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адміністративних судів поширюється на справи у публічно-правових спорах</a:t>
            </a:r>
            <a:r>
              <a:rPr lang="uk-UA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(із суб’єктом владних повноважень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 оскарження його рішень, дій чи бездіяльності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проходження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публічної служби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укладення та виконання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адміністративних договорів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спори щодо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виборчого процесу та референдуму 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тощо).</a:t>
            </a:r>
            <a:endParaRPr lang="uk-UA" sz="21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5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413130"/>
            <a:ext cx="11506199" cy="59061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ctr">
              <a:lnSpc>
                <a:spcPts val="4200"/>
              </a:lnSpc>
            </a:pPr>
            <a:r>
              <a:rPr lang="uk-UA" sz="3600" b="1" kern="0" dirty="0">
                <a:solidFill>
                  <a:srgbClr val="0B106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Судова юрисдикція</a:t>
            </a:r>
          </a:p>
          <a:p>
            <a:pPr lvl="0" algn="ctr">
              <a:lnSpc>
                <a:spcPts val="4200"/>
              </a:lnSpc>
            </a:pPr>
            <a:endParaRPr lang="uk-UA" sz="2600" dirty="0">
              <a:solidFill>
                <a:srgbClr val="00224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Інститут права, який покликаний розмежувати компетенцію</a:t>
            </a:r>
            <a:r>
              <a:rPr lang="uk-UA" sz="2100" dirty="0">
                <a:latin typeface="Roboto Condensed Light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chemeClr val="tx2">
                    <a:lumMod val="75000"/>
                  </a:schemeClr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як різних ланок судової системи судової системи, </a:t>
            </a:r>
            <a:r>
              <a:rPr lang="uk-UA" sz="2100" dirty="0">
                <a:solidFill>
                  <a:schemeClr val="tx2">
                    <a:lumMod val="75000"/>
                  </a:schemeClr>
                </a:solidFill>
                <a:latin typeface="Roboto Condensed Light" panose="02000000000000000000" pitchFamily="2" charset="0"/>
              </a:rPr>
              <a:t>так і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різних видів судочинства</a:t>
            </a:r>
            <a:r>
              <a:rPr lang="uk-UA" sz="2100" dirty="0">
                <a:latin typeface="Roboto Condensed Light" panose="02000000000000000000" pitchFamily="2" charset="0"/>
                <a:ea typeface="Times New Roman" panose="02020603050405020304" pitchFamily="18" charset="0"/>
              </a:rPr>
              <a:t> – </a:t>
            </a:r>
            <a:r>
              <a:rPr lang="uk-UA" sz="2100" dirty="0">
                <a:solidFill>
                  <a:schemeClr val="tx2">
                    <a:lumMod val="75000"/>
                  </a:schemeClr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цивільного, кримінального, господарського та адміністративного.</a:t>
            </a: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endParaRPr lang="uk-UA" sz="2100" dirty="0">
              <a:solidFill>
                <a:schemeClr val="tx2">
                  <a:lumMod val="75000"/>
                </a:schemeClr>
              </a:solidFill>
              <a:latin typeface="Roboto Condensed Light" panose="02000000000000000000" pitchFamily="2" charset="0"/>
              <a:ea typeface="Times New Roman" panose="02020603050405020304" pitchFamily="18" charset="0"/>
            </a:endParaRP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kern="0" dirty="0">
                <a:solidFill>
                  <a:srgbClr val="0070C0"/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Критерії юрисдикційності спору </a:t>
            </a:r>
            <a:r>
              <a:rPr lang="uk-UA" sz="2100" dirty="0">
                <a:solidFill>
                  <a:schemeClr val="tx2">
                    <a:lumMod val="75000"/>
                  </a:schemeClr>
                </a:solidFill>
                <a:latin typeface="Roboto Condensed Light" panose="02000000000000000000" pitchFamily="2" charset="0"/>
              </a:rPr>
              <a:t>– передбачені законом умови, за яких певна справа підлягає розгляду за правилами того чи іншого виду судочинства.</a:t>
            </a: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endParaRPr lang="uk-UA" sz="2100" dirty="0">
              <a:solidFill>
                <a:schemeClr val="tx2">
                  <a:lumMod val="75000"/>
                </a:schemeClr>
              </a:solidFill>
              <a:latin typeface="Roboto Condensed Light" panose="02000000000000000000" pitchFamily="2" charset="0"/>
            </a:endParaRP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 таких критеріїв належать</a:t>
            </a:r>
            <a:r>
              <a:rPr lang="uk-UA" sz="2100" b="1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:</a:t>
            </a:r>
          </a:p>
          <a:p>
            <a:r>
              <a:rPr lang="uk-UA" sz="2100" b="1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</a:t>
            </a:r>
            <a:r>
              <a:rPr lang="uk-UA" sz="2100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характер спірних матеріальних </a:t>
            </a:r>
            <a:r>
              <a:rPr lang="uk-UA" sz="2100" kern="0" dirty="0">
                <a:solidFill>
                  <a:srgbClr val="1F497D">
                    <a:lumMod val="75000"/>
                  </a:srgb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правовідносин;</a:t>
            </a:r>
            <a:r>
              <a:rPr lang="uk-UA" sz="2100" b="1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</a:p>
          <a:p>
            <a:r>
              <a:rPr lang="uk-UA" sz="2100" b="1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</a:t>
            </a:r>
            <a:r>
              <a:rPr lang="uk-UA" sz="2100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предмет спору</a:t>
            </a:r>
            <a:r>
              <a:rPr lang="uk-UA" sz="2100" b="1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; </a:t>
            </a:r>
            <a:r>
              <a:rPr lang="uk-UA" sz="2100" kern="0" dirty="0">
                <a:solidFill>
                  <a:srgbClr val="1F497D">
                    <a:lumMod val="75000"/>
                  </a:srgb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</a:p>
          <a:p>
            <a:r>
              <a:rPr lang="uk-UA" sz="2100" b="1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</a:t>
            </a:r>
            <a:r>
              <a:rPr lang="uk-UA" sz="2100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суб’єктний склад</a:t>
            </a:r>
            <a:r>
              <a:rPr lang="uk-UA" sz="2100" kern="0" dirty="0">
                <a:solidFill>
                  <a:srgbClr val="006F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100" kern="0" dirty="0">
                <a:solidFill>
                  <a:srgbClr val="1F497D">
                    <a:lumMod val="75000"/>
                  </a:srgb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правовідносин; </a:t>
            </a:r>
          </a:p>
          <a:p>
            <a:r>
              <a:rPr lang="uk-UA" sz="2100" b="1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</a:t>
            </a:r>
            <a:r>
              <a:rPr lang="uk-UA" sz="2100" kern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вказівка в законі</a:t>
            </a:r>
            <a:r>
              <a:rPr lang="uk-UA" sz="2100" kern="0" dirty="0">
                <a:solidFill>
                  <a:srgbClr val="006F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100" kern="0" dirty="0">
                <a:solidFill>
                  <a:srgbClr val="1F497D">
                    <a:lumMod val="75000"/>
                  </a:srgb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 вид судочинства, в якому розглядається визначена категорія справ.</a:t>
            </a:r>
            <a:br>
              <a:rPr lang="uk-UA" sz="2100" kern="0" dirty="0">
                <a:solidFill>
                  <a:srgbClr val="006F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endParaRPr lang="uk-UA" sz="21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2100" kern="0" dirty="0">
                <a:solidFill>
                  <a:srgbClr val="0070C0"/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Вирішує юрисдикційні спори Велика Палата Верховного Суду</a:t>
            </a:r>
            <a:r>
              <a:rPr lang="uk-UA" sz="2100" b="1" kern="0" dirty="0">
                <a:solidFill>
                  <a:srgbClr val="0070C0"/>
                </a:solidFill>
                <a:latin typeface="Roboto Condensed Light" panose="02000000000000000000" pitchFamily="2" charset="0"/>
                <a:ea typeface="Times New Roman" panose="02020603050405020304" pitchFamily="18" charset="0"/>
              </a:rPr>
              <a:t>.</a:t>
            </a:r>
            <a:endParaRPr lang="uk-UA" sz="21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7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413130"/>
            <a:ext cx="11506199" cy="6157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ctr">
              <a:lnSpc>
                <a:spcPts val="4200"/>
              </a:lnSpc>
            </a:pPr>
            <a:r>
              <a:rPr lang="uk-UA" sz="3600" b="1" kern="0" dirty="0">
                <a:solidFill>
                  <a:srgbClr val="0B106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Велика Палата Верховного Суду</a:t>
            </a: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Постійно</a:t>
            </a:r>
            <a:r>
              <a:rPr lang="ru-RU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діючий колегіальний орган Верховного Суду</a:t>
            </a:r>
            <a:r>
              <a:rPr kumimoji="0" lang="uk-UA" sz="2100" b="0" i="0" u="none" strike="noStrike" kern="1200" cap="none" spc="0" normalizeH="0" baseline="0" noProof="0" dirty="0">
                <a:ln>
                  <a:noFill/>
                </a:ln>
                <a:solidFill>
                  <a:srgbClr val="002949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, до складу якого входить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21 суддя Верховного Суду </a:t>
            </a:r>
            <a:r>
              <a:rPr kumimoji="0" lang="uk-UA" sz="2100" b="0" i="0" u="none" strike="noStrike" kern="1200" cap="none" spc="0" normalizeH="0" baseline="0" noProof="0" dirty="0">
                <a:ln>
                  <a:noFill/>
                </a:ln>
                <a:solidFill>
                  <a:srgbClr val="002949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(ч. 1 ст. 45 Закону України «Про судоустрій і статус суддів»).</a:t>
            </a: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endParaRPr kumimoji="0" lang="uk-UA" sz="2100" b="0" i="0" u="none" strike="noStrike" kern="1200" cap="none" spc="0" normalizeH="0" baseline="0" noProof="0" dirty="0">
              <a:ln>
                <a:noFill/>
              </a:ln>
              <a:solidFill>
                <a:srgbClr val="002949"/>
              </a:solidFill>
              <a:effectLst/>
              <a:uLnTx/>
              <a:uFillTx/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marL="355600" marR="5080" indent="-343535" algn="just"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lang="ru-RU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Велика Палата Верховного Суду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:</a:t>
            </a:r>
          </a:p>
          <a:p>
            <a:pPr marL="12065" marR="5080" algn="just">
              <a:spcBef>
                <a:spcPts val="95"/>
              </a:spcBef>
              <a:tabLst>
                <a:tab pos="356235" algn="l"/>
              </a:tabLst>
            </a:pPr>
            <a:r>
              <a:rPr lang="ru-RU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	</a:t>
            </a:r>
            <a:r>
              <a:rPr kumimoji="0" lang="uk-UA" sz="2100" b="0" i="0" u="none" strike="noStrike" kern="1200" cap="none" spc="0" normalizeH="0" baseline="0" noProof="0" dirty="0">
                <a:ln>
                  <a:noFill/>
                </a:ln>
                <a:solidFill>
                  <a:srgbClr val="002949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у визначених законом випадках здійснює перегляд судових рішень у касаційному порядку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з метою забезпечення однакового застосування судами норм права</a:t>
            </a:r>
            <a:r>
              <a:rPr kumimoji="0" lang="uk-UA" sz="2100" b="0" i="0" u="none" strike="noStrike" kern="1200" cap="none" spc="0" normalizeH="0" baseline="0" noProof="0" dirty="0">
                <a:ln>
                  <a:noFill/>
                </a:ln>
                <a:solidFill>
                  <a:srgbClr val="002949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;</a:t>
            </a:r>
          </a:p>
          <a:p>
            <a:pPr marL="12065" marR="5080" algn="just">
              <a:spcBef>
                <a:spcPts val="95"/>
              </a:spcBef>
              <a:tabLst>
                <a:tab pos="356235" algn="l"/>
              </a:tabLst>
            </a:pP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	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діє як суд апеляційної інстанції 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у справах, розглянутих Верховним Судом як судом першої інстанції;</a:t>
            </a:r>
          </a:p>
          <a:p>
            <a:pPr marL="12065" marR="5080" algn="just">
              <a:spcBef>
                <a:spcPts val="95"/>
              </a:spcBef>
              <a:tabLst>
                <a:tab pos="356235" algn="l"/>
              </a:tabLst>
            </a:pP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	аналізує судову статистику та вивчає судову практику, здійснює узагальнення судової практики;</a:t>
            </a:r>
          </a:p>
          <a:p>
            <a:pPr marL="12065" marR="5080" algn="just">
              <a:spcBef>
                <a:spcPts val="95"/>
              </a:spcBef>
              <a:tabLst>
                <a:tab pos="356235" algn="l"/>
              </a:tabLst>
            </a:pP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	здійснює інші повноваження, визначені законом.</a:t>
            </a:r>
          </a:p>
          <a:p>
            <a:pPr marL="12065" marR="5080" algn="just">
              <a:spcBef>
                <a:spcPts val="95"/>
              </a:spcBef>
              <a:tabLst>
                <a:tab pos="356235" algn="l"/>
              </a:tabLst>
            </a:pPr>
            <a:endParaRPr lang="uk-UA" sz="21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marL="354965" marR="508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Суддя Верховного Суду, обраний до Великої Палати, здійснює повноваження судді Великої Палати Верховного Суду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протягом трьох років 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(крім Голови Верховного Суду), але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не більше двох строків поспіль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1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Суддя Верховного Суду, обраний до Великої Палати, а також Голова Верховного Суду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не здійснюють правосуддя у відповідному касаційному суді</a:t>
            </a:r>
            <a:r>
              <a:rPr lang="uk-UA" sz="21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12065" marR="5080" algn="just">
              <a:spcBef>
                <a:spcPts val="95"/>
              </a:spcBef>
              <a:tabLst>
                <a:tab pos="356235" algn="l"/>
              </a:tabLst>
            </a:pPr>
            <a:endParaRPr lang="uk-UA" sz="20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6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533400" y="438807"/>
            <a:ext cx="11125200" cy="5772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84200" hangingPunct="0">
              <a:defRPr/>
            </a:pPr>
            <a:r>
              <a:rPr lang="uk-UA" sz="3600" b="1" kern="0" dirty="0">
                <a:solidFill>
                  <a:srgbClr val="0B106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Підстави передачі юрисдикційних спорів на розгляд Великої Палати Верховного Суду</a:t>
            </a:r>
          </a:p>
          <a:p>
            <a:pPr algn="ctr" defTabSz="584200" hangingPunct="0">
              <a:defRPr/>
            </a:pPr>
            <a:endParaRPr lang="uk-UA" sz="3600" b="1" kern="0" dirty="0">
              <a:solidFill>
                <a:srgbClr val="0B106F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marR="0" lvl="0" indent="-342900" algn="just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Справа підлягає передачі на розгляд Великої Палати Верховного Суду</a:t>
            </a: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коли учасник справи оскаржує судове рішення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з підстав порушення правил предметної чи суб’єктної юрисдикції</a:t>
            </a: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крім випадків, якщо: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учасник справи</a:t>
            </a: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який оскаржує судове рішення, брав участь у розгляді справи в судах першої чи апеляційної інстанції і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не заявляв про порушення правил предметної чи суб’єктної юрисдикції</a:t>
            </a: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;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учасник справи</a:t>
            </a: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який оскаржує судове рішення,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не обґрунтував </a:t>
            </a: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порушення судом правил предметної чи суб’єктної юрисдикції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наявністю судових рішень Верховного Суду у складі колегії суддів (палати, об’єднаної палати) іншого касаційного суду</a:t>
            </a: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справі з подібною підставою та предметом позову у подібних правовідносинах;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	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</a:rPr>
              <a:t>Велика Палата Верховного Суду вже викладала у своїй постанові висновок </a:t>
            </a:r>
            <a:r>
              <a:rPr lang="uk-UA" sz="21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 питання предметної чи суб’єктної юрисдикції спору у подібних правовідносинах (ч. 6 ст.302 ГПК, ч. 6 ст. 403 ЦПК, ч. 6 ст. 346 КАС).</a:t>
            </a:r>
          </a:p>
        </p:txBody>
      </p:sp>
    </p:spTree>
    <p:extLst>
      <p:ext uri="{BB962C8B-B14F-4D97-AF65-F5344CB8AC3E}">
        <p14:creationId xmlns:p14="http://schemas.microsoft.com/office/powerpoint/2010/main" val="117186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10058400" cy="4431983"/>
          </a:xfrm>
        </p:spPr>
        <p:txBody>
          <a:bodyPr/>
          <a:lstStyle/>
          <a:p>
            <a:pPr algn="ctr"/>
            <a:b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b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ЮРИСДИКЦІЙНІСТЬ СПОРІВ </a:t>
            </a:r>
            <a:b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УЧАСТЮ КЕРІВНИКА </a:t>
            </a:r>
            <a:b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sz="44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ЮРИДИЧНОЇ ОСОБИ</a:t>
            </a:r>
            <a:br>
              <a:rPr lang="uk-UA" sz="40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sz="40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br>
              <a:rPr lang="uk-UA" sz="40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b="1" dirty="0">
                <a:solidFill>
                  <a:srgbClr val="002060"/>
                </a:solidFill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 </a:t>
            </a:r>
            <a:endParaRPr lang="uk-UA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6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947" y="685800"/>
            <a:ext cx="11184957" cy="4911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Припинення повноважень керівника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або іншого члена виконавчого органу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 є порушенням його трудових прав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оскільки не обов’язково пов’язується з його звільненням.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Припинення повноважень керівника 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 іншого члена виконавчого органу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спричиняє зупинення роботи такої посадової особи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викликане відсутністю організаційних умов, необхідних для виконання роботи, оскільки без повноважень посадова особа не може здійснювати керівництво або функції члена виконавчого органу.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 до пункту 5 частини першої статті 41 КЗпП України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припинення повноважень посадової особи може бути підставою для розірвання трудового договору 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 ініціативи власника або уповноваженого ним органу та виплати вихідної допомоги у розмірі не менше ніж шестимісячний середній заробіток (стаття 44 КЗпП України), але замість розірвання трудового договору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згодою працівника його може бути переведено на іншу роботу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(стаття 32 КЗпП України).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Вимога про визнання недійсним рішення Наглядової ради ПрАТ, яким особу було відсторонено від виконання повноважень директора товариства, 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є такою, що виникла з корпоративних відносин, а отже, її вирішення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належить до юрисдикції господарського суду.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9497" y="5882377"/>
            <a:ext cx="579119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i="1" dirty="0">
                <a:solidFill>
                  <a:srgbClr val="006F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 ВП ВС від 10.09.2019 у справі № 921/36/18</a:t>
            </a:r>
            <a:endParaRPr lang="ru-RU" dirty="0">
              <a:solidFill>
                <a:prstClr val="black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55355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01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4131</TotalTime>
  <Words>1616</Words>
  <Application>Microsoft Office PowerPoint</Application>
  <PresentationFormat>Широкий екран</PresentationFormat>
  <Paragraphs>77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14</vt:i4>
      </vt:variant>
    </vt:vector>
  </HeadingPairs>
  <TitlesOfParts>
    <vt:vector size="22" baseType="lpstr">
      <vt:lpstr>Calibri</vt:lpstr>
      <vt:lpstr>Roboto Condensed Light</vt:lpstr>
      <vt:lpstr>Roboto Lt</vt:lpstr>
      <vt:lpstr>Segoe UI Symbol</vt:lpstr>
      <vt:lpstr>Times New Roman</vt:lpstr>
      <vt:lpstr>Wingdings</vt:lpstr>
      <vt:lpstr>Office Theme</vt:lpstr>
      <vt:lpstr>1_Office Theme</vt:lpstr>
      <vt:lpstr>Юрисдикційність спорів за участю керівника юридичної особи: правові висновки Великої Палати Верховного Суду  Віталій Уркевич, секретар Великої Палати Верховного Суду, доктор юридичних наук, професор  29 листопада 2024 року, м. Київ, ІІІ Форум з трудового права</vt:lpstr>
      <vt:lpstr>ЗАГАЛЬНІ ПИТАННЯ  СУДОВОЇ ЮРИСДИКЦІЇ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 ЮРИСДИКЦІЙНІСТЬ СПОРІВ  ЗА УЧАСТЮ КЕРІВНИКА  ЮРИДИЧНОЇ ОСОБИ    </vt:lpstr>
      <vt:lpstr>Презентація PowerPoint</vt:lpstr>
      <vt:lpstr>Презентація PowerPoint</vt:lpstr>
      <vt:lpstr>  Відступ! ВП ВС відступила від висновків, викладених у постановах КЦС ВС від 24.12.2019 у справі №758/1861/18, від 17.03.2021 у справі                 № 761/40378/18 та КГС ВС від 19.01.2022 у справі № 911/719/21 щодо застосування положень законодавства про працю у спорах за позовом директора товариства про припинення повноважень.</vt:lpstr>
      <vt:lpstr>Презентація PowerPoint</vt:lpstr>
      <vt:lpstr>Презентація PowerPoint</vt:lpstr>
      <vt:lpstr>Дякую за 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Грузицька І.В.</dc:creator>
  <cp:lastModifiedBy>УРКЕВИЧ Віталій Юрійович</cp:lastModifiedBy>
  <cp:revision>245</cp:revision>
  <cp:lastPrinted>2024-06-12T07:52:35Z</cp:lastPrinted>
  <dcterms:created xsi:type="dcterms:W3CDTF">2023-01-11T12:17:51Z</dcterms:created>
  <dcterms:modified xsi:type="dcterms:W3CDTF">2024-11-28T08:32:42Z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2021-04-06T00:00:00Z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2023-01-11T00:00:00Z</vt:filetime>
  </property>
</Properties>
</file>