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500" r:id="rId2"/>
    <p:sldId id="559" r:id="rId3"/>
    <p:sldId id="560" r:id="rId4"/>
    <p:sldId id="568" r:id="rId5"/>
    <p:sldId id="562" r:id="rId6"/>
    <p:sldId id="556" r:id="rId7"/>
    <p:sldId id="563" r:id="rId8"/>
    <p:sldId id="565" r:id="rId9"/>
    <p:sldId id="566" r:id="rId10"/>
    <p:sldId id="567" r:id="rId11"/>
    <p:sldId id="561" r:id="rId12"/>
    <p:sldId id="275" r:id="rId13"/>
    <p:sldId id="458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7E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39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3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09BD7-A57C-4D6B-ABFC-A7C882205869}" type="datetimeFigureOut">
              <a:rPr lang="uk-UA" smtClean="0"/>
              <a:t>17.04.2024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50D7C-20E4-4A8C-8344-8D72AAC70A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4307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648670c7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9648670c7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952dfd38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952dfd38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952dfd38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952dfd38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952dfd38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952dfd38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952dfd38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952dfd38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952dfd38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952dfd38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648670c7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9648670c7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7A816B-56C6-4CCB-98A3-E13D6E11F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0921900-3342-45D9-B3EB-005D23518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4DE6A0D-724E-421D-BB9D-A9D52D7CF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4FCE-7EBD-48CA-BE5D-87A645B17019}" type="datetimeFigureOut">
              <a:rPr lang="uk-UA" smtClean="0"/>
              <a:t>17.04.2024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11642E-CA08-44E5-ACEA-0954D2FFE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6379F8A-5EA9-486A-9A0C-EFEC068B4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A23E-C5AA-4E30-8056-0543074802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1841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34D91E-EFD8-4042-930A-E55872AE4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73F2B6A-6EB0-40CB-B80A-6E885BF6C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308AA88-EBA6-4F1C-B566-DA231613F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4FCE-7EBD-48CA-BE5D-87A645B17019}" type="datetimeFigureOut">
              <a:rPr lang="uk-UA" smtClean="0"/>
              <a:t>17.04.2024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CA3EC0B-34BF-4FDB-8DEE-7208FD8E8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CF23312-0295-4C39-9F4D-82497A2F1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A23E-C5AA-4E30-8056-0543074802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496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DB8FF30-4CE8-4AE2-8381-668A3837A6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9FED7ED-D758-46F7-9426-4BCF26EC9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03004E-6D22-4351-A37F-305B325E1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4FCE-7EBD-48CA-BE5D-87A645B17019}" type="datetimeFigureOut">
              <a:rPr lang="uk-UA" smtClean="0"/>
              <a:t>17.04.2024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31212D1-7089-4D3E-839E-287789B4E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FE46081-72A5-4C0E-9AEF-EB4C0E23A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A23E-C5AA-4E30-8056-0543074802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2305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" smtClean="0"/>
              <a:pPr/>
              <a:t>‹#›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1168568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" smtClean="0"/>
              <a:pPr/>
              <a:t>‹#›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12938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5FAD24-DC35-4055-BF7D-76618CDC9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E2D60E2-973B-4E35-AD54-6A5A5A117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CC1F33-71D2-4DDF-8467-048EEEB57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4FCE-7EBD-48CA-BE5D-87A645B17019}" type="datetimeFigureOut">
              <a:rPr lang="uk-UA" smtClean="0"/>
              <a:t>17.04.2024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28422A1-ACE0-4390-974B-6186ECF49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62B217B-9FFA-4247-A2E3-022EBCF23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A23E-C5AA-4E30-8056-0543074802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7451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140960-8DB6-4840-884E-D94EDCF17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54B4F20-9885-455E-9FF3-226AECAC4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96EDCC3-E460-4CCE-BD1D-098842C89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4FCE-7EBD-48CA-BE5D-87A645B17019}" type="datetimeFigureOut">
              <a:rPr lang="uk-UA" smtClean="0"/>
              <a:t>17.04.2024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0038BC0-C5A3-4171-96F0-518E589B6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7EC09A-AEC8-4913-9BBE-CBDAEA564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A23E-C5AA-4E30-8056-0543074802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9864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F31FC9-EFFF-4274-95BF-BC6DAEA74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B714BC2-F008-45C2-9983-C3DF7B2C98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03A9599-5D59-4D30-AB3F-1960AF1FD6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87B9222-375B-4C79-9A49-1FC630EEC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4FCE-7EBD-48CA-BE5D-87A645B17019}" type="datetimeFigureOut">
              <a:rPr lang="uk-UA" smtClean="0"/>
              <a:t>17.04.2024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F9D996E-D84C-4FBA-8C06-3084B7593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A121508-E800-4940-966E-96836BBA6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A23E-C5AA-4E30-8056-0543074802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769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4F90DB-A71A-4ADF-934D-EC668EFEC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6255A3C-734D-45F0-91B4-ED0A0E082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DBCD122-6A2B-4E47-9CF6-562FBB7A9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3A5A8FB-092C-4286-981B-AB1E2B8739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EBFEFE5-276C-4660-9F0D-12B47E08E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870E9E4-74B6-4752-B554-60A416620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4FCE-7EBD-48CA-BE5D-87A645B17019}" type="datetimeFigureOut">
              <a:rPr lang="uk-UA" smtClean="0"/>
              <a:t>17.04.2024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7536712-3B94-4EC4-A165-934BE126D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15E5CD8-220F-46F9-8EFF-5EB1D352C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A23E-C5AA-4E30-8056-0543074802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4790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7A64C5-17FE-404D-B533-D5AC01BC9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D5FCC3C-E557-4464-BB68-9D9731098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4FCE-7EBD-48CA-BE5D-87A645B17019}" type="datetimeFigureOut">
              <a:rPr lang="uk-UA" smtClean="0"/>
              <a:t>17.04.2024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209BDE9-B39D-4647-9F56-C03B2CA09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5C83591-C222-4E73-92F4-D1F22CCA8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A23E-C5AA-4E30-8056-0543074802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4352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C386537-21B8-4DEE-8090-2A58B7862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4FCE-7EBD-48CA-BE5D-87A645B17019}" type="datetimeFigureOut">
              <a:rPr lang="uk-UA" smtClean="0"/>
              <a:t>17.04.2024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CE6E187-F9A9-4670-9CDD-B5E843310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EB268D7-ADDD-4452-853E-7F1274717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A23E-C5AA-4E30-8056-0543074802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945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DA5A69-672B-4698-88D2-B9B0A3690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EF2F1FD-52A0-4511-9E1D-09329B7C0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F8571E3-27DE-4223-99A7-551D7FD7E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5139238-27DF-4A1C-B52E-261441F3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4FCE-7EBD-48CA-BE5D-87A645B17019}" type="datetimeFigureOut">
              <a:rPr lang="uk-UA" smtClean="0"/>
              <a:t>17.04.2024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94F8980-826D-4638-B705-77754A9EC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E8379C3-6675-4189-A32F-69A58A0C8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A23E-C5AA-4E30-8056-0543074802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504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E9F8C2-F1A5-41C4-9B50-64481C6B8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D27265E-71CF-4A87-82A3-8DADAC3371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5BE7891-3780-4D9D-8FC0-9EA52528C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2C0D9CF-AE57-4084-9E1E-E037CB718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4FCE-7EBD-48CA-BE5D-87A645B17019}" type="datetimeFigureOut">
              <a:rPr lang="uk-UA" smtClean="0"/>
              <a:t>17.04.2024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9FB0783-7DEA-441E-8834-0F8953A5B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ABCA358-BD28-42B1-BCB8-DA2A206F2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A23E-C5AA-4E30-8056-0543074802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32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B7E638-1B0E-41D5-ADCA-7086C05CC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9DA6C00-BA0F-4EA3-B5D2-4F1D7D015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3DC510E-4FBB-46CF-A213-84F58FBDDA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24FCE-7EBD-48CA-BE5D-87A645B17019}" type="datetimeFigureOut">
              <a:rPr lang="uk-UA" smtClean="0"/>
              <a:t>17.04.2024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3604E50-428F-43EF-B92C-18FF035A8F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C0FD43B-00A5-4D6D-AEFB-620EDD20D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DA23E-C5AA-4E30-8056-0543074802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463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n.shymko@prozorro.ua" TargetMode="External"/><Relationship Id="rId2" Type="http://schemas.openxmlformats.org/officeDocument/2006/relationships/hyperlink" Target="mailto:nataly.shymko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0629900" y="266700"/>
            <a:ext cx="971550" cy="857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Google Shape;65;p14"/>
          <p:cNvSpPr txBox="1">
            <a:spLocks/>
          </p:cNvSpPr>
          <p:nvPr/>
        </p:nvSpPr>
        <p:spPr>
          <a:xfrm>
            <a:off x="295563" y="824967"/>
            <a:ext cx="11305887" cy="294347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ru-RU" sz="5400" b="1" dirty="0" smtClean="0">
                <a:solidFill>
                  <a:srgbClr val="027EFD"/>
                </a:solidFill>
                <a:latin typeface="+mn-lt"/>
                <a:ea typeface="Montserrat"/>
                <a:cs typeface="Montserrat"/>
              </a:rPr>
              <a:t>ПУБЛІЧНІ ЗАКУПІВЛІ.</a:t>
            </a:r>
            <a:br>
              <a:rPr lang="ru-RU" sz="5400" b="1" dirty="0" smtClean="0">
                <a:solidFill>
                  <a:srgbClr val="027EFD"/>
                </a:solidFill>
                <a:latin typeface="+mn-lt"/>
                <a:ea typeface="Montserrat"/>
                <a:cs typeface="Montserrat"/>
              </a:rPr>
            </a:br>
            <a:r>
              <a:rPr lang="ru-RU" sz="5400" b="1" dirty="0" smtClean="0">
                <a:solidFill>
                  <a:srgbClr val="027EFD"/>
                </a:solidFill>
                <a:latin typeface="+mn-lt"/>
                <a:ea typeface="Montserrat"/>
                <a:cs typeface="Montserrat"/>
              </a:rPr>
              <a:t>ЧИ ПРАЦЮВАТИ З ДЕРЖАВОЮ?</a:t>
            </a:r>
            <a:endParaRPr lang="ru-RU" sz="5400" b="1" dirty="0">
              <a:solidFill>
                <a:srgbClr val="027EFD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pic>
        <p:nvPicPr>
          <p:cNvPr id="1030" name="Picture 6" descr="C:\Users\Shymko Natalia\Documents\Презентации\горизонтальне лого Рrozor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23" y="237012"/>
            <a:ext cx="2180935" cy="66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9" descr="Витримати баланс: як відбуваються публічні закупівлі під час війни | Mind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11" descr="Витримати баланс: як відбуваються публічні закупівлі під час війни | Mind.u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AutoShape 13" descr="Витримати баланс: як відбуваються публічні закупівлі під час війни | Mind.u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572" y="3409642"/>
            <a:ext cx="4901911" cy="3248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86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" y="1"/>
            <a:ext cx="1219066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89D5E464-81BC-4E62-94F9-03E7696638A5}"/>
              </a:ext>
            </a:extLst>
          </p:cNvPr>
          <p:cNvSpPr txBox="1">
            <a:spLocks/>
          </p:cNvSpPr>
          <p:nvPr/>
        </p:nvSpPr>
        <p:spPr>
          <a:xfrm>
            <a:off x="378704" y="328367"/>
            <a:ext cx="1064952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uk-UA" sz="4400" b="1" dirty="0">
                <a:latin typeface="+mn-lt"/>
              </a:rPr>
              <a:t>5</a:t>
            </a:r>
            <a:r>
              <a:rPr lang="ru-RU" sz="4400" b="1" dirty="0" smtClean="0">
                <a:latin typeface="+mn-lt"/>
              </a:rPr>
              <a:t>. </a:t>
            </a:r>
            <a:r>
              <a:rPr lang="uk-UA" sz="4400" b="1" dirty="0" smtClean="0">
                <a:latin typeface="+mn-lt"/>
              </a:rPr>
              <a:t>ПРОДАВАЙТЕ ЧЕРЕЗ  </a:t>
            </a:r>
            <a:r>
              <a:rPr lang="en-US" sz="4400" b="1" dirty="0" smtClean="0">
                <a:latin typeface="+mn-lt"/>
              </a:rPr>
              <a:t>PROZORRO.MARKET</a:t>
            </a:r>
            <a:endParaRPr lang="ru-RU" sz="4400" b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96219" y="2302800"/>
            <a:ext cx="6687200" cy="1862800"/>
          </a:xfrm>
        </p:spPr>
        <p:txBody>
          <a:bodyPr/>
          <a:lstStyle/>
          <a:p>
            <a:pPr lvl="0"/>
            <a:r>
              <a:rPr lang="ru-RU" sz="3600" dirty="0" smtClean="0"/>
              <a:t>Одна </a:t>
            </a:r>
            <a:r>
              <a:rPr lang="ru-RU" sz="3600" dirty="0" err="1" smtClean="0"/>
              <a:t>кваліфікація</a:t>
            </a:r>
            <a:endParaRPr lang="ru-RU" sz="3600" dirty="0" smtClean="0"/>
          </a:p>
          <a:p>
            <a:pPr lvl="0"/>
            <a:r>
              <a:rPr lang="ru-RU" sz="3600" dirty="0" err="1" smtClean="0"/>
              <a:t>Багато</a:t>
            </a:r>
            <a:r>
              <a:rPr lang="ru-RU" sz="3600" dirty="0" smtClean="0"/>
              <a:t> закупівель</a:t>
            </a:r>
          </a:p>
          <a:p>
            <a:pPr marL="152396" indent="0">
              <a:buNone/>
            </a:pP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311557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0" t="24472" r="18376"/>
          <a:stretch/>
        </p:blipFill>
        <p:spPr bwMode="auto">
          <a:xfrm>
            <a:off x="286315" y="-1"/>
            <a:ext cx="12108873" cy="687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590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82"/>
            <a:ext cx="12191997" cy="685876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>
            <a:off x="1921164" y="2867800"/>
            <a:ext cx="8395303" cy="112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uk" sz="4667" b="1" dirty="0">
                <a:latin typeface="Montserrat"/>
                <a:ea typeface="Montserrat"/>
                <a:cs typeface="Montserrat"/>
                <a:sym typeface="Montserrat"/>
              </a:rPr>
              <a:t>ПРАЦЮЄМО НА ПЕРЕМОГУ!</a:t>
            </a:r>
            <a:endParaRPr sz="4533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xmlns="" id="{76F42326-EC81-4313-B7BD-4F2FE42E1335}"/>
              </a:ext>
            </a:extLst>
          </p:cNvPr>
          <p:cNvSpPr txBox="1">
            <a:spLocks/>
          </p:cNvSpPr>
          <p:nvPr/>
        </p:nvSpPr>
        <p:spPr bwMode="auto">
          <a:xfrm>
            <a:off x="4548342" y="691466"/>
            <a:ext cx="7574385" cy="14664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НА ЗВ’ЯЗКУ;)</a:t>
            </a:r>
          </a:p>
        </p:txBody>
      </p:sp>
      <p:sp>
        <p:nvSpPr>
          <p:cNvPr id="17411" name="Місце для вмісту 2">
            <a:extLst>
              <a:ext uri="{FF2B5EF4-FFF2-40B4-BE49-F238E27FC236}">
                <a16:creationId xmlns:a16="http://schemas.microsoft.com/office/drawing/2014/main" xmlns="" id="{FC30A50E-3325-416C-9849-3B24F6970EB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81725" y="2611438"/>
            <a:ext cx="6010275" cy="3094037"/>
          </a:xfr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indent="0">
              <a:buNone/>
            </a:pPr>
            <a:r>
              <a:rPr lang="uk-UA" altLang="ru-RU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en-US" altLang="ru-RU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Шимко</a:t>
            </a:r>
            <a:r>
              <a:rPr lang="en-US" altLang="ru-RU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ru-RU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Наталія</a:t>
            </a:r>
            <a:endParaRPr lang="en-US" altLang="ru-RU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44450"/>
            <a:r>
              <a:rPr lang="en-US" altLang="ru-RU" sz="32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nataly.shymko@gmail.com</a:t>
            </a:r>
            <a:endParaRPr lang="en-US" altLang="ru-RU" sz="32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44450"/>
            <a:r>
              <a:rPr lang="en-US" altLang="ru-RU" sz="32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n.shymko@prozorro.ua</a:t>
            </a:r>
            <a:endParaRPr lang="en-US" altLang="ru-RU" sz="32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44450"/>
            <a:r>
              <a:rPr lang="en-US" altLang="ru-RU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(050)3520942</a:t>
            </a:r>
          </a:p>
          <a:p>
            <a:pPr marL="0" indent="0">
              <a:buNone/>
            </a:pPr>
            <a:endParaRPr lang="en-US" altLang="ru-RU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16" y="691465"/>
            <a:ext cx="3804683" cy="570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8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0"/>
            <a:ext cx="12275128" cy="7065820"/>
          </a:xfrm>
          <a:prstGeom prst="rect">
            <a:avLst/>
          </a:prstGeom>
          <a:solidFill>
            <a:srgbClr val="027E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5400" b="1" dirty="0" smtClean="0">
                <a:solidFill>
                  <a:schemeClr val="bg1"/>
                </a:solidFill>
                <a:latin typeface="+mn-lt"/>
              </a:rPr>
              <a:t>2023 РІК</a:t>
            </a:r>
            <a:endParaRPr lang="uk-UA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2727" y="1536633"/>
            <a:ext cx="11369963" cy="4555200"/>
          </a:xfrm>
        </p:spPr>
        <p:txBody>
          <a:bodyPr/>
          <a:lstStyle/>
          <a:p>
            <a:pPr marL="152396" indent="0">
              <a:lnSpc>
                <a:spcPct val="150000"/>
              </a:lnSpc>
              <a:buNone/>
            </a:pPr>
            <a:r>
              <a:rPr lang="uk-UA" sz="3600" b="1" dirty="0" smtClean="0">
                <a:solidFill>
                  <a:schemeClr val="bg1"/>
                </a:solidFill>
              </a:rPr>
              <a:t>17 </a:t>
            </a:r>
            <a:r>
              <a:rPr lang="uk-UA" sz="3600" b="1" dirty="0">
                <a:solidFill>
                  <a:schemeClr val="bg1"/>
                </a:solidFill>
              </a:rPr>
              <a:t>000 </a:t>
            </a:r>
            <a:r>
              <a:rPr lang="uk-UA" sz="3200" dirty="0">
                <a:solidFill>
                  <a:schemeClr val="bg1"/>
                </a:solidFill>
              </a:rPr>
              <a:t>замовників </a:t>
            </a:r>
            <a:r>
              <a:rPr lang="uk-UA" sz="3200" dirty="0" smtClean="0">
                <a:solidFill>
                  <a:schemeClr val="bg1"/>
                </a:solidFill>
              </a:rPr>
              <a:t>оголосили понад </a:t>
            </a:r>
            <a:r>
              <a:rPr lang="uk-UA" sz="3600" b="1" dirty="0" smtClean="0">
                <a:solidFill>
                  <a:schemeClr val="bg1"/>
                </a:solidFill>
              </a:rPr>
              <a:t>400</a:t>
            </a:r>
            <a:r>
              <a:rPr lang="uk-UA" sz="3600" dirty="0" smtClean="0">
                <a:solidFill>
                  <a:schemeClr val="bg1"/>
                </a:solidFill>
              </a:rPr>
              <a:t> </a:t>
            </a:r>
            <a:r>
              <a:rPr lang="uk-UA" sz="3600" b="1" dirty="0">
                <a:solidFill>
                  <a:schemeClr val="bg1"/>
                </a:solidFill>
              </a:rPr>
              <a:t>000</a:t>
            </a:r>
            <a:r>
              <a:rPr lang="uk-UA" sz="3600" dirty="0">
                <a:solidFill>
                  <a:schemeClr val="bg1"/>
                </a:solidFill>
              </a:rPr>
              <a:t> </a:t>
            </a:r>
            <a:r>
              <a:rPr lang="uk-UA" sz="3200" dirty="0" smtClean="0">
                <a:solidFill>
                  <a:schemeClr val="bg1"/>
                </a:solidFill>
              </a:rPr>
              <a:t>тендерів</a:t>
            </a:r>
            <a:endParaRPr lang="uk-UA" sz="3200" dirty="0">
              <a:solidFill>
                <a:schemeClr val="bg1"/>
              </a:solidFill>
            </a:endParaRPr>
          </a:p>
          <a:p>
            <a:pPr marL="152396" indent="0">
              <a:lnSpc>
                <a:spcPct val="150000"/>
              </a:lnSpc>
              <a:buNone/>
            </a:pPr>
            <a:r>
              <a:rPr lang="uk-UA" sz="3600" b="1" dirty="0">
                <a:solidFill>
                  <a:schemeClr val="bg1"/>
                </a:solidFill>
              </a:rPr>
              <a:t>622 </a:t>
            </a:r>
            <a:r>
              <a:rPr lang="uk-UA" sz="3600" b="1" dirty="0" smtClean="0">
                <a:solidFill>
                  <a:schemeClr val="bg1"/>
                </a:solidFill>
              </a:rPr>
              <a:t>млрд</a:t>
            </a:r>
            <a:r>
              <a:rPr lang="uk-UA" sz="3200" dirty="0" smtClean="0">
                <a:solidFill>
                  <a:schemeClr val="bg1"/>
                </a:solidFill>
              </a:rPr>
              <a:t> </a:t>
            </a:r>
            <a:r>
              <a:rPr lang="uk-UA" sz="3200" dirty="0">
                <a:solidFill>
                  <a:schemeClr val="bg1"/>
                </a:solidFill>
              </a:rPr>
              <a:t>гривень  – очікувана вартість завершених тендерів </a:t>
            </a:r>
          </a:p>
          <a:p>
            <a:pPr marL="152396" indent="0">
              <a:lnSpc>
                <a:spcPct val="150000"/>
              </a:lnSpc>
              <a:buNone/>
            </a:pPr>
            <a:r>
              <a:rPr lang="uk-UA" sz="3600" b="1" dirty="0" smtClean="0">
                <a:solidFill>
                  <a:schemeClr val="bg1"/>
                </a:solidFill>
              </a:rPr>
              <a:t>270 </a:t>
            </a:r>
            <a:r>
              <a:rPr lang="uk-UA" sz="3600" b="1" dirty="0">
                <a:solidFill>
                  <a:schemeClr val="bg1"/>
                </a:solidFill>
              </a:rPr>
              <a:t>000 </a:t>
            </a:r>
            <a:r>
              <a:rPr lang="uk-UA" sz="3200" dirty="0">
                <a:solidFill>
                  <a:schemeClr val="bg1"/>
                </a:solidFill>
              </a:rPr>
              <a:t>укладених </a:t>
            </a:r>
            <a:r>
              <a:rPr lang="uk-UA" sz="3200" dirty="0" smtClean="0">
                <a:solidFill>
                  <a:schemeClr val="bg1"/>
                </a:solidFill>
              </a:rPr>
              <a:t>договорів</a:t>
            </a:r>
          </a:p>
          <a:p>
            <a:pPr marL="152396" indent="0">
              <a:lnSpc>
                <a:spcPct val="150000"/>
              </a:lnSpc>
              <a:buNone/>
            </a:pPr>
            <a:r>
              <a:rPr lang="uk-UA" sz="3600" b="1" dirty="0" smtClean="0">
                <a:solidFill>
                  <a:schemeClr val="bg1"/>
                </a:solidFill>
              </a:rPr>
              <a:t>37 </a:t>
            </a:r>
            <a:r>
              <a:rPr lang="uk-UA" sz="3600" b="1" dirty="0">
                <a:solidFill>
                  <a:schemeClr val="bg1"/>
                </a:solidFill>
              </a:rPr>
              <a:t>000 </a:t>
            </a:r>
            <a:r>
              <a:rPr lang="uk-UA" sz="3200" dirty="0">
                <a:solidFill>
                  <a:schemeClr val="bg1"/>
                </a:solidFill>
              </a:rPr>
              <a:t>учасників взяли участь у завершених </a:t>
            </a:r>
            <a:r>
              <a:rPr lang="uk-UA" sz="3200" dirty="0" smtClean="0">
                <a:solidFill>
                  <a:schemeClr val="bg1"/>
                </a:solidFill>
              </a:rPr>
              <a:t>тендерах</a:t>
            </a:r>
            <a:endParaRPr lang="uk-UA" sz="3200" dirty="0">
              <a:solidFill>
                <a:schemeClr val="bg1"/>
              </a:solidFill>
            </a:endParaRPr>
          </a:p>
          <a:p>
            <a:pPr marL="152396" indent="0">
              <a:lnSpc>
                <a:spcPct val="150000"/>
              </a:lnSpc>
              <a:buNone/>
            </a:pPr>
            <a:r>
              <a:rPr lang="uk-UA" sz="3600" b="1" dirty="0">
                <a:solidFill>
                  <a:schemeClr val="bg1"/>
                </a:solidFill>
              </a:rPr>
              <a:t>2,02</a:t>
            </a:r>
            <a:r>
              <a:rPr lang="uk-UA" sz="3200" dirty="0">
                <a:solidFill>
                  <a:schemeClr val="bg1"/>
                </a:solidFill>
              </a:rPr>
              <a:t> середня кількість пропозицій на торги </a:t>
            </a:r>
          </a:p>
        </p:txBody>
      </p:sp>
    </p:spTree>
    <p:extLst>
      <p:ext uri="{BB962C8B-B14F-4D97-AF65-F5344CB8AC3E}">
        <p14:creationId xmlns:p14="http://schemas.microsoft.com/office/powerpoint/2010/main" val="3345569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7" t="18141" r="18299" b="7021"/>
          <a:stretch/>
        </p:blipFill>
        <p:spPr bwMode="auto">
          <a:xfrm>
            <a:off x="216382" y="92364"/>
            <a:ext cx="11975618" cy="676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405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7" t="15219" r="18376"/>
          <a:stretch/>
        </p:blipFill>
        <p:spPr bwMode="auto">
          <a:xfrm>
            <a:off x="-333375" y="-449408"/>
            <a:ext cx="12525375" cy="741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7" t="15219" r="18376"/>
          <a:stretch/>
        </p:blipFill>
        <p:spPr bwMode="auto">
          <a:xfrm>
            <a:off x="0" y="-310862"/>
            <a:ext cx="11656291" cy="741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239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82"/>
            <a:ext cx="12191997" cy="685876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>
            <a:off x="2207267" y="2867800"/>
            <a:ext cx="8109200" cy="112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uk" sz="4667" b="1" dirty="0" smtClean="0">
                <a:latin typeface="Montserrat"/>
                <a:ea typeface="Montserrat"/>
                <a:cs typeface="Montserrat"/>
                <a:sym typeface="Montserrat"/>
              </a:rPr>
              <a:t>ПОРАДИ ЩОДО УЧАСТІ В ТЕНДЕРАХ</a:t>
            </a:r>
            <a:endParaRPr sz="4533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65845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" y="1"/>
            <a:ext cx="1219066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89D5E464-81BC-4E62-94F9-03E7696638A5}"/>
              </a:ext>
            </a:extLst>
          </p:cNvPr>
          <p:cNvSpPr txBox="1">
            <a:spLocks/>
          </p:cNvSpPr>
          <p:nvPr/>
        </p:nvSpPr>
        <p:spPr>
          <a:xfrm>
            <a:off x="508000" y="300651"/>
            <a:ext cx="1126836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uk-UA" sz="4400" b="1" dirty="0" smtClean="0">
                <a:latin typeface="+mn-lt"/>
              </a:rPr>
              <a:t>1. ПОЧИНАЙТЕ </a:t>
            </a:r>
            <a:r>
              <a:rPr lang="uk-UA" sz="4400" b="1" dirty="0">
                <a:latin typeface="+mn-lt"/>
              </a:rPr>
              <a:t>З НЕВЕЛИКИХ ЗАКУПІВЕЛЬ</a:t>
            </a:r>
            <a:endParaRPr lang="uk-UA" sz="4400" b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96218" y="2302800"/>
            <a:ext cx="6705673" cy="4555200"/>
          </a:xfrm>
        </p:spPr>
        <p:txBody>
          <a:bodyPr/>
          <a:lstStyle/>
          <a:p>
            <a:pPr lvl="0"/>
            <a:r>
              <a:rPr lang="ru-RU" sz="3600" dirty="0" err="1"/>
              <a:t>Менша</a:t>
            </a:r>
            <a:r>
              <a:rPr lang="ru-RU" sz="3600" dirty="0"/>
              <a:t> </a:t>
            </a:r>
            <a:r>
              <a:rPr lang="ru-RU" sz="3600" dirty="0" err="1"/>
              <a:t>вартість</a:t>
            </a:r>
            <a:r>
              <a:rPr lang="ru-RU" sz="3600" dirty="0"/>
              <a:t> за участь</a:t>
            </a:r>
          </a:p>
          <a:p>
            <a:pPr lvl="0"/>
            <a:r>
              <a:rPr lang="ru-RU" sz="3600" dirty="0" err="1"/>
              <a:t>Менше</a:t>
            </a:r>
            <a:r>
              <a:rPr lang="ru-RU" sz="3600" dirty="0"/>
              <a:t> </a:t>
            </a:r>
            <a:r>
              <a:rPr lang="ru-RU" sz="3600" dirty="0" err="1"/>
              <a:t>документів</a:t>
            </a:r>
            <a:r>
              <a:rPr lang="ru-RU" sz="3600" dirty="0"/>
              <a:t> </a:t>
            </a:r>
          </a:p>
          <a:p>
            <a:pPr lvl="0"/>
            <a:r>
              <a:rPr lang="ru-RU" sz="3600" dirty="0" err="1"/>
              <a:t>Коротші</a:t>
            </a:r>
            <a:r>
              <a:rPr lang="ru-RU" sz="3600" dirty="0"/>
              <a:t> строки </a:t>
            </a:r>
          </a:p>
          <a:p>
            <a:pPr lvl="0"/>
            <a:r>
              <a:rPr lang="ru-RU" sz="3600" dirty="0" err="1" smtClean="0"/>
              <a:t>Простіше</a:t>
            </a:r>
            <a:r>
              <a:rPr lang="ru-RU" sz="3600" dirty="0" smtClean="0"/>
              <a:t> </a:t>
            </a:r>
            <a:r>
              <a:rPr lang="ru-RU" sz="3600" dirty="0" err="1" smtClean="0"/>
              <a:t>виграти</a:t>
            </a:r>
            <a:endParaRPr lang="uk-UA" sz="3600" dirty="0"/>
          </a:p>
          <a:p>
            <a:pPr marL="152396" indent="0">
              <a:buNone/>
            </a:pP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325428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" y="1"/>
            <a:ext cx="1219066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89D5E464-81BC-4E62-94F9-03E7696638A5}"/>
              </a:ext>
            </a:extLst>
          </p:cNvPr>
          <p:cNvSpPr txBox="1">
            <a:spLocks/>
          </p:cNvSpPr>
          <p:nvPr/>
        </p:nvSpPr>
        <p:spPr>
          <a:xfrm>
            <a:off x="526471" y="282179"/>
            <a:ext cx="103262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b="1" dirty="0" smtClean="0">
                <a:latin typeface="+mn-lt"/>
              </a:rPr>
              <a:t>2</a:t>
            </a:r>
            <a:r>
              <a:rPr lang="uk-UA" sz="4400" b="1" dirty="0" smtClean="0">
                <a:latin typeface="+mn-lt"/>
              </a:rPr>
              <a:t>. </a:t>
            </a:r>
            <a:r>
              <a:rPr lang="ru-RU" sz="4400" b="1" dirty="0">
                <a:latin typeface="+mn-lt"/>
              </a:rPr>
              <a:t>ЗАДАВАЙТЕ ЗАПИТАННЯ, </a:t>
            </a:r>
            <a:r>
              <a:rPr lang="ru-RU" sz="4400" b="1" dirty="0" smtClean="0">
                <a:latin typeface="+mn-lt"/>
              </a:rPr>
              <a:t>ВИМАГАЙТЕ </a:t>
            </a:r>
            <a:r>
              <a:rPr lang="ru-RU" sz="4400" b="1" dirty="0">
                <a:latin typeface="+mn-lt"/>
              </a:rPr>
              <a:t>ВНЕСТИ ЗМІНИ В УМОВИ ЗАКУПІВЛІ</a:t>
            </a:r>
            <a:endParaRPr lang="uk-UA" sz="4400" b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50036" y="2358221"/>
            <a:ext cx="7823273" cy="4555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dirty="0" err="1"/>
              <a:t>Прояснення</a:t>
            </a:r>
            <a:r>
              <a:rPr lang="ru-RU" sz="3600" dirty="0"/>
              <a:t> </a:t>
            </a:r>
            <a:r>
              <a:rPr lang="ru-RU" sz="3600" dirty="0" err="1" smtClean="0"/>
              <a:t>всіх</a:t>
            </a:r>
            <a:r>
              <a:rPr lang="ru-RU" sz="3600" dirty="0" smtClean="0"/>
              <a:t> умов </a:t>
            </a:r>
            <a:r>
              <a:rPr lang="ru-RU" sz="3600" dirty="0" err="1"/>
              <a:t>закупівлі</a:t>
            </a:r>
            <a:endParaRPr lang="ru-RU" sz="3600" dirty="0"/>
          </a:p>
          <a:p>
            <a:pPr>
              <a:lnSpc>
                <a:spcPct val="100000"/>
              </a:lnSpc>
            </a:pPr>
            <a:r>
              <a:rPr lang="ru-RU" sz="3600" dirty="0" err="1"/>
              <a:t>Усунення</a:t>
            </a:r>
            <a:r>
              <a:rPr lang="ru-RU" sz="3600" dirty="0"/>
              <a:t> </a:t>
            </a:r>
            <a:r>
              <a:rPr lang="ru-RU" sz="3600" dirty="0" err="1"/>
              <a:t>дискримінаційних</a:t>
            </a:r>
            <a:r>
              <a:rPr lang="ru-RU" sz="3600" dirty="0"/>
              <a:t> </a:t>
            </a:r>
            <a:r>
              <a:rPr lang="ru-RU" sz="3600" dirty="0" err="1"/>
              <a:t>вимог</a:t>
            </a:r>
            <a:endParaRPr lang="ru-RU" sz="3600" dirty="0"/>
          </a:p>
          <a:p>
            <a:pPr>
              <a:lnSpc>
                <a:spcPct val="100000"/>
              </a:lnSpc>
            </a:pP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71376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" y="1"/>
            <a:ext cx="1219066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89D5E464-81BC-4E62-94F9-03E7696638A5}"/>
              </a:ext>
            </a:extLst>
          </p:cNvPr>
          <p:cNvSpPr txBox="1">
            <a:spLocks/>
          </p:cNvSpPr>
          <p:nvPr/>
        </p:nvSpPr>
        <p:spPr>
          <a:xfrm>
            <a:off x="461818" y="296250"/>
            <a:ext cx="10612582" cy="1205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4400" b="1" dirty="0">
                <a:latin typeface="+mn-lt"/>
              </a:rPr>
              <a:t>3</a:t>
            </a:r>
            <a:r>
              <a:rPr lang="ru-RU" sz="4400" b="1" dirty="0" smtClean="0">
                <a:latin typeface="+mn-lt"/>
              </a:rPr>
              <a:t>. ПІДГОТУЙТЕ ТА ПОДАЙТЕ ПРОПОЗИЦІЮ</a:t>
            </a:r>
            <a:endParaRPr lang="uk-UA" sz="4400" b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7678" y="1647044"/>
            <a:ext cx="8063418" cy="4555200"/>
          </a:xfrm>
        </p:spPr>
        <p:txBody>
          <a:bodyPr/>
          <a:lstStyle/>
          <a:p>
            <a:pPr lvl="0"/>
            <a:r>
              <a:rPr lang="ru-RU" sz="3600" dirty="0" err="1"/>
              <a:t>Чітко</a:t>
            </a:r>
            <a:r>
              <a:rPr lang="ru-RU" sz="3600" dirty="0"/>
              <a:t> у </a:t>
            </a:r>
            <a:r>
              <a:rPr lang="ru-RU" sz="3600" dirty="0" err="1"/>
              <a:t>відповідності</a:t>
            </a:r>
            <a:r>
              <a:rPr lang="ru-RU" sz="3600" dirty="0"/>
              <a:t> до </a:t>
            </a:r>
            <a:r>
              <a:rPr lang="ru-RU" sz="3600" dirty="0" err="1"/>
              <a:t>вимог</a:t>
            </a:r>
            <a:r>
              <a:rPr lang="ru-RU" sz="3600" dirty="0"/>
              <a:t> </a:t>
            </a:r>
            <a:r>
              <a:rPr lang="ru-RU" sz="3600" dirty="0" err="1"/>
              <a:t>замовника</a:t>
            </a:r>
            <a:r>
              <a:rPr lang="ru-RU" sz="3600" dirty="0"/>
              <a:t>: ТП = ТД</a:t>
            </a:r>
          </a:p>
          <a:p>
            <a:pPr lvl="0"/>
            <a:r>
              <a:rPr lang="ru-RU" sz="3600" dirty="0" err="1"/>
              <a:t>Розкладайте</a:t>
            </a:r>
            <a:r>
              <a:rPr lang="ru-RU" sz="3600" dirty="0"/>
              <a:t> </a:t>
            </a:r>
            <a:r>
              <a:rPr lang="ru-RU" sz="3600" dirty="0" err="1"/>
              <a:t>документи</a:t>
            </a:r>
            <a:r>
              <a:rPr lang="ru-RU" sz="3600" dirty="0"/>
              <a:t> в </a:t>
            </a:r>
            <a:r>
              <a:rPr lang="ru-RU" sz="3600" dirty="0" err="1"/>
              <a:t>правильні</a:t>
            </a:r>
            <a:r>
              <a:rPr lang="ru-RU" sz="3600" dirty="0"/>
              <a:t> папки</a:t>
            </a:r>
          </a:p>
          <a:p>
            <a:pPr lvl="0"/>
            <a:r>
              <a:rPr lang="ru-RU" sz="3600" dirty="0"/>
              <a:t>Подавайте не в </a:t>
            </a:r>
            <a:r>
              <a:rPr lang="ru-RU" sz="3600" dirty="0" err="1" smtClean="0"/>
              <a:t>останн</a:t>
            </a:r>
            <a:r>
              <a:rPr lang="uk-UA" sz="3600" dirty="0" smtClean="0"/>
              <a:t>і</a:t>
            </a:r>
            <a:r>
              <a:rPr lang="ru-RU" sz="3600" dirty="0" smtClean="0"/>
              <a:t> </a:t>
            </a:r>
            <a:r>
              <a:rPr lang="ru-RU" sz="3600" dirty="0" err="1" smtClean="0"/>
              <a:t>хвилини</a:t>
            </a:r>
            <a:endParaRPr lang="ru-RU" sz="3600" dirty="0"/>
          </a:p>
          <a:p>
            <a:pPr marL="152396" indent="0">
              <a:buNone/>
            </a:pP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71376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" y="1"/>
            <a:ext cx="1219066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89D5E464-81BC-4E62-94F9-03E7696638A5}"/>
              </a:ext>
            </a:extLst>
          </p:cNvPr>
          <p:cNvSpPr txBox="1">
            <a:spLocks/>
          </p:cNvSpPr>
          <p:nvPr/>
        </p:nvSpPr>
        <p:spPr>
          <a:xfrm>
            <a:off x="748145" y="374543"/>
            <a:ext cx="103262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4400" b="1" dirty="0" smtClean="0">
                <a:latin typeface="+mn-lt"/>
              </a:rPr>
              <a:t>4. ГОТУЙТЕСЬ ДО ТЕНДЕРА ЗАВЧАСНО</a:t>
            </a:r>
            <a:endParaRPr lang="ru-RU" sz="4400" b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96218" y="2302800"/>
            <a:ext cx="6705673" cy="4555200"/>
          </a:xfrm>
        </p:spPr>
        <p:txBody>
          <a:bodyPr/>
          <a:lstStyle/>
          <a:p>
            <a:pPr lvl="0"/>
            <a:r>
              <a:rPr lang="ru-RU" sz="3600" dirty="0" err="1" smtClean="0"/>
              <a:t>Вивчайте</a:t>
            </a:r>
            <a:r>
              <a:rPr lang="ru-RU" sz="3600" dirty="0" smtClean="0"/>
              <a:t> </a:t>
            </a:r>
            <a:r>
              <a:rPr lang="ru-RU" sz="3600" dirty="0" err="1" smtClean="0"/>
              <a:t>замовника</a:t>
            </a:r>
            <a:endParaRPr lang="ru-RU" sz="3600" dirty="0" smtClean="0"/>
          </a:p>
          <a:p>
            <a:pPr lvl="0"/>
            <a:r>
              <a:rPr lang="ru-RU" sz="3600" dirty="0" err="1" smtClean="0"/>
              <a:t>Вивчайте</a:t>
            </a:r>
            <a:r>
              <a:rPr lang="ru-RU" sz="3600" dirty="0" smtClean="0"/>
              <a:t> </a:t>
            </a:r>
            <a:r>
              <a:rPr lang="ru-RU" sz="3600" dirty="0" err="1" smtClean="0"/>
              <a:t>своїх</a:t>
            </a:r>
            <a:r>
              <a:rPr lang="ru-RU" sz="3600" dirty="0" smtClean="0"/>
              <a:t> </a:t>
            </a:r>
            <a:r>
              <a:rPr lang="ru-RU" sz="3600" dirty="0" err="1" smtClean="0"/>
              <a:t>конкурентів</a:t>
            </a:r>
            <a:endParaRPr lang="ru-RU" sz="3600" dirty="0" smtClean="0"/>
          </a:p>
          <a:p>
            <a:pPr marL="152396" indent="0">
              <a:buNone/>
            </a:pP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71376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29046</TotalTime>
  <Words>116</Words>
  <Application>Microsoft Office PowerPoint</Application>
  <PresentationFormat>Произвольный</PresentationFormat>
  <Paragraphs>32</Paragraphs>
  <Slides>13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2023 РІК</vt:lpstr>
      <vt:lpstr>Презентация PowerPoint</vt:lpstr>
      <vt:lpstr>Презентация PowerPoint</vt:lpstr>
      <vt:lpstr>ПОРАДИ ЩОДО УЧАСТІ В ТЕНДЕРАХ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ПРАЦЮЄМО НА ПЕРЕМОГУ!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публічних закупівель:</dc:title>
  <dc:creator>nataly.shymko@gmail.com</dc:creator>
  <cp:lastModifiedBy>ьь</cp:lastModifiedBy>
  <cp:revision>107</cp:revision>
  <dcterms:created xsi:type="dcterms:W3CDTF">2021-07-24T17:48:58Z</dcterms:created>
  <dcterms:modified xsi:type="dcterms:W3CDTF">2024-04-18T07:48:50Z</dcterms:modified>
</cp:coreProperties>
</file>