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686" r:id="rId3"/>
    <p:sldId id="695" r:id="rId4"/>
    <p:sldId id="690" r:id="rId5"/>
    <p:sldId id="694" r:id="rId6"/>
    <p:sldId id="710" r:id="rId7"/>
    <p:sldId id="699" r:id="rId8"/>
    <p:sldId id="700" r:id="rId9"/>
    <p:sldId id="703" r:id="rId10"/>
    <p:sldId id="707" r:id="rId11"/>
    <p:sldId id="708" r:id="rId12"/>
    <p:sldId id="709" r:id="rId13"/>
    <p:sldId id="674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732"/>
    <a:srgbClr val="0AA7A5"/>
    <a:srgbClr val="EBE8E3"/>
    <a:srgbClr val="9FDCDA"/>
    <a:srgbClr val="BBF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DE9EA-85F5-41EC-A8C7-1A42BCF59B96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0B6BD-A398-4F96-925F-7A596700C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3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7A1B-3308-49B4-BD17-506D77D08C27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8F79D-7EAC-41B1-93E8-ED2B4D72F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85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LCF.U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INFO@LCF.U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rgbClr val="EB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6000" b="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7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bg>
      <p:bgPr>
        <a:solidFill>
          <a:srgbClr val="EB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1C91C9-B821-42EA-BFA2-3F403DFB90B2}"/>
              </a:ext>
            </a:extLst>
          </p:cNvPr>
          <p:cNvSpPr txBox="1"/>
          <p:nvPr userDrawn="1"/>
        </p:nvSpPr>
        <p:spPr>
          <a:xfrm>
            <a:off x="3858358" y="4259385"/>
            <a:ext cx="4475285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uk-UA" sz="1800" b="0">
                <a:solidFill>
                  <a:schemeClr val="tx1"/>
                </a:solidFill>
                <a:latin typeface="Mabry Pro" panose="020D0303040002040303" pitchFamily="34" charset="0"/>
              </a:rPr>
              <a:t>Юридична Група </a:t>
            </a:r>
            <a:r>
              <a:rPr lang="en-US" sz="1800" b="0">
                <a:solidFill>
                  <a:schemeClr val="tx1"/>
                </a:solidFill>
                <a:latin typeface="Mabry Pro" panose="020D0303040002040303" pitchFamily="34" charset="0"/>
              </a:rPr>
              <a:t>LCF</a:t>
            </a:r>
          </a:p>
          <a:p>
            <a:pPr algn="ctr">
              <a:spcBef>
                <a:spcPts val="300"/>
              </a:spcBef>
            </a:pPr>
            <a:r>
              <a:rPr lang="uk-UA" sz="1800" b="0">
                <a:solidFill>
                  <a:schemeClr val="tx1"/>
                </a:solidFill>
                <a:latin typeface="Mabry Pro" panose="020D0303040002040303" pitchFamily="34" charset="0"/>
              </a:rPr>
              <a:t>Вул. Володимирська 47, офіс 3</a:t>
            </a:r>
            <a:endParaRPr lang="en-US" sz="1800" b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uk-UA" sz="1800" b="0">
                <a:solidFill>
                  <a:schemeClr val="tx1"/>
                </a:solidFill>
                <a:latin typeface="Mabry Pro" panose="020D0303040002040303" pitchFamily="34" charset="0"/>
              </a:rPr>
              <a:t>м. Київ, 01001, Україна</a:t>
            </a:r>
            <a:endParaRPr lang="en-US" sz="1800" b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0">
                <a:solidFill>
                  <a:schemeClr val="tx1"/>
                </a:solidFill>
                <a:latin typeface="Mabry Pro" panose="020D0303040002040303" pitchFamily="34" charset="0"/>
              </a:rPr>
              <a:t>+380 44 455 88 87</a:t>
            </a:r>
          </a:p>
          <a:p>
            <a:pPr algn="ctr">
              <a:spcBef>
                <a:spcPts val="300"/>
              </a:spcBef>
            </a:pPr>
            <a:r>
              <a:rPr lang="en-US" sz="1800" b="0">
                <a:solidFill>
                  <a:schemeClr val="tx1"/>
                </a:solidFill>
                <a:latin typeface="Mabry Pro" panose="020D03030400020403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info@lcf.ua</a:t>
            </a:r>
            <a:endParaRPr lang="en-US" sz="1800" b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0">
                <a:solidFill>
                  <a:schemeClr val="tx1"/>
                </a:solidFill>
                <a:latin typeface="Mabry Pro" panose="020D0303040002040303" pitchFamily="34" charset="0"/>
              </a:rPr>
              <a:t>lcf.ua</a:t>
            </a:r>
          </a:p>
        </p:txBody>
      </p:sp>
      <p:grpSp>
        <p:nvGrpSpPr>
          <p:cNvPr id="11" name="Групувати 10"/>
          <p:cNvGrpSpPr/>
          <p:nvPr userDrawn="1"/>
        </p:nvGrpSpPr>
        <p:grpSpPr>
          <a:xfrm>
            <a:off x="5555249" y="3236092"/>
            <a:ext cx="1081502" cy="385817"/>
            <a:chOff x="5479979" y="3732264"/>
            <a:chExt cx="1081502" cy="385817"/>
          </a:xfrm>
        </p:grpSpPr>
        <p:pic>
          <p:nvPicPr>
            <p:cNvPr id="3" name="Рисунок 2"/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664" y="3732264"/>
              <a:ext cx="385817" cy="385817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9979" y="3732264"/>
              <a:ext cx="385817" cy="385817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1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равнение">
    <p:bg>
      <p:bgPr>
        <a:solidFill>
          <a:srgbClr val="EB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61C91C9-B821-42EA-BFA2-3F403DFB90B2}"/>
              </a:ext>
            </a:extLst>
          </p:cNvPr>
          <p:cNvSpPr txBox="1"/>
          <p:nvPr userDrawn="1"/>
        </p:nvSpPr>
        <p:spPr>
          <a:xfrm>
            <a:off x="3930841" y="2455657"/>
            <a:ext cx="4330318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uk-UA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Юридична група </a:t>
            </a:r>
            <a:r>
              <a:rPr lang="en-US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LCF</a:t>
            </a:r>
          </a:p>
          <a:p>
            <a:pPr algn="ctr">
              <a:spcBef>
                <a:spcPts val="300"/>
              </a:spcBef>
            </a:pPr>
            <a:r>
              <a:rPr lang="uk-UA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Вул. Володимирська 47, офіс 3</a:t>
            </a:r>
            <a:endParaRPr lang="en-US" sz="1800" b="0" dirty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uk-UA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м. Київ, 01001, Україна</a:t>
            </a:r>
            <a:endParaRPr lang="en-US" sz="1800" b="0" dirty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+380 44 455 88 87</a:t>
            </a:r>
          </a:p>
          <a:p>
            <a:pPr algn="ctr">
              <a:spcBef>
                <a:spcPts val="300"/>
              </a:spcBef>
            </a:pPr>
            <a:r>
              <a:rPr lang="en-US" sz="1800" b="0" dirty="0">
                <a:solidFill>
                  <a:schemeClr val="tx1"/>
                </a:solidFill>
                <a:latin typeface="Mabry Pro" panose="020D03030400020403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info@lcf.ua</a:t>
            </a:r>
            <a:endParaRPr lang="en-US" sz="1800" b="0" dirty="0">
              <a:solidFill>
                <a:schemeClr val="tx1"/>
              </a:solidFill>
              <a:latin typeface="Mabry Pro" panose="020D03030400020403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sz="1800" b="0" dirty="0">
                <a:solidFill>
                  <a:schemeClr val="tx1"/>
                </a:solidFill>
                <a:latin typeface="Mabry Pro" panose="020D0303040002040303" pitchFamily="34" charset="0"/>
              </a:rPr>
              <a:t>lcf.ua</a:t>
            </a: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033" y="5034011"/>
            <a:ext cx="1289785" cy="12897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83" y="5034011"/>
            <a:ext cx="1289786" cy="12897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8840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9768840" cy="435133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7" name="Прямокутник 6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Місце для номера слайда 4"/>
          <p:cNvSpPr txBox="1">
            <a:spLocks/>
          </p:cNvSpPr>
          <p:nvPr userDrawn="1"/>
        </p:nvSpPr>
        <p:spPr>
          <a:xfrm>
            <a:off x="11019576" y="6187440"/>
            <a:ext cx="1074847" cy="59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537714-83D7-4E8E-9136-52224DB53C12}" type="slidenum">
              <a:rPr lang="ru-RU" smtClean="0">
                <a:latin typeface="Mabry Pro" panose="020D0303040002040303" pitchFamily="34" charset="0"/>
              </a:rPr>
              <a:pPr/>
              <a:t>‹#›</a:t>
            </a:fld>
            <a:endParaRPr lang="ru-RU">
              <a:latin typeface="Mabry Pro" panose="020D0303040002040303" pitchFamily="34" charset="0"/>
            </a:endParaRPr>
          </a:p>
        </p:txBody>
      </p:sp>
      <p:cxnSp>
        <p:nvCxnSpPr>
          <p:cNvPr id="10" name="Пряма сполучна лінія 9"/>
          <p:cNvCxnSpPr>
            <a:stCxn id="9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2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11019576" y="6187440"/>
            <a:ext cx="1074847" cy="59245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abry Pro" panose="020D0303040002040303" pitchFamily="34" charset="0"/>
              </a:defRPr>
            </a:lvl1pPr>
          </a:lstStyle>
          <a:p>
            <a:fld id="{FD537714-83D7-4E8E-9136-52224DB53C1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" name="Пряма сполучна лінія 2"/>
          <p:cNvCxnSpPr>
            <a:stCxn id="10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8840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959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9768840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38575" cy="435133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659655" y="1825625"/>
            <a:ext cx="4947385" cy="435133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8" name="Прямокутник 7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Місце для номера слайда 4"/>
          <p:cNvSpPr txBox="1">
            <a:spLocks/>
          </p:cNvSpPr>
          <p:nvPr userDrawn="1"/>
        </p:nvSpPr>
        <p:spPr>
          <a:xfrm>
            <a:off x="11019576" y="6187440"/>
            <a:ext cx="1074847" cy="59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537714-83D7-4E8E-9136-52224DB53C12}" type="slidenum">
              <a:rPr lang="ru-RU" smtClean="0">
                <a:latin typeface="Mabry Pro" panose="020D0303040002040303" pitchFamily="34" charset="0"/>
              </a:rPr>
              <a:pPr/>
              <a:t>‹#›</a:t>
            </a:fld>
            <a:endParaRPr lang="ru-RU">
              <a:latin typeface="Mabry Pro" panose="020D0303040002040303" pitchFamily="34" charset="0"/>
            </a:endParaRPr>
          </a:p>
        </p:txBody>
      </p:sp>
      <p:cxnSp>
        <p:nvCxnSpPr>
          <p:cNvPr id="11" name="Пряма сполучна лінія 10"/>
          <p:cNvCxnSpPr>
            <a:stCxn id="10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8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67252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712662" cy="823912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12663" cy="368458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014199" y="1681163"/>
            <a:ext cx="4592841" cy="823912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014199" y="2505075"/>
            <a:ext cx="4592841" cy="368458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10" name="Прямокутник 9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Місце для номера слайда 4"/>
          <p:cNvSpPr txBox="1">
            <a:spLocks/>
          </p:cNvSpPr>
          <p:nvPr userDrawn="1"/>
        </p:nvSpPr>
        <p:spPr>
          <a:xfrm>
            <a:off x="11019576" y="6187440"/>
            <a:ext cx="1074847" cy="59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537714-83D7-4E8E-9136-52224DB53C12}" type="slidenum">
              <a:rPr lang="ru-RU" smtClean="0">
                <a:latin typeface="Mabry Pro" panose="020D0303040002040303" pitchFamily="34" charset="0"/>
              </a:rPr>
              <a:pPr/>
              <a:t>‹#›</a:t>
            </a:fld>
            <a:endParaRPr lang="ru-RU">
              <a:latin typeface="Mabry Pro" panose="020D0303040002040303" pitchFamily="34" charset="0"/>
            </a:endParaRPr>
          </a:p>
        </p:txBody>
      </p:sp>
      <p:cxnSp>
        <p:nvCxnSpPr>
          <p:cNvPr id="13" name="Пряма сполучна лінія 12"/>
          <p:cNvCxnSpPr>
            <a:stCxn id="12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3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67252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767251" cy="823912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12663" cy="368458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014199" y="2505075"/>
            <a:ext cx="4592841" cy="3684588"/>
          </a:xfrm>
        </p:spPr>
        <p:txBody>
          <a:bodyPr>
            <a:noAutofit/>
          </a:bodyPr>
          <a:lstStyle>
            <a:lvl1pPr marL="2286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2000"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800"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600"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Calibri" panose="020F0502020204030204" pitchFamily="34" charset="0"/>
              <a:buChar char="–"/>
              <a:defRPr sz="1400"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  <p:sp>
        <p:nvSpPr>
          <p:cNvPr id="10" name="Прямокутник 9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Місце для номера слайда 4"/>
          <p:cNvSpPr txBox="1">
            <a:spLocks/>
          </p:cNvSpPr>
          <p:nvPr userDrawn="1"/>
        </p:nvSpPr>
        <p:spPr>
          <a:xfrm>
            <a:off x="11019576" y="6187440"/>
            <a:ext cx="1074847" cy="59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537714-83D7-4E8E-9136-52224DB53C12}" type="slidenum">
              <a:rPr lang="ru-RU" smtClean="0">
                <a:latin typeface="Mabry Pro" panose="020D0303040002040303" pitchFamily="34" charset="0"/>
              </a:rPr>
              <a:pPr/>
              <a:t>‹#›</a:t>
            </a:fld>
            <a:endParaRPr lang="ru-RU">
              <a:latin typeface="Mabry Pro" panose="020D0303040002040303" pitchFamily="34" charset="0"/>
            </a:endParaRPr>
          </a:p>
        </p:txBody>
      </p:sp>
      <p:cxnSp>
        <p:nvCxnSpPr>
          <p:cNvPr id="13" name="Пряма сполучна лінія 12"/>
          <p:cNvCxnSpPr>
            <a:stCxn id="12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>
          <a:xfrm>
            <a:off x="10922000" y="0"/>
            <a:ext cx="1270000" cy="6858000"/>
          </a:xfrm>
          <a:prstGeom prst="rect">
            <a:avLst/>
          </a:prstGeom>
          <a:solidFill>
            <a:srgbClr val="EB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11019576" y="6187440"/>
            <a:ext cx="1074847" cy="59245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abry Pro" panose="020D0303040002040303" pitchFamily="34" charset="0"/>
              </a:defRPr>
            </a:lvl1pPr>
          </a:lstStyle>
          <a:p>
            <a:fld id="{FD537714-83D7-4E8E-9136-52224DB53C1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 сполучна лінія 10"/>
          <p:cNvCxnSpPr>
            <a:stCxn id="10" idx="0"/>
          </p:cNvCxnSpPr>
          <p:nvPr userDrawn="1"/>
        </p:nvCxnSpPr>
        <p:spPr>
          <a:xfrm>
            <a:off x="11557000" y="6187440"/>
            <a:ext cx="63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rgbClr val="EB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Місце для вмісту 2"/>
          <p:cNvSpPr>
            <a:spLocks noGrp="1"/>
          </p:cNvSpPr>
          <p:nvPr>
            <p:ph idx="13" hasCustomPrompt="1"/>
          </p:nvPr>
        </p:nvSpPr>
        <p:spPr>
          <a:xfrm>
            <a:off x="0" y="652410"/>
            <a:ext cx="3983644" cy="554518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МІСЦЕ ДЛЯ ФОТО</a:t>
            </a:r>
          </a:p>
          <a:p>
            <a:pPr lvl="0"/>
            <a:endParaRPr lang="uk-UA" dirty="0"/>
          </a:p>
        </p:txBody>
      </p:sp>
      <p:sp>
        <p:nvSpPr>
          <p:cNvPr id="3" name="Прямокутник 2"/>
          <p:cNvSpPr/>
          <p:nvPr userDrawn="1"/>
        </p:nvSpPr>
        <p:spPr>
          <a:xfrm>
            <a:off x="0" y="640080"/>
            <a:ext cx="3983644" cy="5557520"/>
          </a:xfrm>
          <a:prstGeom prst="rect">
            <a:avLst/>
          </a:prstGeom>
          <a:noFill/>
          <a:ln>
            <a:solidFill>
              <a:srgbClr val="134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2118" y="336249"/>
            <a:ext cx="6294922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ІМ’Я ПРІЗВИЩЕ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312116" y="1775818"/>
            <a:ext cx="6294924" cy="243807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16" name="Місце для вмісту 2"/>
          <p:cNvSpPr>
            <a:spLocks noGrp="1"/>
          </p:cNvSpPr>
          <p:nvPr>
            <p:ph idx="10" hasCustomPrompt="1"/>
          </p:nvPr>
        </p:nvSpPr>
        <p:spPr>
          <a:xfrm>
            <a:off x="4312116" y="2133631"/>
            <a:ext cx="6294924" cy="899450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rgbClr val="0AA7A5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Членства</a:t>
            </a:r>
          </a:p>
        </p:txBody>
      </p:sp>
      <p:sp>
        <p:nvSpPr>
          <p:cNvPr id="17" name="Місце для вмісту 2"/>
          <p:cNvSpPr>
            <a:spLocks noGrp="1"/>
          </p:cNvSpPr>
          <p:nvPr>
            <p:ph idx="11" hasCustomPrompt="1"/>
          </p:nvPr>
        </p:nvSpPr>
        <p:spPr>
          <a:xfrm>
            <a:off x="4312116" y="3129332"/>
            <a:ext cx="6294924" cy="1538921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 err="1"/>
              <a:t>Біо</a:t>
            </a:r>
            <a:endParaRPr lang="uk-UA" dirty="0"/>
          </a:p>
        </p:txBody>
      </p:sp>
      <p:sp>
        <p:nvSpPr>
          <p:cNvPr id="18" name="Місце для вмісту 2"/>
          <p:cNvSpPr>
            <a:spLocks noGrp="1"/>
          </p:cNvSpPr>
          <p:nvPr>
            <p:ph idx="12" hasCustomPrompt="1"/>
          </p:nvPr>
        </p:nvSpPr>
        <p:spPr>
          <a:xfrm>
            <a:off x="4312116" y="4764504"/>
            <a:ext cx="6294924" cy="143309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ВИЗНАННЯ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Рейтинг – визнання</a:t>
            </a:r>
          </a:p>
          <a:p>
            <a:pPr lvl="0"/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014" y="745183"/>
            <a:ext cx="1061986" cy="64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2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bg>
      <p:bgPr>
        <a:solidFill>
          <a:srgbClr val="EBE8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3DA995-5030-4746-8102-86A90BA5B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095" t="7112" r="14308"/>
          <a:stretch/>
        </p:blipFill>
        <p:spPr>
          <a:xfrm>
            <a:off x="0" y="384175"/>
            <a:ext cx="4900700" cy="60896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002426C-DC0E-4198-BD12-CA4ACB9B26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79360" y="5831840"/>
            <a:ext cx="1021340" cy="641985"/>
          </a:xfrm>
          <a:prstGeom prst="rect">
            <a:avLst/>
          </a:prstGeom>
        </p:spPr>
      </p:pic>
      <p:sp>
        <p:nvSpPr>
          <p:cNvPr id="3" name="Прямокутник 2"/>
          <p:cNvSpPr/>
          <p:nvPr userDrawn="1"/>
        </p:nvSpPr>
        <p:spPr>
          <a:xfrm>
            <a:off x="5281692" y="384175"/>
            <a:ext cx="5069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>
                <a:solidFill>
                  <a:schemeClr val="tx1"/>
                </a:solidFill>
                <a:latin typeface="Mabry Pro" panose="020D0303040002040303" pitchFamily="34" charset="0"/>
              </a:rPr>
              <a:t>ОЛЕНА ВОЛЯНСЬКА</a:t>
            </a:r>
          </a:p>
        </p:txBody>
      </p:sp>
      <p:sp>
        <p:nvSpPr>
          <p:cNvPr id="27" name="Прямокутник 26"/>
          <p:cNvSpPr/>
          <p:nvPr userDrawn="1"/>
        </p:nvSpPr>
        <p:spPr>
          <a:xfrm>
            <a:off x="5281692" y="141352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err="1">
                <a:latin typeface="Mabry Pro" panose="020D0303040002040303" pitchFamily="34" charset="0"/>
              </a:rPr>
              <a:t>Партнерка</a:t>
            </a:r>
            <a:r>
              <a:rPr lang="ru-RU" sz="2000">
                <a:latin typeface="Mabry Pro" panose="020D0303040002040303" pitchFamily="34" charset="0"/>
              </a:rPr>
              <a:t>, </a:t>
            </a:r>
            <a:r>
              <a:rPr lang="ru-RU" sz="2000" err="1">
                <a:latin typeface="Mabry Pro" panose="020D0303040002040303" pitchFamily="34" charset="0"/>
              </a:rPr>
              <a:t>керівниця</a:t>
            </a:r>
            <a:r>
              <a:rPr lang="ru-RU" sz="2000">
                <a:latin typeface="Mabry Pro" panose="020D0303040002040303" pitchFamily="34" charset="0"/>
              </a:rPr>
              <a:t> практики </a:t>
            </a:r>
            <a:r>
              <a:rPr lang="ru-RU" sz="2000" err="1">
                <a:latin typeface="Mabry Pro" panose="020D0303040002040303" pitchFamily="34" charset="0"/>
              </a:rPr>
              <a:t>банкрутства</a:t>
            </a:r>
            <a:endParaRPr lang="ru-RU" sz="2000">
              <a:latin typeface="Mabry Pro" panose="020D0303040002040303" pitchFamily="34" charset="0"/>
            </a:endParaRPr>
          </a:p>
          <a:p>
            <a:pPr lvl="0"/>
            <a:r>
              <a:rPr lang="ru-RU" sz="2000">
                <a:latin typeface="Mabry Pro" panose="020D0303040002040303" pitchFamily="34" charset="0"/>
              </a:rPr>
              <a:t>та </a:t>
            </a:r>
            <a:r>
              <a:rPr lang="ru-RU" sz="2000" err="1">
                <a:latin typeface="Mabry Pro" panose="020D0303040002040303" pitchFamily="34" charset="0"/>
              </a:rPr>
              <a:t>реструктуризації</a:t>
            </a:r>
            <a:r>
              <a:rPr lang="ru-RU" sz="2000">
                <a:latin typeface="Mabry Pro" panose="020D0303040002040303" pitchFamily="34" charset="0"/>
              </a:rPr>
              <a:t>, </a:t>
            </a:r>
            <a:r>
              <a:rPr lang="ru-RU" sz="2000" err="1">
                <a:latin typeface="Mabry Pro" panose="020D0303040002040303" pitchFamily="34" charset="0"/>
              </a:rPr>
              <a:t>адвокатка</a:t>
            </a:r>
            <a:r>
              <a:rPr lang="ru-RU" sz="2000">
                <a:latin typeface="Mabry Pro" panose="020D0303040002040303" pitchFamily="34" charset="0"/>
              </a:rPr>
              <a:t>, </a:t>
            </a:r>
            <a:r>
              <a:rPr lang="ru-RU" sz="2000" err="1">
                <a:latin typeface="Mabry Pro" panose="020D0303040002040303" pitchFamily="34" charset="0"/>
              </a:rPr>
              <a:t>арбітражна</a:t>
            </a:r>
            <a:r>
              <a:rPr lang="ru-RU" sz="2000">
                <a:latin typeface="Mabry Pro" panose="020D0303040002040303" pitchFamily="34" charset="0"/>
              </a:rPr>
              <a:t> </a:t>
            </a:r>
            <a:r>
              <a:rPr lang="ru-RU" sz="2000" err="1">
                <a:latin typeface="Mabry Pro" panose="020D0303040002040303" pitchFamily="34" charset="0"/>
              </a:rPr>
              <a:t>керуюч</a:t>
            </a:r>
            <a:r>
              <a:rPr lang="uk-UA" sz="2000">
                <a:latin typeface="Mabry Pro" panose="020D0303040002040303" pitchFamily="34" charset="0"/>
              </a:rPr>
              <a:t>а</a:t>
            </a:r>
            <a:endParaRPr lang="ru-RU" sz="2000">
              <a:latin typeface="Mabry Pro" panose="020D03030400020403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92" y="2504420"/>
            <a:ext cx="1258808" cy="12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6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7A87E-CC54-47AE-BB71-DB0B5D4F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4F7892-041C-4CDB-89A6-3319AFE0B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829D61-3365-42E6-8FE1-7796CF06C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B959-2291-44D6-B9DE-C186E90C330F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9E2287-0EEA-468F-9070-36EDCD22B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C3AD0A-4635-414A-9BC8-A49AADEA5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37714-83D7-4E8E-9136-52224DB53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53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00" r:id="rId2"/>
    <p:sldLayoutId id="2147483650" r:id="rId3"/>
    <p:sldLayoutId id="2147483701" r:id="rId4"/>
    <p:sldLayoutId id="2147483702" r:id="rId5"/>
    <p:sldLayoutId id="2147483703" r:id="rId6"/>
    <p:sldLayoutId id="2147483655" r:id="rId7"/>
    <p:sldLayoutId id="2147483685" r:id="rId8"/>
    <p:sldLayoutId id="2147483687" r:id="rId9"/>
    <p:sldLayoutId id="2147483664" r:id="rId10"/>
    <p:sldLayoutId id="214748368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obets@lcf.ua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kedin.com/in/iryna-kobets-b67210161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162" y="2350703"/>
            <a:ext cx="9960963" cy="2387600"/>
          </a:xfrm>
        </p:spPr>
        <p:txBody>
          <a:bodyPr anchor="ctr"/>
          <a:lstStyle/>
          <a:p>
            <a:r>
              <a:rPr lang="ru-RU" sz="4400" dirty="0" err="1"/>
              <a:t>Судові</a:t>
            </a:r>
            <a:r>
              <a:rPr lang="ru-RU" sz="4400" dirty="0"/>
              <a:t> спори </a:t>
            </a:r>
            <a:r>
              <a:rPr lang="ru-RU" sz="4400" dirty="0" err="1"/>
              <a:t>щодо</a:t>
            </a:r>
            <a:r>
              <a:rPr lang="ru-RU" sz="4400" dirty="0"/>
              <a:t> </a:t>
            </a:r>
            <a:r>
              <a:rPr lang="ru-RU" sz="4400" dirty="0" err="1"/>
              <a:t>виконання</a:t>
            </a:r>
            <a:r>
              <a:rPr lang="ru-RU" sz="4400" dirty="0"/>
              <a:t> </a:t>
            </a:r>
            <a:r>
              <a:rPr lang="ru-RU" sz="4400" dirty="0" err="1"/>
              <a:t>зобов'язань</a:t>
            </a:r>
            <a:r>
              <a:rPr lang="ru-RU" sz="4400" dirty="0"/>
              <a:t> на </a:t>
            </a:r>
            <a:r>
              <a:rPr lang="ru-RU" sz="4400" dirty="0" err="1"/>
              <a:t>користь</a:t>
            </a:r>
            <a:r>
              <a:rPr lang="ru-RU" sz="4400" dirty="0"/>
              <a:t> </a:t>
            </a:r>
            <a:r>
              <a:rPr lang="ru-RU" sz="4400" dirty="0" err="1"/>
              <a:t>контрагентів</a:t>
            </a:r>
            <a:r>
              <a:rPr lang="ru-RU" sz="4400" dirty="0"/>
              <a:t>, </a:t>
            </a:r>
            <a:r>
              <a:rPr lang="ru-RU" sz="4400" dirty="0" err="1"/>
              <a:t>пов’язаних</a:t>
            </a:r>
            <a:r>
              <a:rPr lang="ru-RU" sz="4400" dirty="0"/>
              <a:t> з державою-</a:t>
            </a:r>
            <a:r>
              <a:rPr lang="ru-RU" sz="4400" dirty="0" err="1"/>
              <a:t>агресором</a:t>
            </a:r>
            <a:r>
              <a:rPr lang="ru-RU" sz="4400" dirty="0"/>
              <a:t> </a:t>
            </a:r>
            <a:r>
              <a:rPr lang="ru-RU" sz="4400" dirty="0" err="1"/>
              <a:t>або</a:t>
            </a:r>
            <a:r>
              <a:rPr lang="ru-RU" sz="4400" dirty="0"/>
              <a:t> </a:t>
            </a:r>
            <a:r>
              <a:rPr lang="ru-RU" sz="4400" dirty="0" err="1"/>
              <a:t>підсанкційними</a:t>
            </a:r>
            <a:r>
              <a:rPr lang="ru-RU" sz="4400" dirty="0"/>
              <a:t> особами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252423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Дискусійні питання судової практики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/>
              <a:t>Чи поширюються </a:t>
            </a:r>
            <a:r>
              <a:rPr lang="uk-UA" b="1" dirty="0" err="1"/>
              <a:t>санкційні</a:t>
            </a:r>
            <a:r>
              <a:rPr lang="uk-UA" b="1" dirty="0"/>
              <a:t> обмеження </a:t>
            </a:r>
            <a:r>
              <a:rPr lang="uk-UA" b="1" dirty="0" err="1"/>
              <a:t>бенефіціара</a:t>
            </a:r>
            <a:r>
              <a:rPr lang="uk-UA" b="1" dirty="0"/>
              <a:t> на юридичну особу?</a:t>
            </a: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/>
              <a:t>Враховуючи те, що позивач належить та перебуває під контролем фізичної особи, оскільки вона володіє контрольним пакетом акцій, відтак існують обґрунтовані підстави для висновку, що вплив кінцевого </a:t>
            </a:r>
            <a:r>
              <a:rPr lang="uk-UA" sz="1800" dirty="0" err="1"/>
              <a:t>бенефіціарного</a:t>
            </a:r>
            <a:r>
              <a:rPr lang="uk-UA" sz="1800" dirty="0"/>
              <a:t> власника на органи управління юридичної особи, у тому числі його активи, буде здійснювати саме особа, на яку накладено санкції у зв`язку зі збройною агресією </a:t>
            </a:r>
            <a:r>
              <a:rPr lang="uk-UA" sz="1800" dirty="0" err="1"/>
              <a:t>рф</a:t>
            </a:r>
            <a:r>
              <a:rPr lang="uk-UA" sz="1800" dirty="0"/>
              <a:t> проти України.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800" dirty="0"/>
              <a:t>За вказаних обставин, у випадку задоволення позову виконання судового рішення у цій справі може спричинити прямий або опосередкований обхід спеціальних економічних та інших обмежувальних заходів (санкцій), які застосовані з боку України по відношенню до кінцевого </a:t>
            </a:r>
            <a:r>
              <a:rPr lang="uk-UA" sz="1800" dirty="0" err="1"/>
              <a:t>бенефіціарного</a:t>
            </a:r>
            <a:r>
              <a:rPr lang="uk-UA" sz="1800" dirty="0"/>
              <a:t> власника позивача.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uk-UA" dirty="0"/>
          </a:p>
          <a:p>
            <a:pPr marL="0" indent="0" algn="r">
              <a:spcBef>
                <a:spcPts val="600"/>
              </a:spcBef>
              <a:buNone/>
            </a:pPr>
            <a:r>
              <a:rPr lang="uk-UA" dirty="0"/>
              <a:t>Постанова Східного АГС від 04 березня 2024 року Справа № 922/1589/22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403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uk-UA" b="1" dirty="0"/>
              <a:t>Зміна </a:t>
            </a:r>
            <a:r>
              <a:rPr lang="uk-UA" b="1" dirty="0" err="1"/>
              <a:t>бенефіціарного</a:t>
            </a:r>
            <a:r>
              <a:rPr lang="uk-UA" b="1" dirty="0"/>
              <a:t> власника в іноземній юрисдикції чи за іноземним правом</a:t>
            </a:r>
            <a:endParaRPr lang="uk-UA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uk-UA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/>
              <a:t>Таким чином, станом на дату укладення Правочину, з огляду на його сторони та предмет, а саме відчуження </a:t>
            </a:r>
            <a:r>
              <a:rPr lang="uk-UA" sz="1800" dirty="0" err="1"/>
              <a:t>підсанкційною</a:t>
            </a:r>
            <a:r>
              <a:rPr lang="uk-UA" sz="1800" dirty="0"/>
              <a:t> особою (Корпорація </a:t>
            </a:r>
            <a:r>
              <a:rPr lang="uk-UA" sz="1800" dirty="0" err="1"/>
              <a:t>Авісма</a:t>
            </a:r>
            <a:r>
              <a:rPr lang="uk-UA" sz="1800" dirty="0"/>
              <a:t>) акцій емітента цінних паперів (компанії </a:t>
            </a:r>
            <a:r>
              <a:rPr lang="uk-UA" sz="1800" dirty="0" err="1"/>
              <a:t>Лімпієза</a:t>
            </a:r>
            <a:r>
              <a:rPr lang="uk-UA" sz="1800" dirty="0"/>
              <a:t> </a:t>
            </a:r>
            <a:r>
              <a:rPr lang="uk-UA" sz="1800" dirty="0" err="1"/>
              <a:t>Лімітед</a:t>
            </a:r>
            <a:r>
              <a:rPr lang="uk-UA" sz="1800" dirty="0"/>
              <a:t>), який також є </a:t>
            </a:r>
            <a:r>
              <a:rPr lang="uk-UA" sz="1800" dirty="0" err="1"/>
              <a:t>підсанкційною</a:t>
            </a:r>
            <a:r>
              <a:rPr lang="uk-UA" sz="1800" dirty="0"/>
              <a:t> особою, цей Правочин є нікчемним в силу прямої вказівки на це в законі. З цього випливає, що: (1) Суд при вирішенні цієї справи не може враховувати його як такий, що породжує будь-які правові наслідки; (2) держава Україна не надає йому правового захисту.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uk-UA" sz="1800" dirty="0"/>
          </a:p>
          <a:p>
            <a:pPr marL="0" indent="0" algn="r">
              <a:spcBef>
                <a:spcPts val="600"/>
              </a:spcBef>
              <a:buNone/>
            </a:pPr>
            <a:r>
              <a:rPr lang="uk-UA" dirty="0"/>
              <a:t>Постанова АП ВАКС від 03 лютого 2023 року у справі № 991/6606/22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8840" cy="1325563"/>
          </a:xfrm>
        </p:spPr>
        <p:txBody>
          <a:bodyPr/>
          <a:lstStyle/>
          <a:p>
            <a:r>
              <a:rPr lang="uk-UA" sz="3600" dirty="0"/>
              <a:t>Дискусійні питання судової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17965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dirty="0"/>
              <a:t>Незважаючи на здійснення таких дій за межами України Суд, звертає увагу на наявність в цих правовідносинах суттєвого українського елементу: (1) ТОВ «Альянс Холдинг» є резидентом України; (2) ця компанія є однією зі сторін договору про підписку акцій від 05.10.2022 (який передбачав необхідність додаткових випусків акцій на користь </a:t>
            </a:r>
            <a:r>
              <a:rPr lang="uk-UA" sz="1800" dirty="0" err="1"/>
              <a:t>Shell</a:t>
            </a:r>
            <a:r>
              <a:rPr lang="uk-UA" sz="1800" dirty="0"/>
              <a:t> та розмиття частки компанії </a:t>
            </a:r>
            <a:r>
              <a:rPr lang="uk-UA" sz="1800" dirty="0" err="1"/>
              <a:t>Todwick</a:t>
            </a:r>
            <a:r>
              <a:rPr lang="uk-UA" sz="1800" dirty="0"/>
              <a:t> в </a:t>
            </a:r>
            <a:r>
              <a:rPr lang="uk-UA" sz="1800" dirty="0" err="1"/>
              <a:t>Cicerone</a:t>
            </a:r>
            <a:r>
              <a:rPr lang="uk-UA" sz="1800" dirty="0"/>
              <a:t>), (3) ця компанія є власником майна (переважно нерухомого) на території України, і саме вона продукує доходи (прибуток) для компанії </a:t>
            </a:r>
            <a:r>
              <a:rPr lang="uk-UA" sz="1800" dirty="0" err="1"/>
              <a:t>Cicerone</a:t>
            </a:r>
            <a:r>
              <a:rPr lang="uk-UA" sz="1800" dirty="0"/>
              <a:t> [тому доводи третіх осіб на стороні відповідача про те, що процес (відносини щодо) розмиття акцій </a:t>
            </a:r>
            <a:r>
              <a:rPr lang="uk-UA" sz="1800" dirty="0" err="1"/>
              <a:t>Todwick</a:t>
            </a:r>
            <a:r>
              <a:rPr lang="uk-UA" sz="1800" dirty="0"/>
              <a:t> був позбавлений українського елементу, і норми Закону України «Про міжнародне приватне право» до цих відносин незастосовні, є неспроможними].</a:t>
            </a:r>
          </a:p>
          <a:p>
            <a:pPr marL="0" indent="0">
              <a:buNone/>
            </a:pPr>
            <a:endParaRPr lang="uk-UA" sz="1800" dirty="0"/>
          </a:p>
          <a:p>
            <a:pPr marL="0" indent="0" algn="r">
              <a:spcBef>
                <a:spcPts val="600"/>
              </a:spcBef>
              <a:buNone/>
            </a:pPr>
            <a:r>
              <a:rPr lang="uk-UA" dirty="0"/>
              <a:t>Постанова АП ВАКС від 02 квітня 2024 року у справі № 991/8725/23</a:t>
            </a:r>
          </a:p>
        </p:txBody>
      </p:sp>
    </p:spTree>
    <p:extLst>
      <p:ext uri="{BB962C8B-B14F-4D97-AF65-F5344CB8AC3E}">
        <p14:creationId xmlns:p14="http://schemas.microsoft.com/office/powerpoint/2010/main" val="118532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B1A4D7-2C4D-3A91-C049-9CCED6F48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25" y="1939952"/>
            <a:ext cx="2119910" cy="277172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16D09EB0-0CD3-45AA-A545-2D547ECF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0" y="1939952"/>
            <a:ext cx="7292340" cy="4351338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uk-UA" sz="1300" b="1" dirty="0">
                <a:solidFill>
                  <a:srgbClr val="004A32"/>
                </a:solidFill>
              </a:rPr>
              <a:t>ПАРТНЕРКА</a:t>
            </a:r>
            <a:r>
              <a:rPr lang="en-US" sz="1300" b="1" dirty="0">
                <a:solidFill>
                  <a:srgbClr val="004A32"/>
                </a:solidFill>
              </a:rPr>
              <a:t>, </a:t>
            </a:r>
            <a:r>
              <a:rPr lang="uk-UA" sz="1300" b="1" dirty="0">
                <a:solidFill>
                  <a:srgbClr val="004A32"/>
                </a:solidFill>
              </a:rPr>
              <a:t>КЕРІВНИЦЯ СУДОВОЇ ПРАКТИКИ, АДВОКАТКА </a:t>
            </a:r>
            <a:endParaRPr lang="en-US" sz="1300" b="1" dirty="0">
              <a:solidFill>
                <a:srgbClr val="004A3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b="1" cap="none" dirty="0">
              <a:solidFill>
                <a:srgbClr val="13473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300" dirty="0">
                <a:solidFill>
                  <a:srgbClr val="004A32"/>
                </a:solidFill>
                <a:hlinkClick r:id="rId3"/>
              </a:rPr>
              <a:t>KOBETS@LCF.UA</a:t>
            </a:r>
            <a:r>
              <a:rPr lang="en-US" sz="1300" dirty="0">
                <a:solidFill>
                  <a:srgbClr val="004A32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300" dirty="0">
                <a:solidFill>
                  <a:srgbClr val="004A32"/>
                </a:solidFill>
                <a:hlinkClick r:id="rId4"/>
              </a:rPr>
              <a:t>LINKEDIN</a:t>
            </a:r>
            <a:r>
              <a:rPr lang="en-US" sz="1300" dirty="0">
                <a:solidFill>
                  <a:srgbClr val="004A32"/>
                </a:solidFill>
              </a:rPr>
              <a:t> </a:t>
            </a:r>
            <a:endParaRPr lang="ru-RU" sz="1300" dirty="0">
              <a:solidFill>
                <a:srgbClr val="004A3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300" dirty="0">
              <a:solidFill>
                <a:srgbClr val="0AA7A5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300" cap="all" dirty="0">
                <a:solidFill>
                  <a:srgbClr val="0AA7A5"/>
                </a:solidFill>
              </a:rPr>
              <a:t>ЧЛЕНКИНЯ АСОЦІАЦІЇ ПРАВНИКІВ УКРАЇНИ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ru-RU" sz="1300" cap="all" dirty="0">
                <a:solidFill>
                  <a:srgbClr val="0AA7A5"/>
                </a:solidFill>
              </a:rPr>
              <a:t>ЧЛЕНКИНЯ РАДИ КОМІТЕТУ АПУ З ПРОЦЕСУАЛЬНОГО ПРАВА </a:t>
            </a:r>
          </a:p>
          <a:p>
            <a:pPr marL="0" indent="0">
              <a:spcBef>
                <a:spcPts val="0"/>
              </a:spcBef>
              <a:buNone/>
            </a:pPr>
            <a:endParaRPr lang="uk-UA" sz="1300" dirty="0">
              <a:solidFill>
                <a:srgbClr val="0AA7A5"/>
              </a:solidFill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uk-UA" sz="1300" dirty="0"/>
              <a:t>Ірина регулярно представляє клієнтів у складних спорах перед українськими судами, включаючи гучні справи, які змінили судову практику. </a:t>
            </a:r>
            <a:r>
              <a:rPr lang="uk-UA" sz="1300" dirty="0" err="1"/>
              <a:t>Проєкти</a:t>
            </a:r>
            <a:r>
              <a:rPr lang="uk-UA" sz="1300" dirty="0"/>
              <a:t>, над якими працювала Ірина, охоплюють такі галузі, як енергетика та природні ресурси, інфраструктура та транспорт, фінансові послуги, фармацевтика, агробізнес та страхування.</a:t>
            </a:r>
            <a:endParaRPr lang="en-US" sz="1300" dirty="0"/>
          </a:p>
          <a:p>
            <a:pPr marL="0" indent="0">
              <a:spcBef>
                <a:spcPts val="0"/>
              </a:spcBef>
              <a:buClrTx/>
              <a:buNone/>
            </a:pPr>
            <a:endParaRPr lang="uk-UA" sz="1300" dirty="0"/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uk-UA" sz="1300" dirty="0">
                <a:solidFill>
                  <a:srgbClr val="0AA7A5"/>
                </a:solidFill>
              </a:rPr>
              <a:t>Вибір клієнта. Топ-100 найкращих юристів України 2023 </a:t>
            </a:r>
            <a:r>
              <a:rPr lang="uk-UA" sz="1300" dirty="0">
                <a:solidFill>
                  <a:srgbClr val="134732"/>
                </a:solidFill>
              </a:rPr>
              <a:t>–</a:t>
            </a:r>
            <a:r>
              <a:rPr lang="uk-UA" sz="1300" dirty="0"/>
              <a:t> серед лідерів судової практики</a:t>
            </a:r>
          </a:p>
          <a:p>
            <a:pPr marL="0" indent="0">
              <a:spcBef>
                <a:spcPts val="300"/>
              </a:spcBef>
              <a:buClrTx/>
              <a:buNone/>
            </a:pPr>
            <a:r>
              <a:rPr lang="uk-UA" sz="1300" dirty="0" err="1">
                <a:solidFill>
                  <a:srgbClr val="0AA7A5"/>
                </a:solidFill>
              </a:rPr>
              <a:t>Ukrainian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Women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In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Law</a:t>
            </a:r>
            <a:r>
              <a:rPr lang="uk-UA" sz="1300" dirty="0">
                <a:solidFill>
                  <a:srgbClr val="0AA7A5"/>
                </a:solidFill>
              </a:rPr>
              <a:t> 2023 </a:t>
            </a:r>
            <a:r>
              <a:rPr lang="uk-UA" sz="1300" dirty="0">
                <a:solidFill>
                  <a:srgbClr val="134732"/>
                </a:solidFill>
              </a:rPr>
              <a:t>– </a:t>
            </a:r>
            <a:r>
              <a:rPr lang="uk-UA" sz="1300" dirty="0"/>
              <a:t>відзначена серед лідерок-зірок нової генерації юридичного ринку</a:t>
            </a:r>
          </a:p>
          <a:p>
            <a:pPr marL="0" indent="0">
              <a:spcBef>
                <a:spcPts val="300"/>
              </a:spcBef>
              <a:buClrTx/>
              <a:buNone/>
            </a:pPr>
            <a:r>
              <a:rPr lang="uk-UA" sz="1300" dirty="0" err="1">
                <a:solidFill>
                  <a:srgbClr val="0AA7A5"/>
                </a:solidFill>
              </a:rPr>
              <a:t>Best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Lawyers</a:t>
            </a:r>
            <a:r>
              <a:rPr lang="uk-UA" sz="1300" dirty="0">
                <a:solidFill>
                  <a:srgbClr val="0AA7A5"/>
                </a:solidFill>
              </a:rPr>
              <a:t> 2022 </a:t>
            </a:r>
            <a:r>
              <a:rPr lang="uk-UA" sz="1300" b="1" dirty="0">
                <a:solidFill>
                  <a:srgbClr val="134732"/>
                </a:solidFill>
              </a:rPr>
              <a:t>– </a:t>
            </a:r>
            <a:r>
              <a:rPr lang="uk-UA" sz="1300" dirty="0"/>
              <a:t>рекомендований юрист у практиці банківського та фінансового права</a:t>
            </a:r>
          </a:p>
          <a:p>
            <a:pPr marL="0" indent="0">
              <a:spcBef>
                <a:spcPts val="300"/>
              </a:spcBef>
              <a:buClrTx/>
              <a:buNone/>
            </a:pPr>
            <a:r>
              <a:rPr lang="uk-UA" sz="1300" dirty="0">
                <a:solidFill>
                  <a:srgbClr val="0AA7A5"/>
                </a:solidFill>
              </a:rPr>
              <a:t>Юридична премія 2021 </a:t>
            </a:r>
            <a:r>
              <a:rPr lang="uk-UA" sz="1300" b="1" dirty="0">
                <a:solidFill>
                  <a:srgbClr val="134732"/>
                </a:solidFill>
              </a:rPr>
              <a:t>– </a:t>
            </a:r>
            <a:r>
              <a:rPr lang="uk-UA" sz="1300" dirty="0"/>
              <a:t>увійшла до </a:t>
            </a:r>
            <a:r>
              <a:rPr lang="uk-UA" sz="1300" dirty="0" err="1"/>
              <a:t>шортлисту</a:t>
            </a:r>
            <a:r>
              <a:rPr lang="uk-UA" sz="1300" dirty="0"/>
              <a:t> в номінації Юрист року з роботи з проблемною заборгованістю </a:t>
            </a:r>
          </a:p>
          <a:p>
            <a:pPr marL="0" indent="0">
              <a:spcBef>
                <a:spcPts val="300"/>
              </a:spcBef>
              <a:buClrTx/>
              <a:buNone/>
            </a:pPr>
            <a:r>
              <a:rPr lang="uk-UA" sz="1300" dirty="0" err="1">
                <a:solidFill>
                  <a:srgbClr val="0AA7A5"/>
                </a:solidFill>
              </a:rPr>
              <a:t>Ukrainian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Law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Firms</a:t>
            </a:r>
            <a:r>
              <a:rPr lang="uk-UA" sz="1300" dirty="0">
                <a:solidFill>
                  <a:srgbClr val="0AA7A5"/>
                </a:solidFill>
              </a:rPr>
              <a:t>. A </a:t>
            </a:r>
            <a:r>
              <a:rPr lang="uk-UA" sz="1300" dirty="0" err="1">
                <a:solidFill>
                  <a:srgbClr val="0AA7A5"/>
                </a:solidFill>
              </a:rPr>
              <a:t>Handbook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For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Foreign</a:t>
            </a:r>
            <a:r>
              <a:rPr lang="uk-UA" sz="1300" dirty="0">
                <a:solidFill>
                  <a:srgbClr val="0AA7A5"/>
                </a:solidFill>
              </a:rPr>
              <a:t> </a:t>
            </a:r>
            <a:r>
              <a:rPr lang="uk-UA" sz="1300" dirty="0" err="1">
                <a:solidFill>
                  <a:srgbClr val="0AA7A5"/>
                </a:solidFill>
              </a:rPr>
              <a:t>Clients</a:t>
            </a:r>
            <a:r>
              <a:rPr lang="uk-UA" sz="1300" dirty="0">
                <a:solidFill>
                  <a:srgbClr val="0AA7A5"/>
                </a:solidFill>
              </a:rPr>
              <a:t> 2021 </a:t>
            </a:r>
            <a:r>
              <a:rPr lang="uk-UA" sz="1300" b="1" dirty="0">
                <a:solidFill>
                  <a:srgbClr val="134732"/>
                </a:solidFill>
              </a:rPr>
              <a:t>– </a:t>
            </a:r>
            <a:r>
              <a:rPr lang="uk-UA" sz="1300" dirty="0"/>
              <a:t>серед видатних професіоналів у судовій практиці</a:t>
            </a:r>
          </a:p>
          <a:p>
            <a:pPr marL="0" indent="0">
              <a:spcBef>
                <a:spcPts val="300"/>
              </a:spcBef>
              <a:buClrTx/>
              <a:buNone/>
            </a:pPr>
            <a:r>
              <a:rPr lang="uk-UA" sz="1300" dirty="0">
                <a:solidFill>
                  <a:srgbClr val="0AA7A5"/>
                </a:solidFill>
              </a:rPr>
              <a:t>Вибір клієнта. Топ-100 найкращих юристів України 2021 </a:t>
            </a:r>
            <a:r>
              <a:rPr lang="uk-UA" sz="1300" b="1" dirty="0">
                <a:solidFill>
                  <a:srgbClr val="134732"/>
                </a:solidFill>
              </a:rPr>
              <a:t>–</a:t>
            </a:r>
            <a:r>
              <a:rPr lang="uk-UA" sz="1300" dirty="0"/>
              <a:t> увійшла до списку «ТОП 30 юристів </a:t>
            </a:r>
            <a:r>
              <a:rPr lang="uk-UA" sz="1400" dirty="0"/>
              <a:t>до 30 років»</a:t>
            </a: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ED54D0AE-51EC-42B1-A489-B1C67677E5ED}"/>
              </a:ext>
            </a:extLst>
          </p:cNvPr>
          <p:cNvSpPr txBox="1">
            <a:spLocks/>
          </p:cNvSpPr>
          <p:nvPr/>
        </p:nvSpPr>
        <p:spPr>
          <a:xfrm>
            <a:off x="3314700" y="365124"/>
            <a:ext cx="72923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134732"/>
                </a:solidFill>
                <a:latin typeface="Mabry Pro" panose="020D0303040002040303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uk-UA"/>
              <a:t>Ірина Кобець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4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88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96850-9352-4EA7-B4C7-1581B7BA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/>
              <a:t>Мораторій</a:t>
            </a:r>
            <a:r>
              <a:rPr lang="ru-RU" sz="3200" dirty="0"/>
              <a:t> на </a:t>
            </a:r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зобов'язань</a:t>
            </a:r>
            <a:r>
              <a:rPr lang="ru-RU" sz="3200" dirty="0"/>
              <a:t> на </a:t>
            </a:r>
            <a:r>
              <a:rPr lang="ru-RU" sz="3200" dirty="0" err="1"/>
              <a:t>користь</a:t>
            </a:r>
            <a:r>
              <a:rPr lang="ru-RU" sz="3200" dirty="0"/>
              <a:t> </a:t>
            </a:r>
            <a:r>
              <a:rPr lang="ru-RU" sz="3200" dirty="0" err="1"/>
              <a:t>контрагентів</a:t>
            </a:r>
            <a:r>
              <a:rPr lang="ru-RU" sz="3200" dirty="0"/>
              <a:t>, </a:t>
            </a:r>
            <a:r>
              <a:rPr lang="ru-RU" sz="3200" dirty="0" err="1"/>
              <a:t>пов’язаних</a:t>
            </a:r>
            <a:r>
              <a:rPr lang="ru-RU" sz="3200" dirty="0"/>
              <a:t> з державою-</a:t>
            </a:r>
            <a:r>
              <a:rPr lang="ru-RU" sz="3200" dirty="0" err="1"/>
              <a:t>агресором</a:t>
            </a: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D6A38B-3C04-4508-A7D8-3FE0454B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68840" cy="4351338"/>
          </a:xfrm>
        </p:spPr>
        <p:txBody>
          <a:bodyPr anchor="ctr"/>
          <a:lstStyle/>
          <a:p>
            <a:pPr marL="0" indent="0" algn="r">
              <a:buNone/>
            </a:pPr>
            <a:r>
              <a:rPr lang="uk-UA" i="1" dirty="0"/>
              <a:t>Постанова КМУ від 3 березня 2022 р. № 187 «Про забезпечення захисту національних інтересів за майбутніми позовами держави Україна у зв’язку з військовою агресією Російської Федерації»</a:t>
            </a:r>
          </a:p>
          <a:p>
            <a:pPr marL="0" indent="0" algn="r">
              <a:buNone/>
            </a:pPr>
            <a:endParaRPr lang="uk-UA" i="1" dirty="0"/>
          </a:p>
          <a:p>
            <a:pPr marL="0" indent="0" algn="r">
              <a:buNone/>
            </a:pPr>
            <a:endParaRPr lang="uk-UA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Заборона виконання, у тому числі в примусовому порядку, грошових та інших зобов’язань, кредиторами (стягувачами) за якими є </a:t>
            </a:r>
            <a:r>
              <a:rPr lang="uk-UA" dirty="0" err="1"/>
              <a:t>рф</a:t>
            </a:r>
            <a:r>
              <a:rPr lang="uk-UA" dirty="0"/>
              <a:t> або особи, пов’язані з державою-агресором.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 algn="r">
              <a:spcBef>
                <a:spcPts val="600"/>
              </a:spcBef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336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Хто є особами, пов’язаними з державою-агресором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A1FB625-89B8-45B5-8176-FC3B280E7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607826" cy="4351338"/>
          </a:xfrm>
        </p:spPr>
        <p:txBody>
          <a:bodyPr/>
          <a:lstStyle/>
          <a:p>
            <a:pPr marL="355600" indent="-35560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/>
              <a:t>Громадяни </a:t>
            </a:r>
            <a:r>
              <a:rPr lang="uk-UA" dirty="0" err="1"/>
              <a:t>рф</a:t>
            </a:r>
            <a:r>
              <a:rPr lang="uk-UA" dirty="0"/>
              <a:t>, крім тих, що проживають на території України на законних підставах;</a:t>
            </a:r>
          </a:p>
          <a:p>
            <a:pPr marL="355600" lvl="0" indent="-35560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/>
              <a:t>Юридичні особи, створені та зареєстровані відповідно до законодавства </a:t>
            </a:r>
            <a:r>
              <a:rPr lang="uk-UA" dirty="0" err="1"/>
              <a:t>рф</a:t>
            </a:r>
            <a:r>
              <a:rPr lang="uk-UA" dirty="0"/>
              <a:t>;</a:t>
            </a:r>
          </a:p>
          <a:p>
            <a:pPr marL="355600" lvl="0" indent="-35560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/>
              <a:t>Юридичні особи, створені та зареєстровані відповідно до законодавства України, кінцевим </a:t>
            </a:r>
            <a:r>
              <a:rPr lang="uk-UA" dirty="0" err="1"/>
              <a:t>бенефіціарним</a:t>
            </a:r>
            <a:r>
              <a:rPr lang="uk-UA" dirty="0"/>
              <a:t> власником або учасником з часткою 10% і більше є особи категорії 1 чи 2;</a:t>
            </a:r>
          </a:p>
          <a:p>
            <a:pPr marL="355600" lvl="0" indent="-35560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/>
              <a:t>Юридичні особи, утворені відповідно до законодавства іноземної держави, кінцевим </a:t>
            </a:r>
            <a:r>
              <a:rPr lang="uk-UA" dirty="0" err="1"/>
              <a:t>бенефіціарним</a:t>
            </a:r>
            <a:r>
              <a:rPr lang="uk-UA" dirty="0"/>
              <a:t> власником або учасником з часткою 10% і більше є особи категорії 1 чи 2.</a:t>
            </a:r>
          </a:p>
        </p:txBody>
      </p:sp>
    </p:spTree>
    <p:extLst>
      <p:ext uri="{BB962C8B-B14F-4D97-AF65-F5344CB8AC3E}">
        <p14:creationId xmlns:p14="http://schemas.microsoft.com/office/powerpoint/2010/main" val="157156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68840" cy="1325563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uk-UA" sz="3600" dirty="0"/>
              <a:t>Винятки,       </a:t>
            </a:r>
            <a:br>
              <a:rPr lang="uk-UA" sz="3600" dirty="0"/>
            </a:br>
            <a:r>
              <a:rPr lang="uk-UA" sz="3600" dirty="0"/>
              <a:t>або до кого мораторій не застосовується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4C31C480-FF01-4B92-88D8-12D15D00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uk-UA" dirty="0"/>
              <a:t>Банки;</a:t>
            </a:r>
          </a:p>
          <a:p>
            <a:pPr marL="457200" lvl="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/>
              <a:t>Контрагенти, за рахунками яких на підставі нормативно-правових актів або рішень НБУ дозволяється здійснення обслуговуючими банками видаткових операцій;</a:t>
            </a:r>
          </a:p>
          <a:p>
            <a:pPr marL="452438" lvl="0" indent="0" algn="just">
              <a:spcBef>
                <a:spcPts val="600"/>
              </a:spcBef>
              <a:buNone/>
            </a:pPr>
            <a:r>
              <a:rPr lang="uk-UA" i="1" dirty="0"/>
              <a:t>НБУ приймає рішення щодо здійснення обслуговуючими банками видаткових операцій на підставі відповідних звернень (клопотань) державних органів України, які надаються у зв'язку зі здійсненням такими юридичними особами важливих функцій та/або надання важливих послуг.</a:t>
            </a:r>
            <a:endParaRPr lang="uk-UA" dirty="0"/>
          </a:p>
          <a:p>
            <a:pPr marL="457200" lvl="0" indent="-457200" algn="just">
              <a:spcBef>
                <a:spcPts val="1200"/>
              </a:spcBef>
              <a:buFont typeface="+mj-lt"/>
              <a:buAutoNum type="arabicPeriod" startAt="3"/>
            </a:pPr>
            <a:r>
              <a:rPr lang="uk-UA" dirty="0"/>
              <a:t>Контрагенти, які є постачальниками електронних комунікаційних мереж та/або електронних комунікаційних послуг.</a:t>
            </a:r>
          </a:p>
        </p:txBody>
      </p:sp>
    </p:spTree>
    <p:extLst>
      <p:ext uri="{BB962C8B-B14F-4D97-AF65-F5344CB8AC3E}">
        <p14:creationId xmlns:p14="http://schemas.microsoft.com/office/powerpoint/2010/main" val="263545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Заборона на відчуження майна</a:t>
            </a:r>
          </a:p>
        </p:txBody>
      </p:sp>
      <p:sp>
        <p:nvSpPr>
          <p:cNvPr id="10" name="Місце для вмісту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Відчуження, передача в заставу, будь-які інші дії, які мають чи можуть мати наслідком відчуження: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Нерухомого майна;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Цінних паперів;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 участі в юридичній особі;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 вимоги до боржника у справах про банкрутство (неплатоспроможність);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Транспортних засобів;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buFont typeface="Mabry Pro" panose="020D0503040002040303" pitchFamily="34" charset="0"/>
              <a:buChar char="–"/>
            </a:pPr>
            <a:r>
              <a:rPr lang="uk-UA" kern="0" dirty="0">
                <a:latin typeface="Mabry Pro" panose="020D050304000204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Повітряних та морських суден, суден внутрішнього плавання.</a:t>
            </a:r>
            <a:endParaRPr lang="uk-UA" kern="100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9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Заборона на відчуження майна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Особами, пов’язаними з державою-агресором</a:t>
            </a:r>
          </a:p>
          <a:p>
            <a:pPr marL="0" indent="0" algn="just">
              <a:buNone/>
            </a:pPr>
            <a:r>
              <a:rPr lang="uk-UA" b="1" dirty="0">
                <a:solidFill>
                  <a:srgbClr val="134732"/>
                </a:solidFill>
              </a:rPr>
              <a:t>Винятки: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Безоплатне відчуження/передачі на користь держави Україна;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Задоволення вимог НБУ за наданими кредитами рефінансування з підтримки ліквідності банків;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Відчуження ФГВФО майна банку, щодо якого прийнято рішення про відкликання банківської ліцензії та ліквідацію банку;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Відчуження права участі в юридичній особі за наявності рішення КМУ про погодження такого відчуження.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На користь осіб, пов’язаних з державою-агресором</a:t>
            </a:r>
          </a:p>
          <a:p>
            <a:pPr marL="0" indent="0" algn="just">
              <a:buNone/>
            </a:pPr>
            <a:r>
              <a:rPr lang="uk-UA" b="1" dirty="0">
                <a:solidFill>
                  <a:srgbClr val="134732"/>
                </a:solidFill>
              </a:rPr>
              <a:t>Винятки: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Набуття права власності на підставі рішення суду;</a:t>
            </a:r>
          </a:p>
          <a:p>
            <a:pPr lvl="0">
              <a:spcBef>
                <a:spcPts val="600"/>
              </a:spcBef>
            </a:pPr>
            <a:r>
              <a:rPr lang="uk-UA" sz="1800" dirty="0"/>
              <a:t>Набуття права власності на підставі свідоцтва про право на спадщину.</a:t>
            </a:r>
          </a:p>
        </p:txBody>
      </p:sp>
    </p:spTree>
    <p:extLst>
      <p:ext uri="{BB962C8B-B14F-4D97-AF65-F5344CB8AC3E}">
        <p14:creationId xmlns:p14="http://schemas.microsoft.com/office/powerpoint/2010/main" val="310937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Наслідки порушення мораторію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</a:pPr>
            <a:r>
              <a:rPr lang="uk-UA" dirty="0"/>
              <a:t>Правочини (у тому числі довіреності), укладені з порушенням мораторію, у тому числі якщо ними передбачається відповідне відчуження у майбутньому, є нікчемними;</a:t>
            </a:r>
          </a:p>
          <a:p>
            <a:pPr lvl="0" algn="just">
              <a:spcBef>
                <a:spcPts val="1200"/>
              </a:spcBef>
            </a:pPr>
            <a:r>
              <a:rPr lang="uk-UA" dirty="0"/>
              <a:t>Нотаріальне посвідчення правочинів, що порушують мораторій, забороняється;</a:t>
            </a:r>
          </a:p>
          <a:p>
            <a:pPr lvl="0" algn="just">
              <a:spcBef>
                <a:spcPts val="1200"/>
              </a:spcBef>
            </a:pPr>
            <a:r>
              <a:rPr lang="uk-UA" dirty="0"/>
              <a:t>Державна реєстрація або інше визнання державними органами правочинів, укладених з порушенням мораторію.</a:t>
            </a:r>
          </a:p>
        </p:txBody>
      </p:sp>
    </p:spTree>
    <p:extLst>
      <p:ext uri="{BB962C8B-B14F-4D97-AF65-F5344CB8AC3E}">
        <p14:creationId xmlns:p14="http://schemas.microsoft.com/office/powerpoint/2010/main" val="428172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41581" cy="1325563"/>
          </a:xfrm>
        </p:spPr>
        <p:txBody>
          <a:bodyPr/>
          <a:lstStyle/>
          <a:p>
            <a:r>
              <a:rPr lang="uk-UA" sz="3600" dirty="0"/>
              <a:t>Дискусійні питання судової практики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uk-UA" b="1" dirty="0"/>
              <a:t>Чи може постановою КМУ встановлюватись обмеження на виконання зобов’язань ?</a:t>
            </a:r>
            <a:endParaRPr lang="uk-UA" dirty="0"/>
          </a:p>
          <a:p>
            <a:pPr algn="just">
              <a:spcBef>
                <a:spcPts val="600"/>
              </a:spcBef>
            </a:pPr>
            <a:r>
              <a:rPr lang="uk-UA" b="1" dirty="0"/>
              <a:t>Мораторій – підстава для відмови в позові чи  примусовому виконанні?</a:t>
            </a:r>
            <a:endParaRPr lang="uk-UA" dirty="0"/>
          </a:p>
          <a:p>
            <a:pPr marL="0" indent="0" algn="just">
              <a:spcBef>
                <a:spcPts val="600"/>
              </a:spcBef>
              <a:buNone/>
            </a:pPr>
            <a:endParaRPr lang="uk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/>
              <a:t>В умовах збройної агресії російської федерації та введеного у зв`язку з цим воєнного стану ….  запровадження певних обмежень у цивільному обороті, особливо щодо певних учасників такого обороту, </a:t>
            </a:r>
            <a:r>
              <a:rPr lang="uk-UA" sz="1800" b="1" dirty="0"/>
              <a:t>є в цілому допустимим.</a:t>
            </a:r>
            <a:endParaRPr lang="uk-UA" sz="18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800" dirty="0"/>
              <a:t>.. Дія мораторію передбачає заборону на вчинення конкретно визначеного переліку дій між учасниками правовідносин, встановлює певний правовий режим для цих правовідносин і впливає на перебіг грошових та інших зобов`язань. З моменту запровадження вказаного мораторію суб`єктивне право осіб - кредиторів (стягувачів) зазнає обмежень у можливості реалізувати ними право вимоги до зобов`язаної сторони, </a:t>
            </a:r>
            <a:r>
              <a:rPr lang="uk-UA" sz="1800" b="1" dirty="0"/>
              <a:t>у тому числі шляхом звернення за судовим захистом</a:t>
            </a:r>
            <a:r>
              <a:rPr lang="uk-UA" sz="1800" dirty="0"/>
              <a:t>. Також мораторій хоча і не припиняє суб`єктивне право, однак на строк дії мораторію таке право не може реалізуватися шляхом виконання.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800" dirty="0"/>
          </a:p>
          <a:p>
            <a:pPr marL="0" indent="0" algn="r">
              <a:spcBef>
                <a:spcPts val="600"/>
              </a:spcBef>
              <a:buNone/>
            </a:pPr>
            <a:r>
              <a:rPr lang="uk-UA" dirty="0"/>
              <a:t>Постанова КГС ВС від 21 листопада 2023 року у справі №  910/14552/22</a:t>
            </a:r>
          </a:p>
        </p:txBody>
      </p:sp>
    </p:spTree>
    <p:extLst>
      <p:ext uri="{BB962C8B-B14F-4D97-AF65-F5344CB8AC3E}">
        <p14:creationId xmlns:p14="http://schemas.microsoft.com/office/powerpoint/2010/main" val="386665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Дискусійні питання судової практики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uk-UA" b="1" dirty="0"/>
              <a:t>Чи застосовується мораторій до </a:t>
            </a:r>
            <a:r>
              <a:rPr lang="uk-UA" b="1" dirty="0" err="1"/>
              <a:t>підсанкційних</a:t>
            </a:r>
            <a:r>
              <a:rPr lang="uk-UA" b="1" dirty="0"/>
              <a:t> осіб, які не пов’язані з державою-агресором ?</a:t>
            </a:r>
            <a:endParaRPr lang="uk-UA" dirty="0"/>
          </a:p>
          <a:p>
            <a:pPr marL="0" indent="0" algn="just">
              <a:spcBef>
                <a:spcPts val="600"/>
              </a:spcBef>
              <a:buNone/>
            </a:pPr>
            <a:endParaRPr lang="uk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/>
              <a:t>У межах вирішення даного спору виникла ситуація, коли Позивач - юридична особа, яка належить особі, на яку накладені </a:t>
            </a:r>
            <a:r>
              <a:rPr lang="uk-UA" sz="1800" dirty="0" err="1"/>
              <a:t>санкційні</a:t>
            </a:r>
            <a:r>
              <a:rPr lang="uk-UA" sz="1800" dirty="0"/>
              <a:t> обмеження, посилається на порушення норм цивільного законодавства та просить застосувати до відповідача передбачений державою примус за порушення норм цивільного законодавства (обумовлений несвоєчасним виконанням зобов`язання).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800" dirty="0"/>
              <a:t>Дія «</a:t>
            </a:r>
            <a:r>
              <a:rPr lang="uk-UA" sz="1800" dirty="0" err="1"/>
              <a:t>санкційного</a:t>
            </a:r>
            <a:r>
              <a:rPr lang="uk-UA" sz="1800" dirty="0"/>
              <a:t> мораторію» передбачає заборону на вчинення конкретно визначеного переліку дій між учасниками правовідносин, встановлює певний правовий режим для цих правовідносин і впливає на перебіг грошових та інших зобов`язань. З моменту запровадження вказаного мораторію суб`єктивне право осіб-кредиторів (стягувачів), зазнає обмежень у можливості реалізувати ними право вимоги до зобов`язаної сторони, у тому числі шляхом звернення за судовим захистом. Також мораторій хоча і не припиняє суб`єктивне право, однак на строк дії мораторію таке право не може реалізуватися шляхом виконання.</a:t>
            </a:r>
          </a:p>
          <a:p>
            <a:pPr marL="0" indent="0" algn="r">
              <a:spcBef>
                <a:spcPts val="600"/>
              </a:spcBef>
              <a:buNone/>
            </a:pPr>
            <a:endParaRPr lang="uk-UA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uk-UA" dirty="0"/>
              <a:t>Постанова КГС від 13 березня 2024 року у справі №  912/909/23</a:t>
            </a:r>
          </a:p>
        </p:txBody>
      </p:sp>
    </p:spTree>
    <p:extLst>
      <p:ext uri="{BB962C8B-B14F-4D97-AF65-F5344CB8AC3E}">
        <p14:creationId xmlns:p14="http://schemas.microsoft.com/office/powerpoint/2010/main" val="797151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1366</Words>
  <Application>Microsoft Macintosh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Mabry Pro</vt:lpstr>
      <vt:lpstr>Тема Office</vt:lpstr>
      <vt:lpstr>Судові спори щодо виконання зобов'язань на користь контрагентів, пов’язаних з державою-агресором або підсанкційними особами</vt:lpstr>
      <vt:lpstr>Мораторій на виконання зобов'язань на користь контрагентів, пов’язаних з державою-агресором</vt:lpstr>
      <vt:lpstr>Хто є особами, пов’язаними з державою-агресором</vt:lpstr>
      <vt:lpstr>Винятки,        або до кого мораторій не застосовується</vt:lpstr>
      <vt:lpstr>Заборона на відчуження майна</vt:lpstr>
      <vt:lpstr>Заборона на відчуження майна</vt:lpstr>
      <vt:lpstr>Наслідки порушення мораторію</vt:lpstr>
      <vt:lpstr>Дискусійні питання судової практики</vt:lpstr>
      <vt:lpstr>Дискусійні питання судової практики</vt:lpstr>
      <vt:lpstr>Дискусійні питання судової практики</vt:lpstr>
      <vt:lpstr>Дискусійні питання судової практики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Mosunova Anastasiia</dc:creator>
  <cp:lastModifiedBy>Iryna Kobets</cp:lastModifiedBy>
  <cp:revision>272</cp:revision>
  <dcterms:created xsi:type="dcterms:W3CDTF">2021-07-01T08:15:24Z</dcterms:created>
  <dcterms:modified xsi:type="dcterms:W3CDTF">2024-04-18T03:47:58Z</dcterms:modified>
</cp:coreProperties>
</file>