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Times New Roman Bold" charset="1" panose="02030802070405020303"/>
      <p:regular r:id="rId17"/>
    </p:embeddedFont>
    <p:embeddedFont>
      <p:font typeface="Times New Roman" charset="1" panose="02030502070405020303"/>
      <p:regular r:id="rId18"/>
    </p:embeddedFont>
    <p:embeddedFont>
      <p:font typeface="Open Sans Bold" charset="1" panose="020B0806030504020204"/>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0.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7.png" Type="http://schemas.openxmlformats.org/officeDocument/2006/relationships/image"/><Relationship Id="rId4" Target="../media/image8.png" Type="http://schemas.openxmlformats.org/officeDocument/2006/relationships/image"/><Relationship Id="rId5" Target="../media/image9.png" Type="http://schemas.openxmlformats.org/officeDocument/2006/relationships/image"/><Relationship Id="rId6"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19191A"/>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6579275"/>
            <a:ext cx="2881835" cy="575330"/>
          </a:xfrm>
          <a:custGeom>
            <a:avLst/>
            <a:gdLst/>
            <a:ahLst/>
            <a:cxnLst/>
            <a:rect r="r" b="b" t="t" l="l"/>
            <a:pathLst>
              <a:path h="575330" w="2881835">
                <a:moveTo>
                  <a:pt x="0" y="0"/>
                </a:moveTo>
                <a:lnTo>
                  <a:pt x="2881835" y="0"/>
                </a:lnTo>
                <a:lnTo>
                  <a:pt x="2881835" y="575331"/>
                </a:lnTo>
                <a:lnTo>
                  <a:pt x="0" y="575331"/>
                </a:lnTo>
                <a:lnTo>
                  <a:pt x="0" y="0"/>
                </a:lnTo>
                <a:close/>
              </a:path>
            </a:pathLst>
          </a:custGeom>
          <a:blipFill>
            <a:blip r:embed="rId2"/>
            <a:stretch>
              <a:fillRect l="0" t="-20751" r="0" b="-22631"/>
            </a:stretch>
          </a:blipFill>
        </p:spPr>
      </p:sp>
      <p:sp>
        <p:nvSpPr>
          <p:cNvPr name="Freeform 3" id="3"/>
          <p:cNvSpPr/>
          <p:nvPr/>
        </p:nvSpPr>
        <p:spPr>
          <a:xfrm flipH="false" flipV="false" rot="0">
            <a:off x="4158054" y="6526805"/>
            <a:ext cx="2137192" cy="619786"/>
          </a:xfrm>
          <a:custGeom>
            <a:avLst/>
            <a:gdLst/>
            <a:ahLst/>
            <a:cxnLst/>
            <a:rect r="r" b="b" t="t" l="l"/>
            <a:pathLst>
              <a:path h="619786" w="2137192">
                <a:moveTo>
                  <a:pt x="0" y="0"/>
                </a:moveTo>
                <a:lnTo>
                  <a:pt x="2137192" y="0"/>
                </a:lnTo>
                <a:lnTo>
                  <a:pt x="2137192" y="619786"/>
                </a:lnTo>
                <a:lnTo>
                  <a:pt x="0" y="619786"/>
                </a:lnTo>
                <a:lnTo>
                  <a:pt x="0" y="0"/>
                </a:lnTo>
                <a:close/>
              </a:path>
            </a:pathLst>
          </a:custGeom>
          <a:blipFill>
            <a:blip r:embed="rId3"/>
            <a:stretch>
              <a:fillRect l="0" t="0" r="0" b="0"/>
            </a:stretch>
          </a:blipFill>
        </p:spPr>
      </p:sp>
      <p:sp>
        <p:nvSpPr>
          <p:cNvPr name="Freeform 4" id="4"/>
          <p:cNvSpPr/>
          <p:nvPr/>
        </p:nvSpPr>
        <p:spPr>
          <a:xfrm flipH="false" flipV="false" rot="0">
            <a:off x="4158054" y="6526805"/>
            <a:ext cx="443320" cy="627800"/>
          </a:xfrm>
          <a:custGeom>
            <a:avLst/>
            <a:gdLst/>
            <a:ahLst/>
            <a:cxnLst/>
            <a:rect r="r" b="b" t="t" l="l"/>
            <a:pathLst>
              <a:path h="627800" w="443320">
                <a:moveTo>
                  <a:pt x="0" y="0"/>
                </a:moveTo>
                <a:lnTo>
                  <a:pt x="443320" y="0"/>
                </a:lnTo>
                <a:lnTo>
                  <a:pt x="443320" y="627801"/>
                </a:lnTo>
                <a:lnTo>
                  <a:pt x="0" y="627801"/>
                </a:lnTo>
                <a:lnTo>
                  <a:pt x="0" y="0"/>
                </a:lnTo>
                <a:close/>
              </a:path>
            </a:pathLst>
          </a:custGeom>
          <a:blipFill>
            <a:blip r:embed="rId4"/>
            <a:stretch>
              <a:fillRect l="0" t="0" r="-382087" b="0"/>
            </a:stretch>
          </a:blipFill>
        </p:spPr>
      </p:sp>
      <p:sp>
        <p:nvSpPr>
          <p:cNvPr name="TextBox 5" id="5"/>
          <p:cNvSpPr txBox="true"/>
          <p:nvPr/>
        </p:nvSpPr>
        <p:spPr>
          <a:xfrm rot="0">
            <a:off x="1028700" y="3055990"/>
            <a:ext cx="11004325" cy="1914525"/>
          </a:xfrm>
          <a:prstGeom prst="rect">
            <a:avLst/>
          </a:prstGeom>
        </p:spPr>
        <p:txBody>
          <a:bodyPr anchor="t" rtlCol="false" tIns="0" lIns="0" bIns="0" rIns="0">
            <a:spAutoFit/>
          </a:bodyPr>
          <a:lstStyle/>
          <a:p>
            <a:pPr algn="l">
              <a:lnSpc>
                <a:spcPts val="4837"/>
              </a:lnSpc>
            </a:pPr>
            <a:r>
              <a:rPr lang="en-US" sz="4031" b="true">
                <a:solidFill>
                  <a:srgbClr val="FFFFFF"/>
                </a:solidFill>
                <a:latin typeface="Times New Roman Bold"/>
                <a:ea typeface="Times New Roman Bold"/>
                <a:cs typeface="Times New Roman Bold"/>
                <a:sym typeface="Times New Roman Bold"/>
              </a:rPr>
              <a:t>ВПЛИВ ПРОЦЕДУР БАНКРУТСТВА </a:t>
            </a:r>
          </a:p>
          <a:p>
            <a:pPr algn="l">
              <a:lnSpc>
                <a:spcPts val="4837"/>
              </a:lnSpc>
            </a:pPr>
            <a:r>
              <a:rPr lang="en-US" sz="4031" b="true">
                <a:solidFill>
                  <a:srgbClr val="FFFFFF"/>
                </a:solidFill>
                <a:latin typeface="Times New Roman Bold"/>
                <a:ea typeface="Times New Roman Bold"/>
                <a:cs typeface="Times New Roman Bold"/>
                <a:sym typeface="Times New Roman Bold"/>
              </a:rPr>
              <a:t>НА РЕАЛІЗАЦІЮ АРЕШТОВАНОГО </a:t>
            </a:r>
          </a:p>
          <a:p>
            <a:pPr algn="l" marL="0" indent="0" lvl="0">
              <a:lnSpc>
                <a:spcPts val="4837"/>
              </a:lnSpc>
            </a:pPr>
            <a:r>
              <a:rPr lang="en-US" b="true" sz="4031">
                <a:solidFill>
                  <a:srgbClr val="FFFFFF"/>
                </a:solidFill>
                <a:latin typeface="Times New Roman Bold"/>
                <a:ea typeface="Times New Roman Bold"/>
                <a:cs typeface="Times New Roman Bold"/>
                <a:sym typeface="Times New Roman Bold"/>
              </a:rPr>
              <a:t>МАЙНА У ВИКОНАВЧОМУ ПРОВАДЖЕННІ</a:t>
            </a:r>
          </a:p>
        </p:txBody>
      </p:sp>
      <p:sp>
        <p:nvSpPr>
          <p:cNvPr name="TextBox 6" id="6"/>
          <p:cNvSpPr txBox="true"/>
          <p:nvPr/>
        </p:nvSpPr>
        <p:spPr>
          <a:xfrm rot="0">
            <a:off x="1028700" y="5187472"/>
            <a:ext cx="7147476" cy="953475"/>
          </a:xfrm>
          <a:prstGeom prst="rect">
            <a:avLst/>
          </a:prstGeom>
        </p:spPr>
        <p:txBody>
          <a:bodyPr anchor="t" rtlCol="false" tIns="0" lIns="0" bIns="0" rIns="0">
            <a:spAutoFit/>
          </a:bodyPr>
          <a:lstStyle/>
          <a:p>
            <a:pPr algn="l" marL="0" indent="0" lvl="0">
              <a:lnSpc>
                <a:spcPts val="3621"/>
              </a:lnSpc>
              <a:spcBef>
                <a:spcPct val="0"/>
              </a:spcBef>
            </a:pPr>
            <a:r>
              <a:rPr lang="en-US" sz="2586" spc="142">
                <a:solidFill>
                  <a:srgbClr val="FFFFFF"/>
                </a:solidFill>
                <a:latin typeface="Times New Roman"/>
                <a:ea typeface="Times New Roman"/>
                <a:cs typeface="Times New Roman"/>
                <a:sym typeface="Times New Roman"/>
              </a:rPr>
              <a:t>Ярослав Деяк, заступник гендиректора з юридичних питань ДП «СЕТАМ»</a:t>
            </a:r>
          </a:p>
        </p:txBody>
      </p:sp>
      <p:sp>
        <p:nvSpPr>
          <p:cNvPr name="Freeform 7" id="7"/>
          <p:cNvSpPr/>
          <p:nvPr/>
        </p:nvSpPr>
        <p:spPr>
          <a:xfrm flipH="false" flipV="false" rot="1472775">
            <a:off x="9005114" y="-390379"/>
            <a:ext cx="8621276" cy="11067758"/>
          </a:xfrm>
          <a:custGeom>
            <a:avLst/>
            <a:gdLst/>
            <a:ahLst/>
            <a:cxnLst/>
            <a:rect r="r" b="b" t="t" l="l"/>
            <a:pathLst>
              <a:path h="11067758" w="8621276">
                <a:moveTo>
                  <a:pt x="0" y="0"/>
                </a:moveTo>
                <a:lnTo>
                  <a:pt x="8621275" y="0"/>
                </a:lnTo>
                <a:lnTo>
                  <a:pt x="8621275" y="11067758"/>
                </a:lnTo>
                <a:lnTo>
                  <a:pt x="0" y="11067758"/>
                </a:lnTo>
                <a:lnTo>
                  <a:pt x="0" y="0"/>
                </a:lnTo>
                <a:close/>
              </a:path>
            </a:pathLst>
          </a:custGeom>
          <a:blipFill>
            <a:blip r:embed="rId3">
              <a:alphaModFix amt="4000"/>
            </a:blip>
            <a:stretch>
              <a:fillRect l="0" t="0" r="-342680" b="0"/>
            </a:stretch>
          </a:blipFill>
        </p:spPr>
      </p:sp>
      <p:sp>
        <p:nvSpPr>
          <p:cNvPr name="Freeform 8" id="8"/>
          <p:cNvSpPr/>
          <p:nvPr/>
        </p:nvSpPr>
        <p:spPr>
          <a:xfrm flipH="false" flipV="false" rot="0">
            <a:off x="7095755" y="2405845"/>
            <a:ext cx="10689686" cy="7881155"/>
          </a:xfrm>
          <a:custGeom>
            <a:avLst/>
            <a:gdLst/>
            <a:ahLst/>
            <a:cxnLst/>
            <a:rect r="r" b="b" t="t" l="l"/>
            <a:pathLst>
              <a:path h="7881155" w="10689686">
                <a:moveTo>
                  <a:pt x="0" y="0"/>
                </a:moveTo>
                <a:lnTo>
                  <a:pt x="10689686" y="0"/>
                </a:lnTo>
                <a:lnTo>
                  <a:pt x="10689686" y="7881155"/>
                </a:lnTo>
                <a:lnTo>
                  <a:pt x="0" y="7881155"/>
                </a:lnTo>
                <a:lnTo>
                  <a:pt x="0" y="0"/>
                </a:lnTo>
                <a:close/>
              </a:path>
            </a:pathLst>
          </a:custGeom>
          <a:blipFill>
            <a:blip r:embed="rId5"/>
            <a:stretch>
              <a:fillRect l="-64871" t="-39220" r="-7040" b="-16131"/>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19191A"/>
        </a:solidFill>
      </p:bgPr>
    </p:bg>
    <p:spTree>
      <p:nvGrpSpPr>
        <p:cNvPr id="1" name=""/>
        <p:cNvGrpSpPr/>
        <p:nvPr/>
      </p:nvGrpSpPr>
      <p:grpSpPr>
        <a:xfrm>
          <a:off x="0" y="0"/>
          <a:ext cx="0" cy="0"/>
          <a:chOff x="0" y="0"/>
          <a:chExt cx="0" cy="0"/>
        </a:xfrm>
      </p:grpSpPr>
      <p:sp>
        <p:nvSpPr>
          <p:cNvPr name="Freeform 2" id="2"/>
          <p:cNvSpPr/>
          <p:nvPr/>
        </p:nvSpPr>
        <p:spPr>
          <a:xfrm flipH="false" flipV="false" rot="1472775">
            <a:off x="8399527" y="166826"/>
            <a:ext cx="8621276" cy="11067758"/>
          </a:xfrm>
          <a:custGeom>
            <a:avLst/>
            <a:gdLst/>
            <a:ahLst/>
            <a:cxnLst/>
            <a:rect r="r" b="b" t="t" l="l"/>
            <a:pathLst>
              <a:path h="11067758" w="8621276">
                <a:moveTo>
                  <a:pt x="0" y="0"/>
                </a:moveTo>
                <a:lnTo>
                  <a:pt x="8621276" y="0"/>
                </a:lnTo>
                <a:lnTo>
                  <a:pt x="8621276" y="11067758"/>
                </a:lnTo>
                <a:lnTo>
                  <a:pt x="0" y="11067758"/>
                </a:lnTo>
                <a:lnTo>
                  <a:pt x="0" y="0"/>
                </a:lnTo>
                <a:close/>
              </a:path>
            </a:pathLst>
          </a:custGeom>
          <a:blipFill>
            <a:blip r:embed="rId2">
              <a:alphaModFix amt="4000"/>
            </a:blip>
            <a:stretch>
              <a:fillRect l="0" t="0" r="-342680" b="0"/>
            </a:stretch>
          </a:blipFill>
        </p:spPr>
      </p:sp>
      <p:grpSp>
        <p:nvGrpSpPr>
          <p:cNvPr name="Group 3" id="3"/>
          <p:cNvGrpSpPr/>
          <p:nvPr/>
        </p:nvGrpSpPr>
        <p:grpSpPr>
          <a:xfrm rot="0">
            <a:off x="1435340" y="273044"/>
            <a:ext cx="15823960" cy="6869104"/>
            <a:chOff x="0" y="0"/>
            <a:chExt cx="21098614" cy="9158805"/>
          </a:xfrm>
        </p:grpSpPr>
        <p:grpSp>
          <p:nvGrpSpPr>
            <p:cNvPr name="Group 4" id="4"/>
            <p:cNvGrpSpPr/>
            <p:nvPr/>
          </p:nvGrpSpPr>
          <p:grpSpPr>
            <a:xfrm rot="0">
              <a:off x="0" y="975560"/>
              <a:ext cx="21098614" cy="8183245"/>
              <a:chOff x="0" y="0"/>
              <a:chExt cx="16903044" cy="6555964"/>
            </a:xfrm>
          </p:grpSpPr>
          <p:sp>
            <p:nvSpPr>
              <p:cNvPr name="Freeform 5" id="5"/>
              <p:cNvSpPr/>
              <p:nvPr/>
            </p:nvSpPr>
            <p:spPr>
              <a:xfrm flipH="false" flipV="false" rot="0">
                <a:off x="0" y="0"/>
                <a:ext cx="16903044" cy="6555964"/>
              </a:xfrm>
              <a:custGeom>
                <a:avLst/>
                <a:gdLst/>
                <a:ahLst/>
                <a:cxnLst/>
                <a:rect r="r" b="b" t="t" l="l"/>
                <a:pathLst>
                  <a:path h="6555964" w="16903044">
                    <a:moveTo>
                      <a:pt x="16778584" y="6555963"/>
                    </a:moveTo>
                    <a:lnTo>
                      <a:pt x="124460" y="6555963"/>
                    </a:lnTo>
                    <a:cubicBezTo>
                      <a:pt x="55880" y="6555963"/>
                      <a:pt x="0" y="6500084"/>
                      <a:pt x="0" y="6431504"/>
                    </a:cubicBezTo>
                    <a:lnTo>
                      <a:pt x="0" y="124460"/>
                    </a:lnTo>
                    <a:cubicBezTo>
                      <a:pt x="0" y="55880"/>
                      <a:pt x="55880" y="0"/>
                      <a:pt x="124460" y="0"/>
                    </a:cubicBezTo>
                    <a:lnTo>
                      <a:pt x="16778584" y="0"/>
                    </a:lnTo>
                    <a:cubicBezTo>
                      <a:pt x="16847164" y="0"/>
                      <a:pt x="16903044" y="55880"/>
                      <a:pt x="16903044" y="124460"/>
                    </a:cubicBezTo>
                    <a:lnTo>
                      <a:pt x="16903044" y="6431504"/>
                    </a:lnTo>
                    <a:cubicBezTo>
                      <a:pt x="16903044" y="6500084"/>
                      <a:pt x="16847164" y="6555964"/>
                      <a:pt x="16778584" y="6555964"/>
                    </a:cubicBezTo>
                    <a:close/>
                  </a:path>
                </a:pathLst>
              </a:custGeom>
              <a:solidFill>
                <a:srgbClr val="FFFFFF"/>
              </a:solidFill>
            </p:spPr>
          </p:sp>
        </p:grpSp>
        <p:sp>
          <p:nvSpPr>
            <p:cNvPr name="TextBox 6" id="6"/>
            <p:cNvSpPr txBox="true"/>
            <p:nvPr/>
          </p:nvSpPr>
          <p:spPr>
            <a:xfrm rot="0">
              <a:off x="324448" y="1462485"/>
              <a:ext cx="20449717" cy="7123671"/>
            </a:xfrm>
            <a:prstGeom prst="rect">
              <a:avLst/>
            </a:prstGeom>
          </p:spPr>
          <p:txBody>
            <a:bodyPr anchor="t" rtlCol="false" tIns="0" lIns="0" bIns="0" rIns="0">
              <a:spAutoFit/>
            </a:bodyPr>
            <a:lstStyle/>
            <a:p>
              <a:pPr algn="l" marL="0" indent="0" lvl="0">
                <a:lnSpc>
                  <a:spcPts val="3061"/>
                </a:lnSpc>
                <a:spcBef>
                  <a:spcPct val="0"/>
                </a:spcBef>
              </a:pPr>
              <a:r>
                <a:rPr lang="en-US" sz="2186" spc="120" strike="noStrike" u="none">
                  <a:solidFill>
                    <a:srgbClr val="19191A"/>
                  </a:solidFill>
                  <a:latin typeface="Times New Roman"/>
                  <a:ea typeface="Times New Roman"/>
                  <a:cs typeface="Times New Roman"/>
                  <a:sym typeface="Times New Roman"/>
                </a:rPr>
                <a:t>У </a:t>
              </a:r>
              <a:r>
                <a:rPr lang="en-US" b="true" sz="2186" spc="120" strike="noStrike" u="none">
                  <a:solidFill>
                    <a:srgbClr val="19191A"/>
                  </a:solidFill>
                  <a:latin typeface="Times New Roman Bold"/>
                  <a:ea typeface="Times New Roman Bold"/>
                  <a:cs typeface="Times New Roman Bold"/>
                  <a:sym typeface="Times New Roman Bold"/>
                </a:rPr>
                <a:t>постанові ВС від 14.09.2021 у справі № 908/2536/20</a:t>
              </a:r>
              <a:r>
                <a:rPr lang="en-US" sz="2186" spc="120" strike="noStrike" u="none">
                  <a:solidFill>
                    <a:srgbClr val="19191A"/>
                  </a:solidFill>
                  <a:latin typeface="Times New Roman"/>
                  <a:ea typeface="Times New Roman"/>
                  <a:cs typeface="Times New Roman"/>
                  <a:sym typeface="Times New Roman"/>
                </a:rPr>
                <a:t> суд з урахуванням висновків, викладених у </a:t>
              </a:r>
              <a:r>
                <a:rPr lang="en-US" b="true" sz="2186" spc="120" strike="noStrike" u="none">
                  <a:solidFill>
                    <a:srgbClr val="19191A"/>
                  </a:solidFill>
                  <a:latin typeface="Times New Roman Bold"/>
                  <a:ea typeface="Times New Roman Bold"/>
                  <a:cs typeface="Times New Roman Bold"/>
                  <a:sym typeface="Times New Roman Bold"/>
                </a:rPr>
                <a:t>постанові від 14.05.2020 у справі №903/69/18</a:t>
              </a:r>
              <a:r>
                <a:rPr lang="en-US" sz="2186" spc="120" strike="noStrike" u="none">
                  <a:solidFill>
                    <a:srgbClr val="19191A"/>
                  </a:solidFill>
                  <a:latin typeface="Times New Roman"/>
                  <a:ea typeface="Times New Roman"/>
                  <a:cs typeface="Times New Roman"/>
                  <a:sym typeface="Times New Roman"/>
                </a:rPr>
                <a:t>, не відступив від відповідної правової позиції, однак сформував висновки, щодо розширення правової позиції у зазначеній постанові щодо такої категорії як «стадія продажу з моменту оприлюднення інформації про продаж» у ВП, зазначивши зокрема, що за змістом наведених положень, які регламентують процедуру реалізації майна (на яке звернуто стягнення) у ВП з електронних торгів, е-торги хоча і є єдиним процесом продажу майна, що складається, у разі наявності для цього підстав </a:t>
              </a:r>
              <a:r>
                <a:rPr lang="en-US" b="true" sz="2186" spc="120" strike="noStrike" u="none">
                  <a:solidFill>
                    <a:srgbClr val="19191A"/>
                  </a:solidFill>
                  <a:latin typeface="Times New Roman Bold"/>
                  <a:ea typeface="Times New Roman Bold"/>
                  <a:cs typeface="Times New Roman Bold"/>
                  <a:sym typeface="Times New Roman Bold"/>
                </a:rPr>
                <a:t>(ч. 5 ст. 61 ЗУ «Про ВП»)</a:t>
              </a:r>
              <a:r>
                <a:rPr lang="en-US" sz="2186" spc="120" strike="noStrike" u="none">
                  <a:solidFill>
                    <a:srgbClr val="19191A"/>
                  </a:solidFill>
                  <a:latin typeface="Times New Roman"/>
                  <a:ea typeface="Times New Roman"/>
                  <a:cs typeface="Times New Roman"/>
                  <a:sym typeface="Times New Roman"/>
                </a:rPr>
                <a:t>, з видів торгів (перші, повторні, треті), однак які у своєї суті є окремими самостійними етапами реалізації майна у виконавчому провадженні з електронних торгів, кожний з яких, своєю чергою, опосередковують відповідні, послідовно визначені законом, стадії. З урахуванням цього висновку та за змістом положень, зокрема </a:t>
              </a:r>
              <a:r>
                <a:rPr lang="en-US" b="true" sz="2186" spc="120" strike="noStrike" u="none">
                  <a:solidFill>
                    <a:srgbClr val="19191A"/>
                  </a:solidFill>
                  <a:latin typeface="Times New Roman Bold"/>
                  <a:ea typeface="Times New Roman Bold"/>
                  <a:cs typeface="Times New Roman Bold"/>
                  <a:sym typeface="Times New Roman Bold"/>
                </a:rPr>
                <a:t>ч. 3 ст. 41, ч. 2, 4 ст.і 121 КУзПБ ч. 1, 2 ст. 61 ЗУ «Про ВП» та абз. 4 п. 1 розд</a:t>
              </a:r>
              <a:r>
                <a:rPr lang="en-US" sz="2186" spc="120" strike="noStrike" u="none">
                  <a:solidFill>
                    <a:srgbClr val="19191A"/>
                  </a:solidFill>
                  <a:latin typeface="Times New Roman"/>
                  <a:ea typeface="Times New Roman"/>
                  <a:cs typeface="Times New Roman"/>
                  <a:sym typeface="Times New Roman"/>
                </a:rPr>
                <a:t>. </a:t>
              </a:r>
              <a:r>
                <a:rPr lang="en-US" b="true" sz="2186" spc="120" strike="noStrike" u="none">
                  <a:solidFill>
                    <a:srgbClr val="19191A"/>
                  </a:solidFill>
                  <a:latin typeface="Times New Roman Bold"/>
                  <a:ea typeface="Times New Roman Bold"/>
                  <a:cs typeface="Times New Roman Bold"/>
                  <a:sym typeface="Times New Roman Bold"/>
                </a:rPr>
                <a:t>II</a:t>
              </a:r>
              <a:r>
                <a:rPr lang="en-US" sz="2186" spc="120" strike="noStrike" u="none">
                  <a:solidFill>
                    <a:srgbClr val="19191A"/>
                  </a:solidFill>
                  <a:latin typeface="Times New Roman"/>
                  <a:ea typeface="Times New Roman"/>
                  <a:cs typeface="Times New Roman"/>
                  <a:sym typeface="Times New Roman"/>
                </a:rPr>
                <a:t> </a:t>
              </a:r>
              <a:r>
                <a:rPr lang="en-US" b="true" sz="2186" spc="120" strike="noStrike" u="none">
                  <a:solidFill>
                    <a:srgbClr val="19191A"/>
                  </a:solidFill>
                  <a:latin typeface="Times New Roman Bold"/>
                  <a:ea typeface="Times New Roman Bold"/>
                  <a:cs typeface="Times New Roman Bold"/>
                  <a:sym typeface="Times New Roman Bold"/>
                </a:rPr>
                <a:t>Наказу</a:t>
              </a:r>
              <a:r>
                <a:rPr lang="en-US" sz="2186" spc="120" strike="noStrike" u="none">
                  <a:solidFill>
                    <a:srgbClr val="19191A"/>
                  </a:solidFill>
                  <a:latin typeface="Times New Roman"/>
                  <a:ea typeface="Times New Roman"/>
                  <a:cs typeface="Times New Roman"/>
                  <a:sym typeface="Times New Roman"/>
                </a:rPr>
                <a:t> суд дійшов висновку, що стадія продажу майна розпочинається із моменту оприлюднення інформації про продаж (внесення в систему інформаційного повідомлення про е-торги) на відповідному етапі торгів.</a:t>
              </a:r>
            </a:p>
          </p:txBody>
        </p:sp>
        <p:grpSp>
          <p:nvGrpSpPr>
            <p:cNvPr name="Group 7" id="7"/>
            <p:cNvGrpSpPr/>
            <p:nvPr/>
          </p:nvGrpSpPr>
          <p:grpSpPr>
            <a:xfrm rot="0">
              <a:off x="9346235" y="0"/>
              <a:ext cx="1203072" cy="1203072"/>
              <a:chOff x="0" y="0"/>
              <a:chExt cx="6350000" cy="6350000"/>
            </a:xfrm>
          </p:grpSpPr>
          <p:sp>
            <p:nvSpPr>
              <p:cNvPr name="Freeform 8" id="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664A5"/>
              </a:solidFill>
            </p:spPr>
          </p:sp>
        </p:grpSp>
        <p:sp>
          <p:nvSpPr>
            <p:cNvPr name="TextBox 9" id="9"/>
            <p:cNvSpPr txBox="true"/>
            <p:nvPr/>
          </p:nvSpPr>
          <p:spPr>
            <a:xfrm rot="0">
              <a:off x="9522947" y="24311"/>
              <a:ext cx="849649" cy="1002049"/>
            </a:xfrm>
            <a:prstGeom prst="rect">
              <a:avLst/>
            </a:prstGeom>
          </p:spPr>
          <p:txBody>
            <a:bodyPr anchor="t" rtlCol="false" tIns="0" lIns="0" bIns="0" rIns="0">
              <a:spAutoFit/>
            </a:bodyPr>
            <a:lstStyle/>
            <a:p>
              <a:pPr algn="ctr">
                <a:lnSpc>
                  <a:spcPts val="6605"/>
                </a:lnSpc>
              </a:pPr>
              <a:r>
                <a:rPr lang="en-US" b="true" sz="4207">
                  <a:solidFill>
                    <a:srgbClr val="FFFFFF"/>
                  </a:solidFill>
                  <a:latin typeface="Open Sans Bold"/>
                  <a:ea typeface="Open Sans Bold"/>
                  <a:cs typeface="Open Sans Bold"/>
                  <a:sym typeface="Open Sans Bold"/>
                </a:rPr>
                <a:t>3</a:t>
              </a:r>
            </a:p>
          </p:txBody>
        </p:sp>
      </p:grpSp>
      <p:sp>
        <p:nvSpPr>
          <p:cNvPr name="TextBox 10" id="10"/>
          <p:cNvSpPr txBox="true"/>
          <p:nvPr/>
        </p:nvSpPr>
        <p:spPr>
          <a:xfrm rot="0">
            <a:off x="1435340" y="7408847"/>
            <a:ext cx="15823960" cy="2090759"/>
          </a:xfrm>
          <a:prstGeom prst="rect">
            <a:avLst/>
          </a:prstGeom>
        </p:spPr>
        <p:txBody>
          <a:bodyPr anchor="t" rtlCol="false" tIns="0" lIns="0" bIns="0" rIns="0">
            <a:spAutoFit/>
          </a:bodyPr>
          <a:lstStyle/>
          <a:p>
            <a:pPr algn="l" marL="0" indent="0" lvl="0">
              <a:lnSpc>
                <a:spcPts val="2361"/>
              </a:lnSpc>
              <a:spcBef>
                <a:spcPct val="0"/>
              </a:spcBef>
            </a:pPr>
            <a:r>
              <a:rPr lang="en-US" sz="1686" spc="92" strike="noStrike" u="none">
                <a:solidFill>
                  <a:srgbClr val="FFFFFF"/>
                </a:solidFill>
                <a:latin typeface="Times New Roman"/>
                <a:ea typeface="Times New Roman"/>
                <a:cs typeface="Times New Roman"/>
                <a:sym typeface="Times New Roman"/>
              </a:rPr>
              <a:t>При цьому інформація про продаж (внесення в систему інформаційного повідомлення про е-торги), що була оприлюднена раніше, </a:t>
            </a:r>
          </a:p>
          <a:p>
            <a:pPr algn="l" marL="0" indent="0" lvl="0">
              <a:lnSpc>
                <a:spcPts val="2361"/>
              </a:lnSpc>
              <a:spcBef>
                <a:spcPct val="0"/>
              </a:spcBef>
            </a:pPr>
            <a:r>
              <a:rPr lang="en-US" sz="1686" spc="92" strike="noStrike" u="none">
                <a:solidFill>
                  <a:srgbClr val="FFFFFF"/>
                </a:solidFill>
                <a:latin typeface="Times New Roman"/>
                <a:ea typeface="Times New Roman"/>
                <a:cs typeface="Times New Roman"/>
                <a:sym typeface="Times New Roman"/>
              </a:rPr>
              <a:t>у межах попереднього етапу реалізації нерухомого майна у ВП - на перших, повторних е-торгах, якщо вони завершились, однак нерухоме майно не було реалізовано, з подальшим виставленням цього майна на повторні (треті) е-торги, не береться до уваги при вирішенні питання, чи вважається такою, що розпочалась, стадія продажу майна з моменту оприлюднення інформації про продаж (внесення в систему інформаційного повідомлення про е-торги) на відповідному етапі торгів. </a:t>
            </a:r>
          </a:p>
          <a:p>
            <a:pPr algn="l" marL="0" indent="0" lvl="0">
              <a:lnSpc>
                <a:spcPts val="2361"/>
              </a:lnSpc>
              <a:spcBef>
                <a:spcPct val="0"/>
              </a:spcBef>
            </a:pPr>
            <a:r>
              <a:rPr lang="en-US" sz="1686" spc="92" strike="noStrike" u="none">
                <a:solidFill>
                  <a:srgbClr val="FFFFFF"/>
                </a:solidFill>
                <a:latin typeface="Times New Roman"/>
                <a:ea typeface="Times New Roman"/>
                <a:cs typeface="Times New Roman"/>
                <a:sym typeface="Times New Roman"/>
              </a:rPr>
              <a:t>У цьому висновку суд виходив з того, що кожний із визначених Законом видів е-торгів з реалізації нерухомого майна у ВП має тотожну з іншими, однак самостійну стадійність, спрямовану на реалізацію майна боржника та укладення договору купівлі-продажу.</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19191A"/>
        </a:solidFill>
      </p:bgPr>
    </p:bg>
    <p:spTree>
      <p:nvGrpSpPr>
        <p:cNvPr id="1" name=""/>
        <p:cNvGrpSpPr/>
        <p:nvPr/>
      </p:nvGrpSpPr>
      <p:grpSpPr>
        <a:xfrm>
          <a:off x="0" y="0"/>
          <a:ext cx="0" cy="0"/>
          <a:chOff x="0" y="0"/>
          <a:chExt cx="0" cy="0"/>
        </a:xfrm>
      </p:grpSpPr>
      <p:sp>
        <p:nvSpPr>
          <p:cNvPr name="Freeform 2" id="2"/>
          <p:cNvSpPr/>
          <p:nvPr/>
        </p:nvSpPr>
        <p:spPr>
          <a:xfrm flipH="false" flipV="false" rot="1472775">
            <a:off x="8399527" y="166826"/>
            <a:ext cx="8621276" cy="11067758"/>
          </a:xfrm>
          <a:custGeom>
            <a:avLst/>
            <a:gdLst/>
            <a:ahLst/>
            <a:cxnLst/>
            <a:rect r="r" b="b" t="t" l="l"/>
            <a:pathLst>
              <a:path h="11067758" w="8621276">
                <a:moveTo>
                  <a:pt x="0" y="0"/>
                </a:moveTo>
                <a:lnTo>
                  <a:pt x="8621276" y="0"/>
                </a:lnTo>
                <a:lnTo>
                  <a:pt x="8621276" y="11067758"/>
                </a:lnTo>
                <a:lnTo>
                  <a:pt x="0" y="11067758"/>
                </a:lnTo>
                <a:lnTo>
                  <a:pt x="0" y="0"/>
                </a:lnTo>
                <a:close/>
              </a:path>
            </a:pathLst>
          </a:custGeom>
          <a:blipFill>
            <a:blip r:embed="rId2">
              <a:alphaModFix amt="4000"/>
            </a:blip>
            <a:stretch>
              <a:fillRect l="0" t="0" r="-342680" b="0"/>
            </a:stretch>
          </a:blipFill>
        </p:spPr>
      </p:sp>
      <p:grpSp>
        <p:nvGrpSpPr>
          <p:cNvPr name="Group 3" id="3"/>
          <p:cNvGrpSpPr/>
          <p:nvPr/>
        </p:nvGrpSpPr>
        <p:grpSpPr>
          <a:xfrm rot="0">
            <a:off x="1232020" y="2222672"/>
            <a:ext cx="15823960" cy="1745380"/>
            <a:chOff x="0" y="0"/>
            <a:chExt cx="21098614" cy="2327173"/>
          </a:xfrm>
        </p:grpSpPr>
        <p:grpSp>
          <p:nvGrpSpPr>
            <p:cNvPr name="Group 4" id="4"/>
            <p:cNvGrpSpPr/>
            <p:nvPr/>
          </p:nvGrpSpPr>
          <p:grpSpPr>
            <a:xfrm rot="0">
              <a:off x="0" y="0"/>
              <a:ext cx="21098614" cy="2327173"/>
              <a:chOff x="0" y="0"/>
              <a:chExt cx="4167627" cy="459688"/>
            </a:xfrm>
          </p:grpSpPr>
          <p:sp>
            <p:nvSpPr>
              <p:cNvPr name="Freeform 5" id="5"/>
              <p:cNvSpPr/>
              <p:nvPr/>
            </p:nvSpPr>
            <p:spPr>
              <a:xfrm flipH="false" flipV="false" rot="0">
                <a:off x="0" y="0"/>
                <a:ext cx="4167627" cy="459688"/>
              </a:xfrm>
              <a:custGeom>
                <a:avLst/>
                <a:gdLst/>
                <a:ahLst/>
                <a:cxnLst/>
                <a:rect r="r" b="b" t="t" l="l"/>
                <a:pathLst>
                  <a:path h="459688" w="4167627">
                    <a:moveTo>
                      <a:pt x="0" y="0"/>
                    </a:moveTo>
                    <a:lnTo>
                      <a:pt x="4167627" y="0"/>
                    </a:lnTo>
                    <a:lnTo>
                      <a:pt x="4167627" y="459688"/>
                    </a:lnTo>
                    <a:lnTo>
                      <a:pt x="0" y="459688"/>
                    </a:lnTo>
                    <a:close/>
                  </a:path>
                </a:pathLst>
              </a:custGeom>
              <a:solidFill>
                <a:srgbClr val="3664A5"/>
              </a:solidFill>
            </p:spPr>
          </p:sp>
          <p:sp>
            <p:nvSpPr>
              <p:cNvPr name="TextBox 6" id="6"/>
              <p:cNvSpPr txBox="true"/>
              <p:nvPr/>
            </p:nvSpPr>
            <p:spPr>
              <a:xfrm>
                <a:off x="0" y="-47625"/>
                <a:ext cx="4167627" cy="507313"/>
              </a:xfrm>
              <a:prstGeom prst="rect">
                <a:avLst/>
              </a:prstGeom>
            </p:spPr>
            <p:txBody>
              <a:bodyPr anchor="ctr" rtlCol="false" tIns="50800" lIns="50800" bIns="50800" rIns="50800"/>
              <a:lstStyle/>
              <a:p>
                <a:pPr algn="ctr">
                  <a:lnSpc>
                    <a:spcPts val="2704"/>
                  </a:lnSpc>
                </a:pPr>
              </a:p>
            </p:txBody>
          </p:sp>
        </p:grpSp>
        <p:sp>
          <p:nvSpPr>
            <p:cNvPr name="TextBox 7" id="7"/>
            <p:cNvSpPr txBox="true"/>
            <p:nvPr/>
          </p:nvSpPr>
          <p:spPr>
            <a:xfrm rot="0">
              <a:off x="324448" y="188212"/>
              <a:ext cx="18735562" cy="1845974"/>
            </a:xfrm>
            <a:prstGeom prst="rect">
              <a:avLst/>
            </a:prstGeom>
          </p:spPr>
          <p:txBody>
            <a:bodyPr anchor="t" rtlCol="false" tIns="0" lIns="0" bIns="0" rIns="0">
              <a:spAutoFit/>
            </a:bodyPr>
            <a:lstStyle/>
            <a:p>
              <a:pPr algn="l">
                <a:lnSpc>
                  <a:spcPts val="3621"/>
                </a:lnSpc>
              </a:pPr>
              <a:r>
                <a:rPr lang="en-US" sz="2586" spc="142">
                  <a:solidFill>
                    <a:srgbClr val="FFFFFF"/>
                  </a:solidFill>
                  <a:latin typeface="Times New Roman"/>
                  <a:ea typeface="Times New Roman"/>
                  <a:cs typeface="Times New Roman"/>
                  <a:sym typeface="Times New Roman"/>
                </a:rPr>
                <a:t>З метою вирішення проблемних питань нормативно-правового регулювання </a:t>
              </a:r>
            </a:p>
            <a:p>
              <a:pPr algn="l" marL="0" indent="0" lvl="0">
                <a:lnSpc>
                  <a:spcPts val="3621"/>
                </a:lnSpc>
                <a:spcBef>
                  <a:spcPct val="0"/>
                </a:spcBef>
              </a:pPr>
              <a:r>
                <a:rPr lang="en-US" sz="2586" spc="142">
                  <a:solidFill>
                    <a:srgbClr val="FFFFFF"/>
                  </a:solidFill>
                  <a:latin typeface="Times New Roman"/>
                  <a:ea typeface="Times New Roman"/>
                  <a:cs typeface="Times New Roman"/>
                  <a:sym typeface="Times New Roman"/>
                </a:rPr>
                <a:t>та правозастосовчої судової практики, про які мова йшла вище, ДП «СЕТАМ» напрацьовані наступні зміни до Порядку реалізації арештованого майна:</a:t>
              </a:r>
            </a:p>
          </p:txBody>
        </p:sp>
      </p:grpSp>
      <p:grpSp>
        <p:nvGrpSpPr>
          <p:cNvPr name="Group 8" id="8"/>
          <p:cNvGrpSpPr/>
          <p:nvPr/>
        </p:nvGrpSpPr>
        <p:grpSpPr>
          <a:xfrm rot="0">
            <a:off x="1232020" y="4730052"/>
            <a:ext cx="7911980" cy="4969801"/>
            <a:chOff x="0" y="0"/>
            <a:chExt cx="8451522" cy="5308707"/>
          </a:xfrm>
        </p:grpSpPr>
        <p:sp>
          <p:nvSpPr>
            <p:cNvPr name="Freeform 9" id="9"/>
            <p:cNvSpPr/>
            <p:nvPr/>
          </p:nvSpPr>
          <p:spPr>
            <a:xfrm flipH="false" flipV="false" rot="0">
              <a:off x="0" y="0"/>
              <a:ext cx="8451522" cy="5308707"/>
            </a:xfrm>
            <a:custGeom>
              <a:avLst/>
              <a:gdLst/>
              <a:ahLst/>
              <a:cxnLst/>
              <a:rect r="r" b="b" t="t" l="l"/>
              <a:pathLst>
                <a:path h="5308707" w="8451522">
                  <a:moveTo>
                    <a:pt x="8327062" y="5308707"/>
                  </a:moveTo>
                  <a:lnTo>
                    <a:pt x="124460" y="5308707"/>
                  </a:lnTo>
                  <a:cubicBezTo>
                    <a:pt x="55880" y="5308707"/>
                    <a:pt x="0" y="5252827"/>
                    <a:pt x="0" y="5184247"/>
                  </a:cubicBezTo>
                  <a:lnTo>
                    <a:pt x="0" y="124460"/>
                  </a:lnTo>
                  <a:cubicBezTo>
                    <a:pt x="0" y="55880"/>
                    <a:pt x="55880" y="0"/>
                    <a:pt x="124460" y="0"/>
                  </a:cubicBezTo>
                  <a:lnTo>
                    <a:pt x="8327062" y="0"/>
                  </a:lnTo>
                  <a:cubicBezTo>
                    <a:pt x="8395642" y="0"/>
                    <a:pt x="8451522" y="55880"/>
                    <a:pt x="8451522" y="124460"/>
                  </a:cubicBezTo>
                  <a:lnTo>
                    <a:pt x="8451522" y="5184247"/>
                  </a:lnTo>
                  <a:cubicBezTo>
                    <a:pt x="8451522" y="5252827"/>
                    <a:pt x="8395642" y="5308707"/>
                    <a:pt x="8327062" y="5308707"/>
                  </a:cubicBezTo>
                  <a:close/>
                </a:path>
              </a:pathLst>
            </a:custGeom>
            <a:solidFill>
              <a:srgbClr val="FFFFFF"/>
            </a:solidFill>
          </p:spPr>
        </p:sp>
      </p:grpSp>
      <p:grpSp>
        <p:nvGrpSpPr>
          <p:cNvPr name="Group 10" id="10"/>
          <p:cNvGrpSpPr/>
          <p:nvPr/>
        </p:nvGrpSpPr>
        <p:grpSpPr>
          <a:xfrm rot="0">
            <a:off x="9347320" y="4730052"/>
            <a:ext cx="7911980" cy="4969801"/>
            <a:chOff x="0" y="0"/>
            <a:chExt cx="8451522" cy="5308707"/>
          </a:xfrm>
        </p:grpSpPr>
        <p:sp>
          <p:nvSpPr>
            <p:cNvPr name="Freeform 11" id="11"/>
            <p:cNvSpPr/>
            <p:nvPr/>
          </p:nvSpPr>
          <p:spPr>
            <a:xfrm flipH="false" flipV="false" rot="0">
              <a:off x="0" y="0"/>
              <a:ext cx="8451522" cy="5308707"/>
            </a:xfrm>
            <a:custGeom>
              <a:avLst/>
              <a:gdLst/>
              <a:ahLst/>
              <a:cxnLst/>
              <a:rect r="r" b="b" t="t" l="l"/>
              <a:pathLst>
                <a:path h="5308707" w="8451522">
                  <a:moveTo>
                    <a:pt x="8327062" y="5308707"/>
                  </a:moveTo>
                  <a:lnTo>
                    <a:pt x="124460" y="5308707"/>
                  </a:lnTo>
                  <a:cubicBezTo>
                    <a:pt x="55880" y="5308707"/>
                    <a:pt x="0" y="5252827"/>
                    <a:pt x="0" y="5184247"/>
                  </a:cubicBezTo>
                  <a:lnTo>
                    <a:pt x="0" y="124460"/>
                  </a:lnTo>
                  <a:cubicBezTo>
                    <a:pt x="0" y="55880"/>
                    <a:pt x="55880" y="0"/>
                    <a:pt x="124460" y="0"/>
                  </a:cubicBezTo>
                  <a:lnTo>
                    <a:pt x="8327062" y="0"/>
                  </a:lnTo>
                  <a:cubicBezTo>
                    <a:pt x="8395642" y="0"/>
                    <a:pt x="8451522" y="55880"/>
                    <a:pt x="8451522" y="124460"/>
                  </a:cubicBezTo>
                  <a:lnTo>
                    <a:pt x="8451522" y="5184247"/>
                  </a:lnTo>
                  <a:cubicBezTo>
                    <a:pt x="8451522" y="5252827"/>
                    <a:pt x="8395642" y="5308707"/>
                    <a:pt x="8327062" y="5308707"/>
                  </a:cubicBezTo>
                  <a:close/>
                </a:path>
              </a:pathLst>
            </a:custGeom>
            <a:solidFill>
              <a:srgbClr val="FFFFFF"/>
            </a:solidFill>
          </p:spPr>
        </p:sp>
      </p:grpSp>
      <p:sp>
        <p:nvSpPr>
          <p:cNvPr name="Freeform 12" id="12"/>
          <p:cNvSpPr/>
          <p:nvPr/>
        </p:nvSpPr>
        <p:spPr>
          <a:xfrm flipH="false" flipV="false" rot="0">
            <a:off x="12709129" y="8511491"/>
            <a:ext cx="1188361" cy="1188361"/>
          </a:xfrm>
          <a:custGeom>
            <a:avLst/>
            <a:gdLst/>
            <a:ahLst/>
            <a:cxnLst/>
            <a:rect r="r" b="b" t="t" l="l"/>
            <a:pathLst>
              <a:path h="1188361" w="1188361">
                <a:moveTo>
                  <a:pt x="0" y="0"/>
                </a:moveTo>
                <a:lnTo>
                  <a:pt x="1188362" y="0"/>
                </a:lnTo>
                <a:lnTo>
                  <a:pt x="1188362" y="1188362"/>
                </a:lnTo>
                <a:lnTo>
                  <a:pt x="0" y="1188362"/>
                </a:lnTo>
                <a:lnTo>
                  <a:pt x="0" y="0"/>
                </a:lnTo>
                <a:close/>
              </a:path>
            </a:pathLst>
          </a:custGeom>
          <a:blipFill>
            <a:blip r:embed="rId3"/>
            <a:stretch>
              <a:fillRect l="0" t="0" r="0" b="0"/>
            </a:stretch>
          </a:blipFill>
        </p:spPr>
      </p:sp>
      <p:sp>
        <p:nvSpPr>
          <p:cNvPr name="TextBox 13" id="13"/>
          <p:cNvSpPr txBox="true"/>
          <p:nvPr/>
        </p:nvSpPr>
        <p:spPr>
          <a:xfrm rot="0">
            <a:off x="1045856" y="1132753"/>
            <a:ext cx="16196288" cy="542925"/>
          </a:xfrm>
          <a:prstGeom prst="rect">
            <a:avLst/>
          </a:prstGeom>
        </p:spPr>
        <p:txBody>
          <a:bodyPr anchor="t" rtlCol="false" tIns="0" lIns="0" bIns="0" rIns="0">
            <a:spAutoFit/>
          </a:bodyPr>
          <a:lstStyle/>
          <a:p>
            <a:pPr algn="ctr" marL="0" indent="0" lvl="0">
              <a:lnSpc>
                <a:spcPts val="3791"/>
              </a:lnSpc>
              <a:spcBef>
                <a:spcPct val="0"/>
              </a:spcBef>
            </a:pPr>
            <a:r>
              <a:rPr lang="en-US" b="true" sz="3159">
                <a:solidFill>
                  <a:srgbClr val="FFFFFF"/>
                </a:solidFill>
                <a:latin typeface="Times New Roman Bold"/>
                <a:ea typeface="Times New Roman Bold"/>
                <a:cs typeface="Times New Roman Bold"/>
                <a:sym typeface="Times New Roman Bold"/>
              </a:rPr>
              <a:t>ЗМІНИ ДО ПОРЯДКУ РЕАЛІЗАЦІЇ АРЕШТОВАНОГО МАЙНА</a:t>
            </a:r>
          </a:p>
        </p:txBody>
      </p:sp>
      <p:sp>
        <p:nvSpPr>
          <p:cNvPr name="TextBox 14" id="14"/>
          <p:cNvSpPr txBox="true"/>
          <p:nvPr/>
        </p:nvSpPr>
        <p:spPr>
          <a:xfrm rot="0">
            <a:off x="1608370" y="4870998"/>
            <a:ext cx="7159280" cy="4221184"/>
          </a:xfrm>
          <a:prstGeom prst="rect">
            <a:avLst/>
          </a:prstGeom>
        </p:spPr>
        <p:txBody>
          <a:bodyPr anchor="t" rtlCol="false" tIns="0" lIns="0" bIns="0" rIns="0">
            <a:spAutoFit/>
          </a:bodyPr>
          <a:lstStyle/>
          <a:p>
            <a:pPr algn="l">
              <a:lnSpc>
                <a:spcPts val="3061"/>
              </a:lnSpc>
            </a:pPr>
            <a:r>
              <a:rPr lang="en-US" sz="2186" spc="120" b="true">
                <a:solidFill>
                  <a:srgbClr val="19191A"/>
                </a:solidFill>
                <a:latin typeface="Times New Roman Bold"/>
                <a:ea typeface="Times New Roman Bold"/>
                <a:cs typeface="Times New Roman Bold"/>
                <a:sym typeface="Times New Roman Bold"/>
              </a:rPr>
              <a:t>Доповнення п. 1 розділу І Порядку</a:t>
            </a:r>
            <a:r>
              <a:rPr lang="en-US" sz="2186" spc="120">
                <a:solidFill>
                  <a:srgbClr val="19191A"/>
                </a:solidFill>
                <a:latin typeface="Times New Roman"/>
                <a:ea typeface="Times New Roman"/>
                <a:cs typeface="Times New Roman"/>
                <a:sym typeface="Times New Roman"/>
              </a:rPr>
              <a:t> поняттям «реалізація арештованого майна», а саме, що «реалізація арештованого майна – продаж майна боржника, що здійснюється шляхом проведення е-аукціонів або аукціонів за фіксованою ціною та охоплює період з моменту внесення в Систему інформаційного повідомлення про е-аукціон (аукціон за фіксованою ціною), проведення власне </a:t>
            </a:r>
          </a:p>
          <a:p>
            <a:pPr algn="l" marL="0" indent="0" lvl="0">
              <a:lnSpc>
                <a:spcPts val="3061"/>
              </a:lnSpc>
              <a:spcBef>
                <a:spcPct val="0"/>
              </a:spcBef>
            </a:pPr>
            <a:r>
              <a:rPr lang="en-US" sz="2186" spc="120">
                <a:solidFill>
                  <a:srgbClr val="19191A"/>
                </a:solidFill>
                <a:latin typeface="Times New Roman"/>
                <a:ea typeface="Times New Roman"/>
                <a:cs typeface="Times New Roman"/>
                <a:sym typeface="Times New Roman"/>
              </a:rPr>
              <a:t>е-аукціону (в тому числі повторного, третього) та оформлення його результатів».</a:t>
            </a:r>
          </a:p>
        </p:txBody>
      </p:sp>
      <p:sp>
        <p:nvSpPr>
          <p:cNvPr name="TextBox 15" id="15"/>
          <p:cNvSpPr txBox="true"/>
          <p:nvPr/>
        </p:nvSpPr>
        <p:spPr>
          <a:xfrm rot="0">
            <a:off x="9723670" y="4870998"/>
            <a:ext cx="7159280" cy="3078184"/>
          </a:xfrm>
          <a:prstGeom prst="rect">
            <a:avLst/>
          </a:prstGeom>
        </p:spPr>
        <p:txBody>
          <a:bodyPr anchor="t" rtlCol="false" tIns="0" lIns="0" bIns="0" rIns="0">
            <a:spAutoFit/>
          </a:bodyPr>
          <a:lstStyle/>
          <a:p>
            <a:pPr algn="l">
              <a:lnSpc>
                <a:spcPts val="3061"/>
              </a:lnSpc>
            </a:pPr>
            <a:r>
              <a:rPr lang="en-US" sz="2186" spc="120" b="true">
                <a:solidFill>
                  <a:srgbClr val="19191A"/>
                </a:solidFill>
                <a:latin typeface="Times New Roman Bold"/>
                <a:ea typeface="Times New Roman Bold"/>
                <a:cs typeface="Times New Roman Bold"/>
                <a:sym typeface="Times New Roman Bold"/>
              </a:rPr>
              <a:t>Доповнення п. 1 розділу ІХ Порядку абзацом 5 наступного змісту: «</a:t>
            </a:r>
            <a:r>
              <a:rPr lang="en-US" sz="2186" spc="120">
                <a:solidFill>
                  <a:srgbClr val="19191A"/>
                </a:solidFill>
                <a:latin typeface="Times New Roman"/>
                <a:ea typeface="Times New Roman"/>
                <a:cs typeface="Times New Roman"/>
                <a:sym typeface="Times New Roman"/>
              </a:rPr>
              <a:t>Повторний (третій) </a:t>
            </a:r>
          </a:p>
          <a:p>
            <a:pPr algn="l">
              <a:lnSpc>
                <a:spcPts val="3061"/>
              </a:lnSpc>
            </a:pPr>
            <a:r>
              <a:rPr lang="en-US" sz="2186" spc="120">
                <a:solidFill>
                  <a:srgbClr val="19191A"/>
                </a:solidFill>
                <a:latin typeface="Times New Roman"/>
                <a:ea typeface="Times New Roman"/>
                <a:cs typeface="Times New Roman"/>
                <a:sym typeface="Times New Roman"/>
              </a:rPr>
              <a:t>е-аукціон проводиться в межах тієї ж процедури реалізації арештованого майна, </a:t>
            </a:r>
          </a:p>
          <a:p>
            <a:pPr algn="l" marL="0" indent="0" lvl="0">
              <a:lnSpc>
                <a:spcPts val="3061"/>
              </a:lnSpc>
              <a:spcBef>
                <a:spcPct val="0"/>
              </a:spcBef>
            </a:pPr>
            <a:r>
              <a:rPr lang="en-US" sz="2186" spc="120">
                <a:solidFill>
                  <a:srgbClr val="19191A"/>
                </a:solidFill>
                <a:latin typeface="Times New Roman"/>
                <a:ea typeface="Times New Roman"/>
                <a:cs typeface="Times New Roman"/>
                <a:sym typeface="Times New Roman"/>
              </a:rPr>
              <a:t>що і перший е-аукціон, розпочатої з моменту внесення в Систему першого інформаційного повідомлення, без подання виконавцем нової заявки на реалізацію арештованого майна».</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19191A"/>
        </a:solidFill>
      </p:bgPr>
    </p:bg>
    <p:spTree>
      <p:nvGrpSpPr>
        <p:cNvPr id="1" name=""/>
        <p:cNvGrpSpPr/>
        <p:nvPr/>
      </p:nvGrpSpPr>
      <p:grpSpPr>
        <a:xfrm>
          <a:off x="0" y="0"/>
          <a:ext cx="0" cy="0"/>
          <a:chOff x="0" y="0"/>
          <a:chExt cx="0" cy="0"/>
        </a:xfrm>
      </p:grpSpPr>
      <p:sp>
        <p:nvSpPr>
          <p:cNvPr name="Freeform 2" id="2"/>
          <p:cNvSpPr/>
          <p:nvPr/>
        </p:nvSpPr>
        <p:spPr>
          <a:xfrm flipH="false" flipV="false" rot="1472775">
            <a:off x="8399527" y="166826"/>
            <a:ext cx="8621276" cy="11067758"/>
          </a:xfrm>
          <a:custGeom>
            <a:avLst/>
            <a:gdLst/>
            <a:ahLst/>
            <a:cxnLst/>
            <a:rect r="r" b="b" t="t" l="l"/>
            <a:pathLst>
              <a:path h="11067758" w="8621276">
                <a:moveTo>
                  <a:pt x="0" y="0"/>
                </a:moveTo>
                <a:lnTo>
                  <a:pt x="8621276" y="0"/>
                </a:lnTo>
                <a:lnTo>
                  <a:pt x="8621276" y="11067758"/>
                </a:lnTo>
                <a:lnTo>
                  <a:pt x="0" y="11067758"/>
                </a:lnTo>
                <a:lnTo>
                  <a:pt x="0" y="0"/>
                </a:lnTo>
                <a:close/>
              </a:path>
            </a:pathLst>
          </a:custGeom>
          <a:blipFill>
            <a:blip r:embed="rId2">
              <a:alphaModFix amt="4000"/>
            </a:blip>
            <a:stretch>
              <a:fillRect l="0" t="0" r="-342680" b="0"/>
            </a:stretch>
          </a:blipFill>
        </p:spPr>
      </p:sp>
      <p:sp>
        <p:nvSpPr>
          <p:cNvPr name="TextBox 3" id="3"/>
          <p:cNvSpPr txBox="true"/>
          <p:nvPr/>
        </p:nvSpPr>
        <p:spPr>
          <a:xfrm rot="0">
            <a:off x="2091712" y="966292"/>
            <a:ext cx="14104577" cy="561975"/>
          </a:xfrm>
          <a:prstGeom prst="rect">
            <a:avLst/>
          </a:prstGeom>
        </p:spPr>
        <p:txBody>
          <a:bodyPr anchor="t" rtlCol="false" tIns="0" lIns="0" bIns="0" rIns="0">
            <a:spAutoFit/>
          </a:bodyPr>
          <a:lstStyle/>
          <a:p>
            <a:pPr algn="ctr" marL="0" indent="0" lvl="0">
              <a:lnSpc>
                <a:spcPts val="3911"/>
              </a:lnSpc>
              <a:spcBef>
                <a:spcPct val="0"/>
              </a:spcBef>
            </a:pPr>
            <a:r>
              <a:rPr lang="en-US" b="true" sz="3259" strike="noStrike" u="none">
                <a:solidFill>
                  <a:srgbClr val="FFFFFF"/>
                </a:solidFill>
                <a:latin typeface="Times New Roman Bold"/>
                <a:ea typeface="Times New Roman Bold"/>
                <a:cs typeface="Times New Roman Bold"/>
                <a:sym typeface="Times New Roman Bold"/>
              </a:rPr>
              <a:t>ПРОБЛЕМНІ ПИТАННЯ НОРМАТИВНО-ПРАВОВОГО РЕГУЛЮВАННЯ</a:t>
            </a:r>
          </a:p>
        </p:txBody>
      </p:sp>
      <p:grpSp>
        <p:nvGrpSpPr>
          <p:cNvPr name="Group 4" id="4"/>
          <p:cNvGrpSpPr/>
          <p:nvPr/>
        </p:nvGrpSpPr>
        <p:grpSpPr>
          <a:xfrm rot="0">
            <a:off x="1113855" y="2299792"/>
            <a:ext cx="15823960" cy="1586580"/>
            <a:chOff x="0" y="0"/>
            <a:chExt cx="21098614" cy="2115440"/>
          </a:xfrm>
        </p:grpSpPr>
        <p:grpSp>
          <p:nvGrpSpPr>
            <p:cNvPr name="Group 5" id="5"/>
            <p:cNvGrpSpPr/>
            <p:nvPr/>
          </p:nvGrpSpPr>
          <p:grpSpPr>
            <a:xfrm rot="0">
              <a:off x="0" y="0"/>
              <a:ext cx="21098614" cy="2115440"/>
              <a:chOff x="0" y="0"/>
              <a:chExt cx="4167627" cy="417865"/>
            </a:xfrm>
          </p:grpSpPr>
          <p:sp>
            <p:nvSpPr>
              <p:cNvPr name="Freeform 6" id="6"/>
              <p:cNvSpPr/>
              <p:nvPr/>
            </p:nvSpPr>
            <p:spPr>
              <a:xfrm flipH="false" flipV="false" rot="0">
                <a:off x="0" y="0"/>
                <a:ext cx="4167627" cy="417865"/>
              </a:xfrm>
              <a:custGeom>
                <a:avLst/>
                <a:gdLst/>
                <a:ahLst/>
                <a:cxnLst/>
                <a:rect r="r" b="b" t="t" l="l"/>
                <a:pathLst>
                  <a:path h="417865" w="4167627">
                    <a:moveTo>
                      <a:pt x="0" y="0"/>
                    </a:moveTo>
                    <a:lnTo>
                      <a:pt x="4167627" y="0"/>
                    </a:lnTo>
                    <a:lnTo>
                      <a:pt x="4167627" y="417865"/>
                    </a:lnTo>
                    <a:lnTo>
                      <a:pt x="0" y="417865"/>
                    </a:lnTo>
                    <a:close/>
                  </a:path>
                </a:pathLst>
              </a:custGeom>
              <a:solidFill>
                <a:srgbClr val="3664A5"/>
              </a:solidFill>
            </p:spPr>
          </p:sp>
          <p:sp>
            <p:nvSpPr>
              <p:cNvPr name="TextBox 7" id="7"/>
              <p:cNvSpPr txBox="true"/>
              <p:nvPr/>
            </p:nvSpPr>
            <p:spPr>
              <a:xfrm>
                <a:off x="0" y="-47625"/>
                <a:ext cx="4167627" cy="465490"/>
              </a:xfrm>
              <a:prstGeom prst="rect">
                <a:avLst/>
              </a:prstGeom>
            </p:spPr>
            <p:txBody>
              <a:bodyPr anchor="ctr" rtlCol="false" tIns="50800" lIns="50800" bIns="50800" rIns="50800"/>
              <a:lstStyle/>
              <a:p>
                <a:pPr algn="ctr">
                  <a:lnSpc>
                    <a:spcPts val="2704"/>
                  </a:lnSpc>
                </a:pPr>
              </a:p>
            </p:txBody>
          </p:sp>
        </p:grpSp>
        <p:sp>
          <p:nvSpPr>
            <p:cNvPr name="TextBox 8" id="8"/>
            <p:cNvSpPr txBox="true"/>
            <p:nvPr/>
          </p:nvSpPr>
          <p:spPr>
            <a:xfrm rot="0">
              <a:off x="324448" y="82345"/>
              <a:ext cx="20449717" cy="1845974"/>
            </a:xfrm>
            <a:prstGeom prst="rect">
              <a:avLst/>
            </a:prstGeom>
          </p:spPr>
          <p:txBody>
            <a:bodyPr anchor="t" rtlCol="false" tIns="0" lIns="0" bIns="0" rIns="0">
              <a:spAutoFit/>
            </a:bodyPr>
            <a:lstStyle/>
            <a:p>
              <a:pPr algn="l" marL="0" indent="0" lvl="0">
                <a:lnSpc>
                  <a:spcPts val="3621"/>
                </a:lnSpc>
                <a:spcBef>
                  <a:spcPct val="0"/>
                </a:spcBef>
              </a:pPr>
              <a:r>
                <a:rPr lang="en-US" sz="2586" spc="142">
                  <a:solidFill>
                    <a:srgbClr val="FFFFFF"/>
                  </a:solidFill>
                  <a:latin typeface="Times New Roman"/>
                  <a:ea typeface="Times New Roman"/>
                  <a:cs typeface="Times New Roman"/>
                  <a:sym typeface="Times New Roman"/>
                </a:rPr>
                <a:t>Закон України «Про виконавче провадження» (далі — ЗУ «Про ВП») та Кодекс України з процедур банкрутства (далі — КУзПБ) оперують різними поняттями щодо відчуження майна боржника.</a:t>
              </a:r>
            </a:p>
          </p:txBody>
        </p:sp>
      </p:grpSp>
      <p:grpSp>
        <p:nvGrpSpPr>
          <p:cNvPr name="Group 9" id="9"/>
          <p:cNvGrpSpPr/>
          <p:nvPr/>
        </p:nvGrpSpPr>
        <p:grpSpPr>
          <a:xfrm rot="0">
            <a:off x="1499771" y="4846795"/>
            <a:ext cx="14571149" cy="1484006"/>
            <a:chOff x="0" y="0"/>
            <a:chExt cx="15564800" cy="1585204"/>
          </a:xfrm>
        </p:grpSpPr>
        <p:sp>
          <p:nvSpPr>
            <p:cNvPr name="Freeform 10" id="10"/>
            <p:cNvSpPr/>
            <p:nvPr/>
          </p:nvSpPr>
          <p:spPr>
            <a:xfrm flipH="false" flipV="false" rot="0">
              <a:off x="0" y="0"/>
              <a:ext cx="15564800" cy="1585205"/>
            </a:xfrm>
            <a:custGeom>
              <a:avLst/>
              <a:gdLst/>
              <a:ahLst/>
              <a:cxnLst/>
              <a:rect r="r" b="b" t="t" l="l"/>
              <a:pathLst>
                <a:path h="1585205" w="15564800">
                  <a:moveTo>
                    <a:pt x="15440340" y="1585204"/>
                  </a:moveTo>
                  <a:lnTo>
                    <a:pt x="124460" y="1585204"/>
                  </a:lnTo>
                  <a:cubicBezTo>
                    <a:pt x="55880" y="1585204"/>
                    <a:pt x="0" y="1529324"/>
                    <a:pt x="0" y="1460744"/>
                  </a:cubicBezTo>
                  <a:lnTo>
                    <a:pt x="0" y="124460"/>
                  </a:lnTo>
                  <a:cubicBezTo>
                    <a:pt x="0" y="55880"/>
                    <a:pt x="55880" y="0"/>
                    <a:pt x="124460" y="0"/>
                  </a:cubicBezTo>
                  <a:lnTo>
                    <a:pt x="15440340" y="0"/>
                  </a:lnTo>
                  <a:cubicBezTo>
                    <a:pt x="15508920" y="0"/>
                    <a:pt x="15564800" y="55880"/>
                    <a:pt x="15564800" y="124460"/>
                  </a:cubicBezTo>
                  <a:lnTo>
                    <a:pt x="15564800" y="1460744"/>
                  </a:lnTo>
                  <a:cubicBezTo>
                    <a:pt x="15564800" y="1529324"/>
                    <a:pt x="15508920" y="1585205"/>
                    <a:pt x="15440340" y="1585205"/>
                  </a:cubicBezTo>
                  <a:close/>
                </a:path>
              </a:pathLst>
            </a:custGeom>
            <a:solidFill>
              <a:srgbClr val="FFFFFF"/>
            </a:solidFill>
          </p:spPr>
        </p:sp>
      </p:grpSp>
      <p:sp>
        <p:nvSpPr>
          <p:cNvPr name="TextBox 11" id="11"/>
          <p:cNvSpPr txBox="true"/>
          <p:nvPr/>
        </p:nvSpPr>
        <p:spPr>
          <a:xfrm rot="0">
            <a:off x="1905819" y="5377548"/>
            <a:ext cx="13759052" cy="614384"/>
          </a:xfrm>
          <a:prstGeom prst="rect">
            <a:avLst/>
          </a:prstGeom>
        </p:spPr>
        <p:txBody>
          <a:bodyPr anchor="t" rtlCol="false" tIns="0" lIns="0" bIns="0" rIns="0">
            <a:spAutoFit/>
          </a:bodyPr>
          <a:lstStyle/>
          <a:p>
            <a:pPr algn="l" marL="0" indent="0" lvl="0">
              <a:lnSpc>
                <a:spcPts val="2361"/>
              </a:lnSpc>
              <a:spcBef>
                <a:spcPct val="0"/>
              </a:spcBef>
            </a:pPr>
            <a:r>
              <a:rPr lang="en-US" b="true" sz="1686" spc="92">
                <a:solidFill>
                  <a:srgbClr val="19191A"/>
                </a:solidFill>
                <a:latin typeface="Times New Roman Bold"/>
                <a:ea typeface="Times New Roman Bold"/>
                <a:cs typeface="Times New Roman Bold"/>
                <a:sym typeface="Times New Roman Bold"/>
              </a:rPr>
              <a:t>КУзПБ оперує поняттями «продаж майна» (назва Розділу V Книги третьої КУзПБ) та «продаж майна боржника» (частина перша статті 68 КУзПБ).</a:t>
            </a:r>
          </a:p>
        </p:txBody>
      </p:sp>
      <p:grpSp>
        <p:nvGrpSpPr>
          <p:cNvPr name="Group 12" id="12"/>
          <p:cNvGrpSpPr/>
          <p:nvPr/>
        </p:nvGrpSpPr>
        <p:grpSpPr>
          <a:xfrm rot="0">
            <a:off x="1113855" y="4541920"/>
            <a:ext cx="902304" cy="902304"/>
            <a:chOff x="0" y="0"/>
            <a:chExt cx="1203072" cy="1203072"/>
          </a:xfrm>
        </p:grpSpPr>
        <p:grpSp>
          <p:nvGrpSpPr>
            <p:cNvPr name="Group 13" id="13"/>
            <p:cNvGrpSpPr/>
            <p:nvPr/>
          </p:nvGrpSpPr>
          <p:grpSpPr>
            <a:xfrm rot="0">
              <a:off x="0" y="0"/>
              <a:ext cx="1203072" cy="1203072"/>
              <a:chOff x="0" y="0"/>
              <a:chExt cx="6350000" cy="6350000"/>
            </a:xfrm>
          </p:grpSpPr>
          <p:sp>
            <p:nvSpPr>
              <p:cNvPr name="Freeform 14" id="14"/>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664A5"/>
              </a:solidFill>
            </p:spPr>
          </p:sp>
        </p:grpSp>
        <p:sp>
          <p:nvSpPr>
            <p:cNvPr name="TextBox 15" id="15"/>
            <p:cNvSpPr txBox="true"/>
            <p:nvPr/>
          </p:nvSpPr>
          <p:spPr>
            <a:xfrm rot="0">
              <a:off x="176711" y="24311"/>
              <a:ext cx="849649" cy="1002049"/>
            </a:xfrm>
            <a:prstGeom prst="rect">
              <a:avLst/>
            </a:prstGeom>
          </p:spPr>
          <p:txBody>
            <a:bodyPr anchor="t" rtlCol="false" tIns="0" lIns="0" bIns="0" rIns="0">
              <a:spAutoFit/>
            </a:bodyPr>
            <a:lstStyle/>
            <a:p>
              <a:pPr algn="ctr">
                <a:lnSpc>
                  <a:spcPts val="6605"/>
                </a:lnSpc>
              </a:pPr>
              <a:r>
                <a:rPr lang="en-US" b="true" sz="4207">
                  <a:solidFill>
                    <a:srgbClr val="FFFFFF"/>
                  </a:solidFill>
                  <a:latin typeface="Open Sans Bold"/>
                  <a:ea typeface="Open Sans Bold"/>
                  <a:cs typeface="Open Sans Bold"/>
                  <a:sym typeface="Open Sans Bold"/>
                </a:rPr>
                <a:t>1</a:t>
              </a:r>
            </a:p>
          </p:txBody>
        </p:sp>
      </p:grpSp>
      <p:grpSp>
        <p:nvGrpSpPr>
          <p:cNvPr name="Group 16" id="16"/>
          <p:cNvGrpSpPr/>
          <p:nvPr/>
        </p:nvGrpSpPr>
        <p:grpSpPr>
          <a:xfrm rot="0">
            <a:off x="1499771" y="7256537"/>
            <a:ext cx="14571149" cy="1780482"/>
            <a:chOff x="0" y="0"/>
            <a:chExt cx="15564800" cy="1901898"/>
          </a:xfrm>
        </p:grpSpPr>
        <p:sp>
          <p:nvSpPr>
            <p:cNvPr name="Freeform 17" id="17"/>
            <p:cNvSpPr/>
            <p:nvPr/>
          </p:nvSpPr>
          <p:spPr>
            <a:xfrm flipH="false" flipV="false" rot="0">
              <a:off x="0" y="0"/>
              <a:ext cx="15564800" cy="1901898"/>
            </a:xfrm>
            <a:custGeom>
              <a:avLst/>
              <a:gdLst/>
              <a:ahLst/>
              <a:cxnLst/>
              <a:rect r="r" b="b" t="t" l="l"/>
              <a:pathLst>
                <a:path h="1901898" w="15564800">
                  <a:moveTo>
                    <a:pt x="15440340" y="1901898"/>
                  </a:moveTo>
                  <a:lnTo>
                    <a:pt x="124460" y="1901898"/>
                  </a:lnTo>
                  <a:cubicBezTo>
                    <a:pt x="55880" y="1901898"/>
                    <a:pt x="0" y="1846018"/>
                    <a:pt x="0" y="1777438"/>
                  </a:cubicBezTo>
                  <a:lnTo>
                    <a:pt x="0" y="124460"/>
                  </a:lnTo>
                  <a:cubicBezTo>
                    <a:pt x="0" y="55880"/>
                    <a:pt x="55880" y="0"/>
                    <a:pt x="124460" y="0"/>
                  </a:cubicBezTo>
                  <a:lnTo>
                    <a:pt x="15440340" y="0"/>
                  </a:lnTo>
                  <a:cubicBezTo>
                    <a:pt x="15508920" y="0"/>
                    <a:pt x="15564800" y="55880"/>
                    <a:pt x="15564800" y="124460"/>
                  </a:cubicBezTo>
                  <a:lnTo>
                    <a:pt x="15564800" y="1777438"/>
                  </a:lnTo>
                  <a:cubicBezTo>
                    <a:pt x="15564800" y="1846018"/>
                    <a:pt x="15508920" y="1901898"/>
                    <a:pt x="15440340" y="1901898"/>
                  </a:cubicBezTo>
                  <a:close/>
                </a:path>
              </a:pathLst>
            </a:custGeom>
            <a:solidFill>
              <a:srgbClr val="FFFFFF"/>
            </a:solidFill>
          </p:spPr>
        </p:sp>
      </p:grpSp>
      <p:sp>
        <p:nvSpPr>
          <p:cNvPr name="TextBox 18" id="18"/>
          <p:cNvSpPr txBox="true"/>
          <p:nvPr/>
        </p:nvSpPr>
        <p:spPr>
          <a:xfrm rot="0">
            <a:off x="1905819" y="7788724"/>
            <a:ext cx="13759052" cy="909659"/>
          </a:xfrm>
          <a:prstGeom prst="rect">
            <a:avLst/>
          </a:prstGeom>
        </p:spPr>
        <p:txBody>
          <a:bodyPr anchor="t" rtlCol="false" tIns="0" lIns="0" bIns="0" rIns="0">
            <a:spAutoFit/>
          </a:bodyPr>
          <a:lstStyle/>
          <a:p>
            <a:pPr algn="l" marL="0" indent="0" lvl="0">
              <a:lnSpc>
                <a:spcPts val="2361"/>
              </a:lnSpc>
              <a:spcBef>
                <a:spcPct val="0"/>
              </a:spcBef>
            </a:pPr>
            <a:r>
              <a:rPr lang="en-US" b="true" sz="1686" spc="92">
                <a:solidFill>
                  <a:srgbClr val="19191A"/>
                </a:solidFill>
                <a:latin typeface="Times New Roman Bold"/>
                <a:ea typeface="Times New Roman Bold"/>
                <a:cs typeface="Times New Roman Bold"/>
                <a:sym typeface="Times New Roman Bold"/>
              </a:rPr>
              <a:t>Натомість ЗУ «Про ВП» оперує поняттям «реалізація арештованого майна» (частина перша статті 61 ЗУ «Про ВП») та не містить поняття «продаж майна боржника», що впливає на правозастосування норм КУзПБ про поширення дії мораторію на задоволення вимог кредиторів.</a:t>
            </a:r>
          </a:p>
        </p:txBody>
      </p:sp>
      <p:grpSp>
        <p:nvGrpSpPr>
          <p:cNvPr name="Group 19" id="19"/>
          <p:cNvGrpSpPr/>
          <p:nvPr/>
        </p:nvGrpSpPr>
        <p:grpSpPr>
          <a:xfrm rot="0">
            <a:off x="1113855" y="6838795"/>
            <a:ext cx="902304" cy="902304"/>
            <a:chOff x="0" y="0"/>
            <a:chExt cx="1203072" cy="1203072"/>
          </a:xfrm>
        </p:grpSpPr>
        <p:grpSp>
          <p:nvGrpSpPr>
            <p:cNvPr name="Group 20" id="20"/>
            <p:cNvGrpSpPr/>
            <p:nvPr/>
          </p:nvGrpSpPr>
          <p:grpSpPr>
            <a:xfrm rot="0">
              <a:off x="0" y="0"/>
              <a:ext cx="1203072" cy="1203072"/>
              <a:chOff x="0" y="0"/>
              <a:chExt cx="6350000" cy="6350000"/>
            </a:xfrm>
          </p:grpSpPr>
          <p:sp>
            <p:nvSpPr>
              <p:cNvPr name="Freeform 21" id="2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664A5"/>
              </a:solidFill>
            </p:spPr>
          </p:sp>
        </p:grpSp>
        <p:sp>
          <p:nvSpPr>
            <p:cNvPr name="TextBox 22" id="22"/>
            <p:cNvSpPr txBox="true"/>
            <p:nvPr/>
          </p:nvSpPr>
          <p:spPr>
            <a:xfrm rot="0">
              <a:off x="176711" y="24311"/>
              <a:ext cx="849649" cy="1002049"/>
            </a:xfrm>
            <a:prstGeom prst="rect">
              <a:avLst/>
            </a:prstGeom>
          </p:spPr>
          <p:txBody>
            <a:bodyPr anchor="t" rtlCol="false" tIns="0" lIns="0" bIns="0" rIns="0">
              <a:spAutoFit/>
            </a:bodyPr>
            <a:lstStyle/>
            <a:p>
              <a:pPr algn="ctr">
                <a:lnSpc>
                  <a:spcPts val="6605"/>
                </a:lnSpc>
              </a:pPr>
              <a:r>
                <a:rPr lang="en-US" b="true" sz="4207">
                  <a:solidFill>
                    <a:srgbClr val="FFFFFF"/>
                  </a:solidFill>
                  <a:latin typeface="Open Sans Bold"/>
                  <a:ea typeface="Open Sans Bold"/>
                  <a:cs typeface="Open Sans Bold"/>
                  <a:sym typeface="Open Sans Bold"/>
                </a:rPr>
                <a:t>2</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19191A"/>
        </a:solidFill>
      </p:bgPr>
    </p:bg>
    <p:spTree>
      <p:nvGrpSpPr>
        <p:cNvPr id="1" name=""/>
        <p:cNvGrpSpPr/>
        <p:nvPr/>
      </p:nvGrpSpPr>
      <p:grpSpPr>
        <a:xfrm>
          <a:off x="0" y="0"/>
          <a:ext cx="0" cy="0"/>
          <a:chOff x="0" y="0"/>
          <a:chExt cx="0" cy="0"/>
        </a:xfrm>
      </p:grpSpPr>
      <p:sp>
        <p:nvSpPr>
          <p:cNvPr name="Freeform 2" id="2"/>
          <p:cNvSpPr/>
          <p:nvPr/>
        </p:nvSpPr>
        <p:spPr>
          <a:xfrm flipH="false" flipV="false" rot="1472775">
            <a:off x="8399527" y="166826"/>
            <a:ext cx="8621276" cy="11067758"/>
          </a:xfrm>
          <a:custGeom>
            <a:avLst/>
            <a:gdLst/>
            <a:ahLst/>
            <a:cxnLst/>
            <a:rect r="r" b="b" t="t" l="l"/>
            <a:pathLst>
              <a:path h="11067758" w="8621276">
                <a:moveTo>
                  <a:pt x="0" y="0"/>
                </a:moveTo>
                <a:lnTo>
                  <a:pt x="8621276" y="0"/>
                </a:lnTo>
                <a:lnTo>
                  <a:pt x="8621276" y="11067758"/>
                </a:lnTo>
                <a:lnTo>
                  <a:pt x="0" y="11067758"/>
                </a:lnTo>
                <a:lnTo>
                  <a:pt x="0" y="0"/>
                </a:lnTo>
                <a:close/>
              </a:path>
            </a:pathLst>
          </a:custGeom>
          <a:blipFill>
            <a:blip r:embed="rId2">
              <a:alphaModFix amt="4000"/>
            </a:blip>
            <a:stretch>
              <a:fillRect l="0" t="0" r="-342680" b="0"/>
            </a:stretch>
          </a:blipFill>
        </p:spPr>
      </p:sp>
      <p:grpSp>
        <p:nvGrpSpPr>
          <p:cNvPr name="Group 3" id="3"/>
          <p:cNvGrpSpPr/>
          <p:nvPr/>
        </p:nvGrpSpPr>
        <p:grpSpPr>
          <a:xfrm rot="0">
            <a:off x="1172938" y="2641953"/>
            <a:ext cx="15823960" cy="2655567"/>
            <a:chOff x="0" y="0"/>
            <a:chExt cx="4167627" cy="699409"/>
          </a:xfrm>
        </p:grpSpPr>
        <p:sp>
          <p:nvSpPr>
            <p:cNvPr name="Freeform 4" id="4"/>
            <p:cNvSpPr/>
            <p:nvPr/>
          </p:nvSpPr>
          <p:spPr>
            <a:xfrm flipH="false" flipV="false" rot="0">
              <a:off x="0" y="0"/>
              <a:ext cx="4167627" cy="699409"/>
            </a:xfrm>
            <a:custGeom>
              <a:avLst/>
              <a:gdLst/>
              <a:ahLst/>
              <a:cxnLst/>
              <a:rect r="r" b="b" t="t" l="l"/>
              <a:pathLst>
                <a:path h="699409" w="4167627">
                  <a:moveTo>
                    <a:pt x="0" y="0"/>
                  </a:moveTo>
                  <a:lnTo>
                    <a:pt x="4167627" y="0"/>
                  </a:lnTo>
                  <a:lnTo>
                    <a:pt x="4167627" y="699409"/>
                  </a:lnTo>
                  <a:lnTo>
                    <a:pt x="0" y="699409"/>
                  </a:lnTo>
                  <a:close/>
                </a:path>
              </a:pathLst>
            </a:custGeom>
            <a:solidFill>
              <a:srgbClr val="3664A5"/>
            </a:solidFill>
          </p:spPr>
        </p:sp>
        <p:sp>
          <p:nvSpPr>
            <p:cNvPr name="TextBox 5" id="5"/>
            <p:cNvSpPr txBox="true"/>
            <p:nvPr/>
          </p:nvSpPr>
          <p:spPr>
            <a:xfrm>
              <a:off x="0" y="-47625"/>
              <a:ext cx="4167627" cy="747034"/>
            </a:xfrm>
            <a:prstGeom prst="rect">
              <a:avLst/>
            </a:prstGeom>
          </p:spPr>
          <p:txBody>
            <a:bodyPr anchor="ctr" rtlCol="false" tIns="50800" lIns="50800" bIns="50800" rIns="50800"/>
            <a:lstStyle/>
            <a:p>
              <a:pPr algn="ctr">
                <a:lnSpc>
                  <a:spcPts val="2704"/>
                </a:lnSpc>
              </a:pPr>
            </a:p>
          </p:txBody>
        </p:sp>
      </p:grpSp>
      <p:grpSp>
        <p:nvGrpSpPr>
          <p:cNvPr name="Group 6" id="6"/>
          <p:cNvGrpSpPr/>
          <p:nvPr/>
        </p:nvGrpSpPr>
        <p:grpSpPr>
          <a:xfrm rot="0">
            <a:off x="1291102" y="7001536"/>
            <a:ext cx="15823960" cy="1693616"/>
            <a:chOff x="0" y="0"/>
            <a:chExt cx="16903044" cy="1809109"/>
          </a:xfrm>
        </p:grpSpPr>
        <p:sp>
          <p:nvSpPr>
            <p:cNvPr name="Freeform 7" id="7"/>
            <p:cNvSpPr/>
            <p:nvPr/>
          </p:nvSpPr>
          <p:spPr>
            <a:xfrm flipH="false" flipV="false" rot="0">
              <a:off x="0" y="0"/>
              <a:ext cx="16903044" cy="1809109"/>
            </a:xfrm>
            <a:custGeom>
              <a:avLst/>
              <a:gdLst/>
              <a:ahLst/>
              <a:cxnLst/>
              <a:rect r="r" b="b" t="t" l="l"/>
              <a:pathLst>
                <a:path h="1809109" w="16903044">
                  <a:moveTo>
                    <a:pt x="16778584" y="1809109"/>
                  </a:moveTo>
                  <a:lnTo>
                    <a:pt x="124460" y="1809109"/>
                  </a:lnTo>
                  <a:cubicBezTo>
                    <a:pt x="55880" y="1809109"/>
                    <a:pt x="0" y="1753229"/>
                    <a:pt x="0" y="1684649"/>
                  </a:cubicBezTo>
                  <a:lnTo>
                    <a:pt x="0" y="124460"/>
                  </a:lnTo>
                  <a:cubicBezTo>
                    <a:pt x="0" y="55880"/>
                    <a:pt x="55880" y="0"/>
                    <a:pt x="124460" y="0"/>
                  </a:cubicBezTo>
                  <a:lnTo>
                    <a:pt x="16778584" y="0"/>
                  </a:lnTo>
                  <a:cubicBezTo>
                    <a:pt x="16847164" y="0"/>
                    <a:pt x="16903044" y="55880"/>
                    <a:pt x="16903044" y="124460"/>
                  </a:cubicBezTo>
                  <a:lnTo>
                    <a:pt x="16903044" y="1684649"/>
                  </a:lnTo>
                  <a:cubicBezTo>
                    <a:pt x="16903044" y="1753229"/>
                    <a:pt x="16847164" y="1809109"/>
                    <a:pt x="16778584" y="1809109"/>
                  </a:cubicBezTo>
                  <a:close/>
                </a:path>
              </a:pathLst>
            </a:custGeom>
            <a:solidFill>
              <a:srgbClr val="FFFFFF"/>
            </a:solidFill>
          </p:spPr>
        </p:sp>
      </p:grpSp>
      <p:sp>
        <p:nvSpPr>
          <p:cNvPr name="Freeform 8" id="8"/>
          <p:cNvSpPr/>
          <p:nvPr/>
        </p:nvSpPr>
        <p:spPr>
          <a:xfrm flipH="false" flipV="false" rot="0">
            <a:off x="8671861" y="5677389"/>
            <a:ext cx="944277" cy="944277"/>
          </a:xfrm>
          <a:custGeom>
            <a:avLst/>
            <a:gdLst/>
            <a:ahLst/>
            <a:cxnLst/>
            <a:rect r="r" b="b" t="t" l="l"/>
            <a:pathLst>
              <a:path h="944277" w="944277">
                <a:moveTo>
                  <a:pt x="0" y="0"/>
                </a:moveTo>
                <a:lnTo>
                  <a:pt x="944278" y="0"/>
                </a:lnTo>
                <a:lnTo>
                  <a:pt x="944278" y="944278"/>
                </a:lnTo>
                <a:lnTo>
                  <a:pt x="0" y="944278"/>
                </a:lnTo>
                <a:lnTo>
                  <a:pt x="0" y="0"/>
                </a:lnTo>
                <a:close/>
              </a:path>
            </a:pathLst>
          </a:custGeom>
          <a:blipFill>
            <a:blip r:embed="rId3"/>
            <a:stretch>
              <a:fillRect l="0" t="0" r="0" b="0"/>
            </a:stretch>
          </a:blipFill>
        </p:spPr>
      </p:sp>
      <p:sp>
        <p:nvSpPr>
          <p:cNvPr name="TextBox 9" id="9"/>
          <p:cNvSpPr txBox="true"/>
          <p:nvPr/>
        </p:nvSpPr>
        <p:spPr>
          <a:xfrm rot="0">
            <a:off x="1534438" y="7090619"/>
            <a:ext cx="15337288" cy="1410675"/>
          </a:xfrm>
          <a:prstGeom prst="rect">
            <a:avLst/>
          </a:prstGeom>
        </p:spPr>
        <p:txBody>
          <a:bodyPr anchor="t" rtlCol="false" tIns="0" lIns="0" bIns="0" rIns="0">
            <a:spAutoFit/>
          </a:bodyPr>
          <a:lstStyle/>
          <a:p>
            <a:pPr algn="l" marL="0" indent="0" lvl="0">
              <a:lnSpc>
                <a:spcPts val="3621"/>
              </a:lnSpc>
              <a:spcBef>
                <a:spcPct val="0"/>
              </a:spcBef>
            </a:pPr>
            <a:r>
              <a:rPr lang="en-US" sz="2586" spc="142">
                <a:solidFill>
                  <a:srgbClr val="19191A"/>
                </a:solidFill>
                <a:latin typeface="Times New Roman"/>
                <a:ea typeface="Times New Roman"/>
                <a:cs typeface="Times New Roman"/>
                <a:sym typeface="Times New Roman"/>
              </a:rPr>
              <a:t>На виконання цієї статті постановою </a:t>
            </a:r>
            <a:r>
              <a:rPr lang="en-US" b="true" sz="2586" spc="142">
                <a:solidFill>
                  <a:srgbClr val="19191A"/>
                </a:solidFill>
                <a:latin typeface="Times New Roman Bold"/>
                <a:ea typeface="Times New Roman Bold"/>
                <a:cs typeface="Times New Roman Bold"/>
                <a:sym typeface="Times New Roman Bold"/>
              </a:rPr>
              <a:t>КМУ від 02.10.2019 № 865</a:t>
            </a:r>
            <a:r>
              <a:rPr lang="en-US" sz="2586" spc="142">
                <a:solidFill>
                  <a:srgbClr val="19191A"/>
                </a:solidFill>
                <a:latin typeface="Times New Roman"/>
                <a:ea typeface="Times New Roman"/>
                <a:cs typeface="Times New Roman"/>
                <a:sym typeface="Times New Roman"/>
              </a:rPr>
              <a:t> було затверджено «Порядок організації та проведення аукціонів з продажу майна боржників у справах про банкрутство (неплатоспроможність)». </a:t>
            </a:r>
          </a:p>
        </p:txBody>
      </p:sp>
      <p:sp>
        <p:nvSpPr>
          <p:cNvPr name="TextBox 10" id="10"/>
          <p:cNvSpPr txBox="true"/>
          <p:nvPr/>
        </p:nvSpPr>
        <p:spPr>
          <a:xfrm rot="0">
            <a:off x="1416274" y="2754812"/>
            <a:ext cx="15337288" cy="2325075"/>
          </a:xfrm>
          <a:prstGeom prst="rect">
            <a:avLst/>
          </a:prstGeom>
        </p:spPr>
        <p:txBody>
          <a:bodyPr anchor="t" rtlCol="false" tIns="0" lIns="0" bIns="0" rIns="0">
            <a:spAutoFit/>
          </a:bodyPr>
          <a:lstStyle/>
          <a:p>
            <a:pPr algn="l">
              <a:lnSpc>
                <a:spcPts val="3621"/>
              </a:lnSpc>
            </a:pPr>
            <a:r>
              <a:rPr lang="en-US" sz="2586" spc="142">
                <a:solidFill>
                  <a:srgbClr val="FFFFFF"/>
                </a:solidFill>
                <a:latin typeface="Times New Roman"/>
                <a:ea typeface="Times New Roman"/>
                <a:cs typeface="Times New Roman"/>
                <a:sym typeface="Times New Roman"/>
              </a:rPr>
              <a:t>Відповідно до </a:t>
            </a:r>
            <a:r>
              <a:rPr lang="en-US" sz="2586" spc="142" b="true">
                <a:solidFill>
                  <a:srgbClr val="FFFFFF"/>
                </a:solidFill>
                <a:latin typeface="Times New Roman Bold"/>
                <a:ea typeface="Times New Roman Bold"/>
                <a:cs typeface="Times New Roman Bold"/>
                <a:sym typeface="Times New Roman Bold"/>
              </a:rPr>
              <a:t>ч. 1 ст. 68 КУзПБ</a:t>
            </a:r>
            <a:r>
              <a:rPr lang="en-US" sz="2586" spc="142">
                <a:solidFill>
                  <a:srgbClr val="FFFFFF"/>
                </a:solidFill>
                <a:latin typeface="Times New Roman"/>
                <a:ea typeface="Times New Roman"/>
                <a:cs typeface="Times New Roman"/>
                <a:sym typeface="Times New Roman"/>
              </a:rPr>
              <a:t> продаж майна боржника на аукціоні відбувається </a:t>
            </a:r>
          </a:p>
          <a:p>
            <a:pPr algn="l" marL="0" indent="0" lvl="0">
              <a:lnSpc>
                <a:spcPts val="3621"/>
              </a:lnSpc>
              <a:spcBef>
                <a:spcPct val="0"/>
              </a:spcBef>
            </a:pPr>
            <a:r>
              <a:rPr lang="en-US" sz="2586" spc="142">
                <a:solidFill>
                  <a:srgbClr val="FFFFFF"/>
                </a:solidFill>
                <a:latin typeface="Times New Roman"/>
                <a:ea typeface="Times New Roman"/>
                <a:cs typeface="Times New Roman"/>
                <a:sym typeface="Times New Roman"/>
              </a:rPr>
              <a:t>в електронній торговій системі. Порядок функціонування електронної торгової системи, організації та проведення е-аукціонів, визначення розміру, сплати, повернення гарантійних внесків та сплати винагороди операторів електронних майданчиків затверджується КМУ. </a:t>
            </a:r>
          </a:p>
        </p:txBody>
      </p:sp>
      <p:sp>
        <p:nvSpPr>
          <p:cNvPr name="TextBox 11" id="11"/>
          <p:cNvSpPr txBox="true"/>
          <p:nvPr/>
        </p:nvSpPr>
        <p:spPr>
          <a:xfrm rot="0">
            <a:off x="1045856" y="962025"/>
            <a:ext cx="16196288" cy="1057275"/>
          </a:xfrm>
          <a:prstGeom prst="rect">
            <a:avLst/>
          </a:prstGeom>
        </p:spPr>
        <p:txBody>
          <a:bodyPr anchor="t" rtlCol="false" tIns="0" lIns="0" bIns="0" rIns="0">
            <a:spAutoFit/>
          </a:bodyPr>
          <a:lstStyle/>
          <a:p>
            <a:pPr algn="ctr" marL="0" indent="0" lvl="0">
              <a:lnSpc>
                <a:spcPts val="3911"/>
              </a:lnSpc>
              <a:spcBef>
                <a:spcPct val="0"/>
              </a:spcBef>
            </a:pPr>
            <a:r>
              <a:rPr lang="en-US" b="true" sz="3259">
                <a:solidFill>
                  <a:srgbClr val="FFFFFF"/>
                </a:solidFill>
                <a:latin typeface="Times New Roman Bold"/>
                <a:ea typeface="Times New Roman Bold"/>
                <a:cs typeface="Times New Roman Bold"/>
                <a:sym typeface="Times New Roman Bold"/>
              </a:rPr>
              <a:t>ПРОДАЖ МАЙНА БОРЖНИКА В ПРОВАДЖЕННІ У СПРАВІ ПРО БАНКРУТСТВО (НЕПЛАТОСПРОМОЖНІСТЬ)</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19191A"/>
        </a:solidFill>
      </p:bgPr>
    </p:bg>
    <p:spTree>
      <p:nvGrpSpPr>
        <p:cNvPr id="1" name=""/>
        <p:cNvGrpSpPr/>
        <p:nvPr/>
      </p:nvGrpSpPr>
      <p:grpSpPr>
        <a:xfrm>
          <a:off x="0" y="0"/>
          <a:ext cx="0" cy="0"/>
          <a:chOff x="0" y="0"/>
          <a:chExt cx="0" cy="0"/>
        </a:xfrm>
      </p:grpSpPr>
      <p:sp>
        <p:nvSpPr>
          <p:cNvPr name="Freeform 2" id="2"/>
          <p:cNvSpPr/>
          <p:nvPr/>
        </p:nvSpPr>
        <p:spPr>
          <a:xfrm flipH="false" flipV="false" rot="1472775">
            <a:off x="8399527" y="166826"/>
            <a:ext cx="8621276" cy="11067758"/>
          </a:xfrm>
          <a:custGeom>
            <a:avLst/>
            <a:gdLst/>
            <a:ahLst/>
            <a:cxnLst/>
            <a:rect r="r" b="b" t="t" l="l"/>
            <a:pathLst>
              <a:path h="11067758" w="8621276">
                <a:moveTo>
                  <a:pt x="0" y="0"/>
                </a:moveTo>
                <a:lnTo>
                  <a:pt x="8621276" y="0"/>
                </a:lnTo>
                <a:lnTo>
                  <a:pt x="8621276" y="11067758"/>
                </a:lnTo>
                <a:lnTo>
                  <a:pt x="0" y="11067758"/>
                </a:lnTo>
                <a:lnTo>
                  <a:pt x="0" y="0"/>
                </a:lnTo>
                <a:close/>
              </a:path>
            </a:pathLst>
          </a:custGeom>
          <a:blipFill>
            <a:blip r:embed="rId2">
              <a:alphaModFix amt="4000"/>
            </a:blip>
            <a:stretch>
              <a:fillRect l="0" t="0" r="-342680" b="0"/>
            </a:stretch>
          </a:blipFill>
        </p:spPr>
      </p:sp>
      <p:sp>
        <p:nvSpPr>
          <p:cNvPr name="TextBox 3" id="3"/>
          <p:cNvSpPr txBox="true"/>
          <p:nvPr/>
        </p:nvSpPr>
        <p:spPr>
          <a:xfrm rot="0">
            <a:off x="1045856" y="1457325"/>
            <a:ext cx="16196288" cy="561975"/>
          </a:xfrm>
          <a:prstGeom prst="rect">
            <a:avLst/>
          </a:prstGeom>
        </p:spPr>
        <p:txBody>
          <a:bodyPr anchor="t" rtlCol="false" tIns="0" lIns="0" bIns="0" rIns="0">
            <a:spAutoFit/>
          </a:bodyPr>
          <a:lstStyle/>
          <a:p>
            <a:pPr algn="ctr" marL="0" indent="0" lvl="0">
              <a:lnSpc>
                <a:spcPts val="3911"/>
              </a:lnSpc>
              <a:spcBef>
                <a:spcPct val="0"/>
              </a:spcBef>
            </a:pPr>
            <a:r>
              <a:rPr lang="en-US" b="true" sz="3259">
                <a:solidFill>
                  <a:srgbClr val="FFFFFF"/>
                </a:solidFill>
                <a:latin typeface="Times New Roman Bold"/>
                <a:ea typeface="Times New Roman Bold"/>
                <a:cs typeface="Times New Roman Bold"/>
                <a:sym typeface="Times New Roman Bold"/>
              </a:rPr>
              <a:t> РЕАЛІЗАЦІЯ АРЕШТОВАНОГО МАЙНА У ВИКОНАВЧОМУ ПРОВАДЖЕННІ</a:t>
            </a:r>
          </a:p>
        </p:txBody>
      </p:sp>
      <p:grpSp>
        <p:nvGrpSpPr>
          <p:cNvPr name="Group 4" id="4"/>
          <p:cNvGrpSpPr/>
          <p:nvPr/>
        </p:nvGrpSpPr>
        <p:grpSpPr>
          <a:xfrm rot="0">
            <a:off x="1202479" y="2986694"/>
            <a:ext cx="15883043" cy="5310077"/>
            <a:chOff x="0" y="0"/>
            <a:chExt cx="21177390" cy="7080103"/>
          </a:xfrm>
        </p:grpSpPr>
        <p:grpSp>
          <p:nvGrpSpPr>
            <p:cNvPr name="Group 5" id="5"/>
            <p:cNvGrpSpPr/>
            <p:nvPr/>
          </p:nvGrpSpPr>
          <p:grpSpPr>
            <a:xfrm rot="0">
              <a:off x="78776" y="5401738"/>
              <a:ext cx="21098614" cy="1678365"/>
              <a:chOff x="0" y="0"/>
              <a:chExt cx="16903044" cy="1344613"/>
            </a:xfrm>
          </p:grpSpPr>
          <p:sp>
            <p:nvSpPr>
              <p:cNvPr name="Freeform 6" id="6"/>
              <p:cNvSpPr/>
              <p:nvPr/>
            </p:nvSpPr>
            <p:spPr>
              <a:xfrm flipH="false" flipV="false" rot="0">
                <a:off x="0" y="0"/>
                <a:ext cx="16903044" cy="1344613"/>
              </a:xfrm>
              <a:custGeom>
                <a:avLst/>
                <a:gdLst/>
                <a:ahLst/>
                <a:cxnLst/>
                <a:rect r="r" b="b" t="t" l="l"/>
                <a:pathLst>
                  <a:path h="1344613" w="16903044">
                    <a:moveTo>
                      <a:pt x="16778584" y="1344613"/>
                    </a:moveTo>
                    <a:lnTo>
                      <a:pt x="124460" y="1344613"/>
                    </a:lnTo>
                    <a:cubicBezTo>
                      <a:pt x="55880" y="1344613"/>
                      <a:pt x="0" y="1288733"/>
                      <a:pt x="0" y="1220153"/>
                    </a:cubicBezTo>
                    <a:lnTo>
                      <a:pt x="0" y="124460"/>
                    </a:lnTo>
                    <a:cubicBezTo>
                      <a:pt x="0" y="55880"/>
                      <a:pt x="55880" y="0"/>
                      <a:pt x="124460" y="0"/>
                    </a:cubicBezTo>
                    <a:lnTo>
                      <a:pt x="16778584" y="0"/>
                    </a:lnTo>
                    <a:cubicBezTo>
                      <a:pt x="16847164" y="0"/>
                      <a:pt x="16903044" y="55880"/>
                      <a:pt x="16903044" y="124460"/>
                    </a:cubicBezTo>
                    <a:lnTo>
                      <a:pt x="16903044" y="1220153"/>
                    </a:lnTo>
                    <a:cubicBezTo>
                      <a:pt x="16903044" y="1288733"/>
                      <a:pt x="16847164" y="1344613"/>
                      <a:pt x="16778584" y="1344613"/>
                    </a:cubicBezTo>
                    <a:close/>
                  </a:path>
                </a:pathLst>
              </a:custGeom>
              <a:solidFill>
                <a:srgbClr val="FFFFFF"/>
              </a:solidFill>
            </p:spPr>
          </p:sp>
        </p:grpSp>
        <p:sp>
          <p:nvSpPr>
            <p:cNvPr name="TextBox 7" id="7"/>
            <p:cNvSpPr txBox="true"/>
            <p:nvPr/>
          </p:nvSpPr>
          <p:spPr>
            <a:xfrm rot="0">
              <a:off x="403225" y="5570346"/>
              <a:ext cx="20449717" cy="1236374"/>
            </a:xfrm>
            <a:prstGeom prst="rect">
              <a:avLst/>
            </a:prstGeom>
          </p:spPr>
          <p:txBody>
            <a:bodyPr anchor="t" rtlCol="false" tIns="0" lIns="0" bIns="0" rIns="0">
              <a:spAutoFit/>
            </a:bodyPr>
            <a:lstStyle/>
            <a:p>
              <a:pPr algn="l" marL="0" indent="0" lvl="0">
                <a:lnSpc>
                  <a:spcPts val="3621"/>
                </a:lnSpc>
                <a:spcBef>
                  <a:spcPct val="0"/>
                </a:spcBef>
              </a:pPr>
              <a:r>
                <a:rPr lang="en-US" sz="2586" spc="142">
                  <a:solidFill>
                    <a:srgbClr val="19191A"/>
                  </a:solidFill>
                  <a:latin typeface="Times New Roman"/>
                  <a:ea typeface="Times New Roman"/>
                  <a:cs typeface="Times New Roman"/>
                  <a:sym typeface="Times New Roman"/>
                </a:rPr>
                <a:t>На виконання цієї статті </a:t>
              </a:r>
              <a:r>
                <a:rPr lang="en-US" b="true" sz="2586" spc="142">
                  <a:solidFill>
                    <a:srgbClr val="19191A"/>
                  </a:solidFill>
                  <a:latin typeface="Times New Roman Bold"/>
                  <a:ea typeface="Times New Roman Bold"/>
                  <a:cs typeface="Times New Roman Bold"/>
                  <a:sym typeface="Times New Roman Bold"/>
                </a:rPr>
                <a:t>наказом Мін'юсту від 29.09.2016 № 2831/5</a:t>
              </a:r>
              <a:r>
                <a:rPr lang="en-US" sz="2586" spc="142">
                  <a:solidFill>
                    <a:srgbClr val="19191A"/>
                  </a:solidFill>
                  <a:latin typeface="Times New Roman"/>
                  <a:ea typeface="Times New Roman"/>
                  <a:cs typeface="Times New Roman"/>
                  <a:sym typeface="Times New Roman"/>
                </a:rPr>
                <a:t> було затверджено «Порядок реалізації арештованого майна» (далі - Порядок).</a:t>
              </a:r>
            </a:p>
          </p:txBody>
        </p:sp>
        <p:grpSp>
          <p:nvGrpSpPr>
            <p:cNvPr name="Group 8" id="8"/>
            <p:cNvGrpSpPr/>
            <p:nvPr/>
          </p:nvGrpSpPr>
          <p:grpSpPr>
            <a:xfrm rot="0">
              <a:off x="0" y="0"/>
              <a:ext cx="21098614" cy="3268429"/>
              <a:chOff x="0" y="0"/>
              <a:chExt cx="4167627" cy="645616"/>
            </a:xfrm>
          </p:grpSpPr>
          <p:sp>
            <p:nvSpPr>
              <p:cNvPr name="Freeform 9" id="9"/>
              <p:cNvSpPr/>
              <p:nvPr/>
            </p:nvSpPr>
            <p:spPr>
              <a:xfrm flipH="false" flipV="false" rot="0">
                <a:off x="0" y="0"/>
                <a:ext cx="4167627" cy="645616"/>
              </a:xfrm>
              <a:custGeom>
                <a:avLst/>
                <a:gdLst/>
                <a:ahLst/>
                <a:cxnLst/>
                <a:rect r="r" b="b" t="t" l="l"/>
                <a:pathLst>
                  <a:path h="645616" w="4167627">
                    <a:moveTo>
                      <a:pt x="0" y="0"/>
                    </a:moveTo>
                    <a:lnTo>
                      <a:pt x="4167627" y="0"/>
                    </a:lnTo>
                    <a:lnTo>
                      <a:pt x="4167627" y="645616"/>
                    </a:lnTo>
                    <a:lnTo>
                      <a:pt x="0" y="645616"/>
                    </a:lnTo>
                    <a:close/>
                  </a:path>
                </a:pathLst>
              </a:custGeom>
              <a:solidFill>
                <a:srgbClr val="3664A5"/>
              </a:solidFill>
            </p:spPr>
          </p:sp>
          <p:sp>
            <p:nvSpPr>
              <p:cNvPr name="TextBox 10" id="10"/>
              <p:cNvSpPr txBox="true"/>
              <p:nvPr/>
            </p:nvSpPr>
            <p:spPr>
              <a:xfrm>
                <a:off x="0" y="-47625"/>
                <a:ext cx="4167627" cy="693241"/>
              </a:xfrm>
              <a:prstGeom prst="rect">
                <a:avLst/>
              </a:prstGeom>
            </p:spPr>
            <p:txBody>
              <a:bodyPr anchor="ctr" rtlCol="false" tIns="50800" lIns="50800" bIns="50800" rIns="50800"/>
              <a:lstStyle/>
              <a:p>
                <a:pPr algn="ctr">
                  <a:lnSpc>
                    <a:spcPts val="2704"/>
                  </a:lnSpc>
                </a:pPr>
              </a:p>
            </p:txBody>
          </p:sp>
        </p:grpSp>
        <p:sp>
          <p:nvSpPr>
            <p:cNvPr name="TextBox 11" id="11"/>
            <p:cNvSpPr txBox="true"/>
            <p:nvPr/>
          </p:nvSpPr>
          <p:spPr>
            <a:xfrm rot="0">
              <a:off x="324448" y="49240"/>
              <a:ext cx="20449717" cy="3065174"/>
            </a:xfrm>
            <a:prstGeom prst="rect">
              <a:avLst/>
            </a:prstGeom>
          </p:spPr>
          <p:txBody>
            <a:bodyPr anchor="t" rtlCol="false" tIns="0" lIns="0" bIns="0" rIns="0">
              <a:spAutoFit/>
            </a:bodyPr>
            <a:lstStyle/>
            <a:p>
              <a:pPr algn="l">
                <a:lnSpc>
                  <a:spcPts val="3621"/>
                </a:lnSpc>
              </a:pPr>
              <a:r>
                <a:rPr lang="en-US" sz="2586" spc="142">
                  <a:solidFill>
                    <a:srgbClr val="FFFFFF"/>
                  </a:solidFill>
                  <a:latin typeface="Times New Roman"/>
                  <a:ea typeface="Times New Roman"/>
                  <a:cs typeface="Times New Roman"/>
                  <a:sym typeface="Times New Roman"/>
                </a:rPr>
                <a:t>Згідно зі </a:t>
              </a:r>
              <a:r>
                <a:rPr lang="en-US" sz="2586" spc="142" b="true">
                  <a:solidFill>
                    <a:srgbClr val="FFFFFF"/>
                  </a:solidFill>
                  <a:latin typeface="Times New Roman Bold"/>
                  <a:ea typeface="Times New Roman Bold"/>
                  <a:cs typeface="Times New Roman Bold"/>
                  <a:sym typeface="Times New Roman Bold"/>
                </a:rPr>
                <a:t>ст. 61 ЗУ «Про ВП» </a:t>
              </a:r>
              <a:r>
                <a:rPr lang="en-US" sz="2586" spc="142">
                  <a:solidFill>
                    <a:srgbClr val="FFFFFF"/>
                  </a:solidFill>
                  <a:latin typeface="Times New Roman"/>
                  <a:ea typeface="Times New Roman"/>
                  <a:cs typeface="Times New Roman"/>
                  <a:sym typeface="Times New Roman"/>
                </a:rPr>
                <a:t>реалізація арештованого майна (крім майна, вилученого з цивільного обороту, обмежено оборотоздатного майна та майна, зазначеного у </a:t>
              </a:r>
              <a:r>
                <a:rPr lang="en-US" sz="2586" spc="142" b="true">
                  <a:solidFill>
                    <a:srgbClr val="FFFFFF"/>
                  </a:solidFill>
                  <a:latin typeface="Times New Roman Bold"/>
                  <a:ea typeface="Times New Roman Bold"/>
                  <a:cs typeface="Times New Roman Bold"/>
                  <a:sym typeface="Times New Roman Bold"/>
                </a:rPr>
                <a:t>частині восьмій статті 56 цього Закону</a:t>
              </a:r>
              <a:r>
                <a:rPr lang="en-US" sz="2586" spc="142">
                  <a:solidFill>
                    <a:srgbClr val="FFFFFF"/>
                  </a:solidFill>
                  <a:latin typeface="Times New Roman"/>
                  <a:ea typeface="Times New Roman"/>
                  <a:cs typeface="Times New Roman"/>
                  <a:sym typeface="Times New Roman"/>
                </a:rPr>
                <a:t>) здійснюється шляхом проведення </a:t>
              </a:r>
            </a:p>
            <a:p>
              <a:pPr algn="l" marL="0" indent="0" lvl="0">
                <a:lnSpc>
                  <a:spcPts val="3621"/>
                </a:lnSpc>
                <a:spcBef>
                  <a:spcPct val="0"/>
                </a:spcBef>
              </a:pPr>
              <a:r>
                <a:rPr lang="en-US" sz="2586" spc="142">
                  <a:solidFill>
                    <a:srgbClr val="FFFFFF"/>
                  </a:solidFill>
                  <a:latin typeface="Times New Roman"/>
                  <a:ea typeface="Times New Roman"/>
                  <a:cs typeface="Times New Roman"/>
                  <a:sym typeface="Times New Roman"/>
                </a:rPr>
                <a:t>е-аукціонів або за фіксованою ціною. Порядок проведення е-аукціонів визначається Мін'юстом.</a:t>
              </a:r>
            </a:p>
          </p:txBody>
        </p:sp>
        <p:sp>
          <p:nvSpPr>
            <p:cNvPr name="Freeform 12" id="12"/>
            <p:cNvSpPr/>
            <p:nvPr/>
          </p:nvSpPr>
          <p:spPr>
            <a:xfrm flipH="false" flipV="false" rot="0">
              <a:off x="10066755" y="3771081"/>
              <a:ext cx="1122656" cy="1122656"/>
            </a:xfrm>
            <a:custGeom>
              <a:avLst/>
              <a:gdLst/>
              <a:ahLst/>
              <a:cxnLst/>
              <a:rect r="r" b="b" t="t" l="l"/>
              <a:pathLst>
                <a:path h="1122656" w="1122656">
                  <a:moveTo>
                    <a:pt x="0" y="0"/>
                  </a:moveTo>
                  <a:lnTo>
                    <a:pt x="1122657" y="0"/>
                  </a:lnTo>
                  <a:lnTo>
                    <a:pt x="1122657" y="1122657"/>
                  </a:lnTo>
                  <a:lnTo>
                    <a:pt x="0" y="1122657"/>
                  </a:lnTo>
                  <a:lnTo>
                    <a:pt x="0" y="0"/>
                  </a:lnTo>
                  <a:close/>
                </a:path>
              </a:pathLst>
            </a:custGeom>
            <a:blipFill>
              <a:blip r:embed="rId3"/>
              <a:stretch>
                <a:fillRect l="0" t="0" r="0" b="0"/>
              </a:stretch>
            </a:blipFill>
          </p:spPr>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19191A"/>
        </a:solidFill>
      </p:bgPr>
    </p:bg>
    <p:spTree>
      <p:nvGrpSpPr>
        <p:cNvPr id="1" name=""/>
        <p:cNvGrpSpPr/>
        <p:nvPr/>
      </p:nvGrpSpPr>
      <p:grpSpPr>
        <a:xfrm>
          <a:off x="0" y="0"/>
          <a:ext cx="0" cy="0"/>
          <a:chOff x="0" y="0"/>
          <a:chExt cx="0" cy="0"/>
        </a:xfrm>
      </p:grpSpPr>
      <p:sp>
        <p:nvSpPr>
          <p:cNvPr name="Freeform 2" id="2"/>
          <p:cNvSpPr/>
          <p:nvPr/>
        </p:nvSpPr>
        <p:spPr>
          <a:xfrm flipH="false" flipV="false" rot="1472775">
            <a:off x="8399527" y="166826"/>
            <a:ext cx="8621276" cy="11067758"/>
          </a:xfrm>
          <a:custGeom>
            <a:avLst/>
            <a:gdLst/>
            <a:ahLst/>
            <a:cxnLst/>
            <a:rect r="r" b="b" t="t" l="l"/>
            <a:pathLst>
              <a:path h="11067758" w="8621276">
                <a:moveTo>
                  <a:pt x="0" y="0"/>
                </a:moveTo>
                <a:lnTo>
                  <a:pt x="8621276" y="0"/>
                </a:lnTo>
                <a:lnTo>
                  <a:pt x="8621276" y="11067758"/>
                </a:lnTo>
                <a:lnTo>
                  <a:pt x="0" y="11067758"/>
                </a:lnTo>
                <a:lnTo>
                  <a:pt x="0" y="0"/>
                </a:lnTo>
                <a:close/>
              </a:path>
            </a:pathLst>
          </a:custGeom>
          <a:blipFill>
            <a:blip r:embed="rId2">
              <a:alphaModFix amt="4000"/>
            </a:blip>
            <a:stretch>
              <a:fillRect l="0" t="0" r="-342680" b="0"/>
            </a:stretch>
          </a:blipFill>
        </p:spPr>
      </p:sp>
      <p:grpSp>
        <p:nvGrpSpPr>
          <p:cNvPr name="Group 3" id="3"/>
          <p:cNvGrpSpPr/>
          <p:nvPr/>
        </p:nvGrpSpPr>
        <p:grpSpPr>
          <a:xfrm rot="0">
            <a:off x="1202479" y="2162824"/>
            <a:ext cx="15823960" cy="1296685"/>
            <a:chOff x="0" y="0"/>
            <a:chExt cx="4167627" cy="341514"/>
          </a:xfrm>
        </p:grpSpPr>
        <p:sp>
          <p:nvSpPr>
            <p:cNvPr name="Freeform 4" id="4"/>
            <p:cNvSpPr/>
            <p:nvPr/>
          </p:nvSpPr>
          <p:spPr>
            <a:xfrm flipH="false" flipV="false" rot="0">
              <a:off x="0" y="0"/>
              <a:ext cx="4167627" cy="341514"/>
            </a:xfrm>
            <a:custGeom>
              <a:avLst/>
              <a:gdLst/>
              <a:ahLst/>
              <a:cxnLst/>
              <a:rect r="r" b="b" t="t" l="l"/>
              <a:pathLst>
                <a:path h="341514" w="4167627">
                  <a:moveTo>
                    <a:pt x="0" y="0"/>
                  </a:moveTo>
                  <a:lnTo>
                    <a:pt x="4167627" y="0"/>
                  </a:lnTo>
                  <a:lnTo>
                    <a:pt x="4167627" y="341514"/>
                  </a:lnTo>
                  <a:lnTo>
                    <a:pt x="0" y="341514"/>
                  </a:lnTo>
                  <a:close/>
                </a:path>
              </a:pathLst>
            </a:custGeom>
            <a:solidFill>
              <a:srgbClr val="3664A5"/>
            </a:solidFill>
          </p:spPr>
        </p:sp>
        <p:sp>
          <p:nvSpPr>
            <p:cNvPr name="TextBox 5" id="5"/>
            <p:cNvSpPr txBox="true"/>
            <p:nvPr/>
          </p:nvSpPr>
          <p:spPr>
            <a:xfrm>
              <a:off x="0" y="-47625"/>
              <a:ext cx="4167627" cy="389139"/>
            </a:xfrm>
            <a:prstGeom prst="rect">
              <a:avLst/>
            </a:prstGeom>
          </p:spPr>
          <p:txBody>
            <a:bodyPr anchor="ctr" rtlCol="false" tIns="50800" lIns="50800" bIns="50800" rIns="50800"/>
            <a:lstStyle/>
            <a:p>
              <a:pPr algn="ctr">
                <a:lnSpc>
                  <a:spcPts val="2704"/>
                </a:lnSpc>
              </a:pPr>
            </a:p>
          </p:txBody>
        </p:sp>
      </p:grpSp>
      <p:grpSp>
        <p:nvGrpSpPr>
          <p:cNvPr name="Group 6" id="6"/>
          <p:cNvGrpSpPr/>
          <p:nvPr/>
        </p:nvGrpSpPr>
        <p:grpSpPr>
          <a:xfrm rot="0">
            <a:off x="3538630" y="5292893"/>
            <a:ext cx="11210741" cy="4357569"/>
            <a:chOff x="0" y="0"/>
            <a:chExt cx="14947654" cy="5810091"/>
          </a:xfrm>
        </p:grpSpPr>
        <p:grpSp>
          <p:nvGrpSpPr>
            <p:cNvPr name="Group 7" id="7"/>
            <p:cNvGrpSpPr/>
            <p:nvPr/>
          </p:nvGrpSpPr>
          <p:grpSpPr>
            <a:xfrm rot="0">
              <a:off x="8372255" y="820688"/>
              <a:ext cx="6575399" cy="1549173"/>
              <a:chOff x="0" y="0"/>
              <a:chExt cx="6298363" cy="1483902"/>
            </a:xfrm>
          </p:grpSpPr>
          <p:sp>
            <p:nvSpPr>
              <p:cNvPr name="Freeform 8" id="8"/>
              <p:cNvSpPr/>
              <p:nvPr/>
            </p:nvSpPr>
            <p:spPr>
              <a:xfrm flipH="false" flipV="false" rot="0">
                <a:off x="0" y="0"/>
                <a:ext cx="6298363" cy="1483903"/>
              </a:xfrm>
              <a:custGeom>
                <a:avLst/>
                <a:gdLst/>
                <a:ahLst/>
                <a:cxnLst/>
                <a:rect r="r" b="b" t="t" l="l"/>
                <a:pathLst>
                  <a:path h="1483903" w="6298363">
                    <a:moveTo>
                      <a:pt x="6173903" y="1483902"/>
                    </a:moveTo>
                    <a:lnTo>
                      <a:pt x="124460" y="1483902"/>
                    </a:lnTo>
                    <a:cubicBezTo>
                      <a:pt x="55880" y="1483902"/>
                      <a:pt x="0" y="1428023"/>
                      <a:pt x="0" y="1359442"/>
                    </a:cubicBezTo>
                    <a:lnTo>
                      <a:pt x="0" y="124460"/>
                    </a:lnTo>
                    <a:cubicBezTo>
                      <a:pt x="0" y="55880"/>
                      <a:pt x="55880" y="0"/>
                      <a:pt x="124460" y="0"/>
                    </a:cubicBezTo>
                    <a:lnTo>
                      <a:pt x="6173903" y="0"/>
                    </a:lnTo>
                    <a:cubicBezTo>
                      <a:pt x="6242483" y="0"/>
                      <a:pt x="6298363" y="55880"/>
                      <a:pt x="6298363" y="124460"/>
                    </a:cubicBezTo>
                    <a:lnTo>
                      <a:pt x="6298363" y="1359443"/>
                    </a:lnTo>
                    <a:cubicBezTo>
                      <a:pt x="6298363" y="1428023"/>
                      <a:pt x="6242483" y="1483903"/>
                      <a:pt x="6173903" y="1483903"/>
                    </a:cubicBezTo>
                    <a:close/>
                  </a:path>
                </a:pathLst>
              </a:custGeom>
              <a:solidFill>
                <a:srgbClr val="FFFFFF"/>
              </a:solidFill>
            </p:spPr>
          </p:sp>
        </p:grpSp>
        <p:grpSp>
          <p:nvGrpSpPr>
            <p:cNvPr name="Group 9" id="9"/>
            <p:cNvGrpSpPr/>
            <p:nvPr/>
          </p:nvGrpSpPr>
          <p:grpSpPr>
            <a:xfrm rot="0">
              <a:off x="1821757" y="4236761"/>
              <a:ext cx="11127020" cy="1573330"/>
              <a:chOff x="0" y="0"/>
              <a:chExt cx="10658214" cy="1507043"/>
            </a:xfrm>
          </p:grpSpPr>
          <p:sp>
            <p:nvSpPr>
              <p:cNvPr name="Freeform 10" id="10"/>
              <p:cNvSpPr/>
              <p:nvPr/>
            </p:nvSpPr>
            <p:spPr>
              <a:xfrm flipH="false" flipV="false" rot="0">
                <a:off x="0" y="0"/>
                <a:ext cx="10658215" cy="1507043"/>
              </a:xfrm>
              <a:custGeom>
                <a:avLst/>
                <a:gdLst/>
                <a:ahLst/>
                <a:cxnLst/>
                <a:rect r="r" b="b" t="t" l="l"/>
                <a:pathLst>
                  <a:path h="1507043" w="10658215">
                    <a:moveTo>
                      <a:pt x="10533754" y="1507043"/>
                    </a:moveTo>
                    <a:lnTo>
                      <a:pt x="124460" y="1507043"/>
                    </a:lnTo>
                    <a:cubicBezTo>
                      <a:pt x="55880" y="1507043"/>
                      <a:pt x="0" y="1451163"/>
                      <a:pt x="0" y="1382582"/>
                    </a:cubicBezTo>
                    <a:lnTo>
                      <a:pt x="0" y="124460"/>
                    </a:lnTo>
                    <a:cubicBezTo>
                      <a:pt x="0" y="55880"/>
                      <a:pt x="55880" y="0"/>
                      <a:pt x="124460" y="0"/>
                    </a:cubicBezTo>
                    <a:lnTo>
                      <a:pt x="10533754" y="0"/>
                    </a:lnTo>
                    <a:cubicBezTo>
                      <a:pt x="10602334" y="0"/>
                      <a:pt x="10658215" y="55880"/>
                      <a:pt x="10658215" y="124460"/>
                    </a:cubicBezTo>
                    <a:lnTo>
                      <a:pt x="10658215" y="1382583"/>
                    </a:lnTo>
                    <a:cubicBezTo>
                      <a:pt x="10658215" y="1451163"/>
                      <a:pt x="10602334" y="1507043"/>
                      <a:pt x="10533754" y="1507043"/>
                    </a:cubicBezTo>
                    <a:close/>
                  </a:path>
                </a:pathLst>
              </a:custGeom>
              <a:solidFill>
                <a:srgbClr val="FFFFFF"/>
              </a:solidFill>
            </p:spPr>
          </p:sp>
        </p:grpSp>
        <p:sp>
          <p:nvSpPr>
            <p:cNvPr name="Freeform 11" id="11"/>
            <p:cNvSpPr/>
            <p:nvPr/>
          </p:nvSpPr>
          <p:spPr>
            <a:xfrm flipH="false" flipV="false" rot="0">
              <a:off x="6866829" y="1076837"/>
              <a:ext cx="1036876" cy="1036876"/>
            </a:xfrm>
            <a:custGeom>
              <a:avLst/>
              <a:gdLst/>
              <a:ahLst/>
              <a:cxnLst/>
              <a:rect r="r" b="b" t="t" l="l"/>
              <a:pathLst>
                <a:path h="1036876" w="1036876">
                  <a:moveTo>
                    <a:pt x="0" y="0"/>
                  </a:moveTo>
                  <a:lnTo>
                    <a:pt x="1036876" y="0"/>
                  </a:lnTo>
                  <a:lnTo>
                    <a:pt x="1036876" y="1036876"/>
                  </a:lnTo>
                  <a:lnTo>
                    <a:pt x="0" y="1036876"/>
                  </a:lnTo>
                  <a:lnTo>
                    <a:pt x="0" y="0"/>
                  </a:lnTo>
                  <a:close/>
                </a:path>
              </a:pathLst>
            </a:custGeom>
            <a:blipFill>
              <a:blip r:embed="rId3"/>
              <a:stretch>
                <a:fillRect l="0" t="0" r="0" b="0"/>
              </a:stretch>
            </a:blipFill>
          </p:spPr>
        </p:sp>
        <p:grpSp>
          <p:nvGrpSpPr>
            <p:cNvPr name="Group 12" id="12"/>
            <p:cNvGrpSpPr/>
            <p:nvPr/>
          </p:nvGrpSpPr>
          <p:grpSpPr>
            <a:xfrm rot="0">
              <a:off x="585486" y="820688"/>
              <a:ext cx="5729872" cy="1549173"/>
              <a:chOff x="0" y="0"/>
              <a:chExt cx="5488460" cy="1483902"/>
            </a:xfrm>
          </p:grpSpPr>
          <p:sp>
            <p:nvSpPr>
              <p:cNvPr name="Freeform 13" id="13"/>
              <p:cNvSpPr/>
              <p:nvPr/>
            </p:nvSpPr>
            <p:spPr>
              <a:xfrm flipH="false" flipV="false" rot="0">
                <a:off x="0" y="0"/>
                <a:ext cx="5488460" cy="1483903"/>
              </a:xfrm>
              <a:custGeom>
                <a:avLst/>
                <a:gdLst/>
                <a:ahLst/>
                <a:cxnLst/>
                <a:rect r="r" b="b" t="t" l="l"/>
                <a:pathLst>
                  <a:path h="1483903" w="5488460">
                    <a:moveTo>
                      <a:pt x="5364000" y="1483902"/>
                    </a:moveTo>
                    <a:lnTo>
                      <a:pt x="124460" y="1483902"/>
                    </a:lnTo>
                    <a:cubicBezTo>
                      <a:pt x="55880" y="1483902"/>
                      <a:pt x="0" y="1428023"/>
                      <a:pt x="0" y="1359442"/>
                    </a:cubicBezTo>
                    <a:lnTo>
                      <a:pt x="0" y="124460"/>
                    </a:lnTo>
                    <a:cubicBezTo>
                      <a:pt x="0" y="55880"/>
                      <a:pt x="55880" y="0"/>
                      <a:pt x="124460" y="0"/>
                    </a:cubicBezTo>
                    <a:lnTo>
                      <a:pt x="5364000" y="0"/>
                    </a:lnTo>
                    <a:cubicBezTo>
                      <a:pt x="5432580" y="0"/>
                      <a:pt x="5488460" y="55880"/>
                      <a:pt x="5488460" y="124460"/>
                    </a:cubicBezTo>
                    <a:lnTo>
                      <a:pt x="5488460" y="1359443"/>
                    </a:lnTo>
                    <a:cubicBezTo>
                      <a:pt x="5488460" y="1428023"/>
                      <a:pt x="5432580" y="1483903"/>
                      <a:pt x="5364000" y="1483903"/>
                    </a:cubicBezTo>
                    <a:close/>
                  </a:path>
                </a:pathLst>
              </a:custGeom>
              <a:solidFill>
                <a:srgbClr val="FFFFFF"/>
              </a:solidFill>
            </p:spPr>
          </p:sp>
        </p:grpSp>
        <p:sp>
          <p:nvSpPr>
            <p:cNvPr name="TextBox 14" id="14"/>
            <p:cNvSpPr txBox="true"/>
            <p:nvPr/>
          </p:nvSpPr>
          <p:spPr>
            <a:xfrm rot="0">
              <a:off x="837162" y="1292183"/>
              <a:ext cx="5226521" cy="520457"/>
            </a:xfrm>
            <a:prstGeom prst="rect">
              <a:avLst/>
            </a:prstGeom>
          </p:spPr>
          <p:txBody>
            <a:bodyPr anchor="t" rtlCol="false" tIns="0" lIns="0" bIns="0" rIns="0">
              <a:spAutoFit/>
            </a:bodyPr>
            <a:lstStyle/>
            <a:p>
              <a:pPr algn="l" marL="0" indent="0" lvl="0">
                <a:lnSpc>
                  <a:spcPts val="3028"/>
                </a:lnSpc>
                <a:spcBef>
                  <a:spcPct val="0"/>
                </a:spcBef>
              </a:pPr>
              <a:r>
                <a:rPr lang="en-US" b="true" sz="2163" spc="118">
                  <a:solidFill>
                    <a:srgbClr val="19191A"/>
                  </a:solidFill>
                  <a:latin typeface="Times New Roman Bold"/>
                  <a:ea typeface="Times New Roman Bold"/>
                  <a:cs typeface="Times New Roman Bold"/>
                  <a:sym typeface="Times New Roman Bold"/>
                </a:rPr>
                <a:t> Арешт майна боржника</a:t>
              </a:r>
            </a:p>
          </p:txBody>
        </p:sp>
        <p:sp>
          <p:nvSpPr>
            <p:cNvPr name="Freeform 15" id="15"/>
            <p:cNvSpPr/>
            <p:nvPr/>
          </p:nvSpPr>
          <p:spPr>
            <a:xfrm flipH="false" flipV="false" rot="5400000">
              <a:off x="6866829" y="2653785"/>
              <a:ext cx="1036876" cy="1036876"/>
            </a:xfrm>
            <a:custGeom>
              <a:avLst/>
              <a:gdLst/>
              <a:ahLst/>
              <a:cxnLst/>
              <a:rect r="r" b="b" t="t" l="l"/>
              <a:pathLst>
                <a:path h="1036876" w="1036876">
                  <a:moveTo>
                    <a:pt x="0" y="0"/>
                  </a:moveTo>
                  <a:lnTo>
                    <a:pt x="1036876" y="0"/>
                  </a:lnTo>
                  <a:lnTo>
                    <a:pt x="1036876" y="1036876"/>
                  </a:lnTo>
                  <a:lnTo>
                    <a:pt x="0" y="1036876"/>
                  </a:lnTo>
                  <a:lnTo>
                    <a:pt x="0" y="0"/>
                  </a:lnTo>
                  <a:close/>
                </a:path>
              </a:pathLst>
            </a:custGeom>
            <a:blipFill>
              <a:blip r:embed="rId3"/>
              <a:stretch>
                <a:fillRect l="0" t="0" r="0" b="0"/>
              </a:stretch>
            </a:blipFill>
          </p:spPr>
        </p:sp>
        <p:sp>
          <p:nvSpPr>
            <p:cNvPr name="Freeform 16" id="16"/>
            <p:cNvSpPr/>
            <p:nvPr/>
          </p:nvSpPr>
          <p:spPr>
            <a:xfrm flipH="false" flipV="false" rot="0">
              <a:off x="0" y="12700"/>
              <a:ext cx="1170972" cy="1170972"/>
            </a:xfrm>
            <a:custGeom>
              <a:avLst/>
              <a:gdLst/>
              <a:ahLst/>
              <a:cxnLst/>
              <a:rect r="r" b="b" t="t" l="l"/>
              <a:pathLst>
                <a:path h="1170972" w="1170972">
                  <a:moveTo>
                    <a:pt x="0" y="0"/>
                  </a:moveTo>
                  <a:lnTo>
                    <a:pt x="1170972" y="0"/>
                  </a:lnTo>
                  <a:lnTo>
                    <a:pt x="1170972" y="1170972"/>
                  </a:lnTo>
                  <a:lnTo>
                    <a:pt x="0" y="1170972"/>
                  </a:lnTo>
                  <a:lnTo>
                    <a:pt x="0" y="0"/>
                  </a:lnTo>
                  <a:close/>
                </a:path>
              </a:pathLst>
            </a:custGeom>
            <a:blipFill>
              <a:blip r:embed="rId4"/>
              <a:stretch>
                <a:fillRect l="0" t="0" r="0" b="0"/>
              </a:stretch>
            </a:blipFill>
          </p:spPr>
        </p:sp>
        <p:sp>
          <p:nvSpPr>
            <p:cNvPr name="Freeform 17" id="17"/>
            <p:cNvSpPr/>
            <p:nvPr/>
          </p:nvSpPr>
          <p:spPr>
            <a:xfrm flipH="false" flipV="false" rot="1914837">
              <a:off x="7964299" y="153998"/>
              <a:ext cx="815911" cy="815911"/>
            </a:xfrm>
            <a:custGeom>
              <a:avLst/>
              <a:gdLst/>
              <a:ahLst/>
              <a:cxnLst/>
              <a:rect r="r" b="b" t="t" l="l"/>
              <a:pathLst>
                <a:path h="815911" w="815911">
                  <a:moveTo>
                    <a:pt x="0" y="0"/>
                  </a:moveTo>
                  <a:lnTo>
                    <a:pt x="815912" y="0"/>
                  </a:lnTo>
                  <a:lnTo>
                    <a:pt x="815912" y="815912"/>
                  </a:lnTo>
                  <a:lnTo>
                    <a:pt x="0" y="815912"/>
                  </a:lnTo>
                  <a:lnTo>
                    <a:pt x="0" y="0"/>
                  </a:lnTo>
                  <a:close/>
                </a:path>
              </a:pathLst>
            </a:custGeom>
            <a:blipFill>
              <a:blip r:embed="rId5"/>
              <a:stretch>
                <a:fillRect l="0" t="0" r="0" b="0"/>
              </a:stretch>
            </a:blipFill>
          </p:spPr>
        </p:sp>
        <p:sp>
          <p:nvSpPr>
            <p:cNvPr name="Freeform 18" id="18"/>
            <p:cNvSpPr/>
            <p:nvPr/>
          </p:nvSpPr>
          <p:spPr>
            <a:xfrm flipH="false" flipV="false" rot="0">
              <a:off x="1379462" y="3500161"/>
              <a:ext cx="884589" cy="884589"/>
            </a:xfrm>
            <a:custGeom>
              <a:avLst/>
              <a:gdLst/>
              <a:ahLst/>
              <a:cxnLst/>
              <a:rect r="r" b="b" t="t" l="l"/>
              <a:pathLst>
                <a:path h="884589" w="884589">
                  <a:moveTo>
                    <a:pt x="0" y="0"/>
                  </a:moveTo>
                  <a:lnTo>
                    <a:pt x="884589" y="0"/>
                  </a:lnTo>
                  <a:lnTo>
                    <a:pt x="884589" y="884589"/>
                  </a:lnTo>
                  <a:lnTo>
                    <a:pt x="0" y="884589"/>
                  </a:lnTo>
                  <a:lnTo>
                    <a:pt x="0" y="0"/>
                  </a:lnTo>
                  <a:close/>
                </a:path>
              </a:pathLst>
            </a:custGeom>
            <a:blipFill>
              <a:blip r:embed="rId6"/>
              <a:stretch>
                <a:fillRect l="0" t="0" r="0" b="0"/>
              </a:stretch>
            </a:blipFill>
          </p:spPr>
        </p:sp>
        <p:sp>
          <p:nvSpPr>
            <p:cNvPr name="TextBox 19" id="19"/>
            <p:cNvSpPr txBox="true"/>
            <p:nvPr/>
          </p:nvSpPr>
          <p:spPr>
            <a:xfrm rot="0">
              <a:off x="8579090" y="1038183"/>
              <a:ext cx="6161728" cy="1028457"/>
            </a:xfrm>
            <a:prstGeom prst="rect">
              <a:avLst/>
            </a:prstGeom>
          </p:spPr>
          <p:txBody>
            <a:bodyPr anchor="t" rtlCol="false" tIns="0" lIns="0" bIns="0" rIns="0">
              <a:spAutoFit/>
            </a:bodyPr>
            <a:lstStyle/>
            <a:p>
              <a:pPr algn="l" marL="0" indent="0" lvl="0">
                <a:lnSpc>
                  <a:spcPts val="3028"/>
                </a:lnSpc>
                <a:spcBef>
                  <a:spcPct val="0"/>
                </a:spcBef>
              </a:pPr>
              <a:r>
                <a:rPr lang="en-US" b="true" sz="2163" spc="118">
                  <a:solidFill>
                    <a:srgbClr val="19191A"/>
                  </a:solidFill>
                  <a:latin typeface="Times New Roman Bold"/>
                  <a:ea typeface="Times New Roman Bold"/>
                  <a:cs typeface="Times New Roman Bold"/>
                  <a:sym typeface="Times New Roman Bold"/>
                </a:rPr>
                <a:t>Вилучення майна боржника (списання коштів з рахунків)</a:t>
              </a:r>
            </a:p>
          </p:txBody>
        </p:sp>
        <p:sp>
          <p:nvSpPr>
            <p:cNvPr name="TextBox 20" id="20"/>
            <p:cNvSpPr txBox="true"/>
            <p:nvPr/>
          </p:nvSpPr>
          <p:spPr>
            <a:xfrm rot="0">
              <a:off x="2004434" y="4466335"/>
              <a:ext cx="10761666" cy="1028457"/>
            </a:xfrm>
            <a:prstGeom prst="rect">
              <a:avLst/>
            </a:prstGeom>
          </p:spPr>
          <p:txBody>
            <a:bodyPr anchor="t" rtlCol="false" tIns="0" lIns="0" bIns="0" rIns="0">
              <a:spAutoFit/>
            </a:bodyPr>
            <a:lstStyle/>
            <a:p>
              <a:pPr algn="l" marL="0" indent="0" lvl="0">
                <a:lnSpc>
                  <a:spcPts val="3028"/>
                </a:lnSpc>
                <a:spcBef>
                  <a:spcPct val="0"/>
                </a:spcBef>
              </a:pPr>
              <a:r>
                <a:rPr lang="en-US" b="true" sz="2163" spc="118">
                  <a:solidFill>
                    <a:srgbClr val="19191A"/>
                  </a:solidFill>
                  <a:latin typeface="Times New Roman Bold"/>
                  <a:ea typeface="Times New Roman Bold"/>
                  <a:cs typeface="Times New Roman Bold"/>
                  <a:sym typeface="Times New Roman Bold"/>
                </a:rPr>
                <a:t>Примусова реалізація арештованого майна (пред’явлення електронних грошей до погашення)</a:t>
              </a:r>
            </a:p>
          </p:txBody>
        </p:sp>
      </p:grpSp>
      <p:sp>
        <p:nvSpPr>
          <p:cNvPr name="TextBox 21" id="21"/>
          <p:cNvSpPr txBox="true"/>
          <p:nvPr/>
        </p:nvSpPr>
        <p:spPr>
          <a:xfrm rot="0">
            <a:off x="1045856" y="914400"/>
            <a:ext cx="16196288" cy="561975"/>
          </a:xfrm>
          <a:prstGeom prst="rect">
            <a:avLst/>
          </a:prstGeom>
        </p:spPr>
        <p:txBody>
          <a:bodyPr anchor="t" rtlCol="false" tIns="0" lIns="0" bIns="0" rIns="0">
            <a:spAutoFit/>
          </a:bodyPr>
          <a:lstStyle/>
          <a:p>
            <a:pPr algn="ctr" marL="0" indent="0" lvl="0">
              <a:lnSpc>
                <a:spcPts val="3911"/>
              </a:lnSpc>
              <a:spcBef>
                <a:spcPct val="0"/>
              </a:spcBef>
            </a:pPr>
            <a:r>
              <a:rPr lang="en-US" b="true" sz="3259">
                <a:solidFill>
                  <a:srgbClr val="FFFFFF"/>
                </a:solidFill>
                <a:latin typeface="Times New Roman Bold"/>
                <a:ea typeface="Times New Roman Bold"/>
                <a:cs typeface="Times New Roman Bold"/>
                <a:sym typeface="Times New Roman Bold"/>
              </a:rPr>
              <a:t>РЕАЛІЗАЦІЯ АРЕШТОВАНОГО МАЙНА ЯК ВИКОНАВЧА ДІЯ</a:t>
            </a:r>
          </a:p>
        </p:txBody>
      </p:sp>
      <p:sp>
        <p:nvSpPr>
          <p:cNvPr name="TextBox 22" id="22"/>
          <p:cNvSpPr txBox="true"/>
          <p:nvPr/>
        </p:nvSpPr>
        <p:spPr>
          <a:xfrm rot="0">
            <a:off x="1445815" y="2282042"/>
            <a:ext cx="15337288" cy="953475"/>
          </a:xfrm>
          <a:prstGeom prst="rect">
            <a:avLst/>
          </a:prstGeom>
        </p:spPr>
        <p:txBody>
          <a:bodyPr anchor="t" rtlCol="false" tIns="0" lIns="0" bIns="0" rIns="0">
            <a:spAutoFit/>
          </a:bodyPr>
          <a:lstStyle/>
          <a:p>
            <a:pPr algn="l" marL="0" indent="0" lvl="0">
              <a:lnSpc>
                <a:spcPts val="3621"/>
              </a:lnSpc>
              <a:spcBef>
                <a:spcPct val="0"/>
              </a:spcBef>
            </a:pPr>
            <a:r>
              <a:rPr lang="en-US" sz="2586" spc="142">
                <a:solidFill>
                  <a:srgbClr val="FFFFFF"/>
                </a:solidFill>
                <a:latin typeface="Times New Roman"/>
                <a:ea typeface="Times New Roman"/>
                <a:cs typeface="Times New Roman"/>
                <a:sym typeface="Times New Roman"/>
              </a:rPr>
              <a:t>Разом з цим, реалізація арештованого майна є одним з елементів звернення стягнення на майно боржника та відповідно є виконавчою дією.</a:t>
            </a:r>
          </a:p>
        </p:txBody>
      </p:sp>
      <p:sp>
        <p:nvSpPr>
          <p:cNvPr name="TextBox 23" id="23"/>
          <p:cNvSpPr txBox="true"/>
          <p:nvPr/>
        </p:nvSpPr>
        <p:spPr>
          <a:xfrm rot="0">
            <a:off x="1202479" y="4040534"/>
            <a:ext cx="15337288" cy="953475"/>
          </a:xfrm>
          <a:prstGeom prst="rect">
            <a:avLst/>
          </a:prstGeom>
        </p:spPr>
        <p:txBody>
          <a:bodyPr anchor="t" rtlCol="false" tIns="0" lIns="0" bIns="0" rIns="0">
            <a:spAutoFit/>
          </a:bodyPr>
          <a:lstStyle/>
          <a:p>
            <a:pPr algn="l" marL="0" indent="0" lvl="0">
              <a:lnSpc>
                <a:spcPts val="3621"/>
              </a:lnSpc>
              <a:spcBef>
                <a:spcPct val="0"/>
              </a:spcBef>
            </a:pPr>
            <a:r>
              <a:rPr lang="en-US" sz="2586" spc="142">
                <a:solidFill>
                  <a:srgbClr val="FFFFFF"/>
                </a:solidFill>
                <a:latin typeface="Times New Roman"/>
                <a:ea typeface="Times New Roman"/>
                <a:cs typeface="Times New Roman"/>
                <a:sym typeface="Times New Roman"/>
              </a:rPr>
              <a:t>Відповідно до </a:t>
            </a:r>
            <a:r>
              <a:rPr lang="en-US" b="true" sz="2586" spc="142">
                <a:solidFill>
                  <a:srgbClr val="FFFFFF"/>
                </a:solidFill>
                <a:latin typeface="Times New Roman Bold"/>
                <a:ea typeface="Times New Roman Bold"/>
                <a:cs typeface="Times New Roman Bold"/>
                <a:sym typeface="Times New Roman Bold"/>
              </a:rPr>
              <a:t>частини першої статті 48 ЗУ «Про ВП»</a:t>
            </a:r>
            <a:r>
              <a:rPr lang="en-US" sz="2586" spc="142">
                <a:solidFill>
                  <a:srgbClr val="FFFFFF"/>
                </a:solidFill>
                <a:latin typeface="Times New Roman"/>
                <a:ea typeface="Times New Roman"/>
                <a:cs typeface="Times New Roman"/>
                <a:sym typeface="Times New Roman"/>
              </a:rPr>
              <a:t> звернення стягнення на майно боржника включає в себе наступні елементи:</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19191A"/>
        </a:solidFill>
      </p:bgPr>
    </p:bg>
    <p:spTree>
      <p:nvGrpSpPr>
        <p:cNvPr id="1" name=""/>
        <p:cNvGrpSpPr/>
        <p:nvPr/>
      </p:nvGrpSpPr>
      <p:grpSpPr>
        <a:xfrm>
          <a:off x="0" y="0"/>
          <a:ext cx="0" cy="0"/>
          <a:chOff x="0" y="0"/>
          <a:chExt cx="0" cy="0"/>
        </a:xfrm>
      </p:grpSpPr>
      <p:sp>
        <p:nvSpPr>
          <p:cNvPr name="Freeform 2" id="2"/>
          <p:cNvSpPr/>
          <p:nvPr/>
        </p:nvSpPr>
        <p:spPr>
          <a:xfrm flipH="false" flipV="false" rot="1472775">
            <a:off x="8399527" y="166826"/>
            <a:ext cx="8621276" cy="11067758"/>
          </a:xfrm>
          <a:custGeom>
            <a:avLst/>
            <a:gdLst/>
            <a:ahLst/>
            <a:cxnLst/>
            <a:rect r="r" b="b" t="t" l="l"/>
            <a:pathLst>
              <a:path h="11067758" w="8621276">
                <a:moveTo>
                  <a:pt x="0" y="0"/>
                </a:moveTo>
                <a:lnTo>
                  <a:pt x="8621276" y="0"/>
                </a:lnTo>
                <a:lnTo>
                  <a:pt x="8621276" y="11067758"/>
                </a:lnTo>
                <a:lnTo>
                  <a:pt x="0" y="11067758"/>
                </a:lnTo>
                <a:lnTo>
                  <a:pt x="0" y="0"/>
                </a:lnTo>
                <a:close/>
              </a:path>
            </a:pathLst>
          </a:custGeom>
          <a:blipFill>
            <a:blip r:embed="rId2">
              <a:alphaModFix amt="4000"/>
            </a:blip>
            <a:stretch>
              <a:fillRect l="0" t="0" r="-342680" b="0"/>
            </a:stretch>
          </a:blipFill>
        </p:spPr>
      </p:sp>
      <p:sp>
        <p:nvSpPr>
          <p:cNvPr name="TextBox 3" id="3"/>
          <p:cNvSpPr txBox="true"/>
          <p:nvPr/>
        </p:nvSpPr>
        <p:spPr>
          <a:xfrm rot="0">
            <a:off x="1045856" y="962025"/>
            <a:ext cx="16196288" cy="1057275"/>
          </a:xfrm>
          <a:prstGeom prst="rect">
            <a:avLst/>
          </a:prstGeom>
        </p:spPr>
        <p:txBody>
          <a:bodyPr anchor="t" rtlCol="false" tIns="0" lIns="0" bIns="0" rIns="0">
            <a:spAutoFit/>
          </a:bodyPr>
          <a:lstStyle/>
          <a:p>
            <a:pPr algn="ctr">
              <a:lnSpc>
                <a:spcPts val="3911"/>
              </a:lnSpc>
            </a:pPr>
            <a:r>
              <a:rPr lang="en-US" b="true" sz="3259">
                <a:solidFill>
                  <a:srgbClr val="FFFFFF"/>
                </a:solidFill>
                <a:latin typeface="Times New Roman Bold"/>
                <a:ea typeface="Times New Roman Bold"/>
                <a:cs typeface="Times New Roman Bold"/>
                <a:sym typeface="Times New Roman Bold"/>
              </a:rPr>
              <a:t> ПОШИРЕННЯ ДІЇ МОРАТОРІЮ НА ЗАДОВОЛЕННЯ ВИМОГ КРЕДИТОРІВ </a:t>
            </a:r>
          </a:p>
          <a:p>
            <a:pPr algn="ctr" marL="0" indent="0" lvl="0">
              <a:lnSpc>
                <a:spcPts val="3911"/>
              </a:lnSpc>
              <a:spcBef>
                <a:spcPct val="0"/>
              </a:spcBef>
            </a:pPr>
            <a:r>
              <a:rPr lang="en-US" b="true" sz="3259">
                <a:solidFill>
                  <a:srgbClr val="FFFFFF"/>
                </a:solidFill>
                <a:latin typeface="Times New Roman Bold"/>
                <a:ea typeface="Times New Roman Bold"/>
                <a:cs typeface="Times New Roman Bold"/>
                <a:sym typeface="Times New Roman Bold"/>
              </a:rPr>
              <a:t>НА РЕАЛІЗАЦІЮ АРЕШТОВАНОГО МАЙНА</a:t>
            </a:r>
          </a:p>
        </p:txBody>
      </p:sp>
      <p:grpSp>
        <p:nvGrpSpPr>
          <p:cNvPr name="Group 4" id="4"/>
          <p:cNvGrpSpPr/>
          <p:nvPr/>
        </p:nvGrpSpPr>
        <p:grpSpPr>
          <a:xfrm rot="0">
            <a:off x="1232020" y="2635684"/>
            <a:ext cx="15823960" cy="6490393"/>
            <a:chOff x="0" y="0"/>
            <a:chExt cx="21098614" cy="8653857"/>
          </a:xfrm>
        </p:grpSpPr>
        <p:grpSp>
          <p:nvGrpSpPr>
            <p:cNvPr name="Group 5" id="5"/>
            <p:cNvGrpSpPr/>
            <p:nvPr/>
          </p:nvGrpSpPr>
          <p:grpSpPr>
            <a:xfrm rot="0">
              <a:off x="0" y="7047966"/>
              <a:ext cx="21098614" cy="1605891"/>
              <a:chOff x="0" y="0"/>
              <a:chExt cx="16903044" cy="1286551"/>
            </a:xfrm>
          </p:grpSpPr>
          <p:sp>
            <p:nvSpPr>
              <p:cNvPr name="Freeform 6" id="6"/>
              <p:cNvSpPr/>
              <p:nvPr/>
            </p:nvSpPr>
            <p:spPr>
              <a:xfrm flipH="false" flipV="false" rot="0">
                <a:off x="0" y="0"/>
                <a:ext cx="16903044" cy="1286552"/>
              </a:xfrm>
              <a:custGeom>
                <a:avLst/>
                <a:gdLst/>
                <a:ahLst/>
                <a:cxnLst/>
                <a:rect r="r" b="b" t="t" l="l"/>
                <a:pathLst>
                  <a:path h="1286552" w="16903044">
                    <a:moveTo>
                      <a:pt x="16778584" y="1286551"/>
                    </a:moveTo>
                    <a:lnTo>
                      <a:pt x="124460" y="1286551"/>
                    </a:lnTo>
                    <a:cubicBezTo>
                      <a:pt x="55880" y="1286551"/>
                      <a:pt x="0" y="1230671"/>
                      <a:pt x="0" y="1162091"/>
                    </a:cubicBezTo>
                    <a:lnTo>
                      <a:pt x="0" y="124460"/>
                    </a:lnTo>
                    <a:cubicBezTo>
                      <a:pt x="0" y="55880"/>
                      <a:pt x="55880" y="0"/>
                      <a:pt x="124460" y="0"/>
                    </a:cubicBezTo>
                    <a:lnTo>
                      <a:pt x="16778584" y="0"/>
                    </a:lnTo>
                    <a:cubicBezTo>
                      <a:pt x="16847164" y="0"/>
                      <a:pt x="16903044" y="55880"/>
                      <a:pt x="16903044" y="124460"/>
                    </a:cubicBezTo>
                    <a:lnTo>
                      <a:pt x="16903044" y="1162091"/>
                    </a:lnTo>
                    <a:cubicBezTo>
                      <a:pt x="16903044" y="1230671"/>
                      <a:pt x="16847164" y="1286552"/>
                      <a:pt x="16778584" y="1286552"/>
                    </a:cubicBezTo>
                    <a:close/>
                  </a:path>
                </a:pathLst>
              </a:custGeom>
              <a:solidFill>
                <a:srgbClr val="FFFFFF"/>
              </a:solidFill>
            </p:spPr>
          </p:sp>
        </p:grpSp>
        <p:sp>
          <p:nvSpPr>
            <p:cNvPr name="TextBox 7" id="7"/>
            <p:cNvSpPr txBox="true"/>
            <p:nvPr/>
          </p:nvSpPr>
          <p:spPr>
            <a:xfrm rot="0">
              <a:off x="324448" y="7180337"/>
              <a:ext cx="20449717" cy="1236374"/>
            </a:xfrm>
            <a:prstGeom prst="rect">
              <a:avLst/>
            </a:prstGeom>
          </p:spPr>
          <p:txBody>
            <a:bodyPr anchor="t" rtlCol="false" tIns="0" lIns="0" bIns="0" rIns="0">
              <a:spAutoFit/>
            </a:bodyPr>
            <a:lstStyle/>
            <a:p>
              <a:pPr algn="l" marL="0" indent="0" lvl="0">
                <a:lnSpc>
                  <a:spcPts val="3621"/>
                </a:lnSpc>
                <a:spcBef>
                  <a:spcPct val="0"/>
                </a:spcBef>
              </a:pPr>
              <a:r>
                <a:rPr lang="en-US" sz="2586" spc="142">
                  <a:solidFill>
                    <a:srgbClr val="19191A"/>
                  </a:solidFill>
                  <a:latin typeface="Times New Roman"/>
                  <a:ea typeface="Times New Roman"/>
                  <a:cs typeface="Times New Roman"/>
                  <a:sym typeface="Times New Roman"/>
                </a:rPr>
                <a:t>Така ж норма про поширення дії мораторію на реалізацію арештованого майна міститься і в </a:t>
              </a:r>
              <a:r>
                <a:rPr lang="en-US" b="true" sz="2586" spc="142">
                  <a:solidFill>
                    <a:srgbClr val="19191A"/>
                  </a:solidFill>
                  <a:latin typeface="Times New Roman Bold"/>
                  <a:ea typeface="Times New Roman Bold"/>
                  <a:cs typeface="Times New Roman Bold"/>
                  <a:sym typeface="Times New Roman Bold"/>
                </a:rPr>
                <a:t>ст. 121 КУзПБ</a:t>
              </a:r>
              <a:r>
                <a:rPr lang="en-US" sz="2586" spc="142">
                  <a:solidFill>
                    <a:srgbClr val="19191A"/>
                  </a:solidFill>
                  <a:latin typeface="Times New Roman"/>
                  <a:ea typeface="Times New Roman"/>
                  <a:cs typeface="Times New Roman"/>
                  <a:sym typeface="Times New Roman"/>
                </a:rPr>
                <a:t> (відновлення платоспроможності фізичної особи).</a:t>
              </a:r>
            </a:p>
          </p:txBody>
        </p:sp>
        <p:grpSp>
          <p:nvGrpSpPr>
            <p:cNvPr name="Group 8" id="8"/>
            <p:cNvGrpSpPr/>
            <p:nvPr/>
          </p:nvGrpSpPr>
          <p:grpSpPr>
            <a:xfrm rot="0">
              <a:off x="0" y="1156999"/>
              <a:ext cx="21098614" cy="5255966"/>
              <a:chOff x="0" y="0"/>
              <a:chExt cx="4167627" cy="1038216"/>
            </a:xfrm>
          </p:grpSpPr>
          <p:sp>
            <p:nvSpPr>
              <p:cNvPr name="Freeform 9" id="9"/>
              <p:cNvSpPr/>
              <p:nvPr/>
            </p:nvSpPr>
            <p:spPr>
              <a:xfrm flipH="false" flipV="false" rot="0">
                <a:off x="0" y="0"/>
                <a:ext cx="4167627" cy="1038216"/>
              </a:xfrm>
              <a:custGeom>
                <a:avLst/>
                <a:gdLst/>
                <a:ahLst/>
                <a:cxnLst/>
                <a:rect r="r" b="b" t="t" l="l"/>
                <a:pathLst>
                  <a:path h="1038216" w="4167627">
                    <a:moveTo>
                      <a:pt x="0" y="0"/>
                    </a:moveTo>
                    <a:lnTo>
                      <a:pt x="4167627" y="0"/>
                    </a:lnTo>
                    <a:lnTo>
                      <a:pt x="4167627" y="1038216"/>
                    </a:lnTo>
                    <a:lnTo>
                      <a:pt x="0" y="1038216"/>
                    </a:lnTo>
                    <a:close/>
                  </a:path>
                </a:pathLst>
              </a:custGeom>
              <a:solidFill>
                <a:srgbClr val="3664A5"/>
              </a:solidFill>
            </p:spPr>
          </p:sp>
          <p:sp>
            <p:nvSpPr>
              <p:cNvPr name="TextBox 10" id="10"/>
              <p:cNvSpPr txBox="true"/>
              <p:nvPr/>
            </p:nvSpPr>
            <p:spPr>
              <a:xfrm>
                <a:off x="0" y="-47625"/>
                <a:ext cx="4167627" cy="1085841"/>
              </a:xfrm>
              <a:prstGeom prst="rect">
                <a:avLst/>
              </a:prstGeom>
            </p:spPr>
            <p:txBody>
              <a:bodyPr anchor="ctr" rtlCol="false" tIns="50800" lIns="50800" bIns="50800" rIns="50800"/>
              <a:lstStyle/>
              <a:p>
                <a:pPr algn="ctr">
                  <a:lnSpc>
                    <a:spcPts val="2704"/>
                  </a:lnSpc>
                </a:pPr>
              </a:p>
            </p:txBody>
          </p:sp>
        </p:grpSp>
        <p:sp>
          <p:nvSpPr>
            <p:cNvPr name="TextBox 11" id="11"/>
            <p:cNvSpPr txBox="true"/>
            <p:nvPr/>
          </p:nvSpPr>
          <p:spPr>
            <a:xfrm rot="0">
              <a:off x="324448" y="1285608"/>
              <a:ext cx="20449717" cy="4893974"/>
            </a:xfrm>
            <a:prstGeom prst="rect">
              <a:avLst/>
            </a:prstGeom>
          </p:spPr>
          <p:txBody>
            <a:bodyPr anchor="t" rtlCol="false" tIns="0" lIns="0" bIns="0" rIns="0">
              <a:spAutoFit/>
            </a:bodyPr>
            <a:lstStyle/>
            <a:p>
              <a:pPr algn="l" marL="0" indent="0" lvl="0">
                <a:lnSpc>
                  <a:spcPts val="3621"/>
                </a:lnSpc>
                <a:spcBef>
                  <a:spcPct val="0"/>
                </a:spcBef>
              </a:pPr>
              <a:r>
                <a:rPr lang="en-US" sz="2586" spc="142">
                  <a:solidFill>
                    <a:srgbClr val="FFFFFF"/>
                  </a:solidFill>
                  <a:latin typeface="Times New Roman"/>
                  <a:ea typeface="Times New Roman"/>
                  <a:cs typeface="Times New Roman"/>
                  <a:sym typeface="Times New Roman"/>
                </a:rPr>
                <a:t>«Протягом дії мораторію на задоволення вимог кредиторів забороняється стягнення на підставі виконавчих та інших документів, що містять майнові вимоги, у тому числі на предмет застави, за якими стягнення здійснюється в судовому або в позасудовому порядку відповідно до законодавства, крім випадків перебування ВП на стадії розподілу стягнутих з боржника грошових сум (у тому числі одержаних від продажу майна боржника), перебування майна на стадії продажу з моменту оприлюднення інформації про продаж, а також у разі виконання рішень у немайнових спорах».</a:t>
              </a:r>
            </a:p>
          </p:txBody>
        </p:sp>
        <p:sp>
          <p:nvSpPr>
            <p:cNvPr name="TextBox 12" id="12"/>
            <p:cNvSpPr txBox="true"/>
            <p:nvPr/>
          </p:nvSpPr>
          <p:spPr>
            <a:xfrm rot="0">
              <a:off x="0" y="-104775"/>
              <a:ext cx="20449717" cy="626774"/>
            </a:xfrm>
            <a:prstGeom prst="rect">
              <a:avLst/>
            </a:prstGeom>
          </p:spPr>
          <p:txBody>
            <a:bodyPr anchor="t" rtlCol="false" tIns="0" lIns="0" bIns="0" rIns="0">
              <a:spAutoFit/>
            </a:bodyPr>
            <a:lstStyle/>
            <a:p>
              <a:pPr algn="l" marL="0" indent="0" lvl="0">
                <a:lnSpc>
                  <a:spcPts val="3621"/>
                </a:lnSpc>
                <a:spcBef>
                  <a:spcPct val="0"/>
                </a:spcBef>
              </a:pPr>
              <a:r>
                <a:rPr lang="en-US" sz="2586" spc="142">
                  <a:solidFill>
                    <a:srgbClr val="FFFFFF"/>
                  </a:solidFill>
                  <a:latin typeface="Times New Roman"/>
                  <a:ea typeface="Times New Roman"/>
                  <a:cs typeface="Times New Roman"/>
                  <a:sym typeface="Times New Roman"/>
                </a:rPr>
                <a:t>Відповідно до </a:t>
              </a:r>
              <a:r>
                <a:rPr lang="en-US" b="true" sz="2586" spc="142">
                  <a:solidFill>
                    <a:srgbClr val="FFFFFF"/>
                  </a:solidFill>
                  <a:latin typeface="Times New Roman Bold"/>
                  <a:ea typeface="Times New Roman Bold"/>
                  <a:cs typeface="Times New Roman Bold"/>
                  <a:sym typeface="Times New Roman Bold"/>
                </a:rPr>
                <a:t>абз. 1 ч. 3 ст. 41 КУзПБ</a:t>
              </a:r>
              <a:r>
                <a:rPr lang="en-US" sz="2586" spc="142">
                  <a:solidFill>
                    <a:srgbClr val="FFFFFF"/>
                  </a:solidFill>
                  <a:latin typeface="Times New Roman"/>
                  <a:ea typeface="Times New Roman"/>
                  <a:cs typeface="Times New Roman"/>
                  <a:sym typeface="Times New Roman"/>
                </a:rPr>
                <a:t> (банкрутство юридичних осіб): </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19191A"/>
        </a:solidFill>
      </p:bgPr>
    </p:bg>
    <p:spTree>
      <p:nvGrpSpPr>
        <p:cNvPr id="1" name=""/>
        <p:cNvGrpSpPr/>
        <p:nvPr/>
      </p:nvGrpSpPr>
      <p:grpSpPr>
        <a:xfrm>
          <a:off x="0" y="0"/>
          <a:ext cx="0" cy="0"/>
          <a:chOff x="0" y="0"/>
          <a:chExt cx="0" cy="0"/>
        </a:xfrm>
      </p:grpSpPr>
      <p:sp>
        <p:nvSpPr>
          <p:cNvPr name="Freeform 2" id="2"/>
          <p:cNvSpPr/>
          <p:nvPr/>
        </p:nvSpPr>
        <p:spPr>
          <a:xfrm flipH="false" flipV="false" rot="1472775">
            <a:off x="8399527" y="166826"/>
            <a:ext cx="8621276" cy="11067758"/>
          </a:xfrm>
          <a:custGeom>
            <a:avLst/>
            <a:gdLst/>
            <a:ahLst/>
            <a:cxnLst/>
            <a:rect r="r" b="b" t="t" l="l"/>
            <a:pathLst>
              <a:path h="11067758" w="8621276">
                <a:moveTo>
                  <a:pt x="0" y="0"/>
                </a:moveTo>
                <a:lnTo>
                  <a:pt x="8621276" y="0"/>
                </a:lnTo>
                <a:lnTo>
                  <a:pt x="8621276" y="11067758"/>
                </a:lnTo>
                <a:lnTo>
                  <a:pt x="0" y="11067758"/>
                </a:lnTo>
                <a:lnTo>
                  <a:pt x="0" y="0"/>
                </a:lnTo>
                <a:close/>
              </a:path>
            </a:pathLst>
          </a:custGeom>
          <a:blipFill>
            <a:blip r:embed="rId2">
              <a:alphaModFix amt="4000"/>
            </a:blip>
            <a:stretch>
              <a:fillRect l="0" t="0" r="-342680" b="0"/>
            </a:stretch>
          </a:blipFill>
        </p:spPr>
      </p:sp>
      <p:sp>
        <p:nvSpPr>
          <p:cNvPr name="TextBox 3" id="3"/>
          <p:cNvSpPr txBox="true"/>
          <p:nvPr/>
        </p:nvSpPr>
        <p:spPr>
          <a:xfrm rot="0">
            <a:off x="1045856" y="962025"/>
            <a:ext cx="16196288" cy="1019175"/>
          </a:xfrm>
          <a:prstGeom prst="rect">
            <a:avLst/>
          </a:prstGeom>
        </p:spPr>
        <p:txBody>
          <a:bodyPr anchor="t" rtlCol="false" tIns="0" lIns="0" bIns="0" rIns="0">
            <a:spAutoFit/>
          </a:bodyPr>
          <a:lstStyle/>
          <a:p>
            <a:pPr algn="ctr" marL="0" indent="0" lvl="0">
              <a:lnSpc>
                <a:spcPts val="3791"/>
              </a:lnSpc>
              <a:spcBef>
                <a:spcPct val="0"/>
              </a:spcBef>
            </a:pPr>
            <a:r>
              <a:rPr lang="en-US" b="true" sz="3159">
                <a:solidFill>
                  <a:srgbClr val="FFFFFF"/>
                </a:solidFill>
                <a:latin typeface="Times New Roman Bold"/>
                <a:ea typeface="Times New Roman Bold"/>
                <a:cs typeface="Times New Roman Bold"/>
                <a:sym typeface="Times New Roman Bold"/>
              </a:rPr>
              <a:t> НОВА РЕДАКЦІЯ НОРМ КУзПБ ЩОДО ПОШИРЕННЯ ДІЇ МОРАТОРІЮ НА ЗАДОВОЛЕННЯ ВИМОГ КРЕДИТОРІВ НА РЕАЛІЗАЦІЮ АРЕШТОВАНОГО МАЙНА</a:t>
            </a:r>
          </a:p>
        </p:txBody>
      </p:sp>
      <p:grpSp>
        <p:nvGrpSpPr>
          <p:cNvPr name="Group 4" id="4"/>
          <p:cNvGrpSpPr/>
          <p:nvPr/>
        </p:nvGrpSpPr>
        <p:grpSpPr>
          <a:xfrm rot="0">
            <a:off x="1232020" y="2591254"/>
            <a:ext cx="15823960" cy="6667046"/>
            <a:chOff x="0" y="0"/>
            <a:chExt cx="21098614" cy="8889394"/>
          </a:xfrm>
        </p:grpSpPr>
        <p:grpSp>
          <p:nvGrpSpPr>
            <p:cNvPr name="Group 5" id="5"/>
            <p:cNvGrpSpPr/>
            <p:nvPr/>
          </p:nvGrpSpPr>
          <p:grpSpPr>
            <a:xfrm rot="0">
              <a:off x="0" y="0"/>
              <a:ext cx="21098614" cy="8889394"/>
              <a:chOff x="0" y="0"/>
              <a:chExt cx="4167627" cy="1755930"/>
            </a:xfrm>
          </p:grpSpPr>
          <p:sp>
            <p:nvSpPr>
              <p:cNvPr name="Freeform 6" id="6"/>
              <p:cNvSpPr/>
              <p:nvPr/>
            </p:nvSpPr>
            <p:spPr>
              <a:xfrm flipH="false" flipV="false" rot="0">
                <a:off x="0" y="0"/>
                <a:ext cx="4167627" cy="1755930"/>
              </a:xfrm>
              <a:custGeom>
                <a:avLst/>
                <a:gdLst/>
                <a:ahLst/>
                <a:cxnLst/>
                <a:rect r="r" b="b" t="t" l="l"/>
                <a:pathLst>
                  <a:path h="1755930" w="4167627">
                    <a:moveTo>
                      <a:pt x="0" y="0"/>
                    </a:moveTo>
                    <a:lnTo>
                      <a:pt x="4167627" y="0"/>
                    </a:lnTo>
                    <a:lnTo>
                      <a:pt x="4167627" y="1755930"/>
                    </a:lnTo>
                    <a:lnTo>
                      <a:pt x="0" y="1755930"/>
                    </a:lnTo>
                    <a:close/>
                  </a:path>
                </a:pathLst>
              </a:custGeom>
              <a:solidFill>
                <a:srgbClr val="3664A5"/>
              </a:solidFill>
            </p:spPr>
          </p:sp>
          <p:sp>
            <p:nvSpPr>
              <p:cNvPr name="TextBox 7" id="7"/>
              <p:cNvSpPr txBox="true"/>
              <p:nvPr/>
            </p:nvSpPr>
            <p:spPr>
              <a:xfrm>
                <a:off x="0" y="-47625"/>
                <a:ext cx="4167627" cy="1803555"/>
              </a:xfrm>
              <a:prstGeom prst="rect">
                <a:avLst/>
              </a:prstGeom>
            </p:spPr>
            <p:txBody>
              <a:bodyPr anchor="ctr" rtlCol="false" tIns="50800" lIns="50800" bIns="50800" rIns="50800"/>
              <a:lstStyle/>
              <a:p>
                <a:pPr algn="ctr">
                  <a:lnSpc>
                    <a:spcPts val="2704"/>
                  </a:lnSpc>
                </a:pPr>
              </a:p>
            </p:txBody>
          </p:sp>
        </p:grpSp>
        <p:sp>
          <p:nvSpPr>
            <p:cNvPr name="TextBox 8" id="8"/>
            <p:cNvSpPr txBox="true"/>
            <p:nvPr/>
          </p:nvSpPr>
          <p:spPr>
            <a:xfrm rot="0">
              <a:off x="400648" y="273556"/>
              <a:ext cx="20449717" cy="2455574"/>
            </a:xfrm>
            <a:prstGeom prst="rect">
              <a:avLst/>
            </a:prstGeom>
          </p:spPr>
          <p:txBody>
            <a:bodyPr anchor="t" rtlCol="false" tIns="0" lIns="0" bIns="0" rIns="0">
              <a:spAutoFit/>
            </a:bodyPr>
            <a:lstStyle/>
            <a:p>
              <a:pPr algn="l" marL="0" indent="0" lvl="0">
                <a:lnSpc>
                  <a:spcPts val="3621"/>
                </a:lnSpc>
                <a:spcBef>
                  <a:spcPct val="0"/>
                </a:spcBef>
              </a:pPr>
              <a:r>
                <a:rPr lang="en-US" sz="2586" spc="142">
                  <a:solidFill>
                    <a:srgbClr val="FFFFFF"/>
                  </a:solidFill>
                  <a:latin typeface="Times New Roman"/>
                  <a:ea typeface="Times New Roman"/>
                  <a:cs typeface="Times New Roman"/>
                  <a:sym typeface="Times New Roman"/>
                </a:rPr>
                <a:t>Відповідно до </a:t>
              </a:r>
              <a:r>
                <a:rPr lang="en-US" b="true" sz="2586" spc="142">
                  <a:solidFill>
                    <a:srgbClr val="FFFFFF"/>
                  </a:solidFill>
                  <a:latin typeface="Times New Roman Bold"/>
                  <a:ea typeface="Times New Roman Bold"/>
                  <a:cs typeface="Times New Roman Bold"/>
                  <a:sym typeface="Times New Roman Bold"/>
                </a:rPr>
                <a:t>ЗУ «Про внесення змін до КУзПБ та деяких інших законодавчих актів України щодо імплементації Директиви Європарламенту та Ради ЄС 2019/1023 та запровадження процедур превентивної реструктуризації» абз. 2 ч. 3 ст. 41 КУзПБ</a:t>
              </a:r>
              <a:r>
                <a:rPr lang="en-US" sz="2586" spc="142">
                  <a:solidFill>
                    <a:srgbClr val="FFFFFF"/>
                  </a:solidFill>
                  <a:latin typeface="Times New Roman"/>
                  <a:ea typeface="Times New Roman"/>
                  <a:cs typeface="Times New Roman"/>
                  <a:sym typeface="Times New Roman"/>
                </a:rPr>
                <a:t> викладено в такій редакції:</a:t>
              </a:r>
            </a:p>
          </p:txBody>
        </p:sp>
        <p:grpSp>
          <p:nvGrpSpPr>
            <p:cNvPr name="Group 9" id="9"/>
            <p:cNvGrpSpPr/>
            <p:nvPr/>
          </p:nvGrpSpPr>
          <p:grpSpPr>
            <a:xfrm rot="0">
              <a:off x="410684" y="3285003"/>
              <a:ext cx="20277245" cy="5084628"/>
              <a:chOff x="0" y="0"/>
              <a:chExt cx="16245009" cy="4073524"/>
            </a:xfrm>
          </p:grpSpPr>
          <p:sp>
            <p:nvSpPr>
              <p:cNvPr name="Freeform 10" id="10"/>
              <p:cNvSpPr/>
              <p:nvPr/>
            </p:nvSpPr>
            <p:spPr>
              <a:xfrm flipH="false" flipV="false" rot="0">
                <a:off x="0" y="0"/>
                <a:ext cx="16245010" cy="4073524"/>
              </a:xfrm>
              <a:custGeom>
                <a:avLst/>
                <a:gdLst/>
                <a:ahLst/>
                <a:cxnLst/>
                <a:rect r="r" b="b" t="t" l="l"/>
                <a:pathLst>
                  <a:path h="4073524" w="16245010">
                    <a:moveTo>
                      <a:pt x="16120549" y="4073523"/>
                    </a:moveTo>
                    <a:lnTo>
                      <a:pt x="124460" y="4073523"/>
                    </a:lnTo>
                    <a:cubicBezTo>
                      <a:pt x="55880" y="4073523"/>
                      <a:pt x="0" y="4017644"/>
                      <a:pt x="0" y="3949064"/>
                    </a:cubicBezTo>
                    <a:lnTo>
                      <a:pt x="0" y="124460"/>
                    </a:lnTo>
                    <a:cubicBezTo>
                      <a:pt x="0" y="55880"/>
                      <a:pt x="55880" y="0"/>
                      <a:pt x="124460" y="0"/>
                    </a:cubicBezTo>
                    <a:lnTo>
                      <a:pt x="16120549" y="0"/>
                    </a:lnTo>
                    <a:cubicBezTo>
                      <a:pt x="16189130" y="0"/>
                      <a:pt x="16245010" y="55880"/>
                      <a:pt x="16245010" y="124460"/>
                    </a:cubicBezTo>
                    <a:lnTo>
                      <a:pt x="16245010" y="3949064"/>
                    </a:lnTo>
                    <a:cubicBezTo>
                      <a:pt x="16245010" y="4017644"/>
                      <a:pt x="16189130" y="4073524"/>
                      <a:pt x="16120549" y="4073524"/>
                    </a:cubicBezTo>
                    <a:close/>
                  </a:path>
                </a:pathLst>
              </a:custGeom>
              <a:solidFill>
                <a:srgbClr val="FFFFFF"/>
              </a:solidFill>
            </p:spPr>
          </p:sp>
        </p:grpSp>
        <p:sp>
          <p:nvSpPr>
            <p:cNvPr name="TextBox 11" id="11"/>
            <p:cNvSpPr txBox="true"/>
            <p:nvPr/>
          </p:nvSpPr>
          <p:spPr>
            <a:xfrm rot="0">
              <a:off x="722502" y="3327942"/>
              <a:ext cx="19653610" cy="4893974"/>
            </a:xfrm>
            <a:prstGeom prst="rect">
              <a:avLst/>
            </a:prstGeom>
          </p:spPr>
          <p:txBody>
            <a:bodyPr anchor="t" rtlCol="false" tIns="0" lIns="0" bIns="0" rIns="0">
              <a:spAutoFit/>
            </a:bodyPr>
            <a:lstStyle/>
            <a:p>
              <a:pPr algn="l" marL="0" indent="0" lvl="0">
                <a:lnSpc>
                  <a:spcPts val="3621"/>
                </a:lnSpc>
                <a:spcBef>
                  <a:spcPct val="0"/>
                </a:spcBef>
              </a:pPr>
              <a:r>
                <a:rPr lang="en-US" sz="2586" spc="142">
                  <a:solidFill>
                    <a:srgbClr val="19191A"/>
                  </a:solidFill>
                  <a:latin typeface="Times New Roman"/>
                  <a:ea typeface="Times New Roman"/>
                  <a:cs typeface="Times New Roman"/>
                  <a:sym typeface="Times New Roman"/>
                </a:rPr>
                <a:t>«забороняється стягнення на підставі виконавчих та інших документів, що містять майнові вимоги, у тому числі на предмет застави, за якими стягнення здійснюється в судовому або позасудовому порядку відповідно до законодавства, крім випадків перебування ВП на стадії розподілу стягнутих з боржника грошових сум (у тому числі одержаних від продажу майна боржника) або перебування майна боржника, яке є предметом забезпечення, на стадії продажу з моменту оприлюднення інформації про продаж, а також у разі виконання рішень у немайнових спорах».</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19191A"/>
        </a:solidFill>
      </p:bgPr>
    </p:bg>
    <p:spTree>
      <p:nvGrpSpPr>
        <p:cNvPr id="1" name=""/>
        <p:cNvGrpSpPr/>
        <p:nvPr/>
      </p:nvGrpSpPr>
      <p:grpSpPr>
        <a:xfrm>
          <a:off x="0" y="0"/>
          <a:ext cx="0" cy="0"/>
          <a:chOff x="0" y="0"/>
          <a:chExt cx="0" cy="0"/>
        </a:xfrm>
      </p:grpSpPr>
      <p:sp>
        <p:nvSpPr>
          <p:cNvPr name="Freeform 2" id="2"/>
          <p:cNvSpPr/>
          <p:nvPr/>
        </p:nvSpPr>
        <p:spPr>
          <a:xfrm flipH="false" flipV="false" rot="1472775">
            <a:off x="8399527" y="166826"/>
            <a:ext cx="8621276" cy="11067758"/>
          </a:xfrm>
          <a:custGeom>
            <a:avLst/>
            <a:gdLst/>
            <a:ahLst/>
            <a:cxnLst/>
            <a:rect r="r" b="b" t="t" l="l"/>
            <a:pathLst>
              <a:path h="11067758" w="8621276">
                <a:moveTo>
                  <a:pt x="0" y="0"/>
                </a:moveTo>
                <a:lnTo>
                  <a:pt x="8621276" y="0"/>
                </a:lnTo>
                <a:lnTo>
                  <a:pt x="8621276" y="11067758"/>
                </a:lnTo>
                <a:lnTo>
                  <a:pt x="0" y="11067758"/>
                </a:lnTo>
                <a:lnTo>
                  <a:pt x="0" y="0"/>
                </a:lnTo>
                <a:close/>
              </a:path>
            </a:pathLst>
          </a:custGeom>
          <a:blipFill>
            <a:blip r:embed="rId2">
              <a:alphaModFix amt="4000"/>
            </a:blip>
            <a:stretch>
              <a:fillRect l="0" t="0" r="-342680" b="0"/>
            </a:stretch>
          </a:blipFill>
        </p:spPr>
      </p:sp>
      <p:sp>
        <p:nvSpPr>
          <p:cNvPr name="TextBox 3" id="3"/>
          <p:cNvSpPr txBox="true"/>
          <p:nvPr/>
        </p:nvSpPr>
        <p:spPr>
          <a:xfrm rot="0">
            <a:off x="1045856" y="1132753"/>
            <a:ext cx="16196288" cy="542925"/>
          </a:xfrm>
          <a:prstGeom prst="rect">
            <a:avLst/>
          </a:prstGeom>
        </p:spPr>
        <p:txBody>
          <a:bodyPr anchor="t" rtlCol="false" tIns="0" lIns="0" bIns="0" rIns="0">
            <a:spAutoFit/>
          </a:bodyPr>
          <a:lstStyle/>
          <a:p>
            <a:pPr algn="ctr" marL="0" indent="0" lvl="0">
              <a:lnSpc>
                <a:spcPts val="3791"/>
              </a:lnSpc>
              <a:spcBef>
                <a:spcPct val="0"/>
              </a:spcBef>
            </a:pPr>
            <a:r>
              <a:rPr lang="en-US" b="true" sz="3159">
                <a:solidFill>
                  <a:srgbClr val="FFFFFF"/>
                </a:solidFill>
                <a:latin typeface="Times New Roman Bold"/>
                <a:ea typeface="Times New Roman Bold"/>
                <a:cs typeface="Times New Roman Bold"/>
                <a:sym typeface="Times New Roman Bold"/>
              </a:rPr>
              <a:t>ПРОБЛЕМНІ ПИТАННЯ ПРАВОЗАСТОСОВЧОЇ СУДОВОЇ ПРАКТИКИ</a:t>
            </a:r>
          </a:p>
        </p:txBody>
      </p:sp>
      <p:grpSp>
        <p:nvGrpSpPr>
          <p:cNvPr name="Group 4" id="4"/>
          <p:cNvGrpSpPr/>
          <p:nvPr/>
        </p:nvGrpSpPr>
        <p:grpSpPr>
          <a:xfrm rot="0">
            <a:off x="1232020" y="2222672"/>
            <a:ext cx="15823960" cy="2112014"/>
            <a:chOff x="0" y="0"/>
            <a:chExt cx="4167627" cy="556251"/>
          </a:xfrm>
        </p:grpSpPr>
        <p:sp>
          <p:nvSpPr>
            <p:cNvPr name="Freeform 5" id="5"/>
            <p:cNvSpPr/>
            <p:nvPr/>
          </p:nvSpPr>
          <p:spPr>
            <a:xfrm flipH="false" flipV="false" rot="0">
              <a:off x="0" y="0"/>
              <a:ext cx="4167627" cy="556251"/>
            </a:xfrm>
            <a:custGeom>
              <a:avLst/>
              <a:gdLst/>
              <a:ahLst/>
              <a:cxnLst/>
              <a:rect r="r" b="b" t="t" l="l"/>
              <a:pathLst>
                <a:path h="556251" w="4167627">
                  <a:moveTo>
                    <a:pt x="0" y="0"/>
                  </a:moveTo>
                  <a:lnTo>
                    <a:pt x="4167627" y="0"/>
                  </a:lnTo>
                  <a:lnTo>
                    <a:pt x="4167627" y="556251"/>
                  </a:lnTo>
                  <a:lnTo>
                    <a:pt x="0" y="556251"/>
                  </a:lnTo>
                  <a:close/>
                </a:path>
              </a:pathLst>
            </a:custGeom>
            <a:solidFill>
              <a:srgbClr val="3664A5"/>
            </a:solidFill>
          </p:spPr>
        </p:sp>
        <p:sp>
          <p:nvSpPr>
            <p:cNvPr name="TextBox 6" id="6"/>
            <p:cNvSpPr txBox="true"/>
            <p:nvPr/>
          </p:nvSpPr>
          <p:spPr>
            <a:xfrm>
              <a:off x="0" y="-47625"/>
              <a:ext cx="4167627" cy="603876"/>
            </a:xfrm>
            <a:prstGeom prst="rect">
              <a:avLst/>
            </a:prstGeom>
          </p:spPr>
          <p:txBody>
            <a:bodyPr anchor="ctr" rtlCol="false" tIns="50800" lIns="50800" bIns="50800" rIns="50800"/>
            <a:lstStyle/>
            <a:p>
              <a:pPr algn="ctr">
                <a:lnSpc>
                  <a:spcPts val="2704"/>
                </a:lnSpc>
              </a:pPr>
            </a:p>
          </p:txBody>
        </p:sp>
      </p:grpSp>
      <p:sp>
        <p:nvSpPr>
          <p:cNvPr name="TextBox 7" id="7"/>
          <p:cNvSpPr txBox="true"/>
          <p:nvPr/>
        </p:nvSpPr>
        <p:spPr>
          <a:xfrm rot="0">
            <a:off x="1475356" y="2292354"/>
            <a:ext cx="15337288" cy="1867875"/>
          </a:xfrm>
          <a:prstGeom prst="rect">
            <a:avLst/>
          </a:prstGeom>
        </p:spPr>
        <p:txBody>
          <a:bodyPr anchor="t" rtlCol="false" tIns="0" lIns="0" bIns="0" rIns="0">
            <a:spAutoFit/>
          </a:bodyPr>
          <a:lstStyle/>
          <a:p>
            <a:pPr algn="l" marL="0" indent="0" lvl="0">
              <a:lnSpc>
                <a:spcPts val="3621"/>
              </a:lnSpc>
              <a:spcBef>
                <a:spcPct val="0"/>
              </a:spcBef>
            </a:pPr>
            <a:r>
              <a:rPr lang="en-US" sz="2586" spc="142">
                <a:solidFill>
                  <a:srgbClr val="FFFFFF"/>
                </a:solidFill>
                <a:latin typeface="Times New Roman"/>
                <a:ea typeface="Times New Roman"/>
                <a:cs typeface="Times New Roman"/>
                <a:sym typeface="Times New Roman"/>
              </a:rPr>
              <a:t>Судова практика має різні правозастосовчі підходи як до тлумачення понять «продаж майна», «реалізація арештованого майна», так і до того, які саме стадії ці поняття охоплюють, а також щодо самостійності чи нерозривної пов'язаності між собою цих стадій.</a:t>
            </a:r>
          </a:p>
        </p:txBody>
      </p:sp>
      <p:grpSp>
        <p:nvGrpSpPr>
          <p:cNvPr name="Group 8" id="8"/>
          <p:cNvGrpSpPr/>
          <p:nvPr/>
        </p:nvGrpSpPr>
        <p:grpSpPr>
          <a:xfrm rot="0">
            <a:off x="1232020" y="5359072"/>
            <a:ext cx="15823960" cy="4207972"/>
            <a:chOff x="0" y="0"/>
            <a:chExt cx="16903044" cy="4494927"/>
          </a:xfrm>
        </p:grpSpPr>
        <p:sp>
          <p:nvSpPr>
            <p:cNvPr name="Freeform 9" id="9"/>
            <p:cNvSpPr/>
            <p:nvPr/>
          </p:nvSpPr>
          <p:spPr>
            <a:xfrm flipH="false" flipV="false" rot="0">
              <a:off x="0" y="0"/>
              <a:ext cx="16903044" cy="4494927"/>
            </a:xfrm>
            <a:custGeom>
              <a:avLst/>
              <a:gdLst/>
              <a:ahLst/>
              <a:cxnLst/>
              <a:rect r="r" b="b" t="t" l="l"/>
              <a:pathLst>
                <a:path h="4494927" w="16903044">
                  <a:moveTo>
                    <a:pt x="16778584" y="4494927"/>
                  </a:moveTo>
                  <a:lnTo>
                    <a:pt x="124460" y="4494927"/>
                  </a:lnTo>
                  <a:cubicBezTo>
                    <a:pt x="55880" y="4494927"/>
                    <a:pt x="0" y="4439047"/>
                    <a:pt x="0" y="4370467"/>
                  </a:cubicBezTo>
                  <a:lnTo>
                    <a:pt x="0" y="124460"/>
                  </a:lnTo>
                  <a:cubicBezTo>
                    <a:pt x="0" y="55880"/>
                    <a:pt x="55880" y="0"/>
                    <a:pt x="124460" y="0"/>
                  </a:cubicBezTo>
                  <a:lnTo>
                    <a:pt x="16778584" y="0"/>
                  </a:lnTo>
                  <a:cubicBezTo>
                    <a:pt x="16847164" y="0"/>
                    <a:pt x="16903044" y="55880"/>
                    <a:pt x="16903044" y="124460"/>
                  </a:cubicBezTo>
                  <a:lnTo>
                    <a:pt x="16903044" y="4370467"/>
                  </a:lnTo>
                  <a:cubicBezTo>
                    <a:pt x="16903044" y="4439047"/>
                    <a:pt x="16847164" y="4494927"/>
                    <a:pt x="16778584" y="4494927"/>
                  </a:cubicBezTo>
                  <a:close/>
                </a:path>
              </a:pathLst>
            </a:custGeom>
            <a:solidFill>
              <a:srgbClr val="FFFFFF"/>
            </a:solidFill>
          </p:spPr>
        </p:sp>
      </p:grpSp>
      <p:sp>
        <p:nvSpPr>
          <p:cNvPr name="TextBox 10" id="10"/>
          <p:cNvSpPr txBox="true"/>
          <p:nvPr/>
        </p:nvSpPr>
        <p:spPr>
          <a:xfrm rot="0">
            <a:off x="1475356" y="5690604"/>
            <a:ext cx="15337288" cy="3459184"/>
          </a:xfrm>
          <a:prstGeom prst="rect">
            <a:avLst/>
          </a:prstGeom>
        </p:spPr>
        <p:txBody>
          <a:bodyPr anchor="t" rtlCol="false" tIns="0" lIns="0" bIns="0" rIns="0">
            <a:spAutoFit/>
          </a:bodyPr>
          <a:lstStyle/>
          <a:p>
            <a:pPr algn="l" marL="0" indent="0" lvl="0">
              <a:lnSpc>
                <a:spcPts val="3061"/>
              </a:lnSpc>
              <a:spcBef>
                <a:spcPct val="0"/>
              </a:spcBef>
            </a:pPr>
            <a:r>
              <a:rPr lang="en-US" sz="2186" spc="120">
                <a:solidFill>
                  <a:srgbClr val="19191A"/>
                </a:solidFill>
                <a:latin typeface="Times New Roman"/>
                <a:ea typeface="Times New Roman"/>
                <a:cs typeface="Times New Roman"/>
                <a:sym typeface="Times New Roman"/>
              </a:rPr>
              <a:t>У </a:t>
            </a:r>
            <a:r>
              <a:rPr lang="en-US" b="true" sz="2186" spc="120">
                <a:solidFill>
                  <a:srgbClr val="19191A"/>
                </a:solidFill>
                <a:latin typeface="Times New Roman Bold"/>
                <a:ea typeface="Times New Roman Bold"/>
                <a:cs typeface="Times New Roman Bold"/>
                <a:sym typeface="Times New Roman Bold"/>
              </a:rPr>
              <a:t>постанові ВС від 31.07.2019 у справі № 922/1787/18</a:t>
            </a:r>
            <a:r>
              <a:rPr lang="en-US" sz="2186" spc="120">
                <a:solidFill>
                  <a:srgbClr val="19191A"/>
                </a:solidFill>
                <a:latin typeface="Times New Roman"/>
                <a:ea typeface="Times New Roman"/>
                <a:cs typeface="Times New Roman"/>
                <a:sym typeface="Times New Roman"/>
              </a:rPr>
              <a:t> зазначено, що стадія продажу майна розпочинається із моменту оприлюднення інформації про продаж (внесення в систему інформаційного повідомлення про е-торги), та включає в себе власне е-торги (в тому числі повторні, треті), а у разі нереалізації майна на третіх е-торгах та виявлення стягувачем бажання залишити його за собою, також і процедуру передачі майна стягувачу в рахунок погашення боргу. Враховуючи положення </a:t>
            </a:r>
            <a:r>
              <a:rPr lang="en-US" b="true" sz="2186" spc="120">
                <a:solidFill>
                  <a:srgbClr val="19191A"/>
                </a:solidFill>
                <a:latin typeface="Times New Roman Bold"/>
                <a:ea typeface="Times New Roman Bold"/>
                <a:cs typeface="Times New Roman Bold"/>
                <a:sym typeface="Times New Roman Bold"/>
              </a:rPr>
              <a:t>статті 19 ЗУ «Про відновлення платоспроможності боржника або визнання його банкрутом»</a:t>
            </a:r>
            <a:r>
              <a:rPr lang="en-US" sz="2186" spc="120">
                <a:solidFill>
                  <a:srgbClr val="19191A"/>
                </a:solidFill>
                <a:latin typeface="Times New Roman"/>
                <a:ea typeface="Times New Roman"/>
                <a:cs typeface="Times New Roman"/>
                <a:sym typeface="Times New Roman"/>
              </a:rPr>
              <a:t>, дія мораторію на задоволення вимог кредиторів не поширюється на вказані процедури з майном боржника, якщо останнє перебувало на стадії продажу в момент порушення справи про банкрутство.</a:t>
            </a:r>
          </a:p>
        </p:txBody>
      </p:sp>
      <p:grpSp>
        <p:nvGrpSpPr>
          <p:cNvPr name="Group 11" id="11"/>
          <p:cNvGrpSpPr/>
          <p:nvPr/>
        </p:nvGrpSpPr>
        <p:grpSpPr>
          <a:xfrm rot="0">
            <a:off x="8692848" y="4614856"/>
            <a:ext cx="902304" cy="902304"/>
            <a:chOff x="0" y="0"/>
            <a:chExt cx="1203072" cy="1203072"/>
          </a:xfrm>
        </p:grpSpPr>
        <p:grpSp>
          <p:nvGrpSpPr>
            <p:cNvPr name="Group 12" id="12"/>
            <p:cNvGrpSpPr/>
            <p:nvPr/>
          </p:nvGrpSpPr>
          <p:grpSpPr>
            <a:xfrm rot="0">
              <a:off x="0" y="0"/>
              <a:ext cx="1203072" cy="1203072"/>
              <a:chOff x="0" y="0"/>
              <a:chExt cx="6350000" cy="6350000"/>
            </a:xfrm>
          </p:grpSpPr>
          <p:sp>
            <p:nvSpPr>
              <p:cNvPr name="Freeform 13" id="1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664A5"/>
              </a:solidFill>
            </p:spPr>
          </p:sp>
        </p:grpSp>
        <p:sp>
          <p:nvSpPr>
            <p:cNvPr name="TextBox 14" id="14"/>
            <p:cNvSpPr txBox="true"/>
            <p:nvPr/>
          </p:nvSpPr>
          <p:spPr>
            <a:xfrm rot="0">
              <a:off x="176711" y="24311"/>
              <a:ext cx="849649" cy="1002049"/>
            </a:xfrm>
            <a:prstGeom prst="rect">
              <a:avLst/>
            </a:prstGeom>
          </p:spPr>
          <p:txBody>
            <a:bodyPr anchor="t" rtlCol="false" tIns="0" lIns="0" bIns="0" rIns="0">
              <a:spAutoFit/>
            </a:bodyPr>
            <a:lstStyle/>
            <a:p>
              <a:pPr algn="ctr">
                <a:lnSpc>
                  <a:spcPts val="6605"/>
                </a:lnSpc>
              </a:pPr>
              <a:r>
                <a:rPr lang="en-US" b="true" sz="4207">
                  <a:solidFill>
                    <a:srgbClr val="FFFFFF"/>
                  </a:solidFill>
                  <a:latin typeface="Open Sans Bold"/>
                  <a:ea typeface="Open Sans Bold"/>
                  <a:cs typeface="Open Sans Bold"/>
                  <a:sym typeface="Open Sans Bold"/>
                </a:rPr>
                <a:t>1</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19191A"/>
        </a:solidFill>
      </p:bgPr>
    </p:bg>
    <p:spTree>
      <p:nvGrpSpPr>
        <p:cNvPr id="1" name=""/>
        <p:cNvGrpSpPr/>
        <p:nvPr/>
      </p:nvGrpSpPr>
      <p:grpSpPr>
        <a:xfrm>
          <a:off x="0" y="0"/>
          <a:ext cx="0" cy="0"/>
          <a:chOff x="0" y="0"/>
          <a:chExt cx="0" cy="0"/>
        </a:xfrm>
      </p:grpSpPr>
      <p:sp>
        <p:nvSpPr>
          <p:cNvPr name="Freeform 2" id="2"/>
          <p:cNvSpPr/>
          <p:nvPr/>
        </p:nvSpPr>
        <p:spPr>
          <a:xfrm flipH="false" flipV="false" rot="1472775">
            <a:off x="8399527" y="166826"/>
            <a:ext cx="8621276" cy="11067758"/>
          </a:xfrm>
          <a:custGeom>
            <a:avLst/>
            <a:gdLst/>
            <a:ahLst/>
            <a:cxnLst/>
            <a:rect r="r" b="b" t="t" l="l"/>
            <a:pathLst>
              <a:path h="11067758" w="8621276">
                <a:moveTo>
                  <a:pt x="0" y="0"/>
                </a:moveTo>
                <a:lnTo>
                  <a:pt x="8621276" y="0"/>
                </a:lnTo>
                <a:lnTo>
                  <a:pt x="8621276" y="11067758"/>
                </a:lnTo>
                <a:lnTo>
                  <a:pt x="0" y="11067758"/>
                </a:lnTo>
                <a:lnTo>
                  <a:pt x="0" y="0"/>
                </a:lnTo>
                <a:close/>
              </a:path>
            </a:pathLst>
          </a:custGeom>
          <a:blipFill>
            <a:blip r:embed="rId2">
              <a:alphaModFix amt="4000"/>
            </a:blip>
            <a:stretch>
              <a:fillRect l="0" t="0" r="-342680" b="0"/>
            </a:stretch>
          </a:blipFill>
        </p:spPr>
      </p:sp>
      <p:grpSp>
        <p:nvGrpSpPr>
          <p:cNvPr name="Group 3" id="3"/>
          <p:cNvGrpSpPr/>
          <p:nvPr/>
        </p:nvGrpSpPr>
        <p:grpSpPr>
          <a:xfrm rot="0">
            <a:off x="1333680" y="1803015"/>
            <a:ext cx="16027280" cy="6680969"/>
            <a:chOff x="0" y="0"/>
            <a:chExt cx="21369707" cy="8907959"/>
          </a:xfrm>
        </p:grpSpPr>
        <p:grpSp>
          <p:nvGrpSpPr>
            <p:cNvPr name="Group 4" id="4"/>
            <p:cNvGrpSpPr/>
            <p:nvPr/>
          </p:nvGrpSpPr>
          <p:grpSpPr>
            <a:xfrm rot="0">
              <a:off x="0" y="902754"/>
              <a:ext cx="21098614" cy="4624596"/>
              <a:chOff x="0" y="0"/>
              <a:chExt cx="16903044" cy="3704971"/>
            </a:xfrm>
          </p:grpSpPr>
          <p:sp>
            <p:nvSpPr>
              <p:cNvPr name="Freeform 5" id="5"/>
              <p:cNvSpPr/>
              <p:nvPr/>
            </p:nvSpPr>
            <p:spPr>
              <a:xfrm flipH="false" flipV="false" rot="0">
                <a:off x="0" y="0"/>
                <a:ext cx="16903044" cy="3704972"/>
              </a:xfrm>
              <a:custGeom>
                <a:avLst/>
                <a:gdLst/>
                <a:ahLst/>
                <a:cxnLst/>
                <a:rect r="r" b="b" t="t" l="l"/>
                <a:pathLst>
                  <a:path h="3704972" w="16903044">
                    <a:moveTo>
                      <a:pt x="16778584" y="3704971"/>
                    </a:moveTo>
                    <a:lnTo>
                      <a:pt x="124460" y="3704971"/>
                    </a:lnTo>
                    <a:cubicBezTo>
                      <a:pt x="55880" y="3704971"/>
                      <a:pt x="0" y="3649091"/>
                      <a:pt x="0" y="3580511"/>
                    </a:cubicBezTo>
                    <a:lnTo>
                      <a:pt x="0" y="124460"/>
                    </a:lnTo>
                    <a:cubicBezTo>
                      <a:pt x="0" y="55880"/>
                      <a:pt x="55880" y="0"/>
                      <a:pt x="124460" y="0"/>
                    </a:cubicBezTo>
                    <a:lnTo>
                      <a:pt x="16778584" y="0"/>
                    </a:lnTo>
                    <a:cubicBezTo>
                      <a:pt x="16847164" y="0"/>
                      <a:pt x="16903044" y="55880"/>
                      <a:pt x="16903044" y="124460"/>
                    </a:cubicBezTo>
                    <a:lnTo>
                      <a:pt x="16903044" y="3580511"/>
                    </a:lnTo>
                    <a:cubicBezTo>
                      <a:pt x="16903044" y="3649091"/>
                      <a:pt x="16847164" y="3704972"/>
                      <a:pt x="16778584" y="3704972"/>
                    </a:cubicBezTo>
                    <a:close/>
                  </a:path>
                </a:pathLst>
              </a:custGeom>
              <a:solidFill>
                <a:srgbClr val="FFFFFF"/>
              </a:solidFill>
            </p:spPr>
          </p:sp>
        </p:grpSp>
        <p:sp>
          <p:nvSpPr>
            <p:cNvPr name="TextBox 6" id="6"/>
            <p:cNvSpPr txBox="true"/>
            <p:nvPr/>
          </p:nvSpPr>
          <p:spPr>
            <a:xfrm rot="0">
              <a:off x="324448" y="1454327"/>
              <a:ext cx="20449717" cy="3567671"/>
            </a:xfrm>
            <a:prstGeom prst="rect">
              <a:avLst/>
            </a:prstGeom>
          </p:spPr>
          <p:txBody>
            <a:bodyPr anchor="t" rtlCol="false" tIns="0" lIns="0" bIns="0" rIns="0">
              <a:spAutoFit/>
            </a:bodyPr>
            <a:lstStyle/>
            <a:p>
              <a:pPr algn="l" marL="0" indent="0" lvl="0">
                <a:lnSpc>
                  <a:spcPts val="3061"/>
                </a:lnSpc>
                <a:spcBef>
                  <a:spcPct val="0"/>
                </a:spcBef>
              </a:pPr>
              <a:r>
                <a:rPr lang="en-US" sz="2186" spc="120" strike="noStrike" u="none">
                  <a:solidFill>
                    <a:srgbClr val="19191A"/>
                  </a:solidFill>
                  <a:latin typeface="Times New Roman"/>
                  <a:ea typeface="Times New Roman"/>
                  <a:cs typeface="Times New Roman"/>
                  <a:sym typeface="Times New Roman"/>
                </a:rPr>
                <a:t>У постанові</a:t>
              </a:r>
              <a:r>
                <a:rPr lang="en-US" b="true" sz="2186" spc="120" strike="noStrike" u="none">
                  <a:solidFill>
                    <a:srgbClr val="19191A"/>
                  </a:solidFill>
                  <a:latin typeface="Times New Roman Bold"/>
                  <a:ea typeface="Times New Roman Bold"/>
                  <a:cs typeface="Times New Roman Bold"/>
                  <a:sym typeface="Times New Roman Bold"/>
                </a:rPr>
                <a:t> ВС від 14.05.2020 у справі № 903/69/18</a:t>
              </a:r>
              <a:r>
                <a:rPr lang="en-US" sz="2186" spc="120" strike="noStrike" u="none">
                  <a:solidFill>
                    <a:srgbClr val="19191A"/>
                  </a:solidFill>
                  <a:latin typeface="Times New Roman"/>
                  <a:ea typeface="Times New Roman"/>
                  <a:cs typeface="Times New Roman"/>
                  <a:sym typeface="Times New Roman"/>
                </a:rPr>
                <a:t> суд дійшов висновку про поширення на спірні правовідносини мораторію на задоволення вимог кредиторів та про незаконність дій осіб щодо здійснення переходу права власності на спірне майно до стягувача, виходячи з того, що зміст поняття «стадія продажу майна» (</a:t>
              </a:r>
              <a:r>
                <a:rPr lang="en-US" b="true" sz="2186" spc="120" strike="noStrike" u="none">
                  <a:solidFill>
                    <a:srgbClr val="19191A"/>
                  </a:solidFill>
                  <a:latin typeface="Times New Roman Bold"/>
                  <a:ea typeface="Times New Roman Bold"/>
                  <a:cs typeface="Times New Roman Bold"/>
                  <a:sym typeface="Times New Roman Bold"/>
                </a:rPr>
                <a:t>частина третя статті 19 ЗУ «Про відновлення платоспроможності боржника або визнання його банкрутом»</a:t>
              </a:r>
              <a:r>
                <a:rPr lang="en-US" sz="2186" spc="120" strike="noStrike" u="none">
                  <a:solidFill>
                    <a:srgbClr val="19191A"/>
                  </a:solidFill>
                  <a:latin typeface="Times New Roman"/>
                  <a:ea typeface="Times New Roman"/>
                  <a:cs typeface="Times New Roman"/>
                  <a:sym typeface="Times New Roman"/>
                </a:rPr>
                <a:t>) не включає в себе процедуру придбання предмета іпотеки за початковою ціною шляхом заліку своїх забезпечених вимог в рахунок ціни майна (</a:t>
              </a:r>
              <a:r>
                <a:rPr lang="en-US" b="true" sz="2186" spc="120" strike="noStrike" u="none">
                  <a:solidFill>
                    <a:srgbClr val="19191A"/>
                  </a:solidFill>
                  <a:latin typeface="Times New Roman Bold"/>
                  <a:ea typeface="Times New Roman Bold"/>
                  <a:cs typeface="Times New Roman Bold"/>
                  <a:sym typeface="Times New Roman Bold"/>
                </a:rPr>
                <a:t>частина перша статті 49 ЗУ «Про іпотеку»</a:t>
              </a:r>
              <a:r>
                <a:rPr lang="en-US" sz="2186" spc="120" strike="noStrike" u="none">
                  <a:solidFill>
                    <a:srgbClr val="19191A"/>
                  </a:solidFill>
                  <a:latin typeface="Times New Roman"/>
                  <a:ea typeface="Times New Roman"/>
                  <a:cs typeface="Times New Roman"/>
                  <a:sym typeface="Times New Roman"/>
                </a:rPr>
                <a:t>).</a:t>
              </a:r>
            </a:p>
          </p:txBody>
        </p:sp>
        <p:grpSp>
          <p:nvGrpSpPr>
            <p:cNvPr name="Group 7" id="7"/>
            <p:cNvGrpSpPr/>
            <p:nvPr/>
          </p:nvGrpSpPr>
          <p:grpSpPr>
            <a:xfrm rot="0">
              <a:off x="9812224" y="0"/>
              <a:ext cx="1203072" cy="1203072"/>
              <a:chOff x="0" y="0"/>
              <a:chExt cx="6350000" cy="6350000"/>
            </a:xfrm>
          </p:grpSpPr>
          <p:sp>
            <p:nvSpPr>
              <p:cNvPr name="Freeform 8" id="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664A5"/>
              </a:solidFill>
            </p:spPr>
          </p:sp>
        </p:grpSp>
        <p:sp>
          <p:nvSpPr>
            <p:cNvPr name="TextBox 9" id="9"/>
            <p:cNvSpPr txBox="true"/>
            <p:nvPr/>
          </p:nvSpPr>
          <p:spPr>
            <a:xfrm rot="0">
              <a:off x="9988936" y="24311"/>
              <a:ext cx="849649" cy="1002049"/>
            </a:xfrm>
            <a:prstGeom prst="rect">
              <a:avLst/>
            </a:prstGeom>
          </p:spPr>
          <p:txBody>
            <a:bodyPr anchor="t" rtlCol="false" tIns="0" lIns="0" bIns="0" rIns="0">
              <a:spAutoFit/>
            </a:bodyPr>
            <a:lstStyle/>
            <a:p>
              <a:pPr algn="ctr">
                <a:lnSpc>
                  <a:spcPts val="6605"/>
                </a:lnSpc>
              </a:pPr>
              <a:r>
                <a:rPr lang="en-US" b="true" sz="4207">
                  <a:solidFill>
                    <a:srgbClr val="FFFFFF"/>
                  </a:solidFill>
                  <a:latin typeface="Open Sans Bold"/>
                  <a:ea typeface="Open Sans Bold"/>
                  <a:cs typeface="Open Sans Bold"/>
                  <a:sym typeface="Open Sans Bold"/>
                </a:rPr>
                <a:t>2</a:t>
              </a:r>
            </a:p>
          </p:txBody>
        </p:sp>
        <p:sp>
          <p:nvSpPr>
            <p:cNvPr name="TextBox 10" id="10"/>
            <p:cNvSpPr txBox="true"/>
            <p:nvPr/>
          </p:nvSpPr>
          <p:spPr>
            <a:xfrm rot="0">
              <a:off x="0" y="6356288"/>
              <a:ext cx="21369707" cy="2551671"/>
            </a:xfrm>
            <a:prstGeom prst="rect">
              <a:avLst/>
            </a:prstGeom>
          </p:spPr>
          <p:txBody>
            <a:bodyPr anchor="t" rtlCol="false" tIns="0" lIns="0" bIns="0" rIns="0">
              <a:spAutoFit/>
            </a:bodyPr>
            <a:lstStyle/>
            <a:p>
              <a:pPr algn="l" marL="0" indent="0" lvl="0">
                <a:lnSpc>
                  <a:spcPts val="3061"/>
                </a:lnSpc>
                <a:spcBef>
                  <a:spcPct val="0"/>
                </a:spcBef>
              </a:pPr>
              <a:r>
                <a:rPr lang="en-US" sz="2186" spc="120">
                  <a:solidFill>
                    <a:srgbClr val="FFFFFF"/>
                  </a:solidFill>
                  <a:latin typeface="Times New Roman"/>
                  <a:ea typeface="Times New Roman"/>
                  <a:cs typeface="Times New Roman"/>
                  <a:sym typeface="Times New Roman"/>
                </a:rPr>
                <a:t>Водночас</a:t>
              </a:r>
              <a:r>
                <a:rPr lang="en-US" sz="2186" spc="120" strike="noStrike" u="none">
                  <a:solidFill>
                    <a:srgbClr val="FFFFFF"/>
                  </a:solidFill>
                  <a:latin typeface="Times New Roman"/>
                  <a:ea typeface="Times New Roman"/>
                  <a:cs typeface="Times New Roman"/>
                  <a:sym typeface="Times New Roman"/>
                </a:rPr>
                <a:t> формулюючи наведену правову позицію </a:t>
              </a:r>
              <a:r>
                <a:rPr lang="en-US" sz="2186" spc="120" strike="noStrike" u="none">
                  <a:solidFill>
                    <a:srgbClr val="FFFFFF"/>
                  </a:solidFill>
                  <a:latin typeface="Times New Roman"/>
                  <a:ea typeface="Times New Roman"/>
                  <a:cs typeface="Times New Roman"/>
                  <a:sym typeface="Times New Roman"/>
                </a:rPr>
                <a:t>у</a:t>
              </a:r>
              <a:r>
                <a:rPr lang="en-US" b="true" sz="2186" spc="120" strike="noStrike" u="none">
                  <a:solidFill>
                    <a:srgbClr val="FFFFFF"/>
                  </a:solidFill>
                  <a:latin typeface="Times New Roman Bold"/>
                  <a:ea typeface="Times New Roman Bold"/>
                  <a:cs typeface="Times New Roman Bold"/>
                  <a:sym typeface="Times New Roman Bold"/>
                </a:rPr>
                <a:t> справі №903/69/18</a:t>
              </a:r>
              <a:r>
                <a:rPr lang="en-US" sz="2186" spc="120" strike="noStrike" u="none">
                  <a:solidFill>
                    <a:srgbClr val="FFFFFF"/>
                  </a:solidFill>
                  <a:latin typeface="Times New Roman"/>
                  <a:ea typeface="Times New Roman"/>
                  <a:cs typeface="Times New Roman"/>
                  <a:sym typeface="Times New Roman"/>
                </a:rPr>
                <a:t> суд відступив від протилежної правової позиції ВС, викладеної в пункті 25 постанови від 31.07.2019 у </a:t>
              </a:r>
              <a:r>
                <a:rPr lang="en-US" b="true" sz="2186" spc="120" strike="noStrike" u="none">
                  <a:solidFill>
                    <a:srgbClr val="FFFFFF"/>
                  </a:solidFill>
                  <a:latin typeface="Times New Roman Bold"/>
                  <a:ea typeface="Times New Roman Bold"/>
                  <a:cs typeface="Times New Roman Bold"/>
                  <a:sym typeface="Times New Roman Bold"/>
                </a:rPr>
                <a:t>справі №922/1787/18</a:t>
              </a:r>
              <a:r>
                <a:rPr lang="en-US" sz="2186" spc="120" strike="noStrike" u="none">
                  <a:solidFill>
                    <a:srgbClr val="FFFFFF"/>
                  </a:solidFill>
                  <a:latin typeface="Times New Roman"/>
                  <a:ea typeface="Times New Roman"/>
                  <a:cs typeface="Times New Roman"/>
                  <a:sym typeface="Times New Roman"/>
                </a:rPr>
                <a:t>, а саме в частині висновку стосовно того, що «стадія продажу майна включає в себе також і процедуру передачі майна стягувачу в рахунок погашення боргу у разі не реалізації майна на третіх е-торгах та виявлення стягувачем бажання залишити його за собою».</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DAGThsL7sZw</dc:identifier>
  <dcterms:modified xsi:type="dcterms:W3CDTF">2011-08-01T06:04:30Z</dcterms:modified>
  <cp:revision>1</cp:revision>
  <dc:title>Вплив процедур банкрутства  на реалізацію арештованого  майна у виконавчому провадженні</dc:title>
</cp:coreProperties>
</file>