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73" r:id="rId4"/>
    <p:sldId id="271" r:id="rId5"/>
    <p:sldId id="274" r:id="rId6"/>
    <p:sldId id="275" r:id="rId7"/>
    <p:sldId id="276" r:id="rId8"/>
    <p:sldId id="277" r:id="rId9"/>
    <p:sldId id="264" r:id="rId10"/>
  </p:sldIdLst>
  <p:sldSz cx="13004800" cy="9753600"/>
  <p:notesSz cx="9872663" cy="6797675"/>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за промовчанням" id="{34C859B3-E01E-4694-8488-54F08E369225}">
          <p14:sldIdLst>
            <p14:sldId id="256"/>
            <p14:sldId id="258"/>
            <p14:sldId id="273"/>
          </p14:sldIdLst>
        </p14:section>
        <p14:section name="Розділ без заголовка" id="{B28C67A6-D47A-4C37-9FD3-18C2C098A348}">
          <p14:sldIdLst>
            <p14:sldId id="271"/>
            <p14:sldId id="274"/>
            <p14:sldId id="275"/>
            <p14:sldId id="276"/>
            <p14:sldId id="277"/>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67B1E7-8DAB-4A30-952D-A9068B4252F1}" v="8" dt="2024-10-14T09:17:24.49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69" d="100"/>
          <a:sy n="69" d="100"/>
        </p:scale>
        <p:origin x="2004" y="7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Андрій Авторгов" userId="adb5b4f85af0c4ab" providerId="LiveId" clId="{6567B1E7-8DAB-4A30-952D-A9068B4252F1}"/>
    <pc:docChg chg="undo redo custSel addSld delSld modSld modSection">
      <pc:chgData name="Андрій Авторгов" userId="adb5b4f85af0c4ab" providerId="LiveId" clId="{6567B1E7-8DAB-4A30-952D-A9068B4252F1}" dt="2024-10-14T09:17:14.033" v="869" actId="20577"/>
      <pc:docMkLst>
        <pc:docMk/>
      </pc:docMkLst>
      <pc:sldChg chg="modSp mod">
        <pc:chgData name="Андрій Авторгов" userId="adb5b4f85af0c4ab" providerId="LiveId" clId="{6567B1E7-8DAB-4A30-952D-A9068B4252F1}" dt="2024-10-14T09:17:14.033" v="869" actId="20577"/>
        <pc:sldMkLst>
          <pc:docMk/>
          <pc:sldMk cId="0" sldId="256"/>
        </pc:sldMkLst>
        <pc:spChg chg="mod">
          <ac:chgData name="Андрій Авторгов" userId="adb5b4f85af0c4ab" providerId="LiveId" clId="{6567B1E7-8DAB-4A30-952D-A9068B4252F1}" dt="2024-10-12T11:44:30.997" v="771" actId="790"/>
          <ac:spMkLst>
            <pc:docMk/>
            <pc:sldMk cId="0" sldId="256"/>
            <ac:spMk id="2" creationId="{00000000-0000-0000-0000-000000000000}"/>
          </ac:spMkLst>
        </pc:spChg>
        <pc:spChg chg="mod">
          <ac:chgData name="Андрій Авторгов" userId="adb5b4f85af0c4ab" providerId="LiveId" clId="{6567B1E7-8DAB-4A30-952D-A9068B4252F1}" dt="2024-10-14T09:17:14.033" v="869" actId="20577"/>
          <ac:spMkLst>
            <pc:docMk/>
            <pc:sldMk cId="0" sldId="256"/>
            <ac:spMk id="3" creationId="{00000000-0000-0000-0000-000000000000}"/>
          </ac:spMkLst>
        </pc:spChg>
      </pc:sldChg>
      <pc:sldChg chg="modSp mod">
        <pc:chgData name="Андрій Авторгов" userId="adb5b4f85af0c4ab" providerId="LiveId" clId="{6567B1E7-8DAB-4A30-952D-A9068B4252F1}" dt="2024-10-12T11:46:37.941" v="791" actId="207"/>
        <pc:sldMkLst>
          <pc:docMk/>
          <pc:sldMk cId="0" sldId="258"/>
        </pc:sldMkLst>
        <pc:spChg chg="mod">
          <ac:chgData name="Андрій Авторгов" userId="adb5b4f85af0c4ab" providerId="LiveId" clId="{6567B1E7-8DAB-4A30-952D-A9068B4252F1}" dt="2024-10-12T11:46:37.941" v="791" actId="207"/>
          <ac:spMkLst>
            <pc:docMk/>
            <pc:sldMk cId="0" sldId="258"/>
            <ac:spMk id="2" creationId="{00000000-0000-0000-0000-000000000000}"/>
          </ac:spMkLst>
        </pc:spChg>
        <pc:spChg chg="mod">
          <ac:chgData name="Андрій Авторгов" userId="adb5b4f85af0c4ab" providerId="LiveId" clId="{6567B1E7-8DAB-4A30-952D-A9068B4252F1}" dt="2024-10-12T11:44:30.997" v="771" actId="790"/>
          <ac:spMkLst>
            <pc:docMk/>
            <pc:sldMk cId="0" sldId="258"/>
            <ac:spMk id="3" creationId="{00000000-0000-0000-0000-000000000000}"/>
          </ac:spMkLst>
        </pc:spChg>
      </pc:sldChg>
      <pc:sldChg chg="del">
        <pc:chgData name="Андрій Авторгов" userId="adb5b4f85af0c4ab" providerId="LiveId" clId="{6567B1E7-8DAB-4A30-952D-A9068B4252F1}" dt="2024-10-12T09:34:58.826" v="636" actId="2696"/>
        <pc:sldMkLst>
          <pc:docMk/>
          <pc:sldMk cId="0" sldId="259"/>
        </pc:sldMkLst>
      </pc:sldChg>
      <pc:sldChg chg="del">
        <pc:chgData name="Андрій Авторгов" userId="adb5b4f85af0c4ab" providerId="LiveId" clId="{6567B1E7-8DAB-4A30-952D-A9068B4252F1}" dt="2024-10-12T09:35:02.992" v="637" actId="2696"/>
        <pc:sldMkLst>
          <pc:docMk/>
          <pc:sldMk cId="0" sldId="260"/>
        </pc:sldMkLst>
      </pc:sldChg>
      <pc:sldChg chg="del">
        <pc:chgData name="Андрій Авторгов" userId="adb5b4f85af0c4ab" providerId="LiveId" clId="{6567B1E7-8DAB-4A30-952D-A9068B4252F1}" dt="2024-10-12T09:35:07.146" v="638" actId="2696"/>
        <pc:sldMkLst>
          <pc:docMk/>
          <pc:sldMk cId="0" sldId="263"/>
        </pc:sldMkLst>
      </pc:sldChg>
      <pc:sldChg chg="modSp mod">
        <pc:chgData name="Андрій Авторгов" userId="adb5b4f85af0c4ab" providerId="LiveId" clId="{6567B1E7-8DAB-4A30-952D-A9068B4252F1}" dt="2024-10-12T11:44:30.997" v="771" actId="790"/>
        <pc:sldMkLst>
          <pc:docMk/>
          <pc:sldMk cId="0" sldId="264"/>
        </pc:sldMkLst>
        <pc:spChg chg="mod">
          <ac:chgData name="Андрій Авторгов" userId="adb5b4f85af0c4ab" providerId="LiveId" clId="{6567B1E7-8DAB-4A30-952D-A9068B4252F1}" dt="2024-10-12T11:44:30.997" v="771" actId="790"/>
          <ac:spMkLst>
            <pc:docMk/>
            <pc:sldMk cId="0" sldId="264"/>
            <ac:spMk id="2" creationId="{00000000-0000-0000-0000-000000000000}"/>
          </ac:spMkLst>
        </pc:spChg>
        <pc:picChg chg="mod">
          <ac:chgData name="Андрій Авторгов" userId="adb5b4f85af0c4ab" providerId="LiveId" clId="{6567B1E7-8DAB-4A30-952D-A9068B4252F1}" dt="2024-10-11T07:25:58.275" v="1" actId="1076"/>
          <ac:picMkLst>
            <pc:docMk/>
            <pc:sldMk cId="0" sldId="264"/>
            <ac:picMk id="4" creationId="{72B20FD3-CDAD-7681-D25D-C2F759B45CE6}"/>
          </ac:picMkLst>
        </pc:picChg>
      </pc:sldChg>
      <pc:sldChg chg="del">
        <pc:chgData name="Андрій Авторгов" userId="adb5b4f85af0c4ab" providerId="LiveId" clId="{6567B1E7-8DAB-4A30-952D-A9068B4252F1}" dt="2024-10-12T09:35:21.673" v="642" actId="2696"/>
        <pc:sldMkLst>
          <pc:docMk/>
          <pc:sldMk cId="572993975" sldId="270"/>
        </pc:sldMkLst>
      </pc:sldChg>
      <pc:sldChg chg="modSp mod">
        <pc:chgData name="Андрій Авторгов" userId="adb5b4f85af0c4ab" providerId="LiveId" clId="{6567B1E7-8DAB-4A30-952D-A9068B4252F1}" dt="2024-10-12T11:57:03.547" v="862" actId="20577"/>
        <pc:sldMkLst>
          <pc:docMk/>
          <pc:sldMk cId="1530385679" sldId="271"/>
        </pc:sldMkLst>
        <pc:spChg chg="mod">
          <ac:chgData name="Андрій Авторгов" userId="adb5b4f85af0c4ab" providerId="LiveId" clId="{6567B1E7-8DAB-4A30-952D-A9068B4252F1}" dt="2024-10-12T11:57:03.547" v="862" actId="20577"/>
          <ac:spMkLst>
            <pc:docMk/>
            <pc:sldMk cId="1530385679" sldId="271"/>
            <ac:spMk id="2" creationId="{00000000-0000-0000-0000-000000000000}"/>
          </ac:spMkLst>
        </pc:spChg>
        <pc:spChg chg="mod">
          <ac:chgData name="Андрій Авторгов" userId="adb5b4f85af0c4ab" providerId="LiveId" clId="{6567B1E7-8DAB-4A30-952D-A9068B4252F1}" dt="2024-10-12T11:44:30.997" v="771" actId="790"/>
          <ac:spMkLst>
            <pc:docMk/>
            <pc:sldMk cId="1530385679" sldId="271"/>
            <ac:spMk id="3" creationId="{00000000-0000-0000-0000-000000000000}"/>
          </ac:spMkLst>
        </pc:spChg>
      </pc:sldChg>
      <pc:sldChg chg="modSp mod">
        <pc:chgData name="Андрій Авторгов" userId="adb5b4f85af0c4ab" providerId="LiveId" clId="{6567B1E7-8DAB-4A30-952D-A9068B4252F1}" dt="2024-10-12T11:44:44.713" v="773" actId="313"/>
        <pc:sldMkLst>
          <pc:docMk/>
          <pc:sldMk cId="3455278374" sldId="273"/>
        </pc:sldMkLst>
        <pc:spChg chg="mod">
          <ac:chgData name="Андрій Авторгов" userId="adb5b4f85af0c4ab" providerId="LiveId" clId="{6567B1E7-8DAB-4A30-952D-A9068B4252F1}" dt="2024-10-12T11:44:30.997" v="771" actId="790"/>
          <ac:spMkLst>
            <pc:docMk/>
            <pc:sldMk cId="3455278374" sldId="273"/>
            <ac:spMk id="2" creationId="{00000000-0000-0000-0000-000000000000}"/>
          </ac:spMkLst>
        </pc:spChg>
        <pc:spChg chg="mod">
          <ac:chgData name="Андрій Авторгов" userId="adb5b4f85af0c4ab" providerId="LiveId" clId="{6567B1E7-8DAB-4A30-952D-A9068B4252F1}" dt="2024-10-12T11:44:44.713" v="773" actId="313"/>
          <ac:spMkLst>
            <pc:docMk/>
            <pc:sldMk cId="3455278374" sldId="273"/>
            <ac:spMk id="3" creationId="{00000000-0000-0000-0000-000000000000}"/>
          </ac:spMkLst>
        </pc:spChg>
      </pc:sldChg>
      <pc:sldChg chg="modSp mod">
        <pc:chgData name="Андрій Авторгов" userId="adb5b4f85af0c4ab" providerId="LiveId" clId="{6567B1E7-8DAB-4A30-952D-A9068B4252F1}" dt="2024-10-12T11:47:14.966" v="792" actId="20577"/>
        <pc:sldMkLst>
          <pc:docMk/>
          <pc:sldMk cId="1560674923" sldId="274"/>
        </pc:sldMkLst>
        <pc:spChg chg="mod">
          <ac:chgData name="Андрій Авторгов" userId="adb5b4f85af0c4ab" providerId="LiveId" clId="{6567B1E7-8DAB-4A30-952D-A9068B4252F1}" dt="2024-10-12T11:44:30.997" v="771" actId="790"/>
          <ac:spMkLst>
            <pc:docMk/>
            <pc:sldMk cId="1560674923" sldId="274"/>
            <ac:spMk id="2" creationId="{00000000-0000-0000-0000-000000000000}"/>
          </ac:spMkLst>
        </pc:spChg>
        <pc:spChg chg="mod">
          <ac:chgData name="Андрій Авторгов" userId="adb5b4f85af0c4ab" providerId="LiveId" clId="{6567B1E7-8DAB-4A30-952D-A9068B4252F1}" dt="2024-10-12T11:47:14.966" v="792" actId="20577"/>
          <ac:spMkLst>
            <pc:docMk/>
            <pc:sldMk cId="1560674923" sldId="274"/>
            <ac:spMk id="3" creationId="{00000000-0000-0000-0000-000000000000}"/>
          </ac:spMkLst>
        </pc:spChg>
      </pc:sldChg>
      <pc:sldChg chg="modSp add mod">
        <pc:chgData name="Андрій Авторгов" userId="adb5b4f85af0c4ab" providerId="LiveId" clId="{6567B1E7-8DAB-4A30-952D-A9068B4252F1}" dt="2024-10-12T11:54:37.667" v="844" actId="20577"/>
        <pc:sldMkLst>
          <pc:docMk/>
          <pc:sldMk cId="566615772" sldId="275"/>
        </pc:sldMkLst>
        <pc:spChg chg="mod">
          <ac:chgData name="Андрій Авторгов" userId="adb5b4f85af0c4ab" providerId="LiveId" clId="{6567B1E7-8DAB-4A30-952D-A9068B4252F1}" dt="2024-10-12T11:44:30.997" v="771" actId="790"/>
          <ac:spMkLst>
            <pc:docMk/>
            <pc:sldMk cId="566615772" sldId="275"/>
            <ac:spMk id="2" creationId="{973B0251-D9A6-F111-C952-7410554EA59F}"/>
          </ac:spMkLst>
        </pc:spChg>
        <pc:spChg chg="mod">
          <ac:chgData name="Андрій Авторгов" userId="adb5b4f85af0c4ab" providerId="LiveId" clId="{6567B1E7-8DAB-4A30-952D-A9068B4252F1}" dt="2024-10-12T11:54:37.667" v="844" actId="20577"/>
          <ac:spMkLst>
            <pc:docMk/>
            <pc:sldMk cId="566615772" sldId="275"/>
            <ac:spMk id="3" creationId="{5774AD68-32F6-5F66-7ECC-D85440BB73BD}"/>
          </ac:spMkLst>
        </pc:spChg>
      </pc:sldChg>
      <pc:sldChg chg="del">
        <pc:chgData name="Андрій Авторгов" userId="adb5b4f85af0c4ab" providerId="LiveId" clId="{6567B1E7-8DAB-4A30-952D-A9068B4252F1}" dt="2024-10-12T09:34:52.585" v="635" actId="2696"/>
        <pc:sldMkLst>
          <pc:docMk/>
          <pc:sldMk cId="2433146748" sldId="275"/>
        </pc:sldMkLst>
      </pc:sldChg>
      <pc:sldChg chg="del">
        <pc:chgData name="Андрій Авторгов" userId="adb5b4f85af0c4ab" providerId="LiveId" clId="{6567B1E7-8DAB-4A30-952D-A9068B4252F1}" dt="2024-10-12T09:35:11.278" v="639" actId="2696"/>
        <pc:sldMkLst>
          <pc:docMk/>
          <pc:sldMk cId="1939069950" sldId="276"/>
        </pc:sldMkLst>
      </pc:sldChg>
      <pc:sldChg chg="modSp add mod">
        <pc:chgData name="Андрій Авторгов" userId="adb5b4f85af0c4ab" providerId="LiveId" clId="{6567B1E7-8DAB-4A30-952D-A9068B4252F1}" dt="2024-10-12T11:56:27.872" v="848" actId="207"/>
        <pc:sldMkLst>
          <pc:docMk/>
          <pc:sldMk cId="2761798606" sldId="276"/>
        </pc:sldMkLst>
        <pc:spChg chg="mod">
          <ac:chgData name="Андрій Авторгов" userId="adb5b4f85af0c4ab" providerId="LiveId" clId="{6567B1E7-8DAB-4A30-952D-A9068B4252F1}" dt="2024-10-12T11:44:30.997" v="771" actId="790"/>
          <ac:spMkLst>
            <pc:docMk/>
            <pc:sldMk cId="2761798606" sldId="276"/>
            <ac:spMk id="2" creationId="{8B1D8B56-5446-88FB-A176-2DB562024644}"/>
          </ac:spMkLst>
        </pc:spChg>
        <pc:spChg chg="mod">
          <ac:chgData name="Андрій Авторгов" userId="adb5b4f85af0c4ab" providerId="LiveId" clId="{6567B1E7-8DAB-4A30-952D-A9068B4252F1}" dt="2024-10-12T11:56:27.872" v="848" actId="207"/>
          <ac:spMkLst>
            <pc:docMk/>
            <pc:sldMk cId="2761798606" sldId="276"/>
            <ac:spMk id="3" creationId="{5F2FC764-A510-7C0B-B192-FD3E97AB852B}"/>
          </ac:spMkLst>
        </pc:spChg>
      </pc:sldChg>
      <pc:sldChg chg="del">
        <pc:chgData name="Андрій Авторгов" userId="adb5b4f85af0c4ab" providerId="LiveId" clId="{6567B1E7-8DAB-4A30-952D-A9068B4252F1}" dt="2024-10-12T09:35:14.803" v="640" actId="2696"/>
        <pc:sldMkLst>
          <pc:docMk/>
          <pc:sldMk cId="1908082893" sldId="277"/>
        </pc:sldMkLst>
      </pc:sldChg>
      <pc:sldChg chg="modSp add mod">
        <pc:chgData name="Андрій Авторгов" userId="adb5b4f85af0c4ab" providerId="LiveId" clId="{6567B1E7-8DAB-4A30-952D-A9068B4252F1}" dt="2024-10-14T06:53:04.876" v="863" actId="20577"/>
        <pc:sldMkLst>
          <pc:docMk/>
          <pc:sldMk cId="4180488013" sldId="277"/>
        </pc:sldMkLst>
        <pc:spChg chg="mod">
          <ac:chgData name="Андрій Авторгов" userId="adb5b4f85af0c4ab" providerId="LiveId" clId="{6567B1E7-8DAB-4A30-952D-A9068B4252F1}" dt="2024-10-12T11:44:30.997" v="771" actId="790"/>
          <ac:spMkLst>
            <pc:docMk/>
            <pc:sldMk cId="4180488013" sldId="277"/>
            <ac:spMk id="2" creationId="{1F0DDB87-68F2-B46A-D102-00A0EB67DE7F}"/>
          </ac:spMkLst>
        </pc:spChg>
        <pc:spChg chg="mod">
          <ac:chgData name="Андрій Авторгов" userId="adb5b4f85af0c4ab" providerId="LiveId" clId="{6567B1E7-8DAB-4A30-952D-A9068B4252F1}" dt="2024-10-14T06:53:04.876" v="863" actId="20577"/>
          <ac:spMkLst>
            <pc:docMk/>
            <pc:sldMk cId="4180488013" sldId="277"/>
            <ac:spMk id="3" creationId="{5B7FC959-1403-2787-ADF1-9C1D5FDFDCCE}"/>
          </ac:spMkLst>
        </pc:spChg>
      </pc:sldChg>
      <pc:sldChg chg="del">
        <pc:chgData name="Андрій Авторгов" userId="adb5b4f85af0c4ab" providerId="LiveId" clId="{6567B1E7-8DAB-4A30-952D-A9068B4252F1}" dt="2024-10-12T09:35:17.423" v="641" actId="2696"/>
        <pc:sldMkLst>
          <pc:docMk/>
          <pc:sldMk cId="1655969019" sldId="27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75360" y="3023616"/>
            <a:ext cx="11054080" cy="204825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50720" y="5462016"/>
            <a:ext cx="9103360" cy="2438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0" i="0">
                <a:solidFill>
                  <a:srgbClr val="0059AA"/>
                </a:solidFill>
                <a:latin typeface="Roboto Lt"/>
                <a:cs typeface="Roboto Lt"/>
              </a:defRPr>
            </a:lvl1pPr>
          </a:lstStyle>
          <a:p>
            <a:endParaRPr/>
          </a:p>
        </p:txBody>
      </p:sp>
      <p:sp>
        <p:nvSpPr>
          <p:cNvPr id="3" name="Holder 3"/>
          <p:cNvSpPr>
            <a:spLocks noGrp="1"/>
          </p:cNvSpPr>
          <p:nvPr>
            <p:ph type="body" idx="1"/>
          </p:nvPr>
        </p:nvSpPr>
        <p:spPr/>
        <p:txBody>
          <a:bodyPr lIns="0" tIns="0" rIns="0" bIns="0"/>
          <a:lstStyle>
            <a:lvl1pPr>
              <a:defRPr sz="5000" b="0" i="0">
                <a:solidFill>
                  <a:srgbClr val="00274E"/>
                </a:solidFill>
                <a:latin typeface="Roboto Lt"/>
                <a:cs typeface="Roboto L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0" i="0">
                <a:solidFill>
                  <a:srgbClr val="0059AA"/>
                </a:solidFill>
                <a:latin typeface="Roboto Lt"/>
                <a:cs typeface="Roboto Lt"/>
              </a:defRPr>
            </a:lvl1pPr>
          </a:lstStyle>
          <a:p>
            <a:endParaRPr/>
          </a:p>
        </p:txBody>
      </p:sp>
      <p:sp>
        <p:nvSpPr>
          <p:cNvPr id="3" name="Holder 3"/>
          <p:cNvSpPr>
            <a:spLocks noGrp="1"/>
          </p:cNvSpPr>
          <p:nvPr>
            <p:ph sz="half" idx="2"/>
          </p:nvPr>
        </p:nvSpPr>
        <p:spPr>
          <a:xfrm>
            <a:off x="650240" y="2243328"/>
            <a:ext cx="5657088"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97472" y="2243328"/>
            <a:ext cx="5657088" cy="643737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10/14/2024</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3004800" cy="9753600"/>
          </a:xfrm>
          <a:custGeom>
            <a:avLst/>
            <a:gdLst/>
            <a:ahLst/>
            <a:cxnLst/>
            <a:rect l="l" t="t" r="r" b="b"/>
            <a:pathLst>
              <a:path w="13004800" h="9753600">
                <a:moveTo>
                  <a:pt x="13004800" y="0"/>
                </a:moveTo>
                <a:lnTo>
                  <a:pt x="0" y="0"/>
                </a:lnTo>
                <a:lnTo>
                  <a:pt x="0" y="9753599"/>
                </a:lnTo>
                <a:lnTo>
                  <a:pt x="13004800" y="9753599"/>
                </a:lnTo>
                <a:lnTo>
                  <a:pt x="13004800" y="0"/>
                </a:lnTo>
                <a:close/>
              </a:path>
            </a:pathLst>
          </a:custGeom>
          <a:solidFill>
            <a:srgbClr val="002949"/>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900" b="0" i="0">
                <a:solidFill>
                  <a:srgbClr val="0059AA"/>
                </a:solidFill>
                <a:latin typeface="Roboto Lt"/>
                <a:cs typeface="Roboto L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10/14/2024</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3004800" cy="9753600"/>
          </a:xfrm>
          <a:custGeom>
            <a:avLst/>
            <a:gdLst/>
            <a:ahLst/>
            <a:cxnLst/>
            <a:rect l="l" t="t" r="r" b="b"/>
            <a:pathLst>
              <a:path w="13004800" h="9753600">
                <a:moveTo>
                  <a:pt x="13004800" y="0"/>
                </a:moveTo>
                <a:lnTo>
                  <a:pt x="0" y="0"/>
                </a:lnTo>
                <a:lnTo>
                  <a:pt x="0" y="9753599"/>
                </a:lnTo>
                <a:lnTo>
                  <a:pt x="13004800" y="9753599"/>
                </a:lnTo>
                <a:lnTo>
                  <a:pt x="13004800" y="0"/>
                </a:lnTo>
                <a:close/>
              </a:path>
            </a:pathLst>
          </a:custGeom>
          <a:solidFill>
            <a:srgbClr val="002949"/>
          </a:solid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10/14/2024</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3004800" cy="9753600"/>
          </a:xfrm>
          <a:custGeom>
            <a:avLst/>
            <a:gdLst/>
            <a:ahLst/>
            <a:cxnLst/>
            <a:rect l="l" t="t" r="r" b="b"/>
            <a:pathLst>
              <a:path w="13004800" h="9753600">
                <a:moveTo>
                  <a:pt x="13004800" y="0"/>
                </a:moveTo>
                <a:lnTo>
                  <a:pt x="0" y="0"/>
                </a:lnTo>
                <a:lnTo>
                  <a:pt x="0" y="9753599"/>
                </a:lnTo>
                <a:lnTo>
                  <a:pt x="13004800" y="9753599"/>
                </a:lnTo>
                <a:lnTo>
                  <a:pt x="13004800" y="0"/>
                </a:lnTo>
                <a:close/>
              </a:path>
            </a:pathLst>
          </a:custGeom>
          <a:solidFill>
            <a:srgbClr val="F0E8E3"/>
          </a:solidFill>
        </p:spPr>
        <p:txBody>
          <a:bodyPr wrap="square" lIns="0" tIns="0" rIns="0" bIns="0" rtlCol="0"/>
          <a:lstStyle/>
          <a:p>
            <a:endParaRPr dirty="0"/>
          </a:p>
        </p:txBody>
      </p:sp>
      <p:sp>
        <p:nvSpPr>
          <p:cNvPr id="2" name="Holder 2"/>
          <p:cNvSpPr>
            <a:spLocks noGrp="1"/>
          </p:cNvSpPr>
          <p:nvPr>
            <p:ph type="title"/>
          </p:nvPr>
        </p:nvSpPr>
        <p:spPr>
          <a:xfrm>
            <a:off x="634493" y="754549"/>
            <a:ext cx="11735813" cy="623569"/>
          </a:xfrm>
          <a:prstGeom prst="rect">
            <a:avLst/>
          </a:prstGeom>
        </p:spPr>
        <p:txBody>
          <a:bodyPr wrap="square" lIns="0" tIns="0" rIns="0" bIns="0">
            <a:spAutoFit/>
          </a:bodyPr>
          <a:lstStyle>
            <a:lvl1pPr>
              <a:defRPr sz="3900" b="0" i="0">
                <a:solidFill>
                  <a:srgbClr val="0059AA"/>
                </a:solidFill>
                <a:latin typeface="Roboto Lt"/>
                <a:cs typeface="Roboto Lt"/>
              </a:defRPr>
            </a:lvl1pPr>
          </a:lstStyle>
          <a:p>
            <a:endParaRPr/>
          </a:p>
        </p:txBody>
      </p:sp>
      <p:sp>
        <p:nvSpPr>
          <p:cNvPr id="3" name="Holder 3"/>
          <p:cNvSpPr>
            <a:spLocks noGrp="1"/>
          </p:cNvSpPr>
          <p:nvPr>
            <p:ph type="body" idx="1"/>
          </p:nvPr>
        </p:nvSpPr>
        <p:spPr>
          <a:xfrm>
            <a:off x="526023" y="2208276"/>
            <a:ext cx="11806555" cy="2311400"/>
          </a:xfrm>
          <a:prstGeom prst="rect">
            <a:avLst/>
          </a:prstGeom>
        </p:spPr>
        <p:txBody>
          <a:bodyPr wrap="square" lIns="0" tIns="0" rIns="0" bIns="0">
            <a:spAutoFit/>
          </a:bodyPr>
          <a:lstStyle>
            <a:lvl1pPr>
              <a:defRPr sz="5000" b="0" i="0">
                <a:solidFill>
                  <a:srgbClr val="00274E"/>
                </a:solidFill>
                <a:latin typeface="Roboto Lt"/>
                <a:cs typeface="Roboto Lt"/>
              </a:defRPr>
            </a:lvl1pPr>
          </a:lstStyle>
          <a:p>
            <a:endParaRPr/>
          </a:p>
        </p:txBody>
      </p:sp>
      <p:sp>
        <p:nvSpPr>
          <p:cNvPr id="4" name="Holder 4"/>
          <p:cNvSpPr>
            <a:spLocks noGrp="1"/>
          </p:cNvSpPr>
          <p:nvPr>
            <p:ph type="ftr" sz="quarter" idx="5"/>
          </p:nvPr>
        </p:nvSpPr>
        <p:spPr>
          <a:xfrm>
            <a:off x="4421632" y="9070848"/>
            <a:ext cx="4161536" cy="48768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10/14/2024</a:t>
            </a:fld>
            <a:endParaRPr lang="en-US" dirty="0"/>
          </a:p>
        </p:txBody>
      </p:sp>
      <p:sp>
        <p:nvSpPr>
          <p:cNvPr id="6" name="Holder 6"/>
          <p:cNvSpPr>
            <a:spLocks noGrp="1"/>
          </p:cNvSpPr>
          <p:nvPr>
            <p:ph type="sldNum" sz="quarter" idx="7"/>
          </p:nvPr>
        </p:nvSpPr>
        <p:spPr>
          <a:xfrm>
            <a:off x="9363456" y="9070848"/>
            <a:ext cx="2991104" cy="4876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07757" y="2209800"/>
            <a:ext cx="10789285" cy="2459006"/>
          </a:xfrm>
          <a:prstGeom prst="rect">
            <a:avLst/>
          </a:prstGeom>
        </p:spPr>
        <p:txBody>
          <a:bodyPr vert="horz" wrap="square" lIns="0" tIns="12065" rIns="0" bIns="0" rtlCol="0">
            <a:spAutoFit/>
          </a:bodyPr>
          <a:lstStyle/>
          <a:p>
            <a:pPr marL="12700" algn="ctr">
              <a:lnSpc>
                <a:spcPct val="100000"/>
              </a:lnSpc>
              <a:spcBef>
                <a:spcPts val="95"/>
              </a:spcBef>
            </a:pPr>
            <a:r>
              <a:rPr lang="uk-UA" sz="5300" spc="-345" noProof="0" dirty="0">
                <a:solidFill>
                  <a:srgbClr val="FFFFFF"/>
                </a:solidFill>
                <a:latin typeface="Roboto Lt"/>
                <a:cs typeface="Roboto Lt"/>
              </a:rPr>
              <a:t>Стягнення з боржника, який перебуває в процедурі припинення </a:t>
            </a:r>
          </a:p>
          <a:p>
            <a:pPr marL="12700" algn="ctr">
              <a:lnSpc>
                <a:spcPct val="100000"/>
              </a:lnSpc>
              <a:spcBef>
                <a:spcPts val="95"/>
              </a:spcBef>
            </a:pPr>
            <a:r>
              <a:rPr lang="uk-UA" sz="5300" spc="-345" noProof="0" dirty="0">
                <a:solidFill>
                  <a:srgbClr val="FFFFFF"/>
                </a:solidFill>
                <a:latin typeface="Roboto Lt"/>
                <a:cs typeface="Roboto Lt"/>
              </a:rPr>
              <a:t>(«добровільній ліквідації»)</a:t>
            </a:r>
            <a:endParaRPr lang="uk-UA" sz="5300" noProof="0" dirty="0">
              <a:latin typeface="Roboto Lt"/>
              <a:cs typeface="Roboto Lt"/>
            </a:endParaRPr>
          </a:p>
        </p:txBody>
      </p:sp>
      <p:sp>
        <p:nvSpPr>
          <p:cNvPr id="3" name="object 3"/>
          <p:cNvSpPr txBox="1"/>
          <p:nvPr/>
        </p:nvSpPr>
        <p:spPr>
          <a:xfrm>
            <a:off x="531812" y="6781444"/>
            <a:ext cx="10789285" cy="2530821"/>
          </a:xfrm>
          <a:prstGeom prst="rect">
            <a:avLst/>
          </a:prstGeom>
        </p:spPr>
        <p:txBody>
          <a:bodyPr vert="horz" wrap="square" lIns="0" tIns="93345" rIns="0" bIns="0" rtlCol="0">
            <a:spAutoFit/>
          </a:bodyPr>
          <a:lstStyle/>
          <a:p>
            <a:pPr marL="12700">
              <a:lnSpc>
                <a:spcPct val="100000"/>
              </a:lnSpc>
              <a:spcBef>
                <a:spcPts val="735"/>
              </a:spcBef>
            </a:pPr>
            <a:r>
              <a:rPr lang="uk-UA" sz="3400" spc="-210" noProof="0" dirty="0">
                <a:solidFill>
                  <a:srgbClr val="FFFFFF"/>
                </a:solidFill>
                <a:latin typeface="Roboto Lt"/>
                <a:cs typeface="Roboto Lt"/>
              </a:rPr>
              <a:t>Андрій АВТОРГОВ</a:t>
            </a:r>
          </a:p>
          <a:p>
            <a:pPr marL="12700">
              <a:lnSpc>
                <a:spcPct val="100000"/>
              </a:lnSpc>
              <a:spcBef>
                <a:spcPts val="735"/>
              </a:spcBef>
            </a:pPr>
            <a:r>
              <a:rPr lang="uk-UA" sz="3400" spc="-210" noProof="0" dirty="0">
                <a:solidFill>
                  <a:srgbClr val="FFFFFF"/>
                </a:solidFill>
                <a:latin typeface="Roboto Lt"/>
                <a:cs typeface="Roboto Lt"/>
              </a:rPr>
              <a:t>Приватний виконавець, к.ю.н.</a:t>
            </a:r>
            <a:endParaRPr lang="uk-UA" sz="2000" noProof="0" dirty="0">
              <a:latin typeface="Roboto Lt"/>
              <a:cs typeface="Roboto Lt"/>
            </a:endParaRPr>
          </a:p>
          <a:p>
            <a:pPr>
              <a:lnSpc>
                <a:spcPct val="100000"/>
              </a:lnSpc>
            </a:pPr>
            <a:endParaRPr lang="uk-UA" sz="2300" noProof="0" dirty="0">
              <a:latin typeface="Roboto Lt"/>
              <a:cs typeface="Roboto Lt"/>
            </a:endParaRPr>
          </a:p>
          <a:p>
            <a:pPr>
              <a:lnSpc>
                <a:spcPct val="100000"/>
              </a:lnSpc>
              <a:spcBef>
                <a:spcPts val="5"/>
              </a:spcBef>
            </a:pPr>
            <a:endParaRPr lang="uk-UA" sz="2550" noProof="0" dirty="0">
              <a:latin typeface="Roboto Lt"/>
              <a:cs typeface="Roboto Lt"/>
            </a:endParaRPr>
          </a:p>
          <a:p>
            <a:pPr marL="12700">
              <a:lnSpc>
                <a:spcPct val="100000"/>
              </a:lnSpc>
            </a:pPr>
            <a:r>
              <a:rPr lang="uk-UA" sz="3600" spc="-140" noProof="0" dirty="0">
                <a:solidFill>
                  <a:srgbClr val="FFFFFF"/>
                </a:solidFill>
                <a:latin typeface="Roboto Lt"/>
                <a:cs typeface="Roboto Lt"/>
              </a:rPr>
              <a:t>17 жовтня 2024</a:t>
            </a:r>
            <a:endParaRPr lang="uk-UA" sz="3600" noProof="0" dirty="0">
              <a:latin typeface="Roboto Lt"/>
              <a:cs typeface="Roboto 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054352" y="457200"/>
            <a:ext cx="11315448" cy="877163"/>
          </a:xfrm>
          <a:prstGeom prst="rect">
            <a:avLst/>
          </a:prstGeom>
        </p:spPr>
        <p:txBody>
          <a:bodyPr vert="horz" wrap="square" lIns="0" tIns="15240" rIns="0" bIns="0" rtlCol="0">
            <a:spAutoFit/>
          </a:bodyPr>
          <a:lstStyle/>
          <a:p>
            <a:pPr marL="12700" algn="ctr">
              <a:lnSpc>
                <a:spcPct val="100000"/>
              </a:lnSpc>
              <a:spcBef>
                <a:spcPts val="120"/>
              </a:spcBef>
            </a:pPr>
            <a:r>
              <a:rPr lang="uk-UA" sz="2800" spc="-250" noProof="0" dirty="0"/>
              <a:t>Закон України №606-XIV  від 21 квітня 1999 року         </a:t>
            </a:r>
            <a:br>
              <a:rPr lang="uk-UA" sz="2800" spc="-250" noProof="0" dirty="0"/>
            </a:br>
            <a:r>
              <a:rPr lang="uk-UA" sz="2800" spc="-250" noProof="0" dirty="0"/>
              <a:t> «Про виконавче провадження» </a:t>
            </a:r>
            <a:r>
              <a:rPr lang="uk-UA" sz="2800" spc="-250" noProof="0" dirty="0">
                <a:solidFill>
                  <a:srgbClr val="FF0000"/>
                </a:solidFill>
              </a:rPr>
              <a:t>(втратив чинність)</a:t>
            </a:r>
            <a:endParaRPr lang="uk-UA" sz="2800" spc="-215" noProof="0" dirty="0">
              <a:solidFill>
                <a:srgbClr val="FF0000"/>
              </a:solidFill>
            </a:endParaRPr>
          </a:p>
        </p:txBody>
      </p:sp>
      <p:sp>
        <p:nvSpPr>
          <p:cNvPr id="3" name="object 3"/>
          <p:cNvSpPr txBox="1"/>
          <p:nvPr/>
        </p:nvSpPr>
        <p:spPr>
          <a:xfrm>
            <a:off x="558800" y="1828800"/>
            <a:ext cx="11908112" cy="7000121"/>
          </a:xfrm>
          <a:prstGeom prst="rect">
            <a:avLst/>
          </a:prstGeom>
        </p:spPr>
        <p:txBody>
          <a:bodyPr vert="horz" wrap="square" lIns="0" tIns="33655" rIns="0" bIns="0" rtlCol="0">
            <a:spAutoFit/>
          </a:bodyPr>
          <a:lstStyle/>
          <a:p>
            <a:pPr marL="12065" marR="5715" algn="just">
              <a:lnSpc>
                <a:spcPts val="3290"/>
              </a:lnSpc>
              <a:spcBef>
                <a:spcPts val="265"/>
              </a:spcBef>
              <a:buSzPct val="75000"/>
              <a:tabLst>
                <a:tab pos="469265" algn="l"/>
                <a:tab pos="469900" algn="l"/>
                <a:tab pos="2273300" algn="l"/>
                <a:tab pos="4587240" algn="l"/>
                <a:tab pos="6205220" algn="l"/>
                <a:tab pos="8827135" algn="l"/>
                <a:tab pos="10165715" algn="l"/>
              </a:tabLst>
            </a:pPr>
            <a:r>
              <a:rPr lang="uk-UA" sz="2400" noProof="0" dirty="0">
                <a:latin typeface="Roboto Lt"/>
                <a:cs typeface="Roboto Lt"/>
              </a:rPr>
              <a:t>Стаття 67. Порядок звернення стягнення на майно у разі  злиття, приєднання, поділу, виділу, перетворення та ліквідації боржника - юридичної особи </a:t>
            </a:r>
          </a:p>
          <a:p>
            <a:pPr marL="12065" marR="5715" algn="just">
              <a:lnSpc>
                <a:spcPts val="3290"/>
              </a:lnSpc>
              <a:spcBef>
                <a:spcPts val="265"/>
              </a:spcBef>
              <a:buSzPct val="75000"/>
              <a:tabLst>
                <a:tab pos="469265" algn="l"/>
                <a:tab pos="469900" algn="l"/>
                <a:tab pos="2273300" algn="l"/>
                <a:tab pos="4587240" algn="l"/>
                <a:tab pos="6205220" algn="l"/>
                <a:tab pos="8827135" algn="l"/>
                <a:tab pos="10165715" algn="l"/>
              </a:tabLst>
            </a:pPr>
            <a:endParaRPr lang="uk-UA" sz="2400" noProof="0" dirty="0">
              <a:latin typeface="Roboto Lt"/>
              <a:cs typeface="Roboto Lt"/>
            </a:endParaRPr>
          </a:p>
          <a:p>
            <a:pPr marL="12065" marR="5715" algn="just">
              <a:lnSpc>
                <a:spcPts val="3290"/>
              </a:lnSpc>
              <a:spcBef>
                <a:spcPts val="265"/>
              </a:spcBef>
              <a:buSzPct val="75000"/>
              <a:tabLst>
                <a:tab pos="469265" algn="l"/>
                <a:tab pos="469900" algn="l"/>
                <a:tab pos="2273300" algn="l"/>
                <a:tab pos="4587240" algn="l"/>
                <a:tab pos="6205220" algn="l"/>
                <a:tab pos="8827135" algn="l"/>
                <a:tab pos="10165715" algn="l"/>
              </a:tabLst>
            </a:pPr>
            <a:r>
              <a:rPr lang="uk-UA" sz="2400" noProof="0" dirty="0">
                <a:latin typeface="Roboto Lt"/>
                <a:cs typeface="Roboto Lt"/>
              </a:rPr>
              <a:t>  (….)</a:t>
            </a:r>
          </a:p>
          <a:p>
            <a:pPr marL="12065" marR="5715" algn="just">
              <a:lnSpc>
                <a:spcPts val="3290"/>
              </a:lnSpc>
              <a:spcBef>
                <a:spcPts val="265"/>
              </a:spcBef>
              <a:buSzPct val="75000"/>
              <a:tabLst>
                <a:tab pos="469265" algn="l"/>
                <a:tab pos="469900" algn="l"/>
                <a:tab pos="2273300" algn="l"/>
                <a:tab pos="4587240" algn="l"/>
                <a:tab pos="6205220" algn="l"/>
                <a:tab pos="8827135" algn="l"/>
                <a:tab pos="10165715" algn="l"/>
              </a:tabLst>
            </a:pPr>
            <a:endParaRPr lang="uk-UA" sz="2400" noProof="0" dirty="0">
              <a:latin typeface="Roboto Lt"/>
              <a:cs typeface="Roboto Lt"/>
            </a:endParaRPr>
          </a:p>
          <a:p>
            <a:pPr marL="12065" marR="5715" algn="just">
              <a:lnSpc>
                <a:spcPts val="3290"/>
              </a:lnSpc>
              <a:spcBef>
                <a:spcPts val="265"/>
              </a:spcBef>
              <a:buSzPct val="75000"/>
              <a:tabLst>
                <a:tab pos="469265" algn="l"/>
                <a:tab pos="469900" algn="l"/>
                <a:tab pos="2273300" algn="l"/>
                <a:tab pos="4587240" algn="l"/>
                <a:tab pos="6205220" algn="l"/>
                <a:tab pos="8827135" algn="l"/>
                <a:tab pos="10165715" algn="l"/>
              </a:tabLst>
            </a:pPr>
            <a:r>
              <a:rPr lang="uk-UA" sz="2400" noProof="0" dirty="0">
                <a:latin typeface="Roboto Lt"/>
                <a:cs typeface="Roboto Lt"/>
              </a:rPr>
              <a:t>2. У разі ліквідації боржника -  юридичної  особи  виконавчий документ  надсилається  ліквідаційній  комісії  (ліквідатору)  для вирішення  питання  про  подальший  порядок  виконання  рішення  у встановленому  законом  порядку.  У  разі  надходження виконавчого документа до ліквідаційної комісії  (ліквідатора)  арешт  з  майна боржника    знімається   за   постановою   державного   виконавця, затвердженою  начальником   відділу,   якому   він   безпосередньо підпорядкований. </a:t>
            </a:r>
          </a:p>
          <a:p>
            <a:pPr marL="12065" marR="5715" algn="just">
              <a:lnSpc>
                <a:spcPts val="3290"/>
              </a:lnSpc>
              <a:spcBef>
                <a:spcPts val="265"/>
              </a:spcBef>
              <a:buSzPct val="75000"/>
              <a:tabLst>
                <a:tab pos="469265" algn="l"/>
                <a:tab pos="469900" algn="l"/>
                <a:tab pos="2273300" algn="l"/>
                <a:tab pos="4587240" algn="l"/>
                <a:tab pos="6205220" algn="l"/>
                <a:tab pos="8827135" algn="l"/>
                <a:tab pos="10165715" algn="l"/>
              </a:tabLst>
            </a:pPr>
            <a:endParaRPr lang="uk-UA" sz="2400" noProof="0" dirty="0">
              <a:latin typeface="Roboto Lt"/>
              <a:cs typeface="Roboto Lt"/>
            </a:endParaRPr>
          </a:p>
          <a:p>
            <a:pPr marL="12065" marR="5715" algn="just">
              <a:lnSpc>
                <a:spcPts val="3290"/>
              </a:lnSpc>
              <a:spcBef>
                <a:spcPts val="265"/>
              </a:spcBef>
              <a:buSzPct val="75000"/>
              <a:tabLst>
                <a:tab pos="469265" algn="l"/>
                <a:tab pos="469900" algn="l"/>
                <a:tab pos="2273300" algn="l"/>
                <a:tab pos="4587240" algn="l"/>
                <a:tab pos="6205220" algn="l"/>
                <a:tab pos="8827135" algn="l"/>
                <a:tab pos="10165715" algn="l"/>
              </a:tabLst>
            </a:pPr>
            <a:r>
              <a:rPr lang="uk-UA" sz="2400" noProof="0" dirty="0">
                <a:latin typeface="Roboto Lt"/>
                <a:cs typeface="Roboto Lt"/>
              </a:rPr>
              <a:t> 3. У  разі  якщо  виконавчий документ надіслано ліквідаційній комісії (ліквідатору), виконавче провадження підлягає закінченню в порядку, встановленому цим Законом.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054352" y="457200"/>
            <a:ext cx="11037441" cy="1308050"/>
          </a:xfrm>
          <a:prstGeom prst="rect">
            <a:avLst/>
          </a:prstGeom>
        </p:spPr>
        <p:txBody>
          <a:bodyPr vert="horz" wrap="square" lIns="0" tIns="15240" rIns="0" bIns="0" rtlCol="0">
            <a:spAutoFit/>
          </a:bodyPr>
          <a:lstStyle/>
          <a:p>
            <a:pPr marL="12700" algn="ctr">
              <a:lnSpc>
                <a:spcPct val="100000"/>
              </a:lnSpc>
              <a:spcBef>
                <a:spcPts val="120"/>
              </a:spcBef>
            </a:pPr>
            <a:r>
              <a:rPr lang="uk-UA" sz="2800" spc="-250" noProof="0" dirty="0">
                <a:cs typeface="Times New Roman" panose="02020603050405020304" pitchFamily="18" charset="0"/>
              </a:rPr>
              <a:t>Постанова ВП ВС  від 03 жовтня 2018 року у справі № 487/3335/13-ц </a:t>
            </a:r>
            <a:br>
              <a:rPr lang="uk-UA" sz="2800" spc="-250" noProof="0" dirty="0">
                <a:cs typeface="Times New Roman" panose="02020603050405020304" pitchFamily="18" charset="0"/>
              </a:rPr>
            </a:br>
            <a:r>
              <a:rPr lang="uk-UA" sz="2800" spc="-250" noProof="0" dirty="0">
                <a:cs typeface="Times New Roman" panose="02020603050405020304" pitchFamily="18" charset="0"/>
              </a:rPr>
              <a:t>(Ухвалена щодо правовідносин, які  виникли під час дії Закону України «Про виконавче провадження» №606-XIV  від 21 квітня 1999 року )</a:t>
            </a:r>
            <a:endParaRPr lang="uk-UA" sz="2800" spc="-215" noProof="0" dirty="0">
              <a:cs typeface="Times New Roman" panose="02020603050405020304" pitchFamily="18" charset="0"/>
            </a:endParaRPr>
          </a:p>
        </p:txBody>
      </p:sp>
      <p:sp>
        <p:nvSpPr>
          <p:cNvPr id="3" name="object 3"/>
          <p:cNvSpPr txBox="1"/>
          <p:nvPr/>
        </p:nvSpPr>
        <p:spPr>
          <a:xfrm>
            <a:off x="564832" y="2209800"/>
            <a:ext cx="11875135" cy="6434262"/>
          </a:xfrm>
          <a:prstGeom prst="rect">
            <a:avLst/>
          </a:prstGeom>
        </p:spPr>
        <p:txBody>
          <a:bodyPr vert="horz" wrap="square" lIns="0" tIns="33655" rIns="0" bIns="0" rtlCol="0">
            <a:spAutoFit/>
          </a:bodyPr>
          <a:lstStyle/>
          <a:p>
            <a:pPr marL="12065" marR="5715" algn="just">
              <a:lnSpc>
                <a:spcPts val="3290"/>
              </a:lnSpc>
              <a:spcBef>
                <a:spcPts val="265"/>
              </a:spcBef>
              <a:buSzPct val="75000"/>
              <a:tabLst>
                <a:tab pos="469265" algn="l"/>
                <a:tab pos="469900" algn="l"/>
                <a:tab pos="2273300" algn="l"/>
                <a:tab pos="4587240" algn="l"/>
                <a:tab pos="6205220" algn="l"/>
                <a:tab pos="8827135" algn="l"/>
                <a:tab pos="10165715" algn="l"/>
              </a:tabLst>
            </a:pPr>
            <a:r>
              <a:rPr lang="uk-UA" sz="2400" noProof="0" dirty="0">
                <a:latin typeface="Roboto Lt"/>
                <a:cs typeface="Roboto Lt"/>
              </a:rPr>
              <a:t>Стягнення заборгованості з юридичної особи, яка перебуває у стані ліквідації, поза межами встановленої Законом ліквідаційної процедури, зокрема й державним виконавцем у порядку Закону України «Про виконавче провадження», могло надати перевагу одній особі над іншими, вимоги яких підлягають задоволенню в першу чергу. Тобто, не закінчення виконавчого провадження після початку процедури ліквідації боржника та не надіслання виконавчого документу ліквідаційній комісії (ліквідатору) було порушенням процедури ліквідації та могло спричинити порушення прав інших кредиторів, у тому числі й колишніх працівників юридичної особи-банкрута щодо стягнення невиплаченої заробітної плати.</a:t>
            </a:r>
          </a:p>
          <a:p>
            <a:pPr marL="469265" marR="5715" indent="-457200" algn="just">
              <a:lnSpc>
                <a:spcPts val="3290"/>
              </a:lnSpc>
              <a:spcBef>
                <a:spcPts val="265"/>
              </a:spcBef>
              <a:buSzPct val="75000"/>
              <a:buFont typeface="Arial MT"/>
              <a:buChar char="•"/>
              <a:tabLst>
                <a:tab pos="469265" algn="l"/>
                <a:tab pos="469900" algn="l"/>
                <a:tab pos="2273300" algn="l"/>
                <a:tab pos="4587240" algn="l"/>
                <a:tab pos="6205220" algn="l"/>
                <a:tab pos="8827135" algn="l"/>
                <a:tab pos="10165715" algn="l"/>
              </a:tabLst>
            </a:pPr>
            <a:endParaRPr lang="uk-UA" sz="2400" noProof="0" dirty="0">
              <a:latin typeface="Roboto Lt"/>
              <a:cs typeface="Roboto Lt"/>
            </a:endParaRPr>
          </a:p>
          <a:p>
            <a:pPr marL="12065" marR="5715" algn="just">
              <a:lnSpc>
                <a:spcPts val="3290"/>
              </a:lnSpc>
              <a:spcBef>
                <a:spcPts val="265"/>
              </a:spcBef>
              <a:buSzPct val="75000"/>
              <a:tabLst>
                <a:tab pos="469265" algn="l"/>
                <a:tab pos="469900" algn="l"/>
                <a:tab pos="2273300" algn="l"/>
                <a:tab pos="4587240" algn="l"/>
                <a:tab pos="6205220" algn="l"/>
                <a:tab pos="8827135" algn="l"/>
                <a:tab pos="10165715" algn="l"/>
              </a:tabLst>
            </a:pPr>
            <a:r>
              <a:rPr lang="uk-UA" sz="2400" noProof="0" dirty="0">
                <a:latin typeface="Roboto Lt"/>
                <a:cs typeface="Roboto Lt"/>
              </a:rPr>
              <a:t> З наведеного вище слід дійти висновку, що виконання рішень про задоволення вимог кредиторів юридичної особи, яка перебуває у стані ліквідації, передбачено саме ліквідаційною комісією (ліквідатором) в ході ліквідаційної процедури, а не державним виконавцем у порядку Закону України «Про виконавче провадження» у редакції, що діяла на час ухвалення судового рішення у цій справі».</a:t>
            </a:r>
          </a:p>
        </p:txBody>
      </p:sp>
    </p:spTree>
    <p:extLst>
      <p:ext uri="{BB962C8B-B14F-4D97-AF65-F5344CB8AC3E}">
        <p14:creationId xmlns:p14="http://schemas.microsoft.com/office/powerpoint/2010/main" val="3455278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4493" y="381001"/>
            <a:ext cx="11735813" cy="430887"/>
          </a:xfrm>
        </p:spPr>
        <p:txBody>
          <a:bodyPr/>
          <a:lstStyle/>
          <a:p>
            <a:pPr algn="ctr"/>
            <a:r>
              <a:rPr lang="uk-UA" sz="2800" noProof="0" dirty="0"/>
              <a:t>Цивільний Кодекс України</a:t>
            </a:r>
          </a:p>
        </p:txBody>
      </p:sp>
      <p:sp>
        <p:nvSpPr>
          <p:cNvPr id="3" name="Місце для тексту 2"/>
          <p:cNvSpPr>
            <a:spLocks noGrp="1"/>
          </p:cNvSpPr>
          <p:nvPr>
            <p:ph type="body" idx="1"/>
          </p:nvPr>
        </p:nvSpPr>
        <p:spPr>
          <a:xfrm>
            <a:off x="634493" y="1219201"/>
            <a:ext cx="11806555" cy="8120360"/>
          </a:xfrm>
        </p:spPr>
        <p:txBody>
          <a:bodyPr/>
          <a:lstStyle/>
          <a:p>
            <a:pPr algn="ctr"/>
            <a:r>
              <a:rPr lang="uk-UA" sz="2400" noProof="0" dirty="0"/>
              <a:t>Стаття 112. Задоволення вимог кредиторів</a:t>
            </a:r>
          </a:p>
          <a:p>
            <a:pPr algn="just"/>
            <a:endParaRPr lang="uk-UA" sz="2400" noProof="0" dirty="0"/>
          </a:p>
          <a:p>
            <a:pPr algn="just"/>
            <a:r>
              <a:rPr lang="uk-UA" sz="2400" noProof="0" dirty="0"/>
              <a:t>(…)</a:t>
            </a:r>
          </a:p>
          <a:p>
            <a:pPr algn="just"/>
            <a:endParaRPr lang="uk-UA" sz="2400" noProof="0" dirty="0"/>
          </a:p>
          <a:p>
            <a:pPr algn="just"/>
            <a:r>
              <a:rPr lang="uk-UA" sz="2400" noProof="0" dirty="0"/>
              <a:t>3. У разі відмови ліквідаційної комісії у задоволенні вимог кредитора або ухилення від їх розгляду кредитор має право протягом місяця з дати, коли він дізнався або мав дізнатися про таку відмову звернутися до суду із позовом до ліквідаційної комісії. За рішенням суду вимоги кредитора можуть бути задоволені за рахунок майна, що залишилося після ліквідації юридичної особи.</a:t>
            </a:r>
          </a:p>
          <a:p>
            <a:pPr algn="just"/>
            <a:endParaRPr lang="uk-UA" sz="2400" noProof="0" dirty="0"/>
          </a:p>
          <a:p>
            <a:pPr algn="just"/>
            <a:r>
              <a:rPr lang="uk-UA" sz="2400" noProof="0" dirty="0"/>
              <a:t>4. Вимоги кредитора, заявлені після спливу строку, встановленого ліквідаційною комісією для їх пред'явлення, задовольняються з майна юридичної особи, яку ліквідовують, що залишилося після задоволення вимог кредиторів, заявлених своєчасно.</a:t>
            </a:r>
          </a:p>
          <a:p>
            <a:pPr marL="457200" indent="-457200" algn="just">
              <a:buFont typeface="Arial" panose="020B0604020202020204" pitchFamily="34" charset="0"/>
              <a:buChar char="•"/>
            </a:pPr>
            <a:endParaRPr lang="uk-UA" sz="2400" noProof="0" dirty="0"/>
          </a:p>
          <a:p>
            <a:pPr algn="just"/>
            <a:r>
              <a:rPr lang="uk-UA" sz="2400" noProof="0" dirty="0"/>
              <a:t>5. Вимоги кредиторів, які не визнані ліквідаційною комісією, якщо кредитор у місячний строк після одержання повідомлення про повну або часткову відмову у визнанні його вимог не звертався до суду з позовом, вимоги, у задоволенні яких за рішенням суду кредиторові відмовлено, а також вимоги, які не задоволені через відсутність майна юридичної особи, що ліквідується, вважаються погашеними.</a:t>
            </a:r>
          </a:p>
          <a:p>
            <a:pPr marL="457200" indent="-457200" algn="just">
              <a:buFont typeface="Arial" panose="020B0604020202020204" pitchFamily="34" charset="0"/>
              <a:buChar char="•"/>
            </a:pPr>
            <a:endParaRPr lang="uk-UA" sz="2800" noProof="0" dirty="0">
              <a:latin typeface="+mj-lt"/>
            </a:endParaRPr>
          </a:p>
        </p:txBody>
      </p:sp>
    </p:spTree>
    <p:extLst>
      <p:ext uri="{BB962C8B-B14F-4D97-AF65-F5344CB8AC3E}">
        <p14:creationId xmlns:p14="http://schemas.microsoft.com/office/powerpoint/2010/main" val="1530385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4493" y="381001"/>
            <a:ext cx="11735813" cy="430887"/>
          </a:xfrm>
        </p:spPr>
        <p:txBody>
          <a:bodyPr/>
          <a:lstStyle/>
          <a:p>
            <a:pPr algn="ctr"/>
            <a:r>
              <a:rPr lang="uk-UA" sz="2800" noProof="0" dirty="0"/>
              <a:t>Постанова Верховного Суду від 30 серпня 2024 у справі №905/451/22</a:t>
            </a:r>
          </a:p>
        </p:txBody>
      </p:sp>
      <p:sp>
        <p:nvSpPr>
          <p:cNvPr id="3" name="Місце для тексту 2"/>
          <p:cNvSpPr>
            <a:spLocks noGrp="1"/>
          </p:cNvSpPr>
          <p:nvPr>
            <p:ph type="body" idx="1"/>
          </p:nvPr>
        </p:nvSpPr>
        <p:spPr>
          <a:xfrm>
            <a:off x="526023" y="1600200"/>
            <a:ext cx="11844283" cy="5970865"/>
          </a:xfrm>
        </p:spPr>
        <p:txBody>
          <a:bodyPr/>
          <a:lstStyle/>
          <a:p>
            <a:pPr algn="just"/>
            <a:r>
              <a:rPr lang="uk-UA" sz="2400" noProof="0" dirty="0"/>
              <a:t>- частина 3 статті 112 ЦК України не встановлює способів захисту прав та інтересів кредитора, а лише встановлює строк звернення до суду з позовом;</a:t>
            </a:r>
          </a:p>
          <a:p>
            <a:pPr marL="457200" indent="-457200" algn="just">
              <a:buFont typeface="Arial" panose="020B0604020202020204" pitchFamily="34" charset="0"/>
              <a:buChar char="•"/>
            </a:pPr>
            <a:endParaRPr lang="uk-UA" sz="2400" noProof="0" dirty="0"/>
          </a:p>
          <a:p>
            <a:pPr algn="just"/>
            <a:r>
              <a:rPr lang="uk-UA" sz="2400" noProof="0" dirty="0"/>
              <a:t>-позовна вимога про зобов'язання юридичної особи включити грошові вимоги кредитора до її проміжного ліквідаційного балансу є неефективною;</a:t>
            </a:r>
          </a:p>
          <a:p>
            <a:pPr marL="457200" indent="-457200" algn="just">
              <a:buFont typeface="Arial" panose="020B0604020202020204" pitchFamily="34" charset="0"/>
              <a:buChar char="•"/>
            </a:pPr>
            <a:endParaRPr lang="uk-UA" sz="2400" noProof="0" dirty="0"/>
          </a:p>
          <a:p>
            <a:pPr algn="just"/>
            <a:r>
              <a:rPr lang="uk-UA" sz="2400" noProof="0" dirty="0"/>
              <a:t>-належному способу захисту відповідає позовна вимога про стягнення такої суми;</a:t>
            </a:r>
          </a:p>
          <a:p>
            <a:pPr marL="457200" indent="-457200" algn="just">
              <a:buFont typeface="Arial" panose="020B0604020202020204" pitchFamily="34" charset="0"/>
              <a:buChar char="•"/>
            </a:pPr>
            <a:endParaRPr lang="uk-UA" sz="2400" noProof="0" dirty="0"/>
          </a:p>
          <a:p>
            <a:pPr algn="just"/>
            <a:r>
              <a:rPr lang="uk-UA" sz="2400" noProof="0" dirty="0"/>
              <a:t>-виконання судового рішення про включення вимоги кредитора до проміжного ліквідаційного балансу юридичної особи само по собі не гарантує сплати боргу юридичною особою;</a:t>
            </a:r>
          </a:p>
          <a:p>
            <a:pPr marL="457200" indent="-457200" algn="just">
              <a:buFont typeface="Arial" panose="020B0604020202020204" pitchFamily="34" charset="0"/>
              <a:buChar char="•"/>
            </a:pPr>
            <a:endParaRPr lang="uk-UA" sz="2400" noProof="0" dirty="0"/>
          </a:p>
          <a:p>
            <a:pPr algn="just"/>
            <a:r>
              <a:rPr lang="uk-UA" sz="2400" noProof="0" dirty="0"/>
              <a:t>-статті 104-112 ЦК України не встановлюють такого способу захисту прав кредитора, як зобов'язання включення до проміжного ліквідаційного балансу боржника кредиторських вимог;</a:t>
            </a:r>
          </a:p>
          <a:p>
            <a:pPr marL="457200" indent="-457200" algn="just">
              <a:buFont typeface="Arial" panose="020B0604020202020204" pitchFamily="34" charset="0"/>
              <a:buChar char="•"/>
            </a:pPr>
            <a:endParaRPr lang="uk-UA" sz="2800" noProof="0" dirty="0">
              <a:latin typeface="+mj-lt"/>
            </a:endParaRPr>
          </a:p>
        </p:txBody>
      </p:sp>
    </p:spTree>
    <p:extLst>
      <p:ext uri="{BB962C8B-B14F-4D97-AF65-F5344CB8AC3E}">
        <p14:creationId xmlns:p14="http://schemas.microsoft.com/office/powerpoint/2010/main" val="1560674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3EB33BCE-0A59-A29D-04E6-4C69F1E4DF6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3B0251-D9A6-F111-C952-7410554EA59F}"/>
              </a:ext>
            </a:extLst>
          </p:cNvPr>
          <p:cNvSpPr>
            <a:spLocks noGrp="1"/>
          </p:cNvSpPr>
          <p:nvPr>
            <p:ph type="title"/>
          </p:nvPr>
        </p:nvSpPr>
        <p:spPr>
          <a:xfrm>
            <a:off x="634493" y="381001"/>
            <a:ext cx="11735813" cy="430887"/>
          </a:xfrm>
        </p:spPr>
        <p:txBody>
          <a:bodyPr/>
          <a:lstStyle/>
          <a:p>
            <a:pPr algn="ctr"/>
            <a:r>
              <a:rPr lang="uk-UA" sz="2800" noProof="0" dirty="0"/>
              <a:t>Постанова Верховного Суду від 30 серпня 2024 у справі №905/451/22</a:t>
            </a:r>
          </a:p>
        </p:txBody>
      </p:sp>
      <p:sp>
        <p:nvSpPr>
          <p:cNvPr id="3" name="Місце для тексту 2">
            <a:extLst>
              <a:ext uri="{FF2B5EF4-FFF2-40B4-BE49-F238E27FC236}">
                <a16:creationId xmlns:a16="http://schemas.microsoft.com/office/drawing/2014/main" id="{5774AD68-32F6-5F66-7ECC-D85440BB73BD}"/>
              </a:ext>
            </a:extLst>
          </p:cNvPr>
          <p:cNvSpPr>
            <a:spLocks noGrp="1"/>
          </p:cNvSpPr>
          <p:nvPr>
            <p:ph type="body" idx="1"/>
          </p:nvPr>
        </p:nvSpPr>
        <p:spPr>
          <a:xfrm>
            <a:off x="526023" y="1066800"/>
            <a:ext cx="11844283" cy="9602629"/>
          </a:xfrm>
        </p:spPr>
        <p:txBody>
          <a:bodyPr/>
          <a:lstStyle/>
          <a:p>
            <a:pPr algn="just"/>
            <a:r>
              <a:rPr lang="uk-UA" sz="2400" noProof="0" dirty="0"/>
              <a:t>-суди попередніх інстанцій фактично дійшли висновку про неефективність такого способу захисту тому, що відповідне судове рішення за цих умов не підлягає примусовому виконанню. Натомість воно має бути виконане самим боржником добровільно. Об'єднана палата не погоджується з такими висновками</a:t>
            </a:r>
            <a:r>
              <a:rPr lang="uk-UA" sz="2400" dirty="0"/>
              <a:t>:</a:t>
            </a:r>
            <a:endParaRPr lang="uk-UA" sz="2400" noProof="0" dirty="0"/>
          </a:p>
          <a:p>
            <a:pPr marL="457200" indent="-457200" algn="just">
              <a:buFont typeface="Arial" panose="020B0604020202020204" pitchFamily="34" charset="0"/>
              <a:buChar char="•"/>
            </a:pPr>
            <a:endParaRPr lang="uk-UA" sz="2400" noProof="0" dirty="0"/>
          </a:p>
          <a:p>
            <a:pPr algn="just"/>
            <a:r>
              <a:rPr lang="uk-UA" sz="2400" noProof="0" dirty="0"/>
              <a:t> - подібні висновки не засновані на чинному законі. Натомість вони фактично реанімують підхід, який був передбачений Законом України від 21.04.99 N 606-XIV "Про виконавче провадження" (який втратив чинність 05.10.2016 у зв'язку з набранням чинності новим Законом від 02.06.2016 N 1404-VIII з такою ж назвою) (далі - Закон N 606-XIV), і від якого законодавець відмовився;</a:t>
            </a:r>
          </a:p>
          <a:p>
            <a:pPr algn="just"/>
            <a:endParaRPr lang="uk-UA" sz="2400" noProof="0" dirty="0"/>
          </a:p>
          <a:p>
            <a:pPr algn="just"/>
            <a:r>
              <a:rPr lang="uk-UA" sz="2400" noProof="0" dirty="0"/>
              <a:t>-вади регулювання, яке встановлювалося Законом N 606-XIV у зазначеному відношенні, були цілком очевидними із-за вкрай несприятливих для кредиторів наслідків. Цей підхід фактично означав вихолощення інституту виконавчого провадження, примушуючи кредитора ініціювати натомість справу про банкрутство (яке є тривалим процесом);</a:t>
            </a:r>
          </a:p>
          <a:p>
            <a:pPr algn="just"/>
            <a:endParaRPr lang="uk-UA" sz="2400" dirty="0"/>
          </a:p>
          <a:p>
            <a:pPr algn="just"/>
            <a:r>
              <a:rPr lang="ru-RU" sz="2400" noProof="0" dirty="0"/>
              <a:t>-</a:t>
            </a:r>
            <a:r>
              <a:rPr lang="uk-UA" sz="2400" noProof="0" dirty="0"/>
              <a:t>це регулювання створювало передумови для зловживання боржників (в особі ліквідаторів). Виконання судових рішень цілком залежало від їх бажання чи небажання. Боржнику досить було прийняти рішення про власну ліквідацію і виконавче провадження підлягало закінченню, а примусове виконання судового рішення проти нього виключалось. Боржники могли роками не сплачувати кошти кредиторам, а ефективного захисту проти таких зловживань не було;</a:t>
            </a:r>
          </a:p>
          <a:p>
            <a:pPr algn="just"/>
            <a:endParaRPr lang="uk-UA" sz="2400" dirty="0"/>
          </a:p>
          <a:p>
            <a:pPr algn="just"/>
            <a:endParaRPr lang="uk-UA" sz="2400" noProof="0" dirty="0"/>
          </a:p>
          <a:p>
            <a:pPr algn="just"/>
            <a:endParaRPr lang="uk-UA" sz="2400" noProof="0" dirty="0"/>
          </a:p>
        </p:txBody>
      </p:sp>
    </p:spTree>
    <p:extLst>
      <p:ext uri="{BB962C8B-B14F-4D97-AF65-F5344CB8AC3E}">
        <p14:creationId xmlns:p14="http://schemas.microsoft.com/office/powerpoint/2010/main" val="566615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C1A79952-E00B-08B4-BBA0-2759CC53707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1D8B56-5446-88FB-A176-2DB562024644}"/>
              </a:ext>
            </a:extLst>
          </p:cNvPr>
          <p:cNvSpPr>
            <a:spLocks noGrp="1"/>
          </p:cNvSpPr>
          <p:nvPr>
            <p:ph type="title"/>
          </p:nvPr>
        </p:nvSpPr>
        <p:spPr>
          <a:xfrm>
            <a:off x="634493" y="381001"/>
            <a:ext cx="11735813" cy="430887"/>
          </a:xfrm>
        </p:spPr>
        <p:txBody>
          <a:bodyPr/>
          <a:lstStyle/>
          <a:p>
            <a:pPr algn="ctr"/>
            <a:r>
              <a:rPr lang="uk-UA" sz="2800" noProof="0" dirty="0"/>
              <a:t>Постанова Верховного Суду від 30 серпня 2024 у справі №905/451/22</a:t>
            </a:r>
          </a:p>
        </p:txBody>
      </p:sp>
      <p:sp>
        <p:nvSpPr>
          <p:cNvPr id="3" name="Місце для тексту 2">
            <a:extLst>
              <a:ext uri="{FF2B5EF4-FFF2-40B4-BE49-F238E27FC236}">
                <a16:creationId xmlns:a16="http://schemas.microsoft.com/office/drawing/2014/main" id="{5F2FC764-A510-7C0B-B192-FD3E97AB852B}"/>
              </a:ext>
            </a:extLst>
          </p:cNvPr>
          <p:cNvSpPr>
            <a:spLocks noGrp="1"/>
          </p:cNvSpPr>
          <p:nvPr>
            <p:ph type="body" idx="1"/>
          </p:nvPr>
        </p:nvSpPr>
        <p:spPr>
          <a:xfrm>
            <a:off x="526023" y="1143000"/>
            <a:ext cx="11844283" cy="8125301"/>
          </a:xfrm>
        </p:spPr>
        <p:txBody>
          <a:bodyPr/>
          <a:lstStyle/>
          <a:p>
            <a:pPr algn="just"/>
            <a:r>
              <a:rPr lang="ru-RU" sz="2400" dirty="0"/>
              <a:t>-</a:t>
            </a:r>
            <a:r>
              <a:rPr lang="uk-UA" sz="2400" dirty="0"/>
              <a:t>є</a:t>
            </a:r>
            <a:r>
              <a:rPr lang="uk-UA" sz="2400" noProof="0" dirty="0"/>
              <a:t>диною можливістю для кредитора у такій ситуації було звернення із заявою про відкриття провадження про банкрутство боржника. </a:t>
            </a:r>
            <a:endParaRPr lang="uk-UA" sz="2400" dirty="0"/>
          </a:p>
          <a:p>
            <a:pPr algn="just"/>
            <a:endParaRPr lang="ru-RU" sz="2400" noProof="0" dirty="0"/>
          </a:p>
          <a:p>
            <a:pPr algn="just"/>
            <a:r>
              <a:rPr lang="uk-UA" sz="2400" noProof="0" dirty="0"/>
              <a:t>-банкрутство не можна перетворювати на інструмент боротьби зі зловживаннями платоспроможного боржника - банкрутство слугує лише цілям пропорційного задоволення вимог до неплатоспроможного боржника. Отже, цей підхід призводив до викривлення як інституту примусового виконання судового рішення, так і інституту банкрутства;</a:t>
            </a:r>
          </a:p>
          <a:p>
            <a:pPr marL="457200" indent="-457200" algn="just">
              <a:buFont typeface="Arial" panose="020B0604020202020204" pitchFamily="34" charset="0"/>
              <a:buChar char="•"/>
            </a:pPr>
            <a:endParaRPr lang="uk-UA" sz="2400" noProof="0" dirty="0"/>
          </a:p>
          <a:p>
            <a:pPr algn="just"/>
            <a:r>
              <a:rPr lang="uk-UA" sz="2400" noProof="0" dirty="0"/>
              <a:t>-виконання судового рішення, яке може бути виконане від імені боржника іншою особою, тобто якщо обов'язок боржника не має особистого характеру (стаття 63 чинного Закону України "Про виконавче провадження"), зокрема судового рішення про стягнення грошових коштів, не може бути покладено на самого боржника, який не виконав його добровільно, а підлягає примусовому виконанню;</a:t>
            </a:r>
          </a:p>
          <a:p>
            <a:pPr algn="just"/>
            <a:endParaRPr lang="uk-UA" sz="2400" noProof="0" dirty="0"/>
          </a:p>
          <a:p>
            <a:pPr algn="just"/>
            <a:r>
              <a:rPr lang="uk-UA" sz="2400" noProof="0" dirty="0">
                <a:solidFill>
                  <a:srgbClr val="0070C0"/>
                </a:solidFill>
              </a:rPr>
              <a:t>Виходячи з викладеного, статтю 112 ЦК України не можна тлумачити так, що вона забороняє примусове виконання судового рішення, ухваленого щодо боржника - юридичної особи, яка перебуває у стані припинення. Такого регулювання стаття 112 ЦК України не містить (та й не може містити з огляду на статтю 6 Конвенції у світлі практики ЄСПЛ).</a:t>
            </a:r>
          </a:p>
          <a:p>
            <a:pPr algn="just"/>
            <a:endParaRPr lang="uk-UA" sz="2400" noProof="0" dirty="0"/>
          </a:p>
          <a:p>
            <a:pPr algn="just"/>
            <a:endParaRPr lang="uk-UA" sz="2400" noProof="0" dirty="0"/>
          </a:p>
        </p:txBody>
      </p:sp>
    </p:spTree>
    <p:extLst>
      <p:ext uri="{BB962C8B-B14F-4D97-AF65-F5344CB8AC3E}">
        <p14:creationId xmlns:p14="http://schemas.microsoft.com/office/powerpoint/2010/main" val="2761798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12E60AFB-D6DE-B823-45A2-F4664771C65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0DDB87-68F2-B46A-D102-00A0EB67DE7F}"/>
              </a:ext>
            </a:extLst>
          </p:cNvPr>
          <p:cNvSpPr>
            <a:spLocks noGrp="1"/>
          </p:cNvSpPr>
          <p:nvPr>
            <p:ph type="title"/>
          </p:nvPr>
        </p:nvSpPr>
        <p:spPr>
          <a:xfrm>
            <a:off x="634493" y="381001"/>
            <a:ext cx="11735813" cy="430887"/>
          </a:xfrm>
        </p:spPr>
        <p:txBody>
          <a:bodyPr/>
          <a:lstStyle/>
          <a:p>
            <a:pPr algn="ctr"/>
            <a:r>
              <a:rPr lang="uk-UA" sz="2800" noProof="0" dirty="0"/>
              <a:t>Постанова Верховного Суду від 30 серпня 2024 у справі №905/451/22</a:t>
            </a:r>
          </a:p>
        </p:txBody>
      </p:sp>
      <p:sp>
        <p:nvSpPr>
          <p:cNvPr id="3" name="Місце для тексту 2">
            <a:extLst>
              <a:ext uri="{FF2B5EF4-FFF2-40B4-BE49-F238E27FC236}">
                <a16:creationId xmlns:a16="http://schemas.microsoft.com/office/drawing/2014/main" id="{5B7FC959-1403-2787-ADF1-9C1D5FDFDCCE}"/>
              </a:ext>
            </a:extLst>
          </p:cNvPr>
          <p:cNvSpPr>
            <a:spLocks noGrp="1"/>
          </p:cNvSpPr>
          <p:nvPr>
            <p:ph type="body" idx="1"/>
          </p:nvPr>
        </p:nvSpPr>
        <p:spPr>
          <a:xfrm>
            <a:off x="526023" y="1143000"/>
            <a:ext cx="11844283" cy="7755969"/>
          </a:xfrm>
        </p:spPr>
        <p:txBody>
          <a:bodyPr/>
          <a:lstStyle/>
          <a:p>
            <a:pPr algn="just"/>
            <a:r>
              <a:rPr lang="uk-UA" sz="2400" noProof="0" dirty="0"/>
              <a:t>Натомість черговість, передбачена статтею 112 ЦК України, спрямована на те, щоб у разі виявлення під час добровільного задоволення боржником самостійно визнаних ним вимог ознак неплатоспроможності і подальшого порушення справи про банкрутство ризик незадоволення таких вимог був мінімальним саме для перших черг кредиторів, визначених цією статтею. Адже вимоги, визнані боржником самостійно, можуть бути необґрунтованими, що і перевіряється судом в межах справи про банкрутство.</a:t>
            </a:r>
          </a:p>
          <a:p>
            <a:pPr algn="just"/>
            <a:endParaRPr lang="uk-UA" sz="2400" noProof="0" dirty="0"/>
          </a:p>
          <a:p>
            <a:pPr algn="just"/>
            <a:r>
              <a:rPr lang="uk-UA" sz="2400" noProof="0" dirty="0"/>
              <a:t> Водночас це не стосується вимог кредиторів за судовим рішенням у процедурі добровільної ліквідації, бо обґрунтованість цих вимог вже встановлена судом і не може ставитись боржником під сумнів в межах зазначеної процедури. Тому доти, доки ознаки неплатоспроможності боржника - юридичної особи не встановлені, такі кредитори мають отримувати задоволення своїх вимог в загальному порядку у виконавчому провадженні. </a:t>
            </a:r>
          </a:p>
          <a:p>
            <a:pPr algn="just"/>
            <a:endParaRPr lang="uk-UA" sz="2400" noProof="0" dirty="0"/>
          </a:p>
          <a:p>
            <a:pPr algn="just"/>
            <a:r>
              <a:rPr lang="uk-UA" sz="2400" noProof="0"/>
              <a:t>Але, </a:t>
            </a:r>
            <a:r>
              <a:rPr lang="uk-UA" sz="2400" noProof="0" dirty="0"/>
              <a:t>як тільки ознаки неплатоспроможності виявлені (наприклад, внаслідок добровільного визнання боржником нових вимог або стягнення грошових коштів судом на користь нових кредиторів), ліквідатор має звернутись до суду для порушення справи про банкрутство; тоді виконання судових рішень здійснюється в межах такої справи і в іншій черговості, ніж встановлена у статті 112 ЦК України, а саме в черговості, встановленій статтею 64 КУзПБ.</a:t>
            </a:r>
          </a:p>
        </p:txBody>
      </p:sp>
    </p:spTree>
    <p:extLst>
      <p:ext uri="{BB962C8B-B14F-4D97-AF65-F5344CB8AC3E}">
        <p14:creationId xmlns:p14="http://schemas.microsoft.com/office/powerpoint/2010/main" val="4180488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97200" y="7010400"/>
            <a:ext cx="6400800" cy="1151597"/>
          </a:xfrm>
          <a:prstGeom prst="rect">
            <a:avLst/>
          </a:prstGeom>
        </p:spPr>
        <p:txBody>
          <a:bodyPr vert="horz" wrap="square" lIns="0" tIns="12700" rIns="0" bIns="0" rtlCol="0">
            <a:spAutoFit/>
          </a:bodyPr>
          <a:lstStyle/>
          <a:p>
            <a:pPr marL="12700">
              <a:lnSpc>
                <a:spcPct val="100000"/>
              </a:lnSpc>
              <a:spcBef>
                <a:spcPts val="100"/>
              </a:spcBef>
            </a:pPr>
            <a:r>
              <a:rPr lang="uk-UA" sz="7400" spc="-615" noProof="0" dirty="0">
                <a:solidFill>
                  <a:srgbClr val="FFFFFF"/>
                </a:solidFill>
              </a:rPr>
              <a:t>Дяк</a:t>
            </a:r>
            <a:r>
              <a:rPr lang="uk-UA" sz="7400" spc="-490" noProof="0" dirty="0">
                <a:solidFill>
                  <a:srgbClr val="FFFFFF"/>
                </a:solidFill>
              </a:rPr>
              <a:t>у</a:t>
            </a:r>
            <a:r>
              <a:rPr lang="uk-UA" sz="7400" spc="-810" noProof="0" dirty="0">
                <a:solidFill>
                  <a:srgbClr val="FFFFFF"/>
                </a:solidFill>
              </a:rPr>
              <a:t>ю</a:t>
            </a:r>
            <a:r>
              <a:rPr lang="uk-UA" sz="7400" spc="-140" noProof="0" dirty="0">
                <a:solidFill>
                  <a:srgbClr val="FFFFFF"/>
                </a:solidFill>
              </a:rPr>
              <a:t> </a:t>
            </a:r>
            <a:r>
              <a:rPr lang="uk-UA" sz="7400" spc="-625" noProof="0" dirty="0">
                <a:solidFill>
                  <a:srgbClr val="FFFFFF"/>
                </a:solidFill>
              </a:rPr>
              <a:t>з</a:t>
            </a:r>
            <a:r>
              <a:rPr lang="uk-UA" sz="7400" spc="-610" noProof="0" dirty="0">
                <a:solidFill>
                  <a:srgbClr val="FFFFFF"/>
                </a:solidFill>
              </a:rPr>
              <a:t>а</a:t>
            </a:r>
            <a:r>
              <a:rPr lang="uk-UA" sz="7400" spc="-130" noProof="0" dirty="0">
                <a:solidFill>
                  <a:srgbClr val="FFFFFF"/>
                </a:solidFill>
              </a:rPr>
              <a:t> </a:t>
            </a:r>
            <a:r>
              <a:rPr lang="uk-UA" sz="7400" spc="-525" noProof="0" dirty="0">
                <a:solidFill>
                  <a:srgbClr val="FFFFFF"/>
                </a:solidFill>
              </a:rPr>
              <a:t>у</a:t>
            </a:r>
            <a:r>
              <a:rPr lang="uk-UA" sz="7400" spc="-484" noProof="0" dirty="0">
                <a:solidFill>
                  <a:srgbClr val="FFFFFF"/>
                </a:solidFill>
              </a:rPr>
              <a:t>в</a:t>
            </a:r>
            <a:r>
              <a:rPr lang="uk-UA" sz="7400" spc="-490" noProof="0" dirty="0">
                <a:solidFill>
                  <a:srgbClr val="FFFFFF"/>
                </a:solidFill>
              </a:rPr>
              <a:t>а</a:t>
            </a:r>
            <a:r>
              <a:rPr lang="uk-UA" sz="7400" spc="-335" noProof="0" dirty="0">
                <a:solidFill>
                  <a:srgbClr val="FFFFFF"/>
                </a:solidFill>
              </a:rPr>
              <a:t>г</a:t>
            </a:r>
            <a:r>
              <a:rPr lang="uk-UA" sz="7400" spc="-525" noProof="0" dirty="0">
                <a:solidFill>
                  <a:srgbClr val="FFFFFF"/>
                </a:solidFill>
              </a:rPr>
              <a:t>у</a:t>
            </a:r>
            <a:r>
              <a:rPr lang="uk-UA" sz="7400" spc="-90" noProof="0" dirty="0">
                <a:solidFill>
                  <a:srgbClr val="FFFFFF"/>
                </a:solidFill>
              </a:rPr>
              <a:t>!</a:t>
            </a:r>
            <a:endParaRPr lang="uk-UA" sz="7400" noProof="0" dirty="0"/>
          </a:p>
        </p:txBody>
      </p:sp>
      <p:pic>
        <p:nvPicPr>
          <p:cNvPr id="4" name="Рисунок 3">
            <a:extLst>
              <a:ext uri="{FF2B5EF4-FFF2-40B4-BE49-F238E27FC236}">
                <a16:creationId xmlns:a16="http://schemas.microsoft.com/office/drawing/2014/main" id="{72B20FD3-CDAD-7681-D25D-C2F759B45CE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87600" y="1143000"/>
            <a:ext cx="7976883" cy="532499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10257</TotalTime>
  <Words>1279</Words>
  <Application>Microsoft Office PowerPoint</Application>
  <PresentationFormat>Довільний</PresentationFormat>
  <Paragraphs>63</Paragraphs>
  <Slides>9</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9</vt:i4>
      </vt:variant>
    </vt:vector>
  </HeadingPairs>
  <TitlesOfParts>
    <vt:vector size="15" baseType="lpstr">
      <vt:lpstr>Arial</vt:lpstr>
      <vt:lpstr>Arial MT</vt:lpstr>
      <vt:lpstr>Calibri</vt:lpstr>
      <vt:lpstr>Roboto Lt</vt:lpstr>
      <vt:lpstr>Times New Roman</vt:lpstr>
      <vt:lpstr>Office Theme</vt:lpstr>
      <vt:lpstr>Презентація PowerPoint</vt:lpstr>
      <vt:lpstr>Закон України №606-XIV  від 21 квітня 1999 року           «Про виконавче провадження» (втратив чинність)</vt:lpstr>
      <vt:lpstr>Постанова ВП ВС  від 03 жовтня 2018 року у справі № 487/3335/13-ц  (Ухвалена щодо правовідносин, які  виникли під час дії Закону України «Про виконавче провадження» №606-XIV  від 21 квітня 1999 року )</vt:lpstr>
      <vt:lpstr>Цивільний Кодекс України</vt:lpstr>
      <vt:lpstr>Постанова Верховного Суду від 30 серпня 2024 у справі №905/451/22</vt:lpstr>
      <vt:lpstr>Постанова Верховного Суду від 30 серпня 2024 у справі №905/451/22</vt:lpstr>
      <vt:lpstr>Постанова Верховного Суду від 30 серпня 2024 у справі №905/451/22</vt:lpstr>
      <vt:lpstr>Постанова Верховного Суду від 30 серпня 2024 у справі №905/451/22</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ІЛЬЇНА Олена Юріївна</dc:creator>
  <cp:lastModifiedBy>Андрій Авторгов</cp:lastModifiedBy>
  <cp:revision>42</cp:revision>
  <cp:lastPrinted>2022-12-12T10:31:56Z</cp:lastPrinted>
  <dcterms:created xsi:type="dcterms:W3CDTF">2022-12-05T14:33:56Z</dcterms:created>
  <dcterms:modified xsi:type="dcterms:W3CDTF">2024-10-14T09:17:30Z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2022-11-24T00:00:00Z</vt:filetime>
  </property>
  <property fmtid="{D5CDD505-2E9C-101B-9397-08002B2CF9AE}" pid="3" name="LastSaved">
    <vt:filetime>2022-12-05T00:00:00Z</vt:filetime>
  </property>
</Properties>
</file>