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8" r:id="rId3"/>
    <p:sldId id="354" r:id="rId4"/>
    <p:sldId id="355" r:id="rId5"/>
    <p:sldId id="357" r:id="rId6"/>
    <p:sldId id="356" r:id="rId7"/>
    <p:sldId id="358" r:id="rId8"/>
    <p:sldId id="359" r:id="rId9"/>
    <p:sldId id="360" r:id="rId10"/>
    <p:sldId id="366" r:id="rId11"/>
    <p:sldId id="361" r:id="rId12"/>
    <p:sldId id="362" r:id="rId13"/>
    <p:sldId id="363" r:id="rId14"/>
    <p:sldId id="364" r:id="rId15"/>
    <p:sldId id="365" r:id="rId16"/>
    <p:sldId id="271" r:id="rId17"/>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70" userDrawn="1">
          <p15:clr>
            <a:srgbClr val="A4A3A4"/>
          </p15:clr>
        </p15:guide>
        <p15:guide id="2" orient="horz" pos="3929" userDrawn="1">
          <p15:clr>
            <a:srgbClr val="A4A3A4"/>
          </p15:clr>
        </p15:guide>
        <p15:guide id="3" orient="horz" pos="368" userDrawn="1">
          <p15:clr>
            <a:srgbClr val="A4A3A4"/>
          </p15:clr>
        </p15:guide>
        <p15:guide id="4" pos="731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ершняк Ангеліна Геннадіївна" initials="ВАГ" lastIdx="2" clrIdx="0">
    <p:extLst>
      <p:ext uri="{19B8F6BF-5375-455C-9EA6-DF929625EA0E}">
        <p15:presenceInfo xmlns:p15="http://schemas.microsoft.com/office/powerpoint/2012/main" userId="S-1-5-21-1338016715-1461542558-604650771-5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9D"/>
    <a:srgbClr val="002949"/>
    <a:srgbClr val="F0E8E3"/>
    <a:srgbClr val="32BCAD"/>
    <a:srgbClr val="E6E6E6"/>
    <a:srgbClr val="0059AA"/>
    <a:srgbClr val="FCD700"/>
    <a:srgbClr val="008FD5"/>
    <a:srgbClr val="00274E"/>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108" d="100"/>
          <a:sy n="108" d="100"/>
        </p:scale>
        <p:origin x="654" y="108"/>
      </p:cViewPr>
      <p:guideLst>
        <p:guide pos="370"/>
        <p:guide orient="horz" pos="3929"/>
        <p:guide orient="horz" pos="368"/>
        <p:guide pos="731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21582" cy="495348"/>
          </a:xfrm>
          <a:prstGeom prst="rect">
            <a:avLst/>
          </a:prstGeom>
        </p:spPr>
        <p:txBody>
          <a:bodyPr vert="horz" lIns="90818" tIns="45409" rIns="90818" bIns="45409" rtlCol="0"/>
          <a:lstStyle>
            <a:lvl1pPr algn="l">
              <a:defRPr sz="1200"/>
            </a:lvl1pPr>
          </a:lstStyle>
          <a:p>
            <a:endParaRPr lang="uk-UA"/>
          </a:p>
        </p:txBody>
      </p:sp>
      <p:sp>
        <p:nvSpPr>
          <p:cNvPr id="3" name="Дата 2"/>
          <p:cNvSpPr>
            <a:spLocks noGrp="1"/>
          </p:cNvSpPr>
          <p:nvPr>
            <p:ph type="dt" idx="1"/>
          </p:nvPr>
        </p:nvSpPr>
        <p:spPr>
          <a:xfrm>
            <a:off x="3818971" y="0"/>
            <a:ext cx="2921582" cy="495348"/>
          </a:xfrm>
          <a:prstGeom prst="rect">
            <a:avLst/>
          </a:prstGeom>
        </p:spPr>
        <p:txBody>
          <a:bodyPr vert="horz" lIns="90818" tIns="45409" rIns="90818" bIns="45409" rtlCol="0"/>
          <a:lstStyle>
            <a:lvl1pPr algn="r">
              <a:defRPr sz="1200"/>
            </a:lvl1pPr>
          </a:lstStyle>
          <a:p>
            <a:fld id="{706CAF4C-4C14-4B39-AE2C-CE3174191875}" type="datetimeFigureOut">
              <a:rPr lang="uk-UA" smtClean="0"/>
              <a:t>16.10.2024</a:t>
            </a:fld>
            <a:endParaRPr lang="uk-UA"/>
          </a:p>
        </p:txBody>
      </p:sp>
      <p:sp>
        <p:nvSpPr>
          <p:cNvPr id="4" name="Образ слайда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0818" tIns="45409" rIns="90818" bIns="45409" rtlCol="0" anchor="ctr"/>
          <a:lstStyle/>
          <a:p>
            <a:endParaRPr lang="uk-UA"/>
          </a:p>
        </p:txBody>
      </p:sp>
      <p:sp>
        <p:nvSpPr>
          <p:cNvPr id="5" name="Заметки 4"/>
          <p:cNvSpPr>
            <a:spLocks noGrp="1"/>
          </p:cNvSpPr>
          <p:nvPr>
            <p:ph type="body" sz="quarter" idx="3"/>
          </p:nvPr>
        </p:nvSpPr>
        <p:spPr>
          <a:xfrm>
            <a:off x="674212" y="4751219"/>
            <a:ext cx="5393690" cy="3887361"/>
          </a:xfrm>
          <a:prstGeom prst="rect">
            <a:avLst/>
          </a:prstGeom>
        </p:spPr>
        <p:txBody>
          <a:bodyPr vert="horz" lIns="90818" tIns="45409" rIns="90818" bIns="45409"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1" y="9377317"/>
            <a:ext cx="2921582" cy="495347"/>
          </a:xfrm>
          <a:prstGeom prst="rect">
            <a:avLst/>
          </a:prstGeom>
        </p:spPr>
        <p:txBody>
          <a:bodyPr vert="horz" lIns="90818" tIns="45409" rIns="90818" bIns="45409" rtlCol="0" anchor="b"/>
          <a:lstStyle>
            <a:lvl1pPr algn="l">
              <a:defRPr sz="1200"/>
            </a:lvl1pPr>
          </a:lstStyle>
          <a:p>
            <a:endParaRPr lang="uk-UA"/>
          </a:p>
        </p:txBody>
      </p:sp>
      <p:sp>
        <p:nvSpPr>
          <p:cNvPr id="7" name="Номер слайда 6"/>
          <p:cNvSpPr>
            <a:spLocks noGrp="1"/>
          </p:cNvSpPr>
          <p:nvPr>
            <p:ph type="sldNum" sz="quarter" idx="5"/>
          </p:nvPr>
        </p:nvSpPr>
        <p:spPr>
          <a:xfrm>
            <a:off x="3818971" y="9377317"/>
            <a:ext cx="2921582" cy="495347"/>
          </a:xfrm>
          <a:prstGeom prst="rect">
            <a:avLst/>
          </a:prstGeom>
        </p:spPr>
        <p:txBody>
          <a:bodyPr vert="horz" lIns="90818" tIns="45409" rIns="90818" bIns="45409" rtlCol="0" anchor="b"/>
          <a:lstStyle>
            <a:lvl1pPr algn="r">
              <a:defRPr sz="1200"/>
            </a:lvl1pPr>
          </a:lstStyle>
          <a:p>
            <a:fld id="{DB2ABB27-3B0C-4872-B850-1CD37297D886}" type="slidenum">
              <a:rPr lang="uk-UA" smtClean="0"/>
              <a:t>‹№›</a:t>
            </a:fld>
            <a:endParaRPr lang="uk-UA"/>
          </a:p>
        </p:txBody>
      </p:sp>
    </p:spTree>
    <p:extLst>
      <p:ext uri="{BB962C8B-B14F-4D97-AF65-F5344CB8AC3E}">
        <p14:creationId xmlns:p14="http://schemas.microsoft.com/office/powerpoint/2010/main" val="316566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B2ABB27-3B0C-4872-B850-1CD37297D886}" type="slidenum">
              <a:rPr lang="uk-UA" smtClean="0"/>
              <a:t>1</a:t>
            </a:fld>
            <a:endParaRPr lang="uk-UA"/>
          </a:p>
        </p:txBody>
      </p:sp>
    </p:spTree>
    <p:extLst>
      <p:ext uri="{BB962C8B-B14F-4D97-AF65-F5344CB8AC3E}">
        <p14:creationId xmlns:p14="http://schemas.microsoft.com/office/powerpoint/2010/main" val="64681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99453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9729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81143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5" y="1170312"/>
            <a:ext cx="9144001"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388542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92430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5626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410516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48354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93874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44317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78469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19083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676C-3C3F-4D0F-96E9-C9CBD3B5703D}" type="slidenum">
              <a:rPr lang="en-US" smtClean="0"/>
              <a:t>‹№›</a:t>
            </a:fld>
            <a:endParaRPr lang="en-US"/>
          </a:p>
        </p:txBody>
      </p:sp>
    </p:spTree>
    <p:extLst>
      <p:ext uri="{BB962C8B-B14F-4D97-AF65-F5344CB8AC3E}">
        <p14:creationId xmlns:p14="http://schemas.microsoft.com/office/powerpoint/2010/main" val="409776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1363" y="5471299"/>
            <a:ext cx="4787292" cy="909218"/>
          </a:xfrm>
        </p:spPr>
        <p:txBody>
          <a:bodyPr>
            <a:normAutofit fontScale="85000" lnSpcReduction="20000"/>
          </a:bodyPr>
          <a:lstStyle/>
          <a:p>
            <a:pPr algn="l"/>
            <a:r>
              <a:rPr lang="uk-UA" sz="2800" dirty="0">
                <a:solidFill>
                  <a:schemeClr val="bg1"/>
                </a:solidFill>
                <a:latin typeface="Roboto Condensed Light" panose="02000000000000000000" pitchFamily="2" charset="0"/>
                <a:ea typeface="Roboto Condensed Light" panose="02000000000000000000" pitchFamily="2" charset="0"/>
              </a:rPr>
              <a:t>Сергій Жуков</a:t>
            </a:r>
          </a:p>
          <a:p>
            <a:pPr algn="l"/>
            <a:r>
              <a:rPr lang="uk-UA" sz="2000" dirty="0" err="1">
                <a:solidFill>
                  <a:schemeClr val="bg1"/>
                </a:solidFill>
                <a:latin typeface="Roboto Condensed Light" panose="02000000000000000000" pitchFamily="2" charset="0"/>
                <a:ea typeface="Roboto Condensed Light" panose="02000000000000000000" pitchFamily="2" charset="0"/>
              </a:rPr>
              <a:t>д.ю.н</a:t>
            </a:r>
            <a:r>
              <a:rPr lang="uk-UA" sz="2000" dirty="0">
                <a:solidFill>
                  <a:schemeClr val="bg1"/>
                </a:solidFill>
                <a:latin typeface="Roboto Condensed Light" panose="02000000000000000000" pitchFamily="2" charset="0"/>
                <a:ea typeface="Roboto Condensed Light" panose="02000000000000000000" pitchFamily="2" charset="0"/>
              </a:rPr>
              <a:t>., суддя-спікер Касаційного господарського суду у складі Верховного Суду</a:t>
            </a:r>
          </a:p>
        </p:txBody>
      </p:sp>
      <p:sp>
        <p:nvSpPr>
          <p:cNvPr id="5" name="TextBox 4">
            <a:extLst>
              <a:ext uri="{FF2B5EF4-FFF2-40B4-BE49-F238E27FC236}">
                <a16:creationId xmlns:a16="http://schemas.microsoft.com/office/drawing/2014/main" id="{C325D63E-727F-49EA-8DBD-E66F61A96F68}"/>
              </a:ext>
            </a:extLst>
          </p:cNvPr>
          <p:cNvSpPr txBox="1"/>
          <p:nvPr/>
        </p:nvSpPr>
        <p:spPr>
          <a:xfrm>
            <a:off x="383413" y="2594499"/>
            <a:ext cx="6528227" cy="1569660"/>
          </a:xfrm>
          <a:prstGeom prst="rect">
            <a:avLst/>
          </a:prstGeom>
          <a:noFill/>
        </p:spPr>
        <p:txBody>
          <a:bodyPr wrap="square" rtlCol="0">
            <a:spAutoFit/>
          </a:bodyPr>
          <a:lstStyle/>
          <a:p>
            <a:pPr algn="ctr"/>
            <a:r>
              <a:rPr lang="uk-UA" sz="3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Розвиток судової практики: солідарна та субсидіарна відповідальність</a:t>
            </a:r>
            <a:endParaRPr lang="en-US" sz="3200" dirty="0">
              <a:solidFill>
                <a:srgbClr val="002949"/>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pic>
        <p:nvPicPr>
          <p:cNvPr id="14" name="Графіка 13">
            <a:extLst>
              <a:ext uri="{FF2B5EF4-FFF2-40B4-BE49-F238E27FC236}">
                <a16:creationId xmlns:a16="http://schemas.microsoft.com/office/drawing/2014/main" id="{807C6EA5-01E7-4961-906B-E8F780987E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7375" y="588417"/>
            <a:ext cx="1232064" cy="1510617"/>
          </a:xfrm>
          <a:prstGeom prst="rect">
            <a:avLst/>
          </a:prstGeom>
        </p:spPr>
      </p:pic>
      <p:sp>
        <p:nvSpPr>
          <p:cNvPr id="2" name="Подзаголовок 2">
            <a:extLst>
              <a:ext uri="{FF2B5EF4-FFF2-40B4-BE49-F238E27FC236}">
                <a16:creationId xmlns:a16="http://schemas.microsoft.com/office/drawing/2014/main" id="{0C8D586D-45EB-4C6E-B076-0A3217E1877E}"/>
              </a:ext>
            </a:extLst>
          </p:cNvPr>
          <p:cNvSpPr txBox="1">
            <a:spLocks/>
          </p:cNvSpPr>
          <p:nvPr/>
        </p:nvSpPr>
        <p:spPr>
          <a:xfrm>
            <a:off x="7651632" y="5437115"/>
            <a:ext cx="3955001" cy="9092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a:solidFill>
                  <a:schemeClr val="bg1"/>
                </a:solidFill>
                <a:latin typeface="Roboto Condensed Light" panose="02000000000000000000" pitchFamily="2" charset="0"/>
                <a:ea typeface="Roboto Condensed Light" panose="02000000000000000000" pitchFamily="2" charset="0"/>
              </a:rPr>
              <a:t>IX </a:t>
            </a:r>
            <a:r>
              <a:rPr lang="uk-UA" sz="2200" dirty="0">
                <a:solidFill>
                  <a:schemeClr val="bg1"/>
                </a:solidFill>
                <a:latin typeface="Roboto Condensed Light" panose="02000000000000000000" pitchFamily="2" charset="0"/>
                <a:ea typeface="Roboto Condensed Light" panose="02000000000000000000" pitchFamily="2" charset="0"/>
              </a:rPr>
              <a:t>Форум з конкурсного права</a:t>
            </a:r>
          </a:p>
          <a:p>
            <a:pPr algn="just"/>
            <a:r>
              <a:rPr lang="uk-UA" sz="1800" dirty="0">
                <a:solidFill>
                  <a:schemeClr val="bg1"/>
                </a:solidFill>
                <a:latin typeface="Roboto Condensed Light" panose="02000000000000000000" pitchFamily="2" charset="0"/>
                <a:ea typeface="Roboto Condensed Light" panose="02000000000000000000" pitchFamily="2" charset="0"/>
              </a:rPr>
              <a:t>готель </a:t>
            </a:r>
            <a:r>
              <a:rPr lang="en-US" sz="1800" dirty="0">
                <a:solidFill>
                  <a:schemeClr val="bg1"/>
                </a:solidFill>
                <a:latin typeface="Roboto Condensed Light" panose="02000000000000000000" pitchFamily="2" charset="0"/>
                <a:ea typeface="Roboto Condensed Light" panose="02000000000000000000" pitchFamily="2" charset="0"/>
              </a:rPr>
              <a:t>Hilton Kyiv</a:t>
            </a:r>
            <a:endParaRPr lang="uk-UA" sz="1800" dirty="0">
              <a:solidFill>
                <a:schemeClr val="bg1"/>
              </a:solidFill>
              <a:latin typeface="Roboto Condensed Light" panose="02000000000000000000" pitchFamily="2" charset="0"/>
              <a:ea typeface="Roboto Condensed Light" panose="02000000000000000000" pitchFamily="2" charset="0"/>
            </a:endParaRPr>
          </a:p>
        </p:txBody>
      </p:sp>
      <p:pic>
        <p:nvPicPr>
          <p:cNvPr id="10" name="Рисунок 9">
            <a:extLst>
              <a:ext uri="{FF2B5EF4-FFF2-40B4-BE49-F238E27FC236}">
                <a16:creationId xmlns:a16="http://schemas.microsoft.com/office/drawing/2014/main" id="{B34989B9-6B39-4951-8BA7-5F02104FEE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53550" y="2816536"/>
            <a:ext cx="1475272" cy="1487567"/>
          </a:xfrm>
          <a:prstGeom prst="rect">
            <a:avLst/>
          </a:prstGeom>
        </p:spPr>
      </p:pic>
      <p:pic>
        <p:nvPicPr>
          <p:cNvPr id="4" name="Рисунок 3">
            <a:extLst>
              <a:ext uri="{FF2B5EF4-FFF2-40B4-BE49-F238E27FC236}">
                <a16:creationId xmlns:a16="http://schemas.microsoft.com/office/drawing/2014/main" id="{4B583994-6781-4140-B4F8-162235965C5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85191" y="1891317"/>
            <a:ext cx="1778030" cy="1406364"/>
          </a:xfrm>
          <a:prstGeom prst="rect">
            <a:avLst/>
          </a:prstGeom>
        </p:spPr>
      </p:pic>
      <p:pic>
        <p:nvPicPr>
          <p:cNvPr id="6" name="Рисунок 5">
            <a:extLst>
              <a:ext uri="{FF2B5EF4-FFF2-40B4-BE49-F238E27FC236}">
                <a16:creationId xmlns:a16="http://schemas.microsoft.com/office/drawing/2014/main" id="{DA641DD4-8762-4AA0-99B0-447B15C1FFA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81004" y="3861669"/>
            <a:ext cx="1778030" cy="646331"/>
          </a:xfrm>
          <a:prstGeom prst="rect">
            <a:avLst/>
          </a:prstGeom>
        </p:spPr>
      </p:pic>
    </p:spTree>
    <p:extLst>
      <p:ext uri="{BB962C8B-B14F-4D97-AF65-F5344CB8AC3E}">
        <p14:creationId xmlns:p14="http://schemas.microsoft.com/office/powerpoint/2010/main" val="4211200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Виявлення передумов притягнення до субсидіарної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10</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1932019108"/>
              </p:ext>
            </p:extLst>
          </p:nvPr>
        </p:nvGraphicFramePr>
        <p:xfrm>
          <a:off x="528706" y="1279262"/>
          <a:ext cx="10552195" cy="4678680"/>
        </p:xfrm>
        <a:graphic>
          <a:graphicData uri="http://schemas.openxmlformats.org/drawingml/2006/table">
            <a:tbl>
              <a:tblPr firstRow="1" bandRow="1">
                <a:tableStyleId>{5C22544A-7EE6-4342-B048-85BDC9FD1C3A}</a:tableStyleId>
              </a:tblPr>
              <a:tblGrid>
                <a:gridCol w="5165039">
                  <a:extLst>
                    <a:ext uri="{9D8B030D-6E8A-4147-A177-3AD203B41FA5}">
                      <a16:colId xmlns:a16="http://schemas.microsoft.com/office/drawing/2014/main" val="1311169962"/>
                    </a:ext>
                  </a:extLst>
                </a:gridCol>
                <a:gridCol w="5387156">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a:t>
                      </a:r>
                      <a:endParaRPr lang="uk-UA" sz="1400" dirty="0">
                        <a:latin typeface="Roboto Condensed Light" panose="02000000000000000000" pitchFamily="2" charset="0"/>
                        <a:ea typeface="Roboto Condensed Light" panose="02000000000000000000" pitchFamily="2"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 </a:t>
                      </a:r>
                      <a:r>
                        <a:rPr lang="uk-UA" sz="1400" dirty="0">
                          <a:latin typeface="Roboto Condensed Light" panose="02000000000000000000" pitchFamily="2" charset="0"/>
                          <a:ea typeface="Roboto Condensed Light" panose="02000000000000000000" pitchFamily="2" charset="0"/>
                        </a:rPr>
                        <a:t>відповідно до постанови у справі  Верховного Суду</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у справі №</a:t>
                      </a:r>
                      <a:r>
                        <a:rPr lang="en-US"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906/1155/20 (906/1113/21)</a:t>
                      </a:r>
                      <a:endParaRPr lang="uk-UA" sz="1400" dirty="0">
                        <a:latin typeface="Roboto Condensed Light" panose="02000000000000000000" pitchFamily="2" charset="0"/>
                        <a:ea typeface="Roboto Condensed Light" panose="02000000000000000000" pitchFamily="2" charset="0"/>
                      </a:endParaRP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endParaRPr lang="uk-UA" sz="1200" dirty="0">
                        <a:latin typeface="Roboto Condensed Light" panose="02000000000000000000" pitchFamily="2" charset="0"/>
                        <a:ea typeface="Roboto Condensed Light" panose="02000000000000000000" pitchFamily="2" charset="0"/>
                      </a:endParaRPr>
                    </a:p>
                    <a:p>
                      <a:pPr algn="just"/>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Ч. 3 ст. 44 </a:t>
                      </a:r>
                      <a:r>
                        <a:rPr lang="uk-UA" sz="1200" b="0" i="0" kern="1200" dirty="0" err="1">
                          <a:solidFill>
                            <a:schemeClr val="dk1"/>
                          </a:solidFill>
                          <a:effectLst/>
                          <a:latin typeface="Roboto Condensed Light" panose="02000000000000000000" pitchFamily="2" charset="0"/>
                          <a:ea typeface="Roboto Condensed Light" panose="02000000000000000000" pitchFamily="2" charset="0"/>
                          <a:cs typeface="+mn-cs"/>
                        </a:rPr>
                        <a:t>КУзПБ</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 </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виявлення ознак фіктивного банкрутства чи  доведення до банкрутства, приховування стійкої фінансової неспроможності, незаконних дій у разі банкрутства є обов’язком розпорядника майна*. </a:t>
                      </a:r>
                    </a:p>
                    <a:p>
                      <a:pPr algn="just"/>
                      <a:endPar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endParaRPr>
                    </a:p>
                    <a:p>
                      <a:pPr algn="just"/>
                      <a:endParaRPr lang="uk-UA" sz="1200" dirty="0">
                        <a:latin typeface="Roboto Condensed Light" panose="02000000000000000000" pitchFamily="2" charset="0"/>
                        <a:ea typeface="Roboto Condensed Light" panose="02000000000000000000" pitchFamily="2" charset="0"/>
                      </a:endParaRPr>
                    </a:p>
                  </a:txBody>
                  <a:tcPr/>
                </a:tc>
                <a:tc>
                  <a:txBody>
                    <a:bodyPr/>
                    <a:lstStyle/>
                    <a:p>
                      <a:pPr algn="just"/>
                      <a:r>
                        <a:rPr lang="uk-UA" sz="1200" b="1" i="0" u="none" strike="noStrike" baseline="0" noProof="0" dirty="0">
                          <a:latin typeface="Roboto Condensed Light" panose="02000000000000000000" pitchFamily="2" charset="0"/>
                        </a:rPr>
                        <a:t>Висновок щодо передумов для субсидіарної відповідальності формується у звіті ліквідатора за результатами здійснення ним аналізу фінансового стану банкрута</a:t>
                      </a:r>
                      <a:r>
                        <a:rPr lang="uk-UA" sz="1200" b="0" i="0" u="none" strike="noStrike" baseline="0" noProof="0" dirty="0">
                          <a:latin typeface="Roboto Condensed Light" panose="02000000000000000000" pitchFamily="2" charset="0"/>
                        </a:rPr>
                        <a:t>, а згідно зі</a:t>
                      </a:r>
                      <a:r>
                        <a:rPr lang="uk-UA" sz="1200" b="0" i="1" u="none" strike="noStrike" baseline="0" noProof="0" dirty="0">
                          <a:latin typeface="Roboto Condensed Light" panose="02000000000000000000" pitchFamily="2" charset="0"/>
                        </a:rPr>
                        <a:t> змінами, внесеними Законом від        13.07.2023 № 3249-IX, у складеному відповідно до Методичних рекомендацій висновку за результатами здійснення </a:t>
                      </a:r>
                      <a:r>
                        <a:rPr lang="uk-UA" sz="1200" b="0" i="0" u="none" strike="noStrike" baseline="0" noProof="0" dirty="0">
                          <a:latin typeface="Roboto Condensed Light" panose="02000000000000000000" pitchFamily="2" charset="0"/>
                        </a:rPr>
                        <a:t>аналізу фінансового стану банкрута (про наявність чи відсутність ознак доведення до банкрутства; абзац п’ятий частини першої статті 61 </a:t>
                      </a:r>
                      <a:r>
                        <a:rPr lang="uk-UA" sz="1200" b="0" i="0" u="none" strike="noStrike" baseline="0" noProof="0" dirty="0" err="1">
                          <a:latin typeface="Roboto Condensed Light" panose="02000000000000000000" pitchFamily="2" charset="0"/>
                        </a:rPr>
                        <a:t>КУзПБ</a:t>
                      </a:r>
                      <a:r>
                        <a:rPr lang="uk-UA" sz="1200" b="0" i="0" u="none" strike="noStrike" baseline="0" noProof="0" dirty="0">
                          <a:latin typeface="Roboto Condensed Light" panose="02000000000000000000" pitchFamily="2" charset="0"/>
                        </a:rPr>
                        <a:t>)*.</a:t>
                      </a:r>
                    </a:p>
                    <a:p>
                      <a:endParaRPr lang="uk-UA" sz="1100" b="0" i="0" u="none" strike="noStrike" baseline="0" dirty="0"/>
                    </a:p>
                  </a:txBody>
                  <a:tcPr/>
                </a:tc>
                <a:extLst>
                  <a:ext uri="{0D108BD9-81ED-4DB2-BD59-A6C34878D82A}">
                    <a16:rowId xmlns:a16="http://schemas.microsoft.com/office/drawing/2014/main" val="796123664"/>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200" i="1" noProof="0" dirty="0">
                          <a:latin typeface="+mn-lt"/>
                          <a:ea typeface="Roboto Condensed Light" panose="02000000000000000000" pitchFamily="2" charset="0"/>
                        </a:rPr>
                        <a:t>*безпосередньо норма права, яка не викликала у судовій практиці подвійного тлумачення</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*В окремій думці до постанови </a:t>
                      </a:r>
                      <a:r>
                        <a:rPr lang="ru-RU" sz="1200" i="1" dirty="0">
                          <a:latin typeface="+mn-lt"/>
                          <a:ea typeface="Roboto Condensed Light" panose="02000000000000000000" pitchFamily="2" charset="0"/>
                        </a:rPr>
                        <a:t>у </a:t>
                      </a:r>
                      <a:r>
                        <a:rPr lang="uk-UA" sz="1200" i="1" noProof="0" dirty="0">
                          <a:latin typeface="+mn-lt"/>
                          <a:ea typeface="Roboto Condensed Light" panose="02000000000000000000" pitchFamily="2" charset="0"/>
                        </a:rPr>
                        <a:t>справі  Верховного Суду  у справі №906/1155/20 (906/1113/21) вказано, що </a:t>
                      </a:r>
                      <a:r>
                        <a:rPr lang="uk-UA" sz="1200" b="0" i="0" u="none" strike="noStrike" kern="1200" baseline="0" noProof="0" dirty="0">
                          <a:solidFill>
                            <a:schemeClr val="dk1"/>
                          </a:solidFill>
                          <a:latin typeface="+mn-lt"/>
                          <a:ea typeface="+mn-ea"/>
                          <a:cs typeface="+mn-cs"/>
                        </a:rPr>
                        <a:t>те, ким саме встановлена обставина доведення до банкрутства (розпорядником майна боржника чи ліквідатором) не має значення для вирішення питання щодо наявності чи </a:t>
                      </a:r>
                      <a:r>
                        <a:rPr lang="uk-UA" sz="1200" b="0" i="0" u="none" strike="noStrike" kern="1200" baseline="0" noProof="0" dirty="0" err="1">
                          <a:solidFill>
                            <a:schemeClr val="dk1"/>
                          </a:solidFill>
                          <a:latin typeface="+mn-lt"/>
                          <a:ea typeface="+mn-ea"/>
                          <a:cs typeface="+mn-cs"/>
                        </a:rPr>
                        <a:t>відстуності</a:t>
                      </a:r>
                      <a:r>
                        <a:rPr lang="uk-UA" sz="1200" b="0" i="0" u="none" strike="noStrike" kern="1200" baseline="0" noProof="0" dirty="0">
                          <a:solidFill>
                            <a:schemeClr val="dk1"/>
                          </a:solidFill>
                          <a:latin typeface="+mn-lt"/>
                          <a:ea typeface="+mn-ea"/>
                          <a:cs typeface="+mn-cs"/>
                        </a:rPr>
                        <a:t> підстав для задоволення вимог про покладення субсидіарної відповідальності за зобов'язаннями Боржника перед його кредиторами, за умови, коли не настав момент, з яким за законом у ліквідатора виникає право ініціювати питання про покладення субсидіарної відповідальності у справі про банкрутство через незавершену процедуру формування ліквідаційної маси Боржника</a:t>
                      </a:r>
                      <a:r>
                        <a:rPr lang="ru-RU" sz="1200" b="0" i="0" u="none" strike="noStrike" kern="1200" baseline="0" dirty="0">
                          <a:solidFill>
                            <a:schemeClr val="dk1"/>
                          </a:solidFill>
                          <a:latin typeface="+mn-lt"/>
                          <a:ea typeface="+mn-ea"/>
                          <a:cs typeface="+mn-cs"/>
                        </a:rPr>
                        <a:t>.</a:t>
                      </a:r>
                      <a:endParaRPr lang="uk-UA" sz="1200" b="0" i="0" u="none" strike="noStrike" baseline="0" dirty="0"/>
                    </a:p>
                    <a:p>
                      <a:endParaRPr lang="uk-UA" dirty="0"/>
                    </a:p>
                  </a:txBody>
                  <a:tcPr/>
                </a:tc>
                <a:extLst>
                  <a:ext uri="{0D108BD9-81ED-4DB2-BD59-A6C34878D82A}">
                    <a16:rowId xmlns:a16="http://schemas.microsoft.com/office/drawing/2014/main" val="679936459"/>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200" i="1" dirty="0">
                        <a:latin typeface="+mn-lt"/>
                        <a:ea typeface="Roboto Condensed Light" panose="02000000000000000000" pitchFamily="2" charset="0"/>
                      </a:endParaRPr>
                    </a:p>
                  </a:txBody>
                  <a:tcPr/>
                </a:tc>
                <a:tc>
                  <a:txBody>
                    <a:bodyPr/>
                    <a:lstStyle/>
                    <a:p>
                      <a:endParaRPr lang="uk-UA" dirty="0"/>
                    </a:p>
                  </a:txBody>
                  <a:tcPr/>
                </a:tc>
                <a:extLst>
                  <a:ext uri="{0D108BD9-81ED-4DB2-BD59-A6C34878D82A}">
                    <a16:rowId xmlns:a16="http://schemas.microsoft.com/office/drawing/2014/main" val="1890423004"/>
                  </a:ext>
                </a:extLst>
              </a:tr>
            </a:tbl>
          </a:graphicData>
        </a:graphic>
      </p:graphicFrame>
    </p:spTree>
    <p:extLst>
      <p:ext uri="{BB962C8B-B14F-4D97-AF65-F5344CB8AC3E}">
        <p14:creationId xmlns:p14="http://schemas.microsoft.com/office/powerpoint/2010/main" val="28001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Визначення потерпілого у випадку розгляду заяви про покладення субсидіарної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11</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2891349572"/>
              </p:ext>
            </p:extLst>
          </p:nvPr>
        </p:nvGraphicFramePr>
        <p:xfrm>
          <a:off x="1111099" y="1377651"/>
          <a:ext cx="10101398" cy="4419600"/>
        </p:xfrm>
        <a:graphic>
          <a:graphicData uri="http://schemas.openxmlformats.org/drawingml/2006/table">
            <a:tbl>
              <a:tblPr firstRow="1" bandRow="1">
                <a:tableStyleId>{5C22544A-7EE6-4342-B048-85BDC9FD1C3A}</a:tableStyleId>
              </a:tblPr>
              <a:tblGrid>
                <a:gridCol w="5005993">
                  <a:extLst>
                    <a:ext uri="{9D8B030D-6E8A-4147-A177-3AD203B41FA5}">
                      <a16:colId xmlns:a16="http://schemas.microsoft.com/office/drawing/2014/main" val="1311169962"/>
                    </a:ext>
                  </a:extLst>
                </a:gridCol>
                <a:gridCol w="509540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a:t>
                      </a:r>
                      <a:endParaRPr lang="uk-UA" sz="1400" dirty="0">
                        <a:latin typeface="Roboto Condensed Light" panose="02000000000000000000" pitchFamily="2" charset="0"/>
                        <a:ea typeface="Roboto Condensed Light" panose="02000000000000000000" pitchFamily="2"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 </a:t>
                      </a:r>
                      <a:r>
                        <a:rPr lang="uk-UA" sz="1400" dirty="0">
                          <a:latin typeface="Roboto Condensed Light" panose="02000000000000000000" pitchFamily="2" charset="0"/>
                          <a:ea typeface="Roboto Condensed Light" panose="02000000000000000000" pitchFamily="2" charset="0"/>
                        </a:rPr>
                        <a:t>відповідно до постанови у справі  Верховного Суду</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у справі №</a:t>
                      </a:r>
                      <a:r>
                        <a:rPr lang="en-US"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906/1155/20 (906/1113/21)</a:t>
                      </a:r>
                      <a:endParaRPr lang="uk-UA" sz="1400" dirty="0">
                        <a:latin typeface="Roboto Condensed Light" panose="02000000000000000000" pitchFamily="2" charset="0"/>
                        <a:ea typeface="Roboto Condensed Light" panose="02000000000000000000" pitchFamily="2" charset="0"/>
                      </a:endParaRP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Колегія суддів Верховного Суду дійшла висновку, що у разі </a:t>
                      </a:r>
                      <a:r>
                        <a:rPr lang="uk-UA" sz="1200" b="0" i="0" kern="1200" dirty="0" err="1">
                          <a:solidFill>
                            <a:schemeClr val="dk1"/>
                          </a:solidFill>
                          <a:effectLst/>
                          <a:latin typeface="Roboto Condensed Light" panose="02000000000000000000" pitchFamily="2" charset="0"/>
                          <a:ea typeface="Roboto Condensed Light" panose="02000000000000000000" pitchFamily="2" charset="0"/>
                          <a:cs typeface="+mn-cs"/>
                        </a:rPr>
                        <a:t>заявлення</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 вимог ліквідатора у справі про банкрутство про покладення субсидіарної відповідальності на декількох осіб (учасників/засновників, керівників, інших осіб) та у разі не встановлення таких вимог (щодо спільно завданої шкоди), наявність елементів складу цивільного правопорушення щодо кожного з відповідачів (осіб, які притягуються до субсидіарної відповідальності) та неподільність завданої шкоди щодо кожної з цих осіб - має бути обов`язково встановлена, </a:t>
                      </a:r>
                      <a:r>
                        <a:rPr lang="uk-UA" sz="1200" b="1" i="0" u="sng" kern="1200" dirty="0">
                          <a:solidFill>
                            <a:schemeClr val="dk1"/>
                          </a:solidFill>
                          <a:effectLst/>
                          <a:latin typeface="Roboto Condensed Light" panose="02000000000000000000" pitchFamily="2" charset="0"/>
                          <a:ea typeface="Roboto Condensed Light" panose="02000000000000000000" pitchFamily="2" charset="0"/>
                          <a:cs typeface="+mn-cs"/>
                        </a:rPr>
                        <a:t>в тому числі і з метою задоволення заяви потерпілого </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(у разі її подання) про визначення відповідальність кожної особи у частці відповідно до ступеня її вини; у випадку неподання такої заяви усі особи несуть солідарну відповідальність.*</a:t>
                      </a:r>
                      <a:endParaRPr lang="uk-UA" sz="1200" dirty="0">
                        <a:latin typeface="Roboto Condensed Light" panose="02000000000000000000" pitchFamily="2" charset="0"/>
                        <a:ea typeface="Roboto Condensed Light" panose="02000000000000000000" pitchFamily="2" charset="0"/>
                      </a:endParaRPr>
                    </a:p>
                  </a:txBody>
                  <a:tcPr/>
                </a:tc>
                <a:tc>
                  <a:txBody>
                    <a:bodyPr/>
                    <a:lstStyle/>
                    <a:p>
                      <a:pPr algn="just">
                        <a:spcAft>
                          <a:spcPts val="1000"/>
                        </a:spcAft>
                      </a:pPr>
                      <a:r>
                        <a:rPr lang="uk-UA" sz="1200" b="1" i="0" u="sng" strike="noStrike" kern="1200" baseline="0" dirty="0">
                          <a:solidFill>
                            <a:schemeClr val="dk1"/>
                          </a:solidFill>
                          <a:latin typeface="Roboto Condensed Light" panose="02000000000000000000" pitchFamily="2" charset="0"/>
                          <a:ea typeface="Roboto Condensed Light" panose="02000000000000000000" pitchFamily="2" charset="0"/>
                          <a:cs typeface="+mn-cs"/>
                        </a:rPr>
                        <a:t>Потерпілою особою є банкрут</a:t>
                      </a: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щодо якого відкрито ліквідаційну процедуру. </a:t>
                      </a:r>
                    </a:p>
                    <a:p>
                      <a:pPr algn="just">
                        <a:spcAft>
                          <a:spcPts val="1000"/>
                        </a:spcAft>
                      </a:pP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Саме банкрут, від імені якого діє ліквідатор (арбітражний керуючий), у порядку, визначеному статтею 61 </a:t>
                      </a:r>
                      <a:r>
                        <a:rPr lang="uk-UA" sz="1200" b="0" i="0" u="none" strike="noStrike" kern="1200" baseline="0" dirty="0" err="1">
                          <a:solidFill>
                            <a:schemeClr val="dk1"/>
                          </a:solidFill>
                          <a:latin typeface="Roboto Condensed Light" panose="02000000000000000000" pitchFamily="2" charset="0"/>
                          <a:ea typeface="Roboto Condensed Light" panose="02000000000000000000" pitchFamily="2" charset="0"/>
                          <a:cs typeface="+mn-cs"/>
                        </a:rPr>
                        <a:t>КУзПБ</a:t>
                      </a: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звертається з вимогою до третіх осіб, з вини яких настало банкрутство боржника. </a:t>
                      </a:r>
                    </a:p>
                    <a:p>
                      <a:pPr algn="just"/>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txBody>
                  <a:tcPr/>
                </a:tc>
                <a:extLst>
                  <a:ext uri="{0D108BD9-81ED-4DB2-BD59-A6C34878D82A}">
                    <a16:rowId xmlns:a16="http://schemas.microsoft.com/office/drawing/2014/main" val="796123664"/>
                  </a:ext>
                </a:extLst>
              </a:tr>
              <a:tr h="353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Постанова Верховного Суду від 02.08.2024 у справі № 908/314/18</a:t>
                      </a:r>
                    </a:p>
                  </a:txBody>
                  <a:tcPr/>
                </a:tc>
                <a:tc>
                  <a:txBody>
                    <a:bodyPr/>
                    <a:lstStyle/>
                    <a:p>
                      <a:endParaRPr lang="uk-UA" dirty="0"/>
                    </a:p>
                  </a:txBody>
                  <a:tcPr/>
                </a:tc>
                <a:extLst>
                  <a:ext uri="{0D108BD9-81ED-4DB2-BD59-A6C34878D82A}">
                    <a16:rowId xmlns:a16="http://schemas.microsoft.com/office/drawing/2014/main" val="679936459"/>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*тобто якщо виходити з аналізу того, що тільки ліквідатор банкрута має право подавати заяву про притягнення до субсидіарної відповідальності і зважаючи на те, що він діє в інтересах та від імені боржника у справі про банкрутство, то можна дійти висновку, що потерпілою особою як до 19.06.2024 так і після був банкрут</a:t>
                      </a:r>
                    </a:p>
                  </a:txBody>
                  <a:tcPr/>
                </a:tc>
                <a:tc>
                  <a:txBody>
                    <a:bodyPr/>
                    <a:lstStyle/>
                    <a:p>
                      <a:endParaRPr lang="uk-UA" dirty="0"/>
                    </a:p>
                  </a:txBody>
                  <a:tcPr/>
                </a:tc>
                <a:extLst>
                  <a:ext uri="{0D108BD9-81ED-4DB2-BD59-A6C34878D82A}">
                    <a16:rowId xmlns:a16="http://schemas.microsoft.com/office/drawing/2014/main" val="1890423004"/>
                  </a:ext>
                </a:extLst>
              </a:tr>
            </a:tbl>
          </a:graphicData>
        </a:graphic>
      </p:graphicFrame>
    </p:spTree>
    <p:extLst>
      <p:ext uri="{BB962C8B-B14F-4D97-AF65-F5344CB8AC3E}">
        <p14:creationId xmlns:p14="http://schemas.microsoft.com/office/powerpoint/2010/main" val="314010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Розмір (сума) субсидіарної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12</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1345784084"/>
              </p:ext>
            </p:extLst>
          </p:nvPr>
        </p:nvGraphicFramePr>
        <p:xfrm>
          <a:off x="1111099" y="1377651"/>
          <a:ext cx="10101398" cy="3429000"/>
        </p:xfrm>
        <a:graphic>
          <a:graphicData uri="http://schemas.openxmlformats.org/drawingml/2006/table">
            <a:tbl>
              <a:tblPr firstRow="1" bandRow="1">
                <a:tableStyleId>{5C22544A-7EE6-4342-B048-85BDC9FD1C3A}</a:tableStyleId>
              </a:tblPr>
              <a:tblGrid>
                <a:gridCol w="5005993">
                  <a:extLst>
                    <a:ext uri="{9D8B030D-6E8A-4147-A177-3AD203B41FA5}">
                      <a16:colId xmlns:a16="http://schemas.microsoft.com/office/drawing/2014/main" val="1311169962"/>
                    </a:ext>
                  </a:extLst>
                </a:gridCol>
                <a:gridCol w="509540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a:t>
                      </a:r>
                      <a:endParaRPr lang="uk-UA" sz="1400" dirty="0">
                        <a:latin typeface="Roboto Condensed Light" panose="02000000000000000000" pitchFamily="2" charset="0"/>
                        <a:ea typeface="Roboto Condensed Light" panose="02000000000000000000" pitchFamily="2"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 </a:t>
                      </a:r>
                      <a:r>
                        <a:rPr lang="uk-UA" sz="1400" dirty="0">
                          <a:latin typeface="Roboto Condensed Light" panose="02000000000000000000" pitchFamily="2" charset="0"/>
                          <a:ea typeface="Roboto Condensed Light" panose="02000000000000000000" pitchFamily="2" charset="0"/>
                        </a:rPr>
                        <a:t>відповідно до постанови у справі  Верховного Суду</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у справі №</a:t>
                      </a:r>
                      <a:r>
                        <a:rPr lang="en-US"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906/1155/20 (906/1113/21)</a:t>
                      </a:r>
                      <a:endParaRPr lang="uk-UA" sz="1400" dirty="0">
                        <a:latin typeface="Roboto Condensed Light" panose="02000000000000000000" pitchFamily="2" charset="0"/>
                        <a:ea typeface="Roboto Condensed Light" panose="02000000000000000000" pitchFamily="2" charset="0"/>
                      </a:endParaRP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r>
                        <a:rPr lang="uk-UA" sz="1200" dirty="0">
                          <a:latin typeface="Roboto Condensed Light" panose="02000000000000000000" pitchFamily="2" charset="0"/>
                          <a:ea typeface="Roboto Condensed Light" panose="02000000000000000000" pitchFamily="2" charset="0"/>
                        </a:rPr>
                        <a:t>Щодо розміру субсидіарної відповідальності: розмір вимог ліквідатора до третіх осіб, які згідно із законодавством несуть субсидіарну відповідальність за зобов’язаннями боржника у зв’язку з доведенням його до банкрутства, за приписами </a:t>
                      </a:r>
                      <a:r>
                        <a:rPr lang="uk-UA" sz="1200" dirty="0" err="1">
                          <a:latin typeface="Roboto Condensed Light" panose="02000000000000000000" pitchFamily="2" charset="0"/>
                          <a:ea typeface="Roboto Condensed Light" panose="02000000000000000000" pitchFamily="2" charset="0"/>
                        </a:rPr>
                        <a:t>абз</a:t>
                      </a:r>
                      <a:r>
                        <a:rPr lang="uk-UA" sz="1200" dirty="0">
                          <a:latin typeface="Roboto Condensed Light" panose="02000000000000000000" pitchFamily="2" charset="0"/>
                          <a:ea typeface="Roboto Condensed Light" panose="02000000000000000000" pitchFamily="2" charset="0"/>
                        </a:rPr>
                        <a:t>. 1 ч. 5 ст. 41 Закону про банкрутство (до 21.10.2019), </a:t>
                      </a:r>
                      <a:r>
                        <a:rPr lang="uk-UA" sz="1200" dirty="0" err="1">
                          <a:latin typeface="Roboto Condensed Light" panose="02000000000000000000" pitchFamily="2" charset="0"/>
                          <a:ea typeface="Roboto Condensed Light" panose="02000000000000000000" pitchFamily="2" charset="0"/>
                        </a:rPr>
                        <a:t>абз</a:t>
                      </a:r>
                      <a:r>
                        <a:rPr lang="uk-UA" sz="1200" dirty="0">
                          <a:latin typeface="Roboto Condensed Light" panose="02000000000000000000" pitchFamily="2" charset="0"/>
                          <a:ea typeface="Roboto Condensed Light" panose="02000000000000000000" pitchFamily="2" charset="0"/>
                        </a:rPr>
                        <a:t>. 1 ч. 2 ст. 61 </a:t>
                      </a:r>
                      <a:r>
                        <a:rPr lang="uk-UA" sz="1200" dirty="0" err="1">
                          <a:latin typeface="Roboto Condensed Light" panose="02000000000000000000" pitchFamily="2" charset="0"/>
                          <a:ea typeface="Roboto Condensed Light" panose="02000000000000000000" pitchFamily="2" charset="0"/>
                        </a:rPr>
                        <a:t>КУзПБ</a:t>
                      </a:r>
                      <a:r>
                        <a:rPr lang="uk-UA" sz="1200" dirty="0">
                          <a:latin typeface="Roboto Condensed Light" panose="02000000000000000000" pitchFamily="2" charset="0"/>
                          <a:ea typeface="Roboto Condensed Light" panose="02000000000000000000" pitchFamily="2" charset="0"/>
                        </a:rPr>
                        <a:t> визначається з різниці між сумою вимог кредиторів і ліквідаційною масою.</a:t>
                      </a:r>
                    </a:p>
                  </a:txBody>
                  <a:tcPr/>
                </a:tc>
                <a:tc>
                  <a:txBody>
                    <a:bodyPr/>
                    <a:lstStyle/>
                    <a:p>
                      <a:pPr algn="just">
                        <a:spcAft>
                          <a:spcPts val="1000"/>
                        </a:spcAft>
                      </a:pP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Сума вимог кредиторів, яка підлягає погашенню за правилами статті 64 </a:t>
                      </a:r>
                      <a:r>
                        <a:rPr lang="uk-UA" sz="1200" b="0" i="0" u="none" strike="noStrike" kern="1200" baseline="0" dirty="0" err="1">
                          <a:solidFill>
                            <a:schemeClr val="dk1"/>
                          </a:solidFill>
                          <a:latin typeface="Roboto Condensed Light" panose="02000000000000000000" pitchFamily="2" charset="0"/>
                          <a:ea typeface="Roboto Condensed Light" panose="02000000000000000000" pitchFamily="2" charset="0"/>
                          <a:cs typeface="+mn-cs"/>
                        </a:rPr>
                        <a:t>КУзПБ</a:t>
                      </a: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однак залишилась непогашеною в процедурі банкрутства за правилами цієї статті через недостатність майна банкрута, і є розміром субсидіарної відповідальності.</a:t>
                      </a:r>
                    </a:p>
                    <a:p>
                      <a:pPr algn="just">
                        <a:spcAft>
                          <a:spcPts val="1000"/>
                        </a:spcAft>
                      </a:pPr>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p>
                      <a:pPr algn="just">
                        <a:spcAft>
                          <a:spcPts val="1000"/>
                        </a:spcAft>
                      </a:pPr>
                      <a:endParaRPr lang="uk-UA" sz="1200" b="1" i="0" u="sng"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p>
                      <a:pPr algn="just"/>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txBody>
                  <a:tcPr/>
                </a:tc>
                <a:extLst>
                  <a:ext uri="{0D108BD9-81ED-4DB2-BD59-A6C34878D82A}">
                    <a16:rowId xmlns:a16="http://schemas.microsoft.com/office/drawing/2014/main" val="796123664"/>
                  </a:ext>
                </a:extLst>
              </a:tr>
              <a:tr h="353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Постанова Верховного Суду від 22.04.2021 у справі № 915/1624/16</a:t>
                      </a:r>
                    </a:p>
                  </a:txBody>
                  <a:tcPr/>
                </a:tc>
                <a:tc>
                  <a:txBody>
                    <a:bodyPr/>
                    <a:lstStyle/>
                    <a:p>
                      <a:endParaRPr lang="uk-UA" dirty="0"/>
                    </a:p>
                  </a:txBody>
                  <a:tcPr/>
                </a:tc>
                <a:extLst>
                  <a:ext uri="{0D108BD9-81ED-4DB2-BD59-A6C34878D82A}">
                    <a16:rowId xmlns:a16="http://schemas.microsoft.com/office/drawing/2014/main" val="679936459"/>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200" i="1" dirty="0">
                        <a:latin typeface="+mn-lt"/>
                        <a:ea typeface="Roboto Condensed Light" panose="02000000000000000000" pitchFamily="2" charset="0"/>
                      </a:endParaRPr>
                    </a:p>
                  </a:txBody>
                  <a:tcPr/>
                </a:tc>
                <a:tc>
                  <a:txBody>
                    <a:bodyPr/>
                    <a:lstStyle/>
                    <a:p>
                      <a:endParaRPr lang="uk-UA" dirty="0"/>
                    </a:p>
                  </a:txBody>
                  <a:tcPr/>
                </a:tc>
                <a:extLst>
                  <a:ext uri="{0D108BD9-81ED-4DB2-BD59-A6C34878D82A}">
                    <a16:rowId xmlns:a16="http://schemas.microsoft.com/office/drawing/2014/main" val="1890423004"/>
                  </a:ext>
                </a:extLst>
              </a:tr>
            </a:tbl>
          </a:graphicData>
        </a:graphic>
      </p:graphicFrame>
    </p:spTree>
    <p:extLst>
      <p:ext uri="{BB962C8B-B14F-4D97-AF65-F5344CB8AC3E}">
        <p14:creationId xmlns:p14="http://schemas.microsoft.com/office/powerpoint/2010/main" val="209535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Момент з якого настає право ліквідатора подавати заяву про </a:t>
            </a:r>
            <a:r>
              <a:rPr lang="uk-UA" b="1" u="sng" dirty="0" err="1">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притягння</a:t>
            </a:r>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 до субсидіарної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13</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2316507952"/>
              </p:ext>
            </p:extLst>
          </p:nvPr>
        </p:nvGraphicFramePr>
        <p:xfrm>
          <a:off x="1111099" y="1514855"/>
          <a:ext cx="10101398" cy="3688080"/>
        </p:xfrm>
        <a:graphic>
          <a:graphicData uri="http://schemas.openxmlformats.org/drawingml/2006/table">
            <a:tbl>
              <a:tblPr firstRow="1" bandRow="1">
                <a:tableStyleId>{5C22544A-7EE6-4342-B048-85BDC9FD1C3A}</a:tableStyleId>
              </a:tblPr>
              <a:tblGrid>
                <a:gridCol w="5005993">
                  <a:extLst>
                    <a:ext uri="{9D8B030D-6E8A-4147-A177-3AD203B41FA5}">
                      <a16:colId xmlns:a16="http://schemas.microsoft.com/office/drawing/2014/main" val="1311169962"/>
                    </a:ext>
                  </a:extLst>
                </a:gridCol>
                <a:gridCol w="509540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a:t>
                      </a:r>
                      <a:endParaRPr lang="uk-UA" sz="1400" dirty="0">
                        <a:latin typeface="Roboto Condensed Light" panose="02000000000000000000" pitchFamily="2" charset="0"/>
                        <a:ea typeface="Roboto Condensed Light" panose="02000000000000000000" pitchFamily="2"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 </a:t>
                      </a:r>
                      <a:r>
                        <a:rPr lang="uk-UA" sz="1400" dirty="0">
                          <a:latin typeface="Roboto Condensed Light" panose="02000000000000000000" pitchFamily="2" charset="0"/>
                          <a:ea typeface="Roboto Condensed Light" panose="02000000000000000000" pitchFamily="2" charset="0"/>
                        </a:rPr>
                        <a:t>відповідно до постанови у справі  Верховного Суду</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у справі №</a:t>
                      </a:r>
                      <a:r>
                        <a:rPr lang="en-US"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906/1155/20 (906/1113/21)</a:t>
                      </a:r>
                      <a:endParaRPr lang="uk-UA" sz="1400" dirty="0">
                        <a:latin typeface="Roboto Condensed Light" panose="02000000000000000000" pitchFamily="2" charset="0"/>
                        <a:ea typeface="Roboto Condensed Light" panose="02000000000000000000" pitchFamily="2" charset="0"/>
                      </a:endParaRP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r>
                        <a:rPr lang="uk-UA" sz="1200" dirty="0">
                          <a:latin typeface="Roboto Condensed Light" panose="02000000000000000000" pitchFamily="2" charset="0"/>
                          <a:ea typeface="Roboto Condensed Light" panose="02000000000000000000" pitchFamily="2" charset="0"/>
                        </a:rPr>
                        <a:t>Аналогічні висновки щодо моменту покладення субсидіарної відповідальності за зобов’язаннями боржника втілено в актуальній правовій позиції, сформульованій Верховним Судом у постановах від 10.06.2020 у справі №    911/3513/16, від 17.06.2020 у справі № 923/590/18, від 14.07.2020 у справі №    904/6379/16, від 24.02.2021 у справі № 902/1129/15 (902/579/20) та від 07.11.2023 у </a:t>
                      </a:r>
                      <a:r>
                        <a:rPr lang="en-US" sz="1200" dirty="0">
                          <a:latin typeface="Roboto Condensed Light" panose="02000000000000000000" pitchFamily="2" charset="0"/>
                          <a:ea typeface="Roboto Condensed Light" panose="02000000000000000000" pitchFamily="2" charset="0"/>
                        </a:rPr>
                        <a:t>c</a:t>
                      </a:r>
                      <a:r>
                        <a:rPr lang="uk-UA" sz="1200" dirty="0">
                          <a:latin typeface="Roboto Condensed Light" panose="02000000000000000000" pitchFamily="2" charset="0"/>
                          <a:ea typeface="Roboto Condensed Light" panose="02000000000000000000" pitchFamily="2" charset="0"/>
                        </a:rPr>
                        <a:t>праві № 908/3468/13. *</a:t>
                      </a:r>
                    </a:p>
                    <a:p>
                      <a:pPr algn="just"/>
                      <a:endParaRPr lang="uk-UA" sz="1200" dirty="0">
                        <a:latin typeface="Roboto Condensed Light" panose="02000000000000000000" pitchFamily="2" charset="0"/>
                        <a:ea typeface="Roboto Condensed Light" panose="02000000000000000000" pitchFamily="2" charset="0"/>
                      </a:endParaRPr>
                    </a:p>
                    <a:p>
                      <a:pPr algn="just"/>
                      <a:endParaRPr lang="uk-UA" sz="1200" dirty="0">
                        <a:latin typeface="Roboto Condensed Light" panose="02000000000000000000" pitchFamily="2" charset="0"/>
                        <a:ea typeface="Roboto Condensed Light" panose="02000000000000000000" pitchFamily="2" charset="0"/>
                      </a:endParaRPr>
                    </a:p>
                  </a:txBody>
                  <a:tcPr/>
                </a:tc>
                <a:tc>
                  <a:txBody>
                    <a:bodyPr/>
                    <a:lstStyle/>
                    <a:p>
                      <a:pPr algn="just">
                        <a:spcAft>
                          <a:spcPts val="1000"/>
                        </a:spcAft>
                      </a:pPr>
                      <a:r>
                        <a:rPr lang="uk-UA" sz="1200" b="1"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Право ліквідатора подати заяву про покладення субсидіарної відповідальності виникає не раніше ніж після завершення реалізації об’єктів, включених до ліквідаційної маси банкрута, та розрахунків з кредиторами на підставі проведення такої реалізації у ліквідаційній процедурі.</a:t>
                      </a:r>
                    </a:p>
                    <a:p>
                      <a:pPr algn="just">
                        <a:spcAft>
                          <a:spcPts val="1000"/>
                        </a:spcAft>
                      </a:pPr>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p>
                      <a:pPr algn="just"/>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txBody>
                  <a:tcPr/>
                </a:tc>
                <a:extLst>
                  <a:ext uri="{0D108BD9-81ED-4DB2-BD59-A6C34878D82A}">
                    <a16:rowId xmlns:a16="http://schemas.microsoft.com/office/drawing/2014/main" val="796123664"/>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*Тобто аналіз судової практики Верховного Суду як до 19.06.2024 так і після свідчить про єдиний підхід щодо визначення моменту, коли ліквідатор банкрута має право подавати заяву про притягнення до субсидіарної відповідальності</a:t>
                      </a:r>
                    </a:p>
                  </a:txBody>
                  <a:tcPr/>
                </a:tc>
                <a:tc>
                  <a:txBody>
                    <a:bodyPr/>
                    <a:lstStyle/>
                    <a:p>
                      <a:endParaRPr lang="uk-UA" dirty="0"/>
                    </a:p>
                  </a:txBody>
                  <a:tcPr/>
                </a:tc>
                <a:extLst>
                  <a:ext uri="{0D108BD9-81ED-4DB2-BD59-A6C34878D82A}">
                    <a16:rowId xmlns:a16="http://schemas.microsoft.com/office/drawing/2014/main" val="679936459"/>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200" i="1" dirty="0">
                        <a:latin typeface="+mn-lt"/>
                        <a:ea typeface="Roboto Condensed Light" panose="02000000000000000000" pitchFamily="2" charset="0"/>
                      </a:endParaRPr>
                    </a:p>
                  </a:txBody>
                  <a:tcPr/>
                </a:tc>
                <a:tc>
                  <a:txBody>
                    <a:bodyPr/>
                    <a:lstStyle/>
                    <a:p>
                      <a:endParaRPr lang="uk-UA" dirty="0"/>
                    </a:p>
                  </a:txBody>
                  <a:tcPr/>
                </a:tc>
                <a:extLst>
                  <a:ext uri="{0D108BD9-81ED-4DB2-BD59-A6C34878D82A}">
                    <a16:rowId xmlns:a16="http://schemas.microsoft.com/office/drawing/2014/main" val="1890423004"/>
                  </a:ext>
                </a:extLst>
              </a:tr>
            </a:tbl>
          </a:graphicData>
        </a:graphic>
      </p:graphicFrame>
    </p:spTree>
    <p:extLst>
      <p:ext uri="{BB962C8B-B14F-4D97-AF65-F5344CB8AC3E}">
        <p14:creationId xmlns:p14="http://schemas.microsoft.com/office/powerpoint/2010/main" val="447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Позовна давність</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14</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1971003812"/>
              </p:ext>
            </p:extLst>
          </p:nvPr>
        </p:nvGraphicFramePr>
        <p:xfrm>
          <a:off x="1267955" y="1346179"/>
          <a:ext cx="10101398" cy="4236720"/>
        </p:xfrm>
        <a:graphic>
          <a:graphicData uri="http://schemas.openxmlformats.org/drawingml/2006/table">
            <a:tbl>
              <a:tblPr firstRow="1" bandRow="1">
                <a:tableStyleId>{5C22544A-7EE6-4342-B048-85BDC9FD1C3A}</a:tableStyleId>
              </a:tblPr>
              <a:tblGrid>
                <a:gridCol w="5005993">
                  <a:extLst>
                    <a:ext uri="{9D8B030D-6E8A-4147-A177-3AD203B41FA5}">
                      <a16:colId xmlns:a16="http://schemas.microsoft.com/office/drawing/2014/main" val="1311169962"/>
                    </a:ext>
                  </a:extLst>
                </a:gridCol>
                <a:gridCol w="509540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a:t>
                      </a:r>
                      <a:endParaRPr lang="uk-UA" sz="1400" dirty="0">
                        <a:latin typeface="Roboto Condensed Light" panose="02000000000000000000" pitchFamily="2" charset="0"/>
                        <a:ea typeface="Roboto Condensed Light" panose="02000000000000000000" pitchFamily="2"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19.06.2024 </a:t>
                      </a:r>
                      <a:r>
                        <a:rPr lang="uk-UA" sz="1400" dirty="0">
                          <a:latin typeface="Roboto Condensed Light" panose="02000000000000000000" pitchFamily="2" charset="0"/>
                          <a:ea typeface="Roboto Condensed Light" panose="02000000000000000000" pitchFamily="2" charset="0"/>
                        </a:rPr>
                        <a:t>відповідно до постанови у справі  Верховного Суду</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у справі №</a:t>
                      </a:r>
                      <a:r>
                        <a:rPr lang="en-US"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 </a:t>
                      </a:r>
                      <a:r>
                        <a:rPr lang="uk-UA" sz="1400" dirty="0">
                          <a:effectLst/>
                          <a:latin typeface="Roboto Condensed Light" panose="02000000000000000000" pitchFamily="2" charset="0"/>
                          <a:ea typeface="Times New Roman" panose="02020603050405020304" pitchFamily="18" charset="0"/>
                          <a:cs typeface="Roboto Condensed Light" panose="02000000000000000000" pitchFamily="2" charset="0"/>
                        </a:rPr>
                        <a:t>906/1155/20 (906/1113/21)</a:t>
                      </a:r>
                      <a:endParaRPr lang="uk-UA" sz="1400" dirty="0">
                        <a:latin typeface="Roboto Condensed Light" panose="02000000000000000000" pitchFamily="2" charset="0"/>
                        <a:ea typeface="Roboto Condensed Light" panose="02000000000000000000" pitchFamily="2" charset="0"/>
                      </a:endParaRP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endParaRPr lang="uk-UA" sz="1200" dirty="0">
                        <a:latin typeface="Roboto Condensed Light" panose="02000000000000000000" pitchFamily="2" charset="0"/>
                        <a:ea typeface="Roboto Condensed Light" panose="02000000000000000000" pitchFamily="2" charset="0"/>
                      </a:endParaRPr>
                    </a:p>
                    <a:p>
                      <a:pPr algn="just"/>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Ухвалення господарським судом постанови про визнання боржника банкрутом є тою обставиною, яка свідчить що ліквідатор довідався або міг довідатися про наявність ознак доведення до банкрутства юридичної особи-боржника з вини його засновників (учасників, акціонерів) або інших осіб, у тому числі з вини керівника боржника, які мають право давати обов`язкові для боржника вказівки чи мають можливість іншим чином визначати його дії.</a:t>
                      </a:r>
                      <a:endParaRPr lang="uk-UA" sz="1200" dirty="0">
                        <a:latin typeface="Roboto Condensed Light" panose="02000000000000000000" pitchFamily="2" charset="0"/>
                        <a:ea typeface="Roboto Condensed Light" panose="02000000000000000000" pitchFamily="2" charset="0"/>
                      </a:endParaRPr>
                    </a:p>
                  </a:txBody>
                  <a:tcPr/>
                </a:tc>
                <a:tc>
                  <a:txBody>
                    <a:bodyPr/>
                    <a:lstStyle/>
                    <a:p>
                      <a:pPr algn="just"/>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А тому, беручи до уваги, що за наявності ознак доведення до банкрутства юридичної особи – боржника заява про покладення субсидіарної відповідальності може бути подана виключно тоді, коли за результатами проведення ліквідаційної процедури боржника буде встановлена недостатність майна боржника для повного задоволення вимог кредиторів у справі про банкрутство, що вказуватиме на порушення тих прав, які підлягають захисту через правовий інститут субсидіарної відповідальності  (пункт 9.17), Суд доходить висновку, що </a:t>
                      </a:r>
                      <a:r>
                        <a:rPr lang="uk-UA" sz="1200" b="1" i="0" u="sng"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встановлення недостатності майна боржника для задоволення вимог кредиторів у справі про банкрутство є тією обставиною, з якою закон пов’язує початок перебігу позовної давності за вимогами про субсидіарну відповідальність у справі про банкрутство</a:t>
                      </a:r>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a:t>
                      </a:r>
                      <a:endPar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txBody>
                  <a:tcPr/>
                </a:tc>
                <a:extLst>
                  <a:ext uri="{0D108BD9-81ED-4DB2-BD59-A6C34878D82A}">
                    <a16:rowId xmlns:a16="http://schemas.microsoft.com/office/drawing/2014/main" val="796123664"/>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Постанови Верховного Суду </a:t>
                      </a:r>
                      <a:r>
                        <a:rPr lang="uk-UA" sz="1200" i="1" noProof="0" dirty="0">
                          <a:latin typeface="+mn-lt"/>
                          <a:ea typeface="Roboto Condensed Light" panose="02000000000000000000" pitchFamily="2" charset="0"/>
                        </a:rPr>
                        <a:t>від 17.03.2020 у справі №    10/5026/995/2012, від 02.09.2020 у справі №    923/1494/15, від 10.12.2020 у справі №    922/1067/17, від 10.06.2021 у справі №5023/2837/11</a:t>
                      </a:r>
                    </a:p>
                  </a:txBody>
                  <a:tcPr/>
                </a:tc>
                <a:tc>
                  <a:txBody>
                    <a:bodyPr/>
                    <a:lstStyle/>
                    <a:p>
                      <a:endParaRPr lang="uk-UA" dirty="0"/>
                    </a:p>
                  </a:txBody>
                  <a:tcPr/>
                </a:tc>
                <a:extLst>
                  <a:ext uri="{0D108BD9-81ED-4DB2-BD59-A6C34878D82A}">
                    <a16:rowId xmlns:a16="http://schemas.microsoft.com/office/drawing/2014/main" val="679936459"/>
                  </a:ext>
                </a:extLst>
              </a:tr>
              <a:tr h="3530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uk-UA" sz="1200" i="1" dirty="0">
                        <a:latin typeface="+mn-lt"/>
                        <a:ea typeface="Roboto Condensed Light" panose="02000000000000000000" pitchFamily="2" charset="0"/>
                      </a:endParaRPr>
                    </a:p>
                  </a:txBody>
                  <a:tcPr/>
                </a:tc>
                <a:tc>
                  <a:txBody>
                    <a:bodyPr/>
                    <a:lstStyle/>
                    <a:p>
                      <a:endParaRPr lang="uk-UA" dirty="0"/>
                    </a:p>
                  </a:txBody>
                  <a:tcPr/>
                </a:tc>
                <a:extLst>
                  <a:ext uri="{0D108BD9-81ED-4DB2-BD59-A6C34878D82A}">
                    <a16:rowId xmlns:a16="http://schemas.microsoft.com/office/drawing/2014/main" val="1890423004"/>
                  </a:ext>
                </a:extLst>
              </a:tr>
            </a:tbl>
          </a:graphicData>
        </a:graphic>
      </p:graphicFrame>
    </p:spTree>
    <p:extLst>
      <p:ext uri="{BB962C8B-B14F-4D97-AF65-F5344CB8AC3E}">
        <p14:creationId xmlns:p14="http://schemas.microsoft.com/office/powerpoint/2010/main" val="2877124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ПРОМІЖНІ ВИСНОВКИ</a:t>
            </a:r>
          </a:p>
        </p:txBody>
      </p:sp>
      <p:sp>
        <p:nvSpPr>
          <p:cNvPr id="8" name="TextBox 7">
            <a:extLst>
              <a:ext uri="{FF2B5EF4-FFF2-40B4-BE49-F238E27FC236}">
                <a16:creationId xmlns:a16="http://schemas.microsoft.com/office/drawing/2014/main" id="{E9646EFF-9926-B4E2-C6CC-2FD6BC1A899F}"/>
              </a:ext>
            </a:extLst>
          </p:cNvPr>
          <p:cNvSpPr txBox="1"/>
          <p:nvPr/>
        </p:nvSpPr>
        <p:spPr>
          <a:xfrm>
            <a:off x="1292396" y="1559966"/>
            <a:ext cx="10258254" cy="3524042"/>
          </a:xfrm>
          <a:prstGeom prst="rect">
            <a:avLst/>
          </a:prstGeom>
          <a:noFill/>
        </p:spPr>
        <p:txBody>
          <a:bodyPr wrap="square">
            <a:spAutoFit/>
          </a:bodyPr>
          <a:lstStyle/>
          <a:p>
            <a:pPr algn="just">
              <a:spcAft>
                <a:spcPts val="1000"/>
              </a:spcAft>
            </a:pPr>
            <a:r>
              <a:rPr lang="uk-UA" dirty="0">
                <a:latin typeface="Roboto Condensed Light" panose="02000000000000000000" pitchFamily="2" charset="0"/>
                <a:ea typeface="Roboto Condensed Light" panose="02000000000000000000" pitchFamily="2" charset="0"/>
                <a:cs typeface="Times New Roman" pitchFamily="18" charset="0"/>
              </a:rPr>
              <a:t>Зважаючи на зміну судової практики, важливу роль в ефективності застосування субсидіарної відповідальності почали відігравати господарські суди у провадженні яких перебувають справи про банкрутство та арбітражні керуючі, які мають повноваження ліквідаторів банкрутів.</a:t>
            </a:r>
          </a:p>
          <a:p>
            <a:pPr algn="just">
              <a:spcAft>
                <a:spcPts val="1000"/>
              </a:spcAft>
            </a:pPr>
            <a:r>
              <a:rPr lang="uk-UA" sz="1800" b="0" i="0" u="none" strike="noStrike" baseline="0" dirty="0">
                <a:latin typeface="Roboto Condensed Light" panose="02000000000000000000" pitchFamily="2" charset="0"/>
                <a:ea typeface="Roboto Condensed Light" panose="02000000000000000000" pitchFamily="2" charset="0"/>
                <a:cs typeface="Times New Roman" pitchFamily="18" charset="0"/>
              </a:rPr>
              <a:t>Зокрема, господарські</a:t>
            </a:r>
            <a:r>
              <a:rPr lang="uk-UA" dirty="0">
                <a:latin typeface="Roboto Condensed Light" panose="02000000000000000000" pitchFamily="2" charset="0"/>
                <a:ea typeface="Roboto Condensed Light" panose="02000000000000000000" pitchFamily="2" charset="0"/>
                <a:cs typeface="Times New Roman" pitchFamily="18" charset="0"/>
              </a:rPr>
              <a:t> суди тепер повинні з використанням принципу «процесуальної економії» швидко вчиняти розгляд по суті спорів, які виникають в межах провадження у справі про банкрутство і стосуються майна боржника та спорів, які стосуються продажу ліквідаційної маси.</a:t>
            </a:r>
          </a:p>
          <a:p>
            <a:pPr algn="just">
              <a:spcAft>
                <a:spcPts val="1000"/>
              </a:spcAft>
            </a:pPr>
            <a:r>
              <a:rPr lang="uk-UA" sz="1800" b="0" i="0" u="none" strike="noStrike" baseline="0" dirty="0">
                <a:latin typeface="Roboto Condensed Light" panose="02000000000000000000" pitchFamily="2" charset="0"/>
                <a:ea typeface="Roboto Condensed Light" panose="02000000000000000000" pitchFamily="2" charset="0"/>
                <a:cs typeface="Times New Roman" pitchFamily="18" charset="0"/>
              </a:rPr>
              <a:t>Ліквідатори тепер повинні швидко і ефективно вчиняти заходи щодо проведення ліквідаційної процедури, повернення майна боржника та розрахунків з кредиторами, оскільки тільки по завершенню вказаних заходів виникає право на подання заяви про притягнення до субсидіарної відповідальності.</a:t>
            </a:r>
          </a:p>
          <a:p>
            <a:pPr algn="just">
              <a:spcAft>
                <a:spcPts val="1000"/>
              </a:spcAft>
            </a:pPr>
            <a:r>
              <a:rPr lang="uk-UA" dirty="0">
                <a:latin typeface="Roboto Condensed Light" panose="02000000000000000000" pitchFamily="2" charset="0"/>
                <a:ea typeface="Roboto Condensed Light" panose="02000000000000000000" pitchFamily="2" charset="0"/>
                <a:cs typeface="Times New Roman" pitchFamily="18" charset="0"/>
              </a:rPr>
              <a:t>Наведене вкотре доводить, що судова практика у справах про банкрутство може бути суттєво змінена постановами судової палати для розгляду справ про банкрутство. </a:t>
            </a: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15</a:t>
            </a:fld>
            <a:endParaRPr lang="en-US" dirty="0"/>
          </a:p>
        </p:txBody>
      </p:sp>
    </p:spTree>
    <p:extLst>
      <p:ext uri="{BB962C8B-B14F-4D97-AF65-F5344CB8AC3E}">
        <p14:creationId xmlns:p14="http://schemas.microsoft.com/office/powerpoint/2010/main" val="4005432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8" name="TextBox 5">
            <a:extLst>
              <a:ext uri="{FF2B5EF4-FFF2-40B4-BE49-F238E27FC236}">
                <a16:creationId xmlns:a16="http://schemas.microsoft.com/office/drawing/2014/main" id="{234FC462-91EA-4801-A062-F8D36BEF3FCA}"/>
              </a:ext>
            </a:extLst>
          </p:cNvPr>
          <p:cNvSpPr txBox="1">
            <a:spLocks noChangeArrowheads="1"/>
          </p:cNvSpPr>
          <p:nvPr/>
        </p:nvSpPr>
        <p:spPr bwMode="auto">
          <a:xfrm>
            <a:off x="482525" y="5569506"/>
            <a:ext cx="49332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Дякую за увагу</a:t>
            </a:r>
            <a:r>
              <a:rPr lang="en-US"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a:t>
            </a:r>
            <a:endPar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3" name="Пряма сполучна лінія 2">
            <a:extLst>
              <a:ext uri="{FF2B5EF4-FFF2-40B4-BE49-F238E27FC236}">
                <a16:creationId xmlns:a16="http://schemas.microsoft.com/office/drawing/2014/main" id="{89431B16-B8A7-4491-BBE3-19389F18F114}"/>
              </a:ext>
            </a:extLst>
          </p:cNvPr>
          <p:cNvCxnSpPr>
            <a:cxnSpLocks/>
          </p:cNvCxnSpPr>
          <p:nvPr/>
        </p:nvCxnSpPr>
        <p:spPr>
          <a:xfrm>
            <a:off x="587375" y="5477773"/>
            <a:ext cx="90716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Графіка 1">
            <a:extLst>
              <a:ext uri="{FF2B5EF4-FFF2-40B4-BE49-F238E27FC236}">
                <a16:creationId xmlns:a16="http://schemas.microsoft.com/office/drawing/2014/main" id="{3964FFE3-30F0-298F-CE75-FDF832B4B2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7375" y="584200"/>
            <a:ext cx="1232064" cy="1510617"/>
          </a:xfrm>
          <a:prstGeom prst="rect">
            <a:avLst/>
          </a:prstGeom>
        </p:spPr>
      </p:pic>
      <p:sp>
        <p:nvSpPr>
          <p:cNvPr id="5" name="Місце для номера слайда 4">
            <a:extLst>
              <a:ext uri="{FF2B5EF4-FFF2-40B4-BE49-F238E27FC236}">
                <a16:creationId xmlns:a16="http://schemas.microsoft.com/office/drawing/2014/main" id="{4DF4499D-F358-B236-0F36-EDEE475B1169}"/>
              </a:ext>
            </a:extLst>
          </p:cNvPr>
          <p:cNvSpPr>
            <a:spLocks noGrp="1"/>
          </p:cNvSpPr>
          <p:nvPr>
            <p:ph type="sldNum" sz="quarter" idx="12"/>
          </p:nvPr>
        </p:nvSpPr>
        <p:spPr/>
        <p:txBody>
          <a:bodyPr/>
          <a:lstStyle/>
          <a:p>
            <a:fld id="{D27E676C-3C3F-4D0F-96E9-C9CBD3B5703D}" type="slidenum">
              <a:rPr lang="en-US" smtClean="0"/>
              <a:t>16</a:t>
            </a:fld>
            <a:endParaRPr lang="en-US"/>
          </a:p>
        </p:txBody>
      </p:sp>
    </p:spTree>
    <p:extLst>
      <p:ext uri="{BB962C8B-B14F-4D97-AF65-F5344CB8AC3E}">
        <p14:creationId xmlns:p14="http://schemas.microsoft.com/office/powerpoint/2010/main" val="33052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44264" y="304100"/>
            <a:ext cx="10652827" cy="461665"/>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ВСТУП</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6" name="Text Placeholder 2"/>
          <p:cNvSpPr>
            <a:spLocks noGrp="1"/>
          </p:cNvSpPr>
          <p:nvPr>
            <p:ph type="body" sz="quarter" idx="13"/>
          </p:nvPr>
        </p:nvSpPr>
        <p:spPr>
          <a:xfrm>
            <a:off x="482856" y="5950732"/>
            <a:ext cx="1157729" cy="325056"/>
          </a:xfrm>
        </p:spPr>
        <p:txBody>
          <a:bodyPr>
            <a:normAutofit/>
          </a:bodyPr>
          <a:lstStyle/>
          <a:p>
            <a:r>
              <a:rPr lang="uk-UA" sz="1200" dirty="0"/>
              <a:t>Верховний Суд</a:t>
            </a:r>
            <a:endParaRPr lang="en-US" sz="1200" dirty="0"/>
          </a:p>
        </p:txBody>
      </p:sp>
      <p:cxnSp>
        <p:nvCxnSpPr>
          <p:cNvPr id="10" name="Прямая соединительная линия 9"/>
          <p:cNvCxnSpPr/>
          <p:nvPr/>
        </p:nvCxnSpPr>
        <p:spPr>
          <a:xfrm>
            <a:off x="587036" y="6235277"/>
            <a:ext cx="3776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1864034" y="5950732"/>
            <a:ext cx="7643950" cy="325056"/>
          </a:xfrm>
          <a:prstGeom prst="rect">
            <a:avLst/>
          </a:prstGeom>
        </p:spPr>
        <p:txBody>
          <a:bodyPr vert="horz" lIns="91440" tIns="45720" rIns="91440" bIns="45720"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244264" y="1066189"/>
            <a:ext cx="9746291" cy="4549964"/>
          </a:xfrm>
          <a:prstGeom prst="rect">
            <a:avLst/>
          </a:prstGeom>
        </p:spPr>
        <p:txBody>
          <a:bodyPr wrap="square">
            <a:spAutoFit/>
          </a:bodyPr>
          <a:lstStyle/>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Солідарна та субсидіарна відповідальність у справах про банкрутство є надзвичайно ефективними інструментами для того, щоб забезпечити виконання одного з найголовніших завдань проваджень у справах про банкрутство, а саме задоволення вимог кредиторів.</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Окрім забезпечення задоволення вимог кредиторів такі види відповідальності, які і будь-які інші види мають превентивну функцію, а саме забезпечують утримання від вчинення дій спрямованих на шкоду кредиторам та доведення  суб’єкта господарювання до стану неплатоспроможності.</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Попри те, що солідарна та субсидіарна відповідальність у справах про банкрутство є дієвими інструментами, такі види відповідальності практично почали застосовуватися у справах відносно недавно, а саме з 2018 року (субсидіарна відповідальність) та з 2019 року (солідарна відповідальність).</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Оскільки вказані види відповідальності практичне своє застосування у справах про банкрутство почали відносно нещодавно, у 2024 році судова палата для розгляду справ про банкрутство Касаційного господарського суду у складі Верховного Суду ухвалила дві відповідні постанови, які покликані забезпечити єдність і сталість судової практики, яка стосується розгляду відповідних заяв про покладення солідарної чи субсидіарної відповідальності.</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На основі аналізу таких постанов і тих змін, що вони принесли пропоную дослідити розвиток судової практики.</a:t>
            </a: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2</a:t>
            </a:fld>
            <a:endParaRPr lang="en-US" dirty="0"/>
          </a:p>
        </p:txBody>
      </p:sp>
    </p:spTree>
    <p:extLst>
      <p:ext uri="{BB962C8B-B14F-4D97-AF65-F5344CB8AC3E}">
        <p14:creationId xmlns:p14="http://schemas.microsoft.com/office/powerpoint/2010/main" val="114334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461665"/>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4138569"/>
          </a:xfrm>
          <a:prstGeom prst="rect">
            <a:avLst/>
          </a:prstGeom>
        </p:spPr>
        <p:txBody>
          <a:bodyPr wrap="square">
            <a:spAutoFit/>
          </a:bodyPr>
          <a:lstStyle/>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04 вересня 2024 року Верховний Суд у складі суддів палати для розгляду справ про банкрутство Касаційного господарського суду ухвалив постанову по справі 908/3236/21 у якій вказав висновки про застосування норм права, щодо солідарної відповідальності у справах про банкрутство.</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У вказаній постанові було змінено загальну концепцію солідарної відповідальності, зокрема судова палата намагалася усунути прогалини законодавства, які стосувалися самого процесу виявлення підстав для застосування солідарної відповідальності, подання відповідних заяв, та те, куди повинні включатися стягнуті з органів управління грошові кошти.</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Окрім того, підставою для передачі справи 908/3236/21 на розгляд судової палати була встановлена наявність різного підходу колегій суддів судової палати для розгляду справ про банкрутство Касаційного господарського суду у складі Верховного Суду до вирішення питання щодо можливості застосування принципу конкурсного імунітету щодо стягнення кредитором(-</a:t>
            </a:r>
            <a:r>
              <a:rPr lang="uk-UA" sz="1600" dirty="0" err="1">
                <a:latin typeface="Roboto Condensed Light" panose="02000000000000000000" pitchFamily="2" charset="0"/>
                <a:ea typeface="Roboto Condensed Light" panose="02000000000000000000" pitchFamily="2" charset="0"/>
                <a:cs typeface="Times New Roman" pitchFamily="18" charset="0"/>
              </a:rPr>
              <a:t>ами</a:t>
            </a:r>
            <a:r>
              <a:rPr lang="uk-UA" sz="1600" dirty="0">
                <a:latin typeface="Roboto Condensed Light" panose="02000000000000000000" pitchFamily="2" charset="0"/>
                <a:ea typeface="Roboto Condensed Light" panose="02000000000000000000" pitchFamily="2" charset="0"/>
                <a:cs typeface="Times New Roman" pitchFamily="18" charset="0"/>
              </a:rPr>
              <a:t>) з керівника боржника грошових коштів в рахунок індивідуального погашення заявлених вимог.</a:t>
            </a: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3</a:t>
            </a:fld>
            <a:endParaRPr lang="en-US" dirty="0"/>
          </a:p>
        </p:txBody>
      </p:sp>
    </p:spTree>
    <p:extLst>
      <p:ext uri="{BB962C8B-B14F-4D97-AF65-F5344CB8AC3E}">
        <p14:creationId xmlns:p14="http://schemas.microsoft.com/office/powerpoint/2010/main" val="160970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69441"/>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a:p>
            <a:r>
              <a:rPr lang="uk-UA" sz="20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Момент встановлення порушення місячного терміну на звернення з заявою про банкрутство</a:t>
            </a:r>
            <a:endPar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1461939"/>
          </a:xfrm>
          <a:prstGeom prst="rect">
            <a:avLst/>
          </a:prstGeom>
        </p:spPr>
        <p:txBody>
          <a:bodyPr wrap="square">
            <a:spAutoFit/>
          </a:bodyPr>
          <a:lstStyle/>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Для більш зрозумілого аналізу змін щодо порядку розгляду заяв про покладення на органи управління боржника солідарної відповідальності, пропоную ознайомитися з такими змінами у форматі таблиці.</a:t>
            </a: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4</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108470092"/>
              </p:ext>
            </p:extLst>
          </p:nvPr>
        </p:nvGraphicFramePr>
        <p:xfrm>
          <a:off x="1244264" y="2349780"/>
          <a:ext cx="9518432" cy="3444240"/>
        </p:xfrm>
        <a:graphic>
          <a:graphicData uri="http://schemas.openxmlformats.org/drawingml/2006/table">
            <a:tbl>
              <a:tblPr firstRow="1" bandRow="1">
                <a:tableStyleId>{5C22544A-7EE6-4342-B048-85BDC9FD1C3A}</a:tableStyleId>
              </a:tblPr>
              <a:tblGrid>
                <a:gridCol w="4759216">
                  <a:extLst>
                    <a:ext uri="{9D8B030D-6E8A-4147-A177-3AD203B41FA5}">
                      <a16:colId xmlns:a16="http://schemas.microsoft.com/office/drawing/2014/main" val="1311169962"/>
                    </a:ext>
                  </a:extLst>
                </a:gridCol>
                <a:gridCol w="4759216">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04.09.2024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04.09.2024 відповідно до постанови Верховного Суду у справі №908/3236/21 </a:t>
                      </a: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2031511">
                <a:tc>
                  <a:txBody>
                    <a:bodyPr/>
                    <a:lstStyle/>
                    <a:p>
                      <a:pPr algn="just"/>
                      <a:r>
                        <a:rPr lang="uk-UA" sz="1400" dirty="0">
                          <a:latin typeface="Roboto Condensed Light" panose="02000000000000000000" pitchFamily="2" charset="0"/>
                          <a:ea typeface="Roboto Condensed Light" panose="02000000000000000000" pitchFamily="2" charset="0"/>
                        </a:rPr>
                        <a:t>Якщо керівник боржника допустив порушення вимог (ч. 6 ст. 34 </a:t>
                      </a:r>
                      <a:r>
                        <a:rPr lang="uk-UA" sz="1400" dirty="0" err="1">
                          <a:latin typeface="Roboto Condensed Light" panose="02000000000000000000" pitchFamily="2" charset="0"/>
                          <a:ea typeface="Roboto Condensed Light" panose="02000000000000000000" pitchFamily="2" charset="0"/>
                        </a:rPr>
                        <a:t>КУзПБ</a:t>
                      </a:r>
                      <a:r>
                        <a:rPr lang="uk-UA" sz="1400" dirty="0">
                          <a:latin typeface="Roboto Condensed Light" panose="02000000000000000000" pitchFamily="2" charset="0"/>
                          <a:ea typeface="Roboto Condensed Light" panose="02000000000000000000" pitchFamily="2" charset="0"/>
                        </a:rPr>
                        <a:t>), він несе солідарну відповідальність за незадоволення вимог кредиторів. Питання порушення керівником боржника зазначених вимог підлягає розгляду господарським судом під час здійснення провадження у справі. У разі виявлення такого порушення про це </a:t>
                      </a:r>
                      <a:r>
                        <a:rPr lang="uk-UA" sz="1400" u="sng" dirty="0">
                          <a:latin typeface="Roboto Condensed Light" panose="02000000000000000000" pitchFamily="2" charset="0"/>
                          <a:ea typeface="Roboto Condensed Light" panose="02000000000000000000" pitchFamily="2" charset="0"/>
                        </a:rPr>
                        <a:t>зазначається в ухвалі господарського суду, що є підставою для подальшого звернення кредиторів своїх вимог до зазначеної особи</a:t>
                      </a:r>
                      <a:r>
                        <a:rPr lang="uk-UA" sz="1400" dirty="0">
                          <a:latin typeface="Roboto Condensed Light" panose="02000000000000000000" pitchFamily="2" charset="0"/>
                          <a:ea typeface="Roboto Condensed Light" panose="02000000000000000000" pitchFamily="2" charset="0"/>
                        </a:rPr>
                        <a:t>.</a:t>
                      </a:r>
                    </a:p>
                  </a:txBody>
                  <a:tcPr/>
                </a:tc>
                <a:tc>
                  <a:txBody>
                    <a:bodyPr/>
                    <a:lstStyle/>
                    <a:p>
                      <a:pPr algn="just"/>
                      <a:r>
                        <a:rPr lang="uk-UA" sz="1400" u="sng" dirty="0">
                          <a:latin typeface="Roboto Condensed Light" panose="02000000000000000000" pitchFamily="2" charset="0"/>
                          <a:ea typeface="Roboto Condensed Light" panose="02000000000000000000" pitchFamily="2" charset="0"/>
                        </a:rPr>
                        <a:t>Встановлення відповідного порушення (ч. 6 ст. 34 </a:t>
                      </a:r>
                      <a:r>
                        <a:rPr lang="uk-UA" sz="1400" u="sng" dirty="0" err="1">
                          <a:latin typeface="Roboto Condensed Light" panose="02000000000000000000" pitchFamily="2" charset="0"/>
                          <a:ea typeface="Roboto Condensed Light" panose="02000000000000000000" pitchFamily="2" charset="0"/>
                        </a:rPr>
                        <a:t>КУзПБ</a:t>
                      </a:r>
                      <a:r>
                        <a:rPr lang="uk-UA" sz="1400" u="sng" dirty="0">
                          <a:latin typeface="Roboto Condensed Light" panose="02000000000000000000" pitchFamily="2" charset="0"/>
                          <a:ea typeface="Roboto Condensed Light" panose="02000000000000000000" pitchFamily="2" charset="0"/>
                        </a:rPr>
                        <a:t>), і вирішення спору про покладення солідарної відповідальності на відповідного суб’єкта солідарної відповідальності (керівника / члена органу управління боржника) зі стягненням з нього суми цієї відповідальності здійснюються судом в одному судовому провадженні за відповідним зверненням кредитора / кредиторів. </a:t>
                      </a:r>
                    </a:p>
                    <a:p>
                      <a:endParaRPr lang="uk-UA" dirty="0"/>
                    </a:p>
                    <a:p>
                      <a:endParaRPr lang="uk-UA" dirty="0"/>
                    </a:p>
                  </a:txBody>
                  <a:tcPr/>
                </a:tc>
                <a:extLst>
                  <a:ext uri="{0D108BD9-81ED-4DB2-BD59-A6C34878D82A}">
                    <a16:rowId xmlns:a16="http://schemas.microsoft.com/office/drawing/2014/main" val="796123664"/>
                  </a:ext>
                </a:extLst>
              </a:tr>
              <a:tr h="353096">
                <a:tc>
                  <a:txBody>
                    <a:bodyPr/>
                    <a:lstStyle/>
                    <a:p>
                      <a:r>
                        <a:rPr lang="uk-UA" sz="1200" i="1" dirty="0"/>
                        <a:t>Постанова Верховного Суду від 23.03.2021 у справі № </a:t>
                      </a:r>
                      <a:r>
                        <a:rPr lang="uk-UA" sz="1200" b="0" i="1" kern="1200" dirty="0">
                          <a:solidFill>
                            <a:schemeClr val="dk1"/>
                          </a:solidFill>
                          <a:effectLst/>
                          <a:latin typeface="+mn-lt"/>
                          <a:ea typeface="+mn-ea"/>
                          <a:cs typeface="+mn-cs"/>
                        </a:rPr>
                        <a:t>910/3191/20</a:t>
                      </a:r>
                      <a:endParaRPr lang="uk-UA" sz="1200" i="1" dirty="0"/>
                    </a:p>
                  </a:txBody>
                  <a:tcPr/>
                </a:tc>
                <a:tc>
                  <a:txBody>
                    <a:bodyPr/>
                    <a:lstStyle/>
                    <a:p>
                      <a:endParaRPr lang="uk-UA" dirty="0"/>
                    </a:p>
                  </a:txBody>
                  <a:tcPr/>
                </a:tc>
                <a:extLst>
                  <a:ext uri="{0D108BD9-81ED-4DB2-BD59-A6C34878D82A}">
                    <a16:rowId xmlns:a16="http://schemas.microsoft.com/office/drawing/2014/main" val="679936459"/>
                  </a:ext>
                </a:extLst>
              </a:tr>
            </a:tbl>
          </a:graphicData>
        </a:graphic>
      </p:graphicFrame>
    </p:spTree>
    <p:extLst>
      <p:ext uri="{BB962C8B-B14F-4D97-AF65-F5344CB8AC3E}">
        <p14:creationId xmlns:p14="http://schemas.microsoft.com/office/powerpoint/2010/main" val="29240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830997"/>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Порядок встановлення загрози неплатоспроможності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5</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2850540300"/>
              </p:ext>
            </p:extLst>
          </p:nvPr>
        </p:nvGraphicFramePr>
        <p:xfrm>
          <a:off x="822647" y="1267946"/>
          <a:ext cx="10652827" cy="4542539"/>
        </p:xfrm>
        <a:graphic>
          <a:graphicData uri="http://schemas.openxmlformats.org/drawingml/2006/table">
            <a:tbl>
              <a:tblPr firstRow="1" bandRow="1">
                <a:tableStyleId>{5C22544A-7EE6-4342-B048-85BDC9FD1C3A}</a:tableStyleId>
              </a:tblPr>
              <a:tblGrid>
                <a:gridCol w="5333507">
                  <a:extLst>
                    <a:ext uri="{9D8B030D-6E8A-4147-A177-3AD203B41FA5}">
                      <a16:colId xmlns:a16="http://schemas.microsoft.com/office/drawing/2014/main" val="1311169962"/>
                    </a:ext>
                  </a:extLst>
                </a:gridCol>
                <a:gridCol w="5319320">
                  <a:extLst>
                    <a:ext uri="{9D8B030D-6E8A-4147-A177-3AD203B41FA5}">
                      <a16:colId xmlns:a16="http://schemas.microsoft.com/office/drawing/2014/main" val="2128830768"/>
                    </a:ext>
                  </a:extLst>
                </a:gridCol>
              </a:tblGrid>
              <a:tr h="85445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04.09.2024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04.09.2024 відповідно до постанови Верховного Суду у справі №908/3236/21 </a:t>
                      </a:r>
                    </a:p>
                  </a:txBody>
                  <a:tcPr/>
                </a:tc>
                <a:extLst>
                  <a:ext uri="{0D108BD9-81ED-4DB2-BD59-A6C34878D82A}">
                    <a16:rowId xmlns:a16="http://schemas.microsoft.com/office/drawing/2014/main" val="492054276"/>
                  </a:ext>
                </a:extLst>
              </a:tr>
              <a:tr h="3087077">
                <a:tc>
                  <a:txBody>
                    <a:bodyPr/>
                    <a:lstStyle/>
                    <a:p>
                      <a:pPr algn="just"/>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Отже, умовами/складовими для встановлення щодо боржника такого складного за своїм змістом юридичного факту як загроза неплатоспроможності боржника є одночасна (зокрема протягом місячного періоду, визначеного частиною 6 статті 34 </a:t>
                      </a:r>
                      <a:r>
                        <a:rPr lang="uk-UA" sz="1200" b="0" i="0" kern="1200" noProof="0" dirty="0" err="1">
                          <a:solidFill>
                            <a:schemeClr val="dk1"/>
                          </a:solidFill>
                          <a:effectLst/>
                          <a:latin typeface="Roboto Condensed Light" panose="02000000000000000000" pitchFamily="2" charset="0"/>
                          <a:ea typeface="Roboto Condensed Light" panose="02000000000000000000" pitchFamily="2" charset="0"/>
                          <a:cs typeface="+mn-cs"/>
                        </a:rPr>
                        <a:t>КУзПБ</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 наявність, в свою чергу, таких юридичних фактів</a:t>
                      </a:r>
                      <a:r>
                        <a:rPr lang="uk-UA" sz="1200" b="1" i="0" kern="1200" noProof="0" dirty="0">
                          <a:solidFill>
                            <a:schemeClr val="dk1"/>
                          </a:solidFill>
                          <a:effectLst/>
                          <a:latin typeface="Roboto Condensed Light" panose="02000000000000000000" pitchFamily="2" charset="0"/>
                          <a:ea typeface="Roboto Condensed Light" panose="02000000000000000000" pitchFamily="2" charset="0"/>
                          <a:cs typeface="+mn-cs"/>
                        </a:rPr>
                        <a:t>: - існування у боржника щонайменше перед двома кредиторами зобов`язань</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 строк виконання яких настав та визначається за правилами закону, що регулює відповідні правовідносини (купівлі-продажу, поставки, </a:t>
                      </a:r>
                      <a:r>
                        <a:rPr lang="uk-UA" sz="1200" b="0" i="0" kern="1200" noProof="0" dirty="0" err="1">
                          <a:solidFill>
                            <a:schemeClr val="dk1"/>
                          </a:solidFill>
                          <a:effectLst/>
                          <a:latin typeface="Roboto Condensed Light" panose="02000000000000000000" pitchFamily="2" charset="0"/>
                          <a:ea typeface="Roboto Condensed Light" panose="02000000000000000000" pitchFamily="2" charset="0"/>
                          <a:cs typeface="+mn-cs"/>
                        </a:rPr>
                        <a:t>підряду</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 позики, бюджетні та податкові тощо); - </a:t>
                      </a:r>
                      <a:r>
                        <a:rPr lang="uk-UA" sz="1200" b="1" i="0" kern="1200" noProof="0" dirty="0">
                          <a:solidFill>
                            <a:schemeClr val="dk1"/>
                          </a:solidFill>
                          <a:effectLst/>
                          <a:latin typeface="Roboto Condensed Light" panose="02000000000000000000" pitchFamily="2" charset="0"/>
                          <a:ea typeface="Roboto Condensed Light" panose="02000000000000000000" pitchFamily="2" charset="0"/>
                          <a:cs typeface="+mn-cs"/>
                        </a:rPr>
                        <a:t>розмір всіх активів боржника є меншим, ніж сумарний розмір зобов`язань </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перед всіма кредиторами боржника, строк виконання яких настав за правилами закону, що регулює відповідні правовідносини (купівлі-продажу, поставки, </a:t>
                      </a:r>
                      <a:r>
                        <a:rPr lang="uk-UA" sz="1200" b="0" i="0" kern="1200" noProof="0" dirty="0" err="1">
                          <a:solidFill>
                            <a:schemeClr val="dk1"/>
                          </a:solidFill>
                          <a:effectLst/>
                          <a:latin typeface="Roboto Condensed Light" panose="02000000000000000000" pitchFamily="2" charset="0"/>
                          <a:ea typeface="Roboto Condensed Light" panose="02000000000000000000" pitchFamily="2" charset="0"/>
                          <a:cs typeface="+mn-cs"/>
                        </a:rPr>
                        <a:t>підряду</a:t>
                      </a:r>
                      <a:r>
                        <a:rPr lang="uk-UA" sz="1200" b="0" i="0" kern="1200" noProof="0" dirty="0">
                          <a:solidFill>
                            <a:schemeClr val="dk1"/>
                          </a:solidFill>
                          <a:effectLst/>
                          <a:latin typeface="Roboto Condensed Light" panose="02000000000000000000" pitchFamily="2" charset="0"/>
                          <a:ea typeface="Roboto Condensed Light" panose="02000000000000000000" pitchFamily="2" charset="0"/>
                          <a:cs typeface="+mn-cs"/>
                        </a:rPr>
                        <a:t>, позики, бюджетні та податкові тощо), тобто такий майновий стан боржника за всіма його показниками (основними фондами, дебіторською заборгованістю, строк виконання зобов`язань щодо якої настав, тощо), який за оцінкою сукупної вартості всіх активів боржника очевидно не здатний забезпечити задоволення вимог виконання зобов`язань перед всіма кредиторами, строк виконання яких настав, ні у добровільному, ні у передбаченому законом примусовому порядку.</a:t>
                      </a:r>
                    </a:p>
                    <a:p>
                      <a:pPr algn="just"/>
                      <a:endParaRPr lang="uk-UA" sz="1400" dirty="0">
                        <a:latin typeface="Roboto Condensed Light" panose="02000000000000000000" pitchFamily="2" charset="0"/>
                        <a:ea typeface="Roboto Condensed Light" panose="02000000000000000000" pitchFamily="2" charset="0"/>
                      </a:endParaRPr>
                    </a:p>
                  </a:txBody>
                  <a:tcPr/>
                </a:tc>
                <a:tc>
                  <a:txBody>
                    <a:bodyPr/>
                    <a:lstStyle/>
                    <a:p>
                      <a:pPr algn="just">
                        <a:spcAft>
                          <a:spcPts val="1000"/>
                        </a:spcAft>
                      </a:pP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Було підтримано висновки про застосування норм права, які містилися у постанові </a:t>
                      </a:r>
                      <a:r>
                        <a:rPr lang="ru-RU"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Верховного Суду </a:t>
                      </a:r>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від 15.06.2023 у справі </a:t>
                      </a:r>
                      <a:r>
                        <a:rPr lang="ru-RU"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№927/149/22  і </a:t>
                      </a:r>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доповнено їх тим, що</a:t>
                      </a:r>
                      <a:r>
                        <a:rPr lang="ru-RU"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я</a:t>
                      </a:r>
                      <a:r>
                        <a:rPr lang="uk-UA" sz="1200" b="0" i="0" u="none" strike="noStrike" kern="1200" baseline="0" noProof="0" dirty="0" err="1">
                          <a:solidFill>
                            <a:schemeClr val="dk1"/>
                          </a:solidFill>
                          <a:latin typeface="Roboto Condensed Light" panose="02000000000000000000" pitchFamily="2" charset="0"/>
                          <a:ea typeface="Roboto Condensed Light" panose="02000000000000000000" pitchFamily="2" charset="0"/>
                          <a:cs typeface="+mn-cs"/>
                        </a:rPr>
                        <a:t>кщо</a:t>
                      </a: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a:t>
                      </a:r>
                    </a:p>
                    <a:p>
                      <a:pPr algn="just">
                        <a:spcAft>
                          <a:spcPts val="1000"/>
                        </a:spcAft>
                      </a:pPr>
                      <a:r>
                        <a:rPr lang="ru-RU"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 </a:t>
                      </a:r>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звернення або </a:t>
                      </a:r>
                      <a:r>
                        <a:rPr lang="uk-UA" sz="1200" b="0" i="0" u="none" strike="noStrike" kern="1200" baseline="0" noProof="0" dirty="0" err="1">
                          <a:solidFill>
                            <a:schemeClr val="dk1"/>
                          </a:solidFill>
                          <a:latin typeface="Roboto Condensed Light" panose="02000000000000000000" pitchFamily="2" charset="0"/>
                          <a:ea typeface="Roboto Condensed Light" panose="02000000000000000000" pitchFamily="2" charset="0"/>
                          <a:cs typeface="+mn-cs"/>
                        </a:rPr>
                        <a:t>незвернення</a:t>
                      </a:r>
                      <a:r>
                        <a:rPr lang="uk-UA" sz="1200" b="0"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 із заявою про відкриття провадження у справі про банкрутство жодним чином не впливає і не змінює стану та порядку розрахунків з кредиторами, не призводить до порушення їхніх прав на задоволення вимог до боржника (інших негативних наслідків для кредиторів: простій, збитки, штрафні санкції внаслідок невиконання боржником зобов’язання </a:t>
                      </a:r>
                      <a:r>
                        <a:rPr lang="ru-RU"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перед кредиторами);</a:t>
                      </a:r>
                    </a:p>
                    <a:p>
                      <a:pPr algn="just">
                        <a:spcAft>
                          <a:spcPts val="1000"/>
                        </a:spcAft>
                      </a:pP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внаслідок неподання боржником відповідної заяви не змінились    /    не погіршились його розрахункові можливості (можливості відповідати за зобов’язаннями, зокрема і належними йому активами: майном, коштами, правом вимоги до третіх осіб тощо), –</a:t>
                      </a:r>
                    </a:p>
                    <a:p>
                      <a:pPr algn="just">
                        <a:spcAft>
                          <a:spcPts val="1000"/>
                        </a:spcAft>
                      </a:pPr>
                      <a:r>
                        <a:rPr lang="uk-UA" sz="1200" b="1" i="0" u="none" strike="noStrike" kern="1200" baseline="0" noProof="0" dirty="0">
                          <a:solidFill>
                            <a:schemeClr val="dk1"/>
                          </a:solidFill>
                          <a:latin typeface="Roboto Condensed Light" panose="02000000000000000000" pitchFamily="2" charset="0"/>
                          <a:ea typeface="Roboto Condensed Light" panose="02000000000000000000" pitchFamily="2" charset="0"/>
                          <a:cs typeface="+mn-cs"/>
                        </a:rPr>
                        <a:t>Суд зазначає про очевидну відсутність загрози неплатоспроможності боржника</a:t>
                      </a:r>
                      <a:r>
                        <a:rPr lang="ru-RU" sz="1200" b="1"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 </a:t>
                      </a:r>
                    </a:p>
                  </a:txBody>
                  <a:tcPr/>
                </a:tc>
                <a:extLst>
                  <a:ext uri="{0D108BD9-81ED-4DB2-BD59-A6C34878D82A}">
                    <a16:rowId xmlns:a16="http://schemas.microsoft.com/office/drawing/2014/main" val="796123664"/>
                  </a:ext>
                </a:extLst>
              </a:tr>
              <a:tr h="249079">
                <a:tc>
                  <a:txBody>
                    <a:bodyPr/>
                    <a:lstStyle/>
                    <a:p>
                      <a:pPr algn="just"/>
                      <a:r>
                        <a:rPr lang="uk-UA" sz="1200" i="1" dirty="0">
                          <a:latin typeface="+mn-lt"/>
                          <a:ea typeface="Roboto Condensed Light" panose="02000000000000000000" pitchFamily="2" charset="0"/>
                        </a:rPr>
                        <a:t>Постанова Верховного Суду від 15.06.2023 у справі №927/149/22 </a:t>
                      </a:r>
                    </a:p>
                  </a:txBody>
                  <a:tcPr/>
                </a:tc>
                <a:tc>
                  <a:txBody>
                    <a:bodyPr/>
                    <a:lstStyle/>
                    <a:p>
                      <a:pPr algn="just"/>
                      <a:endParaRPr lang="ru-RU" sz="1200" b="1"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endParaRPr>
                    </a:p>
                  </a:txBody>
                  <a:tcPr/>
                </a:tc>
                <a:extLst>
                  <a:ext uri="{0D108BD9-81ED-4DB2-BD59-A6C34878D82A}">
                    <a16:rowId xmlns:a16="http://schemas.microsoft.com/office/drawing/2014/main" val="1770009808"/>
                  </a:ext>
                </a:extLst>
              </a:tr>
            </a:tbl>
          </a:graphicData>
        </a:graphic>
      </p:graphicFrame>
    </p:spTree>
    <p:extLst>
      <p:ext uri="{BB962C8B-B14F-4D97-AF65-F5344CB8AC3E}">
        <p14:creationId xmlns:p14="http://schemas.microsoft.com/office/powerpoint/2010/main" val="50021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830997"/>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Порядок і обсяг стягнення суми солідарної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6</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3202141849"/>
              </p:ext>
            </p:extLst>
          </p:nvPr>
        </p:nvGraphicFramePr>
        <p:xfrm>
          <a:off x="1111099" y="1554480"/>
          <a:ext cx="9553942" cy="3749040"/>
        </p:xfrm>
        <a:graphic>
          <a:graphicData uri="http://schemas.openxmlformats.org/drawingml/2006/table">
            <a:tbl>
              <a:tblPr firstRow="1" bandRow="1">
                <a:tableStyleId>{5C22544A-7EE6-4342-B048-85BDC9FD1C3A}</a:tableStyleId>
              </a:tblPr>
              <a:tblGrid>
                <a:gridCol w="4778067">
                  <a:extLst>
                    <a:ext uri="{9D8B030D-6E8A-4147-A177-3AD203B41FA5}">
                      <a16:colId xmlns:a16="http://schemas.microsoft.com/office/drawing/2014/main" val="1311169962"/>
                    </a:ext>
                  </a:extLst>
                </a:gridCol>
                <a:gridCol w="477587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04.09.2024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04.09.2024 відповідно до постанови Верховного Суду у справі №908/3236/21 </a:t>
                      </a: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r>
                        <a:rPr lang="uk-UA" sz="1400" dirty="0">
                          <a:latin typeface="Roboto Condensed Light" panose="02000000000000000000" pitchFamily="2" charset="0"/>
                          <a:ea typeface="Roboto Condensed Light" panose="02000000000000000000" pitchFamily="2" charset="0"/>
                        </a:rPr>
                        <a:t>Суд касаційної інстанції погоджується з правильним висновком в ухвалі суду першої інстанції, скасованій апеляційним судом оскаржуваною постановою, щодо наявності, доведеності та обґрунтованості підстав для покладення на директора солідарної відповідальності за зобов`язаннями Боржника перед Кредитором, та, стягнення відповідної суми кредиторських вимог, що були визнані у цій справі.</a:t>
                      </a:r>
                    </a:p>
                  </a:txBody>
                  <a:tcPr/>
                </a:tc>
                <a:tc>
                  <a:txBody>
                    <a:bodyPr/>
                    <a:lstStyle/>
                    <a:p>
                      <a:pPr algn="just"/>
                      <a:r>
                        <a:rPr lang="uk-UA" sz="1400" u="sng" dirty="0">
                          <a:latin typeface="Roboto Condensed Light" panose="02000000000000000000" pitchFamily="2" charset="0"/>
                          <a:ea typeface="Roboto Condensed Light" panose="02000000000000000000" pitchFamily="2" charset="0"/>
                        </a:rPr>
                        <a:t>Стягнення коштів із члена органу управління боржника на підставі частини шостої статті 34 </a:t>
                      </a:r>
                      <a:r>
                        <a:rPr lang="uk-UA" sz="1400" u="sng" dirty="0" err="1">
                          <a:latin typeface="Roboto Condensed Light" panose="02000000000000000000" pitchFamily="2" charset="0"/>
                          <a:ea typeface="Roboto Condensed Light" panose="02000000000000000000" pitchFamily="2" charset="0"/>
                        </a:rPr>
                        <a:t>КУзПБ</a:t>
                      </a:r>
                      <a:r>
                        <a:rPr lang="uk-UA" sz="1400" u="sng" dirty="0">
                          <a:latin typeface="Roboto Condensed Light" panose="02000000000000000000" pitchFamily="2" charset="0"/>
                          <a:ea typeface="Roboto Condensed Light" panose="02000000000000000000" pitchFamily="2" charset="0"/>
                        </a:rPr>
                        <a:t> має здійснюватися на користь боржника з подальшим зарахуванням цих коштів до ліквідаційної маси</a:t>
                      </a:r>
                      <a:r>
                        <a:rPr lang="uk-UA" sz="1400" dirty="0">
                          <a:latin typeface="Roboto Condensed Light" panose="02000000000000000000" pitchFamily="2" charset="0"/>
                          <a:ea typeface="Roboto Condensed Light" panose="02000000000000000000" pitchFamily="2" charset="0"/>
                        </a:rPr>
                        <a:t>. </a:t>
                      </a:r>
                    </a:p>
                  </a:txBody>
                  <a:tcPr/>
                </a:tc>
                <a:extLst>
                  <a:ext uri="{0D108BD9-81ED-4DB2-BD59-A6C34878D82A}">
                    <a16:rowId xmlns:a16="http://schemas.microsoft.com/office/drawing/2014/main" val="796123664"/>
                  </a:ext>
                </a:extLst>
              </a:tr>
              <a:tr h="353096">
                <a:tc>
                  <a:txBody>
                    <a:bodyPr/>
                    <a:lstStyle/>
                    <a:p>
                      <a:r>
                        <a:rPr lang="uk-UA" sz="1200" i="1" dirty="0"/>
                        <a:t>Постанова Верховного Суду від 11.04.2023 у справі № 910/15018/19*</a:t>
                      </a:r>
                    </a:p>
                  </a:txBody>
                  <a:tcPr/>
                </a:tc>
                <a:tc>
                  <a:txBody>
                    <a:bodyPr/>
                    <a:lstStyle/>
                    <a:p>
                      <a:endParaRPr lang="uk-UA" dirty="0"/>
                    </a:p>
                  </a:txBody>
                  <a:tcPr/>
                </a:tc>
                <a:extLst>
                  <a:ext uri="{0D108BD9-81ED-4DB2-BD59-A6C34878D82A}">
                    <a16:rowId xmlns:a16="http://schemas.microsoft.com/office/drawing/2014/main" val="679936459"/>
                  </a:ext>
                </a:extLst>
              </a:tr>
              <a:tr h="353096">
                <a:tc>
                  <a:txBody>
                    <a:bodyPr/>
                    <a:lstStyle/>
                    <a:p>
                      <a:pPr algn="just"/>
                      <a:r>
                        <a:rPr lang="uk-UA" sz="1200" i="1" dirty="0"/>
                        <a:t>*у вказаній постанові Верховний Суд залишив в силі ухвалу про стягнення солідарної відповідальності </a:t>
                      </a:r>
                      <a:r>
                        <a:rPr lang="ru-RU" sz="1200" b="0" i="1" kern="1200" dirty="0">
                          <a:solidFill>
                            <a:schemeClr val="dk1"/>
                          </a:solidFill>
                          <a:effectLst/>
                          <a:latin typeface="+mn-lt"/>
                          <a:ea typeface="+mn-ea"/>
                          <a:cs typeface="+mn-cs"/>
                        </a:rPr>
                        <a:t>за </a:t>
                      </a:r>
                      <a:r>
                        <a:rPr lang="uk-UA" sz="1200" b="0" i="1" kern="1200" noProof="0" dirty="0">
                          <a:solidFill>
                            <a:schemeClr val="dk1"/>
                          </a:solidFill>
                          <a:effectLst/>
                          <a:latin typeface="+mn-lt"/>
                          <a:ea typeface="+mn-ea"/>
                          <a:cs typeface="+mn-cs"/>
                        </a:rPr>
                        <a:t>зобов`язаннями Боржника перед Кредитором саме на користь Кредитора</a:t>
                      </a:r>
                      <a:endParaRPr lang="uk-UA" sz="1200" i="1" noProof="0" dirty="0"/>
                    </a:p>
                  </a:txBody>
                  <a:tcPr/>
                </a:tc>
                <a:tc>
                  <a:txBody>
                    <a:bodyPr/>
                    <a:lstStyle/>
                    <a:p>
                      <a:endParaRPr lang="uk-UA" dirty="0"/>
                    </a:p>
                  </a:txBody>
                  <a:tcPr/>
                </a:tc>
                <a:extLst>
                  <a:ext uri="{0D108BD9-81ED-4DB2-BD59-A6C34878D82A}">
                    <a16:rowId xmlns:a16="http://schemas.microsoft.com/office/drawing/2014/main" val="1399703752"/>
                  </a:ext>
                </a:extLst>
              </a:tr>
            </a:tbl>
          </a:graphicData>
        </a:graphic>
      </p:graphicFrame>
    </p:spTree>
    <p:extLst>
      <p:ext uri="{BB962C8B-B14F-4D97-AF65-F5344CB8AC3E}">
        <p14:creationId xmlns:p14="http://schemas.microsoft.com/office/powerpoint/2010/main" val="398119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1015663"/>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Визначення особи, якій завдаються збитки у випадку розгляду заяви про покладення солідарної відповідальності</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7</a:t>
            </a:fld>
            <a:endParaRPr lang="en-US" dirty="0"/>
          </a:p>
        </p:txBody>
      </p:sp>
      <p:graphicFrame>
        <p:nvGraphicFramePr>
          <p:cNvPr id="4" name="Таблиця 3">
            <a:extLst>
              <a:ext uri="{FF2B5EF4-FFF2-40B4-BE49-F238E27FC236}">
                <a16:creationId xmlns:a16="http://schemas.microsoft.com/office/drawing/2014/main" id="{548C0E31-19B0-58CB-09DF-CE889FE7AD22}"/>
              </a:ext>
            </a:extLst>
          </p:cNvPr>
          <p:cNvGraphicFramePr>
            <a:graphicFrameLocks noGrp="1"/>
          </p:cNvGraphicFramePr>
          <p:nvPr>
            <p:extLst>
              <p:ext uri="{D42A27DB-BD31-4B8C-83A1-F6EECF244321}">
                <p14:modId xmlns:p14="http://schemas.microsoft.com/office/powerpoint/2010/main" val="2841331036"/>
              </p:ext>
            </p:extLst>
          </p:nvPr>
        </p:nvGraphicFramePr>
        <p:xfrm>
          <a:off x="1182120" y="1313729"/>
          <a:ext cx="9555332" cy="4358640"/>
        </p:xfrm>
        <a:graphic>
          <a:graphicData uri="http://schemas.openxmlformats.org/drawingml/2006/table">
            <a:tbl>
              <a:tblPr firstRow="1" bandRow="1">
                <a:tableStyleId>{5C22544A-7EE6-4342-B048-85BDC9FD1C3A}</a:tableStyleId>
              </a:tblPr>
              <a:tblGrid>
                <a:gridCol w="4779457">
                  <a:extLst>
                    <a:ext uri="{9D8B030D-6E8A-4147-A177-3AD203B41FA5}">
                      <a16:colId xmlns:a16="http://schemas.microsoft.com/office/drawing/2014/main" val="1311169962"/>
                    </a:ext>
                  </a:extLst>
                </a:gridCol>
                <a:gridCol w="4775875">
                  <a:extLst>
                    <a:ext uri="{9D8B030D-6E8A-4147-A177-3AD203B41FA5}">
                      <a16:colId xmlns:a16="http://schemas.microsoft.com/office/drawing/2014/main" val="2128830768"/>
                    </a:ext>
                  </a:extLst>
                </a:gridCol>
              </a:tblGrid>
              <a:tr h="899669">
                <a:tc>
                  <a:txBody>
                    <a:bodyPr/>
                    <a:lstStyle/>
                    <a:p>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до 04.09.2024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400" dirty="0">
                          <a:latin typeface="Roboto Condensed Light" panose="02000000000000000000" pitchFamily="2" charset="0"/>
                          <a:ea typeface="Roboto Condensed Light" panose="02000000000000000000" pitchFamily="2" charset="0"/>
                        </a:rPr>
                        <a:t>Висновки про застосування норм права після 04.09.2024 відповідно до постанови Верховного Суду у справі №908/3236/21 </a:t>
                      </a:r>
                    </a:p>
                    <a:p>
                      <a:endParaRPr lang="uk-UA" sz="1400" dirty="0">
                        <a:latin typeface="Roboto Condensed Light" panose="02000000000000000000" pitchFamily="2" charset="0"/>
                        <a:ea typeface="Roboto Condensed Light" panose="02000000000000000000" pitchFamily="2" charset="0"/>
                      </a:endParaRPr>
                    </a:p>
                  </a:txBody>
                  <a:tcPr/>
                </a:tc>
                <a:extLst>
                  <a:ext uri="{0D108BD9-81ED-4DB2-BD59-A6C34878D82A}">
                    <a16:rowId xmlns:a16="http://schemas.microsoft.com/office/drawing/2014/main" val="492054276"/>
                  </a:ext>
                </a:extLst>
              </a:tr>
              <a:tr h="965827">
                <a:tc>
                  <a:txBody>
                    <a:bodyPr/>
                    <a:lstStyle/>
                    <a:p>
                      <a:pPr algn="just"/>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Бездіяльність керівника, який ухиляється від виконання покладеного на нього </a:t>
                      </a:r>
                      <a:r>
                        <a:rPr lang="uk-UA" sz="1200" b="0" i="0" kern="1200" dirty="0" err="1">
                          <a:solidFill>
                            <a:schemeClr val="dk1"/>
                          </a:solidFill>
                          <a:effectLst/>
                          <a:latin typeface="Roboto Condensed Light" panose="02000000000000000000" pitchFamily="2" charset="0"/>
                          <a:ea typeface="Roboto Condensed Light" panose="02000000000000000000" pitchFamily="2" charset="0"/>
                          <a:cs typeface="+mn-cs"/>
                        </a:rPr>
                        <a:t>КУзПБ</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 обов`язку щодо подання заяви боржника про власне банкрутство, є протиправною, винною, </a:t>
                      </a:r>
                      <a:r>
                        <a:rPr lang="uk-UA" sz="1200" b="1" i="0" u="sng" kern="1200" dirty="0">
                          <a:solidFill>
                            <a:schemeClr val="dk1"/>
                          </a:solidFill>
                          <a:effectLst/>
                          <a:latin typeface="Roboto Condensed Light" panose="02000000000000000000" pitchFamily="2" charset="0"/>
                          <a:ea typeface="Roboto Condensed Light" panose="02000000000000000000" pitchFamily="2" charset="0"/>
                          <a:cs typeface="+mn-cs"/>
                        </a:rPr>
                        <a:t>спричинює майнові втрати кредиторів</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 і публічно-правових утворень, порушує як приватні інтереси суб`єктів цивільних правовідносин так і публічні інтереси держави.</a:t>
                      </a:r>
                    </a:p>
                    <a:p>
                      <a:pPr algn="just"/>
                      <a:endPar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endParaRPr>
                    </a:p>
                    <a:p>
                      <a:pPr algn="just"/>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Частиною 6 статті 34 </a:t>
                      </a:r>
                      <a:r>
                        <a:rPr lang="uk-UA" sz="1200" b="0" i="0" kern="1200" dirty="0" err="1">
                          <a:solidFill>
                            <a:schemeClr val="dk1"/>
                          </a:solidFill>
                          <a:effectLst/>
                          <a:latin typeface="Roboto Condensed Light" panose="02000000000000000000" pitchFamily="2" charset="0"/>
                          <a:ea typeface="Roboto Condensed Light" panose="02000000000000000000" pitchFamily="2" charset="0"/>
                          <a:cs typeface="+mn-cs"/>
                        </a:rPr>
                        <a:t>КУзПБ</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 закріплено презумпцію вини керівника боржника у недотриманні ним обов`язку визначеного абзацом першим цієї норми, адже положення абзацу першого цієї норми визначають імперативний обов`язок керівника боржника зі звернення до суду із заявою про відкриття провадження у справі про банкрутство. Така презумпція полягає в наявності причинно-наслідкового зв`язку між неподанням керівником боржника заяви про відкриття провадження у справі про банкрутство та </a:t>
                      </a:r>
                      <a:r>
                        <a:rPr lang="uk-UA" sz="1200" b="1" i="0" kern="1200" dirty="0">
                          <a:solidFill>
                            <a:schemeClr val="dk1"/>
                          </a:solidFill>
                          <a:effectLst/>
                          <a:latin typeface="Roboto Condensed Light" panose="02000000000000000000" pitchFamily="2" charset="0"/>
                          <a:ea typeface="Roboto Condensed Light" panose="02000000000000000000" pitchFamily="2" charset="0"/>
                          <a:cs typeface="+mn-cs"/>
                        </a:rPr>
                        <a:t>негативними наслідками для кредиторів у вигляді неможливості погашення збільшеної заборгованості</a:t>
                      </a:r>
                      <a:r>
                        <a:rPr lang="uk-UA" sz="1200" b="0" i="0" kern="1200" dirty="0">
                          <a:solidFill>
                            <a:schemeClr val="dk1"/>
                          </a:solidFill>
                          <a:effectLst/>
                          <a:latin typeface="Roboto Condensed Light" panose="02000000000000000000" pitchFamily="2" charset="0"/>
                          <a:ea typeface="Roboto Condensed Light" panose="02000000000000000000" pitchFamily="2" charset="0"/>
                          <a:cs typeface="+mn-cs"/>
                        </a:rPr>
                        <a:t>.</a:t>
                      </a:r>
                    </a:p>
                    <a:p>
                      <a:pPr algn="just"/>
                      <a:endParaRPr lang="uk-UA" sz="1400" dirty="0">
                        <a:latin typeface="Roboto Condensed Light" panose="02000000000000000000" pitchFamily="2" charset="0"/>
                        <a:ea typeface="Roboto Condensed Light" panose="02000000000000000000" pitchFamily="2" charset="0"/>
                      </a:endParaRPr>
                    </a:p>
                  </a:txBody>
                  <a:tcPr/>
                </a:tc>
                <a:tc>
                  <a:txBody>
                    <a:bodyPr/>
                    <a:lstStyle/>
                    <a:p>
                      <a:pPr algn="just"/>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Позов кредитора (кредиторів) слід кваліфікувати як похідний, оскільки грошові суми солідарної відповідальності фактично </a:t>
                      </a:r>
                      <a:r>
                        <a:rPr lang="uk-UA" sz="1200" b="1"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є сумою збитків, </a:t>
                      </a:r>
                      <a:r>
                        <a:rPr lang="uk-UA" sz="1200" b="1" i="0" u="sng" strike="noStrike" kern="1200" baseline="0" dirty="0">
                          <a:solidFill>
                            <a:schemeClr val="dk1"/>
                          </a:solidFill>
                          <a:latin typeface="Roboto Condensed Light" panose="02000000000000000000" pitchFamily="2" charset="0"/>
                          <a:ea typeface="Roboto Condensed Light" panose="02000000000000000000" pitchFamily="2" charset="0"/>
                          <a:cs typeface="+mn-cs"/>
                        </a:rPr>
                        <a:t>завданих боржнику </a:t>
                      </a:r>
                      <a:r>
                        <a:rPr lang="uk-UA" sz="1200" b="1"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його керівником </a:t>
                      </a:r>
                      <a:r>
                        <a:rPr lang="uk-UA" sz="1200" b="0" i="0" u="none" strike="noStrike" kern="1200" baseline="0" dirty="0">
                          <a:solidFill>
                            <a:schemeClr val="dk1"/>
                          </a:solidFill>
                          <a:latin typeface="Roboto Condensed Light" panose="02000000000000000000" pitchFamily="2" charset="0"/>
                          <a:ea typeface="Roboto Condensed Light" panose="02000000000000000000" pitchFamily="2" charset="0"/>
                          <a:cs typeface="+mn-cs"/>
                        </a:rPr>
                        <a:t>(членом органу управління) неподанням (несвоєчасним поданням) заяви про відкриття провадження у справі про банкрутство, попри загрозу неплатоспроможності боржника, оскільки наслідком невиконання (несвоєчасного виконання) керівником / органами управління боржника відповідного обов’язку під час загрози неплатоспроможності стала неможливість боржника задовольнити грошові вимоги кредитора, через що кредитор звертає такі вимоги до суб’єкта солідарної відповідальності, тим самим задовольняючи їх за відповідними зобов’язаннями боржника. </a:t>
                      </a:r>
                    </a:p>
                  </a:txBody>
                  <a:tcPr/>
                </a:tc>
                <a:extLst>
                  <a:ext uri="{0D108BD9-81ED-4DB2-BD59-A6C34878D82A}">
                    <a16:rowId xmlns:a16="http://schemas.microsoft.com/office/drawing/2014/main" val="796123664"/>
                  </a:ext>
                </a:extLst>
              </a:tr>
              <a:tr h="353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i="1" dirty="0">
                          <a:latin typeface="+mn-lt"/>
                          <a:ea typeface="Roboto Condensed Light" panose="02000000000000000000" pitchFamily="2" charset="0"/>
                        </a:rPr>
                        <a:t>Постанова Верховного Суду від 15.06.2023 у справі №927/149/22 </a:t>
                      </a:r>
                    </a:p>
                  </a:txBody>
                  <a:tcPr/>
                </a:tc>
                <a:tc>
                  <a:txBody>
                    <a:bodyPr/>
                    <a:lstStyle/>
                    <a:p>
                      <a:endParaRPr lang="uk-UA" dirty="0"/>
                    </a:p>
                  </a:txBody>
                  <a:tcPr/>
                </a:tc>
                <a:extLst>
                  <a:ext uri="{0D108BD9-81ED-4DB2-BD59-A6C34878D82A}">
                    <a16:rowId xmlns:a16="http://schemas.microsoft.com/office/drawing/2014/main" val="679936459"/>
                  </a:ext>
                </a:extLst>
              </a:tr>
            </a:tbl>
          </a:graphicData>
        </a:graphic>
      </p:graphicFrame>
    </p:spTree>
    <p:extLst>
      <p:ext uri="{BB962C8B-B14F-4D97-AF65-F5344CB8AC3E}">
        <p14:creationId xmlns:p14="http://schemas.microsoft.com/office/powerpoint/2010/main" val="79884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738664"/>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СОЛІДАРНА ВІДПОВІДАЛЬНІСТЬ</a:t>
            </a:r>
          </a:p>
          <a:p>
            <a:r>
              <a:rPr lang="uk-UA"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ПРОМІЖНІ ВИСНОВКИ</a:t>
            </a:r>
          </a:p>
        </p:txBody>
      </p:sp>
      <p:sp>
        <p:nvSpPr>
          <p:cNvPr id="8" name="TextBox 7">
            <a:extLst>
              <a:ext uri="{FF2B5EF4-FFF2-40B4-BE49-F238E27FC236}">
                <a16:creationId xmlns:a16="http://schemas.microsoft.com/office/drawing/2014/main" id="{E9646EFF-9926-B4E2-C6CC-2FD6BC1A899F}"/>
              </a:ext>
            </a:extLst>
          </p:cNvPr>
          <p:cNvSpPr txBox="1"/>
          <p:nvPr/>
        </p:nvSpPr>
        <p:spPr>
          <a:xfrm>
            <a:off x="1338263" y="1459248"/>
            <a:ext cx="10368616" cy="4631140"/>
          </a:xfrm>
          <a:prstGeom prst="rect">
            <a:avLst/>
          </a:prstGeom>
          <a:noFill/>
        </p:spPr>
        <p:txBody>
          <a:bodyPr wrap="square">
            <a:spAutoFit/>
          </a:bodyPr>
          <a:lstStyle/>
          <a:p>
            <a:pPr algn="just">
              <a:spcAft>
                <a:spcPts val="1000"/>
              </a:spcAft>
            </a:pPr>
            <a:r>
              <a:rPr lang="uk-UA" dirty="0">
                <a:latin typeface="Roboto Condensed Light" panose="02000000000000000000" pitchFamily="2" charset="0"/>
                <a:ea typeface="Roboto Condensed Light" panose="02000000000000000000" pitchFamily="2" charset="0"/>
                <a:cs typeface="Times New Roman" pitchFamily="18" charset="0"/>
              </a:rPr>
              <a:t>Судова палата для розгляду справ про банкрутство Касаційного господарського суду у складі Верховного Суду сформувала такі висновки про застосування норм права, відповідно до яких </a:t>
            </a:r>
            <a:r>
              <a:rPr lang="uk-UA" sz="1800" b="0" i="0" u="none" strike="noStrike" baseline="0" dirty="0">
                <a:latin typeface="Roboto Condensed Light" panose="02000000000000000000" pitchFamily="2" charset="0"/>
              </a:rPr>
              <a:t>належне телеологічне тлумачення положень частини шостої статті 34 </a:t>
            </a:r>
            <a:r>
              <a:rPr lang="uk-UA" sz="1800" b="0" i="0" u="none" strike="noStrike" baseline="0" dirty="0" err="1">
                <a:latin typeface="Roboto Condensed Light" panose="02000000000000000000" pitchFamily="2" charset="0"/>
              </a:rPr>
              <a:t>КУзПБ</a:t>
            </a:r>
            <a:r>
              <a:rPr lang="uk-UA" sz="1800" b="0" i="0" u="none" strike="noStrike" baseline="0" dirty="0">
                <a:latin typeface="Roboto Condensed Light" panose="02000000000000000000" pitchFamily="2" charset="0"/>
              </a:rPr>
              <a:t> полягає</a:t>
            </a:r>
            <a:r>
              <a:rPr lang="ru-RU" sz="1800" b="0" i="0" u="none" strike="noStrike" baseline="0" dirty="0">
                <a:latin typeface="Roboto Condensed Light" panose="02000000000000000000" pitchFamily="2" charset="0"/>
              </a:rPr>
              <a:t> в такому:</a:t>
            </a:r>
          </a:p>
          <a:p>
            <a:pPr algn="just">
              <a:spcAft>
                <a:spcPts val="1000"/>
              </a:spcAft>
            </a:pPr>
            <a:r>
              <a:rPr lang="ru-RU" sz="1800" b="0" i="0" u="none" strike="noStrike" baseline="0" dirty="0">
                <a:latin typeface="Roboto Condensed Light" panose="02000000000000000000" pitchFamily="2" charset="0"/>
              </a:rPr>
              <a:t>- </a:t>
            </a:r>
            <a:r>
              <a:rPr lang="uk-UA" sz="1800" b="0" i="0" u="none" strike="noStrike" baseline="0" dirty="0">
                <a:latin typeface="Roboto Condensed Light" panose="02000000000000000000" pitchFamily="2" charset="0"/>
              </a:rPr>
              <a:t>порушення вимоги Закону своєчасно звернутися до господарського суду із заявою про відкриття провадження у справі про банкрутство є підставою для стягнення з винного члена органу управління боржника збитків, спричинених таким порушенням, на користь боржника;</a:t>
            </a:r>
          </a:p>
          <a:p>
            <a:pPr algn="just">
              <a:spcAft>
                <a:spcPts val="1000"/>
              </a:spcAft>
            </a:pPr>
            <a:r>
              <a:rPr lang="uk-UA" sz="1800" b="0" i="0" u="none" strike="noStrike" baseline="0" dirty="0">
                <a:latin typeface="Roboto Condensed Light" panose="02000000000000000000" pitchFamily="2" charset="0"/>
              </a:rPr>
              <a:t>- належним позивачем за вимогою про стягнення збитків є як кредитор, так і боржник;</a:t>
            </a:r>
          </a:p>
          <a:p>
            <a:pPr algn="just">
              <a:spcAft>
                <a:spcPts val="1000"/>
              </a:spcAft>
            </a:pPr>
            <a:r>
              <a:rPr lang="uk-UA" sz="1800" b="0" i="0" u="none" strike="noStrike" baseline="0" dirty="0">
                <a:latin typeface="Roboto Condensed Light" panose="02000000000000000000" pitchFamily="2" charset="0"/>
              </a:rPr>
              <a:t>- якщо суд виявив порушення законодавчої вимоги своєчасно звернутися до господарського суду із заявою про відкриття провадження у справі про банкрутство, такий висновок відображається у мотивувальній, а не резолютивній частині рішення</a:t>
            </a:r>
            <a:r>
              <a:rPr lang="ru-RU" sz="1800" b="0" i="0" u="none" strike="noStrike" baseline="0" dirty="0">
                <a:latin typeface="Roboto Condensed Light" panose="02000000000000000000" pitchFamily="2" charset="0"/>
              </a:rPr>
              <a:t>;</a:t>
            </a:r>
          </a:p>
          <a:p>
            <a:pPr algn="just">
              <a:spcAft>
                <a:spcPts val="1000"/>
              </a:spcAft>
            </a:pPr>
            <a:r>
              <a:rPr lang="uk-UA" sz="1800" b="0" i="0" u="none" strike="noStrike" baseline="0" dirty="0">
                <a:latin typeface="Roboto Condensed Light" panose="02000000000000000000" pitchFamily="2" charset="0"/>
              </a:rPr>
              <a:t>- кошти, стягнені із суб’єкта солідарної відповідальності, є коштами боржника, які, зокрема, включаються до складу ліквідаційної маси і можуть бути використані для задоволення вимог кредиторів лише у порядку черговості, встановленому </a:t>
            </a:r>
            <a:r>
              <a:rPr lang="uk-UA" sz="1800" b="0" i="0" u="none" strike="noStrike" baseline="0" dirty="0" err="1">
                <a:latin typeface="Roboto Condensed Light" panose="02000000000000000000" pitchFamily="2" charset="0"/>
              </a:rPr>
              <a:t>КУзПБ</a:t>
            </a:r>
            <a:r>
              <a:rPr lang="uk-UA" sz="1800" b="0" i="0" u="none" strike="noStrike" baseline="0" dirty="0">
                <a:latin typeface="Roboto Condensed Light" panose="02000000000000000000" pitchFamily="2" charset="0"/>
              </a:rPr>
              <a:t>.</a:t>
            </a:r>
          </a:p>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767390"/>
          </a:xfrm>
          <a:prstGeom prst="rect">
            <a:avLst/>
          </a:prstGeom>
        </p:spPr>
        <p:txBody>
          <a:bodyPr wrap="square">
            <a:spAutoFit/>
          </a:bodyPr>
          <a:lstStyle/>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8</a:t>
            </a:fld>
            <a:endParaRPr lang="en-US" dirty="0"/>
          </a:p>
        </p:txBody>
      </p:sp>
    </p:spTree>
    <p:extLst>
      <p:ext uri="{BB962C8B-B14F-4D97-AF65-F5344CB8AC3E}">
        <p14:creationId xmlns:p14="http://schemas.microsoft.com/office/powerpoint/2010/main" val="307516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1292396" y="289493"/>
            <a:ext cx="10652827" cy="461665"/>
          </a:xfrm>
          <a:prstGeom prst="rect">
            <a:avLst/>
          </a:prstGeom>
          <a:noFill/>
        </p:spPr>
        <p:txBody>
          <a:bodyPr wrap="square">
            <a:spAutoFit/>
          </a:bodyPr>
          <a:lstStyle/>
          <a:p>
            <a:r>
              <a:rPr lang="uk-UA" sz="2400" b="1" u="sng" dirty="0">
                <a:solidFill>
                  <a:srgbClr val="004D9D"/>
                </a:solidFill>
                <a:latin typeface="Roboto Condensed Light" panose="02000000000000000000" pitchFamily="2" charset="0"/>
                <a:ea typeface="Roboto Condensed Light" panose="02000000000000000000" pitchFamily="2" charset="0"/>
                <a:cs typeface="Roboto Condensed Light" panose="02000000000000000000" pitchFamily="2" charset="0"/>
              </a:rPr>
              <a:t>СУБСИДІАРНА ВІДПОВІДАЛЬНІСТЬ</a:t>
            </a:r>
          </a:p>
        </p:txBody>
      </p:sp>
      <p:sp>
        <p:nvSpPr>
          <p:cNvPr id="8" name="TextBox 7">
            <a:extLst>
              <a:ext uri="{FF2B5EF4-FFF2-40B4-BE49-F238E27FC236}">
                <a16:creationId xmlns:a16="http://schemas.microsoft.com/office/drawing/2014/main" id="{E9646EFF-9926-B4E2-C6CC-2FD6BC1A899F}"/>
              </a:ext>
            </a:extLst>
          </p:cNvPr>
          <p:cNvSpPr txBox="1"/>
          <p:nvPr/>
        </p:nvSpPr>
        <p:spPr>
          <a:xfrm>
            <a:off x="1244264" y="2027799"/>
            <a:ext cx="10368616" cy="388183"/>
          </a:xfrm>
          <a:prstGeom prst="rect">
            <a:avLst/>
          </a:prstGeom>
          <a:noFill/>
        </p:spPr>
        <p:txBody>
          <a:bodyPr wrap="square">
            <a:spAutoFit/>
          </a:bodyPr>
          <a:lstStyle/>
          <a:p>
            <a:pPr lvl="0" algn="just">
              <a:lnSpc>
                <a:spcPct val="115000"/>
              </a:lnSpc>
              <a:spcAft>
                <a:spcPts val="0"/>
              </a:spcAft>
            </a:pPr>
            <a:endParaRPr lang="uk-UA" dirty="0">
              <a:latin typeface="Roboto Condensed Light" panose="02000000000000000000" pitchFamily="2" charset="0"/>
              <a:ea typeface="Roboto Condensed Light" panose="02000000000000000000" pitchFamily="2" charset="0"/>
              <a:cs typeface="Times New Roman" pitchFamily="18" charset="0"/>
            </a:endParaRPr>
          </a:p>
        </p:txBody>
      </p:sp>
      <p:sp>
        <p:nvSpPr>
          <p:cNvPr id="11" name="Text Placeholder 2"/>
          <p:cNvSpPr txBox="1">
            <a:spLocks/>
          </p:cNvSpPr>
          <p:nvPr/>
        </p:nvSpPr>
        <p:spPr>
          <a:xfrm>
            <a:off x="1890666" y="6021800"/>
            <a:ext cx="7723849" cy="325056"/>
          </a:xfrm>
          <a:prstGeom prst="rect">
            <a:avLst/>
          </a:prstGeom>
        </p:spPr>
        <p:txBody>
          <a:bodyPr vert="horz" lIns="91440" tIns="45720" rIns="91440" bIns="45720" rtlCol="0">
            <a:no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dirty="0">
                <a:solidFill>
                  <a:srgbClr val="002949"/>
                </a:solidFill>
              </a:rPr>
              <a:t>Розвиток судової практики: солідарна та субсидіарна відповідальність</a:t>
            </a:r>
          </a:p>
        </p:txBody>
      </p:sp>
      <p:sp>
        <p:nvSpPr>
          <p:cNvPr id="3" name="Прямоугольник 2"/>
          <p:cNvSpPr/>
          <p:nvPr/>
        </p:nvSpPr>
        <p:spPr>
          <a:xfrm>
            <a:off x="1111099" y="1483037"/>
            <a:ext cx="10258254" cy="3755900"/>
          </a:xfrm>
          <a:prstGeom prst="rect">
            <a:avLst/>
          </a:prstGeom>
        </p:spPr>
        <p:txBody>
          <a:bodyPr wrap="square">
            <a:spAutoFit/>
          </a:bodyPr>
          <a:lstStyle/>
          <a:p>
            <a:pPr algn="just">
              <a:lnSpc>
                <a:spcPct val="115000"/>
              </a:lnSpc>
              <a:spcAft>
                <a:spcPts val="1000"/>
              </a:spcAft>
            </a:pPr>
            <a:r>
              <a:rPr lang="uk-UA" sz="1600" dirty="0">
                <a:effectLst/>
                <a:latin typeface="Roboto Condensed Light" panose="02000000000000000000" pitchFamily="2" charset="0"/>
                <a:ea typeface="Times New Roman" panose="02020603050405020304" pitchFamily="18" charset="0"/>
                <a:cs typeface="Roboto Condensed Light" panose="02000000000000000000" pitchFamily="2" charset="0"/>
              </a:rPr>
              <a:t>Верховний Суд у складі колегії суддів Касаційного господарського суду ухвалив постанову від   19 червня 2024 року  у справі №906/1155/20 (906/1113/21) </a:t>
            </a:r>
            <a:r>
              <a:rPr lang="uk-UA" sz="1600" dirty="0">
                <a:latin typeface="Roboto Condensed Light" panose="02000000000000000000" pitchFamily="2" charset="0"/>
                <a:ea typeface="Roboto Condensed Light" panose="02000000000000000000" pitchFamily="2" charset="0"/>
                <a:cs typeface="Times New Roman" pitchFamily="18" charset="0"/>
              </a:rPr>
              <a:t>де вказав висновки про застосування норм права, щодо субсидіарної відповідальності у справах про банкрутство.</a:t>
            </a:r>
          </a:p>
          <a:p>
            <a:pPr algn="just">
              <a:lnSpc>
                <a:spcPct val="115000"/>
              </a:lnSpc>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Підставою для передачі вказаної справи на розгляд палати стала необхідність:</a:t>
            </a:r>
          </a:p>
          <a:p>
            <a:pPr marR="60" algn="just">
              <a:spcAft>
                <a:spcPts val="1000"/>
              </a:spcAft>
            </a:pPr>
            <a:r>
              <a:rPr lang="uk-UA" sz="1600" dirty="0">
                <a:latin typeface="Roboto Condensed Light" panose="02000000000000000000" pitchFamily="2" charset="0"/>
                <a:ea typeface="Roboto Condensed Light" panose="02000000000000000000" pitchFamily="2" charset="0"/>
                <a:cs typeface="Times New Roman" pitchFamily="18" charset="0"/>
              </a:rPr>
              <a:t>- </a:t>
            </a:r>
            <a:r>
              <a:rPr lang="uk-UA" sz="1600" b="0" i="0" u="none" strike="noStrike" baseline="0" dirty="0">
                <a:latin typeface="Roboto Condensed Light" panose="02000000000000000000" pitchFamily="2" charset="0"/>
              </a:rPr>
              <a:t>вирішити питання щодо наявності/відсутності підстав для відступу від правової позиції про право вимоги щодо субсидіарної відповідальності у справі про банкрутство, викладеної Верховним  Судом</a:t>
            </a:r>
            <a:r>
              <a:rPr lang="uk-UA" sz="1600" b="1" i="0" u="none" strike="noStrike" baseline="0" dirty="0">
                <a:latin typeface="Roboto Condensed Light" panose="02000000000000000000" pitchFamily="2" charset="0"/>
              </a:rPr>
              <a:t> </a:t>
            </a:r>
            <a:r>
              <a:rPr lang="uk-UA" sz="1600" b="0" i="0" u="none" strike="noStrike" baseline="0" dirty="0">
                <a:latin typeface="Roboto Condensed Light" panose="02000000000000000000" pitchFamily="2" charset="0"/>
              </a:rPr>
              <a:t>у складі колегії суддів палати для розгляду справ про банкрутство Касаційного господарського суду в постанові від 26.05.2021 у справі №  912/2007/18; </a:t>
            </a:r>
          </a:p>
          <a:p>
            <a:pPr>
              <a:spcAft>
                <a:spcPts val="1000"/>
              </a:spcAft>
            </a:pPr>
            <a:r>
              <a:rPr lang="ru-RU" sz="1600" dirty="0">
                <a:latin typeface="Roboto Condensed Light" panose="02000000000000000000" pitchFamily="2" charset="0"/>
              </a:rPr>
              <a:t>- </a:t>
            </a:r>
            <a:r>
              <a:rPr lang="uk-UA" sz="1600" b="0" i="0" u="none" strike="noStrike" baseline="0" dirty="0">
                <a:latin typeface="Roboto Condensed Light" panose="02000000000000000000" pitchFamily="2" charset="0"/>
              </a:rPr>
              <a:t>уточнити правову позицію щодо моменту виникнення права вимоги субсидіарної відповідальності у справі про банкрутство, зокрема, до завершення формування у ліквідаційній процедурі боржника ліквідаційної маси та продажу майна боржника, що увійшло до складу ліквідаційної маси, до завершення розгляду у межах справи про банкрутство майнових спорів, стороною в яких є боржник тощо за правилами статті 7 КУзПБ</a:t>
            </a:r>
            <a:r>
              <a:rPr lang="ru-RU" sz="1800" b="0" i="0" u="none" strike="noStrike" baseline="0" dirty="0">
                <a:latin typeface="Roboto Condensed Light" panose="02000000000000000000" pitchFamily="2" charset="0"/>
              </a:rPr>
              <a:t>.</a:t>
            </a:r>
            <a:endParaRPr lang="uk-UA" sz="1600" dirty="0">
              <a:latin typeface="Roboto Condensed Light" panose="02000000000000000000" pitchFamily="2" charset="0"/>
              <a:ea typeface="Roboto Condensed Light" panose="02000000000000000000" pitchFamily="2" charset="0"/>
              <a:cs typeface="Times New Roman" pitchFamily="18" charset="0"/>
            </a:endParaRPr>
          </a:p>
          <a:p>
            <a:pPr algn="just">
              <a:lnSpc>
                <a:spcPct val="115000"/>
              </a:lnSpc>
              <a:spcAft>
                <a:spcPts val="1000"/>
              </a:spcAft>
            </a:pPr>
            <a:endParaRPr lang="uk-UA" sz="1600" dirty="0">
              <a:latin typeface="Roboto Condensed Light" panose="02000000000000000000" pitchFamily="2" charset="0"/>
              <a:ea typeface="Roboto Condensed Light" panose="02000000000000000000" pitchFamily="2" charset="0"/>
              <a:cs typeface="Times New Roman" pitchFamily="18" charset="0"/>
            </a:endParaRPr>
          </a:p>
        </p:txBody>
      </p:sp>
      <p:sp>
        <p:nvSpPr>
          <p:cNvPr id="2" name="Місце для номера слайда 1">
            <a:extLst>
              <a:ext uri="{FF2B5EF4-FFF2-40B4-BE49-F238E27FC236}">
                <a16:creationId xmlns:a16="http://schemas.microsoft.com/office/drawing/2014/main" id="{5877D21A-0DE9-B47F-6A6E-AFBFE2B5E0EB}"/>
              </a:ext>
            </a:extLst>
          </p:cNvPr>
          <p:cNvSpPr>
            <a:spLocks noGrp="1"/>
          </p:cNvSpPr>
          <p:nvPr>
            <p:ph type="sldNum" sz="quarter" idx="12"/>
          </p:nvPr>
        </p:nvSpPr>
        <p:spPr/>
        <p:txBody>
          <a:bodyPr/>
          <a:lstStyle/>
          <a:p>
            <a:fld id="{E31F88C0-7908-8242-B816-1B240D45A7D7}" type="slidenum">
              <a:rPr lang="en-US" smtClean="0"/>
              <a:pPr/>
              <a:t>9</a:t>
            </a:fld>
            <a:endParaRPr lang="en-US" dirty="0"/>
          </a:p>
        </p:txBody>
      </p:sp>
    </p:spTree>
    <p:extLst>
      <p:ext uri="{BB962C8B-B14F-4D97-AF65-F5344CB8AC3E}">
        <p14:creationId xmlns:p14="http://schemas.microsoft.com/office/powerpoint/2010/main" val="5392645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4575</TotalTime>
  <Words>3031</Words>
  <Application>Microsoft Office PowerPoint</Application>
  <PresentationFormat>Широкий екран</PresentationFormat>
  <Paragraphs>141</Paragraphs>
  <Slides>16</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16</vt:i4>
      </vt:variant>
    </vt:vector>
  </HeadingPairs>
  <TitlesOfParts>
    <vt:vector size="21" baseType="lpstr">
      <vt:lpstr>Arial</vt:lpstr>
      <vt:lpstr>Calibri</vt:lpstr>
      <vt:lpstr>Calibri Light</vt:lpstr>
      <vt:lpstr>Roboto Condensed Light</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Результати здійснення правосуддя Верховним Судом</dc:title>
  <dc:creator>Johny Puk</dc:creator>
  <cp:lastModifiedBy>Жуков С.В.</cp:lastModifiedBy>
  <cp:revision>414</cp:revision>
  <cp:lastPrinted>2023-06-01T11:29:23Z</cp:lastPrinted>
  <dcterms:created xsi:type="dcterms:W3CDTF">2019-05-13T19:51:33Z</dcterms:created>
  <dcterms:modified xsi:type="dcterms:W3CDTF">2024-10-16T11:44:45Z</dcterms:modified>
</cp:coreProperties>
</file>