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68" r:id="rId2"/>
    <p:sldId id="271" r:id="rId3"/>
    <p:sldId id="272" r:id="rId4"/>
    <p:sldId id="273" r:id="rId5"/>
    <p:sldId id="274" r:id="rId6"/>
    <p:sldId id="275" r:id="rId7"/>
    <p:sldId id="276" r:id="rId8"/>
    <p:sldId id="278" r:id="rId9"/>
    <p:sldId id="277" r:id="rId10"/>
    <p:sldId id="285" r:id="rId11"/>
    <p:sldId id="279" r:id="rId12"/>
    <p:sldId id="280" r:id="rId13"/>
    <p:sldId id="281" r:id="rId14"/>
    <p:sldId id="282" r:id="rId15"/>
    <p:sldId id="283" r:id="rId16"/>
    <p:sldId id="28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qOQlrG3nU7PhxesJvUaDeBZdd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зур Влада Миколаївна" initials="МВМ" lastIdx="1" clrIdx="0">
    <p:extLst>
      <p:ext uri="{19B8F6BF-5375-455C-9EA6-DF929625EA0E}">
        <p15:presenceInfo xmlns:p15="http://schemas.microsoft.com/office/powerpoint/2012/main" userId="S-1-5-21-3175947892-1494850438-2699202094-8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713352-ACF0-4D86-98E8-168B641B8219}">
  <a:tblStyle styleId="{6B713352-ACF0-4D86-98E8-168B641B82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2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99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76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801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213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04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66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18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68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22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05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24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4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723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Титульный слайд">
  <p:cSld name="14_Титульный слайд">
    <p:spTree>
      <p:nvGrpSpPr>
        <p:cNvPr id="1" name="Shape 89"/>
        <p:cNvGrpSpPr/>
        <p:nvPr/>
      </p:nvGrpSpPr>
      <p:grpSpPr>
        <a:xfrm>
          <a:off x="0" y="0"/>
          <a:ext cx="0" cy="0"/>
          <a:chOff x="0" y="0"/>
          <a:chExt cx="0" cy="0"/>
        </a:xfrm>
      </p:grpSpPr>
      <p:sp>
        <p:nvSpPr>
          <p:cNvPr id="90" name="Google Shape;90;p34"/>
          <p:cNvSpPr/>
          <p:nvPr/>
        </p:nvSpPr>
        <p:spPr>
          <a:xfrm>
            <a:off x="5718627" y="2032000"/>
            <a:ext cx="1780903" cy="45719"/>
          </a:xfrm>
          <a:prstGeom prst="rect">
            <a:avLst/>
          </a:prstGeom>
          <a:solidFill>
            <a:srgbClr val="76B8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6B82A"/>
              </a:solidFill>
              <a:latin typeface="Calibri"/>
              <a:ea typeface="Calibri"/>
              <a:cs typeface="Calibri"/>
              <a:sym typeface="Calibri"/>
            </a:endParaRPr>
          </a:p>
        </p:txBody>
      </p:sp>
      <p:sp>
        <p:nvSpPr>
          <p:cNvPr id="91" name="Google Shape;91;p34"/>
          <p:cNvSpPr txBox="1">
            <a:spLocks noGrp="1"/>
          </p:cNvSpPr>
          <p:nvPr>
            <p:ph type="body" idx="1"/>
          </p:nvPr>
        </p:nvSpPr>
        <p:spPr>
          <a:xfrm>
            <a:off x="5718626" y="2516552"/>
            <a:ext cx="5599613" cy="3315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4"/>
          <p:cNvSpPr txBox="1">
            <a:spLocks noGrp="1"/>
          </p:cNvSpPr>
          <p:nvPr>
            <p:ph type="ctrTitle"/>
          </p:nvPr>
        </p:nvSpPr>
        <p:spPr>
          <a:xfrm>
            <a:off x="5718626" y="1234658"/>
            <a:ext cx="5599613" cy="7973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5B9"/>
              </a:buClr>
              <a:buSzPts val="3000"/>
              <a:buFont typeface="Verdana"/>
              <a:buNone/>
              <a:defRPr sz="3000" b="1">
                <a:solidFill>
                  <a:srgbClr val="0055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3" name="Google Shape;93;p34"/>
          <p:cNvPicPr preferRelativeResize="0"/>
          <p:nvPr/>
        </p:nvPicPr>
        <p:blipFill rotWithShape="1">
          <a:blip r:embed="rId2">
            <a:alphaModFix/>
          </a:blip>
          <a:srcRect/>
          <a:stretch/>
        </p:blipFill>
        <p:spPr>
          <a:xfrm>
            <a:off x="630351" y="427406"/>
            <a:ext cx="2015258" cy="3724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Заголовок и объект">
  <p:cSld name="3_Заголовок и объект">
    <p:spTree>
      <p:nvGrpSpPr>
        <p:cNvPr id="1" name="Shape 143"/>
        <p:cNvGrpSpPr/>
        <p:nvPr/>
      </p:nvGrpSpPr>
      <p:grpSpPr>
        <a:xfrm>
          <a:off x="0" y="0"/>
          <a:ext cx="0" cy="0"/>
          <a:chOff x="0" y="0"/>
          <a:chExt cx="0" cy="0"/>
        </a:xfrm>
      </p:grpSpPr>
      <p:pic>
        <p:nvPicPr>
          <p:cNvPr id="144" name="Google Shape;144;p46"/>
          <p:cNvPicPr preferRelativeResize="0"/>
          <p:nvPr/>
        </p:nvPicPr>
        <p:blipFill rotWithShape="1">
          <a:blip r:embed="rId2">
            <a:alphaModFix/>
          </a:blip>
          <a:srcRect/>
          <a:stretch/>
        </p:blipFill>
        <p:spPr>
          <a:xfrm>
            <a:off x="0" y="0"/>
            <a:ext cx="12468601"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Заголовок и объект">
  <p:cSld name="4_Заголовок и объект">
    <p:spTree>
      <p:nvGrpSpPr>
        <p:cNvPr id="1" name="Shape 145"/>
        <p:cNvGrpSpPr/>
        <p:nvPr/>
      </p:nvGrpSpPr>
      <p:grpSpPr>
        <a:xfrm>
          <a:off x="0" y="0"/>
          <a:ext cx="0" cy="0"/>
          <a:chOff x="0" y="0"/>
          <a:chExt cx="0" cy="0"/>
        </a:xfrm>
      </p:grpSpPr>
      <p:pic>
        <p:nvPicPr>
          <p:cNvPr id="146" name="Google Shape;146;p47"/>
          <p:cNvPicPr preferRelativeResize="0"/>
          <p:nvPr/>
        </p:nvPicPr>
        <p:blipFill rotWithShape="1">
          <a:blip r:embed="rId2">
            <a:alphaModFix/>
          </a:blip>
          <a:srcRect/>
          <a:stretch/>
        </p:blipFill>
        <p:spPr>
          <a:xfrm>
            <a:off x="-1" y="1"/>
            <a:ext cx="12192591"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47"/>
        <p:cNvGrpSpPr/>
        <p:nvPr/>
      </p:nvGrpSpPr>
      <p:grpSpPr>
        <a:xfrm>
          <a:off x="0" y="0"/>
          <a:ext cx="0" cy="0"/>
          <a:chOff x="0" y="0"/>
          <a:chExt cx="0" cy="0"/>
        </a:xfrm>
      </p:grpSpPr>
      <p:sp>
        <p:nvSpPr>
          <p:cNvPr id="148" name="Google Shape;148;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0" name="Google Shape;15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53"/>
        <p:cNvGrpSpPr/>
        <p:nvPr/>
      </p:nvGrpSpPr>
      <p:grpSpPr>
        <a:xfrm>
          <a:off x="0" y="0"/>
          <a:ext cx="0" cy="0"/>
          <a:chOff x="0" y="0"/>
          <a:chExt cx="0" cy="0"/>
        </a:xfrm>
      </p:grpSpPr>
      <p:sp>
        <p:nvSpPr>
          <p:cNvPr id="154" name="Google Shape;15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60"/>
        <p:cNvGrpSpPr/>
        <p:nvPr/>
      </p:nvGrpSpPr>
      <p:grpSpPr>
        <a:xfrm>
          <a:off x="0" y="0"/>
          <a:ext cx="0" cy="0"/>
          <a:chOff x="0" y="0"/>
          <a:chExt cx="0" cy="0"/>
        </a:xfrm>
      </p:grpSpPr>
      <p:sp>
        <p:nvSpPr>
          <p:cNvPr id="161" name="Google Shape;16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69"/>
        <p:cNvGrpSpPr/>
        <p:nvPr/>
      </p:nvGrpSpPr>
      <p:grpSpPr>
        <a:xfrm>
          <a:off x="0" y="0"/>
          <a:ext cx="0" cy="0"/>
          <a:chOff x="0" y="0"/>
          <a:chExt cx="0" cy="0"/>
        </a:xfrm>
      </p:grpSpPr>
      <p:sp>
        <p:nvSpPr>
          <p:cNvPr id="170" name="Google Shape;17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74"/>
        <p:cNvGrpSpPr/>
        <p:nvPr/>
      </p:nvGrpSpPr>
      <p:grpSpPr>
        <a:xfrm>
          <a:off x="0" y="0"/>
          <a:ext cx="0" cy="0"/>
          <a:chOff x="0" y="0"/>
          <a:chExt cx="0" cy="0"/>
        </a:xfrm>
      </p:grpSpPr>
      <p:sp>
        <p:nvSpPr>
          <p:cNvPr id="175" name="Google Shape;1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1" name="Google Shape;18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2" name="Google Shape;18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85"/>
        <p:cNvGrpSpPr/>
        <p:nvPr/>
      </p:nvGrpSpPr>
      <p:grpSpPr>
        <a:xfrm>
          <a:off x="0" y="0"/>
          <a:ext cx="0" cy="0"/>
          <a:chOff x="0" y="0"/>
          <a:chExt cx="0" cy="0"/>
        </a:xfrm>
      </p:grpSpPr>
      <p:sp>
        <p:nvSpPr>
          <p:cNvPr id="186" name="Google Shape;18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4"/>
          <p:cNvSpPr>
            <a:spLocks noGrp="1"/>
          </p:cNvSpPr>
          <p:nvPr>
            <p:ph type="pic" idx="2"/>
          </p:nvPr>
        </p:nvSpPr>
        <p:spPr>
          <a:xfrm>
            <a:off x="5183188" y="987425"/>
            <a:ext cx="6172200" cy="4873625"/>
          </a:xfrm>
          <a:prstGeom prst="rect">
            <a:avLst/>
          </a:prstGeom>
          <a:noFill/>
          <a:ln>
            <a:noFill/>
          </a:ln>
        </p:spPr>
      </p:sp>
      <p:sp>
        <p:nvSpPr>
          <p:cNvPr id="188" name="Google Shape;18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9" name="Google Shape;18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92"/>
        <p:cNvGrpSpPr/>
        <p:nvPr/>
      </p:nvGrpSpPr>
      <p:grpSpPr>
        <a:xfrm>
          <a:off x="0" y="0"/>
          <a:ext cx="0" cy="0"/>
          <a:chOff x="0" y="0"/>
          <a:chExt cx="0" cy="0"/>
        </a:xfrm>
      </p:grpSpPr>
      <p:sp>
        <p:nvSpPr>
          <p:cNvPr id="193" name="Google Shape;19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6_Титульный слайд">
  <p:cSld name="16_Титульный слайд">
    <p:spTree>
      <p:nvGrpSpPr>
        <p:cNvPr id="1" name="Shape 98"/>
        <p:cNvGrpSpPr/>
        <p:nvPr/>
      </p:nvGrpSpPr>
      <p:grpSpPr>
        <a:xfrm>
          <a:off x="0" y="0"/>
          <a:ext cx="0" cy="0"/>
          <a:chOff x="0" y="0"/>
          <a:chExt cx="0" cy="0"/>
        </a:xfrm>
      </p:grpSpPr>
      <p:sp>
        <p:nvSpPr>
          <p:cNvPr id="99" name="Google Shape;99;p36"/>
          <p:cNvSpPr/>
          <p:nvPr/>
        </p:nvSpPr>
        <p:spPr>
          <a:xfrm>
            <a:off x="627017" y="2032000"/>
            <a:ext cx="1780903" cy="45719"/>
          </a:xfrm>
          <a:prstGeom prst="rect">
            <a:avLst/>
          </a:prstGeom>
          <a:solidFill>
            <a:srgbClr val="76B8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6B82A"/>
              </a:solidFill>
              <a:latin typeface="Calibri"/>
              <a:ea typeface="Calibri"/>
              <a:cs typeface="Calibri"/>
              <a:sym typeface="Calibri"/>
            </a:endParaRPr>
          </a:p>
        </p:txBody>
      </p:sp>
      <p:sp>
        <p:nvSpPr>
          <p:cNvPr id="100" name="Google Shape;100;p36"/>
          <p:cNvSpPr txBox="1">
            <a:spLocks noGrp="1"/>
          </p:cNvSpPr>
          <p:nvPr>
            <p:ph type="body" idx="1"/>
          </p:nvPr>
        </p:nvSpPr>
        <p:spPr>
          <a:xfrm>
            <a:off x="627018" y="2516552"/>
            <a:ext cx="8699862" cy="3315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6"/>
          <p:cNvSpPr txBox="1">
            <a:spLocks noGrp="1"/>
          </p:cNvSpPr>
          <p:nvPr>
            <p:ph type="ctrTitle"/>
          </p:nvPr>
        </p:nvSpPr>
        <p:spPr>
          <a:xfrm>
            <a:off x="627018" y="1234658"/>
            <a:ext cx="8699862" cy="7973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5B9"/>
              </a:buClr>
              <a:buSzPts val="3000"/>
              <a:buFont typeface="Verdana"/>
              <a:buNone/>
              <a:defRPr sz="3000" b="1">
                <a:solidFill>
                  <a:srgbClr val="0055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36"/>
          <p:cNvPicPr preferRelativeResize="0"/>
          <p:nvPr/>
        </p:nvPicPr>
        <p:blipFill rotWithShape="1">
          <a:blip r:embed="rId2">
            <a:alphaModFix/>
          </a:blip>
          <a:srcRect/>
          <a:stretch/>
        </p:blipFill>
        <p:spPr>
          <a:xfrm>
            <a:off x="9793200" y="0"/>
            <a:ext cx="2398800" cy="2903221"/>
          </a:xfrm>
          <a:prstGeom prst="rect">
            <a:avLst/>
          </a:prstGeom>
          <a:noFill/>
          <a:ln>
            <a:noFill/>
          </a:ln>
        </p:spPr>
      </p:pic>
      <p:pic>
        <p:nvPicPr>
          <p:cNvPr id="103" name="Google Shape;103;p36"/>
          <p:cNvPicPr preferRelativeResize="0"/>
          <p:nvPr/>
        </p:nvPicPr>
        <p:blipFill rotWithShape="1">
          <a:blip r:embed="rId3">
            <a:alphaModFix/>
          </a:blip>
          <a:srcRect/>
          <a:stretch/>
        </p:blipFill>
        <p:spPr>
          <a:xfrm>
            <a:off x="630351" y="427406"/>
            <a:ext cx="2015258" cy="3724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98"/>
        <p:cNvGrpSpPr/>
        <p:nvPr/>
      </p:nvGrpSpPr>
      <p:grpSpPr>
        <a:xfrm>
          <a:off x="0" y="0"/>
          <a:ext cx="0" cy="0"/>
          <a:chOff x="0" y="0"/>
          <a:chExt cx="0" cy="0"/>
        </a:xfrm>
      </p:grpSpPr>
      <p:sp>
        <p:nvSpPr>
          <p:cNvPr id="199" name="Google Shape;19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Титульный слайд">
  <p:cSld name="3_Титульный слайд">
    <p:spTree>
      <p:nvGrpSpPr>
        <p:cNvPr id="1" name="Shape 114"/>
        <p:cNvGrpSpPr/>
        <p:nvPr/>
      </p:nvGrpSpPr>
      <p:grpSpPr>
        <a:xfrm>
          <a:off x="0" y="0"/>
          <a:ext cx="0" cy="0"/>
          <a:chOff x="0" y="0"/>
          <a:chExt cx="0" cy="0"/>
        </a:xfrm>
      </p:grpSpPr>
      <p:pic>
        <p:nvPicPr>
          <p:cNvPr id="115" name="Google Shape;115;p39"/>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116" name="Google Shape;116;p39"/>
          <p:cNvPicPr preferRelativeResize="0"/>
          <p:nvPr/>
        </p:nvPicPr>
        <p:blipFill rotWithShape="1">
          <a:blip r:embed="rId3">
            <a:alphaModFix/>
          </a:blip>
          <a:srcRect/>
          <a:stretch/>
        </p:blipFill>
        <p:spPr>
          <a:xfrm>
            <a:off x="0" y="1187"/>
            <a:ext cx="12192000" cy="6855625"/>
          </a:xfrm>
          <a:prstGeom prst="rect">
            <a:avLst/>
          </a:prstGeom>
          <a:noFill/>
          <a:ln>
            <a:noFill/>
          </a:ln>
        </p:spPr>
      </p:pic>
      <p:sp>
        <p:nvSpPr>
          <p:cNvPr id="117" name="Google Shape;117;p39"/>
          <p:cNvSpPr txBox="1">
            <a:spLocks noGrp="1"/>
          </p:cNvSpPr>
          <p:nvPr>
            <p:ph type="ctrTitle"/>
          </p:nvPr>
        </p:nvSpPr>
        <p:spPr>
          <a:xfrm>
            <a:off x="627018" y="4780498"/>
            <a:ext cx="6261462" cy="4446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5B9"/>
              </a:buClr>
              <a:buSzPts val="3000"/>
              <a:buFont typeface="Verdana"/>
              <a:buNone/>
              <a:defRPr sz="3000" b="1">
                <a:solidFill>
                  <a:srgbClr val="0055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9"/>
          <p:cNvSpPr txBox="1">
            <a:spLocks noGrp="1"/>
          </p:cNvSpPr>
          <p:nvPr>
            <p:ph type="subTitle" idx="1"/>
          </p:nvPr>
        </p:nvSpPr>
        <p:spPr>
          <a:xfrm>
            <a:off x="627018" y="5225143"/>
            <a:ext cx="6261462" cy="5524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055B9"/>
              </a:buClr>
              <a:buSzPts val="1800"/>
              <a:buNone/>
              <a:defRPr sz="1800">
                <a:solidFill>
                  <a:srgbClr val="0055B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9" name="Google Shape;119;p39"/>
          <p:cNvPicPr preferRelativeResize="0"/>
          <p:nvPr/>
        </p:nvPicPr>
        <p:blipFill rotWithShape="1">
          <a:blip r:embed="rId4">
            <a:alphaModFix/>
          </a:blip>
          <a:srcRect/>
          <a:stretch/>
        </p:blipFill>
        <p:spPr>
          <a:xfrm>
            <a:off x="627018" y="558271"/>
            <a:ext cx="2975502" cy="5498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Титульный слайд">
  <p:cSld name="5_Титульный слайд">
    <p:spTree>
      <p:nvGrpSpPr>
        <p:cNvPr id="1" name="Shape 120"/>
        <p:cNvGrpSpPr/>
        <p:nvPr/>
      </p:nvGrpSpPr>
      <p:grpSpPr>
        <a:xfrm>
          <a:off x="0" y="0"/>
          <a:ext cx="0" cy="0"/>
          <a:chOff x="0" y="0"/>
          <a:chExt cx="0" cy="0"/>
        </a:xfrm>
      </p:grpSpPr>
      <p:sp>
        <p:nvSpPr>
          <p:cNvPr id="121" name="Google Shape;121;p40"/>
          <p:cNvSpPr>
            <a:spLocks noGrp="1"/>
          </p:cNvSpPr>
          <p:nvPr>
            <p:ph type="pic" idx="2"/>
          </p:nvPr>
        </p:nvSpPr>
        <p:spPr>
          <a:xfrm>
            <a:off x="0" y="0"/>
            <a:ext cx="12192000" cy="6857999"/>
          </a:xfrm>
          <a:prstGeom prst="rect">
            <a:avLst/>
          </a:prstGeom>
          <a:noFill/>
          <a:ln>
            <a:noFill/>
          </a:ln>
        </p:spPr>
      </p:sp>
      <p:sp>
        <p:nvSpPr>
          <p:cNvPr id="122" name="Google Shape;122;p40"/>
          <p:cNvSpPr txBox="1">
            <a:spLocks noGrp="1"/>
          </p:cNvSpPr>
          <p:nvPr>
            <p:ph type="ctrTitle"/>
          </p:nvPr>
        </p:nvSpPr>
        <p:spPr>
          <a:xfrm>
            <a:off x="627018" y="4780498"/>
            <a:ext cx="6261462" cy="4446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Verdana"/>
              <a:buNone/>
              <a:defRPr sz="3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0"/>
          <p:cNvSpPr txBox="1">
            <a:spLocks noGrp="1"/>
          </p:cNvSpPr>
          <p:nvPr>
            <p:ph type="subTitle" idx="1"/>
          </p:nvPr>
        </p:nvSpPr>
        <p:spPr>
          <a:xfrm>
            <a:off x="627018" y="5225143"/>
            <a:ext cx="6261462" cy="5524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Титульный слайд">
  <p:cSld name="17_Титульный слайд">
    <p:spTree>
      <p:nvGrpSpPr>
        <p:cNvPr id="1" name="Shape 124"/>
        <p:cNvGrpSpPr/>
        <p:nvPr/>
      </p:nvGrpSpPr>
      <p:grpSpPr>
        <a:xfrm>
          <a:off x="0" y="0"/>
          <a:ext cx="0" cy="0"/>
          <a:chOff x="0" y="0"/>
          <a:chExt cx="0" cy="0"/>
        </a:xfrm>
      </p:grpSpPr>
      <p:sp>
        <p:nvSpPr>
          <p:cNvPr id="125" name="Google Shape;125;p41"/>
          <p:cNvSpPr/>
          <p:nvPr/>
        </p:nvSpPr>
        <p:spPr>
          <a:xfrm>
            <a:off x="627017" y="2032000"/>
            <a:ext cx="1780903" cy="45719"/>
          </a:xfrm>
          <a:prstGeom prst="rect">
            <a:avLst/>
          </a:prstGeom>
          <a:solidFill>
            <a:srgbClr val="76B8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6B82A"/>
              </a:solidFill>
              <a:latin typeface="Calibri"/>
              <a:ea typeface="Calibri"/>
              <a:cs typeface="Calibri"/>
              <a:sym typeface="Calibri"/>
            </a:endParaRPr>
          </a:p>
        </p:txBody>
      </p:sp>
      <p:sp>
        <p:nvSpPr>
          <p:cNvPr id="126" name="Google Shape;126;p41"/>
          <p:cNvSpPr txBox="1">
            <a:spLocks noGrp="1"/>
          </p:cNvSpPr>
          <p:nvPr>
            <p:ph type="body" idx="1"/>
          </p:nvPr>
        </p:nvSpPr>
        <p:spPr>
          <a:xfrm>
            <a:off x="627018" y="2516552"/>
            <a:ext cx="8699862" cy="3315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1"/>
          <p:cNvSpPr txBox="1">
            <a:spLocks noGrp="1"/>
          </p:cNvSpPr>
          <p:nvPr>
            <p:ph type="ctrTitle"/>
          </p:nvPr>
        </p:nvSpPr>
        <p:spPr>
          <a:xfrm>
            <a:off x="627018" y="1234658"/>
            <a:ext cx="8699862" cy="7973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55B9"/>
              </a:buClr>
              <a:buSzPts val="3000"/>
              <a:buFont typeface="Verdana"/>
              <a:buNone/>
              <a:defRPr sz="3000" b="1">
                <a:solidFill>
                  <a:srgbClr val="0055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8" name="Google Shape;128;p41"/>
          <p:cNvPicPr preferRelativeResize="0"/>
          <p:nvPr/>
        </p:nvPicPr>
        <p:blipFill rotWithShape="1">
          <a:blip r:embed="rId2">
            <a:alphaModFix/>
          </a:blip>
          <a:srcRect/>
          <a:stretch/>
        </p:blipFill>
        <p:spPr>
          <a:xfrm>
            <a:off x="630351" y="427406"/>
            <a:ext cx="2015258" cy="372434"/>
          </a:xfrm>
          <a:prstGeom prst="rect">
            <a:avLst/>
          </a:prstGeom>
          <a:noFill/>
          <a:ln>
            <a:noFill/>
          </a:ln>
        </p:spPr>
      </p:pic>
      <p:pic>
        <p:nvPicPr>
          <p:cNvPr id="129" name="Google Shape;129;p41"/>
          <p:cNvPicPr preferRelativeResize="0"/>
          <p:nvPr/>
        </p:nvPicPr>
        <p:blipFill rotWithShape="1">
          <a:blip r:embed="rId3">
            <a:alphaModFix/>
          </a:blip>
          <a:srcRect l="-1" t="8706" r="48040" b="35954"/>
          <a:stretch/>
        </p:blipFill>
        <p:spPr>
          <a:xfrm rot="10800000" flipH="1">
            <a:off x="9793201" y="0"/>
            <a:ext cx="2398799" cy="35085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0_Титульный слайд">
  <p:cSld name="20_Титульный слайд">
    <p:spTree>
      <p:nvGrpSpPr>
        <p:cNvPr id="1" name="Shape 130"/>
        <p:cNvGrpSpPr/>
        <p:nvPr/>
      </p:nvGrpSpPr>
      <p:grpSpPr>
        <a:xfrm>
          <a:off x="0" y="0"/>
          <a:ext cx="0" cy="0"/>
          <a:chOff x="0" y="0"/>
          <a:chExt cx="0" cy="0"/>
        </a:xfrm>
      </p:grpSpPr>
      <p:pic>
        <p:nvPicPr>
          <p:cNvPr id="131" name="Google Shape;131;p42"/>
          <p:cNvPicPr preferRelativeResize="0"/>
          <p:nvPr/>
        </p:nvPicPr>
        <p:blipFill rotWithShape="1">
          <a:blip r:embed="rId2">
            <a:alphaModFix/>
          </a:blip>
          <a:srcRect/>
          <a:stretch/>
        </p:blipFill>
        <p:spPr>
          <a:xfrm>
            <a:off x="-1" y="0"/>
            <a:ext cx="12192001" cy="6858000"/>
          </a:xfrm>
          <a:prstGeom prst="rect">
            <a:avLst/>
          </a:prstGeom>
          <a:noFill/>
          <a:ln>
            <a:noFill/>
          </a:ln>
        </p:spPr>
      </p:pic>
      <p:sp>
        <p:nvSpPr>
          <p:cNvPr id="132" name="Google Shape;132;p42"/>
          <p:cNvSpPr/>
          <p:nvPr/>
        </p:nvSpPr>
        <p:spPr>
          <a:xfrm>
            <a:off x="627017" y="2032000"/>
            <a:ext cx="1780903" cy="45719"/>
          </a:xfrm>
          <a:prstGeom prst="rect">
            <a:avLst/>
          </a:prstGeom>
          <a:solidFill>
            <a:srgbClr val="76B8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6B82A"/>
              </a:solidFill>
              <a:latin typeface="Calibri"/>
              <a:ea typeface="Calibri"/>
              <a:cs typeface="Calibri"/>
              <a:sym typeface="Calibri"/>
            </a:endParaRPr>
          </a:p>
        </p:txBody>
      </p:sp>
      <p:sp>
        <p:nvSpPr>
          <p:cNvPr id="133" name="Google Shape;133;p42"/>
          <p:cNvSpPr txBox="1">
            <a:spLocks noGrp="1"/>
          </p:cNvSpPr>
          <p:nvPr>
            <p:ph type="body" idx="1"/>
          </p:nvPr>
        </p:nvSpPr>
        <p:spPr>
          <a:xfrm>
            <a:off x="627018" y="2516552"/>
            <a:ext cx="8699862" cy="33152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2"/>
          <p:cNvSpPr txBox="1">
            <a:spLocks noGrp="1"/>
          </p:cNvSpPr>
          <p:nvPr>
            <p:ph type="ctrTitle"/>
          </p:nvPr>
        </p:nvSpPr>
        <p:spPr>
          <a:xfrm>
            <a:off x="627018" y="1234658"/>
            <a:ext cx="8699862" cy="7973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Verdana"/>
              <a:buNone/>
              <a:defRPr sz="3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42"/>
          <p:cNvPicPr preferRelativeResize="0"/>
          <p:nvPr/>
        </p:nvPicPr>
        <p:blipFill rotWithShape="1">
          <a:blip r:embed="rId3">
            <a:alphaModFix/>
          </a:blip>
          <a:srcRect l="-1" t="8706" r="48040" b="35954"/>
          <a:stretch/>
        </p:blipFill>
        <p:spPr>
          <a:xfrm rot="10800000" flipH="1">
            <a:off x="9793201" y="0"/>
            <a:ext cx="2398799" cy="3508513"/>
          </a:xfrm>
          <a:prstGeom prst="rect">
            <a:avLst/>
          </a:prstGeom>
          <a:noFill/>
          <a:ln>
            <a:noFill/>
          </a:ln>
        </p:spPr>
      </p:pic>
      <p:pic>
        <p:nvPicPr>
          <p:cNvPr id="136" name="Google Shape;136;p42"/>
          <p:cNvPicPr preferRelativeResize="0"/>
          <p:nvPr/>
        </p:nvPicPr>
        <p:blipFill rotWithShape="1">
          <a:blip r:embed="rId4">
            <a:alphaModFix/>
          </a:blip>
          <a:srcRect/>
          <a:stretch/>
        </p:blipFill>
        <p:spPr>
          <a:xfrm>
            <a:off x="627019" y="435293"/>
            <a:ext cx="2018588" cy="3730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37"/>
        <p:cNvGrpSpPr/>
        <p:nvPr/>
      </p:nvGrpSpPr>
      <p:grpSpPr>
        <a:xfrm>
          <a:off x="0" y="0"/>
          <a:ext cx="0" cy="0"/>
          <a:chOff x="0" y="0"/>
          <a:chExt cx="0" cy="0"/>
        </a:xfrm>
      </p:grpSpPr>
      <p:pic>
        <p:nvPicPr>
          <p:cNvPr id="138" name="Google Shape;138;p43"/>
          <p:cNvPicPr preferRelativeResize="0"/>
          <p:nvPr/>
        </p:nvPicPr>
        <p:blipFill rotWithShape="1">
          <a:blip r:embed="rId2">
            <a:alphaModFix/>
          </a:blip>
          <a:srcRect/>
          <a:stretch/>
        </p:blipFill>
        <p:spPr>
          <a:xfrm>
            <a:off x="-1" y="0"/>
            <a:ext cx="12192001"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Заголовок и объект">
  <p:cSld name="1_Заголовок и объект">
    <p:spTree>
      <p:nvGrpSpPr>
        <p:cNvPr id="1" name="Shape 139"/>
        <p:cNvGrpSpPr/>
        <p:nvPr/>
      </p:nvGrpSpPr>
      <p:grpSpPr>
        <a:xfrm>
          <a:off x="0" y="0"/>
          <a:ext cx="0" cy="0"/>
          <a:chOff x="0" y="0"/>
          <a:chExt cx="0" cy="0"/>
        </a:xfrm>
      </p:grpSpPr>
      <p:pic>
        <p:nvPicPr>
          <p:cNvPr id="140" name="Google Shape;140;p4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Заголовок и объект">
  <p:cSld name="2_Заголовок и объект">
    <p:spTree>
      <p:nvGrpSpPr>
        <p:cNvPr id="1" name="Shape 141"/>
        <p:cNvGrpSpPr/>
        <p:nvPr/>
      </p:nvGrpSpPr>
      <p:grpSpPr>
        <a:xfrm>
          <a:off x="0" y="0"/>
          <a:ext cx="0" cy="0"/>
          <a:chOff x="0" y="0"/>
          <a:chExt cx="0" cy="0"/>
        </a:xfrm>
      </p:grpSpPr>
      <p:pic>
        <p:nvPicPr>
          <p:cNvPr id="142" name="Google Shape;142;p45"/>
          <p:cNvPicPr preferRelativeResize="0"/>
          <p:nvPr/>
        </p:nvPicPr>
        <p:blipFill rotWithShape="1">
          <a:blip r:embed="rId2">
            <a:alphaModFix/>
          </a:blip>
          <a:srcRect/>
          <a:stretch/>
        </p:blipFill>
        <p:spPr>
          <a:xfrm>
            <a:off x="-1" y="0"/>
            <a:ext cx="12280359"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76B82A"/>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Verdana"/>
                <a:ea typeface="Verdana"/>
                <a:cs typeface="Verdana"/>
                <a:sym typeface="Verdana"/>
              </a:defRPr>
            </a:lvl1pPr>
            <a:lvl2pPr marL="0" marR="0" lvl="1" indent="0" algn="r" rtl="0">
              <a:spcBef>
                <a:spcPts val="0"/>
              </a:spcBef>
              <a:buNone/>
              <a:defRPr sz="900" b="0" i="0" u="none" strike="noStrike" cap="none">
                <a:solidFill>
                  <a:srgbClr val="888888"/>
                </a:solidFill>
                <a:latin typeface="Verdana"/>
                <a:ea typeface="Verdana"/>
                <a:cs typeface="Verdana"/>
                <a:sym typeface="Verdana"/>
              </a:defRPr>
            </a:lvl2pPr>
            <a:lvl3pPr marL="0" marR="0" lvl="2" indent="0" algn="r" rtl="0">
              <a:spcBef>
                <a:spcPts val="0"/>
              </a:spcBef>
              <a:buNone/>
              <a:defRPr sz="900" b="0" i="0" u="none" strike="noStrike" cap="none">
                <a:solidFill>
                  <a:srgbClr val="888888"/>
                </a:solidFill>
                <a:latin typeface="Verdana"/>
                <a:ea typeface="Verdana"/>
                <a:cs typeface="Verdana"/>
                <a:sym typeface="Verdana"/>
              </a:defRPr>
            </a:lvl3pPr>
            <a:lvl4pPr marL="0" marR="0" lvl="3" indent="0" algn="r" rtl="0">
              <a:spcBef>
                <a:spcPts val="0"/>
              </a:spcBef>
              <a:buNone/>
              <a:defRPr sz="900" b="0" i="0" u="none" strike="noStrike" cap="none">
                <a:solidFill>
                  <a:srgbClr val="888888"/>
                </a:solidFill>
                <a:latin typeface="Verdana"/>
                <a:ea typeface="Verdana"/>
                <a:cs typeface="Verdana"/>
                <a:sym typeface="Verdana"/>
              </a:defRPr>
            </a:lvl4pPr>
            <a:lvl5pPr marL="0" marR="0" lvl="4" indent="0" algn="r" rtl="0">
              <a:spcBef>
                <a:spcPts val="0"/>
              </a:spcBef>
              <a:buNone/>
              <a:defRPr sz="900" b="0" i="0" u="none" strike="noStrike" cap="none">
                <a:solidFill>
                  <a:srgbClr val="888888"/>
                </a:solidFill>
                <a:latin typeface="Verdana"/>
                <a:ea typeface="Verdana"/>
                <a:cs typeface="Verdana"/>
                <a:sym typeface="Verdana"/>
              </a:defRPr>
            </a:lvl5pPr>
            <a:lvl6pPr marL="0" marR="0" lvl="5" indent="0" algn="r" rtl="0">
              <a:spcBef>
                <a:spcPts val="0"/>
              </a:spcBef>
              <a:buNone/>
              <a:defRPr sz="900" b="0" i="0" u="none" strike="noStrike" cap="none">
                <a:solidFill>
                  <a:srgbClr val="888888"/>
                </a:solidFill>
                <a:latin typeface="Verdana"/>
                <a:ea typeface="Verdana"/>
                <a:cs typeface="Verdana"/>
                <a:sym typeface="Verdana"/>
              </a:defRPr>
            </a:lvl6pPr>
            <a:lvl7pPr marL="0" marR="0" lvl="6" indent="0" algn="r" rtl="0">
              <a:spcBef>
                <a:spcPts val="0"/>
              </a:spcBef>
              <a:buNone/>
              <a:defRPr sz="900" b="0" i="0" u="none" strike="noStrike" cap="none">
                <a:solidFill>
                  <a:srgbClr val="888888"/>
                </a:solidFill>
                <a:latin typeface="Verdana"/>
                <a:ea typeface="Verdana"/>
                <a:cs typeface="Verdana"/>
                <a:sym typeface="Verdana"/>
              </a:defRPr>
            </a:lvl7pPr>
            <a:lvl8pPr marL="0" marR="0" lvl="7" indent="0" algn="r" rtl="0">
              <a:spcBef>
                <a:spcPts val="0"/>
              </a:spcBef>
              <a:buNone/>
              <a:defRPr sz="900" b="0" i="0" u="none" strike="noStrike" cap="none">
                <a:solidFill>
                  <a:srgbClr val="888888"/>
                </a:solidFill>
                <a:latin typeface="Verdana"/>
                <a:ea typeface="Verdana"/>
                <a:cs typeface="Verdana"/>
                <a:sym typeface="Verdana"/>
              </a:defRPr>
            </a:lvl8pPr>
            <a:lvl9pPr marL="0" marR="0" lvl="8" indent="0" algn="r" rtl="0">
              <a:spcBef>
                <a:spcPts val="0"/>
              </a:spcBef>
              <a:buNone/>
              <a:defRPr sz="9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3"/>
          <p:cNvPicPr preferRelativeResize="0"/>
          <p:nvPr/>
        </p:nvPicPr>
        <p:blipFill rotWithShape="1">
          <a:blip r:embed="rId3">
            <a:alphaModFix/>
          </a:blip>
          <a:srcRect/>
          <a:stretch/>
        </p:blipFill>
        <p:spPr>
          <a:xfrm>
            <a:off x="-933994" y="1880930"/>
            <a:ext cx="6516188" cy="4977070"/>
          </a:xfrm>
          <a:prstGeom prst="rect">
            <a:avLst/>
          </a:prstGeom>
          <a:noFill/>
          <a:ln>
            <a:noFill/>
          </a:ln>
        </p:spPr>
      </p:pic>
      <p:pic>
        <p:nvPicPr>
          <p:cNvPr id="286" name="Google Shape;286;p13"/>
          <p:cNvPicPr preferRelativeResize="0"/>
          <p:nvPr/>
        </p:nvPicPr>
        <p:blipFill rotWithShape="1">
          <a:blip r:embed="rId4">
            <a:alphaModFix/>
          </a:blip>
          <a:srcRect/>
          <a:stretch/>
        </p:blipFill>
        <p:spPr>
          <a:xfrm>
            <a:off x="0" y="1403818"/>
            <a:ext cx="5019040" cy="5454182"/>
          </a:xfrm>
          <a:prstGeom prst="rect">
            <a:avLst/>
          </a:prstGeom>
          <a:noFill/>
          <a:ln>
            <a:noFill/>
          </a:ln>
        </p:spPr>
      </p:pic>
      <p:sp>
        <p:nvSpPr>
          <p:cNvPr id="6" name="Заголовок 3"/>
          <p:cNvSpPr>
            <a:spLocks noGrp="1"/>
          </p:cNvSpPr>
          <p:nvPr>
            <p:ph type="body" idx="1"/>
          </p:nvPr>
        </p:nvSpPr>
        <p:spPr bwMode="auto">
          <a:xfrm>
            <a:off x="5582194" y="2183679"/>
            <a:ext cx="560070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a:lstStyle>
          <a:p>
            <a:pPr algn="r"/>
            <a:r>
              <a:rPr lang="uk-UA" b="1" dirty="0" smtClean="0">
                <a:solidFill>
                  <a:schemeClr val="tx1"/>
                </a:solidFill>
              </a:rPr>
              <a:t>Судова практика</a:t>
            </a:r>
            <a:br>
              <a:rPr lang="uk-UA" b="1" dirty="0" smtClean="0">
                <a:solidFill>
                  <a:schemeClr val="tx1"/>
                </a:solidFill>
              </a:rPr>
            </a:br>
            <a:r>
              <a:rPr lang="uk-UA" b="1" dirty="0" smtClean="0">
                <a:solidFill>
                  <a:schemeClr val="tx1"/>
                </a:solidFill>
              </a:rPr>
              <a:t>визнання вимог забезпеченого кредитора</a:t>
            </a:r>
            <a:endParaRPr lang="uk-UA" b="1" dirty="0">
              <a:solidFill>
                <a:schemeClr val="tx1"/>
              </a:solidFill>
            </a:endParaRPr>
          </a:p>
        </p:txBody>
      </p:sp>
      <p:sp>
        <p:nvSpPr>
          <p:cNvPr id="7" name="Подзаголовок 4"/>
          <p:cNvSpPr>
            <a:spLocks noGrp="1"/>
          </p:cNvSpPr>
          <p:nvPr/>
        </p:nvSpPr>
        <p:spPr bwMode="auto">
          <a:xfrm>
            <a:off x="4324894" y="5807998"/>
            <a:ext cx="6858000" cy="76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folHlink"/>
              </a:buClr>
              <a:buSzPct val="90000"/>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a:lstStyle>
          <a:p>
            <a:pPr algn="r"/>
            <a:r>
              <a:rPr lang="uk-UA" dirty="0" smtClean="0">
                <a:solidFill>
                  <a:srgbClr val="262626"/>
                </a:solidFill>
                <a:latin typeface="Times New Roman" pitchFamily="18" charset="0"/>
                <a:cs typeface="Times New Roman" pitchFamily="18" charset="0"/>
              </a:rPr>
              <a:t>Київ, 2024</a:t>
            </a: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0" y="2362354"/>
            <a:ext cx="11424063" cy="3495308"/>
          </a:xfrm>
          <a:prstGeom prst="rect">
            <a:avLst/>
          </a:prstGeom>
          <a:noFill/>
          <a:ln>
            <a:noFill/>
          </a:ln>
        </p:spPr>
        <p:txBody>
          <a:bodyPr spcFirstLastPara="1" wrap="square" lIns="91425" tIns="45700" rIns="91425" bIns="45700" anchor="t" anchorCtr="0">
            <a:noAutofit/>
          </a:bodyPr>
          <a:lstStyle/>
          <a:p>
            <a:pPr marL="777150" indent="-342900" algn="just">
              <a:lnSpc>
                <a:spcPct val="100000"/>
              </a:lnSpc>
              <a:spcBef>
                <a:spcPts val="0"/>
              </a:spcBef>
              <a:buFont typeface="Wingdings" panose="05000000000000000000" pitchFamily="2" charset="2"/>
              <a:buChar char="Ø"/>
            </a:pPr>
            <a:r>
              <a:rPr lang="uk-UA" sz="2000" dirty="0" smtClean="0"/>
              <a:t>Якщо заставне майно буде виявлене після відмови від забезпечення, можна відновити статус забезпеченого кредитора?</a:t>
            </a:r>
          </a:p>
          <a:p>
            <a:pPr marL="777150" indent="-342900" algn="just">
              <a:lnSpc>
                <a:spcPct val="100000"/>
              </a:lnSpc>
              <a:spcBef>
                <a:spcPts val="0"/>
              </a:spcBef>
              <a:buFont typeface="Wingdings" panose="05000000000000000000" pitchFamily="2" charset="2"/>
              <a:buChar char="Ø"/>
            </a:pPr>
            <a:r>
              <a:rPr lang="uk-UA" sz="2000" dirty="0" smtClean="0"/>
              <a:t>Як будуть ділитися витрати на процедуру між кредиторами? Доля забезпеченого кредитора буде рахуватися від погашених вимог? Від повного розміру визнаних вимог?</a:t>
            </a:r>
          </a:p>
          <a:p>
            <a:pPr marL="777150" indent="-342900" algn="just">
              <a:lnSpc>
                <a:spcPct val="100000"/>
              </a:lnSpc>
              <a:spcBef>
                <a:spcPts val="0"/>
              </a:spcBef>
              <a:buFont typeface="Wingdings" panose="05000000000000000000" pitchFamily="2" charset="2"/>
              <a:buChar char="Ø"/>
            </a:pPr>
            <a:r>
              <a:rPr lang="uk-UA" sz="2000" dirty="0" smtClean="0"/>
              <a:t>Може претендувати на кошти від незаставного майна? (якщо є ще фін порука)</a:t>
            </a:r>
          </a:p>
          <a:p>
            <a:pPr marL="777150" indent="-342900" algn="just">
              <a:lnSpc>
                <a:spcPct val="100000"/>
              </a:lnSpc>
              <a:spcBef>
                <a:spcPts val="0"/>
              </a:spcBef>
              <a:buFont typeface="Wingdings" panose="05000000000000000000" pitchFamily="2" charset="2"/>
              <a:buChar char="Ø"/>
            </a:pPr>
            <a:r>
              <a:rPr lang="uk-UA" sz="2000" dirty="0" smtClean="0"/>
              <a:t>Які підходи в разі знищення застави/іпотеки в результаті бойових дій? Внесення змін до реєстру, якщо з’ясували або знищили після затвердження реєстру?</a:t>
            </a:r>
            <a:endParaRPr lang="uk-UA" sz="2000" dirty="0"/>
          </a:p>
        </p:txBody>
      </p:sp>
      <p:sp>
        <p:nvSpPr>
          <p:cNvPr id="309" name="Google Shape;309;p17"/>
          <p:cNvSpPr txBox="1">
            <a:spLocks noGrp="1"/>
          </p:cNvSpPr>
          <p:nvPr>
            <p:ph type="ctrTitle"/>
          </p:nvPr>
        </p:nvSpPr>
        <p:spPr>
          <a:xfrm>
            <a:off x="601670" y="732933"/>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Проблематика застосованого підходу</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2258723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166252" y="1902691"/>
            <a:ext cx="11102111" cy="4867563"/>
          </a:xfrm>
          <a:prstGeom prst="rect">
            <a:avLst/>
          </a:prstGeom>
          <a:noFill/>
          <a:ln>
            <a:noFill/>
          </a:ln>
        </p:spPr>
        <p:txBody>
          <a:bodyPr spcFirstLastPara="1" wrap="square" lIns="91425" tIns="45700" rIns="91425" bIns="45700" anchor="t" anchorCtr="0">
            <a:noAutofit/>
          </a:bodyPr>
          <a:lstStyle/>
          <a:p>
            <a:r>
              <a:rPr lang="uk-UA" sz="1600" b="1" dirty="0"/>
              <a:t>72.6.</a:t>
            </a:r>
            <a:r>
              <a:rPr lang="uk-UA" sz="1600" dirty="0"/>
              <a:t> Пунктом 1 Розділу ІІІ "Ведення Реєстру" Вимог передбачено, що арбітражний керуючий починає ведення Реєстру за результатами попереднього засідання господарського суду у справі про банкрутство (неплатоспроможність).</a:t>
            </a:r>
          </a:p>
          <a:p>
            <a:pPr algn="just"/>
            <a:r>
              <a:rPr lang="uk-UA" sz="1600" b="1" dirty="0"/>
              <a:t>72.7.</a:t>
            </a:r>
            <a:r>
              <a:rPr lang="uk-UA" sz="1600" dirty="0"/>
              <a:t> Підставою для внесення відомостей до Реєстру </a:t>
            </a:r>
            <a:r>
              <a:rPr lang="uk-UA" sz="1600" b="1" dirty="0"/>
              <a:t>є ухвала (постанова) господарського суду або інформація</a:t>
            </a:r>
            <a:r>
              <a:rPr lang="uk-UA" sz="1600" dirty="0"/>
              <a:t>, отримана під час провадження у справі про банкрутство (неплатоспроможність) (списання або прощення боргів, задоволення вимог кредиторів, зміна відомостей про кредитора тощо).</a:t>
            </a:r>
          </a:p>
          <a:p>
            <a:pPr algn="just"/>
            <a:r>
              <a:rPr lang="uk-UA" sz="1600" b="1" dirty="0"/>
              <a:t>72.8.</a:t>
            </a:r>
            <a:r>
              <a:rPr lang="uk-UA" sz="1600" dirty="0"/>
              <a:t> Відповідно до пункту 8 Розділу ІІІ "Ведення реєстру" Вимог, у разі погашення вимог кредитора іншим шляхом, ніж задоволення за рахунок реалізації майна, відомості щодо способу погашення та дати погашення такої вимоги вносяться в графу "Примітки".</a:t>
            </a:r>
          </a:p>
          <a:p>
            <a:pPr algn="just"/>
            <a:r>
              <a:rPr lang="uk-UA" sz="1600" b="1" dirty="0"/>
              <a:t>72.9.</a:t>
            </a:r>
            <a:r>
              <a:rPr lang="uk-UA" sz="1600" dirty="0"/>
              <a:t> Також, пунктом 14 Розділу ІІІ Вимог передбачено, що у випадку повного погашення вимог кредитора або відмови кредитора від вимог у графі «Примітки» відповідного запису Реєстру робиться відмітка про повне погашення або про виключення вимог кредитора із зазначенням дати та підстав погашення чи виключення.</a:t>
            </a:r>
          </a:p>
          <a:p>
            <a:pPr algn="just"/>
            <a:r>
              <a:rPr lang="uk-UA" sz="1600" b="1" dirty="0"/>
              <a:t>72.10.</a:t>
            </a:r>
            <a:r>
              <a:rPr lang="uk-UA" sz="1600" dirty="0"/>
              <a:t> Отже, ведення реєстру вимог кредиторів належить до компетенції ліквідатора, згідно з положеннями частини першої статті 61 </a:t>
            </a:r>
            <a:r>
              <a:rPr lang="uk-UA" sz="1600" dirty="0" err="1"/>
              <a:t>КУзПБ</a:t>
            </a:r>
            <a:r>
              <a:rPr lang="uk-UA" sz="1600" dirty="0"/>
              <a:t> та Вимог, який на підставі інформації отриманій, зокрема, під час провадження у справі про банкрутство, вносить відповідні відомості до реєстру.</a:t>
            </a:r>
          </a:p>
          <a:p>
            <a:pPr algn="r">
              <a:lnSpc>
                <a:spcPct val="100000"/>
              </a:lnSpc>
              <a:spcBef>
                <a:spcPts val="1200"/>
              </a:spcBef>
            </a:pPr>
            <a:r>
              <a:rPr lang="ru-RU" sz="1600" i="1" dirty="0"/>
              <a:t>П</a:t>
            </a:r>
            <a:r>
              <a:rPr lang="ru-RU" sz="1600" i="1" dirty="0" smtClean="0"/>
              <a:t>останова </a:t>
            </a:r>
            <a:r>
              <a:rPr lang="ru-RU" sz="1600" i="1" dirty="0"/>
              <a:t>«</a:t>
            </a:r>
            <a:r>
              <a:rPr lang="ru-RU" sz="1600" i="1" dirty="0" err="1"/>
              <a:t>банкрутної</a:t>
            </a:r>
            <a:r>
              <a:rPr lang="ru-RU" sz="1600" i="1" dirty="0"/>
              <a:t> </a:t>
            </a:r>
            <a:r>
              <a:rPr lang="ru-RU" sz="1600" i="1" dirty="0" err="1"/>
              <a:t>палати</a:t>
            </a:r>
            <a:r>
              <a:rPr lang="ru-RU" sz="1600" i="1" dirty="0"/>
              <a:t>» КГС ВС </a:t>
            </a:r>
            <a:r>
              <a:rPr lang="ru-RU" sz="1600" i="1" dirty="0" err="1"/>
              <a:t>від</a:t>
            </a:r>
            <a:r>
              <a:rPr lang="ru-RU" sz="1600" i="1" dirty="0"/>
              <a:t> 15.03.2023 у </a:t>
            </a:r>
            <a:r>
              <a:rPr lang="ru-RU" sz="1600" i="1" dirty="0" err="1"/>
              <a:t>справі</a:t>
            </a:r>
            <a:r>
              <a:rPr lang="ru-RU" sz="1600" i="1" dirty="0"/>
              <a:t> № </a:t>
            </a:r>
            <a:r>
              <a:rPr lang="uk-UA" sz="1600" i="1" dirty="0"/>
              <a:t>904/10560/17</a:t>
            </a:r>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smtClean="0">
                <a:solidFill>
                  <a:prstClr val="black"/>
                </a:solidFill>
                <a:latin typeface="Times New Roman" panose="02020603050405020304" pitchFamily="18" charset="0"/>
                <a:cs typeface="Times New Roman" panose="02020603050405020304" pitchFamily="18" charset="0"/>
              </a:rPr>
              <a:t>Зміни </a:t>
            </a:r>
            <a:r>
              <a:rPr lang="uk-UA" sz="4000" dirty="0">
                <a:solidFill>
                  <a:prstClr val="black"/>
                </a:solidFill>
                <a:latin typeface="Times New Roman" panose="02020603050405020304" pitchFamily="18" charset="0"/>
                <a:cs typeface="Times New Roman" panose="02020603050405020304" pitchFamily="18" charset="0"/>
              </a:rPr>
              <a:t>до реєстру вимог </a:t>
            </a:r>
            <a:r>
              <a:rPr lang="uk-UA" sz="4000" dirty="0" smtClean="0">
                <a:solidFill>
                  <a:prstClr val="black"/>
                </a:solidFill>
                <a:latin typeface="Times New Roman" panose="02020603050405020304" pitchFamily="18" charset="0"/>
                <a:cs typeface="Times New Roman" panose="02020603050405020304" pitchFamily="18" charset="0"/>
              </a:rPr>
              <a:t>кредиторів</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140653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101599" y="1888479"/>
            <a:ext cx="11065164" cy="4798647"/>
          </a:xfrm>
          <a:prstGeom prst="rect">
            <a:avLst/>
          </a:prstGeom>
          <a:noFill/>
          <a:ln>
            <a:noFill/>
          </a:ln>
        </p:spPr>
        <p:txBody>
          <a:bodyPr spcFirstLastPara="1" wrap="square" lIns="91425" tIns="45700" rIns="91425" bIns="45700" anchor="t" anchorCtr="0">
            <a:noAutofit/>
          </a:bodyPr>
          <a:lstStyle/>
          <a:p>
            <a:pPr marL="571500" lvl="1" indent="0" algn="just">
              <a:buNone/>
            </a:pPr>
            <a:endParaRPr lang="uk-UA" sz="2000" dirty="0" smtClean="0"/>
          </a:p>
          <a:p>
            <a:pPr marL="571500" lvl="1" indent="0" algn="just">
              <a:buNone/>
            </a:pPr>
            <a:r>
              <a:rPr lang="uk-UA" sz="1800" dirty="0" smtClean="0"/>
              <a:t>Ураховуючи</a:t>
            </a:r>
            <a:r>
              <a:rPr lang="uk-UA" sz="1800" dirty="0"/>
              <a:t>, що поданий ліквідатором позов пов’язаний </a:t>
            </a:r>
            <a:r>
              <a:rPr lang="uk-UA" sz="1800" dirty="0" smtClean="0"/>
              <a:t>безпосередньо із </a:t>
            </a:r>
            <a:r>
              <a:rPr lang="uk-UA" sz="1800" dirty="0"/>
              <a:t>захистом майна боржника і боржник, стосовно якого відкрито провадження у справі про банкрутство, є стороною в такому спорі, КГС ВС дійшов висновку, що для визначення виключної підсудності цього спору пріоритет у застосуванні має не ст. 30 ГПК України як загальна процесуальна норма, а саме </a:t>
            </a:r>
            <a:r>
              <a:rPr lang="uk-UA" sz="1800" b="1" dirty="0"/>
              <a:t>ст. 7 </a:t>
            </a:r>
            <a:r>
              <a:rPr lang="uk-UA" sz="1800" b="1" dirty="0" err="1"/>
              <a:t>КУзПБ</a:t>
            </a:r>
            <a:r>
              <a:rPr lang="uk-UA" sz="1800" b="1" dirty="0"/>
              <a:t>, яка в цьому випадку є спеціальною</a:t>
            </a:r>
            <a:r>
              <a:rPr lang="uk-UA" sz="1800" dirty="0"/>
              <a:t>. Тож позов ліквідатора підлягає розгляду господарським судом, у провадженні якого перебуває справа про банкрутство боржника, про що правильно зазначив у своїй постанові суд апеляційної інстанції.</a:t>
            </a:r>
          </a:p>
          <a:p>
            <a:pPr marL="571500" lvl="1" indent="0" algn="just">
              <a:buNone/>
            </a:pPr>
            <a:r>
              <a:rPr lang="uk-UA" sz="1800" dirty="0"/>
              <a:t>З огляду на це КГС ВС вирішив </a:t>
            </a:r>
            <a:r>
              <a:rPr lang="uk-UA" sz="1800" b="1" dirty="0"/>
              <a:t>відступити від протилежної правової позиції</a:t>
            </a:r>
            <a:r>
              <a:rPr lang="uk-UA" sz="1800" dirty="0"/>
              <a:t> ВС щодо застосування ч. 5 ст. 30 ГПК України при визначенні підсудності справ за участю особи, щодо якої відкрито провадження у справі про банкрутство, або щодо майна такої особи, викладеної в постановах від 21 квітня 2021 року у справі № 910/12641/19, від 12 січня 2021 року у справі № 918/572/19, від 4 лютого 2020 року у справі № 914/240/18.</a:t>
            </a:r>
          </a:p>
          <a:p>
            <a:pPr algn="r"/>
            <a:r>
              <a:rPr lang="uk-UA" sz="1600" b="1" i="1" dirty="0" smtClean="0"/>
              <a:t>Постанова </a:t>
            </a:r>
            <a:r>
              <a:rPr lang="uk-UA" sz="1600" b="1" i="1" dirty="0"/>
              <a:t>КГС ВС від 27 червня 2023 року у справі № 911/4706/15 (911/1626/21)</a:t>
            </a:r>
          </a:p>
        </p:txBody>
      </p:sp>
      <p:sp>
        <p:nvSpPr>
          <p:cNvPr id="309" name="Google Shape;309;p17"/>
          <p:cNvSpPr txBox="1">
            <a:spLocks noGrp="1"/>
          </p:cNvSpPr>
          <p:nvPr>
            <p:ph type="ctrTitle"/>
          </p:nvPr>
        </p:nvSpPr>
        <p:spPr>
          <a:xfrm>
            <a:off x="497709" y="625058"/>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Територіальність спорів щодо нерухомого майна</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272321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101599" y="1888479"/>
            <a:ext cx="11065164" cy="4969521"/>
          </a:xfrm>
          <a:prstGeom prst="rect">
            <a:avLst/>
          </a:prstGeom>
          <a:noFill/>
          <a:ln>
            <a:noFill/>
          </a:ln>
        </p:spPr>
        <p:txBody>
          <a:bodyPr spcFirstLastPara="1" wrap="square" lIns="91425" tIns="45700" rIns="91425" bIns="45700" anchor="t" anchorCtr="0">
            <a:noAutofit/>
          </a:bodyPr>
          <a:lstStyle/>
          <a:p>
            <a:pPr marL="571500" lvl="1" indent="0" algn="just">
              <a:buNone/>
              <a:defRPr/>
            </a:pPr>
            <a:endParaRPr lang="uk-UA" sz="2200" dirty="0" smtClean="0"/>
          </a:p>
          <a:p>
            <a:pPr marL="571500" lvl="1" indent="0" algn="just">
              <a:buNone/>
              <a:defRPr/>
            </a:pPr>
            <a:r>
              <a:rPr lang="uk-UA" sz="2000" dirty="0" smtClean="0"/>
              <a:t>Розмір </a:t>
            </a:r>
            <a:r>
              <a:rPr lang="uk-UA" sz="2000" dirty="0"/>
              <a:t>пред’явлених кредиторських вимог до боржника – </a:t>
            </a:r>
            <a:r>
              <a:rPr lang="uk-UA" sz="2000" dirty="0" err="1"/>
              <a:t>іпотекодавця</a:t>
            </a:r>
            <a:r>
              <a:rPr lang="uk-UA" sz="2000" dirty="0"/>
              <a:t> не може бути більшим за розмір кредиторських вимог, пред’явлених до боржника за основним зобов’язанням. </a:t>
            </a:r>
          </a:p>
          <a:p>
            <a:pPr marL="571500" lvl="1" indent="0" algn="just">
              <a:buNone/>
              <a:defRPr/>
            </a:pPr>
            <a:r>
              <a:rPr lang="uk-UA" sz="2000" dirty="0"/>
              <a:t>Коливання курсу валют, яке призвело до курсової різниці у розмірі сум кредиторських вимог до основного боржника та кредитора, незалежно від валюти, якою сторони договору погодили здійснювати погашення заборгованості за зобов’язанням, не можна розцінювати як підставу для визначення за акцесорним зобов’язанням іншого розміру кредиторських вимог, ніж були визнані господарським судом з подальшим зазначенням у судовому рішенні розміру зобов’язання у гривні під час розгляду кредиторських вимог в процедурах банкрутства основного боржника</a:t>
            </a:r>
            <a:r>
              <a:rPr lang="uk-UA" sz="2000" dirty="0" smtClean="0"/>
              <a:t>.</a:t>
            </a:r>
            <a:endParaRPr lang="uk-UA" sz="2000" dirty="0"/>
          </a:p>
          <a:p>
            <a:pPr algn="r">
              <a:defRPr/>
            </a:pPr>
            <a:endParaRPr lang="ru-RU" sz="1600" b="1" i="1" dirty="0" smtClean="0"/>
          </a:p>
          <a:p>
            <a:pPr algn="r">
              <a:defRPr/>
            </a:pPr>
            <a:r>
              <a:rPr lang="ru-RU" sz="1600" b="1" i="1" dirty="0" smtClean="0"/>
              <a:t>Постанова </a:t>
            </a:r>
            <a:r>
              <a:rPr lang="ru-RU" sz="1600" b="1" i="1" dirty="0"/>
              <a:t>КГС ВС </a:t>
            </a:r>
            <a:r>
              <a:rPr lang="ru-RU" sz="1600" b="1" i="1" dirty="0" err="1"/>
              <a:t>від</a:t>
            </a:r>
            <a:r>
              <a:rPr lang="ru-RU" sz="1600" b="1" i="1" dirty="0"/>
              <a:t> 16.08.2023 у </a:t>
            </a:r>
            <a:r>
              <a:rPr lang="ru-RU" sz="1600" b="1" i="1" dirty="0" err="1"/>
              <a:t>справі</a:t>
            </a:r>
            <a:r>
              <a:rPr lang="ru-RU" sz="1600" b="1" i="1" dirty="0"/>
              <a:t> №  910/23952/15</a:t>
            </a:r>
          </a:p>
        </p:txBody>
      </p:sp>
      <p:sp>
        <p:nvSpPr>
          <p:cNvPr id="309" name="Google Shape;309;p17"/>
          <p:cNvSpPr txBox="1">
            <a:spLocks noGrp="1"/>
          </p:cNvSpPr>
          <p:nvPr>
            <p:ph type="ctrTitle"/>
          </p:nvPr>
        </p:nvSpPr>
        <p:spPr>
          <a:xfrm>
            <a:off x="405346" y="735894"/>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Співвідношення вимог</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284080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40145" y="1976582"/>
            <a:ext cx="10926618" cy="2964874"/>
          </a:xfrm>
          <a:prstGeom prst="rect">
            <a:avLst/>
          </a:prstGeom>
          <a:noFill/>
          <a:ln>
            <a:noFill/>
          </a:ln>
        </p:spPr>
        <p:txBody>
          <a:bodyPr spcFirstLastPara="1" wrap="square" lIns="91425" tIns="45700" rIns="91425" bIns="45700" anchor="t" anchorCtr="0">
            <a:noAutofit/>
          </a:bodyPr>
          <a:lstStyle/>
          <a:p>
            <a:pPr marL="114300" indent="0" algn="just">
              <a:defRPr/>
            </a:pPr>
            <a:r>
              <a:rPr lang="uk-UA" sz="2000" b="1" dirty="0" smtClean="0"/>
              <a:t>60.4.</a:t>
            </a:r>
            <a:r>
              <a:rPr lang="uk-UA" sz="2000" dirty="0" smtClean="0"/>
              <a:t> Наявність провадження у справі про банкрутство, звернення кредитора (банку) із заявою про задоволення кредиторських вимог з подальшим розглядом такої заяви судом та ухваленням відповідного рішення, яким такі кредиторські вимоги визнані судом, свідчить про те, що зазначеними обставинами фактично змінено умови виконання зобов`язання, їх строк виконання є таким, що настав, а подальше задоволення вимог кредитора повинно здійснюватися не лише відповідно до умов кредитного договору, але й у порядку, передбаченому чинним законодавством, яким регулюються процедури банкрутства.</a:t>
            </a:r>
          </a:p>
          <a:p>
            <a:pPr algn="r">
              <a:defRPr/>
            </a:pPr>
            <a:r>
              <a:rPr lang="ru-RU" sz="1600" b="1" dirty="0" smtClean="0"/>
              <a:t>Постанова </a:t>
            </a:r>
            <a:r>
              <a:rPr lang="ru-RU" sz="1600" b="1" dirty="0"/>
              <a:t>КГС ВС </a:t>
            </a:r>
            <a:r>
              <a:rPr lang="ru-RU" sz="1600" b="1" dirty="0" err="1"/>
              <a:t>від</a:t>
            </a:r>
            <a:r>
              <a:rPr lang="ru-RU" sz="1600" b="1" dirty="0"/>
              <a:t> 16.08.2023 у </a:t>
            </a:r>
            <a:r>
              <a:rPr lang="ru-RU" sz="1600" b="1" dirty="0" err="1"/>
              <a:t>справі</a:t>
            </a:r>
            <a:r>
              <a:rPr lang="ru-RU" sz="1600" b="1" dirty="0"/>
              <a:t> №  910/23952/15</a:t>
            </a:r>
          </a:p>
        </p:txBody>
      </p:sp>
      <p:sp>
        <p:nvSpPr>
          <p:cNvPr id="309" name="Google Shape;309;p17"/>
          <p:cNvSpPr txBox="1">
            <a:spLocks noGrp="1"/>
          </p:cNvSpPr>
          <p:nvPr>
            <p:ph type="ctrTitle"/>
          </p:nvPr>
        </p:nvSpPr>
        <p:spPr>
          <a:xfrm>
            <a:off x="405346" y="735894"/>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Співвідношення вимог</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graphicFrame>
        <p:nvGraphicFramePr>
          <p:cNvPr id="4" name="Таблиця 3"/>
          <p:cNvGraphicFramePr>
            <a:graphicFrameLocks noGrp="1"/>
          </p:cNvGraphicFramePr>
          <p:nvPr>
            <p:extLst>
              <p:ext uri="{D42A27DB-BD31-4B8C-83A1-F6EECF244321}">
                <p14:modId xmlns:p14="http://schemas.microsoft.com/office/powerpoint/2010/main" val="1155206658"/>
              </p:ext>
            </p:extLst>
          </p:nvPr>
        </p:nvGraphicFramePr>
        <p:xfrm>
          <a:off x="646546" y="4941456"/>
          <a:ext cx="10520217" cy="1760542"/>
        </p:xfrm>
        <a:graphic>
          <a:graphicData uri="http://schemas.openxmlformats.org/drawingml/2006/table">
            <a:tbl>
              <a:tblPr>
                <a:tableStyleId>{5C22544A-7EE6-4342-B048-85BDC9FD1C3A}</a:tableStyleId>
              </a:tblPr>
              <a:tblGrid>
                <a:gridCol w="2653749">
                  <a:extLst>
                    <a:ext uri="{9D8B030D-6E8A-4147-A177-3AD203B41FA5}">
                      <a16:colId xmlns:a16="http://schemas.microsoft.com/office/drawing/2014/main" val="2492985132"/>
                    </a:ext>
                  </a:extLst>
                </a:gridCol>
                <a:gridCol w="1063473">
                  <a:extLst>
                    <a:ext uri="{9D8B030D-6E8A-4147-A177-3AD203B41FA5}">
                      <a16:colId xmlns:a16="http://schemas.microsoft.com/office/drawing/2014/main" val="992852468"/>
                    </a:ext>
                  </a:extLst>
                </a:gridCol>
                <a:gridCol w="1685052">
                  <a:extLst>
                    <a:ext uri="{9D8B030D-6E8A-4147-A177-3AD203B41FA5}">
                      <a16:colId xmlns:a16="http://schemas.microsoft.com/office/drawing/2014/main" val="2215899819"/>
                    </a:ext>
                  </a:extLst>
                </a:gridCol>
                <a:gridCol w="1611204">
                  <a:extLst>
                    <a:ext uri="{9D8B030D-6E8A-4147-A177-3AD203B41FA5}">
                      <a16:colId xmlns:a16="http://schemas.microsoft.com/office/drawing/2014/main" val="2861463104"/>
                    </a:ext>
                  </a:extLst>
                </a:gridCol>
                <a:gridCol w="1611204">
                  <a:extLst>
                    <a:ext uri="{9D8B030D-6E8A-4147-A177-3AD203B41FA5}">
                      <a16:colId xmlns:a16="http://schemas.microsoft.com/office/drawing/2014/main" val="3237271661"/>
                    </a:ext>
                  </a:extLst>
                </a:gridCol>
                <a:gridCol w="1895535">
                  <a:extLst>
                    <a:ext uri="{9D8B030D-6E8A-4147-A177-3AD203B41FA5}">
                      <a16:colId xmlns:a16="http://schemas.microsoft.com/office/drawing/2014/main" val="3668780382"/>
                    </a:ext>
                  </a:extLst>
                </a:gridCol>
              </a:tblGrid>
              <a:tr h="380971">
                <a:tc>
                  <a:txBody>
                    <a:bodyPr/>
                    <a:lstStyle/>
                    <a:p>
                      <a:pPr algn="ctr" fontAlgn="b"/>
                      <a:r>
                        <a:rPr lang="uk-UA" sz="1100" u="none" strike="noStrike" dirty="0" smtClean="0">
                          <a:effectLst/>
                        </a:rPr>
                        <a:t>Дата/подія</a:t>
                      </a:r>
                      <a:endParaRPr lang="uk-U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курс </a:t>
                      </a:r>
                      <a:r>
                        <a:rPr lang="en-US" sz="1100" u="none" strike="noStrike" dirty="0">
                          <a:effectLst/>
                        </a:rPr>
                        <a:t>USD</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сума </a:t>
                      </a:r>
                      <a:r>
                        <a:rPr lang="uk-UA" sz="1100" u="none" strike="noStrike" dirty="0" err="1">
                          <a:effectLst/>
                        </a:rPr>
                        <a:t>кредита</a:t>
                      </a:r>
                      <a:r>
                        <a:rPr lang="uk-UA" sz="1100" u="none" strike="noStrike" dirty="0">
                          <a:effectLst/>
                        </a:rPr>
                        <a:t>, </a:t>
                      </a:r>
                      <a:r>
                        <a:rPr lang="en-US" sz="1100" u="none" strike="noStrike" dirty="0" err="1">
                          <a:effectLst/>
                        </a:rPr>
                        <a:t>kUSD</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сума </a:t>
                      </a:r>
                      <a:r>
                        <a:rPr lang="uk-UA" sz="1100" u="none" strike="noStrike" dirty="0" err="1">
                          <a:effectLst/>
                        </a:rPr>
                        <a:t>кредита</a:t>
                      </a:r>
                      <a:r>
                        <a:rPr lang="uk-UA" sz="1100" u="none" strike="noStrike" dirty="0">
                          <a:effectLst/>
                        </a:rPr>
                        <a:t>, </a:t>
                      </a:r>
                      <a:r>
                        <a:rPr lang="uk-UA" sz="1100" u="none" strike="noStrike" dirty="0" err="1">
                          <a:effectLst/>
                        </a:rPr>
                        <a:t>екв</a:t>
                      </a:r>
                      <a:r>
                        <a:rPr lang="uk-UA" sz="1100" u="none" strike="noStrike" dirty="0">
                          <a:effectLst/>
                        </a:rPr>
                        <a:t>. </a:t>
                      </a:r>
                      <a:r>
                        <a:rPr lang="uk-UA" sz="1100" u="none" strike="noStrike" dirty="0" err="1">
                          <a:effectLst/>
                        </a:rPr>
                        <a:t>тис.грн</a:t>
                      </a:r>
                      <a:r>
                        <a:rPr lang="uk-UA" sz="1100" u="none" strike="noStrike" dirty="0">
                          <a:effectLst/>
                        </a:rPr>
                        <a:t>.</a:t>
                      </a:r>
                      <a:endParaRPr lang="uk-U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вартість іпотеки, </a:t>
                      </a:r>
                      <a:r>
                        <a:rPr lang="en-US" sz="1100" u="none" strike="noStrike" dirty="0" err="1">
                          <a:effectLst/>
                        </a:rPr>
                        <a:t>kUSD</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вартість іпотеки, </a:t>
                      </a:r>
                      <a:r>
                        <a:rPr lang="uk-UA" sz="1100" u="none" strike="noStrike" dirty="0" err="1">
                          <a:effectLst/>
                        </a:rPr>
                        <a:t>екв.тис.грн</a:t>
                      </a:r>
                      <a:r>
                        <a:rPr lang="uk-UA" sz="1100" u="none" strike="noStrike" dirty="0">
                          <a:effectLst/>
                        </a:rPr>
                        <a:t>.</a:t>
                      </a:r>
                      <a:endParaRPr lang="uk-U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04835950"/>
                  </a:ext>
                </a:extLst>
              </a:tr>
              <a:tr h="317522">
                <a:tc>
                  <a:txBody>
                    <a:bodyPr/>
                    <a:lstStyle/>
                    <a:p>
                      <a:pPr algn="ctr" fontAlgn="b"/>
                      <a:r>
                        <a:rPr lang="uk-UA" sz="1100" u="none" strike="noStrike" dirty="0">
                          <a:effectLst/>
                        </a:rPr>
                        <a:t>16.02.2007</a:t>
                      </a:r>
                      <a:br>
                        <a:rPr lang="uk-UA" sz="1100" u="none" strike="noStrike" dirty="0">
                          <a:effectLst/>
                        </a:rPr>
                      </a:br>
                      <a:r>
                        <a:rPr lang="uk-UA" sz="1100" u="none" strike="noStrike" dirty="0">
                          <a:effectLst/>
                        </a:rPr>
                        <a:t>(видача </a:t>
                      </a:r>
                      <a:r>
                        <a:rPr lang="uk-UA" sz="1100" u="none" strike="noStrike" dirty="0" err="1">
                          <a:effectLst/>
                        </a:rPr>
                        <a:t>кредита</a:t>
                      </a:r>
                      <a:r>
                        <a:rPr lang="uk-UA" sz="1100" u="none" strike="noStrike" dirty="0">
                          <a:effectLst/>
                        </a:rPr>
                        <a:t>)</a:t>
                      </a:r>
                      <a:endParaRPr lang="uk-U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a:effectLst/>
                        </a:rPr>
                        <a:t>5,1</a:t>
                      </a:r>
                      <a:endParaRPr lang="uk-U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100,0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505,0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100,0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505,0</a:t>
                      </a:r>
                      <a:endParaRPr lang="uk-U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4817561"/>
                  </a:ext>
                </a:extLst>
              </a:tr>
              <a:tr h="380971">
                <a:tc>
                  <a:txBody>
                    <a:bodyPr/>
                    <a:lstStyle/>
                    <a:p>
                      <a:pPr algn="ctr" fontAlgn="b"/>
                      <a:r>
                        <a:rPr lang="uk-UA" sz="1100" u="none" strike="noStrike" dirty="0">
                          <a:effectLst/>
                        </a:rPr>
                        <a:t>17.03.2014</a:t>
                      </a:r>
                      <a:br>
                        <a:rPr lang="uk-UA" sz="1100" u="none" strike="noStrike" dirty="0">
                          <a:effectLst/>
                        </a:rPr>
                      </a:br>
                      <a:r>
                        <a:rPr lang="uk-UA" sz="1100" u="none" strike="noStrike" dirty="0">
                          <a:effectLst/>
                        </a:rPr>
                        <a:t>(банкрутство позичальника)</a:t>
                      </a:r>
                      <a:endParaRPr lang="uk-U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9,6</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80,0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768,1</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80,0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768,1</a:t>
                      </a:r>
                      <a:endParaRPr lang="uk-U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57059504"/>
                  </a:ext>
                </a:extLst>
              </a:tr>
              <a:tr h="380971">
                <a:tc>
                  <a:txBody>
                    <a:bodyPr/>
                    <a:lstStyle/>
                    <a:p>
                      <a:pPr algn="ctr" fontAlgn="b"/>
                      <a:r>
                        <a:rPr lang="uk-UA" sz="1100" u="none" strike="noStrike" dirty="0">
                          <a:effectLst/>
                        </a:rPr>
                        <a:t>23.09.2015</a:t>
                      </a:r>
                      <a:br>
                        <a:rPr lang="uk-UA" sz="1100" u="none" strike="noStrike" dirty="0">
                          <a:effectLst/>
                        </a:rPr>
                      </a:br>
                      <a:r>
                        <a:rPr lang="uk-UA" sz="1100" u="none" strike="noStrike" dirty="0">
                          <a:effectLst/>
                        </a:rPr>
                        <a:t>(банкрутство </a:t>
                      </a:r>
                      <a:r>
                        <a:rPr lang="uk-UA" sz="1100" u="none" strike="noStrike" dirty="0" err="1">
                          <a:effectLst/>
                        </a:rPr>
                        <a:t>іпотекодавця</a:t>
                      </a:r>
                      <a:r>
                        <a:rPr lang="uk-UA" sz="1100" u="none" strike="noStrike" dirty="0">
                          <a:effectLst/>
                        </a:rPr>
                        <a:t>)</a:t>
                      </a:r>
                      <a:endParaRPr lang="uk-U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21,7</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 </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b="1" u="none" strike="noStrike" dirty="0">
                          <a:effectLst/>
                        </a:rPr>
                        <a:t>768,1</a:t>
                      </a:r>
                      <a:endParaRPr lang="uk-U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70,0</a:t>
                      </a:r>
                      <a:endParaRPr lang="uk-U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uk-UA" sz="1100" u="none" strike="noStrike" dirty="0">
                          <a:effectLst/>
                        </a:rPr>
                        <a:t>1 521,7</a:t>
                      </a:r>
                      <a:endParaRPr lang="uk-U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7432364"/>
                  </a:ext>
                </a:extLst>
              </a:tr>
              <a:tr h="275999">
                <a:tc>
                  <a:txBody>
                    <a:bodyPr/>
                    <a:lstStyle/>
                    <a:p>
                      <a:pPr algn="ctr" fontAlgn="b"/>
                      <a:r>
                        <a:rPr lang="uk-UA" sz="1100" b="1" u="none" strike="noStrike" dirty="0">
                          <a:effectLst/>
                        </a:rPr>
                        <a:t>втрата</a:t>
                      </a:r>
                      <a:endParaRPr lang="uk-U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 </a:t>
                      </a:r>
                      <a:endParaRPr lang="uk-U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b="1" u="none" strike="noStrike" dirty="0">
                          <a:effectLst/>
                        </a:rPr>
                        <a:t> </a:t>
                      </a:r>
                      <a:r>
                        <a:rPr lang="uk-UA" sz="1100" b="1" u="none" strike="noStrike" dirty="0" smtClean="0">
                          <a:effectLst/>
                        </a:rPr>
                        <a:t>=80-35,3</a:t>
                      </a:r>
                    </a:p>
                  </a:txBody>
                  <a:tcPr marL="6350" marR="6350" marT="6350" marB="0" anchor="ctr"/>
                </a:tc>
                <a:tc>
                  <a:txBody>
                    <a:bodyPr/>
                    <a:lstStyle/>
                    <a:p>
                      <a:pPr algn="ctr" fontAlgn="b"/>
                      <a:r>
                        <a:rPr lang="uk-UA" sz="1100" u="none" strike="noStrike" dirty="0">
                          <a:effectLst/>
                        </a:rPr>
                        <a:t> </a:t>
                      </a:r>
                      <a:endParaRPr lang="uk-U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u="none" strike="noStrike" dirty="0">
                          <a:effectLst/>
                        </a:rPr>
                        <a:t> </a:t>
                      </a:r>
                      <a:endParaRPr lang="uk-U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uk-UA" sz="1100" b="1" u="none" strike="noStrike" dirty="0">
                          <a:solidFill>
                            <a:schemeClr val="tx1"/>
                          </a:solidFill>
                          <a:effectLst/>
                        </a:rPr>
                        <a:t>753,6</a:t>
                      </a:r>
                      <a:endParaRPr lang="uk-UA" sz="1100" b="1" i="0" u="none" strike="noStrike" dirty="0">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61593880"/>
                  </a:ext>
                </a:extLst>
              </a:tr>
            </a:tbl>
          </a:graphicData>
        </a:graphic>
      </p:graphicFrame>
    </p:spTree>
    <p:extLst>
      <p:ext uri="{BB962C8B-B14F-4D97-AF65-F5344CB8AC3E}">
        <p14:creationId xmlns:p14="http://schemas.microsoft.com/office/powerpoint/2010/main" val="286481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129308" y="2179782"/>
            <a:ext cx="10871202" cy="2872509"/>
          </a:xfrm>
          <a:prstGeom prst="rect">
            <a:avLst/>
          </a:prstGeom>
          <a:noFill/>
          <a:ln>
            <a:noFill/>
          </a:ln>
        </p:spPr>
        <p:txBody>
          <a:bodyPr spcFirstLastPara="1" wrap="square" lIns="91425" tIns="45700" rIns="91425" bIns="45700" anchor="t" anchorCtr="0">
            <a:noAutofit/>
          </a:bodyPr>
          <a:lstStyle/>
          <a:p>
            <a:pPr marL="571500" lvl="1" indent="0" algn="just">
              <a:buNone/>
              <a:defRPr/>
            </a:pPr>
            <a:r>
              <a:rPr lang="uk-UA" sz="2000" dirty="0" smtClean="0"/>
              <a:t>Позов щодо звернення стягнення на предмет іпотеки не є за своєю суттю зверненням до господарського суду, в провадженні якого перебуває справа про банкрутство, щодо отримання згоди на реалізацію майна боржника в порядку положень частини п’ятої статті 41 </a:t>
            </a:r>
            <a:r>
              <a:rPr lang="uk-UA" sz="2000" dirty="0" err="1" smtClean="0"/>
              <a:t>КУзПБ</a:t>
            </a:r>
            <a:r>
              <a:rPr lang="uk-UA" sz="2000" dirty="0" smtClean="0"/>
              <a:t>, а тому задоволення такого позову матиме наслідком недотримання положень частини шостої статті 41 </a:t>
            </a:r>
            <a:r>
              <a:rPr lang="uk-UA" sz="2000" dirty="0" err="1" smtClean="0"/>
              <a:t>КУзПБ</a:t>
            </a:r>
            <a:r>
              <a:rPr lang="uk-UA" sz="2000" dirty="0" smtClean="0"/>
              <a:t>, згідно з якими задоволення забезпечених вимог кредиторів за рахунок майна боржника, яке є предметом забезпечення, здійснюється лише в межах провадження у справі про банкрутство.</a:t>
            </a:r>
          </a:p>
          <a:p>
            <a:pPr marL="571500" lvl="1" indent="0" algn="just">
              <a:buNone/>
              <a:defRPr/>
            </a:pPr>
            <a:endParaRPr lang="uk-UA" sz="2000" b="1" dirty="0" smtClean="0"/>
          </a:p>
          <a:p>
            <a:pPr marL="571500" lvl="1" indent="0" algn="just">
              <a:buNone/>
              <a:defRPr/>
            </a:pPr>
            <a:r>
              <a:rPr lang="uk-UA" sz="2000" b="1" dirty="0" smtClean="0"/>
              <a:t>Провадження у справі закрито (</a:t>
            </a:r>
            <a:r>
              <a:rPr lang="uk-UA" sz="2000" b="1" i="1" dirty="0" smtClean="0"/>
              <a:t>неналежний спосіб захисту?</a:t>
            </a:r>
            <a:r>
              <a:rPr lang="uk-UA" sz="2000" b="1" dirty="0" smtClean="0"/>
              <a:t>)</a:t>
            </a:r>
          </a:p>
          <a:p>
            <a:pPr algn="r">
              <a:defRPr/>
            </a:pPr>
            <a:endParaRPr lang="uk-UA" sz="2000" i="1" dirty="0" smtClean="0"/>
          </a:p>
          <a:p>
            <a:pPr algn="r">
              <a:defRPr/>
            </a:pPr>
            <a:r>
              <a:rPr lang="uk-UA" sz="1800" i="1" dirty="0" smtClean="0"/>
              <a:t>Постанова СП КГС ВС від 04.10.2023 у справі № 910/20057/16</a:t>
            </a:r>
            <a:endParaRPr lang="uk-UA" sz="1800" i="1" dirty="0"/>
          </a:p>
        </p:txBody>
      </p:sp>
      <p:sp>
        <p:nvSpPr>
          <p:cNvPr id="309" name="Google Shape;309;p17"/>
          <p:cNvSpPr txBox="1">
            <a:spLocks noGrp="1"/>
          </p:cNvSpPr>
          <p:nvPr>
            <p:ph type="ctrTitle"/>
          </p:nvPr>
        </p:nvSpPr>
        <p:spPr>
          <a:xfrm>
            <a:off x="405346" y="735894"/>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Позов про звернення стягнення на іпотеку</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4255234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17"/>
          <p:cNvSpPr txBox="1">
            <a:spLocks noGrp="1"/>
          </p:cNvSpPr>
          <p:nvPr>
            <p:ph type="ctrTitle"/>
          </p:nvPr>
        </p:nvSpPr>
        <p:spPr>
          <a:xfrm>
            <a:off x="719383" y="3275894"/>
            <a:ext cx="10179526" cy="797342"/>
          </a:xfrm>
          <a:prstGeom prst="rect">
            <a:avLst/>
          </a:prstGeom>
          <a:noFill/>
          <a:ln>
            <a:noFill/>
          </a:ln>
        </p:spPr>
        <p:txBody>
          <a:bodyPr spcFirstLastPara="1" wrap="square" lIns="91425" tIns="45700" rIns="91425" bIns="45700" anchor="t" anchorCtr="0">
            <a:noAutofit/>
          </a:bodyPr>
          <a:lstStyle/>
          <a:p>
            <a:pPr algn="r"/>
            <a:r>
              <a:rPr lang="uk-UA" sz="4000" dirty="0" smtClean="0">
                <a:solidFill>
                  <a:prstClr val="black"/>
                </a:solidFill>
                <a:latin typeface="Times New Roman" panose="02020603050405020304" pitchFamily="18" charset="0"/>
                <a:cs typeface="Times New Roman" panose="02020603050405020304" pitchFamily="18" charset="0"/>
              </a:rPr>
              <a:t>Формування правових позицій триває…</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230227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49383" y="2244436"/>
            <a:ext cx="11231418" cy="3990109"/>
          </a:xfrm>
          <a:prstGeom prst="rect">
            <a:avLst/>
          </a:prstGeom>
          <a:noFill/>
          <a:ln>
            <a:noFill/>
          </a:ln>
        </p:spPr>
        <p:txBody>
          <a:bodyPr spcFirstLastPara="1" wrap="square" lIns="91425" tIns="45700" rIns="91425" bIns="45700" anchor="t" anchorCtr="0">
            <a:noAutofit/>
          </a:bodyPr>
          <a:lstStyle/>
          <a:p>
            <a:pPr marL="114300" indent="0" algn="just">
              <a:spcAft>
                <a:spcPts val="1200"/>
              </a:spcAft>
            </a:pPr>
            <a:r>
              <a:rPr lang="uk-UA" sz="2000" dirty="0"/>
              <a:t>Забезпечені кредитори </a:t>
            </a:r>
            <a:r>
              <a:rPr lang="uk-UA" sz="2000" b="1" dirty="0">
                <a:solidFill>
                  <a:schemeClr val="tx1"/>
                </a:solidFill>
              </a:rPr>
              <a:t>зобов’язані подати заяву </a:t>
            </a:r>
            <a:r>
              <a:rPr lang="uk-UA" sz="2000" dirty="0"/>
              <a:t>з грошовими вимогами до боржника під час провадження у справі про банкрутство </a:t>
            </a:r>
            <a:r>
              <a:rPr lang="uk-UA" sz="2000" b="1" dirty="0">
                <a:solidFill>
                  <a:schemeClr val="tx1"/>
                </a:solidFill>
              </a:rPr>
              <a:t>в частині вимог, що є незабезпеченими, або за умови відмови від забезпечення.</a:t>
            </a:r>
          </a:p>
          <a:p>
            <a:pPr marL="114300" indent="0" algn="just">
              <a:spcAft>
                <a:spcPts val="1200"/>
              </a:spcAft>
            </a:pPr>
            <a:r>
              <a:rPr lang="uk-UA" sz="2000" b="1" dirty="0">
                <a:solidFill>
                  <a:schemeClr val="tx1"/>
                </a:solidFill>
              </a:rPr>
              <a:t>Забезпечені кредитори можуть повністю або частково відмовитися від забезпечення. Якщо вартості застави недостатньо для покриття всієї вимоги, кредитор повинен розглядатися як забезпечений лише в частині вартості предмета застави. Залишок вимог вважається незабезпеченим.</a:t>
            </a:r>
          </a:p>
          <a:p>
            <a:pPr marL="114300" indent="0" algn="just">
              <a:spcAft>
                <a:spcPts val="1200"/>
              </a:spcAft>
            </a:pPr>
            <a:r>
              <a:rPr lang="uk-UA" sz="2000" dirty="0"/>
              <a:t>Склад і розмір грошових вимог кредиторів визначаються в національній валюті України. Якщо зобов’язання боржника визначені в іноземній валюті, то склад і розмір грошових вимог кредиторів визначаються </a:t>
            </a:r>
            <a:r>
              <a:rPr lang="uk-UA" sz="2000" b="1" dirty="0">
                <a:solidFill>
                  <a:schemeClr val="tx1"/>
                </a:solidFill>
              </a:rPr>
              <a:t>в національній валюті </a:t>
            </a:r>
            <a:r>
              <a:rPr lang="uk-UA" sz="2000" dirty="0"/>
              <a:t>за курсом, встановленим Національним банком України </a:t>
            </a:r>
            <a:r>
              <a:rPr lang="uk-UA" sz="2000" b="1" dirty="0">
                <a:solidFill>
                  <a:schemeClr val="tx1"/>
                </a:solidFill>
              </a:rPr>
              <a:t>на дату подання кредитором заяви</a:t>
            </a:r>
            <a:r>
              <a:rPr lang="uk-UA" sz="2000" dirty="0"/>
              <a:t> з грошовими вимогами до боржника.</a:t>
            </a:r>
          </a:p>
          <a:p>
            <a:pPr marL="0" indent="0">
              <a:spcBef>
                <a:spcPts val="0"/>
              </a:spcBef>
            </a:pPr>
            <a:endParaRPr sz="2000" b="1" dirty="0"/>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Забезпечені вимоги </a:t>
            </a:r>
            <a:r>
              <a:rPr lang="uk-UA" sz="4000" dirty="0" smtClean="0">
                <a:solidFill>
                  <a:prstClr val="black"/>
                </a:solidFill>
                <a:latin typeface="Times New Roman" panose="02020603050405020304" pitchFamily="18" charset="0"/>
                <a:cs typeface="Times New Roman" panose="02020603050405020304" pitchFamily="18" charset="0"/>
              </a:rPr>
              <a:t>(ч. 2 ст. 45 </a:t>
            </a:r>
            <a:r>
              <a:rPr lang="uk-UA" sz="4000" dirty="0" err="1" smtClean="0">
                <a:solidFill>
                  <a:prstClr val="black"/>
                </a:solidFill>
                <a:latin typeface="Times New Roman" panose="02020603050405020304" pitchFamily="18" charset="0"/>
                <a:cs typeface="Times New Roman" panose="02020603050405020304" pitchFamily="18" charset="0"/>
              </a:rPr>
              <a:t>КУЗпБ</a:t>
            </a:r>
            <a:r>
              <a:rPr lang="uk-UA" sz="4000" dirty="0" smtClean="0">
                <a:solidFill>
                  <a:prstClr val="black"/>
                </a:solidFill>
                <a:latin typeface="Times New Roman" panose="02020603050405020304" pitchFamily="18" charset="0"/>
                <a:cs typeface="Times New Roman" panose="02020603050405020304" pitchFamily="18" charset="0"/>
              </a:rPr>
              <a:t>)</a:t>
            </a:r>
            <a:endParaRP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406399" y="2309091"/>
            <a:ext cx="10926619" cy="4254351"/>
          </a:xfrm>
          <a:prstGeom prst="rect">
            <a:avLst/>
          </a:prstGeom>
          <a:noFill/>
          <a:ln>
            <a:noFill/>
          </a:ln>
        </p:spPr>
        <p:txBody>
          <a:bodyPr spcFirstLastPara="1" wrap="square" lIns="91425" tIns="45700" rIns="91425" bIns="45700" anchor="t" anchorCtr="0">
            <a:noAutofit/>
          </a:bodyPr>
          <a:lstStyle/>
          <a:p>
            <a:pPr marL="114300" indent="0" algn="just"/>
            <a:r>
              <a:rPr lang="uk-UA" sz="2200" dirty="0" smtClean="0"/>
              <a:t>Банк ПІБ звернувся </a:t>
            </a:r>
            <a:r>
              <a:rPr lang="uk-UA" sz="2200" dirty="0"/>
              <a:t>у 2017 році з вимогами на суму 7 260 921,30 грн, які </a:t>
            </a:r>
            <a:r>
              <a:rPr lang="uk-UA" sz="2200" dirty="0" smtClean="0"/>
              <a:t>було</a:t>
            </a:r>
            <a:r>
              <a:rPr lang="en-US" sz="2200" dirty="0" smtClean="0"/>
              <a:t> </a:t>
            </a:r>
            <a:r>
              <a:rPr lang="uk-UA" sz="2200" dirty="0" smtClean="0"/>
              <a:t>визнано </a:t>
            </a:r>
            <a:r>
              <a:rPr lang="uk-UA" sz="2200" dirty="0"/>
              <a:t>ухвалою суду забезпеченими на суму </a:t>
            </a:r>
            <a:r>
              <a:rPr lang="uk-UA" sz="2200" dirty="0" smtClean="0"/>
              <a:t>1</a:t>
            </a:r>
            <a:r>
              <a:rPr lang="uk-UA" sz="2200" dirty="0"/>
              <a:t> 227 000,00 грн на підставі визначеної сторонами в договорі від 2013 року заставної вартості предмету іпотеки</a:t>
            </a:r>
            <a:r>
              <a:rPr lang="uk-UA" sz="2200" dirty="0" smtClean="0"/>
              <a:t>.</a:t>
            </a:r>
            <a:endParaRPr lang="en-US" sz="2200" dirty="0" smtClean="0"/>
          </a:p>
          <a:p>
            <a:pPr marL="114300" indent="0" algn="just"/>
            <a:r>
              <a:rPr lang="uk-UA" sz="2200" dirty="0" smtClean="0"/>
              <a:t>У </a:t>
            </a:r>
            <a:r>
              <a:rPr lang="uk-UA" sz="2200" dirty="0"/>
              <a:t>2020 році іпотечне майно було </a:t>
            </a:r>
            <a:r>
              <a:rPr lang="uk-UA" sz="2200" dirty="0" smtClean="0"/>
              <a:t>реалізовано </a:t>
            </a:r>
            <a:r>
              <a:rPr lang="uk-UA" sz="2200" dirty="0"/>
              <a:t>за 7 000 000,00 грн</a:t>
            </a:r>
            <a:r>
              <a:rPr lang="uk-UA" sz="2200" dirty="0" smtClean="0"/>
              <a:t>.</a:t>
            </a:r>
            <a:endParaRPr lang="en-US" sz="2200" dirty="0" smtClean="0"/>
          </a:p>
          <a:p>
            <a:pPr marL="114300" indent="0" algn="just"/>
            <a:r>
              <a:rPr lang="uk-UA" sz="2200" dirty="0" smtClean="0"/>
              <a:t>Банк ПІБ після </a:t>
            </a:r>
            <a:r>
              <a:rPr lang="uk-UA" sz="2200" dirty="0"/>
              <a:t>проведення аукціону звернувся із заявою про </a:t>
            </a:r>
            <a:r>
              <a:rPr lang="uk-UA" sz="2200" dirty="0" smtClean="0"/>
              <a:t>визнання його </a:t>
            </a:r>
            <a:r>
              <a:rPr lang="uk-UA" sz="2200" dirty="0"/>
              <a:t>грошових вимог як забезпечених на </a:t>
            </a:r>
            <a:r>
              <a:rPr lang="uk-UA" sz="2200" dirty="0" smtClean="0"/>
              <a:t>суму 7 </a:t>
            </a:r>
            <a:r>
              <a:rPr lang="uk-UA" sz="2200" dirty="0"/>
              <a:t>000 000,00 грн </a:t>
            </a:r>
            <a:r>
              <a:rPr lang="uk-UA" sz="2200" dirty="0" smtClean="0"/>
              <a:t>в задоволенні </a:t>
            </a:r>
            <a:r>
              <a:rPr lang="uk-UA" sz="2200" dirty="0"/>
              <a:t>якої йому було </a:t>
            </a:r>
            <a:r>
              <a:rPr lang="uk-UA" sz="2200" dirty="0" smtClean="0"/>
              <a:t>відмовлено (</a:t>
            </a:r>
            <a:r>
              <a:rPr lang="uk-UA" sz="2200" dirty="0" smtClean="0"/>
              <a:t>5,7млн.грн. </a:t>
            </a:r>
            <a:r>
              <a:rPr lang="uk-UA" sz="2200"/>
              <a:t>– </a:t>
            </a:r>
            <a:r>
              <a:rPr lang="uk-UA" sz="2200" smtClean="0"/>
              <a:t>різниця!).</a:t>
            </a:r>
            <a:endParaRPr lang="uk-UA" sz="2200" dirty="0"/>
          </a:p>
          <a:p>
            <a:pPr algn="just"/>
            <a:endParaRPr lang="ru-RU" sz="2000" dirty="0"/>
          </a:p>
          <a:p>
            <a:pPr algn="r">
              <a:defRPr/>
            </a:pPr>
            <a:r>
              <a:rPr lang="ru-RU" sz="1800" b="1" dirty="0" smtClean="0"/>
              <a:t>Постанова </a:t>
            </a:r>
            <a:r>
              <a:rPr lang="ru-RU" sz="1800" b="1" dirty="0"/>
              <a:t>КГС ВС </a:t>
            </a:r>
            <a:r>
              <a:rPr lang="ru-RU" sz="1800" b="1" dirty="0" err="1"/>
              <a:t>від</a:t>
            </a:r>
            <a:r>
              <a:rPr lang="ru-RU" sz="1800" b="1" dirty="0"/>
              <a:t> 16.12.2020 </a:t>
            </a:r>
            <a:r>
              <a:rPr lang="ru-RU" sz="1800" b="1" dirty="0" smtClean="0"/>
              <a:t>№921/184/16-г/10</a:t>
            </a:r>
            <a:endParaRPr lang="ru-RU" sz="1800" b="1" dirty="0"/>
          </a:p>
          <a:p>
            <a:pPr marL="0" lvl="0" indent="0" algn="l" rtl="0">
              <a:lnSpc>
                <a:spcPct val="90000"/>
              </a:lnSpc>
              <a:spcBef>
                <a:spcPts val="0"/>
              </a:spcBef>
              <a:spcAft>
                <a:spcPts val="0"/>
              </a:spcAft>
              <a:buClr>
                <a:schemeClr val="dk1"/>
              </a:buClr>
              <a:buSzPts val="1200"/>
              <a:buNone/>
            </a:pPr>
            <a:endParaRPr sz="2400" dirty="0"/>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майнового поручителя (історія)</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265713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49382" y="2230224"/>
            <a:ext cx="11111345" cy="4068975"/>
          </a:xfrm>
          <a:prstGeom prst="rect">
            <a:avLst/>
          </a:prstGeom>
          <a:noFill/>
          <a:ln>
            <a:noFill/>
          </a:ln>
        </p:spPr>
        <p:txBody>
          <a:bodyPr spcFirstLastPara="1" wrap="square" lIns="91425" tIns="45700" rIns="91425" bIns="45700" anchor="t" anchorCtr="0">
            <a:noAutofit/>
          </a:bodyPr>
          <a:lstStyle/>
          <a:p>
            <a:pPr marL="114300" indent="0" algn="just">
              <a:defRPr/>
            </a:pPr>
            <a:r>
              <a:rPr lang="uk-UA" sz="2200" dirty="0"/>
              <a:t>Тлумачення абзацу третього частини другої статті 45 </a:t>
            </a:r>
            <a:r>
              <a:rPr lang="uk-UA" sz="2200" dirty="0" err="1"/>
              <a:t>КУзПБ</a:t>
            </a:r>
            <a:r>
              <a:rPr lang="uk-UA" sz="2200" dirty="0"/>
              <a:t> у взаємозв’язку з положеннями статей 572, 575, 589 ЦК України,  статей 7, 11, 17, 18 Закону України «Про іпотеку», ,статей 12, 19, 28 Закону України «Про заставу» свідчить, що вимоги забезпеченого кредитора, </a:t>
            </a:r>
            <a:r>
              <a:rPr lang="uk-UA" sz="2200" b="1" dirty="0"/>
              <a:t>якщо інше не обумовлено договором </a:t>
            </a:r>
            <a:r>
              <a:rPr lang="uk-UA" sz="2200" dirty="0"/>
              <a:t>застави (іпотеки) </a:t>
            </a:r>
            <a:r>
              <a:rPr lang="uk-UA" sz="2200" b="1" dirty="0"/>
              <a:t>та немає </a:t>
            </a:r>
            <a:r>
              <a:rPr lang="uk-UA" sz="2200" dirty="0"/>
              <a:t>заяви такого кредитора про повну чи часткову </a:t>
            </a:r>
            <a:r>
              <a:rPr lang="uk-UA" sz="2200" b="1" dirty="0"/>
              <a:t>відмову</a:t>
            </a:r>
            <a:r>
              <a:rPr lang="uk-UA" sz="2200" dirty="0"/>
              <a:t> від забезпечення, до майнового поручителя, який не є боржником в основному зобов’язанні, </a:t>
            </a:r>
            <a:r>
              <a:rPr lang="uk-UA" sz="2200" b="1" dirty="0"/>
              <a:t>є забезпеченими в цілому</a:t>
            </a:r>
            <a:r>
              <a:rPr lang="uk-UA" sz="2200" dirty="0"/>
              <a:t> незалежно від облікової оцінки заставного (іпотечного) майна визначеної сторонами в договорі застави (іпотеки).</a:t>
            </a:r>
          </a:p>
          <a:p>
            <a:pPr lvl="0" algn="just">
              <a:defRPr/>
            </a:pPr>
            <a:endParaRPr lang="uk-UA" sz="800" dirty="0"/>
          </a:p>
          <a:p>
            <a:pPr algn="r">
              <a:spcBef>
                <a:spcPts val="0"/>
              </a:spcBef>
              <a:defRPr/>
            </a:pPr>
            <a:endParaRPr lang="ru-RU" sz="1800" dirty="0" smtClean="0"/>
          </a:p>
          <a:p>
            <a:pPr algn="r">
              <a:spcBef>
                <a:spcPts val="0"/>
              </a:spcBef>
              <a:defRPr/>
            </a:pPr>
            <a:r>
              <a:rPr lang="ru-RU" sz="1800" b="1" dirty="0" smtClean="0"/>
              <a:t>Постанова </a:t>
            </a:r>
            <a:r>
              <a:rPr lang="ru-RU" sz="1800" b="1" dirty="0"/>
              <a:t>КГС ВС </a:t>
            </a:r>
            <a:r>
              <a:rPr lang="ru-RU" sz="1800" b="1" dirty="0" err="1"/>
              <a:t>від</a:t>
            </a:r>
            <a:r>
              <a:rPr lang="ru-RU" sz="1800" b="1" dirty="0"/>
              <a:t> 16.08.2023 у </a:t>
            </a:r>
            <a:r>
              <a:rPr lang="ru-RU" sz="1800" b="1" dirty="0" err="1"/>
              <a:t>справі</a:t>
            </a:r>
            <a:r>
              <a:rPr lang="ru-RU" sz="1800" b="1" dirty="0"/>
              <a:t> № </a:t>
            </a:r>
            <a:r>
              <a:rPr lang="ru-RU" sz="1800" b="1" dirty="0" smtClean="0"/>
              <a:t>910/23952/15</a:t>
            </a:r>
            <a:endParaRPr lang="ru-RU" sz="1800" b="1" dirty="0"/>
          </a:p>
          <a:p>
            <a:pPr marL="0" lvl="0" indent="0" algn="l" rtl="0">
              <a:lnSpc>
                <a:spcPct val="90000"/>
              </a:lnSpc>
              <a:spcBef>
                <a:spcPts val="0"/>
              </a:spcBef>
              <a:spcAft>
                <a:spcPts val="0"/>
              </a:spcAft>
              <a:buClr>
                <a:schemeClr val="dk1"/>
              </a:buClr>
              <a:buSzPts val="1200"/>
              <a:buNone/>
            </a:pPr>
            <a:endParaRPr sz="2400" dirty="0"/>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майнового </a:t>
            </a:r>
            <a:r>
              <a:rPr lang="uk-UA" sz="4000" dirty="0" smtClean="0">
                <a:solidFill>
                  <a:prstClr val="black"/>
                </a:solidFill>
                <a:latin typeface="Times New Roman" panose="02020603050405020304" pitchFamily="18" charset="0"/>
                <a:cs typeface="Times New Roman" panose="02020603050405020304" pitchFamily="18" charset="0"/>
              </a:rPr>
              <a:t>поручителя</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171346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49382" y="2230224"/>
            <a:ext cx="11111345" cy="4068975"/>
          </a:xfrm>
          <a:prstGeom prst="rect">
            <a:avLst/>
          </a:prstGeom>
          <a:noFill/>
          <a:ln>
            <a:noFill/>
          </a:ln>
        </p:spPr>
        <p:txBody>
          <a:bodyPr spcFirstLastPara="1" wrap="square" lIns="91425" tIns="45700" rIns="91425" bIns="45700" anchor="t" anchorCtr="0">
            <a:noAutofit/>
          </a:bodyPr>
          <a:lstStyle/>
          <a:p>
            <a:pPr marL="571500" lvl="1" indent="0" algn="just">
              <a:buNone/>
              <a:defRPr/>
            </a:pPr>
            <a:endParaRPr lang="uk-UA" sz="2200" dirty="0" smtClean="0"/>
          </a:p>
          <a:p>
            <a:pPr marL="571500" lvl="1" indent="0" algn="just">
              <a:buNone/>
              <a:defRPr/>
            </a:pPr>
            <a:r>
              <a:rPr lang="uk-UA" sz="2200" dirty="0" smtClean="0"/>
              <a:t>Кінцева вартість заставного (іпотечного) майна для цілей проведення розрахунків із забезпеченим кредитором формується в момент його реалізації.</a:t>
            </a:r>
          </a:p>
          <a:p>
            <a:pPr marL="571500" lvl="1" indent="0" algn="just">
              <a:buNone/>
              <a:defRPr/>
            </a:pPr>
            <a:r>
              <a:rPr lang="uk-UA" sz="2200" dirty="0" smtClean="0"/>
              <a:t>Застава (іпотека) припиняється, а вимоги забезпеченого кредитора вважаються погашеними у разі реалізації предмета застави (іпотеки) з дотриманням вимог </a:t>
            </a:r>
            <a:r>
              <a:rPr lang="uk-UA" sz="2200" dirty="0" err="1" smtClean="0"/>
              <a:t>КУзПБ</a:t>
            </a:r>
            <a:r>
              <a:rPr lang="uk-UA" sz="2200" dirty="0" smtClean="0"/>
              <a:t>.</a:t>
            </a:r>
          </a:p>
          <a:p>
            <a:pPr marL="571500" lvl="1" indent="0" algn="r">
              <a:buNone/>
              <a:defRPr/>
            </a:pPr>
            <a:endParaRPr lang="uk-UA" sz="2200" dirty="0" smtClean="0"/>
          </a:p>
          <a:p>
            <a:pPr marL="571500" lvl="1" indent="0" algn="r">
              <a:buNone/>
              <a:defRPr/>
            </a:pPr>
            <a:r>
              <a:rPr lang="uk-UA" sz="1800" b="1" dirty="0" smtClean="0"/>
              <a:t>Постанова КГС ВС від 04.02.2021 у справі № 904/1360/19</a:t>
            </a:r>
          </a:p>
          <a:p>
            <a:pPr lvl="1" algn="just">
              <a:defRPr/>
            </a:pPr>
            <a:endParaRPr lang="uk-UA" sz="2200" dirty="0" smtClean="0"/>
          </a:p>
          <a:p>
            <a:pPr marL="571500" lvl="1" indent="0" algn="just">
              <a:buNone/>
              <a:defRPr/>
            </a:pPr>
            <a:r>
              <a:rPr lang="uk-UA" sz="2200" b="1" i="1" dirty="0" smtClean="0"/>
              <a:t>(А якщо є фінансова порука?)</a:t>
            </a:r>
            <a:endParaRPr lang="uk-UA" sz="2200" b="1" i="1" dirty="0"/>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майнового </a:t>
            </a:r>
            <a:r>
              <a:rPr lang="uk-UA" sz="4000" dirty="0" smtClean="0">
                <a:solidFill>
                  <a:prstClr val="black"/>
                </a:solidFill>
                <a:latin typeface="Times New Roman" panose="02020603050405020304" pitchFamily="18" charset="0"/>
                <a:cs typeface="Times New Roman" panose="02020603050405020304" pitchFamily="18" charset="0"/>
              </a:rPr>
              <a:t>поручителя</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43499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49382" y="2493818"/>
            <a:ext cx="10871200" cy="3805381"/>
          </a:xfrm>
          <a:prstGeom prst="rect">
            <a:avLst/>
          </a:prstGeom>
          <a:noFill/>
          <a:ln>
            <a:noFill/>
          </a:ln>
        </p:spPr>
        <p:txBody>
          <a:bodyPr spcFirstLastPara="1" wrap="square" lIns="91425" tIns="45700" rIns="91425" bIns="45700" anchor="t" anchorCtr="0">
            <a:noAutofit/>
          </a:bodyPr>
          <a:lstStyle/>
          <a:p>
            <a:pPr marL="114300" indent="0" algn="just">
              <a:defRPr/>
            </a:pPr>
            <a:r>
              <a:rPr lang="uk-UA" sz="2000" dirty="0" smtClean="0"/>
              <a:t>Такий підхід враховує положення абзацу третього частини другої статті 45 </a:t>
            </a:r>
            <a:r>
              <a:rPr lang="uk-UA" sz="2000" dirty="0" err="1" smtClean="0"/>
              <a:t>КУзПБ</a:t>
            </a:r>
            <a:r>
              <a:rPr lang="uk-UA" sz="2000" dirty="0" smtClean="0"/>
              <a:t>, та </a:t>
            </a:r>
            <a:r>
              <a:rPr lang="uk-UA" sz="2000" b="1" dirty="0" smtClean="0"/>
              <a:t>мінімізує виникнення проблемних ситуацій</a:t>
            </a:r>
            <a:r>
              <a:rPr lang="uk-UA" sz="2000" dirty="0" smtClean="0"/>
              <a:t>, про які зазначалося у цій постанові.</a:t>
            </a:r>
          </a:p>
          <a:p>
            <a:pPr marL="114300" indent="0" algn="just">
              <a:defRPr/>
            </a:pPr>
            <a:r>
              <a:rPr lang="uk-UA" sz="2000" dirty="0" smtClean="0"/>
              <a:t>Забезпечений кредитор при такому підході </a:t>
            </a:r>
            <a:r>
              <a:rPr lang="uk-UA" sz="2000" b="1" dirty="0" smtClean="0"/>
              <a:t>самостійно визначає модель поведінки </a:t>
            </a:r>
            <a:r>
              <a:rPr lang="uk-UA" sz="2000" dirty="0" smtClean="0"/>
              <a:t>щодо своєї участі у справі про банкрутство: або його вимоги є повністю забезпеченими (з урахуванням умов відповідного договору застави (іпотеки)), однак при цьому він бере участь у засіданні зборів кредиторів та комітеті кредиторів лише з правом </a:t>
            </a:r>
            <a:r>
              <a:rPr lang="uk-UA" sz="2000" b="1" dirty="0" smtClean="0"/>
              <a:t>дорадчого голосу</a:t>
            </a:r>
            <a:r>
              <a:rPr lang="uk-UA" sz="2000" dirty="0" smtClean="0"/>
              <a:t>, або він вчиняє активні процесуальні дії щодо повної чи часткової </a:t>
            </a:r>
            <a:r>
              <a:rPr lang="uk-UA" sz="2000" b="1" dirty="0" smtClean="0"/>
              <a:t>відмови</a:t>
            </a:r>
            <a:r>
              <a:rPr lang="uk-UA" sz="2000" dirty="0" smtClean="0"/>
              <a:t> від забезпечення і таким чином набуватиме право </a:t>
            </a:r>
            <a:r>
              <a:rPr lang="uk-UA" sz="2000" b="1" dirty="0" smtClean="0"/>
              <a:t>вирішального</a:t>
            </a:r>
            <a:r>
              <a:rPr lang="uk-UA" sz="2000" dirty="0" smtClean="0"/>
              <a:t> голосу на зборах кредиторів.</a:t>
            </a:r>
            <a:endParaRPr lang="uk-UA" sz="2000" dirty="0"/>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майнового </a:t>
            </a:r>
            <a:r>
              <a:rPr lang="uk-UA" sz="4000" dirty="0" smtClean="0">
                <a:solidFill>
                  <a:prstClr val="black"/>
                </a:solidFill>
                <a:latin typeface="Times New Roman" panose="02020603050405020304" pitchFamily="18" charset="0"/>
                <a:cs typeface="Times New Roman" panose="02020603050405020304" pitchFamily="18" charset="0"/>
              </a:rPr>
              <a:t>поручителя</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305938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258618" y="2022763"/>
            <a:ext cx="10723418" cy="4701309"/>
          </a:xfrm>
          <a:prstGeom prst="rect">
            <a:avLst/>
          </a:prstGeom>
          <a:noFill/>
          <a:ln>
            <a:noFill/>
          </a:ln>
        </p:spPr>
        <p:txBody>
          <a:bodyPr spcFirstLastPara="1" wrap="square" lIns="91425" tIns="45700" rIns="91425" bIns="45700" anchor="t" anchorCtr="0">
            <a:noAutofit/>
          </a:bodyPr>
          <a:lstStyle/>
          <a:p>
            <a:pPr marL="114300" indent="0" algn="just">
              <a:lnSpc>
                <a:spcPct val="100000"/>
              </a:lnSpc>
              <a:spcBef>
                <a:spcPts val="0"/>
              </a:spcBef>
            </a:pPr>
            <a:r>
              <a:rPr lang="uk-UA" sz="1850" dirty="0" smtClean="0"/>
              <a:t>Кодекс України з процедур банкрутства імперативно визначає право кредитора відмовитись від забезпечення власних вимог. Така відмова має бути належним чином заявлена кредитором. У разі не здійснення такої відмови та не </a:t>
            </a:r>
            <a:r>
              <a:rPr lang="uk-UA" sz="1850" dirty="0" err="1" smtClean="0"/>
              <a:t>заявлення</a:t>
            </a:r>
            <a:r>
              <a:rPr lang="uk-UA" sz="1850" dirty="0" smtClean="0"/>
              <a:t> відповідних вимог кредитором - відомості про забезпечення підлягають включенню до реєстру на загальних підставах.</a:t>
            </a:r>
          </a:p>
          <a:p>
            <a:pPr marL="114300" indent="0" algn="just">
              <a:lnSpc>
                <a:spcPct val="100000"/>
              </a:lnSpc>
              <a:spcBef>
                <a:spcPts val="0"/>
              </a:spcBef>
            </a:pPr>
            <a:r>
              <a:rPr lang="uk-UA" sz="1850" dirty="0" smtClean="0"/>
              <a:t>Варто відзначити, що для того щоб суд міг достеменно встановити наявність відмови заставного кредитора повністю чи частково від забезпечення необхідно такому кредитору (хоч це і не передбачено положеннями Кодексу України з процедур банкрутства) надати таку відмову у письмовій формі розпоряднику майна боржника та суду, де обов’язково повинно бути вказано основне зобов’язання, його розмір, зобов’язання яке забезпечує майном боржника основне зобов’язання та розмір відмови від забезпечення.</a:t>
            </a:r>
          </a:p>
          <a:p>
            <a:pPr marL="114300" indent="0" algn="r">
              <a:lnSpc>
                <a:spcPct val="100000"/>
              </a:lnSpc>
              <a:spcBef>
                <a:spcPts val="0"/>
              </a:spcBef>
            </a:pPr>
            <a:r>
              <a:rPr lang="uk-UA" sz="1850" b="1" i="1" dirty="0" smtClean="0"/>
              <a:t>(постанова Верховного Суду від 19.05.2021 у справі № 925/367/20)</a:t>
            </a:r>
          </a:p>
          <a:p>
            <a:pPr marL="114300" indent="0" algn="just">
              <a:lnSpc>
                <a:spcPct val="100000"/>
              </a:lnSpc>
              <a:spcBef>
                <a:spcPts val="0"/>
              </a:spcBef>
            </a:pPr>
            <a:r>
              <a:rPr lang="uk-UA" sz="1850" dirty="0" smtClean="0"/>
              <a:t>Відмовившись від забезпечених вимог, до винесення ухвали попереднього засідання, такий кредитор стає конкурсним кредитором з усіма правами зазначеної категорії кредиторів.</a:t>
            </a:r>
            <a:endParaRPr lang="uk-UA" sz="1850" dirty="0"/>
          </a:p>
        </p:txBody>
      </p:sp>
      <p:sp>
        <p:nvSpPr>
          <p:cNvPr id="309" name="Google Shape;309;p17"/>
          <p:cNvSpPr txBox="1">
            <a:spLocks noGrp="1"/>
          </p:cNvSpPr>
          <p:nvPr>
            <p:ph type="ctrTitle"/>
          </p:nvPr>
        </p:nvSpPr>
        <p:spPr>
          <a:xfrm>
            <a:off x="591127" y="874440"/>
            <a:ext cx="9088582" cy="751160"/>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майнового </a:t>
            </a:r>
            <a:r>
              <a:rPr lang="uk-UA" sz="4000" dirty="0" smtClean="0">
                <a:solidFill>
                  <a:prstClr val="black"/>
                </a:solidFill>
                <a:latin typeface="Times New Roman" panose="02020603050405020304" pitchFamily="18" charset="0"/>
                <a:cs typeface="Times New Roman" panose="02020603050405020304" pitchFamily="18" charset="0"/>
              </a:rPr>
              <a:t>поручителя</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97927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350981" y="2655099"/>
            <a:ext cx="11065164" cy="3801120"/>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0"/>
              </a:spcBef>
              <a:defRPr/>
            </a:pPr>
            <a:r>
              <a:rPr lang="uk-UA" sz="2200" dirty="0" smtClean="0"/>
              <a:t>Щодо вимог забезпеченого кредитора до боржника, який є боржником в основному зобов'язанні, то вартість предмета застави, в тому числі і розмір вимог заставного кредитора, вимоги якого забезпечені заставою майна боржника, визначаються у розмірі вартості предмета застави, який визначений між кредитором та боржником у договорі застави. </a:t>
            </a:r>
          </a:p>
          <a:p>
            <a:pPr lvl="0" algn="just">
              <a:defRPr/>
            </a:pPr>
            <a:endParaRPr lang="ru-RU" sz="2000" dirty="0"/>
          </a:p>
          <a:p>
            <a:pPr lvl="0" algn="r">
              <a:defRPr/>
            </a:pPr>
            <a:r>
              <a:rPr lang="ru-RU" sz="1800" b="1" dirty="0"/>
              <a:t>Постанова ВС </a:t>
            </a:r>
            <a:r>
              <a:rPr lang="ru-RU" sz="1800" b="1" dirty="0" err="1"/>
              <a:t>від</a:t>
            </a:r>
            <a:r>
              <a:rPr lang="ru-RU" sz="1800" b="1" dirty="0"/>
              <a:t> 17.06.2020 у </a:t>
            </a:r>
            <a:r>
              <a:rPr lang="ru-RU" sz="1800" b="1" dirty="0" err="1"/>
              <a:t>справі</a:t>
            </a:r>
            <a:r>
              <a:rPr lang="ru-RU" sz="1800" b="1" dirty="0"/>
              <a:t> №905/2028/16 </a:t>
            </a:r>
          </a:p>
        </p:txBody>
      </p:sp>
      <p:sp>
        <p:nvSpPr>
          <p:cNvPr id="309" name="Google Shape;309;p17"/>
          <p:cNvSpPr txBox="1">
            <a:spLocks noGrp="1"/>
          </p:cNvSpPr>
          <p:nvPr>
            <p:ph type="ctrTitle"/>
          </p:nvPr>
        </p:nvSpPr>
        <p:spPr>
          <a:xfrm>
            <a:off x="608545" y="874440"/>
            <a:ext cx="9071164" cy="797342"/>
          </a:xfrm>
          <a:prstGeom prst="rect">
            <a:avLst/>
          </a:prstGeom>
          <a:noFill/>
          <a:ln>
            <a:noFill/>
          </a:ln>
        </p:spPr>
        <p:txBody>
          <a:bodyPr spcFirstLastPara="1" wrap="square" lIns="91425" tIns="45700" rIns="91425" bIns="45700" anchor="t" anchorCtr="0">
            <a:noAutofit/>
          </a:bodyPr>
          <a:lstStyle/>
          <a:p>
            <a:pPr algn="r"/>
            <a:r>
              <a:rPr lang="uk-UA" sz="4000" dirty="0">
                <a:solidFill>
                  <a:prstClr val="black"/>
                </a:solidFill>
                <a:latin typeface="Times New Roman" panose="02020603050405020304" pitchFamily="18" charset="0"/>
                <a:cs typeface="Times New Roman" panose="02020603050405020304" pitchFamily="18" charset="0"/>
              </a:rPr>
              <a:t>Вимоги до </a:t>
            </a:r>
            <a:r>
              <a:rPr lang="uk-UA" sz="4000" dirty="0" smtClean="0">
                <a:solidFill>
                  <a:prstClr val="black"/>
                </a:solidFill>
                <a:latin typeface="Times New Roman" panose="02020603050405020304" pitchFamily="18" charset="0"/>
                <a:cs typeface="Times New Roman" panose="02020603050405020304" pitchFamily="18" charset="0"/>
              </a:rPr>
              <a:t>основного </a:t>
            </a:r>
            <a:r>
              <a:rPr lang="uk-UA" sz="4000" dirty="0">
                <a:solidFill>
                  <a:prstClr val="black"/>
                </a:solidFill>
                <a:latin typeface="Times New Roman" panose="02020603050405020304" pitchFamily="18" charset="0"/>
                <a:cs typeface="Times New Roman" panose="02020603050405020304" pitchFamily="18" charset="0"/>
              </a:rPr>
              <a:t>боржника</a:t>
            </a:r>
            <a:br>
              <a:rPr lang="uk-UA" sz="4000" dirty="0">
                <a:solidFill>
                  <a:prstClr val="black"/>
                </a:solidFill>
                <a:latin typeface="Times New Roman" panose="02020603050405020304" pitchFamily="18" charset="0"/>
                <a:cs typeface="Times New Roman" panose="02020603050405020304" pitchFamily="18" charset="0"/>
              </a:rPr>
            </a:b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355733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body" idx="1"/>
          </p:nvPr>
        </p:nvSpPr>
        <p:spPr>
          <a:xfrm>
            <a:off x="144379" y="2348422"/>
            <a:ext cx="11375937" cy="5327725"/>
          </a:xfrm>
          <a:prstGeom prst="rect">
            <a:avLst/>
          </a:prstGeom>
          <a:noFill/>
          <a:ln>
            <a:noFill/>
          </a:ln>
        </p:spPr>
        <p:txBody>
          <a:bodyPr spcFirstLastPara="1" wrap="square" lIns="91425" tIns="45700" rIns="91425" bIns="45700" anchor="t" anchorCtr="0">
            <a:noAutofit/>
          </a:bodyPr>
          <a:lstStyle/>
          <a:p>
            <a:pPr marL="777150" indent="-342900" algn="just">
              <a:lnSpc>
                <a:spcPct val="100000"/>
              </a:lnSpc>
              <a:spcBef>
                <a:spcPts val="0"/>
              </a:spcBef>
              <a:buFont typeface="Wingdings" panose="05000000000000000000" pitchFamily="2" charset="2"/>
              <a:buChar char="Ø"/>
            </a:pPr>
            <a:r>
              <a:rPr lang="uk-UA" sz="2000" dirty="0" smtClean="0"/>
              <a:t>Подати відмову треба у строк для </a:t>
            </a:r>
            <a:r>
              <a:rPr lang="uk-UA" sz="2000" dirty="0" err="1" smtClean="0"/>
              <a:t>заявлення</a:t>
            </a:r>
            <a:r>
              <a:rPr lang="uk-UA" sz="2000" dirty="0" smtClean="0"/>
              <a:t> вимог кредиторів (Постанова ВС) – як кредитор може встановити наявність економічної вигоди від такого процесуального рішення (відсутність застави та/або її стан, сума вимог інших незабезпечених кредиторів) в цей строк? (недосяжний стандарт доказування – майнові права за контрактами, товари в обороті, майбутній врожай, рухоме майно)</a:t>
            </a:r>
          </a:p>
          <a:p>
            <a:pPr marL="777150" indent="-342900" algn="just">
              <a:lnSpc>
                <a:spcPct val="100000"/>
              </a:lnSpc>
              <a:spcBef>
                <a:spcPts val="0"/>
              </a:spcBef>
              <a:buFont typeface="Wingdings" panose="05000000000000000000" pitchFamily="2" charset="2"/>
              <a:buChar char="Ø"/>
            </a:pPr>
            <a:r>
              <a:rPr lang="uk-UA" sz="2000" dirty="0" smtClean="0"/>
              <a:t>Як виправити ситуації, коли вимоги забезпеченого кредитора визнані за договірною вартістю з урахуванням зміни підходу?</a:t>
            </a:r>
          </a:p>
          <a:p>
            <a:pPr marL="777150" indent="-342900" algn="just">
              <a:lnSpc>
                <a:spcPct val="100000"/>
              </a:lnSpc>
              <a:spcBef>
                <a:spcPts val="0"/>
              </a:spcBef>
              <a:buFont typeface="Wingdings" panose="05000000000000000000" pitchFamily="2" charset="2"/>
              <a:buChar char="Ø"/>
            </a:pPr>
            <a:r>
              <a:rPr lang="uk-UA" sz="2000" dirty="0" smtClean="0"/>
              <a:t>Форма відмови (нотаріальна щодо нотаріальних або всіх договорів) і виключення записів з </a:t>
            </a:r>
            <a:r>
              <a:rPr lang="uk-UA" sz="2000" dirty="0" err="1" smtClean="0"/>
              <a:t>держ</a:t>
            </a:r>
            <a:r>
              <a:rPr lang="uk-UA" sz="2000" dirty="0" smtClean="0"/>
              <a:t> реєстрів?</a:t>
            </a:r>
          </a:p>
          <a:p>
            <a:pPr marL="777150" indent="-342900" algn="just">
              <a:lnSpc>
                <a:spcPct val="100000"/>
              </a:lnSpc>
              <a:spcBef>
                <a:spcPts val="0"/>
              </a:spcBef>
              <a:buFont typeface="Wingdings" panose="05000000000000000000" pitchFamily="2" charset="2"/>
              <a:buChar char="Ø"/>
            </a:pPr>
            <a:r>
              <a:rPr lang="uk-UA" sz="2000" dirty="0" smtClean="0"/>
              <a:t>Чи припиняє відмова дію договорів забезпечення? А якщо одностороння відмова від договору не передбачена?</a:t>
            </a:r>
            <a:endParaRPr lang="uk-UA" sz="2000" dirty="0"/>
          </a:p>
        </p:txBody>
      </p:sp>
      <p:sp>
        <p:nvSpPr>
          <p:cNvPr id="309" name="Google Shape;309;p17"/>
          <p:cNvSpPr txBox="1">
            <a:spLocks noGrp="1"/>
          </p:cNvSpPr>
          <p:nvPr>
            <p:ph type="ctrTitle"/>
          </p:nvPr>
        </p:nvSpPr>
        <p:spPr>
          <a:xfrm>
            <a:off x="601670" y="732933"/>
            <a:ext cx="9071164" cy="797342"/>
          </a:xfrm>
          <a:prstGeom prst="rect">
            <a:avLst/>
          </a:prstGeom>
          <a:noFill/>
          <a:ln>
            <a:noFill/>
          </a:ln>
        </p:spPr>
        <p:txBody>
          <a:bodyPr spcFirstLastPara="1" wrap="square" lIns="91425" tIns="45700" rIns="91425" bIns="45700" anchor="t" anchorCtr="0">
            <a:noAutofit/>
          </a:bodyPr>
          <a:lstStyle/>
          <a:p>
            <a:pPr algn="r"/>
            <a:r>
              <a:rPr lang="uk-UA" sz="4000" dirty="0" smtClean="0">
                <a:solidFill>
                  <a:prstClr val="black"/>
                </a:solidFill>
                <a:latin typeface="Times New Roman" panose="02020603050405020304" pitchFamily="18" charset="0"/>
                <a:cs typeface="Times New Roman" panose="02020603050405020304" pitchFamily="18" charset="0"/>
              </a:rPr>
              <a:t>Проблематика застосованого підходу</a:t>
            </a:r>
            <a:r>
              <a:rPr lang="uk-UA" sz="4000" dirty="0">
                <a:solidFill>
                  <a:prstClr val="black"/>
                </a:solidFill>
                <a:latin typeface="Times New Roman" panose="02020603050405020304" pitchFamily="18" charset="0"/>
                <a:cs typeface="Times New Roman" panose="02020603050405020304" pitchFamily="18" charset="0"/>
              </a:rPr>
              <a:t/>
            </a:r>
            <a:br>
              <a:rPr lang="uk-UA" sz="4000" dirty="0">
                <a:solidFill>
                  <a:prstClr val="black"/>
                </a:solidFill>
                <a:latin typeface="Times New Roman" panose="02020603050405020304" pitchFamily="18" charset="0"/>
                <a:cs typeface="Times New Roman" panose="02020603050405020304" pitchFamily="18" charset="0"/>
              </a:rPr>
            </a:br>
            <a:endParaRPr sz="4000" dirty="0"/>
          </a:p>
        </p:txBody>
      </p:sp>
    </p:spTree>
    <p:extLst>
      <p:ext uri="{BB962C8B-B14F-4D97-AF65-F5344CB8AC3E}">
        <p14:creationId xmlns:p14="http://schemas.microsoft.com/office/powerpoint/2010/main" val="4271654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1815</Words>
  <Application>Microsoft Office PowerPoint</Application>
  <PresentationFormat>Широкий екран</PresentationFormat>
  <Paragraphs>105</Paragraphs>
  <Slides>16</Slides>
  <Notes>16</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Times New Roman</vt:lpstr>
      <vt:lpstr>Verdana</vt:lpstr>
      <vt:lpstr>Wingdings</vt:lpstr>
      <vt:lpstr>Тема Office</vt:lpstr>
      <vt:lpstr>Презентація PowerPoint</vt:lpstr>
      <vt:lpstr>Забезпечені вимоги (ч. 2 ст. 45 КУЗпБ)</vt:lpstr>
      <vt:lpstr>Вимоги до майнового поручителя (історія) </vt:lpstr>
      <vt:lpstr>Вимоги до майнового поручителя </vt:lpstr>
      <vt:lpstr>Вимоги до майнового поручителя </vt:lpstr>
      <vt:lpstr>Вимоги до майнового поручителя </vt:lpstr>
      <vt:lpstr>Вимоги до майнового поручителя </vt:lpstr>
      <vt:lpstr>Вимоги до основного боржника  </vt:lpstr>
      <vt:lpstr>Проблематика застосованого підходу </vt:lpstr>
      <vt:lpstr>Проблематика застосованого підходу </vt:lpstr>
      <vt:lpstr>Зміни до реєстру вимог кредиторів   </vt:lpstr>
      <vt:lpstr>Територіальність спорів щодо нерухомого майна    </vt:lpstr>
      <vt:lpstr>Співвідношення вимог     </vt:lpstr>
      <vt:lpstr>Співвідношення вимог     </vt:lpstr>
      <vt:lpstr>Позов про звернення стягнення на іпотеку    </vt:lpstr>
      <vt:lpstr>Формування правових позицій триває…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Microsoft Office User</dc:creator>
  <cp:lastModifiedBy>Джура Андрій Юрійович</cp:lastModifiedBy>
  <cp:revision>26</cp:revision>
  <dcterms:created xsi:type="dcterms:W3CDTF">2024-01-17T12:05:36Z</dcterms:created>
  <dcterms:modified xsi:type="dcterms:W3CDTF">2024-10-16T11:31:50Z</dcterms:modified>
</cp:coreProperties>
</file>