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66" r:id="rId3"/>
    <p:sldId id="267" r:id="rId4"/>
    <p:sldId id="263" r:id="rId5"/>
    <p:sldId id="268" r:id="rId6"/>
    <p:sldId id="277" r:id="rId7"/>
    <p:sldId id="270" r:id="rId8"/>
    <p:sldId id="274" r:id="rId9"/>
    <p:sldId id="261" r:id="rId10"/>
    <p:sldId id="275" r:id="rId11"/>
    <p:sldId id="27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13" y="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8BE57-C9B7-42CF-A20A-550DF5B6AC49}" type="datetimeFigureOut">
              <a:rPr lang="x-none" smtClean="0"/>
              <a:pPr/>
              <a:t>18.10.2024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16FF9-4E5F-4B5C-A55A-821AEF5A65F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44530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E4F1-1F1E-48E7-B21F-2BA5973286E2}" type="datetimeFigureOut">
              <a:rPr lang="x-none" smtClean="0"/>
              <a:pPr/>
              <a:t>18.10.2024</a:t>
            </a:fld>
            <a:endParaRPr lang="x-none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D8048-A611-45BC-BA06-61E6F396DD97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E4F1-1F1E-48E7-B21F-2BA5973286E2}" type="datetimeFigureOut">
              <a:rPr lang="x-none" smtClean="0"/>
              <a:pPr/>
              <a:t>18.10.2024</a:t>
            </a:fld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D8048-A611-45BC-BA06-61E6F396DD97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E4F1-1F1E-48E7-B21F-2BA5973286E2}" type="datetimeFigureOut">
              <a:rPr lang="x-none" smtClean="0"/>
              <a:pPr/>
              <a:t>18.10.2024</a:t>
            </a:fld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D8048-A611-45BC-BA06-61E6F396DD97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E4F1-1F1E-48E7-B21F-2BA5973286E2}" type="datetimeFigureOut">
              <a:rPr lang="x-none" smtClean="0"/>
              <a:pPr/>
              <a:t>18.10.2024</a:t>
            </a:fld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D8048-A611-45BC-BA06-61E6F396DD97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E4F1-1F1E-48E7-B21F-2BA5973286E2}" type="datetimeFigureOut">
              <a:rPr lang="x-none" smtClean="0"/>
              <a:pPr/>
              <a:t>18.10.2024</a:t>
            </a:fld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D8048-A611-45BC-BA06-61E6F396DD97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E4F1-1F1E-48E7-B21F-2BA5973286E2}" type="datetimeFigureOut">
              <a:rPr lang="x-none" smtClean="0"/>
              <a:pPr/>
              <a:t>18.10.2024</a:t>
            </a:fld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D8048-A611-45BC-BA06-61E6F396DD97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E4F1-1F1E-48E7-B21F-2BA5973286E2}" type="datetimeFigureOut">
              <a:rPr lang="x-none" smtClean="0"/>
              <a:pPr/>
              <a:t>18.10.2024</a:t>
            </a:fld>
            <a:endParaRPr lang="x-none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D8048-A611-45BC-BA06-61E6F396DD97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E4F1-1F1E-48E7-B21F-2BA5973286E2}" type="datetimeFigureOut">
              <a:rPr lang="x-none" smtClean="0"/>
              <a:pPr/>
              <a:t>18.10.2024</a:t>
            </a:fld>
            <a:endParaRPr lang="x-non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D8048-A611-45BC-BA06-61E6F396DD97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E4F1-1F1E-48E7-B21F-2BA5973286E2}" type="datetimeFigureOut">
              <a:rPr lang="x-none" smtClean="0"/>
              <a:pPr/>
              <a:t>18.10.2024</a:t>
            </a:fld>
            <a:endParaRPr lang="x-non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D8048-A611-45BC-BA06-61E6F396DD97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E4F1-1F1E-48E7-B21F-2BA5973286E2}" type="datetimeFigureOut">
              <a:rPr lang="x-none" smtClean="0"/>
              <a:pPr/>
              <a:t>18.10.2024</a:t>
            </a:fld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D8048-A611-45BC-BA06-61E6F396DD97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E4F1-1F1E-48E7-B21F-2BA5973286E2}" type="datetimeFigureOut">
              <a:rPr lang="x-none" smtClean="0"/>
              <a:pPr/>
              <a:t>18.10.2024</a:t>
            </a:fld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5ACD8048-A611-45BC-BA06-61E6F396DD97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2DE4F1-1F1E-48E7-B21F-2BA5973286E2}" type="datetimeFigureOut">
              <a:rPr lang="x-none" smtClean="0"/>
              <a:pPr/>
              <a:t>18.10.2024</a:t>
            </a:fld>
            <a:endParaRPr lang="x-none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CD8048-A611-45BC-BA06-61E6F396DD97}" type="slidenum">
              <a:rPr lang="x-none" smtClean="0"/>
              <a:pPr/>
              <a:t>‹#›</a:t>
            </a:fld>
            <a:endParaRPr lang="x-none"/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1191FF-0F60-4685-B042-4838DEE1CA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523" y="622169"/>
            <a:ext cx="10318418" cy="3648173"/>
          </a:xfrm>
        </p:spPr>
        <p:txBody>
          <a:bodyPr>
            <a:noAutofit/>
          </a:bodyPr>
          <a:lstStyle/>
          <a:p>
            <a:pPr algn="l"/>
            <a:r>
              <a:rPr lang="uk-UA" sz="6000" dirty="0">
                <a:solidFill>
                  <a:schemeClr val="tx1"/>
                </a:solidFill>
              </a:rPr>
              <a:t>Особливості розгляду справ відокремленого провадження в межах справ про банкрутство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1588E8F-72C9-4019-B390-16763AB4DF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3733014"/>
            <a:ext cx="8045373" cy="2988461"/>
          </a:xfrm>
        </p:spPr>
        <p:txBody>
          <a:bodyPr/>
          <a:lstStyle/>
          <a:p>
            <a:endParaRPr lang="uk-UA" dirty="0"/>
          </a:p>
          <a:p>
            <a:endParaRPr lang="uk-UA" sz="2400" dirty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  <a:p>
            <a:r>
              <a:rPr lang="uk-UA" sz="2400" dirty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Гребенюк Тетяна</a:t>
            </a:r>
          </a:p>
          <a:p>
            <a:r>
              <a:rPr lang="uk-UA" sz="2400" dirty="0">
                <a:latin typeface="Calibri Light" pitchFamily="34" charset="0"/>
                <a:ea typeface="Calibri Light" pitchFamily="34" charset="0"/>
                <a:cs typeface="Calibri Light" pitchFamily="34" charset="0"/>
              </a:rPr>
              <a:t>Суддя Господарського суду Київської області</a:t>
            </a:r>
            <a:endParaRPr lang="x-none" sz="2400" dirty="0">
              <a:latin typeface="Calibri Light" pitchFamily="34" charset="0"/>
              <a:ea typeface="Calibri Light" pitchFamily="34" charset="0"/>
              <a:cs typeface="Calibr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671098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775063"/>
            <a:ext cx="10972800" cy="554953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400" dirty="0"/>
              <a:t>Чи є суддя, який розглянув позов Петрика і сказав, що переведення боргу дійсне, і борг має заплатити Сергій, упередженим при вирішенні позову Івасика до Петрика про визнання зобов’язання припиненим?</a:t>
            </a:r>
          </a:p>
        </p:txBody>
      </p:sp>
    </p:spTree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З судової практики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i="1" dirty="0"/>
              <a:t>За </a:t>
            </a:r>
            <a:r>
              <a:rPr lang="ru-RU" i="1" dirty="0" err="1"/>
              <a:t>приписами</a:t>
            </a:r>
            <a:r>
              <a:rPr lang="ru-RU" i="1" dirty="0"/>
              <a:t> ст.7 </a:t>
            </a:r>
            <a:r>
              <a:rPr lang="ru-RU" i="1" dirty="0" err="1"/>
              <a:t>КУзПБ</a:t>
            </a:r>
            <a:r>
              <a:rPr lang="ru-RU" i="1" dirty="0"/>
              <a:t>, </a:t>
            </a:r>
            <a:r>
              <a:rPr lang="ru-RU" i="1" dirty="0" err="1"/>
              <a:t>господарський</a:t>
            </a:r>
            <a:r>
              <a:rPr lang="ru-RU" i="1" dirty="0"/>
              <a:t> суд, у </a:t>
            </a:r>
            <a:r>
              <a:rPr lang="ru-RU" i="1" dirty="0" err="1"/>
              <a:t>провадженні</a:t>
            </a:r>
            <a:r>
              <a:rPr lang="ru-RU" i="1" dirty="0"/>
              <a:t> </a:t>
            </a:r>
            <a:r>
              <a:rPr lang="ru-RU" i="1" dirty="0" err="1"/>
              <a:t>якого</a:t>
            </a:r>
            <a:r>
              <a:rPr lang="ru-RU" i="1" dirty="0"/>
              <a:t> </a:t>
            </a:r>
            <a:r>
              <a:rPr lang="ru-RU" i="1" dirty="0" err="1"/>
              <a:t>перебуває</a:t>
            </a:r>
            <a:r>
              <a:rPr lang="ru-RU" i="1" dirty="0"/>
              <a:t> справа про </a:t>
            </a:r>
            <a:r>
              <a:rPr lang="ru-RU" i="1" dirty="0" err="1"/>
              <a:t>банкрутство</a:t>
            </a:r>
            <a:r>
              <a:rPr lang="ru-RU" i="1" dirty="0"/>
              <a:t> (</a:t>
            </a:r>
            <a:r>
              <a:rPr lang="ru-RU" i="1" dirty="0" err="1"/>
              <a:t>неплатоспроможність</a:t>
            </a:r>
            <a:r>
              <a:rPr lang="ru-RU" i="1" dirty="0"/>
              <a:t>), в межах </a:t>
            </a:r>
            <a:r>
              <a:rPr lang="ru-RU" i="1" dirty="0" err="1"/>
              <a:t>цієї</a:t>
            </a:r>
            <a:r>
              <a:rPr lang="ru-RU" i="1" dirty="0"/>
              <a:t> </a:t>
            </a:r>
            <a:r>
              <a:rPr lang="ru-RU" i="1" dirty="0" err="1"/>
              <a:t>справи</a:t>
            </a:r>
            <a:r>
              <a:rPr lang="ru-RU" i="1" dirty="0"/>
              <a:t> </a:t>
            </a:r>
            <a:r>
              <a:rPr lang="ru-RU" i="1" dirty="0" err="1"/>
              <a:t>вирішує</a:t>
            </a:r>
            <a:r>
              <a:rPr lang="ru-RU" i="1" dirty="0"/>
              <a:t> </a:t>
            </a:r>
            <a:r>
              <a:rPr lang="ru-RU" i="1" dirty="0" err="1"/>
              <a:t>всі</a:t>
            </a:r>
            <a:r>
              <a:rPr lang="ru-RU" i="1" dirty="0"/>
              <a:t> </a:t>
            </a:r>
            <a:r>
              <a:rPr lang="ru-RU" i="1" dirty="0" err="1"/>
              <a:t>майнові</a:t>
            </a:r>
            <a:r>
              <a:rPr lang="ru-RU" i="1" dirty="0"/>
              <a:t> спори, стороною в </a:t>
            </a:r>
            <a:r>
              <a:rPr lang="ru-RU" i="1" dirty="0" err="1"/>
              <a:t>яких</a:t>
            </a:r>
            <a:r>
              <a:rPr lang="ru-RU" i="1" dirty="0"/>
              <a:t> </a:t>
            </a:r>
            <a:r>
              <a:rPr lang="ru-RU" i="1" dirty="0" err="1"/>
              <a:t>є</a:t>
            </a:r>
            <a:r>
              <a:rPr lang="ru-RU" i="1" dirty="0"/>
              <a:t> </a:t>
            </a:r>
            <a:r>
              <a:rPr lang="ru-RU" i="1" dirty="0" err="1"/>
              <a:t>боржник</a:t>
            </a:r>
            <a:r>
              <a:rPr lang="ru-RU" i="1" dirty="0"/>
              <a:t>. Тому, очевидно,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суддя</a:t>
            </a:r>
            <a:r>
              <a:rPr lang="ru-RU" i="1" dirty="0"/>
              <a:t>, </a:t>
            </a:r>
            <a:r>
              <a:rPr lang="ru-RU" i="1" dirty="0" err="1"/>
              <a:t>по-перше</a:t>
            </a:r>
            <a:r>
              <a:rPr lang="ru-RU" i="1" dirty="0"/>
              <a:t>, </a:t>
            </a:r>
            <a:r>
              <a:rPr lang="ru-RU" i="1" dirty="0" err="1"/>
              <a:t>обізнана</a:t>
            </a:r>
            <a:r>
              <a:rPr lang="ru-RU" i="1" dirty="0"/>
              <a:t> </a:t>
            </a:r>
            <a:r>
              <a:rPr lang="ru-RU" i="1" dirty="0" err="1"/>
              <a:t>з</a:t>
            </a:r>
            <a:r>
              <a:rPr lang="ru-RU" i="1" dirty="0"/>
              <a:t> </a:t>
            </a:r>
            <a:r>
              <a:rPr lang="ru-RU" i="1" dirty="0" err="1"/>
              <a:t>обставинами</a:t>
            </a:r>
            <a:r>
              <a:rPr lang="ru-RU" i="1" dirty="0"/>
              <a:t> </a:t>
            </a:r>
            <a:r>
              <a:rPr lang="ru-RU" i="1" dirty="0" err="1"/>
              <a:t>справи</a:t>
            </a:r>
            <a:r>
              <a:rPr lang="ru-RU" i="1" dirty="0"/>
              <a:t> про </a:t>
            </a:r>
            <a:r>
              <a:rPr lang="ru-RU" i="1" dirty="0" err="1"/>
              <a:t>банкрутство</a:t>
            </a:r>
            <a:r>
              <a:rPr lang="ru-RU" i="1" dirty="0"/>
              <a:t>, яка </a:t>
            </a:r>
            <a:r>
              <a:rPr lang="ru-RU" i="1" dirty="0" err="1"/>
              <a:t>перебуває</a:t>
            </a:r>
            <a:r>
              <a:rPr lang="ru-RU" i="1" dirty="0"/>
              <a:t> в </a:t>
            </a:r>
            <a:r>
              <a:rPr lang="ru-RU" i="1" dirty="0" err="1"/>
              <a:t>її</a:t>
            </a:r>
            <a:r>
              <a:rPr lang="ru-RU" i="1" dirty="0"/>
              <a:t> </a:t>
            </a:r>
            <a:r>
              <a:rPr lang="ru-RU" i="1" dirty="0" err="1"/>
              <a:t>провадженні</a:t>
            </a:r>
            <a:r>
              <a:rPr lang="ru-RU" i="1" dirty="0"/>
              <a:t>. </a:t>
            </a:r>
            <a:r>
              <a:rPr lang="ru-RU" i="1" dirty="0" err="1"/>
              <a:t>По-друге</a:t>
            </a:r>
            <a:r>
              <a:rPr lang="ru-RU" i="1" dirty="0"/>
              <a:t>, </a:t>
            </a:r>
            <a:r>
              <a:rPr lang="ru-RU" i="1" dirty="0" err="1"/>
              <a:t>кожен</a:t>
            </a:r>
            <a:r>
              <a:rPr lang="ru-RU" i="1" dirty="0"/>
              <a:t> </a:t>
            </a:r>
            <a:r>
              <a:rPr lang="ru-RU" i="1" dirty="0" err="1"/>
              <a:t>правочин</a:t>
            </a:r>
            <a:r>
              <a:rPr lang="ru-RU" i="1" dirty="0"/>
              <a:t>, </a:t>
            </a:r>
            <a:r>
              <a:rPr lang="ru-RU" i="1" dirty="0" err="1"/>
              <a:t>вчинений</a:t>
            </a:r>
            <a:r>
              <a:rPr lang="ru-RU" i="1" dirty="0"/>
              <a:t> </a:t>
            </a:r>
            <a:r>
              <a:rPr lang="ru-RU" i="1" dirty="0" err="1"/>
              <a:t>боржником</a:t>
            </a:r>
            <a:r>
              <a:rPr lang="ru-RU" i="1" dirty="0"/>
              <a:t>, </a:t>
            </a:r>
            <a:r>
              <a:rPr lang="ru-RU" i="1" dirty="0" err="1"/>
              <a:t>є</a:t>
            </a:r>
            <a:r>
              <a:rPr lang="ru-RU" i="1" dirty="0"/>
              <a:t> </a:t>
            </a:r>
            <a:r>
              <a:rPr lang="ru-RU" i="1" dirty="0" err="1"/>
              <a:t>лише</a:t>
            </a:r>
            <a:r>
              <a:rPr lang="ru-RU" i="1" dirty="0"/>
              <a:t> </a:t>
            </a:r>
            <a:r>
              <a:rPr lang="ru-RU" i="1" dirty="0" err="1"/>
              <a:t>елементом</a:t>
            </a:r>
            <a:r>
              <a:rPr lang="ru-RU" i="1" dirty="0"/>
              <a:t> </a:t>
            </a:r>
            <a:r>
              <a:rPr lang="ru-RU" i="1" dirty="0" err="1"/>
              <a:t>його</a:t>
            </a:r>
            <a:r>
              <a:rPr lang="ru-RU" i="1" dirty="0"/>
              <a:t> </a:t>
            </a:r>
            <a:r>
              <a:rPr lang="ru-RU" i="1" dirty="0" err="1"/>
              <a:t>господарської</a:t>
            </a:r>
            <a:r>
              <a:rPr lang="ru-RU" i="1" dirty="0"/>
              <a:t> </a:t>
            </a:r>
            <a:r>
              <a:rPr lang="ru-RU" i="1" dirty="0" err="1"/>
              <a:t>діяльності</a:t>
            </a:r>
            <a:r>
              <a:rPr lang="ru-RU" i="1" dirty="0"/>
              <a:t> як </a:t>
            </a:r>
            <a:r>
              <a:rPr lang="ru-RU" i="1" dirty="0" err="1"/>
              <a:t>системи</a:t>
            </a:r>
            <a:r>
              <a:rPr lang="ru-RU" i="1" dirty="0"/>
              <a:t>. </a:t>
            </a:r>
            <a:r>
              <a:rPr lang="ru-RU" i="1" dirty="0" err="1"/>
              <a:t>Отже</a:t>
            </a:r>
            <a:r>
              <a:rPr lang="ru-RU" i="1" dirty="0"/>
              <a:t>, очевидно, </a:t>
            </a:r>
            <a:r>
              <a:rPr lang="ru-RU" i="1" dirty="0" err="1"/>
              <a:t>існують</a:t>
            </a:r>
            <a:r>
              <a:rPr lang="ru-RU" i="1" dirty="0"/>
              <a:t> </a:t>
            </a:r>
            <a:r>
              <a:rPr lang="ru-RU" i="1" dirty="0" err="1"/>
              <a:t>взаємозв'язки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взаємний</a:t>
            </a:r>
            <a:r>
              <a:rPr lang="ru-RU" i="1" dirty="0"/>
              <a:t> </a:t>
            </a:r>
            <a:r>
              <a:rPr lang="ru-RU" i="1" dirty="0" err="1"/>
              <a:t>вплив</a:t>
            </a:r>
            <a:r>
              <a:rPr lang="ru-RU" i="1" dirty="0"/>
              <a:t> </a:t>
            </a:r>
            <a:r>
              <a:rPr lang="ru-RU" i="1" dirty="0" err="1"/>
              <a:t>між</a:t>
            </a:r>
            <a:r>
              <a:rPr lang="ru-RU" i="1" dirty="0"/>
              <a:t> </a:t>
            </a:r>
            <a:r>
              <a:rPr lang="ru-RU" i="1" dirty="0" err="1"/>
              <a:t>елементами</a:t>
            </a:r>
            <a:r>
              <a:rPr lang="ru-RU" i="1" dirty="0"/>
              <a:t> </a:t>
            </a:r>
            <a:r>
              <a:rPr lang="ru-RU" i="1" dirty="0" err="1"/>
              <a:t>системи</a:t>
            </a:r>
            <a:r>
              <a:rPr lang="ru-RU" i="1" dirty="0"/>
              <a:t>. Тому </a:t>
            </a:r>
            <a:r>
              <a:rPr lang="ru-RU" i="1" dirty="0" err="1"/>
              <a:t>розгляд</a:t>
            </a:r>
            <a:r>
              <a:rPr lang="ru-RU" i="1" dirty="0"/>
              <a:t> судом, у </a:t>
            </a:r>
            <a:r>
              <a:rPr lang="ru-RU" i="1" dirty="0" err="1"/>
              <a:t>провадженні</a:t>
            </a:r>
            <a:r>
              <a:rPr lang="ru-RU" i="1" dirty="0"/>
              <a:t> </a:t>
            </a:r>
            <a:r>
              <a:rPr lang="ru-RU" i="1" dirty="0" err="1"/>
              <a:t>якого</a:t>
            </a:r>
            <a:r>
              <a:rPr lang="ru-RU" i="1" dirty="0"/>
              <a:t> </a:t>
            </a:r>
            <a:r>
              <a:rPr lang="ru-RU" i="1" dirty="0" err="1"/>
              <a:t>перебуває</a:t>
            </a:r>
            <a:r>
              <a:rPr lang="ru-RU" i="1" dirty="0"/>
              <a:t> справа про </a:t>
            </a:r>
            <a:r>
              <a:rPr lang="ru-RU" i="1" dirty="0" err="1"/>
              <a:t>банкрутство</a:t>
            </a:r>
            <a:r>
              <a:rPr lang="ru-RU" i="1" dirty="0"/>
              <a:t>, </a:t>
            </a:r>
            <a:r>
              <a:rPr lang="ru-RU" i="1" dirty="0" err="1"/>
              <a:t>різних</a:t>
            </a:r>
            <a:r>
              <a:rPr lang="ru-RU" i="1" dirty="0"/>
              <a:t> </a:t>
            </a:r>
            <a:r>
              <a:rPr lang="ru-RU" i="1" dirty="0" err="1"/>
              <a:t>майнових</a:t>
            </a:r>
            <a:r>
              <a:rPr lang="ru-RU" i="1" dirty="0"/>
              <a:t> </a:t>
            </a:r>
            <a:r>
              <a:rPr lang="ru-RU" i="1" dirty="0" err="1"/>
              <a:t>спорів</a:t>
            </a:r>
            <a:r>
              <a:rPr lang="ru-RU" i="1" dirty="0"/>
              <a:t> за </a:t>
            </a:r>
            <a:r>
              <a:rPr lang="ru-RU" i="1" dirty="0" err="1"/>
              <a:t>участю</a:t>
            </a:r>
            <a:r>
              <a:rPr lang="ru-RU" i="1" dirty="0"/>
              <a:t> </a:t>
            </a:r>
            <a:r>
              <a:rPr lang="ru-RU" i="1" dirty="0" err="1"/>
              <a:t>боржника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, як </a:t>
            </a:r>
            <a:r>
              <a:rPr lang="ru-RU" i="1" dirty="0" err="1"/>
              <a:t>елементи</a:t>
            </a:r>
            <a:r>
              <a:rPr lang="ru-RU" i="1" dirty="0"/>
              <a:t> </a:t>
            </a:r>
            <a:r>
              <a:rPr lang="ru-RU" i="1" dirty="0" err="1"/>
              <a:t>системи</a:t>
            </a:r>
            <a:r>
              <a:rPr lang="ru-RU" i="1" dirty="0"/>
              <a:t> </a:t>
            </a:r>
            <a:r>
              <a:rPr lang="ru-RU" i="1" dirty="0" err="1"/>
              <a:t>господарської</a:t>
            </a:r>
            <a:r>
              <a:rPr lang="ru-RU" i="1" dirty="0"/>
              <a:t> </a:t>
            </a:r>
            <a:r>
              <a:rPr lang="ru-RU" i="1" dirty="0" err="1"/>
              <a:t>діяльності</a:t>
            </a:r>
            <a:r>
              <a:rPr lang="ru-RU" i="1" dirty="0"/>
              <a:t> </a:t>
            </a:r>
            <a:r>
              <a:rPr lang="ru-RU" i="1" dirty="0" err="1"/>
              <a:t>боржника</a:t>
            </a:r>
            <a:r>
              <a:rPr lang="ru-RU" i="1" dirty="0"/>
              <a:t>, </a:t>
            </a:r>
            <a:r>
              <a:rPr lang="ru-RU" i="1" dirty="0" err="1"/>
              <a:t>взаємопов'язані</a:t>
            </a:r>
            <a:r>
              <a:rPr lang="ru-RU" i="1" dirty="0"/>
              <a:t> (</a:t>
            </a:r>
            <a:r>
              <a:rPr lang="ru-RU" i="1" dirty="0" err="1"/>
              <a:t>взаємозалежні</a:t>
            </a:r>
            <a:r>
              <a:rPr lang="ru-RU" i="1" dirty="0"/>
              <a:t>, </a:t>
            </a:r>
            <a:r>
              <a:rPr lang="ru-RU" i="1" dirty="0" err="1"/>
              <a:t>взаємообумовлені</a:t>
            </a:r>
            <a:r>
              <a:rPr lang="ru-RU" i="1" dirty="0"/>
              <a:t>), само по </a:t>
            </a:r>
            <a:r>
              <a:rPr lang="ru-RU" i="1" dirty="0" err="1"/>
              <a:t>собі</a:t>
            </a:r>
            <a:r>
              <a:rPr lang="ru-RU" i="1" dirty="0"/>
              <a:t> не </a:t>
            </a:r>
            <a:r>
              <a:rPr lang="ru-RU" i="1" dirty="0" err="1"/>
              <a:t>свідчить</a:t>
            </a:r>
            <a:r>
              <a:rPr lang="ru-RU" i="1" dirty="0"/>
              <a:t> про </a:t>
            </a:r>
            <a:r>
              <a:rPr lang="ru-RU" i="1" dirty="0" err="1"/>
              <a:t>упередженість</a:t>
            </a:r>
            <a:r>
              <a:rPr lang="ru-RU" i="1" dirty="0"/>
              <a:t> </a:t>
            </a:r>
            <a:r>
              <a:rPr lang="ru-RU" i="1" dirty="0" err="1"/>
              <a:t>судді</a:t>
            </a:r>
            <a:r>
              <a:rPr lang="ru-RU" i="1" dirty="0"/>
              <a:t>, а </a:t>
            </a:r>
            <a:r>
              <a:rPr lang="ru-RU" i="1" dirty="0" err="1"/>
              <a:t>має</a:t>
            </a:r>
            <a:r>
              <a:rPr lang="ru-RU" i="1" dirty="0"/>
              <a:t> на </a:t>
            </a:r>
            <a:r>
              <a:rPr lang="ru-RU" i="1" dirty="0" err="1"/>
              <a:t>меті</a:t>
            </a:r>
            <a:r>
              <a:rPr lang="ru-RU" i="1" dirty="0"/>
              <a:t> </a:t>
            </a:r>
            <a:r>
              <a:rPr lang="ru-RU" i="1" dirty="0" err="1"/>
              <a:t>забезпечити</a:t>
            </a:r>
            <a:r>
              <a:rPr lang="ru-RU" i="1" dirty="0"/>
              <a:t> </a:t>
            </a:r>
            <a:r>
              <a:rPr lang="ru-RU" i="1" dirty="0" err="1"/>
              <a:t>комплесний</a:t>
            </a:r>
            <a:r>
              <a:rPr lang="ru-RU" i="1" dirty="0"/>
              <a:t> </a:t>
            </a:r>
            <a:r>
              <a:rPr lang="ru-RU" i="1" dirty="0" err="1"/>
              <a:t>підхід</a:t>
            </a:r>
            <a:r>
              <a:rPr lang="ru-RU" i="1" dirty="0"/>
              <a:t> для </a:t>
            </a:r>
            <a:r>
              <a:rPr lang="ru-RU" i="1" dirty="0" err="1"/>
              <a:t>вирішення</a:t>
            </a:r>
            <a:r>
              <a:rPr lang="ru-RU" i="1" dirty="0"/>
              <a:t> </a:t>
            </a:r>
            <a:r>
              <a:rPr lang="ru-RU" i="1" dirty="0" err="1"/>
              <a:t>завдань</a:t>
            </a:r>
            <a:r>
              <a:rPr lang="ru-RU" i="1" dirty="0"/>
              <a:t> </a:t>
            </a:r>
            <a:r>
              <a:rPr lang="ru-RU" i="1" dirty="0" err="1"/>
              <a:t>процедури</a:t>
            </a:r>
            <a:r>
              <a:rPr lang="ru-RU" i="1" dirty="0"/>
              <a:t> </a:t>
            </a:r>
            <a:r>
              <a:rPr lang="ru-RU" i="1" dirty="0" err="1"/>
              <a:t>банкрутства</a:t>
            </a:r>
            <a:r>
              <a:rPr lang="ru-RU" i="1" dirty="0"/>
              <a:t>.</a:t>
            </a:r>
            <a:endParaRPr lang="uk-UA" i="1" dirty="0"/>
          </a:p>
        </p:txBody>
      </p:sp>
    </p:spTree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399" y="514352"/>
            <a:ext cx="10685417" cy="1031644"/>
          </a:xfrm>
        </p:spPr>
        <p:txBody>
          <a:bodyPr/>
          <a:lstStyle/>
          <a:p>
            <a:r>
              <a:rPr lang="uk-UA" sz="4800" dirty="0">
                <a:solidFill>
                  <a:schemeClr val="tx1"/>
                </a:solidFill>
              </a:rPr>
              <a:t>Театр починається з вішалки...</a:t>
            </a:r>
            <a:br>
              <a:rPr lang="uk-UA" sz="4800" dirty="0">
                <a:solidFill>
                  <a:schemeClr val="tx1"/>
                </a:solidFill>
              </a:rPr>
            </a:br>
            <a:r>
              <a:rPr lang="uk-UA" sz="4800" dirty="0" err="1">
                <a:solidFill>
                  <a:schemeClr val="tx1"/>
                </a:solidFill>
              </a:rPr>
              <a:t>Марк</a:t>
            </a:r>
            <a:r>
              <a:rPr lang="uk-UA" sz="4800" dirty="0">
                <a:solidFill>
                  <a:schemeClr val="tx1"/>
                </a:solidFill>
              </a:rPr>
              <a:t> Твен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96511" y="1676400"/>
            <a:ext cx="5963830" cy="4572000"/>
          </a:xfrm>
        </p:spPr>
        <p:txBody>
          <a:bodyPr/>
          <a:lstStyle/>
          <a:p>
            <a:endParaRPr lang="uk-UA" sz="4000" dirty="0"/>
          </a:p>
          <a:p>
            <a:r>
              <a:rPr lang="uk-UA" sz="4000" dirty="0"/>
              <a:t>911</a:t>
            </a:r>
            <a:r>
              <a:rPr lang="en-US" sz="4000" dirty="0"/>
              <a:t>/</a:t>
            </a:r>
            <a:r>
              <a:rPr lang="uk-UA" sz="4000" dirty="0"/>
              <a:t>1234/24</a:t>
            </a:r>
            <a:r>
              <a:rPr lang="en-US" sz="4000" dirty="0"/>
              <a:t> (</a:t>
            </a:r>
            <a:r>
              <a:rPr lang="uk-UA" sz="4000" dirty="0"/>
              <a:t>911</a:t>
            </a:r>
            <a:r>
              <a:rPr lang="en-US" sz="4000" dirty="0"/>
              <a:t>/</a:t>
            </a:r>
            <a:r>
              <a:rPr lang="uk-UA" sz="4000" dirty="0"/>
              <a:t>54</a:t>
            </a:r>
            <a:r>
              <a:rPr lang="en-US" sz="4000" dirty="0"/>
              <a:t>/</a:t>
            </a:r>
            <a:r>
              <a:rPr lang="uk-UA" sz="4000" dirty="0"/>
              <a:t>12</a:t>
            </a:r>
            <a:r>
              <a:rPr lang="en-US" sz="4000" dirty="0"/>
              <a:t>)</a:t>
            </a:r>
            <a:endParaRPr lang="uk-UA" sz="4000" dirty="0"/>
          </a:p>
          <a:p>
            <a:endParaRPr lang="uk-UA" sz="2400" dirty="0"/>
          </a:p>
          <a:p>
            <a:endParaRPr lang="uk-UA" sz="2400" dirty="0"/>
          </a:p>
          <a:p>
            <a:r>
              <a:rPr lang="ru-RU" sz="2000" dirty="0"/>
              <a:t>перший номер – </a:t>
            </a:r>
            <a:r>
              <a:rPr lang="ru-RU" sz="2000" dirty="0" err="1"/>
              <a:t>це</a:t>
            </a:r>
            <a:r>
              <a:rPr lang="ru-RU" sz="2000" dirty="0"/>
              <a:t> номер </a:t>
            </a:r>
            <a:r>
              <a:rPr lang="ru-RU" sz="2000" dirty="0" err="1"/>
              <a:t>банкрутної</a:t>
            </a:r>
            <a:r>
              <a:rPr lang="ru-RU" sz="2000" dirty="0"/>
              <a:t> </a:t>
            </a:r>
            <a:r>
              <a:rPr lang="ru-RU" sz="2000" dirty="0" err="1"/>
              <a:t>справи</a:t>
            </a:r>
            <a:r>
              <a:rPr lang="ru-RU" sz="2000" dirty="0"/>
              <a:t> та в дужках – номер </a:t>
            </a:r>
            <a:r>
              <a:rPr lang="ru-RU" sz="2000" dirty="0" err="1"/>
              <a:t>справи</a:t>
            </a:r>
            <a:r>
              <a:rPr lang="ru-RU" sz="2000" dirty="0"/>
              <a:t> </a:t>
            </a:r>
            <a:r>
              <a:rPr lang="ru-RU" sz="2000" dirty="0" err="1"/>
              <a:t>відокремленого</a:t>
            </a:r>
            <a:r>
              <a:rPr lang="ru-RU" sz="2000" dirty="0"/>
              <a:t> </a:t>
            </a:r>
            <a:r>
              <a:rPr lang="ru-RU" sz="2000" dirty="0" err="1"/>
              <a:t>провадження</a:t>
            </a:r>
            <a:r>
              <a:rPr lang="ru-RU" sz="2000" dirty="0"/>
              <a:t>.</a:t>
            </a:r>
            <a:endParaRPr lang="uk-UA" sz="2000" dirty="0"/>
          </a:p>
          <a:p>
            <a:endParaRPr lang="uk-UA" dirty="0"/>
          </a:p>
        </p:txBody>
      </p:sp>
      <p:pic>
        <p:nvPicPr>
          <p:cNvPr id="7" name="Содержимое 6" descr="театр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991519" y="1676400"/>
            <a:ext cx="4555816" cy="4790387"/>
          </a:xfrm>
        </p:spPr>
      </p:pic>
    </p:spTree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3633" y="514352"/>
            <a:ext cx="11148767" cy="1003363"/>
          </a:xfrm>
        </p:spPr>
        <p:txBody>
          <a:bodyPr/>
          <a:lstStyle/>
          <a:p>
            <a:r>
              <a:rPr lang="uk-UA" sz="4400" dirty="0">
                <a:solidFill>
                  <a:schemeClr val="tx1"/>
                </a:solidFill>
              </a:rPr>
              <a:t>Як витребувати справу «в межі»?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33633" y="1796432"/>
            <a:ext cx="5455198" cy="4451968"/>
          </a:xfrm>
        </p:spPr>
        <p:txBody>
          <a:bodyPr>
            <a:normAutofit/>
          </a:bodyPr>
          <a:lstStyle/>
          <a:p>
            <a:r>
              <a:rPr lang="ru-RU" sz="2000" dirty="0"/>
              <a:t> </a:t>
            </a:r>
          </a:p>
          <a:p>
            <a:r>
              <a:rPr lang="ru-RU" sz="1800" dirty="0" err="1"/>
              <a:t>Матеріали</a:t>
            </a:r>
            <a:r>
              <a:rPr lang="ru-RU" sz="1800" dirty="0"/>
              <a:t> </a:t>
            </a:r>
            <a:r>
              <a:rPr lang="ru-RU" sz="1800" dirty="0" err="1"/>
              <a:t>справи</a:t>
            </a:r>
            <a:r>
              <a:rPr lang="ru-RU" sz="1800" dirty="0"/>
              <a:t>, в </a:t>
            </a:r>
            <a:r>
              <a:rPr lang="ru-RU" sz="1800" dirty="0" err="1"/>
              <a:t>якій</a:t>
            </a:r>
            <a:r>
              <a:rPr lang="ru-RU" sz="1800" dirty="0"/>
              <a:t> стороною є </a:t>
            </a:r>
            <a:r>
              <a:rPr lang="ru-RU" sz="1800" dirty="0" err="1"/>
              <a:t>боржник</a:t>
            </a:r>
            <a:r>
              <a:rPr lang="ru-RU" sz="1800" dirty="0"/>
              <a:t>, </a:t>
            </a:r>
            <a:r>
              <a:rPr lang="ru-RU" sz="1800" dirty="0" err="1"/>
              <a:t>щодо</a:t>
            </a:r>
            <a:r>
              <a:rPr lang="ru-RU" sz="1800" dirty="0"/>
              <a:t> </a:t>
            </a:r>
            <a:r>
              <a:rPr lang="ru-RU" sz="1800" dirty="0" err="1"/>
              <a:t>спорів</a:t>
            </a:r>
            <a:r>
              <a:rPr lang="ru-RU" sz="1800" dirty="0"/>
              <a:t>, </a:t>
            </a:r>
            <a:r>
              <a:rPr lang="ru-RU" sz="1800" dirty="0" err="1"/>
              <a:t>зазначених</a:t>
            </a:r>
            <a:r>
              <a:rPr lang="ru-RU" sz="1800" dirty="0"/>
              <a:t> у </a:t>
            </a:r>
            <a:r>
              <a:rPr lang="ru-RU" sz="1800" u="sng" dirty="0" err="1"/>
              <a:t>частині</a:t>
            </a:r>
            <a:r>
              <a:rPr lang="ru-RU" sz="1800" u="sng" dirty="0"/>
              <a:t> </a:t>
            </a:r>
            <a:r>
              <a:rPr lang="ru-RU" sz="1800" u="sng" dirty="0" err="1"/>
              <a:t>другій</a:t>
            </a:r>
            <a:r>
              <a:rPr lang="ru-RU" sz="1800" dirty="0"/>
              <a:t> </a:t>
            </a:r>
            <a:r>
              <a:rPr lang="ru-RU" sz="1800" dirty="0" err="1"/>
              <a:t>цієї</a:t>
            </a:r>
            <a:r>
              <a:rPr lang="ru-RU" sz="1800" dirty="0"/>
              <a:t> </a:t>
            </a:r>
            <a:r>
              <a:rPr lang="ru-RU" sz="1800" dirty="0" err="1"/>
              <a:t>статті</a:t>
            </a:r>
            <a:r>
              <a:rPr lang="ru-RU" sz="1800" dirty="0"/>
              <a:t>, </a:t>
            </a:r>
            <a:r>
              <a:rPr lang="ru-RU" sz="1800" dirty="0" err="1"/>
              <a:t>провадження</a:t>
            </a:r>
            <a:r>
              <a:rPr lang="ru-RU" sz="1800" dirty="0"/>
              <a:t> в </a:t>
            </a:r>
            <a:r>
              <a:rPr lang="ru-RU" sz="1800" dirty="0" err="1"/>
              <a:t>якій</a:t>
            </a:r>
            <a:r>
              <a:rPr lang="ru-RU" sz="1800" dirty="0"/>
              <a:t> </a:t>
            </a:r>
            <a:r>
              <a:rPr lang="ru-RU" sz="1800" dirty="0" err="1"/>
              <a:t>відкрито</a:t>
            </a:r>
            <a:r>
              <a:rPr lang="ru-RU" sz="1800" dirty="0"/>
              <a:t> до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після</a:t>
            </a:r>
            <a:r>
              <a:rPr lang="ru-RU" sz="1800" dirty="0"/>
              <a:t> </a:t>
            </a:r>
            <a:r>
              <a:rPr lang="ru-RU" sz="1800" dirty="0" err="1"/>
              <a:t>відкриття</a:t>
            </a:r>
            <a:r>
              <a:rPr lang="ru-RU" sz="1800" dirty="0"/>
              <a:t> </a:t>
            </a:r>
            <a:r>
              <a:rPr lang="ru-RU" sz="1800" dirty="0" err="1"/>
              <a:t>провадження</a:t>
            </a:r>
            <a:r>
              <a:rPr lang="ru-RU" sz="1800" dirty="0"/>
              <a:t> у </a:t>
            </a:r>
            <a:r>
              <a:rPr lang="ru-RU" sz="1800" dirty="0" err="1"/>
              <a:t>справі</a:t>
            </a:r>
            <a:r>
              <a:rPr lang="ru-RU" sz="1800" dirty="0"/>
              <a:t> про </a:t>
            </a:r>
            <a:r>
              <a:rPr lang="ru-RU" sz="1800" dirty="0" err="1"/>
              <a:t>банкрутство</a:t>
            </a:r>
            <a:r>
              <a:rPr lang="ru-RU" sz="1800" dirty="0"/>
              <a:t> (</a:t>
            </a:r>
            <a:r>
              <a:rPr lang="ru-RU" sz="1800" dirty="0" err="1"/>
              <a:t>неплатоспроможність</a:t>
            </a:r>
            <a:r>
              <a:rPr lang="ru-RU" sz="1800" dirty="0"/>
              <a:t>), за </a:t>
            </a:r>
            <a:r>
              <a:rPr lang="ru-RU" sz="1800" dirty="0" err="1"/>
              <a:t>ініціативою</a:t>
            </a:r>
            <a:r>
              <a:rPr lang="ru-RU" sz="1800" dirty="0"/>
              <a:t> </a:t>
            </a:r>
            <a:r>
              <a:rPr lang="ru-RU" sz="1800" dirty="0" err="1"/>
              <a:t>учасника</a:t>
            </a:r>
            <a:r>
              <a:rPr lang="ru-RU" sz="1800" dirty="0"/>
              <a:t> </a:t>
            </a:r>
            <a:r>
              <a:rPr lang="ru-RU" sz="1800" dirty="0" err="1"/>
              <a:t>справи</a:t>
            </a:r>
            <a:r>
              <a:rPr lang="ru-RU" sz="1800" dirty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суду </a:t>
            </a:r>
            <a:r>
              <a:rPr lang="ru-RU" sz="1800" b="1" dirty="0" err="1"/>
              <a:t>невідкладно</a:t>
            </a:r>
            <a:r>
              <a:rPr lang="ru-RU" sz="1800" b="1" dirty="0"/>
              <a:t>, але не </a:t>
            </a:r>
            <a:r>
              <a:rPr lang="ru-RU" sz="1800" b="1" dirty="0" err="1"/>
              <a:t>пізніше</a:t>
            </a:r>
            <a:r>
              <a:rPr lang="ru-RU" sz="1800" b="1" dirty="0"/>
              <a:t> </a:t>
            </a:r>
            <a:r>
              <a:rPr lang="ru-RU" sz="1800" b="1" dirty="0" err="1"/>
              <a:t>п’яти</a:t>
            </a:r>
            <a:r>
              <a:rPr lang="ru-RU" sz="1800" b="1" dirty="0"/>
              <a:t> </a:t>
            </a:r>
            <a:r>
              <a:rPr lang="ru-RU" sz="1800" b="1" dirty="0" err="1"/>
              <a:t>робочих</a:t>
            </a:r>
            <a:r>
              <a:rPr lang="ru-RU" sz="1800" b="1" dirty="0"/>
              <a:t> </a:t>
            </a:r>
            <a:r>
              <a:rPr lang="ru-RU" sz="1800" b="1" dirty="0" err="1"/>
              <a:t>днів</a:t>
            </a:r>
            <a:r>
              <a:rPr lang="ru-RU" sz="1800" b="1" dirty="0"/>
              <a:t>,</a:t>
            </a:r>
            <a:r>
              <a:rPr lang="ru-RU" sz="1800" dirty="0"/>
              <a:t> </a:t>
            </a:r>
            <a:r>
              <a:rPr lang="ru-RU" sz="1800" dirty="0" err="1"/>
              <a:t>надсилаються</a:t>
            </a:r>
            <a:r>
              <a:rPr lang="ru-RU" sz="1800" dirty="0"/>
              <a:t> до </a:t>
            </a:r>
            <a:r>
              <a:rPr lang="ru-RU" sz="1800" dirty="0" err="1"/>
              <a:t>господарського</a:t>
            </a:r>
            <a:r>
              <a:rPr lang="ru-RU" sz="1800" dirty="0"/>
              <a:t> суду, у </a:t>
            </a:r>
            <a:r>
              <a:rPr lang="ru-RU" sz="1800" dirty="0" err="1"/>
              <a:t>провадженні</a:t>
            </a:r>
            <a:r>
              <a:rPr lang="ru-RU" sz="1800" dirty="0"/>
              <a:t> </a:t>
            </a:r>
            <a:r>
              <a:rPr lang="ru-RU" sz="1800" dirty="0" err="1"/>
              <a:t>якого</a:t>
            </a:r>
            <a:r>
              <a:rPr lang="ru-RU" sz="1800" dirty="0"/>
              <a:t> </a:t>
            </a:r>
            <a:r>
              <a:rPr lang="ru-RU" sz="1800" dirty="0" err="1"/>
              <a:t>перебуває</a:t>
            </a:r>
            <a:r>
              <a:rPr lang="ru-RU" sz="1800" dirty="0"/>
              <a:t> справа про </a:t>
            </a:r>
            <a:r>
              <a:rPr lang="ru-RU" sz="1800" dirty="0" err="1"/>
              <a:t>банкрутство</a:t>
            </a:r>
            <a:r>
              <a:rPr lang="ru-RU" sz="1800" dirty="0"/>
              <a:t> (</a:t>
            </a:r>
            <a:r>
              <a:rPr lang="ru-RU" sz="1800" dirty="0" err="1"/>
              <a:t>неплатоспроможність</a:t>
            </a:r>
            <a:r>
              <a:rPr lang="ru-RU" sz="1800" dirty="0"/>
              <a:t>), </a:t>
            </a:r>
            <a:r>
              <a:rPr lang="ru-RU" sz="1800" dirty="0" err="1"/>
              <a:t>який</a:t>
            </a:r>
            <a:r>
              <a:rPr lang="ru-RU" sz="1800" dirty="0"/>
              <a:t> </a:t>
            </a:r>
            <a:r>
              <a:rPr lang="ru-RU" sz="1800" dirty="0" err="1"/>
              <a:t>розглядає</a:t>
            </a:r>
            <a:r>
              <a:rPr lang="ru-RU" sz="1800" dirty="0"/>
              <a:t> </a:t>
            </a:r>
            <a:r>
              <a:rPr lang="ru-RU" sz="1800" dirty="0" err="1"/>
              <a:t>спір</a:t>
            </a:r>
            <a:r>
              <a:rPr lang="ru-RU" sz="1800" dirty="0"/>
              <a:t> по </a:t>
            </a:r>
            <a:r>
              <a:rPr lang="ru-RU" sz="1800" dirty="0" err="1"/>
              <a:t>суті</a:t>
            </a:r>
            <a:r>
              <a:rPr lang="ru-RU" sz="1800" dirty="0"/>
              <a:t> в межах </a:t>
            </a:r>
            <a:r>
              <a:rPr lang="ru-RU" sz="1800" dirty="0" err="1"/>
              <a:t>цієї</a:t>
            </a:r>
            <a:r>
              <a:rPr lang="ru-RU" sz="1800" dirty="0"/>
              <a:t> </a:t>
            </a:r>
            <a:r>
              <a:rPr lang="ru-RU" sz="1800" dirty="0" err="1"/>
              <a:t>справи</a:t>
            </a:r>
            <a:r>
              <a:rPr lang="ru-RU" sz="1800" dirty="0"/>
              <a:t> </a:t>
            </a:r>
          </a:p>
          <a:p>
            <a:r>
              <a:rPr lang="ru-RU" sz="1800" dirty="0"/>
              <a:t>(ч.3 ст.7 </a:t>
            </a:r>
            <a:r>
              <a:rPr lang="ru-RU" sz="1800" dirty="0" err="1"/>
              <a:t>КУзПБ</a:t>
            </a:r>
            <a:r>
              <a:rPr lang="ru-RU" sz="1800" dirty="0"/>
              <a:t>).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DB84E154-E3CE-4CDA-BC2D-7B4CBA8BBF9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8831" y="1739788"/>
            <a:ext cx="5074542" cy="3937111"/>
          </a:xfrm>
        </p:spPr>
      </p:pic>
    </p:spTree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3B8397-3E5E-4865-A00B-51B1A997E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375" y="382385"/>
            <a:ext cx="10383625" cy="784564"/>
          </a:xfrm>
        </p:spPr>
        <p:txBody>
          <a:bodyPr>
            <a:normAutofit fontScale="90000"/>
          </a:bodyPr>
          <a:lstStyle/>
          <a:p>
            <a:r>
              <a:rPr lang="uk-UA" dirty="0"/>
              <a:t>Матчастина (принцип концентрації)</a:t>
            </a:r>
            <a:endParaRPr lang="x-non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FBE1B7-B27E-4BF9-9F4E-6453DBEDA3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36514" y="1223329"/>
            <a:ext cx="10741978" cy="2582315"/>
          </a:xfrm>
        </p:spPr>
        <p:txBody>
          <a:bodyPr>
            <a:noAutofit/>
          </a:bodyPr>
          <a:lstStyle/>
          <a:p>
            <a:pPr algn="just"/>
            <a:r>
              <a:rPr lang="ru-RU" sz="1900" dirty="0" err="1">
                <a:solidFill>
                  <a:schemeClr val="tx1"/>
                </a:solidFill>
              </a:rPr>
              <a:t>Господарський</a:t>
            </a:r>
            <a:r>
              <a:rPr lang="ru-RU" sz="1900" dirty="0">
                <a:solidFill>
                  <a:schemeClr val="tx1"/>
                </a:solidFill>
              </a:rPr>
              <a:t> суд, у </a:t>
            </a:r>
            <a:r>
              <a:rPr lang="ru-RU" sz="1900" dirty="0" err="1">
                <a:solidFill>
                  <a:schemeClr val="tx1"/>
                </a:solidFill>
              </a:rPr>
              <a:t>провадженні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якого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перебуває</a:t>
            </a:r>
            <a:r>
              <a:rPr lang="ru-RU" sz="1900" dirty="0">
                <a:solidFill>
                  <a:schemeClr val="tx1"/>
                </a:solidFill>
              </a:rPr>
              <a:t> справа про </a:t>
            </a:r>
            <a:r>
              <a:rPr lang="ru-RU" sz="1900" dirty="0" err="1">
                <a:solidFill>
                  <a:schemeClr val="tx1"/>
                </a:solidFill>
              </a:rPr>
              <a:t>банкрутство</a:t>
            </a:r>
            <a:r>
              <a:rPr lang="ru-RU" sz="1900" dirty="0">
                <a:solidFill>
                  <a:schemeClr val="tx1"/>
                </a:solidFill>
              </a:rPr>
              <a:t> (</a:t>
            </a:r>
            <a:r>
              <a:rPr lang="ru-RU" sz="1900" dirty="0" err="1">
                <a:solidFill>
                  <a:schemeClr val="tx1"/>
                </a:solidFill>
              </a:rPr>
              <a:t>неплатоспроможність</a:t>
            </a:r>
            <a:r>
              <a:rPr lang="ru-RU" sz="1900" dirty="0">
                <a:solidFill>
                  <a:schemeClr val="tx1"/>
                </a:solidFill>
              </a:rPr>
              <a:t>), в межах </a:t>
            </a:r>
            <a:r>
              <a:rPr lang="ru-RU" sz="1900" dirty="0" err="1">
                <a:solidFill>
                  <a:schemeClr val="tx1"/>
                </a:solidFill>
              </a:rPr>
              <a:t>цієї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справи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вирішує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b="1" dirty="0" err="1">
                <a:solidFill>
                  <a:schemeClr val="tx1"/>
                </a:solidFill>
              </a:rPr>
              <a:t>всі</a:t>
            </a:r>
            <a:r>
              <a:rPr lang="ru-RU" sz="1900" b="1" dirty="0">
                <a:solidFill>
                  <a:schemeClr val="tx1"/>
                </a:solidFill>
              </a:rPr>
              <a:t> </a:t>
            </a:r>
            <a:r>
              <a:rPr lang="ru-RU" sz="1900" b="1" dirty="0" err="1">
                <a:solidFill>
                  <a:schemeClr val="tx1"/>
                </a:solidFill>
              </a:rPr>
              <a:t>майнові</a:t>
            </a:r>
            <a:r>
              <a:rPr lang="ru-RU" sz="1900" b="1" dirty="0">
                <a:solidFill>
                  <a:schemeClr val="tx1"/>
                </a:solidFill>
              </a:rPr>
              <a:t> спори</a:t>
            </a:r>
            <a:r>
              <a:rPr lang="ru-RU" sz="1900" dirty="0">
                <a:solidFill>
                  <a:schemeClr val="tx1"/>
                </a:solidFill>
              </a:rPr>
              <a:t>, стороною в </a:t>
            </a:r>
            <a:r>
              <a:rPr lang="ru-RU" sz="1900" dirty="0" err="1">
                <a:solidFill>
                  <a:schemeClr val="tx1"/>
                </a:solidFill>
              </a:rPr>
              <a:t>яких</a:t>
            </a:r>
            <a:r>
              <a:rPr lang="ru-RU" sz="1900" dirty="0">
                <a:solidFill>
                  <a:schemeClr val="tx1"/>
                </a:solidFill>
              </a:rPr>
              <a:t> є </a:t>
            </a:r>
            <a:r>
              <a:rPr lang="ru-RU" sz="1900" dirty="0" err="1">
                <a:solidFill>
                  <a:schemeClr val="tx1"/>
                </a:solidFill>
              </a:rPr>
              <a:t>боржник</a:t>
            </a:r>
            <a:r>
              <a:rPr lang="ru-RU" sz="1900" dirty="0">
                <a:solidFill>
                  <a:schemeClr val="tx1"/>
                </a:solidFill>
              </a:rPr>
              <a:t>; спори з </a:t>
            </a:r>
            <a:r>
              <a:rPr lang="ru-RU" sz="1900" dirty="0" err="1">
                <a:solidFill>
                  <a:schemeClr val="tx1"/>
                </a:solidFill>
              </a:rPr>
              <a:t>позовними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вимогами</a:t>
            </a:r>
            <a:r>
              <a:rPr lang="ru-RU" sz="1900" dirty="0">
                <a:solidFill>
                  <a:schemeClr val="tx1"/>
                </a:solidFill>
              </a:rPr>
              <a:t> до </a:t>
            </a:r>
            <a:r>
              <a:rPr lang="ru-RU" sz="1900" dirty="0" err="1">
                <a:solidFill>
                  <a:schemeClr val="tx1"/>
                </a:solidFill>
              </a:rPr>
              <a:t>боржника</a:t>
            </a:r>
            <a:r>
              <a:rPr lang="ru-RU" sz="1900" dirty="0">
                <a:solidFill>
                  <a:schemeClr val="tx1"/>
                </a:solidFill>
              </a:rPr>
              <a:t> та </a:t>
            </a:r>
            <a:r>
              <a:rPr lang="ru-RU" sz="1900" dirty="0" err="1">
                <a:solidFill>
                  <a:schemeClr val="tx1"/>
                </a:solidFill>
              </a:rPr>
              <a:t>щодо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його</a:t>
            </a:r>
            <a:r>
              <a:rPr lang="ru-RU" sz="1900" dirty="0">
                <a:solidFill>
                  <a:schemeClr val="tx1"/>
                </a:solidFill>
              </a:rPr>
              <a:t> майна; спори про </a:t>
            </a:r>
            <a:r>
              <a:rPr lang="ru-RU" sz="1900" dirty="0" err="1">
                <a:solidFill>
                  <a:schemeClr val="tx1"/>
                </a:solidFill>
              </a:rPr>
              <a:t>визнання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недійсними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результатів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аукціону</a:t>
            </a:r>
            <a:r>
              <a:rPr lang="ru-RU" sz="1900" dirty="0">
                <a:solidFill>
                  <a:schemeClr val="tx1"/>
                </a:solidFill>
              </a:rPr>
              <a:t>; спори про </a:t>
            </a:r>
            <a:r>
              <a:rPr lang="ru-RU" sz="1900" dirty="0" err="1">
                <a:solidFill>
                  <a:schemeClr val="tx1"/>
                </a:solidFill>
              </a:rPr>
              <a:t>визнання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недійсними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будь-яких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правочинів</a:t>
            </a:r>
            <a:r>
              <a:rPr lang="ru-RU" sz="1900" dirty="0">
                <a:solidFill>
                  <a:schemeClr val="tx1"/>
                </a:solidFill>
              </a:rPr>
              <a:t>, </a:t>
            </a:r>
            <a:r>
              <a:rPr lang="ru-RU" sz="1900" dirty="0" err="1">
                <a:solidFill>
                  <a:schemeClr val="tx1"/>
                </a:solidFill>
              </a:rPr>
              <a:t>укладених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боржником</a:t>
            </a:r>
            <a:r>
              <a:rPr lang="ru-RU" sz="1900" dirty="0">
                <a:solidFill>
                  <a:schemeClr val="tx1"/>
                </a:solidFill>
              </a:rPr>
              <a:t>; спори про </a:t>
            </a:r>
            <a:r>
              <a:rPr lang="ru-RU" sz="1900" dirty="0" err="1">
                <a:solidFill>
                  <a:schemeClr val="tx1"/>
                </a:solidFill>
              </a:rPr>
              <a:t>повернення</a:t>
            </a:r>
            <a:r>
              <a:rPr lang="ru-RU" sz="1900" dirty="0">
                <a:solidFill>
                  <a:schemeClr val="tx1"/>
                </a:solidFill>
              </a:rPr>
              <a:t> (</a:t>
            </a:r>
            <a:r>
              <a:rPr lang="ru-RU" sz="1900" dirty="0" err="1">
                <a:solidFill>
                  <a:schemeClr val="tx1"/>
                </a:solidFill>
              </a:rPr>
              <a:t>витребування</a:t>
            </a:r>
            <a:r>
              <a:rPr lang="ru-RU" sz="1900" dirty="0">
                <a:solidFill>
                  <a:schemeClr val="tx1"/>
                </a:solidFill>
              </a:rPr>
              <a:t>) майна </a:t>
            </a:r>
            <a:r>
              <a:rPr lang="ru-RU" sz="1900" dirty="0" err="1">
                <a:solidFill>
                  <a:schemeClr val="tx1"/>
                </a:solidFill>
              </a:rPr>
              <a:t>боржника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або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відшкодування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його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вартості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відповідно</a:t>
            </a:r>
            <a:r>
              <a:rPr lang="ru-RU" sz="1900" dirty="0">
                <a:solidFill>
                  <a:schemeClr val="tx1"/>
                </a:solidFill>
              </a:rPr>
              <a:t>; спори про </a:t>
            </a:r>
            <a:r>
              <a:rPr lang="ru-RU" sz="1900" dirty="0" err="1">
                <a:solidFill>
                  <a:schemeClr val="tx1"/>
                </a:solidFill>
              </a:rPr>
              <a:t>відшкодування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шкоди</a:t>
            </a:r>
            <a:r>
              <a:rPr lang="ru-RU" sz="1900" dirty="0">
                <a:solidFill>
                  <a:schemeClr val="tx1"/>
                </a:solidFill>
              </a:rPr>
              <a:t> та/</a:t>
            </a:r>
            <a:r>
              <a:rPr lang="ru-RU" sz="1900" dirty="0" err="1">
                <a:solidFill>
                  <a:schemeClr val="tx1"/>
                </a:solidFill>
              </a:rPr>
              <a:t>або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збитків</a:t>
            </a:r>
            <a:r>
              <a:rPr lang="ru-RU" sz="1900" dirty="0">
                <a:solidFill>
                  <a:schemeClr val="tx1"/>
                </a:solidFill>
              </a:rPr>
              <a:t>, </a:t>
            </a:r>
            <a:r>
              <a:rPr lang="ru-RU" sz="1900" dirty="0" err="1">
                <a:solidFill>
                  <a:schemeClr val="tx1"/>
                </a:solidFill>
              </a:rPr>
              <a:t>завданих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боржнику</a:t>
            </a:r>
            <a:r>
              <a:rPr lang="ru-RU" sz="1900" dirty="0">
                <a:solidFill>
                  <a:schemeClr val="tx1"/>
                </a:solidFill>
              </a:rPr>
              <a:t>; спори про </a:t>
            </a:r>
            <a:r>
              <a:rPr lang="ru-RU" sz="1900" dirty="0" err="1">
                <a:solidFill>
                  <a:schemeClr val="tx1"/>
                </a:solidFill>
              </a:rPr>
              <a:t>стягнення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заробітної</a:t>
            </a:r>
            <a:r>
              <a:rPr lang="ru-RU" sz="1900" dirty="0">
                <a:solidFill>
                  <a:schemeClr val="tx1"/>
                </a:solidFill>
              </a:rPr>
              <a:t> плати; спори про </a:t>
            </a:r>
            <a:r>
              <a:rPr lang="ru-RU" sz="1900" dirty="0" err="1">
                <a:solidFill>
                  <a:schemeClr val="tx1"/>
                </a:solidFill>
              </a:rPr>
              <a:t>поновлення</a:t>
            </a:r>
            <a:r>
              <a:rPr lang="ru-RU" sz="1900" dirty="0">
                <a:solidFill>
                  <a:schemeClr val="tx1"/>
                </a:solidFill>
              </a:rPr>
              <a:t> на </a:t>
            </a:r>
            <a:r>
              <a:rPr lang="ru-RU" sz="1900" dirty="0" err="1">
                <a:solidFill>
                  <a:schemeClr val="tx1"/>
                </a:solidFill>
              </a:rPr>
              <a:t>роботі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посадових</a:t>
            </a:r>
            <a:r>
              <a:rPr lang="ru-RU" sz="1900" dirty="0">
                <a:solidFill>
                  <a:schemeClr val="tx1"/>
                </a:solidFill>
              </a:rPr>
              <a:t> та </a:t>
            </a:r>
            <a:r>
              <a:rPr lang="ru-RU" sz="1900" dirty="0" err="1">
                <a:solidFill>
                  <a:schemeClr val="tx1"/>
                </a:solidFill>
              </a:rPr>
              <a:t>службових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осіб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боржника</a:t>
            </a:r>
            <a:r>
              <a:rPr lang="ru-RU" sz="1900" dirty="0">
                <a:solidFill>
                  <a:schemeClr val="tx1"/>
                </a:solidFill>
              </a:rPr>
              <a:t>; спори </a:t>
            </a:r>
            <a:r>
              <a:rPr lang="ru-RU" sz="1900" dirty="0" err="1">
                <a:solidFill>
                  <a:schemeClr val="tx1"/>
                </a:solidFill>
              </a:rPr>
              <a:t>щодо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інших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 err="1">
                <a:solidFill>
                  <a:schemeClr val="tx1"/>
                </a:solidFill>
              </a:rPr>
              <a:t>вимог</a:t>
            </a:r>
            <a:r>
              <a:rPr lang="ru-RU" sz="1900" dirty="0">
                <a:solidFill>
                  <a:schemeClr val="tx1"/>
                </a:solidFill>
              </a:rPr>
              <a:t> до </a:t>
            </a:r>
            <a:r>
              <a:rPr lang="ru-RU" sz="1900" dirty="0" err="1">
                <a:solidFill>
                  <a:schemeClr val="tx1"/>
                </a:solidFill>
              </a:rPr>
              <a:t>боржника</a:t>
            </a:r>
            <a:r>
              <a:rPr lang="ru-RU" sz="1900" dirty="0">
                <a:solidFill>
                  <a:schemeClr val="tx1"/>
                </a:solidFill>
              </a:rPr>
              <a:t> (</a:t>
            </a:r>
            <a:r>
              <a:rPr lang="ru-RU" sz="1900" dirty="0"/>
              <a:t>ч.2 ст. 7 </a:t>
            </a:r>
            <a:r>
              <a:rPr lang="ru-RU" sz="1900" dirty="0" err="1"/>
              <a:t>КУзПБ</a:t>
            </a:r>
            <a:r>
              <a:rPr lang="ru-RU" sz="1900" dirty="0"/>
              <a:t>) </a:t>
            </a:r>
            <a:endParaRPr lang="x-none" sz="1900" dirty="0">
              <a:solidFill>
                <a:schemeClr val="tx1"/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9308A71-7A9B-4E37-BE6F-A512DC04E6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154" y="3831771"/>
            <a:ext cx="10618084" cy="2814125"/>
          </a:xfrm>
        </p:spPr>
        <p:txBody>
          <a:bodyPr>
            <a:noAutofit/>
          </a:bodyPr>
          <a:lstStyle/>
          <a:p>
            <a:pPr algn="just"/>
            <a:r>
              <a:rPr lang="ru-RU" sz="2000" dirty="0" err="1">
                <a:solidFill>
                  <a:schemeClr val="tx1"/>
                </a:solidFill>
              </a:rPr>
              <a:t>Справи</a:t>
            </a:r>
            <a:r>
              <a:rPr lang="ru-RU" sz="2000" dirty="0">
                <a:solidFill>
                  <a:schemeClr val="tx1"/>
                </a:solidFill>
              </a:rPr>
              <a:t> про </a:t>
            </a:r>
            <a:r>
              <a:rPr lang="ru-RU" sz="2000" dirty="0" err="1">
                <a:solidFill>
                  <a:schemeClr val="tx1"/>
                </a:solidFill>
              </a:rPr>
              <a:t>банкрутство</a:t>
            </a:r>
            <a:r>
              <a:rPr lang="ru-RU" sz="2000" dirty="0">
                <a:solidFill>
                  <a:schemeClr val="tx1"/>
                </a:solidFill>
              </a:rPr>
              <a:t> та </a:t>
            </a:r>
            <a:r>
              <a:rPr lang="ru-RU" sz="2000" b="1" dirty="0" err="1">
                <a:solidFill>
                  <a:schemeClr val="tx1"/>
                </a:solidFill>
              </a:rPr>
              <a:t>справи</a:t>
            </a:r>
            <a:r>
              <a:rPr lang="ru-RU" sz="2000" b="1" dirty="0">
                <a:solidFill>
                  <a:schemeClr val="tx1"/>
                </a:solidFill>
              </a:rPr>
              <a:t> у спорах з </a:t>
            </a:r>
            <a:r>
              <a:rPr lang="ru-RU" sz="2000" b="1" dirty="0" err="1">
                <a:solidFill>
                  <a:schemeClr val="tx1"/>
                </a:solidFill>
              </a:rPr>
              <a:t>майновими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вимогами</a:t>
            </a:r>
            <a:r>
              <a:rPr lang="ru-RU" sz="2000" b="1" dirty="0">
                <a:solidFill>
                  <a:schemeClr val="tx1"/>
                </a:solidFill>
              </a:rPr>
              <a:t> до </a:t>
            </a:r>
            <a:r>
              <a:rPr lang="ru-RU" sz="2000" b="1" dirty="0" err="1">
                <a:solidFill>
                  <a:schemeClr val="tx1"/>
                </a:solidFill>
              </a:rPr>
              <a:t>боржника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стосовно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якого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відкрито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провадження</a:t>
            </a:r>
            <a:r>
              <a:rPr lang="ru-RU" sz="2000" dirty="0">
                <a:solidFill>
                  <a:schemeClr val="tx1"/>
                </a:solidFill>
              </a:rPr>
              <a:t> у </a:t>
            </a:r>
            <a:r>
              <a:rPr lang="ru-RU" sz="2000" dirty="0" err="1">
                <a:solidFill>
                  <a:schemeClr val="tx1"/>
                </a:solidFill>
              </a:rPr>
              <a:t>справі</a:t>
            </a:r>
            <a:r>
              <a:rPr lang="ru-RU" sz="2000" dirty="0">
                <a:solidFill>
                  <a:schemeClr val="tx1"/>
                </a:solidFill>
              </a:rPr>
              <a:t> про </a:t>
            </a:r>
            <a:r>
              <a:rPr lang="ru-RU" sz="2000" dirty="0" err="1">
                <a:solidFill>
                  <a:schemeClr val="tx1"/>
                </a:solidFill>
              </a:rPr>
              <a:t>банкрутство</a:t>
            </a:r>
            <a:r>
              <a:rPr lang="ru-RU" sz="2000" dirty="0">
                <a:solidFill>
                  <a:schemeClr val="tx1"/>
                </a:solidFill>
              </a:rPr>
              <a:t>, у тому </a:t>
            </a:r>
            <a:r>
              <a:rPr lang="ru-RU" sz="2000" dirty="0" err="1">
                <a:solidFill>
                  <a:schemeClr val="tx1"/>
                </a:solidFill>
              </a:rPr>
              <a:t>числі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справи</a:t>
            </a:r>
            <a:r>
              <a:rPr lang="ru-RU" sz="2000" dirty="0">
                <a:solidFill>
                  <a:schemeClr val="tx1"/>
                </a:solidFill>
              </a:rPr>
              <a:t> у спорах про </a:t>
            </a:r>
            <a:r>
              <a:rPr lang="ru-RU" sz="2000" dirty="0" err="1">
                <a:solidFill>
                  <a:schemeClr val="tx1"/>
                </a:solidFill>
              </a:rPr>
              <a:t>визнання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недійсними</a:t>
            </a:r>
            <a:r>
              <a:rPr lang="ru-RU" sz="2000" dirty="0">
                <a:solidFill>
                  <a:schemeClr val="tx1"/>
                </a:solidFill>
              </a:rPr>
              <a:t> будь-</a:t>
            </a:r>
            <a:r>
              <a:rPr lang="ru-RU" sz="2000" dirty="0" err="1">
                <a:solidFill>
                  <a:schemeClr val="tx1"/>
                </a:solidFill>
              </a:rPr>
              <a:t>яких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правочинів</a:t>
            </a:r>
            <a:r>
              <a:rPr lang="ru-RU" sz="2000" dirty="0">
                <a:solidFill>
                  <a:schemeClr val="tx1"/>
                </a:solidFill>
              </a:rPr>
              <a:t> (</a:t>
            </a:r>
            <a:r>
              <a:rPr lang="ru-RU" sz="2000" dirty="0" err="1">
                <a:solidFill>
                  <a:schemeClr val="tx1"/>
                </a:solidFill>
              </a:rPr>
              <a:t>договорів</a:t>
            </a:r>
            <a:r>
              <a:rPr lang="ru-RU" sz="2000" dirty="0">
                <a:solidFill>
                  <a:schemeClr val="tx1"/>
                </a:solidFill>
              </a:rPr>
              <a:t>), </a:t>
            </a:r>
            <a:r>
              <a:rPr lang="ru-RU" sz="2000" dirty="0" err="1">
                <a:solidFill>
                  <a:schemeClr val="tx1"/>
                </a:solidFill>
              </a:rPr>
              <a:t>укладених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боржником</a:t>
            </a:r>
            <a:r>
              <a:rPr lang="ru-RU" sz="2000" dirty="0">
                <a:solidFill>
                  <a:schemeClr val="tx1"/>
                </a:solidFill>
              </a:rPr>
              <a:t>; </a:t>
            </a:r>
            <a:r>
              <a:rPr lang="ru-RU" sz="2000" dirty="0" err="1">
                <a:solidFill>
                  <a:schemeClr val="tx1"/>
                </a:solidFill>
              </a:rPr>
              <a:t>стягнення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заробітної</a:t>
            </a:r>
            <a:r>
              <a:rPr lang="ru-RU" sz="2000" dirty="0">
                <a:solidFill>
                  <a:schemeClr val="tx1"/>
                </a:solidFill>
              </a:rPr>
              <a:t> плати; </a:t>
            </a:r>
            <a:r>
              <a:rPr lang="ru-RU" sz="2000" dirty="0" err="1">
                <a:solidFill>
                  <a:schemeClr val="tx1"/>
                </a:solidFill>
              </a:rPr>
              <a:t>поновлення</a:t>
            </a:r>
            <a:r>
              <a:rPr lang="ru-RU" sz="2000" dirty="0">
                <a:solidFill>
                  <a:schemeClr val="tx1"/>
                </a:solidFill>
              </a:rPr>
              <a:t> на </a:t>
            </a:r>
            <a:r>
              <a:rPr lang="ru-RU" sz="2000" dirty="0" err="1">
                <a:solidFill>
                  <a:schemeClr val="tx1"/>
                </a:solidFill>
              </a:rPr>
              <a:t>роботі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посадових</a:t>
            </a:r>
            <a:r>
              <a:rPr lang="ru-RU" sz="2000" dirty="0">
                <a:solidFill>
                  <a:schemeClr val="tx1"/>
                </a:solidFill>
              </a:rPr>
              <a:t> та </a:t>
            </a:r>
            <a:r>
              <a:rPr lang="ru-RU" sz="2000" dirty="0" err="1">
                <a:solidFill>
                  <a:schemeClr val="tx1"/>
                </a:solidFill>
              </a:rPr>
              <a:t>службових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осіб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боржника</a:t>
            </a:r>
            <a:r>
              <a:rPr lang="ru-RU" sz="2000" dirty="0">
                <a:solidFill>
                  <a:schemeClr val="tx1"/>
                </a:solidFill>
              </a:rPr>
              <a:t>, за </a:t>
            </a:r>
            <a:r>
              <a:rPr lang="ru-RU" sz="2000" dirty="0" err="1">
                <a:solidFill>
                  <a:schemeClr val="tx1"/>
                </a:solidFill>
              </a:rPr>
              <a:t>винятком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спорів</a:t>
            </a:r>
            <a:r>
              <a:rPr lang="ru-RU" sz="2000" dirty="0">
                <a:solidFill>
                  <a:schemeClr val="tx1"/>
                </a:solidFill>
              </a:rPr>
              <a:t> про </a:t>
            </a:r>
            <a:r>
              <a:rPr lang="ru-RU" sz="2000" dirty="0" err="1">
                <a:solidFill>
                  <a:schemeClr val="tx1"/>
                </a:solidFill>
              </a:rPr>
              <a:t>визначення</a:t>
            </a:r>
            <a:r>
              <a:rPr lang="ru-RU" sz="2000" dirty="0">
                <a:solidFill>
                  <a:schemeClr val="tx1"/>
                </a:solidFill>
              </a:rPr>
              <a:t> та </a:t>
            </a:r>
            <a:r>
              <a:rPr lang="ru-RU" sz="2000" dirty="0" err="1">
                <a:solidFill>
                  <a:schemeClr val="tx1"/>
                </a:solidFill>
              </a:rPr>
              <a:t>сплату</a:t>
            </a:r>
            <a:r>
              <a:rPr lang="ru-RU" sz="2000" dirty="0">
                <a:solidFill>
                  <a:schemeClr val="tx1"/>
                </a:solidFill>
              </a:rPr>
              <a:t> (</a:t>
            </a:r>
            <a:r>
              <a:rPr lang="ru-RU" sz="2000" dirty="0" err="1">
                <a:solidFill>
                  <a:schemeClr val="tx1"/>
                </a:solidFill>
              </a:rPr>
              <a:t>стягнення</a:t>
            </a:r>
            <a:r>
              <a:rPr lang="ru-RU" sz="2000" dirty="0">
                <a:solidFill>
                  <a:schemeClr val="tx1"/>
                </a:solidFill>
              </a:rPr>
              <a:t>) </a:t>
            </a:r>
            <a:r>
              <a:rPr lang="ru-RU" sz="2000" dirty="0" err="1">
                <a:solidFill>
                  <a:schemeClr val="tx1"/>
                </a:solidFill>
              </a:rPr>
              <a:t>грошових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зобов’язань</a:t>
            </a:r>
            <a:r>
              <a:rPr lang="ru-RU" sz="2000" dirty="0">
                <a:solidFill>
                  <a:schemeClr val="tx1"/>
                </a:solidFill>
              </a:rPr>
              <a:t> (</a:t>
            </a:r>
            <a:r>
              <a:rPr lang="ru-RU" sz="2000" dirty="0" err="1">
                <a:solidFill>
                  <a:schemeClr val="tx1"/>
                </a:solidFill>
              </a:rPr>
              <a:t>податкового</a:t>
            </a:r>
            <a:r>
              <a:rPr lang="ru-RU" sz="2000" dirty="0">
                <a:solidFill>
                  <a:schemeClr val="tx1"/>
                </a:solidFill>
              </a:rPr>
              <a:t> боргу)…а </a:t>
            </a:r>
            <a:r>
              <a:rPr lang="ru-RU" sz="2000" dirty="0" err="1">
                <a:solidFill>
                  <a:schemeClr val="tx1"/>
                </a:solidFill>
              </a:rPr>
              <a:t>також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спорів</a:t>
            </a:r>
            <a:r>
              <a:rPr lang="ru-RU" sz="2000" dirty="0">
                <a:solidFill>
                  <a:schemeClr val="tx1"/>
                </a:solidFill>
              </a:rPr>
              <a:t> про </a:t>
            </a:r>
            <a:r>
              <a:rPr lang="ru-RU" sz="2000" dirty="0" err="1">
                <a:solidFill>
                  <a:schemeClr val="tx1"/>
                </a:solidFill>
              </a:rPr>
              <a:t>визнання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недійсними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правочинів</a:t>
            </a:r>
            <a:r>
              <a:rPr lang="ru-RU" sz="2000" dirty="0">
                <a:solidFill>
                  <a:schemeClr val="tx1"/>
                </a:solidFill>
              </a:rPr>
              <a:t> за </a:t>
            </a:r>
            <a:r>
              <a:rPr lang="ru-RU" sz="2000" dirty="0" err="1">
                <a:solidFill>
                  <a:schemeClr val="tx1"/>
                </a:solidFill>
              </a:rPr>
              <a:t>позовом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контролюючого</a:t>
            </a:r>
            <a:r>
              <a:rPr lang="ru-RU" sz="2000" dirty="0">
                <a:solidFill>
                  <a:schemeClr val="tx1"/>
                </a:solidFill>
              </a:rPr>
              <a:t> органу на </a:t>
            </a:r>
            <a:r>
              <a:rPr lang="ru-RU" sz="2000" dirty="0" err="1">
                <a:solidFill>
                  <a:schemeClr val="tx1"/>
                </a:solidFill>
              </a:rPr>
              <a:t>виконання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його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err="1">
                <a:solidFill>
                  <a:schemeClr val="tx1"/>
                </a:solidFill>
              </a:rPr>
              <a:t>повноважень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ru-RU" sz="2000" dirty="0" err="1">
                <a:solidFill>
                  <a:schemeClr val="tx1"/>
                </a:solidFill>
              </a:rPr>
              <a:t>визначених</a:t>
            </a:r>
            <a:r>
              <a:rPr lang="ru-RU" sz="2000" dirty="0">
                <a:solidFill>
                  <a:schemeClr val="tx1"/>
                </a:solidFill>
              </a:rPr>
              <a:t> ПК </a:t>
            </a:r>
            <a:r>
              <a:rPr lang="ru-RU" sz="2000" dirty="0" err="1">
                <a:solidFill>
                  <a:schemeClr val="tx1"/>
                </a:solidFill>
              </a:rPr>
              <a:t>України</a:t>
            </a:r>
            <a:r>
              <a:rPr lang="ru-RU" sz="2000" dirty="0"/>
              <a:t> (</a:t>
            </a:r>
            <a:r>
              <a:rPr lang="uk-UA" sz="2000" dirty="0"/>
              <a:t>ч. 8 ст. 20 ГПК України) </a:t>
            </a:r>
            <a:r>
              <a:rPr lang="ru-RU" sz="2000" dirty="0"/>
              <a:t>.</a:t>
            </a:r>
            <a:endParaRPr lang="x-non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527587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10694126" cy="1018357"/>
          </a:xfrm>
        </p:spPr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Постанова ВП ВС у справі №916/585/18 (916/1051/20) від 15.06.2021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31520" y="1676399"/>
            <a:ext cx="10850881" cy="4680857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1) </a:t>
            </a:r>
            <a:r>
              <a:rPr lang="uk-UA" i="1" dirty="0"/>
              <a:t>Розгляд усіх майнових спорів, стороною в яких є боржник, з дня введення в дію </a:t>
            </a:r>
            <a:r>
              <a:rPr lang="uk-UA" i="1" dirty="0" err="1"/>
              <a:t>КзПБ</a:t>
            </a:r>
            <a:r>
              <a:rPr lang="uk-UA" i="1" dirty="0"/>
              <a:t> має відбуватися господарським судом у межах справи про банкрутство, яку такий суд розглядає </a:t>
            </a:r>
            <a:r>
              <a:rPr lang="uk-UA" dirty="0"/>
              <a:t>(п.9.6)</a:t>
            </a:r>
          </a:p>
          <a:p>
            <a:r>
              <a:rPr lang="uk-UA" i="1" dirty="0"/>
              <a:t>2)Визначення </a:t>
            </a:r>
            <a:r>
              <a:rPr lang="uk-UA" i="1" dirty="0" err="1"/>
              <a:t>юрисдикційності</a:t>
            </a:r>
            <a:r>
              <a:rPr lang="uk-UA" i="1" dirty="0"/>
              <a:t> усіх майнових спорів господарському суду, який порушив справу про банкрутство, має на меті як усунення правової невизначеності, так і захист прав кредитора, який може за умови своєчасного звернення реалізувати свої права й отримати задоволення своїх вимог </a:t>
            </a:r>
            <a:r>
              <a:rPr lang="uk-UA" dirty="0"/>
              <a:t>(п.9.5)</a:t>
            </a:r>
          </a:p>
          <a:p>
            <a:r>
              <a:rPr lang="uk-UA" i="1" dirty="0"/>
              <a:t>3)Вирішуючи питання про необхідність розгляду спору, стороною якого є особа, щодо якої відкрито провадження у справі про банкрутство, суди мають виходити не тільки з того, чи підлягають такі вимоги вартісній оцінці з урахуванням положень ст.163 ГПК, а також надати оцінку змісту заявлених вимог та порушеного права або інтересу, на захист якого такий позов подано</a:t>
            </a:r>
            <a:r>
              <a:rPr lang="uk-UA" dirty="0"/>
              <a:t> (п.9.7)</a:t>
            </a:r>
          </a:p>
          <a:p>
            <a:r>
              <a:rPr lang="uk-UA" i="1" dirty="0"/>
              <a:t>4) Якщо наслідком задоволення вимоги, заявленої у справі, стороною якої є особа, щодо якої відкрито провадження у справі про банкрутство, може бути зміна розміру або складу ліквідаційної маси боржника, таку справу слід розглядати у межах справи про банкрутство на підставі ст.7 </a:t>
            </a:r>
            <a:r>
              <a:rPr lang="uk-UA" i="1" dirty="0" err="1"/>
              <a:t>КзПБ</a:t>
            </a:r>
            <a:r>
              <a:rPr lang="uk-UA" i="1" dirty="0"/>
              <a:t>, а спір є майновим у розумінні положень </a:t>
            </a:r>
            <a:r>
              <a:rPr lang="uk-UA" i="1" dirty="0" err="1"/>
              <a:t>КзПБ</a:t>
            </a:r>
            <a:r>
              <a:rPr lang="uk-UA" i="1" dirty="0"/>
              <a:t> </a:t>
            </a:r>
            <a:r>
              <a:rPr lang="uk-UA" dirty="0"/>
              <a:t>(п.9.11).</a:t>
            </a:r>
          </a:p>
          <a:p>
            <a:endParaRPr lang="uk-UA" dirty="0"/>
          </a:p>
        </p:txBody>
      </p:sp>
    </p:spTree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206BE6-3F5A-4CEE-83C3-5A5F202F4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94774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tx1"/>
                </a:solidFill>
              </a:rPr>
              <a:t>Алгоритм, запропонований колегою</a:t>
            </a:r>
            <a:endParaRPr lang="x-none" dirty="0">
              <a:solidFill>
                <a:schemeClr val="tx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844521-0F49-41C6-96B6-B907027493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498862"/>
            <a:ext cx="5687504" cy="4856063"/>
          </a:xfrm>
        </p:spPr>
        <p:txBody>
          <a:bodyPr>
            <a:normAutofit/>
          </a:bodyPr>
          <a:lstStyle/>
          <a:p>
            <a:r>
              <a:rPr lang="ru-RU" dirty="0"/>
              <a:t>1) </a:t>
            </a:r>
            <a:r>
              <a:rPr lang="ru-RU" dirty="0" err="1"/>
              <a:t>чи</a:t>
            </a:r>
            <a:r>
              <a:rPr lang="ru-RU" dirty="0"/>
              <a:t> є </a:t>
            </a:r>
            <a:r>
              <a:rPr lang="ru-RU" dirty="0" err="1"/>
              <a:t>об’єкт</a:t>
            </a:r>
            <a:r>
              <a:rPr lang="ru-RU" dirty="0"/>
              <a:t>, за </a:t>
            </a:r>
            <a:r>
              <a:rPr lang="ru-RU" dirty="0" err="1"/>
              <a:t>захистом</a:t>
            </a:r>
            <a:r>
              <a:rPr lang="ru-RU" dirty="0"/>
              <a:t> </a:t>
            </a:r>
            <a:r>
              <a:rPr lang="ru-RU" dirty="0" err="1"/>
              <a:t>суб’єктивних</a:t>
            </a:r>
            <a:r>
              <a:rPr lang="ru-RU" dirty="0"/>
              <a:t> прав на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звертається</a:t>
            </a:r>
            <a:r>
              <a:rPr lang="ru-RU" dirty="0"/>
              <a:t> особа, «</a:t>
            </a:r>
            <a:r>
              <a:rPr lang="ru-RU" dirty="0" err="1"/>
              <a:t>майном</a:t>
            </a:r>
            <a:r>
              <a:rPr lang="ru-RU" dirty="0"/>
              <a:t>»?</a:t>
            </a:r>
          </a:p>
          <a:p>
            <a:r>
              <a:rPr lang="ru-RU" dirty="0"/>
              <a:t>2) </a:t>
            </a:r>
            <a:r>
              <a:rPr lang="ru-RU" dirty="0" err="1"/>
              <a:t>чи</a:t>
            </a:r>
            <a:r>
              <a:rPr lang="ru-RU" dirty="0"/>
              <a:t> є </a:t>
            </a:r>
            <a:r>
              <a:rPr lang="ru-RU" dirty="0" err="1"/>
              <a:t>суб’єктивне</a:t>
            </a:r>
            <a:r>
              <a:rPr lang="ru-RU" dirty="0"/>
              <a:t> право, за </a:t>
            </a:r>
            <a:r>
              <a:rPr lang="ru-RU" dirty="0" err="1"/>
              <a:t>захистом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звертається</a:t>
            </a:r>
            <a:r>
              <a:rPr lang="ru-RU" dirty="0"/>
              <a:t> особа, «</a:t>
            </a:r>
            <a:r>
              <a:rPr lang="ru-RU" dirty="0" err="1"/>
              <a:t>майновим</a:t>
            </a:r>
            <a:r>
              <a:rPr lang="ru-RU" dirty="0"/>
              <a:t>»?</a:t>
            </a:r>
          </a:p>
          <a:p>
            <a:r>
              <a:rPr lang="ru-RU" dirty="0"/>
              <a:t>3)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позовні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(предмет спору) «</a:t>
            </a:r>
            <a:r>
              <a:rPr lang="ru-RU" dirty="0" err="1"/>
              <a:t>майновий</a:t>
            </a:r>
            <a:r>
              <a:rPr lang="ru-RU" dirty="0"/>
              <a:t> характер»?</a:t>
            </a:r>
          </a:p>
          <a:p>
            <a:r>
              <a:rPr lang="ru-RU" dirty="0"/>
              <a:t>4)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призведе</a:t>
            </a:r>
            <a:r>
              <a:rPr lang="ru-RU" dirty="0"/>
              <a:t> результат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до «</a:t>
            </a:r>
            <a:r>
              <a:rPr lang="ru-RU" dirty="0" err="1"/>
              <a:t>майнового</a:t>
            </a:r>
            <a:r>
              <a:rPr lang="ru-RU" dirty="0"/>
              <a:t> </a:t>
            </a:r>
            <a:r>
              <a:rPr lang="ru-RU" dirty="0" err="1"/>
              <a:t>наслідку</a:t>
            </a:r>
            <a:r>
              <a:rPr lang="ru-RU" dirty="0"/>
              <a:t>»?</a:t>
            </a:r>
          </a:p>
          <a:p>
            <a:endParaRPr lang="x-none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4E5DAFD6-51C7-4BB8-94CB-8CF3D1893FB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600" y="2017336"/>
            <a:ext cx="5384800" cy="4136576"/>
          </a:xfrm>
        </p:spPr>
      </p:pic>
    </p:spTree>
    <p:extLst>
      <p:ext uri="{BB962C8B-B14F-4D97-AF65-F5344CB8AC3E}">
        <p14:creationId xmlns:p14="http://schemas.microsoft.com/office/powerpoint/2010/main" val="2392909947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399" y="1046376"/>
            <a:ext cx="5332652" cy="4982190"/>
          </a:xfrm>
        </p:spPr>
        <p:txBody>
          <a:bodyPr>
            <a:normAutofit/>
          </a:bodyPr>
          <a:lstStyle/>
          <a:p>
            <a:pPr algn="just"/>
            <a:endParaRPr lang="ru-RU" sz="2400" dirty="0"/>
          </a:p>
          <a:p>
            <a:pPr algn="just"/>
            <a:r>
              <a:rPr lang="ru-RU" sz="2400" dirty="0"/>
              <a:t>Спори </a:t>
            </a:r>
            <a:r>
              <a:rPr lang="ru-RU" sz="2400" dirty="0" err="1"/>
              <a:t>між</a:t>
            </a:r>
            <a:r>
              <a:rPr lang="ru-RU" sz="2400" dirty="0"/>
              <a:t> судами </a:t>
            </a:r>
            <a:r>
              <a:rPr lang="ru-RU" sz="2400" dirty="0" err="1"/>
              <a:t>щодо</a:t>
            </a:r>
            <a:r>
              <a:rPr lang="ru-RU" sz="2400" dirty="0"/>
              <a:t> </a:t>
            </a:r>
            <a:r>
              <a:rPr lang="ru-RU" sz="2400" dirty="0" err="1"/>
              <a:t>підсудності</a:t>
            </a:r>
            <a:r>
              <a:rPr lang="ru-RU" sz="2400" dirty="0"/>
              <a:t> не </a:t>
            </a:r>
            <a:r>
              <a:rPr lang="ru-RU" sz="2400" dirty="0" err="1"/>
              <a:t>допускаються</a:t>
            </a:r>
            <a:r>
              <a:rPr lang="ru-RU" sz="2400" dirty="0"/>
              <a:t> (ст.31 ГПК </a:t>
            </a:r>
            <a:r>
              <a:rPr lang="ru-RU" sz="2400" dirty="0" err="1"/>
              <a:t>України</a:t>
            </a:r>
            <a:r>
              <a:rPr lang="ru-RU" sz="2400" dirty="0"/>
              <a:t>).</a:t>
            </a:r>
          </a:p>
          <a:p>
            <a:pPr algn="just"/>
            <a:endParaRPr lang="ru-RU" sz="2400" dirty="0"/>
          </a:p>
          <a:p>
            <a:pPr algn="just"/>
            <a:endParaRPr lang="ru-RU" sz="2400" dirty="0"/>
          </a:p>
          <a:p>
            <a:pPr algn="just"/>
            <a:r>
              <a:rPr lang="ru-RU" sz="2400" i="1" dirty="0"/>
              <a:t>Але в </a:t>
            </a:r>
            <a:r>
              <a:rPr lang="ru-RU" sz="2400" i="1" dirty="0" err="1"/>
              <a:t>цьому</a:t>
            </a:r>
            <a:r>
              <a:rPr lang="ru-RU" sz="2400" i="1" dirty="0"/>
              <a:t> </a:t>
            </a:r>
            <a:r>
              <a:rPr lang="ru-RU" sz="2400" i="1" dirty="0" err="1"/>
              <a:t>випадку</a:t>
            </a:r>
            <a:r>
              <a:rPr lang="ru-RU" sz="2400" i="1" dirty="0"/>
              <a:t> ч.6 ст.31 не </a:t>
            </a:r>
            <a:r>
              <a:rPr lang="ru-RU" sz="2400" i="1" dirty="0" err="1"/>
              <a:t>застосовується</a:t>
            </a:r>
            <a:r>
              <a:rPr lang="ru-RU" sz="2400" i="1" dirty="0"/>
              <a:t>, </a:t>
            </a:r>
            <a:r>
              <a:rPr lang="ru-RU" sz="2400" i="1" dirty="0" err="1"/>
              <a:t>оскільки</a:t>
            </a:r>
            <a:r>
              <a:rPr lang="ru-RU" sz="2400" i="1" dirty="0"/>
              <a:t> передача </a:t>
            </a:r>
            <a:r>
              <a:rPr lang="ru-RU" sz="2400" i="1" dirty="0" err="1"/>
              <a:t>справи</a:t>
            </a:r>
            <a:r>
              <a:rPr lang="ru-RU" sz="2400" i="1" dirty="0"/>
              <a:t> «в </a:t>
            </a:r>
            <a:r>
              <a:rPr lang="ru-RU" sz="2400" i="1" dirty="0" err="1"/>
              <a:t>межі</a:t>
            </a:r>
            <a:r>
              <a:rPr lang="ru-RU" sz="2400" i="1" dirty="0"/>
              <a:t>» </a:t>
            </a:r>
            <a:r>
              <a:rPr lang="ru-RU" sz="2400" i="1" dirty="0" err="1"/>
              <a:t>була</a:t>
            </a:r>
            <a:r>
              <a:rPr lang="ru-RU" sz="2400" i="1" dirty="0"/>
              <a:t> </a:t>
            </a:r>
            <a:r>
              <a:rPr lang="ru-RU" sz="2400" i="1" dirty="0" err="1"/>
              <a:t>здійснена</a:t>
            </a:r>
            <a:r>
              <a:rPr lang="ru-RU" sz="2400" i="1" dirty="0"/>
              <a:t> не </a:t>
            </a:r>
            <a:r>
              <a:rPr lang="ru-RU" sz="2400" i="1" dirty="0" err="1"/>
              <a:t>відповідно</a:t>
            </a:r>
            <a:r>
              <a:rPr lang="ru-RU" sz="2400" i="1" dirty="0"/>
              <a:t> до норм ст. 31 ГПК </a:t>
            </a:r>
            <a:r>
              <a:rPr lang="ru-RU" sz="2400" i="1" dirty="0" err="1"/>
              <a:t>України</a:t>
            </a:r>
            <a:r>
              <a:rPr lang="ru-RU" sz="2400" i="1" dirty="0"/>
              <a:t>, а </a:t>
            </a:r>
            <a:r>
              <a:rPr lang="ru-RU" sz="2400" i="1" dirty="0" err="1"/>
              <a:t>згідно</a:t>
            </a:r>
            <a:r>
              <a:rPr lang="ru-RU" sz="2400" i="1" dirty="0"/>
              <a:t> </a:t>
            </a:r>
            <a:r>
              <a:rPr lang="ru-RU" sz="2400" i="1" dirty="0" err="1"/>
              <a:t>положень</a:t>
            </a:r>
            <a:r>
              <a:rPr lang="ru-RU" sz="2400" i="1" dirty="0"/>
              <a:t> ст.7 </a:t>
            </a:r>
            <a:r>
              <a:rPr lang="ru-RU" sz="2400" i="1" dirty="0" err="1"/>
              <a:t>КУзПБ</a:t>
            </a:r>
            <a:r>
              <a:rPr lang="ru-RU" sz="2400" i="1" dirty="0"/>
              <a:t> і за </a:t>
            </a:r>
            <a:r>
              <a:rPr lang="ru-RU" sz="2400" i="1" dirty="0" err="1"/>
              <a:t>відсутності</a:t>
            </a:r>
            <a:r>
              <a:rPr lang="ru-RU" sz="2400" i="1" dirty="0"/>
              <a:t> </a:t>
            </a:r>
            <a:r>
              <a:rPr lang="ru-RU" sz="2400" i="1" dirty="0" err="1"/>
              <a:t>підстав</a:t>
            </a:r>
            <a:r>
              <a:rPr lang="ru-RU" sz="2400" i="1" dirty="0"/>
              <a:t> для </a:t>
            </a:r>
            <a:r>
              <a:rPr lang="ru-RU" sz="2400" i="1" dirty="0" err="1"/>
              <a:t>цього</a:t>
            </a:r>
            <a:r>
              <a:rPr lang="ru-RU" sz="2400" i="1" dirty="0"/>
              <a:t>. </a:t>
            </a:r>
          </a:p>
          <a:p>
            <a:endParaRPr lang="uk-UA" sz="2400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2C4F235A-FA22-4348-8764-06B67C2C865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297" y="838985"/>
            <a:ext cx="4928050" cy="5882325"/>
          </a:xfrm>
        </p:spPr>
      </p:pic>
    </p:spTree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051884"/>
          </a:xfrm>
        </p:spPr>
        <p:txBody>
          <a:bodyPr>
            <a:normAutofit/>
          </a:bodyPr>
          <a:lstStyle/>
          <a:p>
            <a:pPr algn="ctr"/>
            <a:r>
              <a:rPr lang="uk-UA" sz="4400" dirty="0">
                <a:solidFill>
                  <a:schemeClr val="tx1"/>
                </a:solidFill>
              </a:rPr>
              <a:t>Що дозволено Юпітеру не дозволено бику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2573518"/>
            <a:ext cx="10972800" cy="3751082"/>
          </a:xfrm>
        </p:spPr>
        <p:txBody>
          <a:bodyPr/>
          <a:lstStyle/>
          <a:p>
            <a:pPr algn="just"/>
            <a:r>
              <a:rPr lang="ru-RU" dirty="0" err="1"/>
              <a:t>Позивач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в </a:t>
            </a:r>
            <a:r>
              <a:rPr lang="ru-RU" dirty="0" err="1"/>
              <a:t>позовній</a:t>
            </a:r>
            <a:r>
              <a:rPr lang="ru-RU" dirty="0"/>
              <a:t> </a:t>
            </a:r>
            <a:r>
              <a:rPr lang="ru-RU" dirty="0" err="1"/>
              <a:t>заяві</a:t>
            </a:r>
            <a:r>
              <a:rPr lang="ru-RU" dirty="0"/>
              <a:t> </a:t>
            </a:r>
            <a:r>
              <a:rPr lang="ru-RU" dirty="0" err="1"/>
              <a:t>заявити</a:t>
            </a:r>
            <a:r>
              <a:rPr lang="ru-RU" dirty="0"/>
              <a:t> </a:t>
            </a:r>
            <a:r>
              <a:rPr lang="ru-RU" dirty="0" err="1"/>
              <a:t>мотивоване</a:t>
            </a:r>
            <a:r>
              <a:rPr lang="ru-RU" dirty="0"/>
              <a:t> </a:t>
            </a:r>
            <a:r>
              <a:rPr lang="ru-RU" dirty="0" err="1"/>
              <a:t>клопотання</a:t>
            </a:r>
            <a:r>
              <a:rPr lang="ru-RU" dirty="0"/>
              <a:t> про </a:t>
            </a:r>
            <a:r>
              <a:rPr lang="ru-RU" dirty="0" err="1"/>
              <a:t>розгляд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за правилами </a:t>
            </a:r>
            <a:r>
              <a:rPr lang="ru-RU" dirty="0" err="1"/>
              <a:t>загального</a:t>
            </a:r>
            <a:r>
              <a:rPr lang="ru-RU" dirty="0"/>
              <a:t> </a:t>
            </a:r>
            <a:r>
              <a:rPr lang="ru-RU" dirty="0" err="1"/>
              <a:t>позовного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суд за результатами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клопотання</a:t>
            </a:r>
            <a:r>
              <a:rPr lang="ru-RU" dirty="0"/>
              <a:t> </a:t>
            </a:r>
            <a:r>
              <a:rPr lang="ru-RU" dirty="0" err="1"/>
              <a:t>позивача</a:t>
            </a:r>
            <a:r>
              <a:rPr lang="ru-RU" dirty="0"/>
              <a:t> </a:t>
            </a:r>
            <a:r>
              <a:rPr lang="ru-RU" dirty="0" err="1"/>
              <a:t>дійде</a:t>
            </a:r>
            <a:r>
              <a:rPr lang="ru-RU" dirty="0"/>
              <a:t> </a:t>
            </a:r>
            <a:r>
              <a:rPr lang="ru-RU" dirty="0" err="1"/>
              <a:t>висновку</a:t>
            </a:r>
            <a:r>
              <a:rPr lang="ru-RU" dirty="0"/>
              <a:t> про </a:t>
            </a:r>
            <a:r>
              <a:rPr lang="ru-RU" dirty="0" err="1"/>
              <a:t>розгляд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в порядку </a:t>
            </a:r>
            <a:r>
              <a:rPr lang="ru-RU" dirty="0" err="1"/>
              <a:t>загального</a:t>
            </a:r>
            <a:r>
              <a:rPr lang="ru-RU" dirty="0"/>
              <a:t> </a:t>
            </a:r>
            <a:r>
              <a:rPr lang="ru-RU" dirty="0" err="1"/>
              <a:t>позовного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зазначає</a:t>
            </a:r>
            <a:r>
              <a:rPr lang="ru-RU" dirty="0"/>
              <a:t> про </a:t>
            </a:r>
            <a:r>
              <a:rPr lang="ru-RU" dirty="0" err="1"/>
              <a:t>це</a:t>
            </a:r>
            <a:r>
              <a:rPr lang="ru-RU" dirty="0"/>
              <a:t> в </a:t>
            </a:r>
            <a:r>
              <a:rPr lang="ru-RU" dirty="0" err="1"/>
              <a:t>ухвалі</a:t>
            </a:r>
            <a:r>
              <a:rPr lang="ru-RU" dirty="0"/>
              <a:t> про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 у </a:t>
            </a:r>
            <a:r>
              <a:rPr lang="ru-RU" dirty="0" err="1"/>
              <a:t>справі</a:t>
            </a:r>
            <a:r>
              <a:rPr lang="ru-RU" dirty="0"/>
              <a:t> (</a:t>
            </a:r>
            <a:r>
              <a:rPr lang="uk-UA" dirty="0" err="1"/>
              <a:t>абз</a:t>
            </a:r>
            <a:r>
              <a:rPr lang="uk-UA" dirty="0"/>
              <a:t>. 5 ч. 2 ст. 7 </a:t>
            </a:r>
            <a:r>
              <a:rPr lang="uk-UA" dirty="0" err="1"/>
              <a:t>КУзПБ</a:t>
            </a:r>
            <a:r>
              <a:rPr lang="uk-UA" dirty="0"/>
              <a:t>).</a:t>
            </a:r>
          </a:p>
        </p:txBody>
      </p:sp>
    </p:spTree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DBA085-1EA2-4BF9-B998-329D4712A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43100"/>
          </a:xfrm>
        </p:spPr>
        <p:txBody>
          <a:bodyPr/>
          <a:lstStyle/>
          <a:p>
            <a:r>
              <a:rPr lang="uk-UA" dirty="0"/>
              <a:t>Про велосипед</a:t>
            </a:r>
            <a:endParaRPr lang="x-non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446390-E75D-432F-805B-B97308BB64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1225485"/>
            <a:ext cx="4800600" cy="5250130"/>
          </a:xfrm>
        </p:spPr>
        <p:txBody>
          <a:bodyPr>
            <a:normAutofit fontScale="77500" lnSpcReduction="20000"/>
          </a:bodyPr>
          <a:lstStyle/>
          <a:p>
            <a:r>
              <a:rPr lang="uk-UA" dirty="0">
                <a:solidFill>
                  <a:schemeClr val="tx1"/>
                </a:solidFill>
              </a:rPr>
              <a:t>Петрик продав велосипед Івасику.</a:t>
            </a:r>
          </a:p>
          <a:p>
            <a:r>
              <a:rPr lang="uk-UA" dirty="0">
                <a:solidFill>
                  <a:schemeClr val="tx1"/>
                </a:solidFill>
              </a:rPr>
              <a:t>Івасик домовився з Сергійком, що Сергійко розрахується з Петриком.</a:t>
            </a:r>
          </a:p>
          <a:p>
            <a:r>
              <a:rPr lang="uk-UA" dirty="0"/>
              <a:t>Ніхто за велосипед Петрику не </a:t>
            </a:r>
            <a:r>
              <a:rPr lang="uk-UA" dirty="0">
                <a:solidFill>
                  <a:schemeClr val="tx1"/>
                </a:solidFill>
              </a:rPr>
              <a:t>заплатив.</a:t>
            </a:r>
          </a:p>
          <a:p>
            <a:r>
              <a:rPr lang="uk-UA" dirty="0">
                <a:solidFill>
                  <a:schemeClr val="tx1"/>
                </a:solidFill>
              </a:rPr>
              <a:t>Петрик йде до суду і просить визнати недійсним договір переведення боргу, який уклали Івасик і Сергій.</a:t>
            </a:r>
          </a:p>
          <a:p>
            <a:r>
              <a:rPr lang="uk-UA" dirty="0">
                <a:solidFill>
                  <a:schemeClr val="tx1"/>
                </a:solidFill>
              </a:rPr>
              <a:t>Суд відмовляє і каже: «Сергійку ти ж отримав гроші від Івасика за прийняття боргу, так що плати Петрику».</a:t>
            </a:r>
          </a:p>
          <a:p>
            <a:r>
              <a:rPr lang="uk-UA" dirty="0">
                <a:solidFill>
                  <a:schemeClr val="tx1"/>
                </a:solidFill>
              </a:rPr>
              <a:t>Івасик також подав до суду позов про визнання зобов’язань з оплати за велосипед припиненим.</a:t>
            </a:r>
            <a:endParaRPr lang="x-none" dirty="0">
              <a:solidFill>
                <a:schemeClr val="tx1"/>
              </a:solidFill>
            </a:endParaRP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DA8CE7A5-2D52-46B4-AB3A-B154786EF31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7050" y="1225550"/>
            <a:ext cx="4343400" cy="2714625"/>
          </a:xfr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B355878-4BFF-4CA0-8926-46F97F5C2AE7}"/>
              </a:ext>
            </a:extLst>
          </p:cNvPr>
          <p:cNvSpPr/>
          <p:nvPr/>
        </p:nvSpPr>
        <p:spPr>
          <a:xfrm>
            <a:off x="6877050" y="4006392"/>
            <a:ext cx="4343400" cy="24692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bg1"/>
                </a:solidFill>
              </a:rPr>
              <a:t>Яке рішення може прийняти суд за позовом Івасика, якщо вже сказав, що переведення боргу на Сергійка було правомірним?</a:t>
            </a:r>
            <a:endParaRPr lang="x-none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84285"/>
      </p:ext>
    </p:extLst>
  </p:cSld>
  <p:clrMapOvr>
    <a:masterClrMapping/>
  </p:clrMapOvr>
  <p:transition spd="med">
    <p:pull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247</TotalTime>
  <Words>1061</Words>
  <Application>Microsoft Office PowerPoint</Application>
  <PresentationFormat>Широкоэкранный</PresentationFormat>
  <Paragraphs>46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Calibri</vt:lpstr>
      <vt:lpstr>Calibri Light</vt:lpstr>
      <vt:lpstr>Constantia</vt:lpstr>
      <vt:lpstr>Wingdings 2</vt:lpstr>
      <vt:lpstr>Поток</vt:lpstr>
      <vt:lpstr>Особливості розгляду справ відокремленого провадження в межах справ про банкрутство</vt:lpstr>
      <vt:lpstr>Театр починається з вішалки... Марк Твен</vt:lpstr>
      <vt:lpstr>Як витребувати справу «в межі»?</vt:lpstr>
      <vt:lpstr>Матчастина (принцип концентрації)</vt:lpstr>
      <vt:lpstr>Постанова ВП ВС у справі №916/585/18 (916/1051/20) від 15.06.2021</vt:lpstr>
      <vt:lpstr>Алгоритм, запропонований колегою</vt:lpstr>
      <vt:lpstr>Презентация PowerPoint</vt:lpstr>
      <vt:lpstr>Що дозволено Юпітеру не дозволено бику</vt:lpstr>
      <vt:lpstr>Про велосипед</vt:lpstr>
      <vt:lpstr>Презентация PowerPoint</vt:lpstr>
      <vt:lpstr>З судової практики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банкрутство</dc:title>
  <dc:creator>Негода Ілля Антонович</dc:creator>
  <cp:lastModifiedBy>Tetiana Osaulenko</cp:lastModifiedBy>
  <cp:revision>23</cp:revision>
  <dcterms:created xsi:type="dcterms:W3CDTF">2024-10-16T09:02:22Z</dcterms:created>
  <dcterms:modified xsi:type="dcterms:W3CDTF">2024-10-18T12:35:08Z</dcterms:modified>
</cp:coreProperties>
</file>