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70" r:id="rId3"/>
    <p:sldId id="456" r:id="rId4"/>
    <p:sldId id="462" r:id="rId5"/>
    <p:sldId id="296" r:id="rId6"/>
    <p:sldId id="471" r:id="rId7"/>
    <p:sldId id="470" r:id="rId8"/>
    <p:sldId id="463" r:id="rId9"/>
    <p:sldId id="464" r:id="rId10"/>
    <p:sldId id="469" r:id="rId11"/>
    <p:sldId id="295" r:id="rId12"/>
    <p:sldId id="311" r:id="rId13"/>
    <p:sldId id="312" r:id="rId14"/>
    <p:sldId id="467" r:id="rId15"/>
    <p:sldId id="468" r:id="rId16"/>
    <p:sldId id="281" r:id="rId17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D90"/>
    <a:srgbClr val="C7B9BB"/>
    <a:srgbClr val="0F60B9"/>
    <a:srgbClr val="00547E"/>
    <a:srgbClr val="B19DA0"/>
    <a:srgbClr val="796164"/>
    <a:srgbClr val="92767A"/>
    <a:srgbClr val="6B5558"/>
    <a:srgbClr val="00274E"/>
    <a:srgbClr val="005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100" baseline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r>
              <a:rPr lang="uk-UA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Інформація про розгляд справ про банкрутство місцевими господарськими судами України</a:t>
            </a:r>
          </a:p>
        </c:rich>
      </c:tx>
      <c:layout>
        <c:manualLayout>
          <c:xMode val="edge"/>
          <c:yMode val="edge"/>
          <c:x val="0.13624731957524916"/>
          <c:y val="1.027279695420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100" baseline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9114044567958407E-2"/>
          <c:y val="7.2711018618190709E-2"/>
          <c:w val="0.90285034223663219"/>
          <c:h val="0.73892762353483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І півріччя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5C9-4B7A-9CFF-DEFA04740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справ про банкрутство </c:v>
                </c:pt>
                <c:pt idx="1">
                  <c:v>щодо банкрутства юридичних осіб</c:v>
                </c:pt>
                <c:pt idx="2">
                  <c:v>неплатоспроможність фізичної особи (у т.ч. ФОП)</c:v>
                </c:pt>
                <c:pt idx="3">
                  <c:v>майнові спори, стороною в яких є боржник (ст.7 КУзПБ)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4049</c:v>
                </c:pt>
                <c:pt idx="1">
                  <c:v>266</c:v>
                </c:pt>
                <c:pt idx="2">
                  <c:v>88</c:v>
                </c:pt>
                <c:pt idx="3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3-4441-BBFB-0DEC45BF21F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І півріччя 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7.6252723311546842E-3"/>
                  <c:y val="-1.02727969542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80-4D14-B7EC-CF91E0CBAEF1}"/>
                </c:ext>
              </c:extLst>
            </c:dLbl>
            <c:dLbl>
              <c:idx val="2"/>
              <c:layout>
                <c:manualLayout>
                  <c:x val="1.0893246187363835E-3"/>
                  <c:y val="6.1636781725228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80-4D14-B7EC-CF91E0CBA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справ про банкрутство </c:v>
                </c:pt>
                <c:pt idx="1">
                  <c:v>щодо банкрутства юридичних осіб</c:v>
                </c:pt>
                <c:pt idx="2">
                  <c:v>неплатоспроможність фізичної особи (у т.ч. ФОП)</c:v>
                </c:pt>
                <c:pt idx="3">
                  <c:v>майнові спори, стороною в яких є боржник (ст.7 КУзПБ)</c:v>
                </c:pt>
              </c:strCache>
            </c:strRef>
          </c:cat>
          <c:val>
            <c:numRef>
              <c:f>Аркуш1!$C$2:$C$5</c:f>
              <c:numCache>
                <c:formatCode>#,##0</c:formatCode>
                <c:ptCount val="4"/>
                <c:pt idx="0">
                  <c:v>6663</c:v>
                </c:pt>
                <c:pt idx="1">
                  <c:v>531</c:v>
                </c:pt>
                <c:pt idx="2">
                  <c:v>227</c:v>
                </c:pt>
                <c:pt idx="3">
                  <c:v>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3-4441-BBFB-0DEC45BF21F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І півріччя 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справ про банкрутство </c:v>
                </c:pt>
                <c:pt idx="1">
                  <c:v>щодо банкрутства юридичних осіб</c:v>
                </c:pt>
                <c:pt idx="2">
                  <c:v>неплатоспроможність фізичної особи (у т.ч. ФОП)</c:v>
                </c:pt>
                <c:pt idx="3">
                  <c:v>майнові спори, стороною в яких є боржник (ст.7 КУзПБ)</c:v>
                </c:pt>
              </c:strCache>
            </c:strRef>
          </c:cat>
          <c:val>
            <c:numRef>
              <c:f>Аркуш1!$D$2:$D$5</c:f>
              <c:numCache>
                <c:formatCode>#,##0</c:formatCode>
                <c:ptCount val="4"/>
                <c:pt idx="0">
                  <c:v>7076</c:v>
                </c:pt>
                <c:pt idx="1">
                  <c:v>552</c:v>
                </c:pt>
                <c:pt idx="2">
                  <c:v>292</c:v>
                </c:pt>
                <c:pt idx="3">
                  <c:v>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3-4441-BBFB-0DEC45BF2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786080"/>
        <c:axId val="1823784000"/>
      </c:barChart>
      <c:lineChart>
        <c:grouping val="standard"/>
        <c:varyColors val="0"/>
        <c:ser>
          <c:idx val="3"/>
          <c:order val="3"/>
          <c:tx>
            <c:strRef>
              <c:f>Аркуш1!$E$1</c:f>
              <c:strCache>
                <c:ptCount val="1"/>
                <c:pt idx="0">
                  <c:v>Темпи приросту за І півріччя 2024 (у %)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7429193899782116E-2"/>
                  <c:y val="-2.465471269009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80-4D14-B7EC-CF91E0CBAEF1}"/>
                </c:ext>
              </c:extLst>
            </c:dLbl>
            <c:dLbl>
              <c:idx val="1"/>
              <c:layout>
                <c:manualLayout>
                  <c:x val="-2.8322440087145968E-2"/>
                  <c:y val="-0.10478252893288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0-4D14-B7EC-CF91E0CBAEF1}"/>
                </c:ext>
              </c:extLst>
            </c:dLbl>
            <c:dLbl>
              <c:idx val="2"/>
              <c:layout>
                <c:manualLayout>
                  <c:x val="-3.4858387799564274E-2"/>
                  <c:y val="-1.849103451756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80-4D14-B7EC-CF91E0CBAEF1}"/>
                </c:ext>
              </c:extLst>
            </c:dLbl>
            <c:dLbl>
              <c:idx val="3"/>
              <c:layout>
                <c:manualLayout>
                  <c:x val="-1.9607843137254902E-2"/>
                  <c:y val="-2.05455939084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80-4D14-B7EC-CF91E0CBA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справ про банкрутство </c:v>
                </c:pt>
                <c:pt idx="1">
                  <c:v>щодо банкрутства юридичних осіб</c:v>
                </c:pt>
                <c:pt idx="2">
                  <c:v>неплатоспроможність фізичної особи (у т.ч. ФОП)</c:v>
                </c:pt>
                <c:pt idx="3">
                  <c:v>майнові спори, стороною в яких є боржник (ст.7 КУзПБ)</c:v>
                </c:pt>
              </c:strCache>
            </c:strRef>
          </c:cat>
          <c:val>
            <c:numRef>
              <c:f>Аркуш1!$E$2:$E$5</c:f>
              <c:numCache>
                <c:formatCode>#\ ##0.0</c:formatCode>
                <c:ptCount val="4"/>
                <c:pt idx="0">
                  <c:v>6.1984091250187703</c:v>
                </c:pt>
                <c:pt idx="1">
                  <c:v>3.9548022598870034</c:v>
                </c:pt>
                <c:pt idx="2">
                  <c:v>28.634361233480178</c:v>
                </c:pt>
                <c:pt idx="3">
                  <c:v>39.710144927536248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FA-42AB-A12E-045E97F92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384495"/>
        <c:axId val="561384079"/>
      </c:lineChart>
      <c:catAx>
        <c:axId val="18237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uk-UA"/>
          </a:p>
        </c:txPr>
        <c:crossAx val="1823784000"/>
        <c:crosses val="autoZero"/>
        <c:auto val="1"/>
        <c:lblAlgn val="ctr"/>
        <c:lblOffset val="100"/>
        <c:noMultiLvlLbl val="0"/>
      </c:catAx>
      <c:valAx>
        <c:axId val="18237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786080"/>
        <c:crosses val="autoZero"/>
        <c:crossBetween val="between"/>
      </c:valAx>
      <c:valAx>
        <c:axId val="561384079"/>
        <c:scaling>
          <c:orientation val="minMax"/>
        </c:scaling>
        <c:delete val="0"/>
        <c:axPos val="r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61384495"/>
        <c:crosses val="max"/>
        <c:crossBetween val="between"/>
      </c:valAx>
      <c:catAx>
        <c:axId val="561384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1384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sng" strike="noStrike" kern="1200" spc="100" baseline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r>
              <a:rPr lang="uk-UA" sz="2800" u="sng">
                <a:solidFill>
                  <a:schemeClr val="tx2">
                    <a:lumMod val="60000"/>
                    <a:lumOff val="4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Інформація про розгляд справ про банкрутство КГС ВС </a:t>
            </a:r>
          </a:p>
        </c:rich>
      </c:tx>
      <c:layout>
        <c:manualLayout>
          <c:xMode val="edge"/>
          <c:yMode val="edge"/>
          <c:x val="0.14638614849403497"/>
          <c:y val="1.8592913210640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sng" strike="noStrike" kern="1200" spc="100" baseline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1292693805431175E-2"/>
          <c:y val="0.11475822967927288"/>
          <c:w val="0.90285034223663219"/>
          <c:h val="0.69688052368313835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Аркуш1!$E$1</c:f>
              <c:strCache>
                <c:ptCount val="1"/>
                <c:pt idx="0">
                  <c:v>Темпи приросту за І півріччя 2024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Аркуш1!$A$2:$A$4</c:f>
              <c:strCache>
                <c:ptCount val="3"/>
                <c:pt idx="0">
                  <c:v>надійшло звернень</c:v>
                </c:pt>
                <c:pt idx="1">
                  <c:v>розглянуто (всього)</c:v>
                </c:pt>
                <c:pt idx="2">
                  <c:v>розглянуто (по суті)</c:v>
                </c:pt>
              </c:strCache>
            </c:strRef>
          </c:cat>
          <c:val>
            <c:numRef>
              <c:f>Аркуш1!$E$2:$E$4</c:f>
            </c:numRef>
          </c:val>
          <c:extLst>
            <c:ext xmlns:c16="http://schemas.microsoft.com/office/drawing/2014/chart" uri="{C3380CC4-5D6E-409C-BE32-E72D297353CC}">
              <c16:uniqueId val="{00000004-8C07-4EBF-9B67-9B60A899C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786080"/>
        <c:axId val="1823784000"/>
      </c:barChar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І півріччя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CD7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надійшло звернень</c:v>
                </c:pt>
                <c:pt idx="1">
                  <c:v>розглянуто (всього)</c:v>
                </c:pt>
                <c:pt idx="2">
                  <c:v>розглянуто (по суті)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396</c:v>
                </c:pt>
                <c:pt idx="1">
                  <c:v>453</c:v>
                </c:pt>
                <c:pt idx="2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3-4441-BBFB-0DEC45BF21F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І півріччя 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CD7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надійшло звернень</c:v>
                </c:pt>
                <c:pt idx="1">
                  <c:v>розглянуто (всього)</c:v>
                </c:pt>
                <c:pt idx="2">
                  <c:v>розглянуто (по суті)</c:v>
                </c:pt>
              </c:strCache>
            </c:strRef>
          </c:cat>
          <c:val>
            <c:numRef>
              <c:f>Аркуш1!$C$2:$C$4</c:f>
              <c:numCache>
                <c:formatCode>#,##0</c:formatCode>
                <c:ptCount val="3"/>
                <c:pt idx="0">
                  <c:v>728</c:v>
                </c:pt>
                <c:pt idx="1">
                  <c:v>672</c:v>
                </c:pt>
                <c:pt idx="2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3-4441-BBFB-0DEC45BF21F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І півріччя 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ED-431C-8217-8AEBED8AC47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ED-431C-8217-8AEBED8AC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CD7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надійшло звернень</c:v>
                </c:pt>
                <c:pt idx="1">
                  <c:v>розглянуто (всього)</c:v>
                </c:pt>
                <c:pt idx="2">
                  <c:v>розглянуто (по суті)</c:v>
                </c:pt>
              </c:strCache>
            </c:strRef>
          </c:cat>
          <c:val>
            <c:numRef>
              <c:f>Аркуш1!$D$2:$D$4</c:f>
              <c:numCache>
                <c:formatCode>#,##0</c:formatCode>
                <c:ptCount val="3"/>
                <c:pt idx="0">
                  <c:v>731</c:v>
                </c:pt>
                <c:pt idx="1">
                  <c:v>716</c:v>
                </c:pt>
                <c:pt idx="2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3-4441-BBFB-0DEC45BF2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786080"/>
        <c:axId val="1823784000"/>
      </c:barChart>
      <c:catAx>
        <c:axId val="18237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uk-UA"/>
          </a:p>
        </c:txPr>
        <c:crossAx val="1823784000"/>
        <c:crosses val="autoZero"/>
        <c:auto val="1"/>
        <c:lblAlgn val="ctr"/>
        <c:lblOffset val="100"/>
        <c:noMultiLvlLbl val="0"/>
      </c:catAx>
      <c:valAx>
        <c:axId val="18237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7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36116664544702"/>
          <c:y val="0.88251169502805549"/>
          <c:w val="0.5575232011176452"/>
          <c:h val="0.11748830497194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52B5-FFBA-4C10-8BA0-187A978573F1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D948-F389-475A-9C23-A180E2BD67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21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EAF6D-02FB-4254-373B-EE5EE166B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2E86CDF-F2A9-2E78-F6A6-F6FC797D0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C8DB2C-3E85-A897-11CA-8806767B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9992D6-25B3-2630-6E4F-9E57428A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BF1C3A-CF05-80C6-FDBD-3D270FAE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8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C5F1D-4782-A6BD-38AC-A381D904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02A570-6A49-6F37-CDB0-501C977F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90034A-1D19-B49E-30E8-50A92FC0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5C5D3A-4993-BE9B-D13E-467E7669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15B644-3141-160F-89CE-25C5E44A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71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D1346E-886F-8D05-51E3-B7019A3D3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C082E-CA62-B5B0-7126-ECAE6702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3760B-E414-E5E8-1E6F-55F4416F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CEBE0F2-7472-6D13-6470-803DA8C6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3F77BC-0221-492F-4D92-DF2A078C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1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Обкладинка презентації"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727" y="4175276"/>
            <a:ext cx="11654117" cy="2387600"/>
          </a:xfrm>
        </p:spPr>
        <p:txBody>
          <a:bodyPr anchor="b">
            <a:normAutofit/>
          </a:bodyPr>
          <a:lstStyle>
            <a:lvl1pPr algn="l">
              <a:defRPr sz="6529" b="0" i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uk-UA" dirty="0"/>
              <a:t>Заголовок презентації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5" y="362331"/>
            <a:ext cx="1304265" cy="1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B6BC9-2865-5BCD-08FF-3A369DFD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95AF8D-2917-3AEF-5A04-E545CC62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D1EDB4-A133-8470-AEE1-E4BE6119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6EFC2F-37E0-F030-8C0D-6F1F9B77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F06CD4-40B1-3BE5-8D71-52588F6F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1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D4F71-D9FC-619B-350C-E0BAEAB1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04982C-DB0F-68C4-1C8C-453EACF5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DD541-E1DA-F0BD-D9C8-5DEC9FD9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5B90A6-5B96-80E3-2E0D-D01DA7DB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E8B6E5-5923-F4DC-9BD6-1BEB4D2F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54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8B2C2-3FCC-C41A-09B3-0E71FABF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FC2138-8B0B-B0B6-621C-267C97EA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D237EC-861B-F2A6-1245-7F2EF22B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31B2FE-BDFC-5940-D0E6-9202416D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4DB498-8CC0-D5D2-8629-285BCEA0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98FDF-DE38-B8A6-0E63-723A074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1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7729B-EBD2-91C8-F55A-8765E8BB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EE6112-DBEE-DFB0-2827-4B07728F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124D39-BDA6-183D-90DC-48890DBF1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65DB48-87D2-DAF0-9397-39F3E0F92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97A5E9-0329-4EA3-E132-986AC2BA7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B7CAFED-F98F-B22C-A024-01FF0201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B3EBAB1-5676-452E-8256-5E3525CE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98426C-8877-05C7-1D71-E4CFEAB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42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E068-AD77-43B3-2FA6-7B9128C1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476129-58B1-9C98-457C-B258B9EB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2B250E-7047-57CC-A531-C5E9B012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BC0FC84-26FD-828D-5944-027A27F7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61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DD6FDFC-5B34-9674-436D-956E2359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E63536-8B8A-0484-A1B9-ECB90A18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DA04F75-04DF-1399-9345-21FF307C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9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E8C8B-B781-A166-A342-AAB351B9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E8F5AF-A57A-91F0-74FE-64E2C8C0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0C5D63E-CFA9-B98D-F580-D5EE696A3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226F83-702A-F30C-B677-2ED8929A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7E9B6-7DF6-B50B-900A-180B61C1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477C7E-9B25-E7EF-C657-BD732A1B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8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7DC4-9B9D-4E25-41B6-CBC8312A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C58042-833A-4E19-304B-B7EFDA5E0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8BBC83-88CA-7B26-2F9A-D7F1D0B14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274D164-93AB-8D69-D00E-9C08E59C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904F914-CB01-FB03-6D07-C45FD2C8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89CE76-6648-11CA-D58B-C5DEB676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4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0DC27C5-CEBA-EAF2-7181-7F21B8EE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3CE8EC-DD49-DEA4-1971-3A90C592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E14FF-4D23-C680-AE65-78FA8FA82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EDCC-78AC-4E76-881E-ECF2ED65FF3B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90B17D-03E4-F738-4884-F645C7444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524208-9CA6-DFDF-C6F0-5CA7F178D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52B1F-C2F4-4DE3-8C36-842C426378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7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3FCFA1-73BE-FD7D-E8F8-8DD854B96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6" y="2231910"/>
            <a:ext cx="11290853" cy="2199481"/>
          </a:xfrm>
        </p:spPr>
        <p:txBody>
          <a:bodyPr>
            <a:normAutofit/>
          </a:bodyPr>
          <a:lstStyle/>
          <a:p>
            <a:pPr algn="l"/>
            <a:r>
              <a:rPr lang="uk-UA" sz="5000" dirty="0">
                <a:solidFill>
                  <a:srgbClr val="EFE7E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Актуальна судова практика КГС ВС у справах про банкрутство за 2024 рік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FA41F4D8-B50D-F3A3-341C-0B9D2E6C93AC}"/>
              </a:ext>
            </a:extLst>
          </p:cNvPr>
          <p:cNvSpPr txBox="1">
            <a:spLocks/>
          </p:cNvSpPr>
          <p:nvPr/>
        </p:nvSpPr>
        <p:spPr>
          <a:xfrm>
            <a:off x="410817" y="5486400"/>
            <a:ext cx="9144000" cy="2199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>
                <a:solidFill>
                  <a:srgbClr val="EFE7E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Олег ВАСЬКОВСЬКИЙ,</a:t>
            </a:r>
            <a:endParaRPr lang="uk-UA" sz="2000" dirty="0">
              <a:solidFill>
                <a:srgbClr val="EFE7E3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EFE7E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секретар судової палати для розгляду справ про банкрутство КГС ВС</a:t>
            </a:r>
          </a:p>
          <a:p>
            <a:pPr marL="0" indent="0">
              <a:buNone/>
            </a:pPr>
            <a:r>
              <a:rPr lang="uk-UA" sz="1600" dirty="0">
                <a:solidFill>
                  <a:srgbClr val="EFE7E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ІХ Форум з конкурсного права, м. Київ, 17 жовтня 2024 року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1EF247-31EC-DA79-2673-FBC165F82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280871"/>
            <a:ext cx="16891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6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11383618" cy="1019749"/>
          </a:xfrm>
          <a:solidFill>
            <a:srgbClr val="00274E"/>
          </a:solidFill>
        </p:spPr>
        <p:txBody>
          <a:bodyPr anchor="t">
            <a:no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ІІІ. Застосування статті 388 ЦК України та статті 1 Першого протоколу до Конвенції про захист прав і основоположних свобод у відносинах між боржником-позивачем та добросовісними набувачами</a:t>
            </a:r>
            <a:br>
              <a:rPr lang="uk-UA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567120"/>
            <a:ext cx="11383618" cy="5024890"/>
          </a:xfrm>
          <a:solidFill>
            <a:srgbClr val="00274E"/>
          </a:solidFill>
        </p:spPr>
        <p:txBody>
          <a:bodyPr>
            <a:norm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u="sng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«</a:t>
            </a:r>
            <a:r>
              <a:rPr lang="ru-RU" sz="2000" u="sng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горизонтальних</a:t>
            </a:r>
            <a:r>
              <a:rPr lang="ru-RU" sz="2000" u="sng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» </a:t>
            </a:r>
            <a:r>
              <a:rPr lang="ru-RU" sz="2000" u="sng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відносинах</a:t>
            </a:r>
            <a:r>
              <a:rPr lang="ru-RU" sz="2000" u="sng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відносинах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–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положення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застосовуються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лише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межі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не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суперечить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правозахисних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не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усіх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випадках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витребування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 процедурах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банкрутства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застосуванні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Першого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протоколу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суди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повинні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досліджувати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обставини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наявності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легітимної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мети при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витребуванні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майна, а також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того,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пропорційними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легітимній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меті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втручання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право.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Відповідно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кожна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із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сторін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звертаючись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до суду за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захистом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права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власності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підставі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Першого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протоколу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повинна довести в порядку,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передбаченому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статтями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74, 76, 77 ГПК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України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не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лише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те,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витребування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законним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переслідує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законну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мету, а й те,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легітимна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мета 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пропорційною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rgbClr val="00B0F0"/>
                </a:solidFill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Постанова СП КГС ВС від 29.05.2024 у справі № 910/5808/20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3399A3-1AB9-4D89-504A-225F7826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1148" y="4332178"/>
            <a:ext cx="2712635" cy="2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9"/>
            <a:ext cx="11383618" cy="741116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uk-UA" sz="2200" dirty="0">
                <a:solidFill>
                  <a:schemeClr val="bg1"/>
                </a:solidFill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статті 388 ЦК України та статті 1 Першого протоколу до Конвенції про захист прав і основоположних свобод у відносинах між боржником-позивачем та добросовісними набувачами</a:t>
            </a: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418694"/>
            <a:ext cx="11383618" cy="5173316"/>
          </a:xfrm>
          <a:solidFill>
            <a:srgbClr val="00274E"/>
          </a:solidFill>
        </p:spPr>
        <p:txBody>
          <a:bodyPr numCol="2">
            <a:normAutofit fontScale="92500" lnSpcReduction="10000"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Віндикація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 межах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провадження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банкрутство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є не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лише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способом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консолідації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ліквідаційної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маси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Захист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права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власності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урахуванням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Першого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протоколу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також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презюмується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захист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спрямований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попередження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свавільного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захоплення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власності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конфіскації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експропріації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інших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порушень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безперешкодного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користування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своїм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майном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саме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власником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в тому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числі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власником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провадженні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банкрутство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власник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наділений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правом 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погашення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боргів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рахунок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йому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Повернення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безпосередньо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вплинути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як 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діяльність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юридичної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особи –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цілому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так і на права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керівників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юридичної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особи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її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учасників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Застосовуючи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приписи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388 ЦК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України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поєднанні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положеннями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Першого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протоколу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відносинах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боржником-позивачем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добросовісними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набувачами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суди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повинні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встановити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підстави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набуття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добросовісним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значення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такого майна для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нього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зіставити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вартість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цього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майна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майновим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станом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відповідача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з'ясувати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цільове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призначення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такого майна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обставини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його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використання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добросовісним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спрямованість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волевиявлення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учасників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правовідносин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їх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фактичні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наміри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також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встановити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інші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обставини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поза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обґрунтованим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сумнівом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свідчитимуть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пропорційність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втручання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мирне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володіння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майном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добросовісним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набувачем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  <a:endParaRPr lang="uk-UA" sz="2000" dirty="0">
              <a:solidFill>
                <a:schemeClr val="bg1">
                  <a:lumMod val="9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11383618" cy="1019749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І</a:t>
            </a:r>
            <a:r>
              <a:rPr lang="en-US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V</a:t>
            </a:r>
            <a: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. Щодо волі боржника при укладенні </a:t>
            </a:r>
            <a:r>
              <a:rPr lang="uk-UA" sz="27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фраудаторного</a:t>
            </a:r>
            <a: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правочину і підстав для витребування відчуженого за ним майна з володіння останнього набувача у зв’язку з визнанням такого правочину недійсним </a:t>
            </a:r>
            <a:br>
              <a:rPr lang="en-US" sz="22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567120"/>
            <a:ext cx="11383618" cy="5024890"/>
          </a:xfrm>
          <a:solidFill>
            <a:srgbClr val="00274E"/>
          </a:solidFill>
        </p:spPr>
        <p:txBody>
          <a:bodyPr>
            <a:normAutofit/>
          </a:bodyPr>
          <a:lstStyle/>
          <a:p>
            <a:pPr marL="8001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uk-UA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Вибуття майна з володіння власника (або особи, якій він передав майно у володіння) на підставі правочину, який у подальшому визнано недійсним, можна вважати таким, що відбулось не з їхньої волі в розумінні пункту 3 частини першої статті 388 ЦК України, у тому разі, коли недійсність зазначеного правочину зумовлена впливом обману, насильства, зловмисної домовленості представника власника з другою стороною та/або іншими конкретними обставинами, які свідчать про відсутність дійсної волі власника на відчуження відповідного майна.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Визнання недійсним </a:t>
            </a:r>
            <a:r>
              <a:rPr lang="uk-UA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фраудаторного</a:t>
            </a:r>
            <a:r>
              <a:rPr lang="uk-UA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правочину не є достатньою підставою для висновку про вибуття відчуженого за ним майна не з волі власника або особи, якій він передав майно у володіння.</a:t>
            </a: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B0F0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П</a:t>
            </a:r>
            <a:r>
              <a:rPr lang="uk-UA" sz="2400" b="1" dirty="0">
                <a:solidFill>
                  <a:srgbClr val="00B0F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останова СП КГС ВС від 22.05.2024 у справі № 924/408/21 (924/287/23)</a:t>
            </a:r>
            <a:endParaRPr lang="uk-UA" sz="2400" kern="100" dirty="0">
              <a:solidFill>
                <a:srgbClr val="00B0F0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9723878" cy="1019749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en-US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V</a:t>
            </a:r>
            <a:r>
              <a:rPr lang="uk-UA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.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Щодо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моменту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виникнення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права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вимоги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про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покладення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субсидіарної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відповідальності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           у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справі</a:t>
            </a:r>
            <a:r>
              <a:rPr lang="ru-RU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 про </a:t>
            </a:r>
            <a:r>
              <a:rPr lang="ru-RU" sz="22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банкрутство</a:t>
            </a:r>
            <a:br>
              <a:rPr lang="uk-UA" sz="18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en-US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286494"/>
            <a:ext cx="8690031" cy="4765964"/>
          </a:xfrm>
          <a:solidFill>
            <a:srgbClr val="00274E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kern="100" dirty="0">
                <a:solidFill>
                  <a:schemeClr val="bg1">
                    <a:lumMod val="95000"/>
                  </a:schemeClr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Право ліквідатора подати заяву про покладення субсидіарної відповідальності виникає не раніше ніж після завершення реалізації об’єктів, уключених до ліквідаційної маси банкрута, та здійснення розрахунків з кредиторами на підставі проведеної реалізації у ліквідаційній процедурі.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rgbClr val="0070C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kern="100" dirty="0">
                <a:solidFill>
                  <a:schemeClr val="bg1">
                    <a:lumMod val="95000"/>
                  </a:schemeClr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Передчасне звернення з вимогами про покладення субсидіарної відповідальності у справі про банкрутство виключає розгляд, дослідження, оцінку та встановлення осіб, винних у правопорушенні з доведення боржника до банкрутства, та є наслідком відмови у задоволенні таких вимог.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kern="100" dirty="0">
              <a:solidFill>
                <a:srgbClr val="EFE7E3"/>
              </a:solidFill>
              <a:latin typeface="Roboto Condensed Light" panose="020000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100" dirty="0">
                <a:solidFill>
                  <a:srgbClr val="00B0F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Постанова СП КГС ВС від 19.06.2024 у справі №</a:t>
            </a:r>
            <a:r>
              <a:rPr lang="uk-UA" sz="2000" b="1" kern="100" dirty="0">
                <a:solidFill>
                  <a:srgbClr val="00B0F0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906/1155/20 (906/1113/21)</a:t>
            </a:r>
            <a:endParaRPr lang="uk-UA" sz="2000" b="1" dirty="0">
              <a:solidFill>
                <a:srgbClr val="00B0F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265CF-3F91-BDD3-5AD0-2D856A8C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04" t="9892" r="22616" b="10825"/>
          <a:stretch/>
        </p:blipFill>
        <p:spPr>
          <a:xfrm>
            <a:off x="350307" y="1460665"/>
            <a:ext cx="520041" cy="8216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B3984E-199B-D4CF-39D4-D3395EC3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368"/>
          <a:stretch/>
        </p:blipFill>
        <p:spPr>
          <a:xfrm>
            <a:off x="10235837" y="-1"/>
            <a:ext cx="1956163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1A7F0-31A3-C1C6-FF58-0733F672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04" t="9892" r="22616" b="10825"/>
          <a:stretch/>
        </p:blipFill>
        <p:spPr>
          <a:xfrm>
            <a:off x="360560" y="3555076"/>
            <a:ext cx="520041" cy="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11383618" cy="1019749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en-US" sz="31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V</a:t>
            </a:r>
            <a:r>
              <a:rPr lang="uk-UA" sz="31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І. Щодо застосування ч. 6 ст. 34 </a:t>
            </a:r>
            <a:r>
              <a:rPr lang="uk-UA" sz="3100" b="1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КУзПБ</a:t>
            </a:r>
            <a:br>
              <a:rPr lang="uk-UA" sz="18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en-US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233443"/>
            <a:ext cx="9889340" cy="5184774"/>
          </a:xfrm>
          <a:solidFill>
            <a:srgbClr val="00274E"/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порушення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вимоги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закону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своєчасно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звернутися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до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господарського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суду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із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заявою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про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відкриття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провадження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у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справі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про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банкрутство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є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підставою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для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стягнення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з винного члена органу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управління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боржника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збитків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спричинених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таким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порушенням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, на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користь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боржника</a:t>
            </a:r>
            <a:r>
              <a:rPr lang="ru-RU" sz="2000" kern="1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належним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позивачем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за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вимогою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стягнення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збитків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є як кредитор, так і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якщо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суд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виявив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порушення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законодавчої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вимоги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своєчасно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звернутися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до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господарського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суду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із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заявою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відкриття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провадження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про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банкрутство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такий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висновок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відображається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мотивувальній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не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резолютивній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частині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рішення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кошти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стягнені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із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суб</a:t>
            </a:r>
            <a:r>
              <a:rPr lang="en-US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’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єкта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солідарної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відповідальності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є коштами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боржника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зокрема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включаються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до складу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ліквідаційної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маси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можуть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бути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використані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для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задоволення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кредиторів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лише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порядку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черговості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встановленому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КУзПБ</a:t>
            </a:r>
            <a:r>
              <a:rPr lang="ru-RU" sz="2000" dirty="0">
                <a:solidFill>
                  <a:schemeClr val="bg2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B0F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B0F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Постанова СП КГС ВС </a:t>
            </a:r>
            <a:r>
              <a:rPr lang="ru-RU" sz="2000" b="1" dirty="0" err="1">
                <a:solidFill>
                  <a:srgbClr val="00B0F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</a:t>
            </a:r>
            <a:r>
              <a:rPr lang="ru-RU" sz="2000" b="1" dirty="0">
                <a:solidFill>
                  <a:srgbClr val="00B0F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04.09.2024 у </a:t>
            </a:r>
            <a:r>
              <a:rPr lang="ru-RU" sz="2000" b="1" dirty="0" err="1">
                <a:solidFill>
                  <a:srgbClr val="00B0F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справі</a:t>
            </a:r>
            <a:r>
              <a:rPr lang="ru-RU" sz="2000" b="1" dirty="0">
                <a:solidFill>
                  <a:srgbClr val="00B0F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№ 908/3236/21</a:t>
            </a:r>
            <a:endParaRPr lang="ru-RU" sz="2000" b="1" dirty="0">
              <a:solidFill>
                <a:srgbClr val="00B0F0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1867D-E936-8EE3-CB76-A91F4303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77" t="24398" r="52867" b="16961"/>
          <a:stretch/>
        </p:blipFill>
        <p:spPr>
          <a:xfrm>
            <a:off x="10473882" y="1233443"/>
            <a:ext cx="1622323" cy="51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 rot="9963787" flipV="1">
            <a:off x="717531" y="2624484"/>
            <a:ext cx="3159494" cy="305383"/>
          </a:xfrm>
          <a:prstGeom prst="rect">
            <a:avLst/>
          </a:prstGeom>
          <a:solidFill>
            <a:srgbClr val="01284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65760" y="1639824"/>
            <a:ext cx="1938528" cy="637032"/>
          </a:xfrm>
          <a:prstGeom prst="rect">
            <a:avLst/>
          </a:prstGeom>
          <a:solidFill>
            <a:srgbClr val="01284F"/>
          </a:solidFill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/>
            </a:pPr>
            <a:endParaRPr kumimoji="0" lang="uk" sz="1050" b="0" i="0" u="none" strike="noStrike" kern="1200" cap="none" spc="0" normalizeH="0" baseline="0" noProof="0">
              <a:ln>
                <a:noFill/>
              </a:ln>
              <a:solidFill>
                <a:srgbClr val="D0D6DC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0248" y="5117592"/>
            <a:ext cx="4142232" cy="539496"/>
          </a:xfrm>
          <a:prstGeom prst="rect">
            <a:avLst/>
          </a:prstGeom>
          <a:solidFill>
            <a:srgbClr val="01284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ДЯКУЮ ЗА УВАГУ!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A6ACC-1F2A-885B-90B1-2896252A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280871"/>
            <a:ext cx="16891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A3199-FDE5-99F5-1EE9-A5AE759B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471" y="0"/>
            <a:ext cx="7424529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B87E2525-FB97-3F4B-6A21-6BBBCF565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492110"/>
              </p:ext>
            </p:extLst>
          </p:nvPr>
        </p:nvGraphicFramePr>
        <p:xfrm>
          <a:off x="288235" y="377688"/>
          <a:ext cx="11658600" cy="618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7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B87E2525-FB97-3F4B-6A21-6BBBCF565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953911"/>
              </p:ext>
            </p:extLst>
          </p:nvPr>
        </p:nvGraphicFramePr>
        <p:xfrm>
          <a:off x="304801" y="315310"/>
          <a:ext cx="11624440" cy="62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DB8BEA-D0E9-A597-7544-C59CCF22A959}"/>
              </a:ext>
            </a:extLst>
          </p:cNvPr>
          <p:cNvSpPr txBox="1"/>
          <p:nvPr/>
        </p:nvSpPr>
        <p:spPr>
          <a:xfrm>
            <a:off x="10263748" y="6063171"/>
            <a:ext cx="213175" cy="25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2726"/>
            <a:r>
              <a:rPr lang="uk-UA" sz="1088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</a:t>
            </a:r>
            <a:endParaRPr lang="uk-UA" sz="1088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361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0E8B1-17DF-80B0-DF92-7932C65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61" y="2110408"/>
            <a:ext cx="9386222" cy="2637183"/>
          </a:xfrm>
          <a:solidFill>
            <a:srgbClr val="00274E"/>
          </a:solidFill>
        </p:spPr>
        <p:txBody>
          <a:bodyPr>
            <a:normAutofit fontScale="90000"/>
          </a:bodyPr>
          <a:lstStyle/>
          <a:p>
            <a:b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Судова практика ВП ВС</a:t>
            </a:r>
            <a:b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uk-UA" sz="6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EBCDC5-C94A-8DAB-8EAD-BD7262DD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48529" r="35985"/>
          <a:stretch/>
        </p:blipFill>
        <p:spPr>
          <a:xfrm>
            <a:off x="11033760" y="0"/>
            <a:ext cx="1158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26"/>
            <a:ext cx="12192000" cy="1289711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b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r>
              <a:rPr lang="uk-UA" sz="2700" b="1" dirty="0">
                <a:solidFill>
                  <a:srgbClr val="EFE7E3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Постанова ВП ВС від 13.02.2024 у справі № 910/2592/19 (провадження № 12-41гс23)</a:t>
            </a:r>
            <a:br>
              <a:rPr lang="uk-UA" sz="2200" b="1" dirty="0">
                <a:solidFill>
                  <a:srgbClr val="EFE7E3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329" y="1494322"/>
            <a:ext cx="9303480" cy="5184774"/>
          </a:xfrm>
          <a:solidFill>
            <a:srgbClr val="00274E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банкрутство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яке коло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недійсними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договору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-продажу майна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банкрутство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порушених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 особи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недійсними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укладеного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-продажу майна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банкрутство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договору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-продажу майна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недійсними</a:t>
            </a:r>
            <a:r>
              <a:rPr lang="ru-RU" sz="20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4E9E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rgbClr val="0070C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kern="100" dirty="0">
              <a:solidFill>
                <a:srgbClr val="EFE7E3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D83B5D-745C-6A84-FB87-73803696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322"/>
            <a:ext cx="2484329" cy="51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0E8B1-17DF-80B0-DF92-7932C65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7" y="2107530"/>
            <a:ext cx="9386222" cy="2637183"/>
          </a:xfrm>
          <a:solidFill>
            <a:srgbClr val="00274E"/>
          </a:solidFill>
        </p:spPr>
        <p:txBody>
          <a:bodyPr>
            <a:normAutofit fontScale="90000"/>
          </a:bodyPr>
          <a:lstStyle/>
          <a:p>
            <a: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 позиції </a:t>
            </a:r>
            <a:b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 КГС ВС</a:t>
            </a:r>
            <a:br>
              <a:rPr lang="uk-UA" sz="6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uk-UA" sz="6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E9AF12-3A43-E926-7B91-89B77645A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t="13098" r="32065" b="11679"/>
          <a:stretch/>
        </p:blipFill>
        <p:spPr>
          <a:xfrm>
            <a:off x="9995338" y="0"/>
            <a:ext cx="2196662" cy="6852244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919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26"/>
            <a:ext cx="12192000" cy="1289711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en-US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I</a:t>
            </a:r>
            <a: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. </a:t>
            </a:r>
            <a:r>
              <a:rPr lang="uk-UA" sz="27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Про порядок відкриття провадження у справі про банкрутство, зловживання правами та визначення кола осіб, які мають право оскаржувати ухвалу про відкриття провадження у справі про банкрутство</a:t>
            </a:r>
            <a:br>
              <a:rPr lang="uk-UA" sz="18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en-US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731" y="1494322"/>
            <a:ext cx="9013078" cy="5184774"/>
          </a:xfrm>
          <a:solidFill>
            <a:srgbClr val="00274E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 кредитора до суду із заявою про відкриття провадження у справі про банкрутство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 відсутності належного виконання грошового 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</a:t>
            </a:r>
            <a:r>
              <a:rPr lang="en-US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боржником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реалізацією права кредитора на судовий захист його майнових прав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rgbClr val="EFE7E3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Зважаючи на те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і позовне провадження (про стягнення заборгованості за кредитним договором), і провадження у справі про банкрутство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на меті виконання боржником перед кредиторами його грошових </a:t>
            </a:r>
            <a:r>
              <a:rPr lang="uk-UA" sz="20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</a:t>
            </a:r>
            <a:r>
              <a:rPr lang="en-US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язань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ініціювання розгляду таких справ саме по собі не може вважатися зловживанням правом, а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повинен враховувати особливості і матеріальні та процесуальні наслідки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розгляду таких справ не лише для окремого кредитора чи боржника, а й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всіх інших учасників цих проваджень.</a:t>
            </a:r>
            <a:endParaRPr lang="uk-UA" sz="2000" dirty="0">
              <a:solidFill>
                <a:schemeClr val="accent2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Надаючи оцінку заяві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ініціюючого кредитора та поданим з такою заявою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документам,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повинен дотриматися балансу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унеможливить підміну однієї процесуальної (процедурної) дії, передбаченої 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КУзПБ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іншою (наприклад, перевірку обґрунтованості вимог заявника, а також з</a:t>
            </a:r>
            <a:r>
              <a:rPr lang="en-US" sz="2000" dirty="0">
                <a:solidFill>
                  <a:srgbClr val="EFE7E3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ясування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наявності підстав для відкриття провадження у справі про банкрутство у підготовчому засіданні процедурою розгляду заяви недійсності (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фраудаторності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окремого правочину боржника). </a:t>
            </a:r>
            <a:r>
              <a:rPr lang="uk-UA" sz="2000" dirty="0">
                <a:solidFill>
                  <a:srgbClr val="004E9E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rgbClr val="0070C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kern="100" dirty="0">
              <a:solidFill>
                <a:srgbClr val="EFE7E3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812C3A-A284-C182-5C06-87144E63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0"/>
          <a:stretch/>
        </p:blipFill>
        <p:spPr>
          <a:xfrm>
            <a:off x="0" y="1494322"/>
            <a:ext cx="2774731" cy="51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705B-BB29-C010-4178-659FA1B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11383618" cy="1019749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en-US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I</a:t>
            </a:r>
            <a:r>
              <a:rPr lang="uk-UA" sz="27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. </a:t>
            </a:r>
            <a:r>
              <a:rPr lang="uk-UA" sz="27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Про порядок відкриття провадження у справі про банкрутство, зловживання правами та визначення кола осіб, які мають право оскаржувати ухвалу про відкриття провадження у справі про банкрутство</a:t>
            </a:r>
            <a:br>
              <a:rPr lang="uk-UA" sz="18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en-US" sz="22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31FCA-B4DE-6107-48D3-1DE5D789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0" y="1506685"/>
            <a:ext cx="8928995" cy="5125343"/>
          </a:xfrm>
          <a:solidFill>
            <a:srgbClr val="00274E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kern="100" dirty="0">
                <a:solidFill>
                  <a:schemeClr val="accent2"/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Ухвалу про відкриття провадження у справі про банкрутство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статтями 1, 8, 39, частинами другою, восьмою статті 45 </a:t>
            </a:r>
            <a:r>
              <a:rPr lang="uk-UA" sz="20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КУзПБ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право </a:t>
            </a:r>
            <a:r>
              <a:rPr lang="uk-UA" sz="2100" kern="100" dirty="0">
                <a:solidFill>
                  <a:schemeClr val="accent2"/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першочергово оскаржувати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судах апеляційної та касаційної інстанцій </a:t>
            </a:r>
            <a:r>
              <a:rPr lang="uk-UA" sz="2100" kern="100" dirty="0">
                <a:solidFill>
                  <a:schemeClr val="accent2"/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сторони у справі про банкрутство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(боржник, ініціюючий кредитор, а також арбітражний керуючий від імені боржника та кредитор, вимоги якого забезпечені заставою майна боржника), </a:t>
            </a:r>
            <a:r>
              <a:rPr lang="uk-UA" sz="2000" dirty="0">
                <a:solidFill>
                  <a:srgbClr val="C7B9BB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 такі особи відповідно до закону наділені право- та дієздатністю для участі під час розгляду судом заяви про відкриття провадження у справі про банкрутство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100" kern="100" dirty="0">
                <a:solidFill>
                  <a:schemeClr val="accent2"/>
                </a:solidFill>
                <a:latin typeface="Roboto Condensed Light" panose="02000000000000000000" pitchFamily="2" charset="0"/>
                <a:cs typeface="Calibri" panose="020F0502020204030204" pitchFamily="34" charset="0"/>
              </a:rPr>
              <a:t>н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ші особи набувають можливість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оскаржити ухвалу про відкриття провадження у справі про банкрутство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умови їх залучення судом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підготовчого засідання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після набуття відповідного процесуального статусу учасника справи про банкрутство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цьому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права оскарження 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ухвали про відкриття провадження у справі про банкрутство (набуття відповідного статусу учасника справи про банкрутство) </a:t>
            </a:r>
            <a:r>
              <a:rPr lang="uk-UA" sz="20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 встановлюватися судом в кожному такому випадку окремо</a:t>
            </a:r>
            <a:r>
              <a:rPr lang="uk-UA" sz="20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Зазначені висновки є релевантними до правовідносин, у яких виникає питання про встановлення статусу особи, яка має право на оскарження ухвали про відкриття провадження у справі про банкрутство юридичної особи.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B0F0"/>
                </a:solidFill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Постанова СП КГС ВС від 20.03.2024 у справі № 911/1005/23</a:t>
            </a:r>
            <a:endParaRPr lang="uk-UA" sz="2400" b="1" dirty="0">
              <a:solidFill>
                <a:srgbClr val="00B0F0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rgbClr val="0070C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kern="100" dirty="0">
              <a:solidFill>
                <a:srgbClr val="EFE7E3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2F15F-1EE5-C81E-C4DE-DFB7DBA1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48" r="38813" b="29961"/>
          <a:stretch/>
        </p:blipFill>
        <p:spPr>
          <a:xfrm>
            <a:off x="9492343" y="1506685"/>
            <a:ext cx="2699657" cy="4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63496-417C-BEE8-364D-6CE94BA8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61348-22D9-AC89-6514-15DCE860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338788"/>
            <a:ext cx="11383618" cy="1019749"/>
          </a:xfrm>
          <a:solidFill>
            <a:srgbClr val="00274E"/>
          </a:solidFill>
        </p:spPr>
        <p:txBody>
          <a:bodyPr anchor="t">
            <a:normAutofit fontScale="90000"/>
          </a:bodyPr>
          <a:lstStyle/>
          <a:p>
            <a:r>
              <a:rPr lang="uk-UA" sz="3100" b="1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ІІ. Щодо моменту виникнення грошових зобов'язань боржника на підставі податкових повідомлень-рішень </a:t>
            </a: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en-US" sz="22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1800" b="1" dirty="0">
                <a:solidFill>
                  <a:srgbClr val="0070C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</a:br>
            <a:br>
              <a:rPr lang="uk-UA" sz="2200" b="1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400" dirty="0">
                <a:solidFill>
                  <a:srgbClr val="00274E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653E8C-23D2-9338-E6F3-492F3B0F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04" y="1251809"/>
            <a:ext cx="7699285" cy="5369707"/>
          </a:xfrm>
          <a:solidFill>
            <a:srgbClr val="00274E"/>
          </a:solidFill>
        </p:spPr>
        <p:txBody>
          <a:bodyPr>
            <a:normAutofit fontScale="92500" lnSpcReduction="10000"/>
          </a:bodyPr>
          <a:lstStyle/>
          <a:p>
            <a:pPr marL="457200" indent="0" algn="just">
              <a:lnSpc>
                <a:spcPct val="107000"/>
              </a:lnSpc>
              <a:buNone/>
            </a:pP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Положеннями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законодавства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визначено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обов’язок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платника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податків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подавати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податкові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декларації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щодо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кожного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окремого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податку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платником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якого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є, за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кожний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установлений ПК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звітний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якому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виникають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об’єкти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оподаткування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разі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наявності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показників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підлягають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декларуванню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а також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обов’язок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самостійно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сплатити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суму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податкового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зобов’язання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зазначену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поданій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податковій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декларації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протягом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календарних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днів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настають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останнім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днем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граничного строку,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передбаченого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ПК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подання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декларації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0" algn="just">
              <a:lnSpc>
                <a:spcPct val="107000"/>
              </a:lnSpc>
              <a:buNone/>
            </a:pP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розгляду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грошових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вимог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податкового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органу до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боржника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справі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банкрутство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кваліфікації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як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конкурсних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поточних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моментом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виникнення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грошових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вимог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органу в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розумінні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КУзПБ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слід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вважати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перший день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несплати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боржником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податку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настає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останнім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днем </a:t>
            </a:r>
            <a:r>
              <a:rPr lang="ru-RU" sz="2000" kern="100" dirty="0" err="1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відповідного</a:t>
            </a:r>
            <a:r>
              <a:rPr lang="ru-RU" sz="2000" kern="100" dirty="0">
                <a:solidFill>
                  <a:schemeClr val="accent2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граничного строку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передбаченого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ПК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подання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податкової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декларації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відповідним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податком</a:t>
            </a:r>
            <a:r>
              <a:rPr lang="ru-RU" sz="2000" kern="100" dirty="0">
                <a:solidFill>
                  <a:srgbClr val="EFE7E3"/>
                </a:solidFill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B0F0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П</a:t>
            </a:r>
            <a:r>
              <a:rPr lang="uk-UA" sz="2400" b="1" dirty="0">
                <a:solidFill>
                  <a:srgbClr val="00B0F0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Roboto Condensed Light" panose="02000000000000000000" pitchFamily="2" charset="0"/>
              </a:rPr>
              <a:t>останова СП КГС ВС від 17.01.2024 у справі № 903/51/20</a:t>
            </a: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rgbClr val="0070C0"/>
              </a:solidFill>
              <a:effectLst/>
              <a:latin typeface="Roboto Condensed Light" panose="02000000000000000000" pitchFamily="2" charset="0"/>
              <a:ea typeface="Times New Roman" panose="02020603050405020304" pitchFamily="18" charset="0"/>
              <a:cs typeface="Roboto Condensed Light" panose="02000000000000000000" pitchFamily="2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000" kern="100" dirty="0">
              <a:solidFill>
                <a:srgbClr val="EFE7E3"/>
              </a:solidFill>
              <a:effectLst/>
              <a:latin typeface="Roboto Condensed Light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35012-FD43-2C88-40E2-B1B1B6CC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45" t="33123" r="2797" b="18253"/>
          <a:stretch/>
        </p:blipFill>
        <p:spPr>
          <a:xfrm>
            <a:off x="8208579" y="1358537"/>
            <a:ext cx="3983421" cy="5499463"/>
          </a:xfrm>
          <a:prstGeom prst="rect">
            <a:avLst/>
          </a:prstGeom>
        </p:spPr>
      </p:pic>
      <p:pic>
        <p:nvPicPr>
          <p:cNvPr id="7" name="Рисунок 6" descr="Скрепка">
            <a:extLst>
              <a:ext uri="{FF2B5EF4-FFF2-40B4-BE49-F238E27FC236}">
                <a16:creationId xmlns:a16="http://schemas.microsoft.com/office/drawing/2014/main" id="{0C19D5E2-3E67-EFB5-DD3E-7B4B1102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3" y="3936662"/>
            <a:ext cx="807672" cy="807672"/>
          </a:xfrm>
          <a:prstGeom prst="rect">
            <a:avLst/>
          </a:prstGeom>
        </p:spPr>
      </p:pic>
      <p:pic>
        <p:nvPicPr>
          <p:cNvPr id="8" name="Рисунок 7" descr="Скрепка">
            <a:extLst>
              <a:ext uri="{FF2B5EF4-FFF2-40B4-BE49-F238E27FC236}">
                <a16:creationId xmlns:a16="http://schemas.microsoft.com/office/drawing/2014/main" id="{5D265EEF-C754-5985-016A-18BCAAEE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3" y="1263749"/>
            <a:ext cx="807672" cy="8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5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1637</Words>
  <Application>Microsoft Office PowerPoint</Application>
  <PresentationFormat>Широкий екран</PresentationFormat>
  <Paragraphs>54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 Condensed Light</vt:lpstr>
      <vt:lpstr>Wingdings</vt:lpstr>
      <vt:lpstr>Тема Office</vt:lpstr>
      <vt:lpstr>Office Theme</vt:lpstr>
      <vt:lpstr>Актуальна судова практика КГС ВС у справах про банкрутство за 2024 рік</vt:lpstr>
      <vt:lpstr>Презентація PowerPoint</vt:lpstr>
      <vt:lpstr>Презентація PowerPoint</vt:lpstr>
      <vt:lpstr> Судова практика ВП ВС </vt:lpstr>
      <vt:lpstr> Постанова ВП ВС від 13.02.2024 у справі № 910/2592/19 (провадження № 12-41гс23)     </vt:lpstr>
      <vt:lpstr>Правові позиції  СП КГС ВС </vt:lpstr>
      <vt:lpstr>I. Про порядок відкриття провадження у справі про банкрутство, зловживання правами та визначення кола осіб, які мають право оскаржувати ухвалу про відкриття провадження у справі про банкрутство      </vt:lpstr>
      <vt:lpstr>I. Про порядок відкриття провадження у справі про банкрутство, зловживання правами та визначення кола осіб, які мають право оскаржувати ухвалу про відкриття провадження у справі про банкрутство      </vt:lpstr>
      <vt:lpstr>ІІ. Щодо моменту виникнення грошових зобов'язань боржника на підставі податкових повідомлень-рішень       </vt:lpstr>
      <vt:lpstr>ІІІ. Застосування статті 388 ЦК України та статті 1 Першого протоколу до Конвенції про захист прав і основоположних свобод у відносинах між боржником-позивачем та добросовісними набувачами    </vt:lpstr>
      <vt:lpstr>Застосування статті 388 ЦК України та статті 1 Першого протоколу до Конвенції про захист прав і основоположних свобод у відносинах між боржником-позивачем та добросовісними набувачами   </vt:lpstr>
      <vt:lpstr>ІV. Щодо волі боржника при укладенні фраудаторного правочину і підстав для витребування відчуженого за ним майна з володіння останнього набувача у зв’язку з визнанням такого правочину недійсним      </vt:lpstr>
      <vt:lpstr>V. Щодо моменту виникнення права вимоги про покладення субсидіарної відповідальності            у справі про банкрутство      </vt:lpstr>
      <vt:lpstr>VІ. Щодо застосування ч. 6 ст. 34 КУзПБ     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Мораторій та відшкодування шкоди в умовах війни: виклики та перспективи</dc:title>
  <dc:creator>Загацька О.О.</dc:creator>
  <cp:lastModifiedBy>Довгопол Т.М.</cp:lastModifiedBy>
  <cp:revision>170</cp:revision>
  <cp:lastPrinted>2024-10-10T14:20:36Z</cp:lastPrinted>
  <dcterms:created xsi:type="dcterms:W3CDTF">2023-03-09T15:07:09Z</dcterms:created>
  <dcterms:modified xsi:type="dcterms:W3CDTF">2024-10-16T12:21:32Z</dcterms:modified>
</cp:coreProperties>
</file>