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86" r:id="rId2"/>
    <p:sldId id="321" r:id="rId3"/>
    <p:sldId id="359" r:id="rId4"/>
    <p:sldId id="361" r:id="rId5"/>
    <p:sldId id="358" r:id="rId6"/>
    <p:sldId id="363" r:id="rId7"/>
    <p:sldId id="365" r:id="rId8"/>
    <p:sldId id="364" r:id="rId9"/>
    <p:sldId id="362" r:id="rId10"/>
    <p:sldId id="366" r:id="rId11"/>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1C73"/>
    <a:srgbClr val="FFD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061" autoAdjust="0"/>
  </p:normalViewPr>
  <p:slideViewPr>
    <p:cSldViewPr>
      <p:cViewPr varScale="1">
        <p:scale>
          <a:sx n="125" d="100"/>
          <a:sy n="125" d="100"/>
        </p:scale>
        <p:origin x="254" y="77"/>
      </p:cViewPr>
      <p:guideLst>
        <p:guide orient="horz" pos="1620"/>
        <p:guide pos="2880"/>
        <p:guide pos="3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572DB-4299-4F9D-A172-7EB24E7AD11D}" type="datetimeFigureOut">
              <a:rPr lang="ru-RU" smtClean="0"/>
              <a:t>31.10.2024</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AF229-957E-4B74-8D37-18F1490D7066}" type="slidenum">
              <a:rPr lang="ru-RU" smtClean="0"/>
              <a:t>‹#›</a:t>
            </a:fld>
            <a:endParaRPr lang="ru-RU" dirty="0"/>
          </a:p>
        </p:txBody>
      </p:sp>
    </p:spTree>
    <p:extLst>
      <p:ext uri="{BB962C8B-B14F-4D97-AF65-F5344CB8AC3E}">
        <p14:creationId xmlns:p14="http://schemas.microsoft.com/office/powerpoint/2010/main" val="74320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7D9612-EC38-476B-82DE-A8773F588DEF}" type="datetimeFigureOut">
              <a:rPr lang="ru-RU" smtClean="0"/>
              <a:t>31.10.2024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544FC79-A1A5-4B14-B0E8-DAA07C4084B5}" type="slidenum">
              <a:rPr lang="ru-RU" smtClean="0"/>
              <a:t>‹#›</a:t>
            </a:fld>
            <a:endParaRPr lang="ru-RU" dirty="0"/>
          </a:p>
        </p:txBody>
      </p:sp>
    </p:spTree>
    <p:extLst>
      <p:ext uri="{BB962C8B-B14F-4D97-AF65-F5344CB8AC3E}">
        <p14:creationId xmlns:p14="http://schemas.microsoft.com/office/powerpoint/2010/main" val="1017538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7D9612-EC38-476B-82DE-A8773F588DEF}" type="datetimeFigureOut">
              <a:rPr lang="ru-RU" smtClean="0"/>
              <a:t>31.10.2024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544FC79-A1A5-4B14-B0E8-DAA07C4084B5}" type="slidenum">
              <a:rPr lang="ru-RU" smtClean="0"/>
              <a:t>‹#›</a:t>
            </a:fld>
            <a:endParaRPr lang="ru-RU" dirty="0"/>
          </a:p>
        </p:txBody>
      </p:sp>
    </p:spTree>
    <p:extLst>
      <p:ext uri="{BB962C8B-B14F-4D97-AF65-F5344CB8AC3E}">
        <p14:creationId xmlns:p14="http://schemas.microsoft.com/office/powerpoint/2010/main" val="195852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7D9612-EC38-476B-82DE-A8773F588DEF}" type="datetimeFigureOut">
              <a:rPr lang="ru-RU" smtClean="0"/>
              <a:t>31.10.2024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544FC79-A1A5-4B14-B0E8-DAA07C4084B5}" type="slidenum">
              <a:rPr lang="ru-RU" smtClean="0"/>
              <a:t>‹#›</a:t>
            </a:fld>
            <a:endParaRPr lang="ru-RU" dirty="0"/>
          </a:p>
        </p:txBody>
      </p:sp>
    </p:spTree>
    <p:extLst>
      <p:ext uri="{BB962C8B-B14F-4D97-AF65-F5344CB8AC3E}">
        <p14:creationId xmlns:p14="http://schemas.microsoft.com/office/powerpoint/2010/main" val="342738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7D9612-EC38-476B-82DE-A8773F588DEF}" type="datetimeFigureOut">
              <a:rPr lang="ru-RU" smtClean="0"/>
              <a:t>31.10.2024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544FC79-A1A5-4B14-B0E8-DAA07C4084B5}" type="slidenum">
              <a:rPr lang="ru-RU" smtClean="0"/>
              <a:t>‹#›</a:t>
            </a:fld>
            <a:endParaRPr lang="ru-RU" dirty="0"/>
          </a:p>
        </p:txBody>
      </p:sp>
    </p:spTree>
    <p:extLst>
      <p:ext uri="{BB962C8B-B14F-4D97-AF65-F5344CB8AC3E}">
        <p14:creationId xmlns:p14="http://schemas.microsoft.com/office/powerpoint/2010/main" val="36365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07D9612-EC38-476B-82DE-A8773F588DEF}" type="datetimeFigureOut">
              <a:rPr lang="ru-RU" smtClean="0"/>
              <a:t>31.10.2024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544FC79-A1A5-4B14-B0E8-DAA07C4084B5}" type="slidenum">
              <a:rPr lang="ru-RU" smtClean="0"/>
              <a:t>‹#›</a:t>
            </a:fld>
            <a:endParaRPr lang="ru-RU" dirty="0"/>
          </a:p>
        </p:txBody>
      </p:sp>
    </p:spTree>
    <p:extLst>
      <p:ext uri="{BB962C8B-B14F-4D97-AF65-F5344CB8AC3E}">
        <p14:creationId xmlns:p14="http://schemas.microsoft.com/office/powerpoint/2010/main" val="823640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7D9612-EC38-476B-82DE-A8773F588DEF}" type="datetimeFigureOut">
              <a:rPr lang="ru-RU" smtClean="0"/>
              <a:t>31.10.2024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544FC79-A1A5-4B14-B0E8-DAA07C4084B5}" type="slidenum">
              <a:rPr lang="ru-RU" smtClean="0"/>
              <a:t>‹#›</a:t>
            </a:fld>
            <a:endParaRPr lang="ru-RU" dirty="0"/>
          </a:p>
        </p:txBody>
      </p:sp>
    </p:spTree>
    <p:extLst>
      <p:ext uri="{BB962C8B-B14F-4D97-AF65-F5344CB8AC3E}">
        <p14:creationId xmlns:p14="http://schemas.microsoft.com/office/powerpoint/2010/main" val="176768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7D9612-EC38-476B-82DE-A8773F588DEF}" type="datetimeFigureOut">
              <a:rPr lang="ru-RU" smtClean="0"/>
              <a:t>31.10.2024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544FC79-A1A5-4B14-B0E8-DAA07C4084B5}" type="slidenum">
              <a:rPr lang="ru-RU" smtClean="0"/>
              <a:t>‹#›</a:t>
            </a:fld>
            <a:endParaRPr lang="ru-RU" dirty="0"/>
          </a:p>
        </p:txBody>
      </p:sp>
    </p:spTree>
    <p:extLst>
      <p:ext uri="{BB962C8B-B14F-4D97-AF65-F5344CB8AC3E}">
        <p14:creationId xmlns:p14="http://schemas.microsoft.com/office/powerpoint/2010/main" val="317634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7D9612-EC38-476B-82DE-A8773F588DEF}" type="datetimeFigureOut">
              <a:rPr lang="ru-RU" smtClean="0"/>
              <a:t>31.10.2024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544FC79-A1A5-4B14-B0E8-DAA07C4084B5}" type="slidenum">
              <a:rPr lang="ru-RU" smtClean="0"/>
              <a:t>‹#›</a:t>
            </a:fld>
            <a:endParaRPr lang="ru-RU" dirty="0"/>
          </a:p>
        </p:txBody>
      </p:sp>
    </p:spTree>
    <p:extLst>
      <p:ext uri="{BB962C8B-B14F-4D97-AF65-F5344CB8AC3E}">
        <p14:creationId xmlns:p14="http://schemas.microsoft.com/office/powerpoint/2010/main" val="31246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7D9612-EC38-476B-82DE-A8773F588DEF}" type="datetimeFigureOut">
              <a:rPr lang="ru-RU" smtClean="0"/>
              <a:t>31.10.2024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544FC79-A1A5-4B14-B0E8-DAA07C4084B5}" type="slidenum">
              <a:rPr lang="ru-RU" smtClean="0"/>
              <a:t>‹#›</a:t>
            </a:fld>
            <a:endParaRPr lang="ru-RU" dirty="0"/>
          </a:p>
        </p:txBody>
      </p:sp>
    </p:spTree>
    <p:extLst>
      <p:ext uri="{BB962C8B-B14F-4D97-AF65-F5344CB8AC3E}">
        <p14:creationId xmlns:p14="http://schemas.microsoft.com/office/powerpoint/2010/main" val="100169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7D9612-EC38-476B-82DE-A8773F588DEF}" type="datetimeFigureOut">
              <a:rPr lang="ru-RU" smtClean="0"/>
              <a:t>31.10.2024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544FC79-A1A5-4B14-B0E8-DAA07C4084B5}" type="slidenum">
              <a:rPr lang="ru-RU" smtClean="0"/>
              <a:t>‹#›</a:t>
            </a:fld>
            <a:endParaRPr lang="ru-RU" dirty="0"/>
          </a:p>
        </p:txBody>
      </p:sp>
    </p:spTree>
    <p:extLst>
      <p:ext uri="{BB962C8B-B14F-4D97-AF65-F5344CB8AC3E}">
        <p14:creationId xmlns:p14="http://schemas.microsoft.com/office/powerpoint/2010/main" val="87679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7D9612-EC38-476B-82DE-A8773F588DEF}" type="datetimeFigureOut">
              <a:rPr lang="ru-RU" smtClean="0"/>
              <a:t>31.10.2024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544FC79-A1A5-4B14-B0E8-DAA07C4084B5}" type="slidenum">
              <a:rPr lang="ru-RU" smtClean="0"/>
              <a:t>‹#›</a:t>
            </a:fld>
            <a:endParaRPr lang="ru-RU" dirty="0"/>
          </a:p>
        </p:txBody>
      </p:sp>
    </p:spTree>
    <p:extLst>
      <p:ext uri="{BB962C8B-B14F-4D97-AF65-F5344CB8AC3E}">
        <p14:creationId xmlns:p14="http://schemas.microsoft.com/office/powerpoint/2010/main" val="330499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7D9612-EC38-476B-82DE-A8773F588DEF}" type="datetimeFigureOut">
              <a:rPr lang="ru-RU" smtClean="0"/>
              <a:t>31.10.2024</a:t>
            </a:fld>
            <a:endParaRPr lang="ru-RU" dirty="0"/>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44FC79-A1A5-4B14-B0E8-DAA07C4084B5}" type="slidenum">
              <a:rPr lang="ru-RU" smtClean="0"/>
              <a:t>‹#›</a:t>
            </a:fld>
            <a:endParaRPr lang="ru-RU" dirty="0"/>
          </a:p>
        </p:txBody>
      </p:sp>
    </p:spTree>
    <p:extLst>
      <p:ext uri="{BB962C8B-B14F-4D97-AF65-F5344CB8AC3E}">
        <p14:creationId xmlns:p14="http://schemas.microsoft.com/office/powerpoint/2010/main" val="24412443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blogs.microsoft.com/blog/2023/06/08/announcing-microsofts-ai-customer-commitm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8" y="0"/>
            <a:ext cx="9186180" cy="51901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7544" y="1995686"/>
            <a:ext cx="5256584" cy="2769989"/>
          </a:xfrm>
          <a:prstGeom prst="rect">
            <a:avLst/>
          </a:prstGeom>
          <a:noFill/>
        </p:spPr>
        <p:txBody>
          <a:bodyPr wrap="square" rtlCol="0">
            <a:spAutoFit/>
          </a:bodyPr>
          <a:lstStyle/>
          <a:p>
            <a:pPr>
              <a:lnSpc>
                <a:spcPts val="3600"/>
              </a:lnSpc>
            </a:pPr>
            <a:endParaRPr lang="ru-RU" sz="3200" b="1" dirty="0" smtClean="0">
              <a:solidFill>
                <a:schemeClr val="bg1"/>
              </a:solidFill>
              <a:latin typeface="Roboto" pitchFamily="2" charset="0"/>
              <a:ea typeface="Roboto" pitchFamily="2" charset="0"/>
            </a:endParaRPr>
          </a:p>
          <a:p>
            <a:pPr>
              <a:lnSpc>
                <a:spcPts val="3600"/>
              </a:lnSpc>
            </a:pPr>
            <a:r>
              <a:rPr lang="ru-RU" sz="3200" b="1" dirty="0" smtClean="0">
                <a:solidFill>
                  <a:schemeClr val="bg1"/>
                </a:solidFill>
                <a:latin typeface="Roboto" pitchFamily="2" charset="0"/>
                <a:ea typeface="Roboto" pitchFamily="2" charset="0"/>
              </a:rPr>
              <a:t>Рекомендації </a:t>
            </a:r>
            <a:r>
              <a:rPr lang="ru-RU" sz="3200" b="1" dirty="0">
                <a:solidFill>
                  <a:schemeClr val="bg1"/>
                </a:solidFill>
                <a:latin typeface="Roboto" pitchFamily="2" charset="0"/>
                <a:ea typeface="Roboto" pitchFamily="2" charset="0"/>
              </a:rPr>
              <a:t>для користувачів систем ШІ</a:t>
            </a:r>
            <a:r>
              <a:rPr lang="uk-UA" sz="3600" b="1" dirty="0" smtClean="0">
                <a:solidFill>
                  <a:schemeClr val="bg1"/>
                </a:solidFill>
                <a:latin typeface="Roboto" pitchFamily="2" charset="0"/>
                <a:ea typeface="Roboto" pitchFamily="2" charset="0"/>
              </a:rPr>
              <a:t/>
            </a:r>
            <a:br>
              <a:rPr lang="uk-UA" sz="3600" b="1" dirty="0" smtClean="0">
                <a:solidFill>
                  <a:schemeClr val="bg1"/>
                </a:solidFill>
                <a:latin typeface="Roboto" pitchFamily="2" charset="0"/>
                <a:ea typeface="Roboto" pitchFamily="2" charset="0"/>
              </a:rPr>
            </a:br>
            <a:endParaRPr lang="en-US" sz="3600" b="1" dirty="0">
              <a:solidFill>
                <a:schemeClr val="bg1"/>
              </a:solidFill>
              <a:latin typeface="Roboto" pitchFamily="2" charset="0"/>
              <a:ea typeface="Roboto" pitchFamily="2" charset="0"/>
            </a:endParaRPr>
          </a:p>
          <a:p>
            <a:r>
              <a:rPr lang="ru-RU" b="1" dirty="0" smtClean="0">
                <a:solidFill>
                  <a:schemeClr val="bg1"/>
                </a:solidFill>
                <a:latin typeface="Roboto" pitchFamily="2" charset="0"/>
                <a:ea typeface="Roboto" pitchFamily="2" charset="0"/>
              </a:rPr>
              <a:t>Дмитро Дорошенко</a:t>
            </a:r>
          </a:p>
          <a:p>
            <a:r>
              <a:rPr lang="ru-RU" b="1" dirty="0" smtClean="0">
                <a:solidFill>
                  <a:schemeClr val="bg1"/>
                </a:solidFill>
                <a:latin typeface="Roboto" pitchFamily="2" charset="0"/>
                <a:ea typeface="Roboto" pitchFamily="2" charset="0"/>
              </a:rPr>
              <a:t>Начальник </a:t>
            </a:r>
            <a:r>
              <a:rPr lang="uk-UA" b="1" dirty="0" smtClean="0">
                <a:solidFill>
                  <a:schemeClr val="bg1"/>
                </a:solidFill>
                <a:latin typeface="Roboto" pitchFamily="2" charset="0"/>
                <a:ea typeface="Roboto" pitchFamily="2" charset="0"/>
              </a:rPr>
              <a:t>відділу розвитку креативних секторів економіки УКРНОІВІ</a:t>
            </a:r>
            <a:endParaRPr lang="uk-UA" b="1" dirty="0">
              <a:solidFill>
                <a:schemeClr val="bg1"/>
              </a:solidFill>
              <a:latin typeface="Roboto" pitchFamily="2" charset="0"/>
              <a:ea typeface="Roboto" pitchFamily="2" charset="0"/>
            </a:endParaRPr>
          </a:p>
        </p:txBody>
      </p:sp>
      <p:pic>
        <p:nvPicPr>
          <p:cNvPr id="1027" name="Picture 3" descr="D:\IP_office_logo\OUT\IP_office_presentation\1x\Монтажная область 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987574"/>
            <a:ext cx="1431689"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P_office_logo\OUT\IP_office_presentation\1x\Монтажная область 1 копия 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307" y="5401"/>
            <a:ext cx="3583205" cy="518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156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9144000" cy="1059583"/>
          </a:xfrm>
          <a:prstGeom prst="rect">
            <a:avLst/>
          </a:prstGeom>
          <a:solidFill>
            <a:srgbClr val="3D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Picture 2" descr="D:\IP_office_logo\OUT\IP_office_presentation\1x\Монтажная область 1 копия 23.png"/>
          <p:cNvPicPr>
            <a:picLocks noChangeAspect="1" noChangeArrowheads="1"/>
          </p:cNvPicPr>
          <p:nvPr/>
        </p:nvPicPr>
        <p:blipFill rotWithShape="1">
          <a:blip r:embed="rId2">
            <a:extLst>
              <a:ext uri="{28A0092B-C50C-407E-A947-70E740481C1C}">
                <a14:useLocalDpi xmlns:a14="http://schemas.microsoft.com/office/drawing/2010/main" val="0"/>
              </a:ext>
            </a:extLst>
          </a:blip>
          <a:srcRect r="3037" b="2105"/>
          <a:stretch/>
        </p:blipFill>
        <p:spPr bwMode="auto">
          <a:xfrm>
            <a:off x="8028385" y="1843"/>
            <a:ext cx="1115616" cy="51416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IP_office_logo\OUT\IP_office_presentation\1x\Монтажная область 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9" y="4546272"/>
            <a:ext cx="648072" cy="4239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2849" y="-4171"/>
            <a:ext cx="8244408" cy="563616"/>
          </a:xfrm>
          <a:prstGeom prst="rect">
            <a:avLst/>
          </a:prstGeom>
          <a:noFill/>
        </p:spPr>
        <p:txBody>
          <a:bodyPr wrap="square" rtlCol="0">
            <a:spAutoFit/>
          </a:bodyPr>
          <a:lstStyle/>
          <a:p>
            <a:pPr>
              <a:lnSpc>
                <a:spcPts val="3900"/>
              </a:lnSpc>
            </a:pPr>
            <a:r>
              <a:rPr lang="uk-UA" sz="3000" b="1" dirty="0" smtClean="0">
                <a:solidFill>
                  <a:srgbClr val="FFDD15"/>
                </a:solidFill>
                <a:latin typeface="Roboto" pitchFamily="2" charset="0"/>
                <a:ea typeface="Roboto" pitchFamily="2" charset="0"/>
              </a:rPr>
              <a:t>Можливості правової охорони</a:t>
            </a:r>
            <a:endParaRPr lang="uk-UA" sz="3000" b="1" dirty="0">
              <a:solidFill>
                <a:srgbClr val="FFDD15"/>
              </a:solidFill>
              <a:latin typeface="Roboto" pitchFamily="2" charset="0"/>
              <a:ea typeface="Roboto" pitchFamily="2" charset="0"/>
            </a:endParaRPr>
          </a:p>
        </p:txBody>
      </p:sp>
      <p:sp>
        <p:nvSpPr>
          <p:cNvPr id="4" name="TextBox 3"/>
          <p:cNvSpPr txBox="1"/>
          <p:nvPr/>
        </p:nvSpPr>
        <p:spPr>
          <a:xfrm>
            <a:off x="1090697" y="2584524"/>
            <a:ext cx="6408712" cy="230832"/>
          </a:xfrm>
          <a:prstGeom prst="rect">
            <a:avLst/>
          </a:prstGeom>
          <a:noFill/>
        </p:spPr>
        <p:txBody>
          <a:bodyPr wrap="square" rtlCol="0">
            <a:spAutoFit/>
          </a:bodyPr>
          <a:lstStyle/>
          <a:p>
            <a:endParaRPr lang="ru-RU" sz="900" dirty="0">
              <a:latin typeface="Roboto" pitchFamily="2" charset="0"/>
              <a:ea typeface="Roboto" pitchFamily="2" charset="0"/>
            </a:endParaRPr>
          </a:p>
        </p:txBody>
      </p:sp>
      <p:sp>
        <p:nvSpPr>
          <p:cNvPr id="13" name="TextBox 12"/>
          <p:cNvSpPr txBox="1"/>
          <p:nvPr/>
        </p:nvSpPr>
        <p:spPr>
          <a:xfrm>
            <a:off x="251520" y="1125545"/>
            <a:ext cx="7848873" cy="784830"/>
          </a:xfrm>
          <a:prstGeom prst="rect">
            <a:avLst/>
          </a:prstGeom>
          <a:noFill/>
        </p:spPr>
        <p:txBody>
          <a:bodyPr wrap="square" rtlCol="0">
            <a:spAutoFit/>
          </a:bodyPr>
          <a:lstStyle/>
          <a:p>
            <a:pPr algn="just"/>
            <a:r>
              <a:rPr lang="uk-UA" sz="1500" b="1" dirty="0" smtClean="0">
                <a:latin typeface="Roboto" pitchFamily="2" charset="0"/>
                <a:ea typeface="Roboto" pitchFamily="2" charset="0"/>
              </a:rPr>
              <a:t>У вересні 2024 р. ІР офіс видав перші свідоцтва про реєстрацію авторського права на твори, до яких включені зображення, що були створені за допомогою штучного інтелекту.</a:t>
            </a:r>
            <a:endParaRPr lang="uk-UA" sz="1400" b="1" dirty="0" smtClean="0">
              <a:latin typeface="Roboto" pitchFamily="2" charset="0"/>
              <a:ea typeface="Roboto" pitchFamily="2" charset="0"/>
            </a:endParaRPr>
          </a:p>
        </p:txBody>
      </p:sp>
      <p:sp>
        <p:nvSpPr>
          <p:cNvPr id="15" name="TextBox 14"/>
          <p:cNvSpPr txBox="1"/>
          <p:nvPr/>
        </p:nvSpPr>
        <p:spPr>
          <a:xfrm>
            <a:off x="251519" y="1954800"/>
            <a:ext cx="3456385" cy="760965"/>
          </a:xfrm>
          <a:prstGeom prst="rect">
            <a:avLst/>
          </a:prstGeom>
          <a:noFill/>
        </p:spPr>
        <p:txBody>
          <a:bodyPr wrap="square" rtlCol="0">
            <a:spAutoFit/>
          </a:bodyPr>
          <a:lstStyle/>
          <a:p>
            <a:pPr algn="just"/>
            <a:r>
              <a:rPr lang="uk-UA" sz="1400" b="1" dirty="0" smtClean="0">
                <a:latin typeface="Roboto" pitchFamily="2" charset="0"/>
                <a:ea typeface="Roboto" pitchFamily="2" charset="0"/>
              </a:rPr>
              <a:t>Така реєстрація є можливою для:</a:t>
            </a:r>
          </a:p>
          <a:p>
            <a:pPr marL="285750" indent="-285750" algn="just">
              <a:buFontTx/>
              <a:buChar char="-"/>
            </a:pPr>
            <a:r>
              <a:rPr lang="uk-UA" sz="1400" b="1" dirty="0" smtClean="0">
                <a:solidFill>
                  <a:srgbClr val="FF0000"/>
                </a:solidFill>
                <a:latin typeface="Roboto" pitchFamily="2" charset="0"/>
                <a:ea typeface="Roboto" pitchFamily="2" charset="0"/>
              </a:rPr>
              <a:t>Складеного твору;</a:t>
            </a:r>
          </a:p>
          <a:p>
            <a:pPr marL="285750" indent="-285750" algn="just">
              <a:buFontTx/>
              <a:buChar char="-"/>
            </a:pPr>
            <a:r>
              <a:rPr lang="uk-UA" sz="1400" b="1" dirty="0" smtClean="0">
                <a:solidFill>
                  <a:srgbClr val="FF0000"/>
                </a:solidFill>
                <a:latin typeface="Roboto" pitchFamily="2" charset="0"/>
                <a:ea typeface="Roboto" pitchFamily="2" charset="0"/>
              </a:rPr>
              <a:t>Збірки зображень/текстів/відео. </a:t>
            </a:r>
            <a:endParaRPr lang="uk-UA" sz="1400" b="1" dirty="0" smtClean="0">
              <a:solidFill>
                <a:srgbClr val="FF0000"/>
              </a:solidFill>
              <a:latin typeface="Roboto" pitchFamily="2" charset="0"/>
              <a:ea typeface="Roboto" pitchFamily="2" charset="0"/>
            </a:endParaRPr>
          </a:p>
        </p:txBody>
      </p:sp>
      <p:pic>
        <p:nvPicPr>
          <p:cNvPr id="10" name="Рисунок 9"/>
          <p:cNvPicPr>
            <a:picLocks noChangeAspect="1"/>
          </p:cNvPicPr>
          <p:nvPr/>
        </p:nvPicPr>
        <p:blipFill>
          <a:blip r:embed="rId4"/>
          <a:stretch>
            <a:fillRect/>
          </a:stretch>
        </p:blipFill>
        <p:spPr>
          <a:xfrm>
            <a:off x="107504" y="2859782"/>
            <a:ext cx="2863223" cy="2184062"/>
          </a:xfrm>
          <a:prstGeom prst="rect">
            <a:avLst/>
          </a:prstGeom>
        </p:spPr>
      </p:pic>
      <p:sp>
        <p:nvSpPr>
          <p:cNvPr id="16" name="TextBox 15"/>
          <p:cNvSpPr txBox="1"/>
          <p:nvPr/>
        </p:nvSpPr>
        <p:spPr>
          <a:xfrm>
            <a:off x="3203848" y="2859782"/>
            <a:ext cx="4608512" cy="1815882"/>
          </a:xfrm>
          <a:prstGeom prst="rect">
            <a:avLst/>
          </a:prstGeom>
          <a:noFill/>
        </p:spPr>
        <p:txBody>
          <a:bodyPr wrap="square" rtlCol="0">
            <a:spAutoFit/>
          </a:bodyPr>
          <a:lstStyle/>
          <a:p>
            <a:pPr algn="just"/>
            <a:r>
              <a:rPr lang="uk-UA" sz="1400" b="1" dirty="0" smtClean="0">
                <a:solidFill>
                  <a:schemeClr val="tx2"/>
                </a:solidFill>
                <a:latin typeface="Roboto" pitchFamily="2" charset="0"/>
                <a:ea typeface="Roboto" pitchFamily="2" charset="0"/>
              </a:rPr>
              <a:t>Переваги:</a:t>
            </a:r>
          </a:p>
          <a:p>
            <a:pPr marL="285750" indent="-285750" algn="just">
              <a:buFontTx/>
              <a:buChar char="-"/>
            </a:pPr>
            <a:r>
              <a:rPr lang="uk-UA" sz="1400" b="1" dirty="0" smtClean="0">
                <a:solidFill>
                  <a:schemeClr val="tx2"/>
                </a:solidFill>
                <a:latin typeface="Roboto" pitchFamily="2" charset="0"/>
                <a:ea typeface="Roboto" pitchFamily="2" charset="0"/>
              </a:rPr>
              <a:t>Дозволяє комерціалізувати об’єкти </a:t>
            </a:r>
            <a:r>
              <a:rPr lang="en-US" sz="1400" b="1" dirty="0" smtClean="0">
                <a:solidFill>
                  <a:schemeClr val="tx2"/>
                </a:solidFill>
                <a:latin typeface="Roboto" pitchFamily="2" charset="0"/>
                <a:ea typeface="Roboto" pitchFamily="2" charset="0"/>
              </a:rPr>
              <a:t>sui generis</a:t>
            </a:r>
            <a:r>
              <a:rPr lang="uk-UA" sz="1400" b="1" dirty="0" smtClean="0">
                <a:solidFill>
                  <a:schemeClr val="tx2"/>
                </a:solidFill>
                <a:latin typeface="Roboto" pitchFamily="2" charset="0"/>
                <a:ea typeface="Roboto" pitchFamily="2" charset="0"/>
              </a:rPr>
              <a:t>, для яких не передбачена реєстрація;</a:t>
            </a:r>
            <a:r>
              <a:rPr lang="uk-UA" sz="1400" b="1" dirty="0" smtClean="0">
                <a:solidFill>
                  <a:schemeClr val="tx2"/>
                </a:solidFill>
                <a:latin typeface="Roboto" pitchFamily="2" charset="0"/>
                <a:ea typeface="Roboto" pitchFamily="2" charset="0"/>
              </a:rPr>
              <a:t> </a:t>
            </a:r>
          </a:p>
          <a:p>
            <a:pPr marL="285750" indent="-285750" algn="just">
              <a:buFontTx/>
              <a:buChar char="-"/>
            </a:pPr>
            <a:r>
              <a:rPr lang="uk-UA" sz="1400" b="1" dirty="0" smtClean="0">
                <a:solidFill>
                  <a:schemeClr val="tx2"/>
                </a:solidFill>
                <a:latin typeface="Roboto" pitchFamily="2" charset="0"/>
                <a:ea typeface="Roboto" pitchFamily="2" charset="0"/>
              </a:rPr>
              <a:t>Заохочує користувача систем ШІ до чесного і відповідального ставлення до питань реєстрації, за умови перших прецедентів подачі згенерованих системою ШІ зображень в якості об’єктів АП.</a:t>
            </a:r>
            <a:endParaRPr lang="uk-UA" sz="1400" b="1" dirty="0" smtClean="0">
              <a:solidFill>
                <a:schemeClr val="tx2"/>
              </a:solidFill>
              <a:latin typeface="Roboto" pitchFamily="2" charset="0"/>
              <a:ea typeface="Roboto" pitchFamily="2" charset="0"/>
            </a:endParaRPr>
          </a:p>
        </p:txBody>
      </p:sp>
    </p:spTree>
    <p:extLst>
      <p:ext uri="{BB962C8B-B14F-4D97-AF65-F5344CB8AC3E}">
        <p14:creationId xmlns:p14="http://schemas.microsoft.com/office/powerpoint/2010/main" val="2801142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9144000" cy="1059583"/>
          </a:xfrm>
          <a:prstGeom prst="rect">
            <a:avLst/>
          </a:prstGeom>
          <a:solidFill>
            <a:srgbClr val="3D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Picture 2" descr="D:\IP_office_logo\OUT\IP_office_presentation\1x\Монтажная область 1 копия 23.png"/>
          <p:cNvPicPr>
            <a:picLocks noChangeAspect="1" noChangeArrowheads="1"/>
          </p:cNvPicPr>
          <p:nvPr/>
        </p:nvPicPr>
        <p:blipFill rotWithShape="1">
          <a:blip r:embed="rId2">
            <a:extLst>
              <a:ext uri="{28A0092B-C50C-407E-A947-70E740481C1C}">
                <a14:useLocalDpi xmlns:a14="http://schemas.microsoft.com/office/drawing/2010/main" val="0"/>
              </a:ext>
            </a:extLst>
          </a:blip>
          <a:srcRect r="3037" b="2105"/>
          <a:stretch/>
        </p:blipFill>
        <p:spPr bwMode="auto">
          <a:xfrm>
            <a:off x="8028385" y="1843"/>
            <a:ext cx="1115616" cy="51416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IP_office_logo\OUT\IP_office_presentation\1x\Монтажная область 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9" y="4546272"/>
            <a:ext cx="648072" cy="4239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2849" y="-4171"/>
            <a:ext cx="8244408" cy="1063753"/>
          </a:xfrm>
          <a:prstGeom prst="rect">
            <a:avLst/>
          </a:prstGeom>
          <a:noFill/>
        </p:spPr>
        <p:txBody>
          <a:bodyPr wrap="square" rtlCol="0">
            <a:spAutoFit/>
          </a:bodyPr>
          <a:lstStyle/>
          <a:p>
            <a:pPr>
              <a:lnSpc>
                <a:spcPts val="3900"/>
              </a:lnSpc>
            </a:pPr>
            <a:r>
              <a:rPr lang="uk-UA" sz="3000" b="1" dirty="0" smtClean="0">
                <a:solidFill>
                  <a:srgbClr val="FFDD15"/>
                </a:solidFill>
                <a:latin typeface="Roboto" pitchFamily="2" charset="0"/>
                <a:ea typeface="Roboto" pitchFamily="2" charset="0"/>
              </a:rPr>
              <a:t>Напрями використання систем ШІ для генерування AI-</a:t>
            </a:r>
            <a:r>
              <a:rPr lang="uk-UA" sz="3000" b="1" dirty="0" err="1" smtClean="0">
                <a:solidFill>
                  <a:srgbClr val="FFDD15"/>
                </a:solidFill>
                <a:latin typeface="Roboto" pitchFamily="2" charset="0"/>
                <a:ea typeface="Roboto" pitchFamily="2" charset="0"/>
              </a:rPr>
              <a:t>outputs</a:t>
            </a:r>
            <a:endParaRPr lang="uk-UA" sz="3000" b="1" dirty="0">
              <a:solidFill>
                <a:srgbClr val="FFDD15"/>
              </a:solidFill>
              <a:latin typeface="Roboto" pitchFamily="2" charset="0"/>
              <a:ea typeface="Roboto" pitchFamily="2" charset="0"/>
            </a:endParaRPr>
          </a:p>
        </p:txBody>
      </p:sp>
      <p:sp>
        <p:nvSpPr>
          <p:cNvPr id="4" name="TextBox 3"/>
          <p:cNvSpPr txBox="1"/>
          <p:nvPr/>
        </p:nvSpPr>
        <p:spPr>
          <a:xfrm>
            <a:off x="1090697" y="2584524"/>
            <a:ext cx="6408712" cy="230832"/>
          </a:xfrm>
          <a:prstGeom prst="rect">
            <a:avLst/>
          </a:prstGeom>
          <a:noFill/>
        </p:spPr>
        <p:txBody>
          <a:bodyPr wrap="square" rtlCol="0">
            <a:spAutoFit/>
          </a:bodyPr>
          <a:lstStyle/>
          <a:p>
            <a:endParaRPr lang="ru-RU" sz="900" dirty="0">
              <a:latin typeface="Roboto" pitchFamily="2" charset="0"/>
              <a:ea typeface="Roboto" pitchFamily="2" charset="0"/>
            </a:endParaRPr>
          </a:p>
        </p:txBody>
      </p:sp>
      <p:sp>
        <p:nvSpPr>
          <p:cNvPr id="10" name="TextBox 6"/>
          <p:cNvSpPr txBox="1"/>
          <p:nvPr/>
        </p:nvSpPr>
        <p:spPr>
          <a:xfrm>
            <a:off x="172849" y="1347614"/>
            <a:ext cx="5299823" cy="182357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00"/>
              </a:lnSpc>
            </a:pPr>
            <a:r>
              <a:rPr lang="uk-UA" sz="2000" b="1" dirty="0" smtClean="0">
                <a:solidFill>
                  <a:srgbClr val="3D1C73"/>
                </a:solidFill>
                <a:ea typeface="Roboto" pitchFamily="2" charset="0"/>
              </a:rPr>
              <a:t>1. Генерування </a:t>
            </a:r>
            <a:r>
              <a:rPr lang="uk-UA" sz="2000" b="1" dirty="0">
                <a:solidFill>
                  <a:srgbClr val="3D1C73"/>
                </a:solidFill>
                <a:ea typeface="Roboto" pitchFamily="2" charset="0"/>
              </a:rPr>
              <a:t>зображень/відео</a:t>
            </a:r>
          </a:p>
          <a:p>
            <a:pPr>
              <a:lnSpc>
                <a:spcPts val="1500"/>
              </a:lnSpc>
            </a:pPr>
            <a:endParaRPr lang="uk-UA" sz="2000" b="1" dirty="0" smtClean="0">
              <a:solidFill>
                <a:srgbClr val="3D1C73"/>
              </a:solidFill>
              <a:ea typeface="Roboto" pitchFamily="2" charset="0"/>
            </a:endParaRPr>
          </a:p>
          <a:p>
            <a:pPr>
              <a:lnSpc>
                <a:spcPts val="1500"/>
              </a:lnSpc>
            </a:pPr>
            <a:r>
              <a:rPr lang="uk-UA" sz="2000" b="1" dirty="0" smtClean="0">
                <a:solidFill>
                  <a:srgbClr val="3D1C73"/>
                </a:solidFill>
                <a:ea typeface="Roboto" pitchFamily="2" charset="0"/>
              </a:rPr>
              <a:t>2. Видозміна зображень/відео</a:t>
            </a:r>
          </a:p>
          <a:p>
            <a:pPr>
              <a:lnSpc>
                <a:spcPts val="1500"/>
              </a:lnSpc>
            </a:pPr>
            <a:endParaRPr lang="uk-UA" sz="2000" b="1" dirty="0">
              <a:solidFill>
                <a:srgbClr val="3D1C73"/>
              </a:solidFill>
              <a:ea typeface="Roboto" pitchFamily="2" charset="0"/>
            </a:endParaRPr>
          </a:p>
          <a:p>
            <a:pPr>
              <a:lnSpc>
                <a:spcPts val="1500"/>
              </a:lnSpc>
            </a:pPr>
            <a:r>
              <a:rPr lang="uk-UA" sz="2000" b="1" dirty="0" smtClean="0">
                <a:solidFill>
                  <a:srgbClr val="3D1C73"/>
                </a:solidFill>
                <a:ea typeface="Roboto" pitchFamily="2" charset="0"/>
              </a:rPr>
              <a:t>3. Текстові </a:t>
            </a:r>
            <a:r>
              <a:rPr lang="uk-UA" sz="2000" b="1" dirty="0">
                <a:solidFill>
                  <a:srgbClr val="3D1C73"/>
                </a:solidFill>
                <a:ea typeface="Roboto" pitchFamily="2" charset="0"/>
              </a:rPr>
              <a:t>масиви як </a:t>
            </a:r>
            <a:r>
              <a:rPr lang="en-US" sz="2000" b="1" dirty="0" smtClean="0">
                <a:solidFill>
                  <a:srgbClr val="3D1C73"/>
                </a:solidFill>
                <a:ea typeface="Roboto" pitchFamily="2" charset="0"/>
              </a:rPr>
              <a:t>AI-input</a:t>
            </a:r>
            <a:endParaRPr lang="uk-UA" sz="2000" b="1" dirty="0" smtClean="0">
              <a:solidFill>
                <a:srgbClr val="3D1C73"/>
              </a:solidFill>
              <a:ea typeface="Roboto" pitchFamily="2" charset="0"/>
            </a:endParaRPr>
          </a:p>
          <a:p>
            <a:pPr>
              <a:lnSpc>
                <a:spcPts val="1500"/>
              </a:lnSpc>
            </a:pPr>
            <a:endParaRPr lang="en-US" sz="2000" b="1" dirty="0">
              <a:solidFill>
                <a:srgbClr val="3D1C73"/>
              </a:solidFill>
              <a:ea typeface="Roboto" pitchFamily="2" charset="0"/>
            </a:endParaRPr>
          </a:p>
          <a:p>
            <a:pPr>
              <a:lnSpc>
                <a:spcPts val="1500"/>
              </a:lnSpc>
            </a:pPr>
            <a:r>
              <a:rPr lang="uk-UA" sz="2000" b="1" dirty="0" smtClean="0">
                <a:solidFill>
                  <a:srgbClr val="3D1C73"/>
                </a:solidFill>
                <a:ea typeface="Roboto" pitchFamily="2" charset="0"/>
              </a:rPr>
              <a:t>4. Застереження </a:t>
            </a:r>
            <a:r>
              <a:rPr lang="uk-UA" sz="2000" b="1" dirty="0">
                <a:solidFill>
                  <a:srgbClr val="3D1C73"/>
                </a:solidFill>
                <a:ea typeface="Roboto" pitchFamily="2" charset="0"/>
              </a:rPr>
              <a:t>щодо комерційної </a:t>
            </a:r>
            <a:r>
              <a:rPr lang="uk-UA" sz="2000" b="1" dirty="0" smtClean="0">
                <a:solidFill>
                  <a:srgbClr val="3D1C73"/>
                </a:solidFill>
                <a:ea typeface="Roboto" pitchFamily="2" charset="0"/>
              </a:rPr>
              <a:t>таємниці</a:t>
            </a:r>
          </a:p>
          <a:p>
            <a:pPr>
              <a:lnSpc>
                <a:spcPts val="1500"/>
              </a:lnSpc>
            </a:pPr>
            <a:endParaRPr lang="uk-UA" sz="2000" b="1" dirty="0">
              <a:solidFill>
                <a:srgbClr val="3D1C73"/>
              </a:solidFill>
              <a:ea typeface="Roboto" pitchFamily="2" charset="0"/>
            </a:endParaRPr>
          </a:p>
          <a:p>
            <a:pPr>
              <a:lnSpc>
                <a:spcPts val="1500"/>
              </a:lnSpc>
            </a:pPr>
            <a:r>
              <a:rPr lang="uk-UA" sz="2000" b="1" dirty="0" smtClean="0">
                <a:solidFill>
                  <a:srgbClr val="3D1C73"/>
                </a:solidFill>
                <a:ea typeface="Roboto" pitchFamily="2" charset="0"/>
              </a:rPr>
              <a:t>5. Музичні </a:t>
            </a:r>
            <a:r>
              <a:rPr lang="uk-UA" sz="2000" b="1" dirty="0">
                <a:solidFill>
                  <a:srgbClr val="3D1C73"/>
                </a:solidFill>
                <a:ea typeface="Roboto" pitchFamily="2" charset="0"/>
              </a:rPr>
              <a:t>композиції як </a:t>
            </a:r>
            <a:r>
              <a:rPr lang="en-US" sz="2000" b="1" dirty="0">
                <a:solidFill>
                  <a:srgbClr val="3D1C73"/>
                </a:solidFill>
                <a:ea typeface="Roboto" pitchFamily="2" charset="0"/>
              </a:rPr>
              <a:t>AI-input </a:t>
            </a:r>
            <a:r>
              <a:rPr lang="uk-UA" sz="2000" b="1" dirty="0">
                <a:solidFill>
                  <a:srgbClr val="3D1C73"/>
                </a:solidFill>
                <a:ea typeface="Roboto" pitchFamily="2" charset="0"/>
              </a:rPr>
              <a:t>і </a:t>
            </a:r>
            <a:r>
              <a:rPr lang="en-US" sz="2000" b="1" dirty="0">
                <a:solidFill>
                  <a:srgbClr val="3D1C73"/>
                </a:solidFill>
                <a:ea typeface="Roboto" pitchFamily="2" charset="0"/>
              </a:rPr>
              <a:t>AI-output</a:t>
            </a:r>
            <a:endParaRPr lang="uk-UA" sz="2000" b="1" dirty="0">
              <a:solidFill>
                <a:srgbClr val="3D1C73"/>
              </a:solidFill>
              <a:ea typeface="Roboto" pitchFamily="2" charset="0"/>
            </a:endParaRPr>
          </a:p>
        </p:txBody>
      </p:sp>
    </p:spTree>
    <p:extLst>
      <p:ext uri="{BB962C8B-B14F-4D97-AF65-F5344CB8AC3E}">
        <p14:creationId xmlns:p14="http://schemas.microsoft.com/office/powerpoint/2010/main" val="392853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305020" cy="5260439"/>
          </a:xfrm>
          <a:prstGeom prst="rect">
            <a:avLst/>
          </a:prstGeom>
          <a:solidFill>
            <a:srgbClr val="3D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34770" y="-92546"/>
            <a:ext cx="7201526" cy="1323439"/>
          </a:xfrm>
          <a:prstGeom prst="rect">
            <a:avLst/>
          </a:prstGeom>
          <a:noFill/>
        </p:spPr>
        <p:txBody>
          <a:bodyPr wrap="square" rtlCol="0">
            <a:spAutoFit/>
          </a:bodyPr>
          <a:lstStyle/>
          <a:p>
            <a:pPr>
              <a:lnSpc>
                <a:spcPts val="4800"/>
              </a:lnSpc>
            </a:pPr>
            <a:r>
              <a:rPr lang="uk-UA" sz="3000" b="1" dirty="0" smtClean="0">
                <a:solidFill>
                  <a:schemeClr val="bg1"/>
                </a:solidFill>
                <a:latin typeface="Roboto" pitchFamily="2" charset="0"/>
                <a:ea typeface="Roboto" pitchFamily="2" charset="0"/>
              </a:rPr>
              <a:t>Нівелювання феномену </a:t>
            </a:r>
            <a:r>
              <a:rPr lang="en-US" sz="3000" b="1" dirty="0" smtClean="0">
                <a:solidFill>
                  <a:schemeClr val="bg1"/>
                </a:solidFill>
                <a:latin typeface="Roboto" pitchFamily="2" charset="0"/>
                <a:ea typeface="Roboto" pitchFamily="2" charset="0"/>
              </a:rPr>
              <a:t>sui generis</a:t>
            </a:r>
            <a:endParaRPr lang="en-US" sz="3000" b="1" dirty="0" smtClean="0">
              <a:solidFill>
                <a:schemeClr val="bg1"/>
              </a:solidFill>
              <a:latin typeface="Roboto" pitchFamily="2" charset="0"/>
              <a:ea typeface="Roboto" pitchFamily="2" charset="0"/>
            </a:endParaRPr>
          </a:p>
          <a:p>
            <a:pPr>
              <a:lnSpc>
                <a:spcPts val="4800"/>
              </a:lnSpc>
            </a:pPr>
            <a:endParaRPr lang="ru-RU" sz="3000" b="1" dirty="0">
              <a:solidFill>
                <a:schemeClr val="bg1"/>
              </a:solidFill>
              <a:latin typeface="Roboto" pitchFamily="2" charset="0"/>
              <a:ea typeface="Roboto" pitchFamily="2" charset="0"/>
            </a:endParaRPr>
          </a:p>
        </p:txBody>
      </p:sp>
      <p:pic>
        <p:nvPicPr>
          <p:cNvPr id="2051" name="Picture 3" descr="D:\IP_office_logo\OUT\IP_office_presentation\1x\Монтажная область 1 копия 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592" y="1845"/>
            <a:ext cx="2371428" cy="52585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770" y="536051"/>
            <a:ext cx="7272808" cy="338554"/>
          </a:xfrm>
          <a:prstGeom prst="rect">
            <a:avLst/>
          </a:prstGeom>
          <a:noFill/>
        </p:spPr>
        <p:txBody>
          <a:bodyPr wrap="square" rtlCol="0">
            <a:spAutoFit/>
          </a:bodyPr>
          <a:lstStyle/>
          <a:p>
            <a:r>
              <a:rPr lang="uk-UA" sz="1600" b="1" dirty="0" smtClean="0">
                <a:solidFill>
                  <a:srgbClr val="FF0000"/>
                </a:solidFill>
                <a:latin typeface="Roboto" pitchFamily="2" charset="0"/>
                <a:ea typeface="Roboto" pitchFamily="2" charset="0"/>
              </a:rPr>
              <a:t>За умови недобросовісного використання системи ШІ</a:t>
            </a:r>
            <a:endParaRPr lang="uk-UA" sz="1600" b="1" dirty="0">
              <a:solidFill>
                <a:srgbClr val="FF0000"/>
              </a:solidFill>
              <a:latin typeface="Roboto" pitchFamily="2" charset="0"/>
              <a:ea typeface="Roboto" pitchFamily="2" charset="0"/>
            </a:endParaRPr>
          </a:p>
        </p:txBody>
      </p:sp>
      <p:sp>
        <p:nvSpPr>
          <p:cNvPr id="8" name="TextBox 7"/>
          <p:cNvSpPr txBox="1"/>
          <p:nvPr/>
        </p:nvSpPr>
        <p:spPr>
          <a:xfrm>
            <a:off x="34770" y="961660"/>
            <a:ext cx="6985502" cy="4031873"/>
          </a:xfrm>
          <a:prstGeom prst="rect">
            <a:avLst/>
          </a:prstGeom>
          <a:noFill/>
        </p:spPr>
        <p:txBody>
          <a:bodyPr wrap="square" rtlCol="0">
            <a:spAutoFit/>
          </a:bodyPr>
          <a:lstStyle/>
          <a:p>
            <a:pPr algn="just"/>
            <a:r>
              <a:rPr lang="uk-UA" sz="1600" b="1" dirty="0" smtClean="0">
                <a:solidFill>
                  <a:schemeClr val="bg1"/>
                </a:solidFill>
                <a:latin typeface="Roboto" pitchFamily="2" charset="0"/>
                <a:ea typeface="Roboto" pitchFamily="2" charset="0"/>
              </a:rPr>
              <a:t>У разі якщо неоригінальний об’єкт, згенерований комп’ютерною програмою, є результатом використання об’єктів авторського права та/або об’єктів суміжних прав, відповідний суб’єкт користується правом особливого роду (</a:t>
            </a:r>
            <a:r>
              <a:rPr lang="uk-UA" sz="1600" b="1" dirty="0" err="1" smtClean="0">
                <a:solidFill>
                  <a:schemeClr val="bg1"/>
                </a:solidFill>
                <a:latin typeface="Roboto" pitchFamily="2" charset="0"/>
                <a:ea typeface="Roboto" pitchFamily="2" charset="0"/>
              </a:rPr>
              <a:t>sui</a:t>
            </a:r>
            <a:r>
              <a:rPr lang="uk-UA" sz="1600" b="1" dirty="0" smtClean="0">
                <a:solidFill>
                  <a:schemeClr val="bg1"/>
                </a:solidFill>
                <a:latin typeface="Roboto" pitchFamily="2" charset="0"/>
                <a:ea typeface="Roboto" pitchFamily="2" charset="0"/>
              </a:rPr>
              <a:t> </a:t>
            </a:r>
            <a:r>
              <a:rPr lang="uk-UA" sz="1600" b="1" dirty="0" err="1" smtClean="0">
                <a:solidFill>
                  <a:schemeClr val="bg1"/>
                </a:solidFill>
                <a:latin typeface="Roboto" pitchFamily="2" charset="0"/>
                <a:ea typeface="Roboto" pitchFamily="2" charset="0"/>
              </a:rPr>
              <a:t>generis</a:t>
            </a:r>
            <a:r>
              <a:rPr lang="uk-UA" sz="1600" b="1" dirty="0" smtClean="0">
                <a:solidFill>
                  <a:schemeClr val="bg1"/>
                </a:solidFill>
                <a:latin typeface="Roboto" pitchFamily="2" charset="0"/>
                <a:ea typeface="Roboto" pitchFamily="2" charset="0"/>
              </a:rPr>
              <a:t>) на такий неоригінальний об’єкт, </a:t>
            </a:r>
            <a:r>
              <a:rPr lang="uk-UA" sz="1600" b="1" dirty="0" smtClean="0">
                <a:solidFill>
                  <a:srgbClr val="FF0000"/>
                </a:solidFill>
                <a:latin typeface="Roboto" pitchFamily="2" charset="0"/>
                <a:ea typeface="Roboto" pitchFamily="2" charset="0"/>
              </a:rPr>
              <a:t>за умови дотримання ним прав суб’єкта авторського права або суміжних прав</a:t>
            </a:r>
            <a:r>
              <a:rPr lang="uk-UA" sz="1600" b="1" dirty="0" smtClean="0">
                <a:solidFill>
                  <a:schemeClr val="bg1"/>
                </a:solidFill>
                <a:latin typeface="Roboto" pitchFamily="2" charset="0"/>
                <a:ea typeface="Roboto" pitchFamily="2" charset="0"/>
              </a:rPr>
              <a:t>, твір або об’єкт суміжних прав якого зазнав використання у процесі генерування такого неоригінального об’єкта.</a:t>
            </a:r>
          </a:p>
          <a:p>
            <a:pPr algn="just"/>
            <a:endParaRPr lang="uk-UA" sz="1600" b="1" dirty="0" smtClean="0">
              <a:solidFill>
                <a:schemeClr val="bg1"/>
              </a:solidFill>
              <a:latin typeface="Roboto" pitchFamily="2" charset="0"/>
              <a:ea typeface="Roboto" pitchFamily="2" charset="0"/>
            </a:endParaRPr>
          </a:p>
          <a:p>
            <a:pPr algn="just"/>
            <a:r>
              <a:rPr lang="uk-UA" sz="1600" b="1" dirty="0" smtClean="0">
                <a:solidFill>
                  <a:schemeClr val="bg1"/>
                </a:solidFill>
                <a:latin typeface="Roboto" pitchFamily="2" charset="0"/>
                <a:ea typeface="Roboto" pitchFamily="2" charset="0"/>
              </a:rPr>
              <a:t>У разі якщо неоригінальний об’єкт, згенерований комп’ютерною програмою, є результатом використання іншого охоронюваного неоригінального об’єкта, згенерованого комп’ютерною програмою, відповідний суб’єкт користується правом особливого роду (</a:t>
            </a:r>
            <a:r>
              <a:rPr lang="uk-UA" sz="1600" b="1" dirty="0" err="1" smtClean="0">
                <a:solidFill>
                  <a:schemeClr val="bg1"/>
                </a:solidFill>
                <a:latin typeface="Roboto" pitchFamily="2" charset="0"/>
                <a:ea typeface="Roboto" pitchFamily="2" charset="0"/>
              </a:rPr>
              <a:t>sui</a:t>
            </a:r>
            <a:r>
              <a:rPr lang="uk-UA" sz="1600" b="1" dirty="0" smtClean="0">
                <a:solidFill>
                  <a:schemeClr val="bg1"/>
                </a:solidFill>
                <a:latin typeface="Roboto" pitchFamily="2" charset="0"/>
                <a:ea typeface="Roboto" pitchFamily="2" charset="0"/>
              </a:rPr>
              <a:t> </a:t>
            </a:r>
            <a:r>
              <a:rPr lang="uk-UA" sz="1600" b="1" dirty="0" err="1" smtClean="0">
                <a:solidFill>
                  <a:schemeClr val="bg1"/>
                </a:solidFill>
                <a:latin typeface="Roboto" pitchFamily="2" charset="0"/>
                <a:ea typeface="Roboto" pitchFamily="2" charset="0"/>
              </a:rPr>
              <a:t>generis</a:t>
            </a:r>
            <a:r>
              <a:rPr lang="uk-UA" sz="1600" b="1" dirty="0" smtClean="0">
                <a:solidFill>
                  <a:schemeClr val="bg1"/>
                </a:solidFill>
                <a:latin typeface="Roboto" pitchFamily="2" charset="0"/>
                <a:ea typeface="Roboto" pitchFamily="2" charset="0"/>
              </a:rPr>
              <a:t>) на цей об’єкт, </a:t>
            </a:r>
            <a:r>
              <a:rPr lang="uk-UA" sz="1600" b="1" dirty="0" smtClean="0">
                <a:solidFill>
                  <a:srgbClr val="FF0000"/>
                </a:solidFill>
                <a:latin typeface="Roboto" pitchFamily="2" charset="0"/>
                <a:ea typeface="Roboto" pitchFamily="2" charset="0"/>
              </a:rPr>
              <a:t>за умови дотримання ним прав суб’єкта на неоригінальний об’єкт, згенерований комп’ютерною програмою,</a:t>
            </a:r>
            <a:r>
              <a:rPr lang="uk-UA" sz="1600" b="1" dirty="0" smtClean="0">
                <a:solidFill>
                  <a:schemeClr val="bg1"/>
                </a:solidFill>
                <a:latin typeface="Roboto" pitchFamily="2" charset="0"/>
                <a:ea typeface="Roboto" pitchFamily="2" charset="0"/>
              </a:rPr>
              <a:t> неоригінальний об’єкт якого зазнав використання у процесі генерування нового неоригінального об’єкта.</a:t>
            </a:r>
            <a:endParaRPr lang="uk-UA" sz="1600" b="1"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2373405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9144000" cy="1059583"/>
          </a:xfrm>
          <a:prstGeom prst="rect">
            <a:avLst/>
          </a:prstGeom>
          <a:solidFill>
            <a:srgbClr val="3D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Picture 2" descr="D:\IP_office_logo\OUT\IP_office_presentation\1x\Монтажная область 1 копия 23.png"/>
          <p:cNvPicPr>
            <a:picLocks noChangeAspect="1" noChangeArrowheads="1"/>
          </p:cNvPicPr>
          <p:nvPr/>
        </p:nvPicPr>
        <p:blipFill rotWithShape="1">
          <a:blip r:embed="rId2">
            <a:extLst>
              <a:ext uri="{28A0092B-C50C-407E-A947-70E740481C1C}">
                <a14:useLocalDpi xmlns:a14="http://schemas.microsoft.com/office/drawing/2010/main" val="0"/>
              </a:ext>
            </a:extLst>
          </a:blip>
          <a:srcRect r="3037" b="2105"/>
          <a:stretch/>
        </p:blipFill>
        <p:spPr bwMode="auto">
          <a:xfrm>
            <a:off x="8028385" y="1843"/>
            <a:ext cx="1115616" cy="51416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IP_office_logo\OUT\IP_office_presentation\1x\Монтажная область 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9" y="4546272"/>
            <a:ext cx="648072" cy="4239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2849" y="-4171"/>
            <a:ext cx="8244408" cy="563616"/>
          </a:xfrm>
          <a:prstGeom prst="rect">
            <a:avLst/>
          </a:prstGeom>
          <a:noFill/>
        </p:spPr>
        <p:txBody>
          <a:bodyPr wrap="square" rtlCol="0">
            <a:spAutoFit/>
          </a:bodyPr>
          <a:lstStyle/>
          <a:p>
            <a:pPr>
              <a:lnSpc>
                <a:spcPts val="3900"/>
              </a:lnSpc>
            </a:pPr>
            <a:r>
              <a:rPr lang="uk-UA" sz="3000" b="1" dirty="0" smtClean="0">
                <a:solidFill>
                  <a:srgbClr val="FFDD15"/>
                </a:solidFill>
                <a:latin typeface="Roboto" pitchFamily="2" charset="0"/>
                <a:ea typeface="Roboto" pitchFamily="2" charset="0"/>
              </a:rPr>
              <a:t>Убезпечення користувача системи ШІ</a:t>
            </a:r>
            <a:endParaRPr lang="uk-UA" sz="3000" b="1" dirty="0">
              <a:solidFill>
                <a:srgbClr val="FFDD15"/>
              </a:solidFill>
              <a:latin typeface="Roboto" pitchFamily="2" charset="0"/>
              <a:ea typeface="Roboto" pitchFamily="2" charset="0"/>
            </a:endParaRPr>
          </a:p>
        </p:txBody>
      </p:sp>
      <p:sp>
        <p:nvSpPr>
          <p:cNvPr id="4" name="TextBox 3"/>
          <p:cNvSpPr txBox="1"/>
          <p:nvPr/>
        </p:nvSpPr>
        <p:spPr>
          <a:xfrm>
            <a:off x="1090697" y="2584524"/>
            <a:ext cx="6408712" cy="230832"/>
          </a:xfrm>
          <a:prstGeom prst="rect">
            <a:avLst/>
          </a:prstGeom>
          <a:noFill/>
        </p:spPr>
        <p:txBody>
          <a:bodyPr wrap="square" rtlCol="0">
            <a:spAutoFit/>
          </a:bodyPr>
          <a:lstStyle/>
          <a:p>
            <a:endParaRPr lang="ru-RU" sz="900" dirty="0">
              <a:latin typeface="Roboto" pitchFamily="2" charset="0"/>
              <a:ea typeface="Roboto" pitchFamily="2" charset="0"/>
            </a:endParaRPr>
          </a:p>
        </p:txBody>
      </p:sp>
      <p:sp>
        <p:nvSpPr>
          <p:cNvPr id="5" name="Прямоугольник 4"/>
          <p:cNvSpPr/>
          <p:nvPr/>
        </p:nvSpPr>
        <p:spPr>
          <a:xfrm>
            <a:off x="170319" y="1179636"/>
            <a:ext cx="3991029" cy="297517"/>
          </a:xfrm>
          <a:prstGeom prst="rect">
            <a:avLst/>
          </a:prstGeom>
        </p:spPr>
        <p:txBody>
          <a:bodyPr wrap="none">
            <a:spAutoFit/>
          </a:bodyPr>
          <a:lstStyle/>
          <a:p>
            <a:pPr>
              <a:lnSpc>
                <a:spcPts val="1500"/>
              </a:lnSpc>
            </a:pPr>
            <a:r>
              <a:rPr lang="uk-UA" b="1" dirty="0" smtClean="0">
                <a:solidFill>
                  <a:srgbClr val="3D1C73"/>
                </a:solidFill>
                <a:ea typeface="Roboto" pitchFamily="2" charset="0"/>
              </a:rPr>
              <a:t>Від</a:t>
            </a:r>
            <a:r>
              <a:rPr lang="uk-UA" b="1" dirty="0" smtClean="0">
                <a:solidFill>
                  <a:srgbClr val="3D1C73"/>
                </a:solidFill>
                <a:ea typeface="Roboto" pitchFamily="2" charset="0"/>
              </a:rPr>
              <a:t>повідальне використання </a:t>
            </a:r>
            <a:r>
              <a:rPr lang="en-US" b="1" dirty="0" smtClean="0">
                <a:solidFill>
                  <a:srgbClr val="3D1C73"/>
                </a:solidFill>
                <a:ea typeface="Roboto" pitchFamily="2" charset="0"/>
              </a:rPr>
              <a:t>AI-input</a:t>
            </a:r>
            <a:r>
              <a:rPr lang="uk-UA" b="1" dirty="0" smtClean="0">
                <a:solidFill>
                  <a:srgbClr val="3D1C73"/>
                </a:solidFill>
                <a:ea typeface="Roboto" pitchFamily="2" charset="0"/>
              </a:rPr>
              <a:t>:</a:t>
            </a:r>
            <a:endParaRPr lang="uk-UA" b="1" dirty="0">
              <a:solidFill>
                <a:srgbClr val="3D1C73"/>
              </a:solidFill>
              <a:ea typeface="Roboto" pitchFamily="2"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315" y="1597207"/>
            <a:ext cx="3219822" cy="3219822"/>
          </a:xfrm>
          <a:prstGeom prst="rect">
            <a:avLst/>
          </a:prstGeom>
        </p:spPr>
      </p:pic>
      <p:sp>
        <p:nvSpPr>
          <p:cNvPr id="12" name="TextBox 11"/>
          <p:cNvSpPr txBox="1"/>
          <p:nvPr/>
        </p:nvSpPr>
        <p:spPr>
          <a:xfrm>
            <a:off x="3635895" y="1530062"/>
            <a:ext cx="4536505" cy="2862322"/>
          </a:xfrm>
          <a:prstGeom prst="rect">
            <a:avLst/>
          </a:prstGeom>
          <a:noFill/>
        </p:spPr>
        <p:txBody>
          <a:bodyPr wrap="square" rtlCol="0">
            <a:spAutoFit/>
          </a:bodyPr>
          <a:lstStyle/>
          <a:p>
            <a:pPr algn="just"/>
            <a:r>
              <a:rPr lang="uk-UA" sz="1200" dirty="0" smtClean="0">
                <a:latin typeface="Roboto" pitchFamily="2" charset="0"/>
                <a:ea typeface="Roboto" pitchFamily="2" charset="0"/>
              </a:rPr>
              <a:t>- утриматися </a:t>
            </a:r>
            <a:r>
              <a:rPr lang="uk-UA" sz="1200" dirty="0">
                <a:latin typeface="Roboto" pitchFamily="2" charset="0"/>
                <a:ea typeface="Roboto" pitchFamily="2" charset="0"/>
              </a:rPr>
              <a:t>від використання в промпті відсилок до вже наявних об’єктів авторського </a:t>
            </a:r>
            <a:r>
              <a:rPr lang="uk-UA" sz="1200" dirty="0" smtClean="0">
                <a:latin typeface="Roboto" pitchFamily="2" charset="0"/>
                <a:ea typeface="Roboto" pitchFamily="2" charset="0"/>
              </a:rPr>
              <a:t>права</a:t>
            </a:r>
            <a:r>
              <a:rPr lang="uk-UA" sz="1200" dirty="0">
                <a:latin typeface="Roboto" pitchFamily="2" charset="0"/>
                <a:ea typeface="Roboto" pitchFamily="2" charset="0"/>
              </a:rPr>
              <a:t>;</a:t>
            </a:r>
          </a:p>
          <a:p>
            <a:pPr algn="just"/>
            <a:endParaRPr lang="uk-UA" sz="1200" dirty="0">
              <a:latin typeface="Roboto" pitchFamily="2" charset="0"/>
              <a:ea typeface="Roboto" pitchFamily="2" charset="0"/>
            </a:endParaRPr>
          </a:p>
          <a:p>
            <a:pPr algn="just"/>
            <a:r>
              <a:rPr lang="uk-UA" sz="1200" dirty="0" smtClean="0">
                <a:latin typeface="Roboto" pitchFamily="2" charset="0"/>
                <a:ea typeface="Roboto" pitchFamily="2" charset="0"/>
              </a:rPr>
              <a:t>- не використовувати </a:t>
            </a:r>
            <a:r>
              <a:rPr lang="uk-UA" sz="1200" dirty="0">
                <a:latin typeface="Roboto" pitchFamily="2" charset="0"/>
                <a:ea typeface="Roboto" pitchFamily="2" charset="0"/>
              </a:rPr>
              <a:t>в </a:t>
            </a:r>
            <a:r>
              <a:rPr lang="uk-UA" sz="1200" dirty="0" smtClean="0">
                <a:latin typeface="Roboto" pitchFamily="2" charset="0"/>
                <a:ea typeface="Roboto" pitchFamily="2" charset="0"/>
              </a:rPr>
              <a:t>промпті торговельні </a:t>
            </a:r>
            <a:r>
              <a:rPr lang="uk-UA" sz="1200" dirty="0">
                <a:latin typeface="Roboto" pitchFamily="2" charset="0"/>
                <a:ea typeface="Roboto" pitchFamily="2" charset="0"/>
              </a:rPr>
              <a:t>марки та інші позначення/ логотипи третіх </a:t>
            </a:r>
            <a:r>
              <a:rPr lang="uk-UA" sz="1200" dirty="0" smtClean="0">
                <a:latin typeface="Roboto" pitchFamily="2" charset="0"/>
                <a:ea typeface="Roboto" pitchFamily="2" charset="0"/>
              </a:rPr>
              <a:t>осіб;</a:t>
            </a:r>
            <a:endParaRPr lang="uk-UA" sz="1200" dirty="0">
              <a:latin typeface="Roboto" pitchFamily="2" charset="0"/>
              <a:ea typeface="Roboto" pitchFamily="2" charset="0"/>
            </a:endParaRPr>
          </a:p>
          <a:p>
            <a:pPr algn="just"/>
            <a:endParaRPr lang="uk-UA" sz="1200" dirty="0">
              <a:latin typeface="Roboto" pitchFamily="2" charset="0"/>
              <a:ea typeface="Roboto" pitchFamily="2" charset="0"/>
            </a:endParaRPr>
          </a:p>
          <a:p>
            <a:pPr algn="just"/>
            <a:r>
              <a:rPr lang="uk-UA" sz="1200" dirty="0" smtClean="0">
                <a:latin typeface="Roboto" pitchFamily="2" charset="0"/>
                <a:ea typeface="Roboto" pitchFamily="2" charset="0"/>
              </a:rPr>
              <a:t>- не використовувати </a:t>
            </a:r>
            <a:r>
              <a:rPr lang="uk-UA" sz="1200" dirty="0">
                <a:latin typeface="Roboto" pitchFamily="2" charset="0"/>
                <a:ea typeface="Roboto" pitchFamily="2" charset="0"/>
              </a:rPr>
              <a:t>чужі тексти як промпт, генеруючи новий текст. </a:t>
            </a:r>
          </a:p>
          <a:p>
            <a:pPr algn="just"/>
            <a:endParaRPr lang="uk-UA" sz="1200" dirty="0">
              <a:latin typeface="Roboto" pitchFamily="2" charset="0"/>
              <a:ea typeface="Roboto" pitchFamily="2" charset="0"/>
            </a:endParaRPr>
          </a:p>
          <a:p>
            <a:pPr algn="just"/>
            <a:r>
              <a:rPr lang="uk-UA" sz="1200" dirty="0" smtClean="0">
                <a:latin typeface="Roboto" pitchFamily="2" charset="0"/>
                <a:ea typeface="Roboto" pitchFamily="2" charset="0"/>
              </a:rPr>
              <a:t>- Виключити навіть </a:t>
            </a:r>
            <a:r>
              <a:rPr lang="uk-UA" sz="1200" dirty="0">
                <a:latin typeface="Roboto" pitchFamily="2" charset="0"/>
                <a:ea typeface="Roboto" pitchFamily="2" charset="0"/>
              </a:rPr>
              <a:t>саму можливість введення в </a:t>
            </a:r>
            <a:r>
              <a:rPr lang="en-US" sz="1200" dirty="0">
                <a:latin typeface="Roboto" pitchFamily="2" charset="0"/>
                <a:ea typeface="Roboto" pitchFamily="2" charset="0"/>
              </a:rPr>
              <a:t>AI-input </a:t>
            </a:r>
            <a:r>
              <a:rPr lang="uk-UA" sz="1200" dirty="0">
                <a:latin typeface="Roboto" pitchFamily="2" charset="0"/>
                <a:ea typeface="Roboto" pitchFamily="2" charset="0"/>
              </a:rPr>
              <a:t>будь-якої інформації, що пов’язана з вашою або чужою комерційною </a:t>
            </a:r>
            <a:r>
              <a:rPr lang="uk-UA" sz="1200" dirty="0" smtClean="0">
                <a:latin typeface="Roboto" pitchFamily="2" charset="0"/>
                <a:ea typeface="Roboto" pitchFamily="2" charset="0"/>
              </a:rPr>
              <a:t>таємницею;</a:t>
            </a:r>
            <a:endParaRPr lang="uk-UA" sz="1200" dirty="0">
              <a:latin typeface="Roboto" pitchFamily="2" charset="0"/>
              <a:ea typeface="Roboto" pitchFamily="2" charset="0"/>
            </a:endParaRPr>
          </a:p>
          <a:p>
            <a:pPr algn="just"/>
            <a:endParaRPr lang="uk-UA" sz="1200" dirty="0">
              <a:latin typeface="Roboto" pitchFamily="2" charset="0"/>
              <a:ea typeface="Roboto" pitchFamily="2" charset="0"/>
            </a:endParaRPr>
          </a:p>
          <a:p>
            <a:pPr algn="just"/>
            <a:r>
              <a:rPr lang="uk-UA" sz="1200" dirty="0" smtClean="0">
                <a:latin typeface="Roboto" pitchFamily="2" charset="0"/>
                <a:ea typeface="Roboto" pitchFamily="2" charset="0"/>
              </a:rPr>
              <a:t>утриматись </a:t>
            </a:r>
            <a:r>
              <a:rPr lang="uk-UA" sz="1200" dirty="0">
                <a:latin typeface="Roboto" pitchFamily="2" charset="0"/>
                <a:ea typeface="Roboto" pitchFamily="2" charset="0"/>
              </a:rPr>
              <a:t>від завантаження до системи ШІ з метою обробки чужих музичних </a:t>
            </a:r>
            <a:r>
              <a:rPr lang="uk-UA" sz="1200" dirty="0" smtClean="0">
                <a:latin typeface="Roboto" pitchFamily="2" charset="0"/>
                <a:ea typeface="Roboto" pitchFamily="2" charset="0"/>
              </a:rPr>
              <a:t>композицій.</a:t>
            </a:r>
            <a:endParaRPr lang="uk-UA" sz="1200" dirty="0" smtClean="0">
              <a:latin typeface="Roboto" pitchFamily="2" charset="0"/>
              <a:ea typeface="Roboto" pitchFamily="2" charset="0"/>
            </a:endParaRPr>
          </a:p>
        </p:txBody>
      </p:sp>
    </p:spTree>
    <p:extLst>
      <p:ext uri="{BB962C8B-B14F-4D97-AF65-F5344CB8AC3E}">
        <p14:creationId xmlns:p14="http://schemas.microsoft.com/office/powerpoint/2010/main" val="1017668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IP_office_logo\OUT\IP_office_presentation\1x\Монтажная область 4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515966"/>
            <a:ext cx="648072" cy="4239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512" y="339503"/>
            <a:ext cx="7992888" cy="656590"/>
          </a:xfrm>
          <a:prstGeom prst="rect">
            <a:avLst/>
          </a:prstGeom>
          <a:noFill/>
        </p:spPr>
        <p:txBody>
          <a:bodyPr wrap="square" rtlCol="0">
            <a:spAutoFit/>
          </a:bodyPr>
          <a:lstStyle/>
          <a:p>
            <a:pPr>
              <a:lnSpc>
                <a:spcPts val="4800"/>
              </a:lnSpc>
            </a:pPr>
            <a:r>
              <a:rPr lang="uk-UA" sz="3200" b="1" dirty="0" smtClean="0">
                <a:solidFill>
                  <a:srgbClr val="3D1C73"/>
                </a:solidFill>
                <a:latin typeface="Roboto" pitchFamily="2" charset="0"/>
                <a:ea typeface="Roboto" pitchFamily="2" charset="0"/>
              </a:rPr>
              <a:t>Шлях не туди</a:t>
            </a:r>
            <a:endParaRPr lang="uk-UA" sz="3200" b="1" dirty="0">
              <a:solidFill>
                <a:srgbClr val="3D1C73"/>
              </a:solidFill>
              <a:latin typeface="Roboto" pitchFamily="2" charset="0"/>
              <a:ea typeface="Roboto" pitchFamily="2" charset="0"/>
            </a:endParaRPr>
          </a:p>
        </p:txBody>
      </p:sp>
      <p:sp>
        <p:nvSpPr>
          <p:cNvPr id="8" name="Прямоугольник 7"/>
          <p:cNvSpPr/>
          <p:nvPr/>
        </p:nvSpPr>
        <p:spPr>
          <a:xfrm>
            <a:off x="8159091" y="-1"/>
            <a:ext cx="984909" cy="5143501"/>
          </a:xfrm>
          <a:prstGeom prst="rect">
            <a:avLst/>
          </a:prstGeom>
          <a:solidFill>
            <a:srgbClr val="3D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098" name="Picture 2" descr="D:\IP_office_logo\OUT\IP_office_presentation\1x\Монтажная область 1 копия 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87" y="0"/>
            <a:ext cx="980613"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85" y="1059582"/>
            <a:ext cx="3240360" cy="3240360"/>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1059582"/>
            <a:ext cx="3240360" cy="3240360"/>
          </a:xfrm>
          <a:prstGeom prst="rect">
            <a:avLst/>
          </a:prstGeom>
        </p:spPr>
      </p:pic>
    </p:spTree>
    <p:extLst>
      <p:ext uri="{BB962C8B-B14F-4D97-AF65-F5344CB8AC3E}">
        <p14:creationId xmlns:p14="http://schemas.microsoft.com/office/powerpoint/2010/main" val="3781676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9144000" cy="1059583"/>
          </a:xfrm>
          <a:prstGeom prst="rect">
            <a:avLst/>
          </a:prstGeom>
          <a:solidFill>
            <a:srgbClr val="3D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Picture 2" descr="D:\IP_office_logo\OUT\IP_office_presentation\1x\Монтажная область 1 копия 23.png"/>
          <p:cNvPicPr>
            <a:picLocks noChangeAspect="1" noChangeArrowheads="1"/>
          </p:cNvPicPr>
          <p:nvPr/>
        </p:nvPicPr>
        <p:blipFill rotWithShape="1">
          <a:blip r:embed="rId2">
            <a:extLst>
              <a:ext uri="{28A0092B-C50C-407E-A947-70E740481C1C}">
                <a14:useLocalDpi xmlns:a14="http://schemas.microsoft.com/office/drawing/2010/main" val="0"/>
              </a:ext>
            </a:extLst>
          </a:blip>
          <a:srcRect r="3037" b="2105"/>
          <a:stretch/>
        </p:blipFill>
        <p:spPr bwMode="auto">
          <a:xfrm>
            <a:off x="8028385" y="1843"/>
            <a:ext cx="1115616" cy="51416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IP_office_logo\OUT\IP_office_presentation\1x\Монтажная область 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9" y="4546272"/>
            <a:ext cx="648072" cy="4239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2849" y="-4171"/>
            <a:ext cx="8244408" cy="563616"/>
          </a:xfrm>
          <a:prstGeom prst="rect">
            <a:avLst/>
          </a:prstGeom>
          <a:noFill/>
        </p:spPr>
        <p:txBody>
          <a:bodyPr wrap="square" rtlCol="0">
            <a:spAutoFit/>
          </a:bodyPr>
          <a:lstStyle/>
          <a:p>
            <a:pPr>
              <a:lnSpc>
                <a:spcPts val="3900"/>
              </a:lnSpc>
            </a:pPr>
            <a:r>
              <a:rPr lang="uk-UA" sz="3000" b="1" dirty="0">
                <a:solidFill>
                  <a:srgbClr val="FFDD15"/>
                </a:solidFill>
                <a:latin typeface="Roboto" pitchFamily="2" charset="0"/>
                <a:ea typeface="Roboto" pitchFamily="2" charset="0"/>
              </a:rPr>
              <a:t>Видозміна зображень\відео</a:t>
            </a:r>
            <a:endParaRPr lang="uk-UA" sz="3000" b="1" dirty="0">
              <a:solidFill>
                <a:srgbClr val="FFDD15"/>
              </a:solidFill>
              <a:latin typeface="Roboto" pitchFamily="2" charset="0"/>
              <a:ea typeface="Roboto" pitchFamily="2" charset="0"/>
            </a:endParaRPr>
          </a:p>
        </p:txBody>
      </p:sp>
      <p:sp>
        <p:nvSpPr>
          <p:cNvPr id="4" name="TextBox 3"/>
          <p:cNvSpPr txBox="1"/>
          <p:nvPr/>
        </p:nvSpPr>
        <p:spPr>
          <a:xfrm>
            <a:off x="1090697" y="2584524"/>
            <a:ext cx="6408712" cy="230832"/>
          </a:xfrm>
          <a:prstGeom prst="rect">
            <a:avLst/>
          </a:prstGeom>
          <a:noFill/>
        </p:spPr>
        <p:txBody>
          <a:bodyPr wrap="square" rtlCol="0">
            <a:spAutoFit/>
          </a:bodyPr>
          <a:lstStyle/>
          <a:p>
            <a:endParaRPr lang="ru-RU" sz="900" dirty="0">
              <a:latin typeface="Roboto" pitchFamily="2" charset="0"/>
              <a:ea typeface="Roboto" pitchFamily="2" charset="0"/>
            </a:endParaRPr>
          </a:p>
        </p:txBody>
      </p:sp>
      <p:sp>
        <p:nvSpPr>
          <p:cNvPr id="5" name="Прямоугольник 4"/>
          <p:cNvSpPr/>
          <p:nvPr/>
        </p:nvSpPr>
        <p:spPr>
          <a:xfrm>
            <a:off x="170319" y="1179636"/>
            <a:ext cx="5811014" cy="284693"/>
          </a:xfrm>
          <a:prstGeom prst="rect">
            <a:avLst/>
          </a:prstGeom>
        </p:spPr>
        <p:txBody>
          <a:bodyPr wrap="none">
            <a:spAutoFit/>
          </a:bodyPr>
          <a:lstStyle/>
          <a:p>
            <a:pPr>
              <a:lnSpc>
                <a:spcPts val="1500"/>
              </a:lnSpc>
            </a:pPr>
            <a:r>
              <a:rPr lang="uk-UA" b="1" dirty="0" smtClean="0">
                <a:solidFill>
                  <a:srgbClr val="3D1C73"/>
                </a:solidFill>
                <a:ea typeface="Roboto" pitchFamily="2" charset="0"/>
              </a:rPr>
              <a:t>Потенційне порушення авторських прав + </a:t>
            </a:r>
            <a:r>
              <a:rPr lang="en-US" b="1" dirty="0" smtClean="0">
                <a:solidFill>
                  <a:srgbClr val="3D1C73"/>
                </a:solidFill>
                <a:ea typeface="Roboto" pitchFamily="2" charset="0"/>
              </a:rPr>
              <a:t>image rights</a:t>
            </a:r>
            <a:r>
              <a:rPr lang="uk-UA" b="1" dirty="0" smtClean="0">
                <a:solidFill>
                  <a:srgbClr val="3D1C73"/>
                </a:solidFill>
                <a:ea typeface="Roboto" pitchFamily="2" charset="0"/>
              </a:rPr>
              <a:t>:</a:t>
            </a:r>
            <a:endParaRPr lang="uk-UA" b="1" dirty="0">
              <a:solidFill>
                <a:srgbClr val="3D1C73"/>
              </a:solidFill>
              <a:ea typeface="Roboto" pitchFamily="2"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161" y="1779662"/>
            <a:ext cx="1955138" cy="2931790"/>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572" y="1779662"/>
            <a:ext cx="1954527" cy="2931790"/>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5764" y="1779662"/>
            <a:ext cx="1934167" cy="2931790"/>
          </a:xfrm>
          <a:prstGeom prst="rect">
            <a:avLst/>
          </a:prstGeom>
        </p:spPr>
      </p:pic>
      <p:sp>
        <p:nvSpPr>
          <p:cNvPr id="11" name="Стрелка вправо 10"/>
          <p:cNvSpPr/>
          <p:nvPr/>
        </p:nvSpPr>
        <p:spPr>
          <a:xfrm>
            <a:off x="2141005" y="2989271"/>
            <a:ext cx="38246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трелка вправо 13"/>
          <p:cNvSpPr/>
          <p:nvPr/>
        </p:nvSpPr>
        <p:spPr>
          <a:xfrm>
            <a:off x="4548197" y="2989271"/>
            <a:ext cx="38246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015731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IP_office_logo\OUT\IP_office_presentation\1x\Монтажная область 4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515966"/>
            <a:ext cx="648072" cy="4239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512" y="339503"/>
            <a:ext cx="7992888" cy="656590"/>
          </a:xfrm>
          <a:prstGeom prst="rect">
            <a:avLst/>
          </a:prstGeom>
          <a:noFill/>
        </p:spPr>
        <p:txBody>
          <a:bodyPr wrap="square" rtlCol="0">
            <a:spAutoFit/>
          </a:bodyPr>
          <a:lstStyle/>
          <a:p>
            <a:pPr>
              <a:lnSpc>
                <a:spcPts val="4800"/>
              </a:lnSpc>
            </a:pPr>
            <a:r>
              <a:rPr lang="uk-UA" sz="3200" b="1" dirty="0" smtClean="0">
                <a:solidFill>
                  <a:srgbClr val="3D1C73"/>
                </a:solidFill>
                <a:latin typeface="Roboto" pitchFamily="2" charset="0"/>
                <a:ea typeface="Roboto" pitchFamily="2" charset="0"/>
              </a:rPr>
              <a:t>Відповідальність</a:t>
            </a:r>
            <a:endParaRPr lang="uk-UA" sz="3200" b="1" dirty="0">
              <a:solidFill>
                <a:srgbClr val="3D1C73"/>
              </a:solidFill>
              <a:latin typeface="Roboto" pitchFamily="2" charset="0"/>
              <a:ea typeface="Roboto" pitchFamily="2" charset="0"/>
            </a:endParaRPr>
          </a:p>
        </p:txBody>
      </p:sp>
      <p:sp>
        <p:nvSpPr>
          <p:cNvPr id="8" name="Прямоугольник 7"/>
          <p:cNvSpPr/>
          <p:nvPr/>
        </p:nvSpPr>
        <p:spPr>
          <a:xfrm>
            <a:off x="8159091" y="-1"/>
            <a:ext cx="984909" cy="5143501"/>
          </a:xfrm>
          <a:prstGeom prst="rect">
            <a:avLst/>
          </a:prstGeom>
          <a:solidFill>
            <a:srgbClr val="3D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098" name="Picture 2" descr="D:\IP_office_logo\OUT\IP_office_presentation\1x\Монтажная область 1 копия 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387" y="0"/>
            <a:ext cx="980613"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3528" y="1275606"/>
            <a:ext cx="3312368" cy="3123932"/>
          </a:xfrm>
          <a:prstGeom prst="rect">
            <a:avLst/>
          </a:prstGeom>
          <a:noFill/>
        </p:spPr>
        <p:txBody>
          <a:bodyPr wrap="square" rtlCol="0">
            <a:spAutoFit/>
          </a:bodyPr>
          <a:lstStyle/>
          <a:p>
            <a:pPr algn="just"/>
            <a:r>
              <a:rPr lang="en-US" sz="1500" b="1" dirty="0" smtClean="0">
                <a:latin typeface="Roboto" pitchFamily="2" charset="0"/>
                <a:ea typeface="Roboto" pitchFamily="2" charset="0"/>
              </a:rPr>
              <a:t>Microsoft: </a:t>
            </a:r>
            <a:r>
              <a:rPr lang="en-US" sz="1400" dirty="0"/>
              <a:t>This new commitment extends our existing intellectual property indemnity support to commercial Copilot services and builds on our previous </a:t>
            </a:r>
            <a:r>
              <a:rPr lang="en-US" sz="1400" u="sng" dirty="0">
                <a:hlinkClick r:id="rId4"/>
              </a:rPr>
              <a:t>AI Customer Commitments</a:t>
            </a:r>
            <a:r>
              <a:rPr lang="en-US" sz="1400" dirty="0"/>
              <a:t>. Specifically, if a third party sues a commercial customer for copyright infringement for using Microsoft’s Copilots or the output they generate, we will defend the customer and pay the amount of any adverse judgments or settlements that result from the lawsuit, as long as the customer used the guardrails and content filters we have built into our products.</a:t>
            </a:r>
            <a:endParaRPr lang="uk-UA" sz="1400" b="1" dirty="0" smtClean="0">
              <a:latin typeface="Roboto" pitchFamily="2" charset="0"/>
              <a:ea typeface="Roboto" pitchFamily="2" charset="0"/>
            </a:endParaRPr>
          </a:p>
        </p:txBody>
      </p:sp>
      <p:sp>
        <p:nvSpPr>
          <p:cNvPr id="9" name="TextBox 8"/>
          <p:cNvSpPr txBox="1"/>
          <p:nvPr/>
        </p:nvSpPr>
        <p:spPr>
          <a:xfrm>
            <a:off x="4067944" y="1275606"/>
            <a:ext cx="3312368" cy="3016210"/>
          </a:xfrm>
          <a:prstGeom prst="rect">
            <a:avLst/>
          </a:prstGeom>
          <a:noFill/>
        </p:spPr>
        <p:txBody>
          <a:bodyPr wrap="square" rtlCol="0">
            <a:spAutoFit/>
          </a:bodyPr>
          <a:lstStyle/>
          <a:p>
            <a:pPr algn="just"/>
            <a:r>
              <a:rPr lang="uk-UA" sz="1500" b="1" dirty="0" smtClean="0">
                <a:latin typeface="Roboto" pitchFamily="2" charset="0"/>
                <a:ea typeface="Roboto" pitchFamily="2" charset="0"/>
              </a:rPr>
              <a:t>Подібні умови є у меншості </a:t>
            </a:r>
            <a:r>
              <a:rPr lang="uk-UA" sz="1500" b="1" dirty="0" smtClean="0">
                <a:latin typeface="Roboto" pitchFamily="2" charset="0"/>
                <a:ea typeface="Roboto" pitchFamily="2" charset="0"/>
              </a:rPr>
              <a:t>ШІ</a:t>
            </a:r>
            <a:r>
              <a:rPr lang="en-US" sz="1500" b="1" dirty="0" smtClean="0">
                <a:latin typeface="Roboto" pitchFamily="2" charset="0"/>
                <a:ea typeface="Roboto" pitchFamily="2" charset="0"/>
              </a:rPr>
              <a:t>-</a:t>
            </a:r>
            <a:r>
              <a:rPr lang="uk-UA" sz="1500" b="1" dirty="0" smtClean="0">
                <a:latin typeface="Roboto" pitchFamily="2" charset="0"/>
                <a:ea typeface="Roboto" pitchFamily="2" charset="0"/>
              </a:rPr>
              <a:t>платформ;</a:t>
            </a:r>
          </a:p>
          <a:p>
            <a:pPr algn="just"/>
            <a:endParaRPr lang="uk-UA" sz="1500" b="1" dirty="0">
              <a:latin typeface="Roboto" pitchFamily="2" charset="0"/>
              <a:ea typeface="Roboto" pitchFamily="2" charset="0"/>
            </a:endParaRPr>
          </a:p>
          <a:p>
            <a:pPr algn="just"/>
            <a:r>
              <a:rPr lang="uk-UA" sz="1500" b="1" dirty="0" smtClean="0">
                <a:latin typeface="Roboto" pitchFamily="2" charset="0"/>
                <a:ea typeface="Roboto" pitchFamily="2" charset="0"/>
              </a:rPr>
              <a:t>Важко розраховувати на те, що</a:t>
            </a:r>
            <a:r>
              <a:rPr lang="en-US" sz="1500" b="1" dirty="0" smtClean="0">
                <a:latin typeface="Roboto" pitchFamily="2" charset="0"/>
                <a:ea typeface="Roboto" pitchFamily="2" charset="0"/>
              </a:rPr>
              <a:t> Microsoft </a:t>
            </a:r>
            <a:r>
              <a:rPr lang="uk-UA" sz="1500" b="1" dirty="0" smtClean="0">
                <a:latin typeface="Roboto" pitchFamily="2" charset="0"/>
                <a:ea typeface="Roboto" pitchFamily="2" charset="0"/>
              </a:rPr>
              <a:t>обов’я</a:t>
            </a:r>
            <a:r>
              <a:rPr lang="uk-UA" sz="1500" b="1" dirty="0" smtClean="0">
                <a:latin typeface="Roboto" pitchFamily="2" charset="0"/>
                <a:ea typeface="Roboto" pitchFamily="2" charset="0"/>
              </a:rPr>
              <a:t>зково візьме на себе судові витрати користувача </a:t>
            </a:r>
            <a:r>
              <a:rPr lang="en-US" sz="1500" b="1" dirty="0" smtClean="0">
                <a:latin typeface="Roboto" pitchFamily="2" charset="0"/>
                <a:ea typeface="Roboto" pitchFamily="2" charset="0"/>
              </a:rPr>
              <a:t>Copilot</a:t>
            </a:r>
            <a:r>
              <a:rPr lang="uk-UA" sz="1500" b="1" dirty="0" smtClean="0">
                <a:latin typeface="Roboto" pitchFamily="2" charset="0"/>
                <a:ea typeface="Roboto" pitchFamily="2" charset="0"/>
              </a:rPr>
              <a:t> щодо порушень прав ІВ;</a:t>
            </a:r>
          </a:p>
          <a:p>
            <a:pPr algn="just"/>
            <a:endParaRPr lang="uk-UA" sz="1500" b="1" dirty="0">
              <a:latin typeface="Roboto" pitchFamily="2" charset="0"/>
              <a:ea typeface="Roboto" pitchFamily="2" charset="0"/>
            </a:endParaRPr>
          </a:p>
          <a:p>
            <a:pPr algn="just"/>
            <a:r>
              <a:rPr lang="uk-UA" sz="1400" b="1" dirty="0" smtClean="0">
                <a:latin typeface="Roboto" pitchFamily="2" charset="0"/>
                <a:ea typeface="Roboto" pitchFamily="2" charset="0"/>
              </a:rPr>
              <a:t>Відповідальність за можливі порушення прав ІВ при використанні об’єктів, згенерованих комп’ютерною програмою, буде нести передусім </a:t>
            </a:r>
            <a:r>
              <a:rPr lang="uk-UA" sz="1400" b="1" dirty="0" smtClean="0">
                <a:solidFill>
                  <a:srgbClr val="FF0000"/>
                </a:solidFill>
                <a:latin typeface="Roboto" pitchFamily="2" charset="0"/>
                <a:ea typeface="Roboto" pitchFamily="2" charset="0"/>
              </a:rPr>
              <a:t>користувач</a:t>
            </a:r>
            <a:r>
              <a:rPr lang="uk-UA" sz="1400" b="1" dirty="0" smtClean="0">
                <a:latin typeface="Roboto" pitchFamily="2" charset="0"/>
                <a:ea typeface="Roboto" pitchFamily="2" charset="0"/>
              </a:rPr>
              <a:t>.</a:t>
            </a:r>
            <a:endParaRPr lang="uk-UA" sz="1400" b="1" dirty="0" smtClean="0">
              <a:latin typeface="Roboto" pitchFamily="2" charset="0"/>
              <a:ea typeface="Roboto" pitchFamily="2" charset="0"/>
            </a:endParaRPr>
          </a:p>
        </p:txBody>
      </p:sp>
    </p:spTree>
    <p:extLst>
      <p:ext uri="{BB962C8B-B14F-4D97-AF65-F5344CB8AC3E}">
        <p14:creationId xmlns:p14="http://schemas.microsoft.com/office/powerpoint/2010/main" val="1281914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305020" cy="5260439"/>
          </a:xfrm>
          <a:prstGeom prst="rect">
            <a:avLst/>
          </a:prstGeom>
          <a:solidFill>
            <a:srgbClr val="3D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34770" y="-92546"/>
            <a:ext cx="7201526" cy="1323439"/>
          </a:xfrm>
          <a:prstGeom prst="rect">
            <a:avLst/>
          </a:prstGeom>
          <a:noFill/>
        </p:spPr>
        <p:txBody>
          <a:bodyPr wrap="square" rtlCol="0">
            <a:spAutoFit/>
          </a:bodyPr>
          <a:lstStyle/>
          <a:p>
            <a:pPr>
              <a:lnSpc>
                <a:spcPts val="4800"/>
              </a:lnSpc>
            </a:pPr>
            <a:r>
              <a:rPr lang="uk-UA" sz="3000" b="1" dirty="0" smtClean="0">
                <a:solidFill>
                  <a:schemeClr val="bg1"/>
                </a:solidFill>
                <a:latin typeface="Roboto" pitchFamily="2" charset="0"/>
                <a:ea typeface="Roboto" pitchFamily="2" charset="0"/>
              </a:rPr>
              <a:t>Знищення комерційної таємниці</a:t>
            </a:r>
            <a:endParaRPr lang="en-US" sz="3000" b="1" dirty="0" smtClean="0">
              <a:solidFill>
                <a:schemeClr val="bg1"/>
              </a:solidFill>
              <a:latin typeface="Roboto" pitchFamily="2" charset="0"/>
              <a:ea typeface="Roboto" pitchFamily="2" charset="0"/>
            </a:endParaRPr>
          </a:p>
          <a:p>
            <a:pPr>
              <a:lnSpc>
                <a:spcPts val="4800"/>
              </a:lnSpc>
            </a:pPr>
            <a:endParaRPr lang="ru-RU" sz="3000" b="1" dirty="0">
              <a:solidFill>
                <a:schemeClr val="bg1"/>
              </a:solidFill>
              <a:latin typeface="Roboto" pitchFamily="2" charset="0"/>
              <a:ea typeface="Roboto" pitchFamily="2" charset="0"/>
            </a:endParaRPr>
          </a:p>
        </p:txBody>
      </p:sp>
      <p:pic>
        <p:nvPicPr>
          <p:cNvPr id="2051" name="Picture 3" descr="D:\IP_office_logo\OUT\IP_office_presentation\1x\Монтажная область 1 копия 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592" y="1845"/>
            <a:ext cx="2371428" cy="52585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770" y="473464"/>
            <a:ext cx="7272808" cy="1077218"/>
          </a:xfrm>
          <a:prstGeom prst="rect">
            <a:avLst/>
          </a:prstGeom>
          <a:noFill/>
        </p:spPr>
        <p:txBody>
          <a:bodyPr wrap="square" rtlCol="0">
            <a:spAutoFit/>
          </a:bodyPr>
          <a:lstStyle/>
          <a:p>
            <a:r>
              <a:rPr lang="uk-UA" sz="1600" b="1" dirty="0" smtClean="0">
                <a:solidFill>
                  <a:schemeClr val="bg1"/>
                </a:solidFill>
                <a:latin typeface="Roboto" pitchFamily="2" charset="0"/>
                <a:ea typeface="Roboto" pitchFamily="2" charset="0"/>
              </a:rPr>
              <a:t>Кожна платформа генеративного ШІ обов’язковою умовою заявляє дозвіл на використання </a:t>
            </a:r>
            <a:r>
              <a:rPr lang="en-US" sz="1600" b="1" dirty="0" smtClean="0">
                <a:solidFill>
                  <a:schemeClr val="bg1"/>
                </a:solidFill>
                <a:latin typeface="Roboto" pitchFamily="2" charset="0"/>
                <a:ea typeface="Roboto" pitchFamily="2" charset="0"/>
              </a:rPr>
              <a:t>AI-input</a:t>
            </a:r>
            <a:r>
              <a:rPr lang="uk-UA" sz="1600" b="1" dirty="0" smtClean="0">
                <a:solidFill>
                  <a:schemeClr val="bg1"/>
                </a:solidFill>
                <a:latin typeface="Roboto" pitchFamily="2" charset="0"/>
                <a:ea typeface="Roboto" pitchFamily="2" charset="0"/>
              </a:rPr>
              <a:t> для подальшого тренування системи</a:t>
            </a:r>
            <a:r>
              <a:rPr lang="en-US" sz="1600" b="1" dirty="0" smtClean="0">
                <a:solidFill>
                  <a:schemeClr val="bg1"/>
                </a:solidFill>
                <a:latin typeface="Roboto" pitchFamily="2" charset="0"/>
                <a:ea typeface="Roboto" pitchFamily="2" charset="0"/>
              </a:rPr>
              <a:t>.</a:t>
            </a:r>
            <a:r>
              <a:rPr lang="uk-UA" sz="1600" b="1" dirty="0" smtClean="0">
                <a:solidFill>
                  <a:schemeClr val="bg1"/>
                </a:solidFill>
                <a:latin typeface="Roboto" pitchFamily="2" charset="0"/>
                <a:ea typeface="Roboto" pitchFamily="2" charset="0"/>
              </a:rPr>
              <a:t> </a:t>
            </a:r>
          </a:p>
          <a:p>
            <a:r>
              <a:rPr lang="uk-UA" sz="1600" b="1" dirty="0" smtClean="0">
                <a:solidFill>
                  <a:schemeClr val="bg1"/>
                </a:solidFill>
                <a:latin typeface="Roboto" pitchFamily="2" charset="0"/>
                <a:ea typeface="Roboto" pitchFamily="2" charset="0"/>
              </a:rPr>
              <a:t>Комерційна таємниця стає найбільш вразливим об’єктом, втрачаючи атрибути, необхідні для збереження статусу комерційної таємниці.</a:t>
            </a:r>
            <a:endParaRPr lang="uk-UA" sz="1600" b="1" dirty="0">
              <a:solidFill>
                <a:schemeClr val="bg1"/>
              </a:solidFill>
              <a:latin typeface="Roboto" pitchFamily="2" charset="0"/>
              <a:ea typeface="Roboto" pitchFamily="2" charset="0"/>
            </a:endParaRPr>
          </a:p>
        </p:txBody>
      </p:sp>
      <p:sp>
        <p:nvSpPr>
          <p:cNvPr id="8" name="Стрелка вправо 7"/>
          <p:cNvSpPr/>
          <p:nvPr/>
        </p:nvSpPr>
        <p:spPr>
          <a:xfrm>
            <a:off x="3027497" y="3075806"/>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8" y="2119685"/>
            <a:ext cx="2571750" cy="2571750"/>
          </a:xfrm>
          <a:prstGeom prst="rect">
            <a:avLst/>
          </a:prstGeom>
        </p:spPr>
      </p:pic>
      <p:sp>
        <p:nvSpPr>
          <p:cNvPr id="10" name="Стрелка вправо 9"/>
          <p:cNvSpPr/>
          <p:nvPr/>
        </p:nvSpPr>
        <p:spPr>
          <a:xfrm rot="19600345">
            <a:off x="3026450" y="2525477"/>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право 10"/>
          <p:cNvSpPr/>
          <p:nvPr/>
        </p:nvSpPr>
        <p:spPr>
          <a:xfrm rot="1721813">
            <a:off x="3026450" y="3638528"/>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9" name="Рисунок 8"/>
          <p:cNvPicPr>
            <a:picLocks noChangeAspect="1"/>
          </p:cNvPicPr>
          <p:nvPr/>
        </p:nvPicPr>
        <p:blipFill>
          <a:blip r:embed="rId4"/>
          <a:stretch>
            <a:fillRect/>
          </a:stretch>
        </p:blipFill>
        <p:spPr>
          <a:xfrm>
            <a:off x="3958618" y="2283718"/>
            <a:ext cx="2063018" cy="1922358"/>
          </a:xfrm>
          <a:prstGeom prst="rect">
            <a:avLst/>
          </a:prstGeom>
        </p:spPr>
      </p:pic>
    </p:spTree>
    <p:extLst>
      <p:ext uri="{BB962C8B-B14F-4D97-AF65-F5344CB8AC3E}">
        <p14:creationId xmlns:p14="http://schemas.microsoft.com/office/powerpoint/2010/main" val="86263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305020" cy="5260439"/>
          </a:xfrm>
          <a:prstGeom prst="rect">
            <a:avLst/>
          </a:prstGeom>
          <a:solidFill>
            <a:srgbClr val="3D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34770" y="-92546"/>
            <a:ext cx="7201526" cy="1323439"/>
          </a:xfrm>
          <a:prstGeom prst="rect">
            <a:avLst/>
          </a:prstGeom>
          <a:noFill/>
        </p:spPr>
        <p:txBody>
          <a:bodyPr wrap="square" rtlCol="0">
            <a:spAutoFit/>
          </a:bodyPr>
          <a:lstStyle/>
          <a:p>
            <a:pPr>
              <a:lnSpc>
                <a:spcPts val="4800"/>
              </a:lnSpc>
            </a:pPr>
            <a:r>
              <a:rPr lang="uk-UA" sz="3000" b="1" dirty="0" smtClean="0">
                <a:solidFill>
                  <a:schemeClr val="bg1"/>
                </a:solidFill>
                <a:latin typeface="Roboto" pitchFamily="2" charset="0"/>
                <a:ea typeface="Roboto" pitchFamily="2" charset="0"/>
              </a:rPr>
              <a:t>Музичні </a:t>
            </a:r>
            <a:r>
              <a:rPr lang="en-US" sz="3000" b="1" dirty="0" smtClean="0">
                <a:solidFill>
                  <a:schemeClr val="bg1"/>
                </a:solidFill>
                <a:latin typeface="Roboto" pitchFamily="2" charset="0"/>
                <a:ea typeface="Roboto" pitchFamily="2" charset="0"/>
              </a:rPr>
              <a:t>inputs </a:t>
            </a:r>
            <a:r>
              <a:rPr lang="uk-UA" sz="3000" b="1" dirty="0" smtClean="0">
                <a:solidFill>
                  <a:schemeClr val="bg1"/>
                </a:solidFill>
                <a:latin typeface="Roboto" pitchFamily="2" charset="0"/>
                <a:ea typeface="Roboto" pitchFamily="2" charset="0"/>
              </a:rPr>
              <a:t>і </a:t>
            </a:r>
            <a:r>
              <a:rPr lang="en-US" sz="3000" b="1" dirty="0" smtClean="0">
                <a:solidFill>
                  <a:schemeClr val="bg1"/>
                </a:solidFill>
                <a:latin typeface="Roboto" pitchFamily="2" charset="0"/>
                <a:ea typeface="Roboto" pitchFamily="2" charset="0"/>
              </a:rPr>
              <a:t>outputs</a:t>
            </a:r>
            <a:endParaRPr lang="en-US" sz="3000" b="1" dirty="0" smtClean="0">
              <a:solidFill>
                <a:schemeClr val="bg1"/>
              </a:solidFill>
              <a:latin typeface="Roboto" pitchFamily="2" charset="0"/>
              <a:ea typeface="Roboto" pitchFamily="2" charset="0"/>
            </a:endParaRPr>
          </a:p>
          <a:p>
            <a:pPr>
              <a:lnSpc>
                <a:spcPts val="4800"/>
              </a:lnSpc>
            </a:pPr>
            <a:endParaRPr lang="ru-RU" sz="3000" b="1" dirty="0">
              <a:solidFill>
                <a:schemeClr val="bg1"/>
              </a:solidFill>
              <a:latin typeface="Roboto" pitchFamily="2" charset="0"/>
              <a:ea typeface="Roboto" pitchFamily="2" charset="0"/>
            </a:endParaRPr>
          </a:p>
        </p:txBody>
      </p:sp>
      <p:pic>
        <p:nvPicPr>
          <p:cNvPr id="2051" name="Picture 3" descr="D:\IP_office_logo\OUT\IP_office_presentation\1x\Монтажная область 1 копия 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592" y="1845"/>
            <a:ext cx="2371428" cy="52585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770" y="473464"/>
            <a:ext cx="7272808" cy="584775"/>
          </a:xfrm>
          <a:prstGeom prst="rect">
            <a:avLst/>
          </a:prstGeom>
          <a:noFill/>
        </p:spPr>
        <p:txBody>
          <a:bodyPr wrap="square" rtlCol="0">
            <a:spAutoFit/>
          </a:bodyPr>
          <a:lstStyle/>
          <a:p>
            <a:r>
              <a:rPr lang="uk-UA" sz="1600" b="1" dirty="0" smtClean="0">
                <a:solidFill>
                  <a:schemeClr val="bg1"/>
                </a:solidFill>
                <a:latin typeface="Roboto" pitchFamily="2" charset="0"/>
                <a:ea typeface="Roboto" pitchFamily="2" charset="0"/>
              </a:rPr>
              <a:t>Після позову від компаній-мейджорів, платформи застосовують лише символічні обмеження щодо підозрілого </a:t>
            </a:r>
            <a:r>
              <a:rPr lang="en-US" sz="1600" b="1" dirty="0" smtClean="0">
                <a:solidFill>
                  <a:schemeClr val="bg1"/>
                </a:solidFill>
                <a:latin typeface="Roboto" pitchFamily="2" charset="0"/>
                <a:ea typeface="Roboto" pitchFamily="2" charset="0"/>
              </a:rPr>
              <a:t>input.</a:t>
            </a:r>
            <a:r>
              <a:rPr lang="uk-UA" sz="1600" b="1" dirty="0" smtClean="0">
                <a:solidFill>
                  <a:schemeClr val="bg1"/>
                </a:solidFill>
                <a:latin typeface="Roboto" pitchFamily="2" charset="0"/>
                <a:ea typeface="Roboto" pitchFamily="2" charset="0"/>
              </a:rPr>
              <a:t> </a:t>
            </a:r>
            <a:endParaRPr lang="uk-UA" sz="1600" b="1" dirty="0">
              <a:solidFill>
                <a:schemeClr val="bg1"/>
              </a:solidFill>
              <a:latin typeface="Roboto" pitchFamily="2" charset="0"/>
              <a:ea typeface="Roboto" pitchFamily="2"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230893"/>
            <a:ext cx="2024804" cy="382006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1230892"/>
            <a:ext cx="2041281" cy="3820063"/>
          </a:xfrm>
          <a:prstGeom prst="rect">
            <a:avLst/>
          </a:prstGeom>
        </p:spPr>
      </p:pic>
      <p:sp>
        <p:nvSpPr>
          <p:cNvPr id="8" name="Стрелка вправо 7"/>
          <p:cNvSpPr/>
          <p:nvPr/>
        </p:nvSpPr>
        <p:spPr>
          <a:xfrm>
            <a:off x="2699792" y="2715766"/>
            <a:ext cx="720080"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754690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20923</TotalTime>
  <Words>480</Words>
  <Application>Microsoft Office PowerPoint</Application>
  <PresentationFormat>Экран (16:9)</PresentationFormat>
  <Paragraphs>53</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Roboto</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Учетная запись Майкрософт</cp:lastModifiedBy>
  <cp:revision>157</cp:revision>
  <dcterms:created xsi:type="dcterms:W3CDTF">2022-10-23T23:04:58Z</dcterms:created>
  <dcterms:modified xsi:type="dcterms:W3CDTF">2024-10-31T10:36:40Z</dcterms:modified>
</cp:coreProperties>
</file>