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1"/>
  </p:notesMasterIdLst>
  <p:handoutMasterIdLst>
    <p:handoutMasterId r:id="rId12"/>
  </p:handoutMasterIdLst>
  <p:sldIdLst>
    <p:sldId id="257" r:id="rId4"/>
    <p:sldId id="2147378018" r:id="rId5"/>
    <p:sldId id="2147378073" r:id="rId6"/>
    <p:sldId id="2147378071" r:id="rId7"/>
    <p:sldId id="2147378072" r:id="rId8"/>
    <p:sldId id="2147378074" r:id="rId9"/>
    <p:sldId id="32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F17"/>
    <a:srgbClr val="F8F57B"/>
    <a:srgbClr val="3F799E"/>
    <a:srgbClr val="D1943B"/>
    <a:srgbClr val="D5B953"/>
    <a:srgbClr val="FFE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60" d="100"/>
          <a:sy n="60" d="100"/>
        </p:scale>
        <p:origin x="1336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A04AB-8547-441C-8D1A-40AEF44A9A5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799C0-0577-4B5C-A64D-C8DB107A1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4625E-77BF-4A78-977C-B395AFC63D3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DC67-C434-444F-9788-90976544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11/1/2024 1:03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(Microsoft Corporation), 2007.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Все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права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защищены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названия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продуктов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являются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могут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являться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зарегистрированными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США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странах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приведена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этом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документе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только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демонстрационных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целях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отражает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зрения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представителей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момент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Поскольку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вынуждена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учитывать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меняющиеся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рыночные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условия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гарантирует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точность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указанной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после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а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также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берет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себя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подобной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обязанности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11/1/2024 1:03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(Microsoft Corporation), 2007.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Все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права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защищены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и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названия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продуктов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являются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могут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являться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зарегистрированными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и/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США и/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других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странах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приведена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этом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документе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только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демонстрационных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целях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отражает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точку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зрения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представителей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момент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данной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Поскольку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вынуждена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учитывать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меняющиеся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рыночные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условия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она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гарантирует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точность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указанной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после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а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также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берет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себя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подобной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обязанности</a:t>
            </a: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6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B475F-24E2-184E-883E-6100213C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62E8-F820-5740-A7BA-2F9260EBF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hyperlink" Target="mailto:elena.andriyenko@publicisgroup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49" y="2011928"/>
            <a:ext cx="8018215" cy="3024336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uk-UA" sz="44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Рекомендації щодо відповідального використання ШІ: питання права інтелектуальної власності</a:t>
            </a:r>
            <a:br>
              <a:rPr lang="uk-UA" sz="6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br>
              <a:rPr lang="uk-UA" sz="60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endParaRPr lang="ru-RU" sz="480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99609"/>
            <a:ext cx="8018215" cy="380156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01 листопада 2024 року</a:t>
            </a:r>
            <a:endParaRPr lang="ru-RU" sz="2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4" name="Picture 2" descr="Publicis Groupe - Half-Year Financial Report - For the Six Months Ended  June 30, 2020">
            <a:extLst>
              <a:ext uri="{FF2B5EF4-FFF2-40B4-BE49-F238E27FC236}">
                <a16:creationId xmlns:a16="http://schemas.microsoft.com/office/drawing/2014/main" id="{3DE3992F-5967-0BD5-1F5A-3AD57859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" y="422783"/>
            <a:ext cx="1012865" cy="9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908B07-FFC7-08C2-CD93-AE163DBBD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864" y="422783"/>
            <a:ext cx="1701887" cy="9652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blicis Groupe - Half-Year Financial Report - For the Six Months Ended  June 30, 2020">
            <a:extLst>
              <a:ext uri="{FF2B5EF4-FFF2-40B4-BE49-F238E27FC236}">
                <a16:creationId xmlns:a16="http://schemas.microsoft.com/office/drawing/2014/main" id="{19D3A5AA-BC42-5E9E-565E-A883C314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7" y="404664"/>
            <a:ext cx="759649" cy="7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E2E9E-11E0-8DFE-961A-D8FCB985FA2E}"/>
              </a:ext>
            </a:extLst>
          </p:cNvPr>
          <p:cNvSpPr txBox="1"/>
          <p:nvPr/>
        </p:nvSpPr>
        <p:spPr>
          <a:xfrm>
            <a:off x="597699" y="2348880"/>
            <a:ext cx="8130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Держава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</a:t>
            </a:r>
            <a:r>
              <a:rPr lang="uk-UA" sz="24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Мінцифри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, </a:t>
            </a:r>
            <a:r>
              <a:rPr lang="uk-UA" sz="24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УкрНОІВІ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, Мінекономіки</a:t>
            </a:r>
          </a:p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Науковці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КНУ Шевченка, НДІ ІВ </a:t>
            </a:r>
            <a:r>
              <a:rPr lang="uk-UA" sz="24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НАПрН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України </a:t>
            </a:r>
          </a:p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Асоціації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ВРК, </a:t>
            </a:r>
            <a:r>
              <a:rPr lang="en-US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IAB Ukraine, IT Ukraine, 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АПУ</a:t>
            </a:r>
          </a:p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Громадські організації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ЦЕДЕМ</a:t>
            </a:r>
          </a:p>
          <a:p>
            <a:pPr marL="457200" indent="-457200">
              <a:buAutoNum type="arabicPeriod"/>
            </a:pPr>
            <a:endParaRPr lang="uk-UA" sz="24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  <a:p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Команда: </a:t>
            </a:r>
          </a:p>
          <a:p>
            <a:r>
              <a:rPr lang="ru-RU" sz="20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Авдєєва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ru-RU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Тетяна,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Андрієнко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Олена, Білик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Петро, Бистрицька Анастасія, </a:t>
            </a:r>
            <a:r>
              <a:rPr lang="uk-UA" sz="20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Войціцька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Вікторія, </a:t>
            </a:r>
            <a:r>
              <a:rPr lang="uk-UA" sz="20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Гузій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Дмитро, Дорошенко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Дмитро, Дубно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Олег, Зеров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Костянтин, </a:t>
            </a:r>
            <a:r>
              <a:rPr lang="uk-UA" sz="20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Майданик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Любов, Петрів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Ольга, </a:t>
            </a:r>
            <a:r>
              <a:rPr lang="uk-UA" sz="20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Стройко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Ірина, </a:t>
            </a:r>
            <a:b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Тарасюк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Антон, </a:t>
            </a:r>
            <a:r>
              <a:rPr lang="uk-UA" sz="20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Ходош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Антон, Яременко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uk-UA" sz="200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Антон</a:t>
            </a:r>
            <a:endParaRPr lang="uk-UA" sz="16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8BC15-0428-2D91-43FC-A332E4797F53}"/>
              </a:ext>
            </a:extLst>
          </p:cNvPr>
          <p:cNvSpPr txBox="1"/>
          <p:nvPr/>
        </p:nvSpPr>
        <p:spPr>
          <a:xfrm>
            <a:off x="597699" y="148478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Хто? </a:t>
            </a:r>
          </a:p>
        </p:txBody>
      </p:sp>
      <p:pic>
        <p:nvPicPr>
          <p:cNvPr id="3" name="Picture 2" descr="A blue and yellow machine&#10;&#10;Description automatically generated">
            <a:extLst>
              <a:ext uri="{FF2B5EF4-FFF2-40B4-BE49-F238E27FC236}">
                <a16:creationId xmlns:a16="http://schemas.microsoft.com/office/drawing/2014/main" id="{82A6FB44-22D0-D0A9-A2F0-A0B6A8A53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4642"/>
            <a:ext cx="1492041" cy="19183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F9FC9-8487-6A75-0952-5E4D3793B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062" y="291734"/>
            <a:ext cx="1701887" cy="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7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blicis Groupe - Half-Year Financial Report - For the Six Months Ended  June 30, 2020">
            <a:extLst>
              <a:ext uri="{FF2B5EF4-FFF2-40B4-BE49-F238E27FC236}">
                <a16:creationId xmlns:a16="http://schemas.microsoft.com/office/drawing/2014/main" id="{19D3A5AA-BC42-5E9E-565E-A883C314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7" y="404664"/>
            <a:ext cx="759649" cy="7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E2E9E-11E0-8DFE-961A-D8FCB985FA2E}"/>
              </a:ext>
            </a:extLst>
          </p:cNvPr>
          <p:cNvSpPr txBox="1"/>
          <p:nvPr/>
        </p:nvSpPr>
        <p:spPr>
          <a:xfrm>
            <a:off x="597699" y="2601737"/>
            <a:ext cx="8130638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1. Опис нормативного регулювання</a:t>
            </a:r>
          </a:p>
          <a:p>
            <a:r>
              <a:rPr lang="uk-UA" sz="28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2. Рекомендації для розробників</a:t>
            </a:r>
          </a:p>
          <a:p>
            <a:r>
              <a:rPr lang="uk-UA" sz="28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3. Рекомендації для правовласників</a:t>
            </a:r>
          </a:p>
          <a:p>
            <a:r>
              <a:rPr lang="uk-UA" sz="28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4. Рекомендації для користувачів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uk-UA" sz="16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8BC15-0428-2D91-43FC-A332E4797F53}"/>
              </a:ext>
            </a:extLst>
          </p:cNvPr>
          <p:cNvSpPr txBox="1"/>
          <p:nvPr/>
        </p:nvSpPr>
        <p:spPr>
          <a:xfrm>
            <a:off x="597699" y="148478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Структура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10D04-2443-B1A9-88D6-C90D9CC27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450" y="291734"/>
            <a:ext cx="1701887" cy="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3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blicis Groupe - Half-Year Financial Report - For the Six Months Ended  June 30, 2020">
            <a:extLst>
              <a:ext uri="{FF2B5EF4-FFF2-40B4-BE49-F238E27FC236}">
                <a16:creationId xmlns:a16="http://schemas.microsoft.com/office/drawing/2014/main" id="{19D3A5AA-BC42-5E9E-565E-A883C314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7" y="404664"/>
            <a:ext cx="759649" cy="7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E2E9E-11E0-8DFE-961A-D8FCB985FA2E}"/>
              </a:ext>
            </a:extLst>
          </p:cNvPr>
          <p:cNvSpPr txBox="1"/>
          <p:nvPr/>
        </p:nvSpPr>
        <p:spPr>
          <a:xfrm>
            <a:off x="597699" y="2601737"/>
            <a:ext cx="8130638" cy="224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Охорона системи ШІ</a:t>
            </a:r>
          </a:p>
          <a:p>
            <a:pPr marL="457200" indent="-457200">
              <a:buAutoNum type="arabicPeriod"/>
            </a:pPr>
            <a:r>
              <a:rPr lang="uk-UA" sz="24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Датасет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використанні об'єктів ІВ та </a:t>
            </a:r>
            <a:r>
              <a:rPr lang="en-US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sui generis</a:t>
            </a:r>
            <a:endParaRPr lang="uk-UA" sz="24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  <a:p>
            <a:pPr marL="457200" indent="-457200">
              <a:buAutoNum type="arabicPeriod"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Використання суспільного надбання</a:t>
            </a:r>
          </a:p>
          <a:p>
            <a:pPr marL="457200" indent="-457200">
              <a:buAutoNum type="arabicPeriod"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Строк правової охорони: приймаємо різноманіття</a:t>
            </a:r>
          </a:p>
          <a:p>
            <a:pPr marL="457200" indent="-457200">
              <a:buAutoNum type="arabicPeriod"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 турботою про користувача: </a:t>
            </a:r>
            <a:r>
              <a:rPr lang="en-GB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Copyright Shield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en-US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etc.</a:t>
            </a:r>
            <a:endParaRPr lang="uk-UA" sz="24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uk-UA" sz="16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8BC15-0428-2D91-43FC-A332E4797F53}"/>
              </a:ext>
            </a:extLst>
          </p:cNvPr>
          <p:cNvSpPr txBox="1"/>
          <p:nvPr/>
        </p:nvSpPr>
        <p:spPr>
          <a:xfrm>
            <a:off x="597699" y="148478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Розробникам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9A1EB-E886-D084-D499-324533339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91734"/>
            <a:ext cx="1701887" cy="965250"/>
          </a:xfrm>
          <a:prstGeom prst="rect">
            <a:avLst/>
          </a:prstGeom>
        </p:spPr>
      </p:pic>
      <p:pic>
        <p:nvPicPr>
          <p:cNvPr id="6" name="Picture 5" descr="A person sitting at a desk with books and a pen&#10;&#10;Description automatically generated">
            <a:extLst>
              <a:ext uri="{FF2B5EF4-FFF2-40B4-BE49-F238E27FC236}">
                <a16:creationId xmlns:a16="http://schemas.microsoft.com/office/drawing/2014/main" id="{AB1857F5-BFF9-6460-7A5D-25A4FBDC8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/>
        </p:blipFill>
        <p:spPr>
          <a:xfrm>
            <a:off x="6861429" y="300246"/>
            <a:ext cx="2022402" cy="23323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7044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blicis Groupe - Half-Year Financial Report - For the Six Months Ended  June 30, 2020">
            <a:extLst>
              <a:ext uri="{FF2B5EF4-FFF2-40B4-BE49-F238E27FC236}">
                <a16:creationId xmlns:a16="http://schemas.microsoft.com/office/drawing/2014/main" id="{19D3A5AA-BC42-5E9E-565E-A883C314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7" y="404664"/>
            <a:ext cx="759649" cy="7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E2E9E-11E0-8DFE-961A-D8FCB985FA2E}"/>
              </a:ext>
            </a:extLst>
          </p:cNvPr>
          <p:cNvSpPr txBox="1"/>
          <p:nvPr/>
        </p:nvSpPr>
        <p:spPr>
          <a:xfrm>
            <a:off x="518274" y="2032853"/>
            <a:ext cx="813063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Надання прав та повідомлення про заборону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використання для навчання систем ШІ</a:t>
            </a:r>
          </a:p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Технологічні засоби захисту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</a:t>
            </a:r>
            <a:b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uk-UA" sz="22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водяні знаки, </a:t>
            </a:r>
            <a:r>
              <a:rPr lang="uk-UA" sz="22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блокчейн</a:t>
            </a:r>
            <a:r>
              <a:rPr lang="uk-UA" sz="22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, відбитки контенту, хешування, </a:t>
            </a:r>
            <a:r>
              <a:rPr lang="en-US" sz="22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DRM</a:t>
            </a:r>
            <a:r>
              <a:rPr lang="uk-UA" sz="22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метадані та хешування, обмеження </a:t>
            </a:r>
            <a:r>
              <a:rPr lang="uk-UA" sz="22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вебскрейпінгу</a:t>
            </a:r>
            <a:r>
              <a:rPr lang="uk-UA" sz="22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та </a:t>
            </a:r>
            <a:r>
              <a:rPr lang="uk-UA" sz="22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парсингу</a:t>
            </a:r>
            <a:r>
              <a:rPr lang="uk-UA" sz="22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, технологічні обмеження, АРІ </a:t>
            </a:r>
          </a:p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Охорона об'єктів права з використанням ШІ: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консультування та реєстрація</a:t>
            </a:r>
          </a:p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Виявлення та фіксація порушень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. </a:t>
            </a:r>
            <a:r>
              <a:rPr lang="uk-UA" sz="24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Промпт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як доказ</a:t>
            </a:r>
          </a:p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Захист через розробника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</a:t>
            </a:r>
            <a:b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скарга, вилучення з </a:t>
            </a:r>
            <a:r>
              <a:rPr lang="en-US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AI-outputs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та з </a:t>
            </a:r>
            <a:r>
              <a:rPr lang="uk-UA" sz="200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датасету</a:t>
            </a:r>
            <a:endParaRPr lang="uk-UA" sz="20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  <a:p>
            <a:pPr marL="457200" indent="-457200">
              <a:buAutoNum type="arabicPeriod"/>
            </a:pPr>
            <a:r>
              <a:rPr lang="uk-UA" sz="2400" b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Захист через третіх осіб</a:t>
            </a: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: </a:t>
            </a:r>
            <a:r>
              <a:rPr lang="uk-UA" sz="20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медіація, суд, правоохоронні органи</a:t>
            </a:r>
            <a:endParaRPr lang="uk-UA" sz="20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8BC15-0428-2D91-43FC-A332E4797F53}"/>
              </a:ext>
            </a:extLst>
          </p:cNvPr>
          <p:cNvSpPr txBox="1"/>
          <p:nvPr/>
        </p:nvSpPr>
        <p:spPr>
          <a:xfrm>
            <a:off x="563306" y="132972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Правовласникам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1267C-EADB-BA6A-41A3-CDBA37177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21" y="300832"/>
            <a:ext cx="1701887" cy="965250"/>
          </a:xfrm>
          <a:prstGeom prst="rect">
            <a:avLst/>
          </a:prstGeom>
        </p:spPr>
      </p:pic>
      <p:pic>
        <p:nvPicPr>
          <p:cNvPr id="6" name="Picture 5" descr="A person writing in a book&#10;&#10;Description automatically generated">
            <a:extLst>
              <a:ext uri="{FF2B5EF4-FFF2-40B4-BE49-F238E27FC236}">
                <a16:creationId xmlns:a16="http://schemas.microsoft.com/office/drawing/2014/main" id="{F5AC463B-B434-7962-E74A-EBE03502E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4850"/>
            <a:ext cx="1503518" cy="19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4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blicis Groupe - Half-Year Financial Report - For the Six Months Ended  June 30, 2020">
            <a:extLst>
              <a:ext uri="{FF2B5EF4-FFF2-40B4-BE49-F238E27FC236}">
                <a16:creationId xmlns:a16="http://schemas.microsoft.com/office/drawing/2014/main" id="{19D3A5AA-BC42-5E9E-565E-A883C314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7" y="404664"/>
            <a:ext cx="759649" cy="7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E2E9E-11E0-8DFE-961A-D8FCB985FA2E}"/>
              </a:ext>
            </a:extLst>
          </p:cNvPr>
          <p:cNvSpPr txBox="1"/>
          <p:nvPr/>
        </p:nvSpPr>
        <p:spPr>
          <a:xfrm>
            <a:off x="617823" y="3067935"/>
            <a:ext cx="8130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Рекомендації за окремими напрями використання ШІ</a:t>
            </a:r>
          </a:p>
          <a:p>
            <a:pPr marL="457200" indent="-457200">
              <a:buAutoNum type="arabicPeriod"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Приклади умов використання окремих систем ГШІ</a:t>
            </a:r>
          </a:p>
          <a:p>
            <a:pPr marL="457200" indent="-457200">
              <a:buAutoNum type="arabicPeriod"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Маркування</a:t>
            </a:r>
          </a:p>
          <a:p>
            <a:pPr marL="457200" indent="-457200">
              <a:buAutoNum type="arabicPeriod"/>
            </a:pPr>
            <a:r>
              <a:rPr lang="uk-UA" sz="240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Чек-лист як проаналізувати договір</a:t>
            </a:r>
            <a:endParaRPr lang="uk-UA" sz="160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8BC15-0428-2D91-43FC-A332E4797F53}"/>
              </a:ext>
            </a:extLst>
          </p:cNvPr>
          <p:cNvSpPr txBox="1"/>
          <p:nvPr/>
        </p:nvSpPr>
        <p:spPr>
          <a:xfrm>
            <a:off x="597699" y="148478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Користувачам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1267C-EADB-BA6A-41A3-CDBA37177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91734"/>
            <a:ext cx="1701887" cy="965250"/>
          </a:xfrm>
          <a:prstGeom prst="rect">
            <a:avLst/>
          </a:prstGeom>
        </p:spPr>
      </p:pic>
      <p:pic>
        <p:nvPicPr>
          <p:cNvPr id="6" name="Picture 5" descr="A group of people looking at a model&#10;&#10;Description automatically generated">
            <a:extLst>
              <a:ext uri="{FF2B5EF4-FFF2-40B4-BE49-F238E27FC236}">
                <a16:creationId xmlns:a16="http://schemas.microsoft.com/office/drawing/2014/main" id="{20D18C32-AC43-7A58-7F9D-8808BC3F94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7240"/>
            <a:ext cx="1851084" cy="23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9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052736"/>
            <a:ext cx="8382000" cy="52629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sz="4400" b="1" dirty="0"/>
              <a:t>Coming soon!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2400" b="1" dirty="0"/>
          </a:p>
          <a:p>
            <a:pPr algn="ctr"/>
            <a:endParaRPr lang="uk-UA" sz="2400" b="1" dirty="0">
              <a:solidFill>
                <a:srgbClr val="3D6279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b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spc="0" dirty="0">
                <a:hlinkClick r:id="rId4"/>
              </a:rPr>
              <a:t>elena.andriyenko@publicisgroupe.com</a:t>
            </a:r>
            <a:r>
              <a:rPr lang="en-US" sz="2400" spc="0" dirty="0"/>
              <a:t>  </a:t>
            </a:r>
          </a:p>
          <a:p>
            <a:pPr algn="ctr"/>
            <a:r>
              <a:rPr lang="en-US" sz="2400" spc="0" dirty="0"/>
              <a:t>+380504698574</a:t>
            </a:r>
          </a:p>
          <a:p>
            <a:pPr algn="ctr"/>
            <a:endParaRPr lang="en-US" sz="2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uk-UA" sz="1600" b="1" spc="0" dirty="0">
                <a:solidFill>
                  <a:srgbClr val="0070C0"/>
                </a:solidFill>
              </a:rPr>
              <a:t>Для генерації ілюстрацій використано ШІ:  </a:t>
            </a:r>
            <a:r>
              <a:rPr lang="en-US" sz="1600" b="1" spc="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</a:t>
            </a:r>
            <a:endParaRPr lang="en-US" sz="1600" b="1" spc="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A3D73-5679-65D9-9F2B-5CC0526087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01" t="11151" r="10101" b="11150"/>
          <a:stretch/>
        </p:blipFill>
        <p:spPr>
          <a:xfrm>
            <a:off x="3563888" y="2129066"/>
            <a:ext cx="2609804" cy="2541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2" descr="Publicis Groupe - Half-Year Financial Report - For the Six Months Ended  June 30, 2020">
            <a:extLst>
              <a:ext uri="{FF2B5EF4-FFF2-40B4-BE49-F238E27FC236}">
                <a16:creationId xmlns:a16="http://schemas.microsoft.com/office/drawing/2014/main" id="{2C4EE4C2-0055-0144-8247-6898B47D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" y="422783"/>
            <a:ext cx="1012865" cy="9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089C9F-A6C9-A563-3FD2-EF0E1A349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099" y="276425"/>
            <a:ext cx="1701887" cy="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496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Blue and ribbons templat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ppt/theme/themeOverride2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ppt/theme/themeOverride3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ppt/theme/themeOverride4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ppt/theme/themeOverride5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08EE9-BC9B-48A0-9915-52B7EE8658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1_Blue and ribbons template Segoe</Template>
  <TotalTime>38384</TotalTime>
  <Words>512</Words>
  <Application>Microsoft Office PowerPoint</Application>
  <PresentationFormat>On-screen Show (4:3)</PresentationFormat>
  <Paragraphs>52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1_Blue and ribbons template Segoe</vt:lpstr>
      <vt:lpstr>Белый текст и шрифт Courier для слайдов с кодом</vt:lpstr>
      <vt:lpstr>Рекомендації щодо відповідального використання ШІ: питання права інтелектуальної власності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ДП "ССМ"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Elena Andriyenko</dc:creator>
  <cp:lastModifiedBy>Elena Andriyenko</cp:lastModifiedBy>
  <cp:revision>251</cp:revision>
  <dcterms:created xsi:type="dcterms:W3CDTF">2017-11-07T06:30:01Z</dcterms:created>
  <dcterms:modified xsi:type="dcterms:W3CDTF">2024-11-01T11:05:25Z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TC102867059990</vt:lpwstr>
  </property>
</Properties>
</file>