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82" r:id="rId4"/>
    <p:sldId id="258" r:id="rId5"/>
    <p:sldId id="259" r:id="rId6"/>
    <p:sldId id="283" r:id="rId7"/>
    <p:sldId id="284" r:id="rId8"/>
    <p:sldId id="285" r:id="rId9"/>
    <p:sldId id="286" r:id="rId10"/>
    <p:sldId id="281" r:id="rId11"/>
    <p:sldId id="270" r:id="rId12"/>
    <p:sldId id="260" r:id="rId13"/>
    <p:sldId id="287" r:id="rId14"/>
    <p:sldId id="288" r:id="rId15"/>
    <p:sldId id="289" r:id="rId16"/>
    <p:sldId id="290" r:id="rId17"/>
    <p:sldId id="268" r:id="rId18"/>
  </p:sldIdLst>
  <p:sldSz cx="13455650" cy="7569200"/>
  <p:notesSz cx="10693400" cy="75692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озділ за замовчуванням" id="{144B8DBB-5FCE-40DB-85FA-718CF7F4B800}">
          <p14:sldIdLst>
            <p14:sldId id="256"/>
            <p14:sldId id="257"/>
            <p14:sldId id="282"/>
            <p14:sldId id="258"/>
            <p14:sldId id="259"/>
            <p14:sldId id="283"/>
            <p14:sldId id="284"/>
            <p14:sldId id="285"/>
            <p14:sldId id="286"/>
            <p14:sldId id="281"/>
            <p14:sldId id="270"/>
            <p14:sldId id="260"/>
            <p14:sldId id="287"/>
            <p14:sldId id="288"/>
            <p14:sldId id="289"/>
            <p14:sldId id="290"/>
            <p14:sldId id="268"/>
          </p14:sldIdLst>
        </p14:section>
      </p14:sectionLst>
    </p:ext>
    <p:ext uri="{EFAFB233-063F-42B5-8137-9DF3F51BA10A}">
      <p15:sldGuideLst xmlns:p15="http://schemas.microsoft.com/office/powerpoint/2012/main">
        <p15:guide id="1" orient="horz" pos="2880" userDrawn="1">
          <p15:clr>
            <a:srgbClr val="A4A3A4"/>
          </p15:clr>
        </p15:guide>
        <p15:guide id="2" pos="271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600" y="90"/>
      </p:cViewPr>
      <p:guideLst>
        <p:guide orient="horz" pos="2880"/>
        <p:guide pos="271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009175" y="2346454"/>
            <a:ext cx="11437303" cy="430887"/>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018349" y="4238754"/>
            <a:ext cx="9418955"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561237" y="6628893"/>
            <a:ext cx="12333174" cy="430887"/>
          </a:xfrm>
        </p:spPr>
        <p:txBody>
          <a:bodyPr lIns="0" tIns="0" rIns="0" bIns="0"/>
          <a:lstStyle>
            <a:lvl1pPr>
              <a:defRPr sz="2800" b="0" i="0">
                <a:solidFill>
                  <a:schemeClr val="bg1"/>
                </a:solidFill>
                <a:latin typeface="Roboto Lt"/>
                <a:cs typeface="Roboto Lt"/>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561237" y="6628893"/>
            <a:ext cx="12333174" cy="430887"/>
          </a:xfrm>
        </p:spPr>
        <p:txBody>
          <a:bodyPr lIns="0" tIns="0" rIns="0" bIns="0"/>
          <a:lstStyle>
            <a:lvl1pPr>
              <a:defRPr sz="2800" b="0" i="0">
                <a:solidFill>
                  <a:schemeClr val="bg1"/>
                </a:solidFill>
                <a:latin typeface="Roboto Lt"/>
                <a:cs typeface="Roboto Lt"/>
              </a:defRPr>
            </a:lvl1pPr>
          </a:lstStyle>
          <a:p>
            <a:endParaRPr/>
          </a:p>
        </p:txBody>
      </p:sp>
      <p:sp>
        <p:nvSpPr>
          <p:cNvPr id="3" name="Holder 3"/>
          <p:cNvSpPr>
            <a:spLocks noGrp="1"/>
          </p:cNvSpPr>
          <p:nvPr>
            <p:ph sz="half" idx="2"/>
          </p:nvPr>
        </p:nvSpPr>
        <p:spPr>
          <a:xfrm>
            <a:off x="672783" y="1740918"/>
            <a:ext cx="5853208"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929660" y="1740918"/>
            <a:ext cx="5853208"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3450856" cy="7564120"/>
          </a:xfrm>
          <a:custGeom>
            <a:avLst/>
            <a:gdLst/>
            <a:ahLst/>
            <a:cxnLst/>
            <a:rect l="l" t="t" r="r" b="b"/>
            <a:pathLst>
              <a:path w="10689590" h="7564120">
                <a:moveTo>
                  <a:pt x="10689336" y="0"/>
                </a:moveTo>
                <a:lnTo>
                  <a:pt x="0" y="0"/>
                </a:lnTo>
                <a:lnTo>
                  <a:pt x="0" y="7563611"/>
                </a:lnTo>
                <a:lnTo>
                  <a:pt x="10689336" y="7563611"/>
                </a:lnTo>
                <a:lnTo>
                  <a:pt x="10689336" y="0"/>
                </a:lnTo>
                <a:close/>
              </a:path>
            </a:pathLst>
          </a:custGeom>
          <a:solidFill>
            <a:srgbClr val="002948"/>
          </a:solidFill>
        </p:spPr>
        <p:txBody>
          <a:bodyPr wrap="square" lIns="0" tIns="0" rIns="0" bIns="0" rtlCol="0"/>
          <a:lstStyle/>
          <a:p>
            <a:endParaRPr sz="1800"/>
          </a:p>
        </p:txBody>
      </p:sp>
      <p:pic>
        <p:nvPicPr>
          <p:cNvPr id="17" name="bg object 17"/>
          <p:cNvPicPr/>
          <p:nvPr/>
        </p:nvPicPr>
        <p:blipFill>
          <a:blip r:embed="rId2" cstate="print"/>
          <a:stretch>
            <a:fillRect/>
          </a:stretch>
        </p:blipFill>
        <p:spPr>
          <a:xfrm>
            <a:off x="571464" y="399287"/>
            <a:ext cx="1440170" cy="1394460"/>
          </a:xfrm>
          <a:prstGeom prst="rect">
            <a:avLst/>
          </a:prstGeom>
        </p:spPr>
      </p:pic>
      <p:sp>
        <p:nvSpPr>
          <p:cNvPr id="2" name="Holder 2"/>
          <p:cNvSpPr>
            <a:spLocks noGrp="1"/>
          </p:cNvSpPr>
          <p:nvPr>
            <p:ph type="title"/>
          </p:nvPr>
        </p:nvSpPr>
        <p:spPr>
          <a:xfrm>
            <a:off x="561237" y="6628893"/>
            <a:ext cx="12333174" cy="430887"/>
          </a:xfrm>
        </p:spPr>
        <p:txBody>
          <a:bodyPr lIns="0" tIns="0" rIns="0" bIns="0"/>
          <a:lstStyle>
            <a:lvl1pPr>
              <a:defRPr sz="2800" b="0" i="0">
                <a:solidFill>
                  <a:schemeClr val="bg1"/>
                </a:solidFill>
                <a:latin typeface="Roboto Lt"/>
                <a:cs typeface="Roboto L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3450856" cy="7564120"/>
          </a:xfrm>
          <a:custGeom>
            <a:avLst/>
            <a:gdLst/>
            <a:ahLst/>
            <a:cxnLst/>
            <a:rect l="l" t="t" r="r" b="b"/>
            <a:pathLst>
              <a:path w="10689590" h="7564120">
                <a:moveTo>
                  <a:pt x="10689336" y="0"/>
                </a:moveTo>
                <a:lnTo>
                  <a:pt x="0" y="0"/>
                </a:lnTo>
                <a:lnTo>
                  <a:pt x="0" y="7563611"/>
                </a:lnTo>
                <a:lnTo>
                  <a:pt x="10689336" y="7563611"/>
                </a:lnTo>
                <a:lnTo>
                  <a:pt x="10689336" y="0"/>
                </a:lnTo>
                <a:close/>
              </a:path>
            </a:pathLst>
          </a:custGeom>
          <a:solidFill>
            <a:srgbClr val="002948"/>
          </a:solidFill>
        </p:spPr>
        <p:txBody>
          <a:bodyPr wrap="square" lIns="0" tIns="0" rIns="0" bIns="0" rtlCol="0"/>
          <a:lstStyle/>
          <a:p>
            <a:endParaRPr sz="1800"/>
          </a:p>
        </p:txBody>
      </p:sp>
      <p:pic>
        <p:nvPicPr>
          <p:cNvPr id="17" name="bg object 17"/>
          <p:cNvPicPr/>
          <p:nvPr/>
        </p:nvPicPr>
        <p:blipFill>
          <a:blip r:embed="rId2" cstate="print"/>
          <a:stretch>
            <a:fillRect/>
          </a:stretch>
        </p:blipFill>
        <p:spPr>
          <a:xfrm>
            <a:off x="571464" y="399287"/>
            <a:ext cx="1440170" cy="1394460"/>
          </a:xfrm>
          <a:prstGeom prst="rect">
            <a:avLst/>
          </a:prstGeom>
        </p:spPr>
      </p:pic>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3450856" cy="7564120"/>
          </a:xfrm>
          <a:custGeom>
            <a:avLst/>
            <a:gdLst/>
            <a:ahLst/>
            <a:cxnLst/>
            <a:rect l="l" t="t" r="r" b="b"/>
            <a:pathLst>
              <a:path w="10689590" h="7564120">
                <a:moveTo>
                  <a:pt x="10689336" y="0"/>
                </a:moveTo>
                <a:lnTo>
                  <a:pt x="0" y="0"/>
                </a:lnTo>
                <a:lnTo>
                  <a:pt x="0" y="7563611"/>
                </a:lnTo>
                <a:lnTo>
                  <a:pt x="10689336" y="7563611"/>
                </a:lnTo>
                <a:lnTo>
                  <a:pt x="10689336" y="0"/>
                </a:lnTo>
                <a:close/>
              </a:path>
            </a:pathLst>
          </a:custGeom>
          <a:solidFill>
            <a:srgbClr val="002948"/>
          </a:solidFill>
        </p:spPr>
        <p:txBody>
          <a:bodyPr wrap="square" lIns="0" tIns="0" rIns="0" bIns="0" rtlCol="0"/>
          <a:lstStyle/>
          <a:p>
            <a:endParaRPr sz="1800"/>
          </a:p>
        </p:txBody>
      </p:sp>
      <p:sp>
        <p:nvSpPr>
          <p:cNvPr id="2" name="Holder 2"/>
          <p:cNvSpPr>
            <a:spLocks noGrp="1"/>
          </p:cNvSpPr>
          <p:nvPr>
            <p:ph type="title"/>
          </p:nvPr>
        </p:nvSpPr>
        <p:spPr>
          <a:xfrm>
            <a:off x="561237" y="6628894"/>
            <a:ext cx="12333174" cy="430887"/>
          </a:xfrm>
          <a:prstGeom prst="rect">
            <a:avLst/>
          </a:prstGeom>
        </p:spPr>
        <p:txBody>
          <a:bodyPr wrap="square" lIns="0" tIns="0" rIns="0" bIns="0">
            <a:spAutoFit/>
          </a:bodyPr>
          <a:lstStyle>
            <a:lvl1pPr>
              <a:defRPr sz="2800" b="0" i="0">
                <a:solidFill>
                  <a:schemeClr val="bg1"/>
                </a:solidFill>
                <a:latin typeface="Roboto Lt"/>
                <a:cs typeface="Roboto Lt"/>
              </a:defRPr>
            </a:lvl1pPr>
          </a:lstStyle>
          <a:p>
            <a:endParaRPr/>
          </a:p>
        </p:txBody>
      </p:sp>
      <p:sp>
        <p:nvSpPr>
          <p:cNvPr id="3" name="Holder 3"/>
          <p:cNvSpPr>
            <a:spLocks noGrp="1"/>
          </p:cNvSpPr>
          <p:nvPr>
            <p:ph type="body" idx="1"/>
          </p:nvPr>
        </p:nvSpPr>
        <p:spPr>
          <a:xfrm>
            <a:off x="545131" y="1347624"/>
            <a:ext cx="12365391" cy="276999"/>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574921" y="7039358"/>
            <a:ext cx="4305808"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72782" y="7039358"/>
            <a:ext cx="3094800"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11/1/2024</a:t>
            </a:fld>
            <a:endParaRPr lang="en-US"/>
          </a:p>
        </p:txBody>
      </p:sp>
      <p:sp>
        <p:nvSpPr>
          <p:cNvPr id="6" name="Holder 6"/>
          <p:cNvSpPr>
            <a:spLocks noGrp="1"/>
          </p:cNvSpPr>
          <p:nvPr>
            <p:ph type="sldNum" sz="quarter" idx="7"/>
          </p:nvPr>
        </p:nvSpPr>
        <p:spPr>
          <a:xfrm>
            <a:off x="9688068" y="7039358"/>
            <a:ext cx="3094800"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187">
        <a:defRPr>
          <a:latin typeface="+mn-lt"/>
          <a:ea typeface="+mn-ea"/>
          <a:cs typeface="+mn-cs"/>
        </a:defRPr>
      </a:lvl2pPr>
      <a:lvl3pPr marL="914374">
        <a:defRPr>
          <a:latin typeface="+mn-lt"/>
          <a:ea typeface="+mn-ea"/>
          <a:cs typeface="+mn-cs"/>
        </a:defRPr>
      </a:lvl3pPr>
      <a:lvl4pPr marL="1371560">
        <a:defRPr>
          <a:latin typeface="+mn-lt"/>
          <a:ea typeface="+mn-ea"/>
          <a:cs typeface="+mn-cs"/>
        </a:defRPr>
      </a:lvl4pPr>
      <a:lvl5pPr marL="1828747">
        <a:defRPr>
          <a:latin typeface="+mn-lt"/>
          <a:ea typeface="+mn-ea"/>
          <a:cs typeface="+mn-cs"/>
        </a:defRPr>
      </a:lvl5pPr>
      <a:lvl6pPr marL="2285934">
        <a:defRPr>
          <a:latin typeface="+mn-lt"/>
          <a:ea typeface="+mn-ea"/>
          <a:cs typeface="+mn-cs"/>
        </a:defRPr>
      </a:lvl6pPr>
      <a:lvl7pPr marL="2743121">
        <a:defRPr>
          <a:latin typeface="+mn-lt"/>
          <a:ea typeface="+mn-ea"/>
          <a:cs typeface="+mn-cs"/>
        </a:defRPr>
      </a:lvl7pPr>
      <a:lvl8pPr marL="3200307">
        <a:defRPr>
          <a:latin typeface="+mn-lt"/>
          <a:ea typeface="+mn-ea"/>
          <a:cs typeface="+mn-cs"/>
        </a:defRPr>
      </a:lvl8pPr>
      <a:lvl9pPr marL="3657494">
        <a:defRPr>
          <a:latin typeface="+mn-lt"/>
          <a:ea typeface="+mn-ea"/>
          <a:cs typeface="+mn-cs"/>
        </a:defRPr>
      </a:lvl9pPr>
    </p:bodyStyle>
    <p:otherStyle>
      <a:lvl1pPr marL="0">
        <a:defRPr>
          <a:latin typeface="+mn-lt"/>
          <a:ea typeface="+mn-ea"/>
          <a:cs typeface="+mn-cs"/>
        </a:defRPr>
      </a:lvl1pPr>
      <a:lvl2pPr marL="457187">
        <a:defRPr>
          <a:latin typeface="+mn-lt"/>
          <a:ea typeface="+mn-ea"/>
          <a:cs typeface="+mn-cs"/>
        </a:defRPr>
      </a:lvl2pPr>
      <a:lvl3pPr marL="914374">
        <a:defRPr>
          <a:latin typeface="+mn-lt"/>
          <a:ea typeface="+mn-ea"/>
          <a:cs typeface="+mn-cs"/>
        </a:defRPr>
      </a:lvl3pPr>
      <a:lvl4pPr marL="1371560">
        <a:defRPr>
          <a:latin typeface="+mn-lt"/>
          <a:ea typeface="+mn-ea"/>
          <a:cs typeface="+mn-cs"/>
        </a:defRPr>
      </a:lvl4pPr>
      <a:lvl5pPr marL="1828747">
        <a:defRPr>
          <a:latin typeface="+mn-lt"/>
          <a:ea typeface="+mn-ea"/>
          <a:cs typeface="+mn-cs"/>
        </a:defRPr>
      </a:lvl5pPr>
      <a:lvl6pPr marL="2285934">
        <a:defRPr>
          <a:latin typeface="+mn-lt"/>
          <a:ea typeface="+mn-ea"/>
          <a:cs typeface="+mn-cs"/>
        </a:defRPr>
      </a:lvl6pPr>
      <a:lvl7pPr marL="2743121">
        <a:defRPr>
          <a:latin typeface="+mn-lt"/>
          <a:ea typeface="+mn-ea"/>
          <a:cs typeface="+mn-cs"/>
        </a:defRPr>
      </a:lvl7pPr>
      <a:lvl8pPr marL="3200307">
        <a:defRPr>
          <a:latin typeface="+mn-lt"/>
          <a:ea typeface="+mn-ea"/>
          <a:cs typeface="+mn-cs"/>
        </a:defRPr>
      </a:lvl8pPr>
      <a:lvl9pPr marL="3657494">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zakononline.com.ua/documents/show/294226___29429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994025" y="3022600"/>
            <a:ext cx="8061148" cy="1064394"/>
          </a:xfrm>
          <a:prstGeom prst="rect">
            <a:avLst/>
          </a:prstGeom>
        </p:spPr>
        <p:txBody>
          <a:bodyPr vert="horz" wrap="square" lIns="0" tIns="12700" rIns="0" bIns="0" rtlCol="0">
            <a:spAutoFit/>
          </a:bodyPr>
          <a:lstStyle/>
          <a:p>
            <a:pPr marL="12699" algn="ctr">
              <a:lnSpc>
                <a:spcPts val="4105"/>
              </a:lnSpc>
              <a:spcBef>
                <a:spcPts val="100"/>
              </a:spcBef>
            </a:pPr>
            <a:r>
              <a:rPr lang="uk-UA" sz="3600" spc="-220" dirty="0">
                <a:solidFill>
                  <a:srgbClr val="FFFF00"/>
                </a:solidFill>
                <a:latin typeface="Roboto Condensed Light" panose="02000000000000000000" pitchFamily="2" charset="0"/>
                <a:ea typeface="Roboto Condensed Light" panose="02000000000000000000" pitchFamily="2" charset="0"/>
                <a:cs typeface="Roboto Lt"/>
              </a:rPr>
              <a:t>Стягнення упущеної вигоди при розгляді </a:t>
            </a:r>
            <a:r>
              <a:rPr lang="en-US" sz="3600" spc="-220" dirty="0">
                <a:solidFill>
                  <a:srgbClr val="FFFF00"/>
                </a:solidFill>
                <a:latin typeface="Roboto Condensed Light" panose="02000000000000000000" pitchFamily="2" charset="0"/>
                <a:ea typeface="Roboto Condensed Light" panose="02000000000000000000" pitchFamily="2" charset="0"/>
                <a:cs typeface="Roboto Lt"/>
              </a:rPr>
              <a:t>IP-</a:t>
            </a:r>
            <a:r>
              <a:rPr lang="uk-UA" sz="3600" spc="-220" dirty="0">
                <a:solidFill>
                  <a:srgbClr val="FFFF00"/>
                </a:solidFill>
                <a:latin typeface="Roboto Condensed Light" panose="02000000000000000000" pitchFamily="2" charset="0"/>
                <a:ea typeface="Roboto Condensed Light" panose="02000000000000000000" pitchFamily="2" charset="0"/>
                <a:cs typeface="Roboto Lt"/>
              </a:rPr>
              <a:t>спорів  – чи є виключна правова проблема?</a:t>
            </a:r>
            <a:endParaRPr lang="ru-RU" sz="3600" spc="-220" dirty="0">
              <a:solidFill>
                <a:srgbClr val="FFFF00"/>
              </a:solidFill>
              <a:latin typeface="Roboto Condensed Light" panose="02000000000000000000" pitchFamily="2" charset="0"/>
              <a:ea typeface="Roboto Condensed Light" panose="02000000000000000000" pitchFamily="2" charset="0"/>
              <a:cs typeface="Roboto Lt"/>
            </a:endParaRPr>
          </a:p>
        </p:txBody>
      </p:sp>
      <p:sp>
        <p:nvSpPr>
          <p:cNvPr id="3" name="object 3"/>
          <p:cNvSpPr txBox="1"/>
          <p:nvPr/>
        </p:nvSpPr>
        <p:spPr>
          <a:xfrm>
            <a:off x="2155827" y="5842001"/>
            <a:ext cx="4196715" cy="705321"/>
          </a:xfrm>
          <a:prstGeom prst="rect">
            <a:avLst/>
          </a:prstGeom>
        </p:spPr>
        <p:txBody>
          <a:bodyPr vert="horz" wrap="square" lIns="0" tIns="12700" rIns="0" bIns="0" rtlCol="0">
            <a:spAutoFit/>
          </a:bodyPr>
          <a:lstStyle/>
          <a:p>
            <a:pPr marL="12699">
              <a:lnSpc>
                <a:spcPts val="2735"/>
              </a:lnSpc>
              <a:spcBef>
                <a:spcPts val="100"/>
              </a:spcBef>
            </a:pPr>
            <a:r>
              <a:rPr sz="2400" spc="-55" dirty="0">
                <a:solidFill>
                  <a:srgbClr val="FFFFFF"/>
                </a:solidFill>
                <a:latin typeface="Roboto Lt"/>
                <a:cs typeface="Roboto Lt"/>
              </a:rPr>
              <a:t> </a:t>
            </a:r>
            <a:r>
              <a:rPr lang="uk-UA" sz="2400" spc="-170" dirty="0" smtClean="0">
                <a:solidFill>
                  <a:srgbClr val="FFFFFF"/>
                </a:solidFill>
                <a:latin typeface="Roboto Lt"/>
                <a:cs typeface="Roboto Lt"/>
              </a:rPr>
              <a:t>01</a:t>
            </a:r>
            <a:r>
              <a:rPr lang="en-US" sz="2400" spc="-170" dirty="0" smtClean="0">
                <a:solidFill>
                  <a:srgbClr val="FFFFFF"/>
                </a:solidFill>
                <a:latin typeface="Roboto Lt"/>
                <a:cs typeface="Roboto Lt"/>
              </a:rPr>
              <a:t> </a:t>
            </a:r>
            <a:r>
              <a:rPr lang="uk-UA" sz="2400" spc="-170" dirty="0" smtClean="0">
                <a:solidFill>
                  <a:srgbClr val="FFFFFF"/>
                </a:solidFill>
                <a:latin typeface="Roboto Lt"/>
                <a:cs typeface="Roboto Lt"/>
              </a:rPr>
              <a:t>листопада </a:t>
            </a:r>
            <a:r>
              <a:rPr sz="2400" spc="-170" dirty="0">
                <a:solidFill>
                  <a:srgbClr val="FFFFFF"/>
                </a:solidFill>
                <a:latin typeface="Roboto Lt"/>
                <a:cs typeface="Roboto Lt"/>
              </a:rPr>
              <a:t>20</a:t>
            </a:r>
            <a:r>
              <a:rPr sz="2400" spc="-180" dirty="0">
                <a:solidFill>
                  <a:srgbClr val="FFFFFF"/>
                </a:solidFill>
                <a:latin typeface="Roboto Lt"/>
                <a:cs typeface="Roboto Lt"/>
              </a:rPr>
              <a:t>2</a:t>
            </a:r>
            <a:r>
              <a:rPr lang="uk-UA" sz="2400" spc="-165" dirty="0">
                <a:solidFill>
                  <a:srgbClr val="FFFFFF"/>
                </a:solidFill>
                <a:latin typeface="Roboto Lt"/>
                <a:cs typeface="Roboto Lt"/>
              </a:rPr>
              <a:t>4</a:t>
            </a:r>
            <a:r>
              <a:rPr sz="2400" spc="-45" dirty="0">
                <a:solidFill>
                  <a:srgbClr val="FFFFFF"/>
                </a:solidFill>
                <a:latin typeface="Roboto Lt"/>
                <a:cs typeface="Roboto Lt"/>
              </a:rPr>
              <a:t> </a:t>
            </a:r>
            <a:r>
              <a:rPr sz="2400" spc="-180" dirty="0">
                <a:solidFill>
                  <a:srgbClr val="FFFFFF"/>
                </a:solidFill>
                <a:latin typeface="Roboto Lt"/>
                <a:cs typeface="Roboto Lt"/>
              </a:rPr>
              <a:t>р</a:t>
            </a:r>
            <a:r>
              <a:rPr sz="2400" spc="-165" dirty="0">
                <a:solidFill>
                  <a:srgbClr val="FFFFFF"/>
                </a:solidFill>
                <a:latin typeface="Roboto Lt"/>
                <a:cs typeface="Roboto Lt"/>
              </a:rPr>
              <a:t>оку</a:t>
            </a:r>
            <a:endParaRPr sz="2400" dirty="0">
              <a:latin typeface="Roboto Lt"/>
              <a:cs typeface="Roboto Lt"/>
            </a:endParaRPr>
          </a:p>
          <a:p>
            <a:pPr marL="12699">
              <a:lnSpc>
                <a:spcPts val="2735"/>
              </a:lnSpc>
            </a:pPr>
            <a:r>
              <a:rPr sz="2400" spc="-185" dirty="0">
                <a:solidFill>
                  <a:srgbClr val="FFFFFF"/>
                </a:solidFill>
                <a:latin typeface="Roboto Lt"/>
                <a:cs typeface="Roboto Lt"/>
              </a:rPr>
              <a:t>м</a:t>
            </a:r>
            <a:r>
              <a:rPr sz="2400" spc="-60" dirty="0">
                <a:solidFill>
                  <a:srgbClr val="FFFFFF"/>
                </a:solidFill>
                <a:latin typeface="Roboto Lt"/>
                <a:cs typeface="Roboto Lt"/>
              </a:rPr>
              <a:t>.</a:t>
            </a:r>
            <a:r>
              <a:rPr sz="2400" spc="-45" dirty="0">
                <a:solidFill>
                  <a:srgbClr val="FFFFFF"/>
                </a:solidFill>
                <a:latin typeface="Roboto Lt"/>
                <a:cs typeface="Roboto Lt"/>
              </a:rPr>
              <a:t> </a:t>
            </a:r>
            <a:r>
              <a:rPr lang="uk-UA" sz="2400" spc="-120" dirty="0">
                <a:solidFill>
                  <a:srgbClr val="FFFFFF"/>
                </a:solidFill>
                <a:latin typeface="Roboto Lt"/>
                <a:cs typeface="Roboto Lt"/>
              </a:rPr>
              <a:t>Київ</a:t>
            </a:r>
            <a:endParaRPr sz="2400" dirty="0">
              <a:latin typeface="Roboto Lt"/>
              <a:cs typeface="Roboto 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319AB13-CF5D-485C-82E0-756E1642B433}"/>
              </a:ext>
            </a:extLst>
          </p:cNvPr>
          <p:cNvSpPr>
            <a:spLocks noGrp="1"/>
          </p:cNvSpPr>
          <p:nvPr>
            <p:ph type="ctrTitle"/>
          </p:nvPr>
        </p:nvSpPr>
        <p:spPr>
          <a:xfrm>
            <a:off x="2003425" y="279400"/>
            <a:ext cx="9089390" cy="738664"/>
          </a:xfrm>
        </p:spPr>
        <p:txBody>
          <a:bodyPr/>
          <a:lstStyle/>
          <a:p>
            <a:pPr algn="ctr"/>
            <a:r>
              <a:rPr lang="uk-UA" sz="2400" dirty="0">
                <a:solidFill>
                  <a:srgbClr val="FFFF00"/>
                </a:solidFill>
                <a:latin typeface="Roboto Condensed Light" panose="02000000000000000000" pitchFamily="2" charset="0"/>
                <a:ea typeface="Times New Roman" panose="02020603050405020304" pitchFamily="18" charset="0"/>
                <a:cs typeface="Times New Roman" panose="02020603050405020304" pitchFamily="18" charset="0"/>
              </a:rPr>
              <a:t>Постанова КЦС ВС від 19 травня 2022 року у справі № 592/108/19 (провадження № 61-13596св21)</a:t>
            </a:r>
            <a:endParaRPr lang="uk-UA" sz="2400" dirty="0">
              <a:solidFill>
                <a:srgbClr val="FFFF00"/>
              </a:solidFill>
            </a:endParaRPr>
          </a:p>
        </p:txBody>
      </p:sp>
      <p:sp>
        <p:nvSpPr>
          <p:cNvPr id="3" name="Підзаголовок 2">
            <a:extLst>
              <a:ext uri="{FF2B5EF4-FFF2-40B4-BE49-F238E27FC236}">
                <a16:creationId xmlns:a16="http://schemas.microsoft.com/office/drawing/2014/main" id="{1FE1B51D-D491-491C-B175-1DD54889A998}"/>
              </a:ext>
            </a:extLst>
          </p:cNvPr>
          <p:cNvSpPr>
            <a:spLocks noGrp="1"/>
          </p:cNvSpPr>
          <p:nvPr>
            <p:ph type="subTitle" idx="4"/>
          </p:nvPr>
        </p:nvSpPr>
        <p:spPr>
          <a:xfrm>
            <a:off x="860425" y="1193801"/>
            <a:ext cx="11658600" cy="6478697"/>
          </a:xfrm>
        </p:spPr>
        <p:txBody>
          <a:bodyPr/>
          <a:lstStyle/>
          <a:p>
            <a:pPr algn="just"/>
            <a:r>
              <a:rPr lang="uk-UA" sz="2100" dirty="0">
                <a:solidFill>
                  <a:schemeClr val="bg1"/>
                </a:solidFill>
                <a:latin typeface="Roboto Condensed Light" panose="02000000000000000000" pitchFamily="2" charset="0"/>
                <a:ea typeface="Roboto Condensed Light" panose="02000000000000000000" pitchFamily="2" charset="0"/>
              </a:rPr>
              <a:t>Позивачеві стало відомо, що відповідачі використовують корисну модель «Спосіб автоматизованого здійснення закупівлі і продажу товарів та послуг» шляхом організації та проведення торгів (аукціонів) за допомогою (з використанням) програмного продукту «</a:t>
            </a:r>
            <a:r>
              <a:rPr lang="en-US" sz="2100" dirty="0">
                <a:solidFill>
                  <a:schemeClr val="bg1"/>
                </a:solidFill>
                <a:latin typeface="Roboto Condensed Light" panose="02000000000000000000" pitchFamily="2" charset="0"/>
                <a:ea typeface="Roboto Condensed Light" panose="02000000000000000000" pitchFamily="2" charset="0"/>
              </a:rPr>
              <a:t>APS-Forest», </a:t>
            </a:r>
            <a:r>
              <a:rPr lang="uk-UA" sz="2100" dirty="0">
                <a:solidFill>
                  <a:schemeClr val="bg1"/>
                </a:solidFill>
                <a:latin typeface="Roboto Condensed Light" panose="02000000000000000000" pitchFamily="2" charset="0"/>
                <a:ea typeface="Roboto Condensed Light" panose="02000000000000000000" pitchFamily="2" charset="0"/>
              </a:rPr>
              <a:t>що належить ДП «ЛІАЦ», способом, який абсолютно ідентичний формулі корисної моделі, захищеної патентом № НОМЕР_1. Просив </a:t>
            </a:r>
            <a:r>
              <a:rPr lang="ru-RU" sz="2100" dirty="0" err="1">
                <a:solidFill>
                  <a:schemeClr val="bg1"/>
                </a:solidFill>
                <a:latin typeface="Roboto Condensed Light" panose="02000000000000000000" pitchFamily="2" charset="0"/>
                <a:ea typeface="Roboto Condensed Light" panose="02000000000000000000" pitchFamily="2" charset="0"/>
              </a:rPr>
              <a:t>заборонити</a:t>
            </a:r>
            <a:r>
              <a:rPr lang="ru-RU" sz="2100" dirty="0">
                <a:solidFill>
                  <a:schemeClr val="bg1"/>
                </a:solidFill>
                <a:latin typeface="Roboto Condensed Light" panose="02000000000000000000" pitchFamily="2" charset="0"/>
                <a:ea typeface="Roboto Condensed Light" panose="02000000000000000000" pitchFamily="2" charset="0"/>
              </a:rPr>
              <a:t> </a:t>
            </a:r>
            <a:r>
              <a:rPr lang="ru-RU" sz="2100" dirty="0" err="1">
                <a:solidFill>
                  <a:schemeClr val="bg1"/>
                </a:solidFill>
                <a:latin typeface="Roboto Condensed Light" panose="02000000000000000000" pitchFamily="2" charset="0"/>
                <a:ea typeface="Roboto Condensed Light" panose="02000000000000000000" pitchFamily="2" charset="0"/>
              </a:rPr>
              <a:t>використання</a:t>
            </a:r>
            <a:r>
              <a:rPr lang="ru-RU" sz="2100" dirty="0">
                <a:solidFill>
                  <a:schemeClr val="bg1"/>
                </a:solidFill>
                <a:latin typeface="Roboto Condensed Light" panose="02000000000000000000" pitchFamily="2" charset="0"/>
                <a:ea typeface="Roboto Condensed Light" panose="02000000000000000000" pitchFamily="2" charset="0"/>
              </a:rPr>
              <a:t> </a:t>
            </a:r>
            <a:r>
              <a:rPr lang="ru-RU" sz="2100" dirty="0" err="1">
                <a:solidFill>
                  <a:schemeClr val="bg1"/>
                </a:solidFill>
                <a:latin typeface="Roboto Condensed Light" panose="02000000000000000000" pitchFamily="2" charset="0"/>
                <a:ea typeface="Roboto Condensed Light" panose="02000000000000000000" pitchFamily="2" charset="0"/>
              </a:rPr>
              <a:t>об`єкта</a:t>
            </a:r>
            <a:r>
              <a:rPr lang="ru-RU" sz="2100" dirty="0">
                <a:solidFill>
                  <a:schemeClr val="bg1"/>
                </a:solidFill>
                <a:latin typeface="Roboto Condensed Light" panose="02000000000000000000" pitchFamily="2" charset="0"/>
                <a:ea typeface="Roboto Condensed Light" panose="02000000000000000000" pitchFamily="2" charset="0"/>
              </a:rPr>
              <a:t> </a:t>
            </a:r>
            <a:r>
              <a:rPr lang="ru-RU" sz="2100" dirty="0" err="1">
                <a:solidFill>
                  <a:schemeClr val="bg1"/>
                </a:solidFill>
                <a:latin typeface="Roboto Condensed Light" panose="02000000000000000000" pitchFamily="2" charset="0"/>
                <a:ea typeface="Roboto Condensed Light" panose="02000000000000000000" pitchFamily="2" charset="0"/>
              </a:rPr>
              <a:t>інтелектуальної</a:t>
            </a:r>
            <a:r>
              <a:rPr lang="ru-RU" sz="2100" dirty="0">
                <a:solidFill>
                  <a:schemeClr val="bg1"/>
                </a:solidFill>
                <a:latin typeface="Roboto Condensed Light" panose="02000000000000000000" pitchFamily="2" charset="0"/>
                <a:ea typeface="Roboto Condensed Light" panose="02000000000000000000" pitchFamily="2" charset="0"/>
              </a:rPr>
              <a:t> </a:t>
            </a:r>
            <a:r>
              <a:rPr lang="ru-RU" sz="2100" dirty="0" err="1">
                <a:solidFill>
                  <a:schemeClr val="bg1"/>
                </a:solidFill>
                <a:latin typeface="Roboto Condensed Light" panose="02000000000000000000" pitchFamily="2" charset="0"/>
                <a:ea typeface="Roboto Condensed Light" panose="02000000000000000000" pitchFamily="2" charset="0"/>
              </a:rPr>
              <a:t>власності</a:t>
            </a:r>
            <a:r>
              <a:rPr lang="ru-RU" sz="2100" dirty="0">
                <a:solidFill>
                  <a:schemeClr val="bg1"/>
                </a:solidFill>
                <a:latin typeface="Roboto Condensed Light" panose="02000000000000000000" pitchFamily="2" charset="0"/>
                <a:ea typeface="Roboto Condensed Light" panose="02000000000000000000" pitchFamily="2" charset="0"/>
              </a:rPr>
              <a:t> та </a:t>
            </a:r>
            <a:r>
              <a:rPr lang="ru-RU" sz="2100" dirty="0" err="1">
                <a:solidFill>
                  <a:schemeClr val="bg1"/>
                </a:solidFill>
                <a:latin typeface="Roboto Condensed Light" panose="02000000000000000000" pitchFamily="2" charset="0"/>
                <a:ea typeface="Roboto Condensed Light" panose="02000000000000000000" pitchFamily="2" charset="0"/>
              </a:rPr>
              <a:t>стягнути</a:t>
            </a:r>
            <a:r>
              <a:rPr lang="ru-RU" sz="2100" dirty="0">
                <a:solidFill>
                  <a:schemeClr val="bg1"/>
                </a:solidFill>
                <a:latin typeface="Roboto Condensed Light" panose="02000000000000000000" pitchFamily="2" charset="0"/>
                <a:ea typeface="Roboto Condensed Light" panose="02000000000000000000" pitchFamily="2" charset="0"/>
              </a:rPr>
              <a:t> </a:t>
            </a:r>
            <a:r>
              <a:rPr lang="ru-RU" sz="2100" dirty="0" err="1">
                <a:solidFill>
                  <a:schemeClr val="bg1"/>
                </a:solidFill>
                <a:latin typeface="Roboto Condensed Light" panose="02000000000000000000" pitchFamily="2" charset="0"/>
                <a:ea typeface="Roboto Condensed Light" panose="02000000000000000000" pitchFamily="2" charset="0"/>
              </a:rPr>
              <a:t>збитки</a:t>
            </a:r>
            <a:r>
              <a:rPr lang="ru-RU" sz="2100" dirty="0">
                <a:solidFill>
                  <a:schemeClr val="bg1"/>
                </a:solidFill>
                <a:latin typeface="Roboto Condensed Light" panose="02000000000000000000" pitchFamily="2" charset="0"/>
                <a:ea typeface="Roboto Condensed Light" panose="02000000000000000000" pitchFamily="2" charset="0"/>
              </a:rPr>
              <a:t>.</a:t>
            </a:r>
          </a:p>
          <a:p>
            <a:pPr algn="just"/>
            <a:endParaRPr lang="ru-RU" sz="2100" dirty="0">
              <a:solidFill>
                <a:schemeClr val="bg1"/>
              </a:solidFill>
              <a:latin typeface="Roboto Condensed Light" panose="02000000000000000000" pitchFamily="2" charset="0"/>
              <a:ea typeface="Roboto Condensed Light" panose="02000000000000000000" pitchFamily="2" charset="0"/>
            </a:endParaRPr>
          </a:p>
          <a:p>
            <a:pPr algn="just"/>
            <a:r>
              <a:rPr lang="ru-RU" sz="2100" dirty="0">
                <a:solidFill>
                  <a:srgbClr val="00B050"/>
                </a:solidFill>
                <a:latin typeface="Roboto Condensed Light" panose="02000000000000000000" pitchFamily="2" charset="0"/>
                <a:ea typeface="Roboto Condensed Light" panose="02000000000000000000" pitchFamily="2" charset="0"/>
              </a:rPr>
              <a:t>ВІДМОВА з </a:t>
            </a:r>
            <a:r>
              <a:rPr lang="ru-RU" sz="2100" dirty="0" err="1">
                <a:solidFill>
                  <a:srgbClr val="00B050"/>
                </a:solidFill>
                <a:latin typeface="Roboto Condensed Light" panose="02000000000000000000" pitchFamily="2" charset="0"/>
                <a:ea typeface="Roboto Condensed Light" panose="02000000000000000000" pitchFamily="2" charset="0"/>
              </a:rPr>
              <a:t>підстав</a:t>
            </a:r>
            <a:r>
              <a:rPr lang="ru-RU" sz="2100" dirty="0">
                <a:solidFill>
                  <a:srgbClr val="00B050"/>
                </a:solidFill>
                <a:latin typeface="Roboto Condensed Light" panose="02000000000000000000" pitchFamily="2" charset="0"/>
                <a:ea typeface="Roboto Condensed Light" panose="02000000000000000000" pitchFamily="2" charset="0"/>
              </a:rPr>
              <a:t>: </a:t>
            </a:r>
            <a:r>
              <a:rPr lang="ru-RU" sz="2100" dirty="0">
                <a:solidFill>
                  <a:schemeClr val="bg1"/>
                </a:solidFill>
                <a:latin typeface="Roboto Condensed Light" panose="02000000000000000000" pitchFamily="2" charset="0"/>
                <a:ea typeface="Roboto Condensed Light" panose="02000000000000000000" pitchFamily="2" charset="0"/>
              </a:rPr>
              <a:t>1) </a:t>
            </a:r>
            <a:r>
              <a:rPr lang="ru-RU" sz="2100" dirty="0" err="1">
                <a:solidFill>
                  <a:schemeClr val="bg1"/>
                </a:solidFill>
                <a:latin typeface="Roboto Condensed Light" panose="02000000000000000000" pitchFamily="2" charset="0"/>
                <a:ea typeface="Roboto Condensed Light" panose="02000000000000000000" pitchFamily="2" charset="0"/>
              </a:rPr>
              <a:t>позивачем</a:t>
            </a:r>
            <a:r>
              <a:rPr lang="ru-RU" sz="2100" dirty="0">
                <a:solidFill>
                  <a:schemeClr val="bg1"/>
                </a:solidFill>
                <a:latin typeface="Roboto Condensed Light" panose="02000000000000000000" pitchFamily="2" charset="0"/>
                <a:ea typeface="Roboto Condensed Light" panose="02000000000000000000" pitchFamily="2" charset="0"/>
              </a:rPr>
              <a:t> не доведено </a:t>
            </a:r>
            <a:r>
              <a:rPr lang="ru-RU" sz="2100" dirty="0" err="1">
                <a:solidFill>
                  <a:schemeClr val="bg1"/>
                </a:solidFill>
                <a:latin typeface="Roboto Condensed Light" panose="02000000000000000000" pitchFamily="2" charset="0"/>
                <a:ea typeface="Roboto Condensed Light" panose="02000000000000000000" pitchFamily="2" charset="0"/>
              </a:rPr>
              <a:t>таке</a:t>
            </a:r>
            <a:r>
              <a:rPr lang="ru-RU" sz="2100" dirty="0">
                <a:solidFill>
                  <a:schemeClr val="bg1"/>
                </a:solidFill>
                <a:latin typeface="Roboto Condensed Light" panose="02000000000000000000" pitchFamily="2" charset="0"/>
                <a:ea typeface="Roboto Condensed Light" panose="02000000000000000000" pitchFamily="2" charset="0"/>
              </a:rPr>
              <a:t> </a:t>
            </a:r>
            <a:r>
              <a:rPr lang="ru-RU" sz="2100" dirty="0" err="1">
                <a:solidFill>
                  <a:schemeClr val="bg1"/>
                </a:solidFill>
                <a:latin typeface="Roboto Condensed Light" panose="02000000000000000000" pitchFamily="2" charset="0"/>
                <a:ea typeface="Roboto Condensed Light" panose="02000000000000000000" pitchFamily="2" charset="0"/>
              </a:rPr>
              <a:t>використання</a:t>
            </a:r>
            <a:r>
              <a:rPr lang="ru-RU" sz="2100" dirty="0">
                <a:solidFill>
                  <a:schemeClr val="bg1"/>
                </a:solidFill>
                <a:latin typeface="Roboto Condensed Light" panose="02000000000000000000" pitchFamily="2" charset="0"/>
                <a:ea typeface="Roboto Condensed Light" panose="02000000000000000000" pitchFamily="2" charset="0"/>
              </a:rPr>
              <a:t> </a:t>
            </a:r>
            <a:r>
              <a:rPr lang="ru-RU" sz="2100" dirty="0" err="1">
                <a:solidFill>
                  <a:schemeClr val="bg1"/>
                </a:solidFill>
                <a:latin typeface="Roboto Condensed Light" panose="02000000000000000000" pitchFamily="2" charset="0"/>
                <a:ea typeface="Roboto Condensed Light" panose="02000000000000000000" pitchFamily="2" charset="0"/>
              </a:rPr>
              <a:t>відповідачем</a:t>
            </a:r>
            <a:r>
              <a:rPr lang="ru-RU" sz="2100" dirty="0">
                <a:solidFill>
                  <a:schemeClr val="bg1"/>
                </a:solidFill>
                <a:latin typeface="Roboto Condensed Light" panose="02000000000000000000" pitchFamily="2" charset="0"/>
                <a:ea typeface="Roboto Condensed Light" panose="02000000000000000000" pitchFamily="2" charset="0"/>
              </a:rPr>
              <a:t> </a:t>
            </a:r>
            <a:r>
              <a:rPr lang="ru-RU" sz="2100" dirty="0" err="1">
                <a:solidFill>
                  <a:schemeClr val="bg1"/>
                </a:solidFill>
                <a:latin typeface="Roboto Condensed Light" panose="02000000000000000000" pitchFamily="2" charset="0"/>
                <a:ea typeface="Roboto Condensed Light" panose="02000000000000000000" pitchFamily="2" charset="0"/>
              </a:rPr>
              <a:t>програмного</a:t>
            </a:r>
            <a:r>
              <a:rPr lang="ru-RU" sz="2100" dirty="0">
                <a:solidFill>
                  <a:schemeClr val="bg1"/>
                </a:solidFill>
                <a:latin typeface="Roboto Condensed Light" panose="02000000000000000000" pitchFamily="2" charset="0"/>
                <a:ea typeface="Roboto Condensed Light" panose="02000000000000000000" pitchFamily="2" charset="0"/>
              </a:rPr>
              <a:t> </a:t>
            </a:r>
            <a:r>
              <a:rPr lang="ru-RU" sz="2100" dirty="0" err="1">
                <a:solidFill>
                  <a:schemeClr val="bg1"/>
                </a:solidFill>
                <a:latin typeface="Roboto Condensed Light" panose="02000000000000000000" pitchFamily="2" charset="0"/>
                <a:ea typeface="Roboto Condensed Light" panose="02000000000000000000" pitchFamily="2" charset="0"/>
              </a:rPr>
              <a:t>забезпечення</a:t>
            </a:r>
            <a:r>
              <a:rPr lang="ru-RU" sz="2100" dirty="0">
                <a:solidFill>
                  <a:schemeClr val="bg1"/>
                </a:solidFill>
                <a:latin typeface="Roboto Condensed Light" panose="02000000000000000000" pitchFamily="2" charset="0"/>
                <a:ea typeface="Roboto Condensed Light" panose="02000000000000000000" pitchFamily="2" charset="0"/>
              </a:rPr>
              <a:t>, на яке </a:t>
            </a:r>
            <a:r>
              <a:rPr lang="ru-RU" sz="2100" dirty="0" err="1">
                <a:solidFill>
                  <a:schemeClr val="bg1"/>
                </a:solidFill>
                <a:latin typeface="Roboto Condensed Light" panose="02000000000000000000" pitchFamily="2" charset="0"/>
                <a:ea typeface="Roboto Condensed Light" panose="02000000000000000000" pitchFamily="2" charset="0"/>
              </a:rPr>
              <a:t>він</a:t>
            </a:r>
            <a:r>
              <a:rPr lang="ru-RU" sz="2100" dirty="0">
                <a:solidFill>
                  <a:schemeClr val="bg1"/>
                </a:solidFill>
                <a:latin typeface="Roboto Condensed Light" panose="02000000000000000000" pitchFamily="2" charset="0"/>
                <a:ea typeface="Roboto Condensed Light" panose="02000000000000000000" pitchFamily="2" charset="0"/>
              </a:rPr>
              <a:t> </a:t>
            </a:r>
            <a:r>
              <a:rPr lang="ru-RU" sz="2100" dirty="0" err="1">
                <a:solidFill>
                  <a:schemeClr val="bg1"/>
                </a:solidFill>
                <a:latin typeface="Roboto Condensed Light" panose="02000000000000000000" pitchFamily="2" charset="0"/>
                <a:ea typeface="Roboto Condensed Light" panose="02000000000000000000" pitchFamily="2" charset="0"/>
              </a:rPr>
              <a:t>отримав</a:t>
            </a:r>
            <a:r>
              <a:rPr lang="ru-RU" sz="2100" dirty="0">
                <a:solidFill>
                  <a:schemeClr val="bg1"/>
                </a:solidFill>
                <a:latin typeface="Roboto Condensed Light" panose="02000000000000000000" pitchFamily="2" charset="0"/>
                <a:ea typeface="Roboto Condensed Light" panose="02000000000000000000" pitchFamily="2" charset="0"/>
              </a:rPr>
              <a:t> патент, яке </a:t>
            </a:r>
            <a:r>
              <a:rPr lang="ru-RU" sz="2100" dirty="0" err="1">
                <a:solidFill>
                  <a:schemeClr val="bg1"/>
                </a:solidFill>
                <a:latin typeface="Roboto Condensed Light" panose="02000000000000000000" pitchFamily="2" charset="0"/>
                <a:ea typeface="Roboto Condensed Light" panose="02000000000000000000" pitchFamily="2" charset="0"/>
              </a:rPr>
              <a:t>визнається</a:t>
            </a:r>
            <a:r>
              <a:rPr lang="ru-RU" sz="2100" dirty="0">
                <a:solidFill>
                  <a:schemeClr val="bg1"/>
                </a:solidFill>
                <a:latin typeface="Roboto Condensed Light" panose="02000000000000000000" pitchFamily="2" charset="0"/>
                <a:ea typeface="Roboto Condensed Light" panose="02000000000000000000" pitchFamily="2" charset="0"/>
              </a:rPr>
              <a:t> </a:t>
            </a:r>
            <a:r>
              <a:rPr lang="ru-RU" sz="2100" dirty="0" err="1">
                <a:solidFill>
                  <a:schemeClr val="bg1"/>
                </a:solidFill>
                <a:latin typeface="Roboto Condensed Light" panose="02000000000000000000" pitchFamily="2" charset="0"/>
                <a:ea typeface="Roboto Condensed Light" panose="02000000000000000000" pitchFamily="2" charset="0"/>
              </a:rPr>
              <a:t>законодавцем</a:t>
            </a:r>
            <a:r>
              <a:rPr lang="ru-RU" sz="2100" dirty="0">
                <a:solidFill>
                  <a:schemeClr val="bg1"/>
                </a:solidFill>
                <a:latin typeface="Roboto Condensed Light" panose="02000000000000000000" pitchFamily="2" charset="0"/>
                <a:ea typeface="Roboto Condensed Light" panose="02000000000000000000" pitchFamily="2" charset="0"/>
              </a:rPr>
              <a:t>, як </a:t>
            </a:r>
            <a:r>
              <a:rPr lang="ru-RU" sz="2100" dirty="0" err="1">
                <a:solidFill>
                  <a:schemeClr val="bg1"/>
                </a:solidFill>
                <a:latin typeface="Roboto Condensed Light" panose="02000000000000000000" pitchFamily="2" charset="0"/>
                <a:ea typeface="Roboto Condensed Light" panose="02000000000000000000" pitchFamily="2" charset="0"/>
              </a:rPr>
              <a:t>використання</a:t>
            </a:r>
            <a:r>
              <a:rPr lang="ru-RU" sz="2100" dirty="0">
                <a:solidFill>
                  <a:schemeClr val="bg1"/>
                </a:solidFill>
                <a:latin typeface="Roboto Condensed Light" panose="02000000000000000000" pitchFamily="2" charset="0"/>
                <a:ea typeface="Roboto Condensed Light" panose="02000000000000000000" pitchFamily="2" charset="0"/>
              </a:rPr>
              <a:t> </a:t>
            </a:r>
            <a:r>
              <a:rPr lang="ru-RU" sz="2100" dirty="0" err="1">
                <a:solidFill>
                  <a:schemeClr val="bg1"/>
                </a:solidFill>
                <a:latin typeface="Roboto Condensed Light" panose="02000000000000000000" pitchFamily="2" charset="0"/>
                <a:ea typeface="Roboto Condensed Light" panose="02000000000000000000" pitchFamily="2" charset="0"/>
              </a:rPr>
              <a:t>винаходу</a:t>
            </a:r>
            <a:r>
              <a:rPr lang="ru-RU" sz="2100" dirty="0">
                <a:solidFill>
                  <a:schemeClr val="bg1"/>
                </a:solidFill>
                <a:latin typeface="Roboto Condensed Light" panose="02000000000000000000" pitchFamily="2" charset="0"/>
                <a:ea typeface="Roboto Condensed Light" panose="02000000000000000000" pitchFamily="2" charset="0"/>
              </a:rPr>
              <a:t> (</a:t>
            </a:r>
            <a:r>
              <a:rPr lang="ru-RU" sz="2100" dirty="0" err="1">
                <a:solidFill>
                  <a:schemeClr val="bg1"/>
                </a:solidFill>
                <a:latin typeface="Roboto Condensed Light" panose="02000000000000000000" pitchFamily="2" charset="0"/>
                <a:ea typeface="Roboto Condensed Light" panose="02000000000000000000" pitchFamily="2" charset="0"/>
              </a:rPr>
              <a:t>корисної</a:t>
            </a:r>
            <a:r>
              <a:rPr lang="ru-RU" sz="2100" dirty="0">
                <a:solidFill>
                  <a:schemeClr val="bg1"/>
                </a:solidFill>
                <a:latin typeface="Roboto Condensed Light" panose="02000000000000000000" pitchFamily="2" charset="0"/>
                <a:ea typeface="Roboto Condensed Light" panose="02000000000000000000" pitchFamily="2" charset="0"/>
              </a:rPr>
              <a:t> </a:t>
            </a:r>
            <a:r>
              <a:rPr lang="ru-RU" sz="2100" dirty="0" err="1">
                <a:solidFill>
                  <a:schemeClr val="bg1"/>
                </a:solidFill>
                <a:latin typeface="Roboto Condensed Light" panose="02000000000000000000" pitchFamily="2" charset="0"/>
                <a:ea typeface="Roboto Condensed Light" panose="02000000000000000000" pitchFamily="2" charset="0"/>
              </a:rPr>
              <a:t>моделі</a:t>
            </a:r>
            <a:r>
              <a:rPr lang="ru-RU" sz="2100" dirty="0">
                <a:solidFill>
                  <a:schemeClr val="bg1"/>
                </a:solidFill>
                <a:latin typeface="Roboto Condensed Light" panose="02000000000000000000" pitchFamily="2" charset="0"/>
                <a:ea typeface="Roboto Condensed Light" panose="02000000000000000000" pitchFamily="2" charset="0"/>
              </a:rPr>
              <a:t>).</a:t>
            </a:r>
          </a:p>
          <a:p>
            <a:pPr algn="just"/>
            <a:endParaRPr lang="ru-RU" sz="2100" dirty="0">
              <a:solidFill>
                <a:schemeClr val="bg1"/>
              </a:solidFill>
              <a:latin typeface="Roboto Condensed Light" panose="02000000000000000000" pitchFamily="2" charset="0"/>
              <a:ea typeface="Roboto Condensed Light" panose="02000000000000000000" pitchFamily="2" charset="0"/>
            </a:endParaRPr>
          </a:p>
          <a:p>
            <a:pPr algn="just"/>
            <a:r>
              <a:rPr lang="ru-RU" sz="2100" dirty="0">
                <a:solidFill>
                  <a:schemeClr val="bg1"/>
                </a:solidFill>
                <a:latin typeface="Roboto Condensed Light" panose="02000000000000000000" pitchFamily="2" charset="0"/>
                <a:ea typeface="Roboto Condensed Light" panose="02000000000000000000" pitchFamily="2" charset="0"/>
              </a:rPr>
              <a:t>2) </a:t>
            </a:r>
            <a:r>
              <a:rPr lang="uk-UA" sz="2100" dirty="0">
                <a:solidFill>
                  <a:schemeClr val="bg1"/>
                </a:solidFill>
                <a:latin typeface="Roboto Condensed Light" panose="02000000000000000000" pitchFamily="2" charset="0"/>
                <a:ea typeface="Roboto Condensed Light" panose="02000000000000000000" pitchFamily="2" charset="0"/>
              </a:rPr>
              <a:t>Стягнення збитків є одним із видів цивільно-правової відповідальності, для застосування якої потрібна наявність усіх елементів складу цивільного правопорушення, а саме: протиправної поведінки, збитків, причинного зв`язку між протиправною поведінкою боржника та збитками і вини. За відсутності хоча б одного з цих елементів цивільна відповідальність не настає. За таких обставин, </a:t>
            </a:r>
            <a:r>
              <a:rPr lang="uk-UA" sz="2100" b="1" i="1" dirty="0">
                <a:solidFill>
                  <a:schemeClr val="bg1"/>
                </a:solidFill>
                <a:latin typeface="Roboto Condensed Light" panose="02000000000000000000" pitchFamily="2" charset="0"/>
                <a:ea typeface="Roboto Condensed Light" panose="02000000000000000000" pitchFamily="2" charset="0"/>
              </a:rPr>
              <a:t>встановивши відсутність протиправної поведінки відповідачів</a:t>
            </a:r>
            <a:r>
              <a:rPr lang="uk-UA" sz="2100" dirty="0">
                <a:solidFill>
                  <a:schemeClr val="bg1"/>
                </a:solidFill>
                <a:latin typeface="Roboto Condensed Light" panose="02000000000000000000" pitchFamily="2" charset="0"/>
                <a:ea typeface="Roboto Condensed Light" panose="02000000000000000000" pitchFamily="2" charset="0"/>
              </a:rPr>
              <a:t>, суд дійшов обґрунтованого висновку про відмову в задоволенні позовних вимог.</a:t>
            </a:r>
          </a:p>
          <a:p>
            <a:pPr algn="just"/>
            <a:endParaRPr lang="uk-UA" sz="2200"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3104252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843BF73-3865-4E6B-BB7C-454B51D0C716}"/>
              </a:ext>
            </a:extLst>
          </p:cNvPr>
          <p:cNvSpPr>
            <a:spLocks noGrp="1"/>
          </p:cNvSpPr>
          <p:nvPr>
            <p:ph type="ctrTitle"/>
          </p:nvPr>
        </p:nvSpPr>
        <p:spPr>
          <a:xfrm>
            <a:off x="2183130" y="355600"/>
            <a:ext cx="9726295" cy="677108"/>
          </a:xfrm>
        </p:spPr>
        <p:txBody>
          <a:bodyPr/>
          <a:lstStyle/>
          <a:p>
            <a:pPr algn="ctr"/>
            <a:r>
              <a:rPr lang="uk-UA" sz="2200" dirty="0">
                <a:solidFill>
                  <a:srgbClr val="FFFF00"/>
                </a:solidFill>
                <a:latin typeface="Roboto Condensed Light" panose="02000000000000000000" pitchFamily="2" charset="0"/>
                <a:ea typeface="Times New Roman" panose="02020603050405020304" pitchFamily="18" charset="0"/>
                <a:cs typeface="Times New Roman" panose="02020603050405020304" pitchFamily="18" charset="0"/>
              </a:rPr>
              <a:t>Постанова ВП ВС від 05 грудня 2018 року у справі № 552/561/17 (провадження № 14-479цс18</a:t>
            </a:r>
            <a:r>
              <a:rPr lang="uk-UA" sz="1800" dirty="0">
                <a:latin typeface="Roboto Condensed Light" panose="02000000000000000000" pitchFamily="2" charset="0"/>
                <a:ea typeface="Times New Roman" panose="02020603050405020304" pitchFamily="18" charset="0"/>
                <a:cs typeface="Times New Roman" panose="02020603050405020304" pitchFamily="18" charset="0"/>
              </a:rPr>
              <a:t>)</a:t>
            </a:r>
            <a:endParaRPr lang="uk-UA" sz="2000" dirty="0">
              <a:solidFill>
                <a:srgbClr val="FFFF00"/>
              </a:solidFill>
              <a:latin typeface="Roboto Condensed Light" panose="02000000000000000000" pitchFamily="2" charset="0"/>
              <a:ea typeface="Roboto Condensed Light" panose="02000000000000000000" pitchFamily="2" charset="0"/>
            </a:endParaRPr>
          </a:p>
        </p:txBody>
      </p:sp>
      <p:sp>
        <p:nvSpPr>
          <p:cNvPr id="3" name="Підзаголовок 2">
            <a:extLst>
              <a:ext uri="{FF2B5EF4-FFF2-40B4-BE49-F238E27FC236}">
                <a16:creationId xmlns:a16="http://schemas.microsoft.com/office/drawing/2014/main" id="{EAA57538-74E1-406A-B727-357C7382C145}"/>
              </a:ext>
            </a:extLst>
          </p:cNvPr>
          <p:cNvSpPr>
            <a:spLocks noGrp="1"/>
          </p:cNvSpPr>
          <p:nvPr>
            <p:ph type="subTitle" idx="4"/>
          </p:nvPr>
        </p:nvSpPr>
        <p:spPr>
          <a:xfrm>
            <a:off x="860425" y="1491663"/>
            <a:ext cx="11506200" cy="5355312"/>
          </a:xfrm>
        </p:spPr>
        <p:txBody>
          <a:bodyPr/>
          <a:lstStyle/>
          <a:p>
            <a:pPr algn="just"/>
            <a:r>
              <a:rPr lang="uk-UA" sz="22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Позивач просила суд визнати дії ПП «</a:t>
            </a:r>
            <a:r>
              <a:rPr lang="uk-UA" sz="2200" dirty="0" err="1">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Екобіз</a:t>
            </a:r>
            <a:r>
              <a:rPr lang="uk-UA" sz="22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 щодо виробництва та реалізації гелю «ІНФОРМАЦІЯ_1» незаконними та такими, що порушують її право інтелектуальної власності на знак для товарів та послуг «ІНФОРМАЦІЯ_1» за свідоцтвом України від 10 листопада 2014 року № НОМЕР_2 та промисловий зразок № НОМЕР_1 упаковки для засобу «ІНФОРМАЦІЯ_1», згідно патенту від 10 грудня 2014 року № НОМЕР_1, власником яких вона є. Також просила суд стягнути з ПП «</a:t>
            </a:r>
            <a:r>
              <a:rPr lang="uk-UA" sz="2200" dirty="0" err="1">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Екобіз</a:t>
            </a:r>
            <a:r>
              <a:rPr lang="uk-UA" sz="22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 на її користь 100 тис. грн на відшкодування моральної шкоди, вилучити у ПП «</a:t>
            </a:r>
            <a:r>
              <a:rPr lang="uk-UA" sz="2200" dirty="0" err="1">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Екобіз</a:t>
            </a:r>
            <a:r>
              <a:rPr lang="uk-UA" sz="22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 виготовлений товар, знищити його та заборонити здійснювати виробництво та реалізацію гелю «ІНФОРМАЦІЯ_2» в будь-який спосіб споживачам з дати набрання рішенням законної сили.</a:t>
            </a:r>
          </a:p>
          <a:p>
            <a:endParaRPr lang="uk-UA" dirty="0"/>
          </a:p>
          <a:p>
            <a:r>
              <a:rPr lang="uk-UA" sz="2200" dirty="0">
                <a:solidFill>
                  <a:srgbClr val="00B050"/>
                </a:solidFill>
                <a:latin typeface="Roboto Condensed Light" panose="02000000000000000000" pitchFamily="2" charset="0"/>
                <a:ea typeface="Roboto Condensed Light" panose="02000000000000000000" pitchFamily="2" charset="0"/>
                <a:cs typeface="Times New Roman" panose="02020603050405020304" pitchFamily="18" charset="0"/>
              </a:rPr>
              <a:t>Позов задоволено з підстав: </a:t>
            </a:r>
            <a:r>
              <a:rPr lang="uk-UA" sz="22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суди дійшли обґрунтованого висновку про те, що право інтелектуальної власності позивачки, яка є власником промислового зразка та знаку для товарів і послуг, було порушено діями ПП «</a:t>
            </a:r>
            <a:r>
              <a:rPr lang="uk-UA" sz="2200" dirty="0" err="1">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Екобіз</a:t>
            </a:r>
            <a:r>
              <a:rPr lang="uk-UA" sz="22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 які полягали у виробництві та реалізації гелю «ІНФОРМАЦІЯ_2» без згоди власника, </a:t>
            </a:r>
            <a:r>
              <a:rPr lang="ru-RU" sz="22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а </a:t>
            </a:r>
            <a:r>
              <a:rPr lang="ru-RU" sz="2200" dirty="0" err="1">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отже</a:t>
            </a:r>
            <a:r>
              <a:rPr lang="ru-RU" sz="22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 з </a:t>
            </a:r>
            <a:r>
              <a:rPr lang="ru-RU" sz="2200" dirty="0" err="1">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відповідача</a:t>
            </a:r>
            <a:r>
              <a:rPr lang="ru-RU" sz="22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 на </a:t>
            </a:r>
            <a:r>
              <a:rPr lang="ru-RU" sz="2200" dirty="0" err="1">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користь</a:t>
            </a:r>
            <a:r>
              <a:rPr lang="ru-RU" sz="22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2200" dirty="0" err="1">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позивачки</a:t>
            </a:r>
            <a:r>
              <a:rPr lang="ru-RU" sz="22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2200" dirty="0" err="1">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підлягає</a:t>
            </a:r>
            <a:r>
              <a:rPr lang="ru-RU" sz="22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ru-RU" sz="2200" dirty="0" err="1">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стягненню</a:t>
            </a:r>
            <a:r>
              <a:rPr lang="ru-RU" sz="22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 моральна шкода (ст. 23 ЦК)</a:t>
            </a:r>
            <a:endParaRPr lang="uk-UA" sz="22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endParaRPr>
          </a:p>
        </p:txBody>
      </p:sp>
    </p:spTree>
    <p:extLst>
      <p:ext uri="{BB962C8B-B14F-4D97-AF65-F5344CB8AC3E}">
        <p14:creationId xmlns:p14="http://schemas.microsoft.com/office/powerpoint/2010/main" val="14435550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14347" y="461010"/>
            <a:ext cx="9356090" cy="751488"/>
          </a:xfrm>
          <a:prstGeom prst="rect">
            <a:avLst/>
          </a:prstGeom>
        </p:spPr>
        <p:txBody>
          <a:bodyPr vert="horz" wrap="square" lIns="0" tIns="12700" rIns="0" bIns="0" rtlCol="0">
            <a:spAutoFit/>
          </a:bodyPr>
          <a:lstStyle/>
          <a:p>
            <a:pPr marL="12699" algn="ctr">
              <a:spcBef>
                <a:spcPts val="100"/>
              </a:spcBef>
            </a:pPr>
            <a:r>
              <a:rPr lang="uk-UA" sz="2400" dirty="0">
                <a:solidFill>
                  <a:srgbClr val="FFFF00"/>
                </a:solidFill>
                <a:latin typeface="Roboto Condensed Light" panose="02000000000000000000" pitchFamily="2" charset="0"/>
                <a:ea typeface="Times New Roman" panose="02020603050405020304" pitchFamily="18" charset="0"/>
                <a:cs typeface="Times New Roman" panose="02020603050405020304" pitchFamily="18" charset="0"/>
              </a:rPr>
              <a:t>Постанова КЦС ВС від 17 грудня 2019 року у справі № 210/5206/16-ц (провадження № 61-39725св18)</a:t>
            </a:r>
            <a:endParaRPr sz="2400" dirty="0">
              <a:solidFill>
                <a:srgbClr val="FFFF00"/>
              </a:solidFill>
              <a:latin typeface="Roboto Condensed Light" panose="02000000000000000000" pitchFamily="2" charset="0"/>
              <a:ea typeface="Roboto Condensed Light" panose="02000000000000000000" pitchFamily="2" charset="0"/>
            </a:endParaRPr>
          </a:p>
        </p:txBody>
      </p:sp>
      <p:sp>
        <p:nvSpPr>
          <p:cNvPr id="3" name="object 3"/>
          <p:cNvSpPr txBox="1"/>
          <p:nvPr/>
        </p:nvSpPr>
        <p:spPr>
          <a:xfrm>
            <a:off x="784225" y="1498602"/>
            <a:ext cx="11734800" cy="5647443"/>
          </a:xfrm>
          <a:prstGeom prst="rect">
            <a:avLst/>
          </a:prstGeom>
        </p:spPr>
        <p:txBody>
          <a:bodyPr vert="horz" wrap="square" lIns="0" tIns="12065" rIns="0" bIns="0" rtlCol="0">
            <a:spAutoFit/>
          </a:bodyPr>
          <a:lstStyle/>
          <a:p>
            <a:pPr algn="just"/>
            <a:r>
              <a:rPr lang="uk-UA" sz="2000" dirty="0">
                <a:solidFill>
                  <a:schemeClr val="bg1"/>
                </a:solidFill>
                <a:latin typeface="Roboto Condensed Light" panose="02000000000000000000" pitchFamily="2" charset="0"/>
                <a:ea typeface="Roboto Condensed Light" panose="02000000000000000000" pitchFamily="2" charset="0"/>
              </a:rPr>
              <a:t>ОСОБА_1 та ОСОБА_2 у листопаді 2016 року звернулися до суду із позовом до  ПАТ «</a:t>
            </a:r>
            <a:r>
              <a:rPr lang="uk-UA" sz="2000" dirty="0" err="1">
                <a:solidFill>
                  <a:schemeClr val="bg1"/>
                </a:solidFill>
                <a:latin typeface="Roboto Condensed Light" panose="02000000000000000000" pitchFamily="2" charset="0"/>
                <a:ea typeface="Roboto Condensed Light" panose="02000000000000000000" pitchFamily="2" charset="0"/>
              </a:rPr>
              <a:t>АрселорМіттал</a:t>
            </a:r>
            <a:r>
              <a:rPr lang="uk-UA" sz="2000" dirty="0">
                <a:solidFill>
                  <a:schemeClr val="bg1"/>
                </a:solidFill>
                <a:latin typeface="Roboto Condensed Light" panose="02000000000000000000" pitchFamily="2" charset="0"/>
                <a:ea typeface="Roboto Condensed Light" panose="02000000000000000000" pitchFamily="2" charset="0"/>
              </a:rPr>
              <a:t> Кривий Ріг» про встановлення факту порушення прав інтелектуальної власності та відшкодування майнової шкоди.</a:t>
            </a:r>
          </a:p>
          <a:p>
            <a:pPr algn="just"/>
            <a:r>
              <a:rPr lang="uk-UA" sz="2000" dirty="0">
                <a:solidFill>
                  <a:schemeClr val="bg1"/>
                </a:solidFill>
                <a:latin typeface="Roboto Condensed Light" panose="02000000000000000000" pitchFamily="2" charset="0"/>
                <a:ea typeface="Roboto Condensed Light" panose="02000000000000000000" pitchFamily="2" charset="0"/>
              </a:rPr>
              <a:t>Позивачі обґрунтовували заявлені вимоги тим, що вони є власниками корисних моделей № НОМЕР_1 та № НОМЕР_2.  </a:t>
            </a:r>
          </a:p>
          <a:p>
            <a:pPr algn="just"/>
            <a:r>
              <a:rPr lang="uk-UA" sz="2000" dirty="0">
                <a:solidFill>
                  <a:schemeClr val="bg1"/>
                </a:solidFill>
                <a:latin typeface="Roboto Condensed Light" panose="02000000000000000000" pitchFamily="2" charset="0"/>
                <a:ea typeface="Roboto Condensed Light" panose="02000000000000000000" pitchFamily="2" charset="0"/>
              </a:rPr>
              <a:t>Позивачам стало відомо, що відповідач незаконно використовує метод тонкого грохочення, що ними запатентований, та вони, в свою чергу, не укладали ліцензійні договори з відповідачем, які б надавали йому право користування цим методом, чим спричинив їм матеріальні (майнові) збитки. </a:t>
            </a:r>
          </a:p>
          <a:p>
            <a:pPr algn="just"/>
            <a:r>
              <a:rPr lang="uk-UA" sz="2000" dirty="0">
                <a:solidFill>
                  <a:schemeClr val="bg1"/>
                </a:solidFill>
                <a:latin typeface="Roboto Condensed Light" panose="02000000000000000000" pitchFamily="2" charset="0"/>
                <a:ea typeface="Roboto Condensed Light" panose="02000000000000000000" pitchFamily="2" charset="0"/>
              </a:rPr>
              <a:t>Відповідно до висновку експертизи у сфері інтелектуальної власності від 29 липня 2016 року № 70/38-17 розмір матеріальної шкоди, яка заподіяна позивачам, як власникам Патенту України на корисну модель № НОМЕР_2, внаслідок використання корисної моделі у виробничому процесі на РЗФ № 2 гірничого департаменту відповідачем складає 185 383 743, 66 грн.</a:t>
            </a:r>
          </a:p>
          <a:p>
            <a:pPr algn="just"/>
            <a:endParaRPr lang="uk-UA" dirty="0">
              <a:solidFill>
                <a:schemeClr val="bg1"/>
              </a:solidFill>
              <a:latin typeface="Roboto Condensed Light" panose="02000000000000000000" pitchFamily="2" charset="0"/>
              <a:ea typeface="Roboto Condensed Light" panose="02000000000000000000" pitchFamily="2" charset="0"/>
            </a:endParaRPr>
          </a:p>
          <a:p>
            <a:pPr algn="just"/>
            <a:r>
              <a:rPr lang="uk-UA" sz="2000" dirty="0">
                <a:solidFill>
                  <a:srgbClr val="00B050"/>
                </a:solidFill>
                <a:latin typeface="Roboto Condensed Light" panose="02000000000000000000" pitchFamily="2" charset="0"/>
                <a:ea typeface="Roboto Condensed Light" panose="02000000000000000000" pitchFamily="2" charset="0"/>
              </a:rPr>
              <a:t>ВІДМОВА з підстав: 1)  </a:t>
            </a:r>
            <a:r>
              <a:rPr lang="ru-RU" sz="2000" dirty="0" err="1">
                <a:solidFill>
                  <a:schemeClr val="bg1"/>
                </a:solidFill>
                <a:latin typeface="Roboto Condensed Light" panose="02000000000000000000" pitchFamily="2" charset="0"/>
                <a:ea typeface="Roboto Condensed Light" panose="02000000000000000000" pitchFamily="2" charset="0"/>
              </a:rPr>
              <a:t>встановивши</a:t>
            </a:r>
            <a:r>
              <a:rPr lang="ru-RU" sz="2000" dirty="0">
                <a:solidFill>
                  <a:schemeClr val="bg1"/>
                </a:solidFill>
                <a:latin typeface="Roboto Condensed Light" panose="02000000000000000000" pitchFamily="2" charset="0"/>
                <a:ea typeface="Roboto Condensed Light" panose="02000000000000000000" pitchFamily="2" charset="0"/>
              </a:rPr>
              <a:t> на </a:t>
            </a:r>
            <a:r>
              <a:rPr lang="ru-RU" sz="2000" dirty="0" err="1">
                <a:solidFill>
                  <a:schemeClr val="bg1"/>
                </a:solidFill>
                <a:latin typeface="Roboto Condensed Light" panose="02000000000000000000" pitchFamily="2" charset="0"/>
                <a:ea typeface="Roboto Condensed Light" panose="02000000000000000000" pitchFamily="2" charset="0"/>
              </a:rPr>
              <a:t>підставі</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доказів</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яким</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надано</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належну</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правову</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оцінку</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ті</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обставини</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що</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позивач</a:t>
            </a:r>
            <a:r>
              <a:rPr lang="ru-RU" sz="2000" dirty="0">
                <a:solidFill>
                  <a:schemeClr val="bg1"/>
                </a:solidFill>
                <a:latin typeface="Roboto Condensed Light" panose="02000000000000000000" pitchFamily="2" charset="0"/>
                <a:ea typeface="Roboto Condensed Light" panose="02000000000000000000" pitchFamily="2" charset="0"/>
              </a:rPr>
              <a:t> не </a:t>
            </a:r>
            <a:r>
              <a:rPr lang="ru-RU" sz="2000" dirty="0" err="1">
                <a:solidFill>
                  <a:schemeClr val="bg1"/>
                </a:solidFill>
                <a:latin typeface="Roboto Condensed Light" panose="02000000000000000000" pitchFamily="2" charset="0"/>
                <a:ea typeface="Roboto Condensed Light" panose="02000000000000000000" pitchFamily="2" charset="0"/>
              </a:rPr>
              <a:t>довів</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що</a:t>
            </a:r>
            <a:r>
              <a:rPr lang="ru-RU" sz="2000" dirty="0">
                <a:solidFill>
                  <a:schemeClr val="bg1"/>
                </a:solidFill>
                <a:latin typeface="Roboto Condensed Light" panose="02000000000000000000" pitchFamily="2" charset="0"/>
                <a:ea typeface="Roboto Condensed Light" panose="02000000000000000000" pitchFamily="2" charset="0"/>
              </a:rPr>
              <a:t> ПАТ «</a:t>
            </a:r>
            <a:r>
              <a:rPr lang="ru-RU" sz="2000" dirty="0" err="1">
                <a:solidFill>
                  <a:schemeClr val="bg1"/>
                </a:solidFill>
                <a:latin typeface="Roboto Condensed Light" panose="02000000000000000000" pitchFamily="2" charset="0"/>
                <a:ea typeface="Roboto Condensed Light" panose="02000000000000000000" pitchFamily="2" charset="0"/>
              </a:rPr>
              <a:t>АрселорМіттал</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Кривий</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Ріг</a:t>
            </a:r>
            <a:r>
              <a:rPr lang="ru-RU" sz="2000" dirty="0">
                <a:solidFill>
                  <a:schemeClr val="bg1"/>
                </a:solidFill>
                <a:latin typeface="Roboto Condensed Light" panose="02000000000000000000" pitchFamily="2" charset="0"/>
                <a:ea typeface="Roboto Condensed Light" panose="02000000000000000000" pitchFamily="2" charset="0"/>
              </a:rPr>
              <a:t>» допустило </a:t>
            </a:r>
            <a:r>
              <a:rPr lang="ru-RU" sz="2000" dirty="0" err="1">
                <a:solidFill>
                  <a:schemeClr val="bg1"/>
                </a:solidFill>
                <a:latin typeface="Roboto Condensed Light" panose="02000000000000000000" pitchFamily="2" charset="0"/>
                <a:ea typeface="Roboto Condensed Light" panose="02000000000000000000" pitchFamily="2" charset="0"/>
              </a:rPr>
              <a:t>порушення</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виключних</a:t>
            </a:r>
            <a:r>
              <a:rPr lang="ru-RU" sz="2000" dirty="0">
                <a:solidFill>
                  <a:schemeClr val="bg1"/>
                </a:solidFill>
                <a:latin typeface="Roboto Condensed Light" panose="02000000000000000000" pitchFamily="2" charset="0"/>
                <a:ea typeface="Roboto Condensed Light" panose="02000000000000000000" pitchFamily="2" charset="0"/>
              </a:rPr>
              <a:t> прав </a:t>
            </a:r>
            <a:r>
              <a:rPr lang="ru-RU" sz="2000" dirty="0" err="1">
                <a:solidFill>
                  <a:schemeClr val="bg1"/>
                </a:solidFill>
                <a:latin typeface="Roboto Condensed Light" panose="02000000000000000000" pitchFamily="2" charset="0"/>
                <a:ea typeface="Roboto Condensed Light" panose="02000000000000000000" pitchFamily="2" charset="0"/>
              </a:rPr>
              <a:t>заявників</a:t>
            </a:r>
            <a:r>
              <a:rPr lang="ru-RU" sz="2000" dirty="0">
                <a:solidFill>
                  <a:schemeClr val="bg1"/>
                </a:solidFill>
                <a:latin typeface="Roboto Condensed Light" panose="02000000000000000000" pitchFamily="2" charset="0"/>
                <a:ea typeface="Roboto Condensed Light" panose="02000000000000000000" pitchFamily="2" charset="0"/>
              </a:rPr>
              <a:t> на </a:t>
            </a:r>
            <a:r>
              <a:rPr lang="ru-RU" sz="2000" dirty="0" err="1">
                <a:solidFill>
                  <a:schemeClr val="bg1"/>
                </a:solidFill>
                <a:latin typeface="Roboto Condensed Light" panose="02000000000000000000" pitchFamily="2" charset="0"/>
                <a:ea typeface="Roboto Condensed Light" panose="02000000000000000000" pitchFamily="2" charset="0"/>
              </a:rPr>
              <a:t>корисну</a:t>
            </a:r>
            <a:r>
              <a:rPr lang="ru-RU" sz="2000" dirty="0">
                <a:solidFill>
                  <a:schemeClr val="bg1"/>
                </a:solidFill>
                <a:latin typeface="Roboto Condensed Light" panose="02000000000000000000" pitchFamily="2" charset="0"/>
                <a:ea typeface="Roboto Condensed Light" panose="02000000000000000000" pitchFamily="2" charset="0"/>
              </a:rPr>
              <a:t> модель, а </a:t>
            </a:r>
            <a:r>
              <a:rPr lang="ru-RU" sz="2000" dirty="0" err="1">
                <a:solidFill>
                  <a:schemeClr val="bg1"/>
                </a:solidFill>
                <a:latin typeface="Roboto Condensed Light" panose="02000000000000000000" pitchFamily="2" charset="0"/>
                <a:ea typeface="Roboto Condensed Light" panose="02000000000000000000" pitchFamily="2" charset="0"/>
              </a:rPr>
              <a:t>саме</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використання</a:t>
            </a:r>
            <a:r>
              <a:rPr lang="ru-RU" sz="2000" dirty="0">
                <a:solidFill>
                  <a:schemeClr val="bg1"/>
                </a:solidFill>
                <a:latin typeface="Roboto Condensed Light" panose="02000000000000000000" pitchFamily="2" charset="0"/>
                <a:ea typeface="Roboto Condensed Light" panose="02000000000000000000" pitchFamily="2" charset="0"/>
              </a:rPr>
              <a:t> без </a:t>
            </a:r>
            <a:r>
              <a:rPr lang="ru-RU" sz="2000" dirty="0" err="1">
                <a:solidFill>
                  <a:schemeClr val="bg1"/>
                </a:solidFill>
                <a:latin typeface="Roboto Condensed Light" panose="02000000000000000000" pitchFamily="2" charset="0"/>
                <a:ea typeface="Roboto Condensed Light" panose="02000000000000000000" pitchFamily="2" charset="0"/>
              </a:rPr>
              <a:t>дозволу</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їх</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корисної</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моделі</a:t>
            </a:r>
            <a:r>
              <a:rPr lang="ru-RU" sz="2000" dirty="0">
                <a:solidFill>
                  <a:schemeClr val="bg1"/>
                </a:solidFill>
                <a:latin typeface="Roboto Condensed Light" panose="02000000000000000000" pitchFamily="2" charset="0"/>
                <a:ea typeface="Roboto Condensed Light" panose="02000000000000000000" pitchFamily="2" charset="0"/>
              </a:rPr>
              <a:t> «ІНФОРМАЦІЯ_3», </a:t>
            </a:r>
            <a:r>
              <a:rPr lang="ru-RU" sz="2000" dirty="0" err="1">
                <a:solidFill>
                  <a:schemeClr val="bg1"/>
                </a:solidFill>
                <a:latin typeface="Roboto Condensed Light" panose="02000000000000000000" pitchFamily="2" charset="0"/>
                <a:ea typeface="Roboto Condensed Light" panose="02000000000000000000" pitchFamily="2" charset="0"/>
              </a:rPr>
              <a:t>дійшли</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обґрунтованого</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висновку</a:t>
            </a:r>
            <a:r>
              <a:rPr lang="ru-RU" sz="2000" dirty="0">
                <a:solidFill>
                  <a:schemeClr val="bg1"/>
                </a:solidFill>
                <a:latin typeface="Roboto Condensed Light" panose="02000000000000000000" pitchFamily="2" charset="0"/>
                <a:ea typeface="Roboto Condensed Light" panose="02000000000000000000" pitchFamily="2" charset="0"/>
              </a:rPr>
              <a:t> про </a:t>
            </a:r>
            <a:r>
              <a:rPr lang="ru-RU" sz="2000" dirty="0" err="1">
                <a:solidFill>
                  <a:schemeClr val="bg1"/>
                </a:solidFill>
                <a:latin typeface="Roboto Condensed Light" panose="02000000000000000000" pitchFamily="2" charset="0"/>
                <a:ea typeface="Roboto Condensed Light" panose="02000000000000000000" pitchFamily="2" charset="0"/>
              </a:rPr>
              <a:t>відсутність</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підстав</a:t>
            </a:r>
            <a:r>
              <a:rPr lang="ru-RU" sz="2000" dirty="0">
                <a:solidFill>
                  <a:schemeClr val="bg1"/>
                </a:solidFill>
                <a:latin typeface="Roboto Condensed Light" panose="02000000000000000000" pitchFamily="2" charset="0"/>
                <a:ea typeface="Roboto Condensed Light" panose="02000000000000000000" pitchFamily="2" charset="0"/>
              </a:rPr>
              <a:t> для </a:t>
            </a:r>
            <a:r>
              <a:rPr lang="ru-RU" sz="2000" dirty="0" err="1">
                <a:solidFill>
                  <a:schemeClr val="bg1"/>
                </a:solidFill>
                <a:latin typeface="Roboto Condensed Light" panose="02000000000000000000" pitchFamily="2" charset="0"/>
                <a:ea typeface="Roboto Condensed Light" panose="02000000000000000000" pitchFamily="2" charset="0"/>
              </a:rPr>
              <a:t>задоволення</a:t>
            </a:r>
            <a:r>
              <a:rPr lang="ru-RU" sz="2000" dirty="0">
                <a:solidFill>
                  <a:schemeClr val="bg1"/>
                </a:solidFill>
                <a:latin typeface="Roboto Condensed Light" panose="02000000000000000000" pitchFamily="2" charset="0"/>
                <a:ea typeface="Roboto Condensed Light" panose="02000000000000000000" pitchFamily="2" charset="0"/>
              </a:rPr>
              <a:t> позову у </a:t>
            </a:r>
            <a:r>
              <a:rPr lang="ru-RU" sz="2000" dirty="0" err="1">
                <a:solidFill>
                  <a:schemeClr val="bg1"/>
                </a:solidFill>
                <a:latin typeface="Roboto Condensed Light" panose="02000000000000000000" pitchFamily="2" charset="0"/>
                <a:ea typeface="Roboto Condensed Light" panose="02000000000000000000" pitchFamily="2" charset="0"/>
              </a:rPr>
              <a:t>зв`язку</a:t>
            </a:r>
            <a:r>
              <a:rPr lang="ru-RU" sz="2000" dirty="0">
                <a:solidFill>
                  <a:schemeClr val="bg1"/>
                </a:solidFill>
                <a:latin typeface="Roboto Condensed Light" panose="02000000000000000000" pitchFamily="2" charset="0"/>
                <a:ea typeface="Roboto Condensed Light" panose="02000000000000000000" pitchFamily="2" charset="0"/>
              </a:rPr>
              <a:t> з </a:t>
            </a:r>
            <a:r>
              <a:rPr lang="ru-RU" sz="2000" dirty="0" err="1">
                <a:solidFill>
                  <a:schemeClr val="bg1"/>
                </a:solidFill>
                <a:latin typeface="Roboto Condensed Light" panose="02000000000000000000" pitchFamily="2" charset="0"/>
                <a:ea typeface="Roboto Condensed Light" panose="02000000000000000000" pitchFamily="2" charset="0"/>
              </a:rPr>
              <a:t>недоведеністю</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позовних</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вимог</a:t>
            </a:r>
            <a:r>
              <a:rPr lang="ru-RU" sz="2000" dirty="0">
                <a:solidFill>
                  <a:schemeClr val="bg1"/>
                </a:solidFill>
                <a:latin typeface="Roboto Condensed Light" panose="02000000000000000000" pitchFamily="2" charset="0"/>
                <a:ea typeface="Roboto Condensed Light" panose="02000000000000000000" pitchFamily="2" charset="0"/>
              </a:rPr>
              <a:t>.</a:t>
            </a:r>
            <a:endParaRPr lang="uk-UA" sz="2000" dirty="0">
              <a:solidFill>
                <a:schemeClr val="bg1"/>
              </a:solidFill>
              <a:latin typeface="Roboto Condensed Light" panose="02000000000000000000" pitchFamily="2" charset="0"/>
              <a:ea typeface="Roboto Condensed Light" panose="02000000000000000000" pitchFamily="2" charset="0"/>
            </a:endParaRPr>
          </a:p>
          <a:p>
            <a:pPr marL="12699" marR="5080" algn="just">
              <a:lnSpc>
                <a:spcPct val="114199"/>
              </a:lnSpc>
              <a:spcBef>
                <a:spcPts val="95"/>
              </a:spcBef>
              <a:tabLst>
                <a:tab pos="1052165" algn="l"/>
              </a:tabLst>
            </a:pPr>
            <a:endParaRPr sz="2400" b="1" i="1" u="sng" dirty="0">
              <a:solidFill>
                <a:srgbClr val="92D050"/>
              </a:solidFill>
              <a:latin typeface="Roboto Condensed Light" panose="02000000000000000000" pitchFamily="2" charset="0"/>
              <a:ea typeface="Roboto Condensed Light" panose="02000000000000000000" pitchFamily="2" charset="0"/>
              <a:cs typeface="Roboto 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14347" y="461010"/>
            <a:ext cx="9356090" cy="751488"/>
          </a:xfrm>
          <a:prstGeom prst="rect">
            <a:avLst/>
          </a:prstGeom>
        </p:spPr>
        <p:txBody>
          <a:bodyPr vert="horz" wrap="square" lIns="0" tIns="12700" rIns="0" bIns="0" rtlCol="0">
            <a:spAutoFit/>
          </a:bodyPr>
          <a:lstStyle/>
          <a:p>
            <a:pPr marL="12699" algn="ctr">
              <a:spcBef>
                <a:spcPts val="100"/>
              </a:spcBef>
            </a:pPr>
            <a:r>
              <a:rPr lang="uk-UA" sz="2400" dirty="0">
                <a:solidFill>
                  <a:srgbClr val="FFFF00"/>
                </a:solidFill>
                <a:latin typeface="Roboto Condensed Light" panose="02000000000000000000" pitchFamily="2" charset="0"/>
                <a:ea typeface="Times New Roman" panose="02020603050405020304" pitchFamily="18" charset="0"/>
                <a:cs typeface="Times New Roman" panose="02020603050405020304" pitchFamily="18" charset="0"/>
              </a:rPr>
              <a:t>Постанова КЦС ВС від 17 грудня 2019 року у справі № 210/5206/16-ц (провадження № 61-39725св18)</a:t>
            </a:r>
            <a:endParaRPr sz="2400" dirty="0">
              <a:solidFill>
                <a:srgbClr val="FFFF00"/>
              </a:solidFill>
              <a:latin typeface="Roboto Condensed Light" panose="02000000000000000000" pitchFamily="2" charset="0"/>
              <a:ea typeface="Roboto Condensed Light" panose="02000000000000000000" pitchFamily="2" charset="0"/>
            </a:endParaRPr>
          </a:p>
        </p:txBody>
      </p:sp>
      <p:sp>
        <p:nvSpPr>
          <p:cNvPr id="5" name="TextBox 4">
            <a:extLst>
              <a:ext uri="{FF2B5EF4-FFF2-40B4-BE49-F238E27FC236}">
                <a16:creationId xmlns:a16="http://schemas.microsoft.com/office/drawing/2014/main" id="{85487CDC-8290-49B2-A625-33B5D64C3840}"/>
              </a:ext>
            </a:extLst>
          </p:cNvPr>
          <p:cNvSpPr txBox="1"/>
          <p:nvPr/>
        </p:nvSpPr>
        <p:spPr>
          <a:xfrm>
            <a:off x="936625" y="1574800"/>
            <a:ext cx="11430000" cy="4832092"/>
          </a:xfrm>
          <a:prstGeom prst="rect">
            <a:avLst/>
          </a:prstGeom>
          <a:noFill/>
        </p:spPr>
        <p:txBody>
          <a:bodyPr wrap="square">
            <a:spAutoFit/>
          </a:bodyPr>
          <a:lstStyle/>
          <a:p>
            <a:pPr algn="just"/>
            <a:r>
              <a:rPr lang="ru-RU" sz="2200" dirty="0">
                <a:solidFill>
                  <a:schemeClr val="bg1"/>
                </a:solidFill>
                <a:latin typeface="Roboto Condensed Light" panose="02000000000000000000" pitchFamily="2" charset="0"/>
                <a:ea typeface="Roboto Condensed Light" panose="02000000000000000000" pitchFamily="2" charset="0"/>
              </a:rPr>
              <a:t>2) </a:t>
            </a:r>
            <a:r>
              <a:rPr lang="ru-RU" sz="2200" dirty="0" err="1">
                <a:solidFill>
                  <a:schemeClr val="bg1"/>
                </a:solidFill>
                <a:latin typeface="Roboto Condensed Light" panose="02000000000000000000" pitchFamily="2" charset="0"/>
                <a:ea typeface="Roboto Condensed Light" panose="02000000000000000000" pitchFamily="2" charset="0"/>
              </a:rPr>
              <a:t>позивачі</a:t>
            </a:r>
            <a:r>
              <a:rPr lang="ru-RU" sz="2200" dirty="0">
                <a:solidFill>
                  <a:schemeClr val="bg1"/>
                </a:solidFill>
                <a:latin typeface="Roboto Condensed Light" panose="02000000000000000000" pitchFamily="2" charset="0"/>
                <a:ea typeface="Roboto Condensed Light" panose="02000000000000000000" pitchFamily="2" charset="0"/>
              </a:rPr>
              <a:t> у </a:t>
            </a:r>
            <a:r>
              <a:rPr lang="ru-RU" sz="2200" dirty="0" err="1">
                <a:solidFill>
                  <a:schemeClr val="bg1"/>
                </a:solidFill>
                <a:latin typeface="Roboto Condensed Light" panose="02000000000000000000" pitchFamily="2" charset="0"/>
                <a:ea typeface="Roboto Condensed Light" panose="02000000000000000000" pitchFamily="2" charset="0"/>
              </a:rPr>
              <a:t>встановленому</a:t>
            </a:r>
            <a:r>
              <a:rPr lang="ru-RU" sz="2200" dirty="0">
                <a:solidFill>
                  <a:schemeClr val="bg1"/>
                </a:solidFill>
                <a:latin typeface="Roboto Condensed Light" panose="02000000000000000000" pitchFamily="2" charset="0"/>
                <a:ea typeface="Roboto Condensed Light" panose="02000000000000000000" pitchFamily="2" charset="0"/>
              </a:rPr>
              <a:t> </a:t>
            </a:r>
            <a:r>
              <a:rPr lang="ru-RU" sz="2200" dirty="0" err="1">
                <a:solidFill>
                  <a:schemeClr val="bg1"/>
                </a:solidFill>
                <a:latin typeface="Roboto Condensed Light" panose="02000000000000000000" pitchFamily="2" charset="0"/>
                <a:ea typeface="Roboto Condensed Light" panose="02000000000000000000" pitchFamily="2" charset="0"/>
              </a:rPr>
              <a:t>процесуальним</a:t>
            </a:r>
            <a:r>
              <a:rPr lang="ru-RU" sz="2200" dirty="0">
                <a:solidFill>
                  <a:schemeClr val="bg1"/>
                </a:solidFill>
                <a:latin typeface="Roboto Condensed Light" panose="02000000000000000000" pitchFamily="2" charset="0"/>
                <a:ea typeface="Roboto Condensed Light" panose="02000000000000000000" pitchFamily="2" charset="0"/>
              </a:rPr>
              <a:t> законом порядку не заявили </a:t>
            </a:r>
            <a:r>
              <a:rPr lang="ru-RU" sz="2200" dirty="0" err="1">
                <a:solidFill>
                  <a:schemeClr val="bg1"/>
                </a:solidFill>
                <a:latin typeface="Roboto Condensed Light" panose="02000000000000000000" pitchFamily="2" charset="0"/>
                <a:ea typeface="Roboto Condensed Light" panose="02000000000000000000" pitchFamily="2" charset="0"/>
              </a:rPr>
              <a:t>клопотання</a:t>
            </a:r>
            <a:r>
              <a:rPr lang="ru-RU" sz="2200" dirty="0">
                <a:solidFill>
                  <a:schemeClr val="bg1"/>
                </a:solidFill>
                <a:latin typeface="Roboto Condensed Light" panose="02000000000000000000" pitchFamily="2" charset="0"/>
                <a:ea typeface="Roboto Condensed Light" panose="02000000000000000000" pitchFamily="2" charset="0"/>
              </a:rPr>
              <a:t> про </a:t>
            </a:r>
            <a:r>
              <a:rPr lang="ru-RU" sz="2200" dirty="0" err="1">
                <a:solidFill>
                  <a:schemeClr val="bg1"/>
                </a:solidFill>
                <a:latin typeface="Roboto Condensed Light" panose="02000000000000000000" pitchFamily="2" charset="0"/>
                <a:ea typeface="Roboto Condensed Light" panose="02000000000000000000" pitchFamily="2" charset="0"/>
              </a:rPr>
              <a:t>проведення</a:t>
            </a:r>
            <a:r>
              <a:rPr lang="ru-RU" sz="2200" dirty="0">
                <a:solidFill>
                  <a:schemeClr val="bg1"/>
                </a:solidFill>
                <a:latin typeface="Roboto Condensed Light" panose="02000000000000000000" pitchFamily="2" charset="0"/>
                <a:ea typeface="Roboto Condensed Light" panose="02000000000000000000" pitchFamily="2" charset="0"/>
              </a:rPr>
              <a:t> </a:t>
            </a:r>
            <a:r>
              <a:rPr lang="ru-RU" sz="2200" dirty="0" err="1">
                <a:solidFill>
                  <a:schemeClr val="bg1"/>
                </a:solidFill>
                <a:latin typeface="Roboto Condensed Light" panose="02000000000000000000" pitchFamily="2" charset="0"/>
                <a:ea typeface="Roboto Condensed Light" panose="02000000000000000000" pitchFamily="2" charset="0"/>
              </a:rPr>
              <a:t>судової</a:t>
            </a:r>
            <a:r>
              <a:rPr lang="ru-RU" sz="2200" dirty="0">
                <a:solidFill>
                  <a:schemeClr val="bg1"/>
                </a:solidFill>
                <a:latin typeface="Roboto Condensed Light" panose="02000000000000000000" pitchFamily="2" charset="0"/>
                <a:ea typeface="Roboto Condensed Light" panose="02000000000000000000" pitchFamily="2" charset="0"/>
              </a:rPr>
              <a:t> </a:t>
            </a:r>
            <a:r>
              <a:rPr lang="ru-RU" sz="2200" dirty="0" err="1">
                <a:solidFill>
                  <a:schemeClr val="bg1"/>
                </a:solidFill>
                <a:latin typeface="Roboto Condensed Light" panose="02000000000000000000" pitchFamily="2" charset="0"/>
                <a:ea typeface="Roboto Condensed Light" panose="02000000000000000000" pitchFamily="2" charset="0"/>
              </a:rPr>
              <a:t>експертизи</a:t>
            </a:r>
            <a:r>
              <a:rPr lang="ru-RU" sz="2200" dirty="0">
                <a:solidFill>
                  <a:schemeClr val="bg1"/>
                </a:solidFill>
                <a:latin typeface="Roboto Condensed Light" panose="02000000000000000000" pitchFamily="2" charset="0"/>
                <a:ea typeface="Roboto Condensed Light" panose="02000000000000000000" pitchFamily="2" charset="0"/>
              </a:rPr>
              <a:t> </a:t>
            </a:r>
            <a:r>
              <a:rPr lang="ru-RU" sz="2200" dirty="0" err="1">
                <a:solidFill>
                  <a:schemeClr val="bg1"/>
                </a:solidFill>
                <a:latin typeface="Roboto Condensed Light" panose="02000000000000000000" pitchFamily="2" charset="0"/>
                <a:ea typeface="Roboto Condensed Light" panose="02000000000000000000" pitchFamily="2" charset="0"/>
              </a:rPr>
              <a:t>об`єктів</a:t>
            </a:r>
            <a:r>
              <a:rPr lang="ru-RU" sz="2200" dirty="0">
                <a:solidFill>
                  <a:schemeClr val="bg1"/>
                </a:solidFill>
                <a:latin typeface="Roboto Condensed Light" panose="02000000000000000000" pitchFamily="2" charset="0"/>
                <a:ea typeface="Roboto Condensed Light" panose="02000000000000000000" pitchFamily="2" charset="0"/>
              </a:rPr>
              <a:t> </a:t>
            </a:r>
            <a:r>
              <a:rPr lang="ru-RU" sz="2200" dirty="0" err="1">
                <a:solidFill>
                  <a:schemeClr val="bg1"/>
                </a:solidFill>
                <a:latin typeface="Roboto Condensed Light" panose="02000000000000000000" pitchFamily="2" charset="0"/>
                <a:ea typeface="Roboto Condensed Light" panose="02000000000000000000" pitchFamily="2" charset="0"/>
              </a:rPr>
              <a:t>інтелектуальної</a:t>
            </a:r>
            <a:r>
              <a:rPr lang="ru-RU" sz="2200" dirty="0">
                <a:solidFill>
                  <a:schemeClr val="bg1"/>
                </a:solidFill>
                <a:latin typeface="Roboto Condensed Light" panose="02000000000000000000" pitchFamily="2" charset="0"/>
                <a:ea typeface="Roboto Condensed Light" panose="02000000000000000000" pitchFamily="2" charset="0"/>
              </a:rPr>
              <a:t> </a:t>
            </a:r>
            <a:r>
              <a:rPr lang="ru-RU" sz="2200" dirty="0" err="1">
                <a:solidFill>
                  <a:schemeClr val="bg1"/>
                </a:solidFill>
                <a:latin typeface="Roboto Condensed Light" panose="02000000000000000000" pitchFamily="2" charset="0"/>
                <a:ea typeface="Roboto Condensed Light" panose="02000000000000000000" pitchFamily="2" charset="0"/>
              </a:rPr>
              <a:t>власності</a:t>
            </a:r>
            <a:r>
              <a:rPr lang="ru-RU" sz="2200" dirty="0">
                <a:solidFill>
                  <a:schemeClr val="bg1"/>
                </a:solidFill>
                <a:latin typeface="Roboto Condensed Light" panose="02000000000000000000" pitchFamily="2" charset="0"/>
                <a:ea typeface="Roboto Condensed Light" panose="02000000000000000000" pitchFamily="2" charset="0"/>
              </a:rPr>
              <a:t>, </a:t>
            </a:r>
            <a:r>
              <a:rPr lang="ru-RU" sz="2200" dirty="0" err="1">
                <a:solidFill>
                  <a:schemeClr val="bg1"/>
                </a:solidFill>
                <a:latin typeface="Roboto Condensed Light" panose="02000000000000000000" pitchFamily="2" charset="0"/>
                <a:ea typeface="Roboto Condensed Light" panose="02000000000000000000" pitchFamily="2" charset="0"/>
              </a:rPr>
              <a:t>висновки</a:t>
            </a:r>
            <a:r>
              <a:rPr lang="ru-RU" sz="2200" dirty="0">
                <a:solidFill>
                  <a:schemeClr val="bg1"/>
                </a:solidFill>
                <a:latin typeface="Roboto Condensed Light" panose="02000000000000000000" pitchFamily="2" charset="0"/>
                <a:ea typeface="Roboto Condensed Light" panose="02000000000000000000" pitchFamily="2" charset="0"/>
              </a:rPr>
              <a:t> </a:t>
            </a:r>
            <a:r>
              <a:rPr lang="ru-RU" sz="2200" dirty="0" err="1">
                <a:solidFill>
                  <a:schemeClr val="bg1"/>
                </a:solidFill>
                <a:latin typeface="Roboto Condensed Light" panose="02000000000000000000" pitchFamily="2" charset="0"/>
                <a:ea typeface="Roboto Condensed Light" panose="02000000000000000000" pitchFamily="2" charset="0"/>
              </a:rPr>
              <a:t>експертів</a:t>
            </a:r>
            <a:r>
              <a:rPr lang="ru-RU" sz="2200" dirty="0">
                <a:solidFill>
                  <a:schemeClr val="bg1"/>
                </a:solidFill>
                <a:latin typeface="Roboto Condensed Light" panose="02000000000000000000" pitchFamily="2" charset="0"/>
                <a:ea typeface="Roboto Condensed Light" panose="02000000000000000000" pitchFamily="2" charset="0"/>
              </a:rPr>
              <a:t>, </a:t>
            </a:r>
            <a:r>
              <a:rPr lang="ru-RU" sz="2200" dirty="0" err="1">
                <a:solidFill>
                  <a:schemeClr val="bg1"/>
                </a:solidFill>
                <a:latin typeface="Roboto Condensed Light" panose="02000000000000000000" pitchFamily="2" charset="0"/>
                <a:ea typeface="Roboto Condensed Light" panose="02000000000000000000" pitchFamily="2" charset="0"/>
              </a:rPr>
              <a:t>надані</a:t>
            </a:r>
            <a:r>
              <a:rPr lang="ru-RU" sz="2200" dirty="0">
                <a:solidFill>
                  <a:schemeClr val="bg1"/>
                </a:solidFill>
                <a:latin typeface="Roboto Condensed Light" panose="02000000000000000000" pitchFamily="2" charset="0"/>
                <a:ea typeface="Roboto Condensed Light" panose="02000000000000000000" pitchFamily="2" charset="0"/>
              </a:rPr>
              <a:t> стороною </a:t>
            </a:r>
            <a:r>
              <a:rPr lang="ru-RU" sz="2200" dirty="0" err="1">
                <a:solidFill>
                  <a:schemeClr val="bg1"/>
                </a:solidFill>
                <a:latin typeface="Roboto Condensed Light" panose="02000000000000000000" pitchFamily="2" charset="0"/>
                <a:ea typeface="Roboto Condensed Light" panose="02000000000000000000" pitchFamily="2" charset="0"/>
              </a:rPr>
              <a:t>позивача</a:t>
            </a:r>
            <a:r>
              <a:rPr lang="ru-RU" sz="2200" dirty="0">
                <a:solidFill>
                  <a:schemeClr val="bg1"/>
                </a:solidFill>
                <a:latin typeface="Roboto Condensed Light" panose="02000000000000000000" pitchFamily="2" charset="0"/>
                <a:ea typeface="Roboto Condensed Light" panose="02000000000000000000" pitchFamily="2" charset="0"/>
              </a:rPr>
              <a:t>, </a:t>
            </a:r>
            <a:r>
              <a:rPr lang="ru-RU" sz="2200" dirty="0" err="1">
                <a:solidFill>
                  <a:schemeClr val="bg1"/>
                </a:solidFill>
                <a:latin typeface="Roboto Condensed Light" panose="02000000000000000000" pitchFamily="2" charset="0"/>
                <a:ea typeface="Roboto Condensed Light" panose="02000000000000000000" pitchFamily="2" charset="0"/>
              </a:rPr>
              <a:t>викликали</a:t>
            </a:r>
            <a:r>
              <a:rPr lang="ru-RU" sz="2200" dirty="0">
                <a:solidFill>
                  <a:schemeClr val="bg1"/>
                </a:solidFill>
                <a:latin typeface="Roboto Condensed Light" panose="02000000000000000000" pitchFamily="2" charset="0"/>
                <a:ea typeface="Roboto Condensed Light" panose="02000000000000000000" pitchFamily="2" charset="0"/>
              </a:rPr>
              <a:t> </a:t>
            </a:r>
            <a:r>
              <a:rPr lang="ru-RU" sz="2200" dirty="0" err="1">
                <a:solidFill>
                  <a:schemeClr val="bg1"/>
                </a:solidFill>
                <a:latin typeface="Roboto Condensed Light" panose="02000000000000000000" pitchFamily="2" charset="0"/>
                <a:ea typeface="Roboto Condensed Light" panose="02000000000000000000" pitchFamily="2" charset="0"/>
              </a:rPr>
              <a:t>сумніви</a:t>
            </a:r>
            <a:r>
              <a:rPr lang="ru-RU" sz="2200" dirty="0">
                <a:solidFill>
                  <a:schemeClr val="bg1"/>
                </a:solidFill>
                <a:latin typeface="Roboto Condensed Light" panose="02000000000000000000" pitchFamily="2" charset="0"/>
                <a:ea typeface="Roboto Condensed Light" panose="02000000000000000000" pitchFamily="2" charset="0"/>
              </a:rPr>
              <a:t> </a:t>
            </a:r>
            <a:r>
              <a:rPr lang="ru-RU" sz="2200" dirty="0" err="1">
                <a:solidFill>
                  <a:schemeClr val="bg1"/>
                </a:solidFill>
                <a:latin typeface="Roboto Condensed Light" panose="02000000000000000000" pitchFamily="2" charset="0"/>
                <a:ea typeface="Roboto Condensed Light" panose="02000000000000000000" pitchFamily="2" charset="0"/>
              </a:rPr>
              <a:t>щодо</a:t>
            </a:r>
            <a:r>
              <a:rPr lang="ru-RU" sz="2200" dirty="0">
                <a:solidFill>
                  <a:schemeClr val="bg1"/>
                </a:solidFill>
                <a:latin typeface="Roboto Condensed Light" panose="02000000000000000000" pitchFamily="2" charset="0"/>
                <a:ea typeface="Roboto Condensed Light" panose="02000000000000000000" pitchFamily="2" charset="0"/>
              </a:rPr>
              <a:t> </a:t>
            </a:r>
            <a:r>
              <a:rPr lang="ru-RU" sz="2200" dirty="0" err="1">
                <a:solidFill>
                  <a:schemeClr val="bg1"/>
                </a:solidFill>
                <a:latin typeface="Roboto Condensed Light" panose="02000000000000000000" pitchFamily="2" charset="0"/>
                <a:ea typeface="Roboto Condensed Light" panose="02000000000000000000" pitchFamily="2" charset="0"/>
              </a:rPr>
              <a:t>їх</a:t>
            </a:r>
            <a:r>
              <a:rPr lang="ru-RU" sz="2200" dirty="0">
                <a:solidFill>
                  <a:schemeClr val="bg1"/>
                </a:solidFill>
                <a:latin typeface="Roboto Condensed Light" panose="02000000000000000000" pitchFamily="2" charset="0"/>
                <a:ea typeface="Roboto Condensed Light" panose="02000000000000000000" pitchFamily="2" charset="0"/>
              </a:rPr>
              <a:t> </a:t>
            </a:r>
            <a:r>
              <a:rPr lang="ru-RU" sz="2200" dirty="0" err="1">
                <a:solidFill>
                  <a:schemeClr val="bg1"/>
                </a:solidFill>
                <a:latin typeface="Roboto Condensed Light" panose="02000000000000000000" pitchFamily="2" charset="0"/>
                <a:ea typeface="Roboto Condensed Light" panose="02000000000000000000" pitchFamily="2" charset="0"/>
              </a:rPr>
              <a:t>правильності</a:t>
            </a:r>
            <a:r>
              <a:rPr lang="ru-RU" sz="2200" dirty="0">
                <a:solidFill>
                  <a:schemeClr val="bg1"/>
                </a:solidFill>
                <a:latin typeface="Roboto Condensed Light" panose="02000000000000000000" pitchFamily="2" charset="0"/>
                <a:ea typeface="Roboto Condensed Light" panose="02000000000000000000" pitchFamily="2" charset="0"/>
              </a:rPr>
              <a:t>, то суди </a:t>
            </a:r>
            <a:r>
              <a:rPr lang="ru-RU" sz="2200" dirty="0" err="1">
                <a:solidFill>
                  <a:schemeClr val="bg1"/>
                </a:solidFill>
                <a:latin typeface="Roboto Condensed Light" panose="02000000000000000000" pitchFamily="2" charset="0"/>
                <a:ea typeface="Roboto Condensed Light" panose="02000000000000000000" pitchFamily="2" charset="0"/>
              </a:rPr>
              <a:t>дослідили</a:t>
            </a:r>
            <a:r>
              <a:rPr lang="ru-RU" sz="2200" dirty="0">
                <a:solidFill>
                  <a:schemeClr val="bg1"/>
                </a:solidFill>
                <a:latin typeface="Roboto Condensed Light" panose="02000000000000000000" pitchFamily="2" charset="0"/>
                <a:ea typeface="Roboto Condensed Light" panose="02000000000000000000" pitchFamily="2" charset="0"/>
              </a:rPr>
              <a:t> </a:t>
            </a:r>
            <a:r>
              <a:rPr lang="ru-RU" sz="2200" dirty="0" err="1">
                <a:solidFill>
                  <a:schemeClr val="bg1"/>
                </a:solidFill>
                <a:latin typeface="Roboto Condensed Light" panose="02000000000000000000" pitchFamily="2" charset="0"/>
                <a:ea typeface="Roboto Condensed Light" panose="02000000000000000000" pitchFamily="2" charset="0"/>
              </a:rPr>
              <a:t>наявні</a:t>
            </a:r>
            <a:r>
              <a:rPr lang="ru-RU" sz="2200" dirty="0">
                <a:solidFill>
                  <a:schemeClr val="bg1"/>
                </a:solidFill>
                <a:latin typeface="Roboto Condensed Light" panose="02000000000000000000" pitchFamily="2" charset="0"/>
                <a:ea typeface="Roboto Condensed Light" panose="02000000000000000000" pitchFamily="2" charset="0"/>
              </a:rPr>
              <a:t> у </a:t>
            </a:r>
            <a:r>
              <a:rPr lang="ru-RU" sz="2200" dirty="0" err="1">
                <a:solidFill>
                  <a:schemeClr val="bg1"/>
                </a:solidFill>
                <a:latin typeface="Roboto Condensed Light" panose="02000000000000000000" pitchFamily="2" charset="0"/>
                <a:ea typeface="Roboto Condensed Light" panose="02000000000000000000" pitchFamily="2" charset="0"/>
              </a:rPr>
              <a:t>матеріалах</a:t>
            </a:r>
            <a:r>
              <a:rPr lang="ru-RU" sz="2200" dirty="0">
                <a:solidFill>
                  <a:schemeClr val="bg1"/>
                </a:solidFill>
                <a:latin typeface="Roboto Condensed Light" panose="02000000000000000000" pitchFamily="2" charset="0"/>
                <a:ea typeface="Roboto Condensed Light" panose="02000000000000000000" pitchFamily="2" charset="0"/>
              </a:rPr>
              <a:t> </a:t>
            </a:r>
            <a:r>
              <a:rPr lang="ru-RU" sz="2200" dirty="0" err="1">
                <a:solidFill>
                  <a:schemeClr val="bg1"/>
                </a:solidFill>
                <a:latin typeface="Roboto Condensed Light" panose="02000000000000000000" pitchFamily="2" charset="0"/>
                <a:ea typeface="Roboto Condensed Light" panose="02000000000000000000" pitchFamily="2" charset="0"/>
              </a:rPr>
              <a:t>справи</a:t>
            </a:r>
            <a:r>
              <a:rPr lang="ru-RU" sz="2200" dirty="0">
                <a:solidFill>
                  <a:schemeClr val="bg1"/>
                </a:solidFill>
                <a:latin typeface="Roboto Condensed Light" panose="02000000000000000000" pitchFamily="2" charset="0"/>
                <a:ea typeface="Roboto Condensed Light" panose="02000000000000000000" pitchFamily="2" charset="0"/>
              </a:rPr>
              <a:t> </a:t>
            </a:r>
            <a:r>
              <a:rPr lang="ru-RU" sz="2200" dirty="0" err="1">
                <a:solidFill>
                  <a:schemeClr val="bg1"/>
                </a:solidFill>
                <a:latin typeface="Roboto Condensed Light" panose="02000000000000000000" pitchFamily="2" charset="0"/>
                <a:ea typeface="Roboto Condensed Light" panose="02000000000000000000" pitchFamily="2" charset="0"/>
              </a:rPr>
              <a:t>докази</a:t>
            </a:r>
            <a:r>
              <a:rPr lang="ru-RU" sz="2200" dirty="0">
                <a:solidFill>
                  <a:schemeClr val="bg1"/>
                </a:solidFill>
                <a:latin typeface="Roboto Condensed Light" panose="02000000000000000000" pitchFamily="2" charset="0"/>
                <a:ea typeface="Roboto Condensed Light" panose="02000000000000000000" pitchFamily="2" charset="0"/>
              </a:rPr>
              <a:t> у порядку </a:t>
            </a:r>
            <a:r>
              <a:rPr lang="ru-RU" sz="2200" dirty="0" err="1">
                <a:solidFill>
                  <a:schemeClr val="bg1"/>
                </a:solidFill>
                <a:latin typeface="Roboto Condensed Light" panose="02000000000000000000" pitchFamily="2" charset="0"/>
                <a:ea typeface="Roboto Condensed Light" panose="02000000000000000000" pitchFamily="2" charset="0"/>
              </a:rPr>
              <a:t>статті</a:t>
            </a:r>
            <a:r>
              <a:rPr lang="ru-RU" sz="2200" dirty="0">
                <a:solidFill>
                  <a:schemeClr val="bg1"/>
                </a:solidFill>
                <a:latin typeface="Roboto Condensed Light" panose="02000000000000000000" pitchFamily="2" charset="0"/>
                <a:ea typeface="Roboto Condensed Light" panose="02000000000000000000" pitchFamily="2" charset="0"/>
              </a:rPr>
              <a:t> 89 ЦПК </a:t>
            </a:r>
            <a:r>
              <a:rPr lang="ru-RU" sz="2200" dirty="0" err="1">
                <a:solidFill>
                  <a:schemeClr val="bg1"/>
                </a:solidFill>
                <a:latin typeface="Roboto Condensed Light" panose="02000000000000000000" pitchFamily="2" charset="0"/>
                <a:ea typeface="Roboto Condensed Light" panose="02000000000000000000" pitchFamily="2" charset="0"/>
              </a:rPr>
              <a:t>України</a:t>
            </a:r>
            <a:r>
              <a:rPr lang="ru-RU" sz="2200" dirty="0">
                <a:solidFill>
                  <a:schemeClr val="bg1"/>
                </a:solidFill>
                <a:latin typeface="Roboto Condensed Light" panose="02000000000000000000" pitchFamily="2" charset="0"/>
                <a:ea typeface="Roboto Condensed Light" panose="02000000000000000000" pitchFamily="2" charset="0"/>
              </a:rPr>
              <a:t> за </a:t>
            </a:r>
            <a:r>
              <a:rPr lang="ru-RU" sz="2200" dirty="0" err="1">
                <a:solidFill>
                  <a:schemeClr val="bg1"/>
                </a:solidFill>
                <a:latin typeface="Roboto Condensed Light" panose="02000000000000000000" pitchFamily="2" charset="0"/>
                <a:ea typeface="Roboto Condensed Light" panose="02000000000000000000" pitchFamily="2" charset="0"/>
              </a:rPr>
              <a:t>своїм</a:t>
            </a:r>
            <a:r>
              <a:rPr lang="ru-RU" sz="2200" dirty="0">
                <a:solidFill>
                  <a:schemeClr val="bg1"/>
                </a:solidFill>
                <a:latin typeface="Roboto Condensed Light" panose="02000000000000000000" pitchFamily="2" charset="0"/>
                <a:ea typeface="Roboto Condensed Light" panose="02000000000000000000" pitchFamily="2" charset="0"/>
              </a:rPr>
              <a:t> </a:t>
            </a:r>
            <a:r>
              <a:rPr lang="ru-RU" sz="2200" dirty="0" err="1">
                <a:solidFill>
                  <a:schemeClr val="bg1"/>
                </a:solidFill>
                <a:latin typeface="Roboto Condensed Light" panose="02000000000000000000" pitchFamily="2" charset="0"/>
                <a:ea typeface="Roboto Condensed Light" panose="02000000000000000000" pitchFamily="2" charset="0"/>
              </a:rPr>
              <a:t>внутрішнім</a:t>
            </a:r>
            <a:r>
              <a:rPr lang="ru-RU" sz="2200" dirty="0">
                <a:solidFill>
                  <a:schemeClr val="bg1"/>
                </a:solidFill>
                <a:latin typeface="Roboto Condensed Light" panose="02000000000000000000" pitchFamily="2" charset="0"/>
                <a:ea typeface="Roboto Condensed Light" panose="02000000000000000000" pitchFamily="2" charset="0"/>
              </a:rPr>
              <a:t> </a:t>
            </a:r>
            <a:r>
              <a:rPr lang="ru-RU" sz="2200" dirty="0" err="1">
                <a:solidFill>
                  <a:schemeClr val="bg1"/>
                </a:solidFill>
                <a:latin typeface="Roboto Condensed Light" panose="02000000000000000000" pitchFamily="2" charset="0"/>
                <a:ea typeface="Roboto Condensed Light" panose="02000000000000000000" pitchFamily="2" charset="0"/>
              </a:rPr>
              <a:t>переконанням</a:t>
            </a:r>
            <a:r>
              <a:rPr lang="ru-RU" sz="2200" dirty="0">
                <a:solidFill>
                  <a:schemeClr val="bg1"/>
                </a:solidFill>
                <a:latin typeface="Roboto Condensed Light" panose="02000000000000000000" pitchFamily="2" charset="0"/>
                <a:ea typeface="Roboto Condensed Light" panose="02000000000000000000" pitchFamily="2" charset="0"/>
              </a:rPr>
              <a:t>, </a:t>
            </a:r>
            <a:r>
              <a:rPr lang="ru-RU" sz="2200" dirty="0" err="1">
                <a:solidFill>
                  <a:schemeClr val="bg1"/>
                </a:solidFill>
                <a:latin typeface="Roboto Condensed Light" panose="02000000000000000000" pitchFamily="2" charset="0"/>
                <a:ea typeface="Roboto Condensed Light" panose="02000000000000000000" pitchFamily="2" charset="0"/>
              </a:rPr>
              <a:t>що</a:t>
            </a:r>
            <a:r>
              <a:rPr lang="ru-RU" sz="2200" dirty="0">
                <a:solidFill>
                  <a:schemeClr val="bg1"/>
                </a:solidFill>
                <a:latin typeface="Roboto Condensed Light" panose="02000000000000000000" pitchFamily="2" charset="0"/>
                <a:ea typeface="Roboto Condensed Light" panose="02000000000000000000" pitchFamily="2" charset="0"/>
              </a:rPr>
              <a:t> </a:t>
            </a:r>
            <a:r>
              <a:rPr lang="ru-RU" sz="2200" dirty="0" err="1">
                <a:solidFill>
                  <a:schemeClr val="bg1"/>
                </a:solidFill>
                <a:latin typeface="Roboto Condensed Light" panose="02000000000000000000" pitchFamily="2" charset="0"/>
                <a:ea typeface="Roboto Condensed Light" panose="02000000000000000000" pitchFamily="2" charset="0"/>
              </a:rPr>
              <a:t>ґрунтується</a:t>
            </a:r>
            <a:r>
              <a:rPr lang="ru-RU" sz="2200" dirty="0">
                <a:solidFill>
                  <a:schemeClr val="bg1"/>
                </a:solidFill>
                <a:latin typeface="Roboto Condensed Light" panose="02000000000000000000" pitchFamily="2" charset="0"/>
                <a:ea typeface="Roboto Condensed Light" panose="02000000000000000000" pitchFamily="2" charset="0"/>
              </a:rPr>
              <a:t> на </a:t>
            </a:r>
            <a:r>
              <a:rPr lang="ru-RU" sz="2200" dirty="0" err="1">
                <a:solidFill>
                  <a:schemeClr val="bg1"/>
                </a:solidFill>
                <a:latin typeface="Roboto Condensed Light" panose="02000000000000000000" pitchFamily="2" charset="0"/>
                <a:ea typeface="Roboto Condensed Light" panose="02000000000000000000" pitchFamily="2" charset="0"/>
              </a:rPr>
              <a:t>всебічному</a:t>
            </a:r>
            <a:r>
              <a:rPr lang="ru-RU" sz="2200" dirty="0">
                <a:solidFill>
                  <a:schemeClr val="bg1"/>
                </a:solidFill>
                <a:latin typeface="Roboto Condensed Light" panose="02000000000000000000" pitchFamily="2" charset="0"/>
                <a:ea typeface="Roboto Condensed Light" panose="02000000000000000000" pitchFamily="2" charset="0"/>
              </a:rPr>
              <a:t>, </a:t>
            </a:r>
            <a:r>
              <a:rPr lang="ru-RU" sz="2200" dirty="0" err="1">
                <a:solidFill>
                  <a:schemeClr val="bg1"/>
                </a:solidFill>
                <a:latin typeface="Roboto Condensed Light" panose="02000000000000000000" pitchFamily="2" charset="0"/>
                <a:ea typeface="Roboto Condensed Light" panose="02000000000000000000" pitchFamily="2" charset="0"/>
              </a:rPr>
              <a:t>повному</a:t>
            </a:r>
            <a:r>
              <a:rPr lang="ru-RU" sz="2200" dirty="0">
                <a:solidFill>
                  <a:schemeClr val="bg1"/>
                </a:solidFill>
                <a:latin typeface="Roboto Condensed Light" panose="02000000000000000000" pitchFamily="2" charset="0"/>
                <a:ea typeface="Roboto Condensed Light" panose="02000000000000000000" pitchFamily="2" charset="0"/>
              </a:rPr>
              <a:t>, </a:t>
            </a:r>
            <a:r>
              <a:rPr lang="ru-RU" sz="2200" dirty="0" err="1">
                <a:solidFill>
                  <a:schemeClr val="bg1"/>
                </a:solidFill>
                <a:latin typeface="Roboto Condensed Light" panose="02000000000000000000" pitchFamily="2" charset="0"/>
                <a:ea typeface="Roboto Condensed Light" panose="02000000000000000000" pitchFamily="2" charset="0"/>
              </a:rPr>
              <a:t>об`єктивному</a:t>
            </a:r>
            <a:r>
              <a:rPr lang="ru-RU" sz="2200" dirty="0">
                <a:solidFill>
                  <a:schemeClr val="bg1"/>
                </a:solidFill>
                <a:latin typeface="Roboto Condensed Light" panose="02000000000000000000" pitchFamily="2" charset="0"/>
                <a:ea typeface="Roboto Condensed Light" panose="02000000000000000000" pitchFamily="2" charset="0"/>
              </a:rPr>
              <a:t> та </a:t>
            </a:r>
            <a:r>
              <a:rPr lang="ru-RU" sz="2200" dirty="0" err="1">
                <a:solidFill>
                  <a:schemeClr val="bg1"/>
                </a:solidFill>
                <a:latin typeface="Roboto Condensed Light" panose="02000000000000000000" pitchFamily="2" charset="0"/>
                <a:ea typeface="Roboto Condensed Light" panose="02000000000000000000" pitchFamily="2" charset="0"/>
              </a:rPr>
              <a:t>безпосередньому</a:t>
            </a:r>
            <a:r>
              <a:rPr lang="ru-RU" sz="2200" dirty="0">
                <a:solidFill>
                  <a:schemeClr val="bg1"/>
                </a:solidFill>
                <a:latin typeface="Roboto Condensed Light" panose="02000000000000000000" pitchFamily="2" charset="0"/>
                <a:ea typeface="Roboto Condensed Light" panose="02000000000000000000" pitchFamily="2" charset="0"/>
              </a:rPr>
              <a:t> </a:t>
            </a:r>
            <a:r>
              <a:rPr lang="ru-RU" sz="2200" dirty="0" err="1">
                <a:solidFill>
                  <a:schemeClr val="bg1"/>
                </a:solidFill>
                <a:latin typeface="Roboto Condensed Light" panose="02000000000000000000" pitchFamily="2" charset="0"/>
                <a:ea typeface="Roboto Condensed Light" panose="02000000000000000000" pitchFamily="2" charset="0"/>
              </a:rPr>
              <a:t>дослідженні</a:t>
            </a:r>
            <a:r>
              <a:rPr lang="ru-RU" sz="2200" dirty="0">
                <a:solidFill>
                  <a:schemeClr val="bg1"/>
                </a:solidFill>
                <a:latin typeface="Roboto Condensed Light" panose="02000000000000000000" pitchFamily="2" charset="0"/>
                <a:ea typeface="Roboto Condensed Light" panose="02000000000000000000" pitchFamily="2" charset="0"/>
              </a:rPr>
              <a:t> </a:t>
            </a:r>
            <a:r>
              <a:rPr lang="ru-RU" sz="2200" dirty="0" err="1">
                <a:solidFill>
                  <a:schemeClr val="bg1"/>
                </a:solidFill>
                <a:latin typeface="Roboto Condensed Light" panose="02000000000000000000" pitchFamily="2" charset="0"/>
                <a:ea typeface="Roboto Condensed Light" panose="02000000000000000000" pitchFamily="2" charset="0"/>
              </a:rPr>
              <a:t>наявних</a:t>
            </a:r>
            <a:r>
              <a:rPr lang="ru-RU" sz="2200" dirty="0">
                <a:solidFill>
                  <a:schemeClr val="bg1"/>
                </a:solidFill>
                <a:latin typeface="Roboto Condensed Light" panose="02000000000000000000" pitchFamily="2" charset="0"/>
                <a:ea typeface="Roboto Condensed Light" panose="02000000000000000000" pitchFamily="2" charset="0"/>
              </a:rPr>
              <a:t> у </a:t>
            </a:r>
            <a:r>
              <a:rPr lang="ru-RU" sz="2200" dirty="0" err="1">
                <a:solidFill>
                  <a:schemeClr val="bg1"/>
                </a:solidFill>
                <a:latin typeface="Roboto Condensed Light" panose="02000000000000000000" pitchFamily="2" charset="0"/>
                <a:ea typeface="Roboto Condensed Light" panose="02000000000000000000" pitchFamily="2" charset="0"/>
              </a:rPr>
              <a:t>справі</a:t>
            </a:r>
            <a:r>
              <a:rPr lang="ru-RU" sz="2200" dirty="0">
                <a:solidFill>
                  <a:schemeClr val="bg1"/>
                </a:solidFill>
                <a:latin typeface="Roboto Condensed Light" panose="02000000000000000000" pitchFamily="2" charset="0"/>
                <a:ea typeface="Roboto Condensed Light" panose="02000000000000000000" pitchFamily="2" charset="0"/>
              </a:rPr>
              <a:t> </a:t>
            </a:r>
            <a:r>
              <a:rPr lang="ru-RU" sz="2200" dirty="0" err="1">
                <a:solidFill>
                  <a:schemeClr val="bg1"/>
                </a:solidFill>
                <a:latin typeface="Roboto Condensed Light" panose="02000000000000000000" pitchFamily="2" charset="0"/>
                <a:ea typeface="Roboto Condensed Light" panose="02000000000000000000" pitchFamily="2" charset="0"/>
              </a:rPr>
              <a:t>доказів</a:t>
            </a:r>
            <a:r>
              <a:rPr lang="ru-RU" sz="2200" dirty="0">
                <a:solidFill>
                  <a:schemeClr val="bg1"/>
                </a:solidFill>
                <a:latin typeface="Roboto Condensed Light" panose="02000000000000000000" pitchFamily="2" charset="0"/>
                <a:ea typeface="Roboto Condensed Light" panose="02000000000000000000" pitchFamily="2" charset="0"/>
              </a:rPr>
              <a:t>;</a:t>
            </a:r>
          </a:p>
          <a:p>
            <a:pPr algn="just"/>
            <a:endParaRPr lang="ru-RU" sz="2200" dirty="0">
              <a:solidFill>
                <a:schemeClr val="bg1"/>
              </a:solidFill>
              <a:latin typeface="Roboto Condensed Light" panose="02000000000000000000" pitchFamily="2" charset="0"/>
              <a:ea typeface="Roboto Condensed Light" panose="02000000000000000000" pitchFamily="2" charset="0"/>
            </a:endParaRPr>
          </a:p>
          <a:p>
            <a:pPr algn="just"/>
            <a:r>
              <a:rPr lang="ru-RU" sz="2200" dirty="0">
                <a:solidFill>
                  <a:schemeClr val="bg1"/>
                </a:solidFill>
                <a:latin typeface="Roboto Condensed Light" panose="02000000000000000000" pitchFamily="2" charset="0"/>
                <a:ea typeface="Roboto Condensed Light" panose="02000000000000000000" pitchFamily="2" charset="0"/>
              </a:rPr>
              <a:t>3) </a:t>
            </a:r>
            <a:r>
              <a:rPr lang="ru-RU" sz="2200" dirty="0" err="1">
                <a:solidFill>
                  <a:schemeClr val="bg1"/>
                </a:solidFill>
                <a:latin typeface="Roboto Condensed Light" panose="02000000000000000000" pitchFamily="2" charset="0"/>
                <a:ea typeface="Roboto Condensed Light" panose="02000000000000000000" pitchFamily="2" charset="0"/>
              </a:rPr>
              <a:t>Висновок</a:t>
            </a:r>
            <a:r>
              <a:rPr lang="ru-RU" sz="2200" dirty="0">
                <a:solidFill>
                  <a:schemeClr val="bg1"/>
                </a:solidFill>
                <a:latin typeface="Roboto Condensed Light" panose="02000000000000000000" pitchFamily="2" charset="0"/>
                <a:ea typeface="Roboto Condensed Light" panose="02000000000000000000" pitchFamily="2" charset="0"/>
              </a:rPr>
              <a:t> </a:t>
            </a:r>
            <a:r>
              <a:rPr lang="ru-RU" sz="2200" dirty="0" err="1">
                <a:solidFill>
                  <a:schemeClr val="bg1"/>
                </a:solidFill>
                <a:latin typeface="Roboto Condensed Light" panose="02000000000000000000" pitchFamily="2" charset="0"/>
                <a:ea typeface="Roboto Condensed Light" panose="02000000000000000000" pitchFamily="2" charset="0"/>
              </a:rPr>
              <a:t>експертизи</a:t>
            </a:r>
            <a:r>
              <a:rPr lang="ru-RU" sz="2200" dirty="0">
                <a:solidFill>
                  <a:schemeClr val="bg1"/>
                </a:solidFill>
                <a:latin typeface="Roboto Condensed Light" panose="02000000000000000000" pitchFamily="2" charset="0"/>
                <a:ea typeface="Roboto Condensed Light" panose="02000000000000000000" pitchFamily="2" charset="0"/>
              </a:rPr>
              <a:t> </a:t>
            </a:r>
            <a:r>
              <a:rPr lang="ru-RU" sz="2200" dirty="0" err="1">
                <a:solidFill>
                  <a:schemeClr val="bg1"/>
                </a:solidFill>
                <a:latin typeface="Roboto Condensed Light" panose="02000000000000000000" pitchFamily="2" charset="0"/>
                <a:ea typeface="Roboto Condensed Light" panose="02000000000000000000" pitchFamily="2" charset="0"/>
              </a:rPr>
              <a:t>може</a:t>
            </a:r>
            <a:r>
              <a:rPr lang="ru-RU" sz="2200" dirty="0">
                <a:solidFill>
                  <a:schemeClr val="bg1"/>
                </a:solidFill>
                <a:latin typeface="Roboto Condensed Light" panose="02000000000000000000" pitchFamily="2" charset="0"/>
                <a:ea typeface="Roboto Condensed Light" panose="02000000000000000000" pitchFamily="2" charset="0"/>
              </a:rPr>
              <a:t> бути </a:t>
            </a:r>
            <a:r>
              <a:rPr lang="ru-RU" sz="2200" dirty="0" err="1">
                <a:solidFill>
                  <a:schemeClr val="bg1"/>
                </a:solidFill>
                <a:latin typeface="Roboto Condensed Light" panose="02000000000000000000" pitchFamily="2" charset="0"/>
                <a:ea typeface="Roboto Condensed Light" panose="02000000000000000000" pitchFamily="2" charset="0"/>
              </a:rPr>
              <a:t>відповідним</a:t>
            </a:r>
            <a:r>
              <a:rPr lang="ru-RU" sz="2200" dirty="0">
                <a:solidFill>
                  <a:schemeClr val="bg1"/>
                </a:solidFill>
                <a:latin typeface="Roboto Condensed Light" panose="02000000000000000000" pitchFamily="2" charset="0"/>
                <a:ea typeface="Roboto Condensed Light" panose="02000000000000000000" pitchFamily="2" charset="0"/>
              </a:rPr>
              <a:t> </a:t>
            </a:r>
            <a:r>
              <a:rPr lang="ru-RU" sz="2200" dirty="0" err="1">
                <a:solidFill>
                  <a:schemeClr val="bg1"/>
                </a:solidFill>
                <a:latin typeface="Roboto Condensed Light" panose="02000000000000000000" pitchFamily="2" charset="0"/>
                <a:ea typeface="Roboto Condensed Light" panose="02000000000000000000" pitchFamily="2" charset="0"/>
              </a:rPr>
              <a:t>доказом</a:t>
            </a:r>
            <a:r>
              <a:rPr lang="ru-RU" sz="2200" dirty="0">
                <a:solidFill>
                  <a:schemeClr val="bg1"/>
                </a:solidFill>
                <a:latin typeface="Roboto Condensed Light" panose="02000000000000000000" pitchFamily="2" charset="0"/>
                <a:ea typeface="Roboto Condensed Light" panose="02000000000000000000" pitchFamily="2" charset="0"/>
              </a:rPr>
              <a:t> у </a:t>
            </a:r>
            <a:r>
              <a:rPr lang="ru-RU" sz="2200" dirty="0" err="1">
                <a:solidFill>
                  <a:schemeClr val="bg1"/>
                </a:solidFill>
                <a:latin typeface="Roboto Condensed Light" panose="02000000000000000000" pitchFamily="2" charset="0"/>
                <a:ea typeface="Roboto Condensed Light" panose="02000000000000000000" pitchFamily="2" charset="0"/>
              </a:rPr>
              <a:t>справі</a:t>
            </a:r>
            <a:r>
              <a:rPr lang="ru-RU" sz="2200" dirty="0">
                <a:solidFill>
                  <a:schemeClr val="bg1"/>
                </a:solidFill>
                <a:latin typeface="Roboto Condensed Light" panose="02000000000000000000" pitchFamily="2" charset="0"/>
                <a:ea typeface="Roboto Condensed Light" panose="02000000000000000000" pitchFamily="2" charset="0"/>
              </a:rPr>
              <a:t> </a:t>
            </a:r>
            <a:r>
              <a:rPr lang="ru-RU" sz="2200" dirty="0" err="1">
                <a:solidFill>
                  <a:schemeClr val="bg1"/>
                </a:solidFill>
                <a:latin typeface="Roboto Condensed Light" panose="02000000000000000000" pitchFamily="2" charset="0"/>
                <a:ea typeface="Roboto Condensed Light" panose="02000000000000000000" pitchFamily="2" charset="0"/>
              </a:rPr>
              <a:t>лише</a:t>
            </a:r>
            <a:r>
              <a:rPr lang="ru-RU" sz="2200" dirty="0">
                <a:solidFill>
                  <a:schemeClr val="bg1"/>
                </a:solidFill>
                <a:latin typeface="Roboto Condensed Light" panose="02000000000000000000" pitchFamily="2" charset="0"/>
                <a:ea typeface="Roboto Condensed Light" panose="02000000000000000000" pitchFamily="2" charset="0"/>
              </a:rPr>
              <a:t> в тому </a:t>
            </a:r>
            <a:r>
              <a:rPr lang="ru-RU" sz="2200" dirty="0" err="1">
                <a:solidFill>
                  <a:schemeClr val="bg1"/>
                </a:solidFill>
                <a:latin typeface="Roboto Condensed Light" panose="02000000000000000000" pitchFamily="2" charset="0"/>
                <a:ea typeface="Roboto Condensed Light" panose="02000000000000000000" pitchFamily="2" charset="0"/>
              </a:rPr>
              <a:t>разі</a:t>
            </a:r>
            <a:r>
              <a:rPr lang="ru-RU" sz="2200" dirty="0">
                <a:solidFill>
                  <a:schemeClr val="bg1"/>
                </a:solidFill>
                <a:latin typeface="Roboto Condensed Light" panose="02000000000000000000" pitchFamily="2" charset="0"/>
                <a:ea typeface="Roboto Condensed Light" panose="02000000000000000000" pitchFamily="2" charset="0"/>
              </a:rPr>
              <a:t>, коли </a:t>
            </a:r>
            <a:r>
              <a:rPr lang="ru-RU" sz="2200" dirty="0" err="1">
                <a:solidFill>
                  <a:schemeClr val="bg1"/>
                </a:solidFill>
                <a:latin typeface="Roboto Condensed Light" panose="02000000000000000000" pitchFamily="2" charset="0"/>
                <a:ea typeface="Roboto Condensed Light" panose="02000000000000000000" pitchFamily="2" charset="0"/>
              </a:rPr>
              <a:t>експертиза</a:t>
            </a:r>
            <a:r>
              <a:rPr lang="ru-RU" sz="2200" dirty="0">
                <a:solidFill>
                  <a:schemeClr val="bg1"/>
                </a:solidFill>
                <a:latin typeface="Roboto Condensed Light" panose="02000000000000000000" pitchFamily="2" charset="0"/>
                <a:ea typeface="Roboto Condensed Light" panose="02000000000000000000" pitchFamily="2" charset="0"/>
              </a:rPr>
              <a:t> </a:t>
            </a:r>
            <a:r>
              <a:rPr lang="ru-RU" sz="2200" dirty="0" err="1">
                <a:solidFill>
                  <a:schemeClr val="bg1"/>
                </a:solidFill>
                <a:latin typeface="Roboto Condensed Light" panose="02000000000000000000" pitchFamily="2" charset="0"/>
                <a:ea typeface="Roboto Condensed Light" panose="02000000000000000000" pitchFamily="2" charset="0"/>
              </a:rPr>
              <a:t>була</a:t>
            </a:r>
            <a:r>
              <a:rPr lang="ru-RU" sz="2200" dirty="0">
                <a:solidFill>
                  <a:schemeClr val="bg1"/>
                </a:solidFill>
                <a:latin typeface="Roboto Condensed Light" panose="02000000000000000000" pitchFamily="2" charset="0"/>
                <a:ea typeface="Roboto Condensed Light" panose="02000000000000000000" pitchFamily="2" charset="0"/>
              </a:rPr>
              <a:t> проведена на </a:t>
            </a:r>
            <a:r>
              <a:rPr lang="ru-RU" sz="2200" dirty="0" err="1">
                <a:solidFill>
                  <a:schemeClr val="bg1"/>
                </a:solidFill>
                <a:latin typeface="Roboto Condensed Light" panose="02000000000000000000" pitchFamily="2" charset="0"/>
                <a:ea typeface="Roboto Condensed Light" panose="02000000000000000000" pitchFamily="2" charset="0"/>
              </a:rPr>
              <a:t>підставі</a:t>
            </a:r>
            <a:r>
              <a:rPr lang="ru-RU" sz="2200" dirty="0">
                <a:solidFill>
                  <a:schemeClr val="bg1"/>
                </a:solidFill>
                <a:latin typeface="Roboto Condensed Light" panose="02000000000000000000" pitchFamily="2" charset="0"/>
                <a:ea typeface="Roboto Condensed Light" panose="02000000000000000000" pitchFamily="2" charset="0"/>
              </a:rPr>
              <a:t> </a:t>
            </a:r>
            <a:r>
              <a:rPr lang="ru-RU" sz="2200" dirty="0" err="1">
                <a:solidFill>
                  <a:schemeClr val="bg1"/>
                </a:solidFill>
                <a:latin typeface="Roboto Condensed Light" panose="02000000000000000000" pitchFamily="2" charset="0"/>
                <a:ea typeface="Roboto Condensed Light" panose="02000000000000000000" pitchFamily="2" charset="0"/>
              </a:rPr>
              <a:t>ухвали</a:t>
            </a:r>
            <a:r>
              <a:rPr lang="ru-RU" sz="2200" dirty="0">
                <a:solidFill>
                  <a:schemeClr val="bg1"/>
                </a:solidFill>
                <a:latin typeface="Roboto Condensed Light" panose="02000000000000000000" pitchFamily="2" charset="0"/>
                <a:ea typeface="Roboto Condensed Light" panose="02000000000000000000" pitchFamily="2" charset="0"/>
              </a:rPr>
              <a:t> суду </a:t>
            </a:r>
            <a:r>
              <a:rPr lang="ru-RU" sz="2200" dirty="0" err="1">
                <a:solidFill>
                  <a:schemeClr val="bg1"/>
                </a:solidFill>
                <a:latin typeface="Roboto Condensed Light" panose="02000000000000000000" pitchFamily="2" charset="0"/>
                <a:ea typeface="Roboto Condensed Light" panose="02000000000000000000" pitchFamily="2" charset="0"/>
              </a:rPr>
              <a:t>відповідними</a:t>
            </a:r>
            <a:r>
              <a:rPr lang="ru-RU" sz="2200" dirty="0">
                <a:solidFill>
                  <a:schemeClr val="bg1"/>
                </a:solidFill>
                <a:latin typeface="Roboto Condensed Light" panose="02000000000000000000" pitchFamily="2" charset="0"/>
                <a:ea typeface="Roboto Condensed Light" panose="02000000000000000000" pitchFamily="2" charset="0"/>
              </a:rPr>
              <a:t> </a:t>
            </a:r>
            <a:r>
              <a:rPr lang="ru-RU" sz="2200" dirty="0" err="1">
                <a:solidFill>
                  <a:schemeClr val="bg1"/>
                </a:solidFill>
                <a:latin typeface="Roboto Condensed Light" panose="02000000000000000000" pitchFamily="2" charset="0"/>
                <a:ea typeface="Roboto Condensed Light" panose="02000000000000000000" pitchFamily="2" charset="0"/>
              </a:rPr>
              <a:t>судово-експертними</a:t>
            </a:r>
            <a:r>
              <a:rPr lang="ru-RU" sz="2200" dirty="0">
                <a:solidFill>
                  <a:schemeClr val="bg1"/>
                </a:solidFill>
                <a:latin typeface="Roboto Condensed Light" panose="02000000000000000000" pitchFamily="2" charset="0"/>
                <a:ea typeface="Roboto Condensed Light" panose="02000000000000000000" pitchFamily="2" charset="0"/>
              </a:rPr>
              <a:t> </a:t>
            </a:r>
            <a:r>
              <a:rPr lang="ru-RU" sz="2200" dirty="0" err="1">
                <a:solidFill>
                  <a:schemeClr val="bg1"/>
                </a:solidFill>
                <a:latin typeface="Roboto Condensed Light" panose="02000000000000000000" pitchFamily="2" charset="0"/>
                <a:ea typeface="Roboto Condensed Light" panose="02000000000000000000" pitchFamily="2" charset="0"/>
              </a:rPr>
              <a:t>установами</a:t>
            </a:r>
            <a:r>
              <a:rPr lang="ru-RU" sz="2200" dirty="0">
                <a:solidFill>
                  <a:schemeClr val="bg1"/>
                </a:solidFill>
                <a:latin typeface="Roboto Condensed Light" panose="02000000000000000000" pitchFamily="2" charset="0"/>
                <a:ea typeface="Roboto Condensed Light" panose="02000000000000000000" pitchFamily="2" charset="0"/>
              </a:rPr>
              <a:t>. У </a:t>
            </a:r>
            <a:r>
              <a:rPr lang="ru-RU" sz="2200" dirty="0" err="1">
                <a:solidFill>
                  <a:schemeClr val="bg1"/>
                </a:solidFill>
                <a:latin typeface="Roboto Condensed Light" panose="02000000000000000000" pitchFamily="2" charset="0"/>
                <a:ea typeface="Roboto Condensed Light" panose="02000000000000000000" pitchFamily="2" charset="0"/>
              </a:rPr>
              <a:t>разі</a:t>
            </a:r>
            <a:r>
              <a:rPr lang="ru-RU" sz="2200" dirty="0">
                <a:solidFill>
                  <a:schemeClr val="bg1"/>
                </a:solidFill>
                <a:latin typeface="Roboto Condensed Light" panose="02000000000000000000" pitchFamily="2" charset="0"/>
                <a:ea typeface="Roboto Condensed Light" panose="02000000000000000000" pitchFamily="2" charset="0"/>
              </a:rPr>
              <a:t> коли </a:t>
            </a:r>
            <a:r>
              <a:rPr lang="ru-RU" sz="2200" dirty="0" err="1">
                <a:solidFill>
                  <a:schemeClr val="bg1"/>
                </a:solidFill>
                <a:latin typeface="Roboto Condensed Light" panose="02000000000000000000" pitchFamily="2" charset="0"/>
                <a:ea typeface="Roboto Condensed Light" panose="02000000000000000000" pitchFamily="2" charset="0"/>
              </a:rPr>
              <a:t>висновок</a:t>
            </a:r>
            <a:r>
              <a:rPr lang="ru-RU" sz="2200" dirty="0">
                <a:solidFill>
                  <a:schemeClr val="bg1"/>
                </a:solidFill>
                <a:latin typeface="Roboto Condensed Light" panose="02000000000000000000" pitchFamily="2" charset="0"/>
                <a:ea typeface="Roboto Condensed Light" panose="02000000000000000000" pitchFamily="2" charset="0"/>
              </a:rPr>
              <a:t> </a:t>
            </a:r>
            <a:r>
              <a:rPr lang="ru-RU" sz="2200" dirty="0" err="1">
                <a:solidFill>
                  <a:schemeClr val="bg1"/>
                </a:solidFill>
                <a:latin typeface="Roboto Condensed Light" panose="02000000000000000000" pitchFamily="2" charset="0"/>
                <a:ea typeface="Roboto Condensed Light" panose="02000000000000000000" pitchFamily="2" charset="0"/>
              </a:rPr>
              <a:t>експертизи</a:t>
            </a:r>
            <a:r>
              <a:rPr lang="ru-RU" sz="2200" dirty="0">
                <a:solidFill>
                  <a:schemeClr val="bg1"/>
                </a:solidFill>
                <a:latin typeface="Roboto Condensed Light" panose="02000000000000000000" pitchFamily="2" charset="0"/>
                <a:ea typeface="Roboto Condensed Light" panose="02000000000000000000" pitchFamily="2" charset="0"/>
              </a:rPr>
              <a:t> </a:t>
            </a:r>
            <a:r>
              <a:rPr lang="ru-RU" sz="2200" dirty="0" err="1">
                <a:solidFill>
                  <a:schemeClr val="bg1"/>
                </a:solidFill>
                <a:latin typeface="Roboto Condensed Light" panose="02000000000000000000" pitchFamily="2" charset="0"/>
                <a:ea typeface="Roboto Condensed Light" panose="02000000000000000000" pitchFamily="2" charset="0"/>
              </a:rPr>
              <a:t>наданий</a:t>
            </a:r>
            <a:r>
              <a:rPr lang="ru-RU" sz="2200" dirty="0">
                <a:solidFill>
                  <a:schemeClr val="bg1"/>
                </a:solidFill>
                <a:latin typeface="Roboto Condensed Light" panose="02000000000000000000" pitchFamily="2" charset="0"/>
                <a:ea typeface="Roboto Condensed Light" panose="02000000000000000000" pitchFamily="2" charset="0"/>
              </a:rPr>
              <a:t> стороною (</a:t>
            </a:r>
            <a:r>
              <a:rPr lang="ru-RU" sz="2200" dirty="0" err="1">
                <a:solidFill>
                  <a:schemeClr val="bg1"/>
                </a:solidFill>
                <a:latin typeface="Roboto Condensed Light" panose="02000000000000000000" pitchFamily="2" charset="0"/>
                <a:ea typeface="Roboto Condensed Light" panose="02000000000000000000" pitchFamily="2" charset="0"/>
              </a:rPr>
              <a:t>зокрема</a:t>
            </a:r>
            <a:r>
              <a:rPr lang="ru-RU" sz="2200" dirty="0">
                <a:solidFill>
                  <a:schemeClr val="bg1"/>
                </a:solidFill>
                <a:latin typeface="Roboto Condensed Light" panose="02000000000000000000" pitchFamily="2" charset="0"/>
                <a:ea typeface="Roboto Condensed Light" panose="02000000000000000000" pitchFamily="2" charset="0"/>
              </a:rPr>
              <a:t>, як </a:t>
            </a:r>
            <a:r>
              <a:rPr lang="ru-RU" sz="2200" dirty="0" err="1">
                <a:solidFill>
                  <a:schemeClr val="bg1"/>
                </a:solidFill>
                <a:latin typeface="Roboto Condensed Light" panose="02000000000000000000" pitchFamily="2" charset="0"/>
                <a:ea typeface="Roboto Condensed Light" panose="02000000000000000000" pitchFamily="2" charset="0"/>
              </a:rPr>
              <a:t>додаток</a:t>
            </a:r>
            <a:r>
              <a:rPr lang="ru-RU" sz="2200" dirty="0">
                <a:solidFill>
                  <a:schemeClr val="bg1"/>
                </a:solidFill>
                <a:latin typeface="Roboto Condensed Light" panose="02000000000000000000" pitchFamily="2" charset="0"/>
                <a:ea typeface="Roboto Condensed Light" panose="02000000000000000000" pitchFamily="2" charset="0"/>
              </a:rPr>
              <a:t> до </a:t>
            </a:r>
            <a:r>
              <a:rPr lang="ru-RU" sz="2200" dirty="0" err="1">
                <a:solidFill>
                  <a:schemeClr val="bg1"/>
                </a:solidFill>
                <a:latin typeface="Roboto Condensed Light" panose="02000000000000000000" pitchFamily="2" charset="0"/>
                <a:ea typeface="Roboto Condensed Light" panose="02000000000000000000" pitchFamily="2" charset="0"/>
              </a:rPr>
              <a:t>позовної</a:t>
            </a:r>
            <a:r>
              <a:rPr lang="ru-RU" sz="2200" dirty="0">
                <a:solidFill>
                  <a:schemeClr val="bg1"/>
                </a:solidFill>
                <a:latin typeface="Roboto Condensed Light" panose="02000000000000000000" pitchFamily="2" charset="0"/>
                <a:ea typeface="Roboto Condensed Light" panose="02000000000000000000" pitchFamily="2" charset="0"/>
              </a:rPr>
              <a:t> заяви), </a:t>
            </a:r>
            <a:r>
              <a:rPr lang="ru-RU" sz="2200" dirty="0" err="1">
                <a:solidFill>
                  <a:schemeClr val="bg1"/>
                </a:solidFill>
                <a:latin typeface="Roboto Condensed Light" panose="02000000000000000000" pitchFamily="2" charset="0"/>
                <a:ea typeface="Roboto Condensed Light" panose="02000000000000000000" pitchFamily="2" charset="0"/>
              </a:rPr>
              <a:t>тобто</a:t>
            </a:r>
            <a:r>
              <a:rPr lang="ru-RU" sz="2200" dirty="0">
                <a:solidFill>
                  <a:schemeClr val="bg1"/>
                </a:solidFill>
                <a:latin typeface="Roboto Condensed Light" panose="02000000000000000000" pitchFamily="2" charset="0"/>
                <a:ea typeface="Roboto Condensed Light" panose="02000000000000000000" pitchFamily="2" charset="0"/>
              </a:rPr>
              <a:t> </a:t>
            </a:r>
            <a:r>
              <a:rPr lang="ru-RU" sz="2200" dirty="0" err="1">
                <a:solidFill>
                  <a:schemeClr val="bg1"/>
                </a:solidFill>
                <a:latin typeface="Roboto Condensed Light" panose="02000000000000000000" pitchFamily="2" charset="0"/>
                <a:ea typeface="Roboto Condensed Light" panose="02000000000000000000" pitchFamily="2" charset="0"/>
              </a:rPr>
              <a:t>експертиза</a:t>
            </a:r>
            <a:r>
              <a:rPr lang="ru-RU" sz="2200" dirty="0">
                <a:solidFill>
                  <a:schemeClr val="bg1"/>
                </a:solidFill>
                <a:latin typeface="Roboto Condensed Light" panose="02000000000000000000" pitchFamily="2" charset="0"/>
                <a:ea typeface="Roboto Condensed Light" panose="02000000000000000000" pitchFamily="2" charset="0"/>
              </a:rPr>
              <a:t> проведена </a:t>
            </a:r>
            <a:r>
              <a:rPr lang="ru-RU" sz="2200" dirty="0" err="1">
                <a:solidFill>
                  <a:schemeClr val="bg1"/>
                </a:solidFill>
                <a:latin typeface="Roboto Condensed Light" panose="02000000000000000000" pitchFamily="2" charset="0"/>
                <a:ea typeface="Roboto Condensed Light" panose="02000000000000000000" pitchFamily="2" charset="0"/>
              </a:rPr>
              <a:t>відповідною</a:t>
            </a:r>
            <a:r>
              <a:rPr lang="ru-RU" sz="2200" dirty="0">
                <a:solidFill>
                  <a:schemeClr val="bg1"/>
                </a:solidFill>
                <a:latin typeface="Roboto Condensed Light" panose="02000000000000000000" pitchFamily="2" charset="0"/>
                <a:ea typeface="Roboto Condensed Light" panose="02000000000000000000" pitchFamily="2" charset="0"/>
              </a:rPr>
              <a:t> </a:t>
            </a:r>
            <a:r>
              <a:rPr lang="ru-RU" sz="2200" dirty="0" err="1">
                <a:solidFill>
                  <a:schemeClr val="bg1"/>
                </a:solidFill>
                <a:latin typeface="Roboto Condensed Light" panose="02000000000000000000" pitchFamily="2" charset="0"/>
                <a:ea typeface="Roboto Condensed Light" panose="02000000000000000000" pitchFamily="2" charset="0"/>
              </a:rPr>
              <a:t>експертною</a:t>
            </a:r>
            <a:r>
              <a:rPr lang="ru-RU" sz="2200" dirty="0">
                <a:solidFill>
                  <a:schemeClr val="bg1"/>
                </a:solidFill>
                <a:latin typeface="Roboto Condensed Light" panose="02000000000000000000" pitchFamily="2" charset="0"/>
                <a:ea typeface="Roboto Condensed Light" panose="02000000000000000000" pitchFamily="2" charset="0"/>
              </a:rPr>
              <a:t> </a:t>
            </a:r>
            <a:r>
              <a:rPr lang="ru-RU" sz="2200" dirty="0" err="1">
                <a:solidFill>
                  <a:schemeClr val="bg1"/>
                </a:solidFill>
                <a:latin typeface="Roboto Condensed Light" panose="02000000000000000000" pitchFamily="2" charset="0"/>
                <a:ea typeface="Roboto Condensed Light" panose="02000000000000000000" pitchFamily="2" charset="0"/>
              </a:rPr>
              <a:t>установою</a:t>
            </a:r>
            <a:r>
              <a:rPr lang="ru-RU" sz="2200" dirty="0">
                <a:solidFill>
                  <a:schemeClr val="bg1"/>
                </a:solidFill>
                <a:latin typeface="Roboto Condensed Light" panose="02000000000000000000" pitchFamily="2" charset="0"/>
                <a:ea typeface="Roboto Condensed Light" panose="02000000000000000000" pitchFamily="2" charset="0"/>
              </a:rPr>
              <a:t> за </a:t>
            </a:r>
            <a:r>
              <a:rPr lang="ru-RU" sz="2200" dirty="0" err="1">
                <a:solidFill>
                  <a:schemeClr val="bg1"/>
                </a:solidFill>
                <a:latin typeface="Roboto Condensed Light" panose="02000000000000000000" pitchFamily="2" charset="0"/>
                <a:ea typeface="Roboto Condensed Light" panose="02000000000000000000" pitchFamily="2" charset="0"/>
              </a:rPr>
              <a:t>клопотанням</a:t>
            </a:r>
            <a:r>
              <a:rPr lang="ru-RU" sz="2200" dirty="0">
                <a:solidFill>
                  <a:schemeClr val="bg1"/>
                </a:solidFill>
                <a:latin typeface="Roboto Condensed Light" panose="02000000000000000000" pitchFamily="2" charset="0"/>
                <a:ea typeface="Roboto Condensed Light" panose="02000000000000000000" pitchFamily="2" charset="0"/>
              </a:rPr>
              <a:t> </a:t>
            </a:r>
            <a:r>
              <a:rPr lang="ru-RU" sz="2200" dirty="0" err="1">
                <a:solidFill>
                  <a:schemeClr val="bg1"/>
                </a:solidFill>
                <a:latin typeface="Roboto Condensed Light" panose="02000000000000000000" pitchFamily="2" charset="0"/>
                <a:ea typeface="Roboto Condensed Light" panose="02000000000000000000" pitchFamily="2" charset="0"/>
              </a:rPr>
              <a:t>сторони</a:t>
            </a:r>
            <a:r>
              <a:rPr lang="ru-RU" sz="2200" dirty="0">
                <a:solidFill>
                  <a:schemeClr val="bg1"/>
                </a:solidFill>
                <a:latin typeface="Roboto Condensed Light" panose="02000000000000000000" pitchFamily="2" charset="0"/>
                <a:ea typeface="Roboto Condensed Light" panose="02000000000000000000" pitchFamily="2" charset="0"/>
              </a:rPr>
              <a:t> </a:t>
            </a:r>
            <a:r>
              <a:rPr lang="ru-RU" sz="2200" dirty="0" err="1">
                <a:solidFill>
                  <a:schemeClr val="bg1"/>
                </a:solidFill>
                <a:latin typeface="Roboto Condensed Light" panose="02000000000000000000" pitchFamily="2" charset="0"/>
                <a:ea typeface="Roboto Condensed Light" panose="02000000000000000000" pitchFamily="2" charset="0"/>
              </a:rPr>
              <a:t>чи</a:t>
            </a:r>
            <a:r>
              <a:rPr lang="ru-RU" sz="2200" dirty="0">
                <a:solidFill>
                  <a:schemeClr val="bg1"/>
                </a:solidFill>
                <a:latin typeface="Roboto Condensed Light" panose="02000000000000000000" pitchFamily="2" charset="0"/>
                <a:ea typeface="Roboto Condensed Light" panose="02000000000000000000" pitchFamily="2" charset="0"/>
              </a:rPr>
              <a:t> </a:t>
            </a:r>
            <a:r>
              <a:rPr lang="ru-RU" sz="2200" dirty="0" err="1">
                <a:solidFill>
                  <a:schemeClr val="bg1"/>
                </a:solidFill>
                <a:latin typeface="Roboto Condensed Light" panose="02000000000000000000" pitchFamily="2" charset="0"/>
                <a:ea typeface="Roboto Condensed Light" panose="02000000000000000000" pitchFamily="2" charset="0"/>
              </a:rPr>
              <a:t>клопотанням</a:t>
            </a:r>
            <a:r>
              <a:rPr lang="ru-RU" sz="2200" dirty="0">
                <a:solidFill>
                  <a:schemeClr val="bg1"/>
                </a:solidFill>
                <a:latin typeface="Roboto Condensed Light" panose="02000000000000000000" pitchFamily="2" charset="0"/>
                <a:ea typeface="Roboto Condensed Light" panose="02000000000000000000" pitchFamily="2" charset="0"/>
              </a:rPr>
              <a:t> </a:t>
            </a:r>
            <a:r>
              <a:rPr lang="ru-RU" sz="2200" dirty="0" err="1">
                <a:solidFill>
                  <a:schemeClr val="bg1"/>
                </a:solidFill>
                <a:latin typeface="Roboto Condensed Light" panose="02000000000000000000" pitchFamily="2" charset="0"/>
                <a:ea typeface="Roboto Condensed Light" panose="02000000000000000000" pitchFamily="2" charset="0"/>
              </a:rPr>
              <a:t>її</a:t>
            </a:r>
            <a:r>
              <a:rPr lang="ru-RU" sz="2200" dirty="0">
                <a:solidFill>
                  <a:schemeClr val="bg1"/>
                </a:solidFill>
                <a:latin typeface="Roboto Condensed Light" panose="02000000000000000000" pitchFamily="2" charset="0"/>
                <a:ea typeface="Roboto Condensed Light" panose="02000000000000000000" pitchFamily="2" charset="0"/>
              </a:rPr>
              <a:t> </a:t>
            </a:r>
            <a:r>
              <a:rPr lang="ru-RU" sz="2200" dirty="0" err="1">
                <a:solidFill>
                  <a:schemeClr val="bg1"/>
                </a:solidFill>
                <a:latin typeface="Roboto Condensed Light" panose="02000000000000000000" pitchFamily="2" charset="0"/>
                <a:ea typeface="Roboto Condensed Light" panose="02000000000000000000" pitchFamily="2" charset="0"/>
              </a:rPr>
              <a:t>представника</a:t>
            </a:r>
            <a:r>
              <a:rPr lang="ru-RU" sz="2200" dirty="0">
                <a:solidFill>
                  <a:schemeClr val="bg1"/>
                </a:solidFill>
                <a:latin typeface="Roboto Condensed Light" panose="02000000000000000000" pitchFamily="2" charset="0"/>
                <a:ea typeface="Roboto Condensed Light" panose="02000000000000000000" pitchFamily="2" charset="0"/>
              </a:rPr>
              <a:t>, то </a:t>
            </a:r>
            <a:r>
              <a:rPr lang="ru-RU" sz="2200" dirty="0" err="1">
                <a:solidFill>
                  <a:schemeClr val="bg1"/>
                </a:solidFill>
                <a:latin typeface="Roboto Condensed Light" panose="02000000000000000000" pitchFamily="2" charset="0"/>
                <a:ea typeface="Roboto Condensed Light" panose="02000000000000000000" pitchFamily="2" charset="0"/>
              </a:rPr>
              <a:t>такий</a:t>
            </a:r>
            <a:r>
              <a:rPr lang="ru-RU" sz="2200" dirty="0">
                <a:solidFill>
                  <a:schemeClr val="bg1"/>
                </a:solidFill>
                <a:latin typeface="Roboto Condensed Light" panose="02000000000000000000" pitchFamily="2" charset="0"/>
                <a:ea typeface="Roboto Condensed Light" panose="02000000000000000000" pitchFamily="2" charset="0"/>
              </a:rPr>
              <a:t> </a:t>
            </a:r>
            <a:r>
              <a:rPr lang="ru-RU" sz="2200" dirty="0" err="1">
                <a:solidFill>
                  <a:schemeClr val="bg1"/>
                </a:solidFill>
                <a:latin typeface="Roboto Condensed Light" panose="02000000000000000000" pitchFamily="2" charset="0"/>
                <a:ea typeface="Roboto Condensed Light" panose="02000000000000000000" pitchFamily="2" charset="0"/>
              </a:rPr>
              <a:t>висновок</a:t>
            </a:r>
            <a:r>
              <a:rPr lang="ru-RU" sz="2200" dirty="0">
                <a:solidFill>
                  <a:schemeClr val="bg1"/>
                </a:solidFill>
                <a:latin typeface="Roboto Condensed Light" panose="02000000000000000000" pitchFamily="2" charset="0"/>
                <a:ea typeface="Roboto Condensed Light" panose="02000000000000000000" pitchFamily="2" charset="0"/>
              </a:rPr>
              <a:t> </a:t>
            </a:r>
            <a:r>
              <a:rPr lang="ru-RU" sz="2200" dirty="0" err="1">
                <a:solidFill>
                  <a:schemeClr val="bg1"/>
                </a:solidFill>
                <a:latin typeface="Roboto Condensed Light" panose="02000000000000000000" pitchFamily="2" charset="0"/>
                <a:ea typeface="Roboto Condensed Light" panose="02000000000000000000" pitchFamily="2" charset="0"/>
              </a:rPr>
              <a:t>може</a:t>
            </a:r>
            <a:r>
              <a:rPr lang="ru-RU" sz="2200" dirty="0">
                <a:solidFill>
                  <a:schemeClr val="bg1"/>
                </a:solidFill>
                <a:latin typeface="Roboto Condensed Light" panose="02000000000000000000" pitchFamily="2" charset="0"/>
                <a:ea typeface="Roboto Condensed Light" panose="02000000000000000000" pitchFamily="2" charset="0"/>
              </a:rPr>
              <a:t> </a:t>
            </a:r>
            <a:r>
              <a:rPr lang="ru-RU" sz="2200" dirty="0" err="1">
                <a:solidFill>
                  <a:schemeClr val="bg1"/>
                </a:solidFill>
                <a:latin typeface="Roboto Condensed Light" panose="02000000000000000000" pitchFamily="2" charset="0"/>
                <a:ea typeface="Roboto Condensed Light" panose="02000000000000000000" pitchFamily="2" charset="0"/>
              </a:rPr>
              <a:t>розцінюватися</a:t>
            </a:r>
            <a:r>
              <a:rPr lang="ru-RU" sz="2200" dirty="0">
                <a:solidFill>
                  <a:schemeClr val="bg1"/>
                </a:solidFill>
                <a:latin typeface="Roboto Condensed Light" panose="02000000000000000000" pitchFamily="2" charset="0"/>
                <a:ea typeface="Roboto Condensed Light" panose="02000000000000000000" pitchFamily="2" charset="0"/>
              </a:rPr>
              <a:t> судом </a:t>
            </a:r>
            <a:r>
              <a:rPr lang="ru-RU" sz="2200" dirty="0" err="1">
                <a:solidFill>
                  <a:schemeClr val="bg1"/>
                </a:solidFill>
                <a:latin typeface="Roboto Condensed Light" panose="02000000000000000000" pitchFamily="2" charset="0"/>
                <a:ea typeface="Roboto Condensed Light" panose="02000000000000000000" pitchFamily="2" charset="0"/>
              </a:rPr>
              <a:t>виключно</a:t>
            </a:r>
            <a:r>
              <a:rPr lang="ru-RU" sz="2200" dirty="0">
                <a:solidFill>
                  <a:schemeClr val="bg1"/>
                </a:solidFill>
                <a:latin typeface="Roboto Condensed Light" panose="02000000000000000000" pitchFamily="2" charset="0"/>
                <a:ea typeface="Roboto Condensed Light" panose="02000000000000000000" pitchFamily="2" charset="0"/>
              </a:rPr>
              <a:t> як </a:t>
            </a:r>
            <a:r>
              <a:rPr lang="ru-RU" sz="2200" dirty="0" err="1">
                <a:solidFill>
                  <a:schemeClr val="bg1"/>
                </a:solidFill>
                <a:latin typeface="Roboto Condensed Light" panose="02000000000000000000" pitchFamily="2" charset="0"/>
                <a:ea typeface="Roboto Condensed Light" panose="02000000000000000000" pitchFamily="2" charset="0"/>
              </a:rPr>
              <a:t>письмовий</a:t>
            </a:r>
            <a:r>
              <a:rPr lang="ru-RU" sz="2200" dirty="0">
                <a:solidFill>
                  <a:schemeClr val="bg1"/>
                </a:solidFill>
                <a:latin typeface="Roboto Condensed Light" panose="02000000000000000000" pitchFamily="2" charset="0"/>
                <a:ea typeface="Roboto Condensed Light" panose="02000000000000000000" pitchFamily="2" charset="0"/>
              </a:rPr>
              <a:t> </a:t>
            </a:r>
            <a:r>
              <a:rPr lang="ru-RU" sz="2200" dirty="0" err="1">
                <a:solidFill>
                  <a:schemeClr val="bg1"/>
                </a:solidFill>
                <a:latin typeface="Roboto Condensed Light" panose="02000000000000000000" pitchFamily="2" charset="0"/>
                <a:ea typeface="Roboto Condensed Light" panose="02000000000000000000" pitchFamily="2" charset="0"/>
              </a:rPr>
              <a:t>доказ</a:t>
            </a:r>
            <a:r>
              <a:rPr lang="ru-RU" sz="2200" dirty="0">
                <a:solidFill>
                  <a:schemeClr val="bg1"/>
                </a:solidFill>
                <a:latin typeface="Roboto Condensed Light" panose="02000000000000000000" pitchFamily="2" charset="0"/>
                <a:ea typeface="Roboto Condensed Light" panose="02000000000000000000" pitchFamily="2" charset="0"/>
              </a:rPr>
              <a:t>, </a:t>
            </a:r>
            <a:r>
              <a:rPr lang="ru-RU" sz="2200" dirty="0" err="1">
                <a:solidFill>
                  <a:schemeClr val="bg1"/>
                </a:solidFill>
                <a:latin typeface="Roboto Condensed Light" panose="02000000000000000000" pitchFamily="2" charset="0"/>
                <a:ea typeface="Roboto Condensed Light" panose="02000000000000000000" pitchFamily="2" charset="0"/>
              </a:rPr>
              <a:t>що</a:t>
            </a:r>
            <a:r>
              <a:rPr lang="ru-RU" sz="2200" dirty="0">
                <a:solidFill>
                  <a:schemeClr val="bg1"/>
                </a:solidFill>
                <a:latin typeface="Roboto Condensed Light" panose="02000000000000000000" pitchFamily="2" charset="0"/>
                <a:ea typeface="Roboto Condensed Light" panose="02000000000000000000" pitchFamily="2" charset="0"/>
              </a:rPr>
              <a:t> </a:t>
            </a:r>
            <a:r>
              <a:rPr lang="ru-RU" sz="2200" dirty="0" err="1">
                <a:solidFill>
                  <a:schemeClr val="bg1"/>
                </a:solidFill>
                <a:latin typeface="Roboto Condensed Light" panose="02000000000000000000" pitchFamily="2" charset="0"/>
                <a:ea typeface="Roboto Condensed Light" panose="02000000000000000000" pitchFamily="2" charset="0"/>
              </a:rPr>
              <a:t>підлягає</a:t>
            </a:r>
            <a:r>
              <a:rPr lang="ru-RU" sz="2200" dirty="0">
                <a:solidFill>
                  <a:schemeClr val="bg1"/>
                </a:solidFill>
                <a:latin typeface="Roboto Condensed Light" panose="02000000000000000000" pitchFamily="2" charset="0"/>
                <a:ea typeface="Roboto Condensed Light" panose="02000000000000000000" pitchFamily="2" charset="0"/>
              </a:rPr>
              <a:t> </a:t>
            </a:r>
            <a:r>
              <a:rPr lang="ru-RU" sz="2200" dirty="0" err="1">
                <a:solidFill>
                  <a:schemeClr val="bg1"/>
                </a:solidFill>
                <a:latin typeface="Roboto Condensed Light" panose="02000000000000000000" pitchFamily="2" charset="0"/>
                <a:ea typeface="Roboto Condensed Light" panose="02000000000000000000" pitchFamily="2" charset="0"/>
              </a:rPr>
              <a:t>дослідженню</a:t>
            </a:r>
            <a:r>
              <a:rPr lang="ru-RU" sz="2200" dirty="0">
                <a:solidFill>
                  <a:schemeClr val="bg1"/>
                </a:solidFill>
                <a:latin typeface="Roboto Condensed Light" panose="02000000000000000000" pitchFamily="2" charset="0"/>
                <a:ea typeface="Roboto Condensed Light" panose="02000000000000000000" pitchFamily="2" charset="0"/>
              </a:rPr>
              <a:t> в судовому </a:t>
            </a:r>
            <a:r>
              <a:rPr lang="ru-RU" sz="2200" dirty="0" err="1">
                <a:solidFill>
                  <a:schemeClr val="bg1"/>
                </a:solidFill>
                <a:latin typeface="Roboto Condensed Light" panose="02000000000000000000" pitchFamily="2" charset="0"/>
                <a:ea typeface="Roboto Condensed Light" panose="02000000000000000000" pitchFamily="2" charset="0"/>
              </a:rPr>
              <a:t>засіданні</a:t>
            </a:r>
            <a:r>
              <a:rPr lang="ru-RU" sz="2200" dirty="0">
                <a:solidFill>
                  <a:schemeClr val="bg1"/>
                </a:solidFill>
                <a:latin typeface="Roboto Condensed Light" panose="02000000000000000000" pitchFamily="2" charset="0"/>
                <a:ea typeface="Roboto Condensed Light" panose="02000000000000000000" pitchFamily="2" charset="0"/>
              </a:rPr>
              <a:t> та </a:t>
            </a:r>
            <a:r>
              <a:rPr lang="ru-RU" sz="2200" dirty="0" err="1">
                <a:solidFill>
                  <a:schemeClr val="bg1"/>
                </a:solidFill>
                <a:latin typeface="Roboto Condensed Light" panose="02000000000000000000" pitchFamily="2" charset="0"/>
                <a:ea typeface="Roboto Condensed Light" panose="02000000000000000000" pitchFamily="2" charset="0"/>
              </a:rPr>
              <a:t>відповідній</a:t>
            </a:r>
            <a:r>
              <a:rPr lang="ru-RU" sz="2200" dirty="0">
                <a:solidFill>
                  <a:schemeClr val="bg1"/>
                </a:solidFill>
                <a:latin typeface="Roboto Condensed Light" panose="02000000000000000000" pitchFamily="2" charset="0"/>
                <a:ea typeface="Roboto Condensed Light" panose="02000000000000000000" pitchFamily="2" charset="0"/>
              </a:rPr>
              <a:t> </a:t>
            </a:r>
            <a:r>
              <a:rPr lang="ru-RU" sz="2200" dirty="0" err="1">
                <a:solidFill>
                  <a:schemeClr val="bg1"/>
                </a:solidFill>
                <a:latin typeface="Roboto Condensed Light" panose="02000000000000000000" pitchFamily="2" charset="0"/>
                <a:ea typeface="Roboto Condensed Light" panose="02000000000000000000" pitchFamily="2" charset="0"/>
              </a:rPr>
              <a:t>оцінці</a:t>
            </a:r>
            <a:endParaRPr lang="uk-UA" sz="2200"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8633128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2CAC3F-F875-9C38-F3A0-ED625AD6C697}"/>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81BF4393-7D6A-7756-61A4-0E4055EDF224}"/>
              </a:ext>
            </a:extLst>
          </p:cNvPr>
          <p:cNvSpPr txBox="1">
            <a:spLocks noGrp="1"/>
          </p:cNvSpPr>
          <p:nvPr>
            <p:ph type="title"/>
          </p:nvPr>
        </p:nvSpPr>
        <p:spPr>
          <a:xfrm>
            <a:off x="1012825" y="461011"/>
            <a:ext cx="11430000" cy="4197496"/>
          </a:xfrm>
          <a:prstGeom prst="rect">
            <a:avLst/>
          </a:prstGeom>
        </p:spPr>
        <p:txBody>
          <a:bodyPr vert="horz" wrap="square" lIns="0" tIns="12700" rIns="0" bIns="0" rtlCol="0">
            <a:spAutoFit/>
          </a:bodyPr>
          <a:lstStyle/>
          <a:p>
            <a:pPr marL="457187" marR="72388" lvl="1" algn="ctr">
              <a:lnSpc>
                <a:spcPct val="103000"/>
              </a:lnSpc>
              <a:spcBef>
                <a:spcPts val="1220"/>
              </a:spcBef>
              <a:tabLst>
                <a:tab pos="927708" algn="l"/>
              </a:tabLst>
            </a:pPr>
            <a:r>
              <a:rPr lang="ru-RU" sz="2400" b="1" i="1" dirty="0">
                <a:solidFill>
                  <a:srgbClr val="FFFF00"/>
                </a:solidFill>
                <a:latin typeface="Roboto Condensed Light" panose="02000000000000000000" pitchFamily="2" charset="0"/>
                <a:ea typeface="Roboto Condensed Light" panose="02000000000000000000" pitchFamily="2" charset="0"/>
              </a:rPr>
              <a:t>Постановка </a:t>
            </a:r>
            <a:r>
              <a:rPr lang="ru-RU" sz="2400" b="1" i="1" dirty="0" err="1">
                <a:solidFill>
                  <a:srgbClr val="FFFF00"/>
                </a:solidFill>
                <a:latin typeface="Roboto Condensed Light" panose="02000000000000000000" pitchFamily="2" charset="0"/>
                <a:ea typeface="Roboto Condensed Light" panose="02000000000000000000" pitchFamily="2" charset="0"/>
              </a:rPr>
              <a:t>проблеми</a:t>
            </a:r>
            <a:r>
              <a:rPr lang="ru-RU" sz="2400" i="1" dirty="0">
                <a:solidFill>
                  <a:srgbClr val="00B050"/>
                </a:solidFill>
                <a:latin typeface="Roboto Condensed Light" panose="02000000000000000000" pitchFamily="2" charset="0"/>
                <a:ea typeface="Roboto Condensed Light" panose="02000000000000000000" pitchFamily="2" charset="0"/>
              </a:rPr>
              <a:t/>
            </a:r>
            <a:br>
              <a:rPr lang="ru-RU" sz="2400" i="1" dirty="0">
                <a:solidFill>
                  <a:srgbClr val="00B050"/>
                </a:solidFill>
                <a:latin typeface="Roboto Condensed Light" panose="02000000000000000000" pitchFamily="2" charset="0"/>
                <a:ea typeface="Roboto Condensed Light" panose="02000000000000000000" pitchFamily="2" charset="0"/>
              </a:rPr>
            </a:br>
            <a:r>
              <a:rPr lang="en-US" sz="2400" i="1" dirty="0">
                <a:solidFill>
                  <a:srgbClr val="00B050"/>
                </a:solidFill>
                <a:latin typeface="Roboto Condensed Light" panose="02000000000000000000" pitchFamily="2" charset="0"/>
                <a:ea typeface="Roboto Condensed Light" panose="02000000000000000000" pitchFamily="2" charset="0"/>
              </a:rPr>
              <a:t/>
            </a:r>
            <a:br>
              <a:rPr lang="en-US" sz="2400" i="1" dirty="0">
                <a:solidFill>
                  <a:srgbClr val="00B050"/>
                </a:solidFill>
                <a:latin typeface="Roboto Condensed Light" panose="02000000000000000000" pitchFamily="2" charset="0"/>
                <a:ea typeface="Roboto Condensed Light" panose="02000000000000000000" pitchFamily="2" charset="0"/>
              </a:rPr>
            </a:br>
            <a:r>
              <a:rPr lang="uk-UA" sz="2400" i="1" dirty="0">
                <a:solidFill>
                  <a:srgbClr val="00B050"/>
                </a:solidFill>
                <a:latin typeface="Roboto Condensed Light" panose="02000000000000000000" pitchFamily="2" charset="0"/>
                <a:ea typeface="Roboto Condensed Light" panose="02000000000000000000" pitchFamily="2" charset="0"/>
              </a:rPr>
              <a:t>Чи можна стверджувати</a:t>
            </a:r>
            <a:r>
              <a:rPr lang="uk-UA" sz="2400" i="1" spc="200" dirty="0">
                <a:solidFill>
                  <a:srgbClr val="00B050"/>
                </a:solidFill>
                <a:latin typeface="Roboto Condensed Light" panose="02000000000000000000" pitchFamily="2" charset="0"/>
                <a:ea typeface="Roboto Condensed Light" panose="02000000000000000000" pitchFamily="2" charset="0"/>
              </a:rPr>
              <a:t> </a:t>
            </a:r>
            <a:r>
              <a:rPr lang="uk-UA" sz="2400" i="1" dirty="0">
                <a:solidFill>
                  <a:srgbClr val="00B050"/>
                </a:solidFill>
                <a:latin typeface="Roboto Condensed Light" panose="02000000000000000000" pitchFamily="2" charset="0"/>
                <a:ea typeface="Roboto Condensed Light" panose="02000000000000000000" pitchFamily="2" charset="0"/>
              </a:rPr>
              <a:t>на підставі аналізу </a:t>
            </a:r>
            <a:r>
              <a:rPr lang="uk-UA" sz="2400" dirty="0" err="1">
                <a:solidFill>
                  <a:srgbClr val="00B050"/>
                </a:solidFill>
                <a:latin typeface="Roboto Condensed Light" panose="02000000000000000000" pitchFamily="2" charset="0"/>
                <a:ea typeface="Roboto Condensed Light" panose="02000000000000000000" pitchFamily="2" charset="0"/>
              </a:rPr>
              <a:t>полoжeшь</a:t>
            </a:r>
            <a:r>
              <a:rPr lang="uk-UA" sz="2400" dirty="0">
                <a:solidFill>
                  <a:srgbClr val="00B050"/>
                </a:solidFill>
                <a:latin typeface="Roboto Condensed Light" panose="02000000000000000000" pitchFamily="2" charset="0"/>
                <a:ea typeface="Roboto Condensed Light" panose="02000000000000000000" pitchFamily="2" charset="0"/>
              </a:rPr>
              <a:t> </a:t>
            </a:r>
            <a:r>
              <a:rPr lang="uk-UA" sz="2400" i="1" dirty="0">
                <a:solidFill>
                  <a:srgbClr val="00B050"/>
                </a:solidFill>
                <a:latin typeface="Roboto Condensed Light" panose="02000000000000000000" pitchFamily="2" charset="0"/>
                <a:ea typeface="Roboto Condensed Light" panose="02000000000000000000" pitchFamily="2" charset="0"/>
              </a:rPr>
              <a:t>п. 2 ч. 2 ст. 22 ЦК України, п.2 ст. 20 Закону «Про охорону прав на знаки для товарів</a:t>
            </a:r>
            <a:r>
              <a:rPr lang="uk-UA" sz="2400" i="1" spc="200" dirty="0">
                <a:solidFill>
                  <a:srgbClr val="00B050"/>
                </a:solidFill>
                <a:latin typeface="Roboto Condensed Light" panose="02000000000000000000" pitchFamily="2" charset="0"/>
                <a:ea typeface="Roboto Condensed Light" panose="02000000000000000000" pitchFamily="2" charset="0"/>
              </a:rPr>
              <a:t> </a:t>
            </a:r>
            <a:r>
              <a:rPr lang="uk-UA" sz="2400" i="1" dirty="0">
                <a:solidFill>
                  <a:srgbClr val="00B050"/>
                </a:solidFill>
                <a:latin typeface="Roboto Condensed Light" panose="02000000000000000000" pitchFamily="2" charset="0"/>
                <a:ea typeface="Roboto Condensed Light" panose="02000000000000000000" pitchFamily="2" charset="0"/>
              </a:rPr>
              <a:t>та</a:t>
            </a:r>
            <a:r>
              <a:rPr lang="uk-UA" sz="2400" i="1" spc="200" dirty="0">
                <a:solidFill>
                  <a:srgbClr val="00B050"/>
                </a:solidFill>
                <a:latin typeface="Roboto Condensed Light" panose="02000000000000000000" pitchFamily="2" charset="0"/>
                <a:ea typeface="Roboto Condensed Light" panose="02000000000000000000" pitchFamily="2" charset="0"/>
              </a:rPr>
              <a:t> </a:t>
            </a:r>
            <a:r>
              <a:rPr lang="uk-UA" sz="2400" i="1" dirty="0">
                <a:solidFill>
                  <a:srgbClr val="00B050"/>
                </a:solidFill>
                <a:latin typeface="Roboto Condensed Light" panose="02000000000000000000" pitchFamily="2" charset="0"/>
                <a:ea typeface="Roboto Condensed Light" panose="02000000000000000000" pitchFamily="2" charset="0"/>
              </a:rPr>
              <a:t>послуг»</a:t>
            </a:r>
            <a:r>
              <a:rPr lang="uk-UA" sz="2400" i="1" spc="200" dirty="0">
                <a:solidFill>
                  <a:srgbClr val="00B050"/>
                </a:solidFill>
                <a:latin typeface="Roboto Condensed Light" panose="02000000000000000000" pitchFamily="2" charset="0"/>
                <a:ea typeface="Roboto Condensed Light" panose="02000000000000000000" pitchFamily="2" charset="0"/>
              </a:rPr>
              <a:t> </a:t>
            </a:r>
            <a:r>
              <a:rPr lang="uk-UA" sz="2400" i="1" dirty="0">
                <a:solidFill>
                  <a:srgbClr val="00B050"/>
                </a:solidFill>
                <a:latin typeface="Roboto Condensed Light" panose="02000000000000000000" pitchFamily="2" charset="0"/>
                <a:ea typeface="Roboto Condensed Light" panose="02000000000000000000" pitchFamily="2" charset="0"/>
              </a:rPr>
              <a:t>та</a:t>
            </a:r>
            <a:r>
              <a:rPr lang="uk-UA" sz="2400" i="1" spc="200" dirty="0">
                <a:solidFill>
                  <a:srgbClr val="00B050"/>
                </a:solidFill>
                <a:latin typeface="Roboto Condensed Light" panose="02000000000000000000" pitchFamily="2" charset="0"/>
                <a:ea typeface="Roboto Condensed Light" panose="02000000000000000000" pitchFamily="2" charset="0"/>
              </a:rPr>
              <a:t> </a:t>
            </a:r>
            <a:r>
              <a:rPr lang="uk-UA" sz="2400" i="1" dirty="0" err="1">
                <a:solidFill>
                  <a:srgbClr val="00B050"/>
                </a:solidFill>
                <a:latin typeface="Roboto Condensed Light" panose="02000000000000000000" pitchFamily="2" charset="0"/>
                <a:ea typeface="Roboto Condensed Light" panose="02000000000000000000" pitchFamily="2" charset="0"/>
              </a:rPr>
              <a:t>абз</a:t>
            </a:r>
            <a:r>
              <a:rPr lang="uk-UA" sz="2400" i="1" dirty="0">
                <a:solidFill>
                  <a:srgbClr val="00B050"/>
                </a:solidFill>
                <a:latin typeface="Roboto Condensed Light" panose="02000000000000000000" pitchFamily="2" charset="0"/>
                <a:ea typeface="Roboto Condensed Light" panose="02000000000000000000" pitchFamily="2" charset="0"/>
              </a:rPr>
              <a:t>.</a:t>
            </a:r>
            <a:r>
              <a:rPr lang="uk-UA" sz="2400" i="1" spc="200" dirty="0">
                <a:solidFill>
                  <a:srgbClr val="00B050"/>
                </a:solidFill>
                <a:latin typeface="Roboto Condensed Light" panose="02000000000000000000" pitchFamily="2" charset="0"/>
                <a:ea typeface="Roboto Condensed Light" panose="02000000000000000000" pitchFamily="2" charset="0"/>
              </a:rPr>
              <a:t> </a:t>
            </a:r>
            <a:r>
              <a:rPr lang="uk-UA" sz="2400" i="1" dirty="0">
                <a:solidFill>
                  <a:srgbClr val="00B050"/>
                </a:solidFill>
                <a:latin typeface="Roboto Condensed Light" panose="02000000000000000000" pitchFamily="2" charset="0"/>
                <a:ea typeface="Roboto Condensed Light" panose="02000000000000000000" pitchFamily="2" charset="0"/>
              </a:rPr>
              <a:t>2</a:t>
            </a:r>
            <a:r>
              <a:rPr lang="uk-UA" sz="2400" i="1" spc="200" dirty="0">
                <a:solidFill>
                  <a:srgbClr val="00B050"/>
                </a:solidFill>
                <a:latin typeface="Roboto Condensed Light" panose="02000000000000000000" pitchFamily="2" charset="0"/>
                <a:ea typeface="Roboto Condensed Light" panose="02000000000000000000" pitchFamily="2" charset="0"/>
              </a:rPr>
              <a:t> </a:t>
            </a:r>
            <a:r>
              <a:rPr lang="uk-UA" sz="2400" i="1" dirty="0">
                <a:solidFill>
                  <a:srgbClr val="00B050"/>
                </a:solidFill>
                <a:latin typeface="Roboto Condensed Light" panose="02000000000000000000" pitchFamily="2" charset="0"/>
                <a:ea typeface="Roboto Condensed Light" panose="02000000000000000000" pitchFamily="2" charset="0"/>
              </a:rPr>
              <a:t>ст.</a:t>
            </a:r>
            <a:r>
              <a:rPr lang="uk-UA" sz="2400" i="1" spc="200" dirty="0">
                <a:solidFill>
                  <a:srgbClr val="00B050"/>
                </a:solidFill>
                <a:latin typeface="Roboto Condensed Light" panose="02000000000000000000" pitchFamily="2" charset="0"/>
                <a:ea typeface="Roboto Condensed Light" panose="02000000000000000000" pitchFamily="2" charset="0"/>
              </a:rPr>
              <a:t> </a:t>
            </a:r>
            <a:r>
              <a:rPr lang="uk-UA" sz="2400" i="1" dirty="0">
                <a:solidFill>
                  <a:srgbClr val="00B050"/>
                </a:solidFill>
                <a:latin typeface="Roboto Condensed Light" panose="02000000000000000000" pitchFamily="2" charset="0"/>
                <a:ea typeface="Roboto Condensed Light" panose="02000000000000000000" pitchFamily="2" charset="0"/>
              </a:rPr>
              <a:t>224</a:t>
            </a:r>
            <a:r>
              <a:rPr lang="uk-UA" sz="2400" i="1" spc="200" dirty="0">
                <a:solidFill>
                  <a:srgbClr val="00B050"/>
                </a:solidFill>
                <a:latin typeface="Roboto Condensed Light" panose="02000000000000000000" pitchFamily="2" charset="0"/>
                <a:ea typeface="Roboto Condensed Light" panose="02000000000000000000" pitchFamily="2" charset="0"/>
              </a:rPr>
              <a:t> </a:t>
            </a:r>
            <a:r>
              <a:rPr lang="uk-UA" sz="2400" i="1" dirty="0">
                <a:solidFill>
                  <a:srgbClr val="00B050"/>
                </a:solidFill>
                <a:latin typeface="Roboto Condensed Light" panose="02000000000000000000" pitchFamily="2" charset="0"/>
                <a:ea typeface="Roboto Condensed Light" panose="02000000000000000000" pitchFamily="2" charset="0"/>
              </a:rPr>
              <a:t>ГК України в ’їх системному</a:t>
            </a:r>
            <a:r>
              <a:rPr lang="uk-UA" sz="2400" i="1" spc="400" dirty="0">
                <a:solidFill>
                  <a:srgbClr val="00B050"/>
                </a:solidFill>
                <a:latin typeface="Roboto Condensed Light" panose="02000000000000000000" pitchFamily="2" charset="0"/>
                <a:ea typeface="Roboto Condensed Light" panose="02000000000000000000" pitchFamily="2" charset="0"/>
              </a:rPr>
              <a:t> </a:t>
            </a:r>
            <a:r>
              <a:rPr lang="uk-UA" sz="2400" i="1" dirty="0">
                <a:solidFill>
                  <a:srgbClr val="00B050"/>
                </a:solidFill>
                <a:latin typeface="Roboto Condensed Light" panose="02000000000000000000" pitchFamily="2" charset="0"/>
                <a:ea typeface="Roboto Condensed Light" panose="02000000000000000000" pitchFamily="2" charset="0"/>
              </a:rPr>
              <a:t>взаємозв’язку</a:t>
            </a:r>
            <a:r>
              <a:rPr lang="uk-UA" sz="2400" i="1" spc="400" dirty="0">
                <a:solidFill>
                  <a:srgbClr val="00B050"/>
                </a:solidFill>
                <a:latin typeface="Roboto Condensed Light" panose="02000000000000000000" pitchFamily="2" charset="0"/>
                <a:ea typeface="Roboto Condensed Light" panose="02000000000000000000" pitchFamily="2" charset="0"/>
              </a:rPr>
              <a:t> </a:t>
            </a:r>
            <a:r>
              <a:rPr lang="uk-UA" sz="2400" i="1" dirty="0">
                <a:solidFill>
                  <a:srgbClr val="00B050"/>
                </a:solidFill>
                <a:latin typeface="Roboto Condensed Light" panose="02000000000000000000" pitchFamily="2" charset="0"/>
                <a:ea typeface="Roboto Condensed Light" panose="02000000000000000000" pitchFamily="2" charset="0"/>
              </a:rPr>
              <a:t>та</a:t>
            </a:r>
            <a:r>
              <a:rPr lang="uk-UA" sz="2400" i="1" spc="200" dirty="0">
                <a:solidFill>
                  <a:srgbClr val="00B050"/>
                </a:solidFill>
                <a:latin typeface="Roboto Condensed Light" panose="02000000000000000000" pitchFamily="2" charset="0"/>
                <a:ea typeface="Roboto Condensed Light" panose="02000000000000000000" pitchFamily="2" charset="0"/>
              </a:rPr>
              <a:t> </a:t>
            </a:r>
            <a:r>
              <a:rPr lang="uk-UA" sz="2400" i="1" dirty="0">
                <a:solidFill>
                  <a:srgbClr val="00B050"/>
                </a:solidFill>
                <a:latin typeface="Roboto Condensed Light" panose="02000000000000000000" pitchFamily="2" charset="0"/>
                <a:ea typeface="Roboto Condensed Light" panose="02000000000000000000" pitchFamily="2" charset="0"/>
              </a:rPr>
              <a:t>з</a:t>
            </a:r>
            <a:r>
              <a:rPr lang="uk-UA" sz="2400" i="1" spc="200" dirty="0">
                <a:solidFill>
                  <a:srgbClr val="00B050"/>
                </a:solidFill>
                <a:latin typeface="Roboto Condensed Light" panose="02000000000000000000" pitchFamily="2" charset="0"/>
                <a:ea typeface="Roboto Condensed Light" panose="02000000000000000000" pitchFamily="2" charset="0"/>
              </a:rPr>
              <a:t> </a:t>
            </a:r>
            <a:r>
              <a:rPr lang="uk-UA" sz="2400" i="1" dirty="0">
                <a:solidFill>
                  <a:srgbClr val="00B050"/>
                </a:solidFill>
                <a:latin typeface="Roboto Condensed Light" panose="02000000000000000000" pitchFamily="2" charset="0"/>
                <a:ea typeface="Roboto Condensed Light" panose="02000000000000000000" pitchFamily="2" charset="0"/>
              </a:rPr>
              <a:t>урахуванням</a:t>
            </a:r>
            <a:r>
              <a:rPr lang="uk-UA" sz="2400" i="1" spc="400" dirty="0">
                <a:solidFill>
                  <a:srgbClr val="00B050"/>
                </a:solidFill>
                <a:latin typeface="Roboto Condensed Light" panose="02000000000000000000" pitchFamily="2" charset="0"/>
                <a:ea typeface="Roboto Condensed Light" panose="02000000000000000000" pitchFamily="2" charset="0"/>
              </a:rPr>
              <a:t> </a:t>
            </a:r>
            <a:r>
              <a:rPr lang="uk-UA" sz="2400" i="1" dirty="0">
                <a:solidFill>
                  <a:srgbClr val="00B050"/>
                </a:solidFill>
                <a:latin typeface="Roboto Condensed Light" panose="02000000000000000000" pitchFamily="2" charset="0"/>
                <a:ea typeface="Roboto Condensed Light" panose="02000000000000000000" pitchFamily="2" charset="0"/>
              </a:rPr>
              <a:t>правового</a:t>
            </a:r>
            <a:r>
              <a:rPr lang="uk-UA" sz="2400" i="1" spc="200" dirty="0">
                <a:solidFill>
                  <a:srgbClr val="00B050"/>
                </a:solidFill>
                <a:latin typeface="Roboto Condensed Light" panose="02000000000000000000" pitchFamily="2" charset="0"/>
                <a:ea typeface="Roboto Condensed Light" panose="02000000000000000000" pitchFamily="2" charset="0"/>
              </a:rPr>
              <a:t> </a:t>
            </a:r>
            <a:r>
              <a:rPr lang="uk-UA" sz="2400" i="1" dirty="0">
                <a:solidFill>
                  <a:srgbClr val="00B050"/>
                </a:solidFill>
                <a:latin typeface="Roboto Condensed Light" panose="02000000000000000000" pitchFamily="2" charset="0"/>
                <a:ea typeface="Roboto Condensed Light" panose="02000000000000000000" pitchFamily="2" charset="0"/>
              </a:rPr>
              <a:t>висновку, висловленого Великою Палатою Верховного Суду у постанові від 30.05.2018 у справі No750/8676/15-ц щодо відшкодування шкоди в договірних</a:t>
            </a:r>
            <a:r>
              <a:rPr lang="uk-UA" sz="2400" i="1" spc="200" dirty="0">
                <a:solidFill>
                  <a:srgbClr val="00B050"/>
                </a:solidFill>
                <a:latin typeface="Roboto Condensed Light" panose="02000000000000000000" pitchFamily="2" charset="0"/>
                <a:ea typeface="Roboto Condensed Light" panose="02000000000000000000" pitchFamily="2" charset="0"/>
              </a:rPr>
              <a:t> </a:t>
            </a:r>
            <a:r>
              <a:rPr lang="uk-UA" sz="2400" i="1" dirty="0">
                <a:solidFill>
                  <a:srgbClr val="00B050"/>
                </a:solidFill>
                <a:latin typeface="Roboto Condensed Light" panose="02000000000000000000" pitchFamily="2" charset="0"/>
                <a:ea typeface="Roboto Condensed Light" panose="02000000000000000000" pitchFamily="2" charset="0"/>
              </a:rPr>
              <a:t>правовідносинах, що застосування</a:t>
            </a:r>
            <a:r>
              <a:rPr lang="uk-UA" sz="2400" i="1" spc="200" dirty="0">
                <a:solidFill>
                  <a:srgbClr val="00B050"/>
                </a:solidFill>
                <a:latin typeface="Roboto Condensed Light" panose="02000000000000000000" pitchFamily="2" charset="0"/>
                <a:ea typeface="Roboto Condensed Light" panose="02000000000000000000" pitchFamily="2" charset="0"/>
              </a:rPr>
              <a:t> </a:t>
            </a:r>
            <a:r>
              <a:rPr lang="uk-UA" sz="2400" i="1" dirty="0">
                <a:solidFill>
                  <a:srgbClr val="00B050"/>
                </a:solidFill>
                <a:latin typeface="Roboto Condensed Light" panose="02000000000000000000" pitchFamily="2" charset="0"/>
                <a:ea typeface="Roboto Condensed Light" panose="02000000000000000000" pitchFamily="2" charset="0"/>
              </a:rPr>
              <a:t>критерію «реального одержання доходу»</a:t>
            </a:r>
            <a:r>
              <a:rPr lang="uk-UA" sz="2400" i="1" spc="200" dirty="0">
                <a:solidFill>
                  <a:srgbClr val="00B050"/>
                </a:solidFill>
                <a:latin typeface="Roboto Condensed Light" panose="02000000000000000000" pitchFamily="2" charset="0"/>
                <a:ea typeface="Roboto Condensed Light" panose="02000000000000000000" pitchFamily="2" charset="0"/>
              </a:rPr>
              <a:t> </a:t>
            </a:r>
            <a:r>
              <a:rPr lang="uk-UA" sz="2400" i="1" dirty="0">
                <a:solidFill>
                  <a:srgbClr val="00B050"/>
                </a:solidFill>
                <a:latin typeface="Roboto Condensed Light" panose="02000000000000000000" pitchFamily="2" charset="0"/>
                <a:ea typeface="Roboto Condensed Light" panose="02000000000000000000" pitchFamily="2" charset="0"/>
              </a:rPr>
              <a:t>для встановлення розміру упущеної вигоди, що виникла з правопорушення в сфері інтелектуальної власності (в результаті порушення прав на</a:t>
            </a:r>
            <a:r>
              <a:rPr lang="uk-UA" sz="2400" i="1" spc="200" dirty="0">
                <a:solidFill>
                  <a:srgbClr val="00B050"/>
                </a:solidFill>
                <a:latin typeface="Roboto Condensed Light" panose="02000000000000000000" pitchFamily="2" charset="0"/>
                <a:ea typeface="Roboto Condensed Light" panose="02000000000000000000" pitchFamily="2" charset="0"/>
              </a:rPr>
              <a:t> </a:t>
            </a:r>
            <a:r>
              <a:rPr lang="uk-UA" sz="2400" i="1" dirty="0">
                <a:solidFill>
                  <a:srgbClr val="00B050"/>
                </a:solidFill>
                <a:latin typeface="Roboto Condensed Light" panose="02000000000000000000" pitchFamily="2" charset="0"/>
                <a:ea typeface="Roboto Condensed Light" panose="02000000000000000000" pitchFamily="2" charset="0"/>
              </a:rPr>
              <a:t>торговельну</a:t>
            </a:r>
            <a:r>
              <a:rPr lang="uk-UA" sz="2400" i="1" spc="200" dirty="0">
                <a:solidFill>
                  <a:srgbClr val="00B050"/>
                </a:solidFill>
                <a:latin typeface="Roboto Condensed Light" panose="02000000000000000000" pitchFamily="2" charset="0"/>
                <a:ea typeface="Roboto Condensed Light" panose="02000000000000000000" pitchFamily="2" charset="0"/>
              </a:rPr>
              <a:t> </a:t>
            </a:r>
            <a:r>
              <a:rPr lang="uk-UA" sz="2400" i="1" dirty="0">
                <a:solidFill>
                  <a:srgbClr val="00B050"/>
                </a:solidFill>
                <a:latin typeface="Roboto Condensed Light" panose="02000000000000000000" pitchFamily="2" charset="0"/>
                <a:ea typeface="Roboto Condensed Light" panose="02000000000000000000" pitchFamily="2" charset="0"/>
              </a:rPr>
              <a:t>марку),</a:t>
            </a:r>
            <a:r>
              <a:rPr lang="uk-UA" sz="2400" i="1" spc="-130" dirty="0">
                <a:solidFill>
                  <a:srgbClr val="00B050"/>
                </a:solidFill>
                <a:latin typeface="Roboto Condensed Light" panose="02000000000000000000" pitchFamily="2" charset="0"/>
                <a:ea typeface="Roboto Condensed Light" panose="02000000000000000000" pitchFamily="2" charset="0"/>
              </a:rPr>
              <a:t> </a:t>
            </a:r>
            <a:r>
              <a:rPr lang="uk-UA" sz="2400" dirty="0">
                <a:solidFill>
                  <a:srgbClr val="00B050"/>
                </a:solidFill>
                <a:latin typeface="Roboto Condensed Light" panose="02000000000000000000" pitchFamily="2" charset="0"/>
                <a:ea typeface="Roboto Condensed Light" panose="02000000000000000000" pitchFamily="2" charset="0"/>
              </a:rPr>
              <a:t>становить</a:t>
            </a:r>
            <a:r>
              <a:rPr lang="uk-UA" sz="2400" spc="200" dirty="0">
                <a:solidFill>
                  <a:srgbClr val="00B050"/>
                </a:solidFill>
                <a:latin typeface="Roboto Condensed Light" panose="02000000000000000000" pitchFamily="2" charset="0"/>
                <a:ea typeface="Roboto Condensed Light" panose="02000000000000000000" pitchFamily="2" charset="0"/>
              </a:rPr>
              <a:t> </a:t>
            </a:r>
            <a:r>
              <a:rPr lang="uk-UA" sz="2400" i="1" dirty="0">
                <a:solidFill>
                  <a:srgbClr val="00B050"/>
                </a:solidFill>
                <a:latin typeface="Roboto Condensed Light" panose="02000000000000000000" pitchFamily="2" charset="0"/>
                <a:ea typeface="Roboto Condensed Light" panose="02000000000000000000" pitchFamily="2" charset="0"/>
              </a:rPr>
              <a:t>виключну</a:t>
            </a:r>
            <a:r>
              <a:rPr lang="uk-UA" sz="2400" i="1" spc="200" dirty="0">
                <a:solidFill>
                  <a:srgbClr val="00B050"/>
                </a:solidFill>
                <a:latin typeface="Roboto Condensed Light" panose="02000000000000000000" pitchFamily="2" charset="0"/>
                <a:ea typeface="Roboto Condensed Light" panose="02000000000000000000" pitchFamily="2" charset="0"/>
              </a:rPr>
              <a:t> </a:t>
            </a:r>
            <a:r>
              <a:rPr lang="uk-UA" sz="2400" i="1" dirty="0">
                <a:solidFill>
                  <a:srgbClr val="00B050"/>
                </a:solidFill>
                <a:latin typeface="Roboto Condensed Light" panose="02000000000000000000" pitchFamily="2" charset="0"/>
                <a:ea typeface="Roboto Condensed Light" panose="02000000000000000000" pitchFamily="2" charset="0"/>
              </a:rPr>
              <a:t>правову</a:t>
            </a:r>
            <a:r>
              <a:rPr lang="uk-UA" sz="2400" i="1" spc="200" dirty="0">
                <a:solidFill>
                  <a:srgbClr val="00B050"/>
                </a:solidFill>
                <a:latin typeface="Roboto Condensed Light" panose="02000000000000000000" pitchFamily="2" charset="0"/>
                <a:ea typeface="Roboto Condensed Light" panose="02000000000000000000" pitchFamily="2" charset="0"/>
              </a:rPr>
              <a:t> </a:t>
            </a:r>
            <a:r>
              <a:rPr lang="uk-UA" sz="2400" i="1" dirty="0">
                <a:solidFill>
                  <a:srgbClr val="00B050"/>
                </a:solidFill>
                <a:latin typeface="Roboto Condensed Light" panose="02000000000000000000" pitchFamily="2" charset="0"/>
                <a:ea typeface="Roboto Condensed Light" panose="02000000000000000000" pitchFamily="2" charset="0"/>
              </a:rPr>
              <a:t>проблем</a:t>
            </a:r>
            <a:r>
              <a:rPr lang="uk-UA" sz="2400" i="1" spc="-100" dirty="0">
                <a:solidFill>
                  <a:srgbClr val="00B050"/>
                </a:solidFill>
                <a:latin typeface="Roboto Condensed Light" panose="02000000000000000000" pitchFamily="2" charset="0"/>
                <a:ea typeface="Roboto Condensed Light" panose="02000000000000000000" pitchFamily="2" charset="0"/>
              </a:rPr>
              <a:t>у</a:t>
            </a:r>
            <a:r>
              <a:rPr lang="uk-UA" sz="2400" i="1" dirty="0">
                <a:solidFill>
                  <a:srgbClr val="00B050"/>
                </a:solidFill>
                <a:latin typeface="Roboto Condensed Light" panose="02000000000000000000" pitchFamily="2" charset="0"/>
                <a:ea typeface="Roboto Condensed Light" panose="02000000000000000000" pitchFamily="2" charset="0"/>
              </a:rPr>
              <a:t>?</a:t>
            </a:r>
            <a:endParaRPr lang="uk-UA" sz="2400" dirty="0">
              <a:solidFill>
                <a:srgbClr val="00B050"/>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10249325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EC8CB5-DDE9-53E1-FDCF-E3B917C37839}"/>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EFC4B79B-C375-433E-4FF5-DFF402F68156}"/>
              </a:ext>
            </a:extLst>
          </p:cNvPr>
          <p:cNvSpPr txBox="1">
            <a:spLocks noGrp="1"/>
          </p:cNvSpPr>
          <p:nvPr>
            <p:ph type="title"/>
          </p:nvPr>
        </p:nvSpPr>
        <p:spPr>
          <a:xfrm>
            <a:off x="860425" y="127000"/>
            <a:ext cx="11887200" cy="7718908"/>
          </a:xfrm>
          <a:prstGeom prst="rect">
            <a:avLst/>
          </a:prstGeom>
        </p:spPr>
        <p:txBody>
          <a:bodyPr vert="horz" wrap="square" lIns="0" tIns="12700" rIns="0" bIns="0" rtlCol="0" anchor="t">
            <a:spAutoFit/>
          </a:bodyPr>
          <a:lstStyle/>
          <a:p>
            <a:pPr algn="l">
              <a:lnSpc>
                <a:spcPct val="107000"/>
              </a:lnSpc>
              <a:spcAft>
                <a:spcPts val="800"/>
              </a:spcAft>
            </a:pPr>
            <a:r>
              <a:rPr lang="uk-UA" sz="2000" dirty="0">
                <a:latin typeface="Times New Roman" panose="02020603050405020304" pitchFamily="18" charset="0"/>
                <a:ea typeface="Times New Roman" panose="02020603050405020304" pitchFamily="18" charset="0"/>
              </a:rPr>
              <a:t/>
            </a:r>
            <a:br>
              <a:rPr lang="uk-UA" sz="2000" dirty="0">
                <a:latin typeface="Times New Roman" panose="02020603050405020304" pitchFamily="18" charset="0"/>
                <a:ea typeface="Times New Roman" panose="02020603050405020304" pitchFamily="18" charset="0"/>
              </a:rPr>
            </a:br>
            <a:r>
              <a:rPr lang="uk-UA" sz="2000" dirty="0">
                <a:latin typeface="Roboto Condensed Light" panose="02000000000000000000" pitchFamily="2" charset="0"/>
                <a:ea typeface="Times New Roman" panose="02020603050405020304" pitchFamily="18" charset="0"/>
              </a:rPr>
              <a:t>Велика Палата BC у постанові від 30 травня 2018 року у справі №750/8676/15-ц пробила правовий висновок, що у </a:t>
            </a:r>
            <a:r>
              <a:rPr lang="uk-UA" sz="2000" b="1" i="1" dirty="0">
                <a:solidFill>
                  <a:srgbClr val="00B0F0"/>
                </a:solidFill>
                <a:latin typeface="Roboto Condensed Light" panose="02000000000000000000" pitchFamily="2" charset="0"/>
                <a:ea typeface="Times New Roman" panose="02020603050405020304" pitchFamily="18" charset="0"/>
              </a:rPr>
              <a:t>вигляді упущеної вигоди відшкодовуються тільки ті збитки у розмірі доходів</a:t>
            </a:r>
            <a:r>
              <a:rPr lang="uk-UA" sz="2000" dirty="0">
                <a:latin typeface="Roboto Condensed Light" panose="02000000000000000000" pitchFamily="2" charset="0"/>
                <a:ea typeface="Times New Roman" panose="02020603050405020304" pitchFamily="18" charset="0"/>
              </a:rPr>
              <a:t>,</a:t>
            </a:r>
            <a:r>
              <a:rPr lang="uk-UA" sz="2000" spc="200" dirty="0">
                <a:latin typeface="Roboto Condensed Light" panose="02000000000000000000" pitchFamily="2" charset="0"/>
                <a:ea typeface="Times New Roman" panose="02020603050405020304" pitchFamily="18" charset="0"/>
              </a:rPr>
              <a:t> </a:t>
            </a:r>
            <a:r>
              <a:rPr lang="uk-UA" sz="2000" dirty="0">
                <a:latin typeface="Roboto Condensed Light" panose="02000000000000000000" pitchFamily="2" charset="0"/>
                <a:ea typeface="Times New Roman" panose="02020603050405020304" pitchFamily="18" charset="0"/>
              </a:rPr>
              <a:t>які б могли бути реально отримані. Втім, у цьому висновку лише наведено інтерпретацію</a:t>
            </a:r>
            <a:r>
              <a:rPr lang="uk-UA" sz="2000" spc="200" dirty="0">
                <a:latin typeface="Roboto Condensed Light" panose="02000000000000000000" pitchFamily="2" charset="0"/>
                <a:ea typeface="Times New Roman" panose="02020603050405020304" pitchFamily="18" charset="0"/>
              </a:rPr>
              <a:t> </a:t>
            </a:r>
            <a:r>
              <a:rPr lang="uk-UA" sz="2000" dirty="0">
                <a:latin typeface="Roboto Condensed Light" panose="02000000000000000000" pitchFamily="2" charset="0"/>
                <a:ea typeface="Times New Roman" panose="02020603050405020304" pitchFamily="18" charset="0"/>
              </a:rPr>
              <a:t>п.</a:t>
            </a:r>
            <a:r>
              <a:rPr lang="uk-UA" sz="2000" spc="200" dirty="0">
                <a:latin typeface="Roboto Condensed Light" panose="02000000000000000000" pitchFamily="2" charset="0"/>
                <a:ea typeface="Times New Roman" panose="02020603050405020304" pitchFamily="18" charset="0"/>
              </a:rPr>
              <a:t> </a:t>
            </a:r>
            <a:r>
              <a:rPr lang="uk-UA" sz="2000" dirty="0">
                <a:latin typeface="Roboto Condensed Light" panose="02000000000000000000" pitchFamily="2" charset="0"/>
                <a:ea typeface="Times New Roman" panose="02020603050405020304" pitchFamily="18" charset="0"/>
              </a:rPr>
              <a:t>2</a:t>
            </a:r>
            <a:r>
              <a:rPr lang="uk-UA" sz="2000" spc="200" dirty="0">
                <a:latin typeface="Roboto Condensed Light" panose="02000000000000000000" pitchFamily="2" charset="0"/>
                <a:ea typeface="Times New Roman" panose="02020603050405020304" pitchFamily="18" charset="0"/>
              </a:rPr>
              <a:t> </a:t>
            </a:r>
            <a:r>
              <a:rPr lang="uk-UA" sz="2000" dirty="0">
                <a:latin typeface="Roboto Condensed Light" panose="02000000000000000000" pitchFamily="2" charset="0"/>
                <a:ea typeface="Times New Roman" panose="02020603050405020304" pitchFamily="18" charset="0"/>
              </a:rPr>
              <a:t>ч.</a:t>
            </a:r>
            <a:r>
              <a:rPr lang="uk-UA" sz="2000" spc="200" dirty="0">
                <a:latin typeface="Roboto Condensed Light" panose="02000000000000000000" pitchFamily="2" charset="0"/>
                <a:ea typeface="Times New Roman" panose="02020603050405020304" pitchFamily="18" charset="0"/>
              </a:rPr>
              <a:t> </a:t>
            </a:r>
            <a:r>
              <a:rPr lang="uk-UA" sz="2000" dirty="0">
                <a:latin typeface="Roboto Condensed Light" panose="02000000000000000000" pitchFamily="2" charset="0"/>
                <a:ea typeface="Times New Roman" panose="02020603050405020304" pitchFamily="18" charset="0"/>
              </a:rPr>
              <a:t>2</a:t>
            </a:r>
            <a:r>
              <a:rPr lang="uk-UA" sz="2000" spc="200" dirty="0">
                <a:latin typeface="Roboto Condensed Light" panose="02000000000000000000" pitchFamily="2" charset="0"/>
                <a:ea typeface="Times New Roman" panose="02020603050405020304" pitchFamily="18" charset="0"/>
              </a:rPr>
              <a:t> </a:t>
            </a:r>
            <a:r>
              <a:rPr lang="uk-UA" sz="2000" dirty="0">
                <a:latin typeface="Roboto Condensed Light" panose="02000000000000000000" pitchFamily="2" charset="0"/>
                <a:ea typeface="Times New Roman" panose="02020603050405020304" pitchFamily="18" charset="0"/>
              </a:rPr>
              <a:t>ст.</a:t>
            </a:r>
            <a:r>
              <a:rPr lang="uk-UA" sz="2000" spc="200" dirty="0">
                <a:latin typeface="Roboto Condensed Light" panose="02000000000000000000" pitchFamily="2" charset="0"/>
                <a:ea typeface="Times New Roman" panose="02020603050405020304" pitchFamily="18" charset="0"/>
              </a:rPr>
              <a:t> </a:t>
            </a:r>
            <a:r>
              <a:rPr lang="uk-UA" sz="2000" dirty="0">
                <a:latin typeface="Roboto Condensed Light" panose="02000000000000000000" pitchFamily="2" charset="0"/>
                <a:ea typeface="Times New Roman" panose="02020603050405020304" pitchFamily="18" charset="0"/>
              </a:rPr>
              <a:t>22</a:t>
            </a:r>
            <a:r>
              <a:rPr lang="uk-UA" sz="2000" spc="200" dirty="0">
                <a:latin typeface="Roboto Condensed Light" panose="02000000000000000000" pitchFamily="2" charset="0"/>
                <a:ea typeface="Times New Roman" panose="02020603050405020304" pitchFamily="18" charset="0"/>
              </a:rPr>
              <a:t> </a:t>
            </a:r>
            <a:r>
              <a:rPr lang="uk-UA" sz="2000" dirty="0">
                <a:latin typeface="Roboto Condensed Light" panose="02000000000000000000" pitchFamily="2" charset="0"/>
                <a:ea typeface="Times New Roman" panose="02020603050405020304" pitchFamily="18" charset="0"/>
              </a:rPr>
              <a:t>ЦК,</a:t>
            </a:r>
            <a:r>
              <a:rPr lang="uk-UA" sz="2000" spc="200" dirty="0">
                <a:latin typeface="Roboto Condensed Light" panose="02000000000000000000" pitchFamily="2" charset="0"/>
                <a:ea typeface="Times New Roman" panose="02020603050405020304" pitchFamily="18" charset="0"/>
              </a:rPr>
              <a:t> </a:t>
            </a:r>
            <a:r>
              <a:rPr lang="uk-UA" sz="2000" dirty="0">
                <a:latin typeface="Roboto Condensed Light" panose="02000000000000000000" pitchFamily="2" charset="0"/>
                <a:ea typeface="Times New Roman" panose="02020603050405020304" pitchFamily="18" charset="0"/>
              </a:rPr>
              <a:t>в</a:t>
            </a:r>
            <a:r>
              <a:rPr lang="uk-UA" sz="2000" spc="200" dirty="0">
                <a:latin typeface="Roboto Condensed Light" panose="02000000000000000000" pitchFamily="2" charset="0"/>
                <a:ea typeface="Times New Roman" panose="02020603050405020304" pitchFamily="18" charset="0"/>
              </a:rPr>
              <a:t> </a:t>
            </a:r>
            <a:r>
              <a:rPr lang="uk-UA" sz="2000" dirty="0">
                <a:latin typeface="Roboto Condensed Light" panose="02000000000000000000" pitchFamily="2" charset="0"/>
                <a:ea typeface="Times New Roman" panose="02020603050405020304" pitchFamily="18" charset="0"/>
              </a:rPr>
              <a:t>якій</a:t>
            </a:r>
            <a:r>
              <a:rPr lang="uk-UA" sz="2000" spc="200" dirty="0">
                <a:latin typeface="Roboto Condensed Light" panose="02000000000000000000" pitchFamily="2" charset="0"/>
                <a:ea typeface="Times New Roman" panose="02020603050405020304" pitchFamily="18" charset="0"/>
              </a:rPr>
              <a:t> </a:t>
            </a:r>
            <a:r>
              <a:rPr lang="uk-UA" sz="2000" dirty="0">
                <a:latin typeface="Roboto Condensed Light" panose="02000000000000000000" pitchFamily="2" charset="0"/>
                <a:ea typeface="Times New Roman" panose="02020603050405020304" pitchFamily="18" charset="0"/>
              </a:rPr>
              <a:t>ознака</a:t>
            </a:r>
            <a:r>
              <a:rPr lang="uk-UA" sz="2000" spc="200" dirty="0">
                <a:latin typeface="Roboto Condensed Light" panose="02000000000000000000" pitchFamily="2" charset="0"/>
                <a:ea typeface="Times New Roman" panose="02020603050405020304" pitchFamily="18" charset="0"/>
              </a:rPr>
              <a:t> </a:t>
            </a:r>
            <a:r>
              <a:rPr lang="uk-UA" sz="2000" dirty="0">
                <a:latin typeface="Roboto Condensed Light" panose="02000000000000000000" pitchFamily="2" charset="0"/>
                <a:ea typeface="Times New Roman" panose="02020603050405020304" pitchFamily="18" charset="0"/>
              </a:rPr>
              <a:t>реальності</a:t>
            </a:r>
            <a:r>
              <a:rPr lang="uk-UA" sz="2000" spc="200" dirty="0">
                <a:latin typeface="Roboto Condensed Light" panose="02000000000000000000" pitchFamily="2" charset="0"/>
                <a:ea typeface="Times New Roman" panose="02020603050405020304" pitchFamily="18" charset="0"/>
              </a:rPr>
              <a:t> </a:t>
            </a:r>
            <a:r>
              <a:rPr lang="uk-UA" sz="2000" dirty="0">
                <a:latin typeface="Roboto Condensed Light" panose="02000000000000000000" pitchFamily="2" charset="0"/>
                <a:ea typeface="Times New Roman" panose="02020603050405020304" pitchFamily="18" charset="0"/>
              </a:rPr>
              <a:t>доходів використана в</a:t>
            </a:r>
            <a:r>
              <a:rPr lang="uk-UA" sz="2000" spc="-5" dirty="0">
                <a:latin typeface="Roboto Condensed Light" panose="02000000000000000000" pitchFamily="2" charset="0"/>
                <a:ea typeface="Times New Roman" panose="02020603050405020304" pitchFamily="18" charset="0"/>
              </a:rPr>
              <a:t> </a:t>
            </a:r>
            <a:r>
              <a:rPr lang="uk-UA" sz="2000" dirty="0">
                <a:latin typeface="Roboto Condensed Light" panose="02000000000000000000" pitchFamily="2" charset="0"/>
                <a:ea typeface="Times New Roman" panose="02020603050405020304" pitchFamily="18" charset="0"/>
              </a:rPr>
              <a:t>нормі—дефініції:</a:t>
            </a:r>
            <a:r>
              <a:rPr lang="uk-UA" sz="2000" spc="-60" dirty="0">
                <a:latin typeface="Roboto Condensed Light" panose="02000000000000000000" pitchFamily="2" charset="0"/>
                <a:ea typeface="Times New Roman" panose="02020603050405020304" pitchFamily="18" charset="0"/>
              </a:rPr>
              <a:t> </a:t>
            </a:r>
            <a:r>
              <a:rPr lang="uk-UA" sz="2000" dirty="0">
                <a:latin typeface="Roboto Condensed Light" panose="02000000000000000000" pitchFamily="2" charset="0"/>
                <a:ea typeface="Times New Roman" panose="02020603050405020304" pitchFamily="18" charset="0"/>
              </a:rPr>
              <a:t>упущена вигода — це</a:t>
            </a:r>
            <a:r>
              <a:rPr lang="uk-UA" sz="2000" spc="-20" dirty="0">
                <a:latin typeface="Roboto Condensed Light" panose="02000000000000000000" pitchFamily="2" charset="0"/>
                <a:ea typeface="Times New Roman" panose="02020603050405020304" pitchFamily="18" charset="0"/>
              </a:rPr>
              <a:t> </a:t>
            </a:r>
            <a:r>
              <a:rPr lang="uk-UA" sz="2000" dirty="0">
                <a:latin typeface="Roboto Condensed Light" panose="02000000000000000000" pitchFamily="2" charset="0"/>
                <a:ea typeface="Times New Roman" panose="02020603050405020304" pitchFamily="18" charset="0"/>
              </a:rPr>
              <a:t>доходи, які особа могла</a:t>
            </a:r>
            <a:r>
              <a:rPr lang="uk-UA" sz="2000" spc="-10" dirty="0">
                <a:latin typeface="Roboto Condensed Light" panose="02000000000000000000" pitchFamily="2" charset="0"/>
                <a:ea typeface="Times New Roman" panose="02020603050405020304" pitchFamily="18" charset="0"/>
              </a:rPr>
              <a:t> </a:t>
            </a:r>
            <a:r>
              <a:rPr lang="uk-UA" sz="2000" dirty="0">
                <a:latin typeface="Roboto Condensed Light" panose="02000000000000000000" pitchFamily="2" charset="0"/>
                <a:ea typeface="Times New Roman" panose="02020603050405020304" pitchFamily="18" charset="0"/>
              </a:rPr>
              <a:t>б реально одержати</a:t>
            </a:r>
            <a:r>
              <a:rPr lang="uk-UA" sz="2000" spc="200" dirty="0">
                <a:latin typeface="Roboto Condensed Light" panose="02000000000000000000" pitchFamily="2" charset="0"/>
                <a:ea typeface="Times New Roman" panose="02020603050405020304" pitchFamily="18" charset="0"/>
              </a:rPr>
              <a:t> </a:t>
            </a:r>
            <a:r>
              <a:rPr lang="uk-UA" sz="2000" dirty="0">
                <a:latin typeface="Roboto Condensed Light" panose="02000000000000000000" pitchFamily="2" charset="0"/>
                <a:ea typeface="Times New Roman" panose="02020603050405020304" pitchFamily="18" charset="0"/>
              </a:rPr>
              <a:t>за звичайних</a:t>
            </a:r>
            <a:r>
              <a:rPr lang="uk-UA" sz="2000" spc="200" dirty="0">
                <a:latin typeface="Roboto Condensed Light" panose="02000000000000000000" pitchFamily="2" charset="0"/>
                <a:ea typeface="Times New Roman" panose="02020603050405020304" pitchFamily="18" charset="0"/>
              </a:rPr>
              <a:t> </a:t>
            </a:r>
            <a:r>
              <a:rPr lang="uk-UA" sz="2000" dirty="0">
                <a:latin typeface="Roboto Condensed Light" panose="02000000000000000000" pitchFamily="2" charset="0"/>
                <a:ea typeface="Times New Roman" panose="02020603050405020304" pitchFamily="18" charset="0"/>
              </a:rPr>
              <a:t>обставин,</a:t>
            </a:r>
            <a:r>
              <a:rPr lang="uk-UA" sz="2000" spc="200" dirty="0">
                <a:latin typeface="Roboto Condensed Light" panose="02000000000000000000" pitchFamily="2" charset="0"/>
                <a:ea typeface="Times New Roman" panose="02020603050405020304" pitchFamily="18" charset="0"/>
              </a:rPr>
              <a:t> </a:t>
            </a:r>
            <a:r>
              <a:rPr lang="uk-UA" sz="2000" dirty="0">
                <a:latin typeface="Roboto Condensed Light" panose="02000000000000000000" pitchFamily="2" charset="0"/>
                <a:ea typeface="Times New Roman" panose="02020603050405020304" pitchFamily="18" charset="0"/>
              </a:rPr>
              <a:t>якби</a:t>
            </a:r>
            <a:r>
              <a:rPr lang="uk-UA" sz="2000" spc="185" dirty="0">
                <a:latin typeface="Roboto Condensed Light" panose="02000000000000000000" pitchFamily="2" charset="0"/>
                <a:ea typeface="Times New Roman" panose="02020603050405020304" pitchFamily="18" charset="0"/>
              </a:rPr>
              <a:t> </a:t>
            </a:r>
            <a:r>
              <a:rPr lang="uk-UA" sz="2000" dirty="0">
                <a:latin typeface="Roboto Condensed Light" panose="02000000000000000000" pitchFamily="2" charset="0"/>
                <a:ea typeface="Times New Roman" panose="02020603050405020304" pitchFamily="18" charset="0"/>
              </a:rPr>
              <a:t>її право</a:t>
            </a:r>
            <a:r>
              <a:rPr lang="uk-UA" sz="2000" spc="190" dirty="0">
                <a:latin typeface="Roboto Condensed Light" panose="02000000000000000000" pitchFamily="2" charset="0"/>
                <a:ea typeface="Times New Roman" panose="02020603050405020304" pitchFamily="18" charset="0"/>
              </a:rPr>
              <a:t> </a:t>
            </a:r>
            <a:r>
              <a:rPr lang="uk-UA" sz="2000" dirty="0">
                <a:latin typeface="Roboto Condensed Light" panose="02000000000000000000" pitchFamily="2" charset="0"/>
                <a:ea typeface="Times New Roman" panose="02020603050405020304" pitchFamily="18" charset="0"/>
              </a:rPr>
              <a:t>не було порушене</a:t>
            </a:r>
            <a:br>
              <a:rPr lang="uk-UA" sz="2000" dirty="0">
                <a:latin typeface="Roboto Condensed Light" panose="02000000000000000000" pitchFamily="2" charset="0"/>
                <a:ea typeface="Times New Roman" panose="02020603050405020304" pitchFamily="18" charset="0"/>
              </a:rPr>
            </a:br>
            <a:r>
              <a:rPr lang="uk-UA" sz="2000" dirty="0">
                <a:latin typeface="Roboto Condensed Light" panose="02000000000000000000" pitchFamily="2" charset="0"/>
                <a:ea typeface="Times New Roman" panose="02020603050405020304" pitchFamily="18" charset="0"/>
              </a:rPr>
              <a:t/>
            </a:r>
            <a:br>
              <a:rPr lang="uk-UA" sz="2000" dirty="0">
                <a:latin typeface="Roboto Condensed Light" panose="02000000000000000000" pitchFamily="2" charset="0"/>
                <a:ea typeface="Times New Roman" panose="02020603050405020304" pitchFamily="18" charset="0"/>
              </a:rPr>
            </a:br>
            <a:r>
              <a:rPr lang="uk-UA" sz="2000" kern="100" dirty="0">
                <a:latin typeface="Roboto Condensed Light" panose="02000000000000000000" pitchFamily="2" charset="0"/>
                <a:ea typeface="Calibri" panose="020F0502020204030204" pitchFamily="34" charset="0"/>
                <a:cs typeface="Times New Roman" panose="02020603050405020304" pitchFamily="18" charset="0"/>
              </a:rPr>
              <a:t>  </a:t>
            </a:r>
            <a:r>
              <a:rPr lang="uk-UA" sz="2000" kern="100" dirty="0">
                <a:latin typeface="Calibri" panose="020F0502020204030204" pitchFamily="34" charset="0"/>
                <a:ea typeface="Calibri" panose="020F0502020204030204" pitchFamily="34" charset="0"/>
                <a:cs typeface="Times New Roman" panose="02020603050405020304" pitchFamily="18" charset="0"/>
              </a:rPr>
              <a:t/>
            </a:r>
            <a:br>
              <a:rPr lang="uk-UA" sz="2000" kern="100" dirty="0">
                <a:latin typeface="Calibri" panose="020F0502020204030204" pitchFamily="34" charset="0"/>
                <a:ea typeface="Calibri" panose="020F0502020204030204" pitchFamily="34" charset="0"/>
                <a:cs typeface="Times New Roman" panose="02020603050405020304" pitchFamily="18" charset="0"/>
              </a:rPr>
            </a:br>
            <a:r>
              <a:rPr lang="uk-UA" sz="2000" dirty="0">
                <a:latin typeface="Roboto Condensed Light" panose="02000000000000000000" pitchFamily="2" charset="0"/>
                <a:ea typeface="Times New Roman" panose="02020603050405020304" pitchFamily="18" charset="0"/>
              </a:rPr>
              <a:t>Інтерпретація цієї норми Верховним Судом спрямована на процесуальні аспекти i полягає в тому, що з точки зору предмета доказування Верховний Суд вважає, що пред'явлення вимоги про відшкодування неодержаних доходів (упущеної вигоди) покладає на кредитора </a:t>
            </a:r>
            <a:r>
              <a:rPr lang="uk-UA" sz="2000" b="1" i="1" dirty="0">
                <a:solidFill>
                  <a:srgbClr val="00B0F0"/>
                </a:solidFill>
                <a:latin typeface="Roboto Condensed Light" panose="02000000000000000000" pitchFamily="2" charset="0"/>
                <a:ea typeface="Times New Roman" panose="02020603050405020304" pitchFamily="18" charset="0"/>
              </a:rPr>
              <a:t>обов’язок довести, що:</a:t>
            </a:r>
            <a:r>
              <a:rPr lang="uk-UA" sz="2000" dirty="0">
                <a:latin typeface="Times New Roman" panose="02020603050405020304" pitchFamily="18" charset="0"/>
                <a:ea typeface="Times New Roman" panose="02020603050405020304" pitchFamily="18" charset="0"/>
              </a:rPr>
              <a:t/>
            </a:r>
            <a:br>
              <a:rPr lang="uk-UA" sz="2000" dirty="0">
                <a:latin typeface="Times New Roman" panose="02020603050405020304" pitchFamily="18" charset="0"/>
                <a:ea typeface="Times New Roman" panose="02020603050405020304" pitchFamily="18" charset="0"/>
              </a:rPr>
            </a:br>
            <a:r>
              <a:rPr lang="uk-UA" sz="2000" dirty="0">
                <a:latin typeface="Times New Roman" panose="02020603050405020304" pitchFamily="18" charset="0"/>
                <a:ea typeface="Times New Roman" panose="02020603050405020304" pitchFamily="18" charset="0"/>
              </a:rPr>
              <a:t/>
            </a:r>
            <a:br>
              <a:rPr lang="uk-UA" sz="2000" dirty="0">
                <a:latin typeface="Times New Roman" panose="02020603050405020304" pitchFamily="18" charset="0"/>
                <a:ea typeface="Times New Roman" panose="02020603050405020304" pitchFamily="18" charset="0"/>
              </a:rPr>
            </a:br>
            <a:r>
              <a:rPr lang="uk-UA" sz="2000" dirty="0">
                <a:latin typeface="Times New Roman" panose="02020603050405020304" pitchFamily="18" charset="0"/>
                <a:ea typeface="Times New Roman" panose="02020603050405020304" pitchFamily="18" charset="0"/>
              </a:rPr>
              <a:t>- </a:t>
            </a:r>
            <a:r>
              <a:rPr lang="uk-UA" sz="2000" dirty="0">
                <a:latin typeface="Roboto Condensed Light" panose="02000000000000000000" pitchFamily="2" charset="0"/>
                <a:ea typeface="Times New Roman" panose="02020603050405020304" pitchFamily="18" charset="0"/>
                <a:cs typeface="Times New Roman" panose="02020603050405020304" pitchFamily="18" charset="0"/>
              </a:rPr>
              <a:t>ці доходи (вигода) не є абстрактними, а дійсно були б ним отримані;</a:t>
            </a:r>
            <a:r>
              <a:rPr lang="uk-UA" sz="2000" dirty="0">
                <a:latin typeface="Times New Roman" panose="02020603050405020304" pitchFamily="18" charset="0"/>
                <a:ea typeface="Times New Roman" panose="02020603050405020304" pitchFamily="18" charset="0"/>
                <a:cs typeface="Times New Roman" panose="02020603050405020304" pitchFamily="18" charset="0"/>
              </a:rPr>
              <a:t/>
            </a:r>
            <a:br>
              <a:rPr lang="uk-UA" sz="2000" dirty="0">
                <a:latin typeface="Times New Roman" panose="02020603050405020304" pitchFamily="18" charset="0"/>
                <a:ea typeface="Times New Roman" panose="02020603050405020304" pitchFamily="18" charset="0"/>
                <a:cs typeface="Times New Roman" panose="02020603050405020304" pitchFamily="18" charset="0"/>
              </a:rPr>
            </a:br>
            <a:r>
              <a:rPr lang="uk-UA" sz="2000" dirty="0">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latin typeface="Roboto Condensed Light" panose="02000000000000000000" pitchFamily="2" charset="0"/>
                <a:ea typeface="Times New Roman" panose="02020603050405020304" pitchFamily="18" charset="0"/>
                <a:cs typeface="Times New Roman" panose="02020603050405020304" pitchFamily="18" charset="0"/>
              </a:rPr>
              <a:t>він міг i повинен був отримати визначені доходи, i тільки неправомірні дії відповідача стали єдиною i достатньою причиною, яка позбавила його можливості отримати прибуток.</a:t>
            </a:r>
            <a:br>
              <a:rPr lang="uk-UA" sz="2000" dirty="0">
                <a:latin typeface="Roboto Condensed Light" panose="02000000000000000000" pitchFamily="2" charset="0"/>
                <a:ea typeface="Times New Roman" panose="02020603050405020304" pitchFamily="18" charset="0"/>
                <a:cs typeface="Times New Roman" panose="02020603050405020304" pitchFamily="18" charset="0"/>
              </a:rPr>
            </a:br>
            <a:r>
              <a:rPr lang="uk-UA" sz="2000" dirty="0">
                <a:latin typeface="Times New Roman" panose="02020603050405020304" pitchFamily="18" charset="0"/>
                <a:ea typeface="Times New Roman" panose="02020603050405020304" pitchFamily="18" charset="0"/>
                <a:cs typeface="Times New Roman" panose="02020603050405020304" pitchFamily="18" charset="0"/>
              </a:rPr>
              <a:t/>
            </a:r>
            <a:br>
              <a:rPr lang="uk-UA" sz="2000" dirty="0">
                <a:latin typeface="Times New Roman" panose="02020603050405020304" pitchFamily="18" charset="0"/>
                <a:ea typeface="Times New Roman" panose="02020603050405020304" pitchFamily="18" charset="0"/>
                <a:cs typeface="Times New Roman" panose="02020603050405020304" pitchFamily="18" charset="0"/>
              </a:rPr>
            </a:br>
            <a:r>
              <a:rPr lang="uk-UA" sz="2000" dirty="0">
                <a:latin typeface="Roboto Condensed Light" panose="02000000000000000000" pitchFamily="2" charset="0"/>
                <a:ea typeface="Times New Roman" panose="02020603050405020304" pitchFamily="18" charset="0"/>
                <a:cs typeface="Times New Roman" panose="02020603050405020304" pitchFamily="18" charset="0"/>
              </a:rPr>
              <a:t>Тобто Верховний Суд </a:t>
            </a:r>
            <a:r>
              <a:rPr lang="uk-UA" sz="2000" b="1" i="1" dirty="0">
                <a:latin typeface="Roboto Condensed Light" panose="02000000000000000000" pitchFamily="2" charset="0"/>
                <a:ea typeface="Times New Roman" panose="02020603050405020304" pitchFamily="18" charset="0"/>
                <a:cs typeface="Times New Roman" panose="02020603050405020304" pitchFamily="18" charset="0"/>
              </a:rPr>
              <a:t>вводить критерії</a:t>
            </a:r>
            <a:r>
              <a:rPr lang="uk-UA" sz="2000" dirty="0">
                <a:latin typeface="Roboto Condensed Light" panose="02000000000000000000" pitchFamily="2" charset="0"/>
                <a:ea typeface="Times New Roman" panose="02020603050405020304" pitchFamily="18" charset="0"/>
                <a:cs typeface="Times New Roman" panose="02020603050405020304" pitchFamily="18" charset="0"/>
              </a:rPr>
              <a:t>, за яким можна було б оцінити реальність неодержаних доходів (</a:t>
            </a:r>
            <a:r>
              <a:rPr lang="en-US" sz="2000" dirty="0">
                <a:latin typeface="Roboto Condensed Light" panose="02000000000000000000" pitchFamily="2" charset="0"/>
                <a:ea typeface="Times New Roman" panose="02020603050405020304" pitchFamily="18" charset="0"/>
                <a:cs typeface="Times New Roman" panose="02020603050405020304" pitchFamily="18" charset="0"/>
              </a:rPr>
              <a:t>NB</a:t>
            </a:r>
            <a:r>
              <a:rPr lang="uk-UA" sz="2000" dirty="0">
                <a:latin typeface="Roboto Condensed Light" panose="02000000000000000000" pitchFamily="2" charset="0"/>
                <a:ea typeface="Times New Roman" panose="02020603050405020304" pitchFamily="18" charset="0"/>
                <a:cs typeface="Times New Roman" panose="02020603050405020304" pitchFamily="18" charset="0"/>
              </a:rPr>
              <a:t> цей висновок зроблено в контексті неналежного виконання стороною договірного зобов’язання, тому є сумніви що цей висновок поширюється на всі види зобов’язань та стосується усіх видів недоговірної діяльності)</a:t>
            </a:r>
            <a:r>
              <a:rPr lang="en-US" sz="2000" dirty="0">
                <a:latin typeface="Roboto Condensed Light" panose="02000000000000000000" pitchFamily="2" charset="0"/>
                <a:ea typeface="Times New Roman" panose="02020603050405020304" pitchFamily="18" charset="0"/>
                <a:cs typeface="Times New Roman" panose="02020603050405020304" pitchFamily="18" charset="0"/>
              </a:rPr>
              <a:t> </a:t>
            </a:r>
            <a:r>
              <a:rPr lang="uk-UA" sz="2000" dirty="0">
                <a:latin typeface="Roboto Condensed Light" panose="02000000000000000000" pitchFamily="2" charset="0"/>
                <a:ea typeface="Times New Roman" panose="02020603050405020304" pitchFamily="18" charset="0"/>
                <a:cs typeface="Times New Roman" panose="02020603050405020304" pitchFamily="18" charset="0"/>
              </a:rPr>
              <a:t>.</a:t>
            </a:r>
            <a:r>
              <a:rPr lang="uk-UA" sz="2000" kern="100" dirty="0">
                <a:latin typeface="Calibri" panose="020F0502020204030204" pitchFamily="34" charset="0"/>
                <a:ea typeface="Calibri" panose="020F0502020204030204" pitchFamily="34" charset="0"/>
                <a:cs typeface="Times New Roman" panose="02020603050405020304" pitchFamily="18" charset="0"/>
              </a:rPr>
              <a:t/>
            </a:r>
            <a:br>
              <a:rPr lang="uk-UA" sz="2000" kern="100" dirty="0">
                <a:latin typeface="Calibri" panose="020F0502020204030204" pitchFamily="34" charset="0"/>
                <a:ea typeface="Calibri" panose="020F0502020204030204" pitchFamily="34" charset="0"/>
                <a:cs typeface="Times New Roman" panose="02020603050405020304" pitchFamily="18" charset="0"/>
              </a:rPr>
            </a:br>
            <a:r>
              <a:rPr lang="ru-RU" sz="2000" i="1" dirty="0">
                <a:solidFill>
                  <a:srgbClr val="00B050"/>
                </a:solidFill>
                <a:latin typeface="Roboto Condensed Light" panose="02000000000000000000" pitchFamily="2" charset="0"/>
                <a:ea typeface="Roboto Condensed Light" panose="02000000000000000000" pitchFamily="2" charset="0"/>
              </a:rPr>
              <a:t/>
            </a:r>
            <a:br>
              <a:rPr lang="ru-RU" sz="2000" i="1" dirty="0">
                <a:solidFill>
                  <a:srgbClr val="00B050"/>
                </a:solidFill>
                <a:latin typeface="Roboto Condensed Light" panose="02000000000000000000" pitchFamily="2" charset="0"/>
                <a:ea typeface="Roboto Condensed Light" panose="02000000000000000000" pitchFamily="2" charset="0"/>
              </a:rPr>
            </a:br>
            <a:r>
              <a:rPr lang="en-US" sz="2400" i="1" dirty="0">
                <a:solidFill>
                  <a:srgbClr val="00B050"/>
                </a:solidFill>
                <a:latin typeface="Roboto Condensed Light" panose="02000000000000000000" pitchFamily="2" charset="0"/>
                <a:ea typeface="Roboto Condensed Light" panose="02000000000000000000" pitchFamily="2" charset="0"/>
              </a:rPr>
              <a:t/>
            </a:r>
            <a:br>
              <a:rPr lang="en-US" sz="2400" i="1" dirty="0">
                <a:solidFill>
                  <a:srgbClr val="00B050"/>
                </a:solidFill>
                <a:latin typeface="Roboto Condensed Light" panose="02000000000000000000" pitchFamily="2" charset="0"/>
                <a:ea typeface="Roboto Condensed Light" panose="02000000000000000000" pitchFamily="2" charset="0"/>
              </a:rPr>
            </a:br>
            <a:endParaRPr lang="uk-UA" sz="2400" dirty="0">
              <a:solidFill>
                <a:srgbClr val="00B050"/>
              </a:solidFill>
              <a:latin typeface="Roboto Condensed Light" panose="02000000000000000000" pitchFamily="2" charset="0"/>
              <a:ea typeface="Roboto Condensed Light" panose="02000000000000000000" pitchFamily="2" charset="0"/>
            </a:endParaRPr>
          </a:p>
        </p:txBody>
      </p:sp>
      <p:sp>
        <p:nvSpPr>
          <p:cNvPr id="5" name="TextBox 4">
            <a:extLst>
              <a:ext uri="{FF2B5EF4-FFF2-40B4-BE49-F238E27FC236}">
                <a16:creationId xmlns:a16="http://schemas.microsoft.com/office/drawing/2014/main" id="{374B8ECD-136E-A484-E5F8-9740375BFAF4}"/>
              </a:ext>
            </a:extLst>
          </p:cNvPr>
          <p:cNvSpPr txBox="1"/>
          <p:nvPr/>
        </p:nvSpPr>
        <p:spPr>
          <a:xfrm>
            <a:off x="1698625" y="1574802"/>
            <a:ext cx="9773768" cy="430887"/>
          </a:xfrm>
          <a:prstGeom prst="rect">
            <a:avLst/>
          </a:prstGeom>
          <a:noFill/>
        </p:spPr>
        <p:txBody>
          <a:bodyPr wrap="square">
            <a:spAutoFit/>
          </a:bodyPr>
          <a:lstStyle/>
          <a:p>
            <a:pPr algn="just"/>
            <a:endParaRPr lang="uk-UA" sz="2200"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10179491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0A9772-57E4-F723-F073-EA936FA5BE41}"/>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B3795AE5-2624-ED15-F341-FF3261D3DECE}"/>
              </a:ext>
            </a:extLst>
          </p:cNvPr>
          <p:cNvSpPr txBox="1">
            <a:spLocks noGrp="1"/>
          </p:cNvSpPr>
          <p:nvPr>
            <p:ph type="title"/>
          </p:nvPr>
        </p:nvSpPr>
        <p:spPr>
          <a:xfrm>
            <a:off x="784225" y="127002"/>
            <a:ext cx="11963400" cy="7461017"/>
          </a:xfrm>
          <a:prstGeom prst="rect">
            <a:avLst/>
          </a:prstGeom>
        </p:spPr>
        <p:txBody>
          <a:bodyPr vert="horz" wrap="square" lIns="0" tIns="12700" rIns="0" bIns="0" rtlCol="0" anchor="t">
            <a:spAutoFit/>
          </a:bodyPr>
          <a:lstStyle/>
          <a:p>
            <a:pPr marL="106360" marR="77468" indent="-15875" algn="just" defTabSz="179383">
              <a:spcBef>
                <a:spcPts val="1260"/>
              </a:spcBef>
              <a:spcAft>
                <a:spcPts val="800"/>
              </a:spcAft>
            </a:pPr>
            <a:r>
              <a:rPr lang="uk-UA" sz="2000" dirty="0">
                <a:latin typeface="Times New Roman" panose="02020603050405020304" pitchFamily="18" charset="0"/>
                <a:ea typeface="Times New Roman" panose="02020603050405020304" pitchFamily="18" charset="0"/>
              </a:rPr>
              <a:t/>
            </a:r>
            <a:br>
              <a:rPr lang="uk-UA" sz="2000" dirty="0">
                <a:latin typeface="Times New Roman" panose="02020603050405020304" pitchFamily="18" charset="0"/>
                <a:ea typeface="Times New Roman" panose="02020603050405020304" pitchFamily="18" charset="0"/>
              </a:rPr>
            </a:br>
            <a:r>
              <a:rPr lang="uk-UA" sz="2200" dirty="0">
                <a:latin typeface="Roboto Condensed Light" panose="02000000000000000000" pitchFamily="2" charset="0"/>
                <a:ea typeface="Roboto Condensed Light" panose="02000000000000000000" pitchFamily="2" charset="0"/>
                <a:cs typeface="Times New Roman" panose="02020603050405020304" pitchFamily="18" charset="0"/>
              </a:rPr>
              <a:t>В існуючих умовах правовласники намагаються використовувати різноманітні підходи до обґрунтування i розрахунку збитків у вигляді прибутку, втраченого внаслідок порушення прав інтелектуальної (промислової) власності. Судова практика також не вибудувала одностайних позицій у цій категорії спорів.</a:t>
            </a:r>
            <a:br>
              <a:rPr lang="uk-UA" sz="2200" dirty="0">
                <a:latin typeface="Roboto Condensed Light" panose="02000000000000000000" pitchFamily="2" charset="0"/>
                <a:ea typeface="Roboto Condensed Light" panose="02000000000000000000" pitchFamily="2" charset="0"/>
                <a:cs typeface="Times New Roman" panose="02020603050405020304" pitchFamily="18" charset="0"/>
              </a:rPr>
            </a:br>
            <a:r>
              <a:rPr lang="uk-UA" sz="2200" dirty="0">
                <a:latin typeface="Roboto Condensed Light" panose="02000000000000000000" pitchFamily="2" charset="0"/>
                <a:ea typeface="Roboto Condensed Light" panose="02000000000000000000" pitchFamily="2" charset="0"/>
                <a:cs typeface="Times New Roman" panose="02020603050405020304" pitchFamily="18" charset="0"/>
              </a:rPr>
              <a:t/>
            </a:r>
            <a:br>
              <a:rPr lang="uk-UA" sz="2200" dirty="0">
                <a:latin typeface="Roboto Condensed Light" panose="02000000000000000000" pitchFamily="2" charset="0"/>
                <a:ea typeface="Roboto Condensed Light" panose="02000000000000000000" pitchFamily="2" charset="0"/>
                <a:cs typeface="Times New Roman" panose="02020603050405020304" pitchFamily="18" charset="0"/>
              </a:rPr>
            </a:br>
            <a:r>
              <a:rPr lang="uk-UA" sz="2200" dirty="0">
                <a:latin typeface="Roboto Condensed Light" panose="02000000000000000000" pitchFamily="2" charset="0"/>
                <a:ea typeface="Roboto Condensed Light" panose="02000000000000000000" pitchFamily="2" charset="0"/>
                <a:cs typeface="Times New Roman" panose="02020603050405020304" pitchFamily="18" charset="0"/>
              </a:rPr>
              <a:t>Тому виключна права проблема може бути сформульована як проблема </a:t>
            </a:r>
            <a:r>
              <a:rPr lang="uk-UA" sz="2200" b="1" i="1" u="sng" dirty="0">
                <a:solidFill>
                  <a:srgbClr val="00B0F0"/>
                </a:solidFill>
                <a:latin typeface="Roboto Condensed Light" panose="02000000000000000000" pitchFamily="2" charset="0"/>
                <a:ea typeface="Roboto Condensed Light" panose="02000000000000000000" pitchFamily="2" charset="0"/>
                <a:cs typeface="Times New Roman" panose="02020603050405020304" pitchFamily="18" charset="0"/>
              </a:rPr>
              <a:t>визначення критеріїв реальності </a:t>
            </a:r>
            <a:r>
              <a:rPr lang="uk-UA" sz="2200" dirty="0">
                <a:latin typeface="Roboto Condensed Light" panose="02000000000000000000" pitchFamily="2" charset="0"/>
                <a:ea typeface="Roboto Condensed Light" panose="02000000000000000000" pitchFamily="2" charset="0"/>
                <a:cs typeface="Times New Roman" panose="02020603050405020304" pitchFamily="18" charset="0"/>
              </a:rPr>
              <a:t>неодержаного доходу суб’єктом права інтелектуальної власності внаслідок порушення цього права іншою особою.</a:t>
            </a:r>
            <a:br>
              <a:rPr lang="uk-UA" sz="2200" dirty="0">
                <a:latin typeface="Roboto Condensed Light" panose="02000000000000000000" pitchFamily="2" charset="0"/>
                <a:ea typeface="Roboto Condensed Light" panose="02000000000000000000" pitchFamily="2" charset="0"/>
                <a:cs typeface="Times New Roman" panose="02020603050405020304" pitchFamily="18" charset="0"/>
              </a:rPr>
            </a:br>
            <a:r>
              <a:rPr lang="uk-UA" sz="2200" dirty="0">
                <a:latin typeface="Roboto Condensed Light" panose="02000000000000000000" pitchFamily="2" charset="0"/>
                <a:ea typeface="Roboto Condensed Light" panose="02000000000000000000" pitchFamily="2" charset="0"/>
                <a:cs typeface="Times New Roman" panose="02020603050405020304" pitchFamily="18" charset="0"/>
              </a:rPr>
              <a:t/>
            </a:r>
            <a:br>
              <a:rPr lang="uk-UA" sz="2200" dirty="0">
                <a:latin typeface="Roboto Condensed Light" panose="02000000000000000000" pitchFamily="2" charset="0"/>
                <a:ea typeface="Roboto Condensed Light" panose="02000000000000000000" pitchFamily="2" charset="0"/>
                <a:cs typeface="Times New Roman" panose="02020603050405020304" pitchFamily="18" charset="0"/>
              </a:rPr>
            </a:br>
            <a:r>
              <a:rPr lang="uk-UA" sz="2200" b="1" i="1"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Як пропозиція для вирішення проблеми:</a:t>
            </a:r>
            <a:r>
              <a:rPr lang="uk-UA" sz="2200" dirty="0">
                <a:latin typeface="Roboto Condensed Light" panose="02000000000000000000" pitchFamily="2" charset="0"/>
                <a:ea typeface="Roboto Condensed Light" panose="02000000000000000000" pitchFamily="2" charset="0"/>
                <a:cs typeface="Times New Roman" panose="02020603050405020304" pitchFamily="18" charset="0"/>
              </a:rPr>
              <a:t> </a:t>
            </a:r>
            <a:r>
              <a:rPr lang="uk-UA" sz="2200" kern="100" dirty="0">
                <a:latin typeface="Roboto Condensed Light" panose="02000000000000000000" pitchFamily="2" charset="0"/>
                <a:ea typeface="Roboto Condensed Light" panose="02000000000000000000" pitchFamily="2" charset="0"/>
                <a:cs typeface="Times New Roman" panose="02020603050405020304" pitchFamily="18" charset="0"/>
              </a:rPr>
              <a:t>доказування «реальності неодержаного доходу» у справах, пов'язаних із порушення прав інтелектуальної власності в</a:t>
            </a:r>
            <a:r>
              <a:rPr lang="uk-UA" sz="2200" kern="100" spc="-5" dirty="0">
                <a:latin typeface="Roboto Condensed Light" panose="02000000000000000000" pitchFamily="2" charset="0"/>
                <a:ea typeface="Roboto Condensed Light" panose="02000000000000000000" pitchFamily="2" charset="0"/>
                <a:cs typeface="Times New Roman" panose="02020603050405020304" pitchFamily="18" charset="0"/>
              </a:rPr>
              <a:t> </a:t>
            </a:r>
            <a:r>
              <a:rPr lang="uk-UA" sz="2200" kern="100" dirty="0">
                <a:latin typeface="Roboto Condensed Light" panose="02000000000000000000" pitchFamily="2" charset="0"/>
                <a:ea typeface="Roboto Condensed Light" panose="02000000000000000000" pitchFamily="2" charset="0"/>
                <a:cs typeface="Times New Roman" panose="02020603050405020304" pitchFamily="18" charset="0"/>
              </a:rPr>
              <a:t>контексті п. 2 ч. 2 ст. 22 ЦК, має ґрунтуватися</a:t>
            </a:r>
            <a:r>
              <a:rPr lang="uk-UA" sz="2200" kern="100" spc="190" dirty="0">
                <a:latin typeface="Roboto Condensed Light" panose="02000000000000000000" pitchFamily="2" charset="0"/>
                <a:ea typeface="Roboto Condensed Light" panose="02000000000000000000" pitchFamily="2" charset="0"/>
                <a:cs typeface="Times New Roman" panose="02020603050405020304" pitchFamily="18" charset="0"/>
              </a:rPr>
              <a:t> </a:t>
            </a:r>
            <a:r>
              <a:rPr lang="uk-UA" sz="2200" kern="100" dirty="0">
                <a:latin typeface="Roboto Condensed Light" panose="02000000000000000000" pitchFamily="2" charset="0"/>
                <a:ea typeface="Roboto Condensed Light" panose="02000000000000000000" pitchFamily="2" charset="0"/>
                <a:cs typeface="Times New Roman" panose="02020603050405020304" pitchFamily="18" charset="0"/>
              </a:rPr>
              <a:t>на </a:t>
            </a:r>
            <a:r>
              <a:rPr lang="uk-UA" sz="2200" kern="100"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t>тому,		що:</a:t>
            </a:r>
            <a:br>
              <a:rPr lang="uk-UA" sz="2200" kern="100" dirty="0">
                <a:solidFill>
                  <a:srgbClr val="FFFF00"/>
                </a:solidFill>
                <a:latin typeface="Roboto Condensed Light" panose="02000000000000000000" pitchFamily="2" charset="0"/>
                <a:ea typeface="Roboto Condensed Light" panose="02000000000000000000" pitchFamily="2" charset="0"/>
                <a:cs typeface="Times New Roman" panose="02020603050405020304" pitchFamily="18" charset="0"/>
              </a:rPr>
            </a:br>
            <a:r>
              <a:rPr lang="uk-UA" sz="2200" kern="100" dirty="0">
                <a:latin typeface="Roboto Condensed Light" panose="02000000000000000000" pitchFamily="2" charset="0"/>
                <a:ea typeface="Roboto Condensed Light" panose="02000000000000000000" pitchFamily="2" charset="0"/>
                <a:cs typeface="Times New Roman" panose="02020603050405020304" pitchFamily="18" charset="0"/>
              </a:rPr>
              <a:t>1) звичайними обставинами у відносинах інтелектуальної (промислової власності) слід вважати розпорядження правами промислової власності на</a:t>
            </a:r>
            <a:r>
              <a:rPr lang="uk-UA" sz="2200" kern="100" spc="-40" dirty="0">
                <a:latin typeface="Roboto Condensed Light" panose="02000000000000000000" pitchFamily="2" charset="0"/>
                <a:ea typeface="Roboto Condensed Light" panose="02000000000000000000" pitchFamily="2" charset="0"/>
                <a:cs typeface="Times New Roman" panose="02020603050405020304" pitchFamily="18" charset="0"/>
              </a:rPr>
              <a:t> </a:t>
            </a:r>
            <a:r>
              <a:rPr lang="uk-UA" sz="2200" kern="100" dirty="0">
                <a:latin typeface="Roboto Condensed Light" panose="02000000000000000000" pitchFamily="2" charset="0"/>
                <a:ea typeface="Roboto Condensed Light" panose="02000000000000000000" pitchFamily="2" charset="0"/>
                <a:cs typeface="Times New Roman" panose="02020603050405020304" pitchFamily="18" charset="0"/>
              </a:rPr>
              <a:t>торговельну марку шляхом укладання та</a:t>
            </a:r>
            <a:r>
              <a:rPr lang="uk-UA" sz="2200" kern="100" spc="-25" dirty="0">
                <a:latin typeface="Roboto Condensed Light" panose="02000000000000000000" pitchFamily="2" charset="0"/>
                <a:ea typeface="Roboto Condensed Light" panose="02000000000000000000" pitchFamily="2" charset="0"/>
                <a:cs typeface="Times New Roman" panose="02020603050405020304" pitchFamily="18" charset="0"/>
              </a:rPr>
              <a:t> </a:t>
            </a:r>
            <a:r>
              <a:rPr lang="uk-UA" sz="2200" kern="100" dirty="0">
                <a:latin typeface="Roboto Condensed Light" panose="02000000000000000000" pitchFamily="2" charset="0"/>
                <a:ea typeface="Roboto Condensed Light" panose="02000000000000000000" pitchFamily="2" charset="0"/>
                <a:cs typeface="Times New Roman" panose="02020603050405020304" pitchFamily="18" charset="0"/>
              </a:rPr>
              <a:t>виконання ліцензійних договорів та сплати ліцензійних</a:t>
            </a:r>
            <a:r>
              <a:rPr lang="uk-UA" sz="2200" kern="100" spc="185" dirty="0">
                <a:latin typeface="Roboto Condensed Light" panose="02000000000000000000" pitchFamily="2" charset="0"/>
                <a:ea typeface="Roboto Condensed Light" panose="02000000000000000000" pitchFamily="2" charset="0"/>
                <a:cs typeface="Times New Roman" panose="02020603050405020304" pitchFamily="18" charset="0"/>
              </a:rPr>
              <a:t>	</a:t>
            </a:r>
            <a:r>
              <a:rPr lang="uk-UA" sz="2200" kern="100" dirty="0">
                <a:latin typeface="Roboto Condensed Light" panose="02000000000000000000" pitchFamily="2" charset="0"/>
                <a:ea typeface="Roboto Condensed Light" panose="02000000000000000000" pitchFamily="2" charset="0"/>
                <a:cs typeface="Times New Roman" panose="02020603050405020304" pitchFamily="18" charset="0"/>
              </a:rPr>
              <a:t>платежів;</a:t>
            </a:r>
            <a:br>
              <a:rPr lang="uk-UA" sz="2200" kern="100" dirty="0">
                <a:latin typeface="Roboto Condensed Light" panose="02000000000000000000" pitchFamily="2" charset="0"/>
                <a:ea typeface="Roboto Condensed Light" panose="02000000000000000000" pitchFamily="2" charset="0"/>
                <a:cs typeface="Times New Roman" panose="02020603050405020304" pitchFamily="18" charset="0"/>
              </a:rPr>
            </a:br>
            <a:r>
              <a:rPr lang="uk-UA" sz="2200" kern="100" dirty="0">
                <a:latin typeface="Roboto Condensed Light" panose="02000000000000000000" pitchFamily="2" charset="0"/>
                <a:ea typeface="Roboto Condensed Light" panose="02000000000000000000" pitchFamily="2" charset="0"/>
                <a:cs typeface="Times New Roman" panose="02020603050405020304" pitchFamily="18" charset="0"/>
              </a:rPr>
              <a:t>2) </a:t>
            </a:r>
            <a:r>
              <a:rPr lang="uk-UA" sz="2200" dirty="0">
                <a:latin typeface="Roboto Condensed Light" panose="02000000000000000000" pitchFamily="2" charset="0"/>
                <a:ea typeface="Roboto Condensed Light" panose="02000000000000000000" pitchFamily="2" charset="0"/>
                <a:cs typeface="Times New Roman" panose="02020603050405020304" pitchFamily="18" charset="0"/>
              </a:rPr>
              <a:t>доведенню підлягає те, який дохід отримав би правовласник за використання об’єкта права інтелектуальної власності (торговельної марки)</a:t>
            </a:r>
            <a:r>
              <a:rPr lang="uk-UA" sz="2200" spc="200" dirty="0">
                <a:latin typeface="Roboto Condensed Light" panose="02000000000000000000" pitchFamily="2" charset="0"/>
                <a:ea typeface="Roboto Condensed Light" panose="02000000000000000000" pitchFamily="2" charset="0"/>
                <a:cs typeface="Times New Roman" panose="02020603050405020304" pitchFamily="18" charset="0"/>
              </a:rPr>
              <a:t> </a:t>
            </a:r>
            <a:r>
              <a:rPr lang="uk-UA" sz="2200" dirty="0">
                <a:latin typeface="Roboto Condensed Light" panose="02000000000000000000" pitchFamily="2" charset="0"/>
                <a:ea typeface="Roboto Condensed Light" panose="02000000000000000000" pitchFamily="2" charset="0"/>
                <a:cs typeface="Times New Roman" panose="02020603050405020304" pitchFamily="18" charset="0"/>
              </a:rPr>
              <a:t>за наведених</a:t>
            </a:r>
            <a:r>
              <a:rPr lang="uk-UA" sz="2200" spc="110" dirty="0">
                <a:latin typeface="Roboto Condensed Light" panose="02000000000000000000" pitchFamily="2" charset="0"/>
                <a:ea typeface="Roboto Condensed Light" panose="02000000000000000000" pitchFamily="2" charset="0"/>
                <a:cs typeface="Times New Roman" panose="02020603050405020304" pitchFamily="18" charset="0"/>
              </a:rPr>
              <a:t> </a:t>
            </a:r>
            <a:r>
              <a:rPr lang="uk-UA" sz="2200" dirty="0">
                <a:latin typeface="Roboto Condensed Light" panose="02000000000000000000" pitchFamily="2" charset="0"/>
                <a:ea typeface="Roboto Condensed Light" panose="02000000000000000000" pitchFamily="2" charset="0"/>
                <a:cs typeface="Times New Roman" panose="02020603050405020304" pitchFamily="18" charset="0"/>
              </a:rPr>
              <a:t>звичайних обставин, якби</a:t>
            </a:r>
            <a:r>
              <a:rPr lang="uk-UA" sz="2200" spc="-5" dirty="0">
                <a:latin typeface="Roboto Condensed Light" panose="02000000000000000000" pitchFamily="2" charset="0"/>
                <a:ea typeface="Roboto Condensed Light" panose="02000000000000000000" pitchFamily="2" charset="0"/>
                <a:cs typeface="Times New Roman" panose="02020603050405020304" pitchFamily="18" charset="0"/>
              </a:rPr>
              <a:t> </a:t>
            </a:r>
            <a:r>
              <a:rPr lang="uk-UA" sz="2200" dirty="0">
                <a:latin typeface="Roboto Condensed Light" panose="02000000000000000000" pitchFamily="2" charset="0"/>
                <a:ea typeface="Roboto Condensed Light" panose="02000000000000000000" pitchFamily="2" charset="0"/>
                <a:cs typeface="Times New Roman" panose="02020603050405020304" pitchFamily="18" charset="0"/>
              </a:rPr>
              <a:t>ліцензійний договір було б</a:t>
            </a:r>
            <a:r>
              <a:rPr lang="uk-UA" sz="2200" spc="-10" dirty="0">
                <a:latin typeface="Roboto Condensed Light" panose="02000000000000000000" pitchFamily="2" charset="0"/>
                <a:ea typeface="Roboto Condensed Light" panose="02000000000000000000" pitchFamily="2" charset="0"/>
                <a:cs typeface="Times New Roman" panose="02020603050405020304" pitchFamily="18" charset="0"/>
              </a:rPr>
              <a:t> </a:t>
            </a:r>
            <a:r>
              <a:rPr lang="uk-UA" sz="2200" dirty="0">
                <a:latin typeface="Roboto Condensed Light" panose="02000000000000000000" pitchFamily="2" charset="0"/>
                <a:ea typeface="Roboto Condensed Light" panose="02000000000000000000" pitchFamily="2" charset="0"/>
                <a:cs typeface="Times New Roman" panose="02020603050405020304" pitchFamily="18" charset="0"/>
              </a:rPr>
              <a:t>укладено</a:t>
            </a:r>
            <a:r>
              <a:rPr lang="uk-UA" sz="2200" kern="100" dirty="0">
                <a:latin typeface="Roboto Condensed Light" panose="02000000000000000000" pitchFamily="2" charset="0"/>
                <a:ea typeface="Roboto Condensed Light" panose="02000000000000000000" pitchFamily="2" charset="0"/>
                <a:cs typeface="Times New Roman" panose="02020603050405020304" pitchFamily="18" charset="0"/>
              </a:rPr>
              <a:t/>
            </a:r>
            <a:br>
              <a:rPr lang="uk-UA" sz="2200" kern="100" dirty="0">
                <a:latin typeface="Roboto Condensed Light" panose="02000000000000000000" pitchFamily="2" charset="0"/>
                <a:ea typeface="Roboto Condensed Light" panose="02000000000000000000" pitchFamily="2" charset="0"/>
                <a:cs typeface="Times New Roman" panose="02020603050405020304" pitchFamily="18" charset="0"/>
              </a:rPr>
            </a:br>
            <a:r>
              <a:rPr lang="ru-RU" sz="2000" i="1" dirty="0">
                <a:solidFill>
                  <a:srgbClr val="00B050"/>
                </a:solidFill>
                <a:latin typeface="Roboto Condensed Light" panose="02000000000000000000" pitchFamily="2" charset="0"/>
                <a:ea typeface="Roboto Condensed Light" panose="02000000000000000000" pitchFamily="2" charset="0"/>
              </a:rPr>
              <a:t/>
            </a:r>
            <a:br>
              <a:rPr lang="ru-RU" sz="2000" i="1" dirty="0">
                <a:solidFill>
                  <a:srgbClr val="00B050"/>
                </a:solidFill>
                <a:latin typeface="Roboto Condensed Light" panose="02000000000000000000" pitchFamily="2" charset="0"/>
                <a:ea typeface="Roboto Condensed Light" panose="02000000000000000000" pitchFamily="2" charset="0"/>
              </a:rPr>
            </a:br>
            <a:r>
              <a:rPr lang="en-US" sz="2400" i="1" dirty="0">
                <a:solidFill>
                  <a:srgbClr val="00B050"/>
                </a:solidFill>
                <a:latin typeface="Roboto Condensed Light" panose="02000000000000000000" pitchFamily="2" charset="0"/>
                <a:ea typeface="Roboto Condensed Light" panose="02000000000000000000" pitchFamily="2" charset="0"/>
              </a:rPr>
              <a:t/>
            </a:r>
            <a:br>
              <a:rPr lang="en-US" sz="2400" i="1" dirty="0">
                <a:solidFill>
                  <a:srgbClr val="00B050"/>
                </a:solidFill>
                <a:latin typeface="Roboto Condensed Light" panose="02000000000000000000" pitchFamily="2" charset="0"/>
                <a:ea typeface="Roboto Condensed Light" panose="02000000000000000000" pitchFamily="2" charset="0"/>
              </a:rPr>
            </a:br>
            <a:endParaRPr lang="uk-UA" sz="2400" dirty="0">
              <a:solidFill>
                <a:srgbClr val="00B050"/>
              </a:solidFill>
              <a:latin typeface="Roboto Condensed Light" panose="02000000000000000000" pitchFamily="2" charset="0"/>
              <a:ea typeface="Roboto Condensed Light" panose="02000000000000000000" pitchFamily="2" charset="0"/>
            </a:endParaRPr>
          </a:p>
        </p:txBody>
      </p:sp>
      <p:sp>
        <p:nvSpPr>
          <p:cNvPr id="5" name="TextBox 4">
            <a:extLst>
              <a:ext uri="{FF2B5EF4-FFF2-40B4-BE49-F238E27FC236}">
                <a16:creationId xmlns:a16="http://schemas.microsoft.com/office/drawing/2014/main" id="{75B2C278-7B79-3160-50F1-A230193870C5}"/>
              </a:ext>
            </a:extLst>
          </p:cNvPr>
          <p:cNvSpPr txBox="1"/>
          <p:nvPr/>
        </p:nvSpPr>
        <p:spPr>
          <a:xfrm>
            <a:off x="1698625" y="1574802"/>
            <a:ext cx="9773768" cy="430887"/>
          </a:xfrm>
          <a:prstGeom prst="rect">
            <a:avLst/>
          </a:prstGeom>
          <a:noFill/>
        </p:spPr>
        <p:txBody>
          <a:bodyPr wrap="square">
            <a:spAutoFit/>
          </a:bodyPr>
          <a:lstStyle/>
          <a:p>
            <a:pPr algn="just"/>
            <a:endParaRPr lang="uk-UA" sz="2200"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25579324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27148" y="6628892"/>
            <a:ext cx="2316480" cy="443026"/>
          </a:xfrm>
          <a:prstGeom prst="rect">
            <a:avLst/>
          </a:prstGeom>
        </p:spPr>
        <p:txBody>
          <a:bodyPr vert="horz" wrap="square" lIns="0" tIns="12065" rIns="0" bIns="0" rtlCol="0">
            <a:spAutoFit/>
          </a:bodyPr>
          <a:lstStyle/>
          <a:p>
            <a:pPr marL="12699">
              <a:spcBef>
                <a:spcPts val="95"/>
              </a:spcBef>
            </a:pPr>
            <a:r>
              <a:rPr spc="-240" dirty="0"/>
              <a:t>Дякую</a:t>
            </a:r>
            <a:r>
              <a:rPr spc="-30" dirty="0"/>
              <a:t> </a:t>
            </a:r>
            <a:r>
              <a:rPr spc="-235" dirty="0"/>
              <a:t>за</a:t>
            </a:r>
            <a:r>
              <a:rPr spc="-55" dirty="0"/>
              <a:t> </a:t>
            </a:r>
            <a:r>
              <a:rPr spc="-200" dirty="0"/>
              <a:t>у</a:t>
            </a:r>
            <a:r>
              <a:rPr spc="-155" dirty="0"/>
              <a:t>вагу!</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14347" y="280373"/>
            <a:ext cx="9561678" cy="751488"/>
          </a:xfrm>
          <a:prstGeom prst="rect">
            <a:avLst/>
          </a:prstGeom>
        </p:spPr>
        <p:txBody>
          <a:bodyPr vert="horz" wrap="square" lIns="0" tIns="12700" rIns="0" bIns="0" rtlCol="0">
            <a:spAutoFit/>
          </a:bodyPr>
          <a:lstStyle/>
          <a:p>
            <a:pPr marL="12699" algn="ctr">
              <a:spcBef>
                <a:spcPts val="100"/>
              </a:spcBef>
            </a:pPr>
            <a:r>
              <a:rPr lang="uk-UA" sz="2400" dirty="0">
                <a:solidFill>
                  <a:srgbClr val="FFFF00"/>
                </a:solidFill>
                <a:latin typeface="Roboto Condensed Light" panose="02000000000000000000" pitchFamily="2" charset="0"/>
                <a:ea typeface="Times New Roman" panose="02020603050405020304" pitchFamily="18" charset="0"/>
                <a:cs typeface="Times New Roman" panose="02020603050405020304" pitchFamily="18" charset="0"/>
              </a:rPr>
              <a:t>Постанова КЦС ВС від 16 лютого 2022 року в справі № 2-161/11 (провадження № 61-4820св21</a:t>
            </a:r>
            <a:r>
              <a:rPr lang="uk-UA" sz="2400" dirty="0">
                <a:latin typeface="Roboto Condensed Light" panose="02000000000000000000" pitchFamily="2" charset="0"/>
                <a:ea typeface="Times New Roman" panose="02020603050405020304" pitchFamily="18" charset="0"/>
                <a:cs typeface="Times New Roman" panose="02020603050405020304" pitchFamily="18" charset="0"/>
              </a:rPr>
              <a:t>)</a:t>
            </a:r>
            <a:endParaRPr lang="uk-UA" sz="2400" spc="-180" dirty="0">
              <a:solidFill>
                <a:srgbClr val="FFFF00"/>
              </a:solidFill>
              <a:latin typeface="Roboto Condensed Light" panose="02000000000000000000" pitchFamily="2" charset="0"/>
              <a:ea typeface="Roboto Condensed Light" panose="02000000000000000000" pitchFamily="2" charset="0"/>
            </a:endParaRPr>
          </a:p>
        </p:txBody>
      </p:sp>
      <p:sp>
        <p:nvSpPr>
          <p:cNvPr id="3" name="object 3"/>
          <p:cNvSpPr txBox="1"/>
          <p:nvPr/>
        </p:nvSpPr>
        <p:spPr>
          <a:xfrm>
            <a:off x="784225" y="1009965"/>
            <a:ext cx="11658600" cy="6241389"/>
          </a:xfrm>
          <a:prstGeom prst="rect">
            <a:avLst/>
          </a:prstGeom>
        </p:spPr>
        <p:txBody>
          <a:bodyPr vert="horz" wrap="square" lIns="0" tIns="12700" rIns="0" bIns="0" rtlCol="0">
            <a:spAutoFit/>
          </a:bodyPr>
          <a:lstStyle/>
          <a:p>
            <a:pPr algn="just">
              <a:lnSpc>
                <a:spcPct val="107000"/>
              </a:lnSpc>
              <a:spcAft>
                <a:spcPts val="1100"/>
              </a:spcAft>
            </a:pPr>
            <a:r>
              <a:rPr lang="uk-UA" sz="2000" dirty="0">
                <a:solidFill>
                  <a:schemeClr val="bg1"/>
                </a:solidFill>
                <a:latin typeface="Roboto Condensed Light" panose="02000000000000000000" pitchFamily="2" charset="0"/>
                <a:ea typeface="Calibri" panose="020F0502020204030204" pitchFamily="34" charset="0"/>
                <a:cs typeface="Times New Roman" panose="02020603050405020304" pitchFamily="18" charset="0"/>
              </a:rPr>
              <a:t>Предметом спору у справі, що переглядається, є захист порушених прав інтелектуальної власності на корисну модель та винахід при виготовленні відповідачем концентрату квасного сусла. Нормативно-правовим обґрунтуванням зазначених позовних вимог, з урахуванням їх уточнень та збільшення, позивач зазначала положення статей 28, 34 Закону України «Про охорону прав на винаходи і корисні моделі», якими передбачено право власника патенту на відшкодування заподіяних йому збитків.</a:t>
            </a:r>
          </a:p>
          <a:p>
            <a:pPr algn="just">
              <a:lnSpc>
                <a:spcPct val="107000"/>
              </a:lnSpc>
              <a:spcAft>
                <a:spcPts val="1100"/>
              </a:spcAft>
            </a:pPr>
            <a:r>
              <a:rPr lang="uk-UA" sz="2000" dirty="0">
                <a:solidFill>
                  <a:srgbClr val="00B050"/>
                </a:solidFill>
                <a:latin typeface="Roboto Condensed Light" panose="02000000000000000000" pitchFamily="2" charset="0"/>
                <a:ea typeface="Calibri" panose="020F0502020204030204" pitchFamily="34" charset="0"/>
                <a:cs typeface="Times New Roman" panose="02020603050405020304" pitchFamily="18" charset="0"/>
              </a:rPr>
              <a:t>ВІДМОВА з підстав: </a:t>
            </a:r>
            <a:r>
              <a:rPr lang="uk-UA" sz="2000" dirty="0">
                <a:solidFill>
                  <a:schemeClr val="bg1"/>
                </a:solidFill>
                <a:latin typeface="Roboto Condensed Light" panose="02000000000000000000" pitchFamily="2" charset="0"/>
                <a:ea typeface="Calibri" panose="020F0502020204030204" pitchFamily="34" charset="0"/>
                <a:cs typeface="Times New Roman" panose="02020603050405020304" pitchFamily="18" charset="0"/>
              </a:rPr>
              <a:t>1) З аналізу висновку експертизи об`єктів інтелектуальної власності № 3807/11-12/994/12-34 від 27 лютого 2012 року вбачається, що експерт при обрахуванні розміру збитків не використовував вказані положення, а посилався виключно на положення статті 22 ЦК України, яка не передбачає порядок розрахунку збитків у разі використання патенту без згоди власника, а визначає правові підстави для відшкодування збитків та шкоди, що свідчить про помилковість методики здійснення розрахунку;</a:t>
            </a:r>
          </a:p>
          <a:p>
            <a:pPr algn="just">
              <a:lnSpc>
                <a:spcPct val="107000"/>
              </a:lnSpc>
              <a:spcAft>
                <a:spcPts val="1100"/>
              </a:spcAft>
            </a:pPr>
            <a:r>
              <a:rPr lang="uk-UA" sz="2000" dirty="0">
                <a:solidFill>
                  <a:schemeClr val="bg1"/>
                </a:solidFill>
                <a:latin typeface="Roboto Condensed Light" panose="02000000000000000000" pitchFamily="2" charset="0"/>
                <a:ea typeface="Calibri" panose="020F0502020204030204" pitchFamily="34" charset="0"/>
                <a:cs typeface="Times New Roman" panose="02020603050405020304" pitchFamily="18" charset="0"/>
              </a:rPr>
              <a:t>2) Позивач належним чином не обґрунтувала та не довела належними, допустимими доказами обґрунтованості та </a:t>
            </a:r>
            <a:r>
              <a:rPr lang="uk-UA" sz="2000" dirty="0" err="1">
                <a:solidFill>
                  <a:schemeClr val="bg1"/>
                </a:solidFill>
                <a:latin typeface="Roboto Condensed Light" panose="02000000000000000000" pitchFamily="2" charset="0"/>
                <a:ea typeface="Calibri" panose="020F0502020204030204" pitchFamily="34" charset="0"/>
                <a:cs typeface="Times New Roman" panose="02020603050405020304" pitchFamily="18" charset="0"/>
              </a:rPr>
              <a:t>підставності</a:t>
            </a:r>
            <a:r>
              <a:rPr lang="uk-UA" sz="2000" dirty="0">
                <a:solidFill>
                  <a:schemeClr val="bg1"/>
                </a:solidFill>
                <a:latin typeface="Roboto Condensed Light" panose="02000000000000000000" pitchFamily="2" charset="0"/>
                <a:ea typeface="Calibri" panose="020F0502020204030204" pitchFamily="34" charset="0"/>
                <a:cs typeface="Times New Roman" panose="02020603050405020304" pitchFamily="18" charset="0"/>
              </a:rPr>
              <a:t> заявлених вимог, а також розміру завданих відповідачем їй збитків, </a:t>
            </a:r>
            <a:r>
              <a:rPr lang="uk-UA" sz="2000" i="1" dirty="0">
                <a:solidFill>
                  <a:schemeClr val="bg1"/>
                </a:solidFill>
                <a:latin typeface="Roboto Condensed Light" panose="02000000000000000000" pitchFamily="2" charset="0"/>
                <a:ea typeface="Calibri" panose="020F0502020204030204" pitchFamily="34" charset="0"/>
                <a:cs typeface="Times New Roman" panose="02020603050405020304" pitchFamily="18" charset="0"/>
              </a:rPr>
              <a:t>висновок експертизи зроблено на підставі неправильної методики здійснення розрахунків щодо двох патентів одночасно, один із яких визнано недійсним на підставі рішення суду, що набрало законної сили</a:t>
            </a:r>
            <a:r>
              <a:rPr lang="uk-UA" sz="2000" dirty="0">
                <a:solidFill>
                  <a:schemeClr val="bg1"/>
                </a:solidFill>
                <a:latin typeface="Roboto Condensed Light" panose="02000000000000000000" pitchFamily="2" charset="0"/>
                <a:ea typeface="Calibri" panose="020F0502020204030204" pitchFamily="34" charset="0"/>
                <a:cs typeface="Times New Roman" panose="02020603050405020304" pitchFamily="18" charset="0"/>
              </a:rPr>
              <a:t>,</a:t>
            </a:r>
          </a:p>
          <a:p>
            <a:pPr algn="just">
              <a:lnSpc>
                <a:spcPct val="107000"/>
              </a:lnSpc>
              <a:spcAft>
                <a:spcPts val="1100"/>
              </a:spcAft>
            </a:pPr>
            <a:endParaRPr lang="uk-UA" sz="2000" dirty="0">
              <a:solidFill>
                <a:schemeClr val="bg1"/>
              </a:solidFill>
              <a:latin typeface="Roboto Condensed Light" panose="02000000000000000000" pitchFamily="2" charset="0"/>
              <a:ea typeface="Calibri" panose="020F0502020204030204" pitchFamily="34" charset="0"/>
              <a:cs typeface="Calibri" panose="020F0502020204030204" pitchFamily="34" charset="0"/>
            </a:endParaRPr>
          </a:p>
          <a:p>
            <a:pPr algn="just">
              <a:lnSpc>
                <a:spcPct val="107000"/>
              </a:lnSpc>
              <a:spcAft>
                <a:spcPts val="1100"/>
              </a:spcAft>
            </a:pPr>
            <a:endParaRPr lang="uk-UA" sz="2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14347" y="412242"/>
            <a:ext cx="9561678" cy="751488"/>
          </a:xfrm>
          <a:prstGeom prst="rect">
            <a:avLst/>
          </a:prstGeom>
        </p:spPr>
        <p:txBody>
          <a:bodyPr vert="horz" wrap="square" lIns="0" tIns="12700" rIns="0" bIns="0" rtlCol="0">
            <a:spAutoFit/>
          </a:bodyPr>
          <a:lstStyle/>
          <a:p>
            <a:pPr marL="12699" algn="ctr">
              <a:spcBef>
                <a:spcPts val="100"/>
              </a:spcBef>
            </a:pPr>
            <a:r>
              <a:rPr lang="uk-UA" sz="2400" dirty="0">
                <a:solidFill>
                  <a:srgbClr val="FFFF00"/>
                </a:solidFill>
                <a:latin typeface="Roboto Condensed Light" panose="02000000000000000000" pitchFamily="2" charset="0"/>
                <a:ea typeface="Times New Roman" panose="02020603050405020304" pitchFamily="18" charset="0"/>
                <a:cs typeface="Times New Roman" panose="02020603050405020304" pitchFamily="18" charset="0"/>
              </a:rPr>
              <a:t>Постанова КЦС ВС від 16 лютого 2022 року в справі № 2-161/11 (провадження № 61-4820св21</a:t>
            </a:r>
            <a:r>
              <a:rPr lang="uk-UA" sz="2400" dirty="0">
                <a:latin typeface="Roboto Condensed Light" panose="02000000000000000000" pitchFamily="2" charset="0"/>
                <a:ea typeface="Times New Roman" panose="02020603050405020304" pitchFamily="18" charset="0"/>
                <a:cs typeface="Times New Roman" panose="02020603050405020304" pitchFamily="18" charset="0"/>
              </a:rPr>
              <a:t>)</a:t>
            </a:r>
            <a:endParaRPr lang="uk-UA" sz="2400" spc="-180" dirty="0">
              <a:solidFill>
                <a:srgbClr val="FFFF00"/>
              </a:solidFill>
              <a:latin typeface="Roboto Condensed Light" panose="02000000000000000000" pitchFamily="2" charset="0"/>
              <a:ea typeface="Roboto Condensed Light" panose="02000000000000000000" pitchFamily="2" charset="0"/>
            </a:endParaRPr>
          </a:p>
        </p:txBody>
      </p:sp>
      <p:sp>
        <p:nvSpPr>
          <p:cNvPr id="3" name="object 3"/>
          <p:cNvSpPr txBox="1"/>
          <p:nvPr/>
        </p:nvSpPr>
        <p:spPr>
          <a:xfrm>
            <a:off x="1698625" y="1314703"/>
            <a:ext cx="9888372" cy="1480470"/>
          </a:xfrm>
          <a:prstGeom prst="rect">
            <a:avLst/>
          </a:prstGeom>
        </p:spPr>
        <p:txBody>
          <a:bodyPr vert="horz" wrap="square" lIns="0" tIns="12700" rIns="0" bIns="0" rtlCol="0">
            <a:spAutoFit/>
          </a:bodyPr>
          <a:lstStyle/>
          <a:p>
            <a:pPr algn="just">
              <a:lnSpc>
                <a:spcPct val="107000"/>
              </a:lnSpc>
              <a:spcAft>
                <a:spcPts val="1100"/>
              </a:spcAft>
            </a:pPr>
            <a:endParaRPr lang="uk-UA" sz="2400" dirty="0">
              <a:solidFill>
                <a:schemeClr val="bg1"/>
              </a:solidFill>
              <a:latin typeface="Roboto Condensed Light" panose="02000000000000000000" pitchFamily="2" charset="0"/>
              <a:ea typeface="Calibri" panose="020F0502020204030204" pitchFamily="34" charset="0"/>
              <a:cs typeface="Calibri" panose="020F0502020204030204" pitchFamily="34" charset="0"/>
            </a:endParaRPr>
          </a:p>
          <a:p>
            <a:pPr algn="just">
              <a:lnSpc>
                <a:spcPct val="107000"/>
              </a:lnSpc>
              <a:spcAft>
                <a:spcPts val="1100"/>
              </a:spcAft>
            </a:pPr>
            <a:endParaRPr lang="uk-UA" sz="2400" dirty="0">
              <a:solidFill>
                <a:schemeClr val="bg1"/>
              </a:solidFill>
              <a:latin typeface="Roboto Condensed Light" panose="02000000000000000000" pitchFamily="2" charset="0"/>
              <a:ea typeface="Calibri" panose="020F0502020204030204" pitchFamily="34" charset="0"/>
              <a:cs typeface="Calibri" panose="020F0502020204030204" pitchFamily="34" charset="0"/>
            </a:endParaRPr>
          </a:p>
          <a:p>
            <a:pPr algn="just">
              <a:lnSpc>
                <a:spcPct val="107000"/>
              </a:lnSpc>
              <a:spcAft>
                <a:spcPts val="1100"/>
              </a:spcAft>
            </a:pPr>
            <a:endParaRPr lang="uk-UA" sz="2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6B7008C7-FEA8-49CA-87D1-F4592278EA18}"/>
              </a:ext>
            </a:extLst>
          </p:cNvPr>
          <p:cNvSpPr txBox="1"/>
          <p:nvPr/>
        </p:nvSpPr>
        <p:spPr>
          <a:xfrm>
            <a:off x="1241425" y="1314705"/>
            <a:ext cx="10972800" cy="3046988"/>
          </a:xfrm>
          <a:prstGeom prst="rect">
            <a:avLst/>
          </a:prstGeom>
          <a:noFill/>
        </p:spPr>
        <p:txBody>
          <a:bodyPr wrap="square">
            <a:spAutoFit/>
          </a:bodyPr>
          <a:lstStyle/>
          <a:p>
            <a:pPr algn="just"/>
            <a:r>
              <a:rPr lang="uk-UA" sz="2400" dirty="0">
                <a:solidFill>
                  <a:schemeClr val="bg1"/>
                </a:solidFill>
                <a:latin typeface="Roboto Condensed Light" panose="02000000000000000000" pitchFamily="2" charset="0"/>
                <a:ea typeface="Calibri" panose="020F0502020204030204" pitchFamily="34" charset="0"/>
                <a:cs typeface="Times New Roman" panose="02020603050405020304" pitchFamily="18" charset="0"/>
              </a:rPr>
              <a:t>3) Суд першої інстанції дійшов правильного висновку про відмову в задоволенні позову та обґрунтовано вважав, що висновок комплексної експертизи від 27 лютого 2012 року № 3807/11-12/994/12-34 не може бути взято до уваги, оскільки він зроблений без дотримання вимог Закону України «Про охорону прав на винаходи та корисні моделі». </a:t>
            </a:r>
            <a:r>
              <a:rPr lang="uk-UA" sz="2400" i="1" dirty="0">
                <a:solidFill>
                  <a:schemeClr val="bg1"/>
                </a:solidFill>
                <a:latin typeface="Roboto Condensed Light" panose="02000000000000000000" pitchFamily="2" charset="0"/>
                <a:ea typeface="Calibri" panose="020F0502020204030204" pitchFamily="34" charset="0"/>
                <a:cs typeface="Times New Roman" panose="02020603050405020304" pitchFamily="18" charset="0"/>
              </a:rPr>
              <a:t>Експерт посилалася на положення статей 22, 1166 ЦК України, які не передбачають порядок розрахунку збитків у разі використання патенту без згоди власника, а визначають правові підстави для відшкодування збитків та шкоди</a:t>
            </a:r>
            <a:r>
              <a:rPr lang="uk-UA" sz="2400" dirty="0">
                <a:solidFill>
                  <a:schemeClr val="bg1"/>
                </a:solidFill>
                <a:latin typeface="Roboto Condensed Light" panose="02000000000000000000" pitchFamily="2" charset="0"/>
                <a:ea typeface="Calibri" panose="020F0502020204030204" pitchFamily="34" charset="0"/>
                <a:cs typeface="Times New Roman" panose="02020603050405020304" pitchFamily="18" charset="0"/>
              </a:rPr>
              <a:t>. </a:t>
            </a:r>
            <a:endParaRPr lang="uk-UA" sz="2400" dirty="0">
              <a:solidFill>
                <a:schemeClr val="bg1"/>
              </a:solidFill>
            </a:endParaRPr>
          </a:p>
        </p:txBody>
      </p:sp>
    </p:spTree>
    <p:extLst>
      <p:ext uri="{BB962C8B-B14F-4D97-AF65-F5344CB8AC3E}">
        <p14:creationId xmlns:p14="http://schemas.microsoft.com/office/powerpoint/2010/main" val="2500704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14347" y="412242"/>
            <a:ext cx="9637878" cy="751488"/>
          </a:xfrm>
          <a:prstGeom prst="rect">
            <a:avLst/>
          </a:prstGeom>
        </p:spPr>
        <p:txBody>
          <a:bodyPr vert="horz" wrap="square" lIns="0" tIns="12700" rIns="0" bIns="0" rtlCol="0">
            <a:spAutoFit/>
          </a:bodyPr>
          <a:lstStyle/>
          <a:p>
            <a:pPr marL="12699" algn="ctr">
              <a:spcBef>
                <a:spcPts val="100"/>
              </a:spcBef>
            </a:pPr>
            <a:r>
              <a:rPr lang="uk-UA" sz="2400" dirty="0">
                <a:solidFill>
                  <a:srgbClr val="FFFF00"/>
                </a:solidFill>
                <a:latin typeface="Roboto Condensed Light" panose="02000000000000000000" pitchFamily="2" charset="0"/>
                <a:ea typeface="Times New Roman" panose="02020603050405020304" pitchFamily="18" charset="0"/>
                <a:cs typeface="Times New Roman" panose="02020603050405020304" pitchFamily="18" charset="0"/>
              </a:rPr>
              <a:t>Постанови КЦС ВС від 05 грудня 2018 року у справі №  645/5420/15-ц (провадження № 61-18520св18) </a:t>
            </a:r>
            <a:endParaRPr sz="2400" dirty="0">
              <a:solidFill>
                <a:srgbClr val="FFFF00"/>
              </a:solidFill>
              <a:latin typeface="Roboto Condensed Light" panose="02000000000000000000" pitchFamily="2" charset="0"/>
              <a:ea typeface="Roboto Condensed Light" panose="02000000000000000000" pitchFamily="2" charset="0"/>
            </a:endParaRPr>
          </a:p>
        </p:txBody>
      </p:sp>
      <p:sp>
        <p:nvSpPr>
          <p:cNvPr id="5" name="TextBox 4">
            <a:extLst>
              <a:ext uri="{FF2B5EF4-FFF2-40B4-BE49-F238E27FC236}">
                <a16:creationId xmlns:a16="http://schemas.microsoft.com/office/drawing/2014/main" id="{59591FED-EA7F-41F5-9C4C-DCDFADE6366A}"/>
              </a:ext>
            </a:extLst>
          </p:cNvPr>
          <p:cNvSpPr txBox="1"/>
          <p:nvPr/>
        </p:nvSpPr>
        <p:spPr>
          <a:xfrm>
            <a:off x="860425" y="1260657"/>
            <a:ext cx="11811000" cy="5201424"/>
          </a:xfrm>
          <a:prstGeom prst="rect">
            <a:avLst/>
          </a:prstGeom>
          <a:noFill/>
        </p:spPr>
        <p:txBody>
          <a:bodyPr wrap="square">
            <a:spAutoFit/>
          </a:bodyPr>
          <a:lstStyle/>
          <a:p>
            <a:pPr algn="just"/>
            <a:r>
              <a:rPr lang="uk-UA" sz="24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Суди установили, що увесь асортимент продукції позивача, який пропонується до продажу та продається в Україні, в тому числі препарати «</a:t>
            </a:r>
            <a:r>
              <a:rPr lang="uk-UA" sz="2400" dirty="0" err="1">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Раксил</a:t>
            </a:r>
            <a:r>
              <a:rPr lang="uk-UA" sz="24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 та «Престиж», маркуються знаками для товарів, саме за </a:t>
            </a:r>
            <a:r>
              <a:rPr lang="uk-UA" sz="2400" dirty="0" err="1">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свідоцтвами</a:t>
            </a:r>
            <a:r>
              <a:rPr lang="uk-UA" sz="24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 України №№ 4879 та 5606.</a:t>
            </a:r>
          </a:p>
          <a:p>
            <a:pPr algn="just"/>
            <a:endParaRPr lang="uk-UA" sz="24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endParaRPr>
          </a:p>
          <a:p>
            <a:pPr algn="just"/>
            <a:r>
              <a:rPr lang="uk-UA" sz="24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Осіб визнано винними у вчиненні зазначених у </a:t>
            </a:r>
            <a:r>
              <a:rPr lang="uk-UA" sz="2400" dirty="0" err="1">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вироку</a:t>
            </a:r>
            <a:r>
              <a:rPr lang="uk-UA" sz="24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 злочинів, зокрема в організації та продажу хімічних речовин, в тому числі незаконному використанні знаків для товарів, фірмового найменування, підшукуванні виробничих </a:t>
            </a:r>
            <a:r>
              <a:rPr lang="uk-UA" sz="2400" dirty="0" err="1">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потужностей</a:t>
            </a:r>
            <a:r>
              <a:rPr lang="uk-UA" sz="24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 для виготовлення етикеток, голограм, тари та кришок для здійснення подальшого фасування контрафактних отруйних речовин під виглядом агрохімічної продукції відомих іноземних виробників ««BAYER», «</a:t>
            </a:r>
            <a:r>
              <a:rPr lang="uk-UA" sz="2400" dirty="0" err="1">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Syngenta</a:t>
            </a:r>
            <a:r>
              <a:rPr lang="uk-UA" sz="24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uk-UA" sz="2400" dirty="0" err="1">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Dupont</a:t>
            </a:r>
            <a:r>
              <a:rPr lang="uk-UA" sz="24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uk-UA" sz="2400" dirty="0" err="1">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Cheminova</a:t>
            </a:r>
            <a:r>
              <a:rPr lang="uk-UA" sz="24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 не маючи при цьому відповідних повноважень від вищевказаних володільців знаків для товарів та фірмових найменувань, виробленні продукції із найменуваннями та товарними знаками відомих іноземних виробників ««BAYER», «</a:t>
            </a:r>
            <a:r>
              <a:rPr lang="uk-UA" sz="2400" dirty="0" err="1">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Syngenta</a:t>
            </a:r>
            <a:r>
              <a:rPr lang="uk-UA" sz="24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uk-UA" sz="2400" dirty="0" err="1">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Dupont</a:t>
            </a:r>
            <a:r>
              <a:rPr lang="uk-UA" sz="24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uk-UA" sz="2400" dirty="0" err="1">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Cheminova</a:t>
            </a:r>
            <a:r>
              <a:rPr lang="uk-UA" sz="24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a:t>
            </a:r>
          </a:p>
          <a:p>
            <a:pPr algn="just"/>
            <a:endParaRPr lang="uk-UA" sz="20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04288" y="412242"/>
            <a:ext cx="9190737" cy="751488"/>
          </a:xfrm>
          <a:prstGeom prst="rect">
            <a:avLst/>
          </a:prstGeom>
        </p:spPr>
        <p:txBody>
          <a:bodyPr vert="horz" wrap="square" lIns="0" tIns="12700" rIns="0" bIns="0" rtlCol="0">
            <a:spAutoFit/>
          </a:bodyPr>
          <a:lstStyle/>
          <a:p>
            <a:pPr marL="12699" algn="ctr">
              <a:spcBef>
                <a:spcPts val="100"/>
              </a:spcBef>
            </a:pPr>
            <a:r>
              <a:rPr lang="uk-UA" sz="2400" dirty="0">
                <a:solidFill>
                  <a:srgbClr val="FFFF00"/>
                </a:solidFill>
                <a:latin typeface="Roboto Condensed Light" panose="02000000000000000000" pitchFamily="2" charset="0"/>
                <a:ea typeface="Times New Roman" panose="02020603050405020304" pitchFamily="18" charset="0"/>
                <a:cs typeface="Times New Roman" panose="02020603050405020304" pitchFamily="18" charset="0"/>
              </a:rPr>
              <a:t>Постанови КЦС ВС від 05 грудня 2018 року у справі №  645/5420/15-ц (провадження № 61-18520св18) </a:t>
            </a:r>
          </a:p>
        </p:txBody>
      </p:sp>
      <p:sp>
        <p:nvSpPr>
          <p:cNvPr id="5" name="TextBox 4">
            <a:extLst>
              <a:ext uri="{FF2B5EF4-FFF2-40B4-BE49-F238E27FC236}">
                <a16:creationId xmlns:a16="http://schemas.microsoft.com/office/drawing/2014/main" id="{E36D5884-8369-49F8-A6B3-FF89EFFF6DB2}"/>
              </a:ext>
            </a:extLst>
          </p:cNvPr>
          <p:cNvSpPr txBox="1"/>
          <p:nvPr/>
        </p:nvSpPr>
        <p:spPr>
          <a:xfrm>
            <a:off x="784225" y="1303819"/>
            <a:ext cx="11734800" cy="5570756"/>
          </a:xfrm>
          <a:prstGeom prst="rect">
            <a:avLst/>
          </a:prstGeom>
          <a:noFill/>
        </p:spPr>
        <p:txBody>
          <a:bodyPr wrap="square">
            <a:spAutoFit/>
          </a:bodyPr>
          <a:lstStyle/>
          <a:p>
            <a:pPr algn="just"/>
            <a:r>
              <a:rPr lang="uk-UA" sz="2400" dirty="0">
                <a:solidFill>
                  <a:srgbClr val="00B050"/>
                </a:solidFill>
                <a:latin typeface="Roboto Condensed Light" panose="02000000000000000000" pitchFamily="2" charset="0"/>
                <a:ea typeface="Calibri" panose="020F0502020204030204" pitchFamily="34" charset="0"/>
                <a:cs typeface="Times New Roman" panose="02020603050405020304" pitchFamily="18" charset="0"/>
              </a:rPr>
              <a:t>Задоволено з підстав: </a:t>
            </a:r>
            <a:r>
              <a:rPr lang="uk-UA" sz="2200" dirty="0">
                <a:solidFill>
                  <a:schemeClr val="bg1"/>
                </a:solidFill>
                <a:latin typeface="Roboto Condensed Light" panose="02000000000000000000" pitchFamily="2" charset="0"/>
                <a:ea typeface="Calibri" panose="020F0502020204030204" pitchFamily="34" charset="0"/>
                <a:cs typeface="Times New Roman" panose="02020603050405020304" pitchFamily="18" charset="0"/>
              </a:rPr>
              <a:t>1) Відповідно до висновку проведеної експертом Національної академії правових наук України науково-дослідного інституту інтелектуальної власності судової експертизи об'єктів інтелектуальної власності № 1092 від 17 травня 2016 року, розмір матеріальної шкоди, завданої компанії «Байєр АГ», як правовласнику торговельних марок «BAYER», за свідоцтвом України № 4879 від 16 травня 1994 року та за свідоцтвом України № 5606 від 30 червня 1994 року, внаслідок дій ОСОБА_4 та ОСОБА_5 від реалізації продукції під назвами «</a:t>
            </a:r>
            <a:r>
              <a:rPr lang="uk-UA" sz="2200" dirty="0" err="1">
                <a:solidFill>
                  <a:schemeClr val="bg1"/>
                </a:solidFill>
                <a:latin typeface="Roboto Condensed Light" panose="02000000000000000000" pitchFamily="2" charset="0"/>
                <a:ea typeface="Calibri" panose="020F0502020204030204" pitchFamily="34" charset="0"/>
                <a:cs typeface="Times New Roman" panose="02020603050405020304" pitchFamily="18" charset="0"/>
              </a:rPr>
              <a:t>Раксил</a:t>
            </a:r>
            <a:r>
              <a:rPr lang="uk-UA" sz="2200" dirty="0">
                <a:solidFill>
                  <a:schemeClr val="bg1"/>
                </a:solidFill>
                <a:latin typeface="Roboto Condensed Light" panose="02000000000000000000" pitchFamily="2" charset="0"/>
                <a:ea typeface="Calibri" panose="020F0502020204030204" pitchFamily="34" charset="0"/>
                <a:cs typeface="Times New Roman" panose="02020603050405020304" pitchFamily="18" charset="0"/>
              </a:rPr>
              <a:t>» та «Престиж» складає 1 450 824,20 грн. </a:t>
            </a:r>
          </a:p>
          <a:p>
            <a:pPr algn="just"/>
            <a:endParaRPr lang="uk-UA" sz="2200" dirty="0">
              <a:solidFill>
                <a:schemeClr val="bg1"/>
              </a:solidFill>
              <a:latin typeface="Roboto Condensed Light" panose="02000000000000000000" pitchFamily="2" charset="0"/>
              <a:ea typeface="Calibri" panose="020F0502020204030204" pitchFamily="34" charset="0"/>
              <a:cs typeface="Times New Roman" panose="02020603050405020304" pitchFamily="18" charset="0"/>
            </a:endParaRPr>
          </a:p>
          <a:p>
            <a:pPr algn="just"/>
            <a:r>
              <a:rPr lang="uk-UA" sz="2200" dirty="0">
                <a:solidFill>
                  <a:schemeClr val="bg1"/>
                </a:solidFill>
                <a:latin typeface="Roboto Condensed Light" panose="02000000000000000000" pitchFamily="2" charset="0"/>
                <a:ea typeface="Calibri" panose="020F0502020204030204" pitchFamily="34" charset="0"/>
                <a:cs typeface="Times New Roman" panose="02020603050405020304" pitchFamily="18" charset="0"/>
              </a:rPr>
              <a:t>2) </a:t>
            </a:r>
            <a:r>
              <a:rPr lang="uk-UA" sz="2200" dirty="0">
                <a:solidFill>
                  <a:schemeClr val="bg1"/>
                </a:solidFill>
                <a:latin typeface="Roboto Condensed Light" panose="02000000000000000000" pitchFamily="2" charset="0"/>
                <a:ea typeface="Roboto Condensed Light" panose="02000000000000000000" pitchFamily="2" charset="0"/>
              </a:rPr>
              <a:t>Оскільки законом лише власнику надано право використовувати знак, ….. а за порушення цих норм передбачена відповідальність, суд обґрунтовано виходив з того, що відповідачі по справі незаконно використали знаки для товарів, зокрема «BAYER», в період з 2011 року по лютий 2013 року, не маючи при цьому відповідних повноважень від володільця знаків для товарів та фірмових найменувань, продали контрафактну продукцію в розмірі 4 тони на суму 44 000 доларів США із найменуваннями та товарними знаками іноземного виробника ««BAYER», чим завдали позивачу матеріальну шкоду.</a:t>
            </a:r>
          </a:p>
          <a:p>
            <a:pPr algn="just"/>
            <a:endParaRPr lang="uk-UA" sz="2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04288" y="412242"/>
            <a:ext cx="9190737" cy="751488"/>
          </a:xfrm>
          <a:prstGeom prst="rect">
            <a:avLst/>
          </a:prstGeom>
        </p:spPr>
        <p:txBody>
          <a:bodyPr vert="horz" wrap="square" lIns="0" tIns="12700" rIns="0" bIns="0" rtlCol="0">
            <a:spAutoFit/>
          </a:bodyPr>
          <a:lstStyle/>
          <a:p>
            <a:pPr marL="12699" algn="ctr">
              <a:spcBef>
                <a:spcPts val="100"/>
              </a:spcBef>
            </a:pPr>
            <a:r>
              <a:rPr lang="uk-UA" sz="2400" dirty="0">
                <a:solidFill>
                  <a:srgbClr val="FFFF00"/>
                </a:solidFill>
                <a:latin typeface="Roboto Condensed Light" panose="02000000000000000000" pitchFamily="2" charset="0"/>
                <a:ea typeface="Times New Roman" panose="02020603050405020304" pitchFamily="18" charset="0"/>
                <a:cs typeface="Times New Roman" panose="02020603050405020304" pitchFamily="18" charset="0"/>
              </a:rPr>
              <a:t>Постанови КЦС ВС від 05 грудня 2018 року у справі №  645/5420/15-ц (провадження № 61-18520св18) </a:t>
            </a:r>
          </a:p>
        </p:txBody>
      </p:sp>
      <p:sp>
        <p:nvSpPr>
          <p:cNvPr id="5" name="TextBox 4">
            <a:extLst>
              <a:ext uri="{FF2B5EF4-FFF2-40B4-BE49-F238E27FC236}">
                <a16:creationId xmlns:a16="http://schemas.microsoft.com/office/drawing/2014/main" id="{E36D5884-8369-49F8-A6B3-FF89EFFF6DB2}"/>
              </a:ext>
            </a:extLst>
          </p:cNvPr>
          <p:cNvSpPr txBox="1"/>
          <p:nvPr/>
        </p:nvSpPr>
        <p:spPr>
          <a:xfrm>
            <a:off x="1165225" y="1303818"/>
            <a:ext cx="10896600" cy="2308324"/>
          </a:xfrm>
          <a:prstGeom prst="rect">
            <a:avLst/>
          </a:prstGeom>
          <a:noFill/>
        </p:spPr>
        <p:txBody>
          <a:bodyPr wrap="square">
            <a:spAutoFit/>
          </a:bodyPr>
          <a:lstStyle/>
          <a:p>
            <a:pPr algn="just"/>
            <a:endParaRPr lang="uk-UA" sz="2400" dirty="0">
              <a:solidFill>
                <a:srgbClr val="00B050"/>
              </a:solidFill>
              <a:latin typeface="Roboto Condensed Light" panose="02000000000000000000" pitchFamily="2" charset="0"/>
              <a:ea typeface="Calibri" panose="020F0502020204030204" pitchFamily="34" charset="0"/>
              <a:cs typeface="Times New Roman" panose="02020603050405020304" pitchFamily="18" charset="0"/>
            </a:endParaRPr>
          </a:p>
          <a:p>
            <a:pPr algn="just"/>
            <a:r>
              <a:rPr lang="uk-UA" sz="2400" dirty="0">
                <a:solidFill>
                  <a:srgbClr val="00B050"/>
                </a:solidFill>
                <a:latin typeface="Roboto Condensed Light" panose="02000000000000000000" pitchFamily="2" charset="0"/>
                <a:ea typeface="Calibri" panose="020F0502020204030204" pitchFamily="34" charset="0"/>
                <a:cs typeface="Times New Roman" panose="02020603050405020304" pitchFamily="18" charset="0"/>
              </a:rPr>
              <a:t>Задоволено з підстав: </a:t>
            </a:r>
            <a:r>
              <a:rPr lang="uk-UA" sz="2400" dirty="0">
                <a:solidFill>
                  <a:schemeClr val="bg1"/>
                </a:solidFill>
                <a:latin typeface="Roboto Condensed Light" panose="02000000000000000000" pitchFamily="2" charset="0"/>
                <a:ea typeface="Calibri" panose="020F0502020204030204" pitchFamily="34" charset="0"/>
                <a:cs typeface="Times New Roman" panose="02020603050405020304" pitchFamily="18" charset="0"/>
              </a:rPr>
              <a:t>3) </a:t>
            </a:r>
            <a:r>
              <a:rPr lang="uk-UA" sz="2400" dirty="0">
                <a:solidFill>
                  <a:schemeClr val="bg1"/>
                </a:solidFill>
                <a:latin typeface="Roboto Condensed Light" panose="02000000000000000000" pitchFamily="2" charset="0"/>
                <a:ea typeface="Roboto Condensed Light" panose="02000000000000000000" pitchFamily="2" charset="0"/>
              </a:rPr>
              <a:t>суд апеляційної інстанції безпідставно виходив з  того, що позивач не надав доказів заподіяння йому шкоди діями відповідачів, оскільки не довів, що реалізована відповідачами продукція є контрафактною, упакованою саме в упаковку компанії «Байєр АГ» та такою, що мала товарний знак цього підприємства, а також не надав доказів упущеної вигоди.</a:t>
            </a:r>
            <a:endParaRPr lang="uk-UA" sz="24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endParaRPr>
          </a:p>
        </p:txBody>
      </p:sp>
    </p:spTree>
    <p:extLst>
      <p:ext uri="{BB962C8B-B14F-4D97-AF65-F5344CB8AC3E}">
        <p14:creationId xmlns:p14="http://schemas.microsoft.com/office/powerpoint/2010/main" val="33503626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04288" y="412242"/>
            <a:ext cx="9190737" cy="751488"/>
          </a:xfrm>
          <a:prstGeom prst="rect">
            <a:avLst/>
          </a:prstGeom>
        </p:spPr>
        <p:txBody>
          <a:bodyPr vert="horz" wrap="square" lIns="0" tIns="12700" rIns="0" bIns="0" rtlCol="0">
            <a:spAutoFit/>
          </a:bodyPr>
          <a:lstStyle/>
          <a:p>
            <a:pPr marL="12699" algn="ctr">
              <a:spcBef>
                <a:spcPts val="100"/>
              </a:spcBef>
            </a:pPr>
            <a:r>
              <a:rPr lang="uk-UA" sz="2400" dirty="0">
                <a:solidFill>
                  <a:srgbClr val="FFFF00"/>
                </a:solidFill>
                <a:latin typeface="Roboto Condensed Light" panose="02000000000000000000" pitchFamily="2" charset="0"/>
                <a:ea typeface="Times New Roman" panose="02020603050405020304" pitchFamily="18" charset="0"/>
                <a:cs typeface="Times New Roman" panose="02020603050405020304" pitchFamily="18" charset="0"/>
              </a:rPr>
              <a:t>Постанова КЦС ВС від 26 березня 2018 року у справі №  757/18979/14-ц (провадження № 61-1912св18)</a:t>
            </a:r>
          </a:p>
        </p:txBody>
      </p:sp>
      <p:sp>
        <p:nvSpPr>
          <p:cNvPr id="5" name="TextBox 4">
            <a:extLst>
              <a:ext uri="{FF2B5EF4-FFF2-40B4-BE49-F238E27FC236}">
                <a16:creationId xmlns:a16="http://schemas.microsoft.com/office/drawing/2014/main" id="{E36D5884-8369-49F8-A6B3-FF89EFFF6DB2}"/>
              </a:ext>
            </a:extLst>
          </p:cNvPr>
          <p:cNvSpPr txBox="1"/>
          <p:nvPr/>
        </p:nvSpPr>
        <p:spPr>
          <a:xfrm>
            <a:off x="1012825" y="1303820"/>
            <a:ext cx="11277600" cy="5232202"/>
          </a:xfrm>
          <a:prstGeom prst="rect">
            <a:avLst/>
          </a:prstGeom>
          <a:noFill/>
        </p:spPr>
        <p:txBody>
          <a:bodyPr wrap="square">
            <a:spAutoFit/>
          </a:bodyPr>
          <a:lstStyle/>
          <a:p>
            <a:pPr algn="just"/>
            <a:endParaRPr lang="uk-UA" sz="2400" dirty="0">
              <a:solidFill>
                <a:srgbClr val="00B050"/>
              </a:solidFill>
              <a:latin typeface="Roboto Condensed Light" panose="02000000000000000000" pitchFamily="2" charset="0"/>
              <a:ea typeface="Calibri" panose="020F0502020204030204" pitchFamily="34" charset="0"/>
              <a:cs typeface="Times New Roman" panose="02020603050405020304" pitchFamily="18" charset="0"/>
            </a:endParaRPr>
          </a:p>
          <a:p>
            <a:pPr algn="just"/>
            <a:r>
              <a:rPr lang="uk-UA" sz="2200" dirty="0">
                <a:solidFill>
                  <a:schemeClr val="bg1"/>
                </a:solidFill>
                <a:latin typeface="Roboto Condensed Light" panose="02000000000000000000" pitchFamily="2" charset="0"/>
                <a:ea typeface="Calibri" panose="020F0502020204030204" pitchFamily="34" charset="0"/>
                <a:cs typeface="Times New Roman" panose="02020603050405020304" pitchFamily="18" charset="0"/>
              </a:rPr>
              <a:t>Позивач  є власником патенту України на корисну модель НОМЕР_1 від 15 березня 2005 року «ІНФОРМАЦІЯ_1». Об'єктом вказаної корисної моделі є автоматизована система пошуку інформації про наявність вільних квитків на пасажирські поїзди у залізничному транспорті, яка дозволяє забезпечити їх резервування та придбання у мережі Інтернет. </a:t>
            </a:r>
          </a:p>
          <a:p>
            <a:pPr algn="just"/>
            <a:endParaRPr lang="uk-UA" sz="2200" dirty="0">
              <a:solidFill>
                <a:schemeClr val="bg1"/>
              </a:solidFill>
              <a:latin typeface="Roboto Condensed Light" panose="02000000000000000000" pitchFamily="2" charset="0"/>
              <a:ea typeface="Calibri" panose="020F0502020204030204" pitchFamily="34" charset="0"/>
              <a:cs typeface="Times New Roman" panose="02020603050405020304" pitchFamily="18" charset="0"/>
            </a:endParaRPr>
          </a:p>
          <a:p>
            <a:pPr algn="just"/>
            <a:r>
              <a:rPr lang="uk-UA" sz="2200" dirty="0">
                <a:solidFill>
                  <a:schemeClr val="bg1"/>
                </a:solidFill>
                <a:latin typeface="Roboto Condensed Light" panose="02000000000000000000" pitchFamily="2" charset="0"/>
                <a:ea typeface="Calibri" panose="020F0502020204030204" pitchFamily="34" charset="0"/>
                <a:cs typeface="Times New Roman" panose="02020603050405020304" pitchFamily="18" charset="0"/>
              </a:rPr>
              <a:t>Позивачу стало відомо про запровадження 17 травня 2012 року сервісу із попереднього резервування та продажу залізничних квитків через мережу Інтернет. Позивач вважає, що такий спосіб продажу порушує його права інтелектуальної власності як власника патенту НОМЕР_1, оскільки у сервісі, що пропонується на веб-сторінці http://booking.uz.gov.ua використано кожну ознаку, включену до незалежного пункту формули корисної моделі, що охороняється патентом НОМЕР_1. У зв'язку із цим, позивач звернувся до суду з позовом, в якому просив стягнути з відповідача 4 514 169 грн збитків (упущеної вигоди), надаючи при цьому відповідні розрахунки.</a:t>
            </a:r>
          </a:p>
          <a:p>
            <a:pPr algn="just"/>
            <a:endParaRPr lang="uk-UA" sz="24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endParaRPr>
          </a:p>
        </p:txBody>
      </p:sp>
    </p:spTree>
    <p:extLst>
      <p:ext uri="{BB962C8B-B14F-4D97-AF65-F5344CB8AC3E}">
        <p14:creationId xmlns:p14="http://schemas.microsoft.com/office/powerpoint/2010/main" val="19119000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04288" y="412242"/>
            <a:ext cx="9190737" cy="751488"/>
          </a:xfrm>
          <a:prstGeom prst="rect">
            <a:avLst/>
          </a:prstGeom>
        </p:spPr>
        <p:txBody>
          <a:bodyPr vert="horz" wrap="square" lIns="0" tIns="12700" rIns="0" bIns="0" rtlCol="0">
            <a:spAutoFit/>
          </a:bodyPr>
          <a:lstStyle/>
          <a:p>
            <a:pPr marL="12699" algn="ctr">
              <a:spcBef>
                <a:spcPts val="100"/>
              </a:spcBef>
            </a:pPr>
            <a:r>
              <a:rPr lang="uk-UA" sz="2400" dirty="0">
                <a:solidFill>
                  <a:srgbClr val="FFFF00"/>
                </a:solidFill>
                <a:latin typeface="Roboto Condensed Light" panose="02000000000000000000" pitchFamily="2" charset="0"/>
                <a:ea typeface="Times New Roman" panose="02020603050405020304" pitchFamily="18" charset="0"/>
                <a:cs typeface="Times New Roman" panose="02020603050405020304" pitchFamily="18" charset="0"/>
              </a:rPr>
              <a:t>Постанова КЦС ВС від 26 березня 2018 року у справі №  757/18979/14-ц (провадження № 61-1912св18)</a:t>
            </a:r>
          </a:p>
        </p:txBody>
      </p:sp>
      <p:sp>
        <p:nvSpPr>
          <p:cNvPr id="5" name="TextBox 4">
            <a:extLst>
              <a:ext uri="{FF2B5EF4-FFF2-40B4-BE49-F238E27FC236}">
                <a16:creationId xmlns:a16="http://schemas.microsoft.com/office/drawing/2014/main" id="{E36D5884-8369-49F8-A6B3-FF89EFFF6DB2}"/>
              </a:ext>
            </a:extLst>
          </p:cNvPr>
          <p:cNvSpPr txBox="1"/>
          <p:nvPr/>
        </p:nvSpPr>
        <p:spPr>
          <a:xfrm>
            <a:off x="860425" y="1303819"/>
            <a:ext cx="11430000" cy="4832092"/>
          </a:xfrm>
          <a:prstGeom prst="rect">
            <a:avLst/>
          </a:prstGeom>
          <a:noFill/>
        </p:spPr>
        <p:txBody>
          <a:bodyPr wrap="square">
            <a:spAutoFit/>
          </a:bodyPr>
          <a:lstStyle/>
          <a:p>
            <a:pPr algn="just"/>
            <a:r>
              <a:rPr lang="uk-UA" sz="2200" b="1" dirty="0">
                <a:solidFill>
                  <a:srgbClr val="00B050"/>
                </a:solidFill>
                <a:latin typeface="Roboto Condensed Light" panose="02000000000000000000" pitchFamily="2" charset="0"/>
                <a:ea typeface="Roboto Condensed Light" panose="02000000000000000000" pitchFamily="2" charset="0"/>
                <a:cs typeface="Times New Roman" panose="02020603050405020304" pitchFamily="18" charset="0"/>
              </a:rPr>
              <a:t>Неодержаний дохід (упущена вигода) </a:t>
            </a:r>
            <a:r>
              <a:rPr lang="uk-UA" sz="22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 це рахункова величина втрат очікуваного приросту в майні, що базується на доказах, які підтверджують реальну можливість отримання певних грошових сум.</a:t>
            </a:r>
          </a:p>
          <a:p>
            <a:pPr algn="just"/>
            <a:endParaRPr lang="uk-UA" sz="22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endParaRPr>
          </a:p>
          <a:p>
            <a:pPr algn="just"/>
            <a:r>
              <a:rPr lang="uk-UA" sz="22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Судом установлено, що при обрахуванні розміру збитків, позивач виходив із свого права на отримання відшкодування упущеної вигоди, у вигляді роялті, яке повинен був сплачувати відповідач позивачу як винагороду за використання або за надання права на використання об'єкта права інтелектуальної власності.</a:t>
            </a:r>
          </a:p>
          <a:p>
            <a:pPr algn="just"/>
            <a:endParaRPr lang="uk-UA" sz="22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endParaRPr>
          </a:p>
          <a:p>
            <a:pPr algn="just"/>
            <a:r>
              <a:rPr lang="uk-UA" sz="2200" dirty="0">
                <a:solidFill>
                  <a:srgbClr val="00B050"/>
                </a:solidFill>
                <a:latin typeface="Roboto Condensed Light" panose="02000000000000000000" pitchFamily="2" charset="0"/>
                <a:ea typeface="Roboto Condensed Light" panose="02000000000000000000" pitchFamily="2" charset="0"/>
                <a:cs typeface="Times New Roman" panose="02020603050405020304" pitchFamily="18" charset="0"/>
              </a:rPr>
              <a:t>Роялті, </a:t>
            </a:r>
            <a:r>
              <a:rPr lang="uk-UA" sz="22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згідно </a:t>
            </a:r>
            <a:r>
              <a:rPr lang="uk-UA" sz="22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hlinkClick r:id="rId2">
                  <a:extLst>
                    <a:ext uri="{A12FA001-AC4F-418D-AE19-62706E023703}">
                      <ahyp:hlinkClr xmlns:ahyp="http://schemas.microsoft.com/office/drawing/2018/hyperlinkcolor" xmlns="" val="tx"/>
                    </a:ext>
                  </a:extLst>
                </a:hlinkClick>
              </a:rPr>
              <a:t>пункту 3 Національного стандарту № 4 «Оцінка майнових прав інтелектуальної власності», затвердженого постановою Кабінету Міністрів України від 3 жовтня 2007 року № 1185</a:t>
            </a:r>
            <a:r>
              <a:rPr lang="uk-UA" sz="22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 </a:t>
            </a:r>
            <a:r>
              <a:rPr lang="uk-UA" sz="2200" dirty="0">
                <a:solidFill>
                  <a:srgbClr val="00B050"/>
                </a:solidFill>
                <a:latin typeface="Roboto Condensed Light" panose="02000000000000000000" pitchFamily="2" charset="0"/>
                <a:ea typeface="Roboto Condensed Light" panose="02000000000000000000" pitchFamily="2" charset="0"/>
                <a:cs typeface="Times New Roman" panose="02020603050405020304" pitchFamily="18" charset="0"/>
              </a:rPr>
              <a:t>є ліцензійним платежем </a:t>
            </a:r>
            <a:r>
              <a:rPr lang="uk-UA" sz="22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у вигляді сум, які сплачуються періодично, залежно від обсягів виробництва або реалізації продукції (товарів, робіт, послуг) з використанням об'єкта права інтелектуальної власності.</a:t>
            </a:r>
          </a:p>
        </p:txBody>
      </p:sp>
    </p:spTree>
    <p:extLst>
      <p:ext uri="{BB962C8B-B14F-4D97-AF65-F5344CB8AC3E}">
        <p14:creationId xmlns:p14="http://schemas.microsoft.com/office/powerpoint/2010/main" val="40198636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04288" y="412242"/>
            <a:ext cx="9190737" cy="751488"/>
          </a:xfrm>
          <a:prstGeom prst="rect">
            <a:avLst/>
          </a:prstGeom>
        </p:spPr>
        <p:txBody>
          <a:bodyPr vert="horz" wrap="square" lIns="0" tIns="12700" rIns="0" bIns="0" rtlCol="0">
            <a:spAutoFit/>
          </a:bodyPr>
          <a:lstStyle/>
          <a:p>
            <a:pPr marL="12699" algn="ctr">
              <a:spcBef>
                <a:spcPts val="100"/>
              </a:spcBef>
            </a:pPr>
            <a:r>
              <a:rPr lang="uk-UA" sz="2400" dirty="0">
                <a:solidFill>
                  <a:srgbClr val="FFFF00"/>
                </a:solidFill>
                <a:latin typeface="Roboto Condensed Light" panose="02000000000000000000" pitchFamily="2" charset="0"/>
                <a:ea typeface="Times New Roman" panose="02020603050405020304" pitchFamily="18" charset="0"/>
                <a:cs typeface="Times New Roman" panose="02020603050405020304" pitchFamily="18" charset="0"/>
              </a:rPr>
              <a:t>Постанова КЦС ВС від 26 березня 2018 року у справі №  757/18979/14-ц (провадження № 61-1912св18)</a:t>
            </a:r>
          </a:p>
        </p:txBody>
      </p:sp>
      <p:sp>
        <p:nvSpPr>
          <p:cNvPr id="5" name="TextBox 4">
            <a:extLst>
              <a:ext uri="{FF2B5EF4-FFF2-40B4-BE49-F238E27FC236}">
                <a16:creationId xmlns:a16="http://schemas.microsoft.com/office/drawing/2014/main" id="{E36D5884-8369-49F8-A6B3-FF89EFFF6DB2}"/>
              </a:ext>
            </a:extLst>
          </p:cNvPr>
          <p:cNvSpPr txBox="1"/>
          <p:nvPr/>
        </p:nvSpPr>
        <p:spPr>
          <a:xfrm>
            <a:off x="936625" y="1537831"/>
            <a:ext cx="11430000" cy="4154984"/>
          </a:xfrm>
          <a:prstGeom prst="rect">
            <a:avLst/>
          </a:prstGeom>
          <a:noFill/>
        </p:spPr>
        <p:txBody>
          <a:bodyPr wrap="square">
            <a:spAutoFit/>
          </a:bodyPr>
          <a:lstStyle/>
          <a:p>
            <a:pPr algn="just"/>
            <a:r>
              <a:rPr lang="uk-UA" sz="2200" dirty="0">
                <a:solidFill>
                  <a:srgbClr val="00B050"/>
                </a:solidFill>
                <a:latin typeface="Roboto Condensed Light" panose="02000000000000000000" pitchFamily="2" charset="0"/>
                <a:ea typeface="Roboto Condensed Light" panose="02000000000000000000" pitchFamily="2" charset="0"/>
                <a:cs typeface="Times New Roman" panose="02020603050405020304" pitchFamily="18" charset="0"/>
              </a:rPr>
              <a:t>ВІДМОВА з підстав: </a:t>
            </a:r>
            <a:r>
              <a:rPr lang="uk-UA" sz="22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1) зміст позовних вимог та встановлені судом обставини справи, дають підстави для висновку, що позивач при розрахунку розміру упущеної вигоди виходив </a:t>
            </a:r>
            <a:r>
              <a:rPr lang="uk-UA" sz="2200" b="1" i="1"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із вірогідності таких збитків</a:t>
            </a:r>
            <a:r>
              <a:rPr lang="uk-UA" sz="22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 які ймовірно могли бути йому завдані діями відповідача, які він вважає неправомірними. Розрахунок розміру збитків (упущеної вигоди) методом роялті здійснено позивачем без врахування вимог Національного стандарту № 4 «Оцінка майнових прав інтелектуальної власності», затвердженого Кабінетом Міністрів України, </a:t>
            </a:r>
            <a:r>
              <a:rPr lang="uk-UA" sz="2200" b="1" i="1"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та є недоведеним.</a:t>
            </a:r>
          </a:p>
          <a:p>
            <a:pPr algn="just"/>
            <a:endParaRPr lang="uk-UA" sz="2200" b="1" i="1"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endParaRPr>
          </a:p>
          <a:p>
            <a:pPr algn="just"/>
            <a:r>
              <a:rPr lang="uk-UA" sz="22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rPr>
              <a:t>2) Водночас, доказів реальної можливості отримувати вказаний дохід позивачем не надано, що вказує на наявність лише теоретичного обґрунтування можливості отримання доходу та не може бути підставою для його стягнення.</a:t>
            </a:r>
          </a:p>
          <a:p>
            <a:pPr algn="just"/>
            <a:endParaRPr lang="uk-UA" sz="2200" dirty="0">
              <a:solidFill>
                <a:schemeClr val="bg1"/>
              </a:solidFill>
              <a:latin typeface="Roboto Condensed Light" panose="02000000000000000000" pitchFamily="2" charset="0"/>
              <a:ea typeface="Roboto Condensed Light" panose="02000000000000000000" pitchFamily="2" charset="0"/>
              <a:cs typeface="Times New Roman" panose="02020603050405020304" pitchFamily="18" charset="0"/>
            </a:endParaRPr>
          </a:p>
        </p:txBody>
      </p:sp>
    </p:spTree>
    <p:extLst>
      <p:ext uri="{BB962C8B-B14F-4D97-AF65-F5344CB8AC3E}">
        <p14:creationId xmlns:p14="http://schemas.microsoft.com/office/powerpoint/2010/main" val="32301990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527</TotalTime>
  <Words>1966</Words>
  <Application>Microsoft Office PowerPoint</Application>
  <PresentationFormat>Произвольный</PresentationFormat>
  <Paragraphs>61</Paragraphs>
  <Slides>17</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17</vt:i4>
      </vt:variant>
    </vt:vector>
  </HeadingPairs>
  <TitlesOfParts>
    <vt:vector size="22" baseType="lpstr">
      <vt:lpstr>Calibri</vt:lpstr>
      <vt:lpstr>Roboto Condensed Light</vt:lpstr>
      <vt:lpstr>Roboto Lt</vt:lpstr>
      <vt:lpstr>Times New Roman</vt:lpstr>
      <vt:lpstr>Office Theme</vt:lpstr>
      <vt:lpstr>Презентация PowerPoint</vt:lpstr>
      <vt:lpstr>Постанова КЦС ВС від 16 лютого 2022 року в справі № 2-161/11 (провадження № 61-4820св21)</vt:lpstr>
      <vt:lpstr>Постанова КЦС ВС від 16 лютого 2022 року в справі № 2-161/11 (провадження № 61-4820св21)</vt:lpstr>
      <vt:lpstr>Постанови КЦС ВС від 05 грудня 2018 року у справі №  645/5420/15-ц (провадження № 61-18520св18) </vt:lpstr>
      <vt:lpstr>Постанови КЦС ВС від 05 грудня 2018 року у справі №  645/5420/15-ц (провадження № 61-18520св18) </vt:lpstr>
      <vt:lpstr>Постанови КЦС ВС від 05 грудня 2018 року у справі №  645/5420/15-ц (провадження № 61-18520св18) </vt:lpstr>
      <vt:lpstr>Постанова КЦС ВС від 26 березня 2018 року у справі №  757/18979/14-ц (провадження № 61-1912св18)</vt:lpstr>
      <vt:lpstr>Постанова КЦС ВС від 26 березня 2018 року у справі №  757/18979/14-ц (провадження № 61-1912св18)</vt:lpstr>
      <vt:lpstr>Постанова КЦС ВС від 26 березня 2018 року у справі №  757/18979/14-ц (провадження № 61-1912св18)</vt:lpstr>
      <vt:lpstr>Постанова КЦС ВС від 19 травня 2022 року у справі № 592/108/19 (провадження № 61-13596св21)</vt:lpstr>
      <vt:lpstr>Постанова ВП ВС від 05 грудня 2018 року у справі № 552/561/17 (провадження № 14-479цс18)</vt:lpstr>
      <vt:lpstr>Постанова КЦС ВС від 17 грудня 2019 року у справі № 210/5206/16-ц (провадження № 61-39725св18)</vt:lpstr>
      <vt:lpstr>Постанова КЦС ВС від 17 грудня 2019 року у справі № 210/5206/16-ц (провадження № 61-39725св18)</vt:lpstr>
      <vt:lpstr>Постановка проблеми  Чи можна стверджувати на підставі аналізу полoжeшь п. 2 ч. 2 ст. 22 ЦК України, п.2 ст. 20 Закону «Про охорону прав на знаки для товарів та послуг» та абз. 2 ст. 224 ГК України в ’їх системному взаємозв’язку та з урахуванням правового висновку, висловленого Великою Палатою Верховного Суду у постанові від 30.05.2018 у справі No750/8676/15-ц щодо відшкодування шкоди в договірних правовідносинах, що застосування критерію «реального одержання доходу» для встановлення розміру упущеної вигоди, що виникла з правопорушення в сфері інтелектуальної власності (в результаті порушення прав на торговельну марку), становить виключну правову проблему?</vt:lpstr>
      <vt:lpstr> Велика Палата BC у постанові від 30 травня 2018 року у справі №750/8676/15-ц пробила правовий висновок, що у вигляді упущеної вигоди відшкодовуються тільки ті збитки у розмірі доходів, які б могли бути реально отримані. Втім, у цьому висновку лише наведено інтерпретацію п. 2 ч. 2 ст. 22 ЦК, в якій ознака реальності доходів використана в нормі—дефініції: упущена вигода — це доходи, які особа могла б реально одержати за звичайних обставин, якби її право не було порушене     Інтерпретація цієї норми Верховним Судом спрямована на процесуальні аспекти i полягає в тому, що з точки зору предмета доказування Верховний Суд вважає, що пред'явлення вимоги про відшкодування неодержаних доходів (упущеної вигоди) покладає на кредитора обов’язок довести, що:  - ці доходи (вигода) не є абстрактними, а дійсно були б ним отримані; - він міг i повинен був отримати визначені доходи, i тільки неправомірні дії відповідача стали єдиною i достатньою причиною, яка позбавила його можливості отримати прибуток.  Тобто Верховний Суд вводить критерії, за яким можна було б оцінити реальність неодержаних доходів (NB цей висновок зроблено в контексті неналежного виконання стороною договірного зобов’язання, тому є сумніви що цей висновок поширюється на всі види зобов’язань та стосується усіх видів недоговірної діяльності) .   </vt:lpstr>
      <vt:lpstr> В існуючих умовах правовласники намагаються використовувати різноманітні підходи до обґрунтування i розрахунку збитків у вигляді прибутку, втраченого внаслідок порушення прав інтелектуальної (промислової) власності. Судова практика також не вибудувала одностайних позицій у цій категорії спорів.  Тому виключна права проблема може бути сформульована як проблема визначення критеріїв реальності неодержаного доходу суб’єктом права інтелектуальної власності внаслідок порушення цього права іншою особою.  Як пропозиція для вирішення проблеми: доказування «реальності неодержаного доходу» у справах, пов'язаних із порушення прав інтелектуальної власності в контексті п. 2 ч. 2 ст. 22 ЦК, має ґрунтуватися на тому,  що: 1) звичайними обставинами у відносинах інтелектуальної (промислової власності) слід вважати розпорядження правами промислової власності на торговельну марку шляхом укладання та виконання ліцензійних договорів та сплати ліцензійних платежів; 2) доведенню підлягає те, який дохід отримав би правовласник за використання об’єкта права інтелектуальної власності (торговельної марки) за наведених звичайних обставин, якби ліцензійний договір було б укладено   </vt:lpstr>
      <vt:lpstr>Дякую за увагу!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ProBook</cp:lastModifiedBy>
  <cp:revision>36</cp:revision>
  <dcterms:created xsi:type="dcterms:W3CDTF">2024-08-22T15:21:45Z</dcterms:created>
  <dcterms:modified xsi:type="dcterms:W3CDTF">2024-11-01T13:39:07Z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2022-09-01T00:00:00Z</vt:filetime>
  </property>
  <property fmtid="{D5CDD505-2E9C-101B-9397-08002B2CF9AE}" pid="3" name="Creator">
    <vt:lpwstr>Microsoft® PowerPoint® 2016</vt:lpwstr>
  </property>
  <property fmtid="{D5CDD505-2E9C-101B-9397-08002B2CF9AE}" pid="4" name="LastSaved">
    <vt:filetime>2024-08-22T00:00:00Z</vt:filetime>
  </property>
</Properties>
</file>