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imo Bold" panose="020B0704020202020204" pitchFamily="34" charset="0"/>
      <p:regular r:id="rId14"/>
      <p:bold r:id="rId15"/>
    </p:embeddedFont>
    <p:embeddedFont>
      <p:font typeface="Oswald Bold" pitchFamily="2" charset="77"/>
      <p:regular r:id="rId16"/>
      <p:bold r:id="rId17"/>
    </p:embeddedFont>
    <p:embeddedFont>
      <p:font typeface="Poppins" pitchFamily="2" charset="77"/>
      <p:regular r:id="rId18"/>
    </p:embeddedFont>
    <p:embeddedFont>
      <p:font typeface="Poppins Bold" pitchFamily="2" charset="77"/>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80" d="100"/>
          <a:sy n="80" d="100"/>
        </p:scale>
        <p:origin x="82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ambassadorsua-my.sharepoint.com/personal/tohneviuk_ambassadors_in_ua/Documents/%D0%A0%D0%BE%D0%B1%D0%BE%D1%87%D0%B8%D0%B9%20%D1%81%D1%82%D1%96%D0%BB/%D0%A1%D1%82%D0%B0%D1%82%D1%82%D1%96%20%D0%A2%D0%95%D0%A2%D0%AF%D0%9D%D0%90/%D0%91%D0%BB%D0%BE%D0%B3%201%20TEch%20Litigator.docx"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531003" y="-133489"/>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2"/>
            <a:stretch>
              <a:fillRect/>
            </a:stretch>
          </a:blipFill>
        </p:spPr>
        <p:txBody>
          <a:bodyPr/>
          <a:lstStyle/>
          <a:p>
            <a:endParaRPr lang="en-UA"/>
          </a:p>
        </p:txBody>
      </p:sp>
      <p:sp>
        <p:nvSpPr>
          <p:cNvPr id="3" name="Freeform 3"/>
          <p:cNvSpPr/>
          <p:nvPr/>
        </p:nvSpPr>
        <p:spPr>
          <a:xfrm rot="1763849">
            <a:off x="6058396" y="-1467223"/>
            <a:ext cx="6410865" cy="6443080"/>
          </a:xfrm>
          <a:custGeom>
            <a:avLst/>
            <a:gdLst/>
            <a:ahLst/>
            <a:cxnLst/>
            <a:rect l="l" t="t" r="r" b="b"/>
            <a:pathLst>
              <a:path w="6410865" h="6443080">
                <a:moveTo>
                  <a:pt x="0" y="0"/>
                </a:moveTo>
                <a:lnTo>
                  <a:pt x="6410865" y="0"/>
                </a:lnTo>
                <a:lnTo>
                  <a:pt x="6410865" y="6443080"/>
                </a:lnTo>
                <a:lnTo>
                  <a:pt x="0" y="6443080"/>
                </a:lnTo>
                <a:lnTo>
                  <a:pt x="0" y="0"/>
                </a:lnTo>
                <a:close/>
              </a:path>
            </a:pathLst>
          </a:custGeom>
          <a:blipFill>
            <a:blip r:embed="rId3"/>
            <a:stretch>
              <a:fillRect/>
            </a:stretch>
          </a:blipFill>
        </p:spPr>
        <p:txBody>
          <a:bodyPr/>
          <a:lstStyle/>
          <a:p>
            <a:endParaRPr lang="en-UA"/>
          </a:p>
        </p:txBody>
      </p:sp>
      <p:sp>
        <p:nvSpPr>
          <p:cNvPr id="4" name="Freeform 4"/>
          <p:cNvSpPr/>
          <p:nvPr/>
        </p:nvSpPr>
        <p:spPr>
          <a:xfrm>
            <a:off x="6276736" y="1754317"/>
            <a:ext cx="5974186" cy="2688383"/>
          </a:xfrm>
          <a:custGeom>
            <a:avLst/>
            <a:gdLst/>
            <a:ahLst/>
            <a:cxnLst/>
            <a:rect l="l" t="t" r="r" b="b"/>
            <a:pathLst>
              <a:path w="5974186" h="2688383">
                <a:moveTo>
                  <a:pt x="0" y="0"/>
                </a:moveTo>
                <a:lnTo>
                  <a:pt x="5974185" y="0"/>
                </a:lnTo>
                <a:lnTo>
                  <a:pt x="5974185" y="2688383"/>
                </a:lnTo>
                <a:lnTo>
                  <a:pt x="0" y="2688383"/>
                </a:lnTo>
                <a:lnTo>
                  <a:pt x="0" y="0"/>
                </a:lnTo>
                <a:close/>
              </a:path>
            </a:pathLst>
          </a:custGeom>
          <a:blipFill>
            <a:blip r:embed="rId4"/>
            <a:stretch>
              <a:fillRect/>
            </a:stretch>
          </a:blipFill>
        </p:spPr>
        <p:txBody>
          <a:bodyPr/>
          <a:lstStyle/>
          <a:p>
            <a:endParaRPr lang="en-UA"/>
          </a:p>
        </p:txBody>
      </p:sp>
      <p:sp>
        <p:nvSpPr>
          <p:cNvPr id="5" name="Freeform 5"/>
          <p:cNvSpPr/>
          <p:nvPr/>
        </p:nvSpPr>
        <p:spPr>
          <a:xfrm>
            <a:off x="-4692571" y="154567"/>
            <a:ext cx="9132858" cy="9251775"/>
          </a:xfrm>
          <a:custGeom>
            <a:avLst/>
            <a:gdLst/>
            <a:ahLst/>
            <a:cxnLst/>
            <a:rect l="l" t="t" r="r" b="b"/>
            <a:pathLst>
              <a:path w="9132858" h="9251775">
                <a:moveTo>
                  <a:pt x="0" y="0"/>
                </a:moveTo>
                <a:lnTo>
                  <a:pt x="9132858" y="0"/>
                </a:lnTo>
                <a:lnTo>
                  <a:pt x="9132858" y="9251775"/>
                </a:lnTo>
                <a:lnTo>
                  <a:pt x="0" y="9251775"/>
                </a:lnTo>
                <a:lnTo>
                  <a:pt x="0" y="0"/>
                </a:lnTo>
                <a:close/>
              </a:path>
            </a:pathLst>
          </a:custGeom>
          <a:blipFill>
            <a:blip r:embed="rId5"/>
            <a:stretch>
              <a:fillRect/>
            </a:stretch>
          </a:blipFill>
        </p:spPr>
        <p:txBody>
          <a:bodyPr/>
          <a:lstStyle/>
          <a:p>
            <a:endParaRPr lang="en-UA"/>
          </a:p>
        </p:txBody>
      </p:sp>
      <p:sp>
        <p:nvSpPr>
          <p:cNvPr id="6" name="TextBox 6"/>
          <p:cNvSpPr txBox="1"/>
          <p:nvPr/>
        </p:nvSpPr>
        <p:spPr>
          <a:xfrm>
            <a:off x="3427111" y="5477445"/>
            <a:ext cx="10439914" cy="2054413"/>
          </a:xfrm>
          <a:prstGeom prst="rect">
            <a:avLst/>
          </a:prstGeom>
        </p:spPr>
        <p:txBody>
          <a:bodyPr lIns="0" tIns="0" rIns="0" bIns="0" rtlCol="0" anchor="t">
            <a:spAutoFit/>
          </a:bodyPr>
          <a:lstStyle/>
          <a:p>
            <a:pPr algn="l">
              <a:lnSpc>
                <a:spcPts val="5416"/>
              </a:lnSpc>
            </a:pPr>
            <a:r>
              <a:rPr lang="en-US" sz="3868" b="1" spc="266">
                <a:solidFill>
                  <a:srgbClr val="FFFFFF"/>
                </a:solidFill>
                <a:latin typeface="Poppins Bold"/>
                <a:ea typeface="Poppins Bold"/>
                <a:cs typeface="Poppins Bold"/>
                <a:sym typeface="Poppins Bold"/>
              </a:rPr>
              <a:t>ФОРМУВАННЯ НОВОЇ СУДОВОЇ </a:t>
            </a:r>
          </a:p>
          <a:p>
            <a:pPr algn="l">
              <a:lnSpc>
                <a:spcPts val="5416"/>
              </a:lnSpc>
            </a:pPr>
            <a:r>
              <a:rPr lang="en-US" sz="3868" b="1" spc="266">
                <a:solidFill>
                  <a:srgbClr val="FFFFFF"/>
                </a:solidFill>
                <a:latin typeface="Poppins Bold"/>
                <a:ea typeface="Poppins Bold"/>
                <a:cs typeface="Poppins Bold"/>
                <a:sym typeface="Poppins Bold"/>
              </a:rPr>
              <a:t>ІР-ПРАКТИКИ: </a:t>
            </a:r>
          </a:p>
          <a:p>
            <a:pPr algn="l">
              <a:lnSpc>
                <a:spcPts val="5416"/>
              </a:lnSpc>
            </a:pPr>
            <a:r>
              <a:rPr lang="en-US" sz="3868" b="1" spc="266">
                <a:solidFill>
                  <a:srgbClr val="FFFFFF"/>
                </a:solidFill>
                <a:latin typeface="Poppins Bold"/>
                <a:ea typeface="Poppins Bold"/>
                <a:cs typeface="Poppins Bold"/>
                <a:sym typeface="Poppins Bold"/>
              </a:rPr>
              <a:t>ДОСВІД КРАЇН ЄС ТА УКРАЇНИ</a:t>
            </a:r>
          </a:p>
        </p:txBody>
      </p:sp>
      <p:sp>
        <p:nvSpPr>
          <p:cNvPr id="7" name="TextBox 7"/>
          <p:cNvSpPr txBox="1"/>
          <p:nvPr/>
        </p:nvSpPr>
        <p:spPr>
          <a:xfrm>
            <a:off x="13312803" y="8181452"/>
            <a:ext cx="4569991" cy="1224891"/>
          </a:xfrm>
          <a:prstGeom prst="rect">
            <a:avLst/>
          </a:prstGeom>
        </p:spPr>
        <p:txBody>
          <a:bodyPr lIns="0" tIns="0" rIns="0" bIns="0" rtlCol="0" anchor="t">
            <a:spAutoFit/>
          </a:bodyPr>
          <a:lstStyle/>
          <a:p>
            <a:pPr algn="r">
              <a:lnSpc>
                <a:spcPts val="3922"/>
              </a:lnSpc>
            </a:pPr>
            <a:r>
              <a:rPr lang="en-US" sz="2801" b="1" spc="193">
                <a:solidFill>
                  <a:srgbClr val="FFFFFF"/>
                </a:solidFill>
                <a:latin typeface="Poppins Bold"/>
                <a:ea typeface="Poppins Bold"/>
                <a:cs typeface="Poppins Bold"/>
                <a:sym typeface="Poppins Bold"/>
              </a:rPr>
              <a:t>ТЕТЯНА ОГНЕВʼЮК </a:t>
            </a:r>
          </a:p>
          <a:p>
            <a:pPr algn="r">
              <a:lnSpc>
                <a:spcPts val="2800"/>
              </a:lnSpc>
            </a:pPr>
            <a:r>
              <a:rPr lang="en-US" sz="2000" b="1" spc="138">
                <a:solidFill>
                  <a:srgbClr val="FFFFFF"/>
                </a:solidFill>
                <a:latin typeface="Poppins Bold"/>
                <a:ea typeface="Poppins Bold"/>
                <a:cs typeface="Poppins Bold"/>
                <a:sym typeface="Poppins Bold"/>
              </a:rPr>
              <a:t>ПАРТНЕРКА, PHD, КЕРІВНИЦЯ </a:t>
            </a:r>
          </a:p>
          <a:p>
            <a:pPr algn="r">
              <a:lnSpc>
                <a:spcPts val="2800"/>
              </a:lnSpc>
            </a:pPr>
            <a:r>
              <a:rPr lang="en-US" sz="2000" b="1" spc="138">
                <a:solidFill>
                  <a:srgbClr val="FFFFFF"/>
                </a:solidFill>
                <a:latin typeface="Poppins Bold"/>
                <a:ea typeface="Poppins Bold"/>
                <a:cs typeface="Poppins Bold"/>
                <a:sym typeface="Poppins Bold"/>
              </a:rPr>
              <a:t>ПРАКТИКИ ВИРІШЕННЯ СПОРІВ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763849">
            <a:off x="-6149647" y="-2073411"/>
            <a:ext cx="10560509" cy="10613577"/>
          </a:xfrm>
          <a:custGeom>
            <a:avLst/>
            <a:gdLst/>
            <a:ahLst/>
            <a:cxnLst/>
            <a:rect l="l" t="t" r="r" b="b"/>
            <a:pathLst>
              <a:path w="10560509" h="10613577">
                <a:moveTo>
                  <a:pt x="0" y="0"/>
                </a:moveTo>
                <a:lnTo>
                  <a:pt x="10560509" y="0"/>
                </a:lnTo>
                <a:lnTo>
                  <a:pt x="10560509" y="10613577"/>
                </a:lnTo>
                <a:lnTo>
                  <a:pt x="0" y="10613577"/>
                </a:lnTo>
                <a:lnTo>
                  <a:pt x="0" y="0"/>
                </a:lnTo>
                <a:close/>
              </a:path>
            </a:pathLst>
          </a:custGeom>
          <a:blipFill>
            <a:blip r:embed="rId2"/>
            <a:stretch>
              <a:fillRect t="-484" b="-484"/>
            </a:stretch>
          </a:blipFill>
        </p:spPr>
        <p:txBody>
          <a:bodyPr/>
          <a:lstStyle/>
          <a:p>
            <a:endParaRPr lang="en-UA"/>
          </a:p>
        </p:txBody>
      </p:sp>
      <p:sp>
        <p:nvSpPr>
          <p:cNvPr id="3" name="Freeform 3"/>
          <p:cNvSpPr/>
          <p:nvPr/>
        </p:nvSpPr>
        <p:spPr>
          <a:xfrm>
            <a:off x="4876132" y="853924"/>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3"/>
            <a:stretch>
              <a:fillRect/>
            </a:stretch>
          </a:blipFill>
        </p:spPr>
        <p:txBody>
          <a:bodyPr/>
          <a:lstStyle/>
          <a:p>
            <a:endParaRPr lang="en-UA"/>
          </a:p>
        </p:txBody>
      </p:sp>
      <p:sp>
        <p:nvSpPr>
          <p:cNvPr id="4" name="Freeform 4"/>
          <p:cNvSpPr/>
          <p:nvPr/>
        </p:nvSpPr>
        <p:spPr>
          <a:xfrm>
            <a:off x="3170868" y="3404394"/>
            <a:ext cx="12752993" cy="6152288"/>
          </a:xfrm>
          <a:custGeom>
            <a:avLst/>
            <a:gdLst/>
            <a:ahLst/>
            <a:cxnLst/>
            <a:rect l="l" t="t" r="r" b="b"/>
            <a:pathLst>
              <a:path w="12752993" h="6152288">
                <a:moveTo>
                  <a:pt x="0" y="0"/>
                </a:moveTo>
                <a:lnTo>
                  <a:pt x="12752994" y="0"/>
                </a:lnTo>
                <a:lnTo>
                  <a:pt x="12752994" y="6152288"/>
                </a:lnTo>
                <a:lnTo>
                  <a:pt x="0" y="6152288"/>
                </a:lnTo>
                <a:lnTo>
                  <a:pt x="0" y="0"/>
                </a:lnTo>
                <a:close/>
              </a:path>
            </a:pathLst>
          </a:custGeom>
          <a:blipFill>
            <a:blip r:embed="rId4"/>
            <a:stretch>
              <a:fillRect/>
            </a:stretch>
          </a:blipFill>
        </p:spPr>
        <p:txBody>
          <a:bodyPr/>
          <a:lstStyle/>
          <a:p>
            <a:endParaRPr lang="en-UA"/>
          </a:p>
        </p:txBody>
      </p:sp>
      <p:sp>
        <p:nvSpPr>
          <p:cNvPr id="5" name="TextBox 5"/>
          <p:cNvSpPr txBox="1"/>
          <p:nvPr/>
        </p:nvSpPr>
        <p:spPr>
          <a:xfrm>
            <a:off x="1028700" y="1636470"/>
            <a:ext cx="15177218" cy="1052415"/>
          </a:xfrm>
          <a:prstGeom prst="rect">
            <a:avLst/>
          </a:prstGeom>
        </p:spPr>
        <p:txBody>
          <a:bodyPr lIns="0" tIns="0" rIns="0" bIns="0" rtlCol="0" anchor="t">
            <a:spAutoFit/>
          </a:bodyPr>
          <a:lstStyle/>
          <a:p>
            <a:pPr algn="ctr">
              <a:lnSpc>
                <a:spcPts val="8038"/>
              </a:lnSpc>
            </a:pPr>
            <a:r>
              <a:rPr lang="en-US" sz="7729" b="1" spc="958">
                <a:solidFill>
                  <a:srgbClr val="FFFFFF"/>
                </a:solidFill>
                <a:latin typeface="Oswald Bold"/>
                <a:ea typeface="Oswald Bold"/>
                <a:cs typeface="Oswald Bold"/>
                <a:sym typeface="Oswald Bold"/>
              </a:rPr>
              <a:t>ІР-ПРАКТИКА СУДУ ЄС 2024</a:t>
            </a:r>
          </a:p>
        </p:txBody>
      </p:sp>
      <p:sp>
        <p:nvSpPr>
          <p:cNvPr id="6" name="TextBox 6"/>
          <p:cNvSpPr txBox="1"/>
          <p:nvPr/>
        </p:nvSpPr>
        <p:spPr>
          <a:xfrm>
            <a:off x="3983145" y="3563081"/>
            <a:ext cx="10863515" cy="6336000"/>
          </a:xfrm>
          <a:prstGeom prst="rect">
            <a:avLst/>
          </a:prstGeom>
        </p:spPr>
        <p:txBody>
          <a:bodyPr lIns="0" tIns="0" rIns="0" bIns="0" rtlCol="0" anchor="t">
            <a:spAutoFit/>
          </a:bodyPr>
          <a:lstStyle/>
          <a:p>
            <a:pPr algn="just">
              <a:lnSpc>
                <a:spcPts val="3131"/>
              </a:lnSpc>
            </a:pPr>
            <a:r>
              <a:rPr lang="en-US" sz="2846">
                <a:solidFill>
                  <a:srgbClr val="FFFFFF"/>
                </a:solidFill>
                <a:latin typeface="Poppins"/>
                <a:ea typeface="Poppins"/>
                <a:cs typeface="Poppins"/>
                <a:sym typeface="Poppins"/>
              </a:rPr>
              <a:t>Рішення Загального Суду (Сьома Палата) від 10.04.2024 у справі M&amp;T 1997 v EUIPO (дверні та віконні ручки)</a:t>
            </a:r>
          </a:p>
          <a:p>
            <a:pPr algn="just">
              <a:lnSpc>
                <a:spcPts val="3131"/>
              </a:lnSpc>
            </a:pPr>
            <a:endParaRPr lang="en-US" sz="2846">
              <a:solidFill>
                <a:srgbClr val="FFFFFF"/>
              </a:solidFill>
              <a:latin typeface="Poppins"/>
              <a:ea typeface="Poppins"/>
              <a:cs typeface="Poppins"/>
              <a:sym typeface="Poppins"/>
            </a:endParaRPr>
          </a:p>
          <a:p>
            <a:pPr algn="just">
              <a:lnSpc>
                <a:spcPts val="3131"/>
              </a:lnSpc>
            </a:pPr>
            <a:r>
              <a:rPr lang="en-US" sz="2846">
                <a:solidFill>
                  <a:srgbClr val="FFFFFF"/>
                </a:solidFill>
                <a:latin typeface="Poppins"/>
                <a:ea typeface="Poppins"/>
                <a:cs typeface="Poppins"/>
                <a:sym typeface="Poppins"/>
              </a:rPr>
              <a:t>В контексті анулювання рішення відповідача Суд зазначив, що принцип загального враження, яке справляє промисловий зразок на поінформованого користувача, повинен визначатись з урахуванням способу використання відповідного продукту та впливу його видимих ознак на легкість використання. Крім того, якщо дизайнер користується високим рівнем свободи в розробці зразка, це посилює висновок про те, що зразки, які не мають суттєвих відмінностей, створюють однакове загальне враження і відповідно оспорюваний зразок не має індивідуального характеру. </a:t>
            </a:r>
          </a:p>
          <a:p>
            <a:pPr algn="just">
              <a:lnSpc>
                <a:spcPts val="3131"/>
              </a:lnSpc>
            </a:pPr>
            <a:endParaRPr lang="en-US" sz="2846">
              <a:solidFill>
                <a:srgbClr val="FFFFFF"/>
              </a:solidFill>
              <a:latin typeface="Poppins"/>
              <a:ea typeface="Poppins"/>
              <a:cs typeface="Poppins"/>
              <a:sym typeface="Poppins"/>
            </a:endParaRPr>
          </a:p>
          <a:p>
            <a:pPr algn="just">
              <a:lnSpc>
                <a:spcPts val="3131"/>
              </a:lnSpc>
            </a:pPr>
            <a:endParaRPr lang="en-US" sz="2846">
              <a:solidFill>
                <a:srgbClr val="FFFFFF"/>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4887018">
            <a:off x="7308114" y="-5935963"/>
            <a:ext cx="10560509" cy="10613577"/>
          </a:xfrm>
          <a:custGeom>
            <a:avLst/>
            <a:gdLst/>
            <a:ahLst/>
            <a:cxnLst/>
            <a:rect l="l" t="t" r="r" b="b"/>
            <a:pathLst>
              <a:path w="10560509" h="10613577">
                <a:moveTo>
                  <a:pt x="0" y="0"/>
                </a:moveTo>
                <a:lnTo>
                  <a:pt x="10560510" y="0"/>
                </a:lnTo>
                <a:lnTo>
                  <a:pt x="10560510" y="10613577"/>
                </a:lnTo>
                <a:lnTo>
                  <a:pt x="0" y="10613577"/>
                </a:lnTo>
                <a:lnTo>
                  <a:pt x="0" y="0"/>
                </a:lnTo>
                <a:close/>
              </a:path>
            </a:pathLst>
          </a:custGeom>
          <a:blipFill>
            <a:blip r:embed="rId2"/>
            <a:stretch>
              <a:fillRect t="-484" b="-484"/>
            </a:stretch>
          </a:blipFill>
        </p:spPr>
        <p:txBody>
          <a:bodyPr/>
          <a:lstStyle/>
          <a:p>
            <a:endParaRPr lang="en-UA"/>
          </a:p>
        </p:txBody>
      </p:sp>
      <p:sp>
        <p:nvSpPr>
          <p:cNvPr id="3" name="Freeform 3"/>
          <p:cNvSpPr/>
          <p:nvPr/>
        </p:nvSpPr>
        <p:spPr>
          <a:xfrm>
            <a:off x="4876132" y="853924"/>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3"/>
            <a:stretch>
              <a:fillRect/>
            </a:stretch>
          </a:blipFill>
        </p:spPr>
        <p:txBody>
          <a:bodyPr/>
          <a:lstStyle/>
          <a:p>
            <a:endParaRPr lang="en-UA"/>
          </a:p>
        </p:txBody>
      </p:sp>
      <p:sp>
        <p:nvSpPr>
          <p:cNvPr id="4" name="Freeform 4"/>
          <p:cNvSpPr/>
          <p:nvPr/>
        </p:nvSpPr>
        <p:spPr>
          <a:xfrm>
            <a:off x="3170868" y="3404394"/>
            <a:ext cx="12752993" cy="6152288"/>
          </a:xfrm>
          <a:custGeom>
            <a:avLst/>
            <a:gdLst/>
            <a:ahLst/>
            <a:cxnLst/>
            <a:rect l="l" t="t" r="r" b="b"/>
            <a:pathLst>
              <a:path w="12752993" h="6152288">
                <a:moveTo>
                  <a:pt x="0" y="0"/>
                </a:moveTo>
                <a:lnTo>
                  <a:pt x="12752994" y="0"/>
                </a:lnTo>
                <a:lnTo>
                  <a:pt x="12752994" y="6152288"/>
                </a:lnTo>
                <a:lnTo>
                  <a:pt x="0" y="6152288"/>
                </a:lnTo>
                <a:lnTo>
                  <a:pt x="0" y="0"/>
                </a:lnTo>
                <a:close/>
              </a:path>
            </a:pathLst>
          </a:custGeom>
          <a:blipFill>
            <a:blip r:embed="rId4"/>
            <a:stretch>
              <a:fillRect/>
            </a:stretch>
          </a:blipFill>
        </p:spPr>
        <p:txBody>
          <a:bodyPr/>
          <a:lstStyle/>
          <a:p>
            <a:endParaRPr lang="en-UA"/>
          </a:p>
        </p:txBody>
      </p:sp>
      <p:sp>
        <p:nvSpPr>
          <p:cNvPr id="5" name="TextBox 5"/>
          <p:cNvSpPr txBox="1"/>
          <p:nvPr/>
        </p:nvSpPr>
        <p:spPr>
          <a:xfrm>
            <a:off x="1028700" y="1636470"/>
            <a:ext cx="15177218" cy="1052415"/>
          </a:xfrm>
          <a:prstGeom prst="rect">
            <a:avLst/>
          </a:prstGeom>
        </p:spPr>
        <p:txBody>
          <a:bodyPr lIns="0" tIns="0" rIns="0" bIns="0" rtlCol="0" anchor="t">
            <a:spAutoFit/>
          </a:bodyPr>
          <a:lstStyle/>
          <a:p>
            <a:pPr algn="ctr">
              <a:lnSpc>
                <a:spcPts val="8038"/>
              </a:lnSpc>
            </a:pPr>
            <a:r>
              <a:rPr lang="en-US" sz="7729" b="1" spc="958">
                <a:solidFill>
                  <a:srgbClr val="FFFFFF"/>
                </a:solidFill>
                <a:latin typeface="Oswald Bold"/>
                <a:ea typeface="Oswald Bold"/>
                <a:cs typeface="Oswald Bold"/>
                <a:sym typeface="Oswald Bold"/>
              </a:rPr>
              <a:t>ІР-ПРАКТИКА СУДУ ЄС 2024</a:t>
            </a:r>
          </a:p>
        </p:txBody>
      </p:sp>
      <p:sp>
        <p:nvSpPr>
          <p:cNvPr id="6" name="TextBox 6"/>
          <p:cNvSpPr txBox="1"/>
          <p:nvPr/>
        </p:nvSpPr>
        <p:spPr>
          <a:xfrm>
            <a:off x="3616115" y="3563081"/>
            <a:ext cx="11580097" cy="6336000"/>
          </a:xfrm>
          <a:prstGeom prst="rect">
            <a:avLst/>
          </a:prstGeom>
        </p:spPr>
        <p:txBody>
          <a:bodyPr lIns="0" tIns="0" rIns="0" bIns="0" rtlCol="0" anchor="t">
            <a:spAutoFit/>
          </a:bodyPr>
          <a:lstStyle/>
          <a:p>
            <a:pPr algn="just">
              <a:lnSpc>
                <a:spcPts val="3131"/>
              </a:lnSpc>
            </a:pPr>
            <a:r>
              <a:rPr lang="en-US" sz="2846">
                <a:solidFill>
                  <a:srgbClr val="FFFFFF"/>
                </a:solidFill>
                <a:latin typeface="Poppins"/>
                <a:ea typeface="Poppins"/>
                <a:cs typeface="Poppins"/>
                <a:sym typeface="Poppins"/>
              </a:rPr>
              <a:t>Рішення Суду справедливості від 27.02.2024 EUIPO vs The KaiKai Company Jaeger Wichmann </a:t>
            </a:r>
          </a:p>
          <a:p>
            <a:pPr algn="just">
              <a:lnSpc>
                <a:spcPts val="3131"/>
              </a:lnSpc>
            </a:pPr>
            <a:endParaRPr lang="en-US" sz="2846">
              <a:solidFill>
                <a:srgbClr val="FFFFFF"/>
              </a:solidFill>
              <a:latin typeface="Poppins"/>
              <a:ea typeface="Poppins"/>
              <a:cs typeface="Poppins"/>
              <a:sym typeface="Poppins"/>
            </a:endParaRPr>
          </a:p>
          <a:p>
            <a:pPr algn="just">
              <a:lnSpc>
                <a:spcPts val="3131"/>
              </a:lnSpc>
            </a:pPr>
            <a:r>
              <a:rPr lang="en-US" sz="2846">
                <a:solidFill>
                  <a:srgbClr val="FFFFFF"/>
                </a:solidFill>
                <a:latin typeface="Poppins"/>
                <a:ea typeface="Poppins"/>
                <a:cs typeface="Poppins"/>
                <a:sym typeface="Poppins"/>
              </a:rPr>
              <a:t>ВП надала розʼяснення щодо розмежування прямої дії міжнародних договорів та тлумачення підзаконних нормативно-правових актів відповідно до таких договорів. </a:t>
            </a:r>
          </a:p>
          <a:p>
            <a:pPr algn="just">
              <a:lnSpc>
                <a:spcPts val="3131"/>
              </a:lnSpc>
            </a:pPr>
            <a:r>
              <a:rPr lang="en-US" sz="2846">
                <a:solidFill>
                  <a:srgbClr val="FFFFFF"/>
                </a:solidFill>
                <a:latin typeface="Poppins"/>
                <a:ea typeface="Poppins"/>
                <a:cs typeface="Poppins"/>
                <a:sym typeface="Poppins"/>
              </a:rPr>
              <a:t>“Що стосується впливу паризької конвенції на правопорядок ЄС, то хоча ця конвенція не була укладена ЄС, правила, викладені в її окремих статтях, включаючи ст. 4, що були включені в Угоду ТРІПС, яка була укладена ЄС. Отже, ці правила повинні розглядатись як такі, що створюють такі ж наслідки, як і правила Угоди ТРІПС. Оскільки ця Угода є обовʼязковою для ЄС, і відповідно має пріоритет над вторинним законодавством ЄС, останнє має тлумачитись , наскільки це можливо, відповідно до положень цієї угоди</a:t>
            </a:r>
          </a:p>
          <a:p>
            <a:pPr algn="just">
              <a:lnSpc>
                <a:spcPts val="3131"/>
              </a:lnSpc>
            </a:pPr>
            <a:endParaRPr lang="en-US" sz="2846">
              <a:solidFill>
                <a:srgbClr val="FFFFFF"/>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005742" y="1372797"/>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2"/>
            <a:stretch>
              <a:fillRect/>
            </a:stretch>
          </a:blipFill>
        </p:spPr>
        <p:txBody>
          <a:bodyPr/>
          <a:lstStyle/>
          <a:p>
            <a:endParaRPr lang="en-UA"/>
          </a:p>
        </p:txBody>
      </p:sp>
      <p:sp>
        <p:nvSpPr>
          <p:cNvPr id="3" name="TextBox 3"/>
          <p:cNvSpPr txBox="1"/>
          <p:nvPr/>
        </p:nvSpPr>
        <p:spPr>
          <a:xfrm>
            <a:off x="5833339" y="2758944"/>
            <a:ext cx="13227859" cy="1774115"/>
          </a:xfrm>
          <a:prstGeom prst="rect">
            <a:avLst/>
          </a:prstGeom>
        </p:spPr>
        <p:txBody>
          <a:bodyPr lIns="0" tIns="0" rIns="0" bIns="0" rtlCol="0" anchor="t">
            <a:spAutoFit/>
          </a:bodyPr>
          <a:lstStyle/>
          <a:p>
            <a:pPr algn="ctr">
              <a:lnSpc>
                <a:spcPts val="14564"/>
              </a:lnSpc>
            </a:pPr>
            <a:r>
              <a:rPr lang="en-US" sz="10402" b="1">
                <a:solidFill>
                  <a:srgbClr val="FFFFFF"/>
                </a:solidFill>
                <a:latin typeface="Oswald Bold"/>
                <a:ea typeface="Oswald Bold"/>
                <a:cs typeface="Oswald Bold"/>
                <a:sym typeface="Oswald Bold"/>
              </a:rPr>
              <a:t>ДЯКУЮ ЗА УВАГУ!</a:t>
            </a:r>
          </a:p>
        </p:txBody>
      </p:sp>
      <p:sp>
        <p:nvSpPr>
          <p:cNvPr id="4" name="Freeform 4"/>
          <p:cNvSpPr/>
          <p:nvPr/>
        </p:nvSpPr>
        <p:spPr>
          <a:xfrm>
            <a:off x="6508502" y="5409359"/>
            <a:ext cx="564209" cy="564209"/>
          </a:xfrm>
          <a:custGeom>
            <a:avLst/>
            <a:gdLst/>
            <a:ahLst/>
            <a:cxnLst/>
            <a:rect l="l" t="t" r="r" b="b"/>
            <a:pathLst>
              <a:path w="564209" h="564209">
                <a:moveTo>
                  <a:pt x="0" y="0"/>
                </a:moveTo>
                <a:lnTo>
                  <a:pt x="564209" y="0"/>
                </a:lnTo>
                <a:lnTo>
                  <a:pt x="564209" y="564209"/>
                </a:lnTo>
                <a:lnTo>
                  <a:pt x="0" y="56420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A"/>
          </a:p>
        </p:txBody>
      </p:sp>
      <p:sp>
        <p:nvSpPr>
          <p:cNvPr id="5" name="Freeform 5"/>
          <p:cNvSpPr/>
          <p:nvPr/>
        </p:nvSpPr>
        <p:spPr>
          <a:xfrm>
            <a:off x="6473898" y="7574968"/>
            <a:ext cx="564209" cy="564209"/>
          </a:xfrm>
          <a:custGeom>
            <a:avLst/>
            <a:gdLst/>
            <a:ahLst/>
            <a:cxnLst/>
            <a:rect l="l" t="t" r="r" b="b"/>
            <a:pathLst>
              <a:path w="564209" h="564209">
                <a:moveTo>
                  <a:pt x="0" y="0"/>
                </a:moveTo>
                <a:lnTo>
                  <a:pt x="564209" y="0"/>
                </a:lnTo>
                <a:lnTo>
                  <a:pt x="564209" y="564210"/>
                </a:lnTo>
                <a:lnTo>
                  <a:pt x="0" y="56421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A"/>
          </a:p>
        </p:txBody>
      </p:sp>
      <p:sp>
        <p:nvSpPr>
          <p:cNvPr id="6" name="Freeform 6"/>
          <p:cNvSpPr/>
          <p:nvPr/>
        </p:nvSpPr>
        <p:spPr>
          <a:xfrm>
            <a:off x="6508502" y="6127037"/>
            <a:ext cx="564209" cy="564209"/>
          </a:xfrm>
          <a:custGeom>
            <a:avLst/>
            <a:gdLst/>
            <a:ahLst/>
            <a:cxnLst/>
            <a:rect l="l" t="t" r="r" b="b"/>
            <a:pathLst>
              <a:path w="564209" h="564209">
                <a:moveTo>
                  <a:pt x="0" y="0"/>
                </a:moveTo>
                <a:lnTo>
                  <a:pt x="564209" y="0"/>
                </a:lnTo>
                <a:lnTo>
                  <a:pt x="564209" y="564209"/>
                </a:lnTo>
                <a:lnTo>
                  <a:pt x="0" y="564209"/>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A"/>
          </a:p>
        </p:txBody>
      </p:sp>
      <p:sp>
        <p:nvSpPr>
          <p:cNvPr id="7" name="Freeform 7"/>
          <p:cNvSpPr/>
          <p:nvPr/>
        </p:nvSpPr>
        <p:spPr>
          <a:xfrm>
            <a:off x="6508502" y="6851644"/>
            <a:ext cx="495001" cy="547719"/>
          </a:xfrm>
          <a:custGeom>
            <a:avLst/>
            <a:gdLst/>
            <a:ahLst/>
            <a:cxnLst/>
            <a:rect l="l" t="t" r="r" b="b"/>
            <a:pathLst>
              <a:path w="495001" h="547719">
                <a:moveTo>
                  <a:pt x="0" y="0"/>
                </a:moveTo>
                <a:lnTo>
                  <a:pt x="495001" y="0"/>
                </a:lnTo>
                <a:lnTo>
                  <a:pt x="495001" y="547719"/>
                </a:lnTo>
                <a:lnTo>
                  <a:pt x="0" y="547719"/>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A"/>
          </a:p>
        </p:txBody>
      </p:sp>
      <p:sp>
        <p:nvSpPr>
          <p:cNvPr id="8" name="Freeform 8"/>
          <p:cNvSpPr/>
          <p:nvPr/>
        </p:nvSpPr>
        <p:spPr>
          <a:xfrm rot="1763849">
            <a:off x="418917" y="-1784691"/>
            <a:ext cx="5598647" cy="5626781"/>
          </a:xfrm>
          <a:custGeom>
            <a:avLst/>
            <a:gdLst/>
            <a:ahLst/>
            <a:cxnLst/>
            <a:rect l="l" t="t" r="r" b="b"/>
            <a:pathLst>
              <a:path w="5598647" h="5626781">
                <a:moveTo>
                  <a:pt x="0" y="0"/>
                </a:moveTo>
                <a:lnTo>
                  <a:pt x="5598647" y="0"/>
                </a:lnTo>
                <a:lnTo>
                  <a:pt x="5598647" y="5626782"/>
                </a:lnTo>
                <a:lnTo>
                  <a:pt x="0" y="5626782"/>
                </a:lnTo>
                <a:lnTo>
                  <a:pt x="0" y="0"/>
                </a:lnTo>
                <a:close/>
              </a:path>
            </a:pathLst>
          </a:custGeom>
          <a:blipFill>
            <a:blip r:embed="rId11"/>
            <a:stretch>
              <a:fillRect/>
            </a:stretch>
          </a:blipFill>
        </p:spPr>
        <p:txBody>
          <a:bodyPr/>
          <a:lstStyle/>
          <a:p>
            <a:endParaRPr lang="en-UA"/>
          </a:p>
        </p:txBody>
      </p:sp>
      <p:sp>
        <p:nvSpPr>
          <p:cNvPr id="9" name="Freeform 9"/>
          <p:cNvSpPr/>
          <p:nvPr/>
        </p:nvSpPr>
        <p:spPr>
          <a:xfrm>
            <a:off x="268152" y="1372797"/>
            <a:ext cx="5967620" cy="2688383"/>
          </a:xfrm>
          <a:custGeom>
            <a:avLst/>
            <a:gdLst/>
            <a:ahLst/>
            <a:cxnLst/>
            <a:rect l="l" t="t" r="r" b="b"/>
            <a:pathLst>
              <a:path w="5967620" h="2688383">
                <a:moveTo>
                  <a:pt x="0" y="0"/>
                </a:moveTo>
                <a:lnTo>
                  <a:pt x="5967621" y="0"/>
                </a:lnTo>
                <a:lnTo>
                  <a:pt x="5967621" y="2688383"/>
                </a:lnTo>
                <a:lnTo>
                  <a:pt x="0" y="2688383"/>
                </a:lnTo>
                <a:lnTo>
                  <a:pt x="0" y="0"/>
                </a:lnTo>
                <a:close/>
              </a:path>
            </a:pathLst>
          </a:custGeom>
          <a:blipFill>
            <a:blip r:embed="rId12"/>
            <a:stretch>
              <a:fillRect/>
            </a:stretch>
          </a:blipFill>
        </p:spPr>
        <p:txBody>
          <a:bodyPr/>
          <a:lstStyle/>
          <a:p>
            <a:endParaRPr lang="en-UA"/>
          </a:p>
        </p:txBody>
      </p:sp>
      <p:sp>
        <p:nvSpPr>
          <p:cNvPr id="10" name="Freeform 10"/>
          <p:cNvSpPr/>
          <p:nvPr/>
        </p:nvSpPr>
        <p:spPr>
          <a:xfrm rot="1682859">
            <a:off x="-5343310" y="2884448"/>
            <a:ext cx="9817420" cy="9945251"/>
          </a:xfrm>
          <a:custGeom>
            <a:avLst/>
            <a:gdLst/>
            <a:ahLst/>
            <a:cxnLst/>
            <a:rect l="l" t="t" r="r" b="b"/>
            <a:pathLst>
              <a:path w="9817420" h="9945251">
                <a:moveTo>
                  <a:pt x="0" y="0"/>
                </a:moveTo>
                <a:lnTo>
                  <a:pt x="9817420" y="0"/>
                </a:lnTo>
                <a:lnTo>
                  <a:pt x="9817420" y="9945250"/>
                </a:lnTo>
                <a:lnTo>
                  <a:pt x="0" y="9945250"/>
                </a:lnTo>
                <a:lnTo>
                  <a:pt x="0" y="0"/>
                </a:lnTo>
                <a:close/>
              </a:path>
            </a:pathLst>
          </a:custGeom>
          <a:blipFill>
            <a:blip r:embed="rId13"/>
            <a:stretch>
              <a:fillRect/>
            </a:stretch>
          </a:blipFill>
        </p:spPr>
        <p:txBody>
          <a:bodyPr/>
          <a:lstStyle/>
          <a:p>
            <a:endParaRPr lang="en-UA"/>
          </a:p>
        </p:txBody>
      </p:sp>
      <p:sp>
        <p:nvSpPr>
          <p:cNvPr id="11" name="TextBox 11"/>
          <p:cNvSpPr txBox="1"/>
          <p:nvPr/>
        </p:nvSpPr>
        <p:spPr>
          <a:xfrm>
            <a:off x="7306322" y="5499174"/>
            <a:ext cx="4507780" cy="372093"/>
          </a:xfrm>
          <a:prstGeom prst="rect">
            <a:avLst/>
          </a:prstGeom>
        </p:spPr>
        <p:txBody>
          <a:bodyPr lIns="0" tIns="0" rIns="0" bIns="0" rtlCol="0" anchor="t">
            <a:spAutoFit/>
          </a:bodyPr>
          <a:lstStyle/>
          <a:p>
            <a:pPr marL="0" lvl="0" indent="0" algn="l">
              <a:lnSpc>
                <a:spcPts val="2659"/>
              </a:lnSpc>
              <a:spcBef>
                <a:spcPct val="0"/>
              </a:spcBef>
            </a:pPr>
            <a:r>
              <a:rPr lang="en-US" sz="2532" u="none" strike="noStrike">
                <a:solidFill>
                  <a:srgbClr val="FFFFFF"/>
                </a:solidFill>
                <a:latin typeface="Poppins"/>
                <a:ea typeface="Poppins"/>
                <a:cs typeface="Poppins"/>
                <a:sym typeface="Poppins"/>
              </a:rPr>
              <a:t>www.ambassadors.in.ua</a:t>
            </a:r>
          </a:p>
        </p:txBody>
      </p:sp>
      <p:sp>
        <p:nvSpPr>
          <p:cNvPr id="12" name="TextBox 12"/>
          <p:cNvSpPr txBox="1"/>
          <p:nvPr/>
        </p:nvSpPr>
        <p:spPr>
          <a:xfrm>
            <a:off x="7306322" y="6860571"/>
            <a:ext cx="4418306" cy="453242"/>
          </a:xfrm>
          <a:prstGeom prst="rect">
            <a:avLst/>
          </a:prstGeom>
        </p:spPr>
        <p:txBody>
          <a:bodyPr lIns="0" tIns="0" rIns="0" bIns="0" rtlCol="0" anchor="t">
            <a:spAutoFit/>
          </a:bodyPr>
          <a:lstStyle/>
          <a:p>
            <a:pPr marL="0" lvl="0" indent="0" algn="l">
              <a:lnSpc>
                <a:spcPts val="3520"/>
              </a:lnSpc>
              <a:spcBef>
                <a:spcPct val="0"/>
              </a:spcBef>
            </a:pPr>
            <a:r>
              <a:rPr lang="en-US" sz="2532">
                <a:solidFill>
                  <a:srgbClr val="FFFFFF"/>
                </a:solidFill>
                <a:latin typeface="Poppins"/>
                <a:ea typeface="Poppins"/>
                <a:cs typeface="Poppins"/>
                <a:sym typeface="Poppins"/>
              </a:rPr>
              <a:t>80443-55-11-77</a:t>
            </a:r>
          </a:p>
        </p:txBody>
      </p:sp>
      <p:sp>
        <p:nvSpPr>
          <p:cNvPr id="13" name="TextBox 13"/>
          <p:cNvSpPr txBox="1"/>
          <p:nvPr/>
        </p:nvSpPr>
        <p:spPr>
          <a:xfrm>
            <a:off x="7307886" y="6145084"/>
            <a:ext cx="5310187" cy="453242"/>
          </a:xfrm>
          <a:prstGeom prst="rect">
            <a:avLst/>
          </a:prstGeom>
        </p:spPr>
        <p:txBody>
          <a:bodyPr lIns="0" tIns="0" rIns="0" bIns="0" rtlCol="0" anchor="t">
            <a:spAutoFit/>
          </a:bodyPr>
          <a:lstStyle/>
          <a:p>
            <a:pPr marL="0" lvl="0" indent="0" algn="l">
              <a:lnSpc>
                <a:spcPts val="3520"/>
              </a:lnSpc>
              <a:spcBef>
                <a:spcPct val="0"/>
              </a:spcBef>
            </a:pPr>
            <a:r>
              <a:rPr lang="en-US" sz="2532">
                <a:solidFill>
                  <a:srgbClr val="FFFFFF"/>
                </a:solidFill>
                <a:latin typeface="Poppins"/>
                <a:ea typeface="Poppins"/>
                <a:cs typeface="Poppins"/>
                <a:sym typeface="Poppins"/>
              </a:rPr>
              <a:t>tohneviuk@ambassadors.in.ua</a:t>
            </a:r>
          </a:p>
        </p:txBody>
      </p:sp>
      <p:sp>
        <p:nvSpPr>
          <p:cNvPr id="14" name="TextBox 14"/>
          <p:cNvSpPr txBox="1"/>
          <p:nvPr/>
        </p:nvSpPr>
        <p:spPr>
          <a:xfrm>
            <a:off x="7307886" y="7592352"/>
            <a:ext cx="8698757" cy="453242"/>
          </a:xfrm>
          <a:prstGeom prst="rect">
            <a:avLst/>
          </a:prstGeom>
        </p:spPr>
        <p:txBody>
          <a:bodyPr lIns="0" tIns="0" rIns="0" bIns="0" rtlCol="0" anchor="t">
            <a:spAutoFit/>
          </a:bodyPr>
          <a:lstStyle/>
          <a:p>
            <a:pPr marL="0" lvl="0" indent="0" algn="l">
              <a:lnSpc>
                <a:spcPts val="3520"/>
              </a:lnSpc>
              <a:spcBef>
                <a:spcPct val="0"/>
              </a:spcBef>
            </a:pPr>
            <a:r>
              <a:rPr lang="en-US" sz="2532">
                <a:solidFill>
                  <a:srgbClr val="FFFFFF"/>
                </a:solidFill>
                <a:latin typeface="Poppins"/>
                <a:ea typeface="Poppins"/>
                <a:cs typeface="Poppins"/>
                <a:sym typeface="Poppins"/>
              </a:rPr>
              <a:t>Київ, бульвар Т. Шевченка, 33Б, БЦ “Європа-Плаза”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170399" y="567361"/>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2"/>
            <a:stretch>
              <a:fillRect/>
            </a:stretch>
          </a:blipFill>
        </p:spPr>
        <p:txBody>
          <a:bodyPr/>
          <a:lstStyle/>
          <a:p>
            <a:endParaRPr lang="en-UA"/>
          </a:p>
        </p:txBody>
      </p:sp>
      <p:sp>
        <p:nvSpPr>
          <p:cNvPr id="3" name="Freeform 3"/>
          <p:cNvSpPr/>
          <p:nvPr/>
        </p:nvSpPr>
        <p:spPr>
          <a:xfrm rot="1763849">
            <a:off x="-2176732" y="6302116"/>
            <a:ext cx="6410865" cy="6443080"/>
          </a:xfrm>
          <a:custGeom>
            <a:avLst/>
            <a:gdLst/>
            <a:ahLst/>
            <a:cxnLst/>
            <a:rect l="l" t="t" r="r" b="b"/>
            <a:pathLst>
              <a:path w="6410865" h="6443080">
                <a:moveTo>
                  <a:pt x="0" y="0"/>
                </a:moveTo>
                <a:lnTo>
                  <a:pt x="6410864" y="0"/>
                </a:lnTo>
                <a:lnTo>
                  <a:pt x="6410864" y="6443080"/>
                </a:lnTo>
                <a:lnTo>
                  <a:pt x="0" y="6443080"/>
                </a:lnTo>
                <a:lnTo>
                  <a:pt x="0" y="0"/>
                </a:lnTo>
                <a:close/>
              </a:path>
            </a:pathLst>
          </a:custGeom>
          <a:blipFill>
            <a:blip r:embed="rId3"/>
            <a:stretch>
              <a:fillRect/>
            </a:stretch>
          </a:blipFill>
        </p:spPr>
        <p:txBody>
          <a:bodyPr/>
          <a:lstStyle/>
          <a:p>
            <a:endParaRPr lang="en-UA"/>
          </a:p>
        </p:txBody>
      </p:sp>
      <p:sp>
        <p:nvSpPr>
          <p:cNvPr id="4" name="Freeform 4"/>
          <p:cNvSpPr/>
          <p:nvPr/>
        </p:nvSpPr>
        <p:spPr>
          <a:xfrm rot="5400000">
            <a:off x="5552204" y="-1167953"/>
            <a:ext cx="8113355" cy="13967997"/>
          </a:xfrm>
          <a:custGeom>
            <a:avLst/>
            <a:gdLst/>
            <a:ahLst/>
            <a:cxnLst/>
            <a:rect l="l" t="t" r="r" b="b"/>
            <a:pathLst>
              <a:path w="8113355" h="13967997">
                <a:moveTo>
                  <a:pt x="0" y="0"/>
                </a:moveTo>
                <a:lnTo>
                  <a:pt x="8113355" y="0"/>
                </a:lnTo>
                <a:lnTo>
                  <a:pt x="8113355" y="13967998"/>
                </a:lnTo>
                <a:lnTo>
                  <a:pt x="0" y="13967998"/>
                </a:lnTo>
                <a:lnTo>
                  <a:pt x="0" y="0"/>
                </a:lnTo>
                <a:close/>
              </a:path>
            </a:pathLst>
          </a:custGeom>
          <a:blipFill>
            <a:blip r:embed="rId4"/>
            <a:stretch>
              <a:fillRect l="-23598" r="-23598"/>
            </a:stretch>
          </a:blipFill>
        </p:spPr>
        <p:txBody>
          <a:bodyPr/>
          <a:lstStyle/>
          <a:p>
            <a:endParaRPr lang="en-UA"/>
          </a:p>
        </p:txBody>
      </p:sp>
      <p:grpSp>
        <p:nvGrpSpPr>
          <p:cNvPr id="5" name="Group 5"/>
          <p:cNvGrpSpPr/>
          <p:nvPr/>
        </p:nvGrpSpPr>
        <p:grpSpPr>
          <a:xfrm>
            <a:off x="2624883" y="2037838"/>
            <a:ext cx="13817564" cy="6964028"/>
            <a:chOff x="0" y="0"/>
            <a:chExt cx="1673201" cy="843290"/>
          </a:xfrm>
        </p:grpSpPr>
        <p:sp>
          <p:nvSpPr>
            <p:cNvPr id="6" name="Freeform 6"/>
            <p:cNvSpPr/>
            <p:nvPr/>
          </p:nvSpPr>
          <p:spPr>
            <a:xfrm>
              <a:off x="0" y="0"/>
              <a:ext cx="1673201" cy="843290"/>
            </a:xfrm>
            <a:custGeom>
              <a:avLst/>
              <a:gdLst/>
              <a:ahLst/>
              <a:cxnLst/>
              <a:rect l="l" t="t" r="r" b="b"/>
              <a:pathLst>
                <a:path w="1673201" h="843290">
                  <a:moveTo>
                    <a:pt x="12887" y="0"/>
                  </a:moveTo>
                  <a:lnTo>
                    <a:pt x="1660314" y="0"/>
                  </a:lnTo>
                  <a:cubicBezTo>
                    <a:pt x="1667431" y="0"/>
                    <a:pt x="1673201" y="5770"/>
                    <a:pt x="1673201" y="12887"/>
                  </a:cubicBezTo>
                  <a:lnTo>
                    <a:pt x="1673201" y="830403"/>
                  </a:lnTo>
                  <a:cubicBezTo>
                    <a:pt x="1673201" y="837521"/>
                    <a:pt x="1667431" y="843290"/>
                    <a:pt x="1660314" y="843290"/>
                  </a:cubicBezTo>
                  <a:lnTo>
                    <a:pt x="12887" y="843290"/>
                  </a:lnTo>
                  <a:cubicBezTo>
                    <a:pt x="5770" y="843290"/>
                    <a:pt x="0" y="837521"/>
                    <a:pt x="0" y="830403"/>
                  </a:cubicBezTo>
                  <a:lnTo>
                    <a:pt x="0" y="12887"/>
                  </a:lnTo>
                  <a:cubicBezTo>
                    <a:pt x="0" y="5770"/>
                    <a:pt x="5770" y="0"/>
                    <a:pt x="12887" y="0"/>
                  </a:cubicBezTo>
                  <a:close/>
                </a:path>
              </a:pathLst>
            </a:custGeom>
            <a:blipFill>
              <a:blip r:embed="rId5"/>
              <a:stretch>
                <a:fillRect t="-6252" r="-2137" b="-25726"/>
              </a:stretch>
            </a:blipFill>
          </p:spPr>
          <p:txBody>
            <a:bodyPr/>
            <a:lstStyle/>
            <a:p>
              <a:endParaRPr lang="en-UA"/>
            </a:p>
          </p:txBody>
        </p:sp>
      </p:grpSp>
      <p:sp>
        <p:nvSpPr>
          <p:cNvPr id="7" name="Freeform 7"/>
          <p:cNvSpPr/>
          <p:nvPr/>
        </p:nvSpPr>
        <p:spPr>
          <a:xfrm>
            <a:off x="-3730129" y="-2866519"/>
            <a:ext cx="9132858" cy="9251775"/>
          </a:xfrm>
          <a:custGeom>
            <a:avLst/>
            <a:gdLst/>
            <a:ahLst/>
            <a:cxnLst/>
            <a:rect l="l" t="t" r="r" b="b"/>
            <a:pathLst>
              <a:path w="9132858" h="9251775">
                <a:moveTo>
                  <a:pt x="0" y="0"/>
                </a:moveTo>
                <a:lnTo>
                  <a:pt x="9132858" y="0"/>
                </a:lnTo>
                <a:lnTo>
                  <a:pt x="9132858" y="9251776"/>
                </a:lnTo>
                <a:lnTo>
                  <a:pt x="0" y="9251776"/>
                </a:lnTo>
                <a:lnTo>
                  <a:pt x="0" y="0"/>
                </a:lnTo>
                <a:close/>
              </a:path>
            </a:pathLst>
          </a:custGeom>
          <a:blipFill>
            <a:blip r:embed="rId6"/>
            <a:stretch>
              <a:fillRect/>
            </a:stretch>
          </a:blipFill>
        </p:spPr>
        <p:txBody>
          <a:bodyPr/>
          <a:lstStyle/>
          <a:p>
            <a:endParaRPr lang="en-UA"/>
          </a:p>
        </p:txBody>
      </p:sp>
      <p:sp>
        <p:nvSpPr>
          <p:cNvPr id="8" name="TextBox 8"/>
          <p:cNvSpPr txBox="1"/>
          <p:nvPr/>
        </p:nvSpPr>
        <p:spPr>
          <a:xfrm>
            <a:off x="1894903" y="500686"/>
            <a:ext cx="15981784" cy="408305"/>
          </a:xfrm>
          <a:prstGeom prst="rect">
            <a:avLst/>
          </a:prstGeom>
        </p:spPr>
        <p:txBody>
          <a:bodyPr lIns="0" tIns="0" rIns="0" bIns="0" rtlCol="0" anchor="t">
            <a:spAutoFit/>
          </a:bodyPr>
          <a:lstStyle/>
          <a:p>
            <a:pPr algn="l">
              <a:lnSpc>
                <a:spcPts val="3220"/>
              </a:lnSpc>
            </a:pPr>
            <a:r>
              <a:rPr lang="en-US" sz="2300" b="1" spc="285">
                <a:solidFill>
                  <a:srgbClr val="FFFFFF"/>
                </a:solidFill>
                <a:latin typeface="Arimo Bold"/>
                <a:ea typeface="Arimo Bold"/>
                <a:cs typeface="Arimo Bold"/>
                <a:sym typeface="Arimo Bold"/>
              </a:rPr>
              <a:t>HTTPS://WWW.WIPO.INT/WEB/WIPOLEX/JUDICIAL-ADMINISTRATION-STRUCTURE/UA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854932" y="1239166"/>
            <a:ext cx="26544094" cy="21766157"/>
          </a:xfrm>
          <a:custGeom>
            <a:avLst/>
            <a:gdLst/>
            <a:ahLst/>
            <a:cxnLst/>
            <a:rect l="l" t="t" r="r" b="b"/>
            <a:pathLst>
              <a:path w="26544094" h="21766157">
                <a:moveTo>
                  <a:pt x="0" y="0"/>
                </a:moveTo>
                <a:lnTo>
                  <a:pt x="26544094" y="0"/>
                </a:lnTo>
                <a:lnTo>
                  <a:pt x="26544094" y="21766156"/>
                </a:lnTo>
                <a:lnTo>
                  <a:pt x="0" y="21766156"/>
                </a:lnTo>
                <a:lnTo>
                  <a:pt x="0" y="0"/>
                </a:lnTo>
                <a:close/>
              </a:path>
            </a:pathLst>
          </a:custGeom>
          <a:blipFill>
            <a:blip r:embed="rId2"/>
            <a:stretch>
              <a:fillRect/>
            </a:stretch>
          </a:blipFill>
        </p:spPr>
        <p:txBody>
          <a:bodyPr/>
          <a:lstStyle/>
          <a:p>
            <a:endParaRPr lang="en-UA"/>
          </a:p>
        </p:txBody>
      </p:sp>
      <p:sp>
        <p:nvSpPr>
          <p:cNvPr id="3" name="Freeform 3"/>
          <p:cNvSpPr/>
          <p:nvPr/>
        </p:nvSpPr>
        <p:spPr>
          <a:xfrm rot="1763849">
            <a:off x="-2176732" y="6302116"/>
            <a:ext cx="6410865" cy="6443080"/>
          </a:xfrm>
          <a:custGeom>
            <a:avLst/>
            <a:gdLst/>
            <a:ahLst/>
            <a:cxnLst/>
            <a:rect l="l" t="t" r="r" b="b"/>
            <a:pathLst>
              <a:path w="6410865" h="6443080">
                <a:moveTo>
                  <a:pt x="0" y="0"/>
                </a:moveTo>
                <a:lnTo>
                  <a:pt x="6410864" y="0"/>
                </a:lnTo>
                <a:lnTo>
                  <a:pt x="6410864" y="6443080"/>
                </a:lnTo>
                <a:lnTo>
                  <a:pt x="0" y="6443080"/>
                </a:lnTo>
                <a:lnTo>
                  <a:pt x="0" y="0"/>
                </a:lnTo>
                <a:close/>
              </a:path>
            </a:pathLst>
          </a:custGeom>
          <a:blipFill>
            <a:blip r:embed="rId3"/>
            <a:stretch>
              <a:fillRect/>
            </a:stretch>
          </a:blipFill>
        </p:spPr>
        <p:txBody>
          <a:bodyPr/>
          <a:lstStyle/>
          <a:p>
            <a:endParaRPr lang="en-UA"/>
          </a:p>
        </p:txBody>
      </p:sp>
      <p:grpSp>
        <p:nvGrpSpPr>
          <p:cNvPr id="4" name="Group 4"/>
          <p:cNvGrpSpPr/>
          <p:nvPr/>
        </p:nvGrpSpPr>
        <p:grpSpPr>
          <a:xfrm>
            <a:off x="9144000" y="1028700"/>
            <a:ext cx="8115300" cy="2497960"/>
            <a:chOff x="0" y="0"/>
            <a:chExt cx="2137363" cy="657899"/>
          </a:xfrm>
        </p:grpSpPr>
        <p:sp>
          <p:nvSpPr>
            <p:cNvPr id="5" name="Freeform 5"/>
            <p:cNvSpPr/>
            <p:nvPr/>
          </p:nvSpPr>
          <p:spPr>
            <a:xfrm>
              <a:off x="0" y="0"/>
              <a:ext cx="2137363" cy="657899"/>
            </a:xfrm>
            <a:custGeom>
              <a:avLst/>
              <a:gdLst/>
              <a:ahLst/>
              <a:cxnLst/>
              <a:rect l="l" t="t" r="r" b="b"/>
              <a:pathLst>
                <a:path w="2137363" h="657899">
                  <a:moveTo>
                    <a:pt x="48654" y="0"/>
                  </a:moveTo>
                  <a:lnTo>
                    <a:pt x="2088710" y="0"/>
                  </a:lnTo>
                  <a:cubicBezTo>
                    <a:pt x="2115580" y="0"/>
                    <a:pt x="2137363" y="21783"/>
                    <a:pt x="2137363" y="48654"/>
                  </a:cubicBezTo>
                  <a:lnTo>
                    <a:pt x="2137363" y="609245"/>
                  </a:lnTo>
                  <a:cubicBezTo>
                    <a:pt x="2137363" y="636116"/>
                    <a:pt x="2115580" y="657899"/>
                    <a:pt x="2088710" y="657899"/>
                  </a:cubicBezTo>
                  <a:lnTo>
                    <a:pt x="48654" y="657899"/>
                  </a:lnTo>
                  <a:cubicBezTo>
                    <a:pt x="21783" y="657899"/>
                    <a:pt x="0" y="636116"/>
                    <a:pt x="0" y="609245"/>
                  </a:cubicBezTo>
                  <a:lnTo>
                    <a:pt x="0" y="48654"/>
                  </a:lnTo>
                  <a:cubicBezTo>
                    <a:pt x="0" y="21783"/>
                    <a:pt x="21783" y="0"/>
                    <a:pt x="48654"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6" name="TextBox 6"/>
            <p:cNvSpPr txBox="1"/>
            <p:nvPr/>
          </p:nvSpPr>
          <p:spPr>
            <a:xfrm>
              <a:off x="0" y="-57150"/>
              <a:ext cx="2137363" cy="71504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a:off x="9144000" y="3907628"/>
            <a:ext cx="8115300" cy="2497960"/>
            <a:chOff x="0" y="0"/>
            <a:chExt cx="2137363" cy="657899"/>
          </a:xfrm>
        </p:grpSpPr>
        <p:sp>
          <p:nvSpPr>
            <p:cNvPr id="8" name="Freeform 8"/>
            <p:cNvSpPr/>
            <p:nvPr/>
          </p:nvSpPr>
          <p:spPr>
            <a:xfrm>
              <a:off x="0" y="0"/>
              <a:ext cx="2137363" cy="657899"/>
            </a:xfrm>
            <a:custGeom>
              <a:avLst/>
              <a:gdLst/>
              <a:ahLst/>
              <a:cxnLst/>
              <a:rect l="l" t="t" r="r" b="b"/>
              <a:pathLst>
                <a:path w="2137363" h="657899">
                  <a:moveTo>
                    <a:pt x="48654" y="0"/>
                  </a:moveTo>
                  <a:lnTo>
                    <a:pt x="2088710" y="0"/>
                  </a:lnTo>
                  <a:cubicBezTo>
                    <a:pt x="2115580" y="0"/>
                    <a:pt x="2137363" y="21783"/>
                    <a:pt x="2137363" y="48654"/>
                  </a:cubicBezTo>
                  <a:lnTo>
                    <a:pt x="2137363" y="609245"/>
                  </a:lnTo>
                  <a:cubicBezTo>
                    <a:pt x="2137363" y="636116"/>
                    <a:pt x="2115580" y="657899"/>
                    <a:pt x="2088710" y="657899"/>
                  </a:cubicBezTo>
                  <a:lnTo>
                    <a:pt x="48654" y="657899"/>
                  </a:lnTo>
                  <a:cubicBezTo>
                    <a:pt x="21783" y="657899"/>
                    <a:pt x="0" y="636116"/>
                    <a:pt x="0" y="609245"/>
                  </a:cubicBezTo>
                  <a:lnTo>
                    <a:pt x="0" y="48654"/>
                  </a:lnTo>
                  <a:cubicBezTo>
                    <a:pt x="0" y="21783"/>
                    <a:pt x="21783" y="0"/>
                    <a:pt x="48654"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9" name="TextBox 9"/>
            <p:cNvSpPr txBox="1"/>
            <p:nvPr/>
          </p:nvSpPr>
          <p:spPr>
            <a:xfrm>
              <a:off x="0" y="-57150"/>
              <a:ext cx="2137363"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Freeform 10"/>
          <p:cNvSpPr/>
          <p:nvPr/>
        </p:nvSpPr>
        <p:spPr>
          <a:xfrm>
            <a:off x="1028700" y="1028700"/>
            <a:ext cx="7036308" cy="8229600"/>
          </a:xfrm>
          <a:custGeom>
            <a:avLst/>
            <a:gdLst/>
            <a:ahLst/>
            <a:cxnLst/>
            <a:rect l="l" t="t" r="r" b="b"/>
            <a:pathLst>
              <a:path w="7036308" h="8229600">
                <a:moveTo>
                  <a:pt x="0" y="0"/>
                </a:moveTo>
                <a:lnTo>
                  <a:pt x="7036308" y="0"/>
                </a:lnTo>
                <a:lnTo>
                  <a:pt x="7036308" y="8229600"/>
                </a:lnTo>
                <a:lnTo>
                  <a:pt x="0" y="8229600"/>
                </a:lnTo>
                <a:lnTo>
                  <a:pt x="0" y="0"/>
                </a:lnTo>
                <a:close/>
              </a:path>
            </a:pathLst>
          </a:custGeom>
          <a:blipFill>
            <a:blip r:embed="rId4"/>
            <a:stretch>
              <a:fillRect/>
            </a:stretch>
          </a:blipFill>
        </p:spPr>
        <p:txBody>
          <a:bodyPr/>
          <a:lstStyle/>
          <a:p>
            <a:endParaRPr lang="en-UA"/>
          </a:p>
        </p:txBody>
      </p:sp>
      <p:grpSp>
        <p:nvGrpSpPr>
          <p:cNvPr id="11" name="Group 11"/>
          <p:cNvGrpSpPr/>
          <p:nvPr/>
        </p:nvGrpSpPr>
        <p:grpSpPr>
          <a:xfrm>
            <a:off x="1214728" y="1239166"/>
            <a:ext cx="6712234" cy="7834885"/>
            <a:chOff x="0" y="0"/>
            <a:chExt cx="812800" cy="948744"/>
          </a:xfrm>
        </p:grpSpPr>
        <p:sp>
          <p:nvSpPr>
            <p:cNvPr id="12" name="Freeform 12"/>
            <p:cNvSpPr/>
            <p:nvPr/>
          </p:nvSpPr>
          <p:spPr>
            <a:xfrm>
              <a:off x="0" y="0"/>
              <a:ext cx="812800" cy="948744"/>
            </a:xfrm>
            <a:custGeom>
              <a:avLst/>
              <a:gdLst/>
              <a:ahLst/>
              <a:cxnLst/>
              <a:rect l="l" t="t" r="r" b="b"/>
              <a:pathLst>
                <a:path w="812800" h="948744">
                  <a:moveTo>
                    <a:pt x="26528" y="0"/>
                  </a:moveTo>
                  <a:lnTo>
                    <a:pt x="786272" y="0"/>
                  </a:lnTo>
                  <a:cubicBezTo>
                    <a:pt x="793307" y="0"/>
                    <a:pt x="800055" y="2795"/>
                    <a:pt x="805030" y="7770"/>
                  </a:cubicBezTo>
                  <a:cubicBezTo>
                    <a:pt x="810005" y="12745"/>
                    <a:pt x="812800" y="19493"/>
                    <a:pt x="812800" y="26528"/>
                  </a:cubicBezTo>
                  <a:lnTo>
                    <a:pt x="812800" y="922216"/>
                  </a:lnTo>
                  <a:cubicBezTo>
                    <a:pt x="812800" y="929252"/>
                    <a:pt x="810005" y="935999"/>
                    <a:pt x="805030" y="940974"/>
                  </a:cubicBezTo>
                  <a:cubicBezTo>
                    <a:pt x="800055" y="945949"/>
                    <a:pt x="793307" y="948744"/>
                    <a:pt x="786272" y="948744"/>
                  </a:cubicBezTo>
                  <a:lnTo>
                    <a:pt x="26528" y="948744"/>
                  </a:lnTo>
                  <a:cubicBezTo>
                    <a:pt x="19493" y="948744"/>
                    <a:pt x="12745" y="945949"/>
                    <a:pt x="7770" y="940974"/>
                  </a:cubicBezTo>
                  <a:cubicBezTo>
                    <a:pt x="2795" y="935999"/>
                    <a:pt x="0" y="929252"/>
                    <a:pt x="0" y="922216"/>
                  </a:cubicBezTo>
                  <a:lnTo>
                    <a:pt x="0" y="26528"/>
                  </a:lnTo>
                  <a:cubicBezTo>
                    <a:pt x="0" y="19493"/>
                    <a:pt x="2795" y="12745"/>
                    <a:pt x="7770" y="7770"/>
                  </a:cubicBezTo>
                  <a:cubicBezTo>
                    <a:pt x="12745" y="2795"/>
                    <a:pt x="19493" y="0"/>
                    <a:pt x="26528" y="0"/>
                  </a:cubicBezTo>
                  <a:close/>
                </a:path>
              </a:pathLst>
            </a:custGeom>
            <a:blipFill>
              <a:blip r:embed="rId5"/>
              <a:stretch>
                <a:fillRect t="-7114" b="-7114"/>
              </a:stretch>
            </a:blipFill>
          </p:spPr>
          <p:txBody>
            <a:bodyPr/>
            <a:lstStyle/>
            <a:p>
              <a:endParaRPr lang="en-UA"/>
            </a:p>
          </p:txBody>
        </p:sp>
      </p:grpSp>
      <p:grpSp>
        <p:nvGrpSpPr>
          <p:cNvPr id="13" name="Group 13"/>
          <p:cNvGrpSpPr/>
          <p:nvPr/>
        </p:nvGrpSpPr>
        <p:grpSpPr>
          <a:xfrm>
            <a:off x="9144000" y="6760340"/>
            <a:ext cx="8115300" cy="2497960"/>
            <a:chOff x="0" y="0"/>
            <a:chExt cx="2137363" cy="657899"/>
          </a:xfrm>
        </p:grpSpPr>
        <p:sp>
          <p:nvSpPr>
            <p:cNvPr id="14" name="Freeform 14"/>
            <p:cNvSpPr/>
            <p:nvPr/>
          </p:nvSpPr>
          <p:spPr>
            <a:xfrm>
              <a:off x="0" y="0"/>
              <a:ext cx="2137363" cy="657899"/>
            </a:xfrm>
            <a:custGeom>
              <a:avLst/>
              <a:gdLst/>
              <a:ahLst/>
              <a:cxnLst/>
              <a:rect l="l" t="t" r="r" b="b"/>
              <a:pathLst>
                <a:path w="2137363" h="657899">
                  <a:moveTo>
                    <a:pt x="48654" y="0"/>
                  </a:moveTo>
                  <a:lnTo>
                    <a:pt x="2088710" y="0"/>
                  </a:lnTo>
                  <a:cubicBezTo>
                    <a:pt x="2115580" y="0"/>
                    <a:pt x="2137363" y="21783"/>
                    <a:pt x="2137363" y="48654"/>
                  </a:cubicBezTo>
                  <a:lnTo>
                    <a:pt x="2137363" y="609245"/>
                  </a:lnTo>
                  <a:cubicBezTo>
                    <a:pt x="2137363" y="636116"/>
                    <a:pt x="2115580" y="657899"/>
                    <a:pt x="2088710" y="657899"/>
                  </a:cubicBezTo>
                  <a:lnTo>
                    <a:pt x="48654" y="657899"/>
                  </a:lnTo>
                  <a:cubicBezTo>
                    <a:pt x="21783" y="657899"/>
                    <a:pt x="0" y="636116"/>
                    <a:pt x="0" y="609245"/>
                  </a:cubicBezTo>
                  <a:lnTo>
                    <a:pt x="0" y="48654"/>
                  </a:lnTo>
                  <a:cubicBezTo>
                    <a:pt x="0" y="21783"/>
                    <a:pt x="21783" y="0"/>
                    <a:pt x="48654"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15" name="TextBox 15"/>
            <p:cNvSpPr txBox="1"/>
            <p:nvPr/>
          </p:nvSpPr>
          <p:spPr>
            <a:xfrm>
              <a:off x="0" y="-57150"/>
              <a:ext cx="2137363"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6" name="Freeform 16"/>
          <p:cNvSpPr/>
          <p:nvPr/>
        </p:nvSpPr>
        <p:spPr>
          <a:xfrm>
            <a:off x="10524931" y="6313669"/>
            <a:ext cx="11894676" cy="6690755"/>
          </a:xfrm>
          <a:custGeom>
            <a:avLst/>
            <a:gdLst/>
            <a:ahLst/>
            <a:cxnLst/>
            <a:rect l="l" t="t" r="r" b="b"/>
            <a:pathLst>
              <a:path w="11894676" h="6690755">
                <a:moveTo>
                  <a:pt x="0" y="0"/>
                </a:moveTo>
                <a:lnTo>
                  <a:pt x="11894675" y="0"/>
                </a:lnTo>
                <a:lnTo>
                  <a:pt x="11894675" y="6690755"/>
                </a:lnTo>
                <a:lnTo>
                  <a:pt x="0" y="6690755"/>
                </a:lnTo>
                <a:lnTo>
                  <a:pt x="0" y="0"/>
                </a:lnTo>
                <a:close/>
              </a:path>
            </a:pathLst>
          </a:custGeom>
          <a:blipFill>
            <a:blip r:embed="rId6"/>
            <a:stretch>
              <a:fillRect t="-40046" b="-40046"/>
            </a:stretch>
          </a:blipFill>
        </p:spPr>
        <p:txBody>
          <a:bodyPr/>
          <a:lstStyle/>
          <a:p>
            <a:endParaRPr lang="en-UA"/>
          </a:p>
        </p:txBody>
      </p:sp>
      <p:sp>
        <p:nvSpPr>
          <p:cNvPr id="17" name="TextBox 17"/>
          <p:cNvSpPr txBox="1"/>
          <p:nvPr/>
        </p:nvSpPr>
        <p:spPr>
          <a:xfrm>
            <a:off x="1214728" y="9388266"/>
            <a:ext cx="7605229" cy="518430"/>
          </a:xfrm>
          <a:prstGeom prst="rect">
            <a:avLst/>
          </a:prstGeom>
        </p:spPr>
        <p:txBody>
          <a:bodyPr lIns="0" tIns="0" rIns="0" bIns="0" rtlCol="0" anchor="t">
            <a:spAutoFit/>
          </a:bodyPr>
          <a:lstStyle/>
          <a:p>
            <a:pPr algn="just">
              <a:lnSpc>
                <a:spcPts val="2003"/>
              </a:lnSpc>
            </a:pPr>
            <a:r>
              <a:rPr lang="en-US" sz="1821">
                <a:solidFill>
                  <a:srgbClr val="FFFFFF"/>
                </a:solidFill>
                <a:latin typeface="Poppins"/>
                <a:ea typeface="Poppins"/>
                <a:cs typeface="Poppins"/>
                <a:sym typeface="Poppins"/>
              </a:rPr>
              <a:t>На фото: Окружний адміністративний суд, м. Краків, Польща</a:t>
            </a:r>
          </a:p>
          <a:p>
            <a:pPr algn="just">
              <a:lnSpc>
                <a:spcPts val="2003"/>
              </a:lnSpc>
            </a:pPr>
            <a:r>
              <a:rPr lang="en-US" sz="1821">
                <a:solidFill>
                  <a:srgbClr val="FFFFFF"/>
                </a:solidFill>
                <a:latin typeface="Poppins"/>
                <a:ea typeface="Poppins"/>
                <a:cs typeface="Poppins"/>
                <a:sym typeface="Poppins"/>
              </a:rPr>
              <a:t>CGL_CourthouseOfTheFuture</a:t>
            </a:r>
          </a:p>
        </p:txBody>
      </p:sp>
      <p:sp>
        <p:nvSpPr>
          <p:cNvPr id="18" name="TextBox 18"/>
          <p:cNvSpPr txBox="1"/>
          <p:nvPr/>
        </p:nvSpPr>
        <p:spPr>
          <a:xfrm>
            <a:off x="9548478" y="4121644"/>
            <a:ext cx="7454572" cy="1905611"/>
          </a:xfrm>
          <a:prstGeom prst="rect">
            <a:avLst/>
          </a:prstGeom>
        </p:spPr>
        <p:txBody>
          <a:bodyPr lIns="0" tIns="0" rIns="0" bIns="0" rtlCol="0" anchor="t">
            <a:spAutoFit/>
          </a:bodyPr>
          <a:lstStyle/>
          <a:p>
            <a:pPr algn="just">
              <a:lnSpc>
                <a:spcPts val="2527"/>
              </a:lnSpc>
            </a:pPr>
            <a:r>
              <a:rPr lang="en-US" sz="2298">
                <a:solidFill>
                  <a:srgbClr val="FFFFFF"/>
                </a:solidFill>
                <a:latin typeface="Poppins"/>
                <a:ea typeface="Poppins"/>
                <a:cs typeface="Poppins"/>
                <a:sym typeface="Poppins"/>
              </a:rPr>
              <a:t>В проєкті Стратегії розвитку системи правосуддя та конституційного судочинства на 2024-2029 роки (презентована Офісом Президента України в жовтні 2024 року) в п. 2.1.3 “Щодо вищих спеціалізованих судів” середньострокові плани: “вирішення питання щодо функціонування ВСПІВ”</a:t>
            </a:r>
          </a:p>
        </p:txBody>
      </p:sp>
      <p:sp>
        <p:nvSpPr>
          <p:cNvPr id="19" name="TextBox 19"/>
          <p:cNvSpPr txBox="1"/>
          <p:nvPr/>
        </p:nvSpPr>
        <p:spPr>
          <a:xfrm>
            <a:off x="9474364" y="1239166"/>
            <a:ext cx="7602800" cy="2158286"/>
          </a:xfrm>
          <a:prstGeom prst="rect">
            <a:avLst/>
          </a:prstGeom>
        </p:spPr>
        <p:txBody>
          <a:bodyPr lIns="0" tIns="0" rIns="0" bIns="0" rtlCol="0" anchor="t">
            <a:spAutoFit/>
          </a:bodyPr>
          <a:lstStyle/>
          <a:p>
            <a:pPr algn="just">
              <a:lnSpc>
                <a:spcPts val="2138"/>
              </a:lnSpc>
            </a:pPr>
            <a:r>
              <a:rPr lang="en-US" sz="1943">
                <a:solidFill>
                  <a:srgbClr val="FFFFFF"/>
                </a:solidFill>
                <a:latin typeface="Poppins"/>
                <a:ea typeface="Poppins"/>
                <a:cs typeface="Poppins"/>
                <a:sym typeface="Poppins"/>
              </a:rPr>
              <a:t>Згідно зі Звітом Європейської Комісії (2023) в рамках Пакету Розширення протягом 2024 року </a:t>
            </a:r>
            <a:r>
              <a:rPr lang="en-US" sz="1943" b="1">
                <a:solidFill>
                  <a:srgbClr val="FFFFFF"/>
                </a:solidFill>
                <a:latin typeface="Poppins Bold"/>
                <a:ea typeface="Poppins Bold"/>
                <a:cs typeface="Poppins Bold"/>
                <a:sym typeface="Poppins Bold"/>
              </a:rPr>
              <a:t>Україна повинна</a:t>
            </a:r>
            <a:r>
              <a:rPr lang="en-US" sz="1943">
                <a:solidFill>
                  <a:srgbClr val="FFFFFF"/>
                </a:solidFill>
                <a:latin typeface="Poppins"/>
                <a:ea typeface="Poppins"/>
                <a:cs typeface="Poppins"/>
                <a:sym typeface="Poppins"/>
              </a:rPr>
              <a:t> продовжити покращення системи захисту прав інтелектуальної власності, зокрема шляхом боротьби з піратством і підробленою продукцією, а також створення суду з питань інтелектуальної власності та використання співпраці з Європейським відомством з інтелектуальної власності</a:t>
            </a:r>
          </a:p>
          <a:p>
            <a:pPr algn="just">
              <a:lnSpc>
                <a:spcPts val="2138"/>
              </a:lnSpc>
            </a:pPr>
            <a:endParaRPr lang="en-US" sz="1943">
              <a:solidFill>
                <a:srgbClr val="FFFFFF"/>
              </a:solidFill>
              <a:latin typeface="Poppins"/>
              <a:ea typeface="Poppins"/>
              <a:cs typeface="Poppins"/>
              <a:sym typeface="Poppins"/>
            </a:endParaRPr>
          </a:p>
        </p:txBody>
      </p:sp>
      <p:sp>
        <p:nvSpPr>
          <p:cNvPr id="20" name="TextBox 20"/>
          <p:cNvSpPr txBox="1"/>
          <p:nvPr/>
        </p:nvSpPr>
        <p:spPr>
          <a:xfrm>
            <a:off x="9548478" y="6992545"/>
            <a:ext cx="7454572" cy="2081506"/>
          </a:xfrm>
          <a:prstGeom prst="rect">
            <a:avLst/>
          </a:prstGeom>
        </p:spPr>
        <p:txBody>
          <a:bodyPr lIns="0" tIns="0" rIns="0" bIns="0" rtlCol="0" anchor="t">
            <a:spAutoFit/>
          </a:bodyPr>
          <a:lstStyle/>
          <a:p>
            <a:pPr algn="just">
              <a:lnSpc>
                <a:spcPts val="2087"/>
              </a:lnSpc>
            </a:pPr>
            <a:r>
              <a:rPr lang="en-US" sz="1898">
                <a:solidFill>
                  <a:srgbClr val="FFFFFF"/>
                </a:solidFill>
                <a:latin typeface="Poppins"/>
                <a:ea typeface="Poppins"/>
                <a:cs typeface="Poppins"/>
                <a:sym typeface="Poppins"/>
              </a:rPr>
              <a:t>В Тіньовому звіті до розділу 23 “Правосуддя та фундаментальні права” Звіту Єврокомісії (громадська ініціатива, презентований у вересні 2024 року) в розділі “Рекомендації”: запуск роботи ВСПІВ дасть можливість розвʼязати багато питань у сфері захисту прав ІВ, забезпечити гарантований кваліфікований захист правовласників щодо обʼєктів промислової власност, авторських та суміжних прав, а також інвесторів, зокрема іноземних.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987253" y="628233"/>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2"/>
            <a:stretch>
              <a:fillRect/>
            </a:stretch>
          </a:blipFill>
          <a:ln cap="rnd">
            <a:noFill/>
            <a:prstDash val="solid"/>
            <a:round/>
          </a:ln>
        </p:spPr>
        <p:txBody>
          <a:bodyPr/>
          <a:lstStyle/>
          <a:p>
            <a:endParaRPr lang="en-UA"/>
          </a:p>
        </p:txBody>
      </p:sp>
      <p:sp>
        <p:nvSpPr>
          <p:cNvPr id="3" name="TextBox 3"/>
          <p:cNvSpPr txBox="1"/>
          <p:nvPr/>
        </p:nvSpPr>
        <p:spPr>
          <a:xfrm>
            <a:off x="1081795" y="730517"/>
            <a:ext cx="13655767" cy="1723539"/>
          </a:xfrm>
          <a:prstGeom prst="rect">
            <a:avLst/>
          </a:prstGeom>
        </p:spPr>
        <p:txBody>
          <a:bodyPr lIns="0" tIns="0" rIns="0" bIns="0" rtlCol="0" anchor="t">
            <a:spAutoFit/>
          </a:bodyPr>
          <a:lstStyle/>
          <a:p>
            <a:pPr algn="l">
              <a:lnSpc>
                <a:spcPts val="6851"/>
              </a:lnSpc>
            </a:pPr>
            <a:r>
              <a:rPr lang="en-US" sz="4894" b="1" spc="606">
                <a:solidFill>
                  <a:srgbClr val="FFFFFF"/>
                </a:solidFill>
                <a:latin typeface="Arimo Bold"/>
                <a:ea typeface="Arimo Bold"/>
                <a:cs typeface="Arimo Bold"/>
                <a:sym typeface="Arimo Bold"/>
              </a:rPr>
              <a:t>ПОКИ ВСПІВ... НЕ ВСПІВ</a:t>
            </a:r>
          </a:p>
          <a:p>
            <a:pPr algn="l">
              <a:lnSpc>
                <a:spcPts val="6851"/>
              </a:lnSpc>
            </a:pPr>
            <a:r>
              <a:rPr lang="en-US" sz="4894" b="1" spc="606">
                <a:solidFill>
                  <a:srgbClr val="FFFFFF"/>
                </a:solidFill>
                <a:latin typeface="Arimo Bold"/>
                <a:ea typeface="Arimo Bold"/>
                <a:cs typeface="Arimo Bold"/>
                <a:sym typeface="Arimo Bold"/>
              </a:rPr>
              <a:t>АБО КЛЮЧОВІ ІР-КЕЙСИ 2024</a:t>
            </a:r>
          </a:p>
        </p:txBody>
      </p:sp>
      <p:grpSp>
        <p:nvGrpSpPr>
          <p:cNvPr id="4" name="Group 4"/>
          <p:cNvGrpSpPr/>
          <p:nvPr/>
        </p:nvGrpSpPr>
        <p:grpSpPr>
          <a:xfrm>
            <a:off x="1028700" y="2625507"/>
            <a:ext cx="7172982" cy="1930814"/>
            <a:chOff x="0" y="0"/>
            <a:chExt cx="2444097" cy="657899"/>
          </a:xfrm>
        </p:grpSpPr>
        <p:sp>
          <p:nvSpPr>
            <p:cNvPr id="5" name="Freeform 5"/>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6" name="TextBox 6"/>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TextBox 7"/>
          <p:cNvSpPr txBox="1"/>
          <p:nvPr/>
        </p:nvSpPr>
        <p:spPr>
          <a:xfrm>
            <a:off x="1983044" y="2675042"/>
            <a:ext cx="5926634" cy="1688832"/>
          </a:xfrm>
          <a:prstGeom prst="rect">
            <a:avLst/>
          </a:prstGeom>
        </p:spPr>
        <p:txBody>
          <a:bodyPr lIns="0" tIns="0" rIns="0" bIns="0" rtlCol="0" anchor="t">
            <a:spAutoFit/>
          </a:bodyPr>
          <a:lstStyle/>
          <a:p>
            <a:pPr algn="just">
              <a:lnSpc>
                <a:spcPts val="1901"/>
              </a:lnSpc>
            </a:pPr>
            <a:endParaRPr/>
          </a:p>
          <a:p>
            <a:pPr algn="just">
              <a:lnSpc>
                <a:spcPts val="1901"/>
              </a:lnSpc>
            </a:pPr>
            <a:endParaRPr/>
          </a:p>
          <a:p>
            <a:pPr algn="just">
              <a:lnSpc>
                <a:spcPts val="1901"/>
              </a:lnSpc>
            </a:pPr>
            <a:r>
              <a:rPr lang="en-US" sz="1728">
                <a:solidFill>
                  <a:srgbClr val="FFFFFF"/>
                </a:solidFill>
                <a:latin typeface="Poppins"/>
                <a:ea typeface="Poppins"/>
                <a:cs typeface="Poppins"/>
                <a:sym typeface="Poppins"/>
              </a:rPr>
              <a:t>Постанова КГС ВС від 01.02.2024 у справі № 910/2059/20 за позовом Камініон Холдінгс Лімітед” до Олікон АВ, Укрноіві про визнання патенту недійсним: “захисту підлягає не лише порушене субʼєктивне право, а й охоронюваний законом інтерес”</a:t>
            </a:r>
          </a:p>
        </p:txBody>
      </p:sp>
      <p:grpSp>
        <p:nvGrpSpPr>
          <p:cNvPr id="8" name="Group 8"/>
          <p:cNvGrpSpPr/>
          <p:nvPr/>
        </p:nvGrpSpPr>
        <p:grpSpPr>
          <a:xfrm>
            <a:off x="1028700" y="4908746"/>
            <a:ext cx="7172982" cy="1930814"/>
            <a:chOff x="0" y="0"/>
            <a:chExt cx="2444097" cy="657899"/>
          </a:xfrm>
        </p:grpSpPr>
        <p:sp>
          <p:nvSpPr>
            <p:cNvPr id="9" name="Freeform 9"/>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10" name="TextBox 10"/>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TextBox 11"/>
          <p:cNvSpPr txBox="1"/>
          <p:nvPr/>
        </p:nvSpPr>
        <p:spPr>
          <a:xfrm>
            <a:off x="1983044" y="5118296"/>
            <a:ext cx="5926634" cy="1631014"/>
          </a:xfrm>
          <a:prstGeom prst="rect">
            <a:avLst/>
          </a:prstGeom>
        </p:spPr>
        <p:txBody>
          <a:bodyPr lIns="0" tIns="0" rIns="0" bIns="0" rtlCol="0" anchor="t">
            <a:spAutoFit/>
          </a:bodyPr>
          <a:lstStyle/>
          <a:p>
            <a:pPr algn="just">
              <a:lnSpc>
                <a:spcPts val="1843"/>
              </a:lnSpc>
            </a:pPr>
            <a:r>
              <a:rPr lang="en-US" sz="1676">
                <a:solidFill>
                  <a:srgbClr val="FFFFFF"/>
                </a:solidFill>
                <a:latin typeface="Poppins"/>
                <a:ea typeface="Poppins"/>
                <a:cs typeface="Poppins"/>
                <a:sym typeface="Poppins"/>
              </a:rPr>
              <a:t>Постанова КГС ВС від 23.01.24 у справі № 910/10548/22 за позовом КП “ГІОЦ” до Укрноіві, ТОВ “Діджітал Солюшнс” про визнання недійсним свідоцтва на комбіновану ТМ - висновок про наслідки відсутності висновку про застосування рішення ОМС у ІР-спорі для відкриття касаційного провадження за п. 3 ч. 2 ст. 287 ГПК України</a:t>
            </a:r>
          </a:p>
        </p:txBody>
      </p:sp>
      <p:grpSp>
        <p:nvGrpSpPr>
          <p:cNvPr id="12" name="Group 12"/>
          <p:cNvGrpSpPr/>
          <p:nvPr/>
        </p:nvGrpSpPr>
        <p:grpSpPr>
          <a:xfrm>
            <a:off x="1028700" y="7191986"/>
            <a:ext cx="7172982" cy="1930814"/>
            <a:chOff x="0" y="0"/>
            <a:chExt cx="2444097" cy="657899"/>
          </a:xfrm>
        </p:grpSpPr>
        <p:sp>
          <p:nvSpPr>
            <p:cNvPr id="13" name="Freeform 13"/>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14" name="TextBox 14"/>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TextBox 15"/>
          <p:cNvSpPr txBox="1"/>
          <p:nvPr/>
        </p:nvSpPr>
        <p:spPr>
          <a:xfrm>
            <a:off x="1983044" y="7400592"/>
            <a:ext cx="5926634" cy="1631014"/>
          </a:xfrm>
          <a:prstGeom prst="rect">
            <a:avLst/>
          </a:prstGeom>
        </p:spPr>
        <p:txBody>
          <a:bodyPr lIns="0" tIns="0" rIns="0" bIns="0" rtlCol="0" anchor="t">
            <a:spAutoFit/>
          </a:bodyPr>
          <a:lstStyle/>
          <a:p>
            <a:pPr algn="just">
              <a:lnSpc>
                <a:spcPts val="1843"/>
              </a:lnSpc>
            </a:pPr>
            <a:r>
              <a:rPr lang="en-US" sz="1676">
                <a:solidFill>
                  <a:srgbClr val="FFFFFF"/>
                </a:solidFill>
                <a:latin typeface="Poppins"/>
                <a:ea typeface="Poppins"/>
                <a:cs typeface="Poppins"/>
                <a:sym typeface="Poppins"/>
              </a:rPr>
              <a:t>Постанова КГС ВС від 14.03.2024 у справі № 910/10373/22 за позовом ТОВ “Брайтфʼюче Ессет Менеджмент” до Укрноіві про визнання дій протиправними, - державна реєстрація виключних майнових прав на ТМ на імʼя компанії з управління активами не суперечить НПА, у яких врегульовано питання інститутів спільного інвестування пайового фонду</a:t>
            </a:r>
          </a:p>
        </p:txBody>
      </p:sp>
      <p:sp>
        <p:nvSpPr>
          <p:cNvPr id="16" name="Freeform 16"/>
          <p:cNvSpPr/>
          <p:nvPr/>
        </p:nvSpPr>
        <p:spPr>
          <a:xfrm rot="1763849">
            <a:off x="5938568" y="-3483525"/>
            <a:ext cx="6410865" cy="6443080"/>
          </a:xfrm>
          <a:custGeom>
            <a:avLst/>
            <a:gdLst/>
            <a:ahLst/>
            <a:cxnLst/>
            <a:rect l="l" t="t" r="r" b="b"/>
            <a:pathLst>
              <a:path w="6410865" h="6443080">
                <a:moveTo>
                  <a:pt x="0" y="0"/>
                </a:moveTo>
                <a:lnTo>
                  <a:pt x="6410864" y="0"/>
                </a:lnTo>
                <a:lnTo>
                  <a:pt x="6410864" y="6443080"/>
                </a:lnTo>
                <a:lnTo>
                  <a:pt x="0" y="6443080"/>
                </a:lnTo>
                <a:lnTo>
                  <a:pt x="0" y="0"/>
                </a:lnTo>
                <a:close/>
              </a:path>
            </a:pathLst>
          </a:custGeom>
          <a:blipFill>
            <a:blip r:embed="rId3"/>
            <a:stretch>
              <a:fillRect/>
            </a:stretch>
          </a:blipFill>
        </p:spPr>
        <p:txBody>
          <a:bodyPr/>
          <a:lstStyle/>
          <a:p>
            <a:endParaRPr lang="en-UA"/>
          </a:p>
        </p:txBody>
      </p:sp>
      <p:grpSp>
        <p:nvGrpSpPr>
          <p:cNvPr id="17" name="Group 17"/>
          <p:cNvGrpSpPr/>
          <p:nvPr/>
        </p:nvGrpSpPr>
        <p:grpSpPr>
          <a:xfrm>
            <a:off x="9490793" y="2777907"/>
            <a:ext cx="7172982" cy="1930814"/>
            <a:chOff x="0" y="0"/>
            <a:chExt cx="2444097" cy="657899"/>
          </a:xfrm>
        </p:grpSpPr>
        <p:sp>
          <p:nvSpPr>
            <p:cNvPr id="18" name="Freeform 18"/>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19" name="TextBox 19"/>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0" name="Group 20"/>
          <p:cNvGrpSpPr/>
          <p:nvPr/>
        </p:nvGrpSpPr>
        <p:grpSpPr>
          <a:xfrm>
            <a:off x="9490793" y="5094012"/>
            <a:ext cx="7172982" cy="1930814"/>
            <a:chOff x="0" y="0"/>
            <a:chExt cx="2444097" cy="657899"/>
          </a:xfrm>
        </p:grpSpPr>
        <p:sp>
          <p:nvSpPr>
            <p:cNvPr id="21" name="Freeform 21"/>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22" name="TextBox 22"/>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3" name="TextBox 23"/>
          <p:cNvSpPr txBox="1"/>
          <p:nvPr/>
        </p:nvSpPr>
        <p:spPr>
          <a:xfrm>
            <a:off x="10314201" y="2625507"/>
            <a:ext cx="5926634" cy="1926957"/>
          </a:xfrm>
          <a:prstGeom prst="rect">
            <a:avLst/>
          </a:prstGeom>
        </p:spPr>
        <p:txBody>
          <a:bodyPr lIns="0" tIns="0" rIns="0" bIns="0" rtlCol="0" anchor="t">
            <a:spAutoFit/>
          </a:bodyPr>
          <a:lstStyle/>
          <a:p>
            <a:pPr algn="just">
              <a:lnSpc>
                <a:spcPts val="1901"/>
              </a:lnSpc>
            </a:pPr>
            <a:endParaRPr/>
          </a:p>
          <a:p>
            <a:pPr algn="just">
              <a:lnSpc>
                <a:spcPts val="1901"/>
              </a:lnSpc>
            </a:pPr>
            <a:r>
              <a:rPr lang="en-US" sz="1728">
                <a:solidFill>
                  <a:srgbClr val="FFFFFF"/>
                </a:solidFill>
                <a:latin typeface="Poppins"/>
                <a:ea typeface="Poppins"/>
                <a:cs typeface="Poppins"/>
                <a:sym typeface="Poppins"/>
              </a:rPr>
              <a:t>Окремий блог на Supreme Observer:</a:t>
            </a:r>
          </a:p>
          <a:p>
            <a:pPr algn="just">
              <a:lnSpc>
                <a:spcPts val="1901"/>
              </a:lnSpc>
            </a:pPr>
            <a:endParaRPr lang="en-US" sz="1728">
              <a:solidFill>
                <a:srgbClr val="FFFFFF"/>
              </a:solidFill>
              <a:latin typeface="Poppins"/>
              <a:ea typeface="Poppins"/>
              <a:cs typeface="Poppins"/>
              <a:sym typeface="Poppins"/>
            </a:endParaRPr>
          </a:p>
          <a:p>
            <a:pPr algn="just">
              <a:lnSpc>
                <a:spcPts val="1901"/>
              </a:lnSpc>
            </a:pPr>
            <a:r>
              <a:rPr lang="en-US" sz="1728">
                <a:solidFill>
                  <a:srgbClr val="FFFFFF"/>
                </a:solidFill>
                <a:latin typeface="Poppins"/>
                <a:ea typeface="Poppins"/>
                <a:cs typeface="Poppins"/>
                <a:sym typeface="Poppins"/>
              </a:rPr>
              <a:t>Постанова ВП ВС від 17.04.2024 у справі №910/13988/20: “Визнання ТМ добре відомою не є самостійним способом захисту, а є умовою надання особі захисту, зокрема шляхом визнання недійсною реєстрації (свідоцтва) ТМ іншою особою</a:t>
            </a:r>
          </a:p>
        </p:txBody>
      </p:sp>
      <p:sp>
        <p:nvSpPr>
          <p:cNvPr id="24" name="TextBox 24"/>
          <p:cNvSpPr txBox="1"/>
          <p:nvPr/>
        </p:nvSpPr>
        <p:spPr>
          <a:xfrm>
            <a:off x="10314201" y="4975088"/>
            <a:ext cx="6160240" cy="1926957"/>
          </a:xfrm>
          <a:prstGeom prst="rect">
            <a:avLst/>
          </a:prstGeom>
        </p:spPr>
        <p:txBody>
          <a:bodyPr lIns="0" tIns="0" rIns="0" bIns="0" rtlCol="0" anchor="t">
            <a:spAutoFit/>
          </a:bodyPr>
          <a:lstStyle/>
          <a:p>
            <a:pPr algn="just">
              <a:lnSpc>
                <a:spcPts val="1901"/>
              </a:lnSpc>
            </a:pPr>
            <a:endParaRPr/>
          </a:p>
          <a:p>
            <a:pPr algn="just">
              <a:lnSpc>
                <a:spcPts val="1901"/>
              </a:lnSpc>
            </a:pPr>
            <a:r>
              <a:rPr lang="en-US" sz="1728">
                <a:solidFill>
                  <a:srgbClr val="FFFFFF"/>
                </a:solidFill>
                <a:latin typeface="Poppins"/>
                <a:ea typeface="Poppins"/>
                <a:cs typeface="Poppins"/>
                <a:sym typeface="Poppins"/>
              </a:rPr>
              <a:t>Постанова КГС ВС від 04.04.2024 у справі № 910/21780/21 за позовом благодійної організації до Укрноіві про визнання недійсним парва ІВ на винахід (ліки), який охороняється патентом України, - відсутність обставин, які б підтверджували наявність порушення права особи чи охоронюваного законом інтересу, є самостійною підставою для відмови у позові</a:t>
            </a:r>
          </a:p>
        </p:txBody>
      </p:sp>
      <p:grpSp>
        <p:nvGrpSpPr>
          <p:cNvPr id="25" name="Group 25"/>
          <p:cNvGrpSpPr/>
          <p:nvPr/>
        </p:nvGrpSpPr>
        <p:grpSpPr>
          <a:xfrm>
            <a:off x="9490793" y="7410117"/>
            <a:ext cx="7172982" cy="1930814"/>
            <a:chOff x="0" y="0"/>
            <a:chExt cx="2444097" cy="657899"/>
          </a:xfrm>
        </p:grpSpPr>
        <p:sp>
          <p:nvSpPr>
            <p:cNvPr id="26" name="Freeform 26"/>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27" name="TextBox 27"/>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8" name="TextBox 28"/>
          <p:cNvSpPr txBox="1"/>
          <p:nvPr/>
        </p:nvSpPr>
        <p:spPr>
          <a:xfrm>
            <a:off x="10314201" y="7376446"/>
            <a:ext cx="6160240" cy="1688832"/>
          </a:xfrm>
          <a:prstGeom prst="rect">
            <a:avLst/>
          </a:prstGeom>
        </p:spPr>
        <p:txBody>
          <a:bodyPr lIns="0" tIns="0" rIns="0" bIns="0" rtlCol="0" anchor="t">
            <a:spAutoFit/>
          </a:bodyPr>
          <a:lstStyle/>
          <a:p>
            <a:pPr algn="just">
              <a:lnSpc>
                <a:spcPts val="1901"/>
              </a:lnSpc>
            </a:pPr>
            <a:endParaRPr/>
          </a:p>
          <a:p>
            <a:pPr algn="just">
              <a:lnSpc>
                <a:spcPts val="1901"/>
              </a:lnSpc>
            </a:pPr>
            <a:r>
              <a:rPr lang="en-US" sz="1728">
                <a:solidFill>
                  <a:srgbClr val="FFFFFF"/>
                </a:solidFill>
                <a:latin typeface="Poppins"/>
                <a:ea typeface="Poppins"/>
                <a:cs typeface="Poppins"/>
                <a:sym typeface="Poppins"/>
              </a:rPr>
              <a:t>Постанова КГС ВС від 18.04.2024 у справі №910/11292/23 про застосування розпорядження АМКУ від 03.03.3022 “Про деякі питання організації діяльності АМКУ в умовах воєнного стану до припинення чи скасування воєнного стану” в контексті наявності чи відсутності обставин для зупинення перебігу строків надання інформації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391728" y="628233"/>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2"/>
            <a:stretch>
              <a:fillRect/>
            </a:stretch>
          </a:blipFill>
          <a:ln cap="rnd">
            <a:noFill/>
            <a:prstDash val="solid"/>
            <a:round/>
          </a:ln>
        </p:spPr>
        <p:txBody>
          <a:bodyPr/>
          <a:lstStyle/>
          <a:p>
            <a:endParaRPr lang="en-UA"/>
          </a:p>
        </p:txBody>
      </p:sp>
      <p:sp>
        <p:nvSpPr>
          <p:cNvPr id="3" name="TextBox 3"/>
          <p:cNvSpPr txBox="1"/>
          <p:nvPr/>
        </p:nvSpPr>
        <p:spPr>
          <a:xfrm>
            <a:off x="1234522" y="620075"/>
            <a:ext cx="13655767" cy="1723539"/>
          </a:xfrm>
          <a:prstGeom prst="rect">
            <a:avLst/>
          </a:prstGeom>
        </p:spPr>
        <p:txBody>
          <a:bodyPr lIns="0" tIns="0" rIns="0" bIns="0" rtlCol="0" anchor="t">
            <a:spAutoFit/>
          </a:bodyPr>
          <a:lstStyle/>
          <a:p>
            <a:pPr algn="l">
              <a:lnSpc>
                <a:spcPts val="6851"/>
              </a:lnSpc>
            </a:pPr>
            <a:r>
              <a:rPr lang="en-US" sz="4894" b="1" spc="606">
                <a:solidFill>
                  <a:srgbClr val="FFFFFF"/>
                </a:solidFill>
                <a:latin typeface="Arimo Bold"/>
                <a:ea typeface="Arimo Bold"/>
                <a:cs typeface="Arimo Bold"/>
                <a:sym typeface="Arimo Bold"/>
              </a:rPr>
              <a:t>ПОКИ ВСПІВ... НЕ ВСПІВ</a:t>
            </a:r>
          </a:p>
          <a:p>
            <a:pPr algn="l">
              <a:lnSpc>
                <a:spcPts val="6851"/>
              </a:lnSpc>
            </a:pPr>
            <a:r>
              <a:rPr lang="en-US" sz="4894" b="1" spc="606">
                <a:solidFill>
                  <a:srgbClr val="FFFFFF"/>
                </a:solidFill>
                <a:latin typeface="Arimo Bold"/>
                <a:ea typeface="Arimo Bold"/>
                <a:cs typeface="Arimo Bold"/>
                <a:sym typeface="Arimo Bold"/>
              </a:rPr>
              <a:t>АБО КЛЮЧОВІ ІР-КЕЙСИ 2024</a:t>
            </a:r>
          </a:p>
        </p:txBody>
      </p:sp>
      <p:grpSp>
        <p:nvGrpSpPr>
          <p:cNvPr id="4" name="Group 4"/>
          <p:cNvGrpSpPr/>
          <p:nvPr/>
        </p:nvGrpSpPr>
        <p:grpSpPr>
          <a:xfrm>
            <a:off x="1028700" y="2625507"/>
            <a:ext cx="7172982" cy="2035667"/>
            <a:chOff x="0" y="0"/>
            <a:chExt cx="2444097" cy="693626"/>
          </a:xfrm>
        </p:grpSpPr>
        <p:sp>
          <p:nvSpPr>
            <p:cNvPr id="5" name="Freeform 5"/>
            <p:cNvSpPr/>
            <p:nvPr/>
          </p:nvSpPr>
          <p:spPr>
            <a:xfrm>
              <a:off x="0" y="0"/>
              <a:ext cx="2444097" cy="693626"/>
            </a:xfrm>
            <a:custGeom>
              <a:avLst/>
              <a:gdLst/>
              <a:ahLst/>
              <a:cxnLst/>
              <a:rect l="l" t="t" r="r" b="b"/>
              <a:pathLst>
                <a:path w="2444097" h="693626">
                  <a:moveTo>
                    <a:pt x="55045" y="0"/>
                  </a:moveTo>
                  <a:lnTo>
                    <a:pt x="2389052" y="0"/>
                  </a:lnTo>
                  <a:cubicBezTo>
                    <a:pt x="2419452" y="0"/>
                    <a:pt x="2444097" y="24645"/>
                    <a:pt x="2444097" y="55045"/>
                  </a:cubicBezTo>
                  <a:lnTo>
                    <a:pt x="2444097" y="638581"/>
                  </a:lnTo>
                  <a:cubicBezTo>
                    <a:pt x="2444097" y="653180"/>
                    <a:pt x="2438297" y="667181"/>
                    <a:pt x="2427974" y="677504"/>
                  </a:cubicBezTo>
                  <a:cubicBezTo>
                    <a:pt x="2417651" y="687827"/>
                    <a:pt x="2403651" y="693626"/>
                    <a:pt x="2389052" y="693626"/>
                  </a:cubicBezTo>
                  <a:lnTo>
                    <a:pt x="55045" y="693626"/>
                  </a:lnTo>
                  <a:cubicBezTo>
                    <a:pt x="24645" y="693626"/>
                    <a:pt x="0" y="668981"/>
                    <a:pt x="0" y="638581"/>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6" name="TextBox 6"/>
            <p:cNvSpPr txBox="1"/>
            <p:nvPr/>
          </p:nvSpPr>
          <p:spPr>
            <a:xfrm>
              <a:off x="0" y="-57150"/>
              <a:ext cx="2444097" cy="75077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a:off x="1028700" y="4908746"/>
            <a:ext cx="7172982" cy="1930814"/>
            <a:chOff x="0" y="0"/>
            <a:chExt cx="2444097" cy="657899"/>
          </a:xfrm>
        </p:grpSpPr>
        <p:sp>
          <p:nvSpPr>
            <p:cNvPr id="8" name="Freeform 8"/>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9" name="TextBox 9"/>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1651874" y="5053884"/>
            <a:ext cx="5926634" cy="1631014"/>
          </a:xfrm>
          <a:prstGeom prst="rect">
            <a:avLst/>
          </a:prstGeom>
        </p:spPr>
        <p:txBody>
          <a:bodyPr lIns="0" tIns="0" rIns="0" bIns="0" rtlCol="0" anchor="t">
            <a:spAutoFit/>
          </a:bodyPr>
          <a:lstStyle/>
          <a:p>
            <a:pPr algn="just">
              <a:lnSpc>
                <a:spcPts val="1843"/>
              </a:lnSpc>
            </a:pPr>
            <a:r>
              <a:rPr lang="en-US" sz="1676">
                <a:solidFill>
                  <a:srgbClr val="FFFFFF"/>
                </a:solidFill>
                <a:latin typeface="Poppins"/>
                <a:ea typeface="Poppins"/>
                <a:cs typeface="Poppins"/>
                <a:sym typeface="Poppins"/>
              </a:rPr>
              <a:t>Постанова КГС ВС від 13.06.2024 у справі № 910/204/22 - чинне законодавство України не передбачає можливість подання заявки на реєстрацію лікарського засобу та отримання реєстраційного посвідчення до закінчення дії патенту. Практика застосування “правила Болар” у законодавстві країн Європи здійснюється з урахуванням особливостей, що діють в цих країнах</a:t>
            </a:r>
          </a:p>
        </p:txBody>
      </p:sp>
      <p:grpSp>
        <p:nvGrpSpPr>
          <p:cNvPr id="11" name="Group 11"/>
          <p:cNvGrpSpPr/>
          <p:nvPr/>
        </p:nvGrpSpPr>
        <p:grpSpPr>
          <a:xfrm>
            <a:off x="1028700" y="7191986"/>
            <a:ext cx="7172982" cy="1930814"/>
            <a:chOff x="0" y="0"/>
            <a:chExt cx="2444097" cy="657899"/>
          </a:xfrm>
        </p:grpSpPr>
        <p:sp>
          <p:nvSpPr>
            <p:cNvPr id="12" name="Freeform 12"/>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13" name="TextBox 13"/>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4" name="TextBox 14"/>
          <p:cNvSpPr txBox="1"/>
          <p:nvPr/>
        </p:nvSpPr>
        <p:spPr>
          <a:xfrm>
            <a:off x="1651874" y="7544272"/>
            <a:ext cx="5926634" cy="1173814"/>
          </a:xfrm>
          <a:prstGeom prst="rect">
            <a:avLst/>
          </a:prstGeom>
        </p:spPr>
        <p:txBody>
          <a:bodyPr lIns="0" tIns="0" rIns="0" bIns="0" rtlCol="0" anchor="t">
            <a:spAutoFit/>
          </a:bodyPr>
          <a:lstStyle/>
          <a:p>
            <a:pPr algn="just">
              <a:lnSpc>
                <a:spcPts val="1843"/>
              </a:lnSpc>
            </a:pPr>
            <a:r>
              <a:rPr lang="en-US" sz="1676">
                <a:solidFill>
                  <a:srgbClr val="FFFFFF"/>
                </a:solidFill>
                <a:latin typeface="Poppins"/>
                <a:ea typeface="Poppins"/>
                <a:cs typeface="Poppins"/>
                <a:sym typeface="Poppins"/>
              </a:rPr>
              <a:t>Постанова КГС ВС від 11.07.2024 у справі № 910/11011/23 - заборона, як спосіб захисту порушеного авторського права може бути застосована судом на майбутнє, оскільки направлена на недопущення порушень саме у майбутньому</a:t>
            </a:r>
          </a:p>
        </p:txBody>
      </p:sp>
      <p:sp>
        <p:nvSpPr>
          <p:cNvPr id="15" name="Freeform 15"/>
          <p:cNvSpPr/>
          <p:nvPr/>
        </p:nvSpPr>
        <p:spPr>
          <a:xfrm rot="1763849">
            <a:off x="5938568" y="-3483525"/>
            <a:ext cx="6410865" cy="6443080"/>
          </a:xfrm>
          <a:custGeom>
            <a:avLst/>
            <a:gdLst/>
            <a:ahLst/>
            <a:cxnLst/>
            <a:rect l="l" t="t" r="r" b="b"/>
            <a:pathLst>
              <a:path w="6410865" h="6443080">
                <a:moveTo>
                  <a:pt x="0" y="0"/>
                </a:moveTo>
                <a:lnTo>
                  <a:pt x="6410864" y="0"/>
                </a:lnTo>
                <a:lnTo>
                  <a:pt x="6410864" y="6443080"/>
                </a:lnTo>
                <a:lnTo>
                  <a:pt x="0" y="6443080"/>
                </a:lnTo>
                <a:lnTo>
                  <a:pt x="0" y="0"/>
                </a:lnTo>
                <a:close/>
              </a:path>
            </a:pathLst>
          </a:custGeom>
          <a:blipFill>
            <a:blip r:embed="rId3"/>
            <a:stretch>
              <a:fillRect/>
            </a:stretch>
          </a:blipFill>
        </p:spPr>
        <p:txBody>
          <a:bodyPr/>
          <a:lstStyle/>
          <a:p>
            <a:endParaRPr lang="en-UA"/>
          </a:p>
        </p:txBody>
      </p:sp>
      <p:grpSp>
        <p:nvGrpSpPr>
          <p:cNvPr id="16" name="Group 16"/>
          <p:cNvGrpSpPr/>
          <p:nvPr/>
        </p:nvGrpSpPr>
        <p:grpSpPr>
          <a:xfrm>
            <a:off x="9490793" y="2777907"/>
            <a:ext cx="7172982" cy="1930814"/>
            <a:chOff x="0" y="0"/>
            <a:chExt cx="2444097" cy="657899"/>
          </a:xfrm>
        </p:grpSpPr>
        <p:sp>
          <p:nvSpPr>
            <p:cNvPr id="17" name="Freeform 17"/>
            <p:cNvSpPr/>
            <p:nvPr/>
          </p:nvSpPr>
          <p:spPr>
            <a:xfrm>
              <a:off x="0" y="0"/>
              <a:ext cx="2444097" cy="657899"/>
            </a:xfrm>
            <a:custGeom>
              <a:avLst/>
              <a:gdLst/>
              <a:ahLst/>
              <a:cxnLst/>
              <a:rect l="l" t="t" r="r" b="b"/>
              <a:pathLst>
                <a:path w="2444097" h="657899">
                  <a:moveTo>
                    <a:pt x="55045" y="0"/>
                  </a:moveTo>
                  <a:lnTo>
                    <a:pt x="2389052" y="0"/>
                  </a:lnTo>
                  <a:cubicBezTo>
                    <a:pt x="2419452" y="0"/>
                    <a:pt x="2444097" y="24645"/>
                    <a:pt x="2444097" y="55045"/>
                  </a:cubicBezTo>
                  <a:lnTo>
                    <a:pt x="2444097" y="602854"/>
                  </a:lnTo>
                  <a:cubicBezTo>
                    <a:pt x="2444097" y="617453"/>
                    <a:pt x="2438297" y="631454"/>
                    <a:pt x="2427974" y="641777"/>
                  </a:cubicBezTo>
                  <a:cubicBezTo>
                    <a:pt x="2417651" y="652100"/>
                    <a:pt x="2403651" y="657899"/>
                    <a:pt x="2389052" y="657899"/>
                  </a:cubicBezTo>
                  <a:lnTo>
                    <a:pt x="55045" y="657899"/>
                  </a:lnTo>
                  <a:cubicBezTo>
                    <a:pt x="24645" y="657899"/>
                    <a:pt x="0" y="633254"/>
                    <a:pt x="0" y="602854"/>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18" name="TextBox 18"/>
            <p:cNvSpPr txBox="1"/>
            <p:nvPr/>
          </p:nvSpPr>
          <p:spPr>
            <a:xfrm>
              <a:off x="0" y="-57150"/>
              <a:ext cx="2444097" cy="71504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9" name="Group 19"/>
          <p:cNvGrpSpPr/>
          <p:nvPr/>
        </p:nvGrpSpPr>
        <p:grpSpPr>
          <a:xfrm>
            <a:off x="9490793" y="5094012"/>
            <a:ext cx="7172982" cy="3899778"/>
            <a:chOff x="0" y="0"/>
            <a:chExt cx="2444097" cy="1328797"/>
          </a:xfrm>
        </p:grpSpPr>
        <p:sp>
          <p:nvSpPr>
            <p:cNvPr id="20" name="Freeform 20"/>
            <p:cNvSpPr/>
            <p:nvPr/>
          </p:nvSpPr>
          <p:spPr>
            <a:xfrm>
              <a:off x="0" y="0"/>
              <a:ext cx="2444097" cy="1328797"/>
            </a:xfrm>
            <a:custGeom>
              <a:avLst/>
              <a:gdLst/>
              <a:ahLst/>
              <a:cxnLst/>
              <a:rect l="l" t="t" r="r" b="b"/>
              <a:pathLst>
                <a:path w="2444097" h="1328797">
                  <a:moveTo>
                    <a:pt x="55045" y="0"/>
                  </a:moveTo>
                  <a:lnTo>
                    <a:pt x="2389052" y="0"/>
                  </a:lnTo>
                  <a:cubicBezTo>
                    <a:pt x="2419452" y="0"/>
                    <a:pt x="2444097" y="24645"/>
                    <a:pt x="2444097" y="55045"/>
                  </a:cubicBezTo>
                  <a:lnTo>
                    <a:pt x="2444097" y="1273752"/>
                  </a:lnTo>
                  <a:cubicBezTo>
                    <a:pt x="2444097" y="1304152"/>
                    <a:pt x="2419452" y="1328797"/>
                    <a:pt x="2389052" y="1328797"/>
                  </a:cubicBezTo>
                  <a:lnTo>
                    <a:pt x="55045" y="1328797"/>
                  </a:lnTo>
                  <a:cubicBezTo>
                    <a:pt x="24645" y="1328797"/>
                    <a:pt x="0" y="1304152"/>
                    <a:pt x="0" y="1273752"/>
                  </a:cubicBezTo>
                  <a:lnTo>
                    <a:pt x="0" y="55045"/>
                  </a:lnTo>
                  <a:cubicBezTo>
                    <a:pt x="0" y="24645"/>
                    <a:pt x="24645" y="0"/>
                    <a:pt x="55045" y="0"/>
                  </a:cubicBezTo>
                  <a:close/>
                </a:path>
              </a:pathLst>
            </a:custGeom>
            <a:gradFill rotWithShape="1">
              <a:gsLst>
                <a:gs pos="0">
                  <a:srgbClr val="FF579E">
                    <a:alpha val="100000"/>
                  </a:srgbClr>
                </a:gs>
                <a:gs pos="100000">
                  <a:srgbClr val="721A9B">
                    <a:alpha val="100000"/>
                  </a:srgbClr>
                </a:gs>
              </a:gsLst>
              <a:lin ang="2700000"/>
            </a:gradFill>
            <a:ln cap="rnd">
              <a:noFill/>
              <a:prstDash val="solid"/>
              <a:round/>
            </a:ln>
          </p:spPr>
          <p:txBody>
            <a:bodyPr/>
            <a:lstStyle/>
            <a:p>
              <a:endParaRPr lang="en-UA"/>
            </a:p>
          </p:txBody>
        </p:sp>
        <p:sp>
          <p:nvSpPr>
            <p:cNvPr id="21" name="TextBox 21"/>
            <p:cNvSpPr txBox="1"/>
            <p:nvPr/>
          </p:nvSpPr>
          <p:spPr>
            <a:xfrm>
              <a:off x="0" y="-57150"/>
              <a:ext cx="2444097" cy="138594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2" name="TextBox 22"/>
          <p:cNvSpPr txBox="1"/>
          <p:nvPr/>
        </p:nvSpPr>
        <p:spPr>
          <a:xfrm>
            <a:off x="9741085" y="2625507"/>
            <a:ext cx="6733355" cy="1926957"/>
          </a:xfrm>
          <a:prstGeom prst="rect">
            <a:avLst/>
          </a:prstGeom>
        </p:spPr>
        <p:txBody>
          <a:bodyPr lIns="0" tIns="0" rIns="0" bIns="0" rtlCol="0" anchor="t">
            <a:spAutoFit/>
          </a:bodyPr>
          <a:lstStyle/>
          <a:p>
            <a:pPr algn="just">
              <a:lnSpc>
                <a:spcPts val="1901"/>
              </a:lnSpc>
            </a:pPr>
            <a:endParaRPr/>
          </a:p>
          <a:p>
            <a:pPr algn="just">
              <a:lnSpc>
                <a:spcPts val="1901"/>
              </a:lnSpc>
            </a:pPr>
            <a:r>
              <a:rPr lang="en-US" sz="1728">
                <a:solidFill>
                  <a:srgbClr val="FFFFFF"/>
                </a:solidFill>
                <a:latin typeface="Poppins"/>
                <a:ea typeface="Poppins"/>
                <a:cs typeface="Poppins"/>
                <a:sym typeface="Poppins"/>
              </a:rPr>
              <a:t>Постанова КГС ВС від 20.08.2024 у справі № 910/13105/21 - розрізняльна здатність, набута шляхом використання, допускається лише за виняткових умов, зокрема коли кількість заявлених товарів та послуг є дуже обмеженою, а відповідний ринок дуже конкретний. Для реєстрації кольору як знака потрібні переконливі докази набутої розрізняльної здатності виключно кольору для заявлених товарів і послуг</a:t>
            </a:r>
          </a:p>
        </p:txBody>
      </p:sp>
      <p:sp>
        <p:nvSpPr>
          <p:cNvPr id="23" name="TextBox 23"/>
          <p:cNvSpPr txBox="1"/>
          <p:nvPr/>
        </p:nvSpPr>
        <p:spPr>
          <a:xfrm>
            <a:off x="10030537" y="4975088"/>
            <a:ext cx="6443904" cy="3831957"/>
          </a:xfrm>
          <a:prstGeom prst="rect">
            <a:avLst/>
          </a:prstGeom>
        </p:spPr>
        <p:txBody>
          <a:bodyPr lIns="0" tIns="0" rIns="0" bIns="0" rtlCol="0" anchor="t">
            <a:spAutoFit/>
          </a:bodyPr>
          <a:lstStyle/>
          <a:p>
            <a:pPr algn="just">
              <a:lnSpc>
                <a:spcPts val="1901"/>
              </a:lnSpc>
            </a:pPr>
            <a:endParaRPr/>
          </a:p>
          <a:p>
            <a:pPr algn="just">
              <a:lnSpc>
                <a:spcPts val="1901"/>
              </a:lnSpc>
            </a:pPr>
            <a:r>
              <a:rPr lang="en-US" sz="1728">
                <a:solidFill>
                  <a:srgbClr val="FFFFFF"/>
                </a:solidFill>
                <a:latin typeface="Poppins"/>
                <a:ea typeface="Poppins"/>
                <a:cs typeface="Poppins"/>
                <a:sym typeface="Poppins"/>
              </a:rPr>
              <a:t>Постанова КГС ВС від 17.09.2024 у справі № 910/3022/22 за позовом Ошадбанка до АТ “Міжнародний резервний банк” про стягнення збитків у сумі 390 255 270,00 грн, - складно віднайти правові висновки за сукупністю суджень зокрема про те, що питання щодо незаконності використання відповідачем ТМ не було предметом спору та не встановлювалось у справі № 910/570/16 про визнання визнання недійсними ряду належним відповідачу свідоцтв на знак для товарів і послуг та встановлення заборони незаконно використовувати належну позивачу Торговельну марку. </a:t>
            </a:r>
          </a:p>
          <a:p>
            <a:pPr algn="just">
              <a:lnSpc>
                <a:spcPts val="1901"/>
              </a:lnSpc>
            </a:pPr>
            <a:r>
              <a:rPr lang="en-US" sz="1728">
                <a:solidFill>
                  <a:srgbClr val="FFFFFF"/>
                </a:solidFill>
                <a:latin typeface="Poppins"/>
                <a:ea typeface="Poppins"/>
                <a:cs typeface="Poppins"/>
                <a:sym typeface="Poppins"/>
              </a:rPr>
              <a:t>Окрім того, з постанови вбачається застосування загального підходу до обрахунку розміру упущеної вигоди без урахування того, що шкоди виникла не з договірних правовідносин.</a:t>
            </a:r>
          </a:p>
        </p:txBody>
      </p:sp>
      <p:sp>
        <p:nvSpPr>
          <p:cNvPr id="24" name="TextBox 24"/>
          <p:cNvSpPr txBox="1"/>
          <p:nvPr/>
        </p:nvSpPr>
        <p:spPr>
          <a:xfrm>
            <a:off x="1651874" y="2543640"/>
            <a:ext cx="6410532" cy="2050147"/>
          </a:xfrm>
          <a:prstGeom prst="rect">
            <a:avLst/>
          </a:prstGeom>
        </p:spPr>
        <p:txBody>
          <a:bodyPr lIns="0" tIns="0" rIns="0" bIns="0" rtlCol="0" anchor="t">
            <a:spAutoFit/>
          </a:bodyPr>
          <a:lstStyle/>
          <a:p>
            <a:pPr algn="just">
              <a:lnSpc>
                <a:spcPts val="1901"/>
              </a:lnSpc>
            </a:pPr>
            <a:endParaRPr/>
          </a:p>
          <a:p>
            <a:pPr algn="just">
              <a:lnSpc>
                <a:spcPts val="1901"/>
              </a:lnSpc>
            </a:pPr>
            <a:r>
              <a:rPr lang="en-US" sz="1728">
                <a:solidFill>
                  <a:srgbClr val="FFFFFF"/>
                </a:solidFill>
                <a:latin typeface="Poppins"/>
                <a:ea typeface="Poppins"/>
                <a:cs typeface="Poppins"/>
                <a:sym typeface="Poppins"/>
              </a:rPr>
              <a:t>Окремий блог на Supreme Observer:</a:t>
            </a:r>
          </a:p>
          <a:p>
            <a:pPr algn="just">
              <a:lnSpc>
                <a:spcPts val="1901"/>
              </a:lnSpc>
            </a:pPr>
            <a:endParaRPr lang="en-US" sz="1728">
              <a:solidFill>
                <a:srgbClr val="FFFFFF"/>
              </a:solidFill>
              <a:latin typeface="Poppins"/>
              <a:ea typeface="Poppins"/>
              <a:cs typeface="Poppins"/>
              <a:sym typeface="Poppins"/>
            </a:endParaRPr>
          </a:p>
          <a:p>
            <a:pPr algn="just">
              <a:lnSpc>
                <a:spcPts val="1791"/>
              </a:lnSpc>
            </a:pPr>
            <a:r>
              <a:rPr lang="en-US" sz="1628">
                <a:solidFill>
                  <a:srgbClr val="FFFFFF"/>
                </a:solidFill>
                <a:latin typeface="Poppins"/>
                <a:ea typeface="Poppins"/>
                <a:cs typeface="Poppins"/>
                <a:sym typeface="Poppins"/>
              </a:rPr>
              <a:t>Постанова КЦС ВС від 02.05.2024 у справі № 331/6402/15-ц - задоволення вимоги про встановлення факту використання винаходу (корисної моделі) чи визнання патенту залежним від іншого патенту не забезпечить відновлення порушеного права ІВ чи присікання або не допуск відповідного порушення, а може бути передумовою для інших позовів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015953" y="1178875"/>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2"/>
            <a:stretch>
              <a:fillRect/>
            </a:stretch>
          </a:blipFill>
        </p:spPr>
        <p:txBody>
          <a:bodyPr/>
          <a:lstStyle/>
          <a:p>
            <a:endParaRPr lang="en-UA"/>
          </a:p>
        </p:txBody>
      </p:sp>
      <p:sp>
        <p:nvSpPr>
          <p:cNvPr id="3" name="TextBox 3"/>
          <p:cNvSpPr txBox="1"/>
          <p:nvPr/>
        </p:nvSpPr>
        <p:spPr>
          <a:xfrm>
            <a:off x="3364643" y="1674887"/>
            <a:ext cx="13512710" cy="1155144"/>
          </a:xfrm>
          <a:prstGeom prst="rect">
            <a:avLst/>
          </a:prstGeom>
        </p:spPr>
        <p:txBody>
          <a:bodyPr lIns="0" tIns="0" rIns="0" bIns="0" rtlCol="0" anchor="t">
            <a:spAutoFit/>
          </a:bodyPr>
          <a:lstStyle/>
          <a:p>
            <a:pPr algn="ctr">
              <a:lnSpc>
                <a:spcPts val="8812"/>
              </a:lnSpc>
            </a:pPr>
            <a:r>
              <a:rPr lang="en-US" sz="8235" b="1" spc="1021">
                <a:solidFill>
                  <a:srgbClr val="FFFFFF"/>
                </a:solidFill>
                <a:latin typeface="Oswald Bold"/>
                <a:ea typeface="Oswald Bold"/>
                <a:cs typeface="Oswald Bold"/>
                <a:sym typeface="Oswald Bold"/>
              </a:rPr>
              <a:t>ІР-ПРАКТИКА І СУД ЄС</a:t>
            </a:r>
          </a:p>
        </p:txBody>
      </p:sp>
      <p:grpSp>
        <p:nvGrpSpPr>
          <p:cNvPr id="4" name="Group 4"/>
          <p:cNvGrpSpPr/>
          <p:nvPr/>
        </p:nvGrpSpPr>
        <p:grpSpPr>
          <a:xfrm>
            <a:off x="6711753" y="3679129"/>
            <a:ext cx="4860448" cy="5276311"/>
            <a:chOff x="0" y="0"/>
            <a:chExt cx="1280118" cy="1389646"/>
          </a:xfrm>
        </p:grpSpPr>
        <p:sp>
          <p:nvSpPr>
            <p:cNvPr id="5" name="Freeform 5"/>
            <p:cNvSpPr/>
            <p:nvPr/>
          </p:nvSpPr>
          <p:spPr>
            <a:xfrm>
              <a:off x="0" y="0"/>
              <a:ext cx="1280118" cy="1389646"/>
            </a:xfrm>
            <a:custGeom>
              <a:avLst/>
              <a:gdLst/>
              <a:ahLst/>
              <a:cxnLst/>
              <a:rect l="l" t="t" r="r" b="b"/>
              <a:pathLst>
                <a:path w="1280118" h="1389646">
                  <a:moveTo>
                    <a:pt x="81235" y="0"/>
                  </a:moveTo>
                  <a:lnTo>
                    <a:pt x="1198883" y="0"/>
                  </a:lnTo>
                  <a:cubicBezTo>
                    <a:pt x="1243748" y="0"/>
                    <a:pt x="1280118" y="36370"/>
                    <a:pt x="1280118" y="81235"/>
                  </a:cubicBezTo>
                  <a:lnTo>
                    <a:pt x="1280118" y="1308411"/>
                  </a:lnTo>
                  <a:cubicBezTo>
                    <a:pt x="1280118" y="1329956"/>
                    <a:pt x="1271559" y="1350618"/>
                    <a:pt x="1256325" y="1365852"/>
                  </a:cubicBezTo>
                  <a:cubicBezTo>
                    <a:pt x="1241090" y="1381087"/>
                    <a:pt x="1220428" y="1389646"/>
                    <a:pt x="1198883" y="1389646"/>
                  </a:cubicBezTo>
                  <a:lnTo>
                    <a:pt x="81235" y="1389646"/>
                  </a:lnTo>
                  <a:cubicBezTo>
                    <a:pt x="59690" y="1389646"/>
                    <a:pt x="39028" y="1381087"/>
                    <a:pt x="23793" y="1365852"/>
                  </a:cubicBezTo>
                  <a:cubicBezTo>
                    <a:pt x="8559" y="1350618"/>
                    <a:pt x="0" y="1329956"/>
                    <a:pt x="0" y="1308411"/>
                  </a:cubicBezTo>
                  <a:lnTo>
                    <a:pt x="0" y="81235"/>
                  </a:lnTo>
                  <a:cubicBezTo>
                    <a:pt x="0" y="59690"/>
                    <a:pt x="8559" y="39028"/>
                    <a:pt x="23793" y="23793"/>
                  </a:cubicBezTo>
                  <a:cubicBezTo>
                    <a:pt x="39028" y="8559"/>
                    <a:pt x="59690" y="0"/>
                    <a:pt x="81235" y="0"/>
                  </a:cubicBezTo>
                  <a:close/>
                </a:path>
              </a:pathLst>
            </a:custGeom>
            <a:gradFill rotWithShape="1">
              <a:gsLst>
                <a:gs pos="0">
                  <a:srgbClr val="FF579E">
                    <a:alpha val="100000"/>
                  </a:srgbClr>
                </a:gs>
                <a:gs pos="100000">
                  <a:srgbClr val="721A9B">
                    <a:alpha val="100000"/>
                  </a:srgbClr>
                </a:gs>
              </a:gsLst>
              <a:lin ang="2700000"/>
            </a:gradFill>
          </p:spPr>
          <p:txBody>
            <a:bodyPr/>
            <a:lstStyle/>
            <a:p>
              <a:endParaRPr lang="en-UA"/>
            </a:p>
          </p:txBody>
        </p:sp>
        <p:sp>
          <p:nvSpPr>
            <p:cNvPr id="6" name="TextBox 6"/>
            <p:cNvSpPr txBox="1"/>
            <p:nvPr/>
          </p:nvSpPr>
          <p:spPr>
            <a:xfrm>
              <a:off x="0" y="-57150"/>
              <a:ext cx="1280118" cy="1446796"/>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398852" y="3679129"/>
            <a:ext cx="4860448" cy="5276311"/>
            <a:chOff x="0" y="0"/>
            <a:chExt cx="1280118" cy="1389646"/>
          </a:xfrm>
        </p:grpSpPr>
        <p:sp>
          <p:nvSpPr>
            <p:cNvPr id="8" name="Freeform 8"/>
            <p:cNvSpPr/>
            <p:nvPr/>
          </p:nvSpPr>
          <p:spPr>
            <a:xfrm>
              <a:off x="0" y="0"/>
              <a:ext cx="1280118" cy="1389646"/>
            </a:xfrm>
            <a:custGeom>
              <a:avLst/>
              <a:gdLst/>
              <a:ahLst/>
              <a:cxnLst/>
              <a:rect l="l" t="t" r="r" b="b"/>
              <a:pathLst>
                <a:path w="1280118" h="1389646">
                  <a:moveTo>
                    <a:pt x="81235" y="0"/>
                  </a:moveTo>
                  <a:lnTo>
                    <a:pt x="1198883" y="0"/>
                  </a:lnTo>
                  <a:cubicBezTo>
                    <a:pt x="1243748" y="0"/>
                    <a:pt x="1280118" y="36370"/>
                    <a:pt x="1280118" y="81235"/>
                  </a:cubicBezTo>
                  <a:lnTo>
                    <a:pt x="1280118" y="1308411"/>
                  </a:lnTo>
                  <a:cubicBezTo>
                    <a:pt x="1280118" y="1329956"/>
                    <a:pt x="1271559" y="1350618"/>
                    <a:pt x="1256325" y="1365852"/>
                  </a:cubicBezTo>
                  <a:cubicBezTo>
                    <a:pt x="1241090" y="1381087"/>
                    <a:pt x="1220428" y="1389646"/>
                    <a:pt x="1198883" y="1389646"/>
                  </a:cubicBezTo>
                  <a:lnTo>
                    <a:pt x="81235" y="1389646"/>
                  </a:lnTo>
                  <a:cubicBezTo>
                    <a:pt x="59690" y="1389646"/>
                    <a:pt x="39028" y="1381087"/>
                    <a:pt x="23793" y="1365852"/>
                  </a:cubicBezTo>
                  <a:cubicBezTo>
                    <a:pt x="8559" y="1350618"/>
                    <a:pt x="0" y="1329956"/>
                    <a:pt x="0" y="1308411"/>
                  </a:cubicBezTo>
                  <a:lnTo>
                    <a:pt x="0" y="81235"/>
                  </a:lnTo>
                  <a:cubicBezTo>
                    <a:pt x="0" y="59690"/>
                    <a:pt x="8559" y="39028"/>
                    <a:pt x="23793" y="23793"/>
                  </a:cubicBezTo>
                  <a:cubicBezTo>
                    <a:pt x="39028" y="8559"/>
                    <a:pt x="59690" y="0"/>
                    <a:pt x="81235" y="0"/>
                  </a:cubicBezTo>
                  <a:close/>
                </a:path>
              </a:pathLst>
            </a:custGeom>
            <a:gradFill rotWithShape="1">
              <a:gsLst>
                <a:gs pos="0">
                  <a:srgbClr val="FF579E">
                    <a:alpha val="100000"/>
                  </a:srgbClr>
                </a:gs>
                <a:gs pos="100000">
                  <a:srgbClr val="721A9B">
                    <a:alpha val="100000"/>
                  </a:srgbClr>
                </a:gs>
              </a:gsLst>
              <a:lin ang="2700000"/>
            </a:gradFill>
          </p:spPr>
          <p:txBody>
            <a:bodyPr/>
            <a:lstStyle/>
            <a:p>
              <a:endParaRPr lang="en-UA"/>
            </a:p>
          </p:txBody>
        </p:sp>
        <p:sp>
          <p:nvSpPr>
            <p:cNvPr id="9" name="TextBox 9"/>
            <p:cNvSpPr txBox="1"/>
            <p:nvPr/>
          </p:nvSpPr>
          <p:spPr>
            <a:xfrm>
              <a:off x="0" y="-57150"/>
              <a:ext cx="1280118" cy="144679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1763849">
            <a:off x="-1694361" y="-3221540"/>
            <a:ext cx="6410865" cy="6443080"/>
          </a:xfrm>
          <a:custGeom>
            <a:avLst/>
            <a:gdLst/>
            <a:ahLst/>
            <a:cxnLst/>
            <a:rect l="l" t="t" r="r" b="b"/>
            <a:pathLst>
              <a:path w="6410865" h="6443080">
                <a:moveTo>
                  <a:pt x="0" y="0"/>
                </a:moveTo>
                <a:lnTo>
                  <a:pt x="6410865" y="0"/>
                </a:lnTo>
                <a:lnTo>
                  <a:pt x="6410865" y="6443080"/>
                </a:lnTo>
                <a:lnTo>
                  <a:pt x="0" y="6443080"/>
                </a:lnTo>
                <a:lnTo>
                  <a:pt x="0" y="0"/>
                </a:lnTo>
                <a:close/>
              </a:path>
            </a:pathLst>
          </a:custGeom>
          <a:blipFill>
            <a:blip r:embed="rId3"/>
            <a:stretch>
              <a:fillRect/>
            </a:stretch>
          </a:blipFill>
        </p:spPr>
        <p:txBody>
          <a:bodyPr/>
          <a:lstStyle/>
          <a:p>
            <a:endParaRPr lang="en-UA"/>
          </a:p>
        </p:txBody>
      </p:sp>
      <p:sp>
        <p:nvSpPr>
          <p:cNvPr id="11" name="Freeform 11"/>
          <p:cNvSpPr/>
          <p:nvPr/>
        </p:nvSpPr>
        <p:spPr>
          <a:xfrm rot="1656588">
            <a:off x="-2196215" y="-5154616"/>
            <a:ext cx="9062849" cy="11328561"/>
          </a:xfrm>
          <a:custGeom>
            <a:avLst/>
            <a:gdLst/>
            <a:ahLst/>
            <a:cxnLst/>
            <a:rect l="l" t="t" r="r" b="b"/>
            <a:pathLst>
              <a:path w="9062849" h="11328561">
                <a:moveTo>
                  <a:pt x="0" y="0"/>
                </a:moveTo>
                <a:lnTo>
                  <a:pt x="9062849" y="0"/>
                </a:lnTo>
                <a:lnTo>
                  <a:pt x="9062849" y="11328561"/>
                </a:lnTo>
                <a:lnTo>
                  <a:pt x="0" y="11328561"/>
                </a:lnTo>
                <a:lnTo>
                  <a:pt x="0" y="0"/>
                </a:lnTo>
                <a:close/>
              </a:path>
            </a:pathLst>
          </a:custGeom>
          <a:blipFill>
            <a:blip r:embed="rId4"/>
            <a:stretch>
              <a:fillRect l="-11696" r="-11696"/>
            </a:stretch>
          </a:blipFill>
        </p:spPr>
        <p:txBody>
          <a:bodyPr/>
          <a:lstStyle/>
          <a:p>
            <a:endParaRPr lang="en-UA"/>
          </a:p>
        </p:txBody>
      </p:sp>
      <p:sp>
        <p:nvSpPr>
          <p:cNvPr id="12" name="TextBox 12"/>
          <p:cNvSpPr txBox="1"/>
          <p:nvPr/>
        </p:nvSpPr>
        <p:spPr>
          <a:xfrm>
            <a:off x="6905761" y="4053768"/>
            <a:ext cx="4476478" cy="4517508"/>
          </a:xfrm>
          <a:prstGeom prst="rect">
            <a:avLst/>
          </a:prstGeom>
        </p:spPr>
        <p:txBody>
          <a:bodyPr lIns="0" tIns="0" rIns="0" bIns="0" rtlCol="0" anchor="t">
            <a:spAutoFit/>
          </a:bodyPr>
          <a:lstStyle/>
          <a:p>
            <a:pPr algn="just">
              <a:lnSpc>
                <a:spcPts val="1880"/>
              </a:lnSpc>
            </a:pPr>
            <a:r>
              <a:rPr lang="en-US" sz="1709">
                <a:solidFill>
                  <a:srgbClr val="FFFFFF"/>
                </a:solidFill>
                <a:latin typeface="Poppins"/>
                <a:ea typeface="Poppins"/>
                <a:cs typeface="Poppins"/>
                <a:sym typeface="Poppins"/>
              </a:rPr>
              <a:t>КГС ВС активно застосовує окремі норми Угоди про асоціацію як норми прямої дії з 2018 року.</a:t>
            </a:r>
          </a:p>
          <a:p>
            <a:pPr algn="just">
              <a:lnSpc>
                <a:spcPts val="1770"/>
              </a:lnSpc>
            </a:pPr>
            <a:endParaRPr lang="en-US" sz="1709">
              <a:solidFill>
                <a:srgbClr val="FFFFFF"/>
              </a:solidFill>
              <a:latin typeface="Poppins"/>
              <a:ea typeface="Poppins"/>
              <a:cs typeface="Poppins"/>
              <a:sym typeface="Poppins"/>
            </a:endParaRPr>
          </a:p>
          <a:p>
            <a:pPr algn="just">
              <a:lnSpc>
                <a:spcPts val="1880"/>
              </a:lnSpc>
            </a:pPr>
            <a:r>
              <a:rPr lang="en-US" sz="1709">
                <a:solidFill>
                  <a:srgbClr val="FFFFFF"/>
                </a:solidFill>
                <a:latin typeface="Poppins"/>
                <a:ea typeface="Poppins"/>
                <a:cs typeface="Poppins"/>
                <a:sym typeface="Poppins"/>
              </a:rPr>
              <a:t>Так, КГС ВС у постанові від 17.07.2018 у справі № 910/14972/17 підтвердив пріоритет ст. 198 Угоди про асоціацію у порівнянні з національним законодавством, а пізніше у справі № 910/4947/18 від 04.07.2019 постановив, що ст. 198 Угоди може застосовуватись як норма прямої дії, оскільки вона встановлює нові стандарти захисту прав інтелектуальної власності. </a:t>
            </a:r>
          </a:p>
          <a:p>
            <a:pPr algn="just">
              <a:lnSpc>
                <a:spcPts val="1770"/>
              </a:lnSpc>
            </a:pPr>
            <a:endParaRPr lang="en-US" sz="1709">
              <a:solidFill>
                <a:srgbClr val="FFFFFF"/>
              </a:solidFill>
              <a:latin typeface="Poppins"/>
              <a:ea typeface="Poppins"/>
              <a:cs typeface="Poppins"/>
              <a:sym typeface="Poppins"/>
            </a:endParaRPr>
          </a:p>
          <a:p>
            <a:pPr algn="just">
              <a:lnSpc>
                <a:spcPts val="1880"/>
              </a:lnSpc>
            </a:pPr>
            <a:r>
              <a:rPr lang="en-US" sz="1709">
                <a:solidFill>
                  <a:srgbClr val="FFFFFF"/>
                </a:solidFill>
                <a:latin typeface="Poppins"/>
                <a:ea typeface="Poppins"/>
                <a:cs typeface="Poppins"/>
                <a:sym typeface="Poppins"/>
              </a:rPr>
              <a:t>P.S. Разом з тим, суди кожного разу використовували різне обгрунтування того, чому норма є такою, що має пряму дію (професор Комарова Т.) </a:t>
            </a:r>
          </a:p>
        </p:txBody>
      </p:sp>
      <p:sp>
        <p:nvSpPr>
          <p:cNvPr id="13" name="TextBox 13"/>
          <p:cNvSpPr txBox="1"/>
          <p:nvPr/>
        </p:nvSpPr>
        <p:spPr>
          <a:xfrm>
            <a:off x="12768060" y="3894709"/>
            <a:ext cx="4109294" cy="6373206"/>
          </a:xfrm>
          <a:prstGeom prst="rect">
            <a:avLst/>
          </a:prstGeom>
        </p:spPr>
        <p:txBody>
          <a:bodyPr lIns="0" tIns="0" rIns="0" bIns="0" rtlCol="0" anchor="t">
            <a:spAutoFit/>
          </a:bodyPr>
          <a:lstStyle/>
          <a:p>
            <a:pPr algn="just">
              <a:lnSpc>
                <a:spcPts val="1734"/>
              </a:lnSpc>
            </a:pPr>
            <a:r>
              <a:rPr lang="en-US" sz="1577">
                <a:solidFill>
                  <a:srgbClr val="FFFFFF"/>
                </a:solidFill>
                <a:latin typeface="Poppins"/>
                <a:ea typeface="Poppins"/>
                <a:cs typeface="Poppins"/>
                <a:sym typeface="Poppins"/>
              </a:rPr>
              <a:t>КЦС ВС має інше бачення щодо практики Суду ЄС: </a:t>
            </a:r>
          </a:p>
          <a:p>
            <a:pPr algn="just">
              <a:lnSpc>
                <a:spcPts val="1734"/>
              </a:lnSpc>
            </a:pPr>
            <a:endParaRPr lang="en-US" sz="1577">
              <a:solidFill>
                <a:srgbClr val="FFFFFF"/>
              </a:solidFill>
              <a:latin typeface="Poppins"/>
              <a:ea typeface="Poppins"/>
              <a:cs typeface="Poppins"/>
              <a:sym typeface="Poppins"/>
            </a:endParaRPr>
          </a:p>
          <a:p>
            <a:pPr algn="just">
              <a:lnSpc>
                <a:spcPts val="1734"/>
              </a:lnSpc>
            </a:pPr>
            <a:r>
              <a:rPr lang="en-US" sz="1577">
                <a:solidFill>
                  <a:srgbClr val="FFFFFF"/>
                </a:solidFill>
                <a:latin typeface="Poppins"/>
                <a:ea typeface="Poppins"/>
                <a:cs typeface="Poppins"/>
                <a:sym typeface="Poppins"/>
              </a:rPr>
              <a:t>У постанові від 20.11.2020 у справі №212/116/17-ц суд виснував, що рішення Суду Європейського Союзу (European Court of Justice, ECJ) не є джерелом права національної правової системи України. </a:t>
            </a: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a:p>
            <a:pPr algn="just">
              <a:lnSpc>
                <a:spcPts val="1734"/>
              </a:lnSpc>
            </a:pPr>
            <a:r>
              <a:rPr lang="en-US" sz="1577">
                <a:solidFill>
                  <a:srgbClr val="FFFFFF"/>
                </a:solidFill>
                <a:latin typeface="Poppins"/>
                <a:ea typeface="Poppins"/>
                <a:cs typeface="Poppins"/>
                <a:sym typeface="Poppins"/>
              </a:rPr>
              <a:t>ВП ВС: </a:t>
            </a:r>
          </a:p>
          <a:p>
            <a:pPr algn="just">
              <a:lnSpc>
                <a:spcPts val="1734"/>
              </a:lnSpc>
            </a:pPr>
            <a:endParaRPr lang="en-US" sz="1577">
              <a:solidFill>
                <a:srgbClr val="FFFFFF"/>
              </a:solidFill>
              <a:latin typeface="Poppins"/>
              <a:ea typeface="Poppins"/>
              <a:cs typeface="Poppins"/>
              <a:sym typeface="Poppins"/>
            </a:endParaRPr>
          </a:p>
          <a:p>
            <a:pPr algn="just">
              <a:lnSpc>
                <a:spcPts val="1734"/>
              </a:lnSpc>
            </a:pPr>
            <a:r>
              <a:rPr lang="en-US" sz="1577">
                <a:solidFill>
                  <a:srgbClr val="FFFFFF"/>
                </a:solidFill>
                <a:latin typeface="Poppins"/>
                <a:ea typeface="Poppins"/>
                <a:cs typeface="Poppins"/>
                <a:sym typeface="Poppins"/>
              </a:rPr>
              <a:t>Відповідно до постанови  від 12.03.2019 у справі №9901/636/18 : рішення Європейського суду справедливості діють лише у межах правової системи Європейського Союзу, до членів-держав якого Україна на даний час не входить</a:t>
            </a:r>
          </a:p>
          <a:p>
            <a:pPr algn="just">
              <a:lnSpc>
                <a:spcPts val="1734"/>
              </a:lnSpc>
            </a:pPr>
            <a:endParaRPr lang="en-US" sz="1577">
              <a:solidFill>
                <a:srgbClr val="FFFFFF"/>
              </a:solidFill>
              <a:latin typeface="Poppins"/>
              <a:ea typeface="Poppins"/>
              <a:cs typeface="Poppins"/>
              <a:sym typeface="Poppins"/>
            </a:endParaRPr>
          </a:p>
          <a:p>
            <a:pPr algn="just">
              <a:lnSpc>
                <a:spcPts val="1734"/>
              </a:lnSpc>
            </a:pPr>
            <a:r>
              <a:rPr lang="en-US" sz="1577">
                <a:solidFill>
                  <a:srgbClr val="FFFFFF"/>
                </a:solidFill>
                <a:latin typeface="Poppins"/>
                <a:ea typeface="Poppins"/>
                <a:cs typeface="Poppins"/>
                <a:sym typeface="Poppins"/>
              </a:rPr>
              <a:t> </a:t>
            </a: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a:p>
            <a:pPr algn="just">
              <a:lnSpc>
                <a:spcPts val="1734"/>
              </a:lnSpc>
            </a:pPr>
            <a:endParaRPr lang="en-US" sz="1577">
              <a:solidFill>
                <a:srgbClr val="FFFFFF"/>
              </a:solidFill>
              <a:latin typeface="Poppins"/>
              <a:ea typeface="Poppins"/>
              <a:cs typeface="Poppins"/>
              <a:sym typeface="Poppins"/>
            </a:endParaRPr>
          </a:p>
        </p:txBody>
      </p:sp>
      <p:grpSp>
        <p:nvGrpSpPr>
          <p:cNvPr id="14" name="Group 14"/>
          <p:cNvGrpSpPr/>
          <p:nvPr/>
        </p:nvGrpSpPr>
        <p:grpSpPr>
          <a:xfrm>
            <a:off x="1367128" y="3679129"/>
            <a:ext cx="4517973" cy="5273623"/>
            <a:chOff x="0" y="0"/>
            <a:chExt cx="812800" cy="948744"/>
          </a:xfrm>
        </p:grpSpPr>
        <p:sp>
          <p:nvSpPr>
            <p:cNvPr id="15" name="Freeform 15">
              <a:hlinkClick r:id="rId5" tooltip="https://ambassadorsua-my.sharepoint.com/personal/tohneviuk_ambassadors_in_ua/Documents/%D0%A0%D0%BE%D0%B1%D0%BE%D1%87%D0%B8%D0%B9%20%D1%81%D1%82%D1%96%D0%BB/%D0%A1%D1%82%D0%B0%D1%82%D1%82%D1%96%20%D0%A2%D0%95%D0%A2%D0%AF%D0%9D%D0%90/%D0%91%D0%BB%D0%BE%D0%B3%201%20TEch%20Litigator.docx"/>
            </p:cNvPr>
            <p:cNvSpPr/>
            <p:nvPr/>
          </p:nvSpPr>
          <p:spPr>
            <a:xfrm>
              <a:off x="0" y="0"/>
              <a:ext cx="812800" cy="948744"/>
            </a:xfrm>
            <a:custGeom>
              <a:avLst/>
              <a:gdLst/>
              <a:ahLst/>
              <a:cxnLst/>
              <a:rect l="l" t="t" r="r" b="b"/>
              <a:pathLst>
                <a:path w="812800" h="948744">
                  <a:moveTo>
                    <a:pt x="39412" y="0"/>
                  </a:moveTo>
                  <a:lnTo>
                    <a:pt x="773388" y="0"/>
                  </a:lnTo>
                  <a:cubicBezTo>
                    <a:pt x="795154" y="0"/>
                    <a:pt x="812800" y="17646"/>
                    <a:pt x="812800" y="39412"/>
                  </a:cubicBezTo>
                  <a:lnTo>
                    <a:pt x="812800" y="909332"/>
                  </a:lnTo>
                  <a:cubicBezTo>
                    <a:pt x="812800" y="919785"/>
                    <a:pt x="808648" y="929810"/>
                    <a:pt x="801256" y="937201"/>
                  </a:cubicBezTo>
                  <a:cubicBezTo>
                    <a:pt x="793865" y="944592"/>
                    <a:pt x="783840" y="948744"/>
                    <a:pt x="773388" y="948744"/>
                  </a:cubicBezTo>
                  <a:lnTo>
                    <a:pt x="39412" y="948744"/>
                  </a:lnTo>
                  <a:cubicBezTo>
                    <a:pt x="17646" y="948744"/>
                    <a:pt x="0" y="931099"/>
                    <a:pt x="0" y="909332"/>
                  </a:cubicBezTo>
                  <a:lnTo>
                    <a:pt x="0" y="39412"/>
                  </a:lnTo>
                  <a:cubicBezTo>
                    <a:pt x="0" y="17646"/>
                    <a:pt x="17646" y="0"/>
                    <a:pt x="39412" y="0"/>
                  </a:cubicBezTo>
                  <a:close/>
                </a:path>
              </a:pathLst>
            </a:custGeom>
            <a:blipFill>
              <a:blip r:embed="rId6"/>
              <a:stretch>
                <a:fillRect l="-7938" r="-7938"/>
              </a:stretch>
            </a:blipFill>
          </p:spPr>
          <p:txBody>
            <a:bodyPr/>
            <a:lstStyle/>
            <a:p>
              <a:endParaRPr lang="en-UA"/>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763849">
            <a:off x="-871140" y="-3221540"/>
            <a:ext cx="6410865" cy="6443080"/>
          </a:xfrm>
          <a:custGeom>
            <a:avLst/>
            <a:gdLst/>
            <a:ahLst/>
            <a:cxnLst/>
            <a:rect l="l" t="t" r="r" b="b"/>
            <a:pathLst>
              <a:path w="6410865" h="6443080">
                <a:moveTo>
                  <a:pt x="0" y="0"/>
                </a:moveTo>
                <a:lnTo>
                  <a:pt x="6410865" y="0"/>
                </a:lnTo>
                <a:lnTo>
                  <a:pt x="6410865" y="6443080"/>
                </a:lnTo>
                <a:lnTo>
                  <a:pt x="0" y="6443080"/>
                </a:lnTo>
                <a:lnTo>
                  <a:pt x="0" y="0"/>
                </a:lnTo>
                <a:close/>
              </a:path>
            </a:pathLst>
          </a:custGeom>
          <a:blipFill>
            <a:blip r:embed="rId2"/>
            <a:stretch>
              <a:fillRect/>
            </a:stretch>
          </a:blipFill>
        </p:spPr>
        <p:txBody>
          <a:bodyPr/>
          <a:lstStyle/>
          <a:p>
            <a:endParaRPr lang="en-UA"/>
          </a:p>
        </p:txBody>
      </p:sp>
      <p:sp>
        <p:nvSpPr>
          <p:cNvPr id="3" name="Freeform 3"/>
          <p:cNvSpPr/>
          <p:nvPr/>
        </p:nvSpPr>
        <p:spPr>
          <a:xfrm>
            <a:off x="3987253" y="707935"/>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3"/>
            <a:stretch>
              <a:fillRect/>
            </a:stretch>
          </a:blipFill>
        </p:spPr>
        <p:txBody>
          <a:bodyPr/>
          <a:lstStyle/>
          <a:p>
            <a:endParaRPr lang="en-UA"/>
          </a:p>
        </p:txBody>
      </p:sp>
      <p:grpSp>
        <p:nvGrpSpPr>
          <p:cNvPr id="4" name="Group 4"/>
          <p:cNvGrpSpPr/>
          <p:nvPr/>
        </p:nvGrpSpPr>
        <p:grpSpPr>
          <a:xfrm>
            <a:off x="2054017" y="4322798"/>
            <a:ext cx="14582910" cy="4035081"/>
            <a:chOff x="0" y="0"/>
            <a:chExt cx="3840766" cy="1062737"/>
          </a:xfrm>
        </p:grpSpPr>
        <p:sp>
          <p:nvSpPr>
            <p:cNvPr id="5" name="Freeform 5"/>
            <p:cNvSpPr/>
            <p:nvPr/>
          </p:nvSpPr>
          <p:spPr>
            <a:xfrm>
              <a:off x="0" y="0"/>
              <a:ext cx="3840766" cy="1062737"/>
            </a:xfrm>
            <a:custGeom>
              <a:avLst/>
              <a:gdLst/>
              <a:ahLst/>
              <a:cxnLst/>
              <a:rect l="l" t="t" r="r" b="b"/>
              <a:pathLst>
                <a:path w="3840766" h="1062737">
                  <a:moveTo>
                    <a:pt x="27075" y="0"/>
                  </a:moveTo>
                  <a:lnTo>
                    <a:pt x="3813691" y="0"/>
                  </a:lnTo>
                  <a:cubicBezTo>
                    <a:pt x="3820872" y="0"/>
                    <a:pt x="3827759" y="2853"/>
                    <a:pt x="3832836" y="7930"/>
                  </a:cubicBezTo>
                  <a:cubicBezTo>
                    <a:pt x="3837914" y="13008"/>
                    <a:pt x="3840766" y="19895"/>
                    <a:pt x="3840766" y="27075"/>
                  </a:cubicBezTo>
                  <a:lnTo>
                    <a:pt x="3840766" y="1035662"/>
                  </a:lnTo>
                  <a:cubicBezTo>
                    <a:pt x="3840766" y="1050615"/>
                    <a:pt x="3828644" y="1062737"/>
                    <a:pt x="3813691" y="1062737"/>
                  </a:cubicBezTo>
                  <a:lnTo>
                    <a:pt x="27075" y="1062737"/>
                  </a:lnTo>
                  <a:cubicBezTo>
                    <a:pt x="12122" y="1062737"/>
                    <a:pt x="0" y="1050615"/>
                    <a:pt x="0" y="1035662"/>
                  </a:cubicBezTo>
                  <a:lnTo>
                    <a:pt x="0" y="27075"/>
                  </a:lnTo>
                  <a:cubicBezTo>
                    <a:pt x="0" y="12122"/>
                    <a:pt x="12122" y="0"/>
                    <a:pt x="27075" y="0"/>
                  </a:cubicBezTo>
                  <a:close/>
                </a:path>
              </a:pathLst>
            </a:custGeom>
            <a:gradFill rotWithShape="1">
              <a:gsLst>
                <a:gs pos="0">
                  <a:srgbClr val="FF579E">
                    <a:alpha val="100000"/>
                  </a:srgbClr>
                </a:gs>
                <a:gs pos="100000">
                  <a:srgbClr val="721A9B">
                    <a:alpha val="100000"/>
                  </a:srgbClr>
                </a:gs>
              </a:gsLst>
              <a:lin ang="2700000"/>
            </a:gradFill>
          </p:spPr>
          <p:txBody>
            <a:bodyPr/>
            <a:lstStyle/>
            <a:p>
              <a:endParaRPr lang="en-UA"/>
            </a:p>
          </p:txBody>
        </p:sp>
        <p:sp>
          <p:nvSpPr>
            <p:cNvPr id="6" name="TextBox 6"/>
            <p:cNvSpPr txBox="1"/>
            <p:nvPr/>
          </p:nvSpPr>
          <p:spPr>
            <a:xfrm>
              <a:off x="0" y="-57150"/>
              <a:ext cx="3840766" cy="1119887"/>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5746256" y="-687977"/>
            <a:ext cx="11513044" cy="11662953"/>
          </a:xfrm>
          <a:custGeom>
            <a:avLst/>
            <a:gdLst/>
            <a:ahLst/>
            <a:cxnLst/>
            <a:rect l="l" t="t" r="r" b="b"/>
            <a:pathLst>
              <a:path w="11513044" h="11662953">
                <a:moveTo>
                  <a:pt x="0" y="0"/>
                </a:moveTo>
                <a:lnTo>
                  <a:pt x="11513044" y="0"/>
                </a:lnTo>
                <a:lnTo>
                  <a:pt x="11513044" y="11662954"/>
                </a:lnTo>
                <a:lnTo>
                  <a:pt x="0" y="11662954"/>
                </a:lnTo>
                <a:lnTo>
                  <a:pt x="0" y="0"/>
                </a:lnTo>
                <a:close/>
              </a:path>
            </a:pathLst>
          </a:custGeom>
          <a:blipFill>
            <a:blip r:embed="rId4"/>
            <a:stretch>
              <a:fillRect/>
            </a:stretch>
          </a:blipFill>
        </p:spPr>
        <p:txBody>
          <a:bodyPr/>
          <a:lstStyle/>
          <a:p>
            <a:endParaRPr lang="en-UA"/>
          </a:p>
        </p:txBody>
      </p:sp>
      <p:sp>
        <p:nvSpPr>
          <p:cNvPr id="8" name="TextBox 8"/>
          <p:cNvSpPr txBox="1"/>
          <p:nvPr/>
        </p:nvSpPr>
        <p:spPr>
          <a:xfrm>
            <a:off x="2334293" y="4855543"/>
            <a:ext cx="14069507" cy="3336571"/>
          </a:xfrm>
          <a:prstGeom prst="rect">
            <a:avLst/>
          </a:prstGeom>
        </p:spPr>
        <p:txBody>
          <a:bodyPr lIns="0" tIns="0" rIns="0" bIns="0" rtlCol="0" anchor="t">
            <a:spAutoFit/>
          </a:bodyPr>
          <a:lstStyle/>
          <a:p>
            <a:pPr algn="just">
              <a:lnSpc>
                <a:spcPts val="2922"/>
              </a:lnSpc>
            </a:pPr>
            <a:r>
              <a:rPr lang="en-US" sz="2657">
                <a:solidFill>
                  <a:srgbClr val="FFFFFF"/>
                </a:solidFill>
                <a:latin typeface="Poppins"/>
                <a:ea typeface="Poppins"/>
                <a:cs typeface="Poppins"/>
                <a:sym typeface="Poppins"/>
              </a:rPr>
              <a:t>Постанова ВП ВС від 03.08.2022 у справі № 910/9627/20: рішення Суду ЄС належить розцінювати як таке, що дозволяє встановити зміст положень актів законодавства Європейського Союзу (зокрема в енергетичній галузі). Подібно до практики застосування рішень ЄСПЛ, врахуванню підлягають принципи, що випливають із його рішень щодо подібних питань, навіть якщо вони стосуються інших держав”. </a:t>
            </a:r>
          </a:p>
          <a:p>
            <a:pPr algn="just">
              <a:lnSpc>
                <a:spcPts val="2922"/>
              </a:lnSpc>
            </a:pPr>
            <a:endParaRPr lang="en-US" sz="2657">
              <a:solidFill>
                <a:srgbClr val="FFFFFF"/>
              </a:solidFill>
              <a:latin typeface="Poppins"/>
              <a:ea typeface="Poppins"/>
              <a:cs typeface="Poppins"/>
              <a:sym typeface="Poppins"/>
            </a:endParaRPr>
          </a:p>
          <a:p>
            <a:pPr algn="just">
              <a:lnSpc>
                <a:spcPts val="2922"/>
              </a:lnSpc>
            </a:pPr>
            <a:r>
              <a:rPr lang="en-US" sz="2657">
                <a:solidFill>
                  <a:srgbClr val="FFFFFF"/>
                </a:solidFill>
                <a:latin typeface="Poppins"/>
                <a:ea typeface="Poppins"/>
                <a:cs typeface="Poppins"/>
                <a:sym typeface="Poppins"/>
              </a:rPr>
              <a:t>У правовій системі ЄС існує така теза: “право ЄС є тим, що про нього каже Суд справедливості, відтак неможливо читати норму права ЄС не враховуючи рішення Суду ЄС щодо її тлумачення</a:t>
            </a:r>
          </a:p>
        </p:txBody>
      </p:sp>
      <p:sp>
        <p:nvSpPr>
          <p:cNvPr id="9" name="TextBox 9"/>
          <p:cNvSpPr txBox="1"/>
          <p:nvPr/>
        </p:nvSpPr>
        <p:spPr>
          <a:xfrm>
            <a:off x="2589117" y="1123950"/>
            <a:ext cx="13512710" cy="1155144"/>
          </a:xfrm>
          <a:prstGeom prst="rect">
            <a:avLst/>
          </a:prstGeom>
        </p:spPr>
        <p:txBody>
          <a:bodyPr lIns="0" tIns="0" rIns="0" bIns="0" rtlCol="0" anchor="t">
            <a:spAutoFit/>
          </a:bodyPr>
          <a:lstStyle/>
          <a:p>
            <a:pPr algn="ctr">
              <a:lnSpc>
                <a:spcPts val="8812"/>
              </a:lnSpc>
            </a:pPr>
            <a:r>
              <a:rPr lang="en-US" sz="8235" b="1" spc="1021">
                <a:solidFill>
                  <a:srgbClr val="FFFFFF"/>
                </a:solidFill>
                <a:latin typeface="Oswald Bold"/>
                <a:ea typeface="Oswald Bold"/>
                <a:cs typeface="Oswald Bold"/>
                <a:sym typeface="Oswald Bold"/>
              </a:rPr>
              <a:t>ІР-ПРАКТИКА І СУД ЄС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763849">
            <a:off x="-538432" y="-2192840"/>
            <a:ext cx="6410865" cy="6443080"/>
          </a:xfrm>
          <a:custGeom>
            <a:avLst/>
            <a:gdLst/>
            <a:ahLst/>
            <a:cxnLst/>
            <a:rect l="l" t="t" r="r" b="b"/>
            <a:pathLst>
              <a:path w="6410865" h="6443080">
                <a:moveTo>
                  <a:pt x="0" y="0"/>
                </a:moveTo>
                <a:lnTo>
                  <a:pt x="6410864" y="0"/>
                </a:lnTo>
                <a:lnTo>
                  <a:pt x="6410864" y="6443080"/>
                </a:lnTo>
                <a:lnTo>
                  <a:pt x="0" y="6443080"/>
                </a:lnTo>
                <a:lnTo>
                  <a:pt x="0" y="0"/>
                </a:lnTo>
                <a:close/>
              </a:path>
            </a:pathLst>
          </a:custGeom>
          <a:blipFill>
            <a:blip r:embed="rId2"/>
            <a:stretch>
              <a:fillRect t="-484" b="-484"/>
            </a:stretch>
          </a:blipFill>
        </p:spPr>
        <p:txBody>
          <a:bodyPr/>
          <a:lstStyle/>
          <a:p>
            <a:endParaRPr lang="en-UA"/>
          </a:p>
        </p:txBody>
      </p:sp>
      <p:sp>
        <p:nvSpPr>
          <p:cNvPr id="3" name="Freeform 3"/>
          <p:cNvSpPr/>
          <p:nvPr/>
        </p:nvSpPr>
        <p:spPr>
          <a:xfrm>
            <a:off x="5190729" y="1028700"/>
            <a:ext cx="26544094" cy="21766157"/>
          </a:xfrm>
          <a:custGeom>
            <a:avLst/>
            <a:gdLst/>
            <a:ahLst/>
            <a:cxnLst/>
            <a:rect l="l" t="t" r="r" b="b"/>
            <a:pathLst>
              <a:path w="26544094" h="21766157">
                <a:moveTo>
                  <a:pt x="0" y="0"/>
                </a:moveTo>
                <a:lnTo>
                  <a:pt x="26544094" y="0"/>
                </a:lnTo>
                <a:lnTo>
                  <a:pt x="26544094" y="21766157"/>
                </a:lnTo>
                <a:lnTo>
                  <a:pt x="0" y="21766157"/>
                </a:lnTo>
                <a:lnTo>
                  <a:pt x="0" y="0"/>
                </a:lnTo>
                <a:close/>
              </a:path>
            </a:pathLst>
          </a:custGeom>
          <a:blipFill>
            <a:blip r:embed="rId3"/>
            <a:stretch>
              <a:fillRect/>
            </a:stretch>
          </a:blipFill>
        </p:spPr>
        <p:txBody>
          <a:bodyPr/>
          <a:lstStyle/>
          <a:p>
            <a:endParaRPr lang="en-UA"/>
          </a:p>
        </p:txBody>
      </p:sp>
      <p:sp>
        <p:nvSpPr>
          <p:cNvPr id="4" name="Freeform 4"/>
          <p:cNvSpPr/>
          <p:nvPr/>
        </p:nvSpPr>
        <p:spPr>
          <a:xfrm>
            <a:off x="3170868" y="3404394"/>
            <a:ext cx="11946263" cy="5763106"/>
          </a:xfrm>
          <a:custGeom>
            <a:avLst/>
            <a:gdLst/>
            <a:ahLst/>
            <a:cxnLst/>
            <a:rect l="l" t="t" r="r" b="b"/>
            <a:pathLst>
              <a:path w="11946263" h="5763106">
                <a:moveTo>
                  <a:pt x="0" y="0"/>
                </a:moveTo>
                <a:lnTo>
                  <a:pt x="11946264" y="0"/>
                </a:lnTo>
                <a:lnTo>
                  <a:pt x="11946264" y="5763106"/>
                </a:lnTo>
                <a:lnTo>
                  <a:pt x="0" y="5763106"/>
                </a:lnTo>
                <a:lnTo>
                  <a:pt x="0" y="0"/>
                </a:lnTo>
                <a:close/>
              </a:path>
            </a:pathLst>
          </a:custGeom>
          <a:blipFill>
            <a:blip r:embed="rId4"/>
            <a:stretch>
              <a:fillRect/>
            </a:stretch>
          </a:blipFill>
        </p:spPr>
        <p:txBody>
          <a:bodyPr/>
          <a:lstStyle/>
          <a:p>
            <a:endParaRPr lang="en-UA"/>
          </a:p>
        </p:txBody>
      </p:sp>
      <p:sp>
        <p:nvSpPr>
          <p:cNvPr id="5" name="TextBox 5"/>
          <p:cNvSpPr txBox="1"/>
          <p:nvPr/>
        </p:nvSpPr>
        <p:spPr>
          <a:xfrm>
            <a:off x="1028700" y="1636470"/>
            <a:ext cx="15177218" cy="1052415"/>
          </a:xfrm>
          <a:prstGeom prst="rect">
            <a:avLst/>
          </a:prstGeom>
        </p:spPr>
        <p:txBody>
          <a:bodyPr lIns="0" tIns="0" rIns="0" bIns="0" rtlCol="0" anchor="t">
            <a:spAutoFit/>
          </a:bodyPr>
          <a:lstStyle/>
          <a:p>
            <a:pPr algn="ctr">
              <a:lnSpc>
                <a:spcPts val="8038"/>
              </a:lnSpc>
            </a:pPr>
            <a:r>
              <a:rPr lang="en-US" sz="7729" b="1" spc="958">
                <a:solidFill>
                  <a:srgbClr val="FFFFFF"/>
                </a:solidFill>
                <a:latin typeface="Oswald Bold"/>
                <a:ea typeface="Oswald Bold"/>
                <a:cs typeface="Oswald Bold"/>
                <a:sym typeface="Oswald Bold"/>
              </a:rPr>
              <a:t>ІР-ПРАКТИКА СУДУ ЄС 2024</a:t>
            </a:r>
          </a:p>
        </p:txBody>
      </p:sp>
      <p:sp>
        <p:nvSpPr>
          <p:cNvPr id="6" name="TextBox 6"/>
          <p:cNvSpPr txBox="1"/>
          <p:nvPr/>
        </p:nvSpPr>
        <p:spPr>
          <a:xfrm>
            <a:off x="3843324" y="3702902"/>
            <a:ext cx="10601351" cy="5156564"/>
          </a:xfrm>
          <a:prstGeom prst="rect">
            <a:avLst/>
          </a:prstGeom>
        </p:spPr>
        <p:txBody>
          <a:bodyPr lIns="0" tIns="0" rIns="0" bIns="0" rtlCol="0" anchor="t">
            <a:spAutoFit/>
          </a:bodyPr>
          <a:lstStyle/>
          <a:p>
            <a:pPr algn="just">
              <a:lnSpc>
                <a:spcPts val="3131"/>
              </a:lnSpc>
            </a:pPr>
            <a:r>
              <a:rPr lang="en-US" sz="2846">
                <a:solidFill>
                  <a:srgbClr val="FFFFFF"/>
                </a:solidFill>
                <a:latin typeface="Poppins"/>
                <a:ea typeface="Poppins"/>
                <a:cs typeface="Poppins"/>
                <a:sym typeface="Poppins"/>
              </a:rPr>
              <a:t>Рішення Загального Суду (Восьма Палата) від 24.04.2024 у справі Kneipp vs EUIPO</a:t>
            </a:r>
          </a:p>
          <a:p>
            <a:pPr algn="just">
              <a:lnSpc>
                <a:spcPts val="3131"/>
              </a:lnSpc>
            </a:pPr>
            <a:endParaRPr lang="en-US" sz="2846">
              <a:solidFill>
                <a:srgbClr val="FFFFFF"/>
              </a:solidFill>
              <a:latin typeface="Poppins"/>
              <a:ea typeface="Poppins"/>
              <a:cs typeface="Poppins"/>
              <a:sym typeface="Poppins"/>
            </a:endParaRPr>
          </a:p>
          <a:p>
            <a:pPr algn="just">
              <a:lnSpc>
                <a:spcPts val="3131"/>
              </a:lnSpc>
            </a:pPr>
            <a:r>
              <a:rPr lang="en-US" sz="2846">
                <a:solidFill>
                  <a:srgbClr val="FFFFFF"/>
                </a:solidFill>
                <a:latin typeface="Poppins"/>
                <a:ea typeface="Poppins"/>
                <a:cs typeface="Poppins"/>
                <a:sym typeface="Poppins"/>
              </a:rPr>
              <a:t>Суд відхилив позов Компанії - заявника на ТМ і виніс рішення про тягар доказування стосовно репутації знака. Він вважає, що хоча тягар доказування щодо репутації знака лежить на власнику цього знака, репутація втрачається поступово, і тому саме заявник повинен був довести, що репутація, яка поступово набувалась попереднім знаком протягом багатьох років, раптово зникла протягом останнього року, коли проводилась експертиза. Репутація повинна бути встановлена на дату подання заяви на реєстрацію знака, що заявляється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763849">
            <a:off x="8310599" y="-3016892"/>
            <a:ext cx="9575096" cy="9623212"/>
          </a:xfrm>
          <a:custGeom>
            <a:avLst/>
            <a:gdLst/>
            <a:ahLst/>
            <a:cxnLst/>
            <a:rect l="l" t="t" r="r" b="b"/>
            <a:pathLst>
              <a:path w="9575096" h="9623212">
                <a:moveTo>
                  <a:pt x="0" y="0"/>
                </a:moveTo>
                <a:lnTo>
                  <a:pt x="9575097" y="0"/>
                </a:lnTo>
                <a:lnTo>
                  <a:pt x="9575097" y="9623212"/>
                </a:lnTo>
                <a:lnTo>
                  <a:pt x="0" y="9623212"/>
                </a:lnTo>
                <a:lnTo>
                  <a:pt x="0" y="0"/>
                </a:lnTo>
                <a:close/>
              </a:path>
            </a:pathLst>
          </a:custGeom>
          <a:blipFill>
            <a:blip r:embed="rId2"/>
            <a:stretch>
              <a:fillRect t="-484" b="-484"/>
            </a:stretch>
          </a:blipFill>
        </p:spPr>
        <p:txBody>
          <a:bodyPr/>
          <a:lstStyle/>
          <a:p>
            <a:endParaRPr lang="en-UA"/>
          </a:p>
        </p:txBody>
      </p:sp>
      <p:sp>
        <p:nvSpPr>
          <p:cNvPr id="3" name="Freeform 3"/>
          <p:cNvSpPr/>
          <p:nvPr/>
        </p:nvSpPr>
        <p:spPr>
          <a:xfrm>
            <a:off x="5225685" y="1028700"/>
            <a:ext cx="26544094" cy="21766157"/>
          </a:xfrm>
          <a:custGeom>
            <a:avLst/>
            <a:gdLst/>
            <a:ahLst/>
            <a:cxnLst/>
            <a:rect l="l" t="t" r="r" b="b"/>
            <a:pathLst>
              <a:path w="26544094" h="21766157">
                <a:moveTo>
                  <a:pt x="0" y="0"/>
                </a:moveTo>
                <a:lnTo>
                  <a:pt x="26544093" y="0"/>
                </a:lnTo>
                <a:lnTo>
                  <a:pt x="26544093" y="21766157"/>
                </a:lnTo>
                <a:lnTo>
                  <a:pt x="0" y="21766157"/>
                </a:lnTo>
                <a:lnTo>
                  <a:pt x="0" y="0"/>
                </a:lnTo>
                <a:close/>
              </a:path>
            </a:pathLst>
          </a:custGeom>
          <a:blipFill>
            <a:blip r:embed="rId3"/>
            <a:stretch>
              <a:fillRect/>
            </a:stretch>
          </a:blipFill>
        </p:spPr>
        <p:txBody>
          <a:bodyPr/>
          <a:lstStyle/>
          <a:p>
            <a:endParaRPr lang="en-UA"/>
          </a:p>
        </p:txBody>
      </p:sp>
      <p:sp>
        <p:nvSpPr>
          <p:cNvPr id="4" name="Freeform 4"/>
          <p:cNvSpPr/>
          <p:nvPr/>
        </p:nvSpPr>
        <p:spPr>
          <a:xfrm>
            <a:off x="3170868" y="3404394"/>
            <a:ext cx="12752993" cy="6152288"/>
          </a:xfrm>
          <a:custGeom>
            <a:avLst/>
            <a:gdLst/>
            <a:ahLst/>
            <a:cxnLst/>
            <a:rect l="l" t="t" r="r" b="b"/>
            <a:pathLst>
              <a:path w="12752993" h="6152288">
                <a:moveTo>
                  <a:pt x="0" y="0"/>
                </a:moveTo>
                <a:lnTo>
                  <a:pt x="12752994" y="0"/>
                </a:lnTo>
                <a:lnTo>
                  <a:pt x="12752994" y="6152288"/>
                </a:lnTo>
                <a:lnTo>
                  <a:pt x="0" y="6152288"/>
                </a:lnTo>
                <a:lnTo>
                  <a:pt x="0" y="0"/>
                </a:lnTo>
                <a:close/>
              </a:path>
            </a:pathLst>
          </a:custGeom>
          <a:blipFill>
            <a:blip r:embed="rId4"/>
            <a:stretch>
              <a:fillRect/>
            </a:stretch>
          </a:blipFill>
        </p:spPr>
        <p:txBody>
          <a:bodyPr/>
          <a:lstStyle/>
          <a:p>
            <a:endParaRPr lang="en-UA"/>
          </a:p>
        </p:txBody>
      </p:sp>
      <p:sp>
        <p:nvSpPr>
          <p:cNvPr id="5" name="TextBox 5"/>
          <p:cNvSpPr txBox="1"/>
          <p:nvPr/>
        </p:nvSpPr>
        <p:spPr>
          <a:xfrm>
            <a:off x="1028700" y="1636470"/>
            <a:ext cx="15177218" cy="1052415"/>
          </a:xfrm>
          <a:prstGeom prst="rect">
            <a:avLst/>
          </a:prstGeom>
        </p:spPr>
        <p:txBody>
          <a:bodyPr lIns="0" tIns="0" rIns="0" bIns="0" rtlCol="0" anchor="t">
            <a:spAutoFit/>
          </a:bodyPr>
          <a:lstStyle/>
          <a:p>
            <a:pPr algn="ctr">
              <a:lnSpc>
                <a:spcPts val="8038"/>
              </a:lnSpc>
            </a:pPr>
            <a:r>
              <a:rPr lang="en-US" sz="7729" b="1" spc="958">
                <a:solidFill>
                  <a:srgbClr val="FFFFFF"/>
                </a:solidFill>
                <a:latin typeface="Oswald Bold"/>
                <a:ea typeface="Oswald Bold"/>
                <a:cs typeface="Oswald Bold"/>
                <a:sym typeface="Oswald Bold"/>
              </a:rPr>
              <a:t>ІР-ПРАКТИКА СУДУ ЄС 2024</a:t>
            </a:r>
          </a:p>
        </p:txBody>
      </p:sp>
      <p:sp>
        <p:nvSpPr>
          <p:cNvPr id="6" name="TextBox 6"/>
          <p:cNvSpPr txBox="1"/>
          <p:nvPr/>
        </p:nvSpPr>
        <p:spPr>
          <a:xfrm>
            <a:off x="3983145" y="3563081"/>
            <a:ext cx="10863515" cy="5549709"/>
          </a:xfrm>
          <a:prstGeom prst="rect">
            <a:avLst/>
          </a:prstGeom>
        </p:spPr>
        <p:txBody>
          <a:bodyPr lIns="0" tIns="0" rIns="0" bIns="0" rtlCol="0" anchor="t">
            <a:spAutoFit/>
          </a:bodyPr>
          <a:lstStyle/>
          <a:p>
            <a:pPr algn="just">
              <a:lnSpc>
                <a:spcPts val="3131"/>
              </a:lnSpc>
            </a:pPr>
            <a:r>
              <a:rPr lang="en-US" sz="2846">
                <a:solidFill>
                  <a:srgbClr val="FFFFFF"/>
                </a:solidFill>
                <a:latin typeface="Poppins"/>
                <a:ea typeface="Poppins"/>
                <a:cs typeface="Poppins"/>
                <a:sym typeface="Poppins"/>
              </a:rPr>
              <a:t>Рішення Загального Суду (Восьма Палата) від 17.04.2024 у справі Insider v EUIPO </a:t>
            </a:r>
          </a:p>
          <a:p>
            <a:pPr algn="just">
              <a:lnSpc>
                <a:spcPts val="3131"/>
              </a:lnSpc>
            </a:pPr>
            <a:endParaRPr lang="en-US" sz="2846">
              <a:solidFill>
                <a:srgbClr val="FFFFFF"/>
              </a:solidFill>
              <a:latin typeface="Poppins"/>
              <a:ea typeface="Poppins"/>
              <a:cs typeface="Poppins"/>
              <a:sym typeface="Poppins"/>
            </a:endParaRPr>
          </a:p>
          <a:p>
            <a:pPr algn="just">
              <a:lnSpc>
                <a:spcPts val="3131"/>
              </a:lnSpc>
            </a:pPr>
            <a:r>
              <a:rPr lang="en-US" sz="2846">
                <a:solidFill>
                  <a:srgbClr val="FFFFFF"/>
                </a:solidFill>
                <a:latin typeface="Poppins"/>
                <a:ea typeface="Poppins"/>
                <a:cs typeface="Poppins"/>
                <a:sym typeface="Poppins"/>
              </a:rPr>
              <a:t>Суд скасував рішення Апеляційної ради Європейської агенції з інтелектуальної власності та зазначив: Усі акти права ЄС повинні поважати основоположні права, визнані Хартією. Що стосується права бути почутим у всіх провадженнях, то воно гарантує кожному можливість ефективно висловити свої погляди під час адміністративної процедури й до прийняття рішення щодо цієї особи, яке може негативно вплинути на її інтереси. Однак порушення права на захист може бути визнано наявним лише за умови, що неврахування думки сторони мало конкретний вплив на її здатність захищати себе</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1585</Words>
  <Application>Microsoft Macintosh PowerPoint</Application>
  <PresentationFormat>Custom</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Arimo Bold</vt:lpstr>
      <vt:lpstr>Poppins</vt:lpstr>
      <vt:lpstr>Calibri</vt:lpstr>
      <vt:lpstr>Poppins Bold</vt:lpstr>
      <vt:lpstr>Arial</vt:lpstr>
      <vt:lpstr>Oswald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Yellow Modern Cryptocurrency Presentation</dc:title>
  <cp:lastModifiedBy>Tetiana Ohneviuk</cp:lastModifiedBy>
  <cp:revision>1</cp:revision>
  <dcterms:created xsi:type="dcterms:W3CDTF">2006-08-16T00:00:00Z</dcterms:created>
  <dcterms:modified xsi:type="dcterms:W3CDTF">2024-10-31T22:14:24Z</dcterms:modified>
  <dc:identifier>DAGVKBo83R0</dc:identifier>
</cp:coreProperties>
</file>