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0" r:id="rId3"/>
    <p:sldId id="266" r:id="rId4"/>
    <p:sldId id="270" r:id="rId5"/>
    <p:sldId id="262" r:id="rId6"/>
    <p:sldId id="268" r:id="rId7"/>
    <p:sldId id="286" r:id="rId8"/>
    <p:sldId id="288" r:id="rId9"/>
    <p:sldId id="256" r:id="rId10"/>
    <p:sldId id="294" r:id="rId11"/>
    <p:sldId id="283" r:id="rId12"/>
    <p:sldId id="287" r:id="rId13"/>
    <p:sldId id="289" r:id="rId14"/>
    <p:sldId id="295" r:id="rId15"/>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74D"/>
    <a:srgbClr val="F3F5F7"/>
    <a:srgbClr val="FABB47"/>
    <a:srgbClr val="F9A307"/>
    <a:srgbClr val="5C2986"/>
    <a:srgbClr val="E5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snapToObjects="1">
      <p:cViewPr varScale="1">
        <p:scale>
          <a:sx n="44" d="100"/>
          <a:sy n="44" d="100"/>
        </p:scale>
        <p:origin x="774" y="-3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03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73023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9664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32041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1862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19743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2173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19"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 Id="rId22" Type="http://schemas.openxmlformats.org/officeDocument/2006/relationships/image" Target="../media/image20.svg"/></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0.png"/><Relationship Id="rId12" Type="http://schemas.openxmlformats.org/officeDocument/2006/relationships/image" Target="../media/image55.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3.svg"/><Relationship Id="rId11"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3.svg"/><Relationship Id="rId4" Type="http://schemas.openxmlformats.org/officeDocument/2006/relationships/image" Target="../media/image41.svg"/><Relationship Id="rId9" Type="http://schemas.openxmlformats.org/officeDocument/2006/relationships/image" Target="../media/image22.png"/><Relationship Id="rId14" Type="http://schemas.openxmlformats.org/officeDocument/2006/relationships/image" Target="../media/image57.sv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5.jpe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45.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6.svg"/><Relationship Id="rId11" Type="http://schemas.openxmlformats.org/officeDocument/2006/relationships/image" Target="../media/image49.png"/><Relationship Id="rId5" Type="http://schemas.openxmlformats.org/officeDocument/2006/relationships/image" Target="../media/image47.png"/><Relationship Id="rId10" Type="http://schemas.openxmlformats.org/officeDocument/2006/relationships/image" Target="../media/image45.svg"/><Relationship Id="rId4" Type="http://schemas.openxmlformats.org/officeDocument/2006/relationships/image" Target="../media/image124.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image" Target="../media/image53.png"/><Relationship Id="rId5" Type="http://schemas.openxmlformats.org/officeDocument/2006/relationships/image" Target="../media/image51.png"/><Relationship Id="rId15" Type="http://schemas.openxmlformats.org/officeDocument/2006/relationships/hyperlink" Target="https://reyestr.court.gov.ua/Review/118601114" TargetMode="External"/><Relationship Id="rId10" Type="http://schemas.openxmlformats.org/officeDocument/2006/relationships/image" Target="../media/image78.svg"/><Relationship Id="rId4" Type="http://schemas.openxmlformats.org/officeDocument/2006/relationships/image" Target="../media/image74.svg"/><Relationship Id="rId14" Type="http://schemas.openxmlformats.org/officeDocument/2006/relationships/image" Target="../media/image82.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1.svg"/><Relationship Id="rId3" Type="http://schemas.openxmlformats.org/officeDocument/2006/relationships/image" Target="../media/image114.svg"/><Relationship Id="rId7" Type="http://schemas.openxmlformats.org/officeDocument/2006/relationships/image" Target="../media/image76.svg"/><Relationship Id="rId12"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118.svg"/><Relationship Id="rId5" Type="http://schemas.openxmlformats.org/officeDocument/2006/relationships/image" Target="../media/image116.sv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112.svg"/></Relationships>
</file>

<file path=ppt/slides/_rels/slide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30.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34.svg"/><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4.png"/><Relationship Id="rId14"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4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9.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24.png"/><Relationship Id="rId18" Type="http://schemas.openxmlformats.org/officeDocument/2006/relationships/image" Target="../media/image51.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45.sv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49.svg"/><Relationship Id="rId1" Type="http://schemas.openxmlformats.org/officeDocument/2006/relationships/slideLayout" Target="../slideLayouts/slideLayout1.xml"/><Relationship Id="rId6" Type="http://schemas.openxmlformats.org/officeDocument/2006/relationships/image" Target="../media/image39.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22.png"/><Relationship Id="rId14" Type="http://schemas.openxmlformats.org/officeDocument/2006/relationships/image" Target="../media/image47.svg"/></Relationships>
</file>

<file path=ppt/slides/_rels/slide5.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8.png"/><Relationship Id="rId12" Type="http://schemas.openxmlformats.org/officeDocument/2006/relationships/image" Target="../media/image72.svg"/><Relationship Id="rId2" Type="http://schemas.openxmlformats.org/officeDocument/2006/relationships/notesSlide" Target="../notesSlides/notesSlide5.xml"/><Relationship Id="rId16" Type="http://schemas.openxmlformats.org/officeDocument/2006/relationships/image" Target="../media/image67.svg"/><Relationship Id="rId1" Type="http://schemas.openxmlformats.org/officeDocument/2006/relationships/slideLayout" Target="../slideLayouts/slideLayout1.xml"/><Relationship Id="rId6" Type="http://schemas.openxmlformats.org/officeDocument/2006/relationships/image" Target="../media/image61.svg"/><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image" Target="../media/image65.svg"/><Relationship Id="rId4" Type="http://schemas.openxmlformats.org/officeDocument/2006/relationships/image" Target="../media/image43.svg"/><Relationship Id="rId9" Type="http://schemas.openxmlformats.org/officeDocument/2006/relationships/image" Target="../media/image29.png"/><Relationship Id="rId14" Type="http://schemas.openxmlformats.org/officeDocument/2006/relationships/image" Target="../media/image57.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4.svg"/><Relationship Id="rId7" Type="http://schemas.openxmlformats.org/officeDocument/2006/relationships/image" Target="../media/image112.sv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51.svg"/><Relationship Id="rId5" Type="http://schemas.openxmlformats.org/officeDocument/2006/relationships/image" Target="../media/image116.svg"/><Relationship Id="rId10" Type="http://schemas.openxmlformats.org/officeDocument/2006/relationships/image" Target="../media/image26.png"/><Relationship Id="rId4" Type="http://schemas.openxmlformats.org/officeDocument/2006/relationships/image" Target="../media/image34.png"/><Relationship Id="rId9" Type="http://schemas.openxmlformats.org/officeDocument/2006/relationships/image" Target="../media/image118.sv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0.png"/><Relationship Id="rId12" Type="http://schemas.openxmlformats.org/officeDocument/2006/relationships/image" Target="../media/image5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3.svg"/><Relationship Id="rId11"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3.svg"/><Relationship Id="rId4" Type="http://schemas.openxmlformats.org/officeDocument/2006/relationships/image" Target="../media/image41.svg"/><Relationship Id="rId9" Type="http://schemas.openxmlformats.org/officeDocument/2006/relationships/image" Target="../media/image22.png"/><Relationship Id="rId14" Type="http://schemas.openxmlformats.org/officeDocument/2006/relationships/image" Target="../media/image57.sv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39.svg"/><Relationship Id="rId3" Type="http://schemas.openxmlformats.org/officeDocument/2006/relationships/image" Target="../media/image39.png"/><Relationship Id="rId7" Type="http://schemas.openxmlformats.org/officeDocument/2006/relationships/image" Target="../media/image133.svg"/><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137.svg"/><Relationship Id="rId5" Type="http://schemas.openxmlformats.org/officeDocument/2006/relationships/image" Target="../media/image131.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135.svg"/></Relationships>
</file>

<file path=ppt/slides/slide1.xml><?xml version="1.0" encoding="utf-8"?>
<p:sld xmlns:a="http://schemas.openxmlformats.org/drawingml/2006/main" xmlns:r="http://schemas.openxmlformats.org/officeDocument/2006/relationships" xmlns:p="http://schemas.openxmlformats.org/presentationml/2006/main">
  <p:cSld name="Slide 2">
    <p:bg>
      <p:bgPr>
        <a:solidFill>
          <a:srgbClr val="FABB47"/>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0"/>
            <a:ext cx="12809663" cy="6468517"/>
          </a:xfrm>
          <a:prstGeom prst="rect">
            <a:avLst/>
          </a:prstGeom>
        </p:spPr>
      </p:pic>
      <p:pic>
        <p:nvPicPr>
          <p:cNvPr id="3" name="Image 1" descr=" "/>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647499" y="7518400"/>
            <a:ext cx="15739549" cy="6197600"/>
          </a:xfrm>
          <a:prstGeom prst="rect">
            <a:avLst/>
          </a:prstGeom>
        </p:spPr>
      </p:pic>
      <p:pic>
        <p:nvPicPr>
          <p:cNvPr id="4" name="Image 2" descr=" "/>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0"/>
            <a:ext cx="13126830" cy="6096000"/>
          </a:xfrm>
          <a:prstGeom prst="rect">
            <a:avLst/>
          </a:prstGeom>
        </p:spPr>
      </p:pic>
      <p:pic>
        <p:nvPicPr>
          <p:cNvPr id="5" name="Image 3" descr=" "/>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352179" y="10533235"/>
            <a:ext cx="15218784" cy="4483100"/>
          </a:xfrm>
          <a:prstGeom prst="rect">
            <a:avLst/>
          </a:prstGeom>
        </p:spPr>
      </p:pic>
      <p:sp>
        <p:nvSpPr>
          <p:cNvPr id="6" name="Shape 0"/>
          <p:cNvSpPr/>
          <p:nvPr/>
        </p:nvSpPr>
        <p:spPr>
          <a:xfrm>
            <a:off x="9227703" y="3611457"/>
            <a:ext cx="5931641" cy="1460500"/>
          </a:xfrm>
          <a:prstGeom prst="roundRect">
            <a:avLst>
              <a:gd name="adj" fmla="val 87026"/>
            </a:avLst>
          </a:prstGeom>
          <a:solidFill>
            <a:srgbClr val="5C2986">
              <a:alpha val="100000"/>
            </a:srgbClr>
          </a:solidFill>
          <a:ln/>
        </p:spPr>
      </p:sp>
      <p:sp>
        <p:nvSpPr>
          <p:cNvPr id="7" name="Text 1"/>
          <p:cNvSpPr/>
          <p:nvPr/>
        </p:nvSpPr>
        <p:spPr>
          <a:xfrm>
            <a:off x="9585226" y="3803725"/>
            <a:ext cx="5080801" cy="1223433"/>
          </a:xfrm>
          <a:prstGeom prst="rect">
            <a:avLst/>
          </a:prstGeom>
          <a:noFill/>
          <a:ln/>
        </p:spPr>
        <p:txBody>
          <a:bodyPr wrap="square" lIns="0" tIns="0" rIns="0" bIns="0" rtlCol="0" anchor="t"/>
          <a:lstStyle/>
          <a:p>
            <a:pPr marL="0" indent="0" algn="ctr">
              <a:buNone/>
            </a:pPr>
            <a:r>
              <a:rPr lang="uk-UA" sz="6400" dirty="0" smtClean="0">
                <a:solidFill>
                  <a:schemeClr val="bg1"/>
                </a:solidFill>
                <a:latin typeface="Arial" panose="020B0604020202020204" pitchFamily="34" charset="0"/>
                <a:cs typeface="Arial" panose="020B0604020202020204" pitchFamily="34" charset="0"/>
              </a:rPr>
              <a:t>Тема:</a:t>
            </a:r>
            <a:endParaRPr lang="en-US" sz="6400" dirty="0">
              <a:solidFill>
                <a:schemeClr val="bg1"/>
              </a:solidFill>
              <a:latin typeface="Arial" panose="020B0604020202020204" pitchFamily="34" charset="0"/>
              <a:cs typeface="Arial" panose="020B0604020202020204" pitchFamily="34" charset="0"/>
            </a:endParaRPr>
          </a:p>
        </p:txBody>
      </p:sp>
      <p:sp>
        <p:nvSpPr>
          <p:cNvPr id="8" name="Text 2"/>
          <p:cNvSpPr/>
          <p:nvPr/>
        </p:nvSpPr>
        <p:spPr>
          <a:xfrm>
            <a:off x="2059897" y="5297418"/>
            <a:ext cx="20451169" cy="5628774"/>
          </a:xfrm>
          <a:prstGeom prst="rect">
            <a:avLst/>
          </a:prstGeom>
          <a:noFill/>
          <a:ln/>
        </p:spPr>
        <p:txBody>
          <a:bodyPr wrap="square" lIns="0" tIns="0" rIns="0" bIns="0" rtlCol="0" anchor="t"/>
          <a:lstStyle/>
          <a:p>
            <a:pPr algn="ctr"/>
            <a:r>
              <a:rPr lang="ru-RU" sz="7200" b="1" dirty="0" smtClean="0">
                <a:solidFill>
                  <a:schemeClr val="bg1"/>
                </a:solidFill>
              </a:rPr>
              <a:t>ЗАХИСТ </a:t>
            </a:r>
            <a:r>
              <a:rPr lang="ru-RU" sz="7200" b="1" dirty="0">
                <a:solidFill>
                  <a:schemeClr val="bg1"/>
                </a:solidFill>
              </a:rPr>
              <a:t>ПРАВ ІНТЕЛЕКТУАЛЬНОЇ ВЛАСНОСТІ В СУДОВОМУ </a:t>
            </a:r>
            <a:r>
              <a:rPr lang="ru-RU" sz="7200" b="1" dirty="0" smtClean="0">
                <a:solidFill>
                  <a:schemeClr val="bg1"/>
                </a:solidFill>
              </a:rPr>
              <a:t>ПОРЯДКУ</a:t>
            </a:r>
            <a:endParaRPr lang="ru-RU" sz="5400" b="1" dirty="0">
              <a:solidFill>
                <a:schemeClr val="bg1"/>
              </a:solidFill>
            </a:endParaRPr>
          </a:p>
          <a:p>
            <a:pPr lvl="0" algn="ctr"/>
            <a:r>
              <a:rPr lang="x-none" sz="8000" b="1" dirty="0">
                <a:solidFill>
                  <a:schemeClr val="bg1"/>
                </a:solidFill>
              </a:rPr>
              <a:t>Case law: огляд ключових правових </a:t>
            </a:r>
            <a:r>
              <a:rPr lang="x-none" sz="8000" b="1" dirty="0" smtClean="0">
                <a:solidFill>
                  <a:schemeClr val="bg1"/>
                </a:solidFill>
              </a:rPr>
              <a:t>позицій</a:t>
            </a:r>
          </a:p>
          <a:p>
            <a:pPr algn="r"/>
            <a:endParaRPr lang="uk-UA" sz="3600" dirty="0" smtClean="0"/>
          </a:p>
          <a:p>
            <a:pPr algn="r"/>
            <a:r>
              <a:rPr lang="uk-UA" sz="3600" i="1" dirty="0" smtClean="0">
                <a:solidFill>
                  <a:schemeClr val="bg1"/>
                </a:solidFill>
              </a:rPr>
              <a:t>Людмила Запорожець – </a:t>
            </a:r>
          </a:p>
          <a:p>
            <a:pPr algn="r"/>
            <a:r>
              <a:rPr lang="uk-UA" sz="3600" i="1" dirty="0" smtClean="0">
                <a:solidFill>
                  <a:schemeClr val="bg1"/>
                </a:solidFill>
              </a:rPr>
              <a:t>начальник відділу забезпечення</a:t>
            </a:r>
            <a:r>
              <a:rPr lang="ru-RU" sz="3600" i="1" dirty="0" smtClean="0">
                <a:solidFill>
                  <a:schemeClr val="bg1"/>
                </a:solidFill>
              </a:rPr>
              <a:t> </a:t>
            </a:r>
            <a:r>
              <a:rPr lang="ru-RU" sz="3600" i="1" dirty="0">
                <a:solidFill>
                  <a:schemeClr val="bg1"/>
                </a:solidFill>
              </a:rPr>
              <a:t>судового </a:t>
            </a:r>
            <a:r>
              <a:rPr lang="ru-RU" sz="3600" i="1" dirty="0" err="1">
                <a:solidFill>
                  <a:schemeClr val="bg1"/>
                </a:solidFill>
              </a:rPr>
              <a:t>захисту</a:t>
            </a:r>
            <a:r>
              <a:rPr lang="ru-RU" sz="3600" i="1" dirty="0">
                <a:solidFill>
                  <a:schemeClr val="bg1"/>
                </a:solidFill>
              </a:rPr>
              <a:t> прав ІВ</a:t>
            </a:r>
            <a:r>
              <a:rPr lang="ru-RU" sz="3600" dirty="0"/>
              <a:t>, </a:t>
            </a:r>
          </a:p>
          <a:p>
            <a:pPr algn="r"/>
            <a:r>
              <a:rPr lang="ru-RU" sz="3600" dirty="0" smtClean="0">
                <a:solidFill>
                  <a:schemeClr val="bg1"/>
                </a:solidFill>
              </a:rPr>
              <a:t>УКРНОІВІ </a:t>
            </a:r>
            <a:endParaRPr lang="en-US" sz="3600" dirty="0">
              <a:solidFill>
                <a:schemeClr val="bg1"/>
              </a:solidFill>
            </a:endParaRPr>
          </a:p>
        </p:txBody>
      </p:sp>
      <p:pic>
        <p:nvPicPr>
          <p:cNvPr id="9" name="Image 4" descr=" "/>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094283" y="12123012"/>
            <a:ext cx="540946" cy="540879"/>
          </a:xfrm>
          <a:prstGeom prst="rect">
            <a:avLst/>
          </a:prstGeom>
        </p:spPr>
      </p:pic>
      <p:pic>
        <p:nvPicPr>
          <p:cNvPr id="10" name="Image 5" descr=" "/>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6880075" y="691821"/>
            <a:ext cx="540946" cy="540879"/>
          </a:xfrm>
          <a:prstGeom prst="rect">
            <a:avLst/>
          </a:prstGeom>
        </p:spPr>
      </p:pic>
      <p:pic>
        <p:nvPicPr>
          <p:cNvPr id="11" name="Image 6" descr=" "/>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823804" y="3611457"/>
            <a:ext cx="540946" cy="540879"/>
          </a:xfrm>
          <a:prstGeom prst="rect">
            <a:avLst/>
          </a:prstGeom>
        </p:spPr>
      </p:pic>
      <p:sp>
        <p:nvSpPr>
          <p:cNvPr id="12" name="Shape 3"/>
          <p:cNvSpPr/>
          <p:nvPr/>
        </p:nvSpPr>
        <p:spPr>
          <a:xfrm>
            <a:off x="9492154" y="10051046"/>
            <a:ext cx="317540" cy="317500"/>
          </a:xfrm>
          <a:prstGeom prst="ellipse">
            <a:avLst/>
          </a:prstGeom>
          <a:solidFill>
            <a:srgbClr val="E5E8ED">
              <a:alpha val="100000"/>
            </a:srgbClr>
          </a:solidFill>
          <a:ln/>
        </p:spPr>
      </p:sp>
      <p:sp>
        <p:nvSpPr>
          <p:cNvPr id="13" name="Shape 4"/>
          <p:cNvSpPr/>
          <p:nvPr/>
        </p:nvSpPr>
        <p:spPr>
          <a:xfrm>
            <a:off x="1089297" y="8043662"/>
            <a:ext cx="317540" cy="317500"/>
          </a:xfrm>
          <a:prstGeom prst="ellipse">
            <a:avLst/>
          </a:prstGeom>
          <a:solidFill>
            <a:srgbClr val="E5E8ED">
              <a:alpha val="100000"/>
            </a:srgbClr>
          </a:solidFill>
          <a:ln/>
        </p:spPr>
      </p:sp>
      <p:sp>
        <p:nvSpPr>
          <p:cNvPr id="14" name="Shape 5"/>
          <p:cNvSpPr/>
          <p:nvPr/>
        </p:nvSpPr>
        <p:spPr>
          <a:xfrm>
            <a:off x="22323760" y="3180221"/>
            <a:ext cx="317540" cy="317500"/>
          </a:xfrm>
          <a:prstGeom prst="ellipse">
            <a:avLst/>
          </a:prstGeom>
          <a:solidFill>
            <a:srgbClr val="E5E8ED">
              <a:alpha val="100000"/>
            </a:srgbClr>
          </a:solidFill>
          <a:ln/>
        </p:spPr>
      </p:sp>
      <p:pic>
        <p:nvPicPr>
          <p:cNvPr id="16" name="Image 8" descr=" "/>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248067" y="9940212"/>
            <a:ext cx="3122457" cy="2182800"/>
          </a:xfrm>
          <a:prstGeom prst="rect">
            <a:avLst/>
          </a:prstGeom>
        </p:spPr>
      </p:pic>
      <p:pic>
        <p:nvPicPr>
          <p:cNvPr id="17" name="Image 9" descr=" "/>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19985291" y="0"/>
            <a:ext cx="3122457" cy="1783221"/>
          </a:xfrm>
          <a:prstGeom prst="rect">
            <a:avLst/>
          </a:prstGeom>
        </p:spPr>
      </p:pic>
      <p:pic>
        <p:nvPicPr>
          <p:cNvPr id="18" name="Image 10" descr=" "/>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21180617" y="11637392"/>
            <a:ext cx="2286286" cy="14803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E8ED"/>
        </a:solidFill>
        <a:effectLst/>
      </p:bgPr>
    </p:bg>
    <p:spTree>
      <p:nvGrpSpPr>
        <p:cNvPr id="1" name=""/>
        <p:cNvGrpSpPr/>
        <p:nvPr/>
      </p:nvGrpSpPr>
      <p:grpSpPr>
        <a:xfrm>
          <a:off x="0" y="0"/>
          <a:ext cx="0" cy="0"/>
          <a:chOff x="0" y="0"/>
          <a:chExt cx="0" cy="0"/>
        </a:xfrm>
      </p:grpSpPr>
      <p:sp>
        <p:nvSpPr>
          <p:cNvPr id="17" name="Прямокутник: округлені кути 16">
            <a:extLst>
              <a:ext uri="{FF2B5EF4-FFF2-40B4-BE49-F238E27FC236}">
                <a16:creationId xmlns:a16="http://schemas.microsoft.com/office/drawing/2014/main" xmlns="" id="{670110C0-E211-45D5-9495-C6068A6E2D17}"/>
              </a:ext>
            </a:extLst>
          </p:cNvPr>
          <p:cNvSpPr/>
          <p:nvPr/>
        </p:nvSpPr>
        <p:spPr>
          <a:xfrm>
            <a:off x="-518161" y="11233086"/>
            <a:ext cx="26520649" cy="5873348"/>
          </a:xfrm>
          <a:prstGeom prst="roundRect">
            <a:avLst/>
          </a:prstGeom>
          <a:solidFill>
            <a:srgbClr val="FABB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pic>
        <p:nvPicPr>
          <p:cNvPr id="4" name="Image 2" descr="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8477" y="314652"/>
            <a:ext cx="10011809" cy="4532759"/>
          </a:xfrm>
          <a:prstGeom prst="rect">
            <a:avLst/>
          </a:prstGeom>
        </p:spPr>
      </p:pic>
      <p:pic>
        <p:nvPicPr>
          <p:cNvPr id="2" name="Image 0" descr=" "/>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8041403" y="0"/>
            <a:ext cx="7312567" cy="8649568"/>
          </a:xfrm>
          <a:prstGeom prst="rect">
            <a:avLst/>
          </a:prstGeom>
        </p:spPr>
      </p:pic>
      <p:pic>
        <p:nvPicPr>
          <p:cNvPr id="3" name="Image 1" descr=" "/>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7987414" y="67428"/>
            <a:ext cx="7420543" cy="8257877"/>
          </a:xfrm>
          <a:prstGeom prst="rect">
            <a:avLst/>
          </a:prstGeom>
        </p:spPr>
      </p:pic>
      <p:pic>
        <p:nvPicPr>
          <p:cNvPr id="5" name="Image 3" descr=" "/>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38670" y="232249"/>
            <a:ext cx="10411422" cy="1954582"/>
          </a:xfrm>
          <a:prstGeom prst="rect">
            <a:avLst/>
          </a:prstGeom>
        </p:spPr>
      </p:pic>
      <p:sp>
        <p:nvSpPr>
          <p:cNvPr id="6" name="Shape 0"/>
          <p:cNvSpPr/>
          <p:nvPr/>
        </p:nvSpPr>
        <p:spPr>
          <a:xfrm>
            <a:off x="1200945" y="2804443"/>
            <a:ext cx="317540" cy="317500"/>
          </a:xfrm>
          <a:prstGeom prst="ellipse">
            <a:avLst/>
          </a:prstGeom>
          <a:solidFill>
            <a:srgbClr val="E5E8ED">
              <a:alpha val="100000"/>
            </a:srgbClr>
          </a:solidFill>
          <a:ln/>
        </p:spPr>
      </p:sp>
      <p:pic>
        <p:nvPicPr>
          <p:cNvPr id="42" name="Image 18" descr=" "/>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1991901" y="210210"/>
            <a:ext cx="1781328" cy="1153389"/>
          </a:xfrm>
          <a:prstGeom prst="rect">
            <a:avLst/>
          </a:prstGeom>
        </p:spPr>
      </p:pic>
      <p:sp>
        <p:nvSpPr>
          <p:cNvPr id="50" name="Прямоугольник 49"/>
          <p:cNvSpPr/>
          <p:nvPr/>
        </p:nvSpPr>
        <p:spPr>
          <a:xfrm>
            <a:off x="2403376" y="1371097"/>
            <a:ext cx="19953977" cy="2041585"/>
          </a:xfrm>
          <a:prstGeom prst="rect">
            <a:avLst/>
          </a:prstGeom>
        </p:spPr>
        <p:txBody>
          <a:bodyPr wrap="square">
            <a:spAutoFit/>
          </a:bodyPr>
          <a:lstStyle/>
          <a:p>
            <a:pPr marL="817245" algn="ctr" eaLnBrk="0" fontAlgn="base" hangingPunct="0">
              <a:lnSpc>
                <a:spcPct val="150000"/>
              </a:lnSpc>
              <a:spcAft>
                <a:spcPts val="800"/>
              </a:spcAft>
            </a:pPr>
            <a:endParaRPr lang="ru-RU" sz="4000" b="1" dirty="0">
              <a:solidFill>
                <a:srgbClr val="5C2986"/>
              </a:solidFill>
              <a:latin typeface="Arial" panose="020B0604020202020204" pitchFamily="34" charset="0"/>
              <a:ea typeface="Calibri" panose="020F0502020204030204" pitchFamily="34" charset="0"/>
              <a:cs typeface="Arial" panose="020B0604020202020204" pitchFamily="34" charset="0"/>
            </a:endParaRPr>
          </a:p>
          <a:p>
            <a:pPr marL="817245" algn="ctr" eaLnBrk="0" fontAlgn="base" hangingPunct="0">
              <a:lnSpc>
                <a:spcPct val="150000"/>
              </a:lnSpc>
              <a:spcAft>
                <a:spcPts val="800"/>
              </a:spcAft>
            </a:pPr>
            <a:endParaRPr lang="uk-UA" sz="4000" b="1" dirty="0">
              <a:solidFill>
                <a:srgbClr val="5C2986"/>
              </a:solidFill>
              <a:latin typeface="Arial" panose="020B060402020202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BFAF563A-8281-408B-B059-62264AE124F0}"/>
              </a:ext>
            </a:extLst>
          </p:cNvPr>
          <p:cNvSpPr txBox="1"/>
          <p:nvPr/>
        </p:nvSpPr>
        <p:spPr>
          <a:xfrm>
            <a:off x="1248004" y="2072082"/>
            <a:ext cx="22787653" cy="11480066"/>
          </a:xfrm>
          <a:prstGeom prst="rect">
            <a:avLst/>
          </a:prstGeom>
          <a:noFill/>
        </p:spPr>
        <p:txBody>
          <a:bodyPr wrap="square">
            <a:spAutoFit/>
          </a:bodyPr>
          <a:lstStyle/>
          <a:p>
            <a:pPr algn="just"/>
            <a:r>
              <a:rPr lang="uk-UA" sz="3200" b="1" dirty="0">
                <a:solidFill>
                  <a:srgbClr val="5C2986"/>
                </a:solidFill>
                <a:ea typeface="Calibri" panose="020F0502020204030204" pitchFamily="34" charset="0"/>
                <a:cs typeface="Arial" panose="020B0604020202020204" pitchFamily="34" charset="0"/>
              </a:rPr>
              <a:t>Тенденції розгляду ІР </a:t>
            </a:r>
            <a:r>
              <a:rPr lang="uk-UA" sz="3200" b="1" dirty="0" smtClean="0">
                <a:solidFill>
                  <a:srgbClr val="5C2986"/>
                </a:solidFill>
                <a:ea typeface="Calibri" panose="020F0502020204030204" pitchFamily="34" charset="0"/>
                <a:cs typeface="Arial" panose="020B0604020202020204" pitchFamily="34" charset="0"/>
              </a:rPr>
              <a:t>справ: </a:t>
            </a:r>
            <a:r>
              <a:rPr lang="uk-UA" sz="4000" b="1" dirty="0">
                <a:solidFill>
                  <a:srgbClr val="5C2986"/>
                </a:solidFill>
                <a:ea typeface="Calibri" panose="020F0502020204030204" pitchFamily="34" charset="0"/>
                <a:cs typeface="Arial" panose="020B0604020202020204" pitchFamily="34" charset="0"/>
              </a:rPr>
              <a:t>судова </a:t>
            </a:r>
            <a:r>
              <a:rPr lang="uk-UA" sz="4000" b="1" dirty="0" smtClean="0">
                <a:solidFill>
                  <a:srgbClr val="5C2986"/>
                </a:solidFill>
                <a:ea typeface="Calibri" panose="020F0502020204030204" pitchFamily="34" charset="0"/>
                <a:cs typeface="Arial" panose="020B0604020202020204" pitchFamily="34" charset="0"/>
              </a:rPr>
              <a:t>практика</a:t>
            </a:r>
            <a:r>
              <a:rPr lang="uk-UA" sz="4000" b="1" dirty="0">
                <a:solidFill>
                  <a:srgbClr val="5C2986"/>
                </a:solidFill>
                <a:ea typeface="Calibri" panose="020F0502020204030204" pitchFamily="34" charset="0"/>
                <a:cs typeface="Arial" panose="020B0604020202020204" pitchFamily="34" charset="0"/>
              </a:rPr>
              <a:t> </a:t>
            </a:r>
            <a:r>
              <a:rPr lang="uk-UA" sz="4000" b="1" dirty="0" smtClean="0">
                <a:solidFill>
                  <a:srgbClr val="5C2986"/>
                </a:solidFill>
                <a:ea typeface="Calibri" panose="020F0502020204030204" pitchFamily="34" charset="0"/>
                <a:cs typeface="Arial" panose="020B0604020202020204" pitchFamily="34" charset="0"/>
              </a:rPr>
              <a:t>щодо отримання додаткової охорони прав на винаходи</a:t>
            </a:r>
          </a:p>
          <a:p>
            <a:pPr algn="just"/>
            <a:endParaRPr lang="uk-UA" sz="3200" b="1" dirty="0" smtClean="0"/>
          </a:p>
          <a:p>
            <a:pPr algn="just"/>
            <a:r>
              <a:rPr lang="uk-UA" sz="3200" b="1" dirty="0" smtClean="0"/>
              <a:t>Верховний </a:t>
            </a:r>
            <a:r>
              <a:rPr lang="uk-UA" sz="3200" b="1" dirty="0"/>
              <a:t>суд  у справі № 910/8295/210 </a:t>
            </a:r>
            <a:r>
              <a:rPr lang="uk-UA" sz="3200" b="1" i="1" dirty="0"/>
              <a:t>за позовом японської компанії </a:t>
            </a:r>
            <a:r>
              <a:rPr lang="uk-UA" sz="3200" b="1" i="1" dirty="0" err="1"/>
              <a:t>Тюгай</a:t>
            </a:r>
            <a:r>
              <a:rPr lang="uk-UA" sz="3200" b="1" i="1" dirty="0"/>
              <a:t> </a:t>
            </a:r>
            <a:r>
              <a:rPr lang="uk-UA" sz="3200" b="1" i="1" dirty="0" err="1"/>
              <a:t>Сеяку</a:t>
            </a:r>
            <a:r>
              <a:rPr lang="uk-UA" sz="3200" b="1" i="1" dirty="0"/>
              <a:t> </a:t>
            </a:r>
            <a:r>
              <a:rPr lang="uk-UA" sz="3200" b="1" i="1" dirty="0" err="1"/>
              <a:t>Кабусікі</a:t>
            </a:r>
            <a:r>
              <a:rPr lang="uk-UA" sz="3200" b="1" i="1" dirty="0"/>
              <a:t> Кайся про визнання недійсною та скасування відмови в наданні додаткової охорони прав на винахід за патентом України</a:t>
            </a:r>
            <a:r>
              <a:rPr lang="uk-UA" sz="3200" b="1" dirty="0"/>
              <a:t> -  дав відповідь на питання про можливості реалізації права на отримання додаткової охорони володільцям патентів на винаходи, які мали таке право (так зване право на СДО), проте не встигли його реалізувати у зв’язку з введенням в дію </a:t>
            </a:r>
            <a:r>
              <a:rPr lang="uk-UA" sz="3200" b="1" dirty="0" smtClean="0"/>
              <a:t>16.08.2020</a:t>
            </a:r>
            <a:r>
              <a:rPr lang="uk-UA" sz="3200" b="1" dirty="0"/>
              <a:t> </a:t>
            </a:r>
            <a:r>
              <a:rPr lang="uk-UA" sz="3200" b="1" dirty="0" smtClean="0"/>
              <a:t>нового </a:t>
            </a:r>
            <a:r>
              <a:rPr lang="uk-UA" sz="3200" b="1" dirty="0"/>
              <a:t>Закону  № 3687«Про охорону прав на винаходи і корисні моделі», яким у статті 27-1 передбачено новий строк для подання  клопотання про таке </a:t>
            </a:r>
            <a:r>
              <a:rPr lang="uk-UA" sz="3200" b="1" dirty="0" smtClean="0"/>
              <a:t>продовження</a:t>
            </a:r>
          </a:p>
          <a:p>
            <a:pPr algn="just"/>
            <a:endParaRPr lang="uk-UA" sz="3200" dirty="0"/>
          </a:p>
          <a:p>
            <a:pPr algn="just"/>
            <a:r>
              <a:rPr lang="uk-UA" sz="3200" b="1" i="1" dirty="0"/>
              <a:t> </a:t>
            </a:r>
            <a:r>
              <a:rPr lang="uk-UA" sz="3200" i="1" dirty="0" smtClean="0"/>
              <a:t>Висновки </a:t>
            </a:r>
            <a:r>
              <a:rPr lang="uk-UA" sz="3200" i="1" dirty="0"/>
              <a:t>Верховного суду:</a:t>
            </a:r>
            <a:endParaRPr lang="uk-UA" sz="3200" dirty="0"/>
          </a:p>
          <a:p>
            <a:pPr algn="just"/>
            <a:r>
              <a:rPr lang="uk-UA" sz="3200" b="1" i="1" dirty="0"/>
              <a:t>Відсутність у внесених до законодавства у 2020 році новелах згадки про права власників патентів, що виникли раніше до набуття чинності статті 27-1 Закону, не має позбавляти позивача реалізувати своє гарантоване міжнародними договорами України право на отримання додаткової охорони.</a:t>
            </a:r>
            <a:endParaRPr lang="uk-UA" sz="3200" dirty="0"/>
          </a:p>
          <a:p>
            <a:pPr algn="just"/>
            <a:r>
              <a:rPr lang="uk-UA" sz="3200" dirty="0"/>
              <a:t>Позбавлення права на додаткову охорону йде врозріз із взятими Україною зобов’язаннями за Угодою про асоціацію між Україною.</a:t>
            </a:r>
          </a:p>
          <a:p>
            <a:pPr algn="just"/>
            <a:r>
              <a:rPr lang="uk-UA" sz="3200" b="1" dirty="0"/>
              <a:t>Верховний суд зауважив, що у цій конкретній справі вирішальною є не подія подання клопотання, а момент виникнення у позивача права на продовження строку дії прав на винаходи за патентом. </a:t>
            </a:r>
            <a:endParaRPr lang="uk-UA" sz="3200" b="1" dirty="0" smtClean="0"/>
          </a:p>
          <a:p>
            <a:pPr algn="just"/>
            <a:endParaRPr lang="uk-UA" sz="3200" b="1" dirty="0" smtClean="0"/>
          </a:p>
          <a:p>
            <a:pPr algn="just"/>
            <a:endParaRPr lang="uk-UA" sz="3200" dirty="0"/>
          </a:p>
          <a:p>
            <a:pPr algn="just"/>
            <a:r>
              <a:rPr lang="uk-UA" sz="3200" dirty="0"/>
              <a:t>Верховний суд залишив касаційну скаргу без задоволення, оскаржувані судові рішення попередніх інстанцій змінив, виклавши мотивувальну частину в редакції своєї постанови, а в решті залишив їх без змін </a:t>
            </a:r>
            <a:r>
              <a:rPr lang="uk-UA" sz="3200" b="1" i="1" dirty="0"/>
              <a:t>(постанова Верховного суду  від 14.12.2023 у справі № 910/8295/210).</a:t>
            </a:r>
            <a:endParaRPr lang="uk-UA" sz="3200" dirty="0"/>
          </a:p>
          <a:p>
            <a:pPr algn="just"/>
            <a:r>
              <a:rPr lang="uk-UA" sz="3200" dirty="0"/>
              <a:t> </a:t>
            </a:r>
          </a:p>
        </p:txBody>
      </p:sp>
      <p:pic>
        <p:nvPicPr>
          <p:cNvPr id="53" name="Image 7" descr=" ">
            <a:extLst>
              <a:ext uri="{FF2B5EF4-FFF2-40B4-BE49-F238E27FC236}">
                <a16:creationId xmlns:a16="http://schemas.microsoft.com/office/drawing/2014/main" xmlns="" id="{D13ED7E8-DBA6-4F0F-B1C6-56604FDC8DF5}"/>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5524846" y="507104"/>
            <a:ext cx="540946" cy="540879"/>
          </a:xfrm>
          <a:prstGeom prst="rect">
            <a:avLst/>
          </a:prstGeom>
        </p:spPr>
      </p:pic>
      <p:sp>
        <p:nvSpPr>
          <p:cNvPr id="59" name="Shape 22">
            <a:extLst>
              <a:ext uri="{FF2B5EF4-FFF2-40B4-BE49-F238E27FC236}">
                <a16:creationId xmlns:a16="http://schemas.microsoft.com/office/drawing/2014/main" xmlns="" id="{4D6BDF24-F44C-4606-B8E7-9FFEFD63644D}"/>
              </a:ext>
            </a:extLst>
          </p:cNvPr>
          <p:cNvSpPr/>
          <p:nvPr/>
        </p:nvSpPr>
        <p:spPr>
          <a:xfrm>
            <a:off x="20617133" y="5407185"/>
            <a:ext cx="317540" cy="317500"/>
          </a:xfrm>
          <a:prstGeom prst="ellipse">
            <a:avLst/>
          </a:prstGeom>
          <a:solidFill>
            <a:srgbClr val="FABB47">
              <a:alpha val="100000"/>
            </a:srgbClr>
          </a:solidFill>
          <a:ln/>
        </p:spPr>
      </p:sp>
    </p:spTree>
    <p:extLst>
      <p:ext uri="{BB962C8B-B14F-4D97-AF65-F5344CB8AC3E}">
        <p14:creationId xmlns:p14="http://schemas.microsoft.com/office/powerpoint/2010/main" val="3371347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BB47"/>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074481" y="0"/>
            <a:ext cx="7312567" cy="8649568"/>
          </a:xfrm>
          <a:prstGeom prst="rect">
            <a:avLst/>
          </a:prstGeom>
        </p:spPr>
      </p:pic>
      <p:pic>
        <p:nvPicPr>
          <p:cNvPr id="3" name="Image 1" descr=" "/>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7199940" y="50085"/>
            <a:ext cx="7420543" cy="8257884"/>
          </a:xfrm>
          <a:prstGeom prst="rect">
            <a:avLst/>
          </a:prstGeom>
        </p:spPr>
      </p:pic>
      <p:sp>
        <p:nvSpPr>
          <p:cNvPr id="24" name="Прямокутник 23">
            <a:extLst>
              <a:ext uri="{FF2B5EF4-FFF2-40B4-BE49-F238E27FC236}">
                <a16:creationId xmlns:a16="http://schemas.microsoft.com/office/drawing/2014/main" xmlns="" id="{7DC3ADB9-C771-4E06-9BA3-412802A7D9BC}"/>
              </a:ext>
            </a:extLst>
          </p:cNvPr>
          <p:cNvSpPr/>
          <p:nvPr/>
        </p:nvSpPr>
        <p:spPr>
          <a:xfrm>
            <a:off x="15889575" y="6635817"/>
            <a:ext cx="9521120" cy="686139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 name="Image 2" descr=" "/>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0"/>
            <a:ext cx="11771159" cy="6438832"/>
          </a:xfrm>
          <a:prstGeom prst="rect">
            <a:avLst/>
          </a:prstGeom>
        </p:spPr>
      </p:pic>
      <p:pic>
        <p:nvPicPr>
          <p:cNvPr id="5" name="Image 3" descr=" "/>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0" y="0"/>
            <a:ext cx="11771159" cy="5837647"/>
          </a:xfrm>
          <a:prstGeom prst="rect">
            <a:avLst/>
          </a:prstGeom>
        </p:spPr>
      </p:pic>
      <p:sp>
        <p:nvSpPr>
          <p:cNvPr id="20" name="Прямокутник 19">
            <a:extLst>
              <a:ext uri="{FF2B5EF4-FFF2-40B4-BE49-F238E27FC236}">
                <a16:creationId xmlns:a16="http://schemas.microsoft.com/office/drawing/2014/main" xmlns="" id="{C22E2D1E-B04A-44F0-8ADE-A6E7BA5CDB4D}"/>
              </a:ext>
            </a:extLst>
          </p:cNvPr>
          <p:cNvSpPr/>
          <p:nvPr/>
        </p:nvSpPr>
        <p:spPr>
          <a:xfrm>
            <a:off x="-470470" y="1545684"/>
            <a:ext cx="25755600" cy="43787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 name="Image 4" descr=" "/>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2236814" y="384781"/>
            <a:ext cx="1715586" cy="1110818"/>
          </a:xfrm>
          <a:prstGeom prst="rect">
            <a:avLst/>
          </a:prstGeom>
        </p:spPr>
      </p:pic>
      <p:sp>
        <p:nvSpPr>
          <p:cNvPr id="14" name="Shape 5"/>
          <p:cNvSpPr/>
          <p:nvPr/>
        </p:nvSpPr>
        <p:spPr>
          <a:xfrm>
            <a:off x="12842917" y="4197282"/>
            <a:ext cx="9576997" cy="4877070"/>
          </a:xfrm>
          <a:prstGeom prst="rect">
            <a:avLst/>
          </a:prstGeom>
          <a:noFill/>
          <a:ln/>
        </p:spPr>
      </p:sp>
      <p:sp>
        <p:nvSpPr>
          <p:cNvPr id="19" name="Shape 9"/>
          <p:cNvSpPr/>
          <p:nvPr/>
        </p:nvSpPr>
        <p:spPr>
          <a:xfrm>
            <a:off x="12842917" y="5289482"/>
            <a:ext cx="9576997" cy="787400"/>
          </a:xfrm>
          <a:prstGeom prst="rect">
            <a:avLst/>
          </a:prstGeom>
          <a:noFill/>
          <a:ln/>
        </p:spPr>
      </p:sp>
      <p:sp>
        <p:nvSpPr>
          <p:cNvPr id="23" name="Shape 12"/>
          <p:cNvSpPr/>
          <p:nvPr/>
        </p:nvSpPr>
        <p:spPr>
          <a:xfrm>
            <a:off x="518308" y="1239904"/>
            <a:ext cx="15609874" cy="5837646"/>
          </a:xfrm>
          <a:prstGeom prst="rect">
            <a:avLst/>
          </a:prstGeom>
          <a:noFill/>
          <a:ln/>
        </p:spPr>
        <p:txBody>
          <a:bodyPr/>
          <a:lstStyle/>
          <a:p>
            <a:pPr indent="449580" algn="just">
              <a:lnSpc>
                <a:spcPct val="107000"/>
              </a:lnSpc>
              <a:spcAft>
                <a:spcPts val="800"/>
              </a:spcAft>
            </a:pPr>
            <a:endParaRPr lang="uk-UA" sz="3200" dirty="0"/>
          </a:p>
        </p:txBody>
      </p:sp>
      <p:sp>
        <p:nvSpPr>
          <p:cNvPr id="27" name="Shape 15"/>
          <p:cNvSpPr/>
          <p:nvPr/>
        </p:nvSpPr>
        <p:spPr>
          <a:xfrm>
            <a:off x="11532505" y="7432869"/>
            <a:ext cx="6757245" cy="762000"/>
          </a:xfrm>
          <a:prstGeom prst="rect">
            <a:avLst/>
          </a:prstGeom>
          <a:noFill/>
          <a:ln/>
        </p:spPr>
      </p:sp>
      <p:sp>
        <p:nvSpPr>
          <p:cNvPr id="31" name="Shape 18"/>
          <p:cNvSpPr/>
          <p:nvPr/>
        </p:nvSpPr>
        <p:spPr>
          <a:xfrm>
            <a:off x="11532505" y="8423469"/>
            <a:ext cx="8573572" cy="758319"/>
          </a:xfrm>
          <a:prstGeom prst="rect">
            <a:avLst/>
          </a:prstGeom>
          <a:noFill/>
          <a:ln/>
        </p:spPr>
      </p:sp>
      <p:sp>
        <p:nvSpPr>
          <p:cNvPr id="32" name="TextBox 31">
            <a:extLst>
              <a:ext uri="{FF2B5EF4-FFF2-40B4-BE49-F238E27FC236}">
                <a16:creationId xmlns:a16="http://schemas.microsoft.com/office/drawing/2014/main" xmlns="" id="{716F168E-C310-4959-A168-435046C7C790}"/>
              </a:ext>
            </a:extLst>
          </p:cNvPr>
          <p:cNvSpPr txBox="1"/>
          <p:nvPr/>
        </p:nvSpPr>
        <p:spPr>
          <a:xfrm>
            <a:off x="16226729" y="6670612"/>
            <a:ext cx="8670618" cy="6591548"/>
          </a:xfrm>
          <a:prstGeom prst="rect">
            <a:avLst/>
          </a:prstGeom>
          <a:noFill/>
        </p:spPr>
        <p:txBody>
          <a:bodyPr wrap="square">
            <a:spAutoFit/>
          </a:bodyPr>
          <a:lstStyle/>
          <a:p>
            <a:pPr algn="just">
              <a:lnSpc>
                <a:spcPct val="107000"/>
              </a:lnSpc>
              <a:spcAft>
                <a:spcPts val="800"/>
              </a:spcAft>
            </a:pPr>
            <a:endPar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37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Верховний</a:t>
            </a:r>
            <a:r>
              <a:rPr lang="ru-RU" sz="37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Суд</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на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цих</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підставах</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передав справу за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позовом</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компанії</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Спейс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Експлорейшн</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Текнолоджіз</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Корп</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про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дострокове</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припинення</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дії</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свідоцтва</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на ТМ   </a:t>
            </a:r>
            <a:r>
              <a:rPr lang="en-US"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на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новий</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розгляд</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до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Господарського</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суду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міста</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u-RU"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Києва</a:t>
            </a:r>
            <a:r>
              <a:rPr lang="ru-RU"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37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3700" b="1"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4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Постанова Верховного Суду </a:t>
            </a:r>
            <a:r>
              <a:rPr lang="ru-RU" sz="40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від</a:t>
            </a:r>
            <a:r>
              <a:rPr lang="ru-RU" sz="4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30.10.2023 № 910/10906/22</a:t>
            </a:r>
            <a:r>
              <a:rPr lang="ru-RU" sz="37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9" name="TextBox 48">
            <a:extLst>
              <a:ext uri="{FF2B5EF4-FFF2-40B4-BE49-F238E27FC236}">
                <a16:creationId xmlns:a16="http://schemas.microsoft.com/office/drawing/2014/main" xmlns="" id="{3A6AAE4B-EE68-4F00-9087-900C0B965266}"/>
              </a:ext>
            </a:extLst>
          </p:cNvPr>
          <p:cNvSpPr txBox="1"/>
          <p:nvPr/>
        </p:nvSpPr>
        <p:spPr>
          <a:xfrm>
            <a:off x="883920" y="360732"/>
            <a:ext cx="20406595" cy="658835"/>
          </a:xfrm>
          <a:prstGeom prst="rect">
            <a:avLst/>
          </a:prstGeom>
          <a:noFill/>
        </p:spPr>
        <p:txBody>
          <a:bodyPr wrap="square">
            <a:spAutoFit/>
          </a:bodyPr>
          <a:lstStyle>
            <a:lvl1pPr marR="0" lvl="0" indent="0" algn="just" fontAlgn="auto">
              <a:lnSpc>
                <a:spcPct val="107000"/>
              </a:lnSpc>
              <a:spcBef>
                <a:spcPts val="0"/>
              </a:spcBef>
              <a:spcAft>
                <a:spcPts val="800"/>
              </a:spcAft>
              <a:buClrTx/>
              <a:buSzTx/>
              <a:buFontTx/>
              <a:buNone/>
              <a:tabLst/>
              <a:defRPr kumimoji="0" sz="6000" b="1" i="0" u="none" strike="noStrike" cap="none" spc="0" normalizeH="0" baseline="0">
                <a:ln>
                  <a:noFill/>
                </a:ln>
                <a:solidFill>
                  <a:srgbClr val="5C2986"/>
                </a:solidFill>
                <a:effectLst/>
                <a:uLnTx/>
                <a:uFillTx/>
                <a:latin typeface="Arial" panose="020B0604020202020204" pitchFamily="34" charset="0"/>
                <a:ea typeface="Calibri" panose="020F0502020204030204" pitchFamily="34" charset="0"/>
                <a:cs typeface="Arial" panose="020B0604020202020204" pitchFamily="34" charset="0"/>
              </a:defRPr>
            </a:lvl1pPr>
          </a:lstStyle>
          <a:p>
            <a:pPr algn="ctr"/>
            <a:r>
              <a:rPr lang="ru-RU" sz="3600" dirty="0" err="1" smtClean="0">
                <a:latin typeface="+mn-lt"/>
              </a:rPr>
              <a:t>Судова</a:t>
            </a:r>
            <a:r>
              <a:rPr lang="ru-RU" sz="3600" dirty="0" smtClean="0">
                <a:latin typeface="+mn-lt"/>
              </a:rPr>
              <a:t> практика</a:t>
            </a:r>
            <a:r>
              <a:rPr lang="ru-RU" sz="3600" dirty="0">
                <a:latin typeface="+mn-lt"/>
              </a:rPr>
              <a:t>: </a:t>
            </a:r>
            <a:r>
              <a:rPr lang="ru-RU" sz="3600" dirty="0" err="1">
                <a:latin typeface="+mn-lt"/>
              </a:rPr>
              <a:t>цікаві</a:t>
            </a:r>
            <a:r>
              <a:rPr lang="ru-RU" sz="3600" dirty="0">
                <a:latin typeface="+mn-lt"/>
              </a:rPr>
              <a:t> </a:t>
            </a:r>
            <a:r>
              <a:rPr lang="ru-RU" sz="3600" dirty="0" err="1">
                <a:latin typeface="+mn-lt"/>
              </a:rPr>
              <a:t>кейси</a:t>
            </a:r>
            <a:r>
              <a:rPr lang="ru-RU" sz="3600" dirty="0">
                <a:latin typeface="+mn-lt"/>
              </a:rPr>
              <a:t> в </a:t>
            </a:r>
            <a:r>
              <a:rPr lang="ru-RU" sz="3600" dirty="0" err="1">
                <a:latin typeface="+mn-lt"/>
              </a:rPr>
              <a:t>категоріях</a:t>
            </a:r>
            <a:r>
              <a:rPr lang="ru-RU" sz="3600" dirty="0">
                <a:latin typeface="+mn-lt"/>
              </a:rPr>
              <a:t> справ  про </a:t>
            </a:r>
            <a:r>
              <a:rPr lang="ru-RU" sz="3600" dirty="0" err="1">
                <a:latin typeface="+mn-lt"/>
              </a:rPr>
              <a:t>дострокове</a:t>
            </a:r>
            <a:r>
              <a:rPr lang="ru-RU" sz="3600" dirty="0">
                <a:latin typeface="+mn-lt"/>
              </a:rPr>
              <a:t> </a:t>
            </a:r>
            <a:r>
              <a:rPr lang="ru-RU" sz="3600" dirty="0" err="1">
                <a:latin typeface="+mn-lt"/>
              </a:rPr>
              <a:t>припинення</a:t>
            </a:r>
            <a:r>
              <a:rPr lang="ru-RU" sz="3600" dirty="0">
                <a:latin typeface="+mn-lt"/>
              </a:rPr>
              <a:t> </a:t>
            </a:r>
            <a:r>
              <a:rPr lang="ru-RU" sz="3600" dirty="0" err="1">
                <a:latin typeface="+mn-lt"/>
              </a:rPr>
              <a:t>дії</a:t>
            </a:r>
            <a:r>
              <a:rPr lang="ru-RU" sz="3600" dirty="0">
                <a:latin typeface="+mn-lt"/>
              </a:rPr>
              <a:t> свідоцтв на ТМ </a:t>
            </a:r>
            <a:endParaRPr lang="uk-UA" sz="3600" dirty="0">
              <a:latin typeface="+mn-lt"/>
            </a:endParaRPr>
          </a:p>
        </p:txBody>
      </p:sp>
      <p:sp>
        <p:nvSpPr>
          <p:cNvPr id="17" name="TextBox 16">
            <a:extLst>
              <a:ext uri="{FF2B5EF4-FFF2-40B4-BE49-F238E27FC236}">
                <a16:creationId xmlns:a16="http://schemas.microsoft.com/office/drawing/2014/main" xmlns="" id="{E7955EE7-7464-476A-86B4-C00D1814954B}"/>
              </a:ext>
            </a:extLst>
          </p:cNvPr>
          <p:cNvSpPr txBox="1"/>
          <p:nvPr/>
        </p:nvSpPr>
        <p:spPr>
          <a:xfrm>
            <a:off x="-470471" y="1758830"/>
            <a:ext cx="25367817" cy="4031873"/>
          </a:xfrm>
          <a:prstGeom prst="rect">
            <a:avLst/>
          </a:prstGeom>
          <a:noFill/>
        </p:spPr>
        <p:txBody>
          <a:bodyPr wrap="square">
            <a:spAutoFit/>
          </a:bodyPr>
          <a:lstStyle/>
          <a:p>
            <a:pPr algn="just"/>
            <a:r>
              <a:rPr lang="en-US" sz="3200" dirty="0">
                <a:cs typeface="Arial" panose="020B0604020202020204" pitchFamily="34" charset="0"/>
              </a:rPr>
              <a:t>	</a:t>
            </a:r>
            <a:r>
              <a:rPr lang="uk-UA" sz="3200" b="1" dirty="0" smtClean="0">
                <a:cs typeface="Arial" panose="020B0604020202020204" pitchFamily="34" charset="0"/>
              </a:rPr>
              <a:t>До предмету дослідження в категоріях справ  про дострокове припинення дії свідоцтв на ТМ  повинні входити </a:t>
            </a:r>
            <a:r>
              <a:rPr lang="uk-UA" sz="3200" dirty="0" smtClean="0">
                <a:cs typeface="Arial" panose="020B0604020202020204" pitchFamily="34" charset="0"/>
              </a:rPr>
              <a:t>не тільки обставини використання/невикористання торговельної марки, </a:t>
            </a:r>
            <a:r>
              <a:rPr lang="uk-UA" sz="3200" u="sng" dirty="0" smtClean="0">
                <a:cs typeface="Arial" panose="020B0604020202020204" pitchFamily="34" charset="0"/>
              </a:rPr>
              <a:t>а й обставини, які підтверджують заінтересованість особи</a:t>
            </a:r>
            <a:r>
              <a:rPr lang="uk-UA" sz="3200" dirty="0" smtClean="0">
                <a:cs typeface="Arial" panose="020B0604020202020204" pitchFamily="34" charset="0"/>
              </a:rPr>
              <a:t>, яка подає заяву про дострокове припинення дії свідоцтва.  </a:t>
            </a:r>
          </a:p>
          <a:p>
            <a:pPr algn="just"/>
            <a:r>
              <a:rPr lang="uk-UA" sz="3200" dirty="0" smtClean="0">
                <a:cs typeface="Arial" panose="020B0604020202020204" pitchFamily="34" charset="0"/>
              </a:rPr>
              <a:t>У розгляді справ про дострокове припинення дії торговельної марки, враховуючи принцип змагальності сторін, </a:t>
            </a:r>
            <a:r>
              <a:rPr lang="uk-UA" sz="3200" b="1" dirty="0" smtClean="0">
                <a:cs typeface="Arial" panose="020B0604020202020204" pitchFamily="34" charset="0"/>
              </a:rPr>
              <a:t>не повинна здійснюватися трансформація тягаря доведення і його перенесення </a:t>
            </a:r>
            <a:r>
              <a:rPr lang="uk-UA" sz="3200" dirty="0" smtClean="0">
                <a:cs typeface="Arial" panose="020B0604020202020204" pitchFamily="34" charset="0"/>
              </a:rPr>
              <a:t>з особи, щодо свідоцтва якої була подана заява про дострокове припинення. Зі статті 13 Конституції України вбачається, що </a:t>
            </a:r>
            <a:r>
              <a:rPr lang="uk-UA" sz="3200" b="1" dirty="0" smtClean="0">
                <a:cs typeface="Arial" panose="020B0604020202020204" pitchFamily="34" charset="0"/>
              </a:rPr>
              <a:t>власність зобов`язує</a:t>
            </a:r>
            <a:r>
              <a:rPr lang="uk-UA" sz="3200" dirty="0" smtClean="0">
                <a:cs typeface="Arial" panose="020B0604020202020204" pitchFamily="34" charset="0"/>
              </a:rPr>
              <a:t>. Із свідоцтва на ТМ випливають не лише права, а й обов`язки щодо використання торговельної марки. Допустимість дострокового припинення прав на торговельну марку є правовим засобом, який </a:t>
            </a:r>
            <a:r>
              <a:rPr lang="uk-UA" sz="3200" b="1" dirty="0" smtClean="0">
                <a:cs typeface="Arial" panose="020B0604020202020204" pitchFamily="34" charset="0"/>
              </a:rPr>
              <a:t>перешкоджає встановленню монополії </a:t>
            </a:r>
            <a:r>
              <a:rPr lang="uk-UA" sz="3200" dirty="0" smtClean="0">
                <a:cs typeface="Arial" panose="020B0604020202020204" pitchFamily="34" charset="0"/>
              </a:rPr>
              <a:t>на позначення, що не використовується суб`єктами з метою вирізнення товарів та послуг. </a:t>
            </a:r>
            <a:endParaRPr lang="uk-UA" sz="3200" dirty="0">
              <a:cs typeface="Arial" panose="020B0604020202020204" pitchFamily="34" charset="0"/>
            </a:endParaRPr>
          </a:p>
        </p:txBody>
      </p:sp>
      <p:sp>
        <p:nvSpPr>
          <p:cNvPr id="18" name="TextBox 17">
            <a:extLst>
              <a:ext uri="{FF2B5EF4-FFF2-40B4-BE49-F238E27FC236}">
                <a16:creationId xmlns:a16="http://schemas.microsoft.com/office/drawing/2014/main" xmlns="" id="{EC300D79-F1FB-4B24-8ABB-43E963367EAD}"/>
              </a:ext>
            </a:extLst>
          </p:cNvPr>
          <p:cNvSpPr txBox="1"/>
          <p:nvPr/>
        </p:nvSpPr>
        <p:spPr>
          <a:xfrm>
            <a:off x="518308" y="6198380"/>
            <a:ext cx="15103644" cy="6894195"/>
          </a:xfrm>
          <a:prstGeom prst="rect">
            <a:avLst/>
          </a:prstGeom>
          <a:noFill/>
        </p:spPr>
        <p:txBody>
          <a:bodyPr wrap="square">
            <a:spAutoFit/>
          </a:bodyPr>
          <a:lstStyle/>
          <a:p>
            <a:pPr algn="just"/>
            <a:r>
              <a:rPr lang="uk-UA" sz="3400" b="1" dirty="0" smtClean="0">
                <a:cs typeface="Arial" panose="020B0604020202020204" pitchFamily="34" charset="0"/>
              </a:rPr>
              <a:t>Позовна заява може спричинити припинення права інтелектуальної власності, тому видається, що для цього повинна бути відповідна мотивація</a:t>
            </a:r>
            <a:r>
              <a:rPr lang="uk-UA" sz="3400" dirty="0" smtClean="0">
                <a:cs typeface="Arial" panose="020B0604020202020204" pitchFamily="34" charset="0"/>
              </a:rPr>
              <a:t>. Суб`єктом (позивачем), який може звертатися із позовом про дострокове припинення дії свідоцтва на торговельну марку, може бути будь-яка заінтересована особа, оскільки в пункті 4 статті 18 Закону № 3689-XII не встановлено певних кваліфікуючих вимог до особи, яка звертається з відповідною вимогою. Втім, очевидно, що особа, яка звертається з такою вимогою, </a:t>
            </a:r>
            <a:r>
              <a:rPr lang="uk-UA" sz="3400" b="1" dirty="0" smtClean="0">
                <a:cs typeface="Arial" panose="020B0604020202020204" pitchFamily="34" charset="0"/>
              </a:rPr>
              <a:t>повинна мати щонайменше, інтерес </a:t>
            </a:r>
            <a:r>
              <a:rPr lang="uk-UA" sz="3400" dirty="0" smtClean="0">
                <a:cs typeface="Arial" panose="020B0604020202020204" pitchFamily="34" charset="0"/>
              </a:rPr>
              <a:t>(з урахуванням змісту статей 15 та 16 ЦК України). Разом з тим, виходячи з правової сутності торговельної марки, умовою належного її використання є використання власником зареєстрованої торговельної марки саме щодо зазначених у свідоцтві товарів і послуг, </a:t>
            </a:r>
            <a:r>
              <a:rPr lang="uk-UA" sz="3400" b="1" dirty="0" smtClean="0">
                <a:cs typeface="Arial" panose="020B0604020202020204" pitchFamily="34" charset="0"/>
              </a:rPr>
              <a:t>саме щодо кожної  із зазначених у спірному свідоцтві послуг, а не використання торгової марки загалом. </a:t>
            </a:r>
            <a:endParaRPr lang="uk-UA" sz="3400" b="1" dirty="0">
              <a:cs typeface="Arial" panose="020B0604020202020204" pitchFamily="34" charset="0"/>
            </a:endParaRPr>
          </a:p>
        </p:txBody>
      </p:sp>
      <p:pic>
        <p:nvPicPr>
          <p:cNvPr id="22" name="Изображение 1" descr="IMG_256">
            <a:extLst>
              <a:ext uri="{FF2B5EF4-FFF2-40B4-BE49-F238E27FC236}">
                <a16:creationId xmlns:a16="http://schemas.microsoft.com/office/drawing/2014/main" xmlns="" id="{47C6F7AD-0DF0-4357-BEDE-0738EEC44ECA}"/>
              </a:ext>
            </a:extLst>
          </p:cNvPr>
          <p:cNvPicPr/>
          <p:nvPr/>
        </p:nvPicPr>
        <p:blipFill>
          <a:blip r:embed="rId13"/>
          <a:stretch>
            <a:fillRect/>
          </a:stretch>
        </p:blipFill>
        <p:spPr>
          <a:xfrm>
            <a:off x="20250283" y="9778321"/>
            <a:ext cx="1300278" cy="859595"/>
          </a:xfrm>
          <a:prstGeom prst="rect">
            <a:avLst/>
          </a:prstGeom>
          <a:noFill/>
          <a:ln w="9525">
            <a:noFill/>
          </a:ln>
        </p:spPr>
      </p:pic>
    </p:spTree>
    <p:extLst>
      <p:ext uri="{BB962C8B-B14F-4D97-AF65-F5344CB8AC3E}">
        <p14:creationId xmlns:p14="http://schemas.microsoft.com/office/powerpoint/2010/main" val="1541382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C2986"/>
        </a:solidFill>
        <a:effectLst/>
      </p:bgPr>
    </p:bg>
    <p:spTree>
      <p:nvGrpSpPr>
        <p:cNvPr id="1" name=""/>
        <p:cNvGrpSpPr/>
        <p:nvPr/>
      </p:nvGrpSpPr>
      <p:grpSpPr>
        <a:xfrm>
          <a:off x="0" y="0"/>
          <a:ext cx="0" cy="0"/>
          <a:chOff x="0" y="0"/>
          <a:chExt cx="0" cy="0"/>
        </a:xfrm>
      </p:grpSpPr>
      <p:pic>
        <p:nvPicPr>
          <p:cNvPr id="4" name="Image 2" descr="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7248" y="0"/>
            <a:ext cx="19830924" cy="11474074"/>
          </a:xfrm>
          <a:prstGeom prst="rect">
            <a:avLst/>
          </a:prstGeom>
        </p:spPr>
      </p:pic>
      <p:pic>
        <p:nvPicPr>
          <p:cNvPr id="28" name="Image 2" descr=" ">
            <a:extLst>
              <a:ext uri="{FF2B5EF4-FFF2-40B4-BE49-F238E27FC236}">
                <a16:creationId xmlns:a16="http://schemas.microsoft.com/office/drawing/2014/main" xmlns="" id="{29F7A7C7-768E-45CF-9E92-9ADAC46B215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667351" y="-2133467"/>
            <a:ext cx="19278161" cy="10780028"/>
          </a:xfrm>
          <a:prstGeom prst="rect">
            <a:avLst/>
          </a:prstGeom>
        </p:spPr>
      </p:pic>
      <p:pic>
        <p:nvPicPr>
          <p:cNvPr id="40" name="Image 11" descr=" "/>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275840" y="5387417"/>
            <a:ext cx="2751767" cy="2700015"/>
          </a:xfrm>
          <a:prstGeom prst="rect">
            <a:avLst/>
          </a:prstGeom>
        </p:spPr>
      </p:pic>
      <p:pic>
        <p:nvPicPr>
          <p:cNvPr id="8" name="Image 4" descr=" "/>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98678" y="-1539604"/>
            <a:ext cx="2286286" cy="1480338"/>
          </a:xfrm>
          <a:prstGeom prst="rect">
            <a:avLst/>
          </a:prstGeom>
        </p:spPr>
      </p:pic>
      <p:sp>
        <p:nvSpPr>
          <p:cNvPr id="14" name="Shape 5"/>
          <p:cNvSpPr/>
          <p:nvPr/>
        </p:nvSpPr>
        <p:spPr>
          <a:xfrm>
            <a:off x="12842917" y="4197282"/>
            <a:ext cx="9576997" cy="4877070"/>
          </a:xfrm>
          <a:prstGeom prst="rect">
            <a:avLst/>
          </a:prstGeom>
          <a:noFill/>
          <a:ln/>
        </p:spPr>
      </p:sp>
      <p:sp>
        <p:nvSpPr>
          <p:cNvPr id="15" name="Shape 6"/>
          <p:cNvSpPr/>
          <p:nvPr/>
        </p:nvSpPr>
        <p:spPr>
          <a:xfrm>
            <a:off x="12842917" y="4197282"/>
            <a:ext cx="3988298" cy="863600"/>
          </a:xfrm>
          <a:prstGeom prst="rect">
            <a:avLst/>
          </a:prstGeom>
          <a:noFill/>
          <a:ln/>
        </p:spPr>
      </p:sp>
      <p:sp>
        <p:nvSpPr>
          <p:cNvPr id="19" name="Shape 9"/>
          <p:cNvSpPr/>
          <p:nvPr/>
        </p:nvSpPr>
        <p:spPr>
          <a:xfrm>
            <a:off x="12842917" y="5289482"/>
            <a:ext cx="9576997" cy="787400"/>
          </a:xfrm>
          <a:prstGeom prst="rect">
            <a:avLst/>
          </a:prstGeom>
          <a:noFill/>
          <a:ln/>
        </p:spPr>
      </p:sp>
      <p:sp>
        <p:nvSpPr>
          <p:cNvPr id="23" name="Shape 12"/>
          <p:cNvSpPr/>
          <p:nvPr/>
        </p:nvSpPr>
        <p:spPr>
          <a:xfrm>
            <a:off x="12842917" y="6305482"/>
            <a:ext cx="6592124" cy="791351"/>
          </a:xfrm>
          <a:prstGeom prst="rect">
            <a:avLst/>
          </a:prstGeom>
          <a:noFill/>
          <a:ln/>
        </p:spPr>
      </p:sp>
      <p:sp>
        <p:nvSpPr>
          <p:cNvPr id="27" name="Shape 15"/>
          <p:cNvSpPr/>
          <p:nvPr/>
        </p:nvSpPr>
        <p:spPr>
          <a:xfrm>
            <a:off x="12842917" y="7325432"/>
            <a:ext cx="6757245" cy="762000"/>
          </a:xfrm>
          <a:prstGeom prst="rect">
            <a:avLst/>
          </a:prstGeom>
          <a:noFill/>
          <a:ln/>
        </p:spPr>
      </p:sp>
      <p:sp>
        <p:nvSpPr>
          <p:cNvPr id="31" name="Shape 18"/>
          <p:cNvSpPr/>
          <p:nvPr/>
        </p:nvSpPr>
        <p:spPr>
          <a:xfrm>
            <a:off x="12842917" y="8316032"/>
            <a:ext cx="8573572" cy="758319"/>
          </a:xfrm>
          <a:prstGeom prst="rect">
            <a:avLst/>
          </a:prstGeom>
          <a:noFill/>
          <a:ln/>
        </p:spPr>
      </p:sp>
      <p:sp>
        <p:nvSpPr>
          <p:cNvPr id="18" name="Прямоугольник 17"/>
          <p:cNvSpPr/>
          <p:nvPr/>
        </p:nvSpPr>
        <p:spPr>
          <a:xfrm>
            <a:off x="1589314" y="-1045201"/>
            <a:ext cx="22797861" cy="1512209"/>
          </a:xfrm>
          <a:prstGeom prst="rect">
            <a:avLst/>
          </a:prstGeom>
        </p:spPr>
        <p:txBody>
          <a:bodyPr wrap="square">
            <a:spAutoFit/>
          </a:bodyPr>
          <a:lstStyle/>
          <a:p>
            <a:pPr algn="r">
              <a:lnSpc>
                <a:spcPct val="107000"/>
              </a:lnSpc>
              <a:spcAft>
                <a:spcPts val="800"/>
              </a:spcAft>
            </a:pPr>
            <a:r>
              <a:rPr lang="uk-UA" sz="4000" b="1" dirty="0">
                <a:effectLst/>
                <a:latin typeface="Arial" panose="020B0604020202020204" pitchFamily="34" charset="0"/>
                <a:ea typeface="Times New Roman" panose="02020603050405020304" pitchFamily="18" charset="0"/>
                <a:cs typeface="Arial" panose="020B0604020202020204" pitchFamily="34" charset="0"/>
              </a:rPr>
              <a:t>Тенденції розгляду ІР справ, судова практика: цікавий кейс по </a:t>
            </a:r>
            <a:r>
              <a:rPr lang="uk-UA" sz="4000" b="1" dirty="0" smtClean="0">
                <a:effectLst/>
                <a:latin typeface="Arial" panose="020B0604020202020204" pitchFamily="34" charset="0"/>
                <a:ea typeface="Times New Roman" panose="02020603050405020304" pitchFamily="18" charset="0"/>
                <a:cs typeface="Arial" panose="020B0604020202020204" pitchFamily="34" charset="0"/>
              </a:rPr>
              <a:t>«монокольору»</a:t>
            </a:r>
            <a:endParaRPr lang="uk-UA" sz="400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800"/>
              </a:spcAft>
            </a:pPr>
            <a:endParaRPr lang="ru-RU" sz="4000" b="1" dirty="0">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23C9146B-DDAB-4661-B78B-5DDA0FED67F3}"/>
              </a:ext>
            </a:extLst>
          </p:cNvPr>
          <p:cNvSpPr txBox="1"/>
          <p:nvPr/>
        </p:nvSpPr>
        <p:spPr>
          <a:xfrm>
            <a:off x="1" y="3212423"/>
            <a:ext cx="23930016" cy="10449014"/>
          </a:xfrm>
          <a:prstGeom prst="rect">
            <a:avLst/>
          </a:prstGeom>
          <a:noFill/>
        </p:spPr>
        <p:txBody>
          <a:bodyPr wrap="square">
            <a:spAutoFit/>
          </a:bodyPr>
          <a:lstStyle/>
          <a:p>
            <a:pPr algn="just"/>
            <a:r>
              <a:rPr lang="uk-UA" sz="2700" b="1" dirty="0" smtClean="0">
                <a:solidFill>
                  <a:schemeClr val="bg1"/>
                </a:solidFill>
                <a:latin typeface="Arial" panose="020B0604020202020204" pitchFamily="34" charset="0"/>
                <a:cs typeface="Arial" panose="020B0604020202020204" pitchFamily="34" charset="0"/>
              </a:rPr>
              <a:t>20.08.2024 Верховним Судом винесено постанову в справі № 910/13105/21</a:t>
            </a:r>
            <a:r>
              <a:rPr lang="uk-UA" sz="2700" dirty="0" smtClean="0">
                <a:solidFill>
                  <a:schemeClr val="bg1"/>
                </a:solidFill>
                <a:latin typeface="Arial" panose="020B0604020202020204" pitchFamily="34" charset="0"/>
                <a:cs typeface="Arial" panose="020B0604020202020204" pitchFamily="34" charset="0"/>
              </a:rPr>
              <a:t>, якою залишено без змін постанову  Північного апеляційного господарського суду, а касаційну скаргу позивача – авіакомпанії ВІЗЗ </a:t>
            </a:r>
            <a:r>
              <a:rPr lang="uk-UA" sz="2700" dirty="0" err="1" smtClean="0">
                <a:solidFill>
                  <a:schemeClr val="bg1"/>
                </a:solidFill>
                <a:latin typeface="Arial" panose="020B0604020202020204" pitchFamily="34" charset="0"/>
                <a:cs typeface="Arial" panose="020B0604020202020204" pitchFamily="34" charset="0"/>
              </a:rPr>
              <a:t>Еір</a:t>
            </a:r>
            <a:r>
              <a:rPr lang="uk-UA" sz="2700" dirty="0" smtClean="0">
                <a:solidFill>
                  <a:schemeClr val="bg1"/>
                </a:solidFill>
                <a:latin typeface="Arial" panose="020B0604020202020204" pitchFamily="34" charset="0"/>
                <a:cs typeface="Arial" panose="020B0604020202020204" pitchFamily="34" charset="0"/>
              </a:rPr>
              <a:t> </a:t>
            </a:r>
            <a:r>
              <a:rPr lang="uk-UA" sz="2700" dirty="0" err="1" smtClean="0">
                <a:solidFill>
                  <a:schemeClr val="bg1"/>
                </a:solidFill>
                <a:latin typeface="Arial" panose="020B0604020202020204" pitchFamily="34" charset="0"/>
                <a:cs typeface="Arial" panose="020B0604020202020204" pitchFamily="34" charset="0"/>
              </a:rPr>
              <a:t>Хангері</a:t>
            </a:r>
            <a:r>
              <a:rPr lang="uk-UA" sz="2700" dirty="0" smtClean="0">
                <a:solidFill>
                  <a:schemeClr val="bg1"/>
                </a:solidFill>
                <a:latin typeface="Arial" panose="020B0604020202020204" pitchFamily="34" charset="0"/>
                <a:cs typeface="Arial" panose="020B0604020202020204" pitchFamily="34" charset="0"/>
              </a:rPr>
              <a:t> </a:t>
            </a:r>
            <a:r>
              <a:rPr lang="uk-UA" sz="2700" dirty="0" err="1" smtClean="0">
                <a:solidFill>
                  <a:schemeClr val="bg1"/>
                </a:solidFill>
                <a:latin typeface="Arial" panose="020B0604020202020204" pitchFamily="34" charset="0"/>
                <a:cs typeface="Arial" panose="020B0604020202020204" pitchFamily="34" charset="0"/>
              </a:rPr>
              <a:t>Зрт</a:t>
            </a:r>
            <a:r>
              <a:rPr lang="uk-UA" sz="2700" dirty="0" smtClean="0">
                <a:solidFill>
                  <a:schemeClr val="bg1"/>
                </a:solidFill>
                <a:latin typeface="Arial" panose="020B0604020202020204" pitchFamily="34" charset="0"/>
                <a:cs typeface="Arial" panose="020B0604020202020204" pitchFamily="34" charset="0"/>
              </a:rPr>
              <a:t> - без задоволення. </a:t>
            </a:r>
          </a:p>
          <a:p>
            <a:pPr algn="just"/>
            <a:endParaRPr lang="uk-UA" sz="2700" dirty="0" smtClean="0">
              <a:solidFill>
                <a:schemeClr val="bg1"/>
              </a:solidFill>
              <a:latin typeface="Arial" panose="020B0604020202020204" pitchFamily="34" charset="0"/>
              <a:cs typeface="Arial" panose="020B0604020202020204" pitchFamily="34" charset="0"/>
            </a:endParaRPr>
          </a:p>
          <a:p>
            <a:pPr algn="just"/>
            <a:r>
              <a:rPr lang="uk-UA" sz="2700" b="1" i="1" dirty="0" smtClean="0">
                <a:solidFill>
                  <a:schemeClr val="bg1"/>
                </a:solidFill>
                <a:latin typeface="Arial" panose="020B0604020202020204" pitchFamily="34" charset="0"/>
                <a:cs typeface="Arial" panose="020B0604020202020204" pitchFamily="34" charset="0"/>
              </a:rPr>
              <a:t>	Обставини справи: </a:t>
            </a:r>
            <a:r>
              <a:rPr lang="uk-UA" sz="2700" dirty="0" smtClean="0">
                <a:solidFill>
                  <a:schemeClr val="bg1"/>
                </a:solidFill>
                <a:latin typeface="Arial" panose="020B0604020202020204" pitchFamily="34" charset="0"/>
                <a:cs typeface="Arial" panose="020B0604020202020204" pitchFamily="34" charset="0"/>
              </a:rPr>
              <a:t>авіакомпанія звернулась до Господарського суду міста Києва з позовом про визнання незаконними та скасування рішень Міністерства економіки України та Апеляційної палати Укрпатенту про відмову в реєстрації торговельної марки у вигляді у вигляді рожевого кольору (</a:t>
            </a:r>
            <a:r>
              <a:rPr lang="uk-UA" sz="2700" dirty="0" err="1" smtClean="0">
                <a:solidFill>
                  <a:schemeClr val="bg1"/>
                </a:solidFill>
                <a:latin typeface="Arial" panose="020B0604020202020204" pitchFamily="34" charset="0"/>
                <a:cs typeface="Arial" panose="020B0604020202020204" pitchFamily="34" charset="0"/>
              </a:rPr>
              <a:t>pink</a:t>
            </a:r>
            <a:r>
              <a:rPr lang="uk-UA" sz="2700" dirty="0" smtClean="0">
                <a:solidFill>
                  <a:schemeClr val="bg1"/>
                </a:solidFill>
                <a:latin typeface="Arial" panose="020B0604020202020204" pitchFamily="34" charset="0"/>
                <a:cs typeface="Arial" panose="020B0604020202020204" pitchFamily="34" charset="0"/>
              </a:rPr>
              <a:t>: </a:t>
            </a:r>
            <a:r>
              <a:rPr lang="uk-UA" sz="2700" dirty="0" err="1" smtClean="0">
                <a:solidFill>
                  <a:schemeClr val="bg1"/>
                </a:solidFill>
                <a:latin typeface="Arial" panose="020B0604020202020204" pitchFamily="34" charset="0"/>
                <a:cs typeface="Arial" panose="020B0604020202020204" pitchFamily="34" charset="0"/>
              </a:rPr>
              <a:t>pantone</a:t>
            </a:r>
            <a:r>
              <a:rPr lang="uk-UA" sz="2700" dirty="0" smtClean="0">
                <a:solidFill>
                  <a:schemeClr val="bg1"/>
                </a:solidFill>
                <a:latin typeface="Arial" panose="020B0604020202020204" pitchFamily="34" charset="0"/>
                <a:cs typeface="Arial" panose="020B0604020202020204" pitchFamily="34" charset="0"/>
              </a:rPr>
              <a:t> 233; с12 m100 у0 k0; r198 g0 b126; </a:t>
            </a:r>
            <a:r>
              <a:rPr lang="uk-UA" sz="2700" dirty="0" err="1" smtClean="0">
                <a:solidFill>
                  <a:schemeClr val="bg1"/>
                </a:solidFill>
                <a:latin typeface="Arial" panose="020B0604020202020204" pitchFamily="34" charset="0"/>
                <a:cs typeface="Arial" panose="020B0604020202020204" pitchFamily="34" charset="0"/>
              </a:rPr>
              <a:t>hex</a:t>
            </a:r>
            <a:r>
              <a:rPr lang="uk-UA" sz="2700" dirty="0" smtClean="0">
                <a:solidFill>
                  <a:schemeClr val="bg1"/>
                </a:solidFill>
                <a:latin typeface="Arial" panose="020B0604020202020204" pitchFamily="34" charset="0"/>
                <a:cs typeface="Arial" panose="020B0604020202020204" pitchFamily="34" charset="0"/>
              </a:rPr>
              <a:t> #c6007е; </a:t>
            </a:r>
            <a:r>
              <a:rPr lang="uk-UA" sz="2700" dirty="0" err="1" smtClean="0">
                <a:solidFill>
                  <a:schemeClr val="bg1"/>
                </a:solidFill>
                <a:latin typeface="Arial" panose="020B0604020202020204" pitchFamily="34" charset="0"/>
                <a:cs typeface="Arial" panose="020B0604020202020204" pitchFamily="34" charset="0"/>
              </a:rPr>
              <a:t>ral</a:t>
            </a:r>
            <a:r>
              <a:rPr lang="uk-UA" sz="2700" dirty="0" smtClean="0">
                <a:solidFill>
                  <a:schemeClr val="bg1"/>
                </a:solidFill>
                <a:latin typeface="Arial" panose="020B0604020202020204" pitchFamily="34" charset="0"/>
                <a:cs typeface="Arial" panose="020B0604020202020204" pitchFamily="34" charset="0"/>
              </a:rPr>
              <a:t> 4010)  за заявкою № m201810403 від 02.05.2018. </a:t>
            </a:r>
          </a:p>
          <a:p>
            <a:pPr algn="just"/>
            <a:r>
              <a:rPr lang="uk-UA" sz="2700" b="1" i="1" dirty="0" smtClean="0">
                <a:solidFill>
                  <a:schemeClr val="bg1"/>
                </a:solidFill>
                <a:latin typeface="Arial" panose="020B0604020202020204" pitchFamily="34" charset="0"/>
                <a:cs typeface="Arial" panose="020B0604020202020204" pitchFamily="34" charset="0"/>
              </a:rPr>
              <a:t>Суд першої інстанції 01.06.2022 позов авіакомпанії задовольнив повністю.   </a:t>
            </a:r>
          </a:p>
          <a:p>
            <a:pPr algn="just"/>
            <a:r>
              <a:rPr lang="uk-UA" sz="2700" b="1" i="1" dirty="0" smtClean="0">
                <a:solidFill>
                  <a:schemeClr val="bg1"/>
                </a:solidFill>
                <a:latin typeface="Arial" panose="020B0604020202020204" pitchFamily="34" charset="0"/>
                <a:cs typeface="Arial" panose="020B0604020202020204" pitchFamily="34" charset="0"/>
              </a:rPr>
              <a:t>Суд апеляційної інстанції 30.05.2024 </a:t>
            </a:r>
            <a:r>
              <a:rPr lang="uk-UA" sz="2700" b="1" i="1" u="sng" dirty="0" smtClean="0">
                <a:solidFill>
                  <a:schemeClr val="bg1"/>
                </a:solidFill>
                <a:latin typeface="Arial" panose="020B0604020202020204" pitchFamily="34" charset="0"/>
                <a:cs typeface="Arial" panose="020B0604020202020204" pitchFamily="34" charset="0"/>
              </a:rPr>
              <a:t>скасував</a:t>
            </a:r>
            <a:r>
              <a:rPr lang="uk-UA" sz="2700" b="1" i="1" dirty="0" smtClean="0">
                <a:solidFill>
                  <a:schemeClr val="bg1"/>
                </a:solidFill>
                <a:latin typeface="Arial" panose="020B0604020202020204" pitchFamily="34" charset="0"/>
                <a:cs typeface="Arial" panose="020B0604020202020204" pitchFamily="34" charset="0"/>
              </a:rPr>
              <a:t> рішення першої інстанції від 01.06.2022 та прийняв нове рішення, яким відмовив в задоволенні позовних вимог. </a:t>
            </a:r>
          </a:p>
          <a:p>
            <a:pPr algn="just"/>
            <a:r>
              <a:rPr lang="uk-UA" sz="2700" b="1" i="1" dirty="0" smtClean="0">
                <a:solidFill>
                  <a:schemeClr val="bg1"/>
                </a:solidFill>
                <a:latin typeface="Arial" panose="020B0604020202020204" pitchFamily="34" charset="0"/>
                <a:cs typeface="Arial" panose="020B0604020202020204" pitchFamily="34" charset="0"/>
              </a:rPr>
              <a:t>Верховний Суд постановою від 20.08.2024 у справі № 910/13105/21 залишив </a:t>
            </a:r>
            <a:r>
              <a:rPr lang="uk-UA" sz="2700" b="1" i="1" u="sng" dirty="0" smtClean="0">
                <a:solidFill>
                  <a:schemeClr val="bg1"/>
                </a:solidFill>
                <a:latin typeface="Arial" panose="020B0604020202020204" pitchFamily="34" charset="0"/>
                <a:cs typeface="Arial" panose="020B0604020202020204" pitchFamily="34" charset="0"/>
              </a:rPr>
              <a:t>без змін </a:t>
            </a:r>
            <a:r>
              <a:rPr lang="uk-UA" sz="2700" b="1" i="1" dirty="0" smtClean="0">
                <a:solidFill>
                  <a:schemeClr val="bg1"/>
                </a:solidFill>
                <a:latin typeface="Arial" panose="020B0604020202020204" pitchFamily="34" charset="0"/>
                <a:cs typeface="Arial" panose="020B0604020202020204" pitchFamily="34" charset="0"/>
              </a:rPr>
              <a:t>постанову  Північного апеляційного господарського суду. </a:t>
            </a:r>
          </a:p>
          <a:p>
            <a:pPr algn="just"/>
            <a:r>
              <a:rPr lang="uk-UA" sz="2700" b="1" i="1" dirty="0" smtClean="0">
                <a:solidFill>
                  <a:schemeClr val="bg1"/>
                </a:solidFill>
                <a:latin typeface="Arial" panose="020B0604020202020204" pitchFamily="34" charset="0"/>
                <a:cs typeface="Arial" panose="020B0604020202020204" pitchFamily="34" charset="0"/>
              </a:rPr>
              <a:t>	Правовий висновок Верховного Суду: </a:t>
            </a:r>
            <a:r>
              <a:rPr lang="uk-UA" sz="2700" dirty="0" smtClean="0">
                <a:solidFill>
                  <a:schemeClr val="bg1"/>
                </a:solidFill>
                <a:latin typeface="Arial" panose="020B0604020202020204" pitchFamily="34" charset="0"/>
                <a:cs typeface="Arial" panose="020B0604020202020204" pitchFamily="34" charset="0"/>
              </a:rPr>
              <a:t>коли на реєстрацію знака подається </a:t>
            </a:r>
            <a:r>
              <a:rPr lang="uk-UA" sz="3200" dirty="0" smtClean="0">
                <a:solidFill>
                  <a:schemeClr val="bg1"/>
                </a:solidFill>
                <a:latin typeface="Arial" panose="020B0604020202020204" pitchFamily="34" charset="0"/>
                <a:cs typeface="Arial" panose="020B0604020202020204" pitchFamily="34" charset="0"/>
              </a:rPr>
              <a:t>колір,</a:t>
            </a:r>
            <a:r>
              <a:rPr lang="uk-UA" sz="2700" dirty="0" smtClean="0">
                <a:solidFill>
                  <a:schemeClr val="bg1"/>
                </a:solidFill>
                <a:latin typeface="Arial" panose="020B0604020202020204" pitchFamily="34" charset="0"/>
                <a:cs typeface="Arial" panose="020B0604020202020204" pitchFamily="34" charset="0"/>
              </a:rPr>
              <a:t> обов`язковою умовою для відповідно реєстрації торговельної марки є з`ясування питання, </a:t>
            </a:r>
            <a:r>
              <a:rPr lang="uk-UA" sz="2700" i="1" dirty="0" smtClean="0">
                <a:solidFill>
                  <a:schemeClr val="bg1"/>
                </a:solidFill>
                <a:latin typeface="Arial" panose="020B0604020202020204" pitchFamily="34" charset="0"/>
                <a:cs typeface="Arial" panose="020B0604020202020204" pitchFamily="34" charset="0"/>
              </a:rPr>
              <a:t>чи набуло позначення у вигляді кольору розрізняльної здатності при застосуванні до заявлених товарів або послуг</a:t>
            </a:r>
            <a:r>
              <a:rPr lang="uk-UA" sz="2700" dirty="0" smtClean="0">
                <a:solidFill>
                  <a:schemeClr val="bg1"/>
                </a:solidFill>
                <a:latin typeface="Arial" panose="020B0604020202020204" pitchFamily="34" charset="0"/>
                <a:cs typeface="Arial" panose="020B0604020202020204" pitchFamily="34" charset="0"/>
              </a:rPr>
              <a:t>. При цьому, </a:t>
            </a:r>
            <a:r>
              <a:rPr lang="uk-UA" sz="2700" i="1" dirty="0" smtClean="0">
                <a:solidFill>
                  <a:schemeClr val="bg1"/>
                </a:solidFill>
                <a:latin typeface="Arial" panose="020B0604020202020204" pitchFamily="34" charset="0"/>
                <a:cs typeface="Arial" panose="020B0604020202020204" pitchFamily="34" charset="0"/>
              </a:rPr>
              <a:t>визначальним критерієм оцінки є тест </a:t>
            </a:r>
            <a:r>
              <a:rPr lang="uk-UA" sz="2700" dirty="0" smtClean="0">
                <a:solidFill>
                  <a:schemeClr val="bg1"/>
                </a:solidFill>
                <a:latin typeface="Arial" panose="020B0604020202020204" pitchFamily="34" charset="0"/>
                <a:cs typeface="Arial" panose="020B0604020202020204" pitchFamily="34" charset="0"/>
              </a:rPr>
              <a:t>на виконання заявленим кольором основної функції знака, </a:t>
            </a:r>
            <a:r>
              <a:rPr lang="uk-UA" sz="3200" dirty="0" smtClean="0">
                <a:solidFill>
                  <a:schemeClr val="bg1"/>
                </a:solidFill>
                <a:latin typeface="Arial" panose="020B0604020202020204" pitchFamily="34" charset="0"/>
                <a:cs typeface="Arial" panose="020B0604020202020204" pitchFamily="34" charset="0"/>
              </a:rPr>
              <a:t>а саме чи дозволяє колір, заявлений на реєстрацію як знак, споживачу без будь-якої ймовірності змішування вирізняти з-поміж інших товарів або послуг одного виробника </a:t>
            </a:r>
            <a:r>
              <a:rPr lang="uk-UA" sz="2700" dirty="0" smtClean="0">
                <a:solidFill>
                  <a:schemeClr val="bg1"/>
                </a:solidFill>
                <a:latin typeface="Arial" panose="020B0604020202020204" pitchFamily="34" charset="0"/>
                <a:cs typeface="Arial" panose="020B0604020202020204" pitchFamily="34" charset="0"/>
              </a:rPr>
              <a:t>від товарів або послуг іншого виробника. </a:t>
            </a:r>
            <a:r>
              <a:rPr lang="uk-UA" sz="3200" b="1" i="1" dirty="0" smtClean="0">
                <a:solidFill>
                  <a:schemeClr val="bg1"/>
                </a:solidFill>
                <a:latin typeface="Arial" panose="020B0604020202020204" pitchFamily="34" charset="0"/>
                <a:cs typeface="Arial" panose="020B0604020202020204" pitchFamily="34" charset="0"/>
              </a:rPr>
              <a:t>Споживачі мають однозначно сприймати безпосередньо такий колір (без додаткових графічних і словесних елементів) саме як знак для конкретних товарів або послуг</a:t>
            </a:r>
            <a:r>
              <a:rPr lang="uk-UA" sz="2700" i="1" dirty="0" smtClean="0">
                <a:solidFill>
                  <a:schemeClr val="bg1"/>
                </a:solidFill>
                <a:latin typeface="Arial" panose="020B0604020202020204" pitchFamily="34" charset="0"/>
                <a:cs typeface="Arial" panose="020B0604020202020204" pitchFamily="34" charset="0"/>
              </a:rPr>
              <a:t>, </a:t>
            </a:r>
            <a:r>
              <a:rPr lang="uk-UA" sz="2700" dirty="0" smtClean="0">
                <a:solidFill>
                  <a:schemeClr val="bg1"/>
                </a:solidFill>
                <a:latin typeface="Arial" panose="020B0604020202020204" pitchFamily="34" charset="0"/>
                <a:cs typeface="Arial" panose="020B0604020202020204" pitchFamily="34" charset="0"/>
              </a:rPr>
              <a:t>у зв`язку з чим для реєстрації кольору в якості знаку потрібні переконливі докази набутої розрізняльної здатності виключно кольору для заявлених товарів або послуг. Р</a:t>
            </a:r>
            <a:r>
              <a:rPr lang="uk-UA" sz="2700" b="1" dirty="0" smtClean="0">
                <a:solidFill>
                  <a:prstClr val="white"/>
                </a:solidFill>
                <a:latin typeface="Arial" panose="020B0604020202020204" pitchFamily="34" charset="0"/>
                <a:cs typeface="Arial" panose="020B0604020202020204" pitchFamily="34" charset="0"/>
              </a:rPr>
              <a:t>озрізняльна здатність набута шляхом використання допускається лише за виняткових умов</a:t>
            </a:r>
            <a:r>
              <a:rPr lang="uk-UA" sz="2700" dirty="0" smtClean="0">
                <a:solidFill>
                  <a:prstClr val="white"/>
                </a:solidFill>
                <a:latin typeface="Arial" panose="020B0604020202020204" pitchFamily="34" charset="0"/>
                <a:cs typeface="Arial" panose="020B0604020202020204" pitchFamily="34" charset="0"/>
              </a:rPr>
              <a:t>, зокрема, коли кількість заявлених товарів та послуг є дуже обмеженою, а відповідний ринок дуже конкретний. Тобто, реєстрація кольору як знаку для товарів і послуг можлива для дуже вузького кола чітко конкретизованих товарів або послуг.   Таким чином, судом встановлено, що заявлене позивачем на реєстрацію позначення для послуг 39 класу МКТП: не має розрізняльної здатності та не набуло такої внаслідок його використання; є таким, що не має характерного графічного виконання, що свідчить про правомірність оскаржуваних рішень Мінекономіки та Апеляційної палати. </a:t>
            </a:r>
          </a:p>
          <a:p>
            <a:pPr lvl="0" algn="just"/>
            <a:r>
              <a:rPr lang="uk-UA" sz="2700" dirty="0" smtClean="0">
                <a:solidFill>
                  <a:prstClr val="white"/>
                </a:solidFill>
                <a:latin typeface="Arial" panose="020B0604020202020204" pitchFamily="34" charset="0"/>
                <a:cs typeface="Arial" panose="020B0604020202020204" pitchFamily="34" charset="0"/>
              </a:rPr>
              <a:t>	</a:t>
            </a:r>
            <a:endParaRPr lang="uk-UA" sz="2700" dirty="0">
              <a:solidFill>
                <a:prstClr val="white"/>
              </a:solidFill>
              <a:latin typeface="Arial" panose="020B0604020202020204" pitchFamily="34" charset="0"/>
              <a:cs typeface="Arial" panose="020B0604020202020204" pitchFamily="34" charset="0"/>
            </a:endParaRPr>
          </a:p>
        </p:txBody>
      </p:sp>
      <p:sp>
        <p:nvSpPr>
          <p:cNvPr id="36" name="Shape 22">
            <a:extLst>
              <a:ext uri="{FF2B5EF4-FFF2-40B4-BE49-F238E27FC236}">
                <a16:creationId xmlns:a16="http://schemas.microsoft.com/office/drawing/2014/main" xmlns="" id="{FF96C54A-03E3-4F91-9944-E018853968F9}"/>
              </a:ext>
            </a:extLst>
          </p:cNvPr>
          <p:cNvSpPr/>
          <p:nvPr/>
        </p:nvSpPr>
        <p:spPr>
          <a:xfrm>
            <a:off x="12323064" y="-289097"/>
            <a:ext cx="3731801" cy="2833045"/>
          </a:xfrm>
          <a:prstGeom prst="ellipse">
            <a:avLst/>
          </a:prstGeom>
          <a:solidFill>
            <a:schemeClr val="bg1"/>
          </a:solidFill>
          <a:ln/>
        </p:spPr>
      </p:sp>
      <p:pic>
        <p:nvPicPr>
          <p:cNvPr id="34" name="Рисунок 33">
            <a:extLst>
              <a:ext uri="{FF2B5EF4-FFF2-40B4-BE49-F238E27FC236}">
                <a16:creationId xmlns:a16="http://schemas.microsoft.com/office/drawing/2014/main" xmlns="" id="{24ACD586-9696-4DDB-8363-073EE88C0732}"/>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48441" y="97935"/>
            <a:ext cx="2081049" cy="1888087"/>
          </a:xfrm>
          <a:prstGeom prst="rect">
            <a:avLst/>
          </a:prstGeom>
          <a:noFill/>
          <a:ln>
            <a:noFill/>
          </a:ln>
        </p:spPr>
      </p:pic>
      <p:sp>
        <p:nvSpPr>
          <p:cNvPr id="37" name="Скругленный прямоугольник 48">
            <a:extLst>
              <a:ext uri="{FF2B5EF4-FFF2-40B4-BE49-F238E27FC236}">
                <a16:creationId xmlns:a16="http://schemas.microsoft.com/office/drawing/2014/main" xmlns="" id="{C8253E29-10B3-457C-AD00-24DF7EF5B244}"/>
              </a:ext>
            </a:extLst>
          </p:cNvPr>
          <p:cNvSpPr/>
          <p:nvPr/>
        </p:nvSpPr>
        <p:spPr>
          <a:xfrm>
            <a:off x="1323841" y="2269308"/>
            <a:ext cx="10037828" cy="987239"/>
          </a:xfrm>
          <a:prstGeom prst="roundRect">
            <a:avLst/>
          </a:prstGeom>
          <a:solidFill>
            <a:srgbClr val="35174D"/>
          </a:solidFill>
          <a:ln>
            <a:solidFill>
              <a:srgbClr val="351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9" name="TextBox 28">
            <a:extLst>
              <a:ext uri="{FF2B5EF4-FFF2-40B4-BE49-F238E27FC236}">
                <a16:creationId xmlns:a16="http://schemas.microsoft.com/office/drawing/2014/main" xmlns="" id="{4BB657CE-9B85-4788-8504-8A6EBCD571C5}"/>
              </a:ext>
            </a:extLst>
          </p:cNvPr>
          <p:cNvSpPr txBox="1"/>
          <p:nvPr/>
        </p:nvSpPr>
        <p:spPr>
          <a:xfrm>
            <a:off x="1231800" y="1233125"/>
            <a:ext cx="10721014" cy="954107"/>
          </a:xfrm>
          <a:prstGeom prst="rect">
            <a:avLst/>
          </a:prstGeom>
          <a:noFill/>
        </p:spPr>
        <p:txBody>
          <a:bodyPr wrap="square">
            <a:spAutoFit/>
          </a:bodyPr>
          <a:lstStyle/>
          <a:p>
            <a:pPr algn="just"/>
            <a:r>
              <a:rPr lang="ru-RU" sz="2800" b="1" i="1" dirty="0" smtClean="0">
                <a:solidFill>
                  <a:schemeClr val="bg1"/>
                </a:solidFill>
              </a:rPr>
              <a:t>«</a:t>
            </a:r>
            <a:r>
              <a:rPr lang="ru-RU" sz="2800" b="1" i="1" dirty="0" err="1" smtClean="0">
                <a:solidFill>
                  <a:schemeClr val="bg1"/>
                </a:solidFill>
              </a:rPr>
              <a:t>Свіжа</a:t>
            </a:r>
            <a:r>
              <a:rPr lang="ru-RU" sz="2800" b="1" i="1" dirty="0" smtClean="0">
                <a:solidFill>
                  <a:schemeClr val="bg1"/>
                </a:solidFill>
              </a:rPr>
              <a:t>» </a:t>
            </a:r>
            <a:r>
              <a:rPr lang="ru-RU" sz="2800" b="1" i="1" dirty="0" err="1" smtClean="0">
                <a:solidFill>
                  <a:schemeClr val="bg1"/>
                </a:solidFill>
              </a:rPr>
              <a:t>судова</a:t>
            </a:r>
            <a:r>
              <a:rPr lang="ru-RU" sz="2800" b="1" i="1" dirty="0" smtClean="0">
                <a:solidFill>
                  <a:schemeClr val="bg1"/>
                </a:solidFill>
              </a:rPr>
              <a:t> практика </a:t>
            </a:r>
            <a:r>
              <a:rPr lang="ru-RU" sz="2800" b="1" i="1" dirty="0" err="1" smtClean="0">
                <a:solidFill>
                  <a:schemeClr val="bg1"/>
                </a:solidFill>
              </a:rPr>
              <a:t>щодо</a:t>
            </a:r>
            <a:r>
              <a:rPr lang="ru-RU" sz="2800" b="1" i="1" dirty="0" smtClean="0">
                <a:solidFill>
                  <a:schemeClr val="bg1"/>
                </a:solidFill>
              </a:rPr>
              <a:t> </a:t>
            </a:r>
            <a:r>
              <a:rPr lang="ru-RU" sz="2800" b="1" i="1" dirty="0" err="1" smtClean="0">
                <a:solidFill>
                  <a:schemeClr val="bg1"/>
                </a:solidFill>
              </a:rPr>
              <a:t>вирішення</a:t>
            </a:r>
            <a:r>
              <a:rPr lang="ru-RU" sz="2800" b="1" i="1" dirty="0" smtClean="0">
                <a:solidFill>
                  <a:schemeClr val="bg1"/>
                </a:solidFill>
              </a:rPr>
              <a:t> спору про </a:t>
            </a:r>
            <a:r>
              <a:rPr lang="ru-RU" sz="2800" b="1" i="1" dirty="0" err="1" smtClean="0">
                <a:solidFill>
                  <a:schemeClr val="bg1"/>
                </a:solidFill>
              </a:rPr>
              <a:t>оскарження</a:t>
            </a:r>
            <a:r>
              <a:rPr lang="ru-RU" sz="2800" b="1" i="1" dirty="0" smtClean="0">
                <a:solidFill>
                  <a:schemeClr val="bg1"/>
                </a:solidFill>
              </a:rPr>
              <a:t> </a:t>
            </a:r>
            <a:r>
              <a:rPr lang="ru-RU" sz="2800" b="1" i="1" dirty="0" err="1" smtClean="0">
                <a:solidFill>
                  <a:schemeClr val="bg1"/>
                </a:solidFill>
              </a:rPr>
              <a:t>відмови</a:t>
            </a:r>
            <a:r>
              <a:rPr lang="ru-RU" sz="2800" b="1" i="1" dirty="0" smtClean="0">
                <a:solidFill>
                  <a:schemeClr val="bg1"/>
                </a:solidFill>
              </a:rPr>
              <a:t> </a:t>
            </a:r>
            <a:r>
              <a:rPr lang="ru-RU" sz="2800" b="1" i="1" dirty="0">
                <a:solidFill>
                  <a:schemeClr val="bg1"/>
                </a:solidFill>
              </a:rPr>
              <a:t>в </a:t>
            </a:r>
            <a:r>
              <a:rPr lang="ru-RU" sz="2800" b="1" i="1" dirty="0" err="1">
                <a:solidFill>
                  <a:schemeClr val="bg1"/>
                </a:solidFill>
              </a:rPr>
              <a:t>реєстрації</a:t>
            </a:r>
            <a:r>
              <a:rPr lang="ru-RU" sz="2800" b="1" i="1" dirty="0">
                <a:solidFill>
                  <a:schemeClr val="bg1"/>
                </a:solidFill>
              </a:rPr>
              <a:t>  ТМ - РОЖЕВОГО «монокольору» </a:t>
            </a:r>
            <a:endParaRPr lang="uk-UA" sz="2800" b="1" i="1" dirty="0">
              <a:solidFill>
                <a:schemeClr val="bg1"/>
              </a:solidFill>
            </a:endParaRPr>
          </a:p>
        </p:txBody>
      </p:sp>
    </p:spTree>
    <p:extLst>
      <p:ext uri="{BB962C8B-B14F-4D97-AF65-F5344CB8AC3E}">
        <p14:creationId xmlns:p14="http://schemas.microsoft.com/office/powerpoint/2010/main" val="1517046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Скругленный прямоугольник 48">
            <a:extLst>
              <a:ext uri="{FF2B5EF4-FFF2-40B4-BE49-F238E27FC236}">
                <a16:creationId xmlns:a16="http://schemas.microsoft.com/office/drawing/2014/main" xmlns="" id="{5BF9B5DC-55C6-43FB-A417-FC6D750C2B6E}"/>
              </a:ext>
            </a:extLst>
          </p:cNvPr>
          <p:cNvSpPr/>
          <p:nvPr/>
        </p:nvSpPr>
        <p:spPr>
          <a:xfrm>
            <a:off x="-1436914" y="5134082"/>
            <a:ext cx="28526116" cy="10572343"/>
          </a:xfrm>
          <a:prstGeom prst="roundRect">
            <a:avLst>
              <a:gd name="adj" fmla="val 14720"/>
            </a:avLst>
          </a:prstGeom>
          <a:solidFill>
            <a:srgbClr val="7030A0"/>
          </a:solidFill>
          <a:ln>
            <a:solidFill>
              <a:srgbClr val="5C2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fontAlgn="base">
              <a:lnSpc>
                <a:spcPts val="1350"/>
              </a:lnSpc>
              <a:spcAft>
                <a:spcPts val="0"/>
              </a:spcAft>
            </a:pPr>
            <a:r>
              <a:rPr lang="uk-UA"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Висновки Великої палати Верховного Суду:</a:t>
            </a:r>
            <a:endParaRPr lang="uk-UA"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sz="3600" dirty="0" smtClean="0">
                <a:solidFill>
                  <a:schemeClr val="bg1"/>
                </a:solidFill>
                <a:latin typeface="Times New Roman" panose="02020603050405020304" pitchFamily="18" charset="0"/>
                <a:ea typeface="Times New Roman" panose="02020603050405020304" pitchFamily="18" charset="0"/>
              </a:rPr>
              <a:t>- </a:t>
            </a:r>
            <a:r>
              <a:rPr lang="uk-UA" sz="3600" dirty="0">
                <a:solidFill>
                  <a:srgbClr val="3A3A3A"/>
                </a:solidFill>
                <a:latin typeface="Times New Roman" panose="02020603050405020304" pitchFamily="18" charset="0"/>
                <a:ea typeface="Times New Roman" panose="02020603050405020304" pitchFamily="18" charset="0"/>
              </a:rPr>
              <a:t> </a:t>
            </a:r>
            <a:r>
              <a:rPr lang="uk-UA" sz="3600" dirty="0">
                <a:solidFill>
                  <a:schemeClr val="bg1"/>
                </a:solidFill>
                <a:latin typeface="Times New Roman" panose="02020603050405020304" pitchFamily="18" charset="0"/>
                <a:ea typeface="Times New Roman" panose="02020603050405020304" pitchFamily="18" charset="0"/>
              </a:rPr>
              <a:t>Вимога про визнання торговельної марки добре відомою </a:t>
            </a:r>
            <a:r>
              <a:rPr lang="uk-UA" sz="3600" u="sng" dirty="0">
                <a:solidFill>
                  <a:schemeClr val="bg1"/>
                </a:solidFill>
                <a:latin typeface="Times New Roman" panose="02020603050405020304" pitchFamily="18" charset="0"/>
                <a:ea typeface="Times New Roman" panose="02020603050405020304" pitchFamily="18" charset="0"/>
              </a:rPr>
              <a:t>не може бути задоволена в позовному провадженні як окрема</a:t>
            </a:r>
            <a:r>
              <a:rPr lang="uk-UA" sz="3600" dirty="0">
                <a:solidFill>
                  <a:schemeClr val="bg1"/>
                </a:solidFill>
                <a:latin typeface="Times New Roman" panose="02020603050405020304" pitchFamily="18" charset="0"/>
                <a:ea typeface="Times New Roman" panose="02020603050405020304" pitchFamily="18" charset="0"/>
              </a:rPr>
              <a:t>, оскільки така вимога не спрямована на захист права інтелектуальної власності від конкретного порушення, </a:t>
            </a:r>
            <a:r>
              <a:rPr lang="uk-UA" sz="3600" u="sng" dirty="0">
                <a:solidFill>
                  <a:schemeClr val="bg1"/>
                </a:solidFill>
                <a:latin typeface="Times New Roman" panose="02020603050405020304" pitchFamily="18" charset="0"/>
                <a:ea typeface="Times New Roman" panose="02020603050405020304" pitchFamily="18" charset="0"/>
              </a:rPr>
              <a:t>а є умовою надання цього захисту, зокрема шляхом визнання недійсною</a:t>
            </a:r>
            <a:r>
              <a:rPr lang="uk-UA" sz="3600" dirty="0">
                <a:solidFill>
                  <a:schemeClr val="bg1"/>
                </a:solidFill>
                <a:latin typeface="Times New Roman" panose="02020603050405020304" pitchFamily="18" charset="0"/>
                <a:ea typeface="Times New Roman" panose="02020603050405020304" pitchFamily="18" charset="0"/>
              </a:rPr>
              <a:t> реєстрації (свідоцтва) торговельної марки іншою особою.</a:t>
            </a:r>
          </a:p>
          <a:p>
            <a:pPr algn="just">
              <a:spcAft>
                <a:spcPts val="0"/>
              </a:spcAft>
            </a:pPr>
            <a:r>
              <a:rPr lang="uk-UA" sz="3600" dirty="0" smtClean="0">
                <a:solidFill>
                  <a:schemeClr val="bg1"/>
                </a:solidFill>
                <a:latin typeface="Times New Roman" panose="02020603050405020304" pitchFamily="18" charset="0"/>
                <a:ea typeface="Times New Roman" panose="02020603050405020304" pitchFamily="18" charset="0"/>
              </a:rPr>
              <a:t>- Визнання </a:t>
            </a:r>
            <a:r>
              <a:rPr lang="uk-UA" sz="3600" dirty="0">
                <a:solidFill>
                  <a:schemeClr val="bg1"/>
                </a:solidFill>
                <a:latin typeface="Times New Roman" panose="02020603050405020304" pitchFamily="18" charset="0"/>
                <a:ea typeface="Times New Roman" panose="02020603050405020304" pitchFamily="18" charset="0"/>
              </a:rPr>
              <a:t>торговельної марки добре відомою Апеляційною палатою або судом </a:t>
            </a:r>
            <a:r>
              <a:rPr lang="uk-UA" sz="3600" u="sng" dirty="0">
                <a:solidFill>
                  <a:schemeClr val="bg1"/>
                </a:solidFill>
                <a:latin typeface="Times New Roman" panose="02020603050405020304" pitchFamily="18" charset="0"/>
                <a:ea typeface="Times New Roman" panose="02020603050405020304" pitchFamily="18" charset="0"/>
              </a:rPr>
              <a:t>не є способами набуття прав на торговельну марку, а є інструментом охорони</a:t>
            </a:r>
            <a:r>
              <a:rPr lang="uk-UA" sz="3600" dirty="0">
                <a:solidFill>
                  <a:schemeClr val="bg1"/>
                </a:solidFill>
                <a:latin typeface="Times New Roman" panose="02020603050405020304" pitchFamily="18" charset="0"/>
                <a:ea typeface="Times New Roman" panose="02020603050405020304" pitchFamily="18" charset="0"/>
              </a:rPr>
              <a:t> прав власника добре відомої марки.</a:t>
            </a:r>
          </a:p>
          <a:p>
            <a:pPr algn="just">
              <a:spcAft>
                <a:spcPts val="0"/>
              </a:spcAft>
            </a:pPr>
            <a:r>
              <a:rPr lang="uk-UA" sz="3600" u="sng" dirty="0">
                <a:solidFill>
                  <a:schemeClr val="bg1"/>
                </a:solidFill>
                <a:latin typeface="Times New Roman" panose="02020603050405020304" pitchFamily="18" charset="0"/>
                <a:ea typeface="Times New Roman" panose="02020603050405020304" pitchFamily="18" charset="0"/>
              </a:rPr>
              <a:t>Розгляд в Апеляційній палаті </a:t>
            </a:r>
            <a:r>
              <a:rPr lang="uk-UA" sz="3600" dirty="0">
                <a:solidFill>
                  <a:schemeClr val="bg1"/>
                </a:solidFill>
                <a:latin typeface="Times New Roman" panose="02020603050405020304" pitchFamily="18" charset="0"/>
                <a:ea typeface="Times New Roman" panose="02020603050405020304" pitchFamily="18" charset="0"/>
              </a:rPr>
              <a:t>заяв про визнання торговельної марки добре відомою в Україні </a:t>
            </a:r>
            <a:r>
              <a:rPr lang="uk-UA" sz="3600" u="sng" dirty="0">
                <a:solidFill>
                  <a:schemeClr val="bg1"/>
                </a:solidFill>
                <a:latin typeface="Times New Roman" panose="02020603050405020304" pitchFamily="18" charset="0"/>
                <a:ea typeface="Times New Roman" panose="02020603050405020304" pitchFamily="18" charset="0"/>
              </a:rPr>
              <a:t>не спрямований на захист прав власника марки від порушень з боку іншої особи, а рішення Апеляційної палати як обов’язкове для УКРНОІВІ є інструментом охорони</a:t>
            </a:r>
            <a:r>
              <a:rPr lang="uk-UA" sz="3600" dirty="0">
                <a:solidFill>
                  <a:schemeClr val="bg1"/>
                </a:solidFill>
                <a:latin typeface="Times New Roman" panose="02020603050405020304" pitchFamily="18" charset="0"/>
                <a:ea typeface="Times New Roman" panose="02020603050405020304" pitchFamily="18" charset="0"/>
              </a:rPr>
              <a:t> прав власника добре відомої марки та не є способом набуття прав на неї. </a:t>
            </a:r>
            <a:r>
              <a:rPr lang="uk-UA" sz="3600" u="sng" dirty="0">
                <a:solidFill>
                  <a:schemeClr val="bg1"/>
                </a:solidFill>
                <a:latin typeface="Times New Roman" panose="02020603050405020304" pitchFamily="18" charset="0"/>
                <a:ea typeface="Times New Roman" panose="02020603050405020304" pitchFamily="18" charset="0"/>
              </a:rPr>
              <a:t>Натомість визнання марки добре відомою господарським судом</a:t>
            </a:r>
            <a:r>
              <a:rPr lang="uk-UA" sz="3600" dirty="0">
                <a:solidFill>
                  <a:schemeClr val="bg1"/>
                </a:solidFill>
                <a:latin typeface="Times New Roman" panose="02020603050405020304" pitchFamily="18" charset="0"/>
                <a:ea typeface="Times New Roman" panose="02020603050405020304" pitchFamily="18" charset="0"/>
              </a:rPr>
              <a:t> здійснюється </a:t>
            </a:r>
            <a:r>
              <a:rPr lang="uk-UA" sz="3600" u="sng" dirty="0">
                <a:solidFill>
                  <a:schemeClr val="bg1"/>
                </a:solidFill>
                <a:latin typeface="Times New Roman" panose="02020603050405020304" pitchFamily="18" charset="0"/>
                <a:ea typeface="Times New Roman" panose="02020603050405020304" pitchFamily="18" charset="0"/>
              </a:rPr>
              <a:t>з метою захисту прав на неї, тобто має інше значення. Його не можна вважати альтернативою визнання марки добре відомою в рішенні Апеляційної палати.</a:t>
            </a:r>
            <a:endParaRPr lang="uk-UA" sz="3600" dirty="0">
              <a:solidFill>
                <a:schemeClr val="bg1"/>
              </a:solidFill>
              <a:latin typeface="Times New Roman" panose="02020603050405020304" pitchFamily="18" charset="0"/>
              <a:ea typeface="Times New Roman" panose="02020603050405020304" pitchFamily="18" charset="0"/>
            </a:endParaRPr>
          </a:p>
          <a:p>
            <a:pPr algn="just">
              <a:spcBef>
                <a:spcPts val="1125"/>
              </a:spcBef>
              <a:spcAft>
                <a:spcPts val="0"/>
              </a:spcAft>
            </a:pPr>
            <a:r>
              <a:rPr lang="uk-UA" sz="3600" dirty="0" smtClean="0">
                <a:solidFill>
                  <a:schemeClr val="bg1"/>
                </a:solidFill>
                <a:latin typeface="Times New Roman" panose="02020603050405020304" pitchFamily="18" charset="0"/>
                <a:ea typeface="Times New Roman" panose="02020603050405020304" pitchFamily="18" charset="0"/>
              </a:rPr>
              <a:t>- Визнання </a:t>
            </a:r>
            <a:r>
              <a:rPr lang="uk-UA" sz="3600" dirty="0">
                <a:solidFill>
                  <a:schemeClr val="bg1"/>
                </a:solidFill>
                <a:latin typeface="Times New Roman" panose="02020603050405020304" pitchFamily="18" charset="0"/>
                <a:ea typeface="Times New Roman" panose="02020603050405020304" pitchFamily="18" charset="0"/>
              </a:rPr>
              <a:t>торговельної марки добре відомою на певну дату є таким чином </a:t>
            </a:r>
            <a:r>
              <a:rPr lang="uk-UA" sz="3600" u="sng" dirty="0">
                <a:solidFill>
                  <a:schemeClr val="bg1"/>
                </a:solidFill>
                <a:latin typeface="Times New Roman" panose="02020603050405020304" pitchFamily="18" charset="0"/>
                <a:ea typeface="Times New Roman" panose="02020603050405020304" pitchFamily="18" charset="0"/>
              </a:rPr>
              <a:t>установленням юридичного факту, який </a:t>
            </a:r>
            <a:r>
              <a:rPr lang="uk-UA" sz="3600" b="1" u="sng" dirty="0">
                <a:solidFill>
                  <a:schemeClr val="bg1"/>
                </a:solidFill>
                <a:latin typeface="Times New Roman" panose="02020603050405020304" pitchFamily="18" charset="0"/>
                <a:ea typeface="Times New Roman" panose="02020603050405020304" pitchFamily="18" charset="0"/>
              </a:rPr>
              <a:t>у позовному провадженні</a:t>
            </a:r>
            <a:r>
              <a:rPr lang="uk-UA" sz="3600" u="sng" dirty="0">
                <a:solidFill>
                  <a:schemeClr val="bg1"/>
                </a:solidFill>
                <a:latin typeface="Times New Roman" panose="02020603050405020304" pitchFamily="18" charset="0"/>
                <a:ea typeface="Times New Roman" panose="02020603050405020304" pitchFamily="18" charset="0"/>
              </a:rPr>
              <a:t> в змагальному процесі є необхідним для задоволення позову до конкретного порушника</a:t>
            </a:r>
            <a:r>
              <a:rPr lang="uk-UA" sz="3600" dirty="0">
                <a:solidFill>
                  <a:schemeClr val="bg1"/>
                </a:solidFill>
                <a:latin typeface="Times New Roman" panose="02020603050405020304" pitchFamily="18" charset="0"/>
                <a:ea typeface="Times New Roman" panose="02020603050405020304" pitchFamily="18" charset="0"/>
              </a:rPr>
              <a:t>. </a:t>
            </a:r>
            <a:r>
              <a:rPr lang="uk-UA" sz="3600" u="sng" dirty="0">
                <a:solidFill>
                  <a:schemeClr val="bg1"/>
                </a:solidFill>
                <a:latin typeface="Times New Roman" panose="02020603050405020304" pitchFamily="18" charset="0"/>
                <a:ea typeface="Times New Roman" panose="02020603050405020304" pitchFamily="18" charset="0"/>
              </a:rPr>
              <a:t>Таке визнання не має обов’язкового значення для осіб, які не є сторонами у справі</a:t>
            </a:r>
            <a:r>
              <a:rPr lang="uk-UA" sz="3600" dirty="0">
                <a:solidFill>
                  <a:schemeClr val="bg1"/>
                </a:solidFill>
                <a:latin typeface="Times New Roman" panose="02020603050405020304" pitchFamily="18" charset="0"/>
                <a:ea typeface="Times New Roman" panose="02020603050405020304" pitchFamily="18" charset="0"/>
              </a:rPr>
              <a:t>. Визнання торговельної марки добре відомою судом у позовному провадженні має значення  тільки для сторін спору.</a:t>
            </a:r>
          </a:p>
        </p:txBody>
      </p:sp>
      <p:pic>
        <p:nvPicPr>
          <p:cNvPr id="38" name="Image 0" descr=" ">
            <a:extLst>
              <a:ext uri="{FF2B5EF4-FFF2-40B4-BE49-F238E27FC236}">
                <a16:creationId xmlns:a16="http://schemas.microsoft.com/office/drawing/2014/main" xmlns="" id="{37F84AB8-9EB9-43A2-878C-EEB8682483C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flipH="1">
            <a:off x="8666938" y="-1985378"/>
            <a:ext cx="17058518" cy="5698333"/>
          </a:xfrm>
          <a:prstGeom prst="rect">
            <a:avLst/>
          </a:prstGeom>
        </p:spPr>
      </p:pic>
      <p:pic>
        <p:nvPicPr>
          <p:cNvPr id="36" name="Image 1" descr=" ">
            <a:extLst>
              <a:ext uri="{FF2B5EF4-FFF2-40B4-BE49-F238E27FC236}">
                <a16:creationId xmlns:a16="http://schemas.microsoft.com/office/drawing/2014/main" xmlns="" id="{572A2481-E6E5-4A68-AEEA-1F0697FE7ED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0800000" flipH="1">
            <a:off x="8527312" y="-1825370"/>
            <a:ext cx="16231174" cy="4914602"/>
          </a:xfrm>
          <a:prstGeom prst="rect">
            <a:avLst/>
          </a:prstGeom>
        </p:spPr>
      </p:pic>
      <p:sp>
        <p:nvSpPr>
          <p:cNvPr id="8" name="Shape 1"/>
          <p:cNvSpPr/>
          <p:nvPr/>
        </p:nvSpPr>
        <p:spPr>
          <a:xfrm>
            <a:off x="22865240" y="6183474"/>
            <a:ext cx="317540" cy="317500"/>
          </a:xfrm>
          <a:prstGeom prst="ellipse">
            <a:avLst/>
          </a:prstGeom>
          <a:solidFill>
            <a:srgbClr val="E5E8ED">
              <a:alpha val="100000"/>
            </a:srgbClr>
          </a:solidFill>
          <a:ln/>
        </p:spPr>
      </p:sp>
      <p:sp>
        <p:nvSpPr>
          <p:cNvPr id="11" name="Shape 4"/>
          <p:cNvSpPr/>
          <p:nvPr/>
        </p:nvSpPr>
        <p:spPr>
          <a:xfrm>
            <a:off x="2498350" y="2699941"/>
            <a:ext cx="8840305" cy="3213100"/>
          </a:xfrm>
          <a:prstGeom prst="rect">
            <a:avLst/>
          </a:prstGeom>
          <a:noFill/>
          <a:ln/>
        </p:spPr>
      </p:sp>
      <p:sp>
        <p:nvSpPr>
          <p:cNvPr id="13" name="Text 6"/>
          <p:cNvSpPr/>
          <p:nvPr/>
        </p:nvSpPr>
        <p:spPr>
          <a:xfrm>
            <a:off x="2375408" y="3928307"/>
            <a:ext cx="8844539" cy="537633"/>
          </a:xfrm>
          <a:prstGeom prst="rect">
            <a:avLst/>
          </a:prstGeom>
          <a:noFill/>
          <a:ln/>
        </p:spPr>
        <p:txBody>
          <a:bodyPr wrap="square" lIns="0" tIns="0" rIns="0" bIns="0" rtlCol="0" anchor="t"/>
          <a:lstStyle/>
          <a:p>
            <a:pPr marL="0" indent="0" algn="l">
              <a:buNone/>
            </a:pPr>
            <a:endParaRPr lang="en-US" sz="2800" dirty="0">
              <a:latin typeface="Roboto" panose="02000000000000000000" pitchFamily="2" charset="0"/>
              <a:ea typeface="Roboto" panose="02000000000000000000" pitchFamily="2" charset="0"/>
              <a:cs typeface="Roboto" panose="02000000000000000000" pitchFamily="2" charset="0"/>
            </a:endParaRPr>
          </a:p>
        </p:txBody>
      </p:sp>
      <p:sp>
        <p:nvSpPr>
          <p:cNvPr id="14" name="Text 7"/>
          <p:cNvSpPr/>
          <p:nvPr/>
        </p:nvSpPr>
        <p:spPr>
          <a:xfrm>
            <a:off x="2489551" y="4626807"/>
            <a:ext cx="3497170" cy="537633"/>
          </a:xfrm>
          <a:prstGeom prst="rect">
            <a:avLst/>
          </a:prstGeom>
          <a:noFill/>
          <a:ln/>
        </p:spPr>
        <p:txBody>
          <a:bodyPr wrap="square" lIns="0" tIns="0" rIns="0" bIns="0" rtlCol="0" anchor="t"/>
          <a:lstStyle/>
          <a:p>
            <a:pPr marL="0" indent="0" algn="l">
              <a:buNone/>
            </a:pPr>
            <a:endParaRPr lang="en-US" sz="2800" dirty="0">
              <a:latin typeface="Roboto" panose="02000000000000000000" pitchFamily="2" charset="0"/>
              <a:ea typeface="Roboto" panose="02000000000000000000" pitchFamily="2" charset="0"/>
              <a:cs typeface="Roboto" panose="02000000000000000000" pitchFamily="2" charset="0"/>
            </a:endParaRPr>
          </a:p>
        </p:txBody>
      </p:sp>
      <p:sp>
        <p:nvSpPr>
          <p:cNvPr id="15" name="Text 8"/>
          <p:cNvSpPr/>
          <p:nvPr/>
        </p:nvSpPr>
        <p:spPr>
          <a:xfrm>
            <a:off x="2489551" y="5325307"/>
            <a:ext cx="4081443" cy="537633"/>
          </a:xfrm>
          <a:prstGeom prst="rect">
            <a:avLst/>
          </a:prstGeom>
          <a:noFill/>
          <a:ln/>
        </p:spPr>
        <p:txBody>
          <a:bodyPr wrap="square" lIns="0" tIns="0" rIns="0" bIns="0" rtlCol="0" anchor="t"/>
          <a:lstStyle/>
          <a:p>
            <a:pPr marL="0" indent="0" algn="l">
              <a:buNone/>
            </a:pPr>
            <a:endParaRPr lang="en-US" sz="2800" dirty="0">
              <a:latin typeface="Roboto" panose="02000000000000000000" pitchFamily="2" charset="0"/>
              <a:ea typeface="Roboto" panose="02000000000000000000" pitchFamily="2" charset="0"/>
              <a:cs typeface="Roboto" panose="02000000000000000000" pitchFamily="2" charset="0"/>
            </a:endParaRPr>
          </a:p>
        </p:txBody>
      </p:sp>
      <p:pic>
        <p:nvPicPr>
          <p:cNvPr id="17" name="Image 5" descr=" "/>
          <p:cNvPicPr>
            <a:picLocks noChangeAspect="1"/>
          </p:cNvPicPr>
          <p:nvPr/>
        </p:nvPicPr>
        <p:blipFill>
          <a:blip r:embed="rId7">
            <a:extLst>
              <a:ext uri="{96DAC541-7B7A-43D3-8B79-37D633B846F1}">
                <asvg:svgBlip xmlns:asvg="http://schemas.microsoft.com/office/drawing/2016/SVG/main" xmlns="" r:embed="rId10"/>
              </a:ext>
            </a:extLst>
          </a:blip>
          <a:stretch>
            <a:fillRect/>
          </a:stretch>
        </p:blipFill>
        <p:spPr>
          <a:xfrm>
            <a:off x="22900002" y="-1267265"/>
            <a:ext cx="1521910" cy="985419"/>
          </a:xfrm>
          <a:prstGeom prst="rect">
            <a:avLst/>
          </a:prstGeom>
        </p:spPr>
      </p:pic>
      <p:sp>
        <p:nvSpPr>
          <p:cNvPr id="27" name="Shape 14"/>
          <p:cNvSpPr/>
          <p:nvPr/>
        </p:nvSpPr>
        <p:spPr>
          <a:xfrm flipH="1">
            <a:off x="21576210" y="2625338"/>
            <a:ext cx="344150" cy="317500"/>
          </a:xfrm>
          <a:prstGeom prst="ellipse">
            <a:avLst/>
          </a:prstGeom>
          <a:solidFill>
            <a:srgbClr val="FABB47">
              <a:alpha val="100000"/>
            </a:srgbClr>
          </a:solidFill>
          <a:ln/>
        </p:spPr>
      </p:sp>
      <p:sp>
        <p:nvSpPr>
          <p:cNvPr id="29" name="Shape 15"/>
          <p:cNvSpPr/>
          <p:nvPr/>
        </p:nvSpPr>
        <p:spPr>
          <a:xfrm>
            <a:off x="21345849" y="5127203"/>
            <a:ext cx="317540" cy="317500"/>
          </a:xfrm>
          <a:prstGeom prst="ellipse">
            <a:avLst/>
          </a:prstGeom>
          <a:solidFill>
            <a:srgbClr val="FABB47">
              <a:alpha val="100000"/>
            </a:srgbClr>
          </a:solidFill>
          <a:ln/>
        </p:spPr>
      </p:sp>
      <p:pic>
        <p:nvPicPr>
          <p:cNvPr id="30" name="Image 12" descr=" "/>
          <p:cNvPicPr>
            <a:picLocks noChangeAspect="1"/>
          </p:cNvPicPr>
          <p:nvPr/>
        </p:nvPicPr>
        <p:blipFill>
          <a:blip r:embed="rId11">
            <a:extLst>
              <a:ext uri="{96DAC541-7B7A-43D3-8B79-37D633B846F1}">
                <asvg:svgBlip xmlns:asvg="http://schemas.microsoft.com/office/drawing/2016/SVG/main" xmlns="" r:embed="rId14"/>
              </a:ext>
            </a:extLst>
          </a:blip>
          <a:stretch>
            <a:fillRect/>
          </a:stretch>
        </p:blipFill>
        <p:spPr>
          <a:xfrm flipH="1">
            <a:off x="-1337266" y="-1703017"/>
            <a:ext cx="2814733" cy="2467620"/>
          </a:xfrm>
          <a:prstGeom prst="rect">
            <a:avLst/>
          </a:prstGeom>
        </p:spPr>
      </p:pic>
      <p:sp>
        <p:nvSpPr>
          <p:cNvPr id="34" name="Прямоугольник 33"/>
          <p:cNvSpPr/>
          <p:nvPr/>
        </p:nvSpPr>
        <p:spPr>
          <a:xfrm>
            <a:off x="3440345" y="74350"/>
            <a:ext cx="16425039" cy="1380506"/>
          </a:xfrm>
          <a:prstGeom prst="rect">
            <a:avLst/>
          </a:prstGeom>
        </p:spPr>
        <p:txBody>
          <a:bodyPr wrap="square">
            <a:spAutoFit/>
          </a:bodyPr>
          <a:lstStyle/>
          <a:p>
            <a:pPr algn="ctr">
              <a:lnSpc>
                <a:spcPct val="107000"/>
              </a:lnSpc>
              <a:spcAft>
                <a:spcPts val="800"/>
              </a:spcAft>
            </a:pPr>
            <a:endParaRPr lang="ru-RU" sz="3600" b="1" dirty="0">
              <a:solidFill>
                <a:srgbClr val="5C2986"/>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uk-UA" sz="3600" b="1" dirty="0">
              <a:solidFill>
                <a:srgbClr val="5C2986"/>
              </a:solidFill>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0" y="364389"/>
            <a:ext cx="23421220" cy="4165756"/>
          </a:xfrm>
          <a:prstGeom prst="rect">
            <a:avLst/>
          </a:prstGeom>
        </p:spPr>
        <p:txBody>
          <a:bodyPr wrap="square">
            <a:spAutoFit/>
          </a:bodyPr>
          <a:lstStyle/>
          <a:p>
            <a:pPr algn="ctr">
              <a:spcBef>
                <a:spcPts val="1125"/>
              </a:spcBef>
            </a:pPr>
            <a:r>
              <a:rPr lang="uk-UA" sz="4000" b="1" dirty="0">
                <a:solidFill>
                  <a:srgbClr val="5C2986"/>
                </a:solidFill>
                <a:ea typeface="Calibri" panose="020F0502020204030204" pitchFamily="34" charset="0"/>
                <a:cs typeface="Arial" panose="020B0604020202020204" pitchFamily="34" charset="0"/>
              </a:rPr>
              <a:t>Тенденції розгляду ІР справ: </a:t>
            </a:r>
            <a:r>
              <a:rPr lang="uk-UA" sz="4000" b="1" dirty="0" smtClean="0">
                <a:solidFill>
                  <a:srgbClr val="5C2986"/>
                </a:solidFill>
                <a:ea typeface="Calibri" panose="020F0502020204030204" pitchFamily="34" charset="0"/>
                <a:cs typeface="Arial" panose="020B0604020202020204" pitchFamily="34" charset="0"/>
              </a:rPr>
              <a:t>ВЕЛИКА ПАЛАТА ВС щодо добре відомості ТМ</a:t>
            </a:r>
          </a:p>
          <a:p>
            <a:pPr algn="just">
              <a:lnSpc>
                <a:spcPct val="107000"/>
              </a:lnSpc>
              <a:spcAft>
                <a:spcPts val="0"/>
              </a:spcAft>
            </a:pPr>
            <a:r>
              <a:rPr lang="uk-UA" sz="3000" b="1" i="1" dirty="0" smtClean="0">
                <a:ea typeface="Times New Roman" panose="02020603050405020304" pitchFamily="18" charset="0"/>
                <a:cs typeface="Calibri" panose="020F0502020204030204" pitchFamily="34" charset="0"/>
              </a:rPr>
              <a:t>Постанова Великої Палати Верховного Суду</a:t>
            </a:r>
            <a:r>
              <a:rPr lang="uk-UA" sz="3000" b="1" dirty="0" smtClean="0">
                <a:ea typeface="Times New Roman" panose="02020603050405020304" pitchFamily="18" charset="0"/>
                <a:cs typeface="Calibri" panose="020F0502020204030204" pitchFamily="34" charset="0"/>
              </a:rPr>
              <a:t> від 17 квітня 2024 р. </a:t>
            </a:r>
            <a:r>
              <a:rPr lang="uk-UA" sz="3000" b="1" dirty="0" smtClean="0">
                <a:ea typeface="Calibri" panose="020F0502020204030204" pitchFamily="34" charset="0"/>
                <a:cs typeface="Calibri" panose="020F0502020204030204" pitchFamily="34" charset="0"/>
              </a:rPr>
              <a:t>у справі </a:t>
            </a:r>
            <a:r>
              <a:rPr lang="uk-UA" sz="3000" b="1" dirty="0">
                <a:ea typeface="Calibri" panose="020F0502020204030204" pitchFamily="34" charset="0"/>
                <a:cs typeface="Calibri" panose="020F0502020204030204" pitchFamily="34" charset="0"/>
              </a:rPr>
              <a:t>№ </a:t>
            </a:r>
            <a:r>
              <a:rPr lang="uk-UA" sz="3000" b="1" dirty="0">
                <a:ea typeface="Calibri" panose="020F0502020204030204" pitchFamily="34" charset="0"/>
                <a:cs typeface="Calibri" panose="020F0502020204030204" pitchFamily="34" charset="0"/>
                <a:hlinkClick r:id="rId15"/>
              </a:rPr>
              <a:t>910/13988/20</a:t>
            </a:r>
            <a:r>
              <a:rPr lang="uk-UA" sz="3000" b="1" dirty="0">
                <a:ea typeface="Calibri" panose="020F0502020204030204" pitchFamily="34" charset="0"/>
                <a:cs typeface="Calibri" panose="020F0502020204030204" pitchFamily="34" charset="0"/>
              </a:rPr>
              <a:t>  </a:t>
            </a:r>
            <a:r>
              <a:rPr lang="uk-UA" sz="3000" b="1" dirty="0" smtClean="0">
                <a:ea typeface="Calibri" panose="020F0502020204030204" pitchFamily="34" charset="0"/>
                <a:cs typeface="Calibri" panose="020F0502020204030204" pitchFamily="34" charset="0"/>
              </a:rPr>
              <a:t>про визнання ТМ «ЦИТРАМОН» добре відомою в Україні</a:t>
            </a:r>
            <a:endParaRPr lang="uk-UA" sz="3000" dirty="0" smtClean="0">
              <a:ea typeface="Calibri" panose="020F0502020204030204" pitchFamily="34" charset="0"/>
              <a:cs typeface="Times New Roman" panose="02020603050405020304" pitchFamily="18" charset="0"/>
            </a:endParaRPr>
          </a:p>
          <a:p>
            <a:pPr indent="449580" algn="just">
              <a:lnSpc>
                <a:spcPct val="107000"/>
              </a:lnSpc>
              <a:spcAft>
                <a:spcPts val="0"/>
              </a:spcAft>
            </a:pPr>
            <a:r>
              <a:rPr lang="uk-UA" sz="3000" dirty="0">
                <a:ea typeface="Times New Roman" panose="02020603050405020304" pitchFamily="18" charset="0"/>
                <a:cs typeface="Times New Roman" panose="02020603050405020304" pitchFamily="18" charset="0"/>
              </a:rPr>
              <a:t> </a:t>
            </a:r>
            <a:r>
              <a:rPr lang="uk-UA" sz="3000" dirty="0" smtClean="0">
                <a:ea typeface="Times New Roman" panose="02020603050405020304" pitchFamily="18" charset="0"/>
                <a:cs typeface="Times New Roman" panose="02020603050405020304" pitchFamily="18" charset="0"/>
              </a:rPr>
              <a:t>Великою </a:t>
            </a:r>
            <a:r>
              <a:rPr lang="uk-UA" sz="3000" dirty="0">
                <a:ea typeface="Times New Roman" panose="02020603050405020304" pitchFamily="18" charset="0"/>
                <a:cs typeface="Times New Roman" panose="02020603050405020304" pitchFamily="18" charset="0"/>
              </a:rPr>
              <a:t>палатою ВС касаційну скаргу Відповідача задоволено</a:t>
            </a:r>
            <a:r>
              <a:rPr lang="uk-UA" sz="3000" i="1" dirty="0">
                <a:ea typeface="Times New Roman" panose="02020603050405020304" pitchFamily="18" charset="0"/>
                <a:cs typeface="Times New Roman" panose="02020603050405020304" pitchFamily="18" charset="0"/>
              </a:rPr>
              <a:t> частково,  </a:t>
            </a:r>
            <a:r>
              <a:rPr lang="uk-UA" sz="3000" dirty="0">
                <a:ea typeface="Times New Roman" panose="02020603050405020304" pitchFamily="18" charset="0"/>
                <a:cs typeface="Times New Roman" panose="02020603050405020304" pitchFamily="18" charset="0"/>
              </a:rPr>
              <a:t>постанови 1 і 2 інстанцій – </a:t>
            </a:r>
            <a:r>
              <a:rPr lang="uk-UA" sz="3000" i="1" dirty="0">
                <a:ea typeface="Times New Roman" panose="02020603050405020304" pitchFamily="18" charset="0"/>
                <a:cs typeface="Times New Roman" panose="02020603050405020304" pitchFamily="18" charset="0"/>
              </a:rPr>
              <a:t>скасовано:</a:t>
            </a:r>
            <a:r>
              <a:rPr lang="uk-UA" sz="3000" dirty="0">
                <a:ea typeface="Times New Roman" panose="02020603050405020304" pitchFamily="18" charset="0"/>
                <a:cs typeface="Times New Roman" panose="02020603050405020304" pitchFamily="18" charset="0"/>
              </a:rPr>
              <a:t>  </a:t>
            </a:r>
            <a:endParaRPr lang="uk-UA" sz="3000" dirty="0">
              <a:ea typeface="Calibri" panose="020F0502020204030204" pitchFamily="34" charset="0"/>
              <a:cs typeface="Times New Roman" panose="02020603050405020304" pitchFamily="18" charset="0"/>
            </a:endParaRPr>
          </a:p>
          <a:p>
            <a:pPr indent="449580" algn="just">
              <a:lnSpc>
                <a:spcPct val="107000"/>
              </a:lnSpc>
              <a:spcAft>
                <a:spcPts val="0"/>
              </a:spcAft>
            </a:pPr>
            <a:r>
              <a:rPr lang="uk-UA" sz="3000" i="1" dirty="0">
                <a:ea typeface="Times New Roman" panose="02020603050405020304" pitchFamily="18" charset="0"/>
                <a:cs typeface="Times New Roman" panose="02020603050405020304" pitchFamily="18" charset="0"/>
              </a:rPr>
              <a:t>- у частині позовних вимог про визнання позначення «ЦИТРАМОН» добре відомою торговельною маркою в Україні, прийнято нове рішення - у позові в цій частині відмовити.</a:t>
            </a:r>
            <a:endParaRPr lang="uk-UA" sz="3000" i="1" dirty="0">
              <a:ea typeface="Calibri" panose="020F0502020204030204" pitchFamily="34" charset="0"/>
              <a:cs typeface="Times New Roman" panose="02020603050405020304" pitchFamily="18" charset="0"/>
            </a:endParaRPr>
          </a:p>
          <a:p>
            <a:pPr indent="449580" algn="just">
              <a:lnSpc>
                <a:spcPct val="107000"/>
              </a:lnSpc>
              <a:spcAft>
                <a:spcPts val="0"/>
              </a:spcAft>
            </a:pPr>
            <a:r>
              <a:rPr lang="uk-UA" sz="3000" i="1" dirty="0">
                <a:ea typeface="Times New Roman" panose="02020603050405020304" pitchFamily="18" charset="0"/>
                <a:cs typeface="Times New Roman" panose="02020603050405020304" pitchFamily="18" charset="0"/>
              </a:rPr>
              <a:t>- у частині позовних вимог про визнання недійсним належного АТ «</a:t>
            </a:r>
            <a:r>
              <a:rPr lang="uk-UA" sz="3000" i="1" dirty="0" err="1">
                <a:ea typeface="Times New Roman" panose="02020603050405020304" pitchFamily="18" charset="0"/>
                <a:cs typeface="Times New Roman" panose="02020603050405020304" pitchFamily="18" charset="0"/>
              </a:rPr>
              <a:t>Лубнифарм</a:t>
            </a:r>
            <a:r>
              <a:rPr lang="uk-UA" sz="3000" i="1" dirty="0">
                <a:ea typeface="Times New Roman" panose="02020603050405020304" pitchFamily="18" charset="0"/>
                <a:cs typeface="Times New Roman" panose="02020603050405020304" pitchFamily="18" charset="0"/>
              </a:rPr>
              <a:t>» свідоцтва України № 24778 на знак для товарів і послуг «ЦИТРАМОН У» справу направлено на новий розгляд до Господарського суду міста Києва, на якому вона наразі  і перебуває</a:t>
            </a:r>
            <a:r>
              <a:rPr lang="uk-UA" sz="3000" i="1" dirty="0" smtClean="0">
                <a:ea typeface="Times New Roman" panose="02020603050405020304" pitchFamily="18" charset="0"/>
                <a:cs typeface="Times New Roman" panose="02020603050405020304" pitchFamily="18" charset="0"/>
              </a:rPr>
              <a:t>.</a:t>
            </a:r>
            <a:endParaRPr lang="uk-UA" sz="30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41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 descr=" ">
            <a:extLst>
              <a:ext uri="{FF2B5EF4-FFF2-40B4-BE49-F238E27FC236}">
                <a16:creationId xmlns:a16="http://schemas.microsoft.com/office/drawing/2014/main" xmlns="" id="{0E4EE0B4-2F24-4711-810F-067F96498C4B}"/>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8978"/>
          <a:stretch/>
        </p:blipFill>
        <p:spPr>
          <a:xfrm rot="10800000">
            <a:off x="0" y="-9044"/>
            <a:ext cx="18592800" cy="8609196"/>
          </a:xfrm>
          <a:prstGeom prst="rect">
            <a:avLst/>
          </a:prstGeom>
        </p:spPr>
      </p:pic>
      <p:pic>
        <p:nvPicPr>
          <p:cNvPr id="12" name="Image 1" descr=" ">
            <a:extLst>
              <a:ext uri="{FF2B5EF4-FFF2-40B4-BE49-F238E27FC236}">
                <a16:creationId xmlns:a16="http://schemas.microsoft.com/office/drawing/2014/main" xmlns="" id="{39626207-CE36-49EB-AEBF-0E46866963E8}"/>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r="28978"/>
          <a:stretch/>
        </p:blipFill>
        <p:spPr>
          <a:xfrm rot="10800000">
            <a:off x="0" y="0"/>
            <a:ext cx="17325882" cy="8005564"/>
          </a:xfrm>
          <a:prstGeom prst="rect">
            <a:avLst/>
          </a:prstGeom>
        </p:spPr>
      </p:pic>
      <p:pic>
        <p:nvPicPr>
          <p:cNvPr id="15" name="Image 1" descr=" ">
            <a:extLst>
              <a:ext uri="{FF2B5EF4-FFF2-40B4-BE49-F238E27FC236}">
                <a16:creationId xmlns:a16="http://schemas.microsoft.com/office/drawing/2014/main" xmlns="" id="{84768826-82E8-4ACD-8930-322C68EDC0D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66749" y="6170402"/>
            <a:ext cx="23731819" cy="7517152"/>
          </a:xfrm>
          <a:prstGeom prst="rect">
            <a:avLst/>
          </a:prstGeom>
        </p:spPr>
      </p:pic>
      <p:pic>
        <p:nvPicPr>
          <p:cNvPr id="11" name="Image 1" descr=" ">
            <a:extLst>
              <a:ext uri="{FF2B5EF4-FFF2-40B4-BE49-F238E27FC236}">
                <a16:creationId xmlns:a16="http://schemas.microsoft.com/office/drawing/2014/main" xmlns="" id="{879C2CBD-D95B-4C74-BC5B-4ADD1444C13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885950" y="6587259"/>
            <a:ext cx="22509257" cy="7128740"/>
          </a:xfrm>
          <a:prstGeom prst="rect">
            <a:avLst/>
          </a:prstGeom>
        </p:spPr>
      </p:pic>
      <p:sp>
        <p:nvSpPr>
          <p:cNvPr id="2" name="Прямокутник 1">
            <a:extLst>
              <a:ext uri="{FF2B5EF4-FFF2-40B4-BE49-F238E27FC236}">
                <a16:creationId xmlns:a16="http://schemas.microsoft.com/office/drawing/2014/main" xmlns="" id="{F050DE34-8FFA-4BD3-B249-85D3297562ED}"/>
              </a:ext>
            </a:extLst>
          </p:cNvPr>
          <p:cNvSpPr/>
          <p:nvPr/>
        </p:nvSpPr>
        <p:spPr>
          <a:xfrm>
            <a:off x="3672141" y="5045077"/>
            <a:ext cx="16005798" cy="4883901"/>
          </a:xfrm>
          <a:prstGeom prst="rect">
            <a:avLst/>
          </a:prstGeom>
        </p:spPr>
        <p:txBody>
          <a:bodyPr wrap="square">
            <a:spAutoFit/>
          </a:bodyPr>
          <a:lstStyle/>
          <a:p>
            <a:pPr algn="ctr">
              <a:lnSpc>
                <a:spcPct val="107000"/>
              </a:lnSpc>
              <a:spcAft>
                <a:spcPts val="800"/>
              </a:spcAft>
            </a:pPr>
            <a:r>
              <a:rPr lang="ru-RU" sz="5400" b="1" dirty="0">
                <a:solidFill>
                  <a:srgbClr val="5C2986"/>
                </a:solidFill>
                <a:latin typeface="Arial" panose="020B0604020202020204" pitchFamily="34" charset="0"/>
                <a:ea typeface="Calibri" panose="020F0502020204030204" pitchFamily="34" charset="0"/>
                <a:cs typeface="Arial" panose="020B0604020202020204" pitchFamily="34" charset="0"/>
              </a:rPr>
              <a:t>ДЯКУЮ ЗА УВАГУ! </a:t>
            </a:r>
          </a:p>
          <a:p>
            <a:pPr algn="ctr">
              <a:lnSpc>
                <a:spcPct val="107000"/>
              </a:lnSpc>
              <a:spcAft>
                <a:spcPts val="800"/>
              </a:spcAft>
            </a:pPr>
            <a:endParaRPr lang="ru-RU" sz="5400" b="1" dirty="0">
              <a:solidFill>
                <a:srgbClr val="5C2986"/>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ru-RU" sz="5400" b="1" dirty="0">
                <a:solidFill>
                  <a:srgbClr val="5C2986"/>
                </a:solidFill>
                <a:latin typeface="Arial" panose="020B0604020202020204" pitchFamily="34" charset="0"/>
                <a:ea typeface="Calibri" panose="020F0502020204030204" pitchFamily="34" charset="0"/>
                <a:cs typeface="Arial" panose="020B0604020202020204" pitchFamily="34" charset="0"/>
              </a:rPr>
              <a:t>ВСІМ УСПІХІВ!</a:t>
            </a:r>
          </a:p>
          <a:p>
            <a:pPr algn="ctr">
              <a:lnSpc>
                <a:spcPct val="107000"/>
              </a:lnSpc>
              <a:spcAft>
                <a:spcPts val="800"/>
              </a:spcAft>
            </a:pPr>
            <a:endParaRPr lang="ru-RU" sz="5400" b="1" dirty="0">
              <a:solidFill>
                <a:srgbClr val="5C2986"/>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uk-UA" sz="5400" b="1" dirty="0">
                <a:solidFill>
                  <a:srgbClr val="5C2986"/>
                </a:solidFill>
                <a:latin typeface="Arial" panose="020B0604020202020204" pitchFamily="34" charset="0"/>
                <a:ea typeface="Calibri" panose="020F0502020204030204" pitchFamily="34" charset="0"/>
                <a:cs typeface="Arial" panose="020B0604020202020204" pitchFamily="34" charset="0"/>
              </a:rPr>
              <a:t> </a:t>
            </a:r>
            <a:r>
              <a:rPr lang="en-US" sz="5400" b="1" dirty="0">
                <a:solidFill>
                  <a:srgbClr val="5C2986"/>
                </a:solidFill>
                <a:latin typeface="Arial" panose="020B0604020202020204" pitchFamily="34" charset="0"/>
                <a:ea typeface="Calibri" panose="020F0502020204030204" pitchFamily="34" charset="0"/>
                <a:cs typeface="Arial" panose="020B0604020202020204" pitchFamily="34" charset="0"/>
              </a:rPr>
              <a:t> </a:t>
            </a:r>
            <a:endParaRPr lang="uk-UA" sz="5400" b="1" dirty="0">
              <a:solidFill>
                <a:srgbClr val="5C2986"/>
              </a:solidFill>
              <a:latin typeface="Arial" panose="020B0604020202020204" pitchFamily="34" charset="0"/>
              <a:ea typeface="Calibri" panose="020F0502020204030204" pitchFamily="34" charset="0"/>
              <a:cs typeface="Arial" panose="020B0604020202020204" pitchFamily="34" charset="0"/>
            </a:endParaRPr>
          </a:p>
        </p:txBody>
      </p:sp>
      <p:pic>
        <p:nvPicPr>
          <p:cNvPr id="21" name="Image 3" descr=" ">
            <a:extLst>
              <a:ext uri="{FF2B5EF4-FFF2-40B4-BE49-F238E27FC236}">
                <a16:creationId xmlns:a16="http://schemas.microsoft.com/office/drawing/2014/main" xmlns="" id="{7386BB07-6E69-481A-AC7B-BF0F85C160B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1434140" y="11885042"/>
            <a:ext cx="2286286" cy="1480344"/>
          </a:xfrm>
          <a:prstGeom prst="rect">
            <a:avLst/>
          </a:prstGeom>
        </p:spPr>
      </p:pic>
      <p:pic>
        <p:nvPicPr>
          <p:cNvPr id="22" name="Image 6" descr=" ">
            <a:extLst>
              <a:ext uri="{FF2B5EF4-FFF2-40B4-BE49-F238E27FC236}">
                <a16:creationId xmlns:a16="http://schemas.microsoft.com/office/drawing/2014/main" xmlns="" id="{5EAC54C7-7A12-4F70-AF77-2AEBB596BBC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22925957" y="7872512"/>
            <a:ext cx="540946" cy="540879"/>
          </a:xfrm>
          <a:prstGeom prst="rect">
            <a:avLst/>
          </a:prstGeom>
        </p:spPr>
      </p:pic>
      <p:sp>
        <p:nvSpPr>
          <p:cNvPr id="23" name="Shape 3">
            <a:extLst>
              <a:ext uri="{FF2B5EF4-FFF2-40B4-BE49-F238E27FC236}">
                <a16:creationId xmlns:a16="http://schemas.microsoft.com/office/drawing/2014/main" xmlns="" id="{651258DA-67FD-42FE-8DE8-52725346AB0D}"/>
              </a:ext>
            </a:extLst>
          </p:cNvPr>
          <p:cNvSpPr/>
          <p:nvPr/>
        </p:nvSpPr>
        <p:spPr>
          <a:xfrm>
            <a:off x="5446109" y="13093574"/>
            <a:ext cx="317540" cy="317500"/>
          </a:xfrm>
          <a:prstGeom prst="ellipse">
            <a:avLst/>
          </a:prstGeom>
          <a:solidFill>
            <a:srgbClr val="FABB47">
              <a:alpha val="100000"/>
            </a:srgbClr>
          </a:solidFill>
          <a:ln/>
        </p:spPr>
      </p:sp>
      <p:pic>
        <p:nvPicPr>
          <p:cNvPr id="24" name="Image 6" descr=" ">
            <a:extLst>
              <a:ext uri="{FF2B5EF4-FFF2-40B4-BE49-F238E27FC236}">
                <a16:creationId xmlns:a16="http://schemas.microsoft.com/office/drawing/2014/main" xmlns="" id="{640B6E5A-68D3-4019-8C87-7916DD98503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870105" y="342572"/>
            <a:ext cx="540946" cy="540879"/>
          </a:xfrm>
          <a:prstGeom prst="rect">
            <a:avLst/>
          </a:prstGeom>
        </p:spPr>
      </p:pic>
      <p:pic>
        <p:nvPicPr>
          <p:cNvPr id="25" name="Image 14" descr=" ">
            <a:extLst>
              <a:ext uri="{FF2B5EF4-FFF2-40B4-BE49-F238E27FC236}">
                <a16:creationId xmlns:a16="http://schemas.microsoft.com/office/drawing/2014/main" xmlns="" id="{B0B43C07-F68B-4905-99CB-F5E05FD5C08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66749" y="785888"/>
            <a:ext cx="1921934" cy="1701800"/>
          </a:xfrm>
          <a:prstGeom prst="rect">
            <a:avLst/>
          </a:prstGeom>
        </p:spPr>
      </p:pic>
    </p:spTree>
    <p:extLst>
      <p:ext uri="{BB962C8B-B14F-4D97-AF65-F5344CB8AC3E}">
        <p14:creationId xmlns:p14="http://schemas.microsoft.com/office/powerpoint/2010/main" val="1215229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5">
    <p:bg>
      <p:bgPr>
        <a:solidFill>
          <a:srgbClr val="FABB47"/>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71264" y="11775480"/>
            <a:ext cx="540946" cy="540879"/>
          </a:xfrm>
          <a:prstGeom prst="rect">
            <a:avLst/>
          </a:prstGeom>
        </p:spPr>
      </p:pic>
      <p:pic>
        <p:nvPicPr>
          <p:cNvPr id="3" name="Image 1" descr=" "/>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9858399" y="3614657"/>
            <a:ext cx="540946" cy="540879"/>
          </a:xfrm>
          <a:prstGeom prst="rect">
            <a:avLst/>
          </a:prstGeom>
        </p:spPr>
      </p:pic>
      <p:pic>
        <p:nvPicPr>
          <p:cNvPr id="4" name="Image 2" descr=" "/>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6880075" y="691821"/>
            <a:ext cx="540946" cy="540879"/>
          </a:xfrm>
          <a:prstGeom prst="rect">
            <a:avLst/>
          </a:prstGeom>
        </p:spPr>
      </p:pic>
      <p:pic>
        <p:nvPicPr>
          <p:cNvPr id="5" name="Image 3" descr=" "/>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847915" y="6952263"/>
            <a:ext cx="540946" cy="540879"/>
          </a:xfrm>
          <a:prstGeom prst="rect">
            <a:avLst/>
          </a:prstGeom>
        </p:spPr>
      </p:pic>
      <p:sp>
        <p:nvSpPr>
          <p:cNvPr id="6" name="Shape 0"/>
          <p:cNvSpPr/>
          <p:nvPr/>
        </p:nvSpPr>
        <p:spPr>
          <a:xfrm>
            <a:off x="17872052" y="12482761"/>
            <a:ext cx="317540" cy="317500"/>
          </a:xfrm>
          <a:prstGeom prst="ellipse">
            <a:avLst/>
          </a:prstGeom>
          <a:solidFill>
            <a:srgbClr val="E5E8ED">
              <a:alpha val="100000"/>
            </a:srgbClr>
          </a:solidFill>
          <a:ln/>
        </p:spPr>
      </p:sp>
      <p:sp>
        <p:nvSpPr>
          <p:cNvPr id="7" name="Shape 1"/>
          <p:cNvSpPr/>
          <p:nvPr/>
        </p:nvSpPr>
        <p:spPr>
          <a:xfrm>
            <a:off x="447508" y="9794751"/>
            <a:ext cx="317540" cy="317500"/>
          </a:xfrm>
          <a:prstGeom prst="ellipse">
            <a:avLst/>
          </a:prstGeom>
          <a:solidFill>
            <a:srgbClr val="E5E8ED">
              <a:alpha val="100000"/>
            </a:srgbClr>
          </a:solidFill>
          <a:ln/>
        </p:spPr>
      </p:sp>
      <p:sp>
        <p:nvSpPr>
          <p:cNvPr id="8" name="Shape 2"/>
          <p:cNvSpPr/>
          <p:nvPr/>
        </p:nvSpPr>
        <p:spPr>
          <a:xfrm>
            <a:off x="21920360" y="5515899"/>
            <a:ext cx="317540" cy="317500"/>
          </a:xfrm>
          <a:prstGeom prst="ellipse">
            <a:avLst/>
          </a:prstGeom>
          <a:solidFill>
            <a:srgbClr val="E5E8ED">
              <a:alpha val="100000"/>
            </a:srgbClr>
          </a:solidFill>
          <a:ln/>
        </p:spPr>
      </p:sp>
      <p:pic>
        <p:nvPicPr>
          <p:cNvPr id="16" name="Image 5" descr=" "/>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27" y="154053"/>
            <a:ext cx="24387048" cy="6018355"/>
          </a:xfrm>
          <a:prstGeom prst="rect">
            <a:avLst/>
          </a:prstGeom>
        </p:spPr>
      </p:pic>
      <p:pic>
        <p:nvPicPr>
          <p:cNvPr id="18" name="Image 7" descr=" "/>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899036" y="10788861"/>
            <a:ext cx="2438705" cy="1701800"/>
          </a:xfrm>
          <a:prstGeom prst="rect">
            <a:avLst/>
          </a:prstGeom>
        </p:spPr>
      </p:pic>
      <p:pic>
        <p:nvPicPr>
          <p:cNvPr id="19" name="Image 8" descr=" "/>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21180617" y="11637392"/>
            <a:ext cx="2286286" cy="1480338"/>
          </a:xfrm>
          <a:prstGeom prst="rect">
            <a:avLst/>
          </a:prstGeom>
        </p:spPr>
      </p:pic>
      <p:pic>
        <p:nvPicPr>
          <p:cNvPr id="22" name="Image 0" descr=" "/>
          <p:cNvPicPr>
            <a:picLocks noChangeAspect="1"/>
          </p:cNvPicPr>
          <p:nvPr/>
        </p:nvPicPr>
        <p:blipFill>
          <a:blip r:embed="rId17"/>
          <a:stretch>
            <a:fillRect/>
          </a:stretch>
        </p:blipFill>
        <p:spPr>
          <a:xfrm>
            <a:off x="0" y="199812"/>
            <a:ext cx="24387048" cy="5755980"/>
          </a:xfrm>
          <a:prstGeom prst="rect">
            <a:avLst/>
          </a:prstGeom>
        </p:spPr>
      </p:pic>
      <p:sp>
        <p:nvSpPr>
          <p:cNvPr id="9" name="Прямоугольник 8"/>
          <p:cNvSpPr/>
          <p:nvPr/>
        </p:nvSpPr>
        <p:spPr>
          <a:xfrm>
            <a:off x="3994485" y="4528419"/>
            <a:ext cx="17646315" cy="6641113"/>
          </a:xfrm>
          <a:prstGeom prst="rect">
            <a:avLst/>
          </a:prstGeom>
        </p:spPr>
        <p:txBody>
          <a:bodyPr wrap="square">
            <a:spAutoFit/>
          </a:bodyPr>
          <a:lstStyle/>
          <a:p>
            <a:pPr algn="just">
              <a:lnSpc>
                <a:spcPct val="107000"/>
              </a:lnSpc>
              <a:spcBef>
                <a:spcPts val="600"/>
              </a:spcBef>
              <a:spcAft>
                <a:spcPts val="0"/>
              </a:spcAft>
            </a:pPr>
            <a:r>
              <a:rPr lang="uk-UA" sz="4400" dirty="0" smtClean="0">
                <a:solidFill>
                  <a:srgbClr val="35174D"/>
                </a:solidFill>
                <a:latin typeface="Times New Roman" panose="02020603050405020304" pitchFamily="18" charset="0"/>
                <a:ea typeface="Calibri" panose="020F0502020204030204" pitchFamily="34" charset="0"/>
                <a:cs typeface="Times New Roman" panose="02020603050405020304" pitchFamily="18" charset="0"/>
              </a:rPr>
              <a:t>УКРНОІВІ, як орган, який виконує функції НОІВ, бере </a:t>
            </a:r>
            <a:r>
              <a:rPr lang="uk-UA" sz="4400" dirty="0">
                <a:solidFill>
                  <a:srgbClr val="35174D"/>
                </a:solidFill>
                <a:latin typeface="Times New Roman" panose="02020603050405020304" pitchFamily="18" charset="0"/>
                <a:ea typeface="Calibri" panose="020F0502020204030204" pitchFamily="34" charset="0"/>
                <a:cs typeface="Times New Roman" panose="02020603050405020304" pitchFamily="18" charset="0"/>
              </a:rPr>
              <a:t>участь у розгляді більшості судових справ у сфері захисту прав ІВ, які розглядаються на території України в судах всіх юрисдикцій. При цьому, </a:t>
            </a:r>
            <a:r>
              <a:rPr lang="uk-UA" sz="4400" dirty="0" smtClean="0">
                <a:solidFill>
                  <a:srgbClr val="35174D"/>
                </a:solidFill>
                <a:latin typeface="Times New Roman" panose="02020603050405020304" pitchFamily="18" charset="0"/>
                <a:ea typeface="Calibri" panose="020F0502020204030204" pitchFamily="34" charset="0"/>
                <a:cs typeface="Times New Roman" panose="02020603050405020304" pitchFamily="18" charset="0"/>
              </a:rPr>
              <a:t>УКРНОІВІ обов’язково </a:t>
            </a:r>
            <a:r>
              <a:rPr lang="uk-UA" sz="4400" dirty="0">
                <a:solidFill>
                  <a:srgbClr val="35174D"/>
                </a:solidFill>
                <a:latin typeface="Times New Roman" panose="02020603050405020304" pitchFamily="18" charset="0"/>
                <a:ea typeface="Calibri" panose="020F0502020204030204" pitchFamily="34" charset="0"/>
                <a:cs typeface="Times New Roman" panose="02020603050405020304" pitchFamily="18" charset="0"/>
              </a:rPr>
              <a:t>залучається стороною у всіх спорах про визнання недійсними/достроковому припиненні охоронних документів на об’єкти інтелектуальної власності, визнання недійсними рішень щодо таких </a:t>
            </a:r>
            <a:r>
              <a:rPr lang="uk-UA" sz="4400" dirty="0" smtClean="0">
                <a:solidFill>
                  <a:srgbClr val="35174D"/>
                </a:solidFill>
                <a:latin typeface="Times New Roman" panose="02020603050405020304" pitchFamily="18" charset="0"/>
                <a:ea typeface="Calibri" panose="020F0502020204030204" pitchFamily="34" charset="0"/>
                <a:cs typeface="Times New Roman" panose="02020603050405020304" pitchFamily="18" charset="0"/>
              </a:rPr>
              <a:t>об’єктів.</a:t>
            </a:r>
          </a:p>
          <a:p>
            <a:pPr algn="just"/>
            <a:endParaRPr lang="uk-UA" sz="3200" i="1" dirty="0" smtClean="0">
              <a:solidFill>
                <a:srgbClr val="35174D"/>
              </a:solidFill>
            </a:endParaRPr>
          </a:p>
          <a:p>
            <a:pPr algn="just"/>
            <a:r>
              <a:rPr lang="uk-UA" sz="3200" i="1" dirty="0" smtClean="0">
                <a:solidFill>
                  <a:srgbClr val="35174D"/>
                </a:solidFill>
              </a:rPr>
              <a:t>У </a:t>
            </a:r>
            <a:r>
              <a:rPr lang="uk-UA" sz="3200" i="1" dirty="0">
                <a:solidFill>
                  <a:srgbClr val="35174D"/>
                </a:solidFill>
              </a:rPr>
              <a:t>квітні 2023 року </a:t>
            </a:r>
            <a:r>
              <a:rPr lang="uk-UA" sz="3200" b="1" i="1" dirty="0">
                <a:solidFill>
                  <a:srgbClr val="35174D"/>
                </a:solidFill>
              </a:rPr>
              <a:t>ІР офісом зареєстровано свою офіційну електронну адресу в системі ЄСІТС «Електронний суд</a:t>
            </a:r>
            <a:r>
              <a:rPr lang="uk-UA" sz="3200" b="1" i="1" dirty="0" smtClean="0">
                <a:solidFill>
                  <a:srgbClr val="35174D"/>
                </a:solidFill>
              </a:rPr>
              <a:t>»</a:t>
            </a:r>
            <a:endParaRPr lang="uk-UA"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11">
    <p:bg>
      <p:bgPr>
        <a:solidFill>
          <a:srgbClr val="FABB47"/>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074481" y="0"/>
            <a:ext cx="7312567" cy="8649568"/>
          </a:xfrm>
          <a:prstGeom prst="rect">
            <a:avLst/>
          </a:prstGeom>
        </p:spPr>
      </p:pic>
      <p:pic>
        <p:nvPicPr>
          <p:cNvPr id="3" name="Image 1" descr=" "/>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7342104" y="165585"/>
            <a:ext cx="7420543" cy="8257884"/>
          </a:xfrm>
          <a:prstGeom prst="rect">
            <a:avLst/>
          </a:prstGeom>
        </p:spPr>
      </p:pic>
      <p:sp>
        <p:nvSpPr>
          <p:cNvPr id="16" name="Хорда 15">
            <a:extLst>
              <a:ext uri="{FF2B5EF4-FFF2-40B4-BE49-F238E27FC236}">
                <a16:creationId xmlns:a16="http://schemas.microsoft.com/office/drawing/2014/main" xmlns="" id="{335B5929-C3B9-4552-9A44-729B17887045}"/>
              </a:ext>
            </a:extLst>
          </p:cNvPr>
          <p:cNvSpPr/>
          <p:nvPr/>
        </p:nvSpPr>
        <p:spPr>
          <a:xfrm rot="340036">
            <a:off x="15867430" y="6906998"/>
            <a:ext cx="11762173" cy="8921844"/>
          </a:xfrm>
          <a:prstGeom prst="chord">
            <a:avLst>
              <a:gd name="adj1" fmla="val 2700000"/>
              <a:gd name="adj2" fmla="val 1847430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 name="Image 2" descr=" "/>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0"/>
            <a:ext cx="11771159" cy="6438832"/>
          </a:xfrm>
          <a:prstGeom prst="rect">
            <a:avLst/>
          </a:prstGeom>
        </p:spPr>
      </p:pic>
      <p:pic>
        <p:nvPicPr>
          <p:cNvPr id="5" name="Image 3" descr=" "/>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0" y="0"/>
            <a:ext cx="11771159" cy="5837647"/>
          </a:xfrm>
          <a:prstGeom prst="rect">
            <a:avLst/>
          </a:prstGeom>
        </p:spPr>
      </p:pic>
      <p:pic>
        <p:nvPicPr>
          <p:cNvPr id="8" name="Image 4" descr=" "/>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1666114" y="384781"/>
            <a:ext cx="2286286" cy="1480338"/>
          </a:xfrm>
          <a:prstGeom prst="rect">
            <a:avLst/>
          </a:prstGeom>
        </p:spPr>
      </p:pic>
      <p:sp>
        <p:nvSpPr>
          <p:cNvPr id="14" name="Shape 5"/>
          <p:cNvSpPr/>
          <p:nvPr/>
        </p:nvSpPr>
        <p:spPr>
          <a:xfrm>
            <a:off x="12842917" y="4197282"/>
            <a:ext cx="9576997" cy="4877070"/>
          </a:xfrm>
          <a:prstGeom prst="rect">
            <a:avLst/>
          </a:prstGeom>
          <a:noFill/>
          <a:ln/>
        </p:spPr>
      </p:sp>
      <p:sp>
        <p:nvSpPr>
          <p:cNvPr id="19" name="Shape 9"/>
          <p:cNvSpPr/>
          <p:nvPr/>
        </p:nvSpPr>
        <p:spPr>
          <a:xfrm>
            <a:off x="12842917" y="5289482"/>
            <a:ext cx="9576997" cy="787400"/>
          </a:xfrm>
          <a:prstGeom prst="rect">
            <a:avLst/>
          </a:prstGeom>
          <a:noFill/>
          <a:ln/>
        </p:spPr>
      </p:sp>
      <p:sp>
        <p:nvSpPr>
          <p:cNvPr id="23" name="Shape 12"/>
          <p:cNvSpPr/>
          <p:nvPr/>
        </p:nvSpPr>
        <p:spPr>
          <a:xfrm>
            <a:off x="518308" y="1239904"/>
            <a:ext cx="15609874" cy="5837646"/>
          </a:xfrm>
          <a:prstGeom prst="rect">
            <a:avLst/>
          </a:prstGeom>
          <a:noFill/>
          <a:ln/>
        </p:spPr>
        <p:txBody>
          <a:bodyPr/>
          <a:lstStyle/>
          <a:p>
            <a:pPr indent="449580" algn="just">
              <a:lnSpc>
                <a:spcPct val="107000"/>
              </a:lnSpc>
              <a:spcAft>
                <a:spcPts val="800"/>
              </a:spcAft>
            </a:pP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У 2023 році</a:t>
            </a:r>
            <a:r>
              <a:rPr lang="uk-UA"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з метою забезпечення представництва інтересів УКРНОІВІ, який виконує  функції  НОІВ,  представниками УКРНОІВІ опрацьовано </a:t>
            </a:r>
            <a:r>
              <a:rPr lang="uk-UA" sz="3200" b="1" u="sng" dirty="0">
                <a:effectLst/>
                <a:latin typeface="Times New Roman" panose="02020603050405020304" pitchFamily="18" charset="0"/>
                <a:ea typeface="Calibri" panose="020F0502020204030204" pitchFamily="34" charset="0"/>
                <a:cs typeface="Times New Roman" panose="02020603050405020304" pitchFamily="18" charset="0"/>
              </a:rPr>
              <a:t>87</a:t>
            </a:r>
            <a:r>
              <a:rPr lang="uk-UA" sz="3200" u="sng" dirty="0">
                <a:effectLst/>
                <a:latin typeface="Times New Roman" panose="02020603050405020304" pitchFamily="18" charset="0"/>
                <a:ea typeface="Calibri" panose="020F0502020204030204" pitchFamily="34" charset="0"/>
                <a:cs typeface="Times New Roman" panose="02020603050405020304" pitchFamily="18" charset="0"/>
              </a:rPr>
              <a:t> позовних заяв</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що надійшли у 2023 році, та за якими було порушено провадження </a:t>
            </a:r>
            <a:r>
              <a:rPr lang="uk-UA" sz="3200" dirty="0">
                <a:effectLst/>
                <a:latin typeface="Times New Roman" panose="02020603050405020304" pitchFamily="18" charset="0"/>
                <a:ea typeface="Times New Roman" panose="02020603050405020304" pitchFamily="18" charset="0"/>
                <a:cs typeface="Times New Roman" panose="02020603050405020304" pitchFamily="18" charset="0"/>
              </a:rPr>
              <a:t>(для порівняння у 2022 році – 62 позовні заяви)</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з них:</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3200" b="1" dirty="0">
                <a:effectLst/>
                <a:latin typeface="Times New Roman" panose="02020603050405020304" pitchFamily="18" charset="0"/>
                <a:ea typeface="Calibri" panose="020F0502020204030204" pitchFamily="34" charset="0"/>
                <a:cs typeface="Times New Roman" panose="02020603050405020304" pitchFamily="18" charset="0"/>
              </a:rPr>
              <a:t>24</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 щодо визнання недійсними </a:t>
            </a:r>
            <a:r>
              <a:rPr lang="uk-UA" sz="3200" dirty="0" err="1">
                <a:effectLst/>
                <a:latin typeface="Times New Roman" panose="02020603050405020304" pitchFamily="18" charset="0"/>
                <a:ea typeface="Calibri" panose="020F0502020204030204" pitchFamily="34" charset="0"/>
                <a:cs typeface="Times New Roman" panose="02020603050405020304" pitchFamily="18" charset="0"/>
              </a:rPr>
              <a:t>свідоцтв</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на торговельні марки (міжнародних реєстрацій); </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3200" b="1" dirty="0">
                <a:effectLst/>
                <a:latin typeface="Times New Roman" panose="02020603050405020304" pitchFamily="18" charset="0"/>
                <a:ea typeface="Calibri" panose="020F0502020204030204" pitchFamily="34" charset="0"/>
                <a:cs typeface="Times New Roman" panose="02020603050405020304" pitchFamily="18" charset="0"/>
              </a:rPr>
              <a:t>17</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 щодо дострокового припинення дії </a:t>
            </a:r>
            <a:r>
              <a:rPr lang="uk-UA" sz="3200" dirty="0" err="1">
                <a:effectLst/>
                <a:latin typeface="Times New Roman" panose="02020603050405020304" pitchFamily="18" charset="0"/>
                <a:ea typeface="Calibri" panose="020F0502020204030204" pitchFamily="34" charset="0"/>
                <a:cs typeface="Times New Roman" panose="02020603050405020304" pitchFamily="18" charset="0"/>
              </a:rPr>
              <a:t>свідоцтв</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на торговельні марки (міжнародні реєстрації); </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10 - щодо оскарження рішень УКРНОІВІ за заявками на реєстрацію об’єктів інтелектуальної власності; </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7  - щодо визнання недійними патентів на винаходи; </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7 -  щодо визнання недійними патентів на корисні моделі; </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7 - щодо оскарження рішень УКРНОІВІ за охоронними документами на  об’єкти інтелектуальної власності (продовження строку дії охоронних документів, повернення документів щодо передачі права власності та інші); </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7 - щодо визнання недійсними договорів про передачу права власності на об’єкти інтелектуальної власності; </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2 - щодо визнання недійсними патентів/</a:t>
            </a:r>
            <a:r>
              <a:rPr lang="uk-UA" sz="3200" dirty="0" err="1">
                <a:effectLst/>
                <a:latin typeface="Times New Roman" panose="02020603050405020304" pitchFamily="18" charset="0"/>
                <a:ea typeface="Calibri" panose="020F0502020204030204" pitchFamily="34" charset="0"/>
                <a:cs typeface="Times New Roman" panose="02020603050405020304" pitchFamily="18" charset="0"/>
              </a:rPr>
              <a:t>свідоцтв</a:t>
            </a:r>
            <a:r>
              <a:rPr lang="uk-UA" sz="3200" dirty="0">
                <a:effectLst/>
                <a:latin typeface="Times New Roman" panose="02020603050405020304" pitchFamily="18" charset="0"/>
                <a:ea typeface="Calibri" panose="020F0502020204030204" pitchFamily="34" charset="0"/>
                <a:cs typeface="Times New Roman" panose="02020603050405020304" pitchFamily="18" charset="0"/>
              </a:rPr>
              <a:t> на промислові зразки; </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a:p>
            <a:r>
              <a:rPr lang="uk-UA" sz="3200" dirty="0">
                <a:effectLst/>
                <a:latin typeface="Times New Roman" panose="02020603050405020304" pitchFamily="18" charset="0"/>
                <a:ea typeface="Calibri" panose="020F0502020204030204" pitchFamily="34" charset="0"/>
              </a:rPr>
              <a:t>2 - щодо визнання недійсними </a:t>
            </a:r>
            <a:r>
              <a:rPr lang="uk-UA" sz="3200" dirty="0" err="1">
                <a:effectLst/>
                <a:latin typeface="Times New Roman" panose="02020603050405020304" pitchFamily="18" charset="0"/>
                <a:ea typeface="Calibri" panose="020F0502020204030204" pitchFamily="34" charset="0"/>
              </a:rPr>
              <a:t>свідоцтв</a:t>
            </a:r>
            <a:r>
              <a:rPr lang="uk-UA" sz="3200" dirty="0">
                <a:effectLst/>
                <a:latin typeface="Times New Roman" panose="02020603050405020304" pitchFamily="18" charset="0"/>
                <a:ea typeface="Calibri" panose="020F0502020204030204" pitchFamily="34" charset="0"/>
              </a:rPr>
              <a:t> </a:t>
            </a:r>
            <a:r>
              <a:rPr lang="uk-UA" sz="3200" spc="30" dirty="0">
                <a:solidFill>
                  <a:srgbClr val="000000"/>
                </a:solidFill>
                <a:effectLst/>
                <a:latin typeface="Times New Roman" panose="02020603050405020304" pitchFamily="18" charset="0"/>
                <a:ea typeface="Calibri" panose="020F0502020204030204" pitchFamily="34" charset="0"/>
              </a:rPr>
              <a:t>про реєстрацію авторського права на твір</a:t>
            </a:r>
            <a:r>
              <a:rPr lang="uk-UA" sz="3200" dirty="0">
                <a:effectLst/>
                <a:latin typeface="Times New Roman" panose="02020603050405020304" pitchFamily="18" charset="0"/>
                <a:ea typeface="Calibri" panose="020F0502020204030204" pitchFamily="34" charset="0"/>
              </a:rPr>
              <a:t>; 2 – щодо визнання торговельних марок добре відомими в Україні та захисту порушених прав; 2 - щодо інших позовних вимог, що стосувалися, зокрема, припинення порушення прав на об’єкти інтелектуальної власності.</a:t>
            </a:r>
            <a:endParaRPr lang="uk-UA" sz="3200" dirty="0"/>
          </a:p>
        </p:txBody>
      </p:sp>
      <p:sp>
        <p:nvSpPr>
          <p:cNvPr id="27" name="Shape 15"/>
          <p:cNvSpPr/>
          <p:nvPr/>
        </p:nvSpPr>
        <p:spPr>
          <a:xfrm>
            <a:off x="11532505" y="7432869"/>
            <a:ext cx="6757245" cy="762000"/>
          </a:xfrm>
          <a:prstGeom prst="rect">
            <a:avLst/>
          </a:prstGeom>
          <a:noFill/>
          <a:ln/>
        </p:spPr>
      </p:sp>
      <p:sp>
        <p:nvSpPr>
          <p:cNvPr id="31" name="Shape 18"/>
          <p:cNvSpPr/>
          <p:nvPr/>
        </p:nvSpPr>
        <p:spPr>
          <a:xfrm>
            <a:off x="11532505" y="8423469"/>
            <a:ext cx="8573572" cy="758319"/>
          </a:xfrm>
          <a:prstGeom prst="rect">
            <a:avLst/>
          </a:prstGeom>
          <a:noFill/>
          <a:ln/>
        </p:spPr>
      </p:sp>
      <p:sp>
        <p:nvSpPr>
          <p:cNvPr id="32" name="TextBox 31">
            <a:extLst>
              <a:ext uri="{FF2B5EF4-FFF2-40B4-BE49-F238E27FC236}">
                <a16:creationId xmlns:a16="http://schemas.microsoft.com/office/drawing/2014/main" xmlns="" id="{716F168E-C310-4959-A168-435046C7C790}"/>
              </a:ext>
            </a:extLst>
          </p:cNvPr>
          <p:cNvSpPr txBox="1"/>
          <p:nvPr/>
        </p:nvSpPr>
        <p:spPr>
          <a:xfrm>
            <a:off x="16443751" y="8950373"/>
            <a:ext cx="7668507" cy="4062715"/>
          </a:xfrm>
          <a:prstGeom prst="rect">
            <a:avLst/>
          </a:prstGeom>
          <a:noFill/>
        </p:spPr>
        <p:txBody>
          <a:bodyPr wrap="square">
            <a:spAutoFit/>
          </a:bodyPr>
          <a:lstStyle/>
          <a:p>
            <a:pPr algn="just">
              <a:lnSpc>
                <a:spcPct val="107000"/>
              </a:lnSpc>
              <a:spcAft>
                <a:spcPts val="800"/>
              </a:spcAft>
            </a:pP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 юрисдикціями зазначені судові справи за </a:t>
            </a:r>
            <a:r>
              <a:rPr lang="uk-UA"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87</a:t>
            </a: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позовами, провадження за якими було порушено </a:t>
            </a:r>
            <a:r>
              <a:rPr lang="uk-UA"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у 2023 році</a:t>
            </a: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розподілилися таким чином:</a:t>
            </a:r>
            <a:endParaRPr lang="uk-UA"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630555" algn="l"/>
              </a:tabLst>
            </a:pP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- 45 справ - у господарських судах;  </a:t>
            </a:r>
            <a:endParaRPr lang="uk-UA"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630555" algn="l"/>
              </a:tabLst>
            </a:pP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- 40 справ - у цивільних судах;</a:t>
            </a:r>
            <a:endParaRPr lang="uk-UA"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630555" algn="l"/>
              </a:tabLst>
            </a:pPr>
            <a:r>
              <a:rPr lang="uk-UA"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справи - в адміністративних судах.</a:t>
            </a:r>
            <a:endParaRPr lang="uk-UA"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xmlns="" id="{3A6AAE4B-EE68-4F00-9087-900C0B965266}"/>
              </a:ext>
            </a:extLst>
          </p:cNvPr>
          <p:cNvSpPr txBox="1"/>
          <p:nvPr/>
        </p:nvSpPr>
        <p:spPr>
          <a:xfrm>
            <a:off x="4158461" y="231423"/>
            <a:ext cx="11297193" cy="825226"/>
          </a:xfrm>
          <a:prstGeom prst="rect">
            <a:avLst/>
          </a:prstGeom>
          <a:noFill/>
        </p:spPr>
        <p:txBody>
          <a:bodyPr wrap="square">
            <a:spAutoFit/>
          </a:bodyPr>
          <a:lstStyle>
            <a:lvl1pPr marR="0" lvl="0" indent="0" algn="just" fontAlgn="auto">
              <a:lnSpc>
                <a:spcPct val="107000"/>
              </a:lnSpc>
              <a:spcBef>
                <a:spcPts val="0"/>
              </a:spcBef>
              <a:spcAft>
                <a:spcPts val="800"/>
              </a:spcAft>
              <a:buClrTx/>
              <a:buSzTx/>
              <a:buFontTx/>
              <a:buNone/>
              <a:tabLst/>
              <a:defRPr kumimoji="0" sz="6000" b="1" i="0" u="none" strike="noStrike" cap="none" spc="0" normalizeH="0" baseline="0">
                <a:ln>
                  <a:noFill/>
                </a:ln>
                <a:solidFill>
                  <a:srgbClr val="5C2986"/>
                </a:solidFill>
                <a:effectLst/>
                <a:uLnTx/>
                <a:uFillTx/>
                <a:latin typeface="Arial" panose="020B0604020202020204" pitchFamily="34" charset="0"/>
                <a:ea typeface="Calibri" panose="020F0502020204030204" pitchFamily="34" charset="0"/>
                <a:cs typeface="Arial" panose="020B0604020202020204" pitchFamily="34" charset="0"/>
              </a:defRPr>
            </a:lvl1pPr>
          </a:lstStyle>
          <a:p>
            <a:r>
              <a:rPr lang="uk-UA" sz="4800" i="1" dirty="0"/>
              <a:t>ТРОХИ СТАТИСТИКИ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BB47"/>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074481" y="0"/>
            <a:ext cx="7312567" cy="8649568"/>
          </a:xfrm>
          <a:prstGeom prst="rect">
            <a:avLst/>
          </a:prstGeom>
        </p:spPr>
      </p:pic>
      <p:pic>
        <p:nvPicPr>
          <p:cNvPr id="3" name="Image 1" descr=" "/>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6966505" y="0"/>
            <a:ext cx="7420543" cy="8257884"/>
          </a:xfrm>
          <a:prstGeom prst="rect">
            <a:avLst/>
          </a:prstGeom>
        </p:spPr>
      </p:pic>
      <p:pic>
        <p:nvPicPr>
          <p:cNvPr id="4" name="Image 2" descr=" "/>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0"/>
            <a:ext cx="11771159" cy="6438832"/>
          </a:xfrm>
          <a:prstGeom prst="rect">
            <a:avLst/>
          </a:prstGeom>
        </p:spPr>
      </p:pic>
      <p:pic>
        <p:nvPicPr>
          <p:cNvPr id="5" name="Image 3" descr=" "/>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0" y="27562"/>
            <a:ext cx="11771159" cy="5837647"/>
          </a:xfrm>
          <a:prstGeom prst="rect">
            <a:avLst/>
          </a:prstGeom>
        </p:spPr>
      </p:pic>
      <p:sp>
        <p:nvSpPr>
          <p:cNvPr id="6" name="Shape 0"/>
          <p:cNvSpPr/>
          <p:nvPr/>
        </p:nvSpPr>
        <p:spPr>
          <a:xfrm>
            <a:off x="803487" y="5735569"/>
            <a:ext cx="317540" cy="317500"/>
          </a:xfrm>
          <a:prstGeom prst="ellipse">
            <a:avLst/>
          </a:prstGeom>
          <a:solidFill>
            <a:srgbClr val="E5E8ED">
              <a:alpha val="100000"/>
            </a:srgbClr>
          </a:solidFill>
          <a:ln/>
        </p:spPr>
      </p:sp>
      <p:pic>
        <p:nvPicPr>
          <p:cNvPr id="8" name="Image 4" descr=" "/>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1691334" y="11964879"/>
            <a:ext cx="2286286" cy="1480338"/>
          </a:xfrm>
          <a:prstGeom prst="rect">
            <a:avLst/>
          </a:prstGeom>
        </p:spPr>
      </p:pic>
      <p:pic>
        <p:nvPicPr>
          <p:cNvPr id="10" name="Image 6" descr=" "/>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20963672" y="2534010"/>
            <a:ext cx="540946" cy="540879"/>
          </a:xfrm>
          <a:prstGeom prst="rect">
            <a:avLst/>
          </a:prstGeom>
        </p:spPr>
      </p:pic>
      <p:sp>
        <p:nvSpPr>
          <p:cNvPr id="12" name="Shape 3"/>
          <p:cNvSpPr/>
          <p:nvPr/>
        </p:nvSpPr>
        <p:spPr>
          <a:xfrm>
            <a:off x="19513384" y="1961362"/>
            <a:ext cx="317540" cy="317500"/>
          </a:xfrm>
          <a:prstGeom prst="ellipse">
            <a:avLst/>
          </a:prstGeom>
          <a:solidFill>
            <a:srgbClr val="E5E8ED">
              <a:alpha val="100000"/>
            </a:srgbClr>
          </a:solidFill>
          <a:ln/>
        </p:spPr>
      </p:sp>
      <p:sp>
        <p:nvSpPr>
          <p:cNvPr id="14" name="Shape 5"/>
          <p:cNvSpPr/>
          <p:nvPr/>
        </p:nvSpPr>
        <p:spPr>
          <a:xfrm>
            <a:off x="12842917" y="4197282"/>
            <a:ext cx="9576997" cy="4877070"/>
          </a:xfrm>
          <a:prstGeom prst="rect">
            <a:avLst/>
          </a:prstGeom>
          <a:noFill/>
          <a:ln/>
        </p:spPr>
      </p:sp>
      <p:sp>
        <p:nvSpPr>
          <p:cNvPr id="19" name="Shape 9"/>
          <p:cNvSpPr/>
          <p:nvPr/>
        </p:nvSpPr>
        <p:spPr>
          <a:xfrm>
            <a:off x="12842917" y="5289482"/>
            <a:ext cx="9576997" cy="787400"/>
          </a:xfrm>
          <a:prstGeom prst="rect">
            <a:avLst/>
          </a:prstGeom>
          <a:noFill/>
          <a:ln/>
        </p:spPr>
      </p:sp>
      <p:sp>
        <p:nvSpPr>
          <p:cNvPr id="31" name="Shape 18"/>
          <p:cNvSpPr/>
          <p:nvPr/>
        </p:nvSpPr>
        <p:spPr>
          <a:xfrm>
            <a:off x="12842917" y="8316032"/>
            <a:ext cx="8573572" cy="758319"/>
          </a:xfrm>
          <a:prstGeom prst="rect">
            <a:avLst/>
          </a:prstGeom>
          <a:noFill/>
          <a:ln/>
        </p:spPr>
      </p:sp>
      <p:pic>
        <p:nvPicPr>
          <p:cNvPr id="35" name="Image 12" descr=" "/>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0" y="11104358"/>
            <a:ext cx="4148209" cy="2611642"/>
          </a:xfrm>
          <a:prstGeom prst="rect">
            <a:avLst/>
          </a:prstGeom>
        </p:spPr>
      </p:pic>
      <p:pic>
        <p:nvPicPr>
          <p:cNvPr id="37" name="Image 14" descr=" "/>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0" y="1269212"/>
            <a:ext cx="1921934" cy="1701800"/>
          </a:xfrm>
          <a:prstGeom prst="rect">
            <a:avLst/>
          </a:prstGeom>
        </p:spPr>
      </p:pic>
      <p:sp>
        <p:nvSpPr>
          <p:cNvPr id="33" name="Скругленный прямоугольник 48">
            <a:extLst>
              <a:ext uri="{FF2B5EF4-FFF2-40B4-BE49-F238E27FC236}">
                <a16:creationId xmlns:a16="http://schemas.microsoft.com/office/drawing/2014/main" xmlns="" id="{C072EBB8-420E-49C6-BB73-3608C390C785}"/>
              </a:ext>
            </a:extLst>
          </p:cNvPr>
          <p:cNvSpPr/>
          <p:nvPr/>
        </p:nvSpPr>
        <p:spPr>
          <a:xfrm>
            <a:off x="2993692" y="1751121"/>
            <a:ext cx="18769027" cy="11172289"/>
          </a:xfrm>
          <a:prstGeom prst="roundRect">
            <a:avLst/>
          </a:prstGeom>
          <a:solidFill>
            <a:srgbClr val="5C2986"/>
          </a:solidFill>
          <a:ln>
            <a:solidFill>
              <a:srgbClr val="5C2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Shape 9">
            <a:extLst>
              <a:ext uri="{FF2B5EF4-FFF2-40B4-BE49-F238E27FC236}">
                <a16:creationId xmlns:a16="http://schemas.microsoft.com/office/drawing/2014/main" xmlns="" id="{2760CC2D-5E31-4E6A-8100-759B7E3B4B6D}"/>
              </a:ext>
            </a:extLst>
          </p:cNvPr>
          <p:cNvSpPr/>
          <p:nvPr/>
        </p:nvSpPr>
        <p:spPr>
          <a:xfrm>
            <a:off x="23298369" y="3879782"/>
            <a:ext cx="317540" cy="317500"/>
          </a:xfrm>
          <a:prstGeom prst="ellipse">
            <a:avLst/>
          </a:prstGeom>
          <a:solidFill>
            <a:srgbClr val="E5E8ED">
              <a:alpha val="100000"/>
            </a:srgbClr>
          </a:solidFill>
          <a:ln/>
        </p:spPr>
      </p:sp>
      <p:sp>
        <p:nvSpPr>
          <p:cNvPr id="48" name="Shape 9">
            <a:extLst>
              <a:ext uri="{FF2B5EF4-FFF2-40B4-BE49-F238E27FC236}">
                <a16:creationId xmlns:a16="http://schemas.microsoft.com/office/drawing/2014/main" xmlns="" id="{8A0C380B-335A-465C-8CBD-D7CAB243429B}"/>
              </a:ext>
            </a:extLst>
          </p:cNvPr>
          <p:cNvSpPr/>
          <p:nvPr/>
        </p:nvSpPr>
        <p:spPr>
          <a:xfrm>
            <a:off x="1894391" y="9805533"/>
            <a:ext cx="317540" cy="317500"/>
          </a:xfrm>
          <a:prstGeom prst="ellipse">
            <a:avLst/>
          </a:prstGeom>
          <a:solidFill>
            <a:srgbClr val="E5E8ED">
              <a:alpha val="100000"/>
            </a:srgbClr>
          </a:solidFill>
          <a:ln/>
        </p:spPr>
      </p:sp>
      <p:sp>
        <p:nvSpPr>
          <p:cNvPr id="38" name="TextBox 37">
            <a:extLst>
              <a:ext uri="{FF2B5EF4-FFF2-40B4-BE49-F238E27FC236}">
                <a16:creationId xmlns:a16="http://schemas.microsoft.com/office/drawing/2014/main" xmlns="" id="{09593993-A87D-4931-882E-13BAF217F6BA}"/>
              </a:ext>
            </a:extLst>
          </p:cNvPr>
          <p:cNvSpPr txBox="1"/>
          <p:nvPr/>
        </p:nvSpPr>
        <p:spPr>
          <a:xfrm>
            <a:off x="3883248" y="1961362"/>
            <a:ext cx="16989914" cy="9510296"/>
          </a:xfrm>
          <a:prstGeom prst="rect">
            <a:avLst/>
          </a:prstGeom>
          <a:noFill/>
        </p:spPr>
        <p:txBody>
          <a:bodyPr wrap="square">
            <a:spAutoFit/>
          </a:bodyPr>
          <a:lstStyle/>
          <a:p>
            <a:pPr algn="just"/>
            <a:r>
              <a:rPr lang="uk-UA" sz="4000" b="1" dirty="0" smtClean="0">
                <a:solidFill>
                  <a:schemeClr val="bg1"/>
                </a:solidFill>
              </a:rPr>
              <a:t>Щодо </a:t>
            </a:r>
            <a:r>
              <a:rPr lang="uk-UA" sz="4000" b="1" dirty="0">
                <a:solidFill>
                  <a:schemeClr val="bg1"/>
                </a:solidFill>
              </a:rPr>
              <a:t>2024 року</a:t>
            </a:r>
            <a:r>
              <a:rPr lang="uk-UA" sz="4000" dirty="0">
                <a:solidFill>
                  <a:schemeClr val="bg1"/>
                </a:solidFill>
              </a:rPr>
              <a:t>, то станом на сьогодні  01.11.2024 до УКРНОІВІ надійшли </a:t>
            </a:r>
            <a:endParaRPr lang="uk-UA" sz="4000" dirty="0" smtClean="0">
              <a:solidFill>
                <a:schemeClr val="bg1"/>
              </a:solidFill>
            </a:endParaRPr>
          </a:p>
          <a:p>
            <a:pPr algn="just"/>
            <a:r>
              <a:rPr lang="uk-UA" sz="4000" b="1" u="sng" dirty="0" smtClean="0">
                <a:solidFill>
                  <a:schemeClr val="bg1"/>
                </a:solidFill>
              </a:rPr>
              <a:t>60</a:t>
            </a:r>
            <a:r>
              <a:rPr lang="uk-UA" sz="4000" u="sng" dirty="0" smtClean="0">
                <a:solidFill>
                  <a:schemeClr val="bg1"/>
                </a:solidFill>
              </a:rPr>
              <a:t> </a:t>
            </a:r>
            <a:r>
              <a:rPr lang="uk-UA" sz="4000" u="sng" dirty="0">
                <a:solidFill>
                  <a:schemeClr val="bg1"/>
                </a:solidFill>
              </a:rPr>
              <a:t>позовних заяв. </a:t>
            </a:r>
            <a:endParaRPr lang="uk-UA" sz="4000" dirty="0">
              <a:solidFill>
                <a:schemeClr val="bg1"/>
              </a:solidFill>
            </a:endParaRPr>
          </a:p>
          <a:p>
            <a:pPr algn="just"/>
            <a:r>
              <a:rPr lang="uk-UA" sz="3600" b="1" dirty="0">
                <a:solidFill>
                  <a:schemeClr val="bg1"/>
                </a:solidFill>
              </a:rPr>
              <a:t>	</a:t>
            </a:r>
            <a:r>
              <a:rPr lang="uk-UA" sz="3600" b="1" dirty="0" smtClean="0">
                <a:solidFill>
                  <a:schemeClr val="bg1"/>
                </a:solidFill>
              </a:rPr>
              <a:t>На </a:t>
            </a:r>
            <a:r>
              <a:rPr lang="uk-UA" sz="3600" b="1" dirty="0">
                <a:solidFill>
                  <a:schemeClr val="bg1"/>
                </a:solidFill>
              </a:rPr>
              <a:t>сьогодні</a:t>
            </a:r>
            <a:r>
              <a:rPr lang="uk-UA" sz="3600" dirty="0">
                <a:solidFill>
                  <a:schemeClr val="bg1"/>
                </a:solidFill>
              </a:rPr>
              <a:t> загальна кількість судових справ, що перебувають </a:t>
            </a:r>
            <a:r>
              <a:rPr lang="uk-UA" sz="3600" dirty="0" smtClean="0">
                <a:solidFill>
                  <a:schemeClr val="bg1"/>
                </a:solidFill>
              </a:rPr>
              <a:t>в </a:t>
            </a:r>
            <a:r>
              <a:rPr lang="uk-UA" sz="3600" dirty="0">
                <a:solidFill>
                  <a:schemeClr val="bg1"/>
                </a:solidFill>
              </a:rPr>
              <a:t>УКРНОІВІ -  </a:t>
            </a:r>
            <a:r>
              <a:rPr lang="uk-UA" sz="3600" b="1" u="sng" dirty="0" smtClean="0">
                <a:solidFill>
                  <a:schemeClr val="bg1"/>
                </a:solidFill>
              </a:rPr>
              <a:t>198 справ. </a:t>
            </a:r>
            <a:r>
              <a:rPr lang="uk-UA" sz="3600" i="1" dirty="0" smtClean="0">
                <a:solidFill>
                  <a:schemeClr val="bg1"/>
                </a:solidFill>
              </a:rPr>
              <a:t>	</a:t>
            </a:r>
          </a:p>
          <a:p>
            <a:pPr algn="just"/>
            <a:r>
              <a:rPr lang="uk-UA" sz="3600" i="1" dirty="0" smtClean="0">
                <a:solidFill>
                  <a:schemeClr val="bg1"/>
                </a:solidFill>
              </a:rPr>
              <a:t>	З активних справ 198 справ, які наразі заходяться на виконанні УКРНОІВІ:</a:t>
            </a:r>
            <a:endParaRPr lang="uk-UA" sz="3600" dirty="0" smtClean="0">
              <a:solidFill>
                <a:schemeClr val="bg1"/>
              </a:solidFill>
            </a:endParaRPr>
          </a:p>
          <a:p>
            <a:pPr lvl="0" algn="just"/>
            <a:r>
              <a:rPr lang="uk-UA" sz="3600" i="1" dirty="0" smtClean="0">
                <a:solidFill>
                  <a:schemeClr val="bg1"/>
                </a:solidFill>
              </a:rPr>
              <a:t>розгляд </a:t>
            </a:r>
            <a:r>
              <a:rPr lang="uk-UA" sz="3600" i="1" dirty="0">
                <a:solidFill>
                  <a:schemeClr val="bg1"/>
                </a:solidFill>
              </a:rPr>
              <a:t>триває менше 3 років - 117 справ;</a:t>
            </a:r>
            <a:endParaRPr lang="uk-UA" sz="3600" dirty="0">
              <a:solidFill>
                <a:schemeClr val="bg1"/>
              </a:solidFill>
            </a:endParaRPr>
          </a:p>
          <a:p>
            <a:pPr lvl="0" algn="just"/>
            <a:r>
              <a:rPr lang="uk-UA" sz="3600" i="1" dirty="0">
                <a:solidFill>
                  <a:schemeClr val="bg1"/>
                </a:solidFill>
              </a:rPr>
              <a:t>розгляд триває 3-5 років -  60 справ;</a:t>
            </a:r>
            <a:endParaRPr lang="uk-UA" sz="3600" dirty="0">
              <a:solidFill>
                <a:schemeClr val="bg1"/>
              </a:solidFill>
            </a:endParaRPr>
          </a:p>
          <a:p>
            <a:pPr lvl="0" algn="just"/>
            <a:r>
              <a:rPr lang="uk-UA" sz="3600" i="1" dirty="0">
                <a:solidFill>
                  <a:schemeClr val="bg1"/>
                </a:solidFill>
              </a:rPr>
              <a:t>розгляд триває більше 5 років –  21 справа. </a:t>
            </a:r>
            <a:endParaRPr lang="uk-UA" sz="3600" dirty="0">
              <a:solidFill>
                <a:schemeClr val="bg1"/>
              </a:solidFill>
            </a:endParaRPr>
          </a:p>
          <a:p>
            <a:pPr algn="just"/>
            <a:r>
              <a:rPr lang="uk-UA" sz="3600" dirty="0" smtClean="0">
                <a:solidFill>
                  <a:schemeClr val="bg1"/>
                </a:solidFill>
              </a:rPr>
              <a:t>	Наведена статистика демонструє, що судові справи про захист прав інтелектуальної власності розглядаються зазвичай не менше 2-3 років (59% справ), але цей термін може тривати 3-5 років (30% справ), і навіть більше 5 років (11% справ).</a:t>
            </a:r>
          </a:p>
          <a:p>
            <a:pPr algn="just"/>
            <a:r>
              <a:rPr lang="uk-UA" sz="3200" dirty="0" smtClean="0">
                <a:solidFill>
                  <a:schemeClr val="bg1"/>
                </a:solidFill>
              </a:rPr>
              <a:t>	</a:t>
            </a:r>
            <a:r>
              <a:rPr lang="uk-UA" sz="2800" i="1" dirty="0" smtClean="0">
                <a:solidFill>
                  <a:schemeClr val="bg1"/>
                </a:solidFill>
              </a:rPr>
              <a:t>З  даних за 2023-2024 роки вбачається динаміка до збільшення подання позовних заяв у порівнянні з представництвом НОІВ у 2022 році, що свідчить про активність правовідносин у сфері захисту прав інтелектуальної власності попри військову агресію російської федерації проти України. Водночас, у зв’язку з запуском роботи нових колегіальних органів - Апеляційної палати НОІВ і Комісії з надання дозволу та прийняттям в подальшому цими колегіальними органами рішень очікується динаміка до збільшення кількості відповідних позовних заяв.</a:t>
            </a:r>
            <a:endParaRPr lang="uk-UA" sz="2800" i="1" dirty="0">
              <a:solidFill>
                <a:schemeClr val="bg1"/>
              </a:solidFill>
            </a:endParaRPr>
          </a:p>
        </p:txBody>
      </p:sp>
    </p:spTree>
    <p:extLst>
      <p:ext uri="{BB962C8B-B14F-4D97-AF65-F5344CB8AC3E}">
        <p14:creationId xmlns:p14="http://schemas.microsoft.com/office/powerpoint/2010/main" val="1023667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7">
    <p:bg>
      <p:bgPr>
        <a:solidFill>
          <a:srgbClr val="E5E8ED"/>
        </a:solidFill>
        <a:effectLst/>
      </p:bgPr>
    </p:bg>
    <p:spTree>
      <p:nvGrpSpPr>
        <p:cNvPr id="1" name=""/>
        <p:cNvGrpSpPr/>
        <p:nvPr/>
      </p:nvGrpSpPr>
      <p:grpSpPr>
        <a:xfrm>
          <a:off x="0" y="0"/>
          <a:ext cx="0" cy="0"/>
          <a:chOff x="0" y="0"/>
          <a:chExt cx="0" cy="0"/>
        </a:xfrm>
      </p:grpSpPr>
      <p:pic>
        <p:nvPicPr>
          <p:cNvPr id="35" name="Image 3" descr="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6925085" y="3335900"/>
            <a:ext cx="14970642" cy="5837647"/>
          </a:xfrm>
          <a:prstGeom prst="rect">
            <a:avLst/>
          </a:prstGeom>
        </p:spPr>
      </p:pic>
      <p:pic>
        <p:nvPicPr>
          <p:cNvPr id="2" name="Image 0" descr=" "/>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094271" y="12123006"/>
            <a:ext cx="540946" cy="540879"/>
          </a:xfrm>
          <a:prstGeom prst="rect">
            <a:avLst/>
          </a:prstGeom>
        </p:spPr>
      </p:pic>
      <p:pic>
        <p:nvPicPr>
          <p:cNvPr id="3" name="Image 1" descr=" "/>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6880075" y="691828"/>
            <a:ext cx="540946" cy="540879"/>
          </a:xfrm>
          <a:prstGeom prst="rect">
            <a:avLst/>
          </a:prstGeom>
        </p:spPr>
      </p:pic>
      <p:pic>
        <p:nvPicPr>
          <p:cNvPr id="4" name="Image 2" descr=" "/>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819964" y="4711453"/>
            <a:ext cx="540946" cy="540879"/>
          </a:xfrm>
          <a:prstGeom prst="rect">
            <a:avLst/>
          </a:prstGeom>
        </p:spPr>
      </p:pic>
      <p:sp>
        <p:nvSpPr>
          <p:cNvPr id="5" name="Shape 0"/>
          <p:cNvSpPr/>
          <p:nvPr/>
        </p:nvSpPr>
        <p:spPr>
          <a:xfrm>
            <a:off x="16381414" y="8646852"/>
            <a:ext cx="317540" cy="317500"/>
          </a:xfrm>
          <a:prstGeom prst="ellipse">
            <a:avLst/>
          </a:prstGeom>
          <a:solidFill>
            <a:srgbClr val="E5E8ED">
              <a:alpha val="100000"/>
            </a:srgbClr>
          </a:solidFill>
          <a:ln/>
        </p:spPr>
      </p:sp>
      <p:sp>
        <p:nvSpPr>
          <p:cNvPr id="6" name="Shape 1"/>
          <p:cNvSpPr/>
          <p:nvPr/>
        </p:nvSpPr>
        <p:spPr>
          <a:xfrm>
            <a:off x="2491756" y="7228346"/>
            <a:ext cx="317540" cy="317500"/>
          </a:xfrm>
          <a:prstGeom prst="ellipse">
            <a:avLst/>
          </a:prstGeom>
          <a:solidFill>
            <a:srgbClr val="E5E8ED">
              <a:alpha val="100000"/>
            </a:srgbClr>
          </a:solidFill>
          <a:ln/>
        </p:spPr>
      </p:sp>
      <p:sp>
        <p:nvSpPr>
          <p:cNvPr id="7" name="Shape 2"/>
          <p:cNvSpPr/>
          <p:nvPr/>
        </p:nvSpPr>
        <p:spPr>
          <a:xfrm>
            <a:off x="21920360" y="5515893"/>
            <a:ext cx="317540" cy="317500"/>
          </a:xfrm>
          <a:prstGeom prst="ellipse">
            <a:avLst/>
          </a:prstGeom>
          <a:solidFill>
            <a:srgbClr val="E5E8ED">
              <a:alpha val="100000"/>
            </a:srgbClr>
          </a:solidFill>
          <a:ln/>
        </p:spPr>
      </p:sp>
      <p:sp>
        <p:nvSpPr>
          <p:cNvPr id="8" name="Shape 3"/>
          <p:cNvSpPr/>
          <p:nvPr/>
        </p:nvSpPr>
        <p:spPr>
          <a:xfrm>
            <a:off x="0" y="0"/>
            <a:ext cx="11520335" cy="13716000"/>
          </a:xfrm>
          <a:prstGeom prst="rect">
            <a:avLst/>
          </a:prstGeom>
          <a:solidFill>
            <a:srgbClr val="FABB47">
              <a:alpha val="100000"/>
            </a:srgbClr>
          </a:solidFill>
          <a:ln/>
        </p:spPr>
      </p:sp>
      <p:pic>
        <p:nvPicPr>
          <p:cNvPr id="20" name="Image 3" descr=" "/>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1180617" y="11637392"/>
            <a:ext cx="2286286" cy="1480344"/>
          </a:xfrm>
          <a:prstGeom prst="rect">
            <a:avLst/>
          </a:prstGeom>
        </p:spPr>
      </p:pic>
      <p:sp>
        <p:nvSpPr>
          <p:cNvPr id="21" name="Прямоугольник 20"/>
          <p:cNvSpPr/>
          <p:nvPr/>
        </p:nvSpPr>
        <p:spPr>
          <a:xfrm>
            <a:off x="176463" y="1434472"/>
            <a:ext cx="23318744" cy="2932085"/>
          </a:xfrm>
          <a:prstGeom prst="rect">
            <a:avLst/>
          </a:prstGeom>
        </p:spPr>
        <p:txBody>
          <a:bodyPr wrap="square">
            <a:spAutoFit/>
          </a:bodyPr>
          <a:lstStyle/>
          <a:p>
            <a:pPr algn="ctr">
              <a:lnSpc>
                <a:spcPct val="107000"/>
              </a:lnSpc>
              <a:spcAft>
                <a:spcPts val="800"/>
              </a:spcAft>
            </a:pP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Питання</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розмежування</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a:solidFill>
                  <a:srgbClr val="5C2986"/>
                </a:solidFill>
                <a:latin typeface="Arial" panose="020B0604020202020204" pitchFamily="34" charset="0"/>
                <a:ea typeface="Calibri" panose="020F0502020204030204" pitchFamily="34" charset="0"/>
                <a:cs typeface="Arial" panose="020B0604020202020204" pitchFamily="34" charset="0"/>
              </a:rPr>
              <a:t>цивільної</a:t>
            </a:r>
            <a:r>
              <a:rPr lang="ru-RU" sz="4000" b="1" dirty="0">
                <a:solidFill>
                  <a:srgbClr val="5C2986"/>
                </a:solidFill>
                <a:latin typeface="Arial" panose="020B0604020202020204" pitchFamily="34" charset="0"/>
                <a:ea typeface="Calibri" panose="020F0502020204030204" pitchFamily="34" charset="0"/>
                <a:cs typeface="Arial" panose="020B0604020202020204" pitchFamily="34" charset="0"/>
              </a:rPr>
              <a:t> та </a:t>
            </a:r>
            <a:r>
              <a:rPr lang="ru-RU" sz="4000" b="1" dirty="0" err="1">
                <a:solidFill>
                  <a:srgbClr val="5C2986"/>
                </a:solidFill>
                <a:latin typeface="Arial" panose="020B0604020202020204" pitchFamily="34" charset="0"/>
                <a:ea typeface="Calibri" panose="020F0502020204030204" pitchFamily="34" charset="0"/>
                <a:cs typeface="Arial" panose="020B0604020202020204" pitchFamily="34" charset="0"/>
              </a:rPr>
              <a:t>господарської</a:t>
            </a:r>
            <a:r>
              <a:rPr lang="ru-RU" sz="4000" b="1" dirty="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юрисдикцій</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досі</a:t>
            </a:r>
            <a:r>
              <a:rPr lang="ru-RU" sz="4000" b="1" dirty="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є</a:t>
            </a:r>
          </a:p>
          <a:p>
            <a:pPr algn="ctr">
              <a:lnSpc>
                <a:spcPct val="107000"/>
              </a:lnSpc>
              <a:spcAft>
                <a:spcPts val="800"/>
              </a:spcAft>
            </a:pP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актуальним</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у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судовій</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практиці</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аналіз</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якої</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свідчить</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про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наступний</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розподіл</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між</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40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юрисдиціями</a:t>
            </a: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ru-RU"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en-US" sz="40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endParaRPr lang="uk-UA" sz="4000" b="1" dirty="0">
              <a:solidFill>
                <a:srgbClr val="5C2986"/>
              </a:solidFill>
              <a:latin typeface="Arial" panose="020B0604020202020204" pitchFamily="34" charset="0"/>
              <a:ea typeface="Calibri" panose="020F0502020204030204" pitchFamily="34" charset="0"/>
              <a:cs typeface="Arial" panose="020B0604020202020204" pitchFamily="34" charset="0"/>
            </a:endParaRPr>
          </a:p>
        </p:txBody>
      </p:sp>
      <p:pic>
        <p:nvPicPr>
          <p:cNvPr id="29" name="Image 7" descr=" "/>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22232562" y="935544"/>
            <a:ext cx="540946" cy="540879"/>
          </a:xfrm>
          <a:prstGeom prst="rect">
            <a:avLst/>
          </a:prstGeom>
        </p:spPr>
      </p:pic>
      <p:pic>
        <p:nvPicPr>
          <p:cNvPr id="30" name="Image 7" descr=" "/>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3927197" y="11637392"/>
            <a:ext cx="540946" cy="540879"/>
          </a:xfrm>
          <a:prstGeom prst="rect">
            <a:avLst/>
          </a:prstGeom>
        </p:spPr>
      </p:pic>
      <p:sp>
        <p:nvSpPr>
          <p:cNvPr id="31" name="Shape 0"/>
          <p:cNvSpPr/>
          <p:nvPr/>
        </p:nvSpPr>
        <p:spPr>
          <a:xfrm>
            <a:off x="7472607" y="12663885"/>
            <a:ext cx="317540" cy="317500"/>
          </a:xfrm>
          <a:prstGeom prst="ellipse">
            <a:avLst/>
          </a:prstGeom>
          <a:solidFill>
            <a:srgbClr val="E5E8ED">
              <a:alpha val="100000"/>
            </a:srgbClr>
          </a:solidFill>
          <a:ln/>
        </p:spPr>
      </p:sp>
      <p:pic>
        <p:nvPicPr>
          <p:cNvPr id="33" name="Image 4" descr=" "/>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950810" y="916948"/>
            <a:ext cx="540946" cy="540866"/>
          </a:xfrm>
          <a:prstGeom prst="rect">
            <a:avLst/>
          </a:prstGeom>
        </p:spPr>
      </p:pic>
      <p:sp>
        <p:nvSpPr>
          <p:cNvPr id="34" name="Shape 22"/>
          <p:cNvSpPr/>
          <p:nvPr/>
        </p:nvSpPr>
        <p:spPr>
          <a:xfrm>
            <a:off x="23495206" y="630919"/>
            <a:ext cx="317540" cy="317500"/>
          </a:xfrm>
          <a:prstGeom prst="ellipse">
            <a:avLst/>
          </a:prstGeom>
          <a:solidFill>
            <a:srgbClr val="FABB47">
              <a:alpha val="100000"/>
            </a:srgbClr>
          </a:solidFill>
          <a:ln/>
        </p:spPr>
      </p:sp>
      <p:sp>
        <p:nvSpPr>
          <p:cNvPr id="38" name="TextBox 37">
            <a:extLst>
              <a:ext uri="{FF2B5EF4-FFF2-40B4-BE49-F238E27FC236}">
                <a16:creationId xmlns:a16="http://schemas.microsoft.com/office/drawing/2014/main" xmlns="" id="{5553C5D0-9D7F-45A2-8DAE-A1CB22B00A97}"/>
              </a:ext>
            </a:extLst>
          </p:cNvPr>
          <p:cNvSpPr txBox="1"/>
          <p:nvPr/>
        </p:nvSpPr>
        <p:spPr>
          <a:xfrm>
            <a:off x="301592" y="9906202"/>
            <a:ext cx="11969148" cy="1754326"/>
          </a:xfrm>
          <a:prstGeom prst="rect">
            <a:avLst/>
          </a:prstGeom>
          <a:noFill/>
        </p:spPr>
        <p:txBody>
          <a:bodyPr wrap="square">
            <a:spAutoFit/>
          </a:bodyPr>
          <a:lstStyle/>
          <a:p>
            <a:pPr algn="just"/>
            <a:r>
              <a:rPr lang="ru-RU" sz="3600" b="1" i="1" dirty="0" err="1"/>
              <a:t>Віднесення</a:t>
            </a:r>
            <a:r>
              <a:rPr lang="ru-RU" sz="3600" b="1" i="1" dirty="0"/>
              <a:t> конкретного спору до </a:t>
            </a:r>
            <a:r>
              <a:rPr lang="ru-RU" sz="3600" b="1" i="1" dirty="0" err="1"/>
              <a:t>певної</a:t>
            </a:r>
            <a:r>
              <a:rPr lang="ru-RU" sz="3600" b="1" i="1" dirty="0"/>
              <a:t> </a:t>
            </a:r>
            <a:r>
              <a:rPr lang="ru-RU" sz="3600" b="1" i="1" dirty="0" err="1"/>
              <a:t>юрисдикції</a:t>
            </a:r>
            <a:r>
              <a:rPr lang="ru-RU" sz="3600" b="1" i="1" dirty="0"/>
              <a:t> </a:t>
            </a:r>
            <a:r>
              <a:rPr lang="ru-RU" sz="3600" b="1" i="1" dirty="0" err="1"/>
              <a:t>зазначених</a:t>
            </a:r>
            <a:r>
              <a:rPr lang="ru-RU" sz="3600" b="1" i="1" dirty="0"/>
              <a:t> </a:t>
            </a:r>
            <a:r>
              <a:rPr lang="ru-RU" sz="3600" b="1" i="1" dirty="0" err="1"/>
              <a:t>видів</a:t>
            </a:r>
            <a:r>
              <a:rPr lang="ru-RU" sz="3600" b="1" i="1" dirty="0"/>
              <a:t>  </a:t>
            </a:r>
            <a:r>
              <a:rPr lang="ru-RU" sz="3600" b="1" i="1" dirty="0" err="1"/>
              <a:t>судових</a:t>
            </a:r>
            <a:r>
              <a:rPr lang="ru-RU" sz="3600" b="1" i="1" dirty="0"/>
              <a:t> </a:t>
            </a:r>
            <a:r>
              <a:rPr lang="ru-RU" sz="3600" b="1" i="1" dirty="0" err="1"/>
              <a:t>спорів</a:t>
            </a:r>
            <a:r>
              <a:rPr lang="ru-RU" sz="3600" b="1" i="1" dirty="0"/>
              <a:t> </a:t>
            </a:r>
            <a:r>
              <a:rPr lang="ru-RU" sz="3600" b="1" i="1" dirty="0" err="1"/>
              <a:t>залежить</a:t>
            </a:r>
            <a:r>
              <a:rPr lang="ru-RU" sz="3600" b="1" i="1" dirty="0"/>
              <a:t> </a:t>
            </a:r>
            <a:r>
              <a:rPr lang="ru-RU" sz="3600" b="1" i="1" dirty="0" err="1"/>
              <a:t>від</a:t>
            </a:r>
            <a:r>
              <a:rPr lang="ru-RU" sz="3600" b="1" i="1" dirty="0"/>
              <a:t> </a:t>
            </a:r>
            <a:r>
              <a:rPr lang="ru-RU" sz="3600" b="1" i="1" dirty="0" err="1"/>
              <a:t>суб’єктного</a:t>
            </a:r>
            <a:r>
              <a:rPr lang="ru-RU" sz="3600" b="1" i="1" dirty="0"/>
              <a:t> складу та характеру </a:t>
            </a:r>
            <a:r>
              <a:rPr lang="ru-RU" sz="3600" b="1" i="1" dirty="0" err="1"/>
              <a:t>спірних</a:t>
            </a:r>
            <a:r>
              <a:rPr lang="ru-RU" sz="3600" b="1" i="1" dirty="0"/>
              <a:t> </a:t>
            </a:r>
            <a:r>
              <a:rPr lang="ru-RU" sz="3600" b="1" i="1" dirty="0" err="1"/>
              <a:t>правовідносин</a:t>
            </a:r>
            <a:r>
              <a:rPr lang="ru-RU" sz="3600" b="1" i="1" dirty="0"/>
              <a:t>.</a:t>
            </a:r>
            <a:endParaRPr lang="uk-UA" sz="3600" b="1" i="1" dirty="0"/>
          </a:p>
        </p:txBody>
      </p:sp>
      <p:sp>
        <p:nvSpPr>
          <p:cNvPr id="39" name="TextBox 38">
            <a:extLst>
              <a:ext uri="{FF2B5EF4-FFF2-40B4-BE49-F238E27FC236}">
                <a16:creationId xmlns:a16="http://schemas.microsoft.com/office/drawing/2014/main" xmlns="" id="{BAD47D8E-0D13-4332-8FE8-0A8B098D2197}"/>
              </a:ext>
            </a:extLst>
          </p:cNvPr>
          <p:cNvSpPr txBox="1"/>
          <p:nvPr/>
        </p:nvSpPr>
        <p:spPr>
          <a:xfrm>
            <a:off x="834952" y="3811413"/>
            <a:ext cx="12192000" cy="5632311"/>
          </a:xfrm>
          <a:prstGeom prst="rect">
            <a:avLst/>
          </a:prstGeom>
          <a:noFill/>
        </p:spPr>
        <p:txBody>
          <a:bodyPr wrap="square">
            <a:spAutoFit/>
          </a:bodyPr>
          <a:lstStyle/>
          <a:p>
            <a:r>
              <a:rPr lang="ru-RU" sz="3600" b="1" dirty="0" err="1"/>
              <a:t>Захист</a:t>
            </a:r>
            <a:r>
              <a:rPr lang="ru-RU" sz="3600" b="1" dirty="0"/>
              <a:t> прав на </a:t>
            </a:r>
            <a:r>
              <a:rPr lang="ru-RU" sz="3600" b="1" dirty="0" err="1"/>
              <a:t>об’єкти</a:t>
            </a:r>
            <a:r>
              <a:rPr lang="ru-RU" sz="3600" b="1" dirty="0"/>
              <a:t> ІВ у судовому порядку в </a:t>
            </a:r>
            <a:r>
              <a:rPr lang="ru-RU" sz="3600" b="1" dirty="0" err="1"/>
              <a:t>цивільній</a:t>
            </a:r>
            <a:r>
              <a:rPr lang="ru-RU" sz="3600" b="1" dirty="0"/>
              <a:t> </a:t>
            </a:r>
            <a:r>
              <a:rPr lang="ru-RU" sz="3600" b="1" dirty="0" err="1"/>
              <a:t>юрисдикції</a:t>
            </a:r>
            <a:r>
              <a:rPr lang="ru-RU" sz="3600" b="1" dirty="0"/>
              <a:t>: </a:t>
            </a:r>
            <a:endParaRPr lang="ru-RU" sz="3600" b="1" dirty="0" smtClean="0"/>
          </a:p>
          <a:p>
            <a:endParaRPr lang="ru-RU" sz="3600" b="1" dirty="0"/>
          </a:p>
          <a:p>
            <a:r>
              <a:rPr lang="ru-RU" sz="3600" b="1" i="1" dirty="0" err="1"/>
              <a:t>Суб'єктний</a:t>
            </a:r>
            <a:r>
              <a:rPr lang="ru-RU" sz="3600" b="1" i="1" dirty="0"/>
              <a:t> склад </a:t>
            </a:r>
            <a:r>
              <a:rPr lang="ru-RU" sz="3600" b="1" i="1" dirty="0" err="1"/>
              <a:t>сторін</a:t>
            </a:r>
            <a:r>
              <a:rPr lang="ru-RU" sz="3600" b="1" dirty="0"/>
              <a:t>: </a:t>
            </a:r>
            <a:r>
              <a:rPr lang="ru-RU" sz="3600" dirty="0" err="1"/>
              <a:t>фізичні</a:t>
            </a:r>
            <a:r>
              <a:rPr lang="ru-RU" sz="3600" dirty="0"/>
              <a:t> особи, </a:t>
            </a:r>
            <a:r>
              <a:rPr lang="ru-RU" sz="3600" dirty="0" err="1"/>
              <a:t>юридичні</a:t>
            </a:r>
            <a:r>
              <a:rPr lang="ru-RU" sz="3600" dirty="0"/>
              <a:t> особи, держава.</a:t>
            </a:r>
          </a:p>
          <a:p>
            <a:endParaRPr lang="ru-RU" sz="3600" dirty="0" smtClean="0"/>
          </a:p>
          <a:p>
            <a:endParaRPr lang="ru-RU" sz="3600" dirty="0"/>
          </a:p>
          <a:p>
            <a:r>
              <a:rPr lang="ru-RU" sz="3600" b="1" i="1" dirty="0"/>
              <a:t>Характерна </a:t>
            </a:r>
            <a:r>
              <a:rPr lang="ru-RU" sz="3600" b="1" i="1" dirty="0" err="1"/>
              <a:t>ознака</a:t>
            </a:r>
            <a:r>
              <a:rPr lang="ru-RU" sz="3600" dirty="0"/>
              <a:t>: </a:t>
            </a:r>
            <a:r>
              <a:rPr lang="ru-RU" sz="3600" dirty="0" err="1"/>
              <a:t>обов’язково</a:t>
            </a:r>
            <a:r>
              <a:rPr lang="ru-RU" sz="3600" dirty="0"/>
              <a:t> стороною </a:t>
            </a:r>
            <a:r>
              <a:rPr lang="ru-RU" sz="3600" dirty="0" err="1"/>
              <a:t>справи</a:t>
            </a:r>
            <a:r>
              <a:rPr lang="ru-RU" sz="3600" dirty="0"/>
              <a:t>  є </a:t>
            </a:r>
            <a:r>
              <a:rPr lang="ru-RU" sz="3600" dirty="0" err="1"/>
              <a:t>фізична</a:t>
            </a:r>
            <a:r>
              <a:rPr lang="ru-RU" sz="3600" dirty="0"/>
              <a:t> особа.</a:t>
            </a:r>
          </a:p>
          <a:p>
            <a:endParaRPr lang="ru-RU" sz="3600" dirty="0"/>
          </a:p>
        </p:txBody>
      </p:sp>
      <p:sp>
        <p:nvSpPr>
          <p:cNvPr id="40" name="TextBox 39">
            <a:extLst>
              <a:ext uri="{FF2B5EF4-FFF2-40B4-BE49-F238E27FC236}">
                <a16:creationId xmlns:a16="http://schemas.microsoft.com/office/drawing/2014/main" xmlns="" id="{98FFC19F-243F-4494-9A38-ED3448D4AA33}"/>
              </a:ext>
            </a:extLst>
          </p:cNvPr>
          <p:cNvSpPr txBox="1"/>
          <p:nvPr/>
        </p:nvSpPr>
        <p:spPr>
          <a:xfrm>
            <a:off x="13657228" y="4141493"/>
            <a:ext cx="9803502" cy="7848302"/>
          </a:xfrm>
          <a:prstGeom prst="rect">
            <a:avLst/>
          </a:prstGeom>
          <a:noFill/>
        </p:spPr>
        <p:txBody>
          <a:bodyPr wrap="square">
            <a:spAutoFit/>
          </a:bodyPr>
          <a:lstStyle/>
          <a:p>
            <a:pPr algn="just"/>
            <a:r>
              <a:rPr lang="uk-UA" sz="3600" b="1" dirty="0"/>
              <a:t>Захист прав на об’єкти ІВ у судовому порядку в господарській юрисдикції</a:t>
            </a:r>
            <a:r>
              <a:rPr lang="uk-UA" sz="3600" dirty="0"/>
              <a:t>:</a:t>
            </a:r>
          </a:p>
          <a:p>
            <a:pPr algn="just"/>
            <a:endParaRPr lang="uk-UA" sz="3600" b="1" i="1" dirty="0" smtClean="0"/>
          </a:p>
          <a:p>
            <a:pPr algn="just"/>
            <a:r>
              <a:rPr lang="uk-UA" sz="3600" b="1" i="1" dirty="0" smtClean="0"/>
              <a:t>Суб'єктний </a:t>
            </a:r>
            <a:r>
              <a:rPr lang="uk-UA" sz="3600" b="1" i="1" dirty="0"/>
              <a:t>склад</a:t>
            </a:r>
            <a:r>
              <a:rPr lang="uk-UA" sz="3600" dirty="0"/>
              <a:t>: юридичні особи та фізичні особи - підприємці, фізичні особи, які не є підприємцями, державні органи, органи місцевого самоврядування</a:t>
            </a:r>
          </a:p>
          <a:p>
            <a:pPr algn="just"/>
            <a:r>
              <a:rPr lang="uk-UA" sz="3600" b="1" i="1" dirty="0"/>
              <a:t>Характерна ознака предмету спірних правовідносин: </a:t>
            </a:r>
          </a:p>
          <a:p>
            <a:pPr algn="just"/>
            <a:r>
              <a:rPr lang="uk-UA" sz="3600" dirty="0"/>
              <a:t>- наявність між сторонами саме господарських правовідносин;</a:t>
            </a:r>
          </a:p>
          <a:p>
            <a:pPr algn="just"/>
            <a:r>
              <a:rPr lang="uk-UA" sz="3600" dirty="0"/>
              <a:t>- спір між сторонами виник у зв'язку зі здійсненням господарської діяльності (частина 1 статті 20 ГПК України)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13">
    <p:bg>
      <p:bgPr>
        <a:solidFill>
          <a:srgbClr val="E5E8ED"/>
        </a:solidFill>
        <a:effectLst/>
      </p:bgPr>
    </p:bg>
    <p:spTree>
      <p:nvGrpSpPr>
        <p:cNvPr id="1" name=""/>
        <p:cNvGrpSpPr/>
        <p:nvPr/>
      </p:nvGrpSpPr>
      <p:grpSpPr>
        <a:xfrm>
          <a:off x="0" y="0"/>
          <a:ext cx="0" cy="0"/>
          <a:chOff x="0" y="0"/>
          <a:chExt cx="0" cy="0"/>
        </a:xfrm>
      </p:grpSpPr>
      <p:pic>
        <p:nvPicPr>
          <p:cNvPr id="16" name="Image 0" descr=" "/>
          <p:cNvPicPr>
            <a:picLocks noChangeAspect="1"/>
          </p:cNvPicPr>
          <p:nvPr/>
        </p:nvPicPr>
        <p:blipFill>
          <a:blip r:embed="rId3"/>
          <a:stretch>
            <a:fillRect/>
          </a:stretch>
        </p:blipFill>
        <p:spPr>
          <a:xfrm>
            <a:off x="3392" y="-2120376"/>
            <a:ext cx="24387048" cy="5755980"/>
          </a:xfrm>
          <a:prstGeom prst="rect">
            <a:avLst/>
          </a:prstGeom>
        </p:spPr>
      </p:pic>
      <p:sp>
        <p:nvSpPr>
          <p:cNvPr id="7" name="Shape 2"/>
          <p:cNvSpPr/>
          <p:nvPr/>
        </p:nvSpPr>
        <p:spPr>
          <a:xfrm>
            <a:off x="12447556" y="5749900"/>
            <a:ext cx="4771221" cy="1601578"/>
          </a:xfrm>
          <a:prstGeom prst="rect">
            <a:avLst/>
          </a:prstGeom>
          <a:noFill/>
          <a:ln/>
        </p:spPr>
      </p:sp>
      <p:sp>
        <p:nvSpPr>
          <p:cNvPr id="11" name="Shape 5"/>
          <p:cNvSpPr/>
          <p:nvPr/>
        </p:nvSpPr>
        <p:spPr>
          <a:xfrm>
            <a:off x="12447556" y="7770577"/>
            <a:ext cx="3501062" cy="1595624"/>
          </a:xfrm>
          <a:prstGeom prst="rect">
            <a:avLst/>
          </a:prstGeom>
          <a:noFill/>
          <a:ln/>
        </p:spPr>
      </p:sp>
      <p:sp>
        <p:nvSpPr>
          <p:cNvPr id="27" name="Прямоугольник 26"/>
          <p:cNvSpPr/>
          <p:nvPr/>
        </p:nvSpPr>
        <p:spPr>
          <a:xfrm>
            <a:off x="412955" y="1695129"/>
            <a:ext cx="22065995" cy="646331"/>
          </a:xfrm>
          <a:prstGeom prst="rect">
            <a:avLst/>
          </a:prstGeom>
        </p:spPr>
        <p:txBody>
          <a:bodyPr wrap="square">
            <a:spAutoFit/>
          </a:bodyPr>
          <a:lstStyle/>
          <a:p>
            <a:pPr algn="ctr"/>
            <a:r>
              <a:rPr lang="ru-RU" sz="36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a:t>
            </a:r>
            <a:r>
              <a:rPr lang="ru-RU" sz="36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Свіжа</a:t>
            </a:r>
            <a:r>
              <a:rPr lang="ru-RU" sz="36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3600" b="1" dirty="0" err="1" smtClean="0">
                <a:solidFill>
                  <a:srgbClr val="5C2986"/>
                </a:solidFill>
                <a:latin typeface="Arial" panose="020B0604020202020204" pitchFamily="34" charset="0"/>
                <a:ea typeface="Calibri" panose="020F0502020204030204" pitchFamily="34" charset="0"/>
                <a:cs typeface="Arial" panose="020B0604020202020204" pitchFamily="34" charset="0"/>
              </a:rPr>
              <a:t>судова</a:t>
            </a:r>
            <a:r>
              <a:rPr lang="ru-RU" sz="3600" b="1" dirty="0" smtClean="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3600" b="1" dirty="0">
                <a:solidFill>
                  <a:srgbClr val="5C2986"/>
                </a:solidFill>
                <a:latin typeface="Arial" panose="020B0604020202020204" pitchFamily="34" charset="0"/>
                <a:ea typeface="Calibri" panose="020F0502020204030204" pitchFamily="34" charset="0"/>
                <a:cs typeface="Arial" panose="020B0604020202020204" pitchFamily="34" charset="0"/>
              </a:rPr>
              <a:t>практика </a:t>
            </a:r>
            <a:r>
              <a:rPr lang="ru-RU" sz="3600" b="1" dirty="0" err="1">
                <a:solidFill>
                  <a:srgbClr val="5C2986"/>
                </a:solidFill>
                <a:latin typeface="Arial" panose="020B0604020202020204" pitchFamily="34" charset="0"/>
                <a:ea typeface="Calibri" panose="020F0502020204030204" pitchFamily="34" charset="0"/>
                <a:cs typeface="Arial" panose="020B0604020202020204" pitchFamily="34" charset="0"/>
              </a:rPr>
              <a:t>щодо</a:t>
            </a:r>
            <a:r>
              <a:rPr lang="ru-RU" sz="3600" b="1" dirty="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3600" b="1" dirty="0" err="1">
                <a:solidFill>
                  <a:srgbClr val="5C2986"/>
                </a:solidFill>
                <a:latin typeface="Arial" panose="020B0604020202020204" pitchFamily="34" charset="0"/>
                <a:ea typeface="Calibri" panose="020F0502020204030204" pitchFamily="34" charset="0"/>
                <a:cs typeface="Arial" panose="020B0604020202020204" pitchFamily="34" charset="0"/>
              </a:rPr>
              <a:t>питання</a:t>
            </a:r>
            <a:r>
              <a:rPr lang="ru-RU" sz="3600" b="1" dirty="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3600" b="1" dirty="0" err="1">
                <a:solidFill>
                  <a:srgbClr val="5C2986"/>
                </a:solidFill>
                <a:latin typeface="Arial" panose="020B0604020202020204" pitchFamily="34" charset="0"/>
                <a:ea typeface="Calibri" panose="020F0502020204030204" pitchFamily="34" charset="0"/>
                <a:cs typeface="Arial" panose="020B0604020202020204" pitchFamily="34" charset="0"/>
              </a:rPr>
              <a:t>розмежування</a:t>
            </a:r>
            <a:r>
              <a:rPr lang="ru-RU" sz="3600" b="1" dirty="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3600" b="1" dirty="0" err="1">
                <a:solidFill>
                  <a:srgbClr val="5C2986"/>
                </a:solidFill>
                <a:latin typeface="Arial" panose="020B0604020202020204" pitchFamily="34" charset="0"/>
                <a:ea typeface="Calibri" panose="020F0502020204030204" pitchFamily="34" charset="0"/>
                <a:cs typeface="Arial" panose="020B0604020202020204" pitchFamily="34" charset="0"/>
              </a:rPr>
              <a:t>цивільної</a:t>
            </a:r>
            <a:r>
              <a:rPr lang="ru-RU" sz="3600" b="1" dirty="0">
                <a:solidFill>
                  <a:srgbClr val="5C2986"/>
                </a:solidFill>
                <a:latin typeface="Arial" panose="020B0604020202020204" pitchFamily="34" charset="0"/>
                <a:ea typeface="Calibri" panose="020F0502020204030204" pitchFamily="34" charset="0"/>
                <a:cs typeface="Arial" panose="020B0604020202020204" pitchFamily="34" charset="0"/>
              </a:rPr>
              <a:t> та </a:t>
            </a:r>
            <a:r>
              <a:rPr lang="ru-RU" sz="3600" b="1" dirty="0" err="1">
                <a:solidFill>
                  <a:srgbClr val="5C2986"/>
                </a:solidFill>
                <a:latin typeface="Arial" panose="020B0604020202020204" pitchFamily="34" charset="0"/>
                <a:ea typeface="Calibri" panose="020F0502020204030204" pitchFamily="34" charset="0"/>
                <a:cs typeface="Arial" panose="020B0604020202020204" pitchFamily="34" charset="0"/>
              </a:rPr>
              <a:t>господарської</a:t>
            </a:r>
            <a:r>
              <a:rPr lang="ru-RU" sz="3600" b="1" dirty="0">
                <a:solidFill>
                  <a:srgbClr val="5C2986"/>
                </a:solidFill>
                <a:latin typeface="Arial" panose="020B0604020202020204" pitchFamily="34" charset="0"/>
                <a:ea typeface="Calibri" panose="020F0502020204030204" pitchFamily="34" charset="0"/>
                <a:cs typeface="Arial" panose="020B0604020202020204" pitchFamily="34" charset="0"/>
              </a:rPr>
              <a:t> </a:t>
            </a:r>
            <a:r>
              <a:rPr lang="ru-RU" sz="3600" b="1" dirty="0" err="1">
                <a:solidFill>
                  <a:srgbClr val="5C2986"/>
                </a:solidFill>
                <a:latin typeface="Arial" panose="020B0604020202020204" pitchFamily="34" charset="0"/>
                <a:ea typeface="Calibri" panose="020F0502020204030204" pitchFamily="34" charset="0"/>
                <a:cs typeface="Arial" panose="020B0604020202020204" pitchFamily="34" charset="0"/>
              </a:rPr>
              <a:t>юрисдикцій</a:t>
            </a:r>
            <a:endParaRPr lang="ru-RU" sz="3600" b="1" dirty="0">
              <a:solidFill>
                <a:srgbClr val="5C2986"/>
              </a:solidFill>
              <a:latin typeface="Arial" panose="020B0604020202020204" pitchFamily="34" charset="0"/>
              <a:ea typeface="Calibri" panose="020F0502020204030204" pitchFamily="34" charset="0"/>
              <a:cs typeface="Arial" panose="020B0604020202020204" pitchFamily="34" charset="0"/>
            </a:endParaRPr>
          </a:p>
        </p:txBody>
      </p:sp>
      <p:sp>
        <p:nvSpPr>
          <p:cNvPr id="28" name="Прямоугольник 27"/>
          <p:cNvSpPr/>
          <p:nvPr/>
        </p:nvSpPr>
        <p:spPr>
          <a:xfrm>
            <a:off x="412955" y="2541360"/>
            <a:ext cx="23567922" cy="11603176"/>
          </a:xfrm>
          <a:prstGeom prst="rect">
            <a:avLst/>
          </a:prstGeom>
        </p:spPr>
        <p:txBody>
          <a:bodyPr wrap="square">
            <a:spAutoFit/>
          </a:bodyPr>
          <a:lstStyle/>
          <a:p>
            <a:pPr marL="571500" indent="-571500" algn="just">
              <a:buFontTx/>
              <a:buChar char="-"/>
            </a:pPr>
            <a:r>
              <a:rPr lang="uk-UA" sz="3400" b="1" i="1" dirty="0" smtClean="0">
                <a:solidFill>
                  <a:srgbClr val="FF0000"/>
                </a:solidFill>
                <a:cs typeface="Arial" panose="020B0604020202020204" pitchFamily="34" charset="0"/>
              </a:rPr>
              <a:t>Постанова Верховного суду від 25 вересня 2024 р. у справі № 199/3288/21 </a:t>
            </a:r>
          </a:p>
          <a:p>
            <a:pPr algn="just"/>
            <a:r>
              <a:rPr lang="uk-UA" sz="3400" dirty="0" smtClean="0"/>
              <a:t>Предметом позову ФОП було визнання недійсними патентів на промислові зразки, власником яких є фізична особа, та зобов`язання УКРНОІВІ вчинити певні дії.</a:t>
            </a:r>
          </a:p>
          <a:p>
            <a:pPr algn="just"/>
            <a:r>
              <a:rPr lang="uk-UA" sz="3400" b="1" i="1" dirty="0" smtClean="0">
                <a:solidFill>
                  <a:srgbClr val="35174D"/>
                </a:solidFill>
                <a:cs typeface="Arial" panose="020B0604020202020204" pitchFamily="34" charset="0"/>
              </a:rPr>
              <a:t>Верховним судом </a:t>
            </a:r>
            <a:r>
              <a:rPr lang="uk-UA" sz="3400" dirty="0" smtClean="0"/>
              <a:t>скасовано ухвалу суду апеляційної інстанції, якою було закрито </a:t>
            </a:r>
            <a:r>
              <a:rPr lang="uk-UA" sz="3400" i="1" dirty="0" smtClean="0"/>
              <a:t>провадження у справі </a:t>
            </a:r>
            <a:r>
              <a:rPr lang="uk-UA" sz="3400" dirty="0" smtClean="0"/>
              <a:t>на підставі пункту 1 частини першої статті 255 ЦПК України, та передано справу для продовження розгляду до суду апеляційної інстанцію. </a:t>
            </a:r>
          </a:p>
          <a:p>
            <a:pPr algn="just"/>
            <a:r>
              <a:rPr lang="uk-UA" sz="3400" b="1" i="1" dirty="0" smtClean="0">
                <a:solidFill>
                  <a:srgbClr val="35174D"/>
                </a:solidFill>
                <a:cs typeface="Arial" panose="020B0604020202020204" pitchFamily="34" charset="0"/>
              </a:rPr>
              <a:t>Мотивація Верховного суду: </a:t>
            </a:r>
            <a:r>
              <a:rPr lang="uk-UA" sz="3400" dirty="0" smtClean="0"/>
              <a:t>патент на промисловий зразок видається фізичній особі </a:t>
            </a:r>
            <a:r>
              <a:rPr lang="uk-UA" sz="3400" u="sng" dirty="0" smtClean="0"/>
              <a:t>незалежно від того,</a:t>
            </a:r>
            <a:r>
              <a:rPr lang="uk-UA" sz="3400" dirty="0" smtClean="0"/>
              <a:t> чи має ця особа статус суб`єкта підприємницької діяльності. Володільцем спірних патентів на промислові зразки є фізична особа, тому незалежно від того, що така особа зареєстрована як підприємець, спір виник щодо права фізичної особи на промислові зразки, засвідченого оспорюваними патентами, тому цей спір є приватноправовим і за суб`єктним складом підлягає розгляду за правилами цивільного судочинства.</a:t>
            </a:r>
            <a:endParaRPr lang="uk-UA" sz="3400" b="1" i="1" dirty="0" smtClean="0">
              <a:solidFill>
                <a:srgbClr val="FF0000"/>
              </a:solidFill>
              <a:cs typeface="Arial" panose="020B0604020202020204" pitchFamily="34" charset="0"/>
            </a:endParaRPr>
          </a:p>
          <a:p>
            <a:pPr algn="just"/>
            <a:endParaRPr lang="uk-UA" sz="3400" b="1" i="1" dirty="0" smtClean="0">
              <a:cs typeface="Arial" panose="020B0604020202020204" pitchFamily="34" charset="0"/>
            </a:endParaRPr>
          </a:p>
          <a:p>
            <a:pPr marL="571500" indent="-571500" algn="just">
              <a:buFontTx/>
              <a:buChar char="-"/>
            </a:pPr>
            <a:r>
              <a:rPr lang="uk-UA" sz="3400" b="1" i="1" dirty="0" smtClean="0">
                <a:solidFill>
                  <a:srgbClr val="FF0000"/>
                </a:solidFill>
                <a:cs typeface="Arial" panose="020B0604020202020204" pitchFamily="34" charset="0"/>
              </a:rPr>
              <a:t>Постанова Верховного суду від 17 квітня 2024 р. у справі № 910/18677/23</a:t>
            </a:r>
            <a:endParaRPr lang="uk-UA" sz="3400" dirty="0" smtClean="0">
              <a:cs typeface="Arial" panose="020B0604020202020204" pitchFamily="34" charset="0"/>
            </a:endParaRPr>
          </a:p>
          <a:p>
            <a:r>
              <a:rPr lang="uk-UA" sz="3400" dirty="0" smtClean="0">
                <a:cs typeface="Arial" panose="020B0604020202020204" pitchFamily="34" charset="0"/>
              </a:rPr>
              <a:t>Предметом позову </a:t>
            </a:r>
            <a:r>
              <a:rPr lang="uk-UA" sz="3400" dirty="0" err="1" smtClean="0"/>
              <a:t>Фіз</a:t>
            </a:r>
            <a:r>
              <a:rPr lang="uk-UA" sz="3400" dirty="0" smtClean="0"/>
              <a:t> Особи було визнання протиправним і скасування рішення УКРНОІВІ. </a:t>
            </a:r>
          </a:p>
          <a:p>
            <a:pPr algn="just"/>
            <a:r>
              <a:rPr lang="uk-UA" sz="3400" b="1" i="1" dirty="0" smtClean="0">
                <a:solidFill>
                  <a:srgbClr val="35174D"/>
                </a:solidFill>
                <a:cs typeface="Arial" panose="020B0604020202020204" pitchFamily="34" charset="0"/>
              </a:rPr>
              <a:t>Верховним судом </a:t>
            </a:r>
            <a:r>
              <a:rPr lang="uk-UA" sz="3400" dirty="0" smtClean="0">
                <a:cs typeface="Arial" panose="020B0604020202020204" pitchFamily="34" charset="0"/>
              </a:rPr>
              <a:t>залишено без змін ухвали суду першої та апеляційної інстанції  про відмову у відкритті провадження. </a:t>
            </a:r>
            <a:r>
              <a:rPr lang="uk-UA" sz="3400" b="1" i="1" dirty="0" smtClean="0">
                <a:solidFill>
                  <a:srgbClr val="35174D"/>
                </a:solidFill>
                <a:cs typeface="Arial" panose="020B0604020202020204" pitchFamily="34" charset="0"/>
              </a:rPr>
              <a:t>Мотивація Верховного суду: </a:t>
            </a:r>
            <a:r>
              <a:rPr lang="uk-UA" sz="3400" dirty="0" smtClean="0">
                <a:cs typeface="Arial" panose="020B0604020202020204" pitchFamily="34" charset="0"/>
              </a:rPr>
              <a:t>з огляду на суб`єктний склад сторін (позивач є фізичною особою), цей спір не підлягає вирішенню в порядку господарського судочинства. Суди встановили, що </a:t>
            </a:r>
            <a:r>
              <a:rPr lang="uk-UA" sz="3400" u="sng" dirty="0" smtClean="0">
                <a:cs typeface="Arial" panose="020B0604020202020204" pitchFamily="34" charset="0"/>
              </a:rPr>
              <a:t>позивач звертається до суду з позовом саме як фізична особа</a:t>
            </a:r>
            <a:r>
              <a:rPr lang="uk-UA" sz="3400" dirty="0" smtClean="0">
                <a:cs typeface="Arial" panose="020B0604020202020204" pitchFamily="34" charset="0"/>
              </a:rPr>
              <a:t>, а не як суб`єкт підприємницької діяльності. Доказів того, що спірні правочини порушують права позивача, як фізичної особи-підприємця, тобто суб`єкта господарювання, матеріали справи не містять. Заявлені позовні вимоги, спрямовані на захист порушеного права саме фізичної особи, що є спором про право цивільне та має приватноправовий характер. З огляду на що дійшли висновку, що такі позовні вимоги охоплюються юрисдикцією загальних судів, визначеною частиною 1  статті 19 ЦПК України. </a:t>
            </a:r>
          </a:p>
          <a:p>
            <a:pPr marL="457200" indent="-457200" algn="just">
              <a:buFontTx/>
              <a:buChar char="-"/>
            </a:pPr>
            <a:endParaRPr lang="uk-UA" sz="3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 descr=" ">
            <a:extLst>
              <a:ext uri="{FF2B5EF4-FFF2-40B4-BE49-F238E27FC236}">
                <a16:creationId xmlns:a16="http://schemas.microsoft.com/office/drawing/2014/main" xmlns="" id="{0E4EE0B4-2F24-4711-810F-067F96498C4B}"/>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8978"/>
          <a:stretch/>
        </p:blipFill>
        <p:spPr>
          <a:xfrm rot="10800000">
            <a:off x="-138121" y="-65117"/>
            <a:ext cx="18592800" cy="8609196"/>
          </a:xfrm>
          <a:prstGeom prst="rect">
            <a:avLst/>
          </a:prstGeom>
        </p:spPr>
      </p:pic>
      <p:pic>
        <p:nvPicPr>
          <p:cNvPr id="12" name="Image 1" descr=" ">
            <a:extLst>
              <a:ext uri="{FF2B5EF4-FFF2-40B4-BE49-F238E27FC236}">
                <a16:creationId xmlns:a16="http://schemas.microsoft.com/office/drawing/2014/main" xmlns="" id="{39626207-CE36-49EB-AEBF-0E46866963E8}"/>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r="28978"/>
          <a:stretch/>
        </p:blipFill>
        <p:spPr>
          <a:xfrm rot="10800000">
            <a:off x="-3058809" y="-2149188"/>
            <a:ext cx="17325882" cy="8005564"/>
          </a:xfrm>
          <a:prstGeom prst="rect">
            <a:avLst/>
          </a:prstGeom>
        </p:spPr>
      </p:pic>
      <p:pic>
        <p:nvPicPr>
          <p:cNvPr id="21" name="Image 3" descr=" ">
            <a:extLst>
              <a:ext uri="{FF2B5EF4-FFF2-40B4-BE49-F238E27FC236}">
                <a16:creationId xmlns:a16="http://schemas.microsoft.com/office/drawing/2014/main" xmlns="" id="{7386BB07-6E69-481A-AC7B-BF0F85C160B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709248" y="12063170"/>
            <a:ext cx="2011178" cy="1302215"/>
          </a:xfrm>
          <a:prstGeom prst="rect">
            <a:avLst/>
          </a:prstGeom>
        </p:spPr>
      </p:pic>
      <p:sp>
        <p:nvSpPr>
          <p:cNvPr id="23" name="Shape 3">
            <a:extLst>
              <a:ext uri="{FF2B5EF4-FFF2-40B4-BE49-F238E27FC236}">
                <a16:creationId xmlns:a16="http://schemas.microsoft.com/office/drawing/2014/main" xmlns="" id="{651258DA-67FD-42FE-8DE8-52725346AB0D}"/>
              </a:ext>
            </a:extLst>
          </p:cNvPr>
          <p:cNvSpPr/>
          <p:nvPr/>
        </p:nvSpPr>
        <p:spPr>
          <a:xfrm>
            <a:off x="5446109" y="13093574"/>
            <a:ext cx="317540" cy="317500"/>
          </a:xfrm>
          <a:prstGeom prst="ellipse">
            <a:avLst/>
          </a:prstGeom>
          <a:solidFill>
            <a:srgbClr val="FABB47">
              <a:alpha val="100000"/>
            </a:srgbClr>
          </a:solidFill>
          <a:ln/>
        </p:spPr>
      </p:sp>
      <p:pic>
        <p:nvPicPr>
          <p:cNvPr id="24" name="Image 6" descr=" ">
            <a:extLst>
              <a:ext uri="{FF2B5EF4-FFF2-40B4-BE49-F238E27FC236}">
                <a16:creationId xmlns:a16="http://schemas.microsoft.com/office/drawing/2014/main" xmlns="" id="{640B6E5A-68D3-4019-8C87-7916DD98503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870105" y="342572"/>
            <a:ext cx="540946" cy="540879"/>
          </a:xfrm>
          <a:prstGeom prst="rect">
            <a:avLst/>
          </a:prstGeom>
        </p:spPr>
      </p:pic>
      <p:pic>
        <p:nvPicPr>
          <p:cNvPr id="25" name="Image 14" descr=" ">
            <a:extLst>
              <a:ext uri="{FF2B5EF4-FFF2-40B4-BE49-F238E27FC236}">
                <a16:creationId xmlns:a16="http://schemas.microsoft.com/office/drawing/2014/main" xmlns="" id="{B0B43C07-F68B-4905-99CB-F5E05FD5C08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75862" y="173921"/>
            <a:ext cx="1921934" cy="1701800"/>
          </a:xfrm>
          <a:prstGeom prst="rect">
            <a:avLst/>
          </a:prstGeom>
        </p:spPr>
      </p:pic>
      <p:sp>
        <p:nvSpPr>
          <p:cNvPr id="26" name="TextBox 25">
            <a:extLst>
              <a:ext uri="{FF2B5EF4-FFF2-40B4-BE49-F238E27FC236}">
                <a16:creationId xmlns:a16="http://schemas.microsoft.com/office/drawing/2014/main" xmlns="" id="{9E4F0692-4190-4331-852C-5DFCD0F12950}"/>
              </a:ext>
            </a:extLst>
          </p:cNvPr>
          <p:cNvSpPr txBox="1"/>
          <p:nvPr/>
        </p:nvSpPr>
        <p:spPr>
          <a:xfrm>
            <a:off x="1066651" y="1997475"/>
            <a:ext cx="22646993" cy="1138773"/>
          </a:xfrm>
          <a:prstGeom prst="rect">
            <a:avLst/>
          </a:prstGeom>
          <a:noFill/>
        </p:spPr>
        <p:txBody>
          <a:bodyPr wrap="square">
            <a:spAutoFit/>
          </a:bodyPr>
          <a:lstStyle/>
          <a:p>
            <a:pPr algn="ctr"/>
            <a:r>
              <a:rPr lang="uk-UA" sz="3200" b="1" dirty="0">
                <a:solidFill>
                  <a:srgbClr val="5C2986"/>
                </a:solidFill>
                <a:ea typeface="Calibri" panose="020F0502020204030204" pitchFamily="34" charset="0"/>
                <a:cs typeface="Arial" panose="020B0604020202020204" pitchFamily="34" charset="0"/>
              </a:rPr>
              <a:t>Тенденції розгляду ІР справ</a:t>
            </a:r>
            <a:r>
              <a:rPr lang="uk-UA" sz="3600" b="1" dirty="0">
                <a:solidFill>
                  <a:srgbClr val="5C2986"/>
                </a:solidFill>
                <a:ea typeface="Calibri" panose="020F0502020204030204" pitchFamily="34" charset="0"/>
                <a:cs typeface="Arial" panose="020B0604020202020204" pitchFamily="34" charset="0"/>
              </a:rPr>
              <a:t>: ЦІКАВИЙ КЕЙС щодо необхідності встановлення охоронюваного законом інтересу</a:t>
            </a:r>
          </a:p>
          <a:p>
            <a:pPr algn="ctr"/>
            <a:endParaRPr lang="ru-RU" sz="3200" b="1" dirty="0">
              <a:cs typeface="Arial" panose="020B0604020202020204" pitchFamily="34" charset="0"/>
            </a:endParaRPr>
          </a:p>
        </p:txBody>
      </p:sp>
      <p:sp>
        <p:nvSpPr>
          <p:cNvPr id="27" name="TextBox 26">
            <a:extLst>
              <a:ext uri="{FF2B5EF4-FFF2-40B4-BE49-F238E27FC236}">
                <a16:creationId xmlns:a16="http://schemas.microsoft.com/office/drawing/2014/main" xmlns="" id="{4DF1DCF4-BBF0-4699-B13D-9416CC7F00F7}"/>
              </a:ext>
            </a:extLst>
          </p:cNvPr>
          <p:cNvSpPr txBox="1"/>
          <p:nvPr/>
        </p:nvSpPr>
        <p:spPr>
          <a:xfrm>
            <a:off x="914400" y="3465440"/>
            <a:ext cx="21602700" cy="12803505"/>
          </a:xfrm>
          <a:prstGeom prst="rect">
            <a:avLst/>
          </a:prstGeom>
          <a:noFill/>
        </p:spPr>
        <p:txBody>
          <a:bodyPr wrap="square">
            <a:spAutoFit/>
          </a:bodyPr>
          <a:lstStyle/>
          <a:p>
            <a:pPr algn="just"/>
            <a:r>
              <a:rPr lang="ru-RU" sz="2800" b="1" dirty="0">
                <a:cs typeface="Arial" panose="020B0604020202020204" pitchFamily="34" charset="0"/>
              </a:rPr>
              <a:t>Постанова ВС </a:t>
            </a:r>
            <a:r>
              <a:rPr lang="ru-RU" sz="2800" b="1" dirty="0" err="1">
                <a:cs typeface="Arial" panose="020B0604020202020204" pitchFamily="34" charset="0"/>
              </a:rPr>
              <a:t>від</a:t>
            </a:r>
            <a:r>
              <a:rPr lang="ru-RU" sz="2800" b="1" dirty="0">
                <a:cs typeface="Arial" panose="020B0604020202020204" pitchFamily="34" charset="0"/>
              </a:rPr>
              <a:t> 04 </a:t>
            </a:r>
            <a:r>
              <a:rPr lang="ru-RU" sz="2800" b="1" dirty="0" err="1">
                <a:cs typeface="Arial" panose="020B0604020202020204" pitchFamily="34" charset="0"/>
              </a:rPr>
              <a:t>квітня</a:t>
            </a:r>
            <a:r>
              <a:rPr lang="ru-RU" sz="2800" b="1" dirty="0">
                <a:cs typeface="Arial" panose="020B0604020202020204" pitchFamily="34" charset="0"/>
              </a:rPr>
              <a:t> 2024 року у </a:t>
            </a:r>
            <a:r>
              <a:rPr lang="ru-RU" sz="2800" b="1" dirty="0" err="1">
                <a:cs typeface="Arial" panose="020B0604020202020204" pitchFamily="34" charset="0"/>
              </a:rPr>
              <a:t>справі</a:t>
            </a:r>
            <a:r>
              <a:rPr lang="ru-RU" sz="2800" b="1" dirty="0">
                <a:cs typeface="Arial" panose="020B0604020202020204" pitchFamily="34" charset="0"/>
              </a:rPr>
              <a:t> № 910/21780/214, про </a:t>
            </a:r>
            <a:r>
              <a:rPr lang="ru-RU" sz="2800" b="1" dirty="0" err="1">
                <a:cs typeface="Arial" panose="020B0604020202020204" pitchFamily="34" charset="0"/>
              </a:rPr>
              <a:t>визнання</a:t>
            </a:r>
            <a:r>
              <a:rPr lang="ru-RU" sz="2800" b="1" dirty="0">
                <a:cs typeface="Arial" panose="020B0604020202020204" pitchFamily="34" charset="0"/>
              </a:rPr>
              <a:t> </a:t>
            </a:r>
            <a:r>
              <a:rPr lang="ru-RU" sz="2800" b="1" dirty="0" err="1">
                <a:cs typeface="Arial" panose="020B0604020202020204" pitchFamily="34" charset="0"/>
              </a:rPr>
              <a:t>недійсним</a:t>
            </a:r>
            <a:r>
              <a:rPr lang="ru-RU" sz="2800" b="1" dirty="0">
                <a:cs typeface="Arial" panose="020B0604020202020204" pitchFamily="34" charset="0"/>
              </a:rPr>
              <a:t> </a:t>
            </a:r>
            <a:r>
              <a:rPr lang="ru-RU" sz="2800" b="1" dirty="0" err="1">
                <a:cs typeface="Arial" panose="020B0604020202020204" pitchFamily="34" charset="0"/>
              </a:rPr>
              <a:t>повністю</a:t>
            </a:r>
            <a:r>
              <a:rPr lang="ru-RU" sz="2800" b="1" dirty="0">
                <a:cs typeface="Arial" panose="020B0604020202020204" pitchFamily="34" charset="0"/>
              </a:rPr>
              <a:t> права </a:t>
            </a:r>
            <a:r>
              <a:rPr lang="ru-RU" sz="2800" b="1" dirty="0" err="1">
                <a:cs typeface="Arial" panose="020B0604020202020204" pitchFamily="34" charset="0"/>
              </a:rPr>
              <a:t>інтелектуальної</a:t>
            </a:r>
            <a:r>
              <a:rPr lang="ru-RU" sz="2800" b="1" dirty="0">
                <a:cs typeface="Arial" panose="020B0604020202020204" pitchFamily="34" charset="0"/>
              </a:rPr>
              <a:t> </a:t>
            </a:r>
            <a:r>
              <a:rPr lang="ru-RU" sz="2800" b="1" dirty="0" err="1">
                <a:cs typeface="Arial" panose="020B0604020202020204" pitchFamily="34" charset="0"/>
              </a:rPr>
              <a:t>власності</a:t>
            </a:r>
            <a:r>
              <a:rPr lang="ru-RU" sz="2800" b="1" dirty="0">
                <a:cs typeface="Arial" panose="020B0604020202020204" pitchFamily="34" charset="0"/>
              </a:rPr>
              <a:t> на </a:t>
            </a:r>
            <a:r>
              <a:rPr lang="ru-RU" sz="2800" b="1" dirty="0" err="1">
                <a:cs typeface="Arial" panose="020B0604020202020204" pitchFamily="34" charset="0"/>
              </a:rPr>
              <a:t>винахід</a:t>
            </a:r>
            <a:r>
              <a:rPr lang="ru-RU" sz="2800" b="1" dirty="0">
                <a:cs typeface="Arial" panose="020B0604020202020204" pitchFamily="34" charset="0"/>
              </a:rPr>
              <a:t>, </a:t>
            </a:r>
            <a:r>
              <a:rPr lang="ru-RU" sz="2800" b="1" dirty="0" err="1">
                <a:cs typeface="Arial" panose="020B0604020202020204" pitchFamily="34" charset="0"/>
              </a:rPr>
              <a:t>позивач</a:t>
            </a:r>
            <a:r>
              <a:rPr lang="ru-RU" sz="2800" b="1" dirty="0">
                <a:cs typeface="Arial" panose="020B0604020202020204" pitchFamily="34" charset="0"/>
              </a:rPr>
              <a:t> -  </a:t>
            </a:r>
            <a:r>
              <a:rPr lang="ru-RU" sz="2800" b="1" dirty="0" err="1">
                <a:cs typeface="Arial" panose="020B0604020202020204" pitchFamily="34" charset="0"/>
              </a:rPr>
              <a:t>Благодійна</a:t>
            </a:r>
            <a:r>
              <a:rPr lang="ru-RU" sz="2800" b="1" dirty="0">
                <a:cs typeface="Arial" panose="020B0604020202020204" pitchFamily="34" charset="0"/>
              </a:rPr>
              <a:t> </a:t>
            </a:r>
            <a:r>
              <a:rPr lang="ru-RU" sz="2800" b="1" dirty="0" err="1">
                <a:cs typeface="Arial" panose="020B0604020202020204" pitchFamily="34" charset="0"/>
              </a:rPr>
              <a:t>Організація</a:t>
            </a:r>
            <a:r>
              <a:rPr lang="ru-RU" sz="2800" b="1" dirty="0">
                <a:cs typeface="Arial" panose="020B0604020202020204" pitchFamily="34" charset="0"/>
              </a:rPr>
              <a:t> "</a:t>
            </a:r>
            <a:r>
              <a:rPr lang="ru-RU" sz="2800" b="1" dirty="0" err="1">
                <a:cs typeface="Arial" panose="020B0604020202020204" pitchFamily="34" charset="0"/>
              </a:rPr>
              <a:t>Всеукраїнська</a:t>
            </a:r>
            <a:r>
              <a:rPr lang="ru-RU" sz="2800" b="1" dirty="0">
                <a:cs typeface="Arial" panose="020B0604020202020204" pitchFamily="34" charset="0"/>
              </a:rPr>
              <a:t> мережа людей, </a:t>
            </a:r>
            <a:r>
              <a:rPr lang="ru-RU" sz="2800" b="1" dirty="0" err="1">
                <a:cs typeface="Arial" panose="020B0604020202020204" pitchFamily="34" charset="0"/>
              </a:rPr>
              <a:t>які</a:t>
            </a:r>
            <a:r>
              <a:rPr lang="ru-RU" sz="2800" b="1" dirty="0">
                <a:cs typeface="Arial" panose="020B0604020202020204" pitchFamily="34" charset="0"/>
              </a:rPr>
              <a:t> </a:t>
            </a:r>
            <a:r>
              <a:rPr lang="ru-RU" sz="2800" b="1" dirty="0" err="1">
                <a:cs typeface="Arial" panose="020B0604020202020204" pitchFamily="34" charset="0"/>
              </a:rPr>
              <a:t>живуть</a:t>
            </a:r>
            <a:r>
              <a:rPr lang="ru-RU" sz="2800" b="1" dirty="0">
                <a:cs typeface="Arial" panose="020B0604020202020204" pitchFamily="34" charset="0"/>
              </a:rPr>
              <a:t> з ВІЛ/СНІД" </a:t>
            </a:r>
            <a:endParaRPr lang="ru-RU" sz="2800" b="1" dirty="0" smtClean="0">
              <a:cs typeface="Arial" panose="020B0604020202020204" pitchFamily="34" charset="0"/>
            </a:endParaRPr>
          </a:p>
          <a:p>
            <a:pPr algn="just"/>
            <a:endParaRPr lang="ru-RU" sz="2800" b="1" dirty="0">
              <a:cs typeface="Arial" panose="020B0604020202020204" pitchFamily="34" charset="0"/>
            </a:endParaRPr>
          </a:p>
          <a:p>
            <a:pPr algn="just"/>
            <a:r>
              <a:rPr lang="uk-UA" sz="3000" i="1" dirty="0" smtClean="0"/>
              <a:t>Верховний суд касаційну скаргу Благодійної організації "Всеукраїнська мережа людей, які живуть з ВІЛ/СНІД" залишив без задоволення, а рішення судів попередніх інстанцій про відмову у задоволенні позову -  залишив без змін. </a:t>
            </a:r>
          </a:p>
          <a:p>
            <a:pPr algn="just"/>
            <a:r>
              <a:rPr lang="uk-UA" sz="3600" b="1" dirty="0" smtClean="0">
                <a:solidFill>
                  <a:srgbClr val="5C2986"/>
                </a:solidFill>
                <a:ea typeface="Calibri" panose="020F0502020204030204" pitchFamily="34" charset="0"/>
                <a:cs typeface="Arial" panose="020B0604020202020204" pitchFamily="34" charset="0"/>
              </a:rPr>
              <a:t>Мотивація</a:t>
            </a:r>
            <a:r>
              <a:rPr lang="uk-UA" sz="3000" dirty="0" smtClean="0"/>
              <a:t> – підставою для звернення до суду </a:t>
            </a:r>
            <a:r>
              <a:rPr lang="uk-UA" sz="3000" i="1" dirty="0" smtClean="0"/>
              <a:t>є наявність порушеного права (охоронюваного законом інтересу), </a:t>
            </a:r>
            <a:r>
              <a:rPr lang="uk-UA" sz="3000" dirty="0" smtClean="0"/>
              <a:t>і таке звернення здійснюється особою, котрій це право належить, і саме з метою його захисту. Відсутність обставин, які б підтверджували наявність порушення права особи, за захистом якого вона звернулася, чи охоронюваного законом інтересу, є самостійною підставою для відмови у задоволенні такого позову. </a:t>
            </a:r>
          </a:p>
          <a:p>
            <a:pPr algn="just"/>
            <a:r>
              <a:rPr lang="uk-UA" sz="3000" dirty="0" smtClean="0"/>
              <a:t>Верховний суд дійшов висновку, що </a:t>
            </a:r>
            <a:r>
              <a:rPr lang="uk-UA" sz="3000" b="1" dirty="0" smtClean="0"/>
              <a:t>позивач не обґрунтував свій особистий, безпосередній інтерес у вирішенні питання, що є предметом позову, не обґрунтував зв`язок між метою своєї діяльності та предметом позову, не зазначив інтереси яких саме осіб є предметом судового захисту, не зазначив у чому полягає порушення його прав та законних інтересів, </a:t>
            </a:r>
            <a:r>
              <a:rPr lang="uk-UA" sz="3000" dirty="0" smtClean="0"/>
              <a:t>враховуючи те, що головною метою діяльності позивача є здійснення, провадження та підтримка благодійної діяльності в інтересах суспільства, розвиток і підтримка українського суспільства у сфері впровадження комплексних проектів з профілактики та нерозповсюдження інфекційних та неінфекційних захворювань, що мають соціальне значення, у тому числі ВІЛ/СНІДу, а також впровадження інших благодійних програм.</a:t>
            </a:r>
            <a:endParaRPr lang="uk-UA" sz="3000" b="1" dirty="0" smtClean="0"/>
          </a:p>
          <a:p>
            <a:pPr algn="just"/>
            <a:r>
              <a:rPr lang="uk-UA" sz="3000" dirty="0" smtClean="0"/>
              <a:t>Також Верховний Суд виснував, що </a:t>
            </a:r>
            <a:r>
              <a:rPr lang="uk-UA" sz="3000" b="1" dirty="0" smtClean="0"/>
              <a:t>встановивши відсутність у позивача порушеного права чи охоронюваного законом інтересу, який підлягав би судовому захисту, суди не повинні вдаватися до правової оцінки по суті спору</a:t>
            </a:r>
            <a:r>
              <a:rPr lang="uk-UA" sz="3000" dirty="0" smtClean="0"/>
              <a:t>, встановлення обставин відповідності/невідповідності винаходу за спірним патентом умовам надання правової охорони, тому встановлення судами відсутність у позивача порушеного права чи охоронюваного законом інтересу є самостійною, достатньою підставою для відмови в позові.</a:t>
            </a:r>
          </a:p>
          <a:p>
            <a:pPr algn="just"/>
            <a:endParaRPr lang="ru-RU" sz="2800" dirty="0"/>
          </a:p>
          <a:p>
            <a:pPr algn="just"/>
            <a:endParaRPr lang="ru-RU" sz="2800" dirty="0"/>
          </a:p>
          <a:p>
            <a:pPr algn="just"/>
            <a:endParaRPr lang="ru-RU" sz="2800" dirty="0"/>
          </a:p>
          <a:p>
            <a:pPr algn="just"/>
            <a:endParaRPr lang="ru-RU" sz="2800" dirty="0"/>
          </a:p>
          <a:p>
            <a:pPr algn="just"/>
            <a:endParaRPr lang="ru-RU" sz="2800" dirty="0"/>
          </a:p>
          <a:p>
            <a:pPr algn="just"/>
            <a:endParaRPr lang="ru-RU" sz="2800" dirty="0"/>
          </a:p>
          <a:p>
            <a:pPr algn="just"/>
            <a:endParaRPr lang="ru-RU" sz="2800" dirty="0"/>
          </a:p>
        </p:txBody>
      </p:sp>
      <p:sp>
        <p:nvSpPr>
          <p:cNvPr id="7" name="Прямокутник: округлені кути 6">
            <a:extLst>
              <a:ext uri="{FF2B5EF4-FFF2-40B4-BE49-F238E27FC236}">
                <a16:creationId xmlns:a16="http://schemas.microsoft.com/office/drawing/2014/main" xmlns="" id="{BE85B860-766E-4FAC-BC63-DADBE543DEED}"/>
              </a:ext>
            </a:extLst>
          </p:cNvPr>
          <p:cNvSpPr/>
          <p:nvPr/>
        </p:nvSpPr>
        <p:spPr>
          <a:xfrm>
            <a:off x="84669" y="3152590"/>
            <a:ext cx="23635757" cy="1111137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TextBox 15">
            <a:extLst>
              <a:ext uri="{FF2B5EF4-FFF2-40B4-BE49-F238E27FC236}">
                <a16:creationId xmlns:a16="http://schemas.microsoft.com/office/drawing/2014/main" xmlns="" id="{6F525C9B-3CD4-4D7E-80C4-F52E4DAD8F9F}"/>
              </a:ext>
            </a:extLst>
          </p:cNvPr>
          <p:cNvSpPr txBox="1"/>
          <p:nvPr/>
        </p:nvSpPr>
        <p:spPr>
          <a:xfrm>
            <a:off x="15972919" y="576938"/>
            <a:ext cx="7458073" cy="619272"/>
          </a:xfrm>
          <a:prstGeom prst="rect">
            <a:avLst/>
          </a:prstGeom>
          <a:noFill/>
        </p:spPr>
        <p:txBody>
          <a:bodyPr wrap="square">
            <a:spAutoFit/>
          </a:bodyPr>
          <a:lstStyle/>
          <a:p>
            <a:pPr algn="ctr">
              <a:lnSpc>
                <a:spcPct val="107000"/>
              </a:lnSpc>
              <a:spcAft>
                <a:spcPts val="800"/>
              </a:spcAft>
            </a:pPr>
            <a:r>
              <a:rPr lang="uk-UA" sz="3200" b="1" dirty="0">
                <a:solidFill>
                  <a:srgbClr val="5C2986"/>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0422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descr=" "/>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0903" y="146974"/>
            <a:ext cx="11771159" cy="6438826"/>
          </a:xfrm>
          <a:prstGeom prst="rect">
            <a:avLst/>
          </a:prstGeom>
        </p:spPr>
      </p:pic>
      <p:pic>
        <p:nvPicPr>
          <p:cNvPr id="2" name="Image 0" descr=" "/>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7074481" y="0"/>
            <a:ext cx="7312567" cy="8649568"/>
          </a:xfrm>
          <a:prstGeom prst="rect">
            <a:avLst/>
          </a:prstGeom>
        </p:spPr>
      </p:pic>
      <p:pic>
        <p:nvPicPr>
          <p:cNvPr id="3" name="Image 1" descr=" "/>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6966505" y="0"/>
            <a:ext cx="7420543" cy="8257877"/>
          </a:xfrm>
          <a:prstGeom prst="rect">
            <a:avLst/>
          </a:prstGeom>
        </p:spPr>
      </p:pic>
      <p:pic>
        <p:nvPicPr>
          <p:cNvPr id="5" name="Image 3" descr=" "/>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0472" y="146974"/>
            <a:ext cx="11771159" cy="4200438"/>
          </a:xfrm>
          <a:prstGeom prst="rect">
            <a:avLst/>
          </a:prstGeom>
        </p:spPr>
      </p:pic>
      <p:sp>
        <p:nvSpPr>
          <p:cNvPr id="6" name="Shape 0"/>
          <p:cNvSpPr/>
          <p:nvPr/>
        </p:nvSpPr>
        <p:spPr>
          <a:xfrm>
            <a:off x="1200945" y="2804443"/>
            <a:ext cx="317540" cy="317500"/>
          </a:xfrm>
          <a:prstGeom prst="ellipse">
            <a:avLst/>
          </a:prstGeom>
          <a:solidFill>
            <a:srgbClr val="E5E8ED">
              <a:alpha val="100000"/>
            </a:srgbClr>
          </a:solidFill>
          <a:ln/>
        </p:spPr>
      </p:sp>
      <p:pic>
        <p:nvPicPr>
          <p:cNvPr id="42" name="Image 18" descr=" "/>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2327181" y="12562610"/>
            <a:ext cx="1781328" cy="1153389"/>
          </a:xfrm>
          <a:prstGeom prst="rect">
            <a:avLst/>
          </a:prstGeom>
        </p:spPr>
      </p:pic>
      <p:sp>
        <p:nvSpPr>
          <p:cNvPr id="46" name="Shape 22"/>
          <p:cNvSpPr/>
          <p:nvPr/>
        </p:nvSpPr>
        <p:spPr>
          <a:xfrm>
            <a:off x="695987" y="9996223"/>
            <a:ext cx="317540" cy="317500"/>
          </a:xfrm>
          <a:prstGeom prst="ellipse">
            <a:avLst/>
          </a:prstGeom>
          <a:solidFill>
            <a:srgbClr val="FABB47">
              <a:alpha val="100000"/>
            </a:srgbClr>
          </a:solidFill>
          <a:ln/>
        </p:spPr>
      </p:sp>
      <p:sp>
        <p:nvSpPr>
          <p:cNvPr id="52" name="TextBox 51">
            <a:extLst>
              <a:ext uri="{FF2B5EF4-FFF2-40B4-BE49-F238E27FC236}">
                <a16:creationId xmlns:a16="http://schemas.microsoft.com/office/drawing/2014/main" xmlns="" id="{BFAF563A-8281-408B-B059-62264AE124F0}"/>
              </a:ext>
            </a:extLst>
          </p:cNvPr>
          <p:cNvSpPr txBox="1"/>
          <p:nvPr/>
        </p:nvSpPr>
        <p:spPr>
          <a:xfrm>
            <a:off x="1626461" y="2889937"/>
            <a:ext cx="20724684" cy="1569660"/>
          </a:xfrm>
          <a:prstGeom prst="rect">
            <a:avLst/>
          </a:prstGeom>
          <a:noFill/>
        </p:spPr>
        <p:txBody>
          <a:bodyPr wrap="square">
            <a:spAutoFit/>
          </a:bodyPr>
          <a:lstStyle/>
          <a:p>
            <a:pPr algn="just"/>
            <a:endParaRPr lang="uk-UA" sz="3200" dirty="0"/>
          </a:p>
          <a:p>
            <a:pPr algn="just"/>
            <a:endParaRPr lang="uk-UA" sz="3200" dirty="0"/>
          </a:p>
          <a:p>
            <a:pPr algn="just"/>
            <a:endParaRPr lang="uk-UA" sz="3200" dirty="0"/>
          </a:p>
        </p:txBody>
      </p:sp>
      <p:pic>
        <p:nvPicPr>
          <p:cNvPr id="53" name="Image 7" descr=" ">
            <a:extLst>
              <a:ext uri="{FF2B5EF4-FFF2-40B4-BE49-F238E27FC236}">
                <a16:creationId xmlns:a16="http://schemas.microsoft.com/office/drawing/2014/main" xmlns="" id="{D13ED7E8-DBA6-4F0F-B1C6-56604FDC8DF5}"/>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5524846" y="507104"/>
            <a:ext cx="540946" cy="540879"/>
          </a:xfrm>
          <a:prstGeom prst="rect">
            <a:avLst/>
          </a:prstGeom>
        </p:spPr>
      </p:pic>
      <p:pic>
        <p:nvPicPr>
          <p:cNvPr id="58" name="Image 7" descr=" ">
            <a:extLst>
              <a:ext uri="{FF2B5EF4-FFF2-40B4-BE49-F238E27FC236}">
                <a16:creationId xmlns:a16="http://schemas.microsoft.com/office/drawing/2014/main" xmlns="" id="{328D32B3-6361-440C-89E2-FE48E146153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9750332" y="12773349"/>
            <a:ext cx="540946" cy="540879"/>
          </a:xfrm>
          <a:prstGeom prst="rect">
            <a:avLst/>
          </a:prstGeom>
        </p:spPr>
      </p:pic>
      <p:sp>
        <p:nvSpPr>
          <p:cNvPr id="59" name="Shape 22">
            <a:extLst>
              <a:ext uri="{FF2B5EF4-FFF2-40B4-BE49-F238E27FC236}">
                <a16:creationId xmlns:a16="http://schemas.microsoft.com/office/drawing/2014/main" xmlns="" id="{4D6BDF24-F44C-4606-B8E7-9FFEFD63644D}"/>
              </a:ext>
            </a:extLst>
          </p:cNvPr>
          <p:cNvSpPr/>
          <p:nvPr/>
        </p:nvSpPr>
        <p:spPr>
          <a:xfrm>
            <a:off x="20617133" y="5407185"/>
            <a:ext cx="317540" cy="317500"/>
          </a:xfrm>
          <a:prstGeom prst="ellipse">
            <a:avLst/>
          </a:prstGeom>
          <a:solidFill>
            <a:srgbClr val="FABB47">
              <a:alpha val="100000"/>
            </a:srgbClr>
          </a:solidFill>
          <a:ln/>
        </p:spPr>
      </p:sp>
      <p:sp>
        <p:nvSpPr>
          <p:cNvPr id="60" name="Shape 22">
            <a:extLst>
              <a:ext uri="{FF2B5EF4-FFF2-40B4-BE49-F238E27FC236}">
                <a16:creationId xmlns:a16="http://schemas.microsoft.com/office/drawing/2014/main" xmlns="" id="{5D3C39F8-1257-4594-87EB-7B99AFC567AC}"/>
              </a:ext>
            </a:extLst>
          </p:cNvPr>
          <p:cNvSpPr/>
          <p:nvPr/>
        </p:nvSpPr>
        <p:spPr>
          <a:xfrm>
            <a:off x="342914" y="5248435"/>
            <a:ext cx="317540" cy="317500"/>
          </a:xfrm>
          <a:prstGeom prst="ellipse">
            <a:avLst/>
          </a:prstGeom>
          <a:solidFill>
            <a:srgbClr val="FABB47">
              <a:alpha val="100000"/>
            </a:srgbClr>
          </a:solidFill>
          <a:ln/>
        </p:spPr>
      </p:sp>
      <p:sp>
        <p:nvSpPr>
          <p:cNvPr id="7" name="Прямоугольник 6"/>
          <p:cNvSpPr/>
          <p:nvPr/>
        </p:nvSpPr>
        <p:spPr>
          <a:xfrm>
            <a:off x="2256442" y="1937658"/>
            <a:ext cx="20202679" cy="9879628"/>
          </a:xfrm>
          <a:prstGeom prst="rect">
            <a:avLst/>
          </a:prstGeom>
        </p:spPr>
        <p:txBody>
          <a:bodyPr wrap="square">
            <a:spAutoFit/>
          </a:bodyPr>
          <a:lstStyle/>
          <a:p>
            <a:pPr marL="571500" indent="-571500" algn="just">
              <a:buFontTx/>
              <a:buChar char="-"/>
            </a:pPr>
            <a:endParaRPr lang="uk-UA" sz="3200" b="1" i="1" dirty="0" smtClean="0">
              <a:solidFill>
                <a:srgbClr val="FF0000"/>
              </a:solidFill>
              <a:latin typeface="Arial" panose="020B0604020202020204" pitchFamily="34" charset="0"/>
              <a:cs typeface="Arial" panose="020B0604020202020204" pitchFamily="34" charset="0"/>
            </a:endParaRPr>
          </a:p>
          <a:p>
            <a:pPr marL="571500" indent="-571500" algn="just">
              <a:buFontTx/>
              <a:buChar char="-"/>
            </a:pPr>
            <a:r>
              <a:rPr lang="uk-UA" sz="3600" b="1" dirty="0">
                <a:solidFill>
                  <a:srgbClr val="5C2986"/>
                </a:solidFill>
                <a:ea typeface="Calibri" panose="020F0502020204030204" pitchFamily="34" charset="0"/>
                <a:cs typeface="Arial" panose="020B0604020202020204" pitchFamily="34" charset="0"/>
              </a:rPr>
              <a:t>Тенденції розгляду ІР справ: судова практика щодо </a:t>
            </a:r>
            <a:r>
              <a:rPr lang="uk-UA" sz="3600" b="1" dirty="0" smtClean="0">
                <a:solidFill>
                  <a:srgbClr val="5C2986"/>
                </a:solidFill>
                <a:ea typeface="Calibri" panose="020F0502020204030204" pitchFamily="34" charset="0"/>
                <a:cs typeface="Arial" panose="020B0604020202020204" pitchFamily="34" charset="0"/>
              </a:rPr>
              <a:t>неналежного суб'єктного складу сторін</a:t>
            </a:r>
            <a:endParaRPr lang="uk-UA" sz="3600" b="1" dirty="0">
              <a:solidFill>
                <a:srgbClr val="5C2986"/>
              </a:solidFill>
              <a:ea typeface="Calibri" panose="020F0502020204030204" pitchFamily="34" charset="0"/>
              <a:cs typeface="Arial" panose="020B0604020202020204" pitchFamily="34" charset="0"/>
            </a:endParaRPr>
          </a:p>
          <a:p>
            <a:pPr marL="571500" indent="-571500" algn="just">
              <a:buFontTx/>
              <a:buChar char="-"/>
            </a:pPr>
            <a:endParaRPr lang="uk-UA" sz="3200" b="1" i="1" dirty="0" smtClean="0">
              <a:solidFill>
                <a:srgbClr val="FF0000"/>
              </a:solidFill>
              <a:cs typeface="Arial" panose="020B0604020202020204" pitchFamily="34" charset="0"/>
            </a:endParaRPr>
          </a:p>
          <a:p>
            <a:pPr algn="just"/>
            <a:r>
              <a:rPr lang="uk-UA" sz="3600" b="1" i="1" dirty="0" smtClean="0">
                <a:solidFill>
                  <a:srgbClr val="FF0000"/>
                </a:solidFill>
                <a:cs typeface="Arial" panose="020B0604020202020204" pitchFamily="34" charset="0"/>
              </a:rPr>
              <a:t>Постанова Верховного суду від 20 вересня 2024 р. у справі № 760/20934/18 - </a:t>
            </a:r>
            <a:r>
              <a:rPr lang="uk-UA" sz="3600" dirty="0"/>
              <a:t>у справі про визнання ТМ добре відомою в Україні </a:t>
            </a:r>
            <a:r>
              <a:rPr lang="uk-UA" sz="3600" dirty="0" smtClean="0"/>
              <a:t>- змінено постанову апеляційного суду з мотивів відмови у позові із залишенням такими мотивами - </a:t>
            </a:r>
            <a:r>
              <a:rPr lang="uk-UA" sz="3600" b="1" i="1" dirty="0" smtClean="0"/>
              <a:t>неналежний суб`єктний склад сторін</a:t>
            </a:r>
            <a:r>
              <a:rPr lang="uk-UA" sz="3600" dirty="0" smtClean="0"/>
              <a:t>.</a:t>
            </a:r>
          </a:p>
          <a:p>
            <a:pPr algn="just"/>
            <a:endParaRPr lang="uk-UA" sz="3600" dirty="0" smtClean="0"/>
          </a:p>
          <a:p>
            <a:pPr algn="just"/>
            <a:r>
              <a:rPr lang="uk-UA" sz="3600" b="1" dirty="0">
                <a:solidFill>
                  <a:srgbClr val="5C2986"/>
                </a:solidFill>
                <a:ea typeface="Calibri" panose="020F0502020204030204" pitchFamily="34" charset="0"/>
                <a:cs typeface="Arial" panose="020B0604020202020204" pitchFamily="34" charset="0"/>
              </a:rPr>
              <a:t>Мотивація Верховного суду: </a:t>
            </a:r>
            <a:r>
              <a:rPr lang="uk-UA" sz="3600" dirty="0" smtClean="0"/>
              <a:t>апеляційний суд встановивши, що рішенням суду першої інстанції, в частині, яка була предметом апеляційного перегляду, вирішено питання про охоронювані законом інтереси ПрАТ, </a:t>
            </a:r>
            <a:r>
              <a:rPr lang="uk-UA" sz="3600" u="sng" dirty="0" smtClean="0"/>
              <a:t>яке не брало участі у справі в суді першої інстанції </a:t>
            </a:r>
            <a:r>
              <a:rPr lang="uk-UA" sz="3600" dirty="0" smtClean="0"/>
              <a:t>правильно скасував вказане рішення суду та ухвалив нове судове рішення про відмову у задоволенні позову. </a:t>
            </a:r>
            <a:r>
              <a:rPr lang="uk-UA" sz="3600" b="1" dirty="0" smtClean="0"/>
              <a:t> </a:t>
            </a:r>
          </a:p>
          <a:p>
            <a:pPr algn="just"/>
            <a:r>
              <a:rPr lang="uk-UA" sz="3600" dirty="0" smtClean="0"/>
              <a:t>Однак при цьому свої висновки про відмову у позову апеляційний суд мотивував не тільки неналежним суб`єктним складом учасників справи, а й зробив висновки по суті заявленого спору щодо доведеності позовних вимог.</a:t>
            </a:r>
            <a:r>
              <a:rPr lang="uk-UA" sz="3600" b="1" dirty="0" smtClean="0"/>
              <a:t> </a:t>
            </a:r>
          </a:p>
          <a:p>
            <a:pPr algn="just"/>
            <a:r>
              <a:rPr lang="uk-UA" sz="3600" dirty="0" smtClean="0"/>
              <a:t>Натомість висновки суду по суті спору мають бути зроблені за належного суб`єктного складу її сторін, на що неодноразово звертав увагу Верховний Суд  </a:t>
            </a:r>
            <a:r>
              <a:rPr lang="uk-UA" sz="3600" i="1" dirty="0" smtClean="0"/>
              <a:t>(</a:t>
            </a:r>
            <a:r>
              <a:rPr lang="uk-UA" sz="3600" i="1" dirty="0"/>
              <a:t>подібні за змістом постанови Верховного Суду від 23 червня 2022 року у справі № 344/1762/17,твід 08 листопада 2023 року у справі № 940/495/22)</a:t>
            </a:r>
          </a:p>
          <a:p>
            <a:pPr algn="just"/>
            <a:endParaRPr lang="uk-UA" sz="32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905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1">
    <p:bg>
      <p:bgPr>
        <a:solidFill>
          <a:srgbClr val="FABB47"/>
        </a:solidFill>
        <a:effectLst/>
      </p:bgPr>
    </p:bg>
    <p:spTree>
      <p:nvGrpSpPr>
        <p:cNvPr id="1" name=""/>
        <p:cNvGrpSpPr/>
        <p:nvPr/>
      </p:nvGrpSpPr>
      <p:grpSpPr>
        <a:xfrm>
          <a:off x="0" y="0"/>
          <a:ext cx="0" cy="0"/>
          <a:chOff x="0" y="0"/>
          <a:chExt cx="0" cy="0"/>
        </a:xfrm>
      </p:grpSpPr>
      <p:sp>
        <p:nvSpPr>
          <p:cNvPr id="7" name="Shape 2"/>
          <p:cNvSpPr/>
          <p:nvPr/>
        </p:nvSpPr>
        <p:spPr>
          <a:xfrm>
            <a:off x="2053676" y="11875294"/>
            <a:ext cx="14962413" cy="723257"/>
          </a:xfrm>
          <a:prstGeom prst="rect">
            <a:avLst/>
          </a:prstGeom>
          <a:noFill/>
          <a:ln/>
        </p:spPr>
      </p:sp>
      <p:sp>
        <p:nvSpPr>
          <p:cNvPr id="10" name="Shape 4"/>
          <p:cNvSpPr/>
          <p:nvPr/>
        </p:nvSpPr>
        <p:spPr>
          <a:xfrm>
            <a:off x="2053676" y="9640094"/>
            <a:ext cx="6235272" cy="1092200"/>
          </a:xfrm>
          <a:prstGeom prst="rect">
            <a:avLst/>
          </a:prstGeom>
          <a:noFill/>
          <a:ln/>
        </p:spPr>
      </p:sp>
      <p:pic>
        <p:nvPicPr>
          <p:cNvPr id="11" name="Image 4" descr=" "/>
          <p:cNvPicPr>
            <a:picLocks noChangeAspect="1"/>
          </p:cNvPicPr>
          <p:nvPr/>
        </p:nvPicPr>
        <p:blipFill>
          <a:blip r:embed="rId3"/>
          <a:stretch>
            <a:fillRect/>
          </a:stretch>
        </p:blipFill>
        <p:spPr>
          <a:xfrm>
            <a:off x="2053676" y="9864254"/>
            <a:ext cx="643973" cy="643887"/>
          </a:xfrm>
          <a:prstGeom prst="rect">
            <a:avLst/>
          </a:prstGeom>
        </p:spPr>
      </p:pic>
      <p:pic>
        <p:nvPicPr>
          <p:cNvPr id="14" name="Image 6" descr=" "/>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7080299" y="0"/>
            <a:ext cx="7306749" cy="8647286"/>
          </a:xfrm>
          <a:prstGeom prst="rect">
            <a:avLst/>
          </a:prstGeom>
        </p:spPr>
      </p:pic>
      <p:pic>
        <p:nvPicPr>
          <p:cNvPr id="15" name="Image 7" descr=" "/>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6972323" y="0"/>
            <a:ext cx="7414725" cy="8255595"/>
          </a:xfrm>
          <a:prstGeom prst="rect">
            <a:avLst/>
          </a:prstGeom>
        </p:spPr>
      </p:pic>
      <p:pic>
        <p:nvPicPr>
          <p:cNvPr id="16" name="Image 8" descr=" "/>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0" y="0"/>
            <a:ext cx="11776976" cy="6436544"/>
          </a:xfrm>
          <a:prstGeom prst="rect">
            <a:avLst/>
          </a:prstGeom>
        </p:spPr>
      </p:pic>
      <p:pic>
        <p:nvPicPr>
          <p:cNvPr id="17" name="Image 9" descr=" "/>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7976" y="-391690"/>
            <a:ext cx="11776976" cy="5835352"/>
          </a:xfrm>
          <a:prstGeom prst="rect">
            <a:avLst/>
          </a:prstGeom>
        </p:spPr>
      </p:pic>
      <p:sp>
        <p:nvSpPr>
          <p:cNvPr id="24" name="TextBox 23">
            <a:extLst>
              <a:ext uri="{FF2B5EF4-FFF2-40B4-BE49-F238E27FC236}">
                <a16:creationId xmlns:a16="http://schemas.microsoft.com/office/drawing/2014/main" xmlns="" id="{7DB790DF-4D0B-4879-B55B-B371DDE9E133}"/>
              </a:ext>
            </a:extLst>
          </p:cNvPr>
          <p:cNvSpPr txBox="1"/>
          <p:nvPr/>
        </p:nvSpPr>
        <p:spPr>
          <a:xfrm>
            <a:off x="1219181" y="2899128"/>
            <a:ext cx="21799930" cy="11343203"/>
          </a:xfrm>
          <a:prstGeom prst="rect">
            <a:avLst/>
          </a:prstGeom>
          <a:noFill/>
        </p:spPr>
        <p:txBody>
          <a:bodyPr wrap="square">
            <a:spAutoFit/>
          </a:bodyPr>
          <a:lstStyle/>
          <a:p>
            <a:pPr algn="just"/>
            <a:r>
              <a:rPr lang="uk-UA" sz="3200" dirty="0" smtClean="0"/>
              <a:t>	</a:t>
            </a:r>
            <a:r>
              <a:rPr lang="uk-UA" sz="3200" b="1" dirty="0" smtClean="0"/>
              <a:t>У спорі про визнання недійсними прав на зареєстровані промислові зразки судами </a:t>
            </a:r>
            <a:r>
              <a:rPr lang="uk-UA" sz="3200" b="1" u="sng" dirty="0" smtClean="0"/>
              <a:t>помилково </a:t>
            </a:r>
            <a:r>
              <a:rPr lang="uk-UA" sz="3200" b="1" u="sng" dirty="0" err="1" smtClean="0"/>
              <a:t>ототожнено</a:t>
            </a:r>
            <a:r>
              <a:rPr lang="uk-UA" sz="3200" b="1" u="sng" dirty="0" smtClean="0"/>
              <a:t> </a:t>
            </a:r>
            <a:r>
              <a:rPr lang="uk-UA" sz="3200" b="1" dirty="0" smtClean="0"/>
              <a:t>територіальний принцип</a:t>
            </a:r>
            <a:r>
              <a:rPr lang="uk-UA" sz="3200" b="1" u="sng" dirty="0" smtClean="0"/>
              <a:t> </a:t>
            </a:r>
            <a:r>
              <a:rPr lang="uk-UA" sz="3200" b="1" dirty="0" smtClean="0"/>
              <a:t>правової охорони промислового зразка в Україні та «новизну» промислових зразків, яка </a:t>
            </a:r>
            <a:r>
              <a:rPr lang="uk-UA" sz="3200" b="1" u="sng" dirty="0" smtClean="0"/>
              <a:t>є екстериторіальною.</a:t>
            </a:r>
          </a:p>
          <a:p>
            <a:pPr algn="just"/>
            <a:r>
              <a:rPr lang="uk-UA" sz="3200" dirty="0" smtClean="0"/>
              <a:t>Підставою позову є невідповідність промислових зразків умовам надання правової охорони, таким як «новизна» та «індивідуальний характер».</a:t>
            </a:r>
          </a:p>
          <a:p>
            <a:pPr algn="just"/>
            <a:endParaRPr lang="uk-UA" sz="3200" dirty="0" smtClean="0"/>
          </a:p>
          <a:p>
            <a:pPr algn="just"/>
            <a:r>
              <a:rPr lang="uk-UA" sz="3200" dirty="0" smtClean="0"/>
              <a:t>	Суд касаційної інстанції на підставі системного аналізу норм Закону України «Про охорону прав на промислові зразки» дійшов висновку, що </a:t>
            </a:r>
            <a:r>
              <a:rPr lang="uk-UA" sz="3200" b="1" i="1" dirty="0" smtClean="0"/>
              <a:t>норма статті 6 Закону № 3688-XII передбачає декілька альтернативних способів доведення </a:t>
            </a:r>
            <a:r>
              <a:rPr lang="uk-UA" sz="3200" dirty="0" smtClean="0"/>
              <a:t>до загального відома промислового зразка, в тому числі у результаті здійснення державної реєстрації. Однак, державна реєстрація – це не єдиний спосіб доведення до загального відома зареєстрованого промислового зразка. У процесі встановлення новизни промислового зразка </a:t>
            </a:r>
            <a:r>
              <a:rPr lang="uk-UA" sz="3200" u="sng" dirty="0" smtClean="0"/>
              <a:t>беруться до уваги будь-які відомості, що стали загальнодоступними до дати подання заявки,</a:t>
            </a:r>
            <a:r>
              <a:rPr lang="uk-UA" sz="3200" dirty="0" smtClean="0"/>
              <a:t> а якщо заявлено пріоритет, - до дати пріоритету, і закон не обмежує джерела, які можуть свідчити про загальнодоступність відомостей, зокрема і наявність відповідних реєстрацій промислових зразків у інших країнах. Судом касаційної інстанції оспорювані рішення скасовані, а справу направлено на новий розгляд до Господарського суду міста Києва (постанова Верховного Суду у складі колегії суддів Касаційного господарського суду від 24.11.2022 у справі №910/13251/21) </a:t>
            </a:r>
          </a:p>
          <a:p>
            <a:pPr algn="just"/>
            <a:r>
              <a:rPr lang="uk-UA" sz="3200" dirty="0" smtClean="0"/>
              <a:t>	За результатами нового розгляду справи рішенням Господарського суду міста Києва від 06.07.2023, залишеним без змін постановою ПАГС від 17.10.2023, позовні вимоги задоволено повністю. Верховним Судом не знайдено підстав для скасування оскаржуваних судових рішень та ухвалення нового рішення про відмову у задоволенні позовних вимог </a:t>
            </a:r>
            <a:r>
              <a:rPr lang="uk-UA" sz="3200" i="1" dirty="0" smtClean="0"/>
              <a:t>(постанова Верховного Суду у складі Касаційного господарського суду від 06.02.2024 у справі № 910/13251/21).</a:t>
            </a:r>
          </a:p>
          <a:p>
            <a:pPr algn="just"/>
            <a:endParaRPr lang="uk-UA" sz="3200" dirty="0" smtClean="0"/>
          </a:p>
          <a:p>
            <a:pPr algn="just"/>
            <a:endParaRPr lang="uk-UA" sz="3200" dirty="0"/>
          </a:p>
        </p:txBody>
      </p:sp>
      <p:sp>
        <p:nvSpPr>
          <p:cNvPr id="26" name="TextBox 25">
            <a:extLst>
              <a:ext uri="{FF2B5EF4-FFF2-40B4-BE49-F238E27FC236}">
                <a16:creationId xmlns:a16="http://schemas.microsoft.com/office/drawing/2014/main" xmlns="" id="{D43FBAC3-81CA-47F1-ADBD-1BE4E870A60F}"/>
              </a:ext>
            </a:extLst>
          </p:cNvPr>
          <p:cNvSpPr txBox="1"/>
          <p:nvPr/>
        </p:nvSpPr>
        <p:spPr>
          <a:xfrm>
            <a:off x="702461" y="1405608"/>
            <a:ext cx="23408307" cy="1300099"/>
          </a:xfrm>
          <a:prstGeom prst="rect">
            <a:avLst/>
          </a:prstGeom>
          <a:noFill/>
        </p:spPr>
        <p:txBody>
          <a:bodyPr wrap="square">
            <a:spAutoFit/>
          </a:bodyPr>
          <a:lstStyle/>
          <a:p>
            <a:pPr marL="685800" algn="ctr">
              <a:lnSpc>
                <a:spcPct val="107000"/>
              </a:lnSpc>
              <a:spcBef>
                <a:spcPts val="600"/>
              </a:spcBef>
              <a:spcAft>
                <a:spcPts val="600"/>
              </a:spcAft>
              <a:tabLst>
                <a:tab pos="-1980565" algn="l"/>
                <a:tab pos="4356100" algn="r"/>
                <a:tab pos="6661150" algn="r"/>
              </a:tabLst>
            </a:pPr>
            <a:r>
              <a:rPr lang="uk-UA" sz="3200" b="1" dirty="0">
                <a:solidFill>
                  <a:srgbClr val="5C2986"/>
                </a:solidFill>
                <a:latin typeface="Arial" panose="020B0604020202020204" pitchFamily="34" charset="0"/>
                <a:cs typeface="Arial" panose="020B0604020202020204" pitchFamily="34" charset="0"/>
              </a:rPr>
              <a:t>Тенденції розгляду ІР справ, судова практика: </a:t>
            </a:r>
          </a:p>
          <a:p>
            <a:pPr marL="685800" algn="ctr">
              <a:lnSpc>
                <a:spcPct val="107000"/>
              </a:lnSpc>
              <a:spcBef>
                <a:spcPts val="600"/>
              </a:spcBef>
              <a:spcAft>
                <a:spcPts val="600"/>
              </a:spcAft>
              <a:tabLst>
                <a:tab pos="-1980565" algn="l"/>
                <a:tab pos="4356100" algn="r"/>
                <a:tab pos="6661150" algn="r"/>
              </a:tabLst>
            </a:pPr>
            <a:r>
              <a:rPr lang="uk-UA" sz="3200" b="1" dirty="0">
                <a:solidFill>
                  <a:srgbClr val="5C2986"/>
                </a:solidFill>
                <a:latin typeface="Arial" panose="020B0604020202020204" pitchFamily="34" charset="0"/>
                <a:cs typeface="Arial" panose="020B0604020202020204" pitchFamily="34" charset="0"/>
              </a:rPr>
              <a:t>цікавий кейс </a:t>
            </a:r>
            <a:r>
              <a:rPr lang="uk-UA" sz="3200" b="1" dirty="0" smtClean="0">
                <a:solidFill>
                  <a:srgbClr val="5C2986"/>
                </a:solidFill>
                <a:latin typeface="Arial" panose="020B0604020202020204" pitchFamily="34" charset="0"/>
                <a:cs typeface="Arial" panose="020B0604020202020204" pitchFamily="34" charset="0"/>
              </a:rPr>
              <a:t>у </a:t>
            </a:r>
            <a:r>
              <a:rPr lang="uk-UA" sz="3200" b="1" dirty="0">
                <a:solidFill>
                  <a:srgbClr val="5C2986"/>
                </a:solidFill>
                <a:latin typeface="Arial" panose="020B0604020202020204" pitchFamily="34" charset="0"/>
                <a:cs typeface="Arial" panose="020B0604020202020204" pitchFamily="34" charset="0"/>
              </a:rPr>
              <a:t>категоріях справ про визнання </a:t>
            </a:r>
            <a:r>
              <a:rPr lang="uk-UA" sz="3200" b="1" dirty="0" smtClean="0">
                <a:solidFill>
                  <a:srgbClr val="5C2986"/>
                </a:solidFill>
                <a:latin typeface="Arial" panose="020B0604020202020204" pitchFamily="34" charset="0"/>
                <a:cs typeface="Arial" panose="020B0604020202020204" pitchFamily="34" charset="0"/>
              </a:rPr>
              <a:t>недійсними прав </a:t>
            </a:r>
            <a:r>
              <a:rPr lang="uk-UA" sz="3200" b="1" dirty="0">
                <a:solidFill>
                  <a:srgbClr val="5C2986"/>
                </a:solidFill>
                <a:latin typeface="Arial" panose="020B0604020202020204" pitchFamily="34" charset="0"/>
                <a:cs typeface="Arial" panose="020B0604020202020204" pitchFamily="34" charset="0"/>
              </a:rPr>
              <a:t>на зареєстровані промислові зразки</a:t>
            </a:r>
          </a:p>
        </p:txBody>
      </p:sp>
      <p:pic>
        <p:nvPicPr>
          <p:cNvPr id="2" name="Image 0" descr=" "/>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2005816" y="181331"/>
            <a:ext cx="2026591" cy="1312189"/>
          </a:xfrm>
          <a:prstGeom prst="rect">
            <a:avLst/>
          </a:prstGeom>
        </p:spPr>
      </p:pic>
      <p:sp>
        <p:nvSpPr>
          <p:cNvPr id="27" name="Прямокутник: округлені кути 26">
            <a:extLst>
              <a:ext uri="{FF2B5EF4-FFF2-40B4-BE49-F238E27FC236}">
                <a16:creationId xmlns:a16="http://schemas.microsoft.com/office/drawing/2014/main" xmlns="" id="{97E8D814-4F25-4A60-BBAB-4166B4CD89D5}"/>
              </a:ext>
            </a:extLst>
          </p:cNvPr>
          <p:cNvSpPr/>
          <p:nvPr/>
        </p:nvSpPr>
        <p:spPr>
          <a:xfrm>
            <a:off x="526627" y="5802702"/>
            <a:ext cx="23408307" cy="729607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7574</TotalTime>
  <Words>1616</Words>
  <Application>Microsoft Office PowerPoint</Application>
  <PresentationFormat>Произвольный</PresentationFormat>
  <Paragraphs>145</Paragraphs>
  <Slides>14</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Roboto</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Запорожець Людмила Григорівна</cp:lastModifiedBy>
  <cp:revision>174</cp:revision>
  <dcterms:created xsi:type="dcterms:W3CDTF">2024-01-04T13:53:46Z</dcterms:created>
  <dcterms:modified xsi:type="dcterms:W3CDTF">2024-10-31T11:32:12Z</dcterms:modified>
</cp:coreProperties>
</file>