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2" r:id="rId4"/>
  </p:sldMasterIdLst>
  <p:notesMasterIdLst>
    <p:notesMasterId r:id="rId11"/>
  </p:notesMasterIdLst>
  <p:sldIdLst>
    <p:sldId id="1035" r:id="rId5"/>
    <p:sldId id="1168" r:id="rId6"/>
    <p:sldId id="1167" r:id="rId7"/>
    <p:sldId id="1166" r:id="rId8"/>
    <p:sldId id="1169" r:id="rId9"/>
    <p:sldId id="1170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Euclid Square" panose="020B0504000000000000" pitchFamily="34" charset="77"/>
      <p:regular r:id="rId16"/>
      <p:bold r:id="rId17"/>
      <p:italic r:id="rId18"/>
      <p:boldItalic r:id="rId19"/>
    </p:embeddedFont>
    <p:embeddedFont>
      <p:font typeface="PT Sans" panose="020B0503020203020204" pitchFamily="34" charset="77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6BDC07-921C-4BDA-A8B7-74C7CA15B440}">
          <p14:sldIdLst>
            <p14:sldId id="1035"/>
            <p14:sldId id="1168"/>
            <p14:sldId id="1167"/>
            <p14:sldId id="1166"/>
            <p14:sldId id="1169"/>
            <p14:sldId id="1170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Peleshenko" initials="NP" lastIdx="9" clrIdx="0"/>
  <p:cmAuthor id="2" name="Anton Rosenco" initials="AR" lastIdx="34" clrIdx="1">
    <p:extLst>
      <p:ext uri="{19B8F6BF-5375-455C-9EA6-DF929625EA0E}">
        <p15:presenceInfo xmlns:p15="http://schemas.microsoft.com/office/powerpoint/2012/main" userId="77918aabd152c6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4486FD"/>
    <a:srgbClr val="D9E2E7"/>
    <a:srgbClr val="F2F2F2"/>
    <a:srgbClr val="D9E3E6"/>
    <a:srgbClr val="0099FF"/>
    <a:srgbClr val="242424"/>
    <a:srgbClr val="FEFEFE"/>
    <a:srgbClr val="FFFFFF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6327"/>
  </p:normalViewPr>
  <p:slideViewPr>
    <p:cSldViewPr snapToGrid="0">
      <p:cViewPr varScale="1">
        <p:scale>
          <a:sx n="86" d="100"/>
          <a:sy n="86" d="100"/>
        </p:scale>
        <p:origin x="392" y="200"/>
      </p:cViewPr>
      <p:guideLst>
        <p:guide pos="3840"/>
        <p:guide orient="horz" pos="2160"/>
        <p:guide orient="horz" pos="527"/>
        <p:guide pos="438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uclid Square" panose="020B0504000000000000" pitchFamily="34" charset="-52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uclid Square" panose="020B0504000000000000" pitchFamily="34" charset="-52"/>
              </a:defRPr>
            </a:lvl1pPr>
          </a:lstStyle>
          <a:p>
            <a:fld id="{AE8EE06F-6FC4-48F4-B77B-66138D55A5E2}" type="datetimeFigureOut">
              <a:rPr lang="en-US" smtClean="0"/>
              <a:pPr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uclid Square" panose="020B0504000000000000" pitchFamily="34" charset="-52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uclid Square" panose="020B0504000000000000" pitchFamily="34" charset="-52"/>
              </a:defRPr>
            </a:lvl1pPr>
          </a:lstStyle>
          <a:p>
            <a:fld id="{1E22A2E0-E53F-4AF4-ACF8-26743CDA8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uclid Square" panose="020B0504000000000000" pitchFamily="34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228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124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3686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564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69A659-B51E-4A47-80A6-2C08A8E59EF6}"/>
              </a:ext>
            </a:extLst>
          </p:cNvPr>
          <p:cNvSpPr/>
          <p:nvPr userDrawn="1"/>
        </p:nvSpPr>
        <p:spPr>
          <a:xfrm flipV="1">
            <a:off x="0" y="703856"/>
            <a:ext cx="1080000" cy="45719"/>
          </a:xfrm>
          <a:prstGeom prst="rect">
            <a:avLst/>
          </a:prstGeom>
          <a:solidFill>
            <a:srgbClr val="2DAE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6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97FDD0-DE38-4465-8C94-9AD458448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240" y="603174"/>
            <a:ext cx="1985352" cy="360740"/>
          </a:xfrm>
          <a:noFill/>
        </p:spPr>
        <p:txBody>
          <a:bodyPr wrap="none" rtlCol="0" anchor="t">
            <a:spAutoFit/>
          </a:bodyPr>
          <a:lstStyle>
            <a:lvl1pPr>
              <a:defRPr lang="x-none" sz="1938" spc="242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marL="0" lvl="0"/>
            <a:r>
              <a:rPr lang="en-US"/>
              <a:t>Sample Title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967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3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29" y="382926"/>
            <a:ext cx="1692785" cy="29634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57561" y="411953"/>
            <a:ext cx="8708172" cy="34381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ts val="2800"/>
              </a:lnSpc>
              <a:defRPr lang="en-US" sz="2200">
                <a:solidFill>
                  <a:srgbClr val="00B4DF"/>
                </a:solidFill>
                <a:effectLst/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650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pos="5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50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64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63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98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021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2558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6142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35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B3B2-5885-CC4F-BE55-C69AC5398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2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9" r:id="rId13"/>
    <p:sldLayoutId id="2147483680" r:id="rId14"/>
    <p:sldLayoutId id="214748381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7EFF620-F0AF-4753-9C45-A6A43489BE13}"/>
              </a:ext>
            </a:extLst>
          </p:cNvPr>
          <p:cNvSpPr/>
          <p:nvPr/>
        </p:nvSpPr>
        <p:spPr>
          <a:xfrm>
            <a:off x="6096000" y="1256807"/>
            <a:ext cx="1724003" cy="2172193"/>
          </a:xfrm>
          <a:prstGeom prst="rect">
            <a:avLst/>
          </a:prstGeom>
          <a:solidFill>
            <a:srgbClr val="D9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D72C3-B22C-42EC-9227-E604234AF195}"/>
              </a:ext>
            </a:extLst>
          </p:cNvPr>
          <p:cNvSpPr txBox="1"/>
          <p:nvPr/>
        </p:nvSpPr>
        <p:spPr>
          <a:xfrm>
            <a:off x="893373" y="787855"/>
            <a:ext cx="7645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latin typeface="Euclid Square" panose="020B0504000000000000" pitchFamily="34" charset="-52"/>
                <a:ea typeface="Euclid Square" panose="020B0504000000000000" pitchFamily="34" charset="-52"/>
              </a:rPr>
              <a:t>Правові</a:t>
            </a:r>
            <a:r>
              <a:rPr lang="ru-RU" sz="4000" dirty="0">
                <a:latin typeface="Euclid Square" panose="020B0504000000000000" pitchFamily="34" charset="-52"/>
                <a:ea typeface="Euclid Square" panose="020B0504000000000000" pitchFamily="34" charset="-52"/>
              </a:rPr>
              <a:t> </a:t>
            </a:r>
            <a:r>
              <a:rPr lang="ru-RU" sz="4000" dirty="0" err="1">
                <a:latin typeface="Euclid Square" panose="020B0504000000000000" pitchFamily="34" charset="-52"/>
                <a:ea typeface="Euclid Square" panose="020B0504000000000000" pitchFamily="34" charset="-52"/>
              </a:rPr>
              <a:t>позиції</a:t>
            </a:r>
            <a:r>
              <a:rPr lang="ru-RU" sz="4000" dirty="0">
                <a:latin typeface="Euclid Square" panose="020B0504000000000000" pitchFamily="34" charset="-52"/>
                <a:ea typeface="Euclid Square" panose="020B0504000000000000" pitchFamily="34" charset="-52"/>
              </a:rPr>
              <a:t> Верховного Суду у спорах </a:t>
            </a:r>
            <a:r>
              <a:rPr lang="ru-RU" sz="4000" dirty="0" err="1">
                <a:latin typeface="Euclid Square" panose="020B0504000000000000" pitchFamily="34" charset="-52"/>
                <a:ea typeface="Euclid Square" panose="020B0504000000000000" pitchFamily="34" charset="-52"/>
              </a:rPr>
              <a:t>щодо</a:t>
            </a:r>
            <a:r>
              <a:rPr lang="ru-RU" sz="4000" dirty="0">
                <a:latin typeface="Euclid Square" panose="020B0504000000000000" pitchFamily="34" charset="-52"/>
                <a:ea typeface="Euclid Square" panose="020B0504000000000000" pitchFamily="34" charset="-52"/>
              </a:rPr>
              <a:t> </a:t>
            </a:r>
            <a:r>
              <a:rPr lang="ru-RU" sz="4000" dirty="0" err="1">
                <a:latin typeface="Euclid Square" panose="020B0504000000000000" pitchFamily="34" charset="-52"/>
                <a:ea typeface="Euclid Square" panose="020B0504000000000000" pitchFamily="34" charset="-52"/>
              </a:rPr>
              <a:t>торговельних</a:t>
            </a:r>
            <a:r>
              <a:rPr lang="ru-RU" sz="4000" dirty="0">
                <a:latin typeface="Euclid Square" panose="020B0504000000000000" pitchFamily="34" charset="-52"/>
                <a:ea typeface="Euclid Square" panose="020B0504000000000000" pitchFamily="34" charset="-52"/>
              </a:rPr>
              <a:t> марок</a:t>
            </a: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E8AB9423-D8E5-8DEA-8ABA-5F7034AFDFFF}"/>
              </a:ext>
            </a:extLst>
          </p:cNvPr>
          <p:cNvGrpSpPr/>
          <p:nvPr/>
        </p:nvGrpSpPr>
        <p:grpSpPr>
          <a:xfrm>
            <a:off x="6253655" y="3687993"/>
            <a:ext cx="2613216" cy="1404252"/>
            <a:chOff x="6618427" y="2002655"/>
            <a:chExt cx="2613216" cy="14042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0A1690-8C49-4EA2-8122-F10D95AC4D41}"/>
                </a:ext>
              </a:extLst>
            </p:cNvPr>
            <p:cNvSpPr txBox="1"/>
            <p:nvPr/>
          </p:nvSpPr>
          <p:spPr>
            <a:xfrm>
              <a:off x="6618427" y="2002655"/>
              <a:ext cx="26132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>
                  <a:solidFill>
                    <a:srgbClr val="262626"/>
                  </a:solidFill>
                  <a:latin typeface="Euclid Square" panose="020B0504000000000000" pitchFamily="34" charset="-52"/>
                  <a:ea typeface="Euclid Square" panose="020B0504000000000000" pitchFamily="34" charset="-52"/>
                </a:rPr>
                <a:t>Наталія Дрюк</a:t>
              </a:r>
              <a:endParaRPr lang="en-US" sz="2800" dirty="0">
                <a:solidFill>
                  <a:srgbClr val="262626"/>
                </a:solidFill>
                <a:latin typeface="Euclid Square" panose="020B0504000000000000" pitchFamily="34" charset="-52"/>
                <a:ea typeface="Euclid Square" panose="020B0504000000000000" pitchFamily="34" charset="-5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67645C-165A-4773-979C-A25E0DFBFA53}"/>
                </a:ext>
              </a:extLst>
            </p:cNvPr>
            <p:cNvSpPr txBox="1"/>
            <p:nvPr/>
          </p:nvSpPr>
          <p:spPr>
            <a:xfrm>
              <a:off x="6618427" y="3040909"/>
              <a:ext cx="2499996" cy="3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uk-UA" sz="1600" dirty="0">
                  <a:solidFill>
                    <a:srgbClr val="4486FD"/>
                  </a:solidFill>
                  <a:latin typeface="Arial" panose="020B0604020202020204" pitchFamily="34" charset="0"/>
                  <a:ea typeface="Euclid Square Light" panose="020B0304000000000000" pitchFamily="34" charset="-52"/>
                  <a:cs typeface="Arial" panose="020B0604020202020204" pitchFamily="34" charset="0"/>
                </a:rPr>
                <a:t>Партнерка</a:t>
              </a:r>
              <a:r>
                <a:rPr lang="en-US" sz="1600" dirty="0">
                  <a:solidFill>
                    <a:srgbClr val="4486FD"/>
                  </a:solidFill>
                  <a:latin typeface="Arial" panose="020B0604020202020204" pitchFamily="34" charset="0"/>
                  <a:ea typeface="Euclid Square Light" panose="020B0304000000000000" pitchFamily="34" charset="-52"/>
                  <a:cs typeface="Arial" panose="020B0604020202020204" pitchFamily="34" charset="0"/>
                </a:rPr>
                <a:t> Aequo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87578C-0AE6-472E-8373-2916F8E046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33123" y="2962779"/>
            <a:ext cx="2288057" cy="22998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A1FFA2-A124-2181-59F3-23032FC74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179" t="36263" r="7826" b="37041"/>
          <a:stretch/>
        </p:blipFill>
        <p:spPr>
          <a:xfrm>
            <a:off x="10009138" y="6161104"/>
            <a:ext cx="1856760" cy="41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7C2739-C7FE-D7D2-912F-83274F6EDEAF}"/>
              </a:ext>
            </a:extLst>
          </p:cNvPr>
          <p:cNvSpPr txBox="1"/>
          <p:nvPr/>
        </p:nvSpPr>
        <p:spPr>
          <a:xfrm>
            <a:off x="893374" y="5822550"/>
            <a:ext cx="26132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kern="100" dirty="0">
                <a:effectLst/>
                <a:latin typeface="Euclid Square" panose="020B0504000000000000" charset="-52"/>
                <a:ea typeface="Euclid Square" panose="020B0504000000000000" charset="-52"/>
                <a:cs typeface="Ebrima" panose="02000000000000000000" pitchFamily="2" charset="0"/>
              </a:rPr>
              <a:t>1 листопада 2024</a:t>
            </a:r>
            <a:endParaRPr lang="ru-RU" sz="2000" kern="100" dirty="0">
              <a:effectLst/>
              <a:latin typeface="Euclid Square" panose="020B0504000000000000" charset="-52"/>
              <a:ea typeface="Euclid Square" panose="020B0504000000000000" charset="-52"/>
              <a:cs typeface="Ebrima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0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0CB81-438B-5AC5-E09C-0A76BDD71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E080D7-4182-C45E-A1F7-F4B0A114AD25}"/>
              </a:ext>
            </a:extLst>
          </p:cNvPr>
          <p:cNvSpPr txBox="1"/>
          <p:nvPr/>
        </p:nvSpPr>
        <p:spPr>
          <a:xfrm>
            <a:off x="838200" y="502926"/>
            <a:ext cx="10774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Добра відомість ТМ після постанови </a:t>
            </a:r>
            <a:r>
              <a:rPr lang="en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Велик</a:t>
            </a:r>
            <a:r>
              <a:rPr lang="uk-UA" sz="2600" b="1" dirty="0" err="1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ої</a:t>
            </a:r>
            <a:r>
              <a:rPr lang="en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 Палат</a:t>
            </a:r>
            <a:r>
              <a:rPr lang="uk-UA" sz="2600" b="1" dirty="0" err="1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и</a:t>
            </a:r>
            <a:r>
              <a:rPr lang="en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 </a:t>
            </a:r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ВС</a:t>
            </a:r>
            <a:endParaRPr lang="ru-RU" sz="2600" b="1" dirty="0">
              <a:solidFill>
                <a:srgbClr val="4486FD"/>
              </a:solidFill>
              <a:latin typeface="Euclid Square" panose="020B0504000000000000" charset="-52"/>
              <a:ea typeface="Euclid Square" panose="020B0504000000000000" charset="-52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1BDBD-0B32-CCEA-ECFF-AC745886DA6D}"/>
              </a:ext>
            </a:extLst>
          </p:cNvPr>
          <p:cNvSpPr txBox="1"/>
          <p:nvPr/>
        </p:nvSpPr>
        <p:spPr>
          <a:xfrm>
            <a:off x="782515" y="995369"/>
            <a:ext cx="106269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Постанова Верховного Суду від 16.07.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2024 р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у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cправ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№  910/4085/23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Предмет позову у справі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визнання 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ТМ 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добре відомою в Україні, 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заборону відповідачу використовувати 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торговельну марку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визнану добре відомою стосовно 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позивачів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будь-якими способами 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зобов`язання відповідача припинити виробництво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продаж 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товарів з 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нанесенням позначення, схожого із 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торговельною маркою, визнаною добре відомою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uk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/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Верховний Суд вказав, що у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питанні щодо визнання торговельної марки добре відомою враховує правову позицію, викладену Великою Палатою Верховного Суду в постанові від 17.04.2024 зі справи № 910/13988/20.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З огляду на викладене вище Верховний Суд зазначає, що така вимога, як визнання 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торговельної марки 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добре відомою в Україні не може бути задоволена у позовному провадженні як окрема.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uk-UA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озивачі подали заяви про часткову відмову від позову в частині вимоги визнати торговельну марку добре відомою в Україні, покликаючись при цьому на те, що після подання касаційних скарг Велика Палата Верховного Суду ухвалила постанову від 17.04.2024 у справі № 910/13988/20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15599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C92C1-D35F-AFDA-3063-DB56136B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17FCB0-891A-1F1F-9A24-12D6FECD44BC}"/>
              </a:ext>
            </a:extLst>
          </p:cNvPr>
          <p:cNvSpPr txBox="1"/>
          <p:nvPr/>
        </p:nvSpPr>
        <p:spPr>
          <a:xfrm>
            <a:off x="838200" y="502926"/>
            <a:ext cx="10774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Добра відомість ТМ після постанови </a:t>
            </a:r>
            <a:r>
              <a:rPr lang="en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Велик</a:t>
            </a:r>
            <a:r>
              <a:rPr lang="uk-UA" sz="2600" b="1" dirty="0" err="1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ої</a:t>
            </a:r>
            <a:r>
              <a:rPr lang="en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 Палат</a:t>
            </a:r>
            <a:r>
              <a:rPr lang="uk-UA" sz="2600" b="1" dirty="0" err="1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и</a:t>
            </a:r>
            <a:r>
              <a:rPr lang="en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 </a:t>
            </a:r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ВС</a:t>
            </a:r>
            <a:endParaRPr lang="ru-RU" sz="2600" b="1" dirty="0">
              <a:solidFill>
                <a:srgbClr val="4486FD"/>
              </a:solidFill>
              <a:latin typeface="Euclid Square" panose="020B0504000000000000" charset="-52"/>
              <a:ea typeface="Euclid Square" panose="020B0504000000000000" charset="-52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D39F6-9280-8E78-E3F7-283381A4FB6D}"/>
              </a:ext>
            </a:extLst>
          </p:cNvPr>
          <p:cNvSpPr txBox="1"/>
          <p:nvPr/>
        </p:nvSpPr>
        <p:spPr>
          <a:xfrm>
            <a:off x="782515" y="995369"/>
            <a:ext cx="10626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Постанова Верховного Суду від 16.07.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2024 р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у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cправ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№  910/4085/23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/>
            <a:endParaRPr lang="uk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uk-UA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У контексті зазначеного</a:t>
            </a:r>
            <a:r>
              <a:rPr lang="uk-UA" kern="100" dirty="0">
                <a:latin typeface="Arial" panose="020B0604020202020204" pitchFamily="34" charset="0"/>
                <a:cs typeface="Arial" panose="020B0604020202020204" pitchFamily="34" charset="0"/>
              </a:rPr>
              <a:t> колегія зазначила, що 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суду першої інстанції необхідно перевірити, </a:t>
            </a:r>
            <a:r>
              <a:rPr lang="en-UA" b="1" kern="100" dirty="0">
                <a:latin typeface="Arial" panose="020B0604020202020204" pitchFamily="34" charset="0"/>
                <a:cs typeface="Arial" panose="020B0604020202020204" pitchFamily="34" charset="0"/>
              </a:rPr>
              <a:t>чи не унеможливлює 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через відповідне формулювання позовних вимог відмова від позову в частині вимоги визнати торговельну марку добре відомою </a:t>
            </a:r>
            <a:r>
              <a:rPr lang="en-UA" b="1" kern="100" dirty="0">
                <a:latin typeface="Arial" panose="020B0604020202020204" pitchFamily="34" charset="0"/>
                <a:cs typeface="Arial" panose="020B0604020202020204" pitchFamily="34" charset="0"/>
              </a:rPr>
              <a:t>судового захисту за іншими вимогами 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(про заборону відповідачу використовувати ТМ будь-якими способами та зобов`язання відповідача припинити виробництво, зберігання, та продаж </a:t>
            </a:r>
            <a:r>
              <a:rPr lang="uk-UA" kern="100" dirty="0">
                <a:latin typeface="Arial" panose="020B0604020202020204" pitchFamily="34" charset="0"/>
                <a:cs typeface="Arial" panose="020B0604020202020204" pitchFamily="34" charset="0"/>
              </a:rPr>
              <a:t>товарів із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 нанесенням позначення, схожого із ТМ</a:t>
            </a:r>
            <a:r>
              <a:rPr lang="uk-UA" kern="1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A" b="1" kern="100" dirty="0">
                <a:latin typeface="Arial" panose="020B0604020202020204" pitchFamily="34" charset="0"/>
                <a:cs typeface="Arial" panose="020B0604020202020204" pitchFamily="34" charset="0"/>
              </a:rPr>
              <a:t>заявленими позивачами через добру відомість торговельної марки.</a:t>
            </a:r>
          </a:p>
          <a:p>
            <a:endParaRPr lang="en-UA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kern="1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встановлення факту </a:t>
            </a:r>
            <a:r>
              <a:rPr lang="uk-UA" kern="100" dirty="0">
                <a:latin typeface="Arial" panose="020B0604020202020204" pitchFamily="34" charset="0"/>
                <a:cs typeface="Arial" panose="020B0604020202020204" pitchFamily="34" charset="0"/>
              </a:rPr>
              <a:t>доброї відомості 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судам слід перевірити чи використовувалося позивачами </a:t>
            </a:r>
            <a:r>
              <a:rPr lang="en-UA" b="1" kern="100" dirty="0">
                <a:latin typeface="Arial" panose="020B0604020202020204" pitchFamily="34" charset="0"/>
                <a:cs typeface="Arial" panose="020B0604020202020204" pitchFamily="34" charset="0"/>
              </a:rPr>
              <a:t>саме таке позначення чорно-білим звичайним шрифтом 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у вигляді торговельної марки.</a:t>
            </a:r>
          </a:p>
          <a:p>
            <a:pPr lvl="0"/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20591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61D3A-4FB8-E962-575E-2B2464C3DC1F}"/>
              </a:ext>
            </a:extLst>
          </p:cNvPr>
          <p:cNvSpPr txBox="1"/>
          <p:nvPr/>
        </p:nvSpPr>
        <p:spPr>
          <a:xfrm>
            <a:off x="838200" y="502926"/>
            <a:ext cx="10774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Реєстрація в якості ТМ </a:t>
            </a:r>
            <a:r>
              <a:rPr lang="uk-UA" sz="2600" b="1" dirty="0" err="1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монокольору</a:t>
            </a:r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:</a:t>
            </a:r>
            <a:endParaRPr lang="en-UA" sz="2600" b="1" dirty="0">
              <a:solidFill>
                <a:srgbClr val="4486FD"/>
              </a:solidFill>
              <a:latin typeface="Euclid Square" panose="020B0504000000000000" charset="-52"/>
              <a:ea typeface="Euclid Square" panose="020B0504000000000000" charset="-52"/>
              <a:cs typeface="Arial"/>
            </a:endParaRPr>
          </a:p>
          <a:p>
            <a:pPr algn="ctr"/>
            <a:endParaRPr lang="ru-RU" sz="2600" b="1" dirty="0">
              <a:solidFill>
                <a:srgbClr val="4486FD"/>
              </a:solidFill>
              <a:latin typeface="Euclid Square" panose="020B0504000000000000" charset="-52"/>
              <a:ea typeface="Euclid Square" panose="020B0504000000000000" charset="-52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DB0AF-4068-692E-4C0F-0715895CE4D3}"/>
              </a:ext>
            </a:extLst>
          </p:cNvPr>
          <p:cNvSpPr txBox="1"/>
          <p:nvPr/>
        </p:nvSpPr>
        <p:spPr>
          <a:xfrm>
            <a:off x="782515" y="995369"/>
            <a:ext cx="106269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Постанова Верховного Суду від 20.08.2024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р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у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cправ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№  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910/13105/21:</a:t>
            </a:r>
          </a:p>
          <a:p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02.05.2018 Компанія подала до Укрпатенту заявку №m201810403 про реєстрацію торговельної марки для 39 класу МКТП (повітряне пасажирське перевезення, послуги авіакомпаній з перевезення) для кольору рожевий pink: pantone 233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У реєстрації було відмовлено.</a:t>
            </a:r>
            <a:r>
              <a:rPr lang="uk-UA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Позивач оскаржив 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виснов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к Укрпатента про невідповідність позначення умовам надання правової охорони за результатами кваліфікаційної експертизи від 28.05.2020</a:t>
            </a:r>
            <a:r>
              <a:rPr lang="uk-UA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та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рішення Апеляційної палати Укрпатента від 27.04.2021 про відмову у реєстрації знака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Висновок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Укрпатент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у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заявлене позначення </a:t>
            </a:r>
            <a:r>
              <a:rPr lang="en-UA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не має розрізняльної здатності та не набуло такої внаслідок його використання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 є таким, що </a:t>
            </a:r>
            <a:r>
              <a:rPr lang="en-UA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не має характерного графічного виконання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uk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Рішення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Апеляційної палати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en-UA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надані позивачем матеріали не доводять набуття рожевим кольором, як таким, розрізняльної здатності відносно апелянта під час надання послуг 39 класу МКТП "повітряне пасажирське перевезення; послуги авіакомпаній з перевезення"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а </a:t>
            </a:r>
            <a:r>
              <a:rPr lang="en-UA" sz="1800" u="sng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сприймається споживачами лише у сукупності кольорів та іноді зі знаком "Wizz"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97477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33066-B05D-4FC4-FDB7-650AC05DB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7D965-3A0B-7129-06A3-1EB27130AE32}"/>
              </a:ext>
            </a:extLst>
          </p:cNvPr>
          <p:cNvSpPr txBox="1"/>
          <p:nvPr/>
        </p:nvSpPr>
        <p:spPr>
          <a:xfrm>
            <a:off x="838200" y="502926"/>
            <a:ext cx="10774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Реєстрація в якості ТМ </a:t>
            </a:r>
            <a:r>
              <a:rPr lang="uk-UA" sz="2600" b="1" dirty="0" err="1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монокольору</a:t>
            </a:r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:</a:t>
            </a:r>
            <a:endParaRPr lang="en-UA" sz="2600" b="1" dirty="0">
              <a:solidFill>
                <a:srgbClr val="4486FD"/>
              </a:solidFill>
              <a:latin typeface="Euclid Square" panose="020B0504000000000000" charset="-52"/>
              <a:ea typeface="Euclid Square" panose="020B0504000000000000" charset="-52"/>
              <a:cs typeface="Arial"/>
            </a:endParaRPr>
          </a:p>
          <a:p>
            <a:pPr algn="ctr"/>
            <a:endParaRPr lang="ru-RU" sz="2600" b="1" dirty="0">
              <a:solidFill>
                <a:srgbClr val="4486FD"/>
              </a:solidFill>
              <a:latin typeface="Euclid Square" panose="020B0504000000000000" charset="-52"/>
              <a:ea typeface="Euclid Square" panose="020B0504000000000000" charset="-52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222B5-0FED-F9BC-1AA5-62BF6CFB0851}"/>
              </a:ext>
            </a:extLst>
          </p:cNvPr>
          <p:cNvSpPr txBox="1"/>
          <p:nvPr/>
        </p:nvSpPr>
        <p:spPr>
          <a:xfrm>
            <a:off x="782515" y="995369"/>
            <a:ext cx="106269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kern="100" dirty="0">
                <a:latin typeface="Arial" panose="020B0604020202020204" pitchFamily="34" charset="0"/>
                <a:cs typeface="Arial" panose="020B0604020202020204" pitchFamily="34" charset="0"/>
              </a:rPr>
              <a:t>Північний апеляційний суд в постанові від 30.05.2024 р. 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у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cправ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№  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910/13105/21 </a:t>
            </a:r>
            <a:r>
              <a:rPr lang="uk-UA" b="1" kern="100" dirty="0">
                <a:latin typeface="Arial" panose="020B0604020202020204" pitchFamily="34" charset="0"/>
                <a:cs typeface="Arial" panose="020B0604020202020204" pitchFamily="34" charset="0"/>
              </a:rPr>
              <a:t>вказав</a:t>
            </a:r>
            <a:r>
              <a:rPr lang="uk-UA" kern="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A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позивач не використовує рожевий колір як самостійний об`єкт без інших елементів, а використовує лише з одночасним поєднанням комбінації кольорів;</a:t>
            </a:r>
            <a:endParaRPr lang="uk-UA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A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uk-UA" kern="100" dirty="0">
                <a:latin typeface="Arial" panose="020B0604020202020204" pitchFamily="34" charset="0"/>
                <a:cs typeface="Arial" panose="020B0604020202020204" pitchFamily="34" charset="0"/>
              </a:rPr>
              <a:t>висновок суду першої інстанції про те, що 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відповідачем не було надано доказів існування на дату подання заявки інших авіакомпаній в України, які б використовували рожевий колір при наданні послуг 39 класу МКТП "повітряне пасажирське перевезення, послуги авіакомпаній з перевезення" також є помилковими, оскільки, по-перше, </a:t>
            </a:r>
            <a:r>
              <a:rPr lang="en-UA" b="1" kern="100" dirty="0">
                <a:latin typeface="Arial" panose="020B0604020202020204" pitchFamily="34" charset="0"/>
                <a:cs typeface="Arial" panose="020B0604020202020204" pitchFamily="34" charset="0"/>
              </a:rPr>
              <a:t>матеріали справи містять докази існування таких авіакомпаній в цілому у світі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, а по-друге, враховуючи специфіку діяльності у сфері міжнародних пасажирських повітряних перевезень та авіаційних робіт, існує не спростована </a:t>
            </a:r>
            <a:r>
              <a:rPr lang="en-UA" b="1" kern="100" dirty="0">
                <a:latin typeface="Arial" panose="020B0604020202020204" pitchFamily="34" charset="0"/>
                <a:cs typeface="Arial" panose="020B0604020202020204" pitchFamily="34" charset="0"/>
              </a:rPr>
              <a:t>можливість функціонування таких авіакомпаній в України у майбутньому</a:t>
            </a: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A" kern="100" dirty="0">
                <a:latin typeface="Arial" panose="020B0604020202020204" pitchFamily="34" charset="0"/>
                <a:cs typeface="Arial" panose="020B0604020202020204" pitchFamily="34" charset="0"/>
              </a:rPr>
              <a:t>В свою чергу, задоволення заявлених позовних вимог може поставити конкурентів у свідомо невигідні умови через наявність у позивача відповідного зареєстрованого знаку та обмежить конкуренцію на ринку, а також ускладнить процес виходу на ринок України вищезгаданих світових авіакомпаній.</a:t>
            </a:r>
          </a:p>
          <a:p>
            <a:endParaRPr lang="uk-UA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74186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63542-2DFE-A664-F016-A1CD264EF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DB67BD-C745-DC84-FA4F-DF034C15605D}"/>
              </a:ext>
            </a:extLst>
          </p:cNvPr>
          <p:cNvSpPr txBox="1"/>
          <p:nvPr/>
        </p:nvSpPr>
        <p:spPr>
          <a:xfrm>
            <a:off x="838200" y="502926"/>
            <a:ext cx="10774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Реєстрація в якості ТМ </a:t>
            </a:r>
            <a:r>
              <a:rPr lang="uk-UA" sz="2600" b="1" dirty="0" err="1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монокольору</a:t>
            </a:r>
            <a:r>
              <a:rPr lang="uk-UA" sz="2600" b="1" dirty="0">
                <a:solidFill>
                  <a:srgbClr val="4486FD"/>
                </a:solidFill>
                <a:latin typeface="Euclid Square" panose="020B0504000000000000" charset="-52"/>
                <a:ea typeface="Euclid Square" panose="020B0504000000000000" charset="-52"/>
                <a:cs typeface="Arial"/>
              </a:rPr>
              <a:t>:</a:t>
            </a:r>
            <a:endParaRPr lang="en-UA" sz="2600" b="1" dirty="0">
              <a:solidFill>
                <a:srgbClr val="4486FD"/>
              </a:solidFill>
              <a:latin typeface="Euclid Square" panose="020B0504000000000000" charset="-52"/>
              <a:ea typeface="Euclid Square" panose="020B0504000000000000" charset="-52"/>
              <a:cs typeface="Arial"/>
            </a:endParaRPr>
          </a:p>
          <a:p>
            <a:pPr algn="ctr"/>
            <a:endParaRPr lang="ru-RU" sz="2600" b="1" dirty="0">
              <a:solidFill>
                <a:srgbClr val="4486FD"/>
              </a:solidFill>
              <a:latin typeface="Euclid Square" panose="020B0504000000000000" charset="-52"/>
              <a:ea typeface="Euclid Square" panose="020B0504000000000000" charset="-52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02D30-317F-32E8-47D7-3F2CB5CE90B7}"/>
              </a:ext>
            </a:extLst>
          </p:cNvPr>
          <p:cNvSpPr txBox="1"/>
          <p:nvPr/>
        </p:nvSpPr>
        <p:spPr>
          <a:xfrm>
            <a:off x="782515" y="995369"/>
            <a:ext cx="106269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Постанова Верховного Суду від 20.08.2024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р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у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cправ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і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№  </a:t>
            </a:r>
            <a:r>
              <a:rPr lang="uk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910/13105/21:</a:t>
            </a:r>
          </a:p>
          <a:p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Правова позиція 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Верховн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ого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Суд</a:t>
            </a:r>
            <a:r>
              <a:rPr lang="uk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К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оли на реєстрацію знака подається колір,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обов`язковою умовою для відповідно реєстрації торговельної марки є з`ясування питання, чи набуло позначення у вигляді кольору розрізняльної здатності при застосуванні до заявлених товарів або послуг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uk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При цьому, визначальним критерієм оцінки є тест на виконання заявленим кольором основної функції знака, а саме чи дозволяє колір, заявлений на реєстрацію як знак, споживачу 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без будь-якої ймовірності змішування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вирізняти з-поміж інших товарів або послуг одного виробника від товарів або послуг іншого виробника. </a:t>
            </a:r>
            <a:endParaRPr lang="uk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A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Споживачі мають однозначно сприймати безпосередньо такий колір (</a:t>
            </a:r>
            <a:r>
              <a:rPr lang="en-U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без додаткових графічних і словесних елементів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саме як знак для конкретних товарів або послуг.</a:t>
            </a:r>
            <a:r>
              <a:rPr lang="uk-UA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Суд акцентує, що розрізняльна здатність набута шляхом використання допускається лише за виняткових умов, зокрема, коли кількість заявлених товарів та послуг є дуже обмеженою, а відповідний ринок дуже конкретний. Тобто, реєстрація кольору як знаку для товарів і послуг можлива для дуже вузького кола чітко конкретизованих товарів або послуг.</a:t>
            </a:r>
          </a:p>
          <a:p>
            <a:endParaRPr lang="uk-UA" dirty="0"/>
          </a:p>
          <a:p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679418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383300-1420-43a8-8e4d-9be6260925cb">
      <UserInfo>
        <DisplayName>Olga Reznytska</DisplayName>
        <AccountId>14</AccountId>
        <AccountType/>
      </UserInfo>
      <UserInfo>
        <DisplayName>Reception | AEQUO</DisplayName>
        <AccountId>74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5C69AACCCD874289890B60A89333A5" ma:contentTypeVersion="7" ma:contentTypeDescription="Create a new document." ma:contentTypeScope="" ma:versionID="6e6b135ea44b07f1c75319009d434d90">
  <xsd:schema xmlns:xsd="http://www.w3.org/2001/XMLSchema" xmlns:xs="http://www.w3.org/2001/XMLSchema" xmlns:p="http://schemas.microsoft.com/office/2006/metadata/properties" xmlns:ns2="5b833cab-3ed3-46d2-9014-e1f9d14f6f24" xmlns:ns3="b3383300-1420-43a8-8e4d-9be6260925cb" targetNamespace="http://schemas.microsoft.com/office/2006/metadata/properties" ma:root="true" ma:fieldsID="461f375197601cb228b10c40406a6288" ns2:_="" ns3:_="">
    <xsd:import namespace="5b833cab-3ed3-46d2-9014-e1f9d14f6f24"/>
    <xsd:import namespace="b3383300-1420-43a8-8e4d-9be6260925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33cab-3ed3-46d2-9014-e1f9d14f6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83300-1420-43a8-8e4d-9be6260925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9429E0-7ECD-4153-B6F9-02D00E99DA78}">
  <ds:schemaRefs>
    <ds:schemaRef ds:uri="5b833cab-3ed3-46d2-9014-e1f9d14f6f24"/>
    <ds:schemaRef ds:uri="b3383300-1420-43a8-8e4d-9be6260925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D91CB3-33DD-4555-964B-1F8ACE5227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C8888D-D0CC-4E12-93D7-E38471207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33cab-3ed3-46d2-9014-e1f9d14f6f24"/>
    <ds:schemaRef ds:uri="b3383300-1420-43a8-8e4d-9be6260925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2654</TotalTime>
  <Words>851</Words>
  <Application>Microsoft Macintosh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Euclid Square</vt:lpstr>
      <vt:lpstr>Symbol</vt:lpstr>
      <vt:lpstr>PT Sans</vt:lpstr>
      <vt:lpstr>Calibri Light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AEQUO 2021</dc:title>
  <dc:creator>Reprezent</dc:creator>
  <cp:lastModifiedBy>Nataliya Dryuk | AEQUO</cp:lastModifiedBy>
  <cp:revision>17</cp:revision>
  <cp:lastPrinted>2024-03-06T13:29:19Z</cp:lastPrinted>
  <dcterms:created xsi:type="dcterms:W3CDTF">2018-05-23T13:41:48Z</dcterms:created>
  <dcterms:modified xsi:type="dcterms:W3CDTF">2024-11-01T06:51:20Z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0x010100905C69AACCCD874289890B60A89333A5</vt:lpwstr>
  </property>
  <property fmtid="{D5CDD505-2E9C-101B-9397-08002B2CF9AE}" pid="3" name="AuthorIds_UIVersion_3584">
    <vt:lpwstr>16</vt:lpwstr>
  </property>
  <property fmtid="{D5CDD505-2E9C-101B-9397-08002B2CF9AE}" pid="4" name="AuthorIds_UIVersion_4608">
    <vt:lpwstr>16</vt:lpwstr>
  </property>
  <property fmtid="{D5CDD505-2E9C-101B-9397-08002B2CF9AE}" pid="5" name="AuthorIds_UIVersion_5120">
    <vt:lpwstr>16</vt:lpwstr>
  </property>
  <property fmtid="{D5CDD505-2E9C-101B-9397-08002B2CF9AE}" pid="6" name="AuthorIds_UIVersion_5632">
    <vt:lpwstr>16</vt:lpwstr>
  </property>
  <property fmtid="{D5CDD505-2E9C-101B-9397-08002B2CF9AE}" pid="7" name="AuthorIds_UIVersion_6144">
    <vt:lpwstr>16</vt:lpwstr>
  </property>
  <property fmtid="{D5CDD505-2E9C-101B-9397-08002B2CF9AE}" pid="8" name="AuthorIds_UIVersion_8704">
    <vt:lpwstr>16</vt:lpwstr>
  </property>
</Properties>
</file>