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87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B59AF9E-EC87-4A91-14F5-85C14DF7A4B2}"/>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D9C415D9-7864-BCEB-E477-2EE618EC1C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B29B2FBB-3C73-91EF-6138-1A9E9E280EB9}"/>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9B6935DC-A20A-D69F-DA1E-63CA9A9F02A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3A1FA30-8E9A-FF62-87CA-5B9082A748C6}"/>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1862536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CC9363-8D2E-3B48-8CEF-BF9276F1455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DAD9C456-D89C-33B7-D8D2-A8B3D0026913}"/>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CDC44DCC-8228-0751-0A7F-2677463A29EC}"/>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F20C6CCB-37E6-1B21-1A78-3248EF1F570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A36876B-724C-7604-C649-3FDBE28A8E45}"/>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301898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5E0F5A04-B21E-99D7-0925-05C73E0523DA}"/>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E294B90C-E215-3146-A878-5752ECE3BF43}"/>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4EEE380-A765-4F15-551D-8B4C28521324}"/>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2F453216-2F0E-2274-16BB-A01BD027F4A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C174201-5746-2993-CC8C-420C5B9F1E58}"/>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272733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D429E1-09E9-3563-3E9B-FCAB33A06990}"/>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91B9F64C-3B2D-256C-646D-14C6F98DC65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21A6121-9F37-187E-F61B-F438EA2706A8}"/>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5AA8DD5E-293D-A426-19D9-84085E771618}"/>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717B858-71EC-7C29-DF0D-B67F5289F10C}"/>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423109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5CB431-D2C1-ED9E-DFA2-F4B6F70C767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74F9CD49-4E5E-E702-4BC4-A3D8801757D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433EBE46-4726-6A10-AB3C-AF547E496FA6}"/>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A243D8BD-8192-C2C4-F382-4924464DB2C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9AF41EB-77B1-F23A-F4A7-3BDFCC99F31C}"/>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375246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F90045-2F40-7AE8-2398-6FDE8363C8CE}"/>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12353860-208A-58F8-FA6E-10EAE631B367}"/>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D5AD029-6A03-C977-DD89-23CE5128D0E6}"/>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26EC63FC-7F84-44E1-68FB-19B6D4AA02DD}"/>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6" name="Місце для нижнього колонтитула 5">
            <a:extLst>
              <a:ext uri="{FF2B5EF4-FFF2-40B4-BE49-F238E27FC236}">
                <a16:creationId xmlns:a16="http://schemas.microsoft.com/office/drawing/2014/main" id="{D0A66D9C-D9E8-DA52-F2CA-AB4DF66D420A}"/>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7BFE148-A168-ECED-3A2D-62D7985A4CAA}"/>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281746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B533AE-9EBD-DA24-BD1C-9C7BC302EEAD}"/>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67D42918-3A2F-1653-9D7F-670CA5F7B2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8F1B944B-F2DE-926F-969D-2173375C551C}"/>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D4D494C6-DD1C-DE88-2C62-D1C3ECF45E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636F461A-4CA8-066C-23D5-1EB2D48304CF}"/>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134A2867-A5AB-C62C-6648-5E2B312FF46F}"/>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8" name="Місце для нижнього колонтитула 7">
            <a:extLst>
              <a:ext uri="{FF2B5EF4-FFF2-40B4-BE49-F238E27FC236}">
                <a16:creationId xmlns:a16="http://schemas.microsoft.com/office/drawing/2014/main" id="{8F95E84F-6CBD-E471-42EC-5EFA2977EAA0}"/>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36202F6-28DA-31A4-7249-A79F839610F8}"/>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3501729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0ED4B3-299B-80CC-9127-5A131A8691A5}"/>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81833401-B38F-E51A-5F3F-1540D6EA2D95}"/>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4" name="Місце для нижнього колонтитула 3">
            <a:extLst>
              <a:ext uri="{FF2B5EF4-FFF2-40B4-BE49-F238E27FC236}">
                <a16:creationId xmlns:a16="http://schemas.microsoft.com/office/drawing/2014/main" id="{03540FC4-DDB7-C483-5ED7-BDE512B29C3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479C40E1-E3BD-EB95-E4C7-5D4F1075359C}"/>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1261487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7EFB7773-BC44-DE79-8E30-1DB471F10288}"/>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3" name="Місце для нижнього колонтитула 2">
            <a:extLst>
              <a:ext uri="{FF2B5EF4-FFF2-40B4-BE49-F238E27FC236}">
                <a16:creationId xmlns:a16="http://schemas.microsoft.com/office/drawing/2014/main" id="{1CCC58BC-7B83-9970-30DD-A19050981CFE}"/>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7562D3F0-B0D0-5E0A-3B07-98D8BD16A04C}"/>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3747196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00DD53-4356-EF95-E1DD-1AF2B4F7279B}"/>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F5D5713B-CF88-B14C-AB13-0D3801E0B0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28235E65-D2DB-17B9-E559-2FD402794E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893192ED-2A8E-7C2B-A66B-BD7D04DC5663}"/>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6" name="Місце для нижнього колонтитула 5">
            <a:extLst>
              <a:ext uri="{FF2B5EF4-FFF2-40B4-BE49-F238E27FC236}">
                <a16:creationId xmlns:a16="http://schemas.microsoft.com/office/drawing/2014/main" id="{666ECF4A-AA0B-9DF0-13BC-74DFC3C6FFF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EE1F0372-51CB-C94F-B3BD-10A4046A7703}"/>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843547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6B01EA-DC73-9459-8060-99BC1866E389}"/>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AE9C29F6-33C7-F45A-289B-7791CB7008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EADDACAD-5D5E-B766-C2FB-57F05AE91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533B4D7F-87B8-2CDB-DD63-F712CEF2389F}"/>
              </a:ext>
            </a:extLst>
          </p:cNvPr>
          <p:cNvSpPr>
            <a:spLocks noGrp="1"/>
          </p:cNvSpPr>
          <p:nvPr>
            <p:ph type="dt" sz="half" idx="10"/>
          </p:nvPr>
        </p:nvSpPr>
        <p:spPr/>
        <p:txBody>
          <a:bodyPr/>
          <a:lstStyle/>
          <a:p>
            <a:fld id="{8C665E78-373A-45A5-8D75-190E5CF64F13}" type="datetimeFigureOut">
              <a:rPr lang="uk-UA" smtClean="0"/>
              <a:t>22.10.2024</a:t>
            </a:fld>
            <a:endParaRPr lang="uk-UA"/>
          </a:p>
        </p:txBody>
      </p:sp>
      <p:sp>
        <p:nvSpPr>
          <p:cNvPr id="6" name="Місце для нижнього колонтитула 5">
            <a:extLst>
              <a:ext uri="{FF2B5EF4-FFF2-40B4-BE49-F238E27FC236}">
                <a16:creationId xmlns:a16="http://schemas.microsoft.com/office/drawing/2014/main" id="{ECFAA5C2-92C8-99CB-6517-2ECE7705817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43B2184C-8950-608E-C10B-C0EEE9E550A7}"/>
              </a:ext>
            </a:extLst>
          </p:cNvPr>
          <p:cNvSpPr>
            <a:spLocks noGrp="1"/>
          </p:cNvSpPr>
          <p:nvPr>
            <p:ph type="sldNum" sz="quarter" idx="12"/>
          </p:nvPr>
        </p:nvSpPr>
        <p:spPr/>
        <p:txBody>
          <a:bodyPr/>
          <a:lstStyle/>
          <a:p>
            <a:fld id="{3E87291C-6849-468C-A52F-70571BEB25D1}" type="slidenum">
              <a:rPr lang="uk-UA" smtClean="0"/>
              <a:t>‹№›</a:t>
            </a:fld>
            <a:endParaRPr lang="uk-UA"/>
          </a:p>
        </p:txBody>
      </p:sp>
    </p:spTree>
    <p:extLst>
      <p:ext uri="{BB962C8B-B14F-4D97-AF65-F5344CB8AC3E}">
        <p14:creationId xmlns:p14="http://schemas.microsoft.com/office/powerpoint/2010/main" val="191909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AE88947C-DE92-B849-3286-8E263BB8CF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A6170DF-E205-7AA4-A9D3-A119632AE9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04574EAD-1815-63E9-F9F3-BA8BB241C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C665E78-373A-45A5-8D75-190E5CF64F13}" type="datetimeFigureOut">
              <a:rPr lang="uk-UA" smtClean="0"/>
              <a:t>22.10.2024</a:t>
            </a:fld>
            <a:endParaRPr lang="uk-UA"/>
          </a:p>
        </p:txBody>
      </p:sp>
      <p:sp>
        <p:nvSpPr>
          <p:cNvPr id="5" name="Місце для нижнього колонтитула 4">
            <a:extLst>
              <a:ext uri="{FF2B5EF4-FFF2-40B4-BE49-F238E27FC236}">
                <a16:creationId xmlns:a16="http://schemas.microsoft.com/office/drawing/2014/main" id="{DF3F4314-E7C4-0943-49E2-49DAB6B3DF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812BE491-96FA-BC92-B523-361D6C90DE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E87291C-6849-468C-A52F-70571BEB25D1}" type="slidenum">
              <a:rPr lang="uk-UA" smtClean="0"/>
              <a:t>‹№›</a:t>
            </a:fld>
            <a:endParaRPr lang="uk-UA"/>
          </a:p>
        </p:txBody>
      </p:sp>
    </p:spTree>
    <p:extLst>
      <p:ext uri="{BB962C8B-B14F-4D97-AF65-F5344CB8AC3E}">
        <p14:creationId xmlns:p14="http://schemas.microsoft.com/office/powerpoint/2010/main" val="2110919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7FA58EE-5300-6816-B307-554CFE459086}"/>
              </a:ext>
            </a:extLst>
          </p:cNvPr>
          <p:cNvPicPr>
            <a:picLocks noChangeAspect="1"/>
          </p:cNvPicPr>
          <p:nvPr/>
        </p:nvPicPr>
        <p:blipFill>
          <a:blip r:embed="rId2"/>
          <a:stretch>
            <a:fillRect/>
          </a:stretch>
        </p:blipFill>
        <p:spPr>
          <a:xfrm>
            <a:off x="7686525" y="0"/>
            <a:ext cx="4505475" cy="1655762"/>
          </a:xfrm>
          <a:prstGeom prst="rect">
            <a:avLst/>
          </a:prstGeom>
        </p:spPr>
      </p:pic>
      <p:sp>
        <p:nvSpPr>
          <p:cNvPr id="2" name="Заголовок 1">
            <a:extLst>
              <a:ext uri="{FF2B5EF4-FFF2-40B4-BE49-F238E27FC236}">
                <a16:creationId xmlns:a16="http://schemas.microsoft.com/office/drawing/2014/main" id="{1ACB9886-C500-F89A-A803-00E5D060EF1D}"/>
              </a:ext>
            </a:extLst>
          </p:cNvPr>
          <p:cNvSpPr>
            <a:spLocks noGrp="1"/>
          </p:cNvSpPr>
          <p:nvPr>
            <p:ph type="ctrTitle"/>
          </p:nvPr>
        </p:nvSpPr>
        <p:spPr>
          <a:xfrm>
            <a:off x="1783565" y="3169920"/>
            <a:ext cx="9144000" cy="1544320"/>
          </a:xfrm>
        </p:spPr>
        <p:txBody>
          <a:bodyPr>
            <a:normAutofit fontScale="90000"/>
          </a:bodyPr>
          <a:lstStyle/>
          <a:p>
            <a:r>
              <a:rPr lang="en-US" b="1" dirty="0">
                <a:latin typeface="Calibri Light" panose="020F0302020204030204" pitchFamily="34" charset="0"/>
                <a:ea typeface="Calibri Light" panose="020F0302020204030204" pitchFamily="34" charset="0"/>
                <a:cs typeface="Calibri Light" panose="020F0302020204030204" pitchFamily="34" charset="0"/>
              </a:rPr>
              <a:t>EU – Ukraine </a:t>
            </a:r>
            <a:br>
              <a:rPr lang="ru-RU" b="1" dirty="0">
                <a:latin typeface="Calibri Light" panose="020F0302020204030204" pitchFamily="34" charset="0"/>
                <a:ea typeface="Calibri Light" panose="020F0302020204030204" pitchFamily="34" charset="0"/>
                <a:cs typeface="Calibri Light" panose="020F0302020204030204" pitchFamily="34" charset="0"/>
              </a:rPr>
            </a:br>
            <a:r>
              <a:rPr lang="en-US" b="1" dirty="0">
                <a:latin typeface="Calibri Light" panose="020F0302020204030204" pitchFamily="34" charset="0"/>
                <a:ea typeface="Calibri Light" panose="020F0302020204030204" pitchFamily="34" charset="0"/>
                <a:cs typeface="Calibri Light" panose="020F0302020204030204" pitchFamily="34" charset="0"/>
              </a:rPr>
              <a:t>Intellectual Property Rights Dialogue 2024</a:t>
            </a:r>
            <a:endParaRPr lang="uk-UA" b="1"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6407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7C93D1-9256-EECB-9DB4-2E0CC5EB9083}"/>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COPYRIGHT</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A4D26568-07FD-0800-7E7A-1AC7551C8BBC}"/>
              </a:ext>
            </a:extLst>
          </p:cNvPr>
          <p:cNvSpPr>
            <a:spLocks noGrp="1"/>
          </p:cNvSpPr>
          <p:nvPr>
            <p:ph idx="1"/>
          </p:nvPr>
        </p:nvSpPr>
        <p:spPr>
          <a:xfrm>
            <a:off x="838200" y="975360"/>
            <a:ext cx="10515600" cy="5201603"/>
          </a:xfrm>
        </p:spPr>
        <p:txBody>
          <a:bodyPr>
            <a:normAutofit fontScale="77500" lnSpcReduction="20000"/>
          </a:bodyPr>
          <a:lstStyle/>
          <a:p>
            <a:pPr algn="just">
              <a:lnSpc>
                <a:spcPct val="120000"/>
              </a:lnSpc>
              <a:spcBef>
                <a:spcPts val="600"/>
              </a:spcBef>
            </a:pPr>
            <a:r>
              <a:rPr lang="en-US" dirty="0">
                <a:latin typeface="Calibri Light" panose="020F0302020204030204" pitchFamily="34" charset="0"/>
                <a:ea typeface="Calibri Light" panose="020F0302020204030204" pitchFamily="34" charset="0"/>
                <a:cs typeface="Calibri Light" panose="020F0302020204030204" pitchFamily="34" charset="0"/>
              </a:rPr>
              <a:t>The Cabinet of Ministers of Ukraine Resolution «On Approval of the </a:t>
            </a:r>
            <a:r>
              <a:rPr lang="en-US" b="1" dirty="0">
                <a:latin typeface="Calibri Light" panose="020F0302020204030204" pitchFamily="34" charset="0"/>
                <a:ea typeface="Calibri Light" panose="020F0302020204030204" pitchFamily="34" charset="0"/>
                <a:cs typeface="Calibri Light" panose="020F0302020204030204" pitchFamily="34" charset="0"/>
              </a:rPr>
              <a:t>Procedure for</a:t>
            </a:r>
            <a:r>
              <a:rPr lang="ru-RU" b="1" dirty="0">
                <a:latin typeface="Calibri Light" panose="020F0302020204030204" pitchFamily="34" charset="0"/>
                <a:ea typeface="Calibri Light" panose="020F0302020204030204" pitchFamily="34" charset="0"/>
                <a:cs typeface="Calibri Light" panose="020F0302020204030204" pitchFamily="34" charset="0"/>
              </a:rPr>
              <a:t> </a:t>
            </a:r>
            <a:r>
              <a:rPr lang="en-US" b="1" dirty="0">
                <a:latin typeface="Calibri Light" panose="020F0302020204030204" pitchFamily="34" charset="0"/>
                <a:ea typeface="Calibri Light" panose="020F0302020204030204" pitchFamily="34" charset="0"/>
                <a:cs typeface="Calibri Light" panose="020F0302020204030204" pitchFamily="34" charset="0"/>
              </a:rPr>
              <a:t>Acquisition and Loss of the Status of Orphan Works</a:t>
            </a:r>
            <a:r>
              <a:rPr lang="en-US" dirty="0">
                <a:latin typeface="Calibri Light" panose="020F0302020204030204" pitchFamily="34" charset="0"/>
                <a:ea typeface="Calibri Light" panose="020F0302020204030204" pitchFamily="34" charset="0"/>
                <a:cs typeface="Calibri Light" panose="020F0302020204030204" pitchFamily="34" charset="0"/>
              </a:rPr>
              <a:t>, Phonograms, </a:t>
            </a:r>
            <a:r>
              <a:rPr lang="en-US" dirty="0" err="1">
                <a:latin typeface="Calibri Light" panose="020F0302020204030204" pitchFamily="34" charset="0"/>
                <a:ea typeface="Calibri Light" panose="020F0302020204030204" pitchFamily="34" charset="0"/>
                <a:cs typeface="Calibri Light" panose="020F0302020204030204" pitchFamily="34" charset="0"/>
              </a:rPr>
              <a:t>Videograms</a:t>
            </a:r>
            <a:r>
              <a:rPr lang="en-US" dirty="0">
                <a:latin typeface="Calibri Light" panose="020F0302020204030204" pitchFamily="34" charset="0"/>
                <a:ea typeface="Calibri Light" panose="020F0302020204030204" pitchFamily="34" charset="0"/>
                <a:cs typeface="Calibri Light" panose="020F0302020204030204" pitchFamily="34" charset="0"/>
              </a:rPr>
              <a:t> and</a:t>
            </a:r>
            <a:r>
              <a:rPr lang="ru-RU" dirty="0">
                <a:latin typeface="Calibri Light" panose="020F0302020204030204" pitchFamily="34" charset="0"/>
                <a:ea typeface="Calibri Light" panose="020F0302020204030204" pitchFamily="34" charset="0"/>
                <a:cs typeface="Calibri Light" panose="020F0302020204030204" pitchFamily="34" charset="0"/>
              </a:rPr>
              <a:t> </a:t>
            </a:r>
            <a:r>
              <a:rPr lang="en-US" dirty="0">
                <a:latin typeface="Calibri Light" panose="020F0302020204030204" pitchFamily="34" charset="0"/>
                <a:ea typeface="Calibri Light" panose="020F0302020204030204" pitchFamily="34" charset="0"/>
                <a:cs typeface="Calibri Light" panose="020F0302020204030204" pitchFamily="34" charset="0"/>
              </a:rPr>
              <a:t>Performances Recorded therein, Conditions for their </a:t>
            </a:r>
            <a:r>
              <a:rPr lang="en-US" dirty="0" err="1">
                <a:latin typeface="Calibri Light" panose="020F0302020204030204" pitchFamily="34" charset="0"/>
                <a:ea typeface="Calibri Light" panose="020F0302020204030204" pitchFamily="34" charset="0"/>
                <a:cs typeface="Calibri Light" panose="020F0302020204030204" pitchFamily="34" charset="0"/>
              </a:rPr>
              <a:t>Authorised</a:t>
            </a:r>
            <a:r>
              <a:rPr lang="en-US" dirty="0">
                <a:latin typeface="Calibri Light" panose="020F0302020204030204" pitchFamily="34" charset="0"/>
                <a:ea typeface="Calibri Light" panose="020F0302020204030204" pitchFamily="34" charset="0"/>
                <a:cs typeface="Calibri Light" panose="020F0302020204030204" pitchFamily="34" charset="0"/>
              </a:rPr>
              <a:t> Use and Maintenance of</a:t>
            </a:r>
            <a:r>
              <a:rPr lang="ru-RU" dirty="0">
                <a:latin typeface="Calibri Light" panose="020F0302020204030204" pitchFamily="34" charset="0"/>
                <a:ea typeface="Calibri Light" panose="020F0302020204030204" pitchFamily="34" charset="0"/>
                <a:cs typeface="Calibri Light" panose="020F0302020204030204" pitchFamily="34" charset="0"/>
              </a:rPr>
              <a:t> </a:t>
            </a:r>
            <a:r>
              <a:rPr lang="en-US" dirty="0">
                <a:latin typeface="Calibri Light" panose="020F0302020204030204" pitchFamily="34" charset="0"/>
                <a:ea typeface="Calibri Light" panose="020F0302020204030204" pitchFamily="34" charset="0"/>
                <a:cs typeface="Calibri Light" panose="020F0302020204030204" pitchFamily="34" charset="0"/>
              </a:rPr>
              <a:t>the Register» (No. 1312 of 15/12/2023)</a:t>
            </a:r>
            <a:endParaRPr lang="ru-RU" dirty="0">
              <a:latin typeface="Calibri Light" panose="020F0302020204030204" pitchFamily="34" charset="0"/>
              <a:ea typeface="Calibri Light" panose="020F0302020204030204" pitchFamily="34" charset="0"/>
              <a:cs typeface="Calibri Light" panose="020F0302020204030204" pitchFamily="34" charset="0"/>
            </a:endParaRPr>
          </a:p>
          <a:p>
            <a:pPr lvl="1" algn="just">
              <a:lnSpc>
                <a:spcPct val="120000"/>
              </a:lnSpc>
              <a:spcBef>
                <a:spcPts val="600"/>
              </a:spcBef>
            </a:pPr>
            <a:r>
              <a:rPr lang="en-US" sz="2800" dirty="0">
                <a:latin typeface="Calibri Light" panose="020F0302020204030204" pitchFamily="34" charset="0"/>
                <a:ea typeface="Calibri Light" panose="020F0302020204030204" pitchFamily="34" charset="0"/>
                <a:cs typeface="Calibri Light" panose="020F0302020204030204" pitchFamily="34" charset="0"/>
              </a:rPr>
              <a:t>Resolution approves Procedure for acquisition and loss of the orphan works status and</a:t>
            </a:r>
            <a:r>
              <a:rPr lang="ru-RU" sz="2800" dirty="0">
                <a:latin typeface="Calibri Light" panose="020F0302020204030204" pitchFamily="34" charset="0"/>
                <a:ea typeface="Calibri Light" panose="020F0302020204030204" pitchFamily="34" charset="0"/>
                <a:cs typeface="Calibri Light" panose="020F0302020204030204" pitchFamily="34" charset="0"/>
              </a:rPr>
              <a:t> </a:t>
            </a:r>
            <a:r>
              <a:rPr lang="en-US" sz="2800" dirty="0">
                <a:latin typeface="Calibri Light" panose="020F0302020204030204" pitchFamily="34" charset="0"/>
                <a:ea typeface="Calibri Light" panose="020F0302020204030204" pitchFamily="34" charset="0"/>
                <a:cs typeface="Calibri Light" panose="020F0302020204030204" pitchFamily="34" charset="0"/>
              </a:rPr>
              <a:t>defines the institution that may initiate its granting in accordance with the requirements of</a:t>
            </a:r>
            <a:r>
              <a:rPr lang="ru-RU" sz="2800" dirty="0">
                <a:latin typeface="Calibri Light" panose="020F0302020204030204" pitchFamily="34" charset="0"/>
                <a:ea typeface="Calibri Light" panose="020F0302020204030204" pitchFamily="34" charset="0"/>
                <a:cs typeface="Calibri Light" panose="020F0302020204030204" pitchFamily="34" charset="0"/>
              </a:rPr>
              <a:t> </a:t>
            </a:r>
            <a:r>
              <a:rPr lang="en-US" sz="2800" dirty="0">
                <a:latin typeface="Calibri Light" panose="020F0302020204030204" pitchFamily="34" charset="0"/>
                <a:ea typeface="Calibri Light" panose="020F0302020204030204" pitchFamily="34" charset="0"/>
                <a:cs typeface="Calibri Light" panose="020F0302020204030204" pitchFamily="34" charset="0"/>
              </a:rPr>
              <a:t>the Law of Ukraine «On Copyright and Related Rights».</a:t>
            </a:r>
            <a:r>
              <a:rPr lang="ru-RU" sz="2800" dirty="0">
                <a:latin typeface="Calibri Light" panose="020F0302020204030204" pitchFamily="34" charset="0"/>
                <a:ea typeface="Calibri Light" panose="020F0302020204030204" pitchFamily="34" charset="0"/>
                <a:cs typeface="Calibri Light" panose="020F0302020204030204" pitchFamily="34" charset="0"/>
              </a:rPr>
              <a:t> </a:t>
            </a:r>
          </a:p>
          <a:p>
            <a:pPr algn="just">
              <a:lnSpc>
                <a:spcPct val="120000"/>
              </a:lnSpc>
              <a:spcBef>
                <a:spcPts val="600"/>
              </a:spcBef>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algn="just">
              <a:lnSpc>
                <a:spcPct val="120000"/>
              </a:lnSpc>
              <a:spcBef>
                <a:spcPts val="600"/>
              </a:spcBef>
            </a:pPr>
            <a:r>
              <a:rPr lang="en-US"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the Procedure for the</a:t>
            </a:r>
            <a:r>
              <a:rPr lang="ru-RU" dirty="0">
                <a:latin typeface="Calibri Light" panose="020F0302020204030204" pitchFamily="34" charset="0"/>
                <a:ea typeface="Calibri Light" panose="020F0302020204030204" pitchFamily="34" charset="0"/>
                <a:cs typeface="Calibri Light" panose="020F0302020204030204" pitchFamily="34" charset="0"/>
              </a:rPr>
              <a:t> </a:t>
            </a:r>
            <a:r>
              <a:rPr lang="en-US" dirty="0">
                <a:latin typeface="Calibri Light" panose="020F0302020204030204" pitchFamily="34" charset="0"/>
                <a:ea typeface="Calibri Light" panose="020F0302020204030204" pitchFamily="34" charset="0"/>
                <a:cs typeface="Calibri Light" panose="020F0302020204030204" pitchFamily="34" charset="0"/>
              </a:rPr>
              <a:t>Formation and Maintenance of the </a:t>
            </a:r>
            <a:r>
              <a:rPr lang="en-US" b="1" dirty="0">
                <a:latin typeface="Calibri Light" panose="020F0302020204030204" pitchFamily="34" charset="0"/>
                <a:ea typeface="Calibri Light" panose="020F0302020204030204" pitchFamily="34" charset="0"/>
                <a:cs typeface="Calibri Light" panose="020F0302020204030204" pitchFamily="34" charset="0"/>
              </a:rPr>
              <a:t>National List of Websites</a:t>
            </a:r>
            <a:r>
              <a:rPr lang="en-US" dirty="0">
                <a:latin typeface="Calibri Light" panose="020F0302020204030204" pitchFamily="34" charset="0"/>
                <a:ea typeface="Calibri Light" panose="020F0302020204030204" pitchFamily="34" charset="0"/>
                <a:cs typeface="Calibri Light" panose="020F0302020204030204" pitchFamily="34" charset="0"/>
              </a:rPr>
              <a:t> Raising Concerns</a:t>
            </a:r>
            <a:r>
              <a:rPr lang="ru-RU" dirty="0">
                <a:latin typeface="Calibri Light" panose="020F0302020204030204" pitchFamily="34" charset="0"/>
                <a:ea typeface="Calibri Light" panose="020F0302020204030204" pitchFamily="34" charset="0"/>
                <a:cs typeface="Calibri Light" panose="020F0302020204030204" pitchFamily="34" charset="0"/>
              </a:rPr>
              <a:t> </a:t>
            </a:r>
            <a:r>
              <a:rPr lang="en-US" dirty="0">
                <a:latin typeface="Calibri Light" panose="020F0302020204030204" pitchFamily="34" charset="0"/>
                <a:ea typeface="Calibri Light" panose="020F0302020204030204" pitchFamily="34" charset="0"/>
                <a:cs typeface="Calibri Light" panose="020F0302020204030204" pitchFamily="34" charset="0"/>
              </a:rPr>
              <a:t>Regarding</a:t>
            </a:r>
            <a:r>
              <a:rPr lang="ru-RU" dirty="0">
                <a:latin typeface="Calibri Light" panose="020F0302020204030204" pitchFamily="34" charset="0"/>
                <a:ea typeface="Calibri Light" panose="020F0302020204030204" pitchFamily="34" charset="0"/>
                <a:cs typeface="Calibri Light" panose="020F0302020204030204" pitchFamily="34" charset="0"/>
              </a:rPr>
              <a:t> </a:t>
            </a:r>
            <a:r>
              <a:rPr lang="en-US" dirty="0">
                <a:latin typeface="Calibri Light" panose="020F0302020204030204" pitchFamily="34" charset="0"/>
                <a:ea typeface="Calibri Light" panose="020F0302020204030204" pitchFamily="34" charset="0"/>
                <a:cs typeface="Calibri Light" panose="020F0302020204030204" pitchFamily="34" charset="0"/>
              </a:rPr>
              <a:t>the Observance of Intellectual Property Rights» (No. 2945 of 01/02/2024)</a:t>
            </a:r>
            <a:endParaRPr lang="ru-RU" dirty="0">
              <a:latin typeface="Calibri Light" panose="020F0302020204030204" pitchFamily="34" charset="0"/>
              <a:ea typeface="Calibri Light" panose="020F0302020204030204" pitchFamily="34" charset="0"/>
              <a:cs typeface="Calibri Light" panose="020F0302020204030204" pitchFamily="34" charset="0"/>
            </a:endParaRPr>
          </a:p>
          <a:p>
            <a:pPr lvl="1" algn="just">
              <a:lnSpc>
                <a:spcPct val="120000"/>
              </a:lnSpc>
              <a:spcBef>
                <a:spcPts val="600"/>
              </a:spcBef>
            </a:pPr>
            <a:r>
              <a:rPr lang="en-US" sz="2800" dirty="0">
                <a:latin typeface="Calibri Light" panose="020F0302020204030204" pitchFamily="34" charset="0"/>
                <a:ea typeface="Calibri Light" panose="020F0302020204030204" pitchFamily="34" charset="0"/>
                <a:cs typeface="Calibri Light" panose="020F0302020204030204" pitchFamily="34" charset="0"/>
              </a:rPr>
              <a:t>This document reflected the implementation of the WIPO ALERT initiative to</a:t>
            </a:r>
            <a:r>
              <a:rPr lang="ru-RU" sz="2800" dirty="0">
                <a:latin typeface="Calibri Light" panose="020F0302020204030204" pitchFamily="34" charset="0"/>
                <a:ea typeface="Calibri Light" panose="020F0302020204030204" pitchFamily="34" charset="0"/>
                <a:cs typeface="Calibri Light" panose="020F0302020204030204" pitchFamily="34" charset="0"/>
              </a:rPr>
              <a:t> </a:t>
            </a:r>
            <a:r>
              <a:rPr lang="en-US" sz="2800" dirty="0">
                <a:latin typeface="Calibri Light" panose="020F0302020204030204" pitchFamily="34" charset="0"/>
                <a:ea typeface="Calibri Light" panose="020F0302020204030204" pitchFamily="34" charset="0"/>
                <a:cs typeface="Calibri Light" panose="020F0302020204030204" pitchFamily="34" charset="0"/>
              </a:rPr>
              <a:t>counteract</a:t>
            </a:r>
            <a:r>
              <a:rPr lang="ru-RU" sz="2800" dirty="0">
                <a:latin typeface="Calibri Light" panose="020F0302020204030204" pitchFamily="34" charset="0"/>
                <a:ea typeface="Calibri Light" panose="020F0302020204030204" pitchFamily="34" charset="0"/>
                <a:cs typeface="Calibri Light" panose="020F0302020204030204" pitchFamily="34" charset="0"/>
              </a:rPr>
              <a:t> </a:t>
            </a:r>
            <a:r>
              <a:rPr lang="en-US" sz="2800" dirty="0">
                <a:latin typeface="Calibri Light" panose="020F0302020204030204" pitchFamily="34" charset="0"/>
                <a:ea typeface="Calibri Light" panose="020F0302020204030204" pitchFamily="34" charset="0"/>
                <a:cs typeface="Calibri Light" panose="020F0302020204030204" pitchFamily="34" charset="0"/>
              </a:rPr>
              <a:t>the websites operation on which IPR are violated.</a:t>
            </a:r>
            <a:endParaRPr lang="uk-UA" sz="2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8690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413BD9-053F-18D2-9AA6-D743B59069E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AD33B-3A40-9141-F06C-02322BA7D84B}"/>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0EBDCA20-8B9F-EACE-871C-8674802BD14D}"/>
              </a:ext>
            </a:extLst>
          </p:cNvPr>
          <p:cNvSpPr>
            <a:spLocks noGrp="1"/>
          </p:cNvSpPr>
          <p:nvPr>
            <p:ph idx="1"/>
          </p:nvPr>
        </p:nvSpPr>
        <p:spPr>
          <a:xfrm>
            <a:off x="838200" y="975360"/>
            <a:ext cx="10515600" cy="5201603"/>
          </a:xfrm>
        </p:spPr>
        <p:txBody>
          <a:bodyPr>
            <a:noAutofit/>
          </a:bodyPr>
          <a:lstStyle/>
          <a:p>
            <a:pPr algn="just">
              <a:lnSpc>
                <a:spcPct val="12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the Rules of </a:t>
            </a:r>
            <a:r>
              <a:rPr lang="en-US" sz="2200" b="1" dirty="0">
                <a:latin typeface="Calibri Light" panose="020F0302020204030204" pitchFamily="34" charset="0"/>
                <a:ea typeface="Calibri Light" panose="020F0302020204030204" pitchFamily="34" charset="0"/>
                <a:cs typeface="Calibri Light" panose="020F0302020204030204" pitchFamily="34" charset="0"/>
              </a:rPr>
              <a:t>Procedure of the</a:t>
            </a:r>
            <a:r>
              <a:rPr lang="ru-RU" sz="2200" b="1" dirty="0">
                <a:latin typeface="Calibri Light" panose="020F0302020204030204" pitchFamily="34" charset="0"/>
                <a:ea typeface="Calibri Light" panose="020F0302020204030204" pitchFamily="34" charset="0"/>
                <a:cs typeface="Calibri Light" panose="020F0302020204030204" pitchFamily="34" charset="0"/>
              </a:rPr>
              <a:t> </a:t>
            </a:r>
            <a:r>
              <a:rPr lang="en-US" sz="2200" b="1" dirty="0">
                <a:latin typeface="Calibri Light" panose="020F0302020204030204" pitchFamily="34" charset="0"/>
                <a:ea typeface="Calibri Light" panose="020F0302020204030204" pitchFamily="34" charset="0"/>
                <a:cs typeface="Calibri Light" panose="020F0302020204030204" pitchFamily="34" charset="0"/>
              </a:rPr>
              <a:t>Appeals Chamber </a:t>
            </a:r>
            <a:r>
              <a:rPr lang="en-US" sz="2200" dirty="0">
                <a:latin typeface="Calibri Light" panose="020F0302020204030204" pitchFamily="34" charset="0"/>
                <a:ea typeface="Calibri Light" panose="020F0302020204030204" pitchFamily="34" charset="0"/>
                <a:cs typeface="Calibri Light" panose="020F0302020204030204" pitchFamily="34" charset="0"/>
              </a:rPr>
              <a:t>of the National Intellectual Property Authority» (No. 17768 of</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23/11/2023)</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p>
          <a:p>
            <a:pPr lvl="1" algn="just">
              <a:lnSpc>
                <a:spcPct val="12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Order relates to the activity of the Appeals Chamber of the National IP Office by the</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Economy Ministry’s Order and defined 3 updated rules for consideration procedures in the</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Appeals Chamber: namely, objections, invalidations and well-known trademarks</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recognition</a:t>
            </a:r>
            <a:r>
              <a:rPr lang="en-US" sz="2000" dirty="0">
                <a:latin typeface="Calibri Light" panose="020F0302020204030204" pitchFamily="34" charset="0"/>
                <a:ea typeface="Calibri Light" panose="020F0302020204030204" pitchFamily="34" charset="0"/>
                <a:cs typeface="Calibri Light" panose="020F0302020204030204" pitchFamily="34" charset="0"/>
              </a:rPr>
              <a:t>.</a:t>
            </a:r>
            <a:endParaRPr lang="ru-RU" sz="20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3271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7686F-4FC3-BB26-7801-F9B21FE0A197}"/>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128483-9FC3-69DC-D57A-B9D8948930E5}"/>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A73A5A13-34CE-1D73-8810-83442F701648}"/>
              </a:ext>
            </a:extLst>
          </p:cNvPr>
          <p:cNvSpPr>
            <a:spLocks noGrp="1"/>
          </p:cNvSpPr>
          <p:nvPr>
            <p:ph idx="1"/>
          </p:nvPr>
        </p:nvSpPr>
        <p:spPr>
          <a:xfrm>
            <a:off x="838200" y="975360"/>
            <a:ext cx="10515600" cy="5201603"/>
          </a:xfrm>
        </p:spPr>
        <p:txBody>
          <a:bodyPr>
            <a:noAutofit/>
          </a:bodyPr>
          <a:lstStyle/>
          <a:p>
            <a:pPr algn="just">
              <a:lnSpc>
                <a:spcPct val="120000"/>
              </a:lnSpc>
              <a:spcBef>
                <a:spcPts val="600"/>
              </a:spcBef>
            </a:pPr>
            <a:r>
              <a:rPr lang="en-US" sz="21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the Regulation on the Commission for Granting Authorization to Use the </a:t>
            </a:r>
            <a:r>
              <a:rPr lang="en-US" sz="2100" b="1" dirty="0">
                <a:latin typeface="Calibri Light" panose="020F0302020204030204" pitchFamily="34" charset="0"/>
                <a:ea typeface="Calibri Light" panose="020F0302020204030204" pitchFamily="34" charset="0"/>
                <a:cs typeface="Calibri Light" panose="020F0302020204030204" pitchFamily="34" charset="0"/>
              </a:rPr>
              <a:t>Official Name and International Letter Code</a:t>
            </a:r>
            <a:r>
              <a:rPr lang="en-US" sz="2100" dirty="0">
                <a:latin typeface="Calibri Light" panose="020F0302020204030204" pitchFamily="34" charset="0"/>
                <a:ea typeface="Calibri Light" panose="020F0302020204030204" pitchFamily="34" charset="0"/>
                <a:cs typeface="Calibri Light" panose="020F0302020204030204" pitchFamily="34" charset="0"/>
              </a:rPr>
              <a:t> of the State of Ukraine </a:t>
            </a:r>
            <a:r>
              <a:rPr lang="en-US" sz="2100" b="1" dirty="0">
                <a:latin typeface="Calibri Light" panose="020F0302020204030204" pitchFamily="34" charset="0"/>
                <a:ea typeface="Calibri Light" panose="020F0302020204030204" pitchFamily="34" charset="0"/>
                <a:cs typeface="Calibri Light" panose="020F0302020204030204" pitchFamily="34" charset="0"/>
              </a:rPr>
              <a:t>in a Trademark </a:t>
            </a:r>
            <a:r>
              <a:rPr lang="en-US" sz="2100" dirty="0">
                <a:latin typeface="Calibri Light" panose="020F0302020204030204" pitchFamily="34" charset="0"/>
                <a:ea typeface="Calibri Light" panose="020F0302020204030204" pitchFamily="34" charset="0"/>
                <a:cs typeface="Calibri Light" panose="020F0302020204030204" pitchFamily="34" charset="0"/>
              </a:rPr>
              <a:t>and/or to Include the </a:t>
            </a:r>
            <a:r>
              <a:rPr lang="en-US" sz="2100" b="1" dirty="0">
                <a:latin typeface="Calibri Light" panose="020F0302020204030204" pitchFamily="34" charset="0"/>
                <a:ea typeface="Calibri Light" panose="020F0302020204030204" pitchFamily="34" charset="0"/>
                <a:cs typeface="Calibri Light" panose="020F0302020204030204" pitchFamily="34" charset="0"/>
              </a:rPr>
              <a:t>Small State Emblem </a:t>
            </a:r>
            <a:r>
              <a:rPr lang="en-US" sz="2100" dirty="0">
                <a:latin typeface="Calibri Light" panose="020F0302020204030204" pitchFamily="34" charset="0"/>
                <a:ea typeface="Calibri Light" panose="020F0302020204030204" pitchFamily="34" charset="0"/>
                <a:cs typeface="Calibri Light" panose="020F0302020204030204" pitchFamily="34" charset="0"/>
              </a:rPr>
              <a:t>of Ukraine in the Trademark Image» (No. 19944 of 20/12/2023) </a:t>
            </a:r>
          </a:p>
          <a:p>
            <a:pPr lvl="1" algn="just">
              <a:lnSpc>
                <a:spcPct val="120000"/>
              </a:lnSpc>
              <a:spcBef>
                <a:spcPts val="600"/>
              </a:spcBef>
            </a:pPr>
            <a:r>
              <a:rPr lang="en-US" sz="2100" dirty="0">
                <a:latin typeface="Calibri Light" panose="020F0302020204030204" pitchFamily="34" charset="0"/>
                <a:ea typeface="Calibri Light" panose="020F0302020204030204" pitchFamily="34" charset="0"/>
                <a:cs typeface="Calibri Light" panose="020F0302020204030204" pitchFamily="34" charset="0"/>
              </a:rPr>
              <a:t>The Order approved the procedure of including into Trademarks the Official Name of Ukraine, International Letter Code, Small State Emblem of Ukraine. This document also regulates the powers of IP Office Commission for granting such permission.</a:t>
            </a:r>
          </a:p>
          <a:p>
            <a:pPr lvl="1" algn="just">
              <a:lnSpc>
                <a:spcPct val="120000"/>
              </a:lnSpc>
              <a:spcBef>
                <a:spcPts val="600"/>
              </a:spcBef>
            </a:pPr>
            <a:r>
              <a:rPr lang="en-US" sz="2100" dirty="0">
                <a:latin typeface="Calibri Light" panose="020F0302020204030204" pitchFamily="34" charset="0"/>
                <a:ea typeface="Calibri Light" panose="020F0302020204030204" pitchFamily="34" charset="0"/>
                <a:cs typeface="Calibri Light" panose="020F0302020204030204" pitchFamily="34" charset="0"/>
              </a:rPr>
              <a:t>The Order was adopted pursuant to the requirements of the Trademarks Law to ensure protection national symbols related to Ukraine in trademarks and its proper use by businesses for their commercial purposes. Protection of national symbols is extremely important for our country nowadays in light of </a:t>
            </a:r>
            <a:r>
              <a:rPr lang="en-US" sz="2100" dirty="0" err="1">
                <a:latin typeface="Calibri Light" panose="020F0302020204030204" pitchFamily="34" charset="0"/>
                <a:ea typeface="Calibri Light" panose="020F0302020204030204" pitchFamily="34" charset="0"/>
                <a:cs typeface="Calibri Light" panose="020F0302020204030204" pitchFamily="34" charset="0"/>
              </a:rPr>
              <a:t>russia’s</a:t>
            </a:r>
            <a:r>
              <a:rPr lang="en-US" sz="2100" dirty="0">
                <a:latin typeface="Calibri Light" panose="020F0302020204030204" pitchFamily="34" charset="0"/>
                <a:ea typeface="Calibri Light" panose="020F0302020204030204" pitchFamily="34" charset="0"/>
                <a:cs typeface="Calibri Light" panose="020F0302020204030204" pitchFamily="34" charset="0"/>
              </a:rPr>
              <a:t> unprovoked and unjustified</a:t>
            </a:r>
            <a:r>
              <a:rPr lang="ru-RU" sz="2100" dirty="0">
                <a:latin typeface="Calibri Light" panose="020F0302020204030204" pitchFamily="34" charset="0"/>
                <a:ea typeface="Calibri Light" panose="020F0302020204030204" pitchFamily="34" charset="0"/>
                <a:cs typeface="Calibri Light" panose="020F0302020204030204" pitchFamily="34" charset="0"/>
              </a:rPr>
              <a:t> </a:t>
            </a:r>
            <a:r>
              <a:rPr lang="en-US" sz="2100" dirty="0">
                <a:latin typeface="Calibri Light" panose="020F0302020204030204" pitchFamily="34" charset="0"/>
                <a:ea typeface="Calibri Light" panose="020F0302020204030204" pitchFamily="34" charset="0"/>
                <a:cs typeface="Calibri Light" panose="020F0302020204030204" pitchFamily="34" charset="0"/>
              </a:rPr>
              <a:t>aggression and blood war against Ukraine.</a:t>
            </a:r>
            <a:endParaRPr lang="ru-RU" sz="21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50780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E30202-5C4E-2260-7F75-F0D248FB93B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F8A128-8BDE-A0D1-6447-8F989B6609A7}"/>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D24A3255-33B0-E357-1B56-52DD5D28A97A}"/>
              </a:ext>
            </a:extLst>
          </p:cNvPr>
          <p:cNvSpPr>
            <a:spLocks noGrp="1"/>
          </p:cNvSpPr>
          <p:nvPr>
            <p:ph idx="1"/>
          </p:nvPr>
        </p:nvSpPr>
        <p:spPr>
          <a:xfrm>
            <a:off x="838200" y="975360"/>
            <a:ext cx="10515600" cy="5201603"/>
          </a:xfrm>
        </p:spPr>
        <p:txBody>
          <a:bodyPr>
            <a:normAutofit/>
          </a:bodyPr>
          <a:lstStyle/>
          <a:p>
            <a:pPr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the Regulation on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Intellectual Property Representatives </a:t>
            </a:r>
            <a:r>
              <a:rPr lang="en-US" sz="2200" b="1" dirty="0">
                <a:latin typeface="Calibri Light" panose="020F0302020204030204" pitchFamily="34" charset="0"/>
                <a:ea typeface="Calibri Light" panose="020F0302020204030204" pitchFamily="34" charset="0"/>
                <a:cs typeface="Calibri Light" panose="020F0302020204030204" pitchFamily="34" charset="0"/>
              </a:rPr>
              <a:t>(Patent Attorneys) </a:t>
            </a:r>
            <a:r>
              <a:rPr lang="en-US" sz="2200" dirty="0">
                <a:latin typeface="Calibri Light" panose="020F0302020204030204" pitchFamily="34" charset="0"/>
                <a:ea typeface="Calibri Light" panose="020F0302020204030204" pitchFamily="34" charset="0"/>
                <a:cs typeface="Calibri Light" panose="020F0302020204030204" pitchFamily="34" charset="0"/>
              </a:rPr>
              <a:t>and Amendments to the</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Regulations on Attestation and Maintenance of the State Register of Intellectual Property</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Representatives (Patent Attorneys)» (No. 20599 of 29/12/2023)</a:t>
            </a:r>
          </a:p>
          <a:p>
            <a:pPr lvl="1"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Order concerns IP Representatives (Patent Attorneys). This document more clearly</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defines their legal status and contains updated rules of their certification and registration.</a:t>
            </a:r>
            <a:endParaRPr lang="ru-RU" sz="2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1239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68748-8A10-0C0A-F834-C45F4ABDD8BB}"/>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11E84A-4567-464E-B85D-554EE079D000}"/>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F553AB2D-9AC9-9274-7356-6DDD35B1684E}"/>
              </a:ext>
            </a:extLst>
          </p:cNvPr>
          <p:cNvSpPr>
            <a:spLocks noGrp="1"/>
          </p:cNvSpPr>
          <p:nvPr>
            <p:ph idx="1"/>
          </p:nvPr>
        </p:nvSpPr>
        <p:spPr>
          <a:xfrm>
            <a:off x="838200" y="975360"/>
            <a:ext cx="10515600" cy="5201603"/>
          </a:xfrm>
        </p:spPr>
        <p:txBody>
          <a:bodyPr>
            <a:normAutofit/>
          </a:bodyPr>
          <a:lstStyle/>
          <a:p>
            <a:pPr algn="just">
              <a:lnSpc>
                <a:spcPct val="11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the Rules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Drawing up</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and Filing an Application for an </a:t>
            </a:r>
            <a:r>
              <a:rPr lang="en-US" sz="2200" b="1" dirty="0">
                <a:latin typeface="Calibri Light" panose="020F0302020204030204" pitchFamily="34" charset="0"/>
                <a:ea typeface="Calibri Light" panose="020F0302020204030204" pitchFamily="34" charset="0"/>
                <a:cs typeface="Calibri Light" panose="020F0302020204030204" pitchFamily="34" charset="0"/>
              </a:rPr>
              <a:t>Industrial Design </a:t>
            </a:r>
            <a:r>
              <a:rPr lang="en-US" sz="2200" dirty="0">
                <a:latin typeface="Calibri Light" panose="020F0302020204030204" pitchFamily="34" charset="0"/>
                <a:ea typeface="Calibri Light" panose="020F0302020204030204" pitchFamily="34" charset="0"/>
                <a:cs typeface="Calibri Light" panose="020F0302020204030204" pitchFamily="34" charset="0"/>
              </a:rPr>
              <a:t>and for Examining of an Application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an Industrial Design and International Registration of an Industrial Design» (No. 6237</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of 07/03/2024)</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p>
          <a:p>
            <a:pPr lvl="1" algn="just">
              <a:lnSpc>
                <a:spcPct val="11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Rules defines the requirements to the industrial design application documents and</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regulates the relations arising due to filing, examination and international registration of an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industrial design. The Rules also outlines the process of decision-making, as well as</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fulfilling «National Office» and the «Office» functions by the National IP Office provided</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by the Hague and Geneva Acts to the Hague Agreement Concerning the International</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Registration of Industrial Designs.</a:t>
            </a:r>
            <a:endParaRPr lang="ru-RU" sz="2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88331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1604F8-3D95-A683-5C84-3A8F43C7140D}"/>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A055AC-1D83-A194-2D64-78F3E6E289C5}"/>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C1C61DC7-6DBE-E4F8-B10D-9C734961B890}"/>
              </a:ext>
            </a:extLst>
          </p:cNvPr>
          <p:cNvSpPr>
            <a:spLocks noGrp="1"/>
          </p:cNvSpPr>
          <p:nvPr>
            <p:ph idx="1"/>
          </p:nvPr>
        </p:nvSpPr>
        <p:spPr>
          <a:xfrm>
            <a:off x="838200" y="975360"/>
            <a:ext cx="10515600" cy="5201603"/>
          </a:xfrm>
        </p:spPr>
        <p:txBody>
          <a:bodyPr>
            <a:normAutofit/>
          </a:bodyPr>
          <a:lstStyle/>
          <a:p>
            <a:pPr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Amendments to the Order of the Ministry</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Development of Economy, Trade and Agriculture of Ukraine of 12 March 2021 No.</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536-21» (No. 16370 of 06/08/2024)</a:t>
            </a:r>
          </a:p>
          <a:p>
            <a:pPr lvl="1"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Order amends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the Rules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Preparation, Filing and Examination of Applications for</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b="1" dirty="0">
                <a:latin typeface="Calibri Light" panose="020F0302020204030204" pitchFamily="34" charset="0"/>
                <a:ea typeface="Calibri Light" panose="020F0302020204030204" pitchFamily="34" charset="0"/>
                <a:cs typeface="Calibri Light" panose="020F0302020204030204" pitchFamily="34" charset="0"/>
              </a:rPr>
              <a:t>Geographical Indications </a:t>
            </a:r>
            <a:r>
              <a:rPr lang="en-US" sz="2200" dirty="0">
                <a:latin typeface="Calibri Light" panose="020F0302020204030204" pitchFamily="34" charset="0"/>
                <a:ea typeface="Calibri Light" panose="020F0302020204030204" pitchFamily="34" charset="0"/>
                <a:cs typeface="Calibri Light" panose="020F0302020204030204" pitchFamily="34" charset="0"/>
              </a:rPr>
              <a:t>Registration that define the requirements for application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documents and govern the relations arising from the submission of applications, their</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examination and decision-making process. The updated Rules on GIs are set out in a new</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version.</a:t>
            </a:r>
            <a:endParaRPr lang="ru-RU" sz="2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45030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D75916-CF32-572E-0C17-0D9744572F93}"/>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434212-9F18-ACA6-EF75-B3A5107F8A98}"/>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F21D71BC-42ED-7AB2-48BF-D28B0776B779}"/>
              </a:ext>
            </a:extLst>
          </p:cNvPr>
          <p:cNvSpPr>
            <a:spLocks noGrp="1"/>
          </p:cNvSpPr>
          <p:nvPr>
            <p:ph idx="1"/>
          </p:nvPr>
        </p:nvSpPr>
        <p:spPr>
          <a:xfrm>
            <a:off x="838200" y="975360"/>
            <a:ext cx="10515600" cy="5201603"/>
          </a:xfrm>
        </p:spPr>
        <p:txBody>
          <a:bodyPr>
            <a:normAutofit/>
          </a:bodyPr>
          <a:lstStyle/>
          <a:p>
            <a:pPr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the Rules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Drawing Up,</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Filing a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Trademark Application</a:t>
            </a:r>
            <a:r>
              <a:rPr lang="en-US" sz="2200" dirty="0">
                <a:latin typeface="Calibri Light" panose="020F0302020204030204" pitchFamily="34" charset="0"/>
                <a:ea typeface="Calibri Light" panose="020F0302020204030204" pitchFamily="34" charset="0"/>
                <a:cs typeface="Calibri Light" panose="020F0302020204030204" pitchFamily="34" charset="0"/>
              </a:rPr>
              <a:t>, Application for International Registration of a</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Trademark and Examination of a Trademark Application</a:t>
            </a:r>
            <a:r>
              <a:rPr lang="en-US" sz="2200" b="1" dirty="0">
                <a:latin typeface="Calibri Light" panose="020F0302020204030204" pitchFamily="34" charset="0"/>
                <a:ea typeface="Calibri Light" panose="020F0302020204030204" pitchFamily="34" charset="0"/>
                <a:cs typeface="Calibri Light" panose="020F0302020204030204" pitchFamily="34" charset="0"/>
              </a:rPr>
              <a:t>, International Registration of a</a:t>
            </a:r>
            <a:r>
              <a:rPr lang="ru-RU" sz="2200" b="1" dirty="0">
                <a:latin typeface="Calibri Light" panose="020F0302020204030204" pitchFamily="34" charset="0"/>
                <a:ea typeface="Calibri Light" panose="020F0302020204030204" pitchFamily="34" charset="0"/>
                <a:cs typeface="Calibri Light" panose="020F0302020204030204" pitchFamily="34" charset="0"/>
              </a:rPr>
              <a:t>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Trademark </a:t>
            </a:r>
            <a:r>
              <a:rPr lang="en-US" sz="2200" dirty="0">
                <a:latin typeface="Calibri Light" panose="020F0302020204030204" pitchFamily="34" charset="0"/>
                <a:ea typeface="Calibri Light" panose="020F0302020204030204" pitchFamily="34" charset="0"/>
                <a:cs typeface="Calibri Light" panose="020F0302020204030204" pitchFamily="34" charset="0"/>
              </a:rPr>
              <a:t>with Extension to Ukraine» (No. 19889 of 09/07/2024)</a:t>
            </a:r>
          </a:p>
          <a:p>
            <a:pPr lvl="1"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Order approves the new Rules for Trademarks and define in details the requirements</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application documents for national and international trademarks, describes the</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objection procedures.</a:t>
            </a:r>
            <a:endParaRPr lang="ru-RU" sz="2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93482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54615E-F548-1EAD-63F5-083705E7B129}"/>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E05ECE-B063-F98B-E1BD-6B87956D0795}"/>
              </a:ext>
            </a:extLst>
          </p:cNvPr>
          <p:cNvSpPr>
            <a:spLocks noGrp="1"/>
          </p:cNvSpPr>
          <p:nvPr>
            <p:ph type="title"/>
          </p:nvPr>
        </p:nvSpPr>
        <p:spPr>
          <a:xfrm>
            <a:off x="838200" y="151765"/>
            <a:ext cx="10515600" cy="732155"/>
          </a:xfrm>
        </p:spPr>
        <p:txBody>
          <a:bodyPr>
            <a:normAutofit/>
          </a:bodyPr>
          <a:lstStyle/>
          <a:p>
            <a:r>
              <a:rPr lang="en-US" sz="3200" b="1" dirty="0">
                <a:latin typeface="Calibri Light" panose="020F0302020204030204" pitchFamily="34" charset="0"/>
                <a:ea typeface="Calibri Light" panose="020F0302020204030204" pitchFamily="34" charset="0"/>
                <a:cs typeface="Calibri Light" panose="020F0302020204030204" pitchFamily="34" charset="0"/>
              </a:rPr>
              <a:t>NEW IP LEGISLATION</a:t>
            </a:r>
            <a:r>
              <a:rPr lang="ru-RU" sz="3200" b="1" dirty="0">
                <a:latin typeface="Calibri Light" panose="020F0302020204030204" pitchFamily="34" charset="0"/>
                <a:ea typeface="Calibri Light" panose="020F0302020204030204" pitchFamily="34" charset="0"/>
                <a:cs typeface="Calibri Light" panose="020F0302020204030204" pitchFamily="34" charset="0"/>
              </a:rPr>
              <a:t>: </a:t>
            </a:r>
            <a:r>
              <a:rPr lang="en-US" sz="3200" b="1" dirty="0">
                <a:latin typeface="Calibri Light" panose="020F0302020204030204" pitchFamily="34" charset="0"/>
                <a:ea typeface="Calibri Light" panose="020F0302020204030204" pitchFamily="34" charset="0"/>
                <a:cs typeface="Calibri Light" panose="020F0302020204030204" pitchFamily="34" charset="0"/>
              </a:rPr>
              <a:t>INDUSTRIAL PROPERTY</a:t>
            </a:r>
            <a:endParaRPr lang="uk-UA" sz="3200" b="1"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3" name="Місце для вмісту 2">
            <a:extLst>
              <a:ext uri="{FF2B5EF4-FFF2-40B4-BE49-F238E27FC236}">
                <a16:creationId xmlns:a16="http://schemas.microsoft.com/office/drawing/2014/main" id="{E39C5BFD-4810-B903-536F-8CE04FB2AFEF}"/>
              </a:ext>
            </a:extLst>
          </p:cNvPr>
          <p:cNvSpPr>
            <a:spLocks noGrp="1"/>
          </p:cNvSpPr>
          <p:nvPr>
            <p:ph idx="1"/>
          </p:nvPr>
        </p:nvSpPr>
        <p:spPr>
          <a:xfrm>
            <a:off x="838200" y="975360"/>
            <a:ext cx="10515600" cy="5201603"/>
          </a:xfrm>
        </p:spPr>
        <p:txBody>
          <a:bodyPr>
            <a:normAutofit/>
          </a:bodyPr>
          <a:lstStyle/>
          <a:p>
            <a:pPr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Ministry of Economy of Ukraine Order «On Approval of </a:t>
            </a:r>
            <a:r>
              <a:rPr lang="en-US" sz="2200" b="1" dirty="0">
                <a:latin typeface="Calibri Light" panose="020F0302020204030204" pitchFamily="34" charset="0"/>
                <a:ea typeface="Calibri Light" panose="020F0302020204030204" pitchFamily="34" charset="0"/>
                <a:cs typeface="Calibri Light" panose="020F0302020204030204" pitchFamily="34" charset="0"/>
              </a:rPr>
              <a:t>the Rules </a:t>
            </a:r>
            <a:r>
              <a:rPr lang="en-US" sz="2200" dirty="0">
                <a:latin typeface="Calibri Light" panose="020F0302020204030204" pitchFamily="34" charset="0"/>
                <a:ea typeface="Calibri Light" panose="020F0302020204030204" pitchFamily="34" charset="0"/>
                <a:cs typeface="Calibri Light" panose="020F0302020204030204" pitchFamily="34" charset="0"/>
              </a:rPr>
              <a:t>for Drawing Up,</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Filing and Examination of </a:t>
            </a:r>
            <a:r>
              <a:rPr lang="en-US" sz="2200" b="1" dirty="0">
                <a:latin typeface="Calibri Light" panose="020F0302020204030204" pitchFamily="34" charset="0"/>
                <a:ea typeface="Calibri Light" panose="020F0302020204030204" pitchFamily="34" charset="0"/>
                <a:cs typeface="Calibri Light" panose="020F0302020204030204" pitchFamily="34" charset="0"/>
              </a:rPr>
              <a:t>an Invention </a:t>
            </a:r>
            <a:r>
              <a:rPr lang="en-US" sz="2200" dirty="0">
                <a:latin typeface="Calibri Light" panose="020F0302020204030204" pitchFamily="34" charset="0"/>
                <a:ea typeface="Calibri Light" panose="020F0302020204030204" pitchFamily="34" charset="0"/>
                <a:cs typeface="Calibri Light" panose="020F0302020204030204" pitchFamily="34" charset="0"/>
              </a:rPr>
              <a:t>Application and </a:t>
            </a:r>
            <a:r>
              <a:rPr lang="en-US" sz="2200" b="1" dirty="0">
                <a:latin typeface="Calibri Light" panose="020F0302020204030204" pitchFamily="34" charset="0"/>
                <a:ea typeface="Calibri Light" panose="020F0302020204030204" pitchFamily="34" charset="0"/>
                <a:cs typeface="Calibri Light" panose="020F0302020204030204" pitchFamily="34" charset="0"/>
              </a:rPr>
              <a:t>an Utility model </a:t>
            </a:r>
            <a:r>
              <a:rPr lang="en-US" sz="2200" dirty="0">
                <a:latin typeface="Calibri Light" panose="020F0302020204030204" pitchFamily="34" charset="0"/>
                <a:ea typeface="Calibri Light" panose="020F0302020204030204" pitchFamily="34" charset="0"/>
                <a:cs typeface="Calibri Light" panose="020F0302020204030204" pitchFamily="34" charset="0"/>
              </a:rPr>
              <a:t>Application»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(No. 23301 of 09/09/2024)</a:t>
            </a:r>
          </a:p>
          <a:p>
            <a:pPr lvl="1" algn="just">
              <a:lnSpc>
                <a:spcPct val="100000"/>
              </a:lnSpc>
              <a:spcBef>
                <a:spcPts val="600"/>
              </a:spcBef>
            </a:pPr>
            <a:r>
              <a:rPr lang="en-US" sz="2200" dirty="0">
                <a:latin typeface="Calibri Light" panose="020F0302020204030204" pitchFamily="34" charset="0"/>
                <a:ea typeface="Calibri Light" panose="020F0302020204030204" pitchFamily="34" charset="0"/>
                <a:cs typeface="Calibri Light" panose="020F0302020204030204" pitchFamily="34" charset="0"/>
              </a:rPr>
              <a:t>The Order approves the new Rules for Inventions and Utility models and define in details</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the requirements for applications documents, international applications filing under the</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PCT, describes the objection procedures against applications for inventions, examination</a:t>
            </a:r>
            <a:r>
              <a:rPr lang="ru-RU" sz="2200" dirty="0">
                <a:latin typeface="Calibri Light" panose="020F0302020204030204" pitchFamily="34" charset="0"/>
                <a:ea typeface="Calibri Light" panose="020F0302020204030204" pitchFamily="34" charset="0"/>
                <a:cs typeface="Calibri Light" panose="020F0302020204030204" pitchFamily="34" charset="0"/>
              </a:rPr>
              <a:t> </a:t>
            </a:r>
            <a:r>
              <a:rPr lang="en-US" sz="2200" dirty="0">
                <a:latin typeface="Calibri Light" panose="020F0302020204030204" pitchFamily="34" charset="0"/>
                <a:ea typeface="Calibri Light" panose="020F0302020204030204" pitchFamily="34" charset="0"/>
                <a:cs typeface="Calibri Light" panose="020F0302020204030204" pitchFamily="34" charset="0"/>
              </a:rPr>
              <a:t>of the patented utility model for compliance with patentability conditions.</a:t>
            </a:r>
            <a:endParaRPr lang="ru-RU" sz="22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8702604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Офіс">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167</TotalTime>
  <Words>903</Words>
  <Application>Microsoft Office PowerPoint</Application>
  <PresentationFormat>Широкий екран</PresentationFormat>
  <Paragraphs>29</Paragraphs>
  <Slides>9</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9</vt:i4>
      </vt:variant>
    </vt:vector>
  </HeadingPairs>
  <TitlesOfParts>
    <vt:vector size="14" baseType="lpstr">
      <vt:lpstr>Aptos</vt:lpstr>
      <vt:lpstr>Aptos Display</vt:lpstr>
      <vt:lpstr>Arial</vt:lpstr>
      <vt:lpstr>Calibri Light</vt:lpstr>
      <vt:lpstr>Тема Office</vt:lpstr>
      <vt:lpstr>EU – Ukraine  Intellectual Property Rights Dialogue 2024</vt:lpstr>
      <vt:lpstr>NEW IP LEGISLATION: COPYRIGHT</vt:lpstr>
      <vt:lpstr>NEW IP LEGISLATION: INDUSTRIAL PROPERTY</vt:lpstr>
      <vt:lpstr>NEW IP LEGISLATION: INDUSTRIAL PROPERTY</vt:lpstr>
      <vt:lpstr>NEW IP LEGISLATION: INDUSTRIAL PROPERTY</vt:lpstr>
      <vt:lpstr>NEW IP LEGISLATION: INDUSTRIAL PROPERTY</vt:lpstr>
      <vt:lpstr>NEW IP LEGISLATION: INDUSTRIAL PROPERTY</vt:lpstr>
      <vt:lpstr>NEW IP LEGISLATION: INDUSTRIAL PROPERTY</vt:lpstr>
      <vt:lpstr>NEW IP LEGISLATION: INDUSTRIAL PROPERTY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Mykola Pototskyy</dc:creator>
  <cp:lastModifiedBy>Mykola Pototskyy</cp:lastModifiedBy>
  <cp:revision>6</cp:revision>
  <dcterms:created xsi:type="dcterms:W3CDTF">2024-10-21T15:50:17Z</dcterms:created>
  <dcterms:modified xsi:type="dcterms:W3CDTF">2024-10-22T06:26:51Z</dcterms:modified>
</cp:coreProperties>
</file>