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5" r:id="rId29"/>
    <p:sldId id="296" r:id="rId30"/>
    <p:sldId id="297" r:id="rId31"/>
    <p:sldId id="299" r:id="rId32"/>
  </p:sldIdLst>
  <p:sldSz cx="20104100" cy="11309350"/>
  <p:notesSz cx="20104100" cy="11309350"/>
  <p:custDataLst>
    <p:tags r:id="rId34"/>
  </p:custDataLst>
  <p:defaultTextStyle>
    <a:defPPr lvl="0">
      <a:defRPr lang="ru-UA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0"/>
  </p:normalViewPr>
  <p:slideViewPr>
    <p:cSldViewPr snapToGrid="0">
      <p:cViewPr varScale="1">
        <p:scale>
          <a:sx n="49" d="100"/>
          <a:sy n="49" d="100"/>
        </p:scale>
        <p:origin x="423" y="3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3-874A-81D3-9F9E29A553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83-874A-81D3-9F9E29A5532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83-874A-81D3-9F9E29A553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83-874A-81D3-9F9E29A55327}"/>
              </c:ext>
            </c:extLst>
          </c:dPt>
          <c:dLbls>
            <c:dLbl>
              <c:idx val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326"/>
                        <a:gd name="adj2" fmla="val 19121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E83-874A-81D3-9F9E29A55327}"/>
                </c:ext>
              </c:extLst>
            </c:dLbl>
            <c:dLbl>
              <c:idx val="1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658"/>
                        <a:gd name="adj2" fmla="val 1854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0E83-874A-81D3-9F9E29A5532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177"/>
                        <a:gd name="adj2" fmla="val 18157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0E83-874A-81D3-9F9E29A553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117113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E83-874A-81D3-9F9E29A55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66856</c:v>
                </c:pt>
                <c:pt idx="1">
                  <c:v>84433</c:v>
                </c:pt>
                <c:pt idx="2">
                  <c:v>91960</c:v>
                </c:pt>
                <c:pt idx="3">
                  <c:v>117113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83-874A-81D3-9F9E29A55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10393759"/>
        <c:axId val="1210395439"/>
      </c:barChart>
      <c:catAx>
        <c:axId val="1210393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10395439"/>
        <c:crosses val="autoZero"/>
        <c:auto val="1"/>
        <c:lblAlgn val="ctr"/>
        <c:lblOffset val="100"/>
        <c:noMultiLvlLbl val="0"/>
      </c:catAx>
      <c:valAx>
        <c:axId val="121039543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1039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rgbClr val="FFBD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CB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A-7142-AC7D-AC36298E3CD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7142-AC7D-AC36298E3CD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7142-AC7D-AC36298E3CD2}"/>
              </c:ext>
            </c:extLst>
          </c:dPt>
          <c:dPt>
            <c:idx val="3"/>
            <c:invertIfNegative val="0"/>
            <c:bubble3D val="0"/>
            <c:spPr>
              <a:solidFill>
                <a:srgbClr val="FFD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A-7142-AC7D-AC36298E3C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BA-7142-AC7D-AC36298E3CD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BA-7142-AC7D-AC36298E3CD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BA-7142-AC7D-AC36298E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2474</c:v>
                </c:pt>
                <c:pt idx="1">
                  <c:v>2453</c:v>
                </c:pt>
                <c:pt idx="2">
                  <c:v>1245</c:v>
                </c:pt>
                <c:pt idx="3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BA-7142-AC7D-AC36298E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(порушення строків, ненадсилання іншим учасникам)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A-7142-AC7D-AC36298E3CD2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BA-7142-AC7D-AC36298E3CD2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A-7142-AC7D-AC36298E3CD2}"/>
                </c:ext>
              </c:extLst>
            </c:dLbl>
            <c:dLbl>
              <c:idx val="3"/>
              <c:layout>
                <c:manualLayout>
                  <c:x val="-2.5401598638887376E-3"/>
                  <c:y val="-8.9752534760389276E-4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BA-7142-AC7D-AC36298E3CD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247</c:v>
                </c:pt>
                <c:pt idx="1">
                  <c:v>373</c:v>
                </c:pt>
                <c:pt idx="2">
                  <c:v>286</c:v>
                </c:pt>
                <c:pt idx="3">
                  <c:v>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BA-7142-AC7D-AC36298E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99976668721990147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rgbClr val="FFBD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CB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C-B847-ADE9-A3242284A2A2}"/>
              </c:ext>
            </c:extLst>
          </c:dPt>
          <c:dPt>
            <c:idx val="1"/>
            <c:invertIfNegative val="0"/>
            <c:bubble3D val="0"/>
            <c:spPr>
              <a:solidFill>
                <a:srgbClr val="FFB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C-B847-ADE9-A3242284A2A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C-B847-ADE9-A3242284A2A2}"/>
              </c:ext>
            </c:extLst>
          </c:dPt>
          <c:dPt>
            <c:idx val="3"/>
            <c:invertIfNegative val="0"/>
            <c:bubble3D val="0"/>
            <c:spPr>
              <a:solidFill>
                <a:srgbClr val="FFD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AC-B847-ADE9-A3242284A2A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AC-B847-ADE9-A3242284A2A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AC-B847-ADE9-A3242284A2A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AC-B847-ADE9-A3242284A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1957</c:v>
                </c:pt>
                <c:pt idx="1">
                  <c:v>1778</c:v>
                </c:pt>
                <c:pt idx="2">
                  <c:v>935</c:v>
                </c:pt>
                <c:pt idx="3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AC-B847-ADE9-A3242284A2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(порушення строків, ненадсилання іншим учасникам)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AC-B847-ADE9-A3242284A2A2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AC-B847-ADE9-A3242284A2A2}"/>
                </c:ext>
              </c:extLst>
            </c:dLbl>
            <c:dLbl>
              <c:idx val="2"/>
              <c:layout>
                <c:manualLayout>
                  <c:x val="-2.3640504926850238E-3"/>
                  <c:y val="-6.39779278020877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AC-B847-ADE9-A3242284A2A2}"/>
                </c:ext>
              </c:extLst>
            </c:dLbl>
            <c:dLbl>
              <c:idx val="3"/>
              <c:layout>
                <c:manualLayout>
                  <c:x val="-4.3541006702869688E-3"/>
                  <c:y val="-1.674538341443662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3AC-B847-ADE9-A3242284A2A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432</c:v>
                </c:pt>
                <c:pt idx="1">
                  <c:v>472</c:v>
                </c:pt>
                <c:pt idx="2">
                  <c:v>185</c:v>
                </c:pt>
                <c:pt idx="3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3AC-B847-ADE9-A3242284A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99976668721990147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2625916415035"/>
          <c:y val="0.11783896361247559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rgbClr val="FFBD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9B-E54B-854B-1B29682B5394}"/>
              </c:ext>
            </c:extLst>
          </c:dPt>
          <c:dPt>
            <c:idx val="1"/>
            <c:invertIfNegative val="0"/>
            <c:bubble3D val="0"/>
            <c:spPr>
              <a:solidFill>
                <a:srgbClr val="ECB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9B-E54B-854B-1B29682B5394}"/>
              </c:ext>
            </c:extLst>
          </c:dPt>
          <c:dPt>
            <c:idx val="2"/>
            <c:invertIfNegative val="0"/>
            <c:bubble3D val="0"/>
            <c:spPr>
              <a:solidFill>
                <a:srgbClr val="FFB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9B-E54B-854B-1B29682B5394}"/>
              </c:ext>
            </c:extLst>
          </c:dPt>
          <c:dPt>
            <c:idx val="3"/>
            <c:invertIfNegative val="0"/>
            <c:bubble3D val="0"/>
            <c:spPr>
              <a:solidFill>
                <a:srgbClr val="FFD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9B-E54B-854B-1B29682B5394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9B-E54B-854B-1B29682B5394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49B-E54B-854B-1B29682B5394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49B-E54B-854B-1B29682B5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1274</c:v>
                </c:pt>
                <c:pt idx="1">
                  <c:v>1610</c:v>
                </c:pt>
                <c:pt idx="2">
                  <c:v>1496</c:v>
                </c:pt>
                <c:pt idx="3">
                  <c:v>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9B-E54B-854B-1B29682B53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(порушення строків, ненадсилання іншим учасникам)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9B-E54B-854B-1B29682B5394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9B-E54B-854B-1B29682B5394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9B-E54B-854B-1B29682B5394}"/>
                </c:ext>
              </c:extLst>
            </c:dLbl>
            <c:dLbl>
              <c:idx val="3"/>
              <c:layout>
                <c:manualLayout>
                  <c:x val="-2.5401598638887376E-3"/>
                  <c:y val="-8.9752534760389276E-4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49B-E54B-854B-1B29682B5394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213</c:v>
                </c:pt>
                <c:pt idx="1">
                  <c:v>380</c:v>
                </c:pt>
                <c:pt idx="2">
                  <c:v>508</c:v>
                </c:pt>
                <c:pt idx="3">
                  <c:v>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9B-E54B-854B-1B29682B5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99976668721990147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A-7142-AC7D-AC36298E3C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7142-AC7D-AC36298E3C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7142-AC7D-AC36298E3C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A-7142-AC7D-AC36298E3C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BA-7142-AC7D-AC36298E3CD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BA-7142-AC7D-AC36298E3CD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BA-7142-AC7D-AC36298E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2474</c:v>
                </c:pt>
                <c:pt idx="1">
                  <c:v>2453</c:v>
                </c:pt>
                <c:pt idx="2">
                  <c:v>1245</c:v>
                </c:pt>
                <c:pt idx="3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BA-7142-AC7D-AC36298E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(відсутність доказів неможливості прибуття учасника справи в судове засідання)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7237E-3"/>
                  <c:y val="-4.43574684045028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A-7142-AC7D-AC36298E3CD2}"/>
                </c:ext>
              </c:extLst>
            </c:dLbl>
            <c:dLbl>
              <c:idx val="1"/>
              <c:layout>
                <c:manualLayout>
                  <c:x val="-3.9861706295560087E-3"/>
                  <c:y val="-5.29522796972247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BA-7142-AC7D-AC36298E3CD2}"/>
                </c:ext>
              </c:extLst>
            </c:dLbl>
            <c:dLbl>
              <c:idx val="2"/>
              <c:layout>
                <c:manualLayout>
                  <c:x val="-5.0849617022821038E-3"/>
                  <c:y val="-3.8093508913874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A-7142-AC7D-AC36298E3CD2}"/>
                </c:ext>
              </c:extLst>
            </c:dLbl>
            <c:dLbl>
              <c:idx val="3"/>
              <c:layout>
                <c:manualLayout>
                  <c:x val="-2.5401598638887376E-3"/>
                  <c:y val="-4.6460117289748054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BA-7142-AC7D-AC36298E3CD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56</c:v>
                </c:pt>
                <c:pt idx="1">
                  <c:v>147</c:v>
                </c:pt>
                <c:pt idx="2">
                  <c:v>60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BA-7142-AC7D-AC36298E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1368256978565923"/>
          <c:h val="9.2404867226613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6808158334463"/>
          <c:y val="0.11585798135412148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48-1F4D-9629-82969A9B64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48-1F4D-9629-82969A9B64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48-1F4D-9629-82969A9B64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48-1F4D-9629-82969A9B64B0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448-1F4D-9629-82969A9B64B0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448-1F4D-9629-82969A9B64B0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448-1F4D-9629-82969A9B6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1957</c:v>
                </c:pt>
                <c:pt idx="1">
                  <c:v>1778</c:v>
                </c:pt>
                <c:pt idx="2">
                  <c:v>935</c:v>
                </c:pt>
                <c:pt idx="3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48-1F4D-9629-82969A9B64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(відсутність доказів неможливості прибуття учасника справи в судове засідання)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48-1F4D-9629-82969A9B64B0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48-1F4D-9629-82969A9B64B0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48-1F4D-9629-82969A9B64B0}"/>
                </c:ext>
              </c:extLst>
            </c:dLbl>
            <c:dLbl>
              <c:idx val="3"/>
              <c:layout>
                <c:manualLayout>
                  <c:x val="-2.5401598638887376E-3"/>
                  <c:y val="-1.0802436639374347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6448-1F4D-9629-82969A9B64B0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220</c:v>
                </c:pt>
                <c:pt idx="1">
                  <c:v>245</c:v>
                </c:pt>
                <c:pt idx="2">
                  <c:v>211</c:v>
                </c:pt>
                <c:pt idx="3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448-1F4D-9629-82969A9B6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2093833301125174"/>
          <c:h val="9.2404867226613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FF-1F42-88BC-A45B74F584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FF-1F42-88BC-A45B74F584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4FF-1F42-88BC-A45B74F584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4FF-1F42-88BC-A45B74F5848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FF-1F42-88BC-A45B74F58485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4FF-1F42-88BC-A45B74F58485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4FF-1F42-88BC-A45B74F58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1274</c:v>
                </c:pt>
                <c:pt idx="1">
                  <c:v>1610</c:v>
                </c:pt>
                <c:pt idx="2">
                  <c:v>1496</c:v>
                </c:pt>
                <c:pt idx="3">
                  <c:v>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FF-1F42-88BC-A45B74F584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(відсутність доказів неможливості прибуття учасника справи в судове засідання)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599762102377387E-3"/>
                  <c:y val="-1.66237167875456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FF-1F42-88BC-A45B74F58485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FF-1F42-88BC-A45B74F58485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FF-1F42-88BC-A45B74F58485}"/>
                </c:ext>
              </c:extLst>
            </c:dLbl>
            <c:dLbl>
              <c:idx val="3"/>
              <c:layout>
                <c:manualLayout>
                  <c:x val="-2.5401598638887376E-3"/>
                  <c:y val="-8.8214543810202564E-3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4FF-1F42-88BC-A45B74F58485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94</c:v>
                </c:pt>
                <c:pt idx="1">
                  <c:v>334</c:v>
                </c:pt>
                <c:pt idx="2">
                  <c:v>249</c:v>
                </c:pt>
                <c:pt idx="3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4FF-1F42-88BC-A45B74F58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0461286575366886"/>
          <c:h val="9.2404867226613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A-7142-AC7D-AC36298E3C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7142-AC7D-AC36298E3C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7142-AC7D-AC36298E3C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A-7142-AC7D-AC36298E3C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BA-7142-AC7D-AC36298E3CD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BA-7142-AC7D-AC36298E3CD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BA-7142-AC7D-AC36298E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2474</c:v>
                </c:pt>
                <c:pt idx="1">
                  <c:v>2453</c:v>
                </c:pt>
                <c:pt idx="2">
                  <c:v>1245</c:v>
                </c:pt>
                <c:pt idx="3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BA-7142-AC7D-AC36298E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(відмова з інших підстав)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A-7142-AC7D-AC36298E3CD2}"/>
                </c:ext>
              </c:extLst>
            </c:dLbl>
            <c:dLbl>
              <c:idx val="1"/>
              <c:layout>
                <c:manualLayout>
                  <c:x val="-3.5828901675987975E-4"/>
                  <c:y val="-1.33326345301430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BA-7142-AC7D-AC36298E3CD2}"/>
                </c:ext>
              </c:extLst>
            </c:dLbl>
            <c:dLbl>
              <c:idx val="2"/>
              <c:layout>
                <c:manualLayout>
                  <c:x val="-2.3640504926850238E-3"/>
                  <c:y val="-1.82836863303332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A-7142-AC7D-AC36298E3CD2}"/>
                </c:ext>
              </c:extLst>
            </c:dLbl>
            <c:dLbl>
              <c:idx val="3"/>
              <c:layout>
                <c:manualLayout>
                  <c:x val="-2.5401598638887376E-3"/>
                  <c:y val="-3.6555205997977527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BA-7142-AC7D-AC36298E3CD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795</c:v>
                </c:pt>
                <c:pt idx="1">
                  <c:v>220</c:v>
                </c:pt>
                <c:pt idx="2">
                  <c:v>139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BA-7142-AC7D-AC36298E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9751098755365233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A-7142-AC7D-AC36298E3C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7142-AC7D-AC36298E3C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7142-AC7D-AC36298E3C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A-7142-AC7D-AC36298E3C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BA-7142-AC7D-AC36298E3CD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BA-7142-AC7D-AC36298E3CD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BA-7142-AC7D-AC36298E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1957</c:v>
                </c:pt>
                <c:pt idx="1">
                  <c:v>1778</c:v>
                </c:pt>
                <c:pt idx="2">
                  <c:v>935</c:v>
                </c:pt>
                <c:pt idx="3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BA-7142-AC7D-AC36298E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(відмова з інших підстав)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A-7142-AC7D-AC36298E3CD2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BA-7142-AC7D-AC36298E3CD2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A-7142-AC7D-AC36298E3CD2}"/>
                </c:ext>
              </c:extLst>
            </c:dLbl>
            <c:dLbl>
              <c:idx val="3"/>
              <c:layout>
                <c:manualLayout>
                  <c:x val="-2.5401598638887376E-3"/>
                  <c:y val="-8.9752534760389276E-4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BA-7142-AC7D-AC36298E3CD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349</c:v>
                </c:pt>
                <c:pt idx="1">
                  <c:v>390</c:v>
                </c:pt>
                <c:pt idx="2">
                  <c:v>273</c:v>
                </c:pt>
                <c:pt idx="3">
                  <c:v>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BA-7142-AC7D-AC36298E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9751098755365233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A-7142-AC7D-AC36298E3C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7142-AC7D-AC36298E3C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7142-AC7D-AC36298E3C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A-7142-AC7D-AC36298E3C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BA-7142-AC7D-AC36298E3CD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BA-7142-AC7D-AC36298E3CD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BA-7142-AC7D-AC36298E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1274</c:v>
                </c:pt>
                <c:pt idx="1">
                  <c:v>1610</c:v>
                </c:pt>
                <c:pt idx="2">
                  <c:v>1496</c:v>
                </c:pt>
                <c:pt idx="3">
                  <c:v>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BA-7142-AC7D-AC36298E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(відмова з інших підстав)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A-7142-AC7D-AC36298E3CD2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BA-7142-AC7D-AC36298E3CD2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A-7142-AC7D-AC36298E3CD2}"/>
                </c:ext>
              </c:extLst>
            </c:dLbl>
            <c:dLbl>
              <c:idx val="3"/>
              <c:layout>
                <c:manualLayout>
                  <c:x val="-2.5401598638887376E-3"/>
                  <c:y val="-8.9752534760389276E-4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BA-7142-AC7D-AC36298E3CD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590</c:v>
                </c:pt>
                <c:pt idx="1">
                  <c:v>260</c:v>
                </c:pt>
                <c:pt idx="2">
                  <c:v>157</c:v>
                </c:pt>
                <c:pt idx="3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BA-7142-AC7D-AC36298E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9751098755365233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3-874A-81D3-9F9E29A553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83-874A-81D3-9F9E29A5532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83-874A-81D3-9F9E29A553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83-874A-81D3-9F9E29A55327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28 796</a:t>
                    </a: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326"/>
                        <a:gd name="adj2" fmla="val 19121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0E83-874A-81D3-9F9E29A55327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34 171</a:t>
                    </a: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658"/>
                        <a:gd name="adj2" fmla="val 18547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0E83-874A-81D3-9F9E29A55327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23 090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177"/>
                        <a:gd name="adj2" fmla="val 18157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0E83-874A-81D3-9F9E29A553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 dirty="0"/>
                  </a:p>
                  <a:p>
                    <a:r>
                      <a:rPr lang="en-US" dirty="0"/>
                      <a:t>27324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E83-874A-81D3-9F9E29A55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28796</c:v>
                </c:pt>
                <c:pt idx="1">
                  <c:v>34171</c:v>
                </c:pt>
                <c:pt idx="2">
                  <c:v>23090</c:v>
                </c:pt>
                <c:pt idx="3">
                  <c:v>27324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83-874A-81D3-9F9E29A55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10393759"/>
        <c:axId val="1210395439"/>
      </c:barChart>
      <c:catAx>
        <c:axId val="1210393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10395439"/>
        <c:crosses val="autoZero"/>
        <c:auto val="1"/>
        <c:lblAlgn val="ctr"/>
        <c:lblOffset val="100"/>
        <c:noMultiLvlLbl val="0"/>
      </c:catAx>
      <c:valAx>
        <c:axId val="121039543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1039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83-874A-81D3-9F9E29A553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83-874A-81D3-9F9E29A5532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83-874A-81D3-9F9E29A5532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83-874A-81D3-9F9E29A55327}"/>
              </c:ext>
            </c:extLst>
          </c:dPt>
          <c:dLbls>
            <c:dLbl>
              <c:idx val="0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80 566</a:t>
                    </a: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326"/>
                        <a:gd name="adj2" fmla="val 19121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0E83-874A-81D3-9F9E29A55327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106 075</a:t>
                    </a: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658"/>
                        <a:gd name="adj2" fmla="val 18547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0E83-874A-81D3-9F9E29A55327}"/>
                </c:ext>
              </c:extLst>
            </c:dLbl>
            <c:dLbl>
              <c:idx val="2"/>
              <c:tx>
                <c:rich>
                  <a:bodyPr rot="0" spcFirstLastPara="1" vertOverflow="overflow" horzOverflow="overflow" vert="horz" wrap="square" lIns="38100" tIns="19050" rIns="38100" bIns="19050" anchor="ctr" anchorCtr="0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88 818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8177"/>
                        <a:gd name="adj2" fmla="val 18157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0E83-874A-81D3-9F9E29A5532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120298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E83-874A-81D3-9F9E29A553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80566</c:v>
                </c:pt>
                <c:pt idx="1">
                  <c:v>106075</c:v>
                </c:pt>
                <c:pt idx="2">
                  <c:v>88818</c:v>
                </c:pt>
                <c:pt idx="3">
                  <c:v>120298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83-874A-81D3-9F9E29A553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210393759"/>
        <c:axId val="1210395439"/>
      </c:barChart>
      <c:catAx>
        <c:axId val="1210393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10395439"/>
        <c:crosses val="autoZero"/>
        <c:auto val="1"/>
        <c:lblAlgn val="ctr"/>
        <c:lblOffset val="100"/>
        <c:noMultiLvlLbl val="0"/>
      </c:catAx>
      <c:valAx>
        <c:axId val="1210395439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21039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ухвал про задовлення клопотань щодо  проведення дистанційних слухань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4-0849-978A-73CAE6BCE5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4-0849-978A-73CAE6BCE5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4-0849-978A-73CAE6BCE5A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D4-0849-978A-73CAE6BCE5AE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CD4-0849-978A-73CAE6BCE5A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CD4-0849-978A-73CAE6BCE5AE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CD4-0849-978A-73CAE6BCE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64391</c:v>
                </c:pt>
                <c:pt idx="1">
                  <c:v>81980</c:v>
                </c:pt>
                <c:pt idx="2">
                  <c:v>90517</c:v>
                </c:pt>
                <c:pt idx="3">
                  <c:v>115694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D4-0849-978A-73CAE6BCE5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про відмову у проведнні дистанційних слухань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390650006406257E-3"/>
                  <c:y val="-3.44525571127323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D4-0849-978A-73CAE6BCE5AE}"/>
                </c:ext>
              </c:extLst>
            </c:dLbl>
            <c:dLbl>
              <c:idx val="1"/>
              <c:layout>
                <c:manualLayout>
                  <c:x val="-3.5828901675981323E-4"/>
                  <c:y val="-3.31424571136838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D4-0849-978A-73CAE6BCE5AE}"/>
                </c:ext>
              </c:extLst>
            </c:dLbl>
            <c:dLbl>
              <c:idx val="2"/>
              <c:layout>
                <c:manualLayout>
                  <c:x val="-5.5010968628685971E-4"/>
                  <c:y val="-3.6112526655520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D4-0849-978A-73CAE6BCE5AE}"/>
                </c:ext>
              </c:extLst>
            </c:dLbl>
            <c:dLbl>
              <c:idx val="3"/>
              <c:layout>
                <c:manualLayout>
                  <c:x val="-2.5401598638887376E-3"/>
                  <c:y val="-3.0612259222915255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FCD4-0849-978A-73CAE6BCE5AE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2474</c:v>
                </c:pt>
                <c:pt idx="1">
                  <c:v>2453</c:v>
                </c:pt>
                <c:pt idx="2">
                  <c:v>1245</c:v>
                </c:pt>
                <c:pt idx="3" formatCode="General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CD4-0849-978A-73CAE6BCE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61415051503202"/>
          <c:w val="0.80413674199948548"/>
          <c:h val="9.4385895121151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ухвал про задовлення клопотань щодо  проведення дистанційних слухань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AC-F94C-855D-F3169E40A2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AC-F94C-855D-F3169E40A2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AC-F94C-855D-F3169E40A2C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AC-F94C-855D-F3169E40A2C7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AC-F94C-855D-F3169E40A2C7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EAC-F94C-855D-F3169E40A2C7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AC-F94C-855D-F3169E40A2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26839</c:v>
                </c:pt>
                <c:pt idx="1">
                  <c:v>32393</c:v>
                </c:pt>
                <c:pt idx="2">
                  <c:v>22155</c:v>
                </c:pt>
                <c:pt idx="3">
                  <c:v>26225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AC-F94C-855D-F3169E40A2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про відмову у проведнні дистанційних слухань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669466134367883E-3"/>
                  <c:y val="-5.62433619546274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AC-F94C-855D-F3169E40A2C7}"/>
                </c:ext>
              </c:extLst>
            </c:dLbl>
            <c:dLbl>
              <c:idx val="1"/>
              <c:layout>
                <c:manualLayout>
                  <c:x val="-1.2652594199589287E-3"/>
                  <c:y val="-4.8990315180516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AC-F94C-855D-F3169E40A2C7}"/>
                </c:ext>
              </c:extLst>
            </c:dLbl>
            <c:dLbl>
              <c:idx val="2"/>
              <c:layout>
                <c:manualLayout>
                  <c:x val="-1.4570800894859086E-3"/>
                  <c:y val="-4.79984202056446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AC-F94C-855D-F3169E40A2C7}"/>
                </c:ext>
              </c:extLst>
            </c:dLbl>
            <c:dLbl>
              <c:idx val="3"/>
              <c:layout>
                <c:manualLayout>
                  <c:x val="-2.5401598638887376E-3"/>
                  <c:y val="-4.0517170514685709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EAC-F94C-855D-F3169E40A2C7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1957</c:v>
                </c:pt>
                <c:pt idx="1">
                  <c:v>1778</c:v>
                </c:pt>
                <c:pt idx="2">
                  <c:v>935</c:v>
                </c:pt>
                <c:pt idx="3" formatCode="General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AC-F94C-855D-F3169E40A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67110232325824914"/>
          <c:h val="9.2404867226613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ухвал про задовлення клопотань щодо  проведння дистанційних слухань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A-7142-AC7D-AC36298E3C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7142-AC7D-AC36298E3C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7142-AC7D-AC36298E3CD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A-7142-AC7D-AC36298E3C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BA-7142-AC7D-AC36298E3CD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BA-7142-AC7D-AC36298E3CD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BA-7142-AC7D-AC36298E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79292</c:v>
                </c:pt>
                <c:pt idx="1">
                  <c:v>104465</c:v>
                </c:pt>
                <c:pt idx="2">
                  <c:v>87322</c:v>
                </c:pt>
                <c:pt idx="3">
                  <c:v>118443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BA-7142-AC7D-AC36298E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про відмову у проведнні дистанційних слухань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599762102377387E-3"/>
                  <c:y val="-4.039550388779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A-7142-AC7D-AC36298E3CD2}"/>
                </c:ext>
              </c:extLst>
            </c:dLbl>
            <c:dLbl>
              <c:idx val="1"/>
              <c:layout>
                <c:manualLayout>
                  <c:x val="-3.0792002263570263E-3"/>
                  <c:y val="-3.90854038887461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BA-7142-AC7D-AC36298E3CD2}"/>
                </c:ext>
              </c:extLst>
            </c:dLbl>
            <c:dLbl>
              <c:idx val="2"/>
              <c:layout>
                <c:manualLayout>
                  <c:x val="-5.0849617022821038E-3"/>
                  <c:y val="-4.0074491172228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A-7142-AC7D-AC36298E3CD2}"/>
                </c:ext>
              </c:extLst>
            </c:dLbl>
            <c:dLbl>
              <c:idx val="3"/>
              <c:layout>
                <c:manualLayout>
                  <c:x val="-6.1680414766849328E-3"/>
                  <c:y val="-3.6555205997977527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BA-7142-AC7D-AC36298E3CD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1274</c:v>
                </c:pt>
                <c:pt idx="1">
                  <c:v>1610</c:v>
                </c:pt>
                <c:pt idx="2">
                  <c:v>1496</c:v>
                </c:pt>
                <c:pt idx="3">
                  <c:v>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BA-7142-AC7D-AC36298E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023052902369565E-2"/>
          <c:y val="0.89174727470655335"/>
          <c:w val="0.6747302048710454"/>
          <c:h val="9.2404867226613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rgbClr val="FFBD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BA-7142-AC7D-AC36298E3CD2}"/>
              </c:ext>
            </c:extLst>
          </c:dPt>
          <c:dPt>
            <c:idx val="1"/>
            <c:invertIfNegative val="0"/>
            <c:bubble3D val="0"/>
            <c:spPr>
              <a:solidFill>
                <a:srgbClr val="ECB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BA-7142-AC7D-AC36298E3CD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BA-7142-AC7D-AC36298E3CD2}"/>
              </c:ext>
            </c:extLst>
          </c:dPt>
          <c:dPt>
            <c:idx val="3"/>
            <c:invertIfNegative val="0"/>
            <c:bubble3D val="0"/>
            <c:spPr>
              <a:solidFill>
                <a:srgbClr val="FFD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BA-7142-AC7D-AC36298E3CD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CBA-7142-AC7D-AC36298E3CD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BA-7142-AC7D-AC36298E3CD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BA-7142-AC7D-AC36298E3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2474</c:v>
                </c:pt>
                <c:pt idx="1">
                  <c:v>2453</c:v>
                </c:pt>
                <c:pt idx="2">
                  <c:v>1245</c:v>
                </c:pt>
                <c:pt idx="3">
                  <c:v>1419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BA-7142-AC7D-AC36298E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(відсутність технічної можливості)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BA-7142-AC7D-AC36298E3CD2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BA-7142-AC7D-AC36298E3CD2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BA-7142-AC7D-AC36298E3CD2}"/>
                </c:ext>
              </c:extLst>
            </c:dLbl>
            <c:dLbl>
              <c:idx val="3"/>
              <c:layout>
                <c:manualLayout>
                  <c:x val="-2.5401598638887376E-3"/>
                  <c:y val="-8.9752534760389276E-4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BA-7142-AC7D-AC36298E3CD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1376</c:v>
                </c:pt>
                <c:pt idx="1">
                  <c:v>1716</c:v>
                </c:pt>
                <c:pt idx="2">
                  <c:v>760</c:v>
                </c:pt>
                <c:pt idx="3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BA-7142-AC7D-AC36298E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9999994286800611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rgbClr val="FFBD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CB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C-B847-ADE9-A3242284A2A2}"/>
              </c:ext>
            </c:extLst>
          </c:dPt>
          <c:dPt>
            <c:idx val="1"/>
            <c:invertIfNegative val="0"/>
            <c:bubble3D val="0"/>
            <c:spPr>
              <a:solidFill>
                <a:srgbClr val="FFB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C-B847-ADE9-A3242284A2A2}"/>
              </c:ext>
            </c:extLst>
          </c:dPt>
          <c:dPt>
            <c:idx val="2"/>
            <c:invertIfNegative val="0"/>
            <c:bubble3D val="0"/>
            <c:spPr>
              <a:solidFill>
                <a:srgbClr val="FFCC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C-B847-ADE9-A3242284A2A2}"/>
              </c:ext>
            </c:extLst>
          </c:dPt>
          <c:dPt>
            <c:idx val="3"/>
            <c:invertIfNegative val="0"/>
            <c:bubble3D val="0"/>
            <c:spPr>
              <a:solidFill>
                <a:srgbClr val="FFD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AC-B847-ADE9-A3242284A2A2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3AC-B847-ADE9-A3242284A2A2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AC-B847-ADE9-A3242284A2A2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AC-B847-ADE9-A3242284A2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1957</c:v>
                </c:pt>
                <c:pt idx="1">
                  <c:v>1778</c:v>
                </c:pt>
                <c:pt idx="2">
                  <c:v>935</c:v>
                </c:pt>
                <c:pt idx="3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AC-B847-ADE9-A3242284A2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(відсутність технічної можливості)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AC-B847-ADE9-A3242284A2A2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AC-B847-ADE9-A3242284A2A2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AC-B847-ADE9-A3242284A2A2}"/>
                </c:ext>
              </c:extLst>
            </c:dLbl>
            <c:dLbl>
              <c:idx val="3"/>
              <c:layout>
                <c:manualLayout>
                  <c:x val="-3.4471302670877864E-3"/>
                  <c:y val="-1.0802436639374347E-2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3AC-B847-ADE9-A3242284A2A2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956</c:v>
                </c:pt>
                <c:pt idx="1">
                  <c:v>671</c:v>
                </c:pt>
                <c:pt idx="2">
                  <c:v>266</c:v>
                </c:pt>
                <c:pt idx="3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3AC-B847-ADE9-A3242284A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99976668721990147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4717037374752"/>
          <c:y val="0.11585796605310927"/>
          <c:w val="0.68327479446408124"/>
          <c:h val="0.710453887976525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Загальна кількість ухвал про відмову у призначенні</c:v>
                </c:pt>
              </c:strCache>
            </c:strRef>
          </c:tx>
          <c:spPr>
            <a:solidFill>
              <a:srgbClr val="FFBD1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C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9B-E54B-854B-1B29682B5394}"/>
              </c:ext>
            </c:extLst>
          </c:dPt>
          <c:dPt>
            <c:idx val="1"/>
            <c:invertIfNegative val="0"/>
            <c:bubble3D val="0"/>
            <c:spPr>
              <a:solidFill>
                <a:srgbClr val="ECB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9B-E54B-854B-1B29682B5394}"/>
              </c:ext>
            </c:extLst>
          </c:dPt>
          <c:dPt>
            <c:idx val="2"/>
            <c:invertIfNegative val="0"/>
            <c:bubble3D val="0"/>
            <c:spPr>
              <a:solidFill>
                <a:srgbClr val="FFB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9B-E54B-854B-1B29682B5394}"/>
              </c:ext>
            </c:extLst>
          </c:dPt>
          <c:dPt>
            <c:idx val="3"/>
            <c:invertIfNegative val="0"/>
            <c:bubble3D val="0"/>
            <c:spPr>
              <a:solidFill>
                <a:srgbClr val="FFD7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9B-E54B-854B-1B29682B5394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46830809741745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9B-E54B-854B-1B29682B5394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259196001446013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49B-E54B-854B-1B29682B5394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37555116305742E-2"/>
                      <c:h val="6.39759000249728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49B-E54B-854B-1B29682B5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1274</c:v>
                </c:pt>
                <c:pt idx="1">
                  <c:v>1610</c:v>
                </c:pt>
                <c:pt idx="2">
                  <c:v>1496</c:v>
                </c:pt>
                <c:pt idx="3">
                  <c:v>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9B-E54B-854B-1B29682B53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Кількість ухвал (відсутність технічної можливості)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30058070386899E-3"/>
                  <c:y val="5.1670880543493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9B-E54B-854B-1B29682B5394}"/>
                </c:ext>
              </c:extLst>
            </c:dLbl>
            <c:dLbl>
              <c:idx val="1"/>
              <c:layout>
                <c:manualLayout>
                  <c:x val="-3.5828901675987975E-4"/>
                  <c:y val="-3.42772323837253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9B-E54B-854B-1B29682B5394}"/>
                </c:ext>
              </c:extLst>
            </c:dLbl>
            <c:dLbl>
              <c:idx val="2"/>
              <c:layout>
                <c:manualLayout>
                  <c:x val="-2.3640504926849574E-3"/>
                  <c:y val="-4.41681052185467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9B-E54B-854B-1B29682B5394}"/>
                </c:ext>
              </c:extLst>
            </c:dLbl>
            <c:dLbl>
              <c:idx val="3"/>
              <c:layout>
                <c:manualLayout>
                  <c:x val="-2.5401598638887376E-3"/>
                  <c:y val="-8.9752534760389276E-4"/>
                </c:manualLayout>
              </c:layout>
              <c:spPr>
                <a:noFill/>
                <a:ln cap="flat" cmpd="sng">
                  <a:noFill/>
                  <a:round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0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7.2417030831504109E-2"/>
                      <c:h val="8.79641030080287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49B-E54B-854B-1B29682B5394}"/>
                </c:ext>
              </c:extLst>
            </c:dLbl>
            <c:spPr>
              <a:noFill/>
              <a:ln cap="flat" cmpd="sng">
                <a:noFill/>
                <a:round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0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rgbClr val="58585A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377</c:v>
                </c:pt>
                <c:pt idx="1">
                  <c:v>636</c:v>
                </c:pt>
                <c:pt idx="2">
                  <c:v>582</c:v>
                </c:pt>
                <c:pt idx="3">
                  <c:v>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9B-E54B-854B-1B29682B53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"/>
        <c:overlap val="100"/>
        <c:axId val="168202064"/>
        <c:axId val="168188752"/>
      </c:barChart>
      <c:catAx>
        <c:axId val="16820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8188752"/>
        <c:crosses val="autoZero"/>
        <c:auto val="1"/>
        <c:lblAlgn val="ctr"/>
        <c:lblOffset val="100"/>
        <c:noMultiLvlLbl val="0"/>
      </c:catAx>
      <c:valAx>
        <c:axId val="168188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820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759520702722496"/>
          <c:w val="0.89999994286800611"/>
          <c:h val="5.9767794563092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24E4-4F8E-47CE-A451-95A73615492D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A02E4-2738-421F-9C13-C5FA4D4BF66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6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A02E4-2738-421F-9C13-C5FA4D4BF66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04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A02E4-2738-421F-9C13-C5FA4D4BF663}" type="slidenum">
              <a:rPr lang="uk-UA" smtClean="0"/>
              <a:t>31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09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1DA8CD-4854-41A2-140C-7B20A1BE0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8" name="Рисунок 7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141E48C6-78E3-31F4-884A-959C3785E3D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object 594"/>
          <p:cNvSpPr/>
          <p:nvPr/>
        </p:nvSpPr>
        <p:spPr>
          <a:xfrm>
            <a:off x="10342157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9992916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9643685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4530511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4181270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3832039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2436333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2087093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1737862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6624687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6275446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5926217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8718865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8369624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8020393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389245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040004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0690773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5577599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5228358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4879127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3483421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3134181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2784951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7671777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7322536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6973305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9765953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9416712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9067482" y="10143864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0"/>
                </a:move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lnTo>
                  <a:pt x="232823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4" name="Группа 843">
            <a:extLst>
              <a:ext uri="{FF2B5EF4-FFF2-40B4-BE49-F238E27FC236}">
                <a16:creationId xmlns:a16="http://schemas.microsoft.com/office/drawing/2014/main" id="{CC56A140-5946-6C46-B7AF-2AA7D6C310FC}"/>
              </a:ext>
            </a:extLst>
          </p:cNvPr>
          <p:cNvGrpSpPr/>
          <p:nvPr/>
        </p:nvGrpSpPr>
        <p:grpSpPr>
          <a:xfrm>
            <a:off x="9643685" y="0"/>
            <a:ext cx="10355313" cy="10027637"/>
            <a:chOff x="9643685" y="0"/>
            <a:chExt cx="10355313" cy="10027637"/>
          </a:xfrm>
        </p:grpSpPr>
        <p:sp>
          <p:nvSpPr>
            <p:cNvPr id="2" name="object 2"/>
            <p:cNvSpPr/>
            <p:nvPr/>
          </p:nvSpPr>
          <p:spPr>
            <a:xfrm>
              <a:off x="9992916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992916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92916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992916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43685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3685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643685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643685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42157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42157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92916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92916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43685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43685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42157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92916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43685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42157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92916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43685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92916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92916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92916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643685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43685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643685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42157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92916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43685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342157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92916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643685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342157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92916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643685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42157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42157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42157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42157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342157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42157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42157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181270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181270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4181270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181270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181270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4181270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832039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3832039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3832039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832039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3832039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3832039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530511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4530511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181270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181270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832039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832028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9" y="0"/>
                  </a:moveTo>
                  <a:lnTo>
                    <a:pt x="0" y="0"/>
                  </a:lnTo>
                  <a:lnTo>
                    <a:pt x="0" y="83159"/>
                  </a:lnTo>
                  <a:lnTo>
                    <a:pt x="0" y="232829"/>
                  </a:lnTo>
                  <a:lnTo>
                    <a:pt x="232829" y="232829"/>
                  </a:lnTo>
                  <a:lnTo>
                    <a:pt x="232829" y="83159"/>
                  </a:lnTo>
                  <a:lnTo>
                    <a:pt x="232829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530511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530511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4181270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181270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832039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4020514" y="4897909"/>
              <a:ext cx="44450" cy="233045"/>
            </a:xfrm>
            <a:custGeom>
              <a:avLst/>
              <a:gdLst/>
              <a:ahLst/>
              <a:cxnLst/>
              <a:rect l="l" t="t" r="r" b="b"/>
              <a:pathLst>
                <a:path w="44450" h="233045">
                  <a:moveTo>
                    <a:pt x="0" y="232823"/>
                  </a:moveTo>
                  <a:lnTo>
                    <a:pt x="44347" y="232823"/>
                  </a:lnTo>
                  <a:lnTo>
                    <a:pt x="44347" y="0"/>
                  </a:lnTo>
                  <a:lnTo>
                    <a:pt x="0" y="0"/>
                  </a:lnTo>
                  <a:lnTo>
                    <a:pt x="0" y="23282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530511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530511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181270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181270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832039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3832039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181270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181270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181270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832039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3832039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832039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530511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530511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4181270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4181270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832039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4020514" y="4548669"/>
              <a:ext cx="44450" cy="233045"/>
            </a:xfrm>
            <a:custGeom>
              <a:avLst/>
              <a:gdLst/>
              <a:ahLst/>
              <a:cxnLst/>
              <a:rect l="l" t="t" r="r" b="b"/>
              <a:pathLst>
                <a:path w="44450" h="233045">
                  <a:moveTo>
                    <a:pt x="0" y="232823"/>
                  </a:moveTo>
                  <a:lnTo>
                    <a:pt x="44347" y="232823"/>
                  </a:lnTo>
                  <a:lnTo>
                    <a:pt x="44347" y="0"/>
                  </a:lnTo>
                  <a:lnTo>
                    <a:pt x="0" y="0"/>
                  </a:lnTo>
                  <a:lnTo>
                    <a:pt x="0" y="23282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4530511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530511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4181270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4181270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832039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3832028" y="52471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9" y="0"/>
                  </a:moveTo>
                  <a:lnTo>
                    <a:pt x="0" y="0"/>
                  </a:lnTo>
                  <a:lnTo>
                    <a:pt x="0" y="176771"/>
                  </a:lnTo>
                  <a:lnTo>
                    <a:pt x="0" y="232816"/>
                  </a:lnTo>
                  <a:lnTo>
                    <a:pt x="232829" y="232816"/>
                  </a:lnTo>
                  <a:lnTo>
                    <a:pt x="232829" y="176771"/>
                  </a:lnTo>
                  <a:lnTo>
                    <a:pt x="232829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4530511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530511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4181270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4181270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3832039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832039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530511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530511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530511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4530511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4530511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4530511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530511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530511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4530511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087093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087093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087093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087093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087093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087093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1737862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1737862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737862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737862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2436333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2436333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087093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087093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1737862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1737862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436333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087093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737862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2436333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436333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087093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2087093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1737862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087093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087093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2087093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1737862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737862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1737862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2436333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2087093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737862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436333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2436333" y="5423918"/>
              <a:ext cx="233045" cy="56515"/>
            </a:xfrm>
            <a:custGeom>
              <a:avLst/>
              <a:gdLst/>
              <a:ahLst/>
              <a:cxnLst/>
              <a:rect l="l" t="t" r="r" b="b"/>
              <a:pathLst>
                <a:path w="233045" h="56514">
                  <a:moveTo>
                    <a:pt x="0" y="56045"/>
                  </a:moveTo>
                  <a:lnTo>
                    <a:pt x="232823" y="56045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56045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2087093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087093" y="5423918"/>
              <a:ext cx="233045" cy="56515"/>
            </a:xfrm>
            <a:custGeom>
              <a:avLst/>
              <a:gdLst/>
              <a:ahLst/>
              <a:cxnLst/>
              <a:rect l="l" t="t" r="r" b="b"/>
              <a:pathLst>
                <a:path w="233045" h="56514">
                  <a:moveTo>
                    <a:pt x="0" y="56045"/>
                  </a:moveTo>
                  <a:lnTo>
                    <a:pt x="232823" y="56045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56045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1737862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2436333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2436333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2087093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2087093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1737862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2436333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2436333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436333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2436333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2436333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2436333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2436333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2436333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2436333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6275446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6275446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275446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6275446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6275446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6275446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5926217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926217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5926217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5926217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5926217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5926217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6624687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6624687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275446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6275446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5926217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926217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6624687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6624687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6275446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6275446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5926217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5926217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624687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6624687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275446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6275446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5926217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5926217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275446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275446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6275446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5926217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5926217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5926217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6624687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6624687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6275446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275446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5926217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5926217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624687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624687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6275446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6275446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5926217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926217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6624687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624687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6275446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6275446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5926217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5926217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6624687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6624687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6624687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6624687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6624687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624687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6624687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6624687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6624687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369624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369624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8369624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8369624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369624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8369624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020393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020393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8020393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8020393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8020393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8020393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8718865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8718865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8369624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8369624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8020393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020393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8718865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8718865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8369624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8369624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18020393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18020393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18718865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18718865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18369624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18369624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18020393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8020393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8369624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8369624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8369624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8020393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8020393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8020393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8718865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8718865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8369624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8369624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8020393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8020393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8718865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8718865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8369624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8369624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18020393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8020393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8718865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8718865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8369624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369624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8020393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8020393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8718865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18718865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18718865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8718865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18718865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8718865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8718865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8718865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8718865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1040004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1040004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1040004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1040004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10690773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10690773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10690773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10690773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11389245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11389245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11040004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11040004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10690773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10690773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5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11389245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11040004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10690773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11389245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1040004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0690773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11040004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11040004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1040004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0690773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0690773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0690773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1389245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1040004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0690773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1389245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11040004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10690773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11389245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11040004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10690773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11389245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11389245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11389245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11389245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11389245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11389245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11389245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15228358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5228358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5228358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5228358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5228358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15228358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14879127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14879127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14879127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14879127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14879127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14879127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15577599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15577599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15228358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15228358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14879127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14879127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15577599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15577599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15228358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15228358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14879127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14879127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15577599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15577599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15228358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15228358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14879127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14879127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15228358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15228358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15228358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14879127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14879127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14879127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15577599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15577599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5228358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5228358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4879127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4879127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5577599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5577599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5228358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5228358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4879127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4879127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5577599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5577599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5228358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5228358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4879127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4879127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5577599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5577599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15577599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15577599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15577599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15577599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15577599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5577599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5577599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3134181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13134181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3134181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3134181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3134181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3134181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12784951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12784951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12784951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12784951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12784951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12784951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13483421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13483421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4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13134181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13134181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4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12784951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12784951" y="4199438"/>
              <a:ext cx="233045" cy="83185"/>
            </a:xfrm>
            <a:custGeom>
              <a:avLst/>
              <a:gdLst/>
              <a:ahLst/>
              <a:cxnLst/>
              <a:rect l="l" t="t" r="r" b="b"/>
              <a:pathLst>
                <a:path w="233044" h="83185">
                  <a:moveTo>
                    <a:pt x="0" y="83153"/>
                  </a:moveTo>
                  <a:lnTo>
                    <a:pt x="232823" y="83153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83153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13483421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13134181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12784951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13483421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13483421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13134181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13134181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12784951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12784951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13134181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13134181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13134181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12784951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12784951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12784951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13483421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13134181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12784951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13483421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13483421" y="5423918"/>
              <a:ext cx="233045" cy="56515"/>
            </a:xfrm>
            <a:custGeom>
              <a:avLst/>
              <a:gdLst/>
              <a:ahLst/>
              <a:cxnLst/>
              <a:rect l="l" t="t" r="r" b="b"/>
              <a:pathLst>
                <a:path w="233044" h="56514">
                  <a:moveTo>
                    <a:pt x="0" y="56045"/>
                  </a:moveTo>
                  <a:lnTo>
                    <a:pt x="232823" y="56045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56045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13134181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13134181" y="5423918"/>
              <a:ext cx="233045" cy="56515"/>
            </a:xfrm>
            <a:custGeom>
              <a:avLst/>
              <a:gdLst/>
              <a:ahLst/>
              <a:cxnLst/>
              <a:rect l="l" t="t" r="r" b="b"/>
              <a:pathLst>
                <a:path w="233044" h="56514">
                  <a:moveTo>
                    <a:pt x="0" y="56045"/>
                  </a:moveTo>
                  <a:lnTo>
                    <a:pt x="232823" y="56045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56045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12784951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12784951" y="5423918"/>
              <a:ext cx="233045" cy="56515"/>
            </a:xfrm>
            <a:custGeom>
              <a:avLst/>
              <a:gdLst/>
              <a:ahLst/>
              <a:cxnLst/>
              <a:rect l="l" t="t" r="r" b="b"/>
              <a:pathLst>
                <a:path w="233044" h="56514">
                  <a:moveTo>
                    <a:pt x="0" y="56045"/>
                  </a:moveTo>
                  <a:lnTo>
                    <a:pt x="232823" y="56045"/>
                  </a:lnTo>
                  <a:lnTo>
                    <a:pt x="232823" y="0"/>
                  </a:lnTo>
                  <a:lnTo>
                    <a:pt x="0" y="0"/>
                  </a:lnTo>
                  <a:lnTo>
                    <a:pt x="0" y="56045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13483421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13483421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3134181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3134181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12784951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12784951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3483421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13483421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13483421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13483421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3483421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13483421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13483421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13483421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3483421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17322536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17322536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17322536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17322536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17322536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17322536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16973305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16973305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16973305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6973305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6973305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6973305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7671777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17671777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17322536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17322536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16973305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16973305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17671777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17671777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17322536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17322536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16973305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16973305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17671777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17671777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17322536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17322536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16973305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16973305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17322536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17322536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17322536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16973305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16973305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16973305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17671777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17671777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17322536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17322536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16973305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16973305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17671777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17671777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17322536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17322536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16973305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16973305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17671777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17671777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17322536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17322536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16973305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16973305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17671777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17671777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17671777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17671777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7671777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17671777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17671777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7671777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17671777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19416712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9416712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19416712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19416712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9416712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19416712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19067482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9067482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19067482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19067482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9067482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9067482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9765953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9765953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19416712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19416712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19067482" y="104770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19067482" y="419943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19765953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19765953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19416712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19416712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19067482" y="1746173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9067482" y="489790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9765953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9765953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9416712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9416712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9067482" y="24446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9067482" y="559638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9416712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9416712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9416712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9067482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9067482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9067482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9765953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9765953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9416712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9416712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9067482" y="139693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9067482" y="454866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9765953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9765953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9416712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9416712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9067482" y="20954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9067482" y="524714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9765953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9765953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9416712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9416712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9067482" y="279391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9067482" y="59456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9765953" y="34923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9765953" y="665270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9765953" y="3500967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9765953" y="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9765953" y="630347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9765953" y="3151736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9765953" y="69847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4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9765953" y="7001944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9765953" y="385020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9992916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9992916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9643685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9643685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0342157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9992916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9643685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0342157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9992916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9643685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0342157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9992916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9643685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9992916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9643685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0342157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9992916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9643685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0342157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9992916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9643685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0342157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0342157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0342157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4181270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4181270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3832039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3832039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4530511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4181270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3832039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4530511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4181270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3832039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4530511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4181270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3832039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4181270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3832039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4530511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4181270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3832039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4530511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4181270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3832039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4530511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4530511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4530511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2087093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2087093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1737862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1737862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2436333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2087093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1737862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2436333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2087093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1737862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2436333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2087093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737862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208709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1737862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2436333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2087093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1737862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2436333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2087093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1737862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2436333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2436333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243633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6275446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6275446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5926217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5926217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6624687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6275446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5926217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6624687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6275446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5926217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6624687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6275446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5926217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6275446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5926217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6624687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6275446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5926217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6624687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6275446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5926217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6624687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6624687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6624687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8369624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8369624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8020393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8020393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8718865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8369624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8020393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8718865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8369624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8020393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8718865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8369624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8020393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8369624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802039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8718865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8369624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8020393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8718865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8369624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8020393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8718865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8718865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8718865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1040004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1040004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0690773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0690773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1389245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1040004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0690773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1389245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1040004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0690773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1389245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1040004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0690773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1040004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069077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1389245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1040004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0690773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1389245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1040004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0690773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1389245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1389245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1389245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5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5228358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5228358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4879127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4879127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5577599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5228358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4879127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5577599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5228358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4879127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5577599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5228358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4879127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5228358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4879127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5577599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5228358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4879127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5577599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5228358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4879127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5577599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5577599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5577599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3134181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13134181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2784951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2784951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3483421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3134181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2784951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3483421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3134181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2784951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3483421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3134181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2784951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3134181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2784951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3483421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3134181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2784951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3483421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3134181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2784951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3483421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3483421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3483421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7322536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7322536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6973305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6973305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7671777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7322536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6973305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7671777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7322536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6973305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7671777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7322536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6973305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7322536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6973305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804"/>
            <p:cNvSpPr/>
            <p:nvPr/>
          </p:nvSpPr>
          <p:spPr>
            <a:xfrm>
              <a:off x="17671777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805"/>
            <p:cNvSpPr/>
            <p:nvPr/>
          </p:nvSpPr>
          <p:spPr>
            <a:xfrm>
              <a:off x="17322536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16973305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7671777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17322536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16973305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7671777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7671777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7671777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19416712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19416712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19067482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19067482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9765953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9416712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19067482" y="839765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19765953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9416712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9067482" y="9096121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9765953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9416712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9067482" y="979459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19416712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19067482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19765953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19416712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9067482" y="8746880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9765953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9416712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9067482" y="9445352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19765953" y="769917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19765953" y="7349948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4" name="Рисунок 853">
            <a:extLst>
              <a:ext uri="{FF2B5EF4-FFF2-40B4-BE49-F238E27FC236}">
                <a16:creationId xmlns:a16="http://schemas.microsoft.com/office/drawing/2014/main" id="{C8F4C16D-4AB0-0446-9A51-B64901651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36" y="0"/>
            <a:ext cx="10492564" cy="11309350"/>
          </a:xfrm>
          <a:prstGeom prst="rect">
            <a:avLst/>
          </a:prstGeom>
        </p:spPr>
      </p:pic>
      <p:grpSp>
        <p:nvGrpSpPr>
          <p:cNvPr id="842" name="object 842"/>
          <p:cNvGrpSpPr/>
          <p:nvPr/>
        </p:nvGrpSpPr>
        <p:grpSpPr>
          <a:xfrm>
            <a:off x="0" y="0"/>
            <a:ext cx="20104100" cy="11307524"/>
            <a:chOff x="0" y="1237"/>
            <a:chExt cx="20104100" cy="11307524"/>
          </a:xfrm>
        </p:grpSpPr>
        <p:sp>
          <p:nvSpPr>
            <p:cNvPr id="843" name="object 843"/>
            <p:cNvSpPr/>
            <p:nvPr/>
          </p:nvSpPr>
          <p:spPr>
            <a:xfrm>
              <a:off x="1976595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2029608" y="2875710"/>
              <a:ext cx="11570335" cy="4586605"/>
            </a:xfrm>
            <a:custGeom>
              <a:avLst/>
              <a:gdLst/>
              <a:ahLst/>
              <a:cxnLst/>
              <a:rect l="l" t="t" r="r" b="b"/>
              <a:pathLst>
                <a:path w="11570335" h="4586605">
                  <a:moveTo>
                    <a:pt x="11570322" y="910971"/>
                  </a:moveTo>
                  <a:lnTo>
                    <a:pt x="6366294" y="910971"/>
                  </a:lnTo>
                  <a:lnTo>
                    <a:pt x="6366294" y="0"/>
                  </a:lnTo>
                  <a:lnTo>
                    <a:pt x="0" y="0"/>
                  </a:lnTo>
                  <a:lnTo>
                    <a:pt x="0" y="4586249"/>
                  </a:lnTo>
                  <a:lnTo>
                    <a:pt x="4984140" y="4586249"/>
                  </a:lnTo>
                  <a:lnTo>
                    <a:pt x="4984140" y="3622929"/>
                  </a:lnTo>
                  <a:lnTo>
                    <a:pt x="9591332" y="3622929"/>
                  </a:lnTo>
                  <a:lnTo>
                    <a:pt x="9591332" y="2785262"/>
                  </a:lnTo>
                  <a:lnTo>
                    <a:pt x="9591332" y="2481605"/>
                  </a:lnTo>
                  <a:lnTo>
                    <a:pt x="9591332" y="2052294"/>
                  </a:lnTo>
                  <a:lnTo>
                    <a:pt x="11570322" y="2052294"/>
                  </a:lnTo>
                  <a:lnTo>
                    <a:pt x="11570322" y="910971"/>
                  </a:lnTo>
                  <a:close/>
                </a:path>
              </a:pathLst>
            </a:custGeom>
            <a:solidFill>
              <a:srgbClr val="2446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46" name="object 846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521068" y="1237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29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29" y="928827"/>
                  </a:lnTo>
                  <a:lnTo>
                    <a:pt x="232829" y="695998"/>
                  </a:lnTo>
                  <a:close/>
                </a:path>
                <a:path w="929005" h="929005">
                  <a:moveTo>
                    <a:pt x="232829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29" y="580821"/>
                  </a:lnTo>
                  <a:lnTo>
                    <a:pt x="232829" y="348005"/>
                  </a:lnTo>
                  <a:close/>
                </a:path>
                <a:path w="929005" h="929005">
                  <a:moveTo>
                    <a:pt x="232829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29" y="232816"/>
                  </a:lnTo>
                  <a:lnTo>
                    <a:pt x="232829" y="0"/>
                  </a:lnTo>
                  <a:close/>
                </a:path>
                <a:path w="929005" h="929005">
                  <a:moveTo>
                    <a:pt x="580834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34" y="928827"/>
                  </a:lnTo>
                  <a:lnTo>
                    <a:pt x="580834" y="695998"/>
                  </a:lnTo>
                  <a:close/>
                </a:path>
                <a:path w="929005" h="929005">
                  <a:moveTo>
                    <a:pt x="580834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34" y="580821"/>
                  </a:lnTo>
                  <a:lnTo>
                    <a:pt x="580834" y="348005"/>
                  </a:lnTo>
                  <a:close/>
                </a:path>
                <a:path w="929005" h="929005">
                  <a:moveTo>
                    <a:pt x="580834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34" y="232816"/>
                  </a:lnTo>
                  <a:lnTo>
                    <a:pt x="580834" y="0"/>
                  </a:lnTo>
                  <a:close/>
                </a:path>
                <a:path w="929005" h="929005">
                  <a:moveTo>
                    <a:pt x="928839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39" y="928827"/>
                  </a:lnTo>
                  <a:lnTo>
                    <a:pt x="928839" y="695998"/>
                  </a:lnTo>
                  <a:close/>
                </a:path>
                <a:path w="929005" h="929005">
                  <a:moveTo>
                    <a:pt x="928839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39" y="580821"/>
                  </a:lnTo>
                  <a:lnTo>
                    <a:pt x="928839" y="348005"/>
                  </a:lnTo>
                  <a:close/>
                </a:path>
                <a:path w="929005" h="929005">
                  <a:moveTo>
                    <a:pt x="928839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39" y="232816"/>
                  </a:lnTo>
                  <a:lnTo>
                    <a:pt x="928839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2" name="TextBox 851">
            <a:extLst>
              <a:ext uri="{FF2B5EF4-FFF2-40B4-BE49-F238E27FC236}">
                <a16:creationId xmlns:a16="http://schemas.microsoft.com/office/drawing/2014/main" id="{0CF82244-C121-3345-A770-8D20E4049C0A}"/>
              </a:ext>
            </a:extLst>
          </p:cNvPr>
          <p:cNvSpPr txBox="1"/>
          <p:nvPr/>
        </p:nvSpPr>
        <p:spPr>
          <a:xfrm>
            <a:off x="2155523" y="3134906"/>
            <a:ext cx="11444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5400" b="1" spc="-150" dirty="0">
                <a:solidFill>
                  <a:schemeClr val="bg1"/>
                </a:solidFill>
                <a:latin typeface="Finlandica" pitchFamily="2" charset="0"/>
                <a:ea typeface="Verdana" panose="020B0604030504040204" pitchFamily="34" charset="0"/>
              </a:rPr>
              <a:t>ЦИФРИ Й ФАКТИ </a:t>
            </a:r>
          </a:p>
          <a:p>
            <a:pPr algn="l"/>
            <a:r>
              <a:rPr lang="uk-UA" sz="5400" b="1" spc="-150" dirty="0">
                <a:solidFill>
                  <a:schemeClr val="bg1"/>
                </a:solidFill>
                <a:latin typeface="Finlandica" pitchFamily="2" charset="0"/>
                <a:ea typeface="Verdana" panose="020B0604030504040204" pitchFamily="34" charset="0"/>
              </a:rPr>
              <a:t>ПРО ДИСТАНЦІЙНІ СЛУХАННЯ: АНАЛІЗ ПРАКТИКИ В СУДОВИХ ПРОЦЕСАХ УКРАЇНИ</a:t>
            </a:r>
          </a:p>
        </p:txBody>
      </p:sp>
      <p:pic>
        <p:nvPicPr>
          <p:cNvPr id="847" name="Рисунок 846">
            <a:extLst>
              <a:ext uri="{FF2B5EF4-FFF2-40B4-BE49-F238E27FC236}">
                <a16:creationId xmlns:a16="http://schemas.microsoft.com/office/drawing/2014/main" id="{0B85B2BA-4265-7B58-15D4-7CB5FDA0FD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848" name="Рисунок 847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6575E854-5C80-950B-BEC3-98FE19269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  <p:sp>
        <p:nvSpPr>
          <p:cNvPr id="851" name="TextBox 850">
            <a:extLst>
              <a:ext uri="{FF2B5EF4-FFF2-40B4-BE49-F238E27FC236}">
                <a16:creationId xmlns:a16="http://schemas.microsoft.com/office/drawing/2014/main" id="{C257B345-02DD-EB96-4119-A577E6E8BEF0}"/>
              </a:ext>
            </a:extLst>
          </p:cNvPr>
          <p:cNvSpPr txBox="1"/>
          <p:nvPr/>
        </p:nvSpPr>
        <p:spPr>
          <a:xfrm>
            <a:off x="707854" y="9063849"/>
            <a:ext cx="3789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16488B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Олена Фонова</a:t>
            </a:r>
          </a:p>
        </p:txBody>
      </p:sp>
      <p:sp>
        <p:nvSpPr>
          <p:cNvPr id="853" name="Google Shape;873;p1">
            <a:extLst>
              <a:ext uri="{FF2B5EF4-FFF2-40B4-BE49-F238E27FC236}">
                <a16:creationId xmlns:a16="http://schemas.microsoft.com/office/drawing/2014/main" id="{13C581DA-9550-269C-F63E-5AAC7ABF0757}"/>
              </a:ext>
            </a:extLst>
          </p:cNvPr>
          <p:cNvSpPr txBox="1"/>
          <p:nvPr/>
        </p:nvSpPr>
        <p:spPr>
          <a:xfrm>
            <a:off x="695032" y="9479445"/>
            <a:ext cx="74424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solidFill>
                  <a:srgbClr val="244685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Суддя-спікерка Господарського суду Луганської області, </a:t>
            </a:r>
            <a:r>
              <a:rPr lang="uk-UA" sz="2000" dirty="0" err="1">
                <a:solidFill>
                  <a:srgbClr val="244685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к.ю.н</a:t>
            </a:r>
            <a:r>
              <a:rPr lang="uk-UA" sz="2000" dirty="0">
                <a:solidFill>
                  <a:srgbClr val="244685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.</a:t>
            </a:r>
            <a:endParaRPr sz="2000" dirty="0">
              <a:solidFill>
                <a:srgbClr val="244685"/>
              </a:solidFill>
              <a:latin typeface="Finlandica" pitchFamily="2" charset="0"/>
              <a:ea typeface="Verdana"/>
              <a:cs typeface="Verdana"/>
              <a:sym typeface="Verdana"/>
            </a:endParaRPr>
          </a:p>
        </p:txBody>
      </p:sp>
      <p:sp>
        <p:nvSpPr>
          <p:cNvPr id="855" name="Google Shape;874;p1">
            <a:extLst>
              <a:ext uri="{FF2B5EF4-FFF2-40B4-BE49-F238E27FC236}">
                <a16:creationId xmlns:a16="http://schemas.microsoft.com/office/drawing/2014/main" id="{C98B7411-26F2-62CC-3AFD-AD4BA8110811}"/>
              </a:ext>
            </a:extLst>
          </p:cNvPr>
          <p:cNvSpPr txBox="1"/>
          <p:nvPr/>
        </p:nvSpPr>
        <p:spPr>
          <a:xfrm>
            <a:off x="707854" y="9914998"/>
            <a:ext cx="7399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 err="1">
                <a:solidFill>
                  <a:srgbClr val="244685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Співзасновниця</a:t>
            </a:r>
            <a:r>
              <a:rPr lang="uk-UA" sz="2000" dirty="0">
                <a:solidFill>
                  <a:srgbClr val="244685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 та заступниця голови ГО «Міжрегіональний експертний центр «Про </a:t>
            </a:r>
            <a:r>
              <a:rPr lang="uk-UA" sz="2000" dirty="0" err="1">
                <a:solidFill>
                  <a:srgbClr val="244685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Джастіс</a:t>
            </a:r>
            <a:r>
              <a:rPr lang="uk-UA" sz="2000" dirty="0">
                <a:solidFill>
                  <a:srgbClr val="244685"/>
                </a:solidFill>
                <a:latin typeface="Finlandica" pitchFamily="2" charset="0"/>
                <a:ea typeface="Verdana"/>
                <a:cs typeface="Verdana"/>
                <a:sym typeface="Verdana"/>
              </a:rPr>
              <a:t>»</a:t>
            </a:r>
            <a:endParaRPr sz="2000" dirty="0">
              <a:solidFill>
                <a:srgbClr val="244685"/>
              </a:solidFill>
              <a:latin typeface="Finlandica" pitchFamily="2" charset="0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bject 195">
            <a:extLst>
              <a:ext uri="{FF2B5EF4-FFF2-40B4-BE49-F238E27FC236}">
                <a16:creationId xmlns:a16="http://schemas.microsoft.com/office/drawing/2014/main" id="{50741008-92C1-5936-53C3-5B82189D0B8E}"/>
              </a:ext>
            </a:extLst>
          </p:cNvPr>
          <p:cNvSpPr/>
          <p:nvPr/>
        </p:nvSpPr>
        <p:spPr>
          <a:xfrm>
            <a:off x="2997359" y="1057559"/>
            <a:ext cx="14118847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4051588" y="1920875"/>
            <a:ext cx="1222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ЗАГАЛЬНІ СУДИ, ЯКІ РОЗГЛЯДАЮТЬ ЦИВІЛЬНІ СПРАВИ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EDCA63D7-24EE-7646-9EF5-834841183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234537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90B73600-2E7E-2F4A-AD5E-986E7F9AFFEC}"/>
              </a:ext>
            </a:extLst>
          </p:cNvPr>
          <p:cNvSpPr txBox="1"/>
          <p:nvPr/>
        </p:nvSpPr>
        <p:spPr>
          <a:xfrm>
            <a:off x="6060888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,58%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996BB3-3F48-2A4E-8EA9-CDF5E6CA55D1}"/>
              </a:ext>
            </a:extLst>
          </p:cNvPr>
          <p:cNvSpPr txBox="1"/>
          <p:nvPr/>
        </p:nvSpPr>
        <p:spPr>
          <a:xfrm>
            <a:off x="8480749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,52%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61C925F-09FC-AF44-BA72-F3EAB433BD3D}"/>
              </a:ext>
            </a:extLst>
          </p:cNvPr>
          <p:cNvSpPr txBox="1"/>
          <p:nvPr/>
        </p:nvSpPr>
        <p:spPr>
          <a:xfrm>
            <a:off x="10890250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,68%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6F8EF5-7A0C-C044-8E44-26C8DD6373A5}"/>
              </a:ext>
            </a:extLst>
          </p:cNvPr>
          <p:cNvSpPr txBox="1"/>
          <p:nvPr/>
        </p:nvSpPr>
        <p:spPr>
          <a:xfrm>
            <a:off x="13205149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1,54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9D6FA46-B421-2F2A-4A9B-E4FD3DA60A83}"/>
              </a:ext>
            </a:extLst>
          </p:cNvPr>
          <p:cNvSpPr txBox="1"/>
          <p:nvPr/>
        </p:nvSpPr>
        <p:spPr>
          <a:xfrm>
            <a:off x="3021906" y="1154410"/>
            <a:ext cx="1406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Проблемні питання </a:t>
            </a:r>
            <a:r>
              <a:rPr lang="uk-UA" sz="2400" b="1" dirty="0">
                <a:solidFill>
                  <a:srgbClr val="1648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здійснення</a:t>
            </a:r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правосуддя в дистанційному режимі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0B3BE69-9687-4207-6713-DE63533C18F2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4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2172352" y="3946515"/>
            <a:ext cx="15759393" cy="34163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CC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ПРИЧИНИ УХВАЛЕННЯ РІШЕННЯ ПРО ВІДМОВУ У ПРОВЕДЕННІ СУДОВОГО ЗАСІДАННЯ В ДИСТАНЦІЙНОМУ РЕЖИМІ</a:t>
            </a:r>
            <a:endParaRPr lang="ru-UA" sz="5400" b="1" spc="-150" dirty="0">
              <a:solidFill>
                <a:srgbClr val="FFCC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9BB85D-5EDB-B34F-80DF-C8929638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0"/>
            <a:ext cx="10775952" cy="342128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0F45D4-36DD-9449-B14B-CC623261B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2" y="7864475"/>
            <a:ext cx="10775952" cy="2429765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9DB5B0F-BA1C-EAC4-170E-0A2018E49F97}"/>
              </a:ext>
            </a:extLst>
          </p:cNvPr>
          <p:cNvSpPr/>
          <p:nvPr/>
        </p:nvSpPr>
        <p:spPr>
          <a:xfrm>
            <a:off x="0" y="10455275"/>
            <a:ext cx="20104100" cy="854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F26B96-59FE-7B93-82D6-EAEBED742B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6" name="Рисунок 5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AAB69ECB-A2E7-A564-628E-5032C4DB6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4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105D61-3D7D-054A-9FB4-A75EF082C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13" y="0"/>
            <a:ext cx="11182687" cy="10491622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1237"/>
            <a:ext cx="20104100" cy="11307524"/>
            <a:chOff x="0" y="1237"/>
            <a:chExt cx="20104100" cy="11307524"/>
          </a:xfrm>
        </p:grpSpPr>
        <p:sp>
          <p:nvSpPr>
            <p:cNvPr id="5" name="object 5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544" y="1237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16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16" y="928827"/>
                  </a:lnTo>
                  <a:lnTo>
                    <a:pt x="232816" y="695998"/>
                  </a:lnTo>
                  <a:close/>
                </a:path>
                <a:path w="929005" h="929005">
                  <a:moveTo>
                    <a:pt x="232816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16" y="580821"/>
                  </a:lnTo>
                  <a:lnTo>
                    <a:pt x="232816" y="348005"/>
                  </a:lnTo>
                  <a:close/>
                </a:path>
                <a:path w="929005" h="929005">
                  <a:moveTo>
                    <a:pt x="232816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16" y="232816"/>
                  </a:lnTo>
                  <a:lnTo>
                    <a:pt x="232816" y="0"/>
                  </a:lnTo>
                  <a:close/>
                </a:path>
                <a:path w="929005" h="929005">
                  <a:moveTo>
                    <a:pt x="580821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21" y="928827"/>
                  </a:lnTo>
                  <a:lnTo>
                    <a:pt x="580821" y="695998"/>
                  </a:lnTo>
                  <a:close/>
                </a:path>
                <a:path w="929005" h="929005">
                  <a:moveTo>
                    <a:pt x="580821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21" y="580821"/>
                  </a:lnTo>
                  <a:lnTo>
                    <a:pt x="580821" y="348005"/>
                  </a:lnTo>
                  <a:close/>
                </a:path>
                <a:path w="929005" h="929005">
                  <a:moveTo>
                    <a:pt x="580821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21" y="232816"/>
                  </a:lnTo>
                  <a:lnTo>
                    <a:pt x="580821" y="0"/>
                  </a:lnTo>
                  <a:close/>
                </a:path>
                <a:path w="929005" h="929005">
                  <a:moveTo>
                    <a:pt x="928827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27" y="928827"/>
                  </a:lnTo>
                  <a:lnTo>
                    <a:pt x="928827" y="695998"/>
                  </a:lnTo>
                  <a:close/>
                </a:path>
                <a:path w="929005" h="929005">
                  <a:moveTo>
                    <a:pt x="928827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27" y="580821"/>
                  </a:lnTo>
                  <a:lnTo>
                    <a:pt x="928827" y="348005"/>
                  </a:lnTo>
                  <a:close/>
                </a:path>
                <a:path w="929005" h="929005">
                  <a:moveTo>
                    <a:pt x="928827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27" y="232816"/>
                  </a:lnTo>
                  <a:lnTo>
                    <a:pt x="928827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523544" y="3946515"/>
            <a:ext cx="123479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ТЕХНІЧНОЇ МОЖЛИВОСТІ ПРОВЕДЕННЯ СУДОВОГО ЗАСІДАННЯ В РЕЖИМІ ВІДЕОКОНФЕРЕНЦІЇ</a:t>
            </a:r>
            <a:endParaRPr lang="ru-UA" sz="54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C5C5E8-67C4-C241-90EC-6C5F3A1D51DB}"/>
              </a:ext>
            </a:extLst>
          </p:cNvPr>
          <p:cNvSpPr txBox="1"/>
          <p:nvPr/>
        </p:nvSpPr>
        <p:spPr>
          <a:xfrm>
            <a:off x="391134" y="1016029"/>
            <a:ext cx="1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CC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  <a:endParaRPr lang="ru-UA" sz="5400" b="1" spc="-150" dirty="0">
              <a:solidFill>
                <a:srgbClr val="FFCC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56BB80-B549-B900-8B39-29511B98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6" name="Рисунок 5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3D64F9CD-35CD-F642-AD19-A0F1FAD3D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684702" y="1057559"/>
            <a:ext cx="16744162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4270D12-9C39-AF46-8DBF-913D16D0DB51}"/>
              </a:ext>
            </a:extLst>
          </p:cNvPr>
          <p:cNvSpPr txBox="1"/>
          <p:nvPr/>
        </p:nvSpPr>
        <p:spPr>
          <a:xfrm>
            <a:off x="1541781" y="1171829"/>
            <a:ext cx="1702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технічної можливості проведення судового засідання в режимі відеоконференції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ГОСПОДАРСЬКОЇ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F455CAE-9F78-7947-99DF-B4025FBED368}"/>
              </a:ext>
            </a:extLst>
          </p:cNvPr>
          <p:cNvSpPr txBox="1"/>
          <p:nvPr/>
        </p:nvSpPr>
        <p:spPr>
          <a:xfrm>
            <a:off x="6919217" y="3182521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EDCA63D7-24EE-7646-9EF5-834841183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067334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90B73600-2E7E-2F4A-AD5E-986E7F9AFFEC}"/>
              </a:ext>
            </a:extLst>
          </p:cNvPr>
          <p:cNvSpPr txBox="1"/>
          <p:nvPr/>
        </p:nvSpPr>
        <p:spPr>
          <a:xfrm>
            <a:off x="6060888" y="4850229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55,6%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996BB3-3F48-2A4E-8EA9-CDF5E6CA55D1}"/>
              </a:ext>
            </a:extLst>
          </p:cNvPr>
          <p:cNvSpPr txBox="1"/>
          <p:nvPr/>
        </p:nvSpPr>
        <p:spPr>
          <a:xfrm>
            <a:off x="8480749" y="45116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70,0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61C925F-09FC-AF44-BA72-F3EAB433BD3D}"/>
              </a:ext>
            </a:extLst>
          </p:cNvPr>
          <p:cNvSpPr txBox="1"/>
          <p:nvPr/>
        </p:nvSpPr>
        <p:spPr>
          <a:xfrm>
            <a:off x="10890250" y="67214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61,0%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6F8EF5-7A0C-C044-8E44-26C8DD6373A5}"/>
              </a:ext>
            </a:extLst>
          </p:cNvPr>
          <p:cNvSpPr txBox="1"/>
          <p:nvPr/>
        </p:nvSpPr>
        <p:spPr>
          <a:xfrm>
            <a:off x="13322643" y="6360696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60,5%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АДМІНІСТРАТИВНОЇ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6" name="Объект 5">
            <a:extLst>
              <a:ext uri="{FF2B5EF4-FFF2-40B4-BE49-F238E27FC236}">
                <a16:creationId xmlns:a16="http://schemas.microsoft.com/office/drawing/2014/main" id="{5BB1806A-FE08-E248-95D8-AEA05F267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973823"/>
              </p:ext>
            </p:extLst>
          </p:nvPr>
        </p:nvGraphicFramePr>
        <p:xfrm>
          <a:off x="2997972" y="3973194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1" name="TextBox 210">
            <a:extLst>
              <a:ext uri="{FF2B5EF4-FFF2-40B4-BE49-F238E27FC236}">
                <a16:creationId xmlns:a16="http://schemas.microsoft.com/office/drawing/2014/main" id="{68DBD167-73F6-344C-BE76-666AE657ABFE}"/>
              </a:ext>
            </a:extLst>
          </p:cNvPr>
          <p:cNvSpPr txBox="1"/>
          <p:nvPr/>
        </p:nvSpPr>
        <p:spPr>
          <a:xfrm>
            <a:off x="6060888" y="4968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48,9%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9202FEF-912F-114A-8342-9D8F3CED9EE5}"/>
              </a:ext>
            </a:extLst>
          </p:cNvPr>
          <p:cNvSpPr txBox="1"/>
          <p:nvPr/>
        </p:nvSpPr>
        <p:spPr>
          <a:xfrm>
            <a:off x="8480749" y="55784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37,7%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152AA76-C336-084B-8045-007E070028FA}"/>
              </a:ext>
            </a:extLst>
          </p:cNvPr>
          <p:cNvSpPr txBox="1"/>
          <p:nvPr/>
        </p:nvSpPr>
        <p:spPr>
          <a:xfrm>
            <a:off x="10890250" y="71786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28,4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D6F4025-78C6-CA4D-8C97-F244550A1027}"/>
              </a:ext>
            </a:extLst>
          </p:cNvPr>
          <p:cNvSpPr txBox="1"/>
          <p:nvPr/>
        </p:nvSpPr>
        <p:spPr>
          <a:xfrm>
            <a:off x="13185558" y="7009397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22,5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7F8DB56-2FC6-2D61-74BD-C0594B1D5605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6" name="object 195">
            <a:extLst>
              <a:ext uri="{FF2B5EF4-FFF2-40B4-BE49-F238E27FC236}">
                <a16:creationId xmlns:a16="http://schemas.microsoft.com/office/drawing/2014/main" id="{9303E88F-C79F-86A7-7E61-A16E0093A6A1}"/>
              </a:ext>
            </a:extLst>
          </p:cNvPr>
          <p:cNvSpPr/>
          <p:nvPr/>
        </p:nvSpPr>
        <p:spPr>
          <a:xfrm>
            <a:off x="1684702" y="1057559"/>
            <a:ext cx="16744162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6591F04-13E7-25BE-FBCB-9F171AA0ACF1}"/>
              </a:ext>
            </a:extLst>
          </p:cNvPr>
          <p:cNvSpPr txBox="1"/>
          <p:nvPr/>
        </p:nvSpPr>
        <p:spPr>
          <a:xfrm>
            <a:off x="1541781" y="1171829"/>
            <a:ext cx="1702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технічної можливості проведення судового засідання в режимі відеоконференції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6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4752627" y="1920875"/>
            <a:ext cx="1082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ЗАГАЛЬНІ СУДИ, ЯКІ РОЗГЛЯДАЮТЬ ЦИВІЛЬНІ СПРАВИ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6" name="Объект 5">
            <a:extLst>
              <a:ext uri="{FF2B5EF4-FFF2-40B4-BE49-F238E27FC236}">
                <a16:creationId xmlns:a16="http://schemas.microsoft.com/office/drawing/2014/main" id="{9D7CF8B9-8D39-104B-A715-118917B19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807659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1" name="TextBox 210">
            <a:extLst>
              <a:ext uri="{FF2B5EF4-FFF2-40B4-BE49-F238E27FC236}">
                <a16:creationId xmlns:a16="http://schemas.microsoft.com/office/drawing/2014/main" id="{959950C0-73E0-404A-AAEE-A0219AB0F8C5}"/>
              </a:ext>
            </a:extLst>
          </p:cNvPr>
          <p:cNvSpPr txBox="1"/>
          <p:nvPr/>
        </p:nvSpPr>
        <p:spPr>
          <a:xfrm>
            <a:off x="6133671" y="61880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29,6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D527583-BBAC-A140-B8E5-CF970E1D3773}"/>
              </a:ext>
            </a:extLst>
          </p:cNvPr>
          <p:cNvSpPr txBox="1"/>
          <p:nvPr/>
        </p:nvSpPr>
        <p:spPr>
          <a:xfrm>
            <a:off x="8543578" y="5338614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39,5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047339A-BF99-8C4B-B0DC-B8B8AB9A1EA8}"/>
              </a:ext>
            </a:extLst>
          </p:cNvPr>
          <p:cNvSpPr txBox="1"/>
          <p:nvPr/>
        </p:nvSpPr>
        <p:spPr>
          <a:xfrm>
            <a:off x="10929255" y="5566043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38,9%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B3B073D-FA43-6B44-91F0-7042E1563E46}"/>
              </a:ext>
            </a:extLst>
          </p:cNvPr>
          <p:cNvSpPr txBox="1"/>
          <p:nvPr/>
        </p:nvSpPr>
        <p:spPr>
          <a:xfrm>
            <a:off x="13290314" y="47402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42,7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E9B5CDF-57E7-1669-95BD-6C5A058D0550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6" name="object 195">
            <a:extLst>
              <a:ext uri="{FF2B5EF4-FFF2-40B4-BE49-F238E27FC236}">
                <a16:creationId xmlns:a16="http://schemas.microsoft.com/office/drawing/2014/main" id="{18A14E2F-1DEE-7663-E59A-3BB56EFE9E48}"/>
              </a:ext>
            </a:extLst>
          </p:cNvPr>
          <p:cNvSpPr/>
          <p:nvPr/>
        </p:nvSpPr>
        <p:spPr>
          <a:xfrm>
            <a:off x="1684702" y="1057559"/>
            <a:ext cx="16744162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4BE29A8-9B1D-EB81-FF12-1F3033F61A80}"/>
              </a:ext>
            </a:extLst>
          </p:cNvPr>
          <p:cNvSpPr txBox="1"/>
          <p:nvPr/>
        </p:nvSpPr>
        <p:spPr>
          <a:xfrm>
            <a:off x="1541781" y="1171829"/>
            <a:ext cx="1702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технічної можливості проведення судового засідання в режимі відеоконференції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6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4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7"/>
            <a:ext cx="20104100" cy="11307524"/>
            <a:chOff x="0" y="1237"/>
            <a:chExt cx="20104100" cy="11307524"/>
          </a:xfrm>
        </p:grpSpPr>
        <p:sp>
          <p:nvSpPr>
            <p:cNvPr id="5" name="object 5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544" y="1237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16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16" y="928827"/>
                  </a:lnTo>
                  <a:lnTo>
                    <a:pt x="232816" y="695998"/>
                  </a:lnTo>
                  <a:close/>
                </a:path>
                <a:path w="929005" h="929005">
                  <a:moveTo>
                    <a:pt x="232816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16" y="580821"/>
                  </a:lnTo>
                  <a:lnTo>
                    <a:pt x="232816" y="348005"/>
                  </a:lnTo>
                  <a:close/>
                </a:path>
                <a:path w="929005" h="929005">
                  <a:moveTo>
                    <a:pt x="232816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16" y="232816"/>
                  </a:lnTo>
                  <a:lnTo>
                    <a:pt x="232816" y="0"/>
                  </a:lnTo>
                  <a:close/>
                </a:path>
                <a:path w="929005" h="929005">
                  <a:moveTo>
                    <a:pt x="580821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21" y="928827"/>
                  </a:lnTo>
                  <a:lnTo>
                    <a:pt x="580821" y="695998"/>
                  </a:lnTo>
                  <a:close/>
                </a:path>
                <a:path w="929005" h="929005">
                  <a:moveTo>
                    <a:pt x="580821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21" y="580821"/>
                  </a:lnTo>
                  <a:lnTo>
                    <a:pt x="580821" y="348005"/>
                  </a:lnTo>
                  <a:close/>
                </a:path>
                <a:path w="929005" h="929005">
                  <a:moveTo>
                    <a:pt x="580821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21" y="232816"/>
                  </a:lnTo>
                  <a:lnTo>
                    <a:pt x="580821" y="0"/>
                  </a:lnTo>
                  <a:close/>
                </a:path>
                <a:path w="929005" h="929005">
                  <a:moveTo>
                    <a:pt x="928827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27" y="928827"/>
                  </a:lnTo>
                  <a:lnTo>
                    <a:pt x="928827" y="695998"/>
                  </a:lnTo>
                  <a:close/>
                </a:path>
                <a:path w="929005" h="929005">
                  <a:moveTo>
                    <a:pt x="928827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27" y="580821"/>
                  </a:lnTo>
                  <a:lnTo>
                    <a:pt x="928827" y="348005"/>
                  </a:lnTo>
                  <a:close/>
                </a:path>
                <a:path w="929005" h="929005">
                  <a:moveTo>
                    <a:pt x="928827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27" y="232816"/>
                  </a:lnTo>
                  <a:lnTo>
                    <a:pt x="928827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3C5C5E8-67C4-C241-90EC-6C5F3A1D51DB}"/>
              </a:ext>
            </a:extLst>
          </p:cNvPr>
          <p:cNvSpPr txBox="1"/>
          <p:nvPr/>
        </p:nvSpPr>
        <p:spPr>
          <a:xfrm>
            <a:off x="391134" y="1016029"/>
            <a:ext cx="1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CC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  <a:endParaRPr lang="ru-UA" sz="5400" b="1" spc="-150" dirty="0">
              <a:solidFill>
                <a:srgbClr val="FFCC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DAB461-5417-6A4B-A6FC-09F51D14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13" y="0"/>
            <a:ext cx="11182687" cy="104916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523544" y="2700020"/>
            <a:ext cx="1234790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ПОРУШЕННЯ СТРОКІВ ПОДАННЯ ЗАЯВИ ПРО УЧАСТЬ У СУДОВОМУ ЗАСІДАННІ В РЕЖИМІ ВІДЕОКОНФЕРЕНЦІЇ ТА НЕНАДСИЛАННЯ КОПІЇ ЗАЯВИ У ТОЙ САМИЙ СТРОК ІНШИМ УЧАСНИКАМ СПРАВИ</a:t>
            </a:r>
            <a:endParaRPr lang="ru-UA" sz="54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D9B5B0-36DD-9586-64C0-4F2A48043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4" name="Рисунок 3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366950A9-E6EA-3B7D-7FB7-D370FD9EA2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8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86841" y="1057559"/>
            <a:ext cx="17339884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4270D12-9C39-AF46-8DBF-913D16D0DB51}"/>
              </a:ext>
            </a:extLst>
          </p:cNvPr>
          <p:cNvSpPr txBox="1"/>
          <p:nvPr/>
        </p:nvSpPr>
        <p:spPr>
          <a:xfrm>
            <a:off x="1188720" y="1171829"/>
            <a:ext cx="1772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Порушення строків подання заяви про участь у судовому засіданні в режимі відеоконференції 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ГОСПОДАРСЬКОЇ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EDCA63D7-24EE-7646-9EF5-834841183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20035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90B73600-2E7E-2F4A-AD5E-986E7F9AFFEC}"/>
              </a:ext>
            </a:extLst>
          </p:cNvPr>
          <p:cNvSpPr txBox="1"/>
          <p:nvPr/>
        </p:nvSpPr>
        <p:spPr>
          <a:xfrm>
            <a:off x="6060888" y="4587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10,0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996BB3-3F48-2A4E-8EA9-CDF5E6CA55D1}"/>
              </a:ext>
            </a:extLst>
          </p:cNvPr>
          <p:cNvSpPr txBox="1"/>
          <p:nvPr/>
        </p:nvSpPr>
        <p:spPr>
          <a:xfrm>
            <a:off x="8480749" y="44354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15,2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61C925F-09FC-AF44-BA72-F3EAB433BD3D}"/>
              </a:ext>
            </a:extLst>
          </p:cNvPr>
          <p:cNvSpPr txBox="1"/>
          <p:nvPr/>
        </p:nvSpPr>
        <p:spPr>
          <a:xfrm>
            <a:off x="10890250" y="64166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23,0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6F8EF5-7A0C-C044-8E44-26C8DD6373A5}"/>
              </a:ext>
            </a:extLst>
          </p:cNvPr>
          <p:cNvSpPr txBox="1"/>
          <p:nvPr/>
        </p:nvSpPr>
        <p:spPr>
          <a:xfrm>
            <a:off x="13235814" y="59594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27,4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DC25820-6623-0ADA-7011-2B035A76DD34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АДМІНІСТРАТИВНОЇ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6" name="Объект 5">
            <a:extLst>
              <a:ext uri="{FF2B5EF4-FFF2-40B4-BE49-F238E27FC236}">
                <a16:creationId xmlns:a16="http://schemas.microsoft.com/office/drawing/2014/main" id="{5BB1806A-FE08-E248-95D8-AEA05F267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053722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1" name="TextBox 210">
            <a:extLst>
              <a:ext uri="{FF2B5EF4-FFF2-40B4-BE49-F238E27FC236}">
                <a16:creationId xmlns:a16="http://schemas.microsoft.com/office/drawing/2014/main" id="{68DBD167-73F6-344C-BE76-666AE657ABFE}"/>
              </a:ext>
            </a:extLst>
          </p:cNvPr>
          <p:cNvSpPr txBox="1"/>
          <p:nvPr/>
        </p:nvSpPr>
        <p:spPr>
          <a:xfrm>
            <a:off x="6013587" y="50875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22,1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9202FEF-912F-114A-8342-9D8F3CED9EE5}"/>
              </a:ext>
            </a:extLst>
          </p:cNvPr>
          <p:cNvSpPr txBox="1"/>
          <p:nvPr/>
        </p:nvSpPr>
        <p:spPr>
          <a:xfrm>
            <a:off x="8433448" y="5349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26,5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6152AA76-C336-084B-8045-007E070028FA}"/>
              </a:ext>
            </a:extLst>
          </p:cNvPr>
          <p:cNvSpPr txBox="1"/>
          <p:nvPr/>
        </p:nvSpPr>
        <p:spPr>
          <a:xfrm>
            <a:off x="10842949" y="70262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19,8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D6F4025-78C6-CA4D-8C97-F244550A1027}"/>
              </a:ext>
            </a:extLst>
          </p:cNvPr>
          <p:cNvSpPr txBox="1"/>
          <p:nvPr/>
        </p:nvSpPr>
        <p:spPr>
          <a:xfrm>
            <a:off x="13250911" y="6657876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17,7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A2F0AAFB-EC67-F2DB-C812-36E42CCDAA2C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6" name="object 195">
            <a:extLst>
              <a:ext uri="{FF2B5EF4-FFF2-40B4-BE49-F238E27FC236}">
                <a16:creationId xmlns:a16="http://schemas.microsoft.com/office/drawing/2014/main" id="{6B9A976F-580E-9FA5-7A1E-69C05AD154C2}"/>
              </a:ext>
            </a:extLst>
          </p:cNvPr>
          <p:cNvSpPr/>
          <p:nvPr/>
        </p:nvSpPr>
        <p:spPr>
          <a:xfrm>
            <a:off x="1386841" y="1057559"/>
            <a:ext cx="17339884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00549C5-646F-74DC-525E-910BEC39E2B0}"/>
              </a:ext>
            </a:extLst>
          </p:cNvPr>
          <p:cNvSpPr txBox="1"/>
          <p:nvPr/>
        </p:nvSpPr>
        <p:spPr>
          <a:xfrm>
            <a:off x="1188720" y="1171829"/>
            <a:ext cx="1772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Порушення строків подання заяви про участь у судовому засіданні в режимі відеоконференції 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6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4804041" y="1920875"/>
            <a:ext cx="1060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ЗАГАЛЬНІ СУДИ, ЯКІ РОЗГЛЯДАЮТЬ ЦИВІЛЬНІ СПРАВИ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6" name="Объект 5">
            <a:extLst>
              <a:ext uri="{FF2B5EF4-FFF2-40B4-BE49-F238E27FC236}">
                <a16:creationId xmlns:a16="http://schemas.microsoft.com/office/drawing/2014/main" id="{9D7CF8B9-8D39-104B-A715-118917B19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851872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1" name="TextBox 210">
            <a:extLst>
              <a:ext uri="{FF2B5EF4-FFF2-40B4-BE49-F238E27FC236}">
                <a16:creationId xmlns:a16="http://schemas.microsoft.com/office/drawing/2014/main" id="{959950C0-73E0-404A-AAEE-A0219AB0F8C5}"/>
              </a:ext>
            </a:extLst>
          </p:cNvPr>
          <p:cNvSpPr txBox="1"/>
          <p:nvPr/>
        </p:nvSpPr>
        <p:spPr>
          <a:xfrm>
            <a:off x="6017485" y="6492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16,7%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D527583-BBAC-A140-B8E5-CF970E1D3773}"/>
              </a:ext>
            </a:extLst>
          </p:cNvPr>
          <p:cNvSpPr txBox="1"/>
          <p:nvPr/>
        </p:nvSpPr>
        <p:spPr>
          <a:xfrm>
            <a:off x="8495986" y="56546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23,6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4047339A-BF99-8C4B-B0DC-B8B8AB9A1EA8}"/>
              </a:ext>
            </a:extLst>
          </p:cNvPr>
          <p:cNvSpPr txBox="1"/>
          <p:nvPr/>
        </p:nvSpPr>
        <p:spPr>
          <a:xfrm>
            <a:off x="10874935" y="56546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34,0%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3B3B073D-FA43-6B44-91F0-7042E1563E46}"/>
              </a:ext>
            </a:extLst>
          </p:cNvPr>
          <p:cNvSpPr txBox="1"/>
          <p:nvPr/>
        </p:nvSpPr>
        <p:spPr>
          <a:xfrm>
            <a:off x="13250911" y="5074716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30,2%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402DF76-0340-36C9-A3AD-7E45A5F599C9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6" name="object 195">
            <a:extLst>
              <a:ext uri="{FF2B5EF4-FFF2-40B4-BE49-F238E27FC236}">
                <a16:creationId xmlns:a16="http://schemas.microsoft.com/office/drawing/2014/main" id="{1DE68F31-CDC7-B5F5-584B-E684104974B7}"/>
              </a:ext>
            </a:extLst>
          </p:cNvPr>
          <p:cNvSpPr/>
          <p:nvPr/>
        </p:nvSpPr>
        <p:spPr>
          <a:xfrm>
            <a:off x="1386841" y="1057559"/>
            <a:ext cx="17339884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0396C2F9-B9BE-1225-89E1-B0241E5BA4B2}"/>
              </a:ext>
            </a:extLst>
          </p:cNvPr>
          <p:cNvSpPr txBox="1"/>
          <p:nvPr/>
        </p:nvSpPr>
        <p:spPr>
          <a:xfrm>
            <a:off x="1188720" y="1171829"/>
            <a:ext cx="17726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Порушення строків подання заяви про участь у судовому засіданні в режимі відеоконференції 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6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1590" y="-28019"/>
            <a:ext cx="20104100" cy="11307524"/>
            <a:chOff x="0" y="1237"/>
            <a:chExt cx="20104100" cy="11307524"/>
          </a:xfrm>
        </p:grpSpPr>
        <p:sp>
          <p:nvSpPr>
            <p:cNvPr id="3" name="object 3"/>
            <p:cNvSpPr/>
            <p:nvPr/>
          </p:nvSpPr>
          <p:spPr>
            <a:xfrm>
              <a:off x="8638476" y="3151739"/>
              <a:ext cx="10429240" cy="2921635"/>
            </a:xfrm>
            <a:custGeom>
              <a:avLst/>
              <a:gdLst/>
              <a:ahLst/>
              <a:cxnLst/>
              <a:rect l="l" t="t" r="r" b="b"/>
              <a:pathLst>
                <a:path w="10429240" h="2921635">
                  <a:moveTo>
                    <a:pt x="10428999" y="1602054"/>
                  </a:moveTo>
                  <a:lnTo>
                    <a:pt x="8858364" y="1602054"/>
                  </a:lnTo>
                  <a:lnTo>
                    <a:pt x="8858364" y="764374"/>
                  </a:lnTo>
                  <a:lnTo>
                    <a:pt x="6827012" y="764374"/>
                  </a:lnTo>
                  <a:lnTo>
                    <a:pt x="6827012" y="0"/>
                  </a:lnTo>
                  <a:lnTo>
                    <a:pt x="366483" y="0"/>
                  </a:lnTo>
                  <a:lnTo>
                    <a:pt x="366483" y="764374"/>
                  </a:lnTo>
                  <a:lnTo>
                    <a:pt x="366483" y="1141323"/>
                  </a:lnTo>
                  <a:lnTo>
                    <a:pt x="366483" y="1602054"/>
                  </a:lnTo>
                  <a:lnTo>
                    <a:pt x="0" y="1602054"/>
                  </a:lnTo>
                  <a:lnTo>
                    <a:pt x="0" y="2921381"/>
                  </a:lnTo>
                  <a:lnTo>
                    <a:pt x="10428999" y="2921381"/>
                  </a:lnTo>
                  <a:lnTo>
                    <a:pt x="10428999" y="1602054"/>
                  </a:lnTo>
                  <a:close/>
                </a:path>
              </a:pathLst>
            </a:custGeom>
            <a:solidFill>
              <a:srgbClr val="244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48643" y="1237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16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16" y="928827"/>
                  </a:lnTo>
                  <a:lnTo>
                    <a:pt x="232816" y="695998"/>
                  </a:lnTo>
                  <a:close/>
                </a:path>
                <a:path w="929005" h="929005">
                  <a:moveTo>
                    <a:pt x="232816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16" y="580821"/>
                  </a:lnTo>
                  <a:lnTo>
                    <a:pt x="232816" y="348005"/>
                  </a:lnTo>
                  <a:close/>
                </a:path>
                <a:path w="929005" h="929005">
                  <a:moveTo>
                    <a:pt x="232816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16" y="232816"/>
                  </a:lnTo>
                  <a:lnTo>
                    <a:pt x="232816" y="0"/>
                  </a:lnTo>
                  <a:close/>
                </a:path>
                <a:path w="929005" h="929005">
                  <a:moveTo>
                    <a:pt x="580821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21" y="928827"/>
                  </a:lnTo>
                  <a:lnTo>
                    <a:pt x="580821" y="695998"/>
                  </a:lnTo>
                  <a:close/>
                </a:path>
                <a:path w="929005" h="929005">
                  <a:moveTo>
                    <a:pt x="580821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21" y="580821"/>
                  </a:lnTo>
                  <a:lnTo>
                    <a:pt x="580821" y="348005"/>
                  </a:lnTo>
                  <a:close/>
                </a:path>
                <a:path w="929005" h="929005">
                  <a:moveTo>
                    <a:pt x="580821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21" y="232816"/>
                  </a:lnTo>
                  <a:lnTo>
                    <a:pt x="580821" y="0"/>
                  </a:lnTo>
                  <a:close/>
                </a:path>
                <a:path w="929005" h="929005">
                  <a:moveTo>
                    <a:pt x="928827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27" y="928827"/>
                  </a:lnTo>
                  <a:lnTo>
                    <a:pt x="928827" y="695998"/>
                  </a:lnTo>
                  <a:close/>
                </a:path>
                <a:path w="929005" h="929005">
                  <a:moveTo>
                    <a:pt x="928827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27" y="580821"/>
                  </a:lnTo>
                  <a:lnTo>
                    <a:pt x="928827" y="348005"/>
                  </a:lnTo>
                  <a:close/>
                </a:path>
                <a:path w="929005" h="929005">
                  <a:moveTo>
                    <a:pt x="928827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27" y="232816"/>
                  </a:lnTo>
                  <a:lnTo>
                    <a:pt x="928827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AC0657B-7BCC-0E49-BEA1-ABF823A0D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17472" cy="104928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10640060" y="3263219"/>
            <a:ext cx="8413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CC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РОЗВИТОК ДИСТАНЦІЙНИХ СЛУХАНЬ В УКРАЇНІ</a:t>
            </a:r>
            <a:endParaRPr lang="ru-UA" sz="5400" b="1" spc="-150" dirty="0">
              <a:solidFill>
                <a:srgbClr val="FFCC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B2D5E1-00D1-494E-A47F-1CC7298F1B96}"/>
              </a:ext>
            </a:extLst>
          </p:cNvPr>
          <p:cNvSpPr txBox="1"/>
          <p:nvPr/>
        </p:nvSpPr>
        <p:spPr>
          <a:xfrm>
            <a:off x="10717244" y="6311219"/>
            <a:ext cx="8328882" cy="270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uk-UA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Першим та основним поштовхом для розвитку судової системи, у тому числі проведення судових засідань в режимі відеоконференції, була пандемія </a:t>
            </a:r>
            <a:r>
              <a:rPr lang="uk-UA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COVID-19</a:t>
            </a:r>
            <a:r>
              <a:rPr lang="uk-UA" sz="2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Наочно динаміку розвитку дистанційних слухань можна проглянути по діаграмам.</a:t>
            </a:r>
            <a:endParaRPr lang="uk-UA" sz="240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F0229A-B2EE-F598-9B61-4C96932E9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6" name="Рисунок 5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8886B5DF-1361-E102-3FE5-3C0A38286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4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7"/>
            <a:ext cx="20104100" cy="11307524"/>
            <a:chOff x="0" y="1237"/>
            <a:chExt cx="20104100" cy="11307524"/>
          </a:xfrm>
        </p:grpSpPr>
        <p:sp>
          <p:nvSpPr>
            <p:cNvPr id="5" name="object 5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544" y="1237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16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16" y="928827"/>
                  </a:lnTo>
                  <a:lnTo>
                    <a:pt x="232816" y="695998"/>
                  </a:lnTo>
                  <a:close/>
                </a:path>
                <a:path w="929005" h="929005">
                  <a:moveTo>
                    <a:pt x="232816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16" y="580821"/>
                  </a:lnTo>
                  <a:lnTo>
                    <a:pt x="232816" y="348005"/>
                  </a:lnTo>
                  <a:close/>
                </a:path>
                <a:path w="929005" h="929005">
                  <a:moveTo>
                    <a:pt x="232816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16" y="232816"/>
                  </a:lnTo>
                  <a:lnTo>
                    <a:pt x="232816" y="0"/>
                  </a:lnTo>
                  <a:close/>
                </a:path>
                <a:path w="929005" h="929005">
                  <a:moveTo>
                    <a:pt x="580821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21" y="928827"/>
                  </a:lnTo>
                  <a:lnTo>
                    <a:pt x="580821" y="695998"/>
                  </a:lnTo>
                  <a:close/>
                </a:path>
                <a:path w="929005" h="929005">
                  <a:moveTo>
                    <a:pt x="580821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21" y="580821"/>
                  </a:lnTo>
                  <a:lnTo>
                    <a:pt x="580821" y="348005"/>
                  </a:lnTo>
                  <a:close/>
                </a:path>
                <a:path w="929005" h="929005">
                  <a:moveTo>
                    <a:pt x="580821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21" y="232816"/>
                  </a:lnTo>
                  <a:lnTo>
                    <a:pt x="580821" y="0"/>
                  </a:lnTo>
                  <a:close/>
                </a:path>
                <a:path w="929005" h="929005">
                  <a:moveTo>
                    <a:pt x="928827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27" y="928827"/>
                  </a:lnTo>
                  <a:lnTo>
                    <a:pt x="928827" y="695998"/>
                  </a:lnTo>
                  <a:close/>
                </a:path>
                <a:path w="929005" h="929005">
                  <a:moveTo>
                    <a:pt x="928827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27" y="580821"/>
                  </a:lnTo>
                  <a:lnTo>
                    <a:pt x="928827" y="348005"/>
                  </a:lnTo>
                  <a:close/>
                </a:path>
                <a:path w="929005" h="929005">
                  <a:moveTo>
                    <a:pt x="928827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27" y="232816"/>
                  </a:lnTo>
                  <a:lnTo>
                    <a:pt x="928827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3C5C5E8-67C4-C241-90EC-6C5F3A1D51DB}"/>
              </a:ext>
            </a:extLst>
          </p:cNvPr>
          <p:cNvSpPr txBox="1"/>
          <p:nvPr/>
        </p:nvSpPr>
        <p:spPr>
          <a:xfrm>
            <a:off x="391134" y="1016029"/>
            <a:ext cx="1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CC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ru-UA" sz="5400" b="1" spc="-150" dirty="0">
              <a:solidFill>
                <a:srgbClr val="FFCC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517194" y="3946515"/>
            <a:ext cx="12043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ДОКАЗІВ НЕМОЖЛИВОСТІ ПРИБУТТЯ УЧАСНИКА СПРАВИ У СУДОВЕ ЗАСІДАННЯ</a:t>
            </a:r>
            <a:endParaRPr lang="ru-UA" sz="54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17696-5D5C-D74E-B3A3-6ED2E73C0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42" y="0"/>
            <a:ext cx="11193858" cy="104916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6C2BE8-08A3-CCEF-9FA9-6CC5FB1697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6" name="Рисунок 5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757E6D2B-B718-03B3-FE1A-95F2696E47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636520" y="1057559"/>
            <a:ext cx="14849104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4270D12-9C39-AF46-8DBF-913D16D0DB51}"/>
              </a:ext>
            </a:extLst>
          </p:cNvPr>
          <p:cNvSpPr txBox="1"/>
          <p:nvPr/>
        </p:nvSpPr>
        <p:spPr>
          <a:xfrm>
            <a:off x="2606041" y="1171829"/>
            <a:ext cx="1489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доказів неможливості прибуття учасника справи у судове засідання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ГОСПОДАРСЬКОЇ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EDCA63D7-24EE-7646-9EF5-834841183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720360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90B73600-2E7E-2F4A-AD5E-986E7F9AFFEC}"/>
              </a:ext>
            </a:extLst>
          </p:cNvPr>
          <p:cNvSpPr txBox="1"/>
          <p:nvPr/>
        </p:nvSpPr>
        <p:spPr>
          <a:xfrm>
            <a:off x="6010641" y="4485818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2,3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996BB3-3F48-2A4E-8EA9-CDF5E6CA55D1}"/>
              </a:ext>
            </a:extLst>
          </p:cNvPr>
          <p:cNvSpPr txBox="1"/>
          <p:nvPr/>
        </p:nvSpPr>
        <p:spPr>
          <a:xfrm>
            <a:off x="8442605" y="4437469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6,0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61C925F-09FC-AF44-BA72-F3EAB433BD3D}"/>
              </a:ext>
            </a:extLst>
          </p:cNvPr>
          <p:cNvSpPr txBox="1"/>
          <p:nvPr/>
        </p:nvSpPr>
        <p:spPr>
          <a:xfrm>
            <a:off x="10812733" y="6367327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4,8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6F8EF5-7A0C-C044-8E44-26C8DD6373A5}"/>
              </a:ext>
            </a:extLst>
          </p:cNvPr>
          <p:cNvSpPr txBox="1"/>
          <p:nvPr/>
        </p:nvSpPr>
        <p:spPr>
          <a:xfrm>
            <a:off x="13149813" y="604174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6,2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1" name="object 850">
            <a:extLst>
              <a:ext uri="{FF2B5EF4-FFF2-40B4-BE49-F238E27FC236}">
                <a16:creationId xmlns:a16="http://schemas.microsoft.com/office/drawing/2014/main" id="{188A83A1-4F85-4583-BB59-42181B39D469}"/>
              </a:ext>
            </a:extLst>
          </p:cNvPr>
          <p:cNvSpPr/>
          <p:nvPr/>
        </p:nvSpPr>
        <p:spPr>
          <a:xfrm>
            <a:off x="18632190" y="0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29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29" y="928827"/>
                </a:lnTo>
                <a:lnTo>
                  <a:pt x="232829" y="695998"/>
                </a:lnTo>
                <a:close/>
              </a:path>
              <a:path w="929005" h="929005">
                <a:moveTo>
                  <a:pt x="232829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29" y="580821"/>
                </a:lnTo>
                <a:lnTo>
                  <a:pt x="232829" y="348005"/>
                </a:lnTo>
                <a:close/>
              </a:path>
              <a:path w="929005" h="929005">
                <a:moveTo>
                  <a:pt x="232829" y="0"/>
                </a:moveTo>
                <a:lnTo>
                  <a:pt x="0" y="0"/>
                </a:lnTo>
                <a:lnTo>
                  <a:pt x="0" y="232816"/>
                </a:lnTo>
                <a:lnTo>
                  <a:pt x="232829" y="232816"/>
                </a:lnTo>
                <a:lnTo>
                  <a:pt x="232829" y="0"/>
                </a:lnTo>
                <a:close/>
              </a:path>
              <a:path w="929005" h="929005">
                <a:moveTo>
                  <a:pt x="580834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34" y="928827"/>
                </a:lnTo>
                <a:lnTo>
                  <a:pt x="580834" y="695998"/>
                </a:lnTo>
                <a:close/>
              </a:path>
              <a:path w="929005" h="929005">
                <a:moveTo>
                  <a:pt x="580834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34" y="580821"/>
                </a:lnTo>
                <a:lnTo>
                  <a:pt x="580834" y="348005"/>
                </a:lnTo>
                <a:close/>
              </a:path>
              <a:path w="929005" h="929005">
                <a:moveTo>
                  <a:pt x="580834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34" y="232816"/>
                </a:lnTo>
                <a:lnTo>
                  <a:pt x="580834" y="0"/>
                </a:lnTo>
                <a:close/>
              </a:path>
              <a:path w="929005" h="929005">
                <a:moveTo>
                  <a:pt x="928839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39" y="928827"/>
                </a:lnTo>
                <a:lnTo>
                  <a:pt x="928839" y="695998"/>
                </a:lnTo>
                <a:close/>
              </a:path>
              <a:path w="929005" h="929005">
                <a:moveTo>
                  <a:pt x="928839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39" y="580821"/>
                </a:lnTo>
                <a:lnTo>
                  <a:pt x="928839" y="348005"/>
                </a:lnTo>
                <a:close/>
              </a:path>
              <a:path w="929005" h="929005">
                <a:moveTo>
                  <a:pt x="928839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39" y="232816"/>
                </a:lnTo>
                <a:lnTo>
                  <a:pt x="928839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BE04660-3F47-A1C2-5961-BECF3FA862DD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Объект 5">
            <a:extLst>
              <a:ext uri="{FF2B5EF4-FFF2-40B4-BE49-F238E27FC236}">
                <a16:creationId xmlns:a16="http://schemas.microsoft.com/office/drawing/2014/main" id="{EEEC98FB-121B-BB48-8E08-131993A3E2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234070"/>
              </p:ext>
            </p:extLst>
          </p:nvPr>
        </p:nvGraphicFramePr>
        <p:xfrm>
          <a:off x="2972423" y="3896994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АДМІНІСТРАТИВНОЇ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0180329-4B54-8541-B750-FC2791DAFBB1}"/>
              </a:ext>
            </a:extLst>
          </p:cNvPr>
          <p:cNvSpPr txBox="1"/>
          <p:nvPr/>
        </p:nvSpPr>
        <p:spPr>
          <a:xfrm>
            <a:off x="6032572" y="4721656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11,2%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18AAE31-1D85-9443-858D-5BF6B12490AC}"/>
              </a:ext>
            </a:extLst>
          </p:cNvPr>
          <p:cNvSpPr txBox="1"/>
          <p:nvPr/>
        </p:nvSpPr>
        <p:spPr>
          <a:xfrm>
            <a:off x="8485848" y="5050318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13,7%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86B32BE-4EFA-0A40-961A-3AE519E70BFD}"/>
              </a:ext>
            </a:extLst>
          </p:cNvPr>
          <p:cNvSpPr txBox="1"/>
          <p:nvPr/>
        </p:nvSpPr>
        <p:spPr>
          <a:xfrm>
            <a:off x="10815563" y="65690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22,5%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4F1D79C-22F3-A749-B95A-34B5334A6F50}"/>
              </a:ext>
            </a:extLst>
          </p:cNvPr>
          <p:cNvSpPr txBox="1"/>
          <p:nvPr/>
        </p:nvSpPr>
        <p:spPr>
          <a:xfrm>
            <a:off x="13149813" y="6399798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22,5%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1" name="object 850">
            <a:extLst>
              <a:ext uri="{FF2B5EF4-FFF2-40B4-BE49-F238E27FC236}">
                <a16:creationId xmlns:a16="http://schemas.microsoft.com/office/drawing/2014/main" id="{304430A5-B88C-4DDE-9FB1-0F35C2552ED7}"/>
              </a:ext>
            </a:extLst>
          </p:cNvPr>
          <p:cNvSpPr/>
          <p:nvPr/>
        </p:nvSpPr>
        <p:spPr>
          <a:xfrm>
            <a:off x="18632190" y="0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29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29" y="928827"/>
                </a:lnTo>
                <a:lnTo>
                  <a:pt x="232829" y="695998"/>
                </a:lnTo>
                <a:close/>
              </a:path>
              <a:path w="929005" h="929005">
                <a:moveTo>
                  <a:pt x="232829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29" y="580821"/>
                </a:lnTo>
                <a:lnTo>
                  <a:pt x="232829" y="348005"/>
                </a:lnTo>
                <a:close/>
              </a:path>
              <a:path w="929005" h="929005">
                <a:moveTo>
                  <a:pt x="232829" y="0"/>
                </a:moveTo>
                <a:lnTo>
                  <a:pt x="0" y="0"/>
                </a:lnTo>
                <a:lnTo>
                  <a:pt x="0" y="232816"/>
                </a:lnTo>
                <a:lnTo>
                  <a:pt x="232829" y="232816"/>
                </a:lnTo>
                <a:lnTo>
                  <a:pt x="232829" y="0"/>
                </a:lnTo>
                <a:close/>
              </a:path>
              <a:path w="929005" h="929005">
                <a:moveTo>
                  <a:pt x="580834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34" y="928827"/>
                </a:lnTo>
                <a:lnTo>
                  <a:pt x="580834" y="695998"/>
                </a:lnTo>
                <a:close/>
              </a:path>
              <a:path w="929005" h="929005">
                <a:moveTo>
                  <a:pt x="580834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34" y="580821"/>
                </a:lnTo>
                <a:lnTo>
                  <a:pt x="580834" y="348005"/>
                </a:lnTo>
                <a:close/>
              </a:path>
              <a:path w="929005" h="929005">
                <a:moveTo>
                  <a:pt x="580834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34" y="232816"/>
                </a:lnTo>
                <a:lnTo>
                  <a:pt x="580834" y="0"/>
                </a:lnTo>
                <a:close/>
              </a:path>
              <a:path w="929005" h="929005">
                <a:moveTo>
                  <a:pt x="928839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39" y="928827"/>
                </a:lnTo>
                <a:lnTo>
                  <a:pt x="928839" y="695998"/>
                </a:lnTo>
                <a:close/>
              </a:path>
              <a:path w="929005" h="929005">
                <a:moveTo>
                  <a:pt x="928839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39" y="580821"/>
                </a:lnTo>
                <a:lnTo>
                  <a:pt x="928839" y="348005"/>
                </a:lnTo>
                <a:close/>
              </a:path>
              <a:path w="929005" h="929005">
                <a:moveTo>
                  <a:pt x="928839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39" y="232816"/>
                </a:lnTo>
                <a:lnTo>
                  <a:pt x="928839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0162658E-9471-7412-DB19-6DF13BFA4AA1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5" name="object 195">
            <a:extLst>
              <a:ext uri="{FF2B5EF4-FFF2-40B4-BE49-F238E27FC236}">
                <a16:creationId xmlns:a16="http://schemas.microsoft.com/office/drawing/2014/main" id="{EADDD600-CBB4-93B1-0591-7D2AA7F83FBF}"/>
              </a:ext>
            </a:extLst>
          </p:cNvPr>
          <p:cNvSpPr/>
          <p:nvPr/>
        </p:nvSpPr>
        <p:spPr>
          <a:xfrm>
            <a:off x="2636520" y="1057559"/>
            <a:ext cx="14849104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44217B20-456A-178B-C25D-A41A98F34679}"/>
              </a:ext>
            </a:extLst>
          </p:cNvPr>
          <p:cNvSpPr txBox="1"/>
          <p:nvPr/>
        </p:nvSpPr>
        <p:spPr>
          <a:xfrm>
            <a:off x="2606041" y="1171829"/>
            <a:ext cx="1489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доказів неможливості прибуття учасника справи у судове засідання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7" grpId="0">
        <p:bldSub>
          <a:bldChart bld="category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4681221" y="1920875"/>
            <a:ext cx="10741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ЗАГАЛЬНІ СУДИ, ЯКІ РОЗГЛЯДАЮТЬ ЦИВІЛЬНІ СПРАВИ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2B4DE57-6AE6-994F-B15A-D7EAFEC85677}"/>
              </a:ext>
            </a:extLst>
          </p:cNvPr>
          <p:cNvSpPr txBox="1"/>
          <p:nvPr/>
        </p:nvSpPr>
        <p:spPr>
          <a:xfrm>
            <a:off x="6060888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7,3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D5559C5-201D-DF45-8FA3-A97907AD34BC}"/>
              </a:ext>
            </a:extLst>
          </p:cNvPr>
          <p:cNvSpPr txBox="1"/>
          <p:nvPr/>
        </p:nvSpPr>
        <p:spPr>
          <a:xfrm>
            <a:off x="8480749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20,7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FF9B7FB2-D423-F64C-B3E2-6922FA85A313}"/>
              </a:ext>
            </a:extLst>
          </p:cNvPr>
          <p:cNvSpPr txBox="1"/>
          <p:nvPr/>
        </p:nvSpPr>
        <p:spPr>
          <a:xfrm>
            <a:off x="108902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16,6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02E96D6-CEEA-594B-A22A-AD265F35355C}"/>
              </a:ext>
            </a:extLst>
          </p:cNvPr>
          <p:cNvSpPr txBox="1"/>
          <p:nvPr/>
        </p:nvSpPr>
        <p:spPr>
          <a:xfrm>
            <a:off x="13205149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10,8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9" name="Объект 5">
            <a:extLst>
              <a:ext uri="{FF2B5EF4-FFF2-40B4-BE49-F238E27FC236}">
                <a16:creationId xmlns:a16="http://schemas.microsoft.com/office/drawing/2014/main" id="{EA941489-471A-154F-AF0B-19730960C1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941730"/>
              </p:ext>
            </p:extLst>
          </p:nvPr>
        </p:nvGraphicFramePr>
        <p:xfrm>
          <a:off x="2997359" y="3392408"/>
          <a:ext cx="14002662" cy="678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9" name="object 850">
            <a:extLst>
              <a:ext uri="{FF2B5EF4-FFF2-40B4-BE49-F238E27FC236}">
                <a16:creationId xmlns:a16="http://schemas.microsoft.com/office/drawing/2014/main" id="{E36CC4DC-BBA4-420F-9D89-D79AFD574618}"/>
              </a:ext>
            </a:extLst>
          </p:cNvPr>
          <p:cNvSpPr/>
          <p:nvPr/>
        </p:nvSpPr>
        <p:spPr>
          <a:xfrm>
            <a:off x="18632190" y="0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29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29" y="928827"/>
                </a:lnTo>
                <a:lnTo>
                  <a:pt x="232829" y="695998"/>
                </a:lnTo>
                <a:close/>
              </a:path>
              <a:path w="929005" h="929005">
                <a:moveTo>
                  <a:pt x="232829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29" y="580821"/>
                </a:lnTo>
                <a:lnTo>
                  <a:pt x="232829" y="348005"/>
                </a:lnTo>
                <a:close/>
              </a:path>
              <a:path w="929005" h="929005">
                <a:moveTo>
                  <a:pt x="232829" y="0"/>
                </a:moveTo>
                <a:lnTo>
                  <a:pt x="0" y="0"/>
                </a:lnTo>
                <a:lnTo>
                  <a:pt x="0" y="232816"/>
                </a:lnTo>
                <a:lnTo>
                  <a:pt x="232829" y="232816"/>
                </a:lnTo>
                <a:lnTo>
                  <a:pt x="232829" y="0"/>
                </a:lnTo>
                <a:close/>
              </a:path>
              <a:path w="929005" h="929005">
                <a:moveTo>
                  <a:pt x="580834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34" y="928827"/>
                </a:lnTo>
                <a:lnTo>
                  <a:pt x="580834" y="695998"/>
                </a:lnTo>
                <a:close/>
              </a:path>
              <a:path w="929005" h="929005">
                <a:moveTo>
                  <a:pt x="580834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34" y="580821"/>
                </a:lnTo>
                <a:lnTo>
                  <a:pt x="580834" y="348005"/>
                </a:lnTo>
                <a:close/>
              </a:path>
              <a:path w="929005" h="929005">
                <a:moveTo>
                  <a:pt x="580834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34" y="232816"/>
                </a:lnTo>
                <a:lnTo>
                  <a:pt x="580834" y="0"/>
                </a:lnTo>
                <a:close/>
              </a:path>
              <a:path w="929005" h="929005">
                <a:moveTo>
                  <a:pt x="928839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39" y="928827"/>
                </a:lnTo>
                <a:lnTo>
                  <a:pt x="928839" y="695998"/>
                </a:lnTo>
                <a:close/>
              </a:path>
              <a:path w="929005" h="929005">
                <a:moveTo>
                  <a:pt x="928839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39" y="580821"/>
                </a:lnTo>
                <a:lnTo>
                  <a:pt x="928839" y="348005"/>
                </a:lnTo>
                <a:close/>
              </a:path>
              <a:path w="929005" h="929005">
                <a:moveTo>
                  <a:pt x="928839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39" y="232816"/>
                </a:lnTo>
                <a:lnTo>
                  <a:pt x="928839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E666E649-9C1A-7F35-C98E-E815A7E91ABD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5" name="object 195">
            <a:extLst>
              <a:ext uri="{FF2B5EF4-FFF2-40B4-BE49-F238E27FC236}">
                <a16:creationId xmlns:a16="http://schemas.microsoft.com/office/drawing/2014/main" id="{39D4DD10-B7C2-C192-C28D-088123591899}"/>
              </a:ext>
            </a:extLst>
          </p:cNvPr>
          <p:cNvSpPr/>
          <p:nvPr/>
        </p:nvSpPr>
        <p:spPr>
          <a:xfrm>
            <a:off x="2636520" y="1057559"/>
            <a:ext cx="14849104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025585F-F66F-C2B3-B099-384CBF9F66D2}"/>
              </a:ext>
            </a:extLst>
          </p:cNvPr>
          <p:cNvSpPr txBox="1"/>
          <p:nvPr/>
        </p:nvSpPr>
        <p:spPr>
          <a:xfrm>
            <a:off x="2606041" y="1171829"/>
            <a:ext cx="1489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Відсутність доказів неможливості прибуття учасника справи у судове засідання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9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4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37"/>
            <a:ext cx="20104100" cy="11307524"/>
            <a:chOff x="0" y="1237"/>
            <a:chExt cx="20104100" cy="11307524"/>
          </a:xfrm>
        </p:grpSpPr>
        <p:sp>
          <p:nvSpPr>
            <p:cNvPr id="5" name="object 5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544" y="1237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16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16" y="928827"/>
                  </a:lnTo>
                  <a:lnTo>
                    <a:pt x="232816" y="695998"/>
                  </a:lnTo>
                  <a:close/>
                </a:path>
                <a:path w="929005" h="929005">
                  <a:moveTo>
                    <a:pt x="232816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16" y="580821"/>
                  </a:lnTo>
                  <a:lnTo>
                    <a:pt x="232816" y="348005"/>
                  </a:lnTo>
                  <a:close/>
                </a:path>
                <a:path w="929005" h="929005">
                  <a:moveTo>
                    <a:pt x="232816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16" y="232816"/>
                  </a:lnTo>
                  <a:lnTo>
                    <a:pt x="232816" y="0"/>
                  </a:lnTo>
                  <a:close/>
                </a:path>
                <a:path w="929005" h="929005">
                  <a:moveTo>
                    <a:pt x="580821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21" y="928827"/>
                  </a:lnTo>
                  <a:lnTo>
                    <a:pt x="580821" y="695998"/>
                  </a:lnTo>
                  <a:close/>
                </a:path>
                <a:path w="929005" h="929005">
                  <a:moveTo>
                    <a:pt x="580821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21" y="580821"/>
                  </a:lnTo>
                  <a:lnTo>
                    <a:pt x="580821" y="348005"/>
                  </a:lnTo>
                  <a:close/>
                </a:path>
                <a:path w="929005" h="929005">
                  <a:moveTo>
                    <a:pt x="580821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21" y="232816"/>
                  </a:lnTo>
                  <a:lnTo>
                    <a:pt x="580821" y="0"/>
                  </a:lnTo>
                  <a:close/>
                </a:path>
                <a:path w="929005" h="929005">
                  <a:moveTo>
                    <a:pt x="928827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27" y="928827"/>
                  </a:lnTo>
                  <a:lnTo>
                    <a:pt x="928827" y="695998"/>
                  </a:lnTo>
                  <a:close/>
                </a:path>
                <a:path w="929005" h="929005">
                  <a:moveTo>
                    <a:pt x="928827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27" y="580821"/>
                  </a:lnTo>
                  <a:lnTo>
                    <a:pt x="928827" y="348005"/>
                  </a:lnTo>
                  <a:close/>
                </a:path>
                <a:path w="929005" h="929005">
                  <a:moveTo>
                    <a:pt x="928827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27" y="232816"/>
                  </a:lnTo>
                  <a:lnTo>
                    <a:pt x="928827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3C5C5E8-67C4-C241-90EC-6C5F3A1D51DB}"/>
              </a:ext>
            </a:extLst>
          </p:cNvPr>
          <p:cNvSpPr txBox="1"/>
          <p:nvPr/>
        </p:nvSpPr>
        <p:spPr>
          <a:xfrm>
            <a:off x="391134" y="1016029"/>
            <a:ext cx="1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CC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04</a:t>
            </a:r>
            <a:endParaRPr lang="ru-UA" sz="5400" b="1" spc="-150" dirty="0">
              <a:solidFill>
                <a:srgbClr val="FFCC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517194" y="3946515"/>
            <a:ext cx="4505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</a:t>
            </a:r>
          </a:p>
          <a:p>
            <a:r>
              <a:rPr lang="ru-RU" sz="5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ПІДСТАВИ</a:t>
            </a:r>
            <a:endParaRPr lang="ru-UA" sz="54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E3753A-00BE-F645-8CC7-35B27E0C2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95" y="0"/>
            <a:ext cx="11182905" cy="104813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68137-270E-1343-DCE6-18E73A289A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4" name="Рисунок 3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0B19B88D-5745-D22E-D368-3B498C7D2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08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525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25252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233044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427721" y="1057559"/>
            <a:ext cx="3266666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4270D12-9C39-AF46-8DBF-913D16D0DB51}"/>
              </a:ext>
            </a:extLst>
          </p:cNvPr>
          <p:cNvSpPr txBox="1"/>
          <p:nvPr/>
        </p:nvSpPr>
        <p:spPr>
          <a:xfrm>
            <a:off x="8321041" y="1171829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 підстави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ГОСПОДАРСЬКОЇ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EDCA63D7-24EE-7646-9EF5-834841183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896187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90B73600-2E7E-2F4A-AD5E-986E7F9AFFEC}"/>
              </a:ext>
            </a:extLst>
          </p:cNvPr>
          <p:cNvSpPr txBox="1"/>
          <p:nvPr/>
        </p:nvSpPr>
        <p:spPr>
          <a:xfrm>
            <a:off x="60134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32,1%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996BB3-3F48-2A4E-8EA9-CDF5E6CA55D1}"/>
              </a:ext>
            </a:extLst>
          </p:cNvPr>
          <p:cNvSpPr txBox="1"/>
          <p:nvPr/>
        </p:nvSpPr>
        <p:spPr>
          <a:xfrm>
            <a:off x="8480749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8,8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61C925F-09FC-AF44-BA72-F3EAB433BD3D}"/>
              </a:ext>
            </a:extLst>
          </p:cNvPr>
          <p:cNvSpPr txBox="1"/>
          <p:nvPr/>
        </p:nvSpPr>
        <p:spPr>
          <a:xfrm>
            <a:off x="10842812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11,2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6F8EF5-7A0C-C044-8E44-26C8DD6373A5}"/>
              </a:ext>
            </a:extLst>
          </p:cNvPr>
          <p:cNvSpPr txBox="1"/>
          <p:nvPr/>
        </p:nvSpPr>
        <p:spPr>
          <a:xfrm>
            <a:off x="132524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5,8%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" name="object 58">
            <a:extLst>
              <a:ext uri="{FF2B5EF4-FFF2-40B4-BE49-F238E27FC236}">
                <a16:creationId xmlns:a16="http://schemas.microsoft.com/office/drawing/2014/main" id="{BB3EA7C5-AA78-5E4E-9D53-D23276944FC1}"/>
              </a:ext>
            </a:extLst>
          </p:cNvPr>
          <p:cNvSpPr/>
          <p:nvPr/>
        </p:nvSpPr>
        <p:spPr>
          <a:xfrm>
            <a:off x="1291676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63">
            <a:extLst>
              <a:ext uri="{FF2B5EF4-FFF2-40B4-BE49-F238E27FC236}">
                <a16:creationId xmlns:a16="http://schemas.microsoft.com/office/drawing/2014/main" id="{C1758515-92AC-B74B-9B88-07940408E792}"/>
              </a:ext>
            </a:extLst>
          </p:cNvPr>
          <p:cNvSpPr/>
          <p:nvPr/>
        </p:nvSpPr>
        <p:spPr>
          <a:xfrm>
            <a:off x="1221829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68">
            <a:extLst>
              <a:ext uri="{FF2B5EF4-FFF2-40B4-BE49-F238E27FC236}">
                <a16:creationId xmlns:a16="http://schemas.microsoft.com/office/drawing/2014/main" id="{5889DBD9-FFD6-EB4A-8A10-B18C35C7A5E5}"/>
              </a:ext>
            </a:extLst>
          </p:cNvPr>
          <p:cNvSpPr/>
          <p:nvPr/>
        </p:nvSpPr>
        <p:spPr>
          <a:xfrm>
            <a:off x="1151982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79">
            <a:extLst>
              <a:ext uri="{FF2B5EF4-FFF2-40B4-BE49-F238E27FC236}">
                <a16:creationId xmlns:a16="http://schemas.microsoft.com/office/drawing/2014/main" id="{7FF24184-51A4-614B-85F0-6FDDD5AF3C12}"/>
              </a:ext>
            </a:extLst>
          </p:cNvPr>
          <p:cNvSpPr/>
          <p:nvPr/>
        </p:nvSpPr>
        <p:spPr>
          <a:xfrm>
            <a:off x="1256753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84">
            <a:extLst>
              <a:ext uri="{FF2B5EF4-FFF2-40B4-BE49-F238E27FC236}">
                <a16:creationId xmlns:a16="http://schemas.microsoft.com/office/drawing/2014/main" id="{88CC0413-0AEE-1747-BF5D-3EB8689F2125}"/>
              </a:ext>
            </a:extLst>
          </p:cNvPr>
          <p:cNvSpPr/>
          <p:nvPr/>
        </p:nvSpPr>
        <p:spPr>
          <a:xfrm>
            <a:off x="1186906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158">
            <a:extLst>
              <a:ext uri="{FF2B5EF4-FFF2-40B4-BE49-F238E27FC236}">
                <a16:creationId xmlns:a16="http://schemas.microsoft.com/office/drawing/2014/main" id="{D8926BCE-C4C5-564E-A281-0B20F2423989}"/>
              </a:ext>
            </a:extLst>
          </p:cNvPr>
          <p:cNvSpPr/>
          <p:nvPr/>
        </p:nvSpPr>
        <p:spPr>
          <a:xfrm>
            <a:off x="80200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163">
            <a:extLst>
              <a:ext uri="{FF2B5EF4-FFF2-40B4-BE49-F238E27FC236}">
                <a16:creationId xmlns:a16="http://schemas.microsoft.com/office/drawing/2014/main" id="{AE9F6B4D-93CA-6D4F-9BB8-7E48FF392996}"/>
              </a:ext>
            </a:extLst>
          </p:cNvPr>
          <p:cNvSpPr/>
          <p:nvPr/>
        </p:nvSpPr>
        <p:spPr>
          <a:xfrm>
            <a:off x="732161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74">
            <a:extLst>
              <a:ext uri="{FF2B5EF4-FFF2-40B4-BE49-F238E27FC236}">
                <a16:creationId xmlns:a16="http://schemas.microsoft.com/office/drawing/2014/main" id="{24DCB044-08D6-7E40-AC49-D2FBD22469B0}"/>
              </a:ext>
            </a:extLst>
          </p:cNvPr>
          <p:cNvSpPr/>
          <p:nvPr/>
        </p:nvSpPr>
        <p:spPr>
          <a:xfrm>
            <a:off x="836932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179">
            <a:extLst>
              <a:ext uri="{FF2B5EF4-FFF2-40B4-BE49-F238E27FC236}">
                <a16:creationId xmlns:a16="http://schemas.microsoft.com/office/drawing/2014/main" id="{DBD2391F-8DDE-864A-BA8B-23F07E0F6520}"/>
              </a:ext>
            </a:extLst>
          </p:cNvPr>
          <p:cNvSpPr/>
          <p:nvPr/>
        </p:nvSpPr>
        <p:spPr>
          <a:xfrm>
            <a:off x="76708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184">
            <a:extLst>
              <a:ext uri="{FF2B5EF4-FFF2-40B4-BE49-F238E27FC236}">
                <a16:creationId xmlns:a16="http://schemas.microsoft.com/office/drawing/2014/main" id="{479B1286-E320-4E4C-A8AF-E84D92DEB00F}"/>
              </a:ext>
            </a:extLst>
          </p:cNvPr>
          <p:cNvSpPr/>
          <p:nvPr/>
        </p:nvSpPr>
        <p:spPr>
          <a:xfrm>
            <a:off x="697234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850">
            <a:extLst>
              <a:ext uri="{FF2B5EF4-FFF2-40B4-BE49-F238E27FC236}">
                <a16:creationId xmlns:a16="http://schemas.microsoft.com/office/drawing/2014/main" id="{01BAD887-F014-4C75-8000-28548C5286B0}"/>
              </a:ext>
            </a:extLst>
          </p:cNvPr>
          <p:cNvSpPr/>
          <p:nvPr/>
        </p:nvSpPr>
        <p:spPr>
          <a:xfrm>
            <a:off x="18632190" y="0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29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29" y="928827"/>
                </a:lnTo>
                <a:lnTo>
                  <a:pt x="232829" y="695998"/>
                </a:lnTo>
                <a:close/>
              </a:path>
              <a:path w="929005" h="929005">
                <a:moveTo>
                  <a:pt x="232829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29" y="580821"/>
                </a:lnTo>
                <a:lnTo>
                  <a:pt x="232829" y="348005"/>
                </a:lnTo>
                <a:close/>
              </a:path>
              <a:path w="929005" h="929005">
                <a:moveTo>
                  <a:pt x="232829" y="0"/>
                </a:moveTo>
                <a:lnTo>
                  <a:pt x="0" y="0"/>
                </a:lnTo>
                <a:lnTo>
                  <a:pt x="0" y="232816"/>
                </a:lnTo>
                <a:lnTo>
                  <a:pt x="232829" y="232816"/>
                </a:lnTo>
                <a:lnTo>
                  <a:pt x="232829" y="0"/>
                </a:lnTo>
                <a:close/>
              </a:path>
              <a:path w="929005" h="929005">
                <a:moveTo>
                  <a:pt x="580834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34" y="928827"/>
                </a:lnTo>
                <a:lnTo>
                  <a:pt x="580834" y="695998"/>
                </a:lnTo>
                <a:close/>
              </a:path>
              <a:path w="929005" h="929005">
                <a:moveTo>
                  <a:pt x="580834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34" y="580821"/>
                </a:lnTo>
                <a:lnTo>
                  <a:pt x="580834" y="348005"/>
                </a:lnTo>
                <a:close/>
              </a:path>
              <a:path w="929005" h="929005">
                <a:moveTo>
                  <a:pt x="580834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34" y="232816"/>
                </a:lnTo>
                <a:lnTo>
                  <a:pt x="580834" y="0"/>
                </a:lnTo>
                <a:close/>
              </a:path>
              <a:path w="929005" h="929005">
                <a:moveTo>
                  <a:pt x="928839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39" y="928827"/>
                </a:lnTo>
                <a:lnTo>
                  <a:pt x="928839" y="695998"/>
                </a:lnTo>
                <a:close/>
              </a:path>
              <a:path w="929005" h="929005">
                <a:moveTo>
                  <a:pt x="928839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39" y="580821"/>
                </a:lnTo>
                <a:lnTo>
                  <a:pt x="928839" y="348005"/>
                </a:lnTo>
                <a:close/>
              </a:path>
              <a:path w="929005" h="929005">
                <a:moveTo>
                  <a:pt x="928839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39" y="232816"/>
                </a:lnTo>
                <a:lnTo>
                  <a:pt x="928839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B36F8EB2-C4CA-6DA4-0101-FB7776489979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525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25252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233044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АДМІНІСТРАТИВНОЇ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EDCA63D7-24EE-7646-9EF5-834841183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548425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90B73600-2E7E-2F4A-AD5E-986E7F9AFFEC}"/>
              </a:ext>
            </a:extLst>
          </p:cNvPr>
          <p:cNvSpPr txBox="1"/>
          <p:nvPr/>
        </p:nvSpPr>
        <p:spPr>
          <a:xfrm>
            <a:off x="60134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17,8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996BB3-3F48-2A4E-8EA9-CDF5E6CA55D1}"/>
              </a:ext>
            </a:extLst>
          </p:cNvPr>
          <p:cNvSpPr txBox="1"/>
          <p:nvPr/>
        </p:nvSpPr>
        <p:spPr>
          <a:xfrm>
            <a:off x="85280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22,1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61C925F-09FC-AF44-BA72-F3EAB433BD3D}"/>
              </a:ext>
            </a:extLst>
          </p:cNvPr>
          <p:cNvSpPr txBox="1"/>
          <p:nvPr/>
        </p:nvSpPr>
        <p:spPr>
          <a:xfrm>
            <a:off x="10842812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29,3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6F8EF5-7A0C-C044-8E44-26C8DD6373A5}"/>
              </a:ext>
            </a:extLst>
          </p:cNvPr>
          <p:cNvSpPr txBox="1"/>
          <p:nvPr/>
        </p:nvSpPr>
        <p:spPr>
          <a:xfrm>
            <a:off x="132524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45,9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" name="object 58">
            <a:extLst>
              <a:ext uri="{FF2B5EF4-FFF2-40B4-BE49-F238E27FC236}">
                <a16:creationId xmlns:a16="http://schemas.microsoft.com/office/drawing/2014/main" id="{BB3EA7C5-AA78-5E4E-9D53-D23276944FC1}"/>
              </a:ext>
            </a:extLst>
          </p:cNvPr>
          <p:cNvSpPr/>
          <p:nvPr/>
        </p:nvSpPr>
        <p:spPr>
          <a:xfrm>
            <a:off x="1291676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63">
            <a:extLst>
              <a:ext uri="{FF2B5EF4-FFF2-40B4-BE49-F238E27FC236}">
                <a16:creationId xmlns:a16="http://schemas.microsoft.com/office/drawing/2014/main" id="{C1758515-92AC-B74B-9B88-07940408E792}"/>
              </a:ext>
            </a:extLst>
          </p:cNvPr>
          <p:cNvSpPr/>
          <p:nvPr/>
        </p:nvSpPr>
        <p:spPr>
          <a:xfrm>
            <a:off x="1221829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68">
            <a:extLst>
              <a:ext uri="{FF2B5EF4-FFF2-40B4-BE49-F238E27FC236}">
                <a16:creationId xmlns:a16="http://schemas.microsoft.com/office/drawing/2014/main" id="{5889DBD9-FFD6-EB4A-8A10-B18C35C7A5E5}"/>
              </a:ext>
            </a:extLst>
          </p:cNvPr>
          <p:cNvSpPr/>
          <p:nvPr/>
        </p:nvSpPr>
        <p:spPr>
          <a:xfrm>
            <a:off x="1151982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79">
            <a:extLst>
              <a:ext uri="{FF2B5EF4-FFF2-40B4-BE49-F238E27FC236}">
                <a16:creationId xmlns:a16="http://schemas.microsoft.com/office/drawing/2014/main" id="{7FF24184-51A4-614B-85F0-6FDDD5AF3C12}"/>
              </a:ext>
            </a:extLst>
          </p:cNvPr>
          <p:cNvSpPr/>
          <p:nvPr/>
        </p:nvSpPr>
        <p:spPr>
          <a:xfrm>
            <a:off x="1256753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84">
            <a:extLst>
              <a:ext uri="{FF2B5EF4-FFF2-40B4-BE49-F238E27FC236}">
                <a16:creationId xmlns:a16="http://schemas.microsoft.com/office/drawing/2014/main" id="{88CC0413-0AEE-1747-BF5D-3EB8689F2125}"/>
              </a:ext>
            </a:extLst>
          </p:cNvPr>
          <p:cNvSpPr/>
          <p:nvPr/>
        </p:nvSpPr>
        <p:spPr>
          <a:xfrm>
            <a:off x="1186906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158">
            <a:extLst>
              <a:ext uri="{FF2B5EF4-FFF2-40B4-BE49-F238E27FC236}">
                <a16:creationId xmlns:a16="http://schemas.microsoft.com/office/drawing/2014/main" id="{D8926BCE-C4C5-564E-A281-0B20F2423989}"/>
              </a:ext>
            </a:extLst>
          </p:cNvPr>
          <p:cNvSpPr/>
          <p:nvPr/>
        </p:nvSpPr>
        <p:spPr>
          <a:xfrm>
            <a:off x="80200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163">
            <a:extLst>
              <a:ext uri="{FF2B5EF4-FFF2-40B4-BE49-F238E27FC236}">
                <a16:creationId xmlns:a16="http://schemas.microsoft.com/office/drawing/2014/main" id="{AE9F6B4D-93CA-6D4F-9BB8-7E48FF392996}"/>
              </a:ext>
            </a:extLst>
          </p:cNvPr>
          <p:cNvSpPr/>
          <p:nvPr/>
        </p:nvSpPr>
        <p:spPr>
          <a:xfrm>
            <a:off x="732161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74">
            <a:extLst>
              <a:ext uri="{FF2B5EF4-FFF2-40B4-BE49-F238E27FC236}">
                <a16:creationId xmlns:a16="http://schemas.microsoft.com/office/drawing/2014/main" id="{24DCB044-08D6-7E40-AC49-D2FBD22469B0}"/>
              </a:ext>
            </a:extLst>
          </p:cNvPr>
          <p:cNvSpPr/>
          <p:nvPr/>
        </p:nvSpPr>
        <p:spPr>
          <a:xfrm>
            <a:off x="836932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179">
            <a:extLst>
              <a:ext uri="{FF2B5EF4-FFF2-40B4-BE49-F238E27FC236}">
                <a16:creationId xmlns:a16="http://schemas.microsoft.com/office/drawing/2014/main" id="{DBD2391F-8DDE-864A-BA8B-23F07E0F6520}"/>
              </a:ext>
            </a:extLst>
          </p:cNvPr>
          <p:cNvSpPr/>
          <p:nvPr/>
        </p:nvSpPr>
        <p:spPr>
          <a:xfrm>
            <a:off x="76708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184">
            <a:extLst>
              <a:ext uri="{FF2B5EF4-FFF2-40B4-BE49-F238E27FC236}">
                <a16:creationId xmlns:a16="http://schemas.microsoft.com/office/drawing/2014/main" id="{479B1286-E320-4E4C-A8AF-E84D92DEB00F}"/>
              </a:ext>
            </a:extLst>
          </p:cNvPr>
          <p:cNvSpPr/>
          <p:nvPr/>
        </p:nvSpPr>
        <p:spPr>
          <a:xfrm>
            <a:off x="697234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850">
            <a:extLst>
              <a:ext uri="{FF2B5EF4-FFF2-40B4-BE49-F238E27FC236}">
                <a16:creationId xmlns:a16="http://schemas.microsoft.com/office/drawing/2014/main" id="{86F4AFB7-C4AE-44C8-8803-D6279C6EA6CC}"/>
              </a:ext>
            </a:extLst>
          </p:cNvPr>
          <p:cNvSpPr/>
          <p:nvPr/>
        </p:nvSpPr>
        <p:spPr>
          <a:xfrm>
            <a:off x="18632190" y="0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29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29" y="928827"/>
                </a:lnTo>
                <a:lnTo>
                  <a:pt x="232829" y="695998"/>
                </a:lnTo>
                <a:close/>
              </a:path>
              <a:path w="929005" h="929005">
                <a:moveTo>
                  <a:pt x="232829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29" y="580821"/>
                </a:lnTo>
                <a:lnTo>
                  <a:pt x="232829" y="348005"/>
                </a:lnTo>
                <a:close/>
              </a:path>
              <a:path w="929005" h="929005">
                <a:moveTo>
                  <a:pt x="232829" y="0"/>
                </a:moveTo>
                <a:lnTo>
                  <a:pt x="0" y="0"/>
                </a:lnTo>
                <a:lnTo>
                  <a:pt x="0" y="232816"/>
                </a:lnTo>
                <a:lnTo>
                  <a:pt x="232829" y="232816"/>
                </a:lnTo>
                <a:lnTo>
                  <a:pt x="232829" y="0"/>
                </a:lnTo>
                <a:close/>
              </a:path>
              <a:path w="929005" h="929005">
                <a:moveTo>
                  <a:pt x="580834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34" y="928827"/>
                </a:lnTo>
                <a:lnTo>
                  <a:pt x="580834" y="695998"/>
                </a:lnTo>
                <a:close/>
              </a:path>
              <a:path w="929005" h="929005">
                <a:moveTo>
                  <a:pt x="580834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34" y="580821"/>
                </a:lnTo>
                <a:lnTo>
                  <a:pt x="580834" y="348005"/>
                </a:lnTo>
                <a:close/>
              </a:path>
              <a:path w="929005" h="929005">
                <a:moveTo>
                  <a:pt x="580834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34" y="232816"/>
                </a:lnTo>
                <a:lnTo>
                  <a:pt x="580834" y="0"/>
                </a:lnTo>
                <a:close/>
              </a:path>
              <a:path w="929005" h="929005">
                <a:moveTo>
                  <a:pt x="928839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39" y="928827"/>
                </a:lnTo>
                <a:lnTo>
                  <a:pt x="928839" y="695998"/>
                </a:lnTo>
                <a:close/>
              </a:path>
              <a:path w="929005" h="929005">
                <a:moveTo>
                  <a:pt x="928839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39" y="580821"/>
                </a:lnTo>
                <a:lnTo>
                  <a:pt x="928839" y="348005"/>
                </a:lnTo>
                <a:close/>
              </a:path>
              <a:path w="929005" h="929005">
                <a:moveTo>
                  <a:pt x="928839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39" y="232816"/>
                </a:lnTo>
                <a:lnTo>
                  <a:pt x="928839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696C370C-9AC8-8816-7193-BDCFE2CBE722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8" name="object 195">
            <a:extLst>
              <a:ext uri="{FF2B5EF4-FFF2-40B4-BE49-F238E27FC236}">
                <a16:creationId xmlns:a16="http://schemas.microsoft.com/office/drawing/2014/main" id="{77149F16-3A36-925F-496C-86FCDBD08989}"/>
              </a:ext>
            </a:extLst>
          </p:cNvPr>
          <p:cNvSpPr/>
          <p:nvPr/>
        </p:nvSpPr>
        <p:spPr>
          <a:xfrm>
            <a:off x="8427721" y="1057559"/>
            <a:ext cx="3266666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74F9185-E298-B5F0-DCE1-010C02732610}"/>
              </a:ext>
            </a:extLst>
          </p:cNvPr>
          <p:cNvSpPr txBox="1"/>
          <p:nvPr/>
        </p:nvSpPr>
        <p:spPr>
          <a:xfrm>
            <a:off x="8321041" y="1171829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 підстави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525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25252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233044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4251961" y="1920875"/>
            <a:ext cx="11600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ЗАГАЛЬНІ СУДИ, ЯКІ РОЗГЛЯДАЮТЬ ЦИВІЛЬНІ СПРАВИ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EDCA63D7-24EE-7646-9EF5-834841183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800643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90B73600-2E7E-2F4A-AD5E-986E7F9AFFEC}"/>
              </a:ext>
            </a:extLst>
          </p:cNvPr>
          <p:cNvSpPr txBox="1"/>
          <p:nvPr/>
        </p:nvSpPr>
        <p:spPr>
          <a:xfrm>
            <a:off x="60134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46,4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7996BB3-3F48-2A4E-8EA9-CDF5E6CA55D1}"/>
              </a:ext>
            </a:extLst>
          </p:cNvPr>
          <p:cNvSpPr txBox="1"/>
          <p:nvPr/>
        </p:nvSpPr>
        <p:spPr>
          <a:xfrm>
            <a:off x="85280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16,2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61C925F-09FC-AF44-BA72-F3EAB433BD3D}"/>
              </a:ext>
            </a:extLst>
          </p:cNvPr>
          <p:cNvSpPr txBox="1"/>
          <p:nvPr/>
        </p:nvSpPr>
        <p:spPr>
          <a:xfrm>
            <a:off x="10842812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10,3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A6F8EF5-7A0C-C044-8E44-26C8DD6373A5}"/>
              </a:ext>
            </a:extLst>
          </p:cNvPr>
          <p:cNvSpPr txBox="1"/>
          <p:nvPr/>
        </p:nvSpPr>
        <p:spPr>
          <a:xfrm>
            <a:off x="13252450" y="4206875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16,2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6" name="object 58">
            <a:extLst>
              <a:ext uri="{FF2B5EF4-FFF2-40B4-BE49-F238E27FC236}">
                <a16:creationId xmlns:a16="http://schemas.microsoft.com/office/drawing/2014/main" id="{BB3EA7C5-AA78-5E4E-9D53-D23276944FC1}"/>
              </a:ext>
            </a:extLst>
          </p:cNvPr>
          <p:cNvSpPr/>
          <p:nvPr/>
        </p:nvSpPr>
        <p:spPr>
          <a:xfrm>
            <a:off x="1291676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63">
            <a:extLst>
              <a:ext uri="{FF2B5EF4-FFF2-40B4-BE49-F238E27FC236}">
                <a16:creationId xmlns:a16="http://schemas.microsoft.com/office/drawing/2014/main" id="{C1758515-92AC-B74B-9B88-07940408E792}"/>
              </a:ext>
            </a:extLst>
          </p:cNvPr>
          <p:cNvSpPr/>
          <p:nvPr/>
        </p:nvSpPr>
        <p:spPr>
          <a:xfrm>
            <a:off x="1221829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68">
            <a:extLst>
              <a:ext uri="{FF2B5EF4-FFF2-40B4-BE49-F238E27FC236}">
                <a16:creationId xmlns:a16="http://schemas.microsoft.com/office/drawing/2014/main" id="{5889DBD9-FFD6-EB4A-8A10-B18C35C7A5E5}"/>
              </a:ext>
            </a:extLst>
          </p:cNvPr>
          <p:cNvSpPr/>
          <p:nvPr/>
        </p:nvSpPr>
        <p:spPr>
          <a:xfrm>
            <a:off x="1151982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79">
            <a:extLst>
              <a:ext uri="{FF2B5EF4-FFF2-40B4-BE49-F238E27FC236}">
                <a16:creationId xmlns:a16="http://schemas.microsoft.com/office/drawing/2014/main" id="{7FF24184-51A4-614B-85F0-6FDDD5AF3C12}"/>
              </a:ext>
            </a:extLst>
          </p:cNvPr>
          <p:cNvSpPr/>
          <p:nvPr/>
        </p:nvSpPr>
        <p:spPr>
          <a:xfrm>
            <a:off x="1256753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84">
            <a:extLst>
              <a:ext uri="{FF2B5EF4-FFF2-40B4-BE49-F238E27FC236}">
                <a16:creationId xmlns:a16="http://schemas.microsoft.com/office/drawing/2014/main" id="{88CC0413-0AEE-1747-BF5D-3EB8689F2125}"/>
              </a:ext>
            </a:extLst>
          </p:cNvPr>
          <p:cNvSpPr/>
          <p:nvPr/>
        </p:nvSpPr>
        <p:spPr>
          <a:xfrm>
            <a:off x="1186906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158">
            <a:extLst>
              <a:ext uri="{FF2B5EF4-FFF2-40B4-BE49-F238E27FC236}">
                <a16:creationId xmlns:a16="http://schemas.microsoft.com/office/drawing/2014/main" id="{D8926BCE-C4C5-564E-A281-0B20F2423989}"/>
              </a:ext>
            </a:extLst>
          </p:cNvPr>
          <p:cNvSpPr/>
          <p:nvPr/>
        </p:nvSpPr>
        <p:spPr>
          <a:xfrm>
            <a:off x="80200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163">
            <a:extLst>
              <a:ext uri="{FF2B5EF4-FFF2-40B4-BE49-F238E27FC236}">
                <a16:creationId xmlns:a16="http://schemas.microsoft.com/office/drawing/2014/main" id="{AE9F6B4D-93CA-6D4F-9BB8-7E48FF392996}"/>
              </a:ext>
            </a:extLst>
          </p:cNvPr>
          <p:cNvSpPr/>
          <p:nvPr/>
        </p:nvSpPr>
        <p:spPr>
          <a:xfrm>
            <a:off x="732161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174">
            <a:extLst>
              <a:ext uri="{FF2B5EF4-FFF2-40B4-BE49-F238E27FC236}">
                <a16:creationId xmlns:a16="http://schemas.microsoft.com/office/drawing/2014/main" id="{24DCB044-08D6-7E40-AC49-D2FBD22469B0}"/>
              </a:ext>
            </a:extLst>
          </p:cNvPr>
          <p:cNvSpPr/>
          <p:nvPr/>
        </p:nvSpPr>
        <p:spPr>
          <a:xfrm>
            <a:off x="836932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179">
            <a:extLst>
              <a:ext uri="{FF2B5EF4-FFF2-40B4-BE49-F238E27FC236}">
                <a16:creationId xmlns:a16="http://schemas.microsoft.com/office/drawing/2014/main" id="{DBD2391F-8DDE-864A-BA8B-23F07E0F6520}"/>
              </a:ext>
            </a:extLst>
          </p:cNvPr>
          <p:cNvSpPr/>
          <p:nvPr/>
        </p:nvSpPr>
        <p:spPr>
          <a:xfrm>
            <a:off x="76708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184">
            <a:extLst>
              <a:ext uri="{FF2B5EF4-FFF2-40B4-BE49-F238E27FC236}">
                <a16:creationId xmlns:a16="http://schemas.microsoft.com/office/drawing/2014/main" id="{479B1286-E320-4E4C-A8AF-E84D92DEB00F}"/>
              </a:ext>
            </a:extLst>
          </p:cNvPr>
          <p:cNvSpPr/>
          <p:nvPr/>
        </p:nvSpPr>
        <p:spPr>
          <a:xfrm>
            <a:off x="697234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850">
            <a:extLst>
              <a:ext uri="{FF2B5EF4-FFF2-40B4-BE49-F238E27FC236}">
                <a16:creationId xmlns:a16="http://schemas.microsoft.com/office/drawing/2014/main" id="{6D45F9C2-D193-45A5-BAEF-73BA4A7E16EB}"/>
              </a:ext>
            </a:extLst>
          </p:cNvPr>
          <p:cNvSpPr/>
          <p:nvPr/>
        </p:nvSpPr>
        <p:spPr>
          <a:xfrm>
            <a:off x="18632190" y="0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29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29" y="928827"/>
                </a:lnTo>
                <a:lnTo>
                  <a:pt x="232829" y="695998"/>
                </a:lnTo>
                <a:close/>
              </a:path>
              <a:path w="929005" h="929005">
                <a:moveTo>
                  <a:pt x="232829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29" y="580821"/>
                </a:lnTo>
                <a:lnTo>
                  <a:pt x="232829" y="348005"/>
                </a:lnTo>
                <a:close/>
              </a:path>
              <a:path w="929005" h="929005">
                <a:moveTo>
                  <a:pt x="232829" y="0"/>
                </a:moveTo>
                <a:lnTo>
                  <a:pt x="0" y="0"/>
                </a:lnTo>
                <a:lnTo>
                  <a:pt x="0" y="232816"/>
                </a:lnTo>
                <a:lnTo>
                  <a:pt x="232829" y="232816"/>
                </a:lnTo>
                <a:lnTo>
                  <a:pt x="232829" y="0"/>
                </a:lnTo>
                <a:close/>
              </a:path>
              <a:path w="929005" h="929005">
                <a:moveTo>
                  <a:pt x="580834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34" y="928827"/>
                </a:lnTo>
                <a:lnTo>
                  <a:pt x="580834" y="695998"/>
                </a:lnTo>
                <a:close/>
              </a:path>
              <a:path w="929005" h="929005">
                <a:moveTo>
                  <a:pt x="580834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34" y="580821"/>
                </a:lnTo>
                <a:lnTo>
                  <a:pt x="580834" y="348005"/>
                </a:lnTo>
                <a:close/>
              </a:path>
              <a:path w="929005" h="929005">
                <a:moveTo>
                  <a:pt x="580834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34" y="232816"/>
                </a:lnTo>
                <a:lnTo>
                  <a:pt x="580834" y="0"/>
                </a:lnTo>
                <a:close/>
              </a:path>
              <a:path w="929005" h="929005">
                <a:moveTo>
                  <a:pt x="928839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39" y="928827"/>
                </a:lnTo>
                <a:lnTo>
                  <a:pt x="928839" y="695998"/>
                </a:lnTo>
                <a:close/>
              </a:path>
              <a:path w="929005" h="929005">
                <a:moveTo>
                  <a:pt x="928839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39" y="580821"/>
                </a:lnTo>
                <a:lnTo>
                  <a:pt x="928839" y="348005"/>
                </a:lnTo>
                <a:close/>
              </a:path>
              <a:path w="929005" h="929005">
                <a:moveTo>
                  <a:pt x="928839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39" y="232816"/>
                </a:lnTo>
                <a:lnTo>
                  <a:pt x="928839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E3470361-ABE1-3AFB-5C10-43FB90E9D6E9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6" name="object 195">
            <a:extLst>
              <a:ext uri="{FF2B5EF4-FFF2-40B4-BE49-F238E27FC236}">
                <a16:creationId xmlns:a16="http://schemas.microsoft.com/office/drawing/2014/main" id="{8AB4EEBF-3CD8-DFBB-84D7-500251C6E38C}"/>
              </a:ext>
            </a:extLst>
          </p:cNvPr>
          <p:cNvSpPr/>
          <p:nvPr/>
        </p:nvSpPr>
        <p:spPr>
          <a:xfrm>
            <a:off x="8427721" y="1057559"/>
            <a:ext cx="3266666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73A5786A-2445-A0A0-37C9-C0E68424E3DB}"/>
              </a:ext>
            </a:extLst>
          </p:cNvPr>
          <p:cNvSpPr txBox="1"/>
          <p:nvPr/>
        </p:nvSpPr>
        <p:spPr>
          <a:xfrm>
            <a:off x="8321041" y="1171829"/>
            <a:ext cx="346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Інші підстави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0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4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6350" y="10481356"/>
            <a:ext cx="20104100" cy="827405"/>
          </a:xfrm>
          <a:custGeom>
            <a:avLst/>
            <a:gdLst/>
            <a:ahLst/>
            <a:cxnLst/>
            <a:rect l="l" t="t" r="r" b="b"/>
            <a:pathLst>
              <a:path w="20104100" h="827404">
                <a:moveTo>
                  <a:pt x="20104099" y="0"/>
                </a:moveTo>
                <a:lnTo>
                  <a:pt x="0" y="0"/>
                </a:lnTo>
                <a:lnTo>
                  <a:pt x="0" y="827199"/>
                </a:lnTo>
                <a:lnTo>
                  <a:pt x="20104099" y="827199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6726401" y="4359275"/>
            <a:ext cx="6651299" cy="123110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7400" b="1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ВИСНОВКИ</a:t>
            </a:r>
            <a:endParaRPr lang="ru-UA" sz="7400" b="1" spc="-15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9BB85D-5EDB-B34F-80DF-C8929638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0"/>
            <a:ext cx="10775952" cy="34212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2FB6FA-ED34-8846-8645-A29E0A86E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7026275"/>
            <a:ext cx="10775952" cy="342128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017550-5F32-D27F-2E4A-BF2D3E6DD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3" name="Рисунок 2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ADE65617-C25A-A3A1-789B-E7EB607C7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5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object 842"/>
          <p:cNvGrpSpPr/>
          <p:nvPr/>
        </p:nvGrpSpPr>
        <p:grpSpPr>
          <a:xfrm>
            <a:off x="0" y="0"/>
            <a:ext cx="20104100" cy="11309350"/>
            <a:chOff x="0" y="-589"/>
            <a:chExt cx="20104100" cy="11309350"/>
          </a:xfrm>
        </p:grpSpPr>
        <p:sp>
          <p:nvSpPr>
            <p:cNvPr id="843" name="object 843"/>
            <p:cNvSpPr/>
            <p:nvPr/>
          </p:nvSpPr>
          <p:spPr>
            <a:xfrm>
              <a:off x="1976595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18632190" y="-589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29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29" y="928827"/>
                  </a:lnTo>
                  <a:lnTo>
                    <a:pt x="232829" y="695998"/>
                  </a:lnTo>
                  <a:close/>
                </a:path>
                <a:path w="929005" h="929005">
                  <a:moveTo>
                    <a:pt x="232829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29" y="580821"/>
                  </a:lnTo>
                  <a:lnTo>
                    <a:pt x="232829" y="348005"/>
                  </a:lnTo>
                  <a:close/>
                </a:path>
                <a:path w="929005" h="929005">
                  <a:moveTo>
                    <a:pt x="232829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29" y="232816"/>
                  </a:lnTo>
                  <a:lnTo>
                    <a:pt x="232829" y="0"/>
                  </a:lnTo>
                  <a:close/>
                </a:path>
                <a:path w="929005" h="929005">
                  <a:moveTo>
                    <a:pt x="580834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34" y="928827"/>
                  </a:lnTo>
                  <a:lnTo>
                    <a:pt x="580834" y="695998"/>
                  </a:lnTo>
                  <a:close/>
                </a:path>
                <a:path w="929005" h="929005">
                  <a:moveTo>
                    <a:pt x="580834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34" y="580821"/>
                  </a:lnTo>
                  <a:lnTo>
                    <a:pt x="580834" y="348005"/>
                  </a:lnTo>
                  <a:close/>
                </a:path>
                <a:path w="929005" h="929005">
                  <a:moveTo>
                    <a:pt x="580834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34" y="232816"/>
                  </a:lnTo>
                  <a:lnTo>
                    <a:pt x="580834" y="0"/>
                  </a:lnTo>
                  <a:close/>
                </a:path>
                <a:path w="929005" h="929005">
                  <a:moveTo>
                    <a:pt x="928839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39" y="928827"/>
                  </a:lnTo>
                  <a:lnTo>
                    <a:pt x="928839" y="695998"/>
                  </a:lnTo>
                  <a:close/>
                </a:path>
                <a:path w="929005" h="929005">
                  <a:moveTo>
                    <a:pt x="928839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39" y="580821"/>
                  </a:lnTo>
                  <a:lnTo>
                    <a:pt x="928839" y="348005"/>
                  </a:lnTo>
                  <a:close/>
                </a:path>
                <a:path w="929005" h="929005">
                  <a:moveTo>
                    <a:pt x="928839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39" y="232816"/>
                  </a:lnTo>
                  <a:lnTo>
                    <a:pt x="928839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6" name="Рисунок 855">
            <a:extLst>
              <a:ext uri="{FF2B5EF4-FFF2-40B4-BE49-F238E27FC236}">
                <a16:creationId xmlns:a16="http://schemas.microsoft.com/office/drawing/2014/main" id="{C1A0C322-1BA2-1A40-AED2-6DD3BE5F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3" y="2389060"/>
            <a:ext cx="1270000" cy="1270000"/>
          </a:xfrm>
          <a:prstGeom prst="rect">
            <a:avLst/>
          </a:prstGeom>
        </p:spPr>
      </p:pic>
      <p:sp>
        <p:nvSpPr>
          <p:cNvPr id="857" name="TextBox 856">
            <a:extLst>
              <a:ext uri="{FF2B5EF4-FFF2-40B4-BE49-F238E27FC236}">
                <a16:creationId xmlns:a16="http://schemas.microsoft.com/office/drawing/2014/main" id="{EA3A394E-10E8-6E44-BF8F-9C7D099C861D}"/>
              </a:ext>
            </a:extLst>
          </p:cNvPr>
          <p:cNvSpPr txBox="1"/>
          <p:nvPr/>
        </p:nvSpPr>
        <p:spPr>
          <a:xfrm>
            <a:off x="2178811" y="2423895"/>
            <a:ext cx="69588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Внести зміни до Господарського процесуального кодексу України, Кодексу адміністративного судочинства України, Цивільного процесуального кодексу України  та  додати  положення про  те, що у разі відсутності технічної можливості  у суду продовжувати судове засідання в режимі відеоконференції, учасник судового процесу, який бере участь дистанційно, не повинен нести ризики, встановлені  ч. 5 ст. 197 ГПК, ч. 5 ст. 212 ЦПК та ч. 5 ст. 195 КАС відповідно.</a:t>
            </a:r>
          </a:p>
        </p:txBody>
      </p:sp>
      <p:sp>
        <p:nvSpPr>
          <p:cNvPr id="859" name="TextBox 858">
            <a:extLst>
              <a:ext uri="{FF2B5EF4-FFF2-40B4-BE49-F238E27FC236}">
                <a16:creationId xmlns:a16="http://schemas.microsoft.com/office/drawing/2014/main" id="{340C04A6-D8EB-0148-8FE1-60310F8B790E}"/>
              </a:ext>
            </a:extLst>
          </p:cNvPr>
          <p:cNvSpPr txBox="1"/>
          <p:nvPr/>
        </p:nvSpPr>
        <p:spPr>
          <a:xfrm>
            <a:off x="2178811" y="6672600"/>
            <a:ext cx="6958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Внести зміни до Господарського процесуального кодексу України, Кодексу адміністративного судочинства України, Цивільного процесуального кодексу України у частині виключення з процесуальних кодексів обов’язку учасника справи при подачі заяви про участь у судовому засіданні в режимі відеоконференції поза межами приміщення суду надсилати таку заяву іншим учасникам справи.</a:t>
            </a:r>
          </a:p>
        </p:txBody>
      </p:sp>
      <p:pic>
        <p:nvPicPr>
          <p:cNvPr id="861" name="Рисунок 860">
            <a:extLst>
              <a:ext uri="{FF2B5EF4-FFF2-40B4-BE49-F238E27FC236}">
                <a16:creationId xmlns:a16="http://schemas.microsoft.com/office/drawing/2014/main" id="{840D44CD-B13E-CE48-8867-13009423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3" y="6710667"/>
            <a:ext cx="1270000" cy="1270000"/>
          </a:xfrm>
          <a:prstGeom prst="rect">
            <a:avLst/>
          </a:prstGeom>
        </p:spPr>
      </p:pic>
      <p:pic>
        <p:nvPicPr>
          <p:cNvPr id="865" name="Рисунок 864">
            <a:extLst>
              <a:ext uri="{FF2B5EF4-FFF2-40B4-BE49-F238E27FC236}">
                <a16:creationId xmlns:a16="http://schemas.microsoft.com/office/drawing/2014/main" id="{9F48551C-747C-824D-BF0F-5C502B215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03" y="2423895"/>
            <a:ext cx="1270000" cy="127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18CFF36-6CEC-6941-A729-9F72D150F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03" y="6719093"/>
            <a:ext cx="1270000" cy="127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3A394E-10E8-6E44-BF8F-9C7D099C861D}"/>
              </a:ext>
            </a:extLst>
          </p:cNvPr>
          <p:cNvSpPr txBox="1"/>
          <p:nvPr/>
        </p:nvSpPr>
        <p:spPr>
          <a:xfrm>
            <a:off x="11787398" y="2331950"/>
            <a:ext cx="78732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Внести зміни до Господарського процесуального кодексу України, Кодексу адміністративного судочинства України, Цивільного процесуального кодексу України щодо можливості призначення усіх судових засідань у режимі відеоконференції на підставі єдиного клопотання, що  дасть можливість суду довгострокового планування проведення судових засідань з урахування навантаження, процесуальних строків, технічної можливості та інших чинників. </a:t>
            </a:r>
          </a:p>
          <a:p>
            <a:endParaRPr lang="uk-UA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Розгляд єдиного клопотання про участь у всіх судових засіданнях по справи в режимі відеоконференції буде відповідати принципу процесуальної економії.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0D75FE-F444-114B-1980-430AA2FA2987}"/>
              </a:ext>
            </a:extLst>
          </p:cNvPr>
          <p:cNvSpPr txBox="1"/>
          <p:nvPr/>
        </p:nvSpPr>
        <p:spPr>
          <a:xfrm>
            <a:off x="11787397" y="6635505"/>
            <a:ext cx="78732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Внести зміни до Господарського процесуального кодексу України, Кодексу адміністративного судочинства України, Цивільного процесуального кодексу України, які б надавали право судді у випадку наявності загрози його життю та здоров’ю, вести судове засідання за допомогою власних технічних засобів з безпечного приміщення на його вибір, не прив’язуючись до зали судового засідання.</a:t>
            </a:r>
          </a:p>
        </p:txBody>
      </p:sp>
    </p:spTree>
    <p:extLst>
      <p:ext uri="{BB962C8B-B14F-4D97-AF65-F5344CB8AC3E}">
        <p14:creationId xmlns:p14="http://schemas.microsoft.com/office/powerpoint/2010/main" val="411934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115359" y="1057559"/>
            <a:ext cx="9873740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94270D12-9C39-AF46-8DBF-913D16D0DB51}"/>
              </a:ext>
            </a:extLst>
          </p:cNvPr>
          <p:cNvSpPr txBox="1"/>
          <p:nvPr/>
        </p:nvSpPr>
        <p:spPr>
          <a:xfrm>
            <a:off x="5336719" y="1082675"/>
            <a:ext cx="94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Розвиток дистанційних слухань в Україні</a:t>
            </a:r>
            <a:endParaRPr lang="uk-UA" sz="28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336541" y="1920875"/>
            <a:ext cx="943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ГОСПОДАРСЬКОЇ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6" name="Диаграмма 205">
            <a:extLst>
              <a:ext uri="{FF2B5EF4-FFF2-40B4-BE49-F238E27FC236}">
                <a16:creationId xmlns:a16="http://schemas.microsoft.com/office/drawing/2014/main" id="{4AFC7FBF-590C-6B43-90F5-A6B841166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306280"/>
              </p:ext>
            </p:extLst>
          </p:nvPr>
        </p:nvGraphicFramePr>
        <p:xfrm>
          <a:off x="5138745" y="3825875"/>
          <a:ext cx="9826611" cy="655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object 11">
            <a:extLst>
              <a:ext uri="{FF2B5EF4-FFF2-40B4-BE49-F238E27FC236}">
                <a16:creationId xmlns:a16="http://schemas.microsoft.com/office/drawing/2014/main" id="{20556FF3-753B-4DCD-A3C8-B2E86198CF6C}"/>
              </a:ext>
            </a:extLst>
          </p:cNvPr>
          <p:cNvSpPr/>
          <p:nvPr/>
        </p:nvSpPr>
        <p:spPr>
          <a:xfrm>
            <a:off x="18648643" y="1237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16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16" y="928827"/>
                </a:lnTo>
                <a:lnTo>
                  <a:pt x="232816" y="695998"/>
                </a:lnTo>
                <a:close/>
              </a:path>
              <a:path w="929005" h="929005">
                <a:moveTo>
                  <a:pt x="232816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16" y="580821"/>
                </a:lnTo>
                <a:lnTo>
                  <a:pt x="232816" y="348005"/>
                </a:lnTo>
                <a:close/>
              </a:path>
              <a:path w="929005" h="929005">
                <a:moveTo>
                  <a:pt x="232816" y="0"/>
                </a:moveTo>
                <a:lnTo>
                  <a:pt x="0" y="0"/>
                </a:lnTo>
                <a:lnTo>
                  <a:pt x="0" y="232816"/>
                </a:lnTo>
                <a:lnTo>
                  <a:pt x="232816" y="232816"/>
                </a:lnTo>
                <a:lnTo>
                  <a:pt x="232816" y="0"/>
                </a:lnTo>
                <a:close/>
              </a:path>
              <a:path w="929005" h="929005">
                <a:moveTo>
                  <a:pt x="580821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21" y="928827"/>
                </a:lnTo>
                <a:lnTo>
                  <a:pt x="580821" y="695998"/>
                </a:lnTo>
                <a:close/>
              </a:path>
              <a:path w="929005" h="929005">
                <a:moveTo>
                  <a:pt x="580821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21" y="580821"/>
                </a:lnTo>
                <a:lnTo>
                  <a:pt x="580821" y="348005"/>
                </a:lnTo>
                <a:close/>
              </a:path>
              <a:path w="929005" h="929005">
                <a:moveTo>
                  <a:pt x="580821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21" y="232816"/>
                </a:lnTo>
                <a:lnTo>
                  <a:pt x="580821" y="0"/>
                </a:lnTo>
                <a:close/>
              </a:path>
              <a:path w="929005" h="929005">
                <a:moveTo>
                  <a:pt x="928827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27" y="928827"/>
                </a:lnTo>
                <a:lnTo>
                  <a:pt x="928827" y="695998"/>
                </a:lnTo>
                <a:close/>
              </a:path>
              <a:path w="929005" h="929005">
                <a:moveTo>
                  <a:pt x="928827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27" y="580821"/>
                </a:lnTo>
                <a:lnTo>
                  <a:pt x="928827" y="348005"/>
                </a:lnTo>
                <a:close/>
              </a:path>
              <a:path w="929005" h="929005">
                <a:moveTo>
                  <a:pt x="928827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27" y="232816"/>
                </a:lnTo>
                <a:lnTo>
                  <a:pt x="92882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5714713-F6B7-B698-DF29-603F5922BB06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6" name="Рисунок 2">
            <a:extLst>
              <a:ext uri="{FF2B5EF4-FFF2-40B4-BE49-F238E27FC236}">
                <a16:creationId xmlns:a16="http://schemas.microsoft.com/office/drawing/2014/main" id="{E185AAEB-F7CC-886C-593F-9AC4628A40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197" name="Рисунок 3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A958629E-CB50-7CB6-91D2-1DC85252C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6" grpId="0" uiExpand="1">
        <p:bldSub>
          <a:bldChart bld="category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2" name="object 842"/>
          <p:cNvGrpSpPr/>
          <p:nvPr/>
        </p:nvGrpSpPr>
        <p:grpSpPr>
          <a:xfrm>
            <a:off x="0" y="0"/>
            <a:ext cx="20104100" cy="11309350"/>
            <a:chOff x="0" y="-589"/>
            <a:chExt cx="20104100" cy="11309350"/>
          </a:xfrm>
        </p:grpSpPr>
        <p:sp>
          <p:nvSpPr>
            <p:cNvPr id="843" name="object 843"/>
            <p:cNvSpPr/>
            <p:nvPr/>
          </p:nvSpPr>
          <p:spPr>
            <a:xfrm>
              <a:off x="1976595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18632190" y="-589"/>
              <a:ext cx="929005" cy="929005"/>
            </a:xfrm>
            <a:custGeom>
              <a:avLst/>
              <a:gdLst/>
              <a:ahLst/>
              <a:cxnLst/>
              <a:rect l="l" t="t" r="r" b="b"/>
              <a:pathLst>
                <a:path w="929005" h="929005">
                  <a:moveTo>
                    <a:pt x="232829" y="695998"/>
                  </a:moveTo>
                  <a:lnTo>
                    <a:pt x="0" y="695998"/>
                  </a:lnTo>
                  <a:lnTo>
                    <a:pt x="0" y="928827"/>
                  </a:lnTo>
                  <a:lnTo>
                    <a:pt x="232829" y="928827"/>
                  </a:lnTo>
                  <a:lnTo>
                    <a:pt x="232829" y="695998"/>
                  </a:lnTo>
                  <a:close/>
                </a:path>
                <a:path w="929005" h="929005">
                  <a:moveTo>
                    <a:pt x="232829" y="348005"/>
                  </a:moveTo>
                  <a:lnTo>
                    <a:pt x="0" y="348005"/>
                  </a:lnTo>
                  <a:lnTo>
                    <a:pt x="0" y="580821"/>
                  </a:lnTo>
                  <a:lnTo>
                    <a:pt x="232829" y="580821"/>
                  </a:lnTo>
                  <a:lnTo>
                    <a:pt x="232829" y="348005"/>
                  </a:lnTo>
                  <a:close/>
                </a:path>
                <a:path w="929005" h="929005">
                  <a:moveTo>
                    <a:pt x="232829" y="0"/>
                  </a:moveTo>
                  <a:lnTo>
                    <a:pt x="0" y="0"/>
                  </a:lnTo>
                  <a:lnTo>
                    <a:pt x="0" y="232816"/>
                  </a:lnTo>
                  <a:lnTo>
                    <a:pt x="232829" y="232816"/>
                  </a:lnTo>
                  <a:lnTo>
                    <a:pt x="232829" y="0"/>
                  </a:lnTo>
                  <a:close/>
                </a:path>
                <a:path w="929005" h="929005">
                  <a:moveTo>
                    <a:pt x="580834" y="695998"/>
                  </a:moveTo>
                  <a:lnTo>
                    <a:pt x="348005" y="695998"/>
                  </a:lnTo>
                  <a:lnTo>
                    <a:pt x="348005" y="928827"/>
                  </a:lnTo>
                  <a:lnTo>
                    <a:pt x="580834" y="928827"/>
                  </a:lnTo>
                  <a:lnTo>
                    <a:pt x="580834" y="695998"/>
                  </a:lnTo>
                  <a:close/>
                </a:path>
                <a:path w="929005" h="929005">
                  <a:moveTo>
                    <a:pt x="580834" y="348005"/>
                  </a:moveTo>
                  <a:lnTo>
                    <a:pt x="348005" y="348005"/>
                  </a:lnTo>
                  <a:lnTo>
                    <a:pt x="348005" y="580821"/>
                  </a:lnTo>
                  <a:lnTo>
                    <a:pt x="580834" y="580821"/>
                  </a:lnTo>
                  <a:lnTo>
                    <a:pt x="580834" y="348005"/>
                  </a:lnTo>
                  <a:close/>
                </a:path>
                <a:path w="929005" h="929005">
                  <a:moveTo>
                    <a:pt x="580834" y="0"/>
                  </a:moveTo>
                  <a:lnTo>
                    <a:pt x="348005" y="0"/>
                  </a:lnTo>
                  <a:lnTo>
                    <a:pt x="348005" y="232816"/>
                  </a:lnTo>
                  <a:lnTo>
                    <a:pt x="580834" y="232816"/>
                  </a:lnTo>
                  <a:lnTo>
                    <a:pt x="580834" y="0"/>
                  </a:lnTo>
                  <a:close/>
                </a:path>
                <a:path w="929005" h="929005">
                  <a:moveTo>
                    <a:pt x="928839" y="695998"/>
                  </a:moveTo>
                  <a:lnTo>
                    <a:pt x="696010" y="695998"/>
                  </a:lnTo>
                  <a:lnTo>
                    <a:pt x="696010" y="928827"/>
                  </a:lnTo>
                  <a:lnTo>
                    <a:pt x="928839" y="928827"/>
                  </a:lnTo>
                  <a:lnTo>
                    <a:pt x="928839" y="695998"/>
                  </a:lnTo>
                  <a:close/>
                </a:path>
                <a:path w="929005" h="929005">
                  <a:moveTo>
                    <a:pt x="928839" y="348005"/>
                  </a:moveTo>
                  <a:lnTo>
                    <a:pt x="696010" y="348005"/>
                  </a:lnTo>
                  <a:lnTo>
                    <a:pt x="696010" y="580821"/>
                  </a:lnTo>
                  <a:lnTo>
                    <a:pt x="928839" y="580821"/>
                  </a:lnTo>
                  <a:lnTo>
                    <a:pt x="928839" y="348005"/>
                  </a:lnTo>
                  <a:close/>
                </a:path>
                <a:path w="929005" h="929005">
                  <a:moveTo>
                    <a:pt x="928839" y="0"/>
                  </a:moveTo>
                  <a:lnTo>
                    <a:pt x="696010" y="0"/>
                  </a:lnTo>
                  <a:lnTo>
                    <a:pt x="696010" y="232816"/>
                  </a:lnTo>
                  <a:lnTo>
                    <a:pt x="928839" y="232816"/>
                  </a:lnTo>
                  <a:lnTo>
                    <a:pt x="928839" y="0"/>
                  </a:lnTo>
                  <a:close/>
                </a:path>
              </a:pathLst>
            </a:custGeom>
            <a:solidFill>
              <a:srgbClr val="FFC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A17DE72-E232-AD41-959F-B521884B9450}"/>
              </a:ext>
            </a:extLst>
          </p:cNvPr>
          <p:cNvSpPr txBox="1"/>
          <p:nvPr/>
        </p:nvSpPr>
        <p:spPr>
          <a:xfrm>
            <a:off x="2252368" y="2320044"/>
            <a:ext cx="6518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Передбачити у процесуальних кодексах цивільного, господарського, адміністративного процесів  безумовне право  сторін клопотати про участь в судовому засіданні в режимі відеоконференції без обґрунтування такого клопотання,    крім випадків, коли явка цього учасника справи в судове засідання визнана судом обов’язковою.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D71B2B-3338-5E40-B953-5A16580D0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59" y="5850257"/>
            <a:ext cx="1270000" cy="127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5DB6A9-B77C-0045-961C-4E979B03D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3" y="2389060"/>
            <a:ext cx="1270000" cy="1270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84E17-F302-4F4B-9C68-F25121D11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2457138"/>
            <a:ext cx="1270000" cy="1270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19A0ED-4B7A-79C9-26FE-3A4DCA8A2A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4" name="Рисунок 3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8512B3CA-1930-413A-0F54-64263290A6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7F174-35A6-B64D-1B24-9770A4F69ACF}"/>
              </a:ext>
            </a:extLst>
          </p:cNvPr>
          <p:cNvSpPr txBox="1"/>
          <p:nvPr/>
        </p:nvSpPr>
        <p:spPr>
          <a:xfrm>
            <a:off x="2108090" y="5931896"/>
            <a:ext cx="68067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Внести зміни до Господарського процесуального кодексу України, Кодексу адміністративного судочинства України, Цивільного процесуального кодексу України, які б передбачали, що повторне клопотання про участь в судовому засіданні в режимі відеоконференції не подається при оголошенні перерви в цьому засіданні.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442F1-EF1F-80F4-AE88-F343E9353A26}"/>
              </a:ext>
            </a:extLst>
          </p:cNvPr>
          <p:cNvSpPr txBox="1"/>
          <p:nvPr/>
        </p:nvSpPr>
        <p:spPr>
          <a:xfrm>
            <a:off x="10445803" y="5920018"/>
            <a:ext cx="29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8</a:t>
            </a:r>
            <a:endParaRPr lang="uk-UA" sz="5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3A394E-10E8-6E44-BF8F-9C7D099C861D}"/>
              </a:ext>
            </a:extLst>
          </p:cNvPr>
          <p:cNvSpPr txBox="1"/>
          <p:nvPr/>
        </p:nvSpPr>
        <p:spPr>
          <a:xfrm>
            <a:off x="11537048" y="2457138"/>
            <a:ext cx="78732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 здійсненні аналізу нормативного матеріалу та судової практики, було зроблено висновок,  що незважаючи на численні згадки в процесуальних документах про призначення судового засідання  в режимі відеоконференції за допомогою програмного забезпечення «</a:t>
            </a:r>
            <a:r>
              <a:rPr lang="uk-UA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EasyCon</a:t>
            </a:r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», воно не функціонує з 2021 року.</a:t>
            </a:r>
          </a:p>
          <a:p>
            <a:pPr algn="just">
              <a:lnSpc>
                <a:spcPts val="2400"/>
              </a:lnSpc>
              <a:tabLst>
                <a:tab pos="1033145" algn="l"/>
                <a:tab pos="2170430" algn="l"/>
                <a:tab pos="3298825" algn="l"/>
                <a:tab pos="5653405" algn="l"/>
              </a:tabLst>
            </a:pPr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</a:t>
            </a:r>
          </a:p>
          <a:p>
            <a:pPr algn="just">
              <a:lnSpc>
                <a:spcPts val="2400"/>
              </a:lnSpc>
              <a:tabLst>
                <a:tab pos="1033145" algn="l"/>
                <a:tab pos="2170430" algn="l"/>
                <a:tab pos="3298825" algn="l"/>
                <a:tab pos="5653405" algn="l"/>
              </a:tabLst>
            </a:pPr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Вважаємо за необхідне звернути увагу суддів всіх інстанцій та юрисдикцій та учасників справ на осучаснення їх розуміння природи програмного забезпечення </a:t>
            </a:r>
            <a:r>
              <a:rPr lang="uk-UA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відеоконференцзв’язку</a:t>
            </a:r>
            <a:r>
              <a:rPr lang="uk-UA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та його коректного зазначення  у своїх процесуальних документах. </a:t>
            </a:r>
          </a:p>
        </p:txBody>
      </p:sp>
    </p:spTree>
    <p:extLst>
      <p:ext uri="{BB962C8B-B14F-4D97-AF65-F5344CB8AC3E}">
        <p14:creationId xmlns:p14="http://schemas.microsoft.com/office/powerpoint/2010/main" val="453482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3180F-4500-6D44-9B7E-DE03F1A93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" y="396875"/>
            <a:ext cx="20104100" cy="11308556"/>
          </a:xfrm>
          <a:prstGeom prst="rect">
            <a:avLst/>
          </a:prstGeom>
        </p:spPr>
      </p:pic>
      <p:grpSp>
        <p:nvGrpSpPr>
          <p:cNvPr id="842" name="object 842"/>
          <p:cNvGrpSpPr/>
          <p:nvPr/>
        </p:nvGrpSpPr>
        <p:grpSpPr>
          <a:xfrm>
            <a:off x="0" y="8049008"/>
            <a:ext cx="20104100" cy="3260342"/>
            <a:chOff x="0" y="8048419"/>
            <a:chExt cx="20104100" cy="3260342"/>
          </a:xfrm>
        </p:grpSpPr>
        <p:sp>
          <p:nvSpPr>
            <p:cNvPr id="843" name="object 843"/>
            <p:cNvSpPr/>
            <p:nvPr/>
          </p:nvSpPr>
          <p:spPr>
            <a:xfrm>
              <a:off x="19765953" y="8048419"/>
              <a:ext cx="233045" cy="233045"/>
            </a:xfrm>
            <a:custGeom>
              <a:avLst/>
              <a:gdLst/>
              <a:ahLst/>
              <a:cxnLst/>
              <a:rect l="l" t="t" r="r" b="b"/>
              <a:pathLst>
                <a:path w="233044" h="233045">
                  <a:moveTo>
                    <a:pt x="232823" y="0"/>
                  </a:moveTo>
                  <a:lnTo>
                    <a:pt x="0" y="0"/>
                  </a:lnTo>
                  <a:lnTo>
                    <a:pt x="0" y="232823"/>
                  </a:lnTo>
                  <a:lnTo>
                    <a:pt x="232823" y="232823"/>
                  </a:lnTo>
                  <a:lnTo>
                    <a:pt x="232823" y="0"/>
                  </a:lnTo>
                  <a:close/>
                </a:path>
              </a:pathLst>
            </a:custGeom>
            <a:solidFill>
              <a:srgbClr val="244685">
                <a:alpha val="2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0" y="10481356"/>
              <a:ext cx="20104100" cy="827405"/>
            </a:xfrm>
            <a:custGeom>
              <a:avLst/>
              <a:gdLst/>
              <a:ahLst/>
              <a:cxnLst/>
              <a:rect l="l" t="t" r="r" b="b"/>
              <a:pathLst>
                <a:path w="20104100" h="827404">
                  <a:moveTo>
                    <a:pt x="20104099" y="0"/>
                  </a:moveTo>
                  <a:lnTo>
                    <a:pt x="0" y="0"/>
                  </a:lnTo>
                  <a:lnTo>
                    <a:pt x="0" y="827199"/>
                  </a:lnTo>
                  <a:lnTo>
                    <a:pt x="20104099" y="827199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56970C-0F8C-B046-8101-F79E51AD7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36" y="2912311"/>
            <a:ext cx="5791200" cy="20309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A135F1-D0D4-CA44-B3F0-265DBB867C80}"/>
              </a:ext>
            </a:extLst>
          </p:cNvPr>
          <p:cNvSpPr txBox="1"/>
          <p:nvPr/>
        </p:nvSpPr>
        <p:spPr>
          <a:xfrm>
            <a:off x="7155962" y="3050098"/>
            <a:ext cx="5425749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5400" b="1" spc="-150" dirty="0">
                <a:solidFill>
                  <a:srgbClr val="FFC000"/>
                </a:solidFill>
                <a:latin typeface="Finland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ДЯКУЄМО ЗА</a:t>
            </a:r>
          </a:p>
          <a:p>
            <a:pPr algn="ctr"/>
            <a:r>
              <a:rPr lang="ru-RU" sz="5400" b="1" spc="-150" dirty="0">
                <a:solidFill>
                  <a:srgbClr val="FFC000"/>
                </a:solidFill>
                <a:latin typeface="Finland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УВАГУ</a:t>
            </a:r>
            <a:endParaRPr lang="ru-UA" sz="5400" b="1" spc="-150" dirty="0">
              <a:solidFill>
                <a:srgbClr val="FFC000"/>
              </a:solidFill>
              <a:latin typeface="Finland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D8B724-5930-99AB-F322-F87BDC8ADF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3" name="Рисунок 2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F72FC33C-EB5B-77C0-6F25-3721E6311C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172EE-BC6E-9A9C-6400-31C364B8BC59}"/>
              </a:ext>
            </a:extLst>
          </p:cNvPr>
          <p:cNvSpPr txBox="1"/>
          <p:nvPr/>
        </p:nvSpPr>
        <p:spPr>
          <a:xfrm>
            <a:off x="1840437" y="9378013"/>
            <a:ext cx="16845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rgbClr val="000000"/>
                </a:solidFill>
                <a:effectLst/>
                <a:latin typeface="Finlandica" pitchFamily="2" charset="0"/>
              </a:rPr>
              <a:t>Ця презентація підготовлена за фінансової підтримки Європейського Союзу.</a:t>
            </a:r>
          </a:p>
          <a:p>
            <a:pPr algn="ctr"/>
            <a:r>
              <a:rPr lang="uk-UA" sz="1400" dirty="0">
                <a:solidFill>
                  <a:srgbClr val="000000"/>
                </a:solidFill>
                <a:effectLst/>
                <a:latin typeface="Finlandica" pitchFamily="2" charset="0"/>
              </a:rPr>
              <a:t>Її зміст є виключною відповідальністю </a:t>
            </a:r>
            <a:r>
              <a:rPr lang="uk-UA" sz="1400" dirty="0" err="1">
                <a:solidFill>
                  <a:srgbClr val="000000"/>
                </a:solidFill>
                <a:effectLst/>
                <a:latin typeface="Finlandica" pitchFamily="2" charset="0"/>
              </a:rPr>
              <a:t>Проєкту</a:t>
            </a:r>
            <a:r>
              <a:rPr lang="uk-UA" sz="1400" dirty="0">
                <a:solidFill>
                  <a:srgbClr val="000000"/>
                </a:solidFill>
                <a:effectLst/>
                <a:latin typeface="Finlandica" pitchFamily="2" charset="0"/>
              </a:rPr>
              <a:t> ЄС «Право-</a:t>
            </a:r>
            <a:r>
              <a:rPr lang="en-GB" sz="1400" dirty="0">
                <a:solidFill>
                  <a:srgbClr val="000000"/>
                </a:solidFill>
                <a:effectLst/>
                <a:latin typeface="Finlandica" pitchFamily="2" charset="0"/>
              </a:rPr>
              <a:t>Justice» </a:t>
            </a:r>
            <a:r>
              <a:rPr lang="uk-UA" sz="1400" dirty="0">
                <a:solidFill>
                  <a:srgbClr val="000000"/>
                </a:solidFill>
                <a:effectLst/>
                <a:latin typeface="Finlandica" pitchFamily="2" charset="0"/>
              </a:rPr>
              <a:t>та не обов’язково відображає позицію Європейського Союзу.</a:t>
            </a:r>
          </a:p>
          <a:p>
            <a:pPr algn="ctr"/>
            <a:endParaRPr lang="uk-UA" sz="200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7F202-EF72-081C-7692-5D54D07AAF28}"/>
              </a:ext>
            </a:extLst>
          </p:cNvPr>
          <p:cNvSpPr txBox="1"/>
          <p:nvPr/>
        </p:nvSpPr>
        <p:spPr>
          <a:xfrm>
            <a:off x="4963996" y="7457646"/>
            <a:ext cx="10175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244685"/>
                </a:solidFill>
                <a:latin typeface="Finlandica" pitchFamily="2" charset="0"/>
              </a:rPr>
              <a:t>Ознайомитись з повним текстом звіту можна за </a:t>
            </a:r>
            <a:r>
              <a:rPr lang="en-US" sz="2800" b="1" u="sng" dirty="0">
                <a:solidFill>
                  <a:srgbClr val="244685"/>
                </a:solidFill>
                <a:latin typeface="Finlandica" pitchFamily="2" charset="0"/>
              </a:rPr>
              <a:t>QR-</a:t>
            </a:r>
            <a:r>
              <a:rPr lang="uk-UA" sz="2800" b="1" u="sng" dirty="0">
                <a:solidFill>
                  <a:srgbClr val="244685"/>
                </a:solidFill>
                <a:latin typeface="Finlandica" pitchFamily="2" charset="0"/>
              </a:rPr>
              <a:t>кодом</a:t>
            </a:r>
            <a:endParaRPr lang="uk-UA" sz="2800" dirty="0">
              <a:solidFill>
                <a:srgbClr val="244685"/>
              </a:solidFill>
              <a:latin typeface="Finlandica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57F6D6-8F41-33B6-4509-823D56683B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01910" y="6787482"/>
            <a:ext cx="1863547" cy="18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3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473701" y="1920875"/>
            <a:ext cx="915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АДМІНІСТРАТИВНОЇ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6" name="Диаграмма 205">
            <a:extLst>
              <a:ext uri="{FF2B5EF4-FFF2-40B4-BE49-F238E27FC236}">
                <a16:creationId xmlns:a16="http://schemas.microsoft.com/office/drawing/2014/main" id="{4AFC7FBF-590C-6B43-90F5-A6B841166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330653"/>
              </p:ext>
            </p:extLst>
          </p:nvPr>
        </p:nvGraphicFramePr>
        <p:xfrm>
          <a:off x="5138745" y="3825875"/>
          <a:ext cx="9826611" cy="655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object 11">
            <a:extLst>
              <a:ext uri="{FF2B5EF4-FFF2-40B4-BE49-F238E27FC236}">
                <a16:creationId xmlns:a16="http://schemas.microsoft.com/office/drawing/2014/main" id="{6C1B4A29-E73E-4298-9EDC-0EC6F9D70318}"/>
              </a:ext>
            </a:extLst>
          </p:cNvPr>
          <p:cNvSpPr/>
          <p:nvPr/>
        </p:nvSpPr>
        <p:spPr>
          <a:xfrm>
            <a:off x="18648643" y="1237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16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16" y="928827"/>
                </a:lnTo>
                <a:lnTo>
                  <a:pt x="232816" y="695998"/>
                </a:lnTo>
                <a:close/>
              </a:path>
              <a:path w="929005" h="929005">
                <a:moveTo>
                  <a:pt x="232816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16" y="580821"/>
                </a:lnTo>
                <a:lnTo>
                  <a:pt x="232816" y="348005"/>
                </a:lnTo>
                <a:close/>
              </a:path>
              <a:path w="929005" h="929005">
                <a:moveTo>
                  <a:pt x="232816" y="0"/>
                </a:moveTo>
                <a:lnTo>
                  <a:pt x="0" y="0"/>
                </a:lnTo>
                <a:lnTo>
                  <a:pt x="0" y="232816"/>
                </a:lnTo>
                <a:lnTo>
                  <a:pt x="232816" y="232816"/>
                </a:lnTo>
                <a:lnTo>
                  <a:pt x="232816" y="0"/>
                </a:lnTo>
                <a:close/>
              </a:path>
              <a:path w="929005" h="929005">
                <a:moveTo>
                  <a:pt x="580821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21" y="928827"/>
                </a:lnTo>
                <a:lnTo>
                  <a:pt x="580821" y="695998"/>
                </a:lnTo>
                <a:close/>
              </a:path>
              <a:path w="929005" h="929005">
                <a:moveTo>
                  <a:pt x="580821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21" y="580821"/>
                </a:lnTo>
                <a:lnTo>
                  <a:pt x="580821" y="348005"/>
                </a:lnTo>
                <a:close/>
              </a:path>
              <a:path w="929005" h="929005">
                <a:moveTo>
                  <a:pt x="580821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21" y="232816"/>
                </a:lnTo>
                <a:lnTo>
                  <a:pt x="580821" y="0"/>
                </a:lnTo>
                <a:close/>
              </a:path>
              <a:path w="929005" h="929005">
                <a:moveTo>
                  <a:pt x="928827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27" y="928827"/>
                </a:lnTo>
                <a:lnTo>
                  <a:pt x="928827" y="695998"/>
                </a:lnTo>
                <a:close/>
              </a:path>
              <a:path w="929005" h="929005">
                <a:moveTo>
                  <a:pt x="928827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27" y="580821"/>
                </a:lnTo>
                <a:lnTo>
                  <a:pt x="928827" y="348005"/>
                </a:lnTo>
                <a:close/>
              </a:path>
              <a:path w="929005" h="929005">
                <a:moveTo>
                  <a:pt x="928827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27" y="232816"/>
                </a:lnTo>
                <a:lnTo>
                  <a:pt x="92882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5">
            <a:extLst>
              <a:ext uri="{FF2B5EF4-FFF2-40B4-BE49-F238E27FC236}">
                <a16:creationId xmlns:a16="http://schemas.microsoft.com/office/drawing/2014/main" id="{FADE7096-015C-B009-31E7-1692A53F2198}"/>
              </a:ext>
            </a:extLst>
          </p:cNvPr>
          <p:cNvSpPr/>
          <p:nvPr/>
        </p:nvSpPr>
        <p:spPr>
          <a:xfrm>
            <a:off x="5115359" y="1057559"/>
            <a:ext cx="9873740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505EAEA-4D5C-5BEE-90A3-D775E286225D}"/>
              </a:ext>
            </a:extLst>
          </p:cNvPr>
          <p:cNvSpPr txBox="1"/>
          <p:nvPr/>
        </p:nvSpPr>
        <p:spPr>
          <a:xfrm>
            <a:off x="5336719" y="1082675"/>
            <a:ext cx="94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Розвиток дистанційних слухань в Україні</a:t>
            </a:r>
            <a:endParaRPr lang="uk-UA" sz="28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55389063-D4B7-103C-DA5B-3B78A5610DC1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6" grpId="0" uiExpand="1">
        <p:bldSub>
          <a:bldChart bld="category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4341147" y="1920875"/>
            <a:ext cx="1164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ЗАГАЛЬНІ СУДИ, ЯКІ РОЗГЛЯДАЮТЬ ЦИВІЛЬНІ СПРАВИ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6" name="Диаграмма 205">
            <a:extLst>
              <a:ext uri="{FF2B5EF4-FFF2-40B4-BE49-F238E27FC236}">
                <a16:creationId xmlns:a16="http://schemas.microsoft.com/office/drawing/2014/main" id="{4AFC7FBF-590C-6B43-90F5-A6B841166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065783"/>
              </p:ext>
            </p:extLst>
          </p:nvPr>
        </p:nvGraphicFramePr>
        <p:xfrm>
          <a:off x="5138745" y="3825875"/>
          <a:ext cx="9826611" cy="655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object 11">
            <a:extLst>
              <a:ext uri="{FF2B5EF4-FFF2-40B4-BE49-F238E27FC236}">
                <a16:creationId xmlns:a16="http://schemas.microsoft.com/office/drawing/2014/main" id="{37D014C9-2606-473F-BA63-71D853E13E9C}"/>
              </a:ext>
            </a:extLst>
          </p:cNvPr>
          <p:cNvSpPr/>
          <p:nvPr/>
        </p:nvSpPr>
        <p:spPr>
          <a:xfrm>
            <a:off x="18648643" y="1237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16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16" y="928827"/>
                </a:lnTo>
                <a:lnTo>
                  <a:pt x="232816" y="695998"/>
                </a:lnTo>
                <a:close/>
              </a:path>
              <a:path w="929005" h="929005">
                <a:moveTo>
                  <a:pt x="232816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16" y="580821"/>
                </a:lnTo>
                <a:lnTo>
                  <a:pt x="232816" y="348005"/>
                </a:lnTo>
                <a:close/>
              </a:path>
              <a:path w="929005" h="929005">
                <a:moveTo>
                  <a:pt x="232816" y="0"/>
                </a:moveTo>
                <a:lnTo>
                  <a:pt x="0" y="0"/>
                </a:lnTo>
                <a:lnTo>
                  <a:pt x="0" y="232816"/>
                </a:lnTo>
                <a:lnTo>
                  <a:pt x="232816" y="232816"/>
                </a:lnTo>
                <a:lnTo>
                  <a:pt x="232816" y="0"/>
                </a:lnTo>
                <a:close/>
              </a:path>
              <a:path w="929005" h="929005">
                <a:moveTo>
                  <a:pt x="580821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21" y="928827"/>
                </a:lnTo>
                <a:lnTo>
                  <a:pt x="580821" y="695998"/>
                </a:lnTo>
                <a:close/>
              </a:path>
              <a:path w="929005" h="929005">
                <a:moveTo>
                  <a:pt x="580821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21" y="580821"/>
                </a:lnTo>
                <a:lnTo>
                  <a:pt x="580821" y="348005"/>
                </a:lnTo>
                <a:close/>
              </a:path>
              <a:path w="929005" h="929005">
                <a:moveTo>
                  <a:pt x="580821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21" y="232816"/>
                </a:lnTo>
                <a:lnTo>
                  <a:pt x="580821" y="0"/>
                </a:lnTo>
                <a:close/>
              </a:path>
              <a:path w="929005" h="929005">
                <a:moveTo>
                  <a:pt x="928827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27" y="928827"/>
                </a:lnTo>
                <a:lnTo>
                  <a:pt x="928827" y="695998"/>
                </a:lnTo>
                <a:close/>
              </a:path>
              <a:path w="929005" h="929005">
                <a:moveTo>
                  <a:pt x="928827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27" y="580821"/>
                </a:lnTo>
                <a:lnTo>
                  <a:pt x="928827" y="348005"/>
                </a:lnTo>
                <a:close/>
              </a:path>
              <a:path w="929005" h="929005">
                <a:moveTo>
                  <a:pt x="928827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27" y="232816"/>
                </a:lnTo>
                <a:lnTo>
                  <a:pt x="92882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5">
            <a:extLst>
              <a:ext uri="{FF2B5EF4-FFF2-40B4-BE49-F238E27FC236}">
                <a16:creationId xmlns:a16="http://schemas.microsoft.com/office/drawing/2014/main" id="{00D9D344-D0FF-F095-75F0-028A16867F68}"/>
              </a:ext>
            </a:extLst>
          </p:cNvPr>
          <p:cNvSpPr/>
          <p:nvPr/>
        </p:nvSpPr>
        <p:spPr>
          <a:xfrm>
            <a:off x="5115359" y="1057559"/>
            <a:ext cx="9873740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6B772FF-71DC-F690-045D-481C70F55873}"/>
              </a:ext>
            </a:extLst>
          </p:cNvPr>
          <p:cNvSpPr txBox="1"/>
          <p:nvPr/>
        </p:nvSpPr>
        <p:spPr>
          <a:xfrm>
            <a:off x="5336719" y="1082675"/>
            <a:ext cx="943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Розвиток дистанційних слухань в Україні</a:t>
            </a:r>
            <a:endParaRPr lang="uk-UA" sz="28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E7AE50B2-0265-D24C-2FD0-6D9D9E49C661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6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8648643" y="1236"/>
            <a:ext cx="929005" cy="929053"/>
          </a:xfrm>
          <a:custGeom>
            <a:avLst/>
            <a:gdLst/>
            <a:ahLst/>
            <a:cxnLst/>
            <a:rect l="l" t="t" r="r" b="b"/>
            <a:pathLst>
              <a:path w="929005" h="929005">
                <a:moveTo>
                  <a:pt x="232816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16" y="928827"/>
                </a:lnTo>
                <a:lnTo>
                  <a:pt x="232816" y="695998"/>
                </a:lnTo>
                <a:close/>
              </a:path>
              <a:path w="929005" h="929005">
                <a:moveTo>
                  <a:pt x="232816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16" y="580821"/>
                </a:lnTo>
                <a:lnTo>
                  <a:pt x="232816" y="348005"/>
                </a:lnTo>
                <a:close/>
              </a:path>
              <a:path w="929005" h="929005">
                <a:moveTo>
                  <a:pt x="232816" y="0"/>
                </a:moveTo>
                <a:lnTo>
                  <a:pt x="0" y="0"/>
                </a:lnTo>
                <a:lnTo>
                  <a:pt x="0" y="232816"/>
                </a:lnTo>
                <a:lnTo>
                  <a:pt x="232816" y="232816"/>
                </a:lnTo>
                <a:lnTo>
                  <a:pt x="232816" y="0"/>
                </a:lnTo>
                <a:close/>
              </a:path>
              <a:path w="929005" h="929005">
                <a:moveTo>
                  <a:pt x="580821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21" y="928827"/>
                </a:lnTo>
                <a:lnTo>
                  <a:pt x="580821" y="695998"/>
                </a:lnTo>
                <a:close/>
              </a:path>
              <a:path w="929005" h="929005">
                <a:moveTo>
                  <a:pt x="580821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21" y="580821"/>
                </a:lnTo>
                <a:lnTo>
                  <a:pt x="580821" y="348005"/>
                </a:lnTo>
                <a:close/>
              </a:path>
              <a:path w="929005" h="929005">
                <a:moveTo>
                  <a:pt x="580821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21" y="232816"/>
                </a:lnTo>
                <a:lnTo>
                  <a:pt x="580821" y="0"/>
                </a:lnTo>
                <a:close/>
              </a:path>
              <a:path w="929005" h="929005">
                <a:moveTo>
                  <a:pt x="928827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27" y="928827"/>
                </a:lnTo>
                <a:lnTo>
                  <a:pt x="928827" y="695998"/>
                </a:lnTo>
                <a:close/>
              </a:path>
              <a:path w="929005" h="929005">
                <a:moveTo>
                  <a:pt x="928827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27" y="580821"/>
                </a:lnTo>
                <a:lnTo>
                  <a:pt x="928827" y="348005"/>
                </a:lnTo>
                <a:close/>
              </a:path>
              <a:path w="929005" h="929005">
                <a:moveTo>
                  <a:pt x="928827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27" y="232816"/>
                </a:lnTo>
                <a:lnTo>
                  <a:pt x="92882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BD0A03-8845-3847-BE72-389E71E6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3036468"/>
            <a:ext cx="9743499" cy="46756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AAC28E-7668-D94C-B4A7-DFE625F3673A}"/>
              </a:ext>
            </a:extLst>
          </p:cNvPr>
          <p:cNvSpPr txBox="1"/>
          <p:nvPr/>
        </p:nvSpPr>
        <p:spPr>
          <a:xfrm>
            <a:off x="10630117" y="3292475"/>
            <a:ext cx="84135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CC3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ПРОБЛЕМНІ ПИТАННЯ РОБОТИ ПРАВОСУДДЯ В ДИСТАНЦІЙНОМУ РЕЖИМІ</a:t>
            </a:r>
            <a:endParaRPr lang="ru-UA" sz="5400" b="1" spc="-150" dirty="0">
              <a:solidFill>
                <a:srgbClr val="FFCC3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41C4EA-3E8C-404A-8C7B-958A2FD97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16213" cy="104916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A5180-0E38-FCC8-B47F-937729477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</p:spPr>
      </p:pic>
      <p:pic>
        <p:nvPicPr>
          <p:cNvPr id="4" name="Рисунок 3" descr="Зображення, що містить Шрифт, знімок екрана, Електрик синій, Графіка&#10;&#10;Автоматично згенерований опис">
            <a:extLst>
              <a:ext uri="{FF2B5EF4-FFF2-40B4-BE49-F238E27FC236}">
                <a16:creationId xmlns:a16="http://schemas.microsoft.com/office/drawing/2014/main" id="{EC216D58-11BD-50C5-91B3-F4A30B5140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10658482"/>
            <a:ext cx="2626775" cy="4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4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2"/>
          <p:cNvSpPr/>
          <p:nvPr/>
        </p:nvSpPr>
        <p:spPr>
          <a:xfrm>
            <a:off x="18648643" y="1237"/>
            <a:ext cx="929005" cy="929005"/>
          </a:xfrm>
          <a:custGeom>
            <a:avLst/>
            <a:gdLst/>
            <a:ahLst/>
            <a:cxnLst/>
            <a:rect l="l" t="t" r="r" b="b"/>
            <a:pathLst>
              <a:path w="929005" h="929005" extrusionOk="0">
                <a:moveTo>
                  <a:pt x="232816" y="695998"/>
                </a:moveTo>
                <a:lnTo>
                  <a:pt x="0" y="695998"/>
                </a:lnTo>
                <a:lnTo>
                  <a:pt x="0" y="928827"/>
                </a:lnTo>
                <a:lnTo>
                  <a:pt x="232816" y="928827"/>
                </a:lnTo>
                <a:lnTo>
                  <a:pt x="232816" y="695998"/>
                </a:lnTo>
                <a:close/>
              </a:path>
              <a:path w="929005" h="929005" extrusionOk="0">
                <a:moveTo>
                  <a:pt x="232816" y="348005"/>
                </a:moveTo>
                <a:lnTo>
                  <a:pt x="0" y="348005"/>
                </a:lnTo>
                <a:lnTo>
                  <a:pt x="0" y="580821"/>
                </a:lnTo>
                <a:lnTo>
                  <a:pt x="232816" y="580821"/>
                </a:lnTo>
                <a:lnTo>
                  <a:pt x="232816" y="348005"/>
                </a:lnTo>
                <a:close/>
              </a:path>
              <a:path w="929005" h="929005" extrusionOk="0">
                <a:moveTo>
                  <a:pt x="232816" y="0"/>
                </a:moveTo>
                <a:lnTo>
                  <a:pt x="0" y="0"/>
                </a:lnTo>
                <a:lnTo>
                  <a:pt x="0" y="232816"/>
                </a:lnTo>
                <a:lnTo>
                  <a:pt x="232816" y="232816"/>
                </a:lnTo>
                <a:lnTo>
                  <a:pt x="232816" y="0"/>
                </a:lnTo>
                <a:close/>
              </a:path>
              <a:path w="929005" h="929005" extrusionOk="0">
                <a:moveTo>
                  <a:pt x="580821" y="695998"/>
                </a:moveTo>
                <a:lnTo>
                  <a:pt x="348005" y="695998"/>
                </a:lnTo>
                <a:lnTo>
                  <a:pt x="348005" y="928827"/>
                </a:lnTo>
                <a:lnTo>
                  <a:pt x="580821" y="928827"/>
                </a:lnTo>
                <a:lnTo>
                  <a:pt x="580821" y="695998"/>
                </a:lnTo>
                <a:close/>
              </a:path>
              <a:path w="929005" h="929005" extrusionOk="0">
                <a:moveTo>
                  <a:pt x="580821" y="348005"/>
                </a:moveTo>
                <a:lnTo>
                  <a:pt x="348005" y="348005"/>
                </a:lnTo>
                <a:lnTo>
                  <a:pt x="348005" y="580821"/>
                </a:lnTo>
                <a:lnTo>
                  <a:pt x="580821" y="580821"/>
                </a:lnTo>
                <a:lnTo>
                  <a:pt x="580821" y="348005"/>
                </a:lnTo>
                <a:close/>
              </a:path>
              <a:path w="929005" h="929005" extrusionOk="0">
                <a:moveTo>
                  <a:pt x="580821" y="0"/>
                </a:moveTo>
                <a:lnTo>
                  <a:pt x="348005" y="0"/>
                </a:lnTo>
                <a:lnTo>
                  <a:pt x="348005" y="232816"/>
                </a:lnTo>
                <a:lnTo>
                  <a:pt x="580821" y="232816"/>
                </a:lnTo>
                <a:lnTo>
                  <a:pt x="580821" y="0"/>
                </a:lnTo>
                <a:close/>
              </a:path>
              <a:path w="929005" h="929005" extrusionOk="0">
                <a:moveTo>
                  <a:pt x="928827" y="695998"/>
                </a:moveTo>
                <a:lnTo>
                  <a:pt x="696010" y="695998"/>
                </a:lnTo>
                <a:lnTo>
                  <a:pt x="696010" y="928827"/>
                </a:lnTo>
                <a:lnTo>
                  <a:pt x="928827" y="928827"/>
                </a:lnTo>
                <a:lnTo>
                  <a:pt x="928827" y="695998"/>
                </a:lnTo>
                <a:close/>
              </a:path>
              <a:path w="929005" h="929005" extrusionOk="0">
                <a:moveTo>
                  <a:pt x="928827" y="348005"/>
                </a:moveTo>
                <a:lnTo>
                  <a:pt x="696010" y="348005"/>
                </a:lnTo>
                <a:lnTo>
                  <a:pt x="696010" y="580821"/>
                </a:lnTo>
                <a:lnTo>
                  <a:pt x="928827" y="580821"/>
                </a:lnTo>
                <a:lnTo>
                  <a:pt x="928827" y="348005"/>
                </a:lnTo>
                <a:close/>
              </a:path>
              <a:path w="929005" h="929005" extrusionOk="0">
                <a:moveTo>
                  <a:pt x="928827" y="0"/>
                </a:moveTo>
                <a:lnTo>
                  <a:pt x="696010" y="0"/>
                </a:lnTo>
                <a:lnTo>
                  <a:pt x="696010" y="232816"/>
                </a:lnTo>
                <a:lnTo>
                  <a:pt x="928827" y="232816"/>
                </a:lnTo>
                <a:lnTo>
                  <a:pt x="928827" y="0"/>
                </a:lnTo>
                <a:close/>
              </a:path>
            </a:pathLst>
          </a:custGeom>
          <a:solidFill>
            <a:srgbClr val="FFCC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2"/>
          <p:cNvSpPr txBox="1"/>
          <p:nvPr/>
        </p:nvSpPr>
        <p:spPr>
          <a:xfrm>
            <a:off x="10711940" y="1453602"/>
            <a:ext cx="7909800" cy="3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 час здійснення дослідження для виявлення тенденцій щодо реалізації права на участь у судовому засіданні в режимі відеоконференції були проаналізовані відмовні рішення судів за період із 2020 року по 2023 рік в адміністративній, господарській та цивільних юрисдикціях, якими учасникам судових проваджень було відмовлено в участі у судових засіданнях в дистанційному режимі за їхніми клопотаннями.</a:t>
            </a:r>
            <a:endParaRPr sz="2400">
              <a:solidFill>
                <a:srgbClr val="16488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88" name="Google Shape;88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848"/>
            <a:ext cx="10819363" cy="10484204"/>
          </a:xfrm>
          <a:prstGeom prst="rect">
            <a:avLst/>
          </a:prstGeom>
          <a:noFill/>
          <a:ln>
            <a:noFill/>
          </a:ln>
        </p:spPr>
      </p:pic>
      <p:sp>
        <p:nvSpPr>
          <p:cNvPr id="889" name="Google Shape;889;p2"/>
          <p:cNvSpPr txBox="1"/>
          <p:nvPr/>
        </p:nvSpPr>
        <p:spPr>
          <a:xfrm>
            <a:off x="10711940" y="5807075"/>
            <a:ext cx="772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Загалом співвідношення кількості ухвал про відмову у проведенні дистанційних слухань у відсотковому відношенні до загальної кількості ухвал суду, прийнятих за результатами розгляду заяв про участь у судовому засіданні в режимі відеоконференції поза межами приміщення суду з використанням власних технічних засобів свідчить про переважне задоволення таких заяв.</a:t>
            </a:r>
            <a:endParaRPr sz="2400">
              <a:solidFill>
                <a:srgbClr val="16488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0" name="Google Shape;890;p2"/>
          <p:cNvPicPr preferRelativeResize="0"/>
          <p:nvPr/>
        </p:nvPicPr>
        <p:blipFill rotWithShape="1">
          <a:blip r:embed="rId3">
            <a:alphaModFix/>
          </a:blip>
          <a:srcRect l="40901"/>
          <a:stretch/>
        </p:blipFill>
        <p:spPr>
          <a:xfrm>
            <a:off x="8223250" y="10482150"/>
            <a:ext cx="11880850" cy="82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2" descr="Зображення, що містить Шрифт, знімок екрана, Електрик синій, Графіка&#10;&#10;Автоматично згенерований опис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050" y="10658482"/>
            <a:ext cx="2626776" cy="484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ГОСПОДАРСЬКОЇ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B7D5EEA0-F7E6-BA48-8E9C-8682DE9C3B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171389"/>
              </p:ext>
            </p:extLst>
          </p:nvPr>
        </p:nvGraphicFramePr>
        <p:xfrm>
          <a:off x="3050719" y="3978275"/>
          <a:ext cx="14002662" cy="6510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8" name="TextBox 207">
            <a:extLst>
              <a:ext uri="{FF2B5EF4-FFF2-40B4-BE49-F238E27FC236}">
                <a16:creationId xmlns:a16="http://schemas.microsoft.com/office/drawing/2014/main" id="{D4223CBC-B32F-7348-B2FB-382349DE4DDC}"/>
              </a:ext>
            </a:extLst>
          </p:cNvPr>
          <p:cNvSpPr txBox="1"/>
          <p:nvPr/>
        </p:nvSpPr>
        <p:spPr>
          <a:xfrm>
            <a:off x="6060888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3,70%</a:t>
            </a:r>
            <a:endParaRPr lang="ru-UA" sz="1600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8B10820-819C-0C46-83A7-D226EFBE1FAE}"/>
              </a:ext>
            </a:extLst>
          </p:cNvPr>
          <p:cNvSpPr txBox="1"/>
          <p:nvPr/>
        </p:nvSpPr>
        <p:spPr>
          <a:xfrm>
            <a:off x="8480749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,90%</a:t>
            </a:r>
            <a:endParaRPr lang="ru-UA" sz="1600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8576F6B2-9C6C-5E4A-BEAD-3E938EC925FF}"/>
              </a:ext>
            </a:extLst>
          </p:cNvPr>
          <p:cNvSpPr txBox="1"/>
          <p:nvPr/>
        </p:nvSpPr>
        <p:spPr>
          <a:xfrm>
            <a:off x="10890250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,35%</a:t>
            </a:r>
            <a:endParaRPr lang="ru-UA" sz="1600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F9A4C85F-44BF-1448-A0A8-558389F5DB6A}"/>
              </a:ext>
            </a:extLst>
          </p:cNvPr>
          <p:cNvSpPr txBox="1"/>
          <p:nvPr/>
        </p:nvSpPr>
        <p:spPr>
          <a:xfrm>
            <a:off x="13205149" y="4249321"/>
            <a:ext cx="1242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1,21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4123849-BE4F-1B11-A18D-47BADA485172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6" name="object 195">
            <a:extLst>
              <a:ext uri="{FF2B5EF4-FFF2-40B4-BE49-F238E27FC236}">
                <a16:creationId xmlns:a16="http://schemas.microsoft.com/office/drawing/2014/main" id="{67D8F002-098F-D291-C3FD-6917ECB5057F}"/>
              </a:ext>
            </a:extLst>
          </p:cNvPr>
          <p:cNvSpPr/>
          <p:nvPr/>
        </p:nvSpPr>
        <p:spPr>
          <a:xfrm>
            <a:off x="2997359" y="1057559"/>
            <a:ext cx="14118847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668FF9D1-0E29-4283-14DC-733B37EA7A69}"/>
              </a:ext>
            </a:extLst>
          </p:cNvPr>
          <p:cNvSpPr txBox="1"/>
          <p:nvPr/>
        </p:nvSpPr>
        <p:spPr>
          <a:xfrm>
            <a:off x="3021906" y="1154410"/>
            <a:ext cx="1406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Проблемні питання </a:t>
            </a:r>
            <a:r>
              <a:rPr lang="uk-UA" sz="2400" b="1" dirty="0">
                <a:solidFill>
                  <a:srgbClr val="1648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здійснення</a:t>
            </a:r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правосуддя в дистанційному режимі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697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6350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61524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1620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27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6447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6850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91676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06850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91676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700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1829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37003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1829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67156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1982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7156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1982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41773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1426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26599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1927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56753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927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56753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2080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6906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02080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86906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32229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7055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32229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7055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6697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46350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1524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11620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81273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96447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41773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1426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26599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6697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6350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1524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1620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8127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96447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76697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350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61524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1620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8127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96447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06850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06850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91676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6850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676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70033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003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1829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7003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21829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67156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67156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51982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67156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1982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41773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1426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26599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41773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1426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26599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1927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927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56753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71927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56753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020802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02080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86906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02080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86906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32229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32229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17055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32229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17055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76697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61524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116206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96447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41773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50378" y="1169661"/>
            <a:ext cx="148590" cy="233045"/>
          </a:xfrm>
          <a:custGeom>
            <a:avLst/>
            <a:gdLst/>
            <a:ahLst/>
            <a:cxnLst/>
            <a:rect l="l" t="t" r="r" b="b"/>
            <a:pathLst>
              <a:path w="148590" h="233044">
                <a:moveTo>
                  <a:pt x="0" y="232823"/>
                </a:moveTo>
                <a:lnTo>
                  <a:pt x="148443" y="232823"/>
                </a:lnTo>
                <a:lnTo>
                  <a:pt x="148443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41702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1135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65291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76625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627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1452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71855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56682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71855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56682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0200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86834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02008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6834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21613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6987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21613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6987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067787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64314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4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6050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69326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17589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369326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17589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6708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1911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67085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19118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234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2060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972342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20605" y="0"/>
            <a:ext cx="233045" cy="6350"/>
          </a:xfrm>
          <a:custGeom>
            <a:avLst/>
            <a:gdLst/>
            <a:ahLst/>
            <a:cxnLst/>
            <a:rect l="l" t="t" r="r" b="b"/>
            <a:pathLst>
              <a:path w="233045" h="6350">
                <a:moveTo>
                  <a:pt x="0" y="0"/>
                </a:moveTo>
                <a:lnTo>
                  <a:pt x="232823" y="0"/>
                </a:lnTo>
                <a:lnTo>
                  <a:pt x="232823" y="6154"/>
                </a:lnTo>
                <a:lnTo>
                  <a:pt x="0" y="6154"/>
                </a:lnTo>
                <a:lnTo>
                  <a:pt x="0" y="0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41702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11355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65291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766258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462785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14522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67787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64314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916050" y="122572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1702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35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265291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76625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4627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1452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1702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135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265291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76625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4627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61452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56682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1855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56682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71855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56682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6834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008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6834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008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6834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9877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321613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6987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321613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6987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67787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764314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916050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67787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764314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916050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217589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69326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217589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69326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17589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9118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67085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19118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7085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19118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2060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972342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820605" y="820420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972342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820605" y="471189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11355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265291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62785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14522" y="1169661"/>
            <a:ext cx="139700" cy="233045"/>
          </a:xfrm>
          <a:custGeom>
            <a:avLst/>
            <a:gdLst/>
            <a:ahLst/>
            <a:cxnLst/>
            <a:rect l="l" t="t" r="r" b="b"/>
            <a:pathLst>
              <a:path w="139700" h="233044">
                <a:moveTo>
                  <a:pt x="0" y="232823"/>
                </a:moveTo>
                <a:lnTo>
                  <a:pt x="139198" y="232823"/>
                </a:lnTo>
                <a:lnTo>
                  <a:pt x="139198" y="0"/>
                </a:lnTo>
                <a:lnTo>
                  <a:pt x="0" y="0"/>
                </a:lnTo>
                <a:lnTo>
                  <a:pt x="0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764314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4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16050" y="116966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4">
                <a:moveTo>
                  <a:pt x="232823" y="232823"/>
                </a:moveTo>
                <a:lnTo>
                  <a:pt x="232823" y="0"/>
                </a:lnTo>
                <a:lnTo>
                  <a:pt x="0" y="0"/>
                </a:lnTo>
                <a:lnTo>
                  <a:pt x="0" y="232823"/>
                </a:lnTo>
                <a:lnTo>
                  <a:pt x="232823" y="232823"/>
                </a:lnTo>
                <a:close/>
              </a:path>
            </a:pathLst>
          </a:custGeom>
          <a:solidFill>
            <a:srgbClr val="244685">
              <a:alpha val="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6685C4F-A659-B948-B185-8B9DC57CB79E}"/>
              </a:ext>
            </a:extLst>
          </p:cNvPr>
          <p:cNvSpPr txBox="1"/>
          <p:nvPr/>
        </p:nvSpPr>
        <p:spPr>
          <a:xfrm>
            <a:off x="5656348" y="1920875"/>
            <a:ext cx="879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СУДИ АДМІНІСТРАТИВНОЇ ЮРИСДИКЦІЇ</a:t>
            </a:r>
            <a:endParaRPr lang="ru-UA" sz="3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02" name="Объект 5">
            <a:extLst>
              <a:ext uri="{FF2B5EF4-FFF2-40B4-BE49-F238E27FC236}">
                <a16:creationId xmlns:a16="http://schemas.microsoft.com/office/drawing/2014/main" id="{C439B0FE-A6E1-3D4C-A8A7-495D3F691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70912"/>
              </p:ext>
            </p:extLst>
          </p:nvPr>
        </p:nvGraphicFramePr>
        <p:xfrm>
          <a:off x="3050719" y="3978275"/>
          <a:ext cx="14002662" cy="64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255CB869-C856-B443-A8A8-97B451B4F4BA}"/>
              </a:ext>
            </a:extLst>
          </p:cNvPr>
          <p:cNvSpPr txBox="1"/>
          <p:nvPr/>
        </p:nvSpPr>
        <p:spPr>
          <a:xfrm>
            <a:off x="6060888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6,79%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E15A5A4-533B-8447-8B40-61FDD0D4728F}"/>
              </a:ext>
            </a:extLst>
          </p:cNvPr>
          <p:cNvSpPr txBox="1"/>
          <p:nvPr/>
        </p:nvSpPr>
        <p:spPr>
          <a:xfrm>
            <a:off x="8480749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5,20%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D20F017-29AF-DD4F-A241-BB42BD170A49}"/>
              </a:ext>
            </a:extLst>
          </p:cNvPr>
          <p:cNvSpPr txBox="1"/>
          <p:nvPr/>
        </p:nvSpPr>
        <p:spPr>
          <a:xfrm>
            <a:off x="10890250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4,05%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27DCA36-7E28-D94C-8D25-21AC0CDDBC3A}"/>
              </a:ext>
            </a:extLst>
          </p:cNvPr>
          <p:cNvSpPr txBox="1"/>
          <p:nvPr/>
        </p:nvSpPr>
        <p:spPr>
          <a:xfrm>
            <a:off x="13205149" y="4249321"/>
            <a:ext cx="96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4,02</a:t>
            </a:r>
            <a:r>
              <a:rPr lang="ru-RU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UA" sz="16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47D162AE-91FA-BCA8-C187-11EB6D0DCD73}"/>
              </a:ext>
            </a:extLst>
          </p:cNvPr>
          <p:cNvSpPr txBox="1"/>
          <p:nvPr/>
        </p:nvSpPr>
        <p:spPr>
          <a:xfrm>
            <a:off x="6919217" y="3380343"/>
            <a:ext cx="630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ЗАГАЛЬНА КІЛЬКІСТЬ УХВАЛ СУДУ</a:t>
            </a:r>
            <a:endParaRPr lang="ru-UA" b="1" spc="-15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8" name="object 195">
            <a:extLst>
              <a:ext uri="{FF2B5EF4-FFF2-40B4-BE49-F238E27FC236}">
                <a16:creationId xmlns:a16="http://schemas.microsoft.com/office/drawing/2014/main" id="{168599BE-36A9-3259-8595-3E8235D23492}"/>
              </a:ext>
            </a:extLst>
          </p:cNvPr>
          <p:cNvSpPr/>
          <p:nvPr/>
        </p:nvSpPr>
        <p:spPr>
          <a:xfrm>
            <a:off x="2997359" y="1057559"/>
            <a:ext cx="14118847" cy="628650"/>
          </a:xfrm>
          <a:custGeom>
            <a:avLst/>
            <a:gdLst/>
            <a:ahLst/>
            <a:cxnLst/>
            <a:rect l="l" t="t" r="r" b="b"/>
            <a:pathLst>
              <a:path w="6597015" h="628650">
                <a:moveTo>
                  <a:pt x="6596657" y="0"/>
                </a:moveTo>
                <a:lnTo>
                  <a:pt x="0" y="0"/>
                </a:lnTo>
                <a:lnTo>
                  <a:pt x="0" y="628253"/>
                </a:lnTo>
                <a:lnTo>
                  <a:pt x="6596657" y="628253"/>
                </a:lnTo>
                <a:lnTo>
                  <a:pt x="6596657" y="0"/>
                </a:lnTo>
                <a:close/>
              </a:path>
            </a:pathLst>
          </a:custGeom>
          <a:solidFill>
            <a:srgbClr val="FFC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35D2399-43A5-EA83-BA58-B8CA4750A2C4}"/>
              </a:ext>
            </a:extLst>
          </p:cNvPr>
          <p:cNvSpPr txBox="1"/>
          <p:nvPr/>
        </p:nvSpPr>
        <p:spPr>
          <a:xfrm>
            <a:off x="3021906" y="1154410"/>
            <a:ext cx="1406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Проблемні питання </a:t>
            </a:r>
            <a:r>
              <a:rPr lang="uk-UA" sz="2400" b="1" dirty="0">
                <a:solidFill>
                  <a:srgbClr val="1648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здійснення</a:t>
            </a:r>
            <a:r>
              <a:rPr lang="uk-UA" sz="2400" b="1" dirty="0">
                <a:solidFill>
                  <a:srgbClr val="16488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правосуддя в дистанційному режимі</a:t>
            </a:r>
            <a:endParaRPr lang="uk-UA" sz="2400" b="1" spc="-150" dirty="0">
              <a:solidFill>
                <a:srgbClr val="1648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2" grpId="0">
        <p:bldSub>
          <a:bldChart bld="category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Y_IGNORE_UCW" val="true"/>
  <p:tag name="PPT/SLIDES/SLIDE2.XML" val="1457453343"/>
  <p:tag name="PPT/SLIDES/SLIDE8.XML" val="4114360046"/>
  <p:tag name="PPT/SLIDES/SLIDE1.XML" val="3702294317"/>
  <p:tag name="PPT/SLIDES/SLIDE3.XML" val="2180690766"/>
  <p:tag name="PPT/SLIDES/SLIDE4.XML" val="1651932067"/>
  <p:tag name="PPT/SLIDES/SLIDE5.XML" val="3480385027"/>
  <p:tag name="PPT/SLIDES/SLIDE6.XML" val="611128453"/>
  <p:tag name="PPT/SLIDES/SLIDE7.XML" val="1267147690"/>
  <p:tag name="PPT/SLIDES/SLIDE9.XML" val="710695115"/>
  <p:tag name="PPT/SLIDES/SLIDE10.XML" val="2944020535"/>
  <p:tag name="PPT/SLIDES/SLIDE11.XML" val="4059494324"/>
  <p:tag name="PPT/SLIDES/SLIDE12.XML" val="3963591771"/>
  <p:tag name="PPT/SLIDES/SLIDE13.XML" val="2367825412"/>
  <p:tag name="PPT/SLIDES/SLIDE14.XML" val="4276495786"/>
  <p:tag name="PPT/SLIDES/SLIDE15.XML" val="2865237484"/>
  <p:tag name="PPT/SLIDES/SLIDE16.XML" val="4012884868"/>
  <p:tag name="PPT/SLIDES/SLIDE17.XML" val="2725161731"/>
  <p:tag name="PPT/SLIDES/SLIDE18.XML" val="3527992184"/>
  <p:tag name="PPT/SLIDES/SLIDE19.XML" val="2438952278"/>
  <p:tag name="PPT/SLIDES/SLIDE20.XML" val="2268042682"/>
  <p:tag name="PPT/SLIDES/SLIDE21.XML" val="1225653210"/>
  <p:tag name="PPT/SLIDES/SLIDE22.XML" val="2021491209"/>
  <p:tag name="PPT/SLIDES/SLIDE23.XML" val="3363059005"/>
  <p:tag name="PPT/SLIDES/SLIDE24.XML" val="4264625651"/>
  <p:tag name="PPT/SLIDES/SLIDE25.XML" val="1476813537"/>
  <p:tag name="PPT/SLIDES/SLIDE26.XML" val="2520710243"/>
  <p:tag name="PPT/SLIDES/SLIDE27.XML" val="2412027909"/>
  <p:tag name="PPT/SLIDES/SLIDE28.XML" val="1173217762"/>
  <p:tag name="PPT/SLIDES/SLIDE29.XML" val="592542815"/>
  <p:tag name="PPT/SLIDES/SLIDE30.XML" val="90137494"/>
  <p:tag name="PPT/SLIDES/SLIDE31.XML" val="3032521181"/>
  <p:tag name="PPT/SLIDES/SLIDE32.XML" val="1554079608"/>
  <p:tag name="PPT/SLIDES/SLIDE33.XML" val="1777751551"/>
  <p:tag name="PPT/SLIDES/SLIDE34.XML" val="1567130150"/>
  <p:tag name="PPT/SLIDES/SLIDE35.XML" val="777222205"/>
  <p:tag name="PPT/SLIDES/SLIDE36.XML" val="445659780"/>
  <p:tag name="PPT/SLIDES/SLIDE37.XML" val="2015996516"/>
  <p:tag name="PPT/SLIDES/SLIDE38.XML" val="2975178973"/>
  <p:tag name="PPT/SLIDES/SLIDE39.XML" val="1360787780"/>
  <p:tag name="PPT/SLIDES/SLIDE40.XML" val="3423624527"/>
  <p:tag name="PPT/SLIDES/SLIDE41.XML" val="4216720399"/>
  <p:tag name="PPT/SLIDES/SLIDE42.XML" val="3531281749"/>
  <p:tag name="PPT/SLIDES/SLIDE43.XML" val="1040836111"/>
  <p:tag name="PPT/SLIDES/SLIDE44.XML" val="1014487309"/>
  <p:tag name="PPT/SLIDEMASTERS/SLIDEMASTER1.XML" val="2334062982"/>
  <p:tag name="PPT/SLIDELAYOUTS/SLIDELAYOUT4.XML" val="1182371001"/>
  <p:tag name="PPT/SLIDELAYOUTS/SLIDELAYOUT5.XML" val="1359445879"/>
  <p:tag name="PPT/SLIDELAYOUTS/SLIDELAYOUT1.XML" val="1249565733"/>
  <p:tag name="PPT/SLIDELAYOUTS/SLIDELAYOUT2.XML" val="2230160477"/>
  <p:tag name="PPT/SLIDELAYOUTS/SLIDELAYOUT3.XML" val="2769088721"/>
  <p:tag name="PPT/THEME/THEME1.XML" val="956944377"/>
  <p:tag name="PPT/MEDIA/IMAGE1.PNG" val="2676054477"/>
  <p:tag name="PPT/MEDIA/IMAGE2.PNG" val="2371749086"/>
  <p:tag name="PPT/THEME/THEME2.XML" val="2662361546"/>
  <p:tag name="PPT/MEDIA/IMAGE3.PNG" val="2630129886"/>
  <p:tag name="PPT/MEDIA/IMAGE4.PNG" val="2573268349"/>
  <p:tag name="PPT/MEDIA/IMAGE5.PNG" val="3792828446"/>
  <p:tag name="PPT/MEDIA/IMAGE6.PNG" val="4001741040"/>
  <p:tag name="PPT/CHARTS/CHART1.XML" val="3474288229"/>
  <p:tag name="PPT/CHARTS/STYLE1.XML" val="327804494"/>
  <p:tag name="PPT/CHARTS/COLORS1.XML" val="1086266905"/>
  <p:tag name="PPT/CHARTS/CHART2.XML" val="3902964775"/>
  <p:tag name="PPT/CHARTS/STYLE2.XML" val="327804494"/>
  <p:tag name="PPT/CHARTS/COLORS2.XML" val="1086266905"/>
  <p:tag name="PPT/CHARTS/CHART3.XML" val="2142219443"/>
  <p:tag name="PPT/CHARTS/STYLE3.XML" val="327804494"/>
  <p:tag name="PPT/CHARTS/COLORS3.XML" val="1086266905"/>
  <p:tag name="PPT/MEDIA/IMAGE7.PNG" val="1768559684"/>
  <p:tag name="PPT/MEDIA/IMAGE8.PNG" val="936813855"/>
  <p:tag name="PPT/MEDIA/IMAGE9.PNG" val="1399645731"/>
  <p:tag name="PPT/CHARTS/CHART4.XML" val="3427327009"/>
  <p:tag name="PPT/CHARTS/STYLE4.XML" val="290161590"/>
  <p:tag name="PPT/CHARTS/COLORS4.XML" val="2829521948"/>
  <p:tag name="PPT/CHARTS/CHART5.XML" val="2863688985"/>
  <p:tag name="PPT/CHARTS/STYLE5.XML" val="290161590"/>
  <p:tag name="PPT/CHARTS/COLORS5.XML" val="2829521948"/>
  <p:tag name="PPT/CHARTS/CHART6.XML" val="12368822"/>
  <p:tag name="PPT/CHARTS/STYLE6.XML" val="290161590"/>
  <p:tag name="PPT/CHARTS/COLORS6.XML" val="2829521948"/>
  <p:tag name="PPT/MEDIA/IMAGE10.PNG" val="906725930"/>
  <p:tag name="PPT/MEDIA/IMAGE11.PNG" val="3443240300"/>
  <p:tag name="PPT/MEDIA/IMAGE12.PNG" val="4166305634"/>
  <p:tag name="PPT/CHARTS/CHART7.XML" val="348506724"/>
  <p:tag name="PPT/CHARTS/STYLE7.XML" val="290161590"/>
  <p:tag name="PPT/CHARTS/COLORS7.XML" val="2829521948"/>
  <p:tag name="PPT/CHARTS/CHART8.XML" val="1056040021"/>
  <p:tag name="PPT/CHARTS/STYLE8.XML" val="290161590"/>
  <p:tag name="PPT/CHARTS/COLORS8.XML" val="2829521948"/>
  <p:tag name="PPT/CHARTS/CHART9.XML" val="3272159636"/>
  <p:tag name="PPT/CHARTS/STYLE9.XML" val="290161590"/>
  <p:tag name="PPT/CHARTS/COLORS9.XML" val="2829521948"/>
  <p:tag name="PPT/MEDIA/IMAGE13.PNG" val="3014650813"/>
  <p:tag name="PPT/CHARTS/CHART10.XML" val="620321110"/>
  <p:tag name="PPT/CHARTS/STYLE10.XML" val="290161590"/>
  <p:tag name="PPT/CHARTS/COLORS10.XML" val="2829521948"/>
  <p:tag name="PPT/CHARTS/CHART11.XML" val="2958960341"/>
  <p:tag name="PPT/CHARTS/STYLE11.XML" val="290161590"/>
  <p:tag name="PPT/CHARTS/COLORS11.XML" val="2829521948"/>
  <p:tag name="PPT/CHARTS/STYLE12.XML" val="290161590"/>
  <p:tag name="PPT/MEDIA/IMAGE14.PNG" val="2572382763"/>
  <p:tag name="PPT/CHARTS/CHART13.XML" val="1863434352"/>
  <p:tag name="PPT/CHARTS/STYLE13.XML" val="290161590"/>
  <p:tag name="PPT/CHARTS/COLORS13.XML" val="2829521948"/>
  <p:tag name="PPT/CHARTS/CHART14.XML" val="2074806105"/>
  <p:tag name="PPT/CHARTS/STYLE14.XML" val="290161590"/>
  <p:tag name="PPT/CHARTS/COLORS14.XML" val="2829521948"/>
  <p:tag name="PPT/CHARTS/CHART15.XML" val="1605682452"/>
  <p:tag name="PPT/CHARTS/CHART12.XML" val="1447561239"/>
  <p:tag name="PPT/CHARTS/STYLE15.XML" val="290161590"/>
  <p:tag name="PPT/CHARTS/COLORS15.XML" val="2829521948"/>
  <p:tag name="PPT/MEDIA/IMAGE15.PNG" val="1517316672"/>
  <p:tag name="PPT/CHARTS/CHART16.XML" val="3946182210"/>
  <p:tag name="PPT/CHARTS/STYLE16.XML" val="290161590"/>
  <p:tag name="PPT/CHARTS/COLORS16.XML" val="2829521948"/>
  <p:tag name="PPT/CHARTS/CHART17.XML" val="1098777957"/>
  <p:tag name="PPT/CHARTS/STYLE17.XML" val="290161590"/>
  <p:tag name="PPT/CHARTS/COLORS17.XML" val="2829521948"/>
  <p:tag name="PPT/CHARTS/CHART18.XML" val="2682601883"/>
  <p:tag name="PPT/CHARTS/STYLE18.XML" val="290161590"/>
  <p:tag name="PPT/CHARTS/COLORS18.XML" val="2829521948"/>
  <p:tag name="PPT/MEDIA/IMAGE16.PNG" val="3818794695"/>
  <p:tag name="PPT/MEDIA/IMAGE17.PNG" val="1639769928"/>
  <p:tag name="PPT/MEDIA/IMAGE18.PNG" val="2899487622"/>
  <p:tag name="PPT/MEDIA/IMAGE19.PNG" val="1999145792"/>
  <p:tag name="PPT/MEDIA/IMAGE20.PNG" val="1532647868"/>
  <p:tag name="PPT/MEDIA/IMAGE21.PNG" val="949805335"/>
  <p:tag name="PPT/MEDIA/IMAGE22.PNG" val="1149166229"/>
  <p:tag name="PPT/MEDIA/IMAGE23.PNG" val="4039256027"/>
  <p:tag name="PPT/MEDIA/IMAGE24.PNG" val="3245016740"/>
  <p:tag name="PPT/MEDIA/IMAGE25.PNG" val="2758750422"/>
  <p:tag name="PPT/MEDIA/IMAGE26.PNG" val="1632551032"/>
  <p:tag name="PPT/MEDIA/IMAGE27.PNG" val="1554438100"/>
  <p:tag name="PPT/CHARTS/COLORS12.XML" val="2829521948"/>
  <p:tag name="PPT/MEDIA/IMAGE28.PNG" val="1133988268"/>
  <p:tag name="PPT/MEDIA/IMAGE29.PNG" val="1052718403"/>
  <p:tag name="PPT/MEDIA/IMAGE30.PNG" val="399970351"/>
  <p:tag name="PPT/MEDIA/IMAGE31.PNG" val="2352983659"/>
  <p:tag name="PPT/NOTESMASTERS/NOTESMASTER1.XML" val="3848539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1120</Words>
  <Application>Microsoft Office PowerPoint</Application>
  <PresentationFormat>Довільний</PresentationFormat>
  <Paragraphs>164</Paragraphs>
  <Slides>31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Calibri</vt:lpstr>
      <vt:lpstr>Finlandica</vt:lpstr>
      <vt:lpstr>Verdana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Елена Фонова</dc:creator>
  <cp:lastModifiedBy>Елена Фонова</cp:lastModifiedBy>
  <cp:revision>9</cp:revision>
  <dcterms:modified xsi:type="dcterms:W3CDTF">2024-12-04T00:59:30Z</dcterms:modified>
</cp:coreProperties>
</file>