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81" r:id="rId3"/>
    <p:sldId id="280" r:id="rId4"/>
    <p:sldId id="282" r:id="rId5"/>
    <p:sldId id="276" r:id="rId6"/>
    <p:sldId id="274" r:id="rId7"/>
    <p:sldId id="277" r:id="rId8"/>
    <p:sldId id="279" r:id="rId9"/>
    <p:sldId id="275" r:id="rId10"/>
    <p:sldId id="278" r:id="rId11"/>
    <p:sldId id="283" r:id="rId12"/>
    <p:sldId id="284" r:id="rId13"/>
    <p:sldId id="285" r:id="rId14"/>
    <p:sldId id="272"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70" userDrawn="1">
          <p15:clr>
            <a:srgbClr val="A4A3A4"/>
          </p15:clr>
        </p15:guide>
        <p15:guide id="2" orient="horz" pos="3929" userDrawn="1">
          <p15:clr>
            <a:srgbClr val="A4A3A4"/>
          </p15:clr>
        </p15:guide>
        <p15:guide id="3" orient="horz" pos="368" userDrawn="1">
          <p15:clr>
            <a:srgbClr val="A4A3A4"/>
          </p15:clr>
        </p15:guide>
        <p15:guide id="4" pos="731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Вершняк Ангеліна Геннадіївна" initials="ВАГ" lastIdx="2" clrIdx="0">
    <p:extLst>
      <p:ext uri="{19B8F6BF-5375-455C-9EA6-DF929625EA0E}">
        <p15:presenceInfo xmlns:p15="http://schemas.microsoft.com/office/powerpoint/2012/main" userId="S-1-5-21-1338016715-1461542558-604650771-51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949"/>
    <a:srgbClr val="0059AA"/>
    <a:srgbClr val="F0E8E3"/>
    <a:srgbClr val="32BCAD"/>
    <a:srgbClr val="E6E6E6"/>
    <a:srgbClr val="FCD700"/>
    <a:srgbClr val="008FD5"/>
    <a:srgbClr val="00274E"/>
    <a:srgbClr val="5B9BD5"/>
    <a:srgbClr val="004D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67"/>
      </p:cViewPr>
      <p:guideLst>
        <p:guide pos="370"/>
        <p:guide orient="horz" pos="3929"/>
        <p:guide orient="horz" pos="368"/>
        <p:guide pos="7310"/>
      </p:guideLst>
    </p:cSldViewPr>
  </p:slideViewPr>
  <p:notesTextViewPr>
    <p:cViewPr>
      <p:scale>
        <a:sx n="1" d="1"/>
        <a:sy n="1" d="1"/>
      </p:scale>
      <p:origin x="0" y="0"/>
    </p:cViewPr>
  </p:notesTextViewPr>
  <p:notesViewPr>
    <p:cSldViewPr snapToGrid="0" showGuides="1">
      <p:cViewPr varScale="1">
        <p:scale>
          <a:sx n="84" d="100"/>
          <a:sy n="84" d="100"/>
        </p:scale>
        <p:origin x="38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6CAF4C-4C14-4B39-AE2C-CE3174191875}" type="datetimeFigureOut">
              <a:rPr lang="uk-UA" smtClean="0"/>
              <a:t>05.12.2024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ABB27-3B0C-4872-B850-1CD37297D886}" type="slidenum">
              <a:rPr lang="uk-UA" smtClean="0"/>
              <a:t>‹№›</a:t>
            </a:fld>
            <a:endParaRPr lang="uk-UA"/>
          </a:p>
        </p:txBody>
      </p:sp>
    </p:spTree>
    <p:extLst>
      <p:ext uri="{BB962C8B-B14F-4D97-AF65-F5344CB8AC3E}">
        <p14:creationId xmlns:p14="http://schemas.microsoft.com/office/powerpoint/2010/main" val="3165660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DB2ABB27-3B0C-4872-B850-1CD37297D886}" type="slidenum">
              <a:rPr lang="uk-UA" smtClean="0"/>
              <a:t>1</a:t>
            </a:fld>
            <a:endParaRPr lang="uk-UA"/>
          </a:p>
        </p:txBody>
      </p:sp>
    </p:spTree>
    <p:extLst>
      <p:ext uri="{BB962C8B-B14F-4D97-AF65-F5344CB8AC3E}">
        <p14:creationId xmlns:p14="http://schemas.microsoft.com/office/powerpoint/2010/main" val="646812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8413F1AB-D55F-4FA8-8DCE-B4BF109E5ABB}" type="datetimeFigureOut">
              <a:rPr lang="en-US" smtClean="0"/>
              <a:t>12/5/2024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2994536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8413F1AB-D55F-4FA8-8DCE-B4BF109E5ABB}" type="datetimeFigureOut">
              <a:rPr lang="en-US" smtClean="0"/>
              <a:t>12/5/2024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197293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8413F1AB-D55F-4FA8-8DCE-B4BF109E5ABB}" type="datetimeFigureOut">
              <a:rPr lang="en-US" smtClean="0"/>
              <a:t>12/5/2024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3811435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 Слайд з текстом">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8735" y="341784"/>
            <a:ext cx="10363200" cy="535995"/>
          </a:xfrm>
        </p:spPr>
        <p:txBody>
          <a:bodyPr anchor="ctr" anchorCtr="0">
            <a:normAutofit/>
          </a:bodyPr>
          <a:lstStyle>
            <a:lvl1pPr algn="l">
              <a:defRPr sz="3264" b="0" i="0" baseline="0">
                <a:solidFill>
                  <a:srgbClr val="00274E"/>
                </a:solidFill>
                <a:latin typeface="Roboto Condensed Light" charset="0"/>
                <a:ea typeface="Roboto Condensed Light" charset="0"/>
                <a:cs typeface="Roboto Condensed Light" charset="0"/>
              </a:defRPr>
            </a:lvl1pPr>
          </a:lstStyle>
          <a:p>
            <a:r>
              <a:rPr lang="uk-UA" dirty="0"/>
              <a:t>Заголовок слайду</a:t>
            </a:r>
            <a:endParaRPr lang="en-US" dirty="0"/>
          </a:p>
        </p:txBody>
      </p:sp>
      <p:sp>
        <p:nvSpPr>
          <p:cNvPr id="3" name="Subtitle 2"/>
          <p:cNvSpPr>
            <a:spLocks noGrp="1"/>
          </p:cNvSpPr>
          <p:nvPr>
            <p:ph type="subTitle" idx="1" hasCustomPrompt="1"/>
          </p:nvPr>
        </p:nvSpPr>
        <p:spPr>
          <a:xfrm>
            <a:off x="518735" y="1170312"/>
            <a:ext cx="9144001" cy="3270578"/>
          </a:xfrm>
        </p:spPr>
        <p:txBody>
          <a:bodyPr>
            <a:noAutofit/>
          </a:bodyPr>
          <a:lstStyle>
            <a:lvl1pPr marL="0" indent="0" algn="l">
              <a:lnSpc>
                <a:spcPct val="114000"/>
              </a:lnSpc>
              <a:spcBef>
                <a:spcPts val="0"/>
              </a:spcBef>
              <a:buNone/>
              <a:defRPr sz="1632" b="0" i="0">
                <a:latin typeface="Roboto Condensed Light" charset="0"/>
                <a:ea typeface="Roboto Condensed Light" charset="0"/>
                <a:cs typeface="Roboto Condensed Light" charset="0"/>
              </a:defRPr>
            </a:lvl1pPr>
            <a:lvl2pPr marL="457209" indent="0" algn="ctr">
              <a:buNone/>
              <a:defRPr sz="2000"/>
            </a:lvl2pPr>
            <a:lvl3pPr marL="914417" indent="0" algn="ctr">
              <a:buNone/>
              <a:defRPr sz="1800"/>
            </a:lvl3pPr>
            <a:lvl4pPr marL="1371626" indent="0" algn="ctr">
              <a:buNone/>
              <a:defRPr sz="1600"/>
            </a:lvl4pPr>
            <a:lvl5pPr marL="1828835" indent="0" algn="ctr">
              <a:buNone/>
              <a:defRPr sz="1600"/>
            </a:lvl5pPr>
            <a:lvl6pPr marL="2286044" indent="0" algn="ctr">
              <a:buNone/>
              <a:defRPr sz="1600"/>
            </a:lvl6pPr>
            <a:lvl7pPr marL="2743252" indent="0" algn="ctr">
              <a:buNone/>
              <a:defRPr sz="1600"/>
            </a:lvl7pPr>
            <a:lvl8pPr marL="3200461" indent="0" algn="ctr">
              <a:buNone/>
              <a:defRPr sz="1600"/>
            </a:lvl8pPr>
            <a:lvl9pPr marL="3657669" indent="0" algn="ctr">
              <a:buNone/>
              <a:defRPr sz="1600"/>
            </a:lvl9pPr>
          </a:lstStyle>
          <a:p>
            <a:r>
              <a:rPr lang="uk-UA" dirty="0"/>
              <a:t>Але щоб ви зрозуміли, звідки виникає це хибне уявлення людей, цуратись насолоди і вихваляти страждання, я розкрию перед вами всю картину і </a:t>
            </a:r>
            <a:r>
              <a:rPr lang="uk-UA" dirty="0" err="1"/>
              <a:t>роз’ясню</a:t>
            </a:r>
            <a:r>
              <a:rPr lang="uk-UA" dirty="0"/>
              <a:t>, що саме говорив цей чоловік, який відкрив істину, якого я б назвав зодчим щасливого життя. Дійсно, ніхто не відкидає, не зневажає, не уникає насолод тільки через те, що це насолоди, але лише через те, що тих, хто не вміє розумно вдаватися насолоді, осягають великі страждання.</a:t>
            </a:r>
          </a:p>
          <a:p>
            <a:r>
              <a:rPr lang="uk-UA" dirty="0"/>
              <a:t> </a:t>
            </a:r>
          </a:p>
          <a:p>
            <a:r>
              <a:rPr lang="uk-UA" dirty="0"/>
              <a:t>Так само як немає нікого, хто полюбивши, вважав і зажадав би саме страждання тільки за те, що це страждання, а не тому, що інший раз виникають такі обставини, коли страждання і біль приносять якесь і чималу насолоду. </a:t>
            </a:r>
            <a:endParaRPr lang="en-US" dirty="0"/>
          </a:p>
        </p:txBody>
      </p:sp>
      <p:cxnSp>
        <p:nvCxnSpPr>
          <p:cNvPr id="9" name="Straight Connector 8"/>
          <p:cNvCxnSpPr/>
          <p:nvPr userDrawn="1"/>
        </p:nvCxnSpPr>
        <p:spPr>
          <a:xfrm>
            <a:off x="617645" y="6314775"/>
            <a:ext cx="383871" cy="0"/>
          </a:xfrm>
          <a:prstGeom prst="line">
            <a:avLst/>
          </a:prstGeom>
          <a:ln w="14224">
            <a:solidFill>
              <a:srgbClr val="00274E"/>
            </a:solidFill>
          </a:ln>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2035209" y="6040562"/>
            <a:ext cx="6118867" cy="294761"/>
          </a:xfrm>
        </p:spPr>
        <p:txBody>
          <a:bodyPr>
            <a:normAutofit/>
          </a:bodyPr>
          <a:lstStyle>
            <a:lvl1pPr marL="0" indent="0">
              <a:buNone/>
              <a:defRPr sz="1088" b="0" i="0" baseline="0">
                <a:solidFill>
                  <a:srgbClr val="00274E"/>
                </a:solidFill>
                <a:latin typeface="Roboto Condensed Light" charset="0"/>
                <a:ea typeface="Roboto Condensed Light" charset="0"/>
                <a:cs typeface="Roboto Condensed Light" charset="0"/>
              </a:defRPr>
            </a:lvl1pPr>
          </a:lstStyle>
          <a:p>
            <a:pPr lvl="0"/>
            <a:r>
              <a:rPr lang="uk-UA" dirty="0"/>
              <a:t>Заголовок презентації</a:t>
            </a:r>
            <a:endParaRPr lang="en-US" dirty="0"/>
          </a:p>
        </p:txBody>
      </p:sp>
      <p:sp>
        <p:nvSpPr>
          <p:cNvPr id="14" name="Subtitle 2"/>
          <p:cNvSpPr txBox="1">
            <a:spLocks/>
          </p:cNvSpPr>
          <p:nvPr userDrawn="1"/>
        </p:nvSpPr>
        <p:spPr>
          <a:xfrm>
            <a:off x="501746" y="5970198"/>
            <a:ext cx="1321254" cy="365125"/>
          </a:xfrm>
          <a:prstGeom prst="rect">
            <a:avLst/>
          </a:prstGeom>
        </p:spPr>
        <p:txBody>
          <a:bodyPr vert="horz" lIns="82918" tIns="41459" rIns="82918" bIns="41459" rtlCol="0" anchor="ctr" anchorCtr="0">
            <a:noAutofit/>
          </a:bodyPr>
          <a:lstStyle>
            <a:lvl1pPr marL="0" indent="0" algn="l" defTabSz="1008400" rtl="0" eaLnBrk="1" latinLnBrk="0" hangingPunct="1">
              <a:lnSpc>
                <a:spcPct val="114000"/>
              </a:lnSpc>
              <a:spcBef>
                <a:spcPts val="0"/>
              </a:spcBef>
              <a:buFont typeface="Arial" panose="020B0604020202020204" pitchFamily="34" charset="0"/>
              <a:buNone/>
              <a:defRPr sz="1800" b="0" i="0" kern="1200">
                <a:solidFill>
                  <a:schemeClr val="tx1"/>
                </a:solidFill>
                <a:latin typeface="Roboto Condensed Light" charset="0"/>
                <a:ea typeface="Roboto Condensed Light" charset="0"/>
                <a:cs typeface="Roboto Condensed Light" charset="0"/>
              </a:defRPr>
            </a:lvl1pPr>
            <a:lvl2pPr marL="504200" indent="0" algn="ctr" defTabSz="1008400" rtl="0" eaLnBrk="1" latinLnBrk="0" hangingPunct="1">
              <a:lnSpc>
                <a:spcPct val="90000"/>
              </a:lnSpc>
              <a:spcBef>
                <a:spcPts val="551"/>
              </a:spcBef>
              <a:buFont typeface="Arial" panose="020B0604020202020204" pitchFamily="34" charset="0"/>
              <a:buNone/>
              <a:defRPr sz="2206" kern="1200">
                <a:solidFill>
                  <a:schemeClr val="tx1"/>
                </a:solidFill>
                <a:latin typeface="+mn-lt"/>
                <a:ea typeface="+mn-ea"/>
                <a:cs typeface="+mn-cs"/>
              </a:defRPr>
            </a:lvl2pPr>
            <a:lvl3pPr marL="1008400" indent="0" algn="ctr" defTabSz="1008400" rtl="0" eaLnBrk="1" latinLnBrk="0" hangingPunct="1">
              <a:lnSpc>
                <a:spcPct val="90000"/>
              </a:lnSpc>
              <a:spcBef>
                <a:spcPts val="551"/>
              </a:spcBef>
              <a:buFont typeface="Arial" panose="020B0604020202020204" pitchFamily="34" charset="0"/>
              <a:buNone/>
              <a:defRPr sz="1985" kern="1200">
                <a:solidFill>
                  <a:schemeClr val="tx1"/>
                </a:solidFill>
                <a:latin typeface="+mn-lt"/>
                <a:ea typeface="+mn-ea"/>
                <a:cs typeface="+mn-cs"/>
              </a:defRPr>
            </a:lvl3pPr>
            <a:lvl4pPr marL="1512600" indent="0" algn="ctr" defTabSz="1008400"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6801" indent="0" algn="ctr" defTabSz="1008400"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21001" indent="0" algn="ctr" defTabSz="1008400"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5201" indent="0" algn="ctr" defTabSz="1008400"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9401" indent="0" algn="ctr" defTabSz="1008400"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3601" indent="0" algn="ctr" defTabSz="1008400"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r>
              <a:rPr lang="uk-UA" sz="1088" dirty="0">
                <a:solidFill>
                  <a:srgbClr val="00274E"/>
                </a:solidFill>
              </a:rPr>
              <a:t>Верховний Суд</a:t>
            </a:r>
            <a:endParaRPr lang="en-US" sz="1088" dirty="0">
              <a:solidFill>
                <a:srgbClr val="00274E"/>
              </a:solidFill>
            </a:endParaRPr>
          </a:p>
        </p:txBody>
      </p:sp>
      <p:sp>
        <p:nvSpPr>
          <p:cNvPr id="22" name="Slide Number Placeholder 5"/>
          <p:cNvSpPr>
            <a:spLocks noGrp="1"/>
          </p:cNvSpPr>
          <p:nvPr>
            <p:ph type="sldNum" sz="quarter" idx="12"/>
          </p:nvPr>
        </p:nvSpPr>
        <p:spPr>
          <a:xfrm>
            <a:off x="8963678" y="5957942"/>
            <a:ext cx="2743201" cy="365125"/>
          </a:xfrm>
        </p:spPr>
        <p:txBody>
          <a:bodyPr/>
          <a:lstStyle>
            <a:lvl1pPr>
              <a:defRPr sz="1088" b="0" i="0">
                <a:solidFill>
                  <a:srgbClr val="00274E"/>
                </a:solidFill>
                <a:latin typeface="Roboto Condensed Light" charset="0"/>
                <a:ea typeface="Roboto Condensed Light" charset="0"/>
                <a:cs typeface="Roboto Condensed Light" charset="0"/>
              </a:defRPr>
            </a:lvl1pPr>
          </a:lstStyle>
          <a:p>
            <a:fld id="{E31F88C0-7908-8242-B816-1B240D45A7D7}" type="slidenum">
              <a:rPr lang="en-US" smtClean="0"/>
              <a:pPr/>
              <a:t>‹№›</a:t>
            </a:fld>
            <a:endParaRPr lang="en-US" dirty="0"/>
          </a:p>
        </p:txBody>
      </p:sp>
    </p:spTree>
    <p:extLst>
      <p:ext uri="{BB962C8B-B14F-4D97-AF65-F5344CB8AC3E}">
        <p14:creationId xmlns:p14="http://schemas.microsoft.com/office/powerpoint/2010/main" val="3885429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8413F1AB-D55F-4FA8-8DCE-B4BF109E5ABB}" type="datetimeFigureOut">
              <a:rPr lang="en-US" smtClean="0"/>
              <a:t>12/5/2024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3924308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8413F1AB-D55F-4FA8-8DCE-B4BF109E5ABB}" type="datetimeFigureOut">
              <a:rPr lang="en-US" smtClean="0"/>
              <a:t>12/5/2024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256265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8413F1AB-D55F-4FA8-8DCE-B4BF109E5ABB}" type="datetimeFigureOut">
              <a:rPr lang="en-US" smtClean="0"/>
              <a:t>12/5/2024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4105161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8413F1AB-D55F-4FA8-8DCE-B4BF109E5ABB}" type="datetimeFigureOut">
              <a:rPr lang="en-US" smtClean="0"/>
              <a:t>12/5/2024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248354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8413F1AB-D55F-4FA8-8DCE-B4BF109E5ABB}" type="datetimeFigureOut">
              <a:rPr lang="en-US" smtClean="0"/>
              <a:t>12/5/2024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938745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413F1AB-D55F-4FA8-8DCE-B4BF109E5ABB}" type="datetimeFigureOut">
              <a:rPr lang="en-US" smtClean="0"/>
              <a:t>12/5/2024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144317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8413F1AB-D55F-4FA8-8DCE-B4BF109E5ABB}" type="datetimeFigureOut">
              <a:rPr lang="en-US" smtClean="0"/>
              <a:t>12/5/2024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784691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8413F1AB-D55F-4FA8-8DCE-B4BF109E5ABB}" type="datetimeFigureOut">
              <a:rPr lang="en-US" smtClean="0"/>
              <a:t>12/5/2024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27E676C-3C3F-4D0F-96E9-C9CBD3B5703D}" type="slidenum">
              <a:rPr lang="en-US" smtClean="0"/>
              <a:t>‹№›</a:t>
            </a:fld>
            <a:endParaRPr lang="en-US"/>
          </a:p>
        </p:txBody>
      </p:sp>
    </p:spTree>
    <p:extLst>
      <p:ext uri="{BB962C8B-B14F-4D97-AF65-F5344CB8AC3E}">
        <p14:creationId xmlns:p14="http://schemas.microsoft.com/office/powerpoint/2010/main" val="2190833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E8E3"/>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3F1AB-D55F-4FA8-8DCE-B4BF109E5ABB}" type="datetimeFigureOut">
              <a:rPr lang="en-US" smtClean="0"/>
              <a:t>12/5/2024</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E676C-3C3F-4D0F-96E9-C9CBD3B5703D}" type="slidenum">
              <a:rPr lang="en-US" smtClean="0"/>
              <a:t>‹№›</a:t>
            </a:fld>
            <a:endParaRPr lang="en-US"/>
          </a:p>
        </p:txBody>
      </p:sp>
    </p:spTree>
    <p:extLst>
      <p:ext uri="{BB962C8B-B14F-4D97-AF65-F5344CB8AC3E}">
        <p14:creationId xmlns:p14="http://schemas.microsoft.com/office/powerpoint/2010/main" val="4097763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s://reyestr.court.gov.ua/Review/105511631"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s://reyestr.court.gov.ua/Review/104026323"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s://reyestr.court.gov.ua/Review/115858927"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s://reyestr.court.gov.ua/Review/12122842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s://reyestr.court.gov.ua/Review/121660487"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s://reyestr.court.gov.ua/Review/118601114"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reyestr.court.gov.ua/Review/105852859"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s://reyestr.court.gov.ua/Review/120485290"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reyestr.court.gov.ua/Review/112850419"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91363" y="5471299"/>
            <a:ext cx="4787292" cy="909218"/>
          </a:xfrm>
        </p:spPr>
        <p:txBody>
          <a:bodyPr>
            <a:normAutofit fontScale="92500"/>
          </a:bodyPr>
          <a:lstStyle/>
          <a:p>
            <a:pPr algn="l"/>
            <a:r>
              <a:rPr lang="uk-UA" sz="2800" dirty="0">
                <a:solidFill>
                  <a:schemeClr val="bg1"/>
                </a:solidFill>
                <a:latin typeface="Roboto Condensed Light" panose="02000000000000000000" pitchFamily="2" charset="0"/>
                <a:ea typeface="Roboto Condensed Light" panose="02000000000000000000" pitchFamily="2" charset="0"/>
              </a:rPr>
              <a:t>Ольга </a:t>
            </a:r>
            <a:r>
              <a:rPr lang="uk-UA" sz="2800" dirty="0" err="1">
                <a:solidFill>
                  <a:schemeClr val="bg1"/>
                </a:solidFill>
                <a:latin typeface="Roboto Condensed Light" panose="02000000000000000000" pitchFamily="2" charset="0"/>
                <a:ea typeface="Roboto Condensed Light" panose="02000000000000000000" pitchFamily="2" charset="0"/>
              </a:rPr>
              <a:t>Ступак</a:t>
            </a:r>
            <a:r>
              <a:rPr lang="uk-UA" sz="2800" dirty="0">
                <a:solidFill>
                  <a:schemeClr val="bg1"/>
                </a:solidFill>
                <a:latin typeface="Roboto Condensed Light" panose="02000000000000000000" pitchFamily="2" charset="0"/>
                <a:ea typeface="Roboto Condensed Light" panose="02000000000000000000" pitchFamily="2" charset="0"/>
              </a:rPr>
              <a:t> </a:t>
            </a:r>
          </a:p>
          <a:p>
            <a:pPr algn="l"/>
            <a:r>
              <a:rPr lang="uk-UA" sz="2000" dirty="0">
                <a:solidFill>
                  <a:schemeClr val="bg1"/>
                </a:solidFill>
                <a:latin typeface="Roboto Condensed Light" panose="02000000000000000000" pitchFamily="2" charset="0"/>
                <a:ea typeface="Roboto Condensed Light" panose="02000000000000000000" pitchFamily="2" charset="0"/>
              </a:rPr>
              <a:t>Суддя-спікер Великої Палати Верховного Суду </a:t>
            </a:r>
            <a:endParaRPr lang="en-US" sz="2000"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a:extLst>
              <a:ext uri="{FF2B5EF4-FFF2-40B4-BE49-F238E27FC236}">
                <a16:creationId xmlns:a16="http://schemas.microsoft.com/office/drawing/2014/main" id="{C325D63E-727F-49EA-8DBD-E66F61A96F68}"/>
              </a:ext>
            </a:extLst>
          </p:cNvPr>
          <p:cNvSpPr txBox="1"/>
          <p:nvPr/>
        </p:nvSpPr>
        <p:spPr>
          <a:xfrm>
            <a:off x="491363" y="3123006"/>
            <a:ext cx="11369204" cy="1446550"/>
          </a:xfrm>
          <a:prstGeom prst="rect">
            <a:avLst/>
          </a:prstGeom>
          <a:noFill/>
        </p:spPr>
        <p:txBody>
          <a:bodyPr wrap="square" rtlCol="0">
            <a:spAutoFit/>
          </a:bodyPr>
          <a:lstStyle/>
          <a:p>
            <a:r>
              <a:rPr lang="uk-UA" sz="4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Практика Суду справедливості та застосування Директив ЄС у рішеннях Верховного Суду</a:t>
            </a:r>
            <a:endParaRPr lang="en-US" sz="4400" dirty="0">
              <a:solidFill>
                <a:srgbClr val="002949"/>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pic>
        <p:nvPicPr>
          <p:cNvPr id="14" name="Графіка 13">
            <a:extLst>
              <a:ext uri="{FF2B5EF4-FFF2-40B4-BE49-F238E27FC236}">
                <a16:creationId xmlns:a16="http://schemas.microsoft.com/office/drawing/2014/main" id="{807C6EA5-01E7-4961-906B-E8F780987E9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7375" y="588417"/>
            <a:ext cx="1232064" cy="1510617"/>
          </a:xfrm>
          <a:prstGeom prst="rect">
            <a:avLst/>
          </a:prstGeom>
        </p:spPr>
      </p:pic>
      <p:sp>
        <p:nvSpPr>
          <p:cNvPr id="2" name="Подзаголовок 2">
            <a:extLst>
              <a:ext uri="{FF2B5EF4-FFF2-40B4-BE49-F238E27FC236}">
                <a16:creationId xmlns:a16="http://schemas.microsoft.com/office/drawing/2014/main" id="{0C8D586D-45EB-4C6E-B076-0A3217E1877E}"/>
              </a:ext>
            </a:extLst>
          </p:cNvPr>
          <p:cNvSpPr txBox="1">
            <a:spLocks/>
          </p:cNvSpPr>
          <p:nvPr/>
        </p:nvSpPr>
        <p:spPr>
          <a:xfrm>
            <a:off x="7651632" y="5437115"/>
            <a:ext cx="3955001" cy="9092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uk-UA" sz="2000" dirty="0">
                <a:solidFill>
                  <a:schemeClr val="bg1"/>
                </a:solidFill>
                <a:latin typeface="Roboto Condensed Light" panose="02000000000000000000" pitchFamily="2" charset="0"/>
                <a:ea typeface="Roboto Condensed Light" panose="02000000000000000000" pitchFamily="2" charset="0"/>
              </a:rPr>
              <a:t>м. Київ</a:t>
            </a:r>
          </a:p>
          <a:p>
            <a:pPr algn="l"/>
            <a:r>
              <a:rPr lang="uk-UA" sz="2000" dirty="0">
                <a:solidFill>
                  <a:schemeClr val="bg1"/>
                </a:solidFill>
                <a:latin typeface="Roboto Condensed Light" panose="02000000000000000000" pitchFamily="2" charset="0"/>
                <a:ea typeface="Roboto Condensed Light" panose="02000000000000000000" pitchFamily="2" charset="0"/>
              </a:rPr>
              <a:t>06 грудня 2024 року </a:t>
            </a:r>
            <a:endParaRPr lang="en-US" sz="2000"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211200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422E20-C6C5-4E74-3F15-BBED8F337C01}"/>
              </a:ext>
            </a:extLst>
          </p:cNvPr>
          <p:cNvSpPr>
            <a:spLocks noGrp="1"/>
          </p:cNvSpPr>
          <p:nvPr>
            <p:ph type="ctrTitle"/>
          </p:nvPr>
        </p:nvSpPr>
        <p:spPr/>
        <p:txBody>
          <a:bodyPr>
            <a:noAutofit/>
          </a:bodyPr>
          <a:lstStyle/>
          <a:p>
            <a:r>
              <a:rPr lang="uk-UA" sz="2000" b="1" dirty="0">
                <a:effectLst/>
                <a:latin typeface="Roboto Condensed Light" panose="02000000000000000000" pitchFamily="2" charset="0"/>
                <a:ea typeface="Calibri" panose="020F0502020204030204" pitchFamily="34" charset="0"/>
                <a:cs typeface="Times New Roman" panose="02020603050405020304" pitchFamily="18" charset="0"/>
              </a:rPr>
              <a:t>Справи, в яких було зроблено посилання на акти </a:t>
            </a:r>
            <a:r>
              <a:rPr lang="uk-UA" sz="2000" b="1" dirty="0" err="1">
                <a:effectLst/>
                <a:latin typeface="Roboto Condensed Light" panose="02000000000000000000" pitchFamily="2" charset="0"/>
                <a:ea typeface="Calibri" panose="020F0502020204030204" pitchFamily="34" charset="0"/>
                <a:cs typeface="Times New Roman" panose="02020603050405020304" pitchFamily="18" charset="0"/>
              </a:rPr>
              <a:t>aquis</a:t>
            </a:r>
            <a:r>
              <a:rPr lang="uk-UA" sz="2000" b="1" dirty="0">
                <a:effectLst/>
                <a:latin typeface="Roboto Condensed Light" panose="02000000000000000000" pitchFamily="2" charset="0"/>
                <a:ea typeface="Calibri" panose="020F0502020204030204" pitchFamily="34" charset="0"/>
                <a:cs typeface="Times New Roman" panose="02020603050405020304" pitchFamily="18" charset="0"/>
              </a:rPr>
              <a:t> ЄС, вже транспоновані до законодавства України</a:t>
            </a:r>
            <a:endParaRPr lang="ru-RU" sz="2000" b="1" dirty="0"/>
          </a:p>
        </p:txBody>
      </p:sp>
      <p:sp>
        <p:nvSpPr>
          <p:cNvPr id="3" name="Підзаголовок 2">
            <a:extLst>
              <a:ext uri="{FF2B5EF4-FFF2-40B4-BE49-F238E27FC236}">
                <a16:creationId xmlns:a16="http://schemas.microsoft.com/office/drawing/2014/main" id="{8741D8CD-C614-C8F4-9B9B-B9925B5C3888}"/>
              </a:ext>
            </a:extLst>
          </p:cNvPr>
          <p:cNvSpPr>
            <a:spLocks noGrp="1"/>
          </p:cNvSpPr>
          <p:nvPr>
            <p:ph type="subTitle" idx="1"/>
          </p:nvPr>
        </p:nvSpPr>
        <p:spPr>
          <a:xfrm>
            <a:off x="636180" y="1094810"/>
            <a:ext cx="9144001" cy="4785290"/>
          </a:xfrm>
        </p:spPr>
        <p:txBody>
          <a:bodyPr/>
          <a:lstStyle/>
          <a:p>
            <a:pPr algn="just"/>
            <a:r>
              <a:rPr lang="uk-UA" sz="20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Зважаючи на процес адаптації законодавства України до права ЄС, що триває, певна кількість нормативно-правових актів України містить у своєму тексті пряме посилання на акти </a:t>
            </a:r>
            <a:r>
              <a:rPr lang="uk-UA" sz="2000" dirty="0" err="1">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aquis</a:t>
            </a:r>
            <a:r>
              <a:rPr lang="uk-UA" sz="20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 ЄС (як правило, це директиви). В окремих рішеннях ВС, застосовуючи той чи інший нормативно-правовий акт, який був розроблений на основі відповідних актів </a:t>
            </a:r>
            <a:r>
              <a:rPr lang="uk-UA" sz="2000" dirty="0" err="1">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aquis</a:t>
            </a:r>
            <a:r>
              <a:rPr lang="uk-UA" sz="20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 ЄС з метою наближення законодавства України до стандартів ЄС, про що зазначено у самому акті, прямо вказує на це.</a:t>
            </a:r>
          </a:p>
        </p:txBody>
      </p:sp>
      <p:sp>
        <p:nvSpPr>
          <p:cNvPr id="4" name="Місце для тексту 3">
            <a:extLst>
              <a:ext uri="{FF2B5EF4-FFF2-40B4-BE49-F238E27FC236}">
                <a16:creationId xmlns:a16="http://schemas.microsoft.com/office/drawing/2014/main" id="{628A71A7-4110-7B05-7B27-B6C65E146181}"/>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3500389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AD1938-1187-83A2-03D9-F15DC8127EC4}"/>
              </a:ext>
            </a:extLst>
          </p:cNvPr>
          <p:cNvSpPr>
            <a:spLocks noGrp="1"/>
          </p:cNvSpPr>
          <p:nvPr>
            <p:ph type="ctrTitle"/>
          </p:nvPr>
        </p:nvSpPr>
        <p:spPr>
          <a:xfrm>
            <a:off x="518735" y="341784"/>
            <a:ext cx="10363200" cy="535995"/>
          </a:xfrm>
        </p:spPr>
        <p:txBody>
          <a:bodyPr>
            <a:normAutofit/>
          </a:bodyPr>
          <a:lstStyle/>
          <a:p>
            <a:r>
              <a:rPr lang="uk-UA" sz="2400" b="1" u="sng" dirty="0">
                <a:solidFill>
                  <a:srgbClr val="0059AA"/>
                </a:solidFill>
                <a:effectLst/>
                <a:latin typeface="Roboto Condensed Light" panose="02000000000000000000" pitchFamily="2" charset="0"/>
                <a:ea typeface="Calibri" panose="020F0502020204030204" pitchFamily="34" charset="0"/>
                <a:cs typeface="Times New Roman" panose="02020603050405020304" pitchFamily="18" charset="0"/>
              </a:rPr>
              <a:t>У</a:t>
            </a:r>
            <a:r>
              <a:rPr lang="uk-UA" sz="2400" b="1" u="sng" dirty="0">
                <a:solidFill>
                  <a:srgbClr val="0059AA"/>
                </a:solidFill>
                <a:effectLst/>
                <a:latin typeface="Roboto Condensed Light" panose="02000000000000000000" pitchFamily="2"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хва</a:t>
            </a:r>
            <a:r>
              <a:rPr lang="uk-UA" sz="2400" b="1" dirty="0">
                <a:solidFill>
                  <a:srgbClr val="0059AA"/>
                </a:solidFill>
                <a:effectLst/>
                <a:latin typeface="Roboto Condensed Light" panose="02000000000000000000" pitchFamily="2"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ла від 26 липня 2022 року, справа № 640/9004/20</a:t>
            </a:r>
            <a:endParaRPr lang="ru-RU" sz="2400" b="1" dirty="0">
              <a:solidFill>
                <a:srgbClr val="0059AA"/>
              </a:solidFill>
            </a:endParaRPr>
          </a:p>
        </p:txBody>
      </p:sp>
      <p:sp>
        <p:nvSpPr>
          <p:cNvPr id="3" name="Підзаголовок 2">
            <a:extLst>
              <a:ext uri="{FF2B5EF4-FFF2-40B4-BE49-F238E27FC236}">
                <a16:creationId xmlns:a16="http://schemas.microsoft.com/office/drawing/2014/main" id="{3049BF79-22F6-CF80-1C9B-9C4AFE05BCCB}"/>
              </a:ext>
            </a:extLst>
          </p:cNvPr>
          <p:cNvSpPr>
            <a:spLocks noGrp="1"/>
          </p:cNvSpPr>
          <p:nvPr>
            <p:ph type="subTitle" idx="1"/>
          </p:nvPr>
        </p:nvSpPr>
        <p:spPr/>
        <p:txBody>
          <a:bodyPr/>
          <a:lstStyle/>
          <a:p>
            <a:pPr algn="just"/>
            <a:r>
              <a:rPr lang="uk-UA" sz="18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ВС послався на положення Директиви Європейського Парламенту і Ради (ЄС) 2015/849 від 20 травня 2015 року про запобігання використанню фінансової системи для цілей відмивання грошей або фінансування тероризму, однак застосував як джерело права саме положення Закону України «Про запобігання та протидію легалізації (відмиванню) доходів, одержаних злочинним шляхом, фінансуванню тероризму та фінансуванню розповсюдження зброї масового знищення» від 6 грудня 2019 року №  361-IX, вказавши, що він був розроблений, серед іншого, з метою імплементації положень Директиви 2015/849 та Регламенту Європейського Парламенту і Ради (ЄС) 2015/849 2015/847 про інформацію, що супроводжує грошові перекази </a:t>
            </a:r>
            <a:r>
              <a:rPr lang="ru-RU" sz="1800" dirty="0">
                <a:solidFill>
                  <a:srgbClr val="002949"/>
                </a:solidFill>
                <a:latin typeface="Roboto Condensed Light" panose="02000000000000000000" pitchFamily="2" charset="0"/>
                <a:ea typeface="Roboto Condensed Light" panose="02000000000000000000" pitchFamily="2" charset="0"/>
              </a:rPr>
              <a:t>та про </a:t>
            </a:r>
            <a:r>
              <a:rPr lang="ru-RU" sz="1800" dirty="0" err="1">
                <a:solidFill>
                  <a:srgbClr val="002949"/>
                </a:solidFill>
                <a:latin typeface="Roboto Condensed Light" panose="02000000000000000000" pitchFamily="2" charset="0"/>
                <a:ea typeface="Roboto Condensed Light" panose="02000000000000000000" pitchFamily="2" charset="0"/>
              </a:rPr>
              <a:t>скасування</a:t>
            </a:r>
            <a:r>
              <a:rPr lang="ru-RU" sz="1800" dirty="0">
                <a:solidFill>
                  <a:srgbClr val="002949"/>
                </a:solidFill>
                <a:latin typeface="Roboto Condensed Light" panose="02000000000000000000" pitchFamily="2" charset="0"/>
                <a:ea typeface="Roboto Condensed Light" panose="02000000000000000000" pitchFamily="2" charset="0"/>
              </a:rPr>
              <a:t> Регламенту (ЄС) № 1781/2006.</a:t>
            </a:r>
          </a:p>
        </p:txBody>
      </p:sp>
      <p:sp>
        <p:nvSpPr>
          <p:cNvPr id="4" name="Місце для тексту 3">
            <a:extLst>
              <a:ext uri="{FF2B5EF4-FFF2-40B4-BE49-F238E27FC236}">
                <a16:creationId xmlns:a16="http://schemas.microsoft.com/office/drawing/2014/main" id="{22EF6378-3AEF-7139-6DE3-052EF4CCFF0F}"/>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1667269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622FFA-2F6E-6634-6EE9-F063247C6FCD}"/>
              </a:ext>
            </a:extLst>
          </p:cNvPr>
          <p:cNvSpPr>
            <a:spLocks noGrp="1"/>
          </p:cNvSpPr>
          <p:nvPr>
            <p:ph type="ctrTitle"/>
          </p:nvPr>
        </p:nvSpPr>
        <p:spPr/>
        <p:txBody>
          <a:bodyPr>
            <a:normAutofit fontScale="90000"/>
          </a:bodyPr>
          <a:lstStyle/>
          <a:p>
            <a:br>
              <a:rPr lang="uk-UA" sz="3600" u="sng" dirty="0">
                <a:solidFill>
                  <a:srgbClr val="0563C1"/>
                </a:solidFill>
                <a:effectLst/>
                <a:latin typeface="Roboto Condensed Light" panose="02000000000000000000" pitchFamily="2" charset="0"/>
                <a:ea typeface="Calibri" panose="020F0502020204030204" pitchFamily="34" charset="0"/>
                <a:cs typeface="Times New Roman" panose="02020603050405020304" pitchFamily="18" charset="0"/>
              </a:rPr>
            </a:br>
            <a:r>
              <a:rPr lang="uk-UA" sz="3600" dirty="0">
                <a:solidFill>
                  <a:srgbClr val="002949"/>
                </a:solidFill>
                <a:latin typeface="Roboto Condensed Light" panose="02000000000000000000" pitchFamily="2" charset="0"/>
                <a:ea typeface="Calibri" panose="020F0502020204030204" pitchFamily="34" charset="0"/>
                <a:cs typeface="Times New Roman" panose="02020603050405020304" pitchFamily="18" charset="0"/>
                <a:hlinkClick r:id="rId2"/>
              </a:rPr>
              <a:t>Постанова від 20 квітня 2022 року, справа № 320/2195/19</a:t>
            </a:r>
            <a:endParaRPr lang="ru-RU" dirty="0"/>
          </a:p>
        </p:txBody>
      </p:sp>
      <p:sp>
        <p:nvSpPr>
          <p:cNvPr id="3" name="Підзаголовок 2">
            <a:extLst>
              <a:ext uri="{FF2B5EF4-FFF2-40B4-BE49-F238E27FC236}">
                <a16:creationId xmlns:a16="http://schemas.microsoft.com/office/drawing/2014/main" id="{8457D443-796D-3A64-CE80-5D007B5C548D}"/>
              </a:ext>
            </a:extLst>
          </p:cNvPr>
          <p:cNvSpPr>
            <a:spLocks noGrp="1"/>
          </p:cNvSpPr>
          <p:nvPr>
            <p:ph type="subTitle" idx="1"/>
          </p:nvPr>
        </p:nvSpPr>
        <p:spPr/>
        <p:txBody>
          <a:bodyPr/>
          <a:lstStyle/>
          <a:p>
            <a:pPr algn="just"/>
            <a:r>
              <a:rPr lang="uk-UA" sz="18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У цій постанові ВС вказав, що статтею 32 Закону «Про відходи» передбачено, що з метою обмеження та запобігання негативному впливу відходів на навколишнє природне середовище та здоров`я людини з 1 січня 2018 року забороняється захоронення неперероблених (необроблених) побутових відходів. Вказана норма включена до цього Закону у відповідності до Рамкової Директиви Європейського Парламенту та Ради (ЄС) 2008/98/ЄС від 19 листопада 2008 року про відходи та скасування окремих Директив та Директиви Ради Європейського Союзу  1999/31/ЕС від 26 квітня 1999 року про захоронення відходів із змінами і доповненнями, внесеними Регламентом (ЄС) 1882/2003, які врегульовують поводження із сміттям у країнах Європи. Ці документи вказують, що саме необхідно робити з відходами, класифікують сміття і описують стратегію скорочення кількості вивезених на сміттєзвалища відходів або полігони.</a:t>
            </a:r>
            <a:endParaRPr lang="ru-RU" dirty="0">
              <a:solidFill>
                <a:srgbClr val="002949"/>
              </a:solidFill>
            </a:endParaRPr>
          </a:p>
        </p:txBody>
      </p:sp>
      <p:sp>
        <p:nvSpPr>
          <p:cNvPr id="4" name="Місце для тексту 3">
            <a:extLst>
              <a:ext uri="{FF2B5EF4-FFF2-40B4-BE49-F238E27FC236}">
                <a16:creationId xmlns:a16="http://schemas.microsoft.com/office/drawing/2014/main" id="{6848E585-9D08-3CC0-5681-6A9DEFAC6DD3}"/>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1554727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455685-D5FA-C0CA-972C-46EE75A1A159}"/>
              </a:ext>
            </a:extLst>
          </p:cNvPr>
          <p:cNvSpPr>
            <a:spLocks noGrp="1"/>
          </p:cNvSpPr>
          <p:nvPr>
            <p:ph type="ctrTitle"/>
          </p:nvPr>
        </p:nvSpPr>
        <p:spPr/>
        <p:txBody>
          <a:bodyPr>
            <a:normAutofit fontScale="90000"/>
          </a:bodyPr>
          <a:lstStyle/>
          <a:p>
            <a:br>
              <a:rPr lang="ru-RU" sz="2700" dirty="0">
                <a:solidFill>
                  <a:srgbClr val="002949"/>
                </a:solidFill>
                <a:hlinkClick r:id="rId2"/>
              </a:rPr>
            </a:br>
            <a:r>
              <a:rPr lang="ru-RU" sz="2700" dirty="0">
                <a:solidFill>
                  <a:srgbClr val="002949"/>
                </a:solidFill>
                <a:hlinkClick r:id="rId2"/>
              </a:rPr>
              <a:t>П</a:t>
            </a:r>
            <a:r>
              <a:rPr lang="ru-RU" sz="27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hlinkClick r:id="rId2"/>
              </a:rPr>
              <a:t>останова </a:t>
            </a:r>
            <a:r>
              <a:rPr lang="ru-RU" sz="2700" dirty="0" err="1">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hlinkClick r:id="rId2"/>
              </a:rPr>
              <a:t>від</a:t>
            </a:r>
            <a:r>
              <a:rPr lang="ru-RU" sz="27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hlinkClick r:id="rId2"/>
              </a:rPr>
              <a:t> 3 листопада 2023 року, </a:t>
            </a:r>
            <a:r>
              <a:rPr lang="ru-RU" sz="2700" dirty="0" err="1">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hlinkClick r:id="rId2"/>
              </a:rPr>
              <a:t>cправа</a:t>
            </a:r>
            <a:r>
              <a:rPr lang="ru-RU" sz="27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hlinkClick r:id="rId2"/>
              </a:rPr>
              <a:t> №  918/686/21</a:t>
            </a:r>
            <a:br>
              <a:rPr lang="ru-RU" sz="3600" dirty="0"/>
            </a:br>
            <a:endParaRPr lang="ru-RU" dirty="0"/>
          </a:p>
        </p:txBody>
      </p:sp>
      <p:sp>
        <p:nvSpPr>
          <p:cNvPr id="3" name="Підзаголовок 2">
            <a:extLst>
              <a:ext uri="{FF2B5EF4-FFF2-40B4-BE49-F238E27FC236}">
                <a16:creationId xmlns:a16="http://schemas.microsoft.com/office/drawing/2014/main" id="{8053A781-5970-ED6B-5F82-A0547BF5194A}"/>
              </a:ext>
            </a:extLst>
          </p:cNvPr>
          <p:cNvSpPr>
            <a:spLocks noGrp="1"/>
          </p:cNvSpPr>
          <p:nvPr>
            <p:ph type="subTitle" idx="1"/>
          </p:nvPr>
        </p:nvSpPr>
        <p:spPr>
          <a:xfrm>
            <a:off x="518735" y="1170312"/>
            <a:ext cx="10571511" cy="3270578"/>
          </a:xfrm>
        </p:spPr>
        <p:txBody>
          <a:bodyPr/>
          <a:lstStyle/>
          <a:p>
            <a:pPr algn="just">
              <a:lnSpc>
                <a:spcPct val="107000"/>
              </a:lnSpc>
              <a:spcAft>
                <a:spcPts val="800"/>
              </a:spcAft>
            </a:pPr>
            <a:r>
              <a:rPr lang="uk-UA" sz="24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Об’єднана палата КГС ВС погодилася з доводами скаржника про необхідність застосування до спірних відносин Регламенту (ЄС) 312/2014, що встановлює Мережевий кодекс балансування газу в газотранспортних системах, як такого, що був транспонований до національного законодавства України постановою НКРЕКП від 29 листопада 2019 року № 2586 «Про транспозицію положень актів Європейського Союзу та Енергетичного Співтовариства на ринку природного газу України».</a:t>
            </a:r>
            <a:endParaRPr lang="uk-UA" sz="24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p:txBody>
      </p:sp>
      <p:sp>
        <p:nvSpPr>
          <p:cNvPr id="4" name="Місце для тексту 3">
            <a:extLst>
              <a:ext uri="{FF2B5EF4-FFF2-40B4-BE49-F238E27FC236}">
                <a16:creationId xmlns:a16="http://schemas.microsoft.com/office/drawing/2014/main" id="{81128C16-A0D3-9663-9655-450E9A8A3ED1}"/>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364125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49DDA4-421E-EBC3-C039-3D3BBC687202}"/>
              </a:ext>
            </a:extLst>
          </p:cNvPr>
          <p:cNvSpPr>
            <a:spLocks noGrp="1"/>
          </p:cNvSpPr>
          <p:nvPr>
            <p:ph type="title"/>
          </p:nvPr>
        </p:nvSpPr>
        <p:spPr/>
        <p:txBody>
          <a:bodyPr>
            <a:normAutofit/>
          </a:bodyPr>
          <a:lstStyle/>
          <a:p>
            <a:r>
              <a:rPr lang="uk-UA" sz="2800" b="1" kern="100" dirty="0">
                <a:solidFill>
                  <a:srgbClr val="002949"/>
                </a:solidFill>
                <a:latin typeface="Roboto Condensed Light" panose="02000000000000000000" pitchFamily="2" charset="0"/>
                <a:ea typeface="Calibri" panose="020F0502020204030204" pitchFamily="34" charset="0"/>
                <a:cs typeface="Times New Roman" panose="02020603050405020304" pitchFamily="18" charset="0"/>
                <a:hlinkClick r:id="rId2"/>
              </a:rPr>
              <a:t>Постанова ВС від </a:t>
            </a:r>
            <a:r>
              <a:rPr lang="ru-RU" sz="2800" b="1" kern="100" dirty="0">
                <a:solidFill>
                  <a:srgbClr val="002949"/>
                </a:solidFill>
                <a:latin typeface="Roboto Condensed Light" panose="02000000000000000000" pitchFamily="2" charset="0"/>
                <a:ea typeface="Calibri" panose="020F0502020204030204" pitchFamily="34" charset="0"/>
                <a:cs typeface="Times New Roman" panose="02020603050405020304" pitchFamily="18" charset="0"/>
                <a:hlinkClick r:id="rId2"/>
              </a:rPr>
              <a:t>26 серпня 2024 року</a:t>
            </a:r>
            <a:r>
              <a:rPr lang="uk-UA" sz="2800" b="1" kern="100" dirty="0">
                <a:solidFill>
                  <a:srgbClr val="002949"/>
                </a:solidFill>
                <a:latin typeface="Roboto Condensed Light" panose="02000000000000000000" pitchFamily="2" charset="0"/>
                <a:ea typeface="Calibri" panose="020F0502020204030204" pitchFamily="34" charset="0"/>
                <a:cs typeface="Times New Roman" panose="02020603050405020304" pitchFamily="18" charset="0"/>
                <a:hlinkClick r:id="rId2"/>
              </a:rPr>
              <a:t>, </a:t>
            </a:r>
            <a:r>
              <a:rPr lang="ru-RU" sz="2800" b="1" kern="100" dirty="0">
                <a:solidFill>
                  <a:srgbClr val="002949"/>
                </a:solidFill>
                <a:latin typeface="Roboto Condensed Light" panose="02000000000000000000" pitchFamily="2" charset="0"/>
                <a:ea typeface="Calibri" panose="020F0502020204030204" pitchFamily="34" charset="0"/>
                <a:cs typeface="Times New Roman" panose="02020603050405020304" pitchFamily="18" charset="0"/>
                <a:hlinkClick r:id="rId2"/>
              </a:rPr>
              <a:t>справа № 640/23287/20</a:t>
            </a:r>
            <a:endParaRPr lang="ru-RU" sz="2800" dirty="0"/>
          </a:p>
        </p:txBody>
      </p:sp>
      <p:sp>
        <p:nvSpPr>
          <p:cNvPr id="3" name="Місце для вмісту 2">
            <a:extLst>
              <a:ext uri="{FF2B5EF4-FFF2-40B4-BE49-F238E27FC236}">
                <a16:creationId xmlns:a16="http://schemas.microsoft.com/office/drawing/2014/main" id="{BC00A27F-C0C8-E888-6A6D-6E06CFC85423}"/>
              </a:ext>
            </a:extLst>
          </p:cNvPr>
          <p:cNvSpPr>
            <a:spLocks noGrp="1"/>
          </p:cNvSpPr>
          <p:nvPr>
            <p:ph idx="1"/>
          </p:nvPr>
        </p:nvSpPr>
        <p:spPr>
          <a:xfrm>
            <a:off x="838200" y="1808847"/>
            <a:ext cx="10515600" cy="4351338"/>
          </a:xfrm>
        </p:spPr>
        <p:txBody>
          <a:bodyPr/>
          <a:lstStyle/>
          <a:p>
            <a:pPr marL="0" indent="0" algn="just">
              <a:lnSpc>
                <a:spcPct val="107000"/>
              </a:lnSpc>
              <a:spcAft>
                <a:spcPts val="800"/>
              </a:spcAft>
              <a:buNone/>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marL="0" indent="0" algn="just">
              <a:lnSpc>
                <a:spcPct val="107000"/>
              </a:lnSpc>
              <a:spcAft>
                <a:spcPts val="800"/>
              </a:spcAft>
              <a:buNone/>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У цій справі ВС розглядав питання про визнання протиправним та нечинним Порядку реалізації експериментального проєкту «Національний оператор на ринку тютюнових виробів», затвердженого постановою Кабінету Міністрів України від 09.09.2020 № 840.</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marL="0" indent="0" algn="just">
              <a:lnSpc>
                <a:spcPct val="107000"/>
              </a:lnSpc>
              <a:spcAft>
                <a:spcPts val="800"/>
              </a:spcAft>
              <a:buNone/>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Вказавши, що оскаржуваний Порядок покликаний забезпечити виконання Україною окремих положень Угоди про асоціацію, ВС послався на положення Директиви Європейського Парламенту і Ради ЄС №2014/40/ЄС від 03.04.2014 про наближення законів, підзаконних нормативно-правових актів та адміністративних положень держав-членів щодо виробництва, представлення та продажу тютюнових виробів і супутніх продуктів та про скасування Директиви 2001/37/ЄС, оскільки оскаржуваний Порядок прямо посилається на її положення.</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endParaRPr lang="ru-RU" dirty="0"/>
          </a:p>
        </p:txBody>
      </p:sp>
    </p:spTree>
    <p:extLst>
      <p:ext uri="{BB962C8B-B14F-4D97-AF65-F5344CB8AC3E}">
        <p14:creationId xmlns:p14="http://schemas.microsoft.com/office/powerpoint/2010/main" val="2738928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8" name="TextBox 5">
            <a:extLst>
              <a:ext uri="{FF2B5EF4-FFF2-40B4-BE49-F238E27FC236}">
                <a16:creationId xmlns:a16="http://schemas.microsoft.com/office/drawing/2014/main" id="{234FC462-91EA-4801-A062-F8D36BEF3FCA}"/>
              </a:ext>
            </a:extLst>
          </p:cNvPr>
          <p:cNvSpPr txBox="1">
            <a:spLocks noChangeArrowheads="1"/>
          </p:cNvSpPr>
          <p:nvPr/>
        </p:nvSpPr>
        <p:spPr bwMode="auto">
          <a:xfrm>
            <a:off x="482525" y="5569506"/>
            <a:ext cx="493328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uk-UA" altLang="ru-RU" sz="4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Дякую за увагу</a:t>
            </a:r>
            <a:r>
              <a:rPr lang="en-US" altLang="ru-RU" sz="4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a:t>
            </a:r>
            <a:endParaRPr lang="uk-UA" altLang="ru-RU" sz="4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cxnSp>
        <p:nvCxnSpPr>
          <p:cNvPr id="3" name="Пряма сполучна лінія 2">
            <a:extLst>
              <a:ext uri="{FF2B5EF4-FFF2-40B4-BE49-F238E27FC236}">
                <a16:creationId xmlns:a16="http://schemas.microsoft.com/office/drawing/2014/main" id="{89431B16-B8A7-4491-BBE3-19389F18F114}"/>
              </a:ext>
            </a:extLst>
          </p:cNvPr>
          <p:cNvCxnSpPr>
            <a:cxnSpLocks/>
          </p:cNvCxnSpPr>
          <p:nvPr/>
        </p:nvCxnSpPr>
        <p:spPr>
          <a:xfrm>
            <a:off x="587375" y="5477773"/>
            <a:ext cx="90716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Графіка 1">
            <a:extLst>
              <a:ext uri="{FF2B5EF4-FFF2-40B4-BE49-F238E27FC236}">
                <a16:creationId xmlns:a16="http://schemas.microsoft.com/office/drawing/2014/main" id="{3964FFE3-30F0-298F-CE75-FDF832B4B26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7375" y="584200"/>
            <a:ext cx="1232064" cy="1510617"/>
          </a:xfrm>
          <a:prstGeom prst="rect">
            <a:avLst/>
          </a:prstGeom>
        </p:spPr>
      </p:pic>
    </p:spTree>
    <p:extLst>
      <p:ext uri="{BB962C8B-B14F-4D97-AF65-F5344CB8AC3E}">
        <p14:creationId xmlns:p14="http://schemas.microsoft.com/office/powerpoint/2010/main" val="330521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3AE90A7E-8F3E-53CE-8A8F-4F6361BB77C0}"/>
              </a:ext>
            </a:extLst>
          </p:cNvPr>
          <p:cNvSpPr>
            <a:spLocks noGrp="1"/>
          </p:cNvSpPr>
          <p:nvPr>
            <p:ph type="subTitle" idx="1"/>
          </p:nvPr>
        </p:nvSpPr>
        <p:spPr>
          <a:xfrm>
            <a:off x="522641" y="522676"/>
            <a:ext cx="9144001" cy="3630223"/>
          </a:xfrm>
        </p:spPr>
        <p:txBody>
          <a:bodyPr/>
          <a:lstStyle/>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uk-UA" sz="18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принцип примату права ЄС </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над національним правом держав-членів як найвищий принцип, який регулює співвідношення права ЄС із національними правовими системами його держав-членів (рішення Суду ЄС від 9 березня 1978 року у справі </a:t>
            </a: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Amministrazione delle Finanze dello Stato v Simmenthal SpA</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С-106/77, та , від 17 грудня 1970 року у справі </a:t>
            </a: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Internationale Handelsgesselschaft v.Einfuhr- und Vorratsstelle </a:t>
            </a:r>
            <a:r>
              <a:rPr lang="uk-UA" sz="1800" i="1"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für</a:t>
            </a: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Getreide und Futtermittel, С-11/70</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uk-UA" sz="18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принцип прямої дії права ЄС </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(рішення Суду ЄС від 5 лютого 1963 року у справі  </a:t>
            </a:r>
            <a:r>
              <a:rPr lang="en-US"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van </a:t>
            </a:r>
            <a:r>
              <a:rPr lang="en-US" sz="1800" i="1"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Gend</a:t>
            </a:r>
            <a:r>
              <a:rPr lang="en-US"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&amp; Loos</a:t>
            </a: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v Netherlands </a:t>
            </a:r>
            <a:r>
              <a:rPr lang="en-US"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Inland Revenue Administration</a:t>
            </a: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C-26/62, </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від 4 грудня 1974 року у справі </a:t>
            </a:r>
            <a:r>
              <a:rPr lang="en-AU"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Yvonne van </a:t>
            </a:r>
            <a:r>
              <a:rPr lang="en-AU" sz="1800" i="1"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Duyn</a:t>
            </a:r>
            <a:r>
              <a:rPr lang="en-AU"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a:t>
            </a:r>
            <a:r>
              <a:rPr lang="en-AU" sz="1800" i="1"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v.Home</a:t>
            </a: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Office, 41/74</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від 14 липня 1994 року у справі </a:t>
            </a:r>
            <a:r>
              <a:rPr lang="en-US"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Paola Faccini Dori </a:t>
            </a:r>
            <a:r>
              <a:rPr lang="en-US" sz="1800" i="1"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v.Recreb</a:t>
            </a:r>
            <a:r>
              <a:rPr lang="en-US"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a:t>
            </a:r>
            <a:r>
              <a:rPr lang="en-US" sz="1800" i="1"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Srl</a:t>
            </a: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C-91/92)</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spcAft>
                <a:spcPts val="1200"/>
              </a:spcAft>
            </a:pPr>
            <a:r>
              <a:rPr lang="ru-RU" sz="1800" kern="100" dirty="0">
                <a:solidFill>
                  <a:srgbClr val="002949"/>
                </a:solidFill>
                <a:effectLst/>
                <a:latin typeface="Roboto Condensed Light" panose="02000000000000000000" pitchFamily="2" charset="0"/>
                <a:ea typeface="Roboto Condensed Light" panose="02000000000000000000" pitchFamily="2" charset="0"/>
                <a:cs typeface="Times New Roman" panose="02020603050405020304" pitchFamily="18" charset="0"/>
              </a:rPr>
              <a:t>     -горизонтальна пряма дія</a:t>
            </a:r>
          </a:p>
          <a:p>
            <a:pPr algn="just">
              <a:spcAft>
                <a:spcPts val="1200"/>
              </a:spcAft>
            </a:pPr>
            <a:r>
              <a:rPr lang="ru-RU" sz="1800" kern="100" dirty="0">
                <a:solidFill>
                  <a:srgbClr val="002949"/>
                </a:solidFill>
                <a:latin typeface="Roboto Condensed Light" panose="02000000000000000000" pitchFamily="2" charset="0"/>
                <a:ea typeface="Roboto Condensed Light" panose="02000000000000000000" pitchFamily="2" charset="0"/>
                <a:cs typeface="Times New Roman" panose="02020603050405020304" pitchFamily="18" charset="0"/>
              </a:rPr>
              <a:t>     - вертикальна пряма дія</a:t>
            </a:r>
            <a:endParaRPr lang="ru-RU" sz="1800" kern="100" dirty="0">
              <a:solidFill>
                <a:srgbClr val="002949"/>
              </a:solidFill>
              <a:effectLst/>
              <a:latin typeface="Roboto Condensed Light" panose="02000000000000000000" pitchFamily="2" charset="0"/>
              <a:ea typeface="Roboto Condensed Light" panose="02000000000000000000" pitchFamily="2" charset="0"/>
              <a:cs typeface="Times New Roman" panose="02020603050405020304" pitchFamily="18" charset="0"/>
            </a:endParaRPr>
          </a:p>
          <a:p>
            <a:pPr marL="285750" indent="-285750">
              <a:buFont typeface="Arial" panose="020B0604020202020204" pitchFamily="34" charset="0"/>
              <a:buChar char="•"/>
            </a:pPr>
            <a:r>
              <a:rPr lang="ru-RU" sz="1800" b="1" kern="0" dirty="0">
                <a:solidFill>
                  <a:srgbClr val="002949"/>
                </a:solidFill>
                <a:latin typeface="Roboto Condensed Light" panose="02000000000000000000" pitchFamily="2" charset="0"/>
                <a:ea typeface="Calibri" panose="020F0502020204030204" pitchFamily="34" charset="0"/>
                <a:cs typeface="Times New Roman" panose="02020603050405020304" pitchFamily="18" charset="0"/>
              </a:rPr>
              <a:t>принцип прямого застосування</a:t>
            </a:r>
          </a:p>
          <a:p>
            <a:pPr marL="285750" indent="-285750">
              <a:buFont typeface="Arial" panose="020B0604020202020204" pitchFamily="34" charset="0"/>
              <a:buChar char="•"/>
            </a:pPr>
            <a:endParaRPr lang="ru-RU" dirty="0">
              <a:solidFill>
                <a:srgbClr val="002949"/>
              </a:solidFill>
              <a:highlight>
                <a:srgbClr val="FFFF00"/>
              </a:highlight>
            </a:endParaRPr>
          </a:p>
        </p:txBody>
      </p:sp>
      <p:sp>
        <p:nvSpPr>
          <p:cNvPr id="4" name="Місце для тексту 3">
            <a:extLst>
              <a:ext uri="{FF2B5EF4-FFF2-40B4-BE49-F238E27FC236}">
                <a16:creationId xmlns:a16="http://schemas.microsoft.com/office/drawing/2014/main" id="{E4B38FDC-F02D-04BC-1E40-A9F848ECE929}"/>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60832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ідзаголовок 5">
            <a:extLst>
              <a:ext uri="{FF2B5EF4-FFF2-40B4-BE49-F238E27FC236}">
                <a16:creationId xmlns:a16="http://schemas.microsoft.com/office/drawing/2014/main" id="{AEDFF8E0-1C2C-F732-4229-69E3708CF4F9}"/>
              </a:ext>
            </a:extLst>
          </p:cNvPr>
          <p:cNvSpPr>
            <a:spLocks noGrp="1"/>
          </p:cNvSpPr>
          <p:nvPr>
            <p:ph type="subTitle" idx="1"/>
          </p:nvPr>
        </p:nvSpPr>
        <p:spPr>
          <a:xfrm>
            <a:off x="522641" y="522677"/>
            <a:ext cx="9144001" cy="3270578"/>
          </a:xfrm>
        </p:spPr>
        <p:txBody>
          <a:bodyPr/>
          <a:lstStyle/>
          <a:p>
            <a:pPr marL="285750" indent="-285750" algn="just">
              <a:spcAft>
                <a:spcPts val="1200"/>
              </a:spcAft>
              <a:buFont typeface="Arial" panose="020B0604020202020204" pitchFamily="34" charset="0"/>
              <a:buChar char="•"/>
            </a:pPr>
            <a:r>
              <a:rPr lang="uk-UA" sz="24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Україна не є членом ЄС, а отже на неї не поширю</a:t>
            </a:r>
            <a:r>
              <a:rPr lang="uk-UA" sz="2400" dirty="0">
                <a:solidFill>
                  <a:srgbClr val="002949"/>
                </a:solidFill>
                <a:latin typeface="Roboto Condensed Light" panose="02000000000000000000" pitchFamily="2" charset="0"/>
                <a:ea typeface="Calibri" panose="020F0502020204030204" pitchFamily="34" charset="0"/>
                <a:cs typeface="Times New Roman" panose="02020603050405020304" pitchFamily="18" charset="0"/>
              </a:rPr>
              <a:t>єть</a:t>
            </a:r>
            <a:r>
              <a:rPr lang="uk-UA" sz="24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ся весь обсяг зобов’язань держав-членів, що покладаються на них установчими договорами</a:t>
            </a:r>
          </a:p>
          <a:p>
            <a:pPr marL="285750" indent="-285750" algn="just">
              <a:spcAft>
                <a:spcPts val="1200"/>
              </a:spcAft>
              <a:buFont typeface="Arial" panose="020B0604020202020204" pitchFamily="34" charset="0"/>
              <a:buChar char="•"/>
            </a:pPr>
            <a:r>
              <a:rPr lang="uk-UA" sz="24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Угода про асоціацію між Україною та ЄС, яка набула чинності 1 вересня 2017 року, зумовлює потребу реалізації її положень за допомогою низки правових інструментів, зокрема врахування позиції Суду ЄС у процесі імплементації Угоди</a:t>
            </a:r>
          </a:p>
          <a:p>
            <a:pPr marL="285750" indent="-285750" algn="just">
              <a:spcAft>
                <a:spcPts val="1200"/>
              </a:spcAft>
              <a:buFont typeface="Arial" panose="020B0604020202020204" pitchFamily="34" charset="0"/>
              <a:buChar char="•"/>
            </a:pPr>
            <a:r>
              <a:rPr lang="uk-UA" sz="24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в результаті реалізації Україною взятих на себе відповідно до вказаної Угоди зобов’язань приймаються нормативно-правові акти, які не тільки розроблені з урахуванням відповідних практик ЄС, але і часто містять прямі посилання на відповідні акти </a:t>
            </a:r>
            <a:r>
              <a:rPr lang="uk-UA" sz="2400" dirty="0" err="1">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aquis</a:t>
            </a:r>
            <a:r>
              <a:rPr lang="uk-UA" sz="2400" dirty="0">
                <a:solidFill>
                  <a:srgbClr val="002949"/>
                </a:solidFill>
                <a:effectLst/>
                <a:latin typeface="Roboto Condensed Light" panose="02000000000000000000" pitchFamily="2" charset="0"/>
                <a:ea typeface="Calibri" panose="020F0502020204030204" pitchFamily="34" charset="0"/>
                <a:cs typeface="Times New Roman" panose="02020603050405020304" pitchFamily="18" charset="0"/>
              </a:rPr>
              <a:t> ЄС</a:t>
            </a:r>
            <a:endParaRPr lang="ru-RU" sz="2400" dirty="0">
              <a:solidFill>
                <a:srgbClr val="002949"/>
              </a:solidFill>
            </a:endParaRPr>
          </a:p>
        </p:txBody>
      </p:sp>
      <p:sp>
        <p:nvSpPr>
          <p:cNvPr id="7" name="Місце для тексту 6">
            <a:extLst>
              <a:ext uri="{FF2B5EF4-FFF2-40B4-BE49-F238E27FC236}">
                <a16:creationId xmlns:a16="http://schemas.microsoft.com/office/drawing/2014/main" id="{691D21EF-58A9-95B4-6ACC-D6A8DF3034D4}"/>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2395218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9CCCD1E2-443E-60B6-2FE7-4B666668A4D2}"/>
              </a:ext>
            </a:extLst>
          </p:cNvPr>
          <p:cNvSpPr>
            <a:spLocks noGrp="1"/>
          </p:cNvSpPr>
          <p:nvPr>
            <p:ph type="subTitle" idx="1"/>
          </p:nvPr>
        </p:nvSpPr>
        <p:spPr>
          <a:xfrm>
            <a:off x="596900" y="522676"/>
            <a:ext cx="9855199" cy="5408223"/>
          </a:xfrm>
        </p:spPr>
        <p:txBody>
          <a:bodyPr/>
          <a:lstStyle/>
          <a:p>
            <a:pPr algn="just">
              <a:spcAft>
                <a:spcPts val="1200"/>
              </a:spcAft>
            </a:pPr>
            <a:r>
              <a:rPr lang="uk-UA" sz="2400" b="1" dirty="0">
                <a:solidFill>
                  <a:srgbClr val="002949"/>
                </a:solidFill>
                <a:effectLst/>
                <a:latin typeface="Roboto Condensed Light" panose="02000000000000000000" pitchFamily="2" charset="0"/>
                <a:ea typeface="Calibri" panose="020F0502020204030204" pitchFamily="34" charset="0"/>
              </a:rPr>
              <a:t>Для третіх країн, таких як Україна, право ЄС має статус міжнародного публічного права і застосовується в порядку, передбаченому для норм міжнародного права</a:t>
            </a:r>
          </a:p>
          <a:p>
            <a:pPr algn="just">
              <a:spcAft>
                <a:spcPts val="1200"/>
              </a:spcAft>
            </a:pPr>
            <a:endParaRPr lang="uk-UA" sz="2400" b="1" dirty="0">
              <a:solidFill>
                <a:srgbClr val="002949"/>
              </a:solidFill>
              <a:effectLst/>
              <a:latin typeface="Roboto Condensed Light" panose="02000000000000000000" pitchFamily="2" charset="0"/>
              <a:ea typeface="Calibri" panose="020F0502020204030204" pitchFamily="34" charset="0"/>
            </a:endParaRPr>
          </a:p>
          <a:p>
            <a:pPr algn="just">
              <a:spcAft>
                <a:spcPts val="1200"/>
              </a:spcAft>
            </a:pPr>
            <a:r>
              <a:rPr lang="uk-UA" sz="2400" b="1" dirty="0">
                <a:solidFill>
                  <a:srgbClr val="002949"/>
                </a:solidFill>
                <a:effectLst/>
                <a:latin typeface="Roboto Condensed Light" panose="02000000000000000000" pitchFamily="2" charset="0"/>
                <a:ea typeface="Calibri" panose="020F0502020204030204" pitchFamily="34" charset="0"/>
              </a:rPr>
              <a:t>Д</a:t>
            </a:r>
            <a:r>
              <a:rPr lang="uk-UA" sz="2400" b="1" spc="-5" dirty="0">
                <a:solidFill>
                  <a:srgbClr val="002949"/>
                </a:solidFill>
                <a:effectLst/>
                <a:latin typeface="Roboto Condensed Light" panose="02000000000000000000" pitchFamily="2" charset="0"/>
                <a:ea typeface="Calibri" panose="020F0502020204030204" pitchFamily="34" charset="0"/>
              </a:rPr>
              <a:t>ія Угоди про асоціацію та пов'язаний з нею процес адаптації законодавства не призводить до можливості автоматичного застосування всіх без винятку актів </a:t>
            </a:r>
            <a:r>
              <a:rPr lang="uk-UA" sz="2400" b="1" dirty="0" err="1">
                <a:solidFill>
                  <a:srgbClr val="002949"/>
                </a:solidFill>
                <a:effectLst/>
                <a:latin typeface="Roboto Condensed Light" panose="02000000000000000000" pitchFamily="2" charset="0"/>
                <a:ea typeface="Times New Roman" panose="02020603050405020304" pitchFamily="18" charset="0"/>
                <a:cs typeface="Times New Roman" panose="02020603050405020304" pitchFamily="18" charset="0"/>
              </a:rPr>
              <a:t>acquis</a:t>
            </a:r>
            <a:r>
              <a:rPr lang="uk-UA" sz="2400" b="1" dirty="0">
                <a:solidFill>
                  <a:srgbClr val="002949"/>
                </a:solidFill>
                <a:effectLst/>
                <a:latin typeface="Roboto Condensed Light" panose="02000000000000000000" pitchFamily="2" charset="0"/>
                <a:ea typeface="Times New Roman" panose="02020603050405020304" pitchFamily="18" charset="0"/>
                <a:cs typeface="Times New Roman" panose="02020603050405020304" pitchFamily="18" charset="0"/>
              </a:rPr>
              <a:t> </a:t>
            </a:r>
            <a:r>
              <a:rPr lang="uk-UA" sz="2400" b="1" dirty="0">
                <a:solidFill>
                  <a:srgbClr val="002949"/>
                </a:solidFill>
                <a:effectLst/>
                <a:latin typeface="Roboto Condensed Light" panose="02000000000000000000" pitchFamily="2" charset="0"/>
                <a:ea typeface="Calibri" panose="020F0502020204030204" pitchFamily="34" charset="0"/>
              </a:rPr>
              <a:t>ЄС та рішень Суду ЄС в національній правозастосовній практиці </a:t>
            </a:r>
          </a:p>
          <a:p>
            <a:pPr algn="just">
              <a:spcAft>
                <a:spcPts val="1200"/>
              </a:spcAft>
            </a:pPr>
            <a:r>
              <a:rPr lang="uk-UA" sz="2400" b="1" dirty="0">
                <a:solidFill>
                  <a:srgbClr val="002949"/>
                </a:solidFill>
                <a:effectLst/>
                <a:latin typeface="Roboto Condensed Light" panose="02000000000000000000" pitchFamily="2" charset="0"/>
                <a:ea typeface="Calibri" panose="020F0502020204030204" pitchFamily="34" charset="0"/>
              </a:rPr>
              <a:t>Щодо рішень Суду ЄС Угода визначає, що прецедентне право Суду ЄС має враховуватися саме в процесі адаптації законодавства, а також в цілях тлумачення положень самої Угоди</a:t>
            </a:r>
            <a:endParaRPr lang="ru-RU" sz="2400" dirty="0">
              <a:solidFill>
                <a:srgbClr val="002949"/>
              </a:solidFill>
              <a:effectLst/>
              <a:latin typeface="Arial" panose="020B0604020202020204" pitchFamily="34" charset="0"/>
              <a:ea typeface="Calibri" panose="020F0502020204030204" pitchFamily="34" charset="0"/>
            </a:endParaRPr>
          </a:p>
          <a:p>
            <a:pPr algn="just"/>
            <a:endParaRPr lang="ru-RU" dirty="0"/>
          </a:p>
        </p:txBody>
      </p:sp>
      <p:sp>
        <p:nvSpPr>
          <p:cNvPr id="4" name="Місце для тексту 3">
            <a:extLst>
              <a:ext uri="{FF2B5EF4-FFF2-40B4-BE49-F238E27FC236}">
                <a16:creationId xmlns:a16="http://schemas.microsoft.com/office/drawing/2014/main" id="{992DDBC4-157D-8D3D-4EFA-840FA73AE549}"/>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1751685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FC9F10-5A94-1D59-E428-BADE6FF00BF4}"/>
              </a:ext>
            </a:extLst>
          </p:cNvPr>
          <p:cNvSpPr>
            <a:spLocks noGrp="1"/>
          </p:cNvSpPr>
          <p:nvPr>
            <p:ph type="ctrTitle"/>
          </p:nvPr>
        </p:nvSpPr>
        <p:spPr/>
        <p:txBody>
          <a:bodyPr>
            <a:noAutofit/>
          </a:bodyPr>
          <a:lstStyle/>
          <a:p>
            <a:r>
              <a:rPr lang="uk-UA" sz="2800" b="1" dirty="0">
                <a:latin typeface="Roboto Condensed Light" panose="02000000000000000000" pitchFamily="2" charset="0"/>
                <a:ea typeface="Roboto Condensed Light" panose="02000000000000000000" pitchFamily="2" charset="0"/>
                <a:hlinkClick r:id="rId2"/>
              </a:rPr>
              <a:t>Постанова ВС від </a:t>
            </a:r>
            <a:r>
              <a:rPr lang="uk-UA" sz="2800" b="1" kern="100" dirty="0">
                <a:latin typeface="Roboto Condensed Light" panose="02000000000000000000" pitchFamily="2" charset="0"/>
                <a:ea typeface="Roboto Condensed Light" panose="02000000000000000000" pitchFamily="2" charset="0"/>
                <a:cs typeface="Times New Roman" panose="02020603050405020304" pitchFamily="18" charset="0"/>
                <a:hlinkClick r:id="rId2"/>
              </a:rPr>
              <a:t>29 серпня 2024 року справа № 905/830/21</a:t>
            </a:r>
            <a:endParaRPr lang="ru-RU" sz="2800" dirty="0"/>
          </a:p>
        </p:txBody>
      </p:sp>
      <p:sp>
        <p:nvSpPr>
          <p:cNvPr id="3" name="Підзаголовок 2">
            <a:extLst>
              <a:ext uri="{FF2B5EF4-FFF2-40B4-BE49-F238E27FC236}">
                <a16:creationId xmlns:a16="http://schemas.microsoft.com/office/drawing/2014/main" id="{6A035978-E3D9-01E3-2628-8E0FEC6E907E}"/>
              </a:ext>
            </a:extLst>
          </p:cNvPr>
          <p:cNvSpPr>
            <a:spLocks noGrp="1"/>
          </p:cNvSpPr>
          <p:nvPr>
            <p:ph type="subTitle" idx="1"/>
          </p:nvPr>
        </p:nvSpPr>
        <p:spPr>
          <a:xfrm>
            <a:off x="518735" y="1170312"/>
            <a:ext cx="9145965" cy="4049388"/>
          </a:xfrm>
        </p:spPr>
        <p:txBody>
          <a:bodyPr/>
          <a:lstStyle/>
          <a:p>
            <a:pPr algn="just">
              <a:lnSpc>
                <a:spcPct val="107000"/>
              </a:lnSpc>
              <a:spcAft>
                <a:spcPts val="800"/>
              </a:spcAft>
            </a:pPr>
            <a:r>
              <a:rPr lang="uk-UA" sz="16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У цій справі ВС вирішував питання щодо можливості застосування до відповідача санкції у вигляді стягнення подвійної ціни вартості акцій за заниження ціни продажу акцій на підставі п. 27 </a:t>
            </a:r>
            <a:r>
              <a:rPr lang="uk-UA" sz="16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Директиви 2004/25/ЄС</a:t>
            </a:r>
            <a:r>
              <a:rPr lang="uk-UA" sz="16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Європейського Парламенту та Ради від 21 квітня 2004 року щодо пропозицій про поглинання, який передбачає, що Держави-члени повинні запровадити санкції проти будь-якого порушення національних законів, що замінюють цю Директиву, оскільки законодавство України не встановлює відповідальність у виді стягнення подвійної справедливої ціни акцій за неналежне виконання учасниками вимог Закону "Про акціонерні товариства" при здійсненні процедури </a:t>
            </a:r>
            <a:r>
              <a:rPr lang="uk-UA" sz="1600"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сквіз</a:t>
            </a:r>
            <a:r>
              <a:rPr lang="uk-UA" sz="16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-аут. </a:t>
            </a:r>
            <a:endParaRPr lang="uk-UA" sz="16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6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Директива не є актом прямої дії, її норми мають бути імплементовані в національне законодавство, а форми та засоби такої імплементації можуть бути різними. І лише якщо держава-член, очевидно, не виконує свої обов`язки із імплементації директив, то норми директиви можуть мати ефект прямої дії. </a:t>
            </a:r>
            <a:endParaRPr lang="uk-UA" sz="16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6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Оскільки Україна не є державою-членом ЄС її обов`язки з імплементації положень </a:t>
            </a:r>
            <a:r>
              <a:rPr lang="uk-UA" sz="1600" i="1"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acquis</a:t>
            </a:r>
            <a:r>
              <a:rPr lang="uk-UA" sz="16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ЄС, зокрема, й директив ЄС, до національного законодавства визначені міжнародними договорами. </a:t>
            </a:r>
            <a:endParaRPr lang="uk-UA" sz="16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6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Тому врегулювання відносин в цій справі в частині стягнення подвійної справедливої ціни не може бути здійснено на підставі цієї Директиви.  </a:t>
            </a:r>
            <a:endParaRPr lang="uk-UA" sz="16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endParaRPr lang="ru-RU" dirty="0"/>
          </a:p>
        </p:txBody>
      </p:sp>
      <p:sp>
        <p:nvSpPr>
          <p:cNvPr id="4" name="Місце для тексту 3">
            <a:extLst>
              <a:ext uri="{FF2B5EF4-FFF2-40B4-BE49-F238E27FC236}">
                <a16:creationId xmlns:a16="http://schemas.microsoft.com/office/drawing/2014/main" id="{6E33A2DC-F968-BAC7-8CA7-54D92B06B735}"/>
              </a:ext>
            </a:extLst>
          </p:cNvPr>
          <p:cNvSpPr>
            <a:spLocks noGrp="1"/>
          </p:cNvSpPr>
          <p:nvPr>
            <p:ph type="body" sz="quarter" idx="13"/>
          </p:nvPr>
        </p:nvSpPr>
        <p:spPr>
          <a:xfrm>
            <a:off x="2035209" y="6289604"/>
            <a:ext cx="6118867" cy="45719"/>
          </a:xfrm>
        </p:spPr>
        <p:txBody>
          <a:bodyPr>
            <a:normAutofit fontScale="25000" lnSpcReduction="20000"/>
          </a:bodyPr>
          <a:lstStyle/>
          <a:p>
            <a:endParaRPr lang="ru-RU" dirty="0"/>
          </a:p>
        </p:txBody>
      </p:sp>
    </p:spTree>
    <p:extLst>
      <p:ext uri="{BB962C8B-B14F-4D97-AF65-F5344CB8AC3E}">
        <p14:creationId xmlns:p14="http://schemas.microsoft.com/office/powerpoint/2010/main" val="944465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B80A48-E5C5-89FA-090C-040F559B1C59}"/>
              </a:ext>
            </a:extLst>
          </p:cNvPr>
          <p:cNvSpPr>
            <a:spLocks noGrp="1"/>
          </p:cNvSpPr>
          <p:nvPr>
            <p:ph type="ctrTitle"/>
          </p:nvPr>
        </p:nvSpPr>
        <p:spPr>
          <a:xfrm>
            <a:off x="518735" y="341784"/>
            <a:ext cx="10363200" cy="828528"/>
          </a:xfrm>
        </p:spPr>
        <p:txBody>
          <a:bodyPr>
            <a:normAutofit fontScale="90000"/>
          </a:bodyPr>
          <a:lstStyle/>
          <a:p>
            <a:br>
              <a:rPr lang="uk-UA" sz="22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br>
            <a:r>
              <a:rPr lang="uk-UA" sz="27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hlinkClick r:id="rId2"/>
              </a:rPr>
              <a:t>Постанова Великої Палати ВС від 17 квітня 2024 року, справа № 910/13988/20 </a:t>
            </a:r>
            <a:br>
              <a:rPr lang="uk-UA" sz="27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hlinkClick r:id="rId2"/>
              </a:rPr>
            </a:br>
            <a:r>
              <a:rPr lang="uk-UA" sz="27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hlinkClick r:id="rId2"/>
              </a:rPr>
              <a:t>про визнання добре відомою торговельною маркою в Україні</a:t>
            </a:r>
            <a:r>
              <a:rPr lang="uk-UA" sz="27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hlinkClick r:id="rId2"/>
              </a:rPr>
              <a:t> </a:t>
            </a:r>
            <a:r>
              <a:rPr lang="uk-UA" sz="27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hlinkClick r:id="rId2"/>
              </a:rPr>
              <a:t> </a:t>
            </a:r>
            <a:br>
              <a:rPr lang="uk-UA" sz="27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rPr>
            </a:br>
            <a:br>
              <a:rPr lang="ru-RU" sz="2000" b="1" kern="100" dirty="0">
                <a:latin typeface="Roboto Condensed Light" panose="02000000000000000000" pitchFamily="2" charset="0"/>
                <a:ea typeface="Calibri" panose="020F0502020204030204" pitchFamily="34" charset="0"/>
                <a:cs typeface="Times New Roman" panose="02020603050405020304" pitchFamily="18" charset="0"/>
              </a:rPr>
            </a:br>
            <a:endParaRPr lang="ru-RU" sz="2000" dirty="0"/>
          </a:p>
        </p:txBody>
      </p:sp>
      <p:sp>
        <p:nvSpPr>
          <p:cNvPr id="3" name="Підзаголовок 2">
            <a:extLst>
              <a:ext uri="{FF2B5EF4-FFF2-40B4-BE49-F238E27FC236}">
                <a16:creationId xmlns:a16="http://schemas.microsoft.com/office/drawing/2014/main" id="{E0777F35-D4F9-833F-80C1-D9CD7C456170}"/>
              </a:ext>
            </a:extLst>
          </p:cNvPr>
          <p:cNvSpPr>
            <a:spLocks noGrp="1"/>
          </p:cNvSpPr>
          <p:nvPr>
            <p:ph type="subTitle" idx="1"/>
          </p:nvPr>
        </p:nvSpPr>
        <p:spPr>
          <a:xfrm>
            <a:off x="518735" y="1170312"/>
            <a:ext cx="10949015" cy="3541388"/>
          </a:xfrm>
        </p:spPr>
        <p:txBody>
          <a:bodyPr/>
          <a:lstStyle/>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Для ілюстрації того, яке значення у праві може мати добросовісність реєстрації конфліктуючого знака для обмеження права на захист власника добре відомої марки ВП ВС звернулася до рішення Суду справедливості Європейського Союзу у справі Budějovický Budvar, C-482/09, в якому Суд ЄС надав тлумачення доктрині «мовчазної згоди» (</a:t>
            </a: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acquiescence</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у праві Європейського Союзу. </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ВП ВС підкреслила, що доктрина «мовчазної згоди», як вона закріплена у праві ЄС (Директиви 89/104/ЄЕС від 21.12.1988, а надалі у Директиві 2008/95/ЄС від 22.10.2008 і Регламенті (ЄС) № 207/2009 від 26.02.2009, згодом у Директиві (ЄС) 2015/2436 від 16.12.2015), не запроваджена у законодавстві України. Однак вона посилається на її тлумачення у праві ЄС для ілюстрації того, що у питанні охорони та захисту прав на торговельні марки можливим і навіть таким, що має бути однаковим у всіх державах-учасницях ЄС, є підхід, за яким два власники торговельних марок (які містять ідентичне позначення), які тривалий час використовували їх для просування своєї продукції, можуть надалі добросовісно використовувати їх.</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endParaRPr lang="ru-RU" dirty="0"/>
          </a:p>
        </p:txBody>
      </p:sp>
      <p:sp>
        <p:nvSpPr>
          <p:cNvPr id="4" name="Місце для тексту 3">
            <a:extLst>
              <a:ext uri="{FF2B5EF4-FFF2-40B4-BE49-F238E27FC236}">
                <a16:creationId xmlns:a16="http://schemas.microsoft.com/office/drawing/2014/main" id="{650352E5-060C-12F6-294E-0F6E9E26AA9C}"/>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589748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001C69-E86B-FA08-E1FB-B61BF7A6C737}"/>
              </a:ext>
            </a:extLst>
          </p:cNvPr>
          <p:cNvSpPr>
            <a:spLocks noGrp="1"/>
          </p:cNvSpPr>
          <p:nvPr>
            <p:ph type="ctrTitle"/>
          </p:nvPr>
        </p:nvSpPr>
        <p:spPr>
          <a:xfrm>
            <a:off x="518735" y="316617"/>
            <a:ext cx="10363200" cy="535995"/>
          </a:xfrm>
        </p:spPr>
        <p:txBody>
          <a:bodyPr>
            <a:noAutofit/>
          </a:bodyPr>
          <a:lstStyle/>
          <a:p>
            <a:br>
              <a:rPr lang="uk-UA" sz="24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hlinkClick r:id="rId2"/>
              </a:rPr>
            </a:br>
            <a:r>
              <a:rPr lang="uk-UA" sz="24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hlinkClick r:id="rId2"/>
              </a:rPr>
              <a:t>Постанова Великої Палати ВС від 3 серпня 2022 року у справі № 910/9627/20</a:t>
            </a:r>
            <a:br>
              <a:rPr lang="uk-UA" sz="20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rPr>
            </a:br>
            <a:endParaRPr lang="ru-RU" sz="2400" dirty="0"/>
          </a:p>
        </p:txBody>
      </p:sp>
      <p:sp>
        <p:nvSpPr>
          <p:cNvPr id="3" name="Підзаголовок 2">
            <a:extLst>
              <a:ext uri="{FF2B5EF4-FFF2-40B4-BE49-F238E27FC236}">
                <a16:creationId xmlns:a16="http://schemas.microsoft.com/office/drawing/2014/main" id="{F7E4DD69-CE1F-1AEA-EB02-D6A02791A39D}"/>
              </a:ext>
            </a:extLst>
          </p:cNvPr>
          <p:cNvSpPr>
            <a:spLocks noGrp="1"/>
          </p:cNvSpPr>
          <p:nvPr>
            <p:ph type="subTitle" idx="1"/>
          </p:nvPr>
        </p:nvSpPr>
        <p:spPr>
          <a:xfrm>
            <a:off x="522641" y="1069644"/>
            <a:ext cx="9144001" cy="3629356"/>
          </a:xfrm>
        </p:spPr>
        <p:txBody>
          <a:bodyPr/>
          <a:lstStyle/>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У цій справі, яка стосувалася питання нарахування плати за послуги з передачі електричної енергії при здійсненні її експорту, ВП ВС застосувала  рішення Суду ЄС у справі </a:t>
            </a:r>
            <a:r>
              <a:rPr lang="uk-UA" sz="18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FENS v </a:t>
            </a:r>
            <a:r>
              <a:rPr lang="uk-UA" sz="1800" b="1" dirty="0" err="1">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Slovak</a:t>
            </a:r>
            <a:r>
              <a:rPr lang="uk-UA" sz="1800" b="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Republic, C-305/17</a:t>
            </a: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Велика Палата зазначила, що рішення Суду ЄС належить розцінювати як таке, що дозволяє встановити зміст положень актів законодавства Європейського Союзу, зазначених у статті 2 Закону України «Про ринок електроенергії», і що подібно до практики застосування рішень ЄСПЛ, врахуванню підлягають принципи, що випливають із його рішень щодо подібних питань, навіть якщо вони стосуються інших держав. </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За результатами розгляду цієї справи ВП ВС виснувала про невідповідність тарифу на послуги з енергопостачання заборонам, визначеним статтею 41 Договору про заснування Енергетичного Співтовариства.</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p:txBody>
      </p:sp>
      <p:sp>
        <p:nvSpPr>
          <p:cNvPr id="4" name="Місце для тексту 3">
            <a:extLst>
              <a:ext uri="{FF2B5EF4-FFF2-40B4-BE49-F238E27FC236}">
                <a16:creationId xmlns:a16="http://schemas.microsoft.com/office/drawing/2014/main" id="{6D9E96DD-0FD6-466C-C241-C75AFD141B89}"/>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2860055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D501CB-45B1-D0D7-9D8F-4CCBBA1AA4B9}"/>
              </a:ext>
            </a:extLst>
          </p:cNvPr>
          <p:cNvSpPr>
            <a:spLocks noGrp="1"/>
          </p:cNvSpPr>
          <p:nvPr>
            <p:ph type="ctrTitle"/>
          </p:nvPr>
        </p:nvSpPr>
        <p:spPr/>
        <p:txBody>
          <a:bodyPr>
            <a:noAutofit/>
          </a:bodyPr>
          <a:lstStyle/>
          <a:p>
            <a:br>
              <a:rPr lang="uk-UA" sz="2400" b="1" kern="100" dirty="0">
                <a:latin typeface="Roboto Condensed Light" panose="02000000000000000000" pitchFamily="2" charset="0"/>
                <a:ea typeface="Roboto Condensed Light" panose="02000000000000000000" pitchFamily="2" charset="0"/>
                <a:cs typeface="Times New Roman" panose="02020603050405020304" pitchFamily="18" charset="0"/>
              </a:rPr>
            </a:br>
            <a:r>
              <a:rPr lang="uk-UA" sz="2400" b="1" kern="100" dirty="0">
                <a:latin typeface="Roboto Condensed Light" panose="02000000000000000000" pitchFamily="2" charset="0"/>
                <a:ea typeface="Roboto Condensed Light" panose="02000000000000000000" pitchFamily="2" charset="0"/>
                <a:cs typeface="Times New Roman" panose="02020603050405020304" pitchFamily="18" charset="0"/>
                <a:hlinkClick r:id="rId2"/>
              </a:rPr>
              <a:t>Постанова ВС від 18 липня 2024 року, </a:t>
            </a:r>
            <a:r>
              <a:rPr lang="ru-RU" sz="2400" b="1" kern="100" dirty="0">
                <a:latin typeface="Roboto Condensed Light" panose="02000000000000000000" pitchFamily="2" charset="0"/>
                <a:ea typeface="Roboto Condensed Light" panose="02000000000000000000" pitchFamily="2" charset="0"/>
                <a:cs typeface="Times New Roman" panose="02020603050405020304" pitchFamily="18" charset="0"/>
                <a:hlinkClick r:id="rId2"/>
              </a:rPr>
              <a:t>c</a:t>
            </a:r>
            <a:r>
              <a:rPr lang="uk-UA" sz="2400" b="1" kern="100" dirty="0">
                <a:latin typeface="Roboto Condensed Light" panose="02000000000000000000" pitchFamily="2" charset="0"/>
                <a:ea typeface="Roboto Condensed Light" panose="02000000000000000000" pitchFamily="2" charset="0"/>
                <a:cs typeface="Times New Roman" panose="02020603050405020304" pitchFamily="18" charset="0"/>
                <a:hlinkClick r:id="rId2"/>
              </a:rPr>
              <a:t>права №</a:t>
            </a:r>
            <a:r>
              <a:rPr lang="ru-RU" sz="2400" b="1" kern="100" dirty="0">
                <a:latin typeface="Roboto Condensed Light" panose="02000000000000000000" pitchFamily="2" charset="0"/>
                <a:ea typeface="Roboto Condensed Light" panose="02000000000000000000" pitchFamily="2" charset="0"/>
                <a:cs typeface="Times New Roman" panose="02020603050405020304" pitchFamily="18" charset="0"/>
                <a:hlinkClick r:id="rId2"/>
              </a:rPr>
              <a:t>  </a:t>
            </a:r>
            <a:r>
              <a:rPr lang="uk-UA" sz="2400" b="1" kern="100" dirty="0">
                <a:latin typeface="Roboto Condensed Light" panose="02000000000000000000" pitchFamily="2" charset="0"/>
                <a:ea typeface="Roboto Condensed Light" panose="02000000000000000000" pitchFamily="2" charset="0"/>
                <a:cs typeface="Times New Roman" panose="02020603050405020304" pitchFamily="18" charset="0"/>
                <a:hlinkClick r:id="rId2"/>
              </a:rPr>
              <a:t>462/5157/17</a:t>
            </a:r>
            <a:endParaRPr lang="ru-RU" sz="2400" dirty="0">
              <a:latin typeface="Roboto Condensed Light" panose="02000000000000000000" pitchFamily="2" charset="0"/>
              <a:ea typeface="Roboto Condensed Light" panose="02000000000000000000" pitchFamily="2" charset="0"/>
            </a:endParaRPr>
          </a:p>
        </p:txBody>
      </p:sp>
      <p:sp>
        <p:nvSpPr>
          <p:cNvPr id="3" name="Підзаголовок 2">
            <a:extLst>
              <a:ext uri="{FF2B5EF4-FFF2-40B4-BE49-F238E27FC236}">
                <a16:creationId xmlns:a16="http://schemas.microsoft.com/office/drawing/2014/main" id="{50B9F658-D065-120D-9BD2-D880342182EA}"/>
              </a:ext>
            </a:extLst>
          </p:cNvPr>
          <p:cNvSpPr>
            <a:spLocks noGrp="1"/>
          </p:cNvSpPr>
          <p:nvPr>
            <p:ph type="subTitle" idx="1"/>
          </p:nvPr>
        </p:nvSpPr>
        <p:spPr>
          <a:xfrm>
            <a:off x="518735" y="1145144"/>
            <a:ext cx="9144001" cy="4036455"/>
          </a:xfrm>
        </p:spPr>
        <p:txBody>
          <a:bodyPr/>
          <a:lstStyle/>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Справа про скасування наказу про звільнення ОСОБА_1 з посади директора з капітального будівництва ПАТ по газопостачанню та газифікації «Львівгаз», поновлення на посаді та стягнення середнього заробітку за час вимушеного прогулу.</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ВС відхилив як безпідставну вимогу позивача про звернення до Секретаріату Енергетичного Співтовариства з питань тлумачення та застосування Директиви 2009/73/ЄС про спільні правила внутрішнього ринку природного газу та про скасування Директиви 2003/55/ЄС. </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8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Зазначена Директива є актом законодавства Енергетичного Співтовариства у сфері енергетики і стосується правовідносин, що виникають між учасниками ринку природного газу, проте позивач не є учасником ринку природного газу, а спірні у цій справі правовідносини не є правовідносинами, що виникли у сфері енергетики, зазначена Директива не підлягає застосуванню у цій справі та питання щодо її тлумачення та застосування у межах цієї справи не порушується.</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18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 </a:t>
            </a:r>
            <a:endParaRPr lang="uk-UA" sz="18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endParaRPr lang="ru-RU" dirty="0"/>
          </a:p>
        </p:txBody>
      </p:sp>
      <p:sp>
        <p:nvSpPr>
          <p:cNvPr id="4" name="Місце для тексту 3">
            <a:extLst>
              <a:ext uri="{FF2B5EF4-FFF2-40B4-BE49-F238E27FC236}">
                <a16:creationId xmlns:a16="http://schemas.microsoft.com/office/drawing/2014/main" id="{64A130AF-7065-CABF-F219-B619E2302559}"/>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1478433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B1B357-DAE2-7C52-7975-47C5876EFB12}"/>
              </a:ext>
            </a:extLst>
          </p:cNvPr>
          <p:cNvSpPr>
            <a:spLocks noGrp="1"/>
          </p:cNvSpPr>
          <p:nvPr>
            <p:ph type="ctrTitle"/>
          </p:nvPr>
        </p:nvSpPr>
        <p:spPr/>
        <p:txBody>
          <a:bodyPr>
            <a:noAutofit/>
          </a:bodyPr>
          <a:lstStyle/>
          <a:p>
            <a:r>
              <a:rPr lang="uk-UA" sz="2400" b="1" kern="100" dirty="0">
                <a:solidFill>
                  <a:srgbClr val="002949"/>
                </a:solidFill>
                <a:latin typeface="Roboto Condensed Light" panose="02000000000000000000" pitchFamily="2" charset="0"/>
                <a:ea typeface="Calibri" panose="020F0502020204030204" pitchFamily="34" charset="0"/>
                <a:cs typeface="Times New Roman" panose="02020603050405020304" pitchFamily="18" charset="0"/>
                <a:hlinkClick r:id="rId2"/>
              </a:rPr>
              <a:t>Постанова ВС від </a:t>
            </a:r>
            <a:r>
              <a:rPr lang="uk-UA" sz="2400" b="1" kern="0" dirty="0">
                <a:solidFill>
                  <a:srgbClr val="002949"/>
                </a:solidFill>
                <a:latin typeface="Roboto Condensed Light" panose="02000000000000000000" pitchFamily="2" charset="0"/>
                <a:ea typeface="Times New Roman" panose="02020603050405020304" pitchFamily="18" charset="0"/>
                <a:cs typeface="Times New Roman" panose="02020603050405020304" pitchFamily="18" charset="0"/>
                <a:hlinkClick r:id="rId2"/>
              </a:rPr>
              <a:t>16 серпня 2023 року, справа № 640/15656/20</a:t>
            </a:r>
            <a:endParaRPr lang="ru-RU" sz="2400" dirty="0"/>
          </a:p>
        </p:txBody>
      </p:sp>
      <p:sp>
        <p:nvSpPr>
          <p:cNvPr id="3" name="Підзаголовок 2">
            <a:extLst>
              <a:ext uri="{FF2B5EF4-FFF2-40B4-BE49-F238E27FC236}">
                <a16:creationId xmlns:a16="http://schemas.microsoft.com/office/drawing/2014/main" id="{9E6CA62F-E470-B5B7-9764-9DFF44388659}"/>
              </a:ext>
            </a:extLst>
          </p:cNvPr>
          <p:cNvSpPr>
            <a:spLocks noGrp="1"/>
          </p:cNvSpPr>
          <p:nvPr>
            <p:ph type="subTitle" idx="1"/>
          </p:nvPr>
        </p:nvSpPr>
        <p:spPr>
          <a:xfrm>
            <a:off x="522641" y="1019310"/>
            <a:ext cx="9144001" cy="4047990"/>
          </a:xfrm>
        </p:spPr>
        <p:txBody>
          <a:bodyPr/>
          <a:lstStyle/>
          <a:p>
            <a:pPr algn="just">
              <a:lnSpc>
                <a:spcPct val="107000"/>
              </a:lnSpc>
              <a:spcAft>
                <a:spcPts val="800"/>
              </a:spcAft>
            </a:pPr>
            <a:r>
              <a:rPr lang="uk-UA" sz="20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Справа стосувалася питань постачання природного газу. Позивач оскаржував постанову КМУ від 25 червня 2020 року № 529 «Про внесення змін до постанов Кабінету Міністрів України від 30 вересня 2015 року № 809 і від 21 жовтня 2015 року № 873», якими регулювалися питання визначення постачальника «останньої надії». </a:t>
            </a:r>
            <a:endParaRPr lang="uk-UA" sz="20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2000"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Оскаржуючи рішення судів попередніх інстанцій, позивач обґрунтував свою касаційну скаргу, зокрема, тим, що суди при розгляді його позову не врахували певні директиви ЄС. </a:t>
            </a:r>
          </a:p>
          <a:p>
            <a:pPr algn="just">
              <a:lnSpc>
                <a:spcPct val="107000"/>
              </a:lnSpc>
              <a:spcAft>
                <a:spcPts val="800"/>
              </a:spcAft>
            </a:pPr>
            <a:endParaRPr lang="uk-UA" sz="20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a:p>
            <a:pPr algn="just">
              <a:lnSpc>
                <a:spcPct val="107000"/>
              </a:lnSpc>
              <a:spcAft>
                <a:spcPts val="800"/>
              </a:spcAft>
            </a:pPr>
            <a:r>
              <a:rPr lang="uk-UA" sz="2000" i="1" dirty="0">
                <a:solidFill>
                  <a:srgbClr val="002949"/>
                </a:solidFill>
                <a:effectLst/>
                <a:latin typeface="Roboto Condensed Light" panose="02000000000000000000" pitchFamily="2" charset="0"/>
                <a:ea typeface="Batang" panose="02030600000101010101" pitchFamily="18" charset="-127"/>
                <a:cs typeface="Times New Roman" panose="02020603050405020304" pitchFamily="18" charset="0"/>
              </a:rPr>
              <a:t>ВС вказав, що суд не може посилатись на директиви ЄС, які ще повністю не імплементовані в українське законодавство, як на підставу для скасування нормативного акта. </a:t>
            </a:r>
            <a:endParaRPr lang="uk-UA" sz="2000" dirty="0">
              <a:solidFill>
                <a:srgbClr val="002060"/>
              </a:solidFill>
              <a:effectLst/>
              <a:latin typeface="Roboto Condensed Light" panose="02000000000000000000" pitchFamily="2" charset="0"/>
              <a:ea typeface="Batang" panose="02030600000101010101" pitchFamily="18" charset="-127"/>
              <a:cs typeface="Times New Roman" panose="02020603050405020304" pitchFamily="18" charset="0"/>
            </a:endParaRPr>
          </a:p>
        </p:txBody>
      </p:sp>
      <p:sp>
        <p:nvSpPr>
          <p:cNvPr id="4" name="Місце для тексту 3">
            <a:extLst>
              <a:ext uri="{FF2B5EF4-FFF2-40B4-BE49-F238E27FC236}">
                <a16:creationId xmlns:a16="http://schemas.microsoft.com/office/drawing/2014/main" id="{9F6D7169-30B1-5082-720B-B9DD1BF56ED2}"/>
              </a:ext>
            </a:extLst>
          </p:cNvPr>
          <p:cNvSpPr>
            <a:spLocks noGrp="1"/>
          </p:cNvSpPr>
          <p:nvPr>
            <p:ph type="body" sz="quarter" idx="13"/>
          </p:nvPr>
        </p:nvSpPr>
        <p:spPr/>
        <p:txBody>
          <a:bodyPr/>
          <a:lstStyle/>
          <a:p>
            <a:endParaRPr lang="ru-RU"/>
          </a:p>
        </p:txBody>
      </p:sp>
    </p:spTree>
    <p:extLst>
      <p:ext uri="{BB962C8B-B14F-4D97-AF65-F5344CB8AC3E}">
        <p14:creationId xmlns:p14="http://schemas.microsoft.com/office/powerpoint/2010/main" val="9175075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3344</TotalTime>
  <Words>1750</Words>
  <Application>Microsoft Office PowerPoint</Application>
  <PresentationFormat>Широкий екран</PresentationFormat>
  <Paragraphs>55</Paragraphs>
  <Slides>15</Slides>
  <Notes>1</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15</vt:i4>
      </vt:variant>
    </vt:vector>
  </HeadingPairs>
  <TitlesOfParts>
    <vt:vector size="20" baseType="lpstr">
      <vt:lpstr>Arial</vt:lpstr>
      <vt:lpstr>Calibri</vt:lpstr>
      <vt:lpstr>Calibri Light</vt:lpstr>
      <vt:lpstr>Roboto Condensed Light</vt:lpstr>
      <vt:lpstr>Тема Office</vt:lpstr>
      <vt:lpstr>Презентація PowerPoint</vt:lpstr>
      <vt:lpstr>Презентація PowerPoint</vt:lpstr>
      <vt:lpstr>Презентація PowerPoint</vt:lpstr>
      <vt:lpstr>Презентація PowerPoint</vt:lpstr>
      <vt:lpstr>Постанова ВС від 29 серпня 2024 року справа № 905/830/21</vt:lpstr>
      <vt:lpstr> Постанова Великої Палати ВС від 17 квітня 2024 року, справа № 910/13988/20  про визнання добре відомою торговельною маркою в Україні    </vt:lpstr>
      <vt:lpstr> Постанова Великої Палати ВС від 3 серпня 2022 року у справі № 910/9627/20 </vt:lpstr>
      <vt:lpstr> Постанова ВС від 18 липня 2024 року, cправа №  462/5157/17</vt:lpstr>
      <vt:lpstr>Постанова ВС від 16 серпня 2023 року, справа № 640/15656/20</vt:lpstr>
      <vt:lpstr>Справи, в яких було зроблено посилання на акти aquis ЄС, вже транспоновані до законодавства України</vt:lpstr>
      <vt:lpstr>Ухвала від 26 липня 2022 року, справа № 640/9004/20</vt:lpstr>
      <vt:lpstr> Постанова від 20 квітня 2022 року, справа № 320/2195/19</vt:lpstr>
      <vt:lpstr> Постанова від 3 листопада 2023 року, cправа №  918/686/21 </vt:lpstr>
      <vt:lpstr>Постанова ВС від 26 серпня 2024 року, справа № 640/23287/20</vt:lpstr>
      <vt:lpstr>Презентація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Результати здійснення правосуддя Верховним Судом</dc:title>
  <dc:creator>Johny Puk</dc:creator>
  <cp:lastModifiedBy>СТУПАК Ольга В’ячеславівна notebook</cp:lastModifiedBy>
  <cp:revision>363</cp:revision>
  <dcterms:created xsi:type="dcterms:W3CDTF">2019-05-13T19:51:33Z</dcterms:created>
  <dcterms:modified xsi:type="dcterms:W3CDTF">2024-12-05T08:23:02Z</dcterms:modified>
</cp:coreProperties>
</file>