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1" r:id="rId3"/>
    <p:sldId id="280" r:id="rId4"/>
    <p:sldId id="282" r:id="rId5"/>
    <p:sldId id="276" r:id="rId6"/>
    <p:sldId id="274" r:id="rId7"/>
    <p:sldId id="277" r:id="rId8"/>
    <p:sldId id="279" r:id="rId9"/>
    <p:sldId id="275" r:id="rId10"/>
    <p:sldId id="278" r:id="rId11"/>
    <p:sldId id="283" r:id="rId12"/>
    <p:sldId id="284" r:id="rId13"/>
    <p:sldId id="285" r:id="rId14"/>
    <p:sldId id="272"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70" userDrawn="1">
          <p15:clr>
            <a:srgbClr val="A4A3A4"/>
          </p15:clr>
        </p15:guide>
        <p15:guide id="2" orient="horz" pos="3929" userDrawn="1">
          <p15:clr>
            <a:srgbClr val="A4A3A4"/>
          </p15:clr>
        </p15:guide>
        <p15:guide id="3" orient="horz" pos="368" userDrawn="1">
          <p15:clr>
            <a:srgbClr val="A4A3A4"/>
          </p15:clr>
        </p15:guide>
        <p15:guide id="4" pos="731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ершняк Ангеліна Геннадіївна" initials="ВАГ" lastIdx="2" clrIdx="0">
    <p:extLst>
      <p:ext uri="{19B8F6BF-5375-455C-9EA6-DF929625EA0E}">
        <p15:presenceInfo xmlns:p15="http://schemas.microsoft.com/office/powerpoint/2012/main" userId="S-1-5-21-1338016715-1461542558-604650771-5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49"/>
    <a:srgbClr val="0059AA"/>
    <a:srgbClr val="F0E8E3"/>
    <a:srgbClr val="32BCAD"/>
    <a:srgbClr val="E6E6E6"/>
    <a:srgbClr val="FCD700"/>
    <a:srgbClr val="008FD5"/>
    <a:srgbClr val="00274E"/>
    <a:srgbClr val="5B9BD5"/>
    <a:srgbClr val="004D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67"/>
      </p:cViewPr>
      <p:guideLst>
        <p:guide pos="370"/>
        <p:guide orient="horz" pos="3929"/>
        <p:guide orient="horz" pos="368"/>
        <p:guide pos="731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6CAF4C-4C14-4B39-AE2C-CE3174191875}" type="datetimeFigureOut">
              <a:rPr lang="uk-UA" smtClean="0"/>
              <a:t>05.12.2024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ABB27-3B0C-4872-B850-1CD37297D886}" type="slidenum">
              <a:rPr lang="uk-UA" smtClean="0"/>
              <a:t>‹№›</a:t>
            </a:fld>
            <a:endParaRPr lang="uk-UA"/>
          </a:p>
        </p:txBody>
      </p:sp>
    </p:spTree>
    <p:extLst>
      <p:ext uri="{BB962C8B-B14F-4D97-AF65-F5344CB8AC3E}">
        <p14:creationId xmlns:p14="http://schemas.microsoft.com/office/powerpoint/2010/main" val="316566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B2ABB27-3B0C-4872-B850-1CD37297D886}" type="slidenum">
              <a:rPr lang="uk-UA" smtClean="0"/>
              <a:t>1</a:t>
            </a:fld>
            <a:endParaRPr lang="uk-UA"/>
          </a:p>
        </p:txBody>
      </p:sp>
    </p:spTree>
    <p:extLst>
      <p:ext uri="{BB962C8B-B14F-4D97-AF65-F5344CB8AC3E}">
        <p14:creationId xmlns:p14="http://schemas.microsoft.com/office/powerpoint/2010/main" val="64681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99453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9729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81143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5" y="1170312"/>
            <a:ext cx="9144001"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388542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92430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5626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8413F1AB-D55F-4FA8-8DCE-B4BF109E5ABB}" type="datetimeFigureOut">
              <a:rPr lang="en-US" smtClean="0"/>
              <a:t>12/5/2024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410516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8413F1AB-D55F-4FA8-8DCE-B4BF109E5ABB}" type="datetimeFigureOut">
              <a:rPr lang="en-US" smtClean="0"/>
              <a:t>12/5/2024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48354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8413F1AB-D55F-4FA8-8DCE-B4BF109E5ABB}" type="datetimeFigureOut">
              <a:rPr lang="en-US" smtClean="0"/>
              <a:t>12/5/2024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93874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13F1AB-D55F-4FA8-8DCE-B4BF109E5ABB}" type="datetimeFigureOut">
              <a:rPr lang="en-US" smtClean="0"/>
              <a:t>12/5/2024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44317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12/5/2024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78469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12/5/2024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19083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3F1AB-D55F-4FA8-8DCE-B4BF109E5ABB}" type="datetimeFigureOut">
              <a:rPr lang="en-US" smtClean="0"/>
              <a:t>12/5/2024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676C-3C3F-4D0F-96E9-C9CBD3B5703D}" type="slidenum">
              <a:rPr lang="en-US" smtClean="0"/>
              <a:t>‹№›</a:t>
            </a:fld>
            <a:endParaRPr lang="en-US"/>
          </a:p>
        </p:txBody>
      </p:sp>
    </p:spTree>
    <p:extLst>
      <p:ext uri="{BB962C8B-B14F-4D97-AF65-F5344CB8AC3E}">
        <p14:creationId xmlns:p14="http://schemas.microsoft.com/office/powerpoint/2010/main" val="409776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reyestr.court.gov.ua/Review/105511631"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s://reyestr.court.gov.ua/Review/104026323"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reyestr.court.gov.ua/Review/115858927"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reyestr.court.gov.ua/Review/12122842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reyestr.court.gov.ua/Review/121660487"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reyestr.court.gov.ua/Review/118601114"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reyestr.court.gov.ua/Review/105852859"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reyestr.court.gov.ua/Review/120485290"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reyestr.court.gov.ua/Review/112850419"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1363" y="5471299"/>
            <a:ext cx="4787292" cy="909218"/>
          </a:xfrm>
        </p:spPr>
        <p:txBody>
          <a:bodyPr>
            <a:normAutofit fontScale="92500"/>
          </a:bodyPr>
          <a:lstStyle/>
          <a:p>
            <a:pPr algn="l"/>
            <a:r>
              <a:rPr lang="uk-UA" sz="2800" dirty="0">
                <a:solidFill>
                  <a:schemeClr val="bg1"/>
                </a:solidFill>
                <a:latin typeface="Roboto Condensed Light" panose="02000000000000000000" pitchFamily="2" charset="0"/>
                <a:ea typeface="Roboto Condensed Light" panose="02000000000000000000" pitchFamily="2" charset="0"/>
              </a:rPr>
              <a:t>Ольга </a:t>
            </a:r>
            <a:r>
              <a:rPr lang="uk-UA" sz="2800" dirty="0" err="1">
                <a:solidFill>
                  <a:schemeClr val="bg1"/>
                </a:solidFill>
                <a:latin typeface="Roboto Condensed Light" panose="02000000000000000000" pitchFamily="2" charset="0"/>
                <a:ea typeface="Roboto Condensed Light" panose="02000000000000000000" pitchFamily="2" charset="0"/>
              </a:rPr>
              <a:t>Ступак</a:t>
            </a:r>
            <a:r>
              <a:rPr lang="uk-UA" sz="2800" dirty="0">
                <a:solidFill>
                  <a:schemeClr val="bg1"/>
                </a:solidFill>
                <a:latin typeface="Roboto Condensed Light" panose="02000000000000000000" pitchFamily="2" charset="0"/>
                <a:ea typeface="Roboto Condensed Light" panose="02000000000000000000" pitchFamily="2" charset="0"/>
              </a:rPr>
              <a:t> </a:t>
            </a:r>
          </a:p>
          <a:p>
            <a:pPr algn="l"/>
            <a:r>
              <a:rPr lang="uk-UA" sz="2000" dirty="0">
                <a:solidFill>
                  <a:schemeClr val="bg1"/>
                </a:solidFill>
                <a:latin typeface="Roboto Condensed Light" panose="02000000000000000000" pitchFamily="2" charset="0"/>
                <a:ea typeface="Roboto Condensed Light" panose="02000000000000000000" pitchFamily="2" charset="0"/>
              </a:rPr>
              <a:t>Суддя-спікер Великої Палати Верховного Суду </a:t>
            </a:r>
            <a:endParaRPr lang="en-US" sz="2000"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C325D63E-727F-49EA-8DBD-E66F61A96F68}"/>
              </a:ext>
            </a:extLst>
          </p:cNvPr>
          <p:cNvSpPr txBox="1"/>
          <p:nvPr/>
        </p:nvSpPr>
        <p:spPr>
          <a:xfrm>
            <a:off x="491363" y="3123006"/>
            <a:ext cx="11369204" cy="1446550"/>
          </a:xfrm>
          <a:prstGeom prst="rect">
            <a:avLst/>
          </a:prstGeom>
          <a:noFill/>
        </p:spPr>
        <p:txBody>
          <a:bodyPr wrap="square" rtlCol="0">
            <a:spAutoFit/>
          </a:bodyPr>
          <a:lstStyle/>
          <a:p>
            <a:r>
              <a:rPr lang="uk-UA"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Практика Суду справедливості та застосування Директив ЄС у рішеннях Верховного Суду</a:t>
            </a:r>
            <a:endParaRPr lang="en-US" sz="4400" dirty="0">
              <a:solidFill>
                <a:srgbClr val="002949"/>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pic>
        <p:nvPicPr>
          <p:cNvPr id="14" name="Графіка 13">
            <a:extLst>
              <a:ext uri="{FF2B5EF4-FFF2-40B4-BE49-F238E27FC236}">
                <a16:creationId xmlns:a16="http://schemas.microsoft.com/office/drawing/2014/main" id="{807C6EA5-01E7-4961-906B-E8F780987E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7375" y="588417"/>
            <a:ext cx="1232064" cy="1510617"/>
          </a:xfrm>
          <a:prstGeom prst="rect">
            <a:avLst/>
          </a:prstGeom>
        </p:spPr>
      </p:pic>
      <p:sp>
        <p:nvSpPr>
          <p:cNvPr id="2" name="Подзаголовок 2">
            <a:extLst>
              <a:ext uri="{FF2B5EF4-FFF2-40B4-BE49-F238E27FC236}">
                <a16:creationId xmlns:a16="http://schemas.microsoft.com/office/drawing/2014/main" id="{0C8D586D-45EB-4C6E-B076-0A3217E1877E}"/>
              </a:ext>
            </a:extLst>
          </p:cNvPr>
          <p:cNvSpPr txBox="1">
            <a:spLocks/>
          </p:cNvSpPr>
          <p:nvPr/>
        </p:nvSpPr>
        <p:spPr>
          <a:xfrm>
            <a:off x="7651632" y="5437115"/>
            <a:ext cx="3955001" cy="9092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uk-UA" sz="2000" dirty="0">
                <a:solidFill>
                  <a:schemeClr val="bg1"/>
                </a:solidFill>
                <a:latin typeface="Roboto Condensed Light" panose="02000000000000000000" pitchFamily="2" charset="0"/>
                <a:ea typeface="Roboto Condensed Light" panose="02000000000000000000" pitchFamily="2" charset="0"/>
              </a:rPr>
              <a:t>м. Київ</a:t>
            </a:r>
          </a:p>
          <a:p>
            <a:pPr algn="l"/>
            <a:r>
              <a:rPr lang="uk-UA" sz="2000" dirty="0">
                <a:solidFill>
                  <a:schemeClr val="bg1"/>
                </a:solidFill>
                <a:latin typeface="Roboto Condensed Light" panose="02000000000000000000" pitchFamily="2" charset="0"/>
                <a:ea typeface="Roboto Condensed Light" panose="02000000000000000000" pitchFamily="2" charset="0"/>
              </a:rPr>
              <a:t>06 грудня 2024 року </a:t>
            </a:r>
            <a:endParaRPr lang="en-US" sz="2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211200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422E20-C6C5-4E74-3F15-BBED8F337C01}"/>
              </a:ext>
            </a:extLst>
          </p:cNvPr>
          <p:cNvSpPr>
            <a:spLocks noGrp="1"/>
          </p:cNvSpPr>
          <p:nvPr>
            <p:ph type="ctrTitle"/>
          </p:nvPr>
        </p:nvSpPr>
        <p:spPr/>
        <p:txBody>
          <a:bodyPr>
            <a:noAutofit/>
          </a:bodyPr>
          <a:lstStyle/>
          <a:p>
            <a:r>
              <a:rPr lang="uk-UA" sz="2000" b="1" dirty="0">
                <a:effectLst/>
                <a:latin typeface="Roboto Condensed Light" panose="02000000000000000000" pitchFamily="2" charset="0"/>
                <a:ea typeface="Calibri" panose="020F0502020204030204" pitchFamily="34" charset="0"/>
                <a:cs typeface="Times New Roman" panose="02020603050405020304" pitchFamily="18" charset="0"/>
              </a:rPr>
              <a:t>Справи, в яких було зроблено посилання на акти </a:t>
            </a:r>
            <a:r>
              <a:rPr lang="uk-UA" sz="2000" b="1" dirty="0" err="1">
                <a:effectLst/>
                <a:latin typeface="Roboto Condensed Light" panose="02000000000000000000" pitchFamily="2" charset="0"/>
                <a:ea typeface="Calibri" panose="020F0502020204030204" pitchFamily="34" charset="0"/>
                <a:cs typeface="Times New Roman" panose="02020603050405020304" pitchFamily="18" charset="0"/>
              </a:rPr>
              <a:t>aquis</a:t>
            </a:r>
            <a:r>
              <a:rPr lang="uk-UA" sz="2000" b="1" dirty="0">
                <a:effectLst/>
                <a:latin typeface="Roboto Condensed Light" panose="02000000000000000000" pitchFamily="2" charset="0"/>
                <a:ea typeface="Calibri" panose="020F0502020204030204" pitchFamily="34" charset="0"/>
                <a:cs typeface="Times New Roman" panose="02020603050405020304" pitchFamily="18" charset="0"/>
              </a:rPr>
              <a:t> ЄС, вже транспоновані до законодавства України</a:t>
            </a:r>
            <a:endParaRPr lang="ru-RU" sz="2000" b="1" dirty="0"/>
          </a:p>
        </p:txBody>
      </p:sp>
      <p:sp>
        <p:nvSpPr>
          <p:cNvPr id="3" name="Підзаголовок 2">
            <a:extLst>
              <a:ext uri="{FF2B5EF4-FFF2-40B4-BE49-F238E27FC236}">
                <a16:creationId xmlns:a16="http://schemas.microsoft.com/office/drawing/2014/main" id="{8741D8CD-C614-C8F4-9B9B-B9925B5C3888}"/>
              </a:ext>
            </a:extLst>
          </p:cNvPr>
          <p:cNvSpPr>
            <a:spLocks noGrp="1"/>
          </p:cNvSpPr>
          <p:nvPr>
            <p:ph type="subTitle" idx="1"/>
          </p:nvPr>
        </p:nvSpPr>
        <p:spPr>
          <a:xfrm>
            <a:off x="636180" y="1094810"/>
            <a:ext cx="9144001" cy="4785290"/>
          </a:xfrm>
        </p:spPr>
        <p:txBody>
          <a:bodyPr/>
          <a:lstStyle/>
          <a:p>
            <a:pPr algn="just"/>
            <a:r>
              <a:rPr lang="uk-UA" sz="20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Зважаючи на процес адаптації законодавства України до права ЄС, що триває, певна кількість нормативно-правових актів України містить у своєму тексті пряме посилання на акти </a:t>
            </a:r>
            <a:r>
              <a:rPr lang="uk-UA" sz="2000" dirty="0" err="1">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aquis</a:t>
            </a:r>
            <a:r>
              <a:rPr lang="uk-UA" sz="20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 ЄС (як правило, це директиви). В окремих рішеннях ВС, застосовуючи той чи інший нормативно-правовий акт, який був розроблений на основі відповідних актів </a:t>
            </a:r>
            <a:r>
              <a:rPr lang="uk-UA" sz="2000" dirty="0" err="1">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aquis</a:t>
            </a:r>
            <a:r>
              <a:rPr lang="uk-UA" sz="20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 ЄС з метою наближення законодавства України до стандартів ЄС, про що зазначено у самому акті, прямо вказує на це.</a:t>
            </a:r>
          </a:p>
        </p:txBody>
      </p:sp>
      <p:sp>
        <p:nvSpPr>
          <p:cNvPr id="4" name="Місце для тексту 3">
            <a:extLst>
              <a:ext uri="{FF2B5EF4-FFF2-40B4-BE49-F238E27FC236}">
                <a16:creationId xmlns:a16="http://schemas.microsoft.com/office/drawing/2014/main" id="{628A71A7-4110-7B05-7B27-B6C65E146181}"/>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350038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AD1938-1187-83A2-03D9-F15DC8127EC4}"/>
              </a:ext>
            </a:extLst>
          </p:cNvPr>
          <p:cNvSpPr>
            <a:spLocks noGrp="1"/>
          </p:cNvSpPr>
          <p:nvPr>
            <p:ph type="ctrTitle"/>
          </p:nvPr>
        </p:nvSpPr>
        <p:spPr>
          <a:xfrm>
            <a:off x="518735" y="341784"/>
            <a:ext cx="10363200" cy="535995"/>
          </a:xfrm>
        </p:spPr>
        <p:txBody>
          <a:bodyPr>
            <a:normAutofit/>
          </a:bodyPr>
          <a:lstStyle/>
          <a:p>
            <a:r>
              <a:rPr lang="uk-UA" sz="2400" b="1" u="sng" dirty="0">
                <a:solidFill>
                  <a:srgbClr val="0059AA"/>
                </a:solidFill>
                <a:effectLst/>
                <a:latin typeface="Roboto Condensed Light" panose="02000000000000000000" pitchFamily="2" charset="0"/>
                <a:ea typeface="Calibri" panose="020F0502020204030204" pitchFamily="34" charset="0"/>
                <a:cs typeface="Times New Roman" panose="02020603050405020304" pitchFamily="18" charset="0"/>
              </a:rPr>
              <a:t>У</a:t>
            </a:r>
            <a:r>
              <a:rPr lang="uk-UA" sz="2400" b="1" u="sng" dirty="0">
                <a:solidFill>
                  <a:srgbClr val="0059AA"/>
                </a:solidFill>
                <a:effectLst/>
                <a:latin typeface="Roboto Condensed Light" panose="02000000000000000000" pitchFamily="2"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хва</a:t>
            </a:r>
            <a:r>
              <a:rPr lang="uk-UA" sz="2400" b="1" dirty="0">
                <a:solidFill>
                  <a:srgbClr val="0059AA"/>
                </a:solidFill>
                <a:effectLst/>
                <a:latin typeface="Roboto Condensed Light" panose="02000000000000000000" pitchFamily="2"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ла від 26 липня 2022 року, справа № 640/9004/20</a:t>
            </a:r>
            <a:endParaRPr lang="ru-RU" sz="2400" b="1" dirty="0">
              <a:solidFill>
                <a:srgbClr val="0059AA"/>
              </a:solidFill>
            </a:endParaRPr>
          </a:p>
        </p:txBody>
      </p:sp>
      <p:sp>
        <p:nvSpPr>
          <p:cNvPr id="3" name="Підзаголовок 2">
            <a:extLst>
              <a:ext uri="{FF2B5EF4-FFF2-40B4-BE49-F238E27FC236}">
                <a16:creationId xmlns:a16="http://schemas.microsoft.com/office/drawing/2014/main" id="{3049BF79-22F6-CF80-1C9B-9C4AFE05BCCB}"/>
              </a:ext>
            </a:extLst>
          </p:cNvPr>
          <p:cNvSpPr>
            <a:spLocks noGrp="1"/>
          </p:cNvSpPr>
          <p:nvPr>
            <p:ph type="subTitle" idx="1"/>
          </p:nvPr>
        </p:nvSpPr>
        <p:spPr/>
        <p:txBody>
          <a:bodyPr/>
          <a:lstStyle/>
          <a:p>
            <a:pPr algn="just"/>
            <a:r>
              <a:rPr lang="uk-UA" sz="18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ВС послався на положення Директиви Європейського Парламенту і Ради (ЄС) 2015/849 від 20 травня 2015 року про запобігання використанню фінансової системи для цілей відмивання грошей або фінансування тероризму, однак застосував як джерело права саме положення Закону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 від 6 грудня 2019 року №  361-IX, вказавши, що він був розроблений, серед іншого, з метою імплементації положень Директиви 2015/849 та Регламенту Європейського Парламенту і Ради (ЄС) 2015/849 2015/847 про інформацію, що супроводжує грошові перекази </a:t>
            </a:r>
            <a:r>
              <a:rPr lang="ru-RU" sz="1800" dirty="0">
                <a:solidFill>
                  <a:srgbClr val="002949"/>
                </a:solidFill>
                <a:latin typeface="Roboto Condensed Light" panose="02000000000000000000" pitchFamily="2" charset="0"/>
                <a:ea typeface="Roboto Condensed Light" panose="02000000000000000000" pitchFamily="2" charset="0"/>
              </a:rPr>
              <a:t>та про </a:t>
            </a:r>
            <a:r>
              <a:rPr lang="ru-RU" sz="1800" dirty="0" err="1">
                <a:solidFill>
                  <a:srgbClr val="002949"/>
                </a:solidFill>
                <a:latin typeface="Roboto Condensed Light" panose="02000000000000000000" pitchFamily="2" charset="0"/>
                <a:ea typeface="Roboto Condensed Light" panose="02000000000000000000" pitchFamily="2" charset="0"/>
              </a:rPr>
              <a:t>скасування</a:t>
            </a:r>
            <a:r>
              <a:rPr lang="ru-RU" sz="1800" dirty="0">
                <a:solidFill>
                  <a:srgbClr val="002949"/>
                </a:solidFill>
                <a:latin typeface="Roboto Condensed Light" panose="02000000000000000000" pitchFamily="2" charset="0"/>
                <a:ea typeface="Roboto Condensed Light" panose="02000000000000000000" pitchFamily="2" charset="0"/>
              </a:rPr>
              <a:t> Регламенту (ЄС) № 1781/2006.</a:t>
            </a:r>
          </a:p>
        </p:txBody>
      </p:sp>
      <p:sp>
        <p:nvSpPr>
          <p:cNvPr id="4" name="Місце для тексту 3">
            <a:extLst>
              <a:ext uri="{FF2B5EF4-FFF2-40B4-BE49-F238E27FC236}">
                <a16:creationId xmlns:a16="http://schemas.microsoft.com/office/drawing/2014/main" id="{22EF6378-3AEF-7139-6DE3-052EF4CCFF0F}"/>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66726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622FFA-2F6E-6634-6EE9-F063247C6FCD}"/>
              </a:ext>
            </a:extLst>
          </p:cNvPr>
          <p:cNvSpPr>
            <a:spLocks noGrp="1"/>
          </p:cNvSpPr>
          <p:nvPr>
            <p:ph type="ctrTitle"/>
          </p:nvPr>
        </p:nvSpPr>
        <p:spPr/>
        <p:txBody>
          <a:bodyPr>
            <a:normAutofit fontScale="90000"/>
          </a:bodyPr>
          <a:lstStyle/>
          <a:p>
            <a:br>
              <a:rPr lang="uk-UA" sz="3600" u="sng" dirty="0">
                <a:solidFill>
                  <a:srgbClr val="0563C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36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Постанова від 20 квітня 2022 року, справа № 320/2195/19</a:t>
            </a:r>
            <a:endParaRPr lang="ru-RU" dirty="0"/>
          </a:p>
        </p:txBody>
      </p:sp>
      <p:sp>
        <p:nvSpPr>
          <p:cNvPr id="3" name="Підзаголовок 2">
            <a:extLst>
              <a:ext uri="{FF2B5EF4-FFF2-40B4-BE49-F238E27FC236}">
                <a16:creationId xmlns:a16="http://schemas.microsoft.com/office/drawing/2014/main" id="{8457D443-796D-3A64-CE80-5D007B5C548D}"/>
              </a:ext>
            </a:extLst>
          </p:cNvPr>
          <p:cNvSpPr>
            <a:spLocks noGrp="1"/>
          </p:cNvSpPr>
          <p:nvPr>
            <p:ph type="subTitle" idx="1"/>
          </p:nvPr>
        </p:nvSpPr>
        <p:spPr/>
        <p:txBody>
          <a:bodyPr/>
          <a:lstStyle/>
          <a:p>
            <a:pPr algn="just"/>
            <a:r>
              <a:rPr lang="uk-UA" sz="18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У цій постанові ВС вказав, що статтею 32 Закону «Про відходи» передбачено, що з метою обмеження та запобігання негативному впливу відходів на навколишнє природне середовище та здоров`я людини з 1 січня 2018 року забороняється захоронення неперероблених (необроблених) побутових відходів. Вказана норма включена до цього Закону у відповідності до Рамкової Директиви Європейського Парламенту та Ради (ЄС) 2008/98/ЄС від 19 листопада 2008 року про відходи та скасування окремих Директив та Директиви Ради Європейського Союзу  1999/31/ЕС від 26 квітня 1999 року про захоронення відходів із змінами і доповненнями, внесеними Регламентом (ЄС) 1882/2003, які врегульовують поводження із сміттям у країнах Європи. Ці документи вказують, що саме необхідно робити з відходами, класифікують сміття і описують стратегію скорочення кількості вивезених на сміттєзвалища відходів або полігони.</a:t>
            </a:r>
            <a:endParaRPr lang="ru-RU" dirty="0">
              <a:solidFill>
                <a:srgbClr val="002949"/>
              </a:solidFill>
            </a:endParaRPr>
          </a:p>
        </p:txBody>
      </p:sp>
      <p:sp>
        <p:nvSpPr>
          <p:cNvPr id="4" name="Місце для тексту 3">
            <a:extLst>
              <a:ext uri="{FF2B5EF4-FFF2-40B4-BE49-F238E27FC236}">
                <a16:creationId xmlns:a16="http://schemas.microsoft.com/office/drawing/2014/main" id="{6848E585-9D08-3CC0-5681-6A9DEFAC6DD3}"/>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55472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455685-D5FA-C0CA-972C-46EE75A1A159}"/>
              </a:ext>
            </a:extLst>
          </p:cNvPr>
          <p:cNvSpPr>
            <a:spLocks noGrp="1"/>
          </p:cNvSpPr>
          <p:nvPr>
            <p:ph type="ctrTitle"/>
          </p:nvPr>
        </p:nvSpPr>
        <p:spPr/>
        <p:txBody>
          <a:bodyPr>
            <a:normAutofit fontScale="90000"/>
          </a:bodyPr>
          <a:lstStyle/>
          <a:p>
            <a:br>
              <a:rPr lang="ru-RU" sz="2700" dirty="0">
                <a:solidFill>
                  <a:srgbClr val="002949"/>
                </a:solidFill>
                <a:hlinkClick r:id="rId2"/>
              </a:rPr>
            </a:br>
            <a:r>
              <a:rPr lang="ru-RU" sz="2700" dirty="0">
                <a:solidFill>
                  <a:srgbClr val="002949"/>
                </a:solidFill>
                <a:hlinkClick r:id="rId2"/>
              </a:rPr>
              <a:t>П</a:t>
            </a:r>
            <a:r>
              <a:rPr lang="ru-RU" sz="27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hlinkClick r:id="rId2"/>
              </a:rPr>
              <a:t>останова </a:t>
            </a:r>
            <a:r>
              <a:rPr lang="ru-RU" sz="2700" dirty="0" err="1">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hlinkClick r:id="rId2"/>
              </a:rPr>
              <a:t>від</a:t>
            </a:r>
            <a:r>
              <a:rPr lang="ru-RU" sz="27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hlinkClick r:id="rId2"/>
              </a:rPr>
              <a:t> 3 листопада 2023 року, </a:t>
            </a:r>
            <a:r>
              <a:rPr lang="ru-RU" sz="2700" dirty="0" err="1">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hlinkClick r:id="rId2"/>
              </a:rPr>
              <a:t>cправа</a:t>
            </a:r>
            <a:r>
              <a:rPr lang="ru-RU" sz="27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hlinkClick r:id="rId2"/>
              </a:rPr>
              <a:t> №  918/686/21</a:t>
            </a:r>
            <a:br>
              <a:rPr lang="ru-RU" sz="3600" dirty="0"/>
            </a:br>
            <a:endParaRPr lang="ru-RU" dirty="0"/>
          </a:p>
        </p:txBody>
      </p:sp>
      <p:sp>
        <p:nvSpPr>
          <p:cNvPr id="3" name="Підзаголовок 2">
            <a:extLst>
              <a:ext uri="{FF2B5EF4-FFF2-40B4-BE49-F238E27FC236}">
                <a16:creationId xmlns:a16="http://schemas.microsoft.com/office/drawing/2014/main" id="{8053A781-5970-ED6B-5F82-A0547BF5194A}"/>
              </a:ext>
            </a:extLst>
          </p:cNvPr>
          <p:cNvSpPr>
            <a:spLocks noGrp="1"/>
          </p:cNvSpPr>
          <p:nvPr>
            <p:ph type="subTitle" idx="1"/>
          </p:nvPr>
        </p:nvSpPr>
        <p:spPr>
          <a:xfrm>
            <a:off x="518735" y="1170312"/>
            <a:ext cx="10571511" cy="3270578"/>
          </a:xfrm>
        </p:spPr>
        <p:txBody>
          <a:bodyPr/>
          <a:lstStyle/>
          <a:p>
            <a:pPr algn="just">
              <a:lnSpc>
                <a:spcPct val="107000"/>
              </a:lnSpc>
              <a:spcAft>
                <a:spcPts val="800"/>
              </a:spcAft>
            </a:pPr>
            <a:r>
              <a:rPr lang="uk-UA" sz="24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Об’єднана палата КГС ВС погодилася з доводами скаржника про необхідність застосування до спірних відносин Регламенту (ЄС) 312/2014, що встановлює Мережевий кодекс балансування газу в газотранспортних системах, як такого, що був транспонований до національного законодавства України постановою НКРЕКП від 29 листопада 2019 року № 2586 «Про транспозицію положень актів Європейського Союзу та Енергетичного Співтовариства на ринку природного газу України».</a:t>
            </a:r>
            <a:endParaRPr lang="uk-UA" sz="24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p:txBody>
      </p:sp>
      <p:sp>
        <p:nvSpPr>
          <p:cNvPr id="4" name="Місце для тексту 3">
            <a:extLst>
              <a:ext uri="{FF2B5EF4-FFF2-40B4-BE49-F238E27FC236}">
                <a16:creationId xmlns:a16="http://schemas.microsoft.com/office/drawing/2014/main" id="{81128C16-A0D3-9663-9655-450E9A8A3ED1}"/>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364125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49DDA4-421E-EBC3-C039-3D3BBC687202}"/>
              </a:ext>
            </a:extLst>
          </p:cNvPr>
          <p:cNvSpPr>
            <a:spLocks noGrp="1"/>
          </p:cNvSpPr>
          <p:nvPr>
            <p:ph type="title"/>
          </p:nvPr>
        </p:nvSpPr>
        <p:spPr/>
        <p:txBody>
          <a:bodyPr>
            <a:normAutofit/>
          </a:bodyPr>
          <a:lstStyle/>
          <a:p>
            <a:r>
              <a:rPr lang="uk-UA" sz="2800" b="1"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Постанова ВС від </a:t>
            </a:r>
            <a:r>
              <a:rPr lang="ru-RU" sz="2800" b="1"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26 серпня 2024 року</a:t>
            </a:r>
            <a:r>
              <a:rPr lang="uk-UA" sz="2800" b="1"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 </a:t>
            </a:r>
            <a:r>
              <a:rPr lang="ru-RU" sz="2800" b="1"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справа № 640/23287/20</a:t>
            </a:r>
            <a:endParaRPr lang="ru-RU" sz="2800" dirty="0"/>
          </a:p>
        </p:txBody>
      </p:sp>
      <p:sp>
        <p:nvSpPr>
          <p:cNvPr id="3" name="Місце для вмісту 2">
            <a:extLst>
              <a:ext uri="{FF2B5EF4-FFF2-40B4-BE49-F238E27FC236}">
                <a16:creationId xmlns:a16="http://schemas.microsoft.com/office/drawing/2014/main" id="{BC00A27F-C0C8-E888-6A6D-6E06CFC85423}"/>
              </a:ext>
            </a:extLst>
          </p:cNvPr>
          <p:cNvSpPr>
            <a:spLocks noGrp="1"/>
          </p:cNvSpPr>
          <p:nvPr>
            <p:ph idx="1"/>
          </p:nvPr>
        </p:nvSpPr>
        <p:spPr>
          <a:xfrm>
            <a:off x="838200" y="1808847"/>
            <a:ext cx="10515600" cy="4351338"/>
          </a:xfrm>
        </p:spPr>
        <p:txBody>
          <a:bodyPr/>
          <a:lstStyle/>
          <a:p>
            <a:pPr marL="0" indent="0" algn="just">
              <a:lnSpc>
                <a:spcPct val="107000"/>
              </a:lnSpc>
              <a:spcAft>
                <a:spcPts val="800"/>
              </a:spcAft>
              <a:buNone/>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marL="0" indent="0" algn="just">
              <a:lnSpc>
                <a:spcPct val="107000"/>
              </a:lnSpc>
              <a:spcAft>
                <a:spcPts val="800"/>
              </a:spcAft>
              <a:buNone/>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У цій справі ВС розглядав питання про визнання протиправним та нечинним Порядку реалізації експериментального проєкту «Національний оператор на ринку тютюнових виробів», затвердженого постановою Кабінету Міністрів України від 09.09.2020 № 840.</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marL="0" indent="0" algn="just">
              <a:lnSpc>
                <a:spcPct val="107000"/>
              </a:lnSpc>
              <a:spcAft>
                <a:spcPts val="800"/>
              </a:spcAft>
              <a:buNone/>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Вказавши, що оскаржуваний Порядок покликаний забезпечити виконання Україною окремих положень Угоди про асоціацію, ВС послався на положення Директиви Європейського Парламенту і Ради ЄС №2014/40/ЄС від 03.04.2014 про наближення законів, підзаконних нормативно-правових актів та адміністративних положень держав-членів щодо виробництва, представлення та продажу тютюнових виробів і супутніх продуктів та про скасування Директиви 2001/37/ЄС, оскільки оскаржуваний Порядок прямо посилається на її положення.</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endParaRPr lang="ru-RU" dirty="0"/>
          </a:p>
        </p:txBody>
      </p:sp>
    </p:spTree>
    <p:extLst>
      <p:ext uri="{BB962C8B-B14F-4D97-AF65-F5344CB8AC3E}">
        <p14:creationId xmlns:p14="http://schemas.microsoft.com/office/powerpoint/2010/main" val="2738928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8" name="TextBox 5">
            <a:extLst>
              <a:ext uri="{FF2B5EF4-FFF2-40B4-BE49-F238E27FC236}">
                <a16:creationId xmlns:a16="http://schemas.microsoft.com/office/drawing/2014/main" id="{234FC462-91EA-4801-A062-F8D36BEF3FCA}"/>
              </a:ext>
            </a:extLst>
          </p:cNvPr>
          <p:cNvSpPr txBox="1">
            <a:spLocks noChangeArrowheads="1"/>
          </p:cNvSpPr>
          <p:nvPr/>
        </p:nvSpPr>
        <p:spPr bwMode="auto">
          <a:xfrm>
            <a:off x="482525" y="5569506"/>
            <a:ext cx="49332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Дякую за увагу</a:t>
            </a:r>
            <a:r>
              <a:rPr lang="en-US"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a:t>
            </a:r>
            <a:endPar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3" name="Пряма сполучна лінія 2">
            <a:extLst>
              <a:ext uri="{FF2B5EF4-FFF2-40B4-BE49-F238E27FC236}">
                <a16:creationId xmlns:a16="http://schemas.microsoft.com/office/drawing/2014/main" id="{89431B16-B8A7-4491-BBE3-19389F18F114}"/>
              </a:ext>
            </a:extLst>
          </p:cNvPr>
          <p:cNvCxnSpPr>
            <a:cxnSpLocks/>
          </p:cNvCxnSpPr>
          <p:nvPr/>
        </p:nvCxnSpPr>
        <p:spPr>
          <a:xfrm>
            <a:off x="587375" y="5477773"/>
            <a:ext cx="90716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Графіка 1">
            <a:extLst>
              <a:ext uri="{FF2B5EF4-FFF2-40B4-BE49-F238E27FC236}">
                <a16:creationId xmlns:a16="http://schemas.microsoft.com/office/drawing/2014/main" id="{3964FFE3-30F0-298F-CE75-FDF832B4B2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7375" y="584200"/>
            <a:ext cx="1232064" cy="1510617"/>
          </a:xfrm>
          <a:prstGeom prst="rect">
            <a:avLst/>
          </a:prstGeom>
        </p:spPr>
      </p:pic>
    </p:spTree>
    <p:extLst>
      <p:ext uri="{BB962C8B-B14F-4D97-AF65-F5344CB8AC3E}">
        <p14:creationId xmlns:p14="http://schemas.microsoft.com/office/powerpoint/2010/main" val="33052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3AE90A7E-8F3E-53CE-8A8F-4F6361BB77C0}"/>
              </a:ext>
            </a:extLst>
          </p:cNvPr>
          <p:cNvSpPr>
            <a:spLocks noGrp="1"/>
          </p:cNvSpPr>
          <p:nvPr>
            <p:ph type="subTitle" idx="1"/>
          </p:nvPr>
        </p:nvSpPr>
        <p:spPr>
          <a:xfrm>
            <a:off x="522641" y="522676"/>
            <a:ext cx="9144001" cy="3630223"/>
          </a:xfrm>
        </p:spPr>
        <p:txBody>
          <a:bodyPr/>
          <a:lstStyle/>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uk-UA" sz="18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принцип примату права ЄС </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над національним правом держав-членів як найвищий принцип, який регулює співвідношення права ЄС із національними правовими системами його держав-членів (рішення Суду ЄС від 9 березня 1978 року у справі </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Amministrazione delle Finanze dello Stato v Simmenthal SpA</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С-106/77, та , від 17 грудня 1970 року у справі </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Internationale Handelsgesselschaft v.Einfuhr- und Vorratsstelle </a:t>
            </a:r>
            <a:r>
              <a:rPr lang="uk-UA"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für</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Getreide und Futtermittel, С-11/70</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uk-UA" sz="18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принцип прямої дії права ЄС </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(рішення Суду ЄС від 5 лютого 1963 року у справі  </a:t>
            </a:r>
            <a:r>
              <a:rPr lang="en-US"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van </a:t>
            </a:r>
            <a:r>
              <a:rPr lang="en-US"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Gend</a:t>
            </a:r>
            <a:r>
              <a:rPr lang="en-US"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&amp; Loos</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v Netherlands </a:t>
            </a:r>
            <a:r>
              <a:rPr lang="en-US"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Inland Revenue Administration</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C-26/62, </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від 4 грудня 1974 року у справі </a:t>
            </a:r>
            <a:r>
              <a:rPr lang="en-AU"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Yvonne van </a:t>
            </a:r>
            <a:r>
              <a:rPr lang="en-AU"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Duyn</a:t>
            </a:r>
            <a:r>
              <a:rPr lang="en-AU"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r>
              <a:rPr lang="en-AU"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v.Home</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Office, 41/74</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від 14 липня 1994 року у справі </a:t>
            </a:r>
            <a:r>
              <a:rPr lang="en-US"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Paola Faccini Dori </a:t>
            </a:r>
            <a:r>
              <a:rPr lang="en-US"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v.Recreb</a:t>
            </a:r>
            <a:r>
              <a:rPr lang="en-US"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r>
              <a:rPr lang="en-US" sz="18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Srl</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C-91/92)</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spcAft>
                <a:spcPts val="1200"/>
              </a:spcAft>
            </a:pPr>
            <a:r>
              <a:rPr lang="ru-RU" sz="1800" kern="100" dirty="0">
                <a:solidFill>
                  <a:srgbClr val="002949"/>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-горизонтальна пряма дія</a:t>
            </a:r>
          </a:p>
          <a:p>
            <a:pPr algn="just">
              <a:spcAft>
                <a:spcPts val="1200"/>
              </a:spcAft>
            </a:pPr>
            <a:r>
              <a:rPr lang="ru-RU" sz="1800" kern="100" dirty="0">
                <a:solidFill>
                  <a:srgbClr val="002949"/>
                </a:solidFill>
                <a:latin typeface="Roboto Condensed Light" panose="02000000000000000000" pitchFamily="2" charset="0"/>
                <a:ea typeface="Roboto Condensed Light" panose="02000000000000000000" pitchFamily="2" charset="0"/>
                <a:cs typeface="Times New Roman" panose="02020603050405020304" pitchFamily="18" charset="0"/>
              </a:rPr>
              <a:t>     - вертикальна пряма дія</a:t>
            </a:r>
            <a:endParaRPr lang="ru-RU" sz="1800" kern="100" dirty="0">
              <a:solidFill>
                <a:srgbClr val="002949"/>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p>
            <a:pPr marL="285750" indent="-285750">
              <a:buFont typeface="Arial" panose="020B0604020202020204" pitchFamily="34" charset="0"/>
              <a:buChar char="•"/>
            </a:pPr>
            <a:r>
              <a:rPr lang="ru-RU" sz="1800" b="1" kern="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принцип прямого застосування</a:t>
            </a:r>
          </a:p>
          <a:p>
            <a:pPr marL="285750" indent="-285750">
              <a:buFont typeface="Arial" panose="020B0604020202020204" pitchFamily="34" charset="0"/>
              <a:buChar char="•"/>
            </a:pPr>
            <a:endParaRPr lang="ru-RU" dirty="0">
              <a:solidFill>
                <a:srgbClr val="002949"/>
              </a:solidFill>
              <a:highlight>
                <a:srgbClr val="FFFF00"/>
              </a:highlight>
            </a:endParaRPr>
          </a:p>
        </p:txBody>
      </p:sp>
      <p:sp>
        <p:nvSpPr>
          <p:cNvPr id="4" name="Місце для тексту 3">
            <a:extLst>
              <a:ext uri="{FF2B5EF4-FFF2-40B4-BE49-F238E27FC236}">
                <a16:creationId xmlns:a16="http://schemas.microsoft.com/office/drawing/2014/main" id="{E4B38FDC-F02D-04BC-1E40-A9F848ECE929}"/>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60832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ідзаголовок 5">
            <a:extLst>
              <a:ext uri="{FF2B5EF4-FFF2-40B4-BE49-F238E27FC236}">
                <a16:creationId xmlns:a16="http://schemas.microsoft.com/office/drawing/2014/main" id="{AEDFF8E0-1C2C-F732-4229-69E3708CF4F9}"/>
              </a:ext>
            </a:extLst>
          </p:cNvPr>
          <p:cNvSpPr>
            <a:spLocks noGrp="1"/>
          </p:cNvSpPr>
          <p:nvPr>
            <p:ph type="subTitle" idx="1"/>
          </p:nvPr>
        </p:nvSpPr>
        <p:spPr>
          <a:xfrm>
            <a:off x="522641" y="522677"/>
            <a:ext cx="9144001" cy="3270578"/>
          </a:xfrm>
        </p:spPr>
        <p:txBody>
          <a:bodyPr/>
          <a:lstStyle/>
          <a:p>
            <a:pPr marL="285750" indent="-285750" algn="just">
              <a:spcAft>
                <a:spcPts val="1200"/>
              </a:spcAft>
              <a:buFont typeface="Arial" panose="020B0604020202020204" pitchFamily="34" charset="0"/>
              <a:buChar char="•"/>
            </a:pPr>
            <a:r>
              <a:rPr lang="uk-UA" sz="24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Україна не є членом ЄС, а отже на неї не поширю</a:t>
            </a:r>
            <a:r>
              <a:rPr lang="uk-UA" sz="24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єть</a:t>
            </a:r>
            <a:r>
              <a:rPr lang="uk-UA" sz="24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ся весь обсяг зобов’язань держав-членів, що покладаються на них установчими договорами</a:t>
            </a:r>
          </a:p>
          <a:p>
            <a:pPr marL="285750" indent="-285750" algn="just">
              <a:spcAft>
                <a:spcPts val="1200"/>
              </a:spcAft>
              <a:buFont typeface="Arial" panose="020B0604020202020204" pitchFamily="34" charset="0"/>
              <a:buChar char="•"/>
            </a:pPr>
            <a:r>
              <a:rPr lang="uk-UA" sz="24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Угода про асоціацію між Україною та ЄС, яка набула чинності 1 вересня 2017 року, зумовлює потребу реалізації її положень за допомогою низки правових інструментів, зокрема врахування позиції Суду ЄС у процесі імплементації Угоди</a:t>
            </a:r>
          </a:p>
          <a:p>
            <a:pPr marL="285750" indent="-285750" algn="just">
              <a:spcAft>
                <a:spcPts val="1200"/>
              </a:spcAft>
              <a:buFont typeface="Arial" panose="020B0604020202020204" pitchFamily="34" charset="0"/>
              <a:buChar char="•"/>
            </a:pPr>
            <a:r>
              <a:rPr lang="uk-UA" sz="24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в результаті реалізації Україною взятих на себе відповідно до вказаної Угоди зобов’язань приймаються нормативно-правові акти, які не тільки розроблені з урахуванням відповідних практик ЄС, але і часто містять прямі посилання на відповідні акти </a:t>
            </a:r>
            <a:r>
              <a:rPr lang="uk-UA" sz="2400" dirty="0" err="1">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aquis</a:t>
            </a:r>
            <a:r>
              <a:rPr lang="uk-UA" sz="24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 ЄС</a:t>
            </a:r>
            <a:endParaRPr lang="ru-RU" sz="2400" dirty="0">
              <a:solidFill>
                <a:srgbClr val="002949"/>
              </a:solidFill>
            </a:endParaRPr>
          </a:p>
        </p:txBody>
      </p:sp>
      <p:sp>
        <p:nvSpPr>
          <p:cNvPr id="7" name="Місце для тексту 6">
            <a:extLst>
              <a:ext uri="{FF2B5EF4-FFF2-40B4-BE49-F238E27FC236}">
                <a16:creationId xmlns:a16="http://schemas.microsoft.com/office/drawing/2014/main" id="{691D21EF-58A9-95B4-6ACC-D6A8DF3034D4}"/>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239521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9CCCD1E2-443E-60B6-2FE7-4B666668A4D2}"/>
              </a:ext>
            </a:extLst>
          </p:cNvPr>
          <p:cNvSpPr>
            <a:spLocks noGrp="1"/>
          </p:cNvSpPr>
          <p:nvPr>
            <p:ph type="subTitle" idx="1"/>
          </p:nvPr>
        </p:nvSpPr>
        <p:spPr>
          <a:xfrm>
            <a:off x="596900" y="522676"/>
            <a:ext cx="9855199" cy="5408223"/>
          </a:xfrm>
        </p:spPr>
        <p:txBody>
          <a:bodyPr/>
          <a:lstStyle/>
          <a:p>
            <a:pPr algn="just">
              <a:spcAft>
                <a:spcPts val="1200"/>
              </a:spcAft>
            </a:pPr>
            <a:r>
              <a:rPr lang="uk-UA" sz="2400" b="1" dirty="0">
                <a:solidFill>
                  <a:srgbClr val="002949"/>
                </a:solidFill>
                <a:effectLst/>
                <a:latin typeface="Roboto Condensed Light" panose="02000000000000000000" pitchFamily="2" charset="0"/>
                <a:ea typeface="Calibri" panose="020F0502020204030204" pitchFamily="34" charset="0"/>
              </a:rPr>
              <a:t>Для третіх країн, таких як Україна, право ЄС має статус міжнародного публічного права і застосовується в порядку, передбаченому для норм міжнародного права</a:t>
            </a:r>
          </a:p>
          <a:p>
            <a:pPr algn="just">
              <a:spcAft>
                <a:spcPts val="1200"/>
              </a:spcAft>
            </a:pPr>
            <a:endParaRPr lang="uk-UA" sz="2400" b="1" dirty="0">
              <a:solidFill>
                <a:srgbClr val="002949"/>
              </a:solidFill>
              <a:effectLst/>
              <a:latin typeface="Roboto Condensed Light" panose="02000000000000000000" pitchFamily="2" charset="0"/>
              <a:ea typeface="Calibri" panose="020F0502020204030204" pitchFamily="34" charset="0"/>
            </a:endParaRPr>
          </a:p>
          <a:p>
            <a:pPr algn="just">
              <a:spcAft>
                <a:spcPts val="1200"/>
              </a:spcAft>
            </a:pPr>
            <a:r>
              <a:rPr lang="uk-UA" sz="2400" b="1" dirty="0">
                <a:solidFill>
                  <a:srgbClr val="002949"/>
                </a:solidFill>
                <a:effectLst/>
                <a:latin typeface="Roboto Condensed Light" panose="02000000000000000000" pitchFamily="2" charset="0"/>
                <a:ea typeface="Calibri" panose="020F0502020204030204" pitchFamily="34" charset="0"/>
              </a:rPr>
              <a:t>Д</a:t>
            </a:r>
            <a:r>
              <a:rPr lang="uk-UA" sz="2400" b="1" spc="-5" dirty="0">
                <a:solidFill>
                  <a:srgbClr val="002949"/>
                </a:solidFill>
                <a:effectLst/>
                <a:latin typeface="Roboto Condensed Light" panose="02000000000000000000" pitchFamily="2" charset="0"/>
                <a:ea typeface="Calibri" panose="020F0502020204030204" pitchFamily="34" charset="0"/>
              </a:rPr>
              <a:t>ія Угоди про асоціацію та пов'язаний з нею процес адаптації законодавства не призводить до можливості автоматичного застосування всіх без винятку актів </a:t>
            </a:r>
            <a:r>
              <a:rPr lang="uk-UA" sz="2400" b="1" dirty="0" err="1">
                <a:solidFill>
                  <a:srgbClr val="002949"/>
                </a:solidFill>
                <a:effectLst/>
                <a:latin typeface="Roboto Condensed Light" panose="02000000000000000000" pitchFamily="2" charset="0"/>
                <a:ea typeface="Times New Roman" panose="02020603050405020304" pitchFamily="18" charset="0"/>
                <a:cs typeface="Times New Roman" panose="02020603050405020304" pitchFamily="18" charset="0"/>
              </a:rPr>
              <a:t>acquis</a:t>
            </a:r>
            <a:r>
              <a:rPr lang="uk-UA" sz="2400" b="1" dirty="0">
                <a:solidFill>
                  <a:srgbClr val="002949"/>
                </a:solidFill>
                <a:effectLst/>
                <a:latin typeface="Roboto Condensed Light" panose="02000000000000000000" pitchFamily="2" charset="0"/>
                <a:ea typeface="Times New Roman" panose="02020603050405020304" pitchFamily="18" charset="0"/>
                <a:cs typeface="Times New Roman" panose="02020603050405020304" pitchFamily="18" charset="0"/>
              </a:rPr>
              <a:t> </a:t>
            </a:r>
            <a:r>
              <a:rPr lang="uk-UA" sz="2400" b="1" dirty="0">
                <a:solidFill>
                  <a:srgbClr val="002949"/>
                </a:solidFill>
                <a:effectLst/>
                <a:latin typeface="Roboto Condensed Light" panose="02000000000000000000" pitchFamily="2" charset="0"/>
                <a:ea typeface="Calibri" panose="020F0502020204030204" pitchFamily="34" charset="0"/>
              </a:rPr>
              <a:t>ЄС та рішень Суду ЄС в національній правозастосовній практиці </a:t>
            </a:r>
          </a:p>
          <a:p>
            <a:pPr algn="just">
              <a:spcAft>
                <a:spcPts val="1200"/>
              </a:spcAft>
            </a:pPr>
            <a:r>
              <a:rPr lang="uk-UA" sz="2400" b="1" dirty="0">
                <a:solidFill>
                  <a:srgbClr val="002949"/>
                </a:solidFill>
                <a:effectLst/>
                <a:latin typeface="Roboto Condensed Light" panose="02000000000000000000" pitchFamily="2" charset="0"/>
                <a:ea typeface="Calibri" panose="020F0502020204030204" pitchFamily="34" charset="0"/>
              </a:rPr>
              <a:t>Щодо рішень Суду ЄС Угода визначає, що прецедентне право Суду ЄС має враховуватися саме в процесі адаптації законодавства, а також в цілях тлумачення положень самої Угоди</a:t>
            </a:r>
            <a:endParaRPr lang="ru-RU" sz="2400" dirty="0">
              <a:solidFill>
                <a:srgbClr val="002949"/>
              </a:solidFill>
              <a:effectLst/>
              <a:latin typeface="Arial" panose="020B0604020202020204" pitchFamily="34" charset="0"/>
              <a:ea typeface="Calibri" panose="020F0502020204030204" pitchFamily="34" charset="0"/>
            </a:endParaRPr>
          </a:p>
          <a:p>
            <a:pPr algn="just"/>
            <a:endParaRPr lang="ru-RU" dirty="0"/>
          </a:p>
        </p:txBody>
      </p:sp>
      <p:sp>
        <p:nvSpPr>
          <p:cNvPr id="4" name="Місце для тексту 3">
            <a:extLst>
              <a:ext uri="{FF2B5EF4-FFF2-40B4-BE49-F238E27FC236}">
                <a16:creationId xmlns:a16="http://schemas.microsoft.com/office/drawing/2014/main" id="{992DDBC4-157D-8D3D-4EFA-840FA73AE549}"/>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75168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FC9F10-5A94-1D59-E428-BADE6FF00BF4}"/>
              </a:ext>
            </a:extLst>
          </p:cNvPr>
          <p:cNvSpPr>
            <a:spLocks noGrp="1"/>
          </p:cNvSpPr>
          <p:nvPr>
            <p:ph type="ctrTitle"/>
          </p:nvPr>
        </p:nvSpPr>
        <p:spPr/>
        <p:txBody>
          <a:bodyPr>
            <a:noAutofit/>
          </a:bodyPr>
          <a:lstStyle/>
          <a:p>
            <a:r>
              <a:rPr lang="uk-UA" sz="2800" b="1" dirty="0">
                <a:latin typeface="Roboto Condensed Light" panose="02000000000000000000" pitchFamily="2" charset="0"/>
                <a:ea typeface="Roboto Condensed Light" panose="02000000000000000000" pitchFamily="2" charset="0"/>
                <a:hlinkClick r:id="rId2"/>
              </a:rPr>
              <a:t>Постанова ВС від </a:t>
            </a:r>
            <a:r>
              <a:rPr lang="uk-UA" sz="28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29 серпня 2024 року справа № 905/830/21</a:t>
            </a:r>
            <a:endParaRPr lang="ru-RU" sz="2800" dirty="0"/>
          </a:p>
        </p:txBody>
      </p:sp>
      <p:sp>
        <p:nvSpPr>
          <p:cNvPr id="3" name="Підзаголовок 2">
            <a:extLst>
              <a:ext uri="{FF2B5EF4-FFF2-40B4-BE49-F238E27FC236}">
                <a16:creationId xmlns:a16="http://schemas.microsoft.com/office/drawing/2014/main" id="{6A035978-E3D9-01E3-2628-8E0FEC6E907E}"/>
              </a:ext>
            </a:extLst>
          </p:cNvPr>
          <p:cNvSpPr>
            <a:spLocks noGrp="1"/>
          </p:cNvSpPr>
          <p:nvPr>
            <p:ph type="subTitle" idx="1"/>
          </p:nvPr>
        </p:nvSpPr>
        <p:spPr>
          <a:xfrm>
            <a:off x="518735" y="1170312"/>
            <a:ext cx="9145965" cy="4049388"/>
          </a:xfrm>
        </p:spPr>
        <p:txBody>
          <a:bodyPr/>
          <a:lstStyle/>
          <a:p>
            <a:pPr algn="just">
              <a:lnSpc>
                <a:spcPct val="107000"/>
              </a:lnSpc>
              <a:spcAft>
                <a:spcPts val="800"/>
              </a:spcAft>
            </a:pPr>
            <a:r>
              <a:rPr lang="uk-UA" sz="16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У цій справі ВС вирішував питання щодо можливості застосування до відповідача санкції у вигляді стягнення подвійної ціни вартості акцій за заниження ціни продажу акцій на підставі п. 27 </a:t>
            </a:r>
            <a:r>
              <a:rPr lang="uk-UA" sz="16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Директиви 2004/25/ЄС</a:t>
            </a:r>
            <a:r>
              <a:rPr lang="uk-UA" sz="16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Європейського Парламенту та Ради від 21 квітня 2004 року щодо пропозицій про поглинання, який передбачає, що Держави-члени повинні запровадити санкції проти будь-якого порушення національних законів, що замінюють цю Директиву, оскільки законодавство України не встановлює відповідальність у виді стягнення подвійної справедливої ціни акцій за неналежне виконання учасниками вимог Закону "Про акціонерні товариства" при здійсненні процедури </a:t>
            </a:r>
            <a:r>
              <a:rPr lang="uk-UA" sz="1600"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сквіз</a:t>
            </a:r>
            <a:r>
              <a:rPr lang="uk-UA" sz="16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-аут. </a:t>
            </a:r>
            <a:endParaRPr lang="uk-UA" sz="16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6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Директива не є актом прямої дії, її норми мають бути імплементовані в національне законодавство, а форми та засоби такої імплементації можуть бути різними. І лише якщо держава-член, очевидно, не виконує свої обов`язки із імплементації директив, то норми директиви можуть мати ефект прямої дії. </a:t>
            </a:r>
            <a:endParaRPr lang="uk-UA" sz="16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6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Оскільки Україна не є державою-членом ЄС її обов`язки з імплементації положень </a:t>
            </a:r>
            <a:r>
              <a:rPr lang="uk-UA" sz="1600" i="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acquis</a:t>
            </a:r>
            <a:r>
              <a:rPr lang="uk-UA" sz="16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ЄС, зокрема, й директив ЄС, до національного законодавства визначені міжнародними договорами. </a:t>
            </a:r>
            <a:endParaRPr lang="uk-UA" sz="16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6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Тому врегулювання відносин в цій справі в частині стягнення подвійної справедливої ціни не може бути здійснено на підставі цієї Директиви.  </a:t>
            </a:r>
            <a:endParaRPr lang="uk-UA" sz="16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endParaRPr lang="ru-RU" dirty="0"/>
          </a:p>
        </p:txBody>
      </p:sp>
      <p:sp>
        <p:nvSpPr>
          <p:cNvPr id="4" name="Місце для тексту 3">
            <a:extLst>
              <a:ext uri="{FF2B5EF4-FFF2-40B4-BE49-F238E27FC236}">
                <a16:creationId xmlns:a16="http://schemas.microsoft.com/office/drawing/2014/main" id="{6E33A2DC-F968-BAC7-8CA7-54D92B06B735}"/>
              </a:ext>
            </a:extLst>
          </p:cNvPr>
          <p:cNvSpPr>
            <a:spLocks noGrp="1"/>
          </p:cNvSpPr>
          <p:nvPr>
            <p:ph type="body" sz="quarter" idx="13"/>
          </p:nvPr>
        </p:nvSpPr>
        <p:spPr>
          <a:xfrm>
            <a:off x="2035209" y="6289604"/>
            <a:ext cx="6118867" cy="45719"/>
          </a:xfrm>
        </p:spPr>
        <p:txBody>
          <a:bodyPr>
            <a:normAutofit fontScale="25000" lnSpcReduction="20000"/>
          </a:bodyPr>
          <a:lstStyle/>
          <a:p>
            <a:endParaRPr lang="ru-RU" dirty="0"/>
          </a:p>
        </p:txBody>
      </p:sp>
    </p:spTree>
    <p:extLst>
      <p:ext uri="{BB962C8B-B14F-4D97-AF65-F5344CB8AC3E}">
        <p14:creationId xmlns:p14="http://schemas.microsoft.com/office/powerpoint/2010/main" val="94446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B80A48-E5C5-89FA-090C-040F559B1C59}"/>
              </a:ext>
            </a:extLst>
          </p:cNvPr>
          <p:cNvSpPr>
            <a:spLocks noGrp="1"/>
          </p:cNvSpPr>
          <p:nvPr>
            <p:ph type="ctrTitle"/>
          </p:nvPr>
        </p:nvSpPr>
        <p:spPr>
          <a:xfrm>
            <a:off x="518735" y="341784"/>
            <a:ext cx="10363200" cy="828528"/>
          </a:xfrm>
        </p:spPr>
        <p:txBody>
          <a:bodyPr>
            <a:normAutofit fontScale="90000"/>
          </a:bodyPr>
          <a:lstStyle/>
          <a:p>
            <a:br>
              <a:rPr lang="uk-UA" sz="22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br>
            <a:r>
              <a:rPr lang="uk-UA" sz="27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t>Постанова Великої Палати ВС від 17 квітня 2024 року, справа № 910/13988/20 </a:t>
            </a:r>
            <a:br>
              <a:rPr lang="uk-UA" sz="27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br>
            <a:r>
              <a:rPr lang="uk-UA" sz="27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t>про визнання добре відомою торговельною маркою в Україні</a:t>
            </a:r>
            <a:r>
              <a:rPr lang="uk-UA" sz="27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t> </a:t>
            </a:r>
            <a:r>
              <a:rPr lang="uk-UA" sz="27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t> </a:t>
            </a:r>
            <a:br>
              <a:rPr lang="uk-UA" sz="27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rPr>
            </a:br>
            <a:br>
              <a:rPr lang="ru-RU" sz="2000" b="1" kern="100" dirty="0">
                <a:latin typeface="Roboto Condensed Light" panose="02000000000000000000" pitchFamily="2" charset="0"/>
                <a:ea typeface="Calibri" panose="020F0502020204030204" pitchFamily="34" charset="0"/>
                <a:cs typeface="Times New Roman" panose="02020603050405020304" pitchFamily="18" charset="0"/>
              </a:rPr>
            </a:br>
            <a:endParaRPr lang="ru-RU" sz="2000" dirty="0"/>
          </a:p>
        </p:txBody>
      </p:sp>
      <p:sp>
        <p:nvSpPr>
          <p:cNvPr id="3" name="Підзаголовок 2">
            <a:extLst>
              <a:ext uri="{FF2B5EF4-FFF2-40B4-BE49-F238E27FC236}">
                <a16:creationId xmlns:a16="http://schemas.microsoft.com/office/drawing/2014/main" id="{E0777F35-D4F9-833F-80C1-D9CD7C456170}"/>
              </a:ext>
            </a:extLst>
          </p:cNvPr>
          <p:cNvSpPr>
            <a:spLocks noGrp="1"/>
          </p:cNvSpPr>
          <p:nvPr>
            <p:ph type="subTitle" idx="1"/>
          </p:nvPr>
        </p:nvSpPr>
        <p:spPr>
          <a:xfrm>
            <a:off x="518735" y="1170312"/>
            <a:ext cx="10949015" cy="3541388"/>
          </a:xfrm>
        </p:spPr>
        <p:txBody>
          <a:bodyPr/>
          <a:lstStyle/>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Для ілюстрації того, яке значення у праві може мати добросовісність реєстрації конфліктуючого знака для обмеження права на захист власника добре відомої марки ВП ВС звернулася до рішення Суду справедливості Європейського Союзу у справі Budějovický Budvar, C-482/09, в якому Суд ЄС надав тлумачення доктрині «мовчазної згоди» (</a:t>
            </a: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acquiescence</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у праві Європейського Союзу.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ВП ВС підкреслила, що доктрина «мовчазної згоди», як вона закріплена у праві ЄС (Директиви 89/104/ЄЕС від 21.12.1988, а надалі у Директиві 2008/95/ЄС від 22.10.2008 і Регламенті (ЄС) № 207/2009 від 26.02.2009, згодом у Директиві (ЄС) 2015/2436 від 16.12.2015), не запроваджена у законодавстві України. Однак вона посилається на її тлумачення у праві ЄС для ілюстрації того, що у питанні охорони та захисту прав на торговельні марки можливим і навіть таким, що має бути однаковим у всіх державах-учасницях ЄС, є підхід, за яким два власники торговельних марок (які містять ідентичне позначення), які тривалий час використовували їх для просування своєї продукції, можуть надалі добросовісно використовувати їх.</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endParaRPr lang="ru-RU" dirty="0"/>
          </a:p>
        </p:txBody>
      </p:sp>
      <p:sp>
        <p:nvSpPr>
          <p:cNvPr id="4" name="Місце для тексту 3">
            <a:extLst>
              <a:ext uri="{FF2B5EF4-FFF2-40B4-BE49-F238E27FC236}">
                <a16:creationId xmlns:a16="http://schemas.microsoft.com/office/drawing/2014/main" id="{650352E5-060C-12F6-294E-0F6E9E26AA9C}"/>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58974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001C69-E86B-FA08-E1FB-B61BF7A6C737}"/>
              </a:ext>
            </a:extLst>
          </p:cNvPr>
          <p:cNvSpPr>
            <a:spLocks noGrp="1"/>
          </p:cNvSpPr>
          <p:nvPr>
            <p:ph type="ctrTitle"/>
          </p:nvPr>
        </p:nvSpPr>
        <p:spPr>
          <a:xfrm>
            <a:off x="518735" y="316617"/>
            <a:ext cx="10363200" cy="535995"/>
          </a:xfrm>
        </p:spPr>
        <p:txBody>
          <a:bodyPr>
            <a:noAutofit/>
          </a:bodyPr>
          <a:lstStyle/>
          <a:p>
            <a:br>
              <a:rPr lang="uk-UA" sz="24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br>
            <a:r>
              <a:rPr lang="uk-UA" sz="24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hlinkClick r:id="rId2"/>
              </a:rPr>
              <a:t>Постанова Великої Палати ВС від 3 серпня 2022 року у справі № 910/9627/20</a:t>
            </a:r>
            <a:br>
              <a:rPr lang="uk-UA" sz="20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rPr>
            </a:br>
            <a:endParaRPr lang="ru-RU" sz="2400" dirty="0"/>
          </a:p>
        </p:txBody>
      </p:sp>
      <p:sp>
        <p:nvSpPr>
          <p:cNvPr id="3" name="Підзаголовок 2">
            <a:extLst>
              <a:ext uri="{FF2B5EF4-FFF2-40B4-BE49-F238E27FC236}">
                <a16:creationId xmlns:a16="http://schemas.microsoft.com/office/drawing/2014/main" id="{F7E4DD69-CE1F-1AEA-EB02-D6A02791A39D}"/>
              </a:ext>
            </a:extLst>
          </p:cNvPr>
          <p:cNvSpPr>
            <a:spLocks noGrp="1"/>
          </p:cNvSpPr>
          <p:nvPr>
            <p:ph type="subTitle" idx="1"/>
          </p:nvPr>
        </p:nvSpPr>
        <p:spPr>
          <a:xfrm>
            <a:off x="522641" y="1069644"/>
            <a:ext cx="9144001" cy="3629356"/>
          </a:xfrm>
        </p:spPr>
        <p:txBody>
          <a:bodyPr/>
          <a:lstStyle/>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У цій справі, яка стосувалася питання нарахування плати за послуги з передачі електричної енергії при здійсненні її експорту, ВП ВС застосувала  рішення Суду ЄС у справі </a:t>
            </a:r>
            <a:r>
              <a:rPr lang="uk-UA" sz="18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FENS v </a:t>
            </a:r>
            <a:r>
              <a:rPr lang="uk-UA" sz="1800" b="1" dirty="0" err="1">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Slovak</a:t>
            </a:r>
            <a:r>
              <a:rPr lang="uk-UA" sz="1800" b="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Republic, C-305/17</a:t>
            </a: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Велика Палата зазначила, що рішення Суду ЄС належить розцінювати як таке, що дозволяє встановити зміст положень актів законодавства Європейського Союзу, зазначених у статті 2 Закону України «Про ринок електроенергії», і що подібно до практики застосування рішень ЄСПЛ, врахуванню підлягають принципи, що випливають із його рішень щодо подібних питань, навіть якщо вони стосуються інших держав.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За результатами розгляду цієї справи ВП ВС виснувала про невідповідність тарифу на послуги з енергопостачання заборонам, визначеним статтею 41 Договору про заснування Енергетичного Співтовариства.</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p:txBody>
      </p:sp>
      <p:sp>
        <p:nvSpPr>
          <p:cNvPr id="4" name="Місце для тексту 3">
            <a:extLst>
              <a:ext uri="{FF2B5EF4-FFF2-40B4-BE49-F238E27FC236}">
                <a16:creationId xmlns:a16="http://schemas.microsoft.com/office/drawing/2014/main" id="{6D9E96DD-0FD6-466C-C241-C75AFD141B89}"/>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286005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501CB-45B1-D0D7-9D8F-4CCBBA1AA4B9}"/>
              </a:ext>
            </a:extLst>
          </p:cNvPr>
          <p:cNvSpPr>
            <a:spLocks noGrp="1"/>
          </p:cNvSpPr>
          <p:nvPr>
            <p:ph type="ctrTitle"/>
          </p:nvPr>
        </p:nvSpPr>
        <p:spPr/>
        <p:txBody>
          <a:bodyPr>
            <a:noAutofit/>
          </a:bodyPr>
          <a:lstStyle/>
          <a:p>
            <a:br>
              <a:rPr lang="uk-UA" sz="2400" b="1" kern="1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4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Постанова ВС від 18 липня 2024 року, </a:t>
            </a:r>
            <a:r>
              <a:rPr lang="ru-RU" sz="24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c</a:t>
            </a:r>
            <a:r>
              <a:rPr lang="uk-UA" sz="24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права №</a:t>
            </a:r>
            <a:r>
              <a:rPr lang="ru-RU" sz="24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  </a:t>
            </a:r>
            <a:r>
              <a:rPr lang="uk-UA" sz="2400" b="1" kern="100" dirty="0">
                <a:latin typeface="Roboto Condensed Light" panose="02000000000000000000" pitchFamily="2" charset="0"/>
                <a:ea typeface="Roboto Condensed Light" panose="02000000000000000000" pitchFamily="2" charset="0"/>
                <a:cs typeface="Times New Roman" panose="02020603050405020304" pitchFamily="18" charset="0"/>
                <a:hlinkClick r:id="rId2"/>
              </a:rPr>
              <a:t>462/5157/17</a:t>
            </a:r>
            <a:endParaRPr lang="ru-RU" sz="2400" dirty="0">
              <a:latin typeface="Roboto Condensed Light" panose="02000000000000000000" pitchFamily="2" charset="0"/>
              <a:ea typeface="Roboto Condensed Light" panose="02000000000000000000" pitchFamily="2" charset="0"/>
            </a:endParaRPr>
          </a:p>
        </p:txBody>
      </p:sp>
      <p:sp>
        <p:nvSpPr>
          <p:cNvPr id="3" name="Підзаголовок 2">
            <a:extLst>
              <a:ext uri="{FF2B5EF4-FFF2-40B4-BE49-F238E27FC236}">
                <a16:creationId xmlns:a16="http://schemas.microsoft.com/office/drawing/2014/main" id="{50B9F658-D065-120D-9BD2-D880342182EA}"/>
              </a:ext>
            </a:extLst>
          </p:cNvPr>
          <p:cNvSpPr>
            <a:spLocks noGrp="1"/>
          </p:cNvSpPr>
          <p:nvPr>
            <p:ph type="subTitle" idx="1"/>
          </p:nvPr>
        </p:nvSpPr>
        <p:spPr>
          <a:xfrm>
            <a:off x="518735" y="1145144"/>
            <a:ext cx="9144001" cy="4036455"/>
          </a:xfrm>
        </p:spPr>
        <p:txBody>
          <a:bodyPr/>
          <a:lstStyle/>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Справа про скасування наказу про звільнення ОСОБА_1 з посади директора з капітального будівництва ПАТ по газопостачанню та газифікації «Львівгаз», поновлення на посаді та стягнення середнього заробітку за час вимушеного прогулу.</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ВС відхилив як безпідставну вимогу позивача про звернення до Секретаріату Енергетичного Співтовариства з питань тлумачення та застосування Директиви 2009/73/ЄС про спільні правила внутрішнього ринку природного газу та про скасування Директиви 2003/55/ЄС.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Зазначена Директива є актом законодавства Енергетичного Співтовариства у сфері енергетики і стосується правовідносин, що виникають між учасниками ринку природного газу, проте позивач не є учасником ринку природного газу, а спірні у цій справі правовідносини не є правовідносинами, що виникли у сфері енергетики, зазначена Директива не підлягає застосуванню у цій справі та питання щодо її тлумачення та застосування у межах цієї справи не порушується.</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18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 </a:t>
            </a:r>
            <a:endParaRPr lang="uk-UA" sz="18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endParaRPr lang="ru-RU" dirty="0"/>
          </a:p>
        </p:txBody>
      </p:sp>
      <p:sp>
        <p:nvSpPr>
          <p:cNvPr id="4" name="Місце для тексту 3">
            <a:extLst>
              <a:ext uri="{FF2B5EF4-FFF2-40B4-BE49-F238E27FC236}">
                <a16:creationId xmlns:a16="http://schemas.microsoft.com/office/drawing/2014/main" id="{64A130AF-7065-CABF-F219-B619E2302559}"/>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47843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B1B357-DAE2-7C52-7975-47C5876EFB12}"/>
              </a:ext>
            </a:extLst>
          </p:cNvPr>
          <p:cNvSpPr>
            <a:spLocks noGrp="1"/>
          </p:cNvSpPr>
          <p:nvPr>
            <p:ph type="ctrTitle"/>
          </p:nvPr>
        </p:nvSpPr>
        <p:spPr/>
        <p:txBody>
          <a:bodyPr>
            <a:noAutofit/>
          </a:bodyPr>
          <a:lstStyle/>
          <a:p>
            <a:r>
              <a:rPr lang="uk-UA" sz="2400" b="1"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hlinkClick r:id="rId2"/>
              </a:rPr>
              <a:t>Постанова ВС від </a:t>
            </a:r>
            <a:r>
              <a:rPr lang="uk-UA" sz="2400" b="1" kern="0" dirty="0">
                <a:solidFill>
                  <a:srgbClr val="002949"/>
                </a:solidFill>
                <a:latin typeface="Roboto Condensed Light" panose="02000000000000000000" pitchFamily="2" charset="0"/>
                <a:ea typeface="Times New Roman" panose="02020603050405020304" pitchFamily="18" charset="0"/>
                <a:cs typeface="Times New Roman" panose="02020603050405020304" pitchFamily="18" charset="0"/>
                <a:hlinkClick r:id="rId2"/>
              </a:rPr>
              <a:t>16 серпня 2023 року, справа № 640/15656/20</a:t>
            </a:r>
            <a:endParaRPr lang="ru-RU" sz="2400" dirty="0"/>
          </a:p>
        </p:txBody>
      </p:sp>
      <p:sp>
        <p:nvSpPr>
          <p:cNvPr id="3" name="Підзаголовок 2">
            <a:extLst>
              <a:ext uri="{FF2B5EF4-FFF2-40B4-BE49-F238E27FC236}">
                <a16:creationId xmlns:a16="http://schemas.microsoft.com/office/drawing/2014/main" id="{9E6CA62F-E470-B5B7-9764-9DFF44388659}"/>
              </a:ext>
            </a:extLst>
          </p:cNvPr>
          <p:cNvSpPr>
            <a:spLocks noGrp="1"/>
          </p:cNvSpPr>
          <p:nvPr>
            <p:ph type="subTitle" idx="1"/>
          </p:nvPr>
        </p:nvSpPr>
        <p:spPr>
          <a:xfrm>
            <a:off x="522641" y="1019310"/>
            <a:ext cx="9144001" cy="4047990"/>
          </a:xfrm>
        </p:spPr>
        <p:txBody>
          <a:bodyPr/>
          <a:lstStyle/>
          <a:p>
            <a:pPr algn="just">
              <a:lnSpc>
                <a:spcPct val="107000"/>
              </a:lnSpc>
              <a:spcAft>
                <a:spcPts val="800"/>
              </a:spcAft>
            </a:pPr>
            <a:r>
              <a:rPr lang="uk-UA" sz="20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Справа стосувалася питань постачання природного газу. Позивач оскаржував постанову КМУ від 25 червня 2020 року № 529 «Про внесення змін до постанов Кабінету Міністрів України від 30 вересня 2015 року № 809 і від 21 жовтня 2015 року № 873», якими регулювалися питання визначення постачальника «останньої надії». </a:t>
            </a:r>
            <a:endParaRPr lang="uk-UA" sz="20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2000"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Оскаржуючи рішення судів попередніх інстанцій, позивач обґрунтував свою касаційну скаргу, зокрема, тим, що суди при розгляді його позову не врахували певні директиви ЄС. </a:t>
            </a:r>
          </a:p>
          <a:p>
            <a:pPr algn="just">
              <a:lnSpc>
                <a:spcPct val="107000"/>
              </a:lnSpc>
              <a:spcAft>
                <a:spcPts val="800"/>
              </a:spcAft>
            </a:pPr>
            <a:endParaRPr lang="uk-UA" sz="20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a:p>
            <a:pPr algn="just">
              <a:lnSpc>
                <a:spcPct val="107000"/>
              </a:lnSpc>
              <a:spcAft>
                <a:spcPts val="800"/>
              </a:spcAft>
            </a:pPr>
            <a:r>
              <a:rPr lang="uk-UA" sz="2000" i="1" dirty="0">
                <a:solidFill>
                  <a:srgbClr val="002949"/>
                </a:solidFill>
                <a:effectLst/>
                <a:latin typeface="Roboto Condensed Light" panose="02000000000000000000" pitchFamily="2" charset="0"/>
                <a:ea typeface="Batang" panose="02030600000101010101" pitchFamily="18" charset="-127"/>
                <a:cs typeface="Times New Roman" panose="02020603050405020304" pitchFamily="18" charset="0"/>
              </a:rPr>
              <a:t>ВС вказав, що суд не може посилатись на директиви ЄС, які ще повністю не імплементовані в українське законодавство, як на підставу для скасування нормативного акта. </a:t>
            </a:r>
            <a:endParaRPr lang="uk-UA" sz="2000" dirty="0">
              <a:solidFill>
                <a:srgbClr val="002060"/>
              </a:solidFill>
              <a:effectLst/>
              <a:latin typeface="Roboto Condensed Light" panose="02000000000000000000" pitchFamily="2" charset="0"/>
              <a:ea typeface="Batang" panose="02030600000101010101" pitchFamily="18" charset="-127"/>
              <a:cs typeface="Times New Roman" panose="02020603050405020304" pitchFamily="18" charset="0"/>
            </a:endParaRPr>
          </a:p>
        </p:txBody>
      </p:sp>
      <p:sp>
        <p:nvSpPr>
          <p:cNvPr id="4" name="Місце для тексту 3">
            <a:extLst>
              <a:ext uri="{FF2B5EF4-FFF2-40B4-BE49-F238E27FC236}">
                <a16:creationId xmlns:a16="http://schemas.microsoft.com/office/drawing/2014/main" id="{9F6D7169-30B1-5082-720B-B9DD1BF56ED2}"/>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9175075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1750</Words>
  <Application>Microsoft Office PowerPoint</Application>
  <PresentationFormat>Широкий екран</PresentationFormat>
  <Paragraphs>55</Paragraphs>
  <Slides>15</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15</vt:i4>
      </vt:variant>
    </vt:vector>
  </HeadingPairs>
  <TitlesOfParts>
    <vt:vector size="20" baseType="lpstr">
      <vt:lpstr>Arial</vt:lpstr>
      <vt:lpstr>Calibri</vt:lpstr>
      <vt:lpstr>Calibri Light</vt:lpstr>
      <vt:lpstr>Roboto Condensed Light</vt:lpstr>
      <vt:lpstr>Тема Office</vt:lpstr>
      <vt:lpstr>Презентація PowerPoint</vt:lpstr>
      <vt:lpstr>Презентація PowerPoint</vt:lpstr>
      <vt:lpstr>Презентація PowerPoint</vt:lpstr>
      <vt:lpstr>Презентація PowerPoint</vt:lpstr>
      <vt:lpstr>Постанова ВС від 29 серпня 2024 року справа № 905/830/21</vt:lpstr>
      <vt:lpstr> Постанова Великої Палати ВС від 17 квітня 2024 року, справа № 910/13988/20  про визнання добре відомою торговельною маркою в Україні    </vt:lpstr>
      <vt:lpstr> Постанова Великої Палати ВС від 3 серпня 2022 року у справі № 910/9627/20 </vt:lpstr>
      <vt:lpstr> Постанова ВС від 18 липня 2024 року, cправа №  462/5157/17</vt:lpstr>
      <vt:lpstr>Постанова ВС від 16 серпня 2023 року, справа № 640/15656/20</vt:lpstr>
      <vt:lpstr>Справи, в яких було зроблено посилання на акти aquis ЄС, вже транспоновані до законодавства України</vt:lpstr>
      <vt:lpstr>Ухвала від 26 липня 2022 року, справа № 640/9004/20</vt:lpstr>
      <vt:lpstr> Постанова від 20 квітня 2022 року, справа № 320/2195/19</vt:lpstr>
      <vt:lpstr> Постанова від 3 листопада 2023 року, cправа №  918/686/21 </vt:lpstr>
      <vt:lpstr>Постанова ВС від 26 серпня 2024 року, справа № 640/23287/20</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Результати здійснення правосуддя Верховним Судом</dc:title>
  <dc:creator>Johny Puk</dc:creator>
  <cp:lastModifiedBy>СТУПАК Ольга В’ячеславівна notebook</cp:lastModifiedBy>
  <cp:revision>363</cp:revision>
  <dcterms:created xsi:type="dcterms:W3CDTF">2019-05-13T19:51:33Z</dcterms:created>
  <dcterms:modified xsi:type="dcterms:W3CDTF">2024-12-05T08:23:02Z</dcterms:modified>
</cp:coreProperties>
</file>