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Lst>
  <p:notesMasterIdLst>
    <p:notesMasterId r:id="rId16"/>
  </p:notesMasterIdLst>
  <p:sldIdLst>
    <p:sldId id="256" r:id="rId2"/>
    <p:sldId id="561" r:id="rId3"/>
    <p:sldId id="331" r:id="rId4"/>
    <p:sldId id="445" r:id="rId5"/>
    <p:sldId id="562" r:id="rId6"/>
    <p:sldId id="563" r:id="rId7"/>
    <p:sldId id="564" r:id="rId8"/>
    <p:sldId id="565" r:id="rId9"/>
    <p:sldId id="566" r:id="rId10"/>
    <p:sldId id="567" r:id="rId11"/>
    <p:sldId id="568" r:id="rId12"/>
    <p:sldId id="569" r:id="rId13"/>
    <p:sldId id="501" r:id="rId14"/>
    <p:sldId id="560" r:id="rId15"/>
  </p:sldIdLst>
  <p:sldSz cx="10688638" cy="7562850"/>
  <p:notesSz cx="7104063" cy="10234613"/>
  <p:defaultTextStyle>
    <a:defPPr>
      <a:defRPr lang="en-US"/>
    </a:defPPr>
    <a:lvl1pPr algn="l" defTabSz="995363" rtl="0" fontAlgn="base">
      <a:spcBef>
        <a:spcPct val="0"/>
      </a:spcBef>
      <a:spcAft>
        <a:spcPct val="0"/>
      </a:spcAft>
      <a:defRPr sz="1900" kern="1200">
        <a:solidFill>
          <a:schemeClr val="tx1"/>
        </a:solidFill>
        <a:latin typeface="Arial" charset="0"/>
        <a:ea typeface="+mn-ea"/>
        <a:cs typeface="Arial" charset="0"/>
      </a:defRPr>
    </a:lvl1pPr>
    <a:lvl2pPr marL="496888" indent="-39688" algn="l" defTabSz="995363" rtl="0" fontAlgn="base">
      <a:spcBef>
        <a:spcPct val="0"/>
      </a:spcBef>
      <a:spcAft>
        <a:spcPct val="0"/>
      </a:spcAft>
      <a:defRPr sz="1900" kern="1200">
        <a:solidFill>
          <a:schemeClr val="tx1"/>
        </a:solidFill>
        <a:latin typeface="Arial" charset="0"/>
        <a:ea typeface="+mn-ea"/>
        <a:cs typeface="Arial" charset="0"/>
      </a:defRPr>
    </a:lvl2pPr>
    <a:lvl3pPr marL="995363" indent="-80963" algn="l" defTabSz="995363" rtl="0" fontAlgn="base">
      <a:spcBef>
        <a:spcPct val="0"/>
      </a:spcBef>
      <a:spcAft>
        <a:spcPct val="0"/>
      </a:spcAft>
      <a:defRPr sz="1900" kern="1200">
        <a:solidFill>
          <a:schemeClr val="tx1"/>
        </a:solidFill>
        <a:latin typeface="Arial" charset="0"/>
        <a:ea typeface="+mn-ea"/>
        <a:cs typeface="Arial" charset="0"/>
      </a:defRPr>
    </a:lvl3pPr>
    <a:lvl4pPr marL="1492250" indent="-120650" algn="l" defTabSz="995363" rtl="0" fontAlgn="base">
      <a:spcBef>
        <a:spcPct val="0"/>
      </a:spcBef>
      <a:spcAft>
        <a:spcPct val="0"/>
      </a:spcAft>
      <a:defRPr sz="1900" kern="1200">
        <a:solidFill>
          <a:schemeClr val="tx1"/>
        </a:solidFill>
        <a:latin typeface="Arial" charset="0"/>
        <a:ea typeface="+mn-ea"/>
        <a:cs typeface="Arial" charset="0"/>
      </a:defRPr>
    </a:lvl4pPr>
    <a:lvl5pPr marL="1990725" indent="-161925" algn="l" defTabSz="99536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orient="horz" pos="318">
          <p15:clr>
            <a:srgbClr val="A4A3A4"/>
          </p15:clr>
        </p15:guide>
        <p15:guide id="3" orient="horz" pos="4446">
          <p15:clr>
            <a:srgbClr val="A4A3A4"/>
          </p15:clr>
        </p15:guide>
        <p15:guide id="4" orient="horz" pos="4378">
          <p15:clr>
            <a:srgbClr val="A4A3A4"/>
          </p15:clr>
        </p15:guide>
        <p15:guide id="5" orient="horz" pos="726">
          <p15:clr>
            <a:srgbClr val="A4A3A4"/>
          </p15:clr>
        </p15:guide>
        <p15:guide id="6" pos="3366">
          <p15:clr>
            <a:srgbClr val="A4A3A4"/>
          </p15:clr>
        </p15:guide>
        <p15:guide id="7" pos="305">
          <p15:clr>
            <a:srgbClr val="A4A3A4"/>
          </p15:clr>
        </p15:guide>
        <p15:guide id="8" pos="6428">
          <p15:clr>
            <a:srgbClr val="A4A3A4"/>
          </p15:clr>
        </p15:guide>
        <p15:guide id="9" pos="6111">
          <p15:clr>
            <a:srgbClr val="A4A3A4"/>
          </p15:clr>
        </p15:guide>
        <p15:guide id="10" pos="12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59AA"/>
    <a:srgbClr val="FFD400"/>
    <a:srgbClr val="002949"/>
    <a:srgbClr val="EFE7E3"/>
    <a:srgbClr val="00274E"/>
    <a:srgbClr val="AFA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7" autoAdjust="0"/>
    <p:restoredTop sz="94612" autoAdjust="0"/>
  </p:normalViewPr>
  <p:slideViewPr>
    <p:cSldViewPr snapToGrid="0" snapToObjects="1">
      <p:cViewPr varScale="1">
        <p:scale>
          <a:sx n="80" d="100"/>
          <a:sy n="80" d="100"/>
        </p:scale>
        <p:origin x="2196" y="102"/>
      </p:cViewPr>
      <p:guideLst>
        <p:guide orient="horz" pos="2382"/>
        <p:guide orient="horz" pos="318"/>
        <p:guide orient="horz" pos="4446"/>
        <p:guide orient="horz" pos="4378"/>
        <p:guide orient="horz" pos="726"/>
        <p:guide pos="3366"/>
        <p:guide pos="305"/>
        <p:guide pos="6428"/>
        <p:guide pos="6111"/>
        <p:guide pos="125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4311" tIns="47156" rIns="94311" bIns="47156" rtlCol="0"/>
          <a:lstStyle>
            <a:lvl1pPr algn="l" defTabSz="102676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4313" y="0"/>
            <a:ext cx="3078162" cy="512763"/>
          </a:xfrm>
          <a:prstGeom prst="rect">
            <a:avLst/>
          </a:prstGeom>
        </p:spPr>
        <p:txBody>
          <a:bodyPr vert="horz" lIns="94311" tIns="47156" rIns="94311" bIns="47156" rtlCol="0"/>
          <a:lstStyle>
            <a:lvl1pPr algn="r" defTabSz="1026766" fontAlgn="auto">
              <a:spcBef>
                <a:spcPts val="0"/>
              </a:spcBef>
              <a:spcAft>
                <a:spcPts val="0"/>
              </a:spcAft>
              <a:defRPr sz="1200">
                <a:latin typeface="+mn-lt"/>
                <a:cs typeface="+mn-cs"/>
              </a:defRPr>
            </a:lvl1pPr>
          </a:lstStyle>
          <a:p>
            <a:pPr>
              <a:defRPr/>
            </a:pPr>
            <a:fld id="{CA577ED1-BBD3-4358-83C3-9F2114C31058}" type="datetimeFigureOut">
              <a:rPr lang="en-US"/>
              <a:pPr>
                <a:defRPr/>
              </a:pPr>
              <a:t>12/4/2024</a:t>
            </a:fld>
            <a:endParaRPr lang="en-US" dirty="0"/>
          </a:p>
        </p:txBody>
      </p:sp>
      <p:sp>
        <p:nvSpPr>
          <p:cNvPr id="4" name="Slide Image Placeholder 3"/>
          <p:cNvSpPr>
            <a:spLocks noGrp="1" noRot="1" noChangeAspect="1"/>
          </p:cNvSpPr>
          <p:nvPr>
            <p:ph type="sldImg" idx="2"/>
          </p:nvPr>
        </p:nvSpPr>
        <p:spPr>
          <a:xfrm>
            <a:off x="1111250" y="1279525"/>
            <a:ext cx="4881563" cy="3454400"/>
          </a:xfrm>
          <a:prstGeom prst="rect">
            <a:avLst/>
          </a:prstGeom>
          <a:noFill/>
          <a:ln w="12700">
            <a:solidFill>
              <a:prstClr val="black"/>
            </a:solidFill>
          </a:ln>
        </p:spPr>
        <p:txBody>
          <a:bodyPr vert="horz" lIns="94311" tIns="47156" rIns="94311" bIns="47156" rtlCol="0" anchor="ctr"/>
          <a:lstStyle/>
          <a:p>
            <a:pPr lvl="0"/>
            <a:endParaRPr lang="en-US" noProof="0" dirty="0"/>
          </a:p>
        </p:txBody>
      </p:sp>
      <p:sp>
        <p:nvSpPr>
          <p:cNvPr id="5" name="Notes Placeholder 4"/>
          <p:cNvSpPr>
            <a:spLocks noGrp="1"/>
          </p:cNvSpPr>
          <p:nvPr>
            <p:ph type="body" sz="quarter" idx="3"/>
          </p:nvPr>
        </p:nvSpPr>
        <p:spPr>
          <a:xfrm>
            <a:off x="709613" y="4926013"/>
            <a:ext cx="5684837" cy="4029075"/>
          </a:xfrm>
          <a:prstGeom prst="rect">
            <a:avLst/>
          </a:prstGeom>
        </p:spPr>
        <p:txBody>
          <a:bodyPr vert="horz" lIns="94311" tIns="47156" rIns="94311" bIns="47156" rtlCol="0"/>
          <a:lstStyle/>
          <a:p>
            <a:pPr lvl="0"/>
            <a:r>
              <a:rPr lang="uk-UA" noProof="0"/>
              <a:t>Click to edit Master text styles</a:t>
            </a:r>
          </a:p>
          <a:p>
            <a:pPr lvl="1"/>
            <a:r>
              <a:rPr lang="uk-UA" noProof="0"/>
              <a:t>Second level</a:t>
            </a:r>
          </a:p>
          <a:p>
            <a:pPr lvl="2"/>
            <a:r>
              <a:rPr lang="uk-UA" noProof="0"/>
              <a:t>Third level</a:t>
            </a:r>
          </a:p>
          <a:p>
            <a:pPr lvl="3"/>
            <a:r>
              <a:rPr lang="uk-UA" noProof="0"/>
              <a:t>Fourth level</a:t>
            </a:r>
          </a:p>
          <a:p>
            <a:pPr lvl="4"/>
            <a:r>
              <a:rPr lang="uk-UA" noProof="0"/>
              <a:t>Fifth level</a:t>
            </a:r>
            <a:endParaRPr lang="en-US" noProof="0"/>
          </a:p>
        </p:txBody>
      </p:sp>
      <p:sp>
        <p:nvSpPr>
          <p:cNvPr id="6" name="Footer Placeholder 5"/>
          <p:cNvSpPr>
            <a:spLocks noGrp="1"/>
          </p:cNvSpPr>
          <p:nvPr>
            <p:ph type="ftr" sz="quarter" idx="4"/>
          </p:nvPr>
        </p:nvSpPr>
        <p:spPr>
          <a:xfrm>
            <a:off x="0" y="9721850"/>
            <a:ext cx="3078163" cy="512763"/>
          </a:xfrm>
          <a:prstGeom prst="rect">
            <a:avLst/>
          </a:prstGeom>
        </p:spPr>
        <p:txBody>
          <a:bodyPr vert="horz" lIns="94311" tIns="47156" rIns="94311" bIns="47156" rtlCol="0" anchor="b"/>
          <a:lstStyle>
            <a:lvl1pPr algn="l" defTabSz="102676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4311" tIns="47156" rIns="94311" bIns="47156" rtlCol="0" anchor="b"/>
          <a:lstStyle>
            <a:lvl1pPr algn="r" defTabSz="1026766" fontAlgn="auto">
              <a:spcBef>
                <a:spcPts val="0"/>
              </a:spcBef>
              <a:spcAft>
                <a:spcPts val="0"/>
              </a:spcAft>
              <a:defRPr sz="1200">
                <a:latin typeface="+mn-lt"/>
                <a:cs typeface="+mn-cs"/>
              </a:defRPr>
            </a:lvl1pPr>
          </a:lstStyle>
          <a:p>
            <a:pPr>
              <a:defRPr/>
            </a:pPr>
            <a:fld id="{DE65C29C-7940-4A73-A0C1-2CCB6162C1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1"/>
        </a:solidFill>
        <a:latin typeface="+mn-lt"/>
        <a:ea typeface="+mn-ea"/>
        <a:cs typeface="+mn-cs"/>
      </a:defRPr>
    </a:lvl1pPr>
    <a:lvl2pPr marL="496888" algn="l" defTabSz="995363" rtl="0" eaLnBrk="0" fontAlgn="base" hangingPunct="0">
      <a:spcBef>
        <a:spcPct val="30000"/>
      </a:spcBef>
      <a:spcAft>
        <a:spcPct val="0"/>
      </a:spcAft>
      <a:defRPr sz="1300" kern="1200">
        <a:solidFill>
          <a:schemeClr val="tx1"/>
        </a:solidFill>
        <a:latin typeface="+mn-lt"/>
        <a:ea typeface="+mn-ea"/>
        <a:cs typeface="+mn-cs"/>
      </a:defRPr>
    </a:lvl2pPr>
    <a:lvl3pPr marL="995363" algn="l" defTabSz="995363" rtl="0" eaLnBrk="0" fontAlgn="base" hangingPunct="0">
      <a:spcBef>
        <a:spcPct val="30000"/>
      </a:spcBef>
      <a:spcAft>
        <a:spcPct val="0"/>
      </a:spcAft>
      <a:defRPr sz="1300" kern="1200">
        <a:solidFill>
          <a:schemeClr val="tx1"/>
        </a:solidFill>
        <a:latin typeface="+mn-lt"/>
        <a:ea typeface="+mn-ea"/>
        <a:cs typeface="+mn-cs"/>
      </a:defRPr>
    </a:lvl3pPr>
    <a:lvl4pPr marL="1492250" algn="l" defTabSz="995363" rtl="0" eaLnBrk="0" fontAlgn="base" hangingPunct="0">
      <a:spcBef>
        <a:spcPct val="30000"/>
      </a:spcBef>
      <a:spcAft>
        <a:spcPct val="0"/>
      </a:spcAft>
      <a:defRPr sz="1300" kern="1200">
        <a:solidFill>
          <a:schemeClr val="tx1"/>
        </a:solidFill>
        <a:latin typeface="+mn-lt"/>
        <a:ea typeface="+mn-ea"/>
        <a:cs typeface="+mn-cs"/>
      </a:defRPr>
    </a:lvl4pPr>
    <a:lvl5pPr marL="1990725" algn="l" defTabSz="995363" rtl="0" eaLnBrk="0" fontAlgn="base" hangingPunct="0">
      <a:spcBef>
        <a:spcPct val="30000"/>
      </a:spcBef>
      <a:spcAft>
        <a:spcPct val="0"/>
      </a:spcAft>
      <a:defRPr sz="1300"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D73836-059B-74BA-2C5F-64EE0BBCF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792E773F-E355-E929-0C1B-728568F88C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324061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5A24-EE3D-6401-A64E-280A08AF0C62}"/>
            </a:ext>
          </a:extLst>
        </p:cNvPr>
        <p:cNvGrpSpPr/>
        <p:nvPr/>
      </p:nvGrpSpPr>
      <p:grpSpPr>
        <a:xfrm>
          <a:off x="0" y="0"/>
          <a:ext cx="0" cy="0"/>
          <a:chOff x="0" y="0"/>
          <a:chExt cx="0" cy="0"/>
        </a:xfrm>
      </p:grpSpPr>
      <p:sp>
        <p:nvSpPr>
          <p:cNvPr id="91138" name="Rectangle 2">
            <a:extLst>
              <a:ext uri="{FF2B5EF4-FFF2-40B4-BE49-F238E27FC236}">
                <a16:creationId xmlns:a16="http://schemas.microsoft.com/office/drawing/2014/main" id="{DA2D36EE-AE88-E877-82B5-A17AEB4AC7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F42533F1-47B8-564E-DC7C-4F46F71BD8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133275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938B-6905-BC3A-0C6F-A49EB95FF1EC}"/>
            </a:ext>
          </a:extLst>
        </p:cNvPr>
        <p:cNvGrpSpPr/>
        <p:nvPr/>
      </p:nvGrpSpPr>
      <p:grpSpPr>
        <a:xfrm>
          <a:off x="0" y="0"/>
          <a:ext cx="0" cy="0"/>
          <a:chOff x="0" y="0"/>
          <a:chExt cx="0" cy="0"/>
        </a:xfrm>
      </p:grpSpPr>
      <p:sp>
        <p:nvSpPr>
          <p:cNvPr id="91138" name="Rectangle 2">
            <a:extLst>
              <a:ext uri="{FF2B5EF4-FFF2-40B4-BE49-F238E27FC236}">
                <a16:creationId xmlns:a16="http://schemas.microsoft.com/office/drawing/2014/main" id="{1CC6B449-3ABC-2271-DD52-5744BC4FC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D5D4BDB-DC5E-07D8-B521-628B35903B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21574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uk-UA" alt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D73836-059B-74BA-2C5F-64EE0BBCF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792E773F-E355-E929-0C1B-728568F88C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167305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129523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385889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290079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554467D-C731-E193-4D87-1BCFB33FF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DFC110BB-A741-B57D-2395-B005E87FC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61123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2563C-C9AE-8B38-414B-16A3373C782F}"/>
            </a:ext>
          </a:extLst>
        </p:cNvPr>
        <p:cNvGrpSpPr/>
        <p:nvPr/>
      </p:nvGrpSpPr>
      <p:grpSpPr>
        <a:xfrm>
          <a:off x="0" y="0"/>
          <a:ext cx="0" cy="0"/>
          <a:chOff x="0" y="0"/>
          <a:chExt cx="0" cy="0"/>
        </a:xfrm>
      </p:grpSpPr>
      <p:sp>
        <p:nvSpPr>
          <p:cNvPr id="91138" name="Rectangle 2">
            <a:extLst>
              <a:ext uri="{FF2B5EF4-FFF2-40B4-BE49-F238E27FC236}">
                <a16:creationId xmlns:a16="http://schemas.microsoft.com/office/drawing/2014/main" id="{F9EF6914-BEE9-3D1F-39F9-B13BEC6DAE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617A6528-81DA-D936-C9E8-B0DF69AE02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a:p>
        </p:txBody>
      </p:sp>
    </p:spTree>
    <p:extLst>
      <p:ext uri="{BB962C8B-B14F-4D97-AF65-F5344CB8AC3E}">
        <p14:creationId xmlns:p14="http://schemas.microsoft.com/office/powerpoint/2010/main" val="3633410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Обкладинка презентації">
    <p:bg>
      <p:bgPr>
        <a:solidFill>
          <a:srgbClr val="00274E"/>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476250" y="498475"/>
            <a:ext cx="1052513" cy="1282700"/>
          </a:xfrm>
          <a:prstGeom prst="rect">
            <a:avLst/>
          </a:prstGeom>
          <a:noFill/>
          <a:ln w="9525">
            <a:noFill/>
            <a:miter lim="800000"/>
            <a:headEnd/>
            <a:tailEnd/>
          </a:ln>
        </p:spPr>
      </p:pic>
      <p:sp>
        <p:nvSpPr>
          <p:cNvPr id="2" name="Title 1"/>
          <p:cNvSpPr>
            <a:spLocks noGrp="1"/>
          </p:cNvSpPr>
          <p:nvPr>
            <p:ph type="ctrTitle"/>
          </p:nvPr>
        </p:nvSpPr>
        <p:spPr>
          <a:xfrm>
            <a:off x="275042" y="4604402"/>
            <a:ext cx="10217080" cy="2632992"/>
          </a:xfrm>
        </p:spPr>
        <p:txBody>
          <a:bodyPr anchor="b"/>
          <a:lstStyle>
            <a:lvl1pPr algn="l">
              <a:defRPr sz="7200" b="0" i="0">
                <a:solidFill>
                  <a:schemeClr val="bg1"/>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Слайд з текстом і списком">
    <p:spTree>
      <p:nvGrpSpPr>
        <p:cNvPr id="1" name=""/>
        <p:cNvGrpSpPr/>
        <p:nvPr/>
      </p:nvGrpSpPr>
      <p:grpSpPr>
        <a:xfrm>
          <a:off x="0" y="0"/>
          <a:ext cx="0" cy="0"/>
          <a:chOff x="0" y="0"/>
          <a:chExt cx="0" cy="0"/>
        </a:xfrm>
      </p:grpSpPr>
      <p:cxnSp>
        <p:nvCxnSpPr>
          <p:cNvPr id="7"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1" y="1290594"/>
            <a:ext cx="8061907" cy="2078564"/>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6" name="Text Placeholder 5"/>
          <p:cNvSpPr>
            <a:spLocks noGrp="1"/>
          </p:cNvSpPr>
          <p:nvPr>
            <p:ph type="body" sz="quarter" idx="14"/>
          </p:nvPr>
        </p:nvSpPr>
        <p:spPr>
          <a:xfrm>
            <a:off x="454025" y="3519488"/>
            <a:ext cx="8062913"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9" name="Slide Number Placeholder 5"/>
          <p:cNvSpPr>
            <a:spLocks noGrp="1"/>
          </p:cNvSpPr>
          <p:nvPr>
            <p:ph type="sldNum" sz="quarter" idx="15"/>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72D7D1EA-17E8-46BF-B7A6-0BDC3A7B3F8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Слайд розділу з підзаголовком">
    <p:bg>
      <p:bgPr>
        <a:solidFill>
          <a:srgbClr val="0059AA"/>
        </a:solidFill>
        <a:effectLst/>
      </p:bgPr>
    </p:bg>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chemeClr val="bg1"/>
                </a:solidFill>
                <a:latin typeface="Roboto Condensed Light" pitchFamily="2" charset="0"/>
              </a:rPr>
              <a:t>Верховний Суд</a:t>
            </a:r>
            <a:endParaRPr lang="en-US" sz="1200">
              <a:solidFill>
                <a:schemeClr val="bg1"/>
              </a:solidFill>
              <a:latin typeface="Roboto Condensed Light" pitchFamily="2" charset="0"/>
            </a:endParaRPr>
          </a:p>
        </p:txBody>
      </p:sp>
      <p:sp>
        <p:nvSpPr>
          <p:cNvPr id="2" name="Title 1"/>
          <p:cNvSpPr>
            <a:spLocks noGrp="1"/>
          </p:cNvSpPr>
          <p:nvPr>
            <p:ph type="ctrTitle"/>
          </p:nvPr>
        </p:nvSpPr>
        <p:spPr>
          <a:xfrm>
            <a:off x="454771" y="504928"/>
            <a:ext cx="9085342" cy="591083"/>
          </a:xfrm>
        </p:spPr>
        <p:txBody>
          <a:bodyPr>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4" name="Text Placeholder 3"/>
          <p:cNvSpPr>
            <a:spLocks noGrp="1"/>
          </p:cNvSpPr>
          <p:nvPr>
            <p:ph type="body" sz="quarter" idx="14"/>
          </p:nvPr>
        </p:nvSpPr>
        <p:spPr>
          <a:xfrm>
            <a:off x="454025" y="1265238"/>
            <a:ext cx="9086850" cy="1158875"/>
          </a:xfrm>
        </p:spPr>
        <p:txBody>
          <a:bodyPr/>
          <a:lstStyle>
            <a:lvl1pPr marL="0" indent="0">
              <a:buNone/>
              <a:defRPr sz="1800" b="0" i="0">
                <a:solidFill>
                  <a:schemeClr val="bg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7" name="Slide Number Placeholder 5"/>
          <p:cNvSpPr>
            <a:spLocks noGrp="1"/>
          </p:cNvSpPr>
          <p:nvPr>
            <p:ph type="sldNum" sz="quarter" idx="15"/>
          </p:nvPr>
        </p:nvSpPr>
        <p:spPr>
          <a:xfrm>
            <a:off x="7858125" y="6570663"/>
            <a:ext cx="2405063" cy="401637"/>
          </a:xfrm>
        </p:spPr>
        <p:txBody>
          <a:bodyPr/>
          <a:lstStyle>
            <a:lvl1pPr>
              <a:defRPr sz="1200" b="0" i="0">
                <a:solidFill>
                  <a:schemeClr val="bg1"/>
                </a:solidFill>
                <a:latin typeface="Roboto Condensed Light" charset="0"/>
                <a:ea typeface="Roboto Condensed Light" charset="0"/>
                <a:cs typeface="Roboto Condensed Light" charset="0"/>
              </a:defRPr>
            </a:lvl1pPr>
          </a:lstStyle>
          <a:p>
            <a:pPr>
              <a:defRPr/>
            </a:pPr>
            <a:fld id="{8218464D-D70B-432E-8ABF-A57A4DEF471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Слайд з текстом і списком (2 колонки)">
    <p:spTree>
      <p:nvGrpSpPr>
        <p:cNvPr id="1" name=""/>
        <p:cNvGrpSpPr/>
        <p:nvPr/>
      </p:nvGrpSpPr>
      <p:grpSpPr>
        <a:xfrm>
          <a:off x="0" y="0"/>
          <a:ext cx="0" cy="0"/>
          <a:chOff x="0" y="0"/>
          <a:chExt cx="0" cy="0"/>
        </a:xfrm>
      </p:grpSpPr>
      <p:cxnSp>
        <p:nvCxnSpPr>
          <p:cNvPr id="8"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1" y="1290594"/>
            <a:ext cx="4765815" cy="846550"/>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6" name="Text Placeholder 5"/>
          <p:cNvSpPr>
            <a:spLocks noGrp="1"/>
          </p:cNvSpPr>
          <p:nvPr>
            <p:ph type="body" sz="quarter" idx="14"/>
          </p:nvPr>
        </p:nvSpPr>
        <p:spPr>
          <a:xfrm>
            <a:off x="454025" y="2339274"/>
            <a:ext cx="4766561"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1" name="Text Placeholder 5"/>
          <p:cNvSpPr>
            <a:spLocks noGrp="1"/>
          </p:cNvSpPr>
          <p:nvPr>
            <p:ph type="body" sz="quarter" idx="15"/>
          </p:nvPr>
        </p:nvSpPr>
        <p:spPr>
          <a:xfrm>
            <a:off x="5475111" y="2339274"/>
            <a:ext cx="4766561"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5" name="Text Placeholder 4"/>
          <p:cNvSpPr>
            <a:spLocks noGrp="1"/>
          </p:cNvSpPr>
          <p:nvPr>
            <p:ph type="body" sz="quarter" idx="16"/>
          </p:nvPr>
        </p:nvSpPr>
        <p:spPr>
          <a:xfrm>
            <a:off x="5475849" y="1290638"/>
            <a:ext cx="4765675" cy="846137"/>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0" name="Slide Number Placeholder 5"/>
          <p:cNvSpPr>
            <a:spLocks noGrp="1"/>
          </p:cNvSpPr>
          <p:nvPr>
            <p:ph type="sldNum" sz="quarter" idx="17"/>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3B2A299D-E2A2-42BF-9053-28C1664E36A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Слайд з текстом і списком (3 колонки)">
    <p:spTree>
      <p:nvGrpSpPr>
        <p:cNvPr id="1" name=""/>
        <p:cNvGrpSpPr/>
        <p:nvPr/>
      </p:nvGrpSpPr>
      <p:grpSpPr>
        <a:xfrm>
          <a:off x="0" y="0"/>
          <a:ext cx="0" cy="0"/>
          <a:chOff x="0" y="0"/>
          <a:chExt cx="0" cy="0"/>
        </a:xfrm>
      </p:grpSpPr>
      <p:cxnSp>
        <p:nvCxnSpPr>
          <p:cNvPr id="10"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1" y="1290594"/>
            <a:ext cx="3022076" cy="846550"/>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6" name="Text Placeholder 5"/>
          <p:cNvSpPr>
            <a:spLocks noGrp="1"/>
          </p:cNvSpPr>
          <p:nvPr>
            <p:ph type="body" sz="quarter" idx="14"/>
          </p:nvPr>
        </p:nvSpPr>
        <p:spPr>
          <a:xfrm>
            <a:off x="454026" y="2339274"/>
            <a:ext cx="3022822"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1" name="Text Placeholder 5"/>
          <p:cNvSpPr>
            <a:spLocks noGrp="1"/>
          </p:cNvSpPr>
          <p:nvPr>
            <p:ph type="body" sz="quarter" idx="15"/>
          </p:nvPr>
        </p:nvSpPr>
        <p:spPr>
          <a:xfrm>
            <a:off x="3844221" y="2339274"/>
            <a:ext cx="3036970"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5" name="Text Placeholder 4"/>
          <p:cNvSpPr>
            <a:spLocks noGrp="1"/>
          </p:cNvSpPr>
          <p:nvPr>
            <p:ph type="body" sz="quarter" idx="16"/>
          </p:nvPr>
        </p:nvSpPr>
        <p:spPr>
          <a:xfrm>
            <a:off x="3844220" y="1298705"/>
            <a:ext cx="3036970" cy="846137"/>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2" name="Text Placeholder 4"/>
          <p:cNvSpPr>
            <a:spLocks noGrp="1"/>
          </p:cNvSpPr>
          <p:nvPr>
            <p:ph type="body" sz="quarter" idx="17"/>
          </p:nvPr>
        </p:nvSpPr>
        <p:spPr>
          <a:xfrm>
            <a:off x="7248563" y="1300252"/>
            <a:ext cx="3014773" cy="854776"/>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5" name="Text Placeholder 5"/>
          <p:cNvSpPr>
            <a:spLocks noGrp="1"/>
          </p:cNvSpPr>
          <p:nvPr>
            <p:ph type="body" sz="quarter" idx="18"/>
          </p:nvPr>
        </p:nvSpPr>
        <p:spPr>
          <a:xfrm>
            <a:off x="7248563" y="2339274"/>
            <a:ext cx="3014773" cy="2455862"/>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6" name="Slide Number Placeholder 5"/>
          <p:cNvSpPr>
            <a:spLocks noGrp="1"/>
          </p:cNvSpPr>
          <p:nvPr>
            <p:ph type="sldNum" sz="quarter" idx="19"/>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9D6A3D9B-AE24-4054-AAF1-3F77A7C6FB2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Слайд з текстом і списком (4 колонки)">
    <p:spTree>
      <p:nvGrpSpPr>
        <p:cNvPr id="1" name=""/>
        <p:cNvGrpSpPr/>
        <p:nvPr/>
      </p:nvGrpSpPr>
      <p:grpSpPr>
        <a:xfrm>
          <a:off x="0" y="0"/>
          <a:ext cx="0" cy="0"/>
          <a:chOff x="0" y="0"/>
          <a:chExt cx="0" cy="0"/>
        </a:xfrm>
      </p:grpSpPr>
      <p:cxnSp>
        <p:nvCxnSpPr>
          <p:cNvPr id="14"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1" y="1290594"/>
            <a:ext cx="2309694" cy="1039022"/>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6" name="Text Placeholder 5"/>
          <p:cNvSpPr>
            <a:spLocks noGrp="1"/>
          </p:cNvSpPr>
          <p:nvPr>
            <p:ph type="body" sz="quarter" idx="14"/>
          </p:nvPr>
        </p:nvSpPr>
        <p:spPr>
          <a:xfrm>
            <a:off x="454398" y="2542728"/>
            <a:ext cx="2310439" cy="2560900"/>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1" name="Text Placeholder 5"/>
          <p:cNvSpPr>
            <a:spLocks noGrp="1"/>
          </p:cNvSpPr>
          <p:nvPr>
            <p:ph type="body" sz="quarter" idx="15"/>
          </p:nvPr>
        </p:nvSpPr>
        <p:spPr>
          <a:xfrm>
            <a:off x="2950293" y="2542728"/>
            <a:ext cx="2307266" cy="2560900"/>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5" name="Text Placeholder 4"/>
          <p:cNvSpPr>
            <a:spLocks noGrp="1"/>
          </p:cNvSpPr>
          <p:nvPr>
            <p:ph type="body" sz="quarter" idx="16"/>
          </p:nvPr>
        </p:nvSpPr>
        <p:spPr>
          <a:xfrm>
            <a:off x="2946191" y="1289047"/>
            <a:ext cx="2307265" cy="1040569"/>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2" name="Text Placeholder 4"/>
          <p:cNvSpPr>
            <a:spLocks noGrp="1"/>
          </p:cNvSpPr>
          <p:nvPr>
            <p:ph type="body" sz="quarter" idx="17"/>
          </p:nvPr>
        </p:nvSpPr>
        <p:spPr>
          <a:xfrm>
            <a:off x="5435182" y="1290594"/>
            <a:ext cx="2299060" cy="1039022"/>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5" name="Text Placeholder 5"/>
          <p:cNvSpPr>
            <a:spLocks noGrp="1"/>
          </p:cNvSpPr>
          <p:nvPr>
            <p:ph type="body" sz="quarter" idx="18"/>
          </p:nvPr>
        </p:nvSpPr>
        <p:spPr>
          <a:xfrm>
            <a:off x="5428279" y="2542728"/>
            <a:ext cx="2306273" cy="2560900"/>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6" name="Text Placeholder 4"/>
          <p:cNvSpPr>
            <a:spLocks noGrp="1"/>
          </p:cNvSpPr>
          <p:nvPr>
            <p:ph type="body" sz="quarter" idx="19"/>
          </p:nvPr>
        </p:nvSpPr>
        <p:spPr>
          <a:xfrm>
            <a:off x="7915969" y="1289046"/>
            <a:ext cx="2347367" cy="1040570"/>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pPr lvl="0"/>
            <a:r>
              <a:rPr lang="ru-RU" dirty="0"/>
              <a:t>Образец текста</a:t>
            </a:r>
          </a:p>
        </p:txBody>
      </p:sp>
      <p:sp>
        <p:nvSpPr>
          <p:cNvPr id="17" name="Text Placeholder 5"/>
          <p:cNvSpPr>
            <a:spLocks noGrp="1"/>
          </p:cNvSpPr>
          <p:nvPr>
            <p:ph type="body" sz="quarter" idx="20"/>
          </p:nvPr>
        </p:nvSpPr>
        <p:spPr>
          <a:xfrm>
            <a:off x="7915969" y="2542728"/>
            <a:ext cx="2347367" cy="2560900"/>
          </a:xfrm>
        </p:spPr>
        <p:txBody>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9" name="Slide Number Placeholder 5"/>
          <p:cNvSpPr>
            <a:spLocks noGrp="1"/>
          </p:cNvSpPr>
          <p:nvPr>
            <p:ph type="sldNum" sz="quarter" idx="21"/>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554318DA-4C99-40AA-84FB-B639A2A349D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Слайд з фотографією">
    <p:spTree>
      <p:nvGrpSpPr>
        <p:cNvPr id="1" name=""/>
        <p:cNvGrpSpPr/>
        <p:nvPr/>
      </p:nvGrpSpPr>
      <p:grpSpPr>
        <a:xfrm>
          <a:off x="0" y="0"/>
          <a:ext cx="0" cy="0"/>
          <a:chOff x="0" y="0"/>
          <a:chExt cx="0" cy="0"/>
        </a:xfrm>
      </p:grpSpPr>
      <p:cxnSp>
        <p:nvCxnSpPr>
          <p:cNvPr id="6"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4553165"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2" y="1290593"/>
            <a:ext cx="4553164"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1" name="Picture Placeholder 5"/>
          <p:cNvSpPr>
            <a:spLocks noGrp="1"/>
          </p:cNvSpPr>
          <p:nvPr>
            <p:ph type="pic" sz="quarter" idx="14"/>
          </p:nvPr>
        </p:nvSpPr>
        <p:spPr>
          <a:xfrm>
            <a:off x="5421313" y="468313"/>
            <a:ext cx="4778375" cy="6576372"/>
          </a:xfrm>
        </p:spPr>
        <p:txBody>
          <a:bodyPr rtlCol="0">
            <a:normAutofit/>
          </a:bodyPr>
          <a:lstStyle>
            <a:lvl1pPr>
              <a:defRPr sz="1800" b="0" i="0">
                <a:solidFill>
                  <a:srgbClr val="00274E"/>
                </a:solidFill>
                <a:latin typeface="Roboto Condensed Light" charset="0"/>
                <a:ea typeface="Roboto Condensed Light" charset="0"/>
                <a:cs typeface="Roboto Condensed Light" charset="0"/>
              </a:defRPr>
            </a:lvl1pPr>
          </a:lstStyle>
          <a:p>
            <a:pPr lvl="0"/>
            <a:r>
              <a:rPr lang="ru-RU" noProof="0" dirty="0"/>
              <a:t>Вставка рисунка</a:t>
            </a:r>
            <a:endParaRPr lang="en-US" noProof="0" dirty="0"/>
          </a:p>
        </p:txBody>
      </p:sp>
      <p:sp>
        <p:nvSpPr>
          <p:cNvPr id="8" name="Slide Number Placeholder 5"/>
          <p:cNvSpPr>
            <a:spLocks noGrp="1"/>
          </p:cNvSpPr>
          <p:nvPr>
            <p:ph type="sldNum" sz="quarter" idx="15"/>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D09EB5B8-5462-493A-A85F-ED96333E0E8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Слайд з фотографією (2 фото)">
    <p:spTree>
      <p:nvGrpSpPr>
        <p:cNvPr id="1" name=""/>
        <p:cNvGrpSpPr/>
        <p:nvPr/>
      </p:nvGrpSpPr>
      <p:grpSpPr>
        <a:xfrm>
          <a:off x="0" y="0"/>
          <a:ext cx="0" cy="0"/>
          <a:chOff x="0" y="0"/>
          <a:chExt cx="0" cy="0"/>
        </a:xfrm>
      </p:grpSpPr>
      <p:cxnSp>
        <p:nvCxnSpPr>
          <p:cNvPr id="7"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4553165"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2" y="1290593"/>
            <a:ext cx="4553164"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1" name="Picture Placeholder 5"/>
          <p:cNvSpPr>
            <a:spLocks noGrp="1"/>
          </p:cNvSpPr>
          <p:nvPr>
            <p:ph type="pic" sz="quarter" idx="14"/>
          </p:nvPr>
        </p:nvSpPr>
        <p:spPr>
          <a:xfrm>
            <a:off x="5421313" y="468313"/>
            <a:ext cx="4778375" cy="3242450"/>
          </a:xfrm>
        </p:spPr>
        <p:txBody>
          <a:bodyPr rtlCol="0">
            <a:normAutofit/>
          </a:bodyPr>
          <a:lstStyle>
            <a:lvl1pPr>
              <a:defRPr sz="1800" b="0" i="0">
                <a:solidFill>
                  <a:srgbClr val="00274E"/>
                </a:solidFill>
                <a:latin typeface="Roboto Condensed Light" charset="0"/>
                <a:ea typeface="Roboto Condensed Light" charset="0"/>
                <a:cs typeface="Roboto Condensed Light" charset="0"/>
              </a:defRPr>
            </a:lvl1pPr>
          </a:lstStyle>
          <a:p>
            <a:pPr lvl="0"/>
            <a:r>
              <a:rPr lang="ru-RU" noProof="0" dirty="0"/>
              <a:t>Вставка рисунка</a:t>
            </a:r>
            <a:endParaRPr lang="en-US" noProof="0" dirty="0"/>
          </a:p>
        </p:txBody>
      </p:sp>
      <p:sp>
        <p:nvSpPr>
          <p:cNvPr id="15" name="Picture Placeholder 5"/>
          <p:cNvSpPr>
            <a:spLocks noGrp="1"/>
          </p:cNvSpPr>
          <p:nvPr>
            <p:ph type="pic" sz="quarter" idx="15"/>
          </p:nvPr>
        </p:nvSpPr>
        <p:spPr>
          <a:xfrm>
            <a:off x="5421313" y="3808575"/>
            <a:ext cx="4778375" cy="3242450"/>
          </a:xfrm>
        </p:spPr>
        <p:txBody>
          <a:bodyPr rtlCol="0">
            <a:normAutofit/>
          </a:bodyPr>
          <a:lstStyle>
            <a:lvl1pPr>
              <a:defRPr sz="1800" b="0" i="0">
                <a:solidFill>
                  <a:srgbClr val="00274E"/>
                </a:solidFill>
                <a:latin typeface="Roboto Condensed Light" charset="0"/>
                <a:ea typeface="Roboto Condensed Light" charset="0"/>
                <a:cs typeface="Roboto Condensed Light" charset="0"/>
              </a:defRPr>
            </a:lvl1pPr>
          </a:lstStyle>
          <a:p>
            <a:pPr lvl="0"/>
            <a:r>
              <a:rPr lang="ru-RU" noProof="0" dirty="0"/>
              <a:t>Вставка рисунка</a:t>
            </a:r>
            <a:endParaRPr lang="en-US" noProof="0" dirty="0"/>
          </a:p>
        </p:txBody>
      </p:sp>
      <p:sp>
        <p:nvSpPr>
          <p:cNvPr id="9" name="Slide Number Placeholder 5"/>
          <p:cNvSpPr>
            <a:spLocks noGrp="1"/>
          </p:cNvSpPr>
          <p:nvPr>
            <p:ph type="sldNum" sz="quarter" idx="16"/>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EEDD10C3-6306-409E-80BE-EA30CD8CA6C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Слайд з текстом">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1" y="1290593"/>
            <a:ext cx="8016479"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7" name="Slide Number Placeholder 5"/>
          <p:cNvSpPr>
            <a:spLocks noGrp="1"/>
          </p:cNvSpPr>
          <p:nvPr>
            <p:ph type="sldNum" sz="quarter" idx="14"/>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843BD0C3-074E-49A3-B786-7AF2716184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Слайд розділу">
    <p:bg>
      <p:bgPr>
        <a:solidFill>
          <a:srgbClr val="0059AA"/>
        </a:solidFill>
        <a:effectLst/>
      </p:bgPr>
    </p:bg>
    <p:spTree>
      <p:nvGrpSpPr>
        <p:cNvPr id="1" name=""/>
        <p:cNvGrpSpPr/>
        <p:nvPr/>
      </p:nvGrpSpPr>
      <p:grpSpPr>
        <a:xfrm>
          <a:off x="0" y="0"/>
          <a:ext cx="0" cy="0"/>
          <a:chOff x="0" y="0"/>
          <a:chExt cx="0" cy="0"/>
        </a:xfrm>
      </p:grpSpPr>
      <p:cxnSp>
        <p:nvCxnSpPr>
          <p:cNvPr id="4" name="Straight Connector 8"/>
          <p:cNvCxnSpPr/>
          <p:nvPr userDrawn="1"/>
        </p:nvCxnSpPr>
        <p:spPr>
          <a:xfrm>
            <a:off x="541338" y="6964363"/>
            <a:ext cx="336550"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chemeClr val="bg1"/>
                </a:solidFill>
                <a:latin typeface="Roboto Condensed Light" pitchFamily="2" charset="0"/>
              </a:rPr>
              <a:t>Верховний Суд</a:t>
            </a:r>
            <a:endParaRPr lang="en-US" sz="1200">
              <a:solidFill>
                <a:schemeClr val="bg1"/>
              </a:solidFill>
              <a:latin typeface="Roboto Condensed Light" pitchFamily="2" charset="0"/>
            </a:endParaRPr>
          </a:p>
        </p:txBody>
      </p:sp>
      <p:sp>
        <p:nvSpPr>
          <p:cNvPr id="2" name="Title 1"/>
          <p:cNvSpPr>
            <a:spLocks noGrp="1"/>
          </p:cNvSpPr>
          <p:nvPr>
            <p:ph type="ctrTitle"/>
          </p:nvPr>
        </p:nvSpPr>
        <p:spPr>
          <a:xfrm>
            <a:off x="454771" y="504928"/>
            <a:ext cx="9085342" cy="591083"/>
          </a:xfrm>
        </p:spPr>
        <p:txBody>
          <a:bodyPr>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6" name="Slide Number Placeholder 5"/>
          <p:cNvSpPr>
            <a:spLocks noGrp="1"/>
          </p:cNvSpPr>
          <p:nvPr>
            <p:ph type="sldNum" sz="quarter" idx="14"/>
          </p:nvPr>
        </p:nvSpPr>
        <p:spPr>
          <a:xfrm>
            <a:off x="7858125" y="6570663"/>
            <a:ext cx="2405063" cy="401637"/>
          </a:xfrm>
        </p:spPr>
        <p:txBody>
          <a:bodyPr/>
          <a:lstStyle>
            <a:lvl1pPr>
              <a:defRPr sz="1200" b="0" i="0">
                <a:solidFill>
                  <a:schemeClr val="bg1"/>
                </a:solidFill>
                <a:latin typeface="Roboto Condensed Light" charset="0"/>
                <a:ea typeface="Roboto Condensed Light" charset="0"/>
                <a:cs typeface="Roboto Condensed Light" charset="0"/>
              </a:defRPr>
            </a:lvl1pPr>
          </a:lstStyle>
          <a:p>
            <a:pPr>
              <a:defRPr/>
            </a:pPr>
            <a:fld id="{83745292-C916-4A0F-AA35-EDCB3A4CAD6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Слайд з інфографікою #1">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7" name="Chart Placeholder 6"/>
          <p:cNvSpPr>
            <a:spLocks noGrp="1"/>
          </p:cNvSpPr>
          <p:nvPr>
            <p:ph type="chart" sz="quarter" idx="14"/>
          </p:nvPr>
        </p:nvSpPr>
        <p:spPr>
          <a:xfrm>
            <a:off x="454025" y="1381125"/>
            <a:ext cx="8745538" cy="4946650"/>
          </a:xfrm>
        </p:spPr>
        <p:txBody>
          <a:bodyPr rtlCol="0">
            <a:normAutofit/>
          </a:bodyPr>
          <a:lstStyle>
            <a:lvl1pPr>
              <a:defRPr sz="2400" b="0" i="0">
                <a:solidFill>
                  <a:srgbClr val="00274E"/>
                </a:solidFill>
                <a:latin typeface="Roboto Condensed Light" charset="0"/>
                <a:ea typeface="Roboto Condensed Light" charset="0"/>
                <a:cs typeface="Roboto Condensed Light" charset="0"/>
              </a:defRPr>
            </a:lvl1pPr>
          </a:lstStyle>
          <a:p>
            <a:pPr lvl="0"/>
            <a:endParaRPr lang="en-US" noProof="0" dirty="0"/>
          </a:p>
        </p:txBody>
      </p:sp>
      <p:sp>
        <p:nvSpPr>
          <p:cNvPr id="8" name="Slide Number Placeholder 5"/>
          <p:cNvSpPr>
            <a:spLocks noGrp="1"/>
          </p:cNvSpPr>
          <p:nvPr>
            <p:ph type="sldNum" sz="quarter" idx="15"/>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EC090306-D3E8-45B3-9A60-A329B0222F5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Слайд з інфографікою #2">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7" name="Chart Placeholder 6"/>
          <p:cNvSpPr>
            <a:spLocks noGrp="1"/>
          </p:cNvSpPr>
          <p:nvPr>
            <p:ph type="chart" sz="quarter" idx="14"/>
          </p:nvPr>
        </p:nvSpPr>
        <p:spPr>
          <a:xfrm>
            <a:off x="454024" y="1381125"/>
            <a:ext cx="9809311" cy="4946650"/>
          </a:xfrm>
        </p:spPr>
        <p:txBody>
          <a:bodyPr rtlCol="0">
            <a:normAutofit/>
          </a:bodyPr>
          <a:lstStyle>
            <a:lvl1pPr>
              <a:defRPr sz="2400" b="0" i="0">
                <a:solidFill>
                  <a:srgbClr val="00274E"/>
                </a:solidFill>
                <a:latin typeface="Roboto Condensed Light" charset="0"/>
                <a:ea typeface="Roboto Condensed Light" charset="0"/>
                <a:cs typeface="Roboto Condensed Light" charset="0"/>
              </a:defRPr>
            </a:lvl1pPr>
          </a:lstStyle>
          <a:p>
            <a:pPr lvl="0"/>
            <a:endParaRPr lang="en-US" noProof="0" dirty="0"/>
          </a:p>
        </p:txBody>
      </p:sp>
      <p:sp>
        <p:nvSpPr>
          <p:cNvPr id="8" name="Slide Number Placeholder 5"/>
          <p:cNvSpPr>
            <a:spLocks noGrp="1"/>
          </p:cNvSpPr>
          <p:nvPr>
            <p:ph type="sldNum" sz="quarter" idx="15"/>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9B3C168A-9ECD-44BB-BCA9-07D92F8E2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Акцент-слайд з текстом і списком">
    <p:bg>
      <p:bgPr>
        <a:solidFill>
          <a:srgbClr val="00274E"/>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54771" y="376912"/>
            <a:ext cx="9085342" cy="591083"/>
          </a:xfrm>
        </p:spPr>
        <p:txBody>
          <a:bodyPr/>
          <a:lstStyle>
            <a:lvl1pPr algn="l">
              <a:defRPr sz="3600" b="0" i="0" baseline="0">
                <a:solidFill>
                  <a:schemeClr val="bg1"/>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5" name="Subtitle 2"/>
          <p:cNvSpPr>
            <a:spLocks noGrp="1"/>
          </p:cNvSpPr>
          <p:nvPr>
            <p:ph type="subTitle" idx="1"/>
          </p:nvPr>
        </p:nvSpPr>
        <p:spPr>
          <a:xfrm>
            <a:off x="454771" y="1290594"/>
            <a:ext cx="9412243" cy="1590830"/>
          </a:xfrm>
        </p:spPr>
        <p:txBody>
          <a:bodyPr>
            <a:noAutofit/>
          </a:bodyPr>
          <a:lstStyle>
            <a:lvl1pPr marL="0" indent="0" algn="l">
              <a:lnSpc>
                <a:spcPct val="114000"/>
              </a:lnSpc>
              <a:spcBef>
                <a:spcPts val="0"/>
              </a:spcBef>
              <a:buNone/>
              <a:defRPr sz="2600" b="0" i="0">
                <a:solidFill>
                  <a:schemeClr val="bg1"/>
                </a:solidFill>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0" name="Text Placeholder 5"/>
          <p:cNvSpPr>
            <a:spLocks noGrp="1"/>
          </p:cNvSpPr>
          <p:nvPr>
            <p:ph type="body" sz="quarter" idx="14"/>
          </p:nvPr>
        </p:nvSpPr>
        <p:spPr>
          <a:xfrm>
            <a:off x="454398" y="3133775"/>
            <a:ext cx="6371704" cy="2560900"/>
          </a:xfrm>
        </p:spPr>
        <p:txBody>
          <a:bodyPr/>
          <a:lstStyle>
            <a:lvl1pPr>
              <a:lnSpc>
                <a:spcPct val="114000"/>
              </a:lnSpc>
              <a:spcBef>
                <a:spcPts val="0"/>
              </a:spcBef>
              <a:defRPr sz="2600" b="0" i="0">
                <a:solidFill>
                  <a:schemeClr val="bg1"/>
                </a:solidFill>
                <a:latin typeface="Roboto Condensed Light" charset="0"/>
                <a:ea typeface="Roboto Condensed Light" charset="0"/>
                <a:cs typeface="Roboto Condensed Light" charset="0"/>
              </a:defRPr>
            </a:lvl1pPr>
          </a:lstStyle>
          <a:p>
            <a:pPr lvl="0"/>
            <a:r>
              <a:rPr lang="ru-RU" dirty="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Акцент-слайд з цитатою">
    <p:bg>
      <p:bgPr>
        <a:solidFill>
          <a:srgbClr val="0059AA"/>
        </a:solidFill>
        <a:effectLst/>
      </p:bgPr>
    </p:bg>
    <p:spTree>
      <p:nvGrpSpPr>
        <p:cNvPr id="1" name=""/>
        <p:cNvGrpSpPr/>
        <p:nvPr/>
      </p:nvGrpSpPr>
      <p:grpSpPr>
        <a:xfrm>
          <a:off x="0" y="0"/>
          <a:ext cx="0" cy="0"/>
          <a:chOff x="0" y="0"/>
          <a:chExt cx="0" cy="0"/>
        </a:xfrm>
      </p:grpSpPr>
      <p:cxnSp>
        <p:nvCxnSpPr>
          <p:cNvPr id="4" name="Straight Connector 5"/>
          <p:cNvCxnSpPr/>
          <p:nvPr userDrawn="1"/>
        </p:nvCxnSpPr>
        <p:spPr>
          <a:xfrm>
            <a:off x="541338" y="6964363"/>
            <a:ext cx="336550"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chemeClr val="bg1"/>
                </a:solidFill>
                <a:latin typeface="Roboto Condensed Light" pitchFamily="2" charset="0"/>
              </a:rPr>
              <a:t>Верховний Суд</a:t>
            </a:r>
            <a:endParaRPr lang="en-US" sz="1200">
              <a:solidFill>
                <a:schemeClr val="bg1"/>
              </a:solidFill>
              <a:latin typeface="Roboto Condensed Light" pitchFamily="2" charset="0"/>
            </a:endParaRPr>
          </a:p>
        </p:txBody>
      </p:sp>
      <p:sp>
        <p:nvSpPr>
          <p:cNvPr id="7"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2" name="Title 1"/>
          <p:cNvSpPr>
            <a:spLocks noGrp="1"/>
          </p:cNvSpPr>
          <p:nvPr>
            <p:ph type="ctrTitle"/>
          </p:nvPr>
        </p:nvSpPr>
        <p:spPr>
          <a:xfrm>
            <a:off x="454771" y="387545"/>
            <a:ext cx="9085342" cy="4503432"/>
          </a:xfrm>
        </p:spPr>
        <p:txBody>
          <a:bodyPr>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6" name="Slide Number Placeholder 5"/>
          <p:cNvSpPr>
            <a:spLocks noGrp="1"/>
          </p:cNvSpPr>
          <p:nvPr>
            <p:ph type="sldNum" sz="quarter" idx="14"/>
          </p:nvPr>
        </p:nvSpPr>
        <p:spPr>
          <a:xfrm>
            <a:off x="7858125" y="6570663"/>
            <a:ext cx="2405063" cy="401637"/>
          </a:xfrm>
        </p:spPr>
        <p:txBody>
          <a:bodyPr/>
          <a:lstStyle>
            <a:lvl1pPr>
              <a:defRPr sz="1200" b="0" i="0">
                <a:solidFill>
                  <a:schemeClr val="bg1"/>
                </a:solidFill>
                <a:latin typeface="Roboto Condensed Light" charset="0"/>
                <a:ea typeface="Roboto Condensed Light" charset="0"/>
                <a:cs typeface="Roboto Condensed Light" charset="0"/>
              </a:defRPr>
            </a:lvl1pPr>
          </a:lstStyle>
          <a:p>
            <a:pPr>
              <a:defRPr/>
            </a:pPr>
            <a:fld id="{AB7B7D95-C1AF-4AAA-8AB3-1865BFD5C1C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Слайд з таблицею">
    <p:bg>
      <p:bgPr>
        <a:solidFill>
          <a:srgbClr val="EFE7E3"/>
        </a:solidFill>
        <a:effectLst/>
      </p:bgPr>
    </p:bg>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10" name="Table Placeholder 3"/>
          <p:cNvSpPr>
            <a:spLocks noGrp="1"/>
          </p:cNvSpPr>
          <p:nvPr>
            <p:ph type="tbl" sz="quarter" idx="15"/>
          </p:nvPr>
        </p:nvSpPr>
        <p:spPr>
          <a:xfrm>
            <a:off x="454025" y="1381125"/>
            <a:ext cx="9809163" cy="4946650"/>
          </a:xfrm>
        </p:spPr>
        <p:txBody>
          <a:bodyPr rtlCol="0">
            <a:normAutofit/>
          </a:bodyPr>
          <a:lstStyle>
            <a:lvl1pPr>
              <a:defRPr sz="1800" b="0" i="0">
                <a:solidFill>
                  <a:srgbClr val="00274E"/>
                </a:solidFill>
                <a:latin typeface="Roboto Condensed Light" charset="0"/>
                <a:ea typeface="Roboto Condensed Light" charset="0"/>
                <a:cs typeface="Roboto Condensed Light" charset="0"/>
              </a:defRPr>
            </a:lvl1pPr>
          </a:lstStyle>
          <a:p>
            <a:pPr lvl="0"/>
            <a:endParaRPr lang="en-US" noProof="0" dirty="0"/>
          </a:p>
        </p:txBody>
      </p:sp>
      <p:sp>
        <p:nvSpPr>
          <p:cNvPr id="7" name="Slide Number Placeholder 5"/>
          <p:cNvSpPr>
            <a:spLocks noGrp="1"/>
          </p:cNvSpPr>
          <p:nvPr>
            <p:ph type="sldNum" sz="quarter" idx="16"/>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200E0AF0-7DC4-4FEF-B0B4-96DDB703AE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Слайд зі списком">
    <p:spTree>
      <p:nvGrpSpPr>
        <p:cNvPr id="1" name=""/>
        <p:cNvGrpSpPr/>
        <p:nvPr/>
      </p:nvGrpSpPr>
      <p:grpSpPr>
        <a:xfrm>
          <a:off x="0" y="0"/>
          <a:ext cx="0" cy="0"/>
          <a:chOff x="0" y="0"/>
          <a:chExt cx="0" cy="0"/>
        </a:xfrm>
      </p:grpSpPr>
      <p:cxnSp>
        <p:nvCxnSpPr>
          <p:cNvPr id="5" name="Straight Connector 8"/>
          <p:cNvCxnSpPr/>
          <p:nvPr userDrawn="1"/>
        </p:nvCxnSpPr>
        <p:spPr>
          <a:xfrm>
            <a:off x="541338" y="6964363"/>
            <a:ext cx="336550"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userDrawn="1"/>
        </p:nvSpPr>
        <p:spPr>
          <a:xfrm>
            <a:off x="439738" y="6583363"/>
            <a:ext cx="1158875" cy="403225"/>
          </a:xfrm>
          <a:prstGeom prst="rect">
            <a:avLst/>
          </a:prstGeom>
        </p:spPr>
        <p:txBody>
          <a:bodyPr anchor="ctr"/>
          <a:lstStyle/>
          <a:p>
            <a:pPr defTabSz="1008063">
              <a:lnSpc>
                <a:spcPct val="114000"/>
              </a:lnSpc>
              <a:buFont typeface="Arial" charset="0"/>
              <a:buNone/>
              <a:defRPr/>
            </a:pPr>
            <a:r>
              <a:rPr lang="uk-UA" sz="1200">
                <a:solidFill>
                  <a:srgbClr val="00274E"/>
                </a:solidFill>
                <a:latin typeface="Roboto Condensed Light" pitchFamily="2" charset="0"/>
              </a:rPr>
              <a:t>Верховний Суд</a:t>
            </a:r>
            <a:endParaRPr lang="en-US" sz="1200">
              <a:solidFill>
                <a:srgbClr val="00274E"/>
              </a:solidFill>
              <a:latin typeface="Roboto Condensed Light" pitchFamily="2" charset="0"/>
            </a:endParaRPr>
          </a:p>
        </p:txBody>
      </p:sp>
      <p:sp>
        <p:nvSpPr>
          <p:cNvPr id="2" name="Title 1"/>
          <p:cNvSpPr>
            <a:spLocks noGrp="1"/>
          </p:cNvSpPr>
          <p:nvPr>
            <p:ph type="ctrTitle"/>
          </p:nvPr>
        </p:nvSpPr>
        <p:spPr>
          <a:xfrm>
            <a:off x="454771" y="376912"/>
            <a:ext cx="9085342" cy="591083"/>
          </a:xfrm>
        </p:spPr>
        <p:txBody>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ru-RU" dirty="0"/>
              <a:t>Образец заголовка</a:t>
            </a:r>
            <a:endParaRPr lang="en-US" dirty="0"/>
          </a:p>
        </p:txBody>
      </p:sp>
      <p:sp>
        <p:nvSpPr>
          <p:cNvPr id="3" name="Subtitle 2"/>
          <p:cNvSpPr>
            <a:spLocks noGrp="1"/>
          </p:cNvSpPr>
          <p:nvPr>
            <p:ph type="subTitle" idx="1"/>
          </p:nvPr>
        </p:nvSpPr>
        <p:spPr>
          <a:xfrm>
            <a:off x="454772" y="1290593"/>
            <a:ext cx="3776986" cy="3606721"/>
          </a:xfrm>
        </p:spPr>
        <p:txBody>
          <a:bodyPr>
            <a:noAutofit/>
          </a:bodyPr>
          <a:lstStyle>
            <a:lvl1pPr marL="285750" marR="0" indent="-285750" algn="l" defTabSz="1008400" rtl="0" eaLnBrk="1" fontAlgn="auto" latinLnBrk="0" hangingPunct="1">
              <a:lnSpc>
                <a:spcPct val="114000"/>
              </a:lnSpc>
              <a:spcBef>
                <a:spcPts val="0"/>
              </a:spcBef>
              <a:spcAft>
                <a:spcPts val="0"/>
              </a:spcAft>
              <a:buClrTx/>
              <a:buSzTx/>
              <a:buFont typeface="Arial" charset="0"/>
              <a:buChar char="•"/>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ru-RU" dirty="0"/>
              <a:t>Образец подзаголовка</a:t>
            </a:r>
            <a:endParaRPr lang="en-US" dirty="0"/>
          </a:p>
        </p:txBody>
      </p:sp>
      <p:sp>
        <p:nvSpPr>
          <p:cNvPr id="13" name="Text Placeholder 12"/>
          <p:cNvSpPr>
            <a:spLocks noGrp="1"/>
          </p:cNvSpPr>
          <p:nvPr>
            <p:ph type="body" sz="quarter" idx="13"/>
          </p:nvPr>
        </p:nvSpPr>
        <p:spPr>
          <a:xfrm>
            <a:off x="1784253" y="6661398"/>
            <a:ext cx="5364366" cy="325056"/>
          </a:xfrm>
        </p:spPr>
        <p:txBody>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ru-RU" dirty="0"/>
              <a:t>Образец текста</a:t>
            </a:r>
          </a:p>
        </p:txBody>
      </p:sp>
      <p:sp>
        <p:nvSpPr>
          <p:cNvPr id="7" name="Slide Number Placeholder 5"/>
          <p:cNvSpPr>
            <a:spLocks noGrp="1"/>
          </p:cNvSpPr>
          <p:nvPr>
            <p:ph type="sldNum" sz="quarter" idx="14"/>
          </p:nvPr>
        </p:nvSpPr>
        <p:spPr>
          <a:xfrm>
            <a:off x="7858125" y="6570663"/>
            <a:ext cx="2405063" cy="401637"/>
          </a:xfrm>
        </p:spPr>
        <p:txBody>
          <a:bodyPr/>
          <a:lstStyle>
            <a:lvl1pPr>
              <a:defRPr sz="1200" b="0" i="0">
                <a:solidFill>
                  <a:srgbClr val="00274E"/>
                </a:solidFill>
                <a:latin typeface="Roboto Condensed Light" charset="0"/>
                <a:ea typeface="Roboto Condensed Light" charset="0"/>
                <a:cs typeface="Roboto Condensed Light" charset="0"/>
              </a:defRPr>
            </a:lvl1pPr>
          </a:lstStyle>
          <a:p>
            <a:pPr>
              <a:defRPr/>
            </a:pPr>
            <a:fld id="{633C986D-73B4-445F-B55F-310438A6A3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5013" y="403225"/>
            <a:ext cx="9218612" cy="1460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5013" y="2012950"/>
            <a:ext cx="9218612" cy="479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13" y="7010400"/>
            <a:ext cx="2405062" cy="401638"/>
          </a:xfrm>
          <a:prstGeom prst="rect">
            <a:avLst/>
          </a:prstGeom>
        </p:spPr>
        <p:txBody>
          <a:bodyPr vert="horz" lIns="91440" tIns="45720" rIns="91440" bIns="45720" rtlCol="0" anchor="ctr"/>
          <a:lstStyle>
            <a:lvl1pPr algn="l" defTabSz="995507" fontAlgn="auto">
              <a:spcBef>
                <a:spcPts val="0"/>
              </a:spcBef>
              <a:spcAft>
                <a:spcPts val="0"/>
              </a:spcAft>
              <a:defRPr sz="1323">
                <a:solidFill>
                  <a:schemeClr val="tx1">
                    <a:tint val="75000"/>
                  </a:schemeClr>
                </a:solidFill>
                <a:latin typeface="+mn-lt"/>
                <a:cs typeface="+mn-cs"/>
              </a:defRPr>
            </a:lvl1pPr>
          </a:lstStyle>
          <a:p>
            <a:pPr>
              <a:defRPr/>
            </a:pPr>
            <a:fld id="{3F8E8EAE-3E84-4412-9D9F-8F47368BE95E}" type="datetime1">
              <a:rPr lang="en-US"/>
              <a:pPr>
                <a:defRPr/>
              </a:pPr>
              <a:t>12/4/2024</a:t>
            </a:fld>
            <a:endParaRPr lang="en-US" dirty="0"/>
          </a:p>
        </p:txBody>
      </p:sp>
      <p:sp>
        <p:nvSpPr>
          <p:cNvPr id="5" name="Footer Placeholder 4"/>
          <p:cNvSpPr>
            <a:spLocks noGrp="1"/>
          </p:cNvSpPr>
          <p:nvPr>
            <p:ph type="ftr" sz="quarter" idx="3"/>
          </p:nvPr>
        </p:nvSpPr>
        <p:spPr>
          <a:xfrm>
            <a:off x="3540125" y="7010400"/>
            <a:ext cx="3608388" cy="401638"/>
          </a:xfrm>
          <a:prstGeom prst="rect">
            <a:avLst/>
          </a:prstGeom>
        </p:spPr>
        <p:txBody>
          <a:bodyPr vert="horz" lIns="91440" tIns="45720" rIns="91440" bIns="45720" rtlCol="0" anchor="ctr"/>
          <a:lstStyle>
            <a:lvl1pPr algn="ctr" defTabSz="995507" fontAlgn="auto">
              <a:spcBef>
                <a:spcPts val="0"/>
              </a:spcBef>
              <a:spcAft>
                <a:spcPts val="0"/>
              </a:spcAft>
              <a:defRPr sz="1323">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548563" y="7010400"/>
            <a:ext cx="2405062" cy="401638"/>
          </a:xfrm>
          <a:prstGeom prst="rect">
            <a:avLst/>
          </a:prstGeom>
        </p:spPr>
        <p:txBody>
          <a:bodyPr vert="horz" lIns="91440" tIns="45720" rIns="91440" bIns="45720" rtlCol="0" anchor="ctr"/>
          <a:lstStyle>
            <a:lvl1pPr algn="r" defTabSz="995507" fontAlgn="auto">
              <a:spcBef>
                <a:spcPts val="0"/>
              </a:spcBef>
              <a:spcAft>
                <a:spcPts val="0"/>
              </a:spcAft>
              <a:defRPr sz="1323">
                <a:solidFill>
                  <a:schemeClr val="tx1">
                    <a:tint val="75000"/>
                  </a:schemeClr>
                </a:solidFill>
                <a:latin typeface="+mn-lt"/>
                <a:cs typeface="+mn-cs"/>
              </a:defRPr>
            </a:lvl1pPr>
          </a:lstStyle>
          <a:p>
            <a:pPr>
              <a:defRPr/>
            </a:pPr>
            <a:fld id="{381CF0E2-F50C-4217-A1F4-4BDD643C77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1008063"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8063" rtl="0" eaLnBrk="0" fontAlgn="base" hangingPunct="0">
        <a:lnSpc>
          <a:spcPct val="90000"/>
        </a:lnSpc>
        <a:spcBef>
          <a:spcPct val="0"/>
        </a:spcBef>
        <a:spcAft>
          <a:spcPct val="0"/>
        </a:spcAft>
        <a:defRPr sz="4800">
          <a:solidFill>
            <a:schemeClr val="tx1"/>
          </a:solidFill>
          <a:latin typeface="Calibri Light" pitchFamily="34" charset="0"/>
        </a:defRPr>
      </a:lvl2pPr>
      <a:lvl3pPr algn="l" defTabSz="1008063" rtl="0" eaLnBrk="0" fontAlgn="base" hangingPunct="0">
        <a:lnSpc>
          <a:spcPct val="90000"/>
        </a:lnSpc>
        <a:spcBef>
          <a:spcPct val="0"/>
        </a:spcBef>
        <a:spcAft>
          <a:spcPct val="0"/>
        </a:spcAft>
        <a:defRPr sz="4800">
          <a:solidFill>
            <a:schemeClr val="tx1"/>
          </a:solidFill>
          <a:latin typeface="Calibri Light" pitchFamily="34" charset="0"/>
        </a:defRPr>
      </a:lvl3pPr>
      <a:lvl4pPr algn="l" defTabSz="1008063" rtl="0" eaLnBrk="0" fontAlgn="base" hangingPunct="0">
        <a:lnSpc>
          <a:spcPct val="90000"/>
        </a:lnSpc>
        <a:spcBef>
          <a:spcPct val="0"/>
        </a:spcBef>
        <a:spcAft>
          <a:spcPct val="0"/>
        </a:spcAft>
        <a:defRPr sz="4800">
          <a:solidFill>
            <a:schemeClr val="tx1"/>
          </a:solidFill>
          <a:latin typeface="Calibri Light" pitchFamily="34" charset="0"/>
        </a:defRPr>
      </a:lvl4pPr>
      <a:lvl5pPr algn="l" defTabSz="1008063" rtl="0" eaLnBrk="0" fontAlgn="base" hangingPunct="0">
        <a:lnSpc>
          <a:spcPct val="90000"/>
        </a:lnSpc>
        <a:spcBef>
          <a:spcPct val="0"/>
        </a:spcBef>
        <a:spcAft>
          <a:spcPct val="0"/>
        </a:spcAft>
        <a:defRPr sz="4800">
          <a:solidFill>
            <a:schemeClr val="tx1"/>
          </a:solidFill>
          <a:latin typeface="Calibri Light" pitchFamily="34" charset="0"/>
        </a:defRPr>
      </a:lvl5pPr>
      <a:lvl6pPr marL="457200" algn="l" defTabSz="1008063" rtl="0" fontAlgn="base">
        <a:lnSpc>
          <a:spcPct val="90000"/>
        </a:lnSpc>
        <a:spcBef>
          <a:spcPct val="0"/>
        </a:spcBef>
        <a:spcAft>
          <a:spcPct val="0"/>
        </a:spcAft>
        <a:defRPr sz="4800">
          <a:solidFill>
            <a:schemeClr val="tx1"/>
          </a:solidFill>
          <a:latin typeface="Calibri Light" pitchFamily="34" charset="0"/>
        </a:defRPr>
      </a:lvl6pPr>
      <a:lvl7pPr marL="914400" algn="l" defTabSz="1008063" rtl="0" fontAlgn="base">
        <a:lnSpc>
          <a:spcPct val="90000"/>
        </a:lnSpc>
        <a:spcBef>
          <a:spcPct val="0"/>
        </a:spcBef>
        <a:spcAft>
          <a:spcPct val="0"/>
        </a:spcAft>
        <a:defRPr sz="4800">
          <a:solidFill>
            <a:schemeClr val="tx1"/>
          </a:solidFill>
          <a:latin typeface="Calibri Light" pitchFamily="34" charset="0"/>
        </a:defRPr>
      </a:lvl7pPr>
      <a:lvl8pPr marL="1371600" algn="l" defTabSz="1008063" rtl="0" fontAlgn="base">
        <a:lnSpc>
          <a:spcPct val="90000"/>
        </a:lnSpc>
        <a:spcBef>
          <a:spcPct val="0"/>
        </a:spcBef>
        <a:spcAft>
          <a:spcPct val="0"/>
        </a:spcAft>
        <a:defRPr sz="4800">
          <a:solidFill>
            <a:schemeClr val="tx1"/>
          </a:solidFill>
          <a:latin typeface="Calibri Light" pitchFamily="34" charset="0"/>
        </a:defRPr>
      </a:lvl8pPr>
      <a:lvl9pPr marL="1828800" algn="l" defTabSz="1008063" rtl="0" fontAlgn="base">
        <a:lnSpc>
          <a:spcPct val="90000"/>
        </a:lnSpc>
        <a:spcBef>
          <a:spcPct val="0"/>
        </a:spcBef>
        <a:spcAft>
          <a:spcPct val="0"/>
        </a:spcAft>
        <a:defRPr sz="4800">
          <a:solidFill>
            <a:schemeClr val="tx1"/>
          </a:solidFill>
          <a:latin typeface="Calibri Light" pitchFamily="34" charset="0"/>
        </a:defRPr>
      </a:lvl9pPr>
    </p:titleStyle>
    <p:bodyStyle>
      <a:lvl1pPr marL="250825" indent="-250825" algn="l" defTabSz="1008063"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5650" indent="-250825" algn="l" defTabSz="1008063"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60475" indent="-250825" algn="l" defTabSz="1008063"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63713" indent="-250825" algn="l" defTabSz="1008063"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8538" indent="-250825" algn="l" defTabSz="1008063"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19457" name="Title 5"/>
          <p:cNvSpPr>
            <a:spLocks noGrp="1"/>
          </p:cNvSpPr>
          <p:nvPr>
            <p:ph type="ctrTitle"/>
          </p:nvPr>
        </p:nvSpPr>
        <p:spPr>
          <a:xfrm>
            <a:off x="369888" y="3209925"/>
            <a:ext cx="8297862" cy="1398170"/>
          </a:xfrm>
        </p:spPr>
        <p:txBody>
          <a:bodyPr/>
          <a:lstStyle/>
          <a:p>
            <a:pPr algn="l">
              <a:spcAft>
                <a:spcPts val="2250"/>
              </a:spcAft>
            </a:pPr>
            <a:r>
              <a:rPr lang="ru-RU" sz="4400" b="0" dirty="0" err="1">
                <a:solidFill>
                  <a:schemeClr val="accent5"/>
                </a:solidFill>
                <a:effectLst/>
                <a:latin typeface="Bahnschrift Light Condensed" panose="020B0502040204020203" pitchFamily="34" charset="0"/>
              </a:rPr>
              <a:t>Проблеми</a:t>
            </a:r>
            <a:r>
              <a:rPr lang="ru-RU" sz="4400" b="0" dirty="0">
                <a:solidFill>
                  <a:schemeClr val="accent5"/>
                </a:solidFill>
                <a:effectLst/>
                <a:latin typeface="Bahnschrift Light Condensed" panose="020B0502040204020203" pitchFamily="34" charset="0"/>
              </a:rPr>
              <a:t> </a:t>
            </a:r>
            <a:r>
              <a:rPr lang="ru-RU" sz="4400" b="0" dirty="0" err="1">
                <a:solidFill>
                  <a:schemeClr val="accent5"/>
                </a:solidFill>
                <a:effectLst/>
                <a:latin typeface="Bahnschrift Light Condensed" panose="020B0502040204020203" pitchFamily="34" charset="0"/>
              </a:rPr>
              <a:t>застосування</a:t>
            </a:r>
            <a:r>
              <a:rPr lang="ru-RU" sz="4400" b="0" dirty="0">
                <a:solidFill>
                  <a:schemeClr val="accent5"/>
                </a:solidFill>
                <a:effectLst/>
                <a:latin typeface="Bahnschrift Light Condensed" panose="020B0502040204020203" pitchFamily="34" charset="0"/>
              </a:rPr>
              <a:t> </a:t>
            </a:r>
            <a:r>
              <a:rPr lang="ru-RU" sz="4400" b="0" dirty="0" err="1">
                <a:solidFill>
                  <a:schemeClr val="accent5"/>
                </a:solidFill>
                <a:effectLst/>
                <a:latin typeface="Bahnschrift Light Condensed" panose="020B0502040204020203" pitchFamily="34" charset="0"/>
              </a:rPr>
              <a:t>реквізиції</a:t>
            </a:r>
            <a:r>
              <a:rPr lang="ru-RU" sz="4400" b="0" dirty="0">
                <a:solidFill>
                  <a:schemeClr val="accent5"/>
                </a:solidFill>
                <a:effectLst/>
                <a:latin typeface="Bahnschrift Light Condensed" panose="020B0502040204020203" pitchFamily="34" charset="0"/>
              </a:rPr>
              <a:t> </a:t>
            </a:r>
            <a:br>
              <a:rPr lang="ru-RU" sz="4400" b="0" dirty="0">
                <a:solidFill>
                  <a:schemeClr val="accent5"/>
                </a:solidFill>
                <a:effectLst/>
                <a:latin typeface="Bahnschrift Light Condensed" panose="020B0502040204020203" pitchFamily="34" charset="0"/>
              </a:rPr>
            </a:br>
            <a:r>
              <a:rPr lang="ru-RU" sz="4400" b="0" dirty="0">
                <a:solidFill>
                  <a:schemeClr val="accent5"/>
                </a:solidFill>
                <a:effectLst/>
                <a:latin typeface="Bahnschrift Light Condensed" panose="020B0502040204020203" pitchFamily="34" charset="0"/>
              </a:rPr>
              <a:t>в </a:t>
            </a:r>
            <a:r>
              <a:rPr lang="ru-RU" sz="4400" b="0" dirty="0" err="1">
                <a:solidFill>
                  <a:schemeClr val="accent5"/>
                </a:solidFill>
                <a:effectLst/>
                <a:latin typeface="Bahnschrift Light Condensed" panose="020B0502040204020203" pitchFamily="34" charset="0"/>
              </a:rPr>
              <a:t>умовах</a:t>
            </a:r>
            <a:r>
              <a:rPr lang="ru-RU" sz="4400" b="0" dirty="0">
                <a:solidFill>
                  <a:schemeClr val="accent5"/>
                </a:solidFill>
                <a:effectLst/>
                <a:latin typeface="Bahnschrift Light Condensed" panose="020B0502040204020203" pitchFamily="34" charset="0"/>
              </a:rPr>
              <a:t> </a:t>
            </a:r>
            <a:r>
              <a:rPr lang="ru-RU" sz="4400" b="0" dirty="0" err="1">
                <a:solidFill>
                  <a:schemeClr val="accent5"/>
                </a:solidFill>
                <a:effectLst/>
                <a:latin typeface="Bahnschrift Light Condensed" panose="020B0502040204020203" pitchFamily="34" charset="0"/>
              </a:rPr>
              <a:t>воєнного</a:t>
            </a:r>
            <a:r>
              <a:rPr lang="ru-RU" sz="4400" b="0" dirty="0">
                <a:solidFill>
                  <a:schemeClr val="accent5"/>
                </a:solidFill>
                <a:effectLst/>
                <a:latin typeface="Bahnschrift Light Condensed" panose="020B0502040204020203" pitchFamily="34" charset="0"/>
              </a:rPr>
              <a:t> стану </a:t>
            </a:r>
          </a:p>
        </p:txBody>
      </p:sp>
      <p:sp>
        <p:nvSpPr>
          <p:cNvPr id="19459" name="Title 5"/>
          <p:cNvSpPr txBox="1">
            <a:spLocks/>
          </p:cNvSpPr>
          <p:nvPr/>
        </p:nvSpPr>
        <p:spPr bwMode="auto">
          <a:xfrm>
            <a:off x="374650" y="6016625"/>
            <a:ext cx="6178550" cy="1149350"/>
          </a:xfrm>
          <a:prstGeom prst="rect">
            <a:avLst/>
          </a:prstGeom>
          <a:noFill/>
          <a:ln w="9525">
            <a:noFill/>
            <a:miter lim="800000"/>
            <a:headEnd/>
            <a:tailEnd/>
          </a:ln>
        </p:spPr>
        <p:txBody>
          <a:bodyPr anchor="b"/>
          <a:lstStyle/>
          <a:p>
            <a:pPr defTabSz="1008063">
              <a:lnSpc>
                <a:spcPct val="90000"/>
              </a:lnSpc>
            </a:pPr>
            <a:r>
              <a:rPr lang="uk-UA" altLang="uk-UA" sz="2000" dirty="0">
                <a:solidFill>
                  <a:schemeClr val="bg1"/>
                </a:solidFill>
                <a:latin typeface="Roboto Condensed Light" pitchFamily="2" charset="0"/>
              </a:rPr>
              <a:t>Василь Крат,</a:t>
            </a:r>
          </a:p>
          <a:p>
            <a:pPr defTabSz="1008063">
              <a:lnSpc>
                <a:spcPct val="90000"/>
              </a:lnSpc>
            </a:pPr>
            <a:r>
              <a:rPr lang="uk-UA" altLang="uk-UA" sz="1800" dirty="0">
                <a:solidFill>
                  <a:schemeClr val="bg1"/>
                </a:solidFill>
                <a:latin typeface="Roboto Condensed Light" pitchFamily="2" charset="0"/>
              </a:rPr>
              <a:t>суддя Верховного Суду, кандидат юридичних наук, доцент</a:t>
            </a:r>
            <a:br>
              <a:rPr lang="uk-UA" altLang="uk-UA" sz="1800" dirty="0">
                <a:solidFill>
                  <a:schemeClr val="bg1"/>
                </a:solidFill>
                <a:latin typeface="Roboto Condensed Light" pitchFamily="2" charset="0"/>
              </a:rPr>
            </a:br>
            <a:endParaRPr lang="uk-UA" sz="1800" dirty="0">
              <a:solidFill>
                <a:schemeClr val="bg1"/>
              </a:solidFill>
              <a:latin typeface="Roboto Condensed Light" pitchFamily="2" charset="0"/>
            </a:endParaRPr>
          </a:p>
        </p:txBody>
      </p:sp>
      <p:sp>
        <p:nvSpPr>
          <p:cNvPr id="19460" name="Title 5"/>
          <p:cNvSpPr txBox="1">
            <a:spLocks/>
          </p:cNvSpPr>
          <p:nvPr/>
        </p:nvSpPr>
        <p:spPr bwMode="auto">
          <a:xfrm>
            <a:off x="7767638" y="6684963"/>
            <a:ext cx="2020887" cy="473075"/>
          </a:xfrm>
          <a:prstGeom prst="rect">
            <a:avLst/>
          </a:prstGeom>
          <a:noFill/>
          <a:ln w="9525">
            <a:noFill/>
            <a:miter lim="800000"/>
            <a:headEnd/>
            <a:tailEnd/>
          </a:ln>
        </p:spPr>
        <p:txBody>
          <a:bodyPr anchor="b"/>
          <a:lstStyle/>
          <a:p>
            <a:pPr defTabSz="1008063">
              <a:lnSpc>
                <a:spcPct val="90000"/>
              </a:lnSpc>
            </a:pPr>
            <a:br>
              <a:rPr lang="uk-UA" sz="1600" dirty="0">
                <a:solidFill>
                  <a:schemeClr val="bg1"/>
                </a:solidFill>
                <a:latin typeface="Roboto Condensed Light" pitchFamily="2" charset="0"/>
              </a:rPr>
            </a:br>
            <a:r>
              <a:rPr lang="uk-UA" sz="1600" dirty="0">
                <a:solidFill>
                  <a:schemeClr val="bg1"/>
                </a:solidFill>
                <a:latin typeface="Roboto Condensed Light" pitchFamily="2" charset="0"/>
              </a:rPr>
              <a:t>06 грудня 2024 року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9245-F072-E315-7656-C0FD28F645C4}"/>
            </a:ext>
          </a:extLst>
        </p:cNvPr>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2899F33E-5E96-0CF2-0960-DBDCFF6FBB15}"/>
              </a:ext>
            </a:extLst>
          </p:cNvPr>
          <p:cNvSpPr>
            <a:spLocks noGrp="1"/>
          </p:cNvSpPr>
          <p:nvPr>
            <p:ph type="ctrTitle" idx="4294967295"/>
          </p:nvPr>
        </p:nvSpPr>
        <p:spPr>
          <a:xfrm>
            <a:off x="613612" y="2300983"/>
            <a:ext cx="9744910" cy="4677333"/>
          </a:xfrm>
        </p:spPr>
        <p:txBody>
          <a:bodyPr anchor="b"/>
          <a:lstStyle/>
          <a:p>
            <a:r>
              <a:rPr lang="uk-UA" altLang="uk-UA" sz="2000" dirty="0">
                <a:solidFill>
                  <a:srgbClr val="FFFF00"/>
                </a:solidFill>
              </a:rPr>
              <a:t>42. Як у доктрині приватного права, так і в судовій практиці усталеним є підхід, що:</a:t>
            </a:r>
            <a:br>
              <a:rPr lang="uk-UA" altLang="uk-UA" sz="2000" dirty="0">
                <a:solidFill>
                  <a:srgbClr val="FFFF00"/>
                </a:solidFill>
              </a:rPr>
            </a:br>
            <a:br>
              <a:rPr lang="uk-UA" altLang="uk-UA" sz="2000" dirty="0">
                <a:solidFill>
                  <a:srgbClr val="FFFF00"/>
                </a:solidFill>
              </a:rPr>
            </a:br>
            <a:r>
              <a:rPr lang="uk-UA" altLang="uk-UA" sz="2000" dirty="0">
                <a:solidFill>
                  <a:srgbClr val="FFFF00"/>
                </a:solidFill>
              </a:rPr>
              <a:t>під реквізицією варто розуміти примусове оплатне відчуження майна державою у власника при існуванні надзвичайних обставин на підставі та в порядку, встановленому законом, за умови попереднього і повного відшкодування його вартості або без такого. Метою реквізиції є усунення або запобігання тим наслідкам, що виникли або можуть виникнути, наступити через стихійне лихо, аварію, епідемію, епізоотію, воєнний або надзвичайний стан та за інших надзвичайних обставин;</a:t>
            </a:r>
            <a:br>
              <a:rPr lang="uk-UA" altLang="uk-UA" sz="2000" dirty="0">
                <a:solidFill>
                  <a:srgbClr val="FFFF00"/>
                </a:solidFill>
              </a:rPr>
            </a:br>
            <a:br>
              <a:rPr lang="uk-UA" altLang="uk-UA" sz="2000" dirty="0">
                <a:solidFill>
                  <a:srgbClr val="FFFF00"/>
                </a:solidFill>
              </a:rPr>
            </a:br>
            <a:r>
              <a:rPr lang="uk-UA" altLang="uk-UA" sz="2000" dirty="0">
                <a:solidFill>
                  <a:srgbClr val="FFFF00"/>
                </a:solidFill>
              </a:rPr>
              <a:t>реквізиція застосовується за надзвичайних обставин, які вимагають негайних дій, вона провадиться в позасудовому (адміністративному) порядку за рішенням органів державної влади. Адміністративний порядок реквізиції майна у власника обумовлений необхідністю швидкої реакції від органів державної влади на надзвичайні обставини. Норми, що регулюють реквізицію, спрямовані на вирішення колізії публічного інтересу та цивільного права (зокрема, права власності, інших цивільних прав), розв’язання якої відбувається на користь публічного інтересу;</a:t>
            </a:r>
            <a:br>
              <a:rPr lang="uk-UA" altLang="uk-UA" sz="1600" dirty="0">
                <a:solidFill>
                  <a:srgbClr val="FFFF00"/>
                </a:solidFill>
              </a:rPr>
            </a:br>
            <a:endParaRPr lang="uk-UA" altLang="uk-UA" sz="1600" dirty="0">
              <a:solidFill>
                <a:srgbClr val="FFFF00"/>
              </a:solidFill>
            </a:endParaRPr>
          </a:p>
        </p:txBody>
      </p:sp>
      <p:sp>
        <p:nvSpPr>
          <p:cNvPr id="90115" name="Rectangle 4">
            <a:extLst>
              <a:ext uri="{FF2B5EF4-FFF2-40B4-BE49-F238E27FC236}">
                <a16:creationId xmlns:a16="http://schemas.microsoft.com/office/drawing/2014/main" id="{570AE579-45A1-7C9D-178C-CD2D69F73647}"/>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92F6B6C-BB5D-E14F-73EB-DE14EA5C4E5D}"/>
              </a:ext>
            </a:extLst>
          </p:cNvPr>
          <p:cNvSpPr>
            <a:spLocks noChangeArrowheads="1"/>
          </p:cNvSpPr>
          <p:nvPr/>
        </p:nvSpPr>
        <p:spPr bwMode="auto">
          <a:xfrm>
            <a:off x="1690688" y="915988"/>
            <a:ext cx="8224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ru-RU" altLang="uk-UA" sz="1600" b="1" dirty="0" err="1">
                <a:solidFill>
                  <a:schemeClr val="accent5"/>
                </a:solidFill>
                <a:latin typeface="Arial" panose="020B0604020202020204" pitchFamily="34" charset="0"/>
              </a:rPr>
              <a:t>Чи</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можливе</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витребування</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реквізованого</a:t>
            </a:r>
            <a:r>
              <a:rPr lang="ru-RU" altLang="uk-UA" sz="1600" b="1" dirty="0">
                <a:solidFill>
                  <a:schemeClr val="accent5"/>
                </a:solidFill>
                <a:latin typeface="Arial" panose="020B0604020202020204" pitchFamily="34" charset="0"/>
              </a:rPr>
              <a:t> майна на </a:t>
            </a:r>
            <a:r>
              <a:rPr lang="ru-RU" altLang="uk-UA" sz="1600" b="1" dirty="0" err="1">
                <a:solidFill>
                  <a:schemeClr val="accent5"/>
                </a:solidFill>
                <a:latin typeface="Arial" panose="020B0604020202020204" pitchFamily="34" charset="0"/>
              </a:rPr>
              <a:t>користь</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колишнього</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власника</a:t>
            </a:r>
            <a:r>
              <a:rPr lang="ru-RU" altLang="uk-UA" sz="1600" b="1" dirty="0">
                <a:solidFill>
                  <a:schemeClr val="accent5"/>
                </a:solidFill>
                <a:latin typeface="Arial" panose="020B0604020202020204" pitchFamily="34" charset="0"/>
              </a:rPr>
              <a:t> до </a:t>
            </a:r>
            <a:r>
              <a:rPr lang="ru-RU" altLang="uk-UA" sz="1600" b="1" dirty="0" err="1">
                <a:solidFill>
                  <a:schemeClr val="accent5"/>
                </a:solidFill>
                <a:latin typeface="Arial" panose="020B0604020202020204" pitchFamily="34" charset="0"/>
              </a:rPr>
              <a:t>закінчення</a:t>
            </a:r>
            <a:r>
              <a:rPr lang="ru-RU" altLang="uk-UA" sz="1600" b="1" dirty="0">
                <a:solidFill>
                  <a:schemeClr val="accent5"/>
                </a:solidFill>
                <a:latin typeface="Arial" panose="020B0604020202020204" pitchFamily="34" charset="0"/>
              </a:rPr>
              <a:t> правового режиму </a:t>
            </a:r>
            <a:r>
              <a:rPr lang="ru-RU" altLang="uk-UA" sz="1600" b="1" dirty="0" err="1">
                <a:solidFill>
                  <a:schemeClr val="accent5"/>
                </a:solidFill>
                <a:latin typeface="Arial" panose="020B0604020202020204" pitchFamily="34" charset="0"/>
              </a:rPr>
              <a:t>воєнного</a:t>
            </a:r>
            <a:r>
              <a:rPr lang="ru-RU" altLang="uk-UA" sz="1600" b="1" dirty="0">
                <a:solidFill>
                  <a:schemeClr val="accent5"/>
                </a:solidFill>
                <a:latin typeface="Arial" panose="020B0604020202020204" pitchFamily="34" charset="0"/>
              </a:rPr>
              <a:t> стану?</a:t>
            </a:r>
          </a:p>
          <a:p>
            <a:pPr algn="ctr" defTabSz="914400" eaLnBrk="1" hangingPunct="1">
              <a:lnSpc>
                <a:spcPct val="100000"/>
              </a:lnSpc>
              <a:spcBef>
                <a:spcPct val="0"/>
              </a:spcBef>
              <a:buFontTx/>
              <a:buNone/>
            </a:pPr>
            <a:endParaRPr lang="ru-RU" altLang="uk-UA" sz="2000" b="1" dirty="0">
              <a:solidFill>
                <a:srgbClr val="00B0F0"/>
              </a:solidFill>
            </a:endParaRPr>
          </a:p>
          <a:p>
            <a:pPr algn="ctr" defTabSz="914400" eaLnBrk="1" hangingPunct="1">
              <a:lnSpc>
                <a:spcPct val="100000"/>
              </a:lnSpc>
              <a:spcBef>
                <a:spcPct val="0"/>
              </a:spcBef>
              <a:buFontTx/>
              <a:buNone/>
            </a:pPr>
            <a:r>
              <a:rPr lang="ru-RU" altLang="uk-UA" sz="2000" b="1" dirty="0">
                <a:solidFill>
                  <a:srgbClr val="00B0F0"/>
                </a:solidFill>
              </a:rPr>
              <a:t>Постанова ВП ВС </a:t>
            </a:r>
            <a:r>
              <a:rPr lang="ru-RU" altLang="uk-UA" sz="2000" b="1" dirty="0" err="1">
                <a:solidFill>
                  <a:srgbClr val="00B0F0"/>
                </a:solidFill>
              </a:rPr>
              <a:t>від</a:t>
            </a:r>
            <a:r>
              <a:rPr lang="ru-RU" altLang="uk-UA" sz="2000" b="1" dirty="0">
                <a:solidFill>
                  <a:srgbClr val="00B0F0"/>
                </a:solidFill>
              </a:rPr>
              <a:t> 23.10.2024 у </a:t>
            </a:r>
            <a:r>
              <a:rPr lang="ru-RU" altLang="uk-UA" sz="2000" b="1" dirty="0" err="1">
                <a:solidFill>
                  <a:srgbClr val="00B0F0"/>
                </a:solidFill>
              </a:rPr>
              <a:t>справі</a:t>
            </a:r>
            <a:r>
              <a:rPr lang="ru-RU" altLang="uk-UA" sz="2000" b="1" dirty="0">
                <a:solidFill>
                  <a:srgbClr val="00B0F0"/>
                </a:solidFill>
              </a:rPr>
              <a:t> № 712/3525/23</a:t>
            </a:r>
          </a:p>
        </p:txBody>
      </p:sp>
    </p:spTree>
    <p:extLst>
      <p:ext uri="{BB962C8B-B14F-4D97-AF65-F5344CB8AC3E}">
        <p14:creationId xmlns:p14="http://schemas.microsoft.com/office/powerpoint/2010/main" val="35330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CC912-FCF9-5428-0F59-608546E3FFFE}"/>
            </a:ext>
          </a:extLst>
        </p:cNvPr>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A2536FB-93DB-8CD3-211C-487414E2AA9A}"/>
              </a:ext>
            </a:extLst>
          </p:cNvPr>
          <p:cNvSpPr>
            <a:spLocks noGrp="1"/>
          </p:cNvSpPr>
          <p:nvPr>
            <p:ph type="ctrTitle" idx="4294967295"/>
          </p:nvPr>
        </p:nvSpPr>
        <p:spPr>
          <a:xfrm>
            <a:off x="613612" y="2300983"/>
            <a:ext cx="9744910" cy="4677333"/>
          </a:xfrm>
        </p:spPr>
        <p:txBody>
          <a:bodyPr anchor="b"/>
          <a:lstStyle/>
          <a:p>
            <a:br>
              <a:rPr lang="uk-UA" altLang="uk-UA" sz="1600" dirty="0">
                <a:solidFill>
                  <a:srgbClr val="FFFF00"/>
                </a:solidFill>
              </a:rPr>
            </a:br>
            <a:br>
              <a:rPr lang="uk-UA" altLang="uk-UA" sz="1600" dirty="0">
                <a:solidFill>
                  <a:srgbClr val="FFFF00"/>
                </a:solidFill>
              </a:rPr>
            </a:br>
            <a:r>
              <a:rPr lang="uk-UA" altLang="uk-UA" sz="1800" dirty="0">
                <a:solidFill>
                  <a:srgbClr val="FFFF00"/>
                </a:solidFill>
              </a:rPr>
              <a:t>залежно від підстав проведення реквізиції, існує два її види: реквізиція за надзвичайних обставин (частина перша статті 353 ЦК України); реквізиція в умовах воєнного або надзвичайного стану (частина друга статті 353 ЦК України). Відмінність між реквізицією (частина перша статті 353 ЦК України) та реквізицією в умовах надзвичайного чи воєнного стану (частина друга статті 353 ЦК України) полягає у моменті відшкодування вартості майна. У першому випадку його має бути проведено до примусового відчуження майна, а в другому – обов’язок держави відшкодувати вартість майна настає після його примусового відчуження;</a:t>
            </a:r>
            <a:br>
              <a:rPr lang="uk-UA" altLang="uk-UA" sz="1800" dirty="0">
                <a:solidFill>
                  <a:srgbClr val="FFFF00"/>
                </a:solidFill>
              </a:rPr>
            </a:br>
            <a:br>
              <a:rPr lang="uk-UA" altLang="uk-UA" sz="1800" dirty="0">
                <a:solidFill>
                  <a:srgbClr val="FFFF00"/>
                </a:solidFill>
              </a:rPr>
            </a:br>
            <a:r>
              <a:rPr lang="uk-UA" altLang="uk-UA" sz="1800" dirty="0">
                <a:solidFill>
                  <a:srgbClr val="FFFF00"/>
                </a:solidFill>
              </a:rPr>
              <a:t>право вимагати повернення майна обумовлюється наявністю в особи статусу «колишнього» власника. За допомогою такої конструкції законодавець створює передумови для охорони інтересів приватних осіб. Повернення майна можливе за умови: припинення надзвичайних обставин, тобто стихійного лиха, аварії, епідемії, епізоотії, воєнного або надзвичайного стану та ін.; збереження майна; </a:t>
            </a:r>
            <a:r>
              <a:rPr lang="uk-UA" altLang="uk-UA" sz="1800" dirty="0" err="1">
                <a:solidFill>
                  <a:srgbClr val="FFFF00"/>
                </a:solidFill>
              </a:rPr>
              <a:t>заявлення</a:t>
            </a:r>
            <a:r>
              <a:rPr lang="uk-UA" altLang="uk-UA" sz="1800" dirty="0">
                <a:solidFill>
                  <a:srgbClr val="FFFF00"/>
                </a:solidFill>
              </a:rPr>
              <a:t> власником позовної вимоги про його повернення до органу, що проводив його реквізицію або якому передано відповідне майно; встановлення можливості повернення [див., зокрема: постанови Верховного Суду в складі колегій суддів Другої судової палати Касаційного цивільного суду від 08 серпня 2018 року в справі № 284/276/16-ц (провадження № 61-11070св18), від 13 вересня 2023 року у справі № 707/1298/22 (провадження № 61-4120св23)].</a:t>
            </a:r>
            <a:endParaRPr lang="uk-UA" altLang="uk-UA" sz="1600" dirty="0">
              <a:solidFill>
                <a:srgbClr val="FFFF00"/>
              </a:solidFill>
            </a:endParaRPr>
          </a:p>
        </p:txBody>
      </p:sp>
      <p:sp>
        <p:nvSpPr>
          <p:cNvPr id="90115" name="Rectangle 4">
            <a:extLst>
              <a:ext uri="{FF2B5EF4-FFF2-40B4-BE49-F238E27FC236}">
                <a16:creationId xmlns:a16="http://schemas.microsoft.com/office/drawing/2014/main" id="{CDAF3AFB-6545-0739-8110-169A4817D10A}"/>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1A6B6457-13D2-8246-47F9-1119D2213791}"/>
              </a:ext>
            </a:extLst>
          </p:cNvPr>
          <p:cNvSpPr>
            <a:spLocks noChangeArrowheads="1"/>
          </p:cNvSpPr>
          <p:nvPr/>
        </p:nvSpPr>
        <p:spPr bwMode="auto">
          <a:xfrm>
            <a:off x="1690688" y="915988"/>
            <a:ext cx="8224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ru-RU" altLang="uk-UA" sz="1600" b="1" dirty="0" err="1">
                <a:solidFill>
                  <a:schemeClr val="accent5"/>
                </a:solidFill>
                <a:latin typeface="Arial" panose="020B0604020202020204" pitchFamily="34" charset="0"/>
              </a:rPr>
              <a:t>Чи</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можливе</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витребування</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реквізованого</a:t>
            </a:r>
            <a:r>
              <a:rPr lang="ru-RU" altLang="uk-UA" sz="1600" b="1" dirty="0">
                <a:solidFill>
                  <a:schemeClr val="accent5"/>
                </a:solidFill>
                <a:latin typeface="Arial" panose="020B0604020202020204" pitchFamily="34" charset="0"/>
              </a:rPr>
              <a:t> майна на </a:t>
            </a:r>
            <a:r>
              <a:rPr lang="ru-RU" altLang="uk-UA" sz="1600" b="1" dirty="0" err="1">
                <a:solidFill>
                  <a:schemeClr val="accent5"/>
                </a:solidFill>
                <a:latin typeface="Arial" panose="020B0604020202020204" pitchFamily="34" charset="0"/>
              </a:rPr>
              <a:t>користь</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колишнього</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власника</a:t>
            </a:r>
            <a:r>
              <a:rPr lang="ru-RU" altLang="uk-UA" sz="1600" b="1" dirty="0">
                <a:solidFill>
                  <a:schemeClr val="accent5"/>
                </a:solidFill>
                <a:latin typeface="Arial" panose="020B0604020202020204" pitchFamily="34" charset="0"/>
              </a:rPr>
              <a:t> до </a:t>
            </a:r>
            <a:r>
              <a:rPr lang="ru-RU" altLang="uk-UA" sz="1600" b="1" dirty="0" err="1">
                <a:solidFill>
                  <a:schemeClr val="accent5"/>
                </a:solidFill>
                <a:latin typeface="Arial" panose="020B0604020202020204" pitchFamily="34" charset="0"/>
              </a:rPr>
              <a:t>закінчення</a:t>
            </a:r>
            <a:r>
              <a:rPr lang="ru-RU" altLang="uk-UA" sz="1600" b="1" dirty="0">
                <a:solidFill>
                  <a:schemeClr val="accent5"/>
                </a:solidFill>
                <a:latin typeface="Arial" panose="020B0604020202020204" pitchFamily="34" charset="0"/>
              </a:rPr>
              <a:t> правового режиму </a:t>
            </a:r>
            <a:r>
              <a:rPr lang="ru-RU" altLang="uk-UA" sz="1600" b="1" dirty="0" err="1">
                <a:solidFill>
                  <a:schemeClr val="accent5"/>
                </a:solidFill>
                <a:latin typeface="Arial" panose="020B0604020202020204" pitchFamily="34" charset="0"/>
              </a:rPr>
              <a:t>воєнного</a:t>
            </a:r>
            <a:r>
              <a:rPr lang="ru-RU" altLang="uk-UA" sz="1600" b="1" dirty="0">
                <a:solidFill>
                  <a:schemeClr val="accent5"/>
                </a:solidFill>
                <a:latin typeface="Arial" panose="020B0604020202020204" pitchFamily="34" charset="0"/>
              </a:rPr>
              <a:t> стану?</a:t>
            </a:r>
          </a:p>
          <a:p>
            <a:pPr algn="ctr" defTabSz="914400" eaLnBrk="1" hangingPunct="1">
              <a:lnSpc>
                <a:spcPct val="100000"/>
              </a:lnSpc>
              <a:spcBef>
                <a:spcPct val="0"/>
              </a:spcBef>
              <a:buFontTx/>
              <a:buNone/>
            </a:pPr>
            <a:endParaRPr lang="ru-RU" altLang="uk-UA" sz="2000" b="1" dirty="0">
              <a:solidFill>
                <a:srgbClr val="00B0F0"/>
              </a:solidFill>
            </a:endParaRPr>
          </a:p>
          <a:p>
            <a:pPr algn="ctr" defTabSz="914400" eaLnBrk="1" hangingPunct="1">
              <a:lnSpc>
                <a:spcPct val="100000"/>
              </a:lnSpc>
              <a:spcBef>
                <a:spcPct val="0"/>
              </a:spcBef>
              <a:buFontTx/>
              <a:buNone/>
            </a:pPr>
            <a:r>
              <a:rPr lang="ru-RU" altLang="uk-UA" sz="2000" b="1" dirty="0">
                <a:solidFill>
                  <a:srgbClr val="00B0F0"/>
                </a:solidFill>
              </a:rPr>
              <a:t>Постанова ВП ВС </a:t>
            </a:r>
            <a:r>
              <a:rPr lang="ru-RU" altLang="uk-UA" sz="2000" b="1" dirty="0" err="1">
                <a:solidFill>
                  <a:srgbClr val="00B0F0"/>
                </a:solidFill>
              </a:rPr>
              <a:t>від</a:t>
            </a:r>
            <a:r>
              <a:rPr lang="ru-RU" altLang="uk-UA" sz="2000" b="1" dirty="0">
                <a:solidFill>
                  <a:srgbClr val="00B0F0"/>
                </a:solidFill>
              </a:rPr>
              <a:t> 23.10.2024 у </a:t>
            </a:r>
            <a:r>
              <a:rPr lang="ru-RU" altLang="uk-UA" sz="2000" b="1" dirty="0" err="1">
                <a:solidFill>
                  <a:srgbClr val="00B0F0"/>
                </a:solidFill>
              </a:rPr>
              <a:t>справі</a:t>
            </a:r>
            <a:r>
              <a:rPr lang="ru-RU" altLang="uk-UA" sz="2000" b="1" dirty="0">
                <a:solidFill>
                  <a:srgbClr val="00B0F0"/>
                </a:solidFill>
              </a:rPr>
              <a:t> № 712/3525/23</a:t>
            </a:r>
          </a:p>
        </p:txBody>
      </p:sp>
    </p:spTree>
    <p:extLst>
      <p:ext uri="{BB962C8B-B14F-4D97-AF65-F5344CB8AC3E}">
        <p14:creationId xmlns:p14="http://schemas.microsoft.com/office/powerpoint/2010/main" val="182464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AE82-3C26-E14A-99F2-6840252A27F9}"/>
            </a:ext>
          </a:extLst>
        </p:cNvPr>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56D12C22-9248-E834-3762-25CF218B26C8}"/>
              </a:ext>
            </a:extLst>
          </p:cNvPr>
          <p:cNvSpPr>
            <a:spLocks noGrp="1"/>
          </p:cNvSpPr>
          <p:nvPr>
            <p:ph type="ctrTitle" idx="4294967295"/>
          </p:nvPr>
        </p:nvSpPr>
        <p:spPr>
          <a:xfrm>
            <a:off x="613612" y="2300983"/>
            <a:ext cx="9744910" cy="4677333"/>
          </a:xfrm>
        </p:spPr>
        <p:txBody>
          <a:bodyPr anchor="b"/>
          <a:lstStyle/>
          <a:p>
            <a:br>
              <a:rPr lang="uk-UA" altLang="uk-UA" sz="1600" dirty="0">
                <a:solidFill>
                  <a:srgbClr val="FFFF00"/>
                </a:solidFill>
              </a:rPr>
            </a:br>
            <a:br>
              <a:rPr lang="uk-UA" altLang="uk-UA" sz="1600" dirty="0">
                <a:solidFill>
                  <a:srgbClr val="FFFF00"/>
                </a:solidFill>
              </a:rPr>
            </a:br>
            <a:br>
              <a:rPr lang="ru-RU" altLang="uk-UA" sz="2200" dirty="0">
                <a:solidFill>
                  <a:srgbClr val="FFFF00"/>
                </a:solidFill>
              </a:rPr>
            </a:br>
            <a:r>
              <a:rPr lang="ru-RU" altLang="uk-UA" sz="2200" dirty="0">
                <a:solidFill>
                  <a:srgbClr val="FFFF00"/>
                </a:solidFill>
              </a:rPr>
              <a:t>96. </a:t>
            </a:r>
            <a:r>
              <a:rPr lang="ru-RU" altLang="uk-UA" sz="2200" dirty="0" err="1">
                <a:solidFill>
                  <a:srgbClr val="FFFF00"/>
                </a:solidFill>
              </a:rPr>
              <a:t>Збройні</a:t>
            </a:r>
            <a:r>
              <a:rPr lang="ru-RU" altLang="uk-UA" sz="2200" dirty="0">
                <a:solidFill>
                  <a:srgbClr val="FFFF00"/>
                </a:solidFill>
              </a:rPr>
              <a:t> Сили </a:t>
            </a:r>
            <a:r>
              <a:rPr lang="ru-RU" altLang="uk-UA" sz="2200" dirty="0" err="1">
                <a:solidFill>
                  <a:srgbClr val="FFFF00"/>
                </a:solidFill>
              </a:rPr>
              <a:t>України</a:t>
            </a:r>
            <a:r>
              <a:rPr lang="ru-RU" altLang="uk-UA" sz="2200" dirty="0">
                <a:solidFill>
                  <a:srgbClr val="FFFF00"/>
                </a:solidFill>
              </a:rPr>
              <a:t> </a:t>
            </a:r>
            <a:r>
              <a:rPr lang="ru-RU" altLang="uk-UA" sz="2200" dirty="0" err="1">
                <a:solidFill>
                  <a:srgbClr val="FFFF00"/>
                </a:solidFill>
              </a:rPr>
              <a:t>мають</a:t>
            </a:r>
            <a:r>
              <a:rPr lang="ru-RU" altLang="uk-UA" sz="2200" dirty="0">
                <a:solidFill>
                  <a:srgbClr val="FFFF00"/>
                </a:solidFill>
              </a:rPr>
              <a:t> </a:t>
            </a:r>
            <a:r>
              <a:rPr lang="ru-RU" altLang="uk-UA" sz="2200" dirty="0" err="1">
                <a:solidFill>
                  <a:srgbClr val="FFFF00"/>
                </a:solidFill>
              </a:rPr>
              <a:t>гостру</a:t>
            </a:r>
            <a:r>
              <a:rPr lang="ru-RU" altLang="uk-UA" sz="2200" dirty="0">
                <a:solidFill>
                  <a:srgbClr val="FFFF00"/>
                </a:solidFill>
              </a:rPr>
              <a:t> потребу в </a:t>
            </a:r>
            <a:r>
              <a:rPr lang="ru-RU" altLang="uk-UA" sz="2200" dirty="0" err="1">
                <a:solidFill>
                  <a:srgbClr val="FFFF00"/>
                </a:solidFill>
              </a:rPr>
              <a:t>забезпеченні</a:t>
            </a:r>
            <a:r>
              <a:rPr lang="ru-RU" altLang="uk-UA" sz="2200" dirty="0">
                <a:solidFill>
                  <a:srgbClr val="FFFF00"/>
                </a:solidFill>
              </a:rPr>
              <a:t> </a:t>
            </a:r>
            <a:r>
              <a:rPr lang="ru-RU" altLang="uk-UA" sz="2200" dirty="0" err="1">
                <a:solidFill>
                  <a:srgbClr val="FFFF00"/>
                </a:solidFill>
              </a:rPr>
              <a:t>матеріальними</a:t>
            </a:r>
            <a:r>
              <a:rPr lang="ru-RU" altLang="uk-UA" sz="2200" dirty="0">
                <a:solidFill>
                  <a:srgbClr val="FFFF00"/>
                </a:solidFill>
              </a:rPr>
              <a:t> ресурсами, у тому </a:t>
            </a:r>
            <a:r>
              <a:rPr lang="ru-RU" altLang="uk-UA" sz="2200" dirty="0" err="1">
                <a:solidFill>
                  <a:srgbClr val="FFFF00"/>
                </a:solidFill>
              </a:rPr>
              <a:t>числі</a:t>
            </a:r>
            <a:r>
              <a:rPr lang="ru-RU" altLang="uk-UA" sz="2200" dirty="0">
                <a:solidFill>
                  <a:srgbClr val="FFFF00"/>
                </a:solidFill>
              </a:rPr>
              <a:t> </a:t>
            </a:r>
            <a:r>
              <a:rPr lang="ru-RU" altLang="uk-UA" sz="2200" dirty="0" err="1">
                <a:solidFill>
                  <a:srgbClr val="FFFF00"/>
                </a:solidFill>
              </a:rPr>
              <a:t>автомобільною</a:t>
            </a:r>
            <a:r>
              <a:rPr lang="ru-RU" altLang="uk-UA" sz="2200" dirty="0">
                <a:solidFill>
                  <a:srgbClr val="FFFF00"/>
                </a:solidFill>
              </a:rPr>
              <a:t> </a:t>
            </a:r>
            <a:r>
              <a:rPr lang="ru-RU" altLang="uk-UA" sz="2200" dirty="0" err="1">
                <a:solidFill>
                  <a:srgbClr val="FFFF00"/>
                </a:solidFill>
              </a:rPr>
              <a:t>технікою</a:t>
            </a:r>
            <a:r>
              <a:rPr lang="ru-RU" altLang="uk-UA" sz="2200" dirty="0">
                <a:solidFill>
                  <a:srgbClr val="FFFF00"/>
                </a:solidFill>
              </a:rPr>
              <a:t>, для </a:t>
            </a:r>
            <a:r>
              <a:rPr lang="ru-RU" altLang="uk-UA" sz="2200" dirty="0" err="1">
                <a:solidFill>
                  <a:srgbClr val="FFFF00"/>
                </a:solidFill>
              </a:rPr>
              <a:t>належного</a:t>
            </a:r>
            <a:r>
              <a:rPr lang="ru-RU" altLang="uk-UA" sz="2200" dirty="0">
                <a:solidFill>
                  <a:srgbClr val="FFFF00"/>
                </a:solidFill>
              </a:rPr>
              <a:t> </a:t>
            </a:r>
            <a:r>
              <a:rPr lang="ru-RU" altLang="uk-UA" sz="2200" dirty="0" err="1">
                <a:solidFill>
                  <a:srgbClr val="FFFF00"/>
                </a:solidFill>
              </a:rPr>
              <a:t>виконання</a:t>
            </a:r>
            <a:r>
              <a:rPr lang="ru-RU" altLang="uk-UA" sz="2200" dirty="0">
                <a:solidFill>
                  <a:srgbClr val="FFFF00"/>
                </a:solidFill>
              </a:rPr>
              <a:t> </a:t>
            </a:r>
            <a:r>
              <a:rPr lang="ru-RU" altLang="uk-UA" sz="2200" dirty="0" err="1">
                <a:solidFill>
                  <a:srgbClr val="FFFF00"/>
                </a:solidFill>
              </a:rPr>
              <a:t>визначених</a:t>
            </a:r>
            <a:r>
              <a:rPr lang="ru-RU" altLang="uk-UA" sz="2200" dirty="0">
                <a:solidFill>
                  <a:srgbClr val="FFFF00"/>
                </a:solidFill>
              </a:rPr>
              <a:t> перед ними </a:t>
            </a:r>
            <a:r>
              <a:rPr lang="ru-RU" altLang="uk-UA" sz="2200" dirty="0" err="1">
                <a:solidFill>
                  <a:srgbClr val="FFFF00"/>
                </a:solidFill>
              </a:rPr>
              <a:t>завдань</a:t>
            </a:r>
            <a:r>
              <a:rPr lang="ru-RU" altLang="uk-UA" sz="2200" dirty="0">
                <a:solidFill>
                  <a:srgbClr val="FFFF00"/>
                </a:solidFill>
              </a:rPr>
              <a:t>. </a:t>
            </a:r>
            <a:r>
              <a:rPr lang="ru-RU" altLang="uk-UA" sz="2200" dirty="0" err="1">
                <a:solidFill>
                  <a:srgbClr val="FFFF00"/>
                </a:solidFill>
              </a:rPr>
              <a:t>Зазначене</a:t>
            </a:r>
            <a:r>
              <a:rPr lang="ru-RU" altLang="uk-UA" sz="2200" dirty="0">
                <a:solidFill>
                  <a:srgbClr val="FFFF00"/>
                </a:solidFill>
              </a:rPr>
              <a:t> </a:t>
            </a:r>
            <a:r>
              <a:rPr lang="ru-RU" altLang="uk-UA" sz="2200" dirty="0" err="1">
                <a:solidFill>
                  <a:srgbClr val="FFFF00"/>
                </a:solidFill>
              </a:rPr>
              <a:t>підтверджується</a:t>
            </a:r>
            <a:r>
              <a:rPr lang="ru-RU" altLang="uk-UA" sz="2200" dirty="0">
                <a:solidFill>
                  <a:srgbClr val="FFFF00"/>
                </a:solidFill>
              </a:rPr>
              <a:t> листом командира </a:t>
            </a:r>
            <a:r>
              <a:rPr lang="ru-RU" altLang="uk-UA" sz="2200" dirty="0" err="1">
                <a:solidFill>
                  <a:srgbClr val="FFFF00"/>
                </a:solidFill>
              </a:rPr>
              <a:t>військової</a:t>
            </a:r>
            <a:r>
              <a:rPr lang="ru-RU" altLang="uk-UA" sz="2200" dirty="0">
                <a:solidFill>
                  <a:srgbClr val="FFFF00"/>
                </a:solidFill>
              </a:rPr>
              <a:t> </a:t>
            </a:r>
            <a:r>
              <a:rPr lang="ru-RU" altLang="uk-UA" sz="2200" dirty="0" err="1">
                <a:solidFill>
                  <a:srgbClr val="FFFF00"/>
                </a:solidFill>
              </a:rPr>
              <a:t>частини</a:t>
            </a:r>
            <a:r>
              <a:rPr lang="ru-RU" altLang="uk-UA" sz="2200" dirty="0">
                <a:solidFill>
                  <a:srgbClr val="FFFF00"/>
                </a:solidFill>
              </a:rPr>
              <a:t> А7046 </a:t>
            </a:r>
            <a:r>
              <a:rPr lang="ru-RU" altLang="uk-UA" sz="2200" dirty="0" err="1">
                <a:solidFill>
                  <a:srgbClr val="FFFF00"/>
                </a:solidFill>
              </a:rPr>
              <a:t>від</a:t>
            </a:r>
            <a:r>
              <a:rPr lang="ru-RU" altLang="uk-UA" sz="2200" dirty="0">
                <a:solidFill>
                  <a:srgbClr val="FFFF00"/>
                </a:solidFill>
              </a:rPr>
              <a:t> 06 вересня 2022 року № 1822 (а. с. 114, том 1).</a:t>
            </a:r>
            <a:br>
              <a:rPr lang="ru-RU" altLang="uk-UA" sz="2200" dirty="0">
                <a:solidFill>
                  <a:srgbClr val="FFFF00"/>
                </a:solidFill>
              </a:rPr>
            </a:br>
            <a:br>
              <a:rPr lang="ru-RU" altLang="uk-UA" sz="2200" dirty="0">
                <a:solidFill>
                  <a:srgbClr val="FFFF00"/>
                </a:solidFill>
              </a:rPr>
            </a:br>
            <a:r>
              <a:rPr lang="ru-RU" altLang="uk-UA" sz="2200" dirty="0">
                <a:solidFill>
                  <a:srgbClr val="FFFF00"/>
                </a:solidFill>
              </a:rPr>
              <a:t>97. </a:t>
            </a:r>
            <a:r>
              <a:rPr lang="ru-RU" altLang="uk-UA" sz="2200" dirty="0" err="1">
                <a:solidFill>
                  <a:srgbClr val="FFFF00"/>
                </a:solidFill>
              </a:rPr>
              <a:t>Військова</a:t>
            </a:r>
            <a:r>
              <a:rPr lang="ru-RU" altLang="uk-UA" sz="2200" dirty="0">
                <a:solidFill>
                  <a:srgbClr val="FFFF00"/>
                </a:solidFill>
              </a:rPr>
              <a:t> </a:t>
            </a:r>
            <a:r>
              <a:rPr lang="ru-RU" altLang="uk-UA" sz="2200" dirty="0" err="1">
                <a:solidFill>
                  <a:srgbClr val="FFFF00"/>
                </a:solidFill>
              </a:rPr>
              <a:t>частина</a:t>
            </a:r>
            <a:r>
              <a:rPr lang="ru-RU" altLang="uk-UA" sz="2200" dirty="0">
                <a:solidFill>
                  <a:srgbClr val="FFFF00"/>
                </a:solidFill>
              </a:rPr>
              <a:t> А7046 </a:t>
            </a:r>
            <a:r>
              <a:rPr lang="ru-RU" altLang="uk-UA" sz="2200" dirty="0" err="1">
                <a:solidFill>
                  <a:srgbClr val="FFFF00"/>
                </a:solidFill>
              </a:rPr>
              <a:t>підтвердила</a:t>
            </a:r>
            <a:r>
              <a:rPr lang="ru-RU" altLang="uk-UA" sz="2200" dirty="0">
                <a:solidFill>
                  <a:srgbClr val="FFFF00"/>
                </a:solidFill>
              </a:rPr>
              <a:t> </a:t>
            </a:r>
            <a:r>
              <a:rPr lang="ru-RU" altLang="uk-UA" sz="2200" dirty="0" err="1">
                <a:solidFill>
                  <a:srgbClr val="FFFF00"/>
                </a:solidFill>
              </a:rPr>
              <a:t>використання</a:t>
            </a:r>
            <a:r>
              <a:rPr lang="ru-RU" altLang="uk-UA" sz="2200" dirty="0">
                <a:solidFill>
                  <a:srgbClr val="FFFF00"/>
                </a:solidFill>
              </a:rPr>
              <a:t> нею </a:t>
            </a:r>
            <a:r>
              <a:rPr lang="ru-RU" altLang="uk-UA" sz="2200" dirty="0" err="1">
                <a:solidFill>
                  <a:srgbClr val="FFFF00"/>
                </a:solidFill>
              </a:rPr>
              <a:t>реквізованого</a:t>
            </a:r>
            <a:r>
              <a:rPr lang="ru-RU" altLang="uk-UA" sz="2200" dirty="0">
                <a:solidFill>
                  <a:srgbClr val="FFFF00"/>
                </a:solidFill>
              </a:rPr>
              <a:t> </a:t>
            </a:r>
            <a:r>
              <a:rPr lang="ru-RU" altLang="uk-UA" sz="2200" dirty="0" err="1">
                <a:solidFill>
                  <a:srgbClr val="FFFF00"/>
                </a:solidFill>
              </a:rPr>
              <a:t>автомобіля</a:t>
            </a:r>
            <a:r>
              <a:rPr lang="ru-RU" altLang="uk-UA" sz="2200" dirty="0">
                <a:solidFill>
                  <a:srgbClr val="FFFF00"/>
                </a:solidFill>
              </a:rPr>
              <a:t> для </a:t>
            </a:r>
            <a:r>
              <a:rPr lang="ru-RU" altLang="uk-UA" sz="2200" dirty="0" err="1">
                <a:solidFill>
                  <a:srgbClr val="FFFF00"/>
                </a:solidFill>
              </a:rPr>
              <a:t>виконання</a:t>
            </a:r>
            <a:r>
              <a:rPr lang="ru-RU" altLang="uk-UA" sz="2200" dirty="0">
                <a:solidFill>
                  <a:srgbClr val="FFFF00"/>
                </a:solidFill>
              </a:rPr>
              <a:t> </a:t>
            </a:r>
            <a:r>
              <a:rPr lang="ru-RU" altLang="uk-UA" sz="2200" dirty="0" err="1">
                <a:solidFill>
                  <a:srgbClr val="FFFF00"/>
                </a:solidFill>
              </a:rPr>
              <a:t>завдань</a:t>
            </a:r>
            <a:r>
              <a:rPr lang="ru-RU" altLang="uk-UA" sz="2200" dirty="0">
                <a:solidFill>
                  <a:srgbClr val="FFFF00"/>
                </a:solidFill>
              </a:rPr>
              <a:t> по </a:t>
            </a:r>
            <a:r>
              <a:rPr lang="ru-RU" altLang="uk-UA" sz="2200" dirty="0" err="1">
                <a:solidFill>
                  <a:srgbClr val="FFFF00"/>
                </a:solidFill>
              </a:rPr>
              <a:t>обороні</a:t>
            </a:r>
            <a:r>
              <a:rPr lang="ru-RU" altLang="uk-UA" sz="2200" dirty="0">
                <a:solidFill>
                  <a:srgbClr val="FFFF00"/>
                </a:solidFill>
              </a:rPr>
              <a:t> </a:t>
            </a:r>
            <a:r>
              <a:rPr lang="ru-RU" altLang="uk-UA" sz="2200" dirty="0" err="1">
                <a:solidFill>
                  <a:srgbClr val="FFFF00"/>
                </a:solidFill>
              </a:rPr>
              <a:t>України</a:t>
            </a:r>
            <a:r>
              <a:rPr lang="ru-RU" altLang="uk-UA" sz="2200" dirty="0">
                <a:solidFill>
                  <a:srgbClr val="FFFF00"/>
                </a:solidFill>
              </a:rPr>
              <a:t>. У свою </a:t>
            </a:r>
            <a:r>
              <a:rPr lang="ru-RU" altLang="uk-UA" sz="2200" dirty="0" err="1">
                <a:solidFill>
                  <a:srgbClr val="FFFF00"/>
                </a:solidFill>
              </a:rPr>
              <a:t>чергу</a:t>
            </a:r>
            <a:r>
              <a:rPr lang="ru-RU" altLang="uk-UA" sz="2200" dirty="0">
                <a:solidFill>
                  <a:srgbClr val="FFFF00"/>
                </a:solidFill>
              </a:rPr>
              <a:t>, </a:t>
            </a:r>
            <a:r>
              <a:rPr lang="ru-RU" altLang="uk-UA" sz="2200" dirty="0" err="1">
                <a:solidFill>
                  <a:srgbClr val="FFFF00"/>
                </a:solidFill>
              </a:rPr>
              <a:t>позивачка</a:t>
            </a:r>
            <a:r>
              <a:rPr lang="ru-RU" altLang="uk-UA" sz="2200" dirty="0">
                <a:solidFill>
                  <a:srgbClr val="FFFF00"/>
                </a:solidFill>
              </a:rPr>
              <a:t> не навела </a:t>
            </a:r>
            <a:r>
              <a:rPr lang="ru-RU" altLang="uk-UA" sz="2200" dirty="0" err="1">
                <a:solidFill>
                  <a:srgbClr val="FFFF00"/>
                </a:solidFill>
              </a:rPr>
              <a:t>переконливих</a:t>
            </a:r>
            <a:r>
              <a:rPr lang="ru-RU" altLang="uk-UA" sz="2200" dirty="0">
                <a:solidFill>
                  <a:srgbClr val="FFFF00"/>
                </a:solidFill>
              </a:rPr>
              <a:t> </a:t>
            </a:r>
            <a:r>
              <a:rPr lang="ru-RU" altLang="uk-UA" sz="2200" dirty="0" err="1">
                <a:solidFill>
                  <a:srgbClr val="FFFF00"/>
                </a:solidFill>
              </a:rPr>
              <a:t>аргументів</a:t>
            </a:r>
            <a:r>
              <a:rPr lang="ru-RU" altLang="uk-UA" sz="2200" dirty="0">
                <a:solidFill>
                  <a:srgbClr val="FFFF00"/>
                </a:solidFill>
              </a:rPr>
              <a:t> на </a:t>
            </a:r>
            <a:r>
              <a:rPr lang="ru-RU" altLang="uk-UA" sz="2200" dirty="0" err="1">
                <a:solidFill>
                  <a:srgbClr val="FFFF00"/>
                </a:solidFill>
              </a:rPr>
              <a:t>підтвердження</a:t>
            </a:r>
            <a:r>
              <a:rPr lang="ru-RU" altLang="uk-UA" sz="2200" dirty="0">
                <a:solidFill>
                  <a:srgbClr val="FFFF00"/>
                </a:solidFill>
              </a:rPr>
              <a:t> того, </a:t>
            </a:r>
            <a:r>
              <a:rPr lang="ru-RU" altLang="uk-UA" sz="2200" dirty="0" err="1">
                <a:solidFill>
                  <a:srgbClr val="FFFF00"/>
                </a:solidFill>
              </a:rPr>
              <a:t>що</a:t>
            </a:r>
            <a:r>
              <a:rPr lang="ru-RU" altLang="uk-UA" sz="2200" dirty="0">
                <a:solidFill>
                  <a:srgbClr val="FFFF00"/>
                </a:solidFill>
              </a:rPr>
              <a:t> </a:t>
            </a:r>
            <a:r>
              <a:rPr lang="ru-RU" altLang="uk-UA" sz="2200" dirty="0" err="1">
                <a:solidFill>
                  <a:srgbClr val="FFFF00"/>
                </a:solidFill>
              </a:rPr>
              <a:t>відчуження</a:t>
            </a:r>
            <a:r>
              <a:rPr lang="ru-RU" altLang="uk-UA" sz="2200" dirty="0">
                <a:solidFill>
                  <a:srgbClr val="FFFF00"/>
                </a:solidFill>
              </a:rPr>
              <a:t> </a:t>
            </a:r>
            <a:r>
              <a:rPr lang="ru-RU" altLang="uk-UA" sz="2200" dirty="0" err="1">
                <a:solidFill>
                  <a:srgbClr val="FFFF00"/>
                </a:solidFill>
              </a:rPr>
              <a:t>її</a:t>
            </a:r>
            <a:r>
              <a:rPr lang="ru-RU" altLang="uk-UA" sz="2200" dirty="0">
                <a:solidFill>
                  <a:srgbClr val="FFFF00"/>
                </a:solidFill>
              </a:rPr>
              <a:t> </a:t>
            </a:r>
            <a:r>
              <a:rPr lang="ru-RU" altLang="uk-UA" sz="2200" dirty="0" err="1">
                <a:solidFill>
                  <a:srgbClr val="FFFF00"/>
                </a:solidFill>
              </a:rPr>
              <a:t>автомобіля</a:t>
            </a:r>
            <a:r>
              <a:rPr lang="ru-RU" altLang="uk-UA" sz="2200" dirty="0">
                <a:solidFill>
                  <a:srgbClr val="FFFF00"/>
                </a:solidFill>
              </a:rPr>
              <a:t> для потреб </a:t>
            </a:r>
            <a:r>
              <a:rPr lang="ru-RU" altLang="uk-UA" sz="2200" dirty="0" err="1">
                <a:solidFill>
                  <a:srgbClr val="FFFF00"/>
                </a:solidFill>
              </a:rPr>
              <a:t>держави</a:t>
            </a:r>
            <a:r>
              <a:rPr lang="ru-RU" altLang="uk-UA" sz="2200" dirty="0">
                <a:solidFill>
                  <a:srgbClr val="FFFF00"/>
                </a:solidFill>
              </a:rPr>
              <a:t> в </a:t>
            </a:r>
            <a:r>
              <a:rPr lang="ru-RU" altLang="uk-UA" sz="2200" dirty="0" err="1">
                <a:solidFill>
                  <a:srgbClr val="FFFF00"/>
                </a:solidFill>
              </a:rPr>
              <a:t>умовах</a:t>
            </a:r>
            <a:r>
              <a:rPr lang="ru-RU" altLang="uk-UA" sz="2200" dirty="0">
                <a:solidFill>
                  <a:srgbClr val="FFFF00"/>
                </a:solidFill>
              </a:rPr>
              <a:t> </a:t>
            </a:r>
            <a:r>
              <a:rPr lang="ru-RU" altLang="uk-UA" sz="2200" dirty="0" err="1">
                <a:solidFill>
                  <a:srgbClr val="FFFF00"/>
                </a:solidFill>
              </a:rPr>
              <a:t>воєнного</a:t>
            </a:r>
            <a:r>
              <a:rPr lang="ru-RU" altLang="uk-UA" sz="2200" dirty="0">
                <a:solidFill>
                  <a:srgbClr val="FFFF00"/>
                </a:solidFill>
              </a:rPr>
              <a:t> стану (з </a:t>
            </a:r>
            <a:r>
              <a:rPr lang="ru-RU" altLang="uk-UA" sz="2200" dirty="0" err="1">
                <a:solidFill>
                  <a:srgbClr val="FFFF00"/>
                </a:solidFill>
              </a:rPr>
              <a:t>можливістю</a:t>
            </a:r>
            <a:r>
              <a:rPr lang="ru-RU" altLang="uk-UA" sz="2200" dirty="0">
                <a:solidFill>
                  <a:srgbClr val="FFFF00"/>
                </a:solidFill>
              </a:rPr>
              <a:t> </a:t>
            </a:r>
            <a:r>
              <a:rPr lang="ru-RU" altLang="uk-UA" sz="2200" dirty="0" err="1">
                <a:solidFill>
                  <a:srgbClr val="FFFF00"/>
                </a:solidFill>
              </a:rPr>
              <a:t>отримати</a:t>
            </a:r>
            <a:r>
              <a:rPr lang="ru-RU" altLang="uk-UA" sz="2200" dirty="0">
                <a:solidFill>
                  <a:srgbClr val="FFFF00"/>
                </a:solidFill>
              </a:rPr>
              <a:t> </a:t>
            </a:r>
            <a:r>
              <a:rPr lang="ru-RU" altLang="uk-UA" sz="2200" dirty="0" err="1">
                <a:solidFill>
                  <a:srgbClr val="FFFF00"/>
                </a:solidFill>
              </a:rPr>
              <a:t>належну</a:t>
            </a:r>
            <a:r>
              <a:rPr lang="ru-RU" altLang="uk-UA" sz="2200" dirty="0">
                <a:solidFill>
                  <a:srgbClr val="FFFF00"/>
                </a:solidFill>
              </a:rPr>
              <a:t> </a:t>
            </a:r>
            <a:r>
              <a:rPr lang="ru-RU" altLang="uk-UA" sz="2200" dirty="0" err="1">
                <a:solidFill>
                  <a:srgbClr val="FFFF00"/>
                </a:solidFill>
              </a:rPr>
              <a:t>грошову</a:t>
            </a:r>
            <a:r>
              <a:rPr lang="ru-RU" altLang="uk-UA" sz="2200" dirty="0">
                <a:solidFill>
                  <a:srgbClr val="FFFF00"/>
                </a:solidFill>
              </a:rPr>
              <a:t> </a:t>
            </a:r>
            <a:r>
              <a:rPr lang="ru-RU" altLang="uk-UA" sz="2200" dirty="0" err="1">
                <a:solidFill>
                  <a:srgbClr val="FFFF00"/>
                </a:solidFill>
              </a:rPr>
              <a:t>компенсацію</a:t>
            </a:r>
            <a:r>
              <a:rPr lang="ru-RU" altLang="uk-UA" sz="2200" dirty="0">
                <a:solidFill>
                  <a:srgbClr val="FFFF00"/>
                </a:solidFill>
              </a:rPr>
              <a:t>) </a:t>
            </a:r>
            <a:r>
              <a:rPr lang="ru-RU" altLang="uk-UA" sz="2200" dirty="0" err="1">
                <a:solidFill>
                  <a:srgbClr val="FFFF00"/>
                </a:solidFill>
              </a:rPr>
              <a:t>становитиме</a:t>
            </a:r>
            <a:r>
              <a:rPr lang="ru-RU" altLang="uk-UA" sz="2200" dirty="0">
                <a:solidFill>
                  <a:srgbClr val="FFFF00"/>
                </a:solidFill>
              </a:rPr>
              <a:t> для </a:t>
            </a:r>
            <a:r>
              <a:rPr lang="ru-RU" altLang="uk-UA" sz="2200" dirty="0" err="1">
                <a:solidFill>
                  <a:srgbClr val="FFFF00"/>
                </a:solidFill>
              </a:rPr>
              <a:t>неї</a:t>
            </a:r>
            <a:r>
              <a:rPr lang="ru-RU" altLang="uk-UA" sz="2200" dirty="0">
                <a:solidFill>
                  <a:srgbClr val="FFFF00"/>
                </a:solidFill>
              </a:rPr>
              <a:t> </a:t>
            </a:r>
            <a:r>
              <a:rPr lang="ru-RU" altLang="uk-UA" sz="2200" dirty="0" err="1">
                <a:solidFill>
                  <a:srgbClr val="FFFF00"/>
                </a:solidFill>
              </a:rPr>
              <a:t>надмірний</a:t>
            </a:r>
            <a:r>
              <a:rPr lang="ru-RU" altLang="uk-UA" sz="2200" dirty="0">
                <a:solidFill>
                  <a:srgbClr val="FFFF00"/>
                </a:solidFill>
              </a:rPr>
              <a:t> </a:t>
            </a:r>
            <a:r>
              <a:rPr lang="ru-RU" altLang="uk-UA" sz="2200" dirty="0" err="1">
                <a:solidFill>
                  <a:srgbClr val="FFFF00"/>
                </a:solidFill>
              </a:rPr>
              <a:t>тягар</a:t>
            </a:r>
            <a:r>
              <a:rPr lang="ru-RU" altLang="uk-UA" sz="2200" dirty="0">
                <a:solidFill>
                  <a:srgbClr val="FFFF00"/>
                </a:solidFill>
              </a:rPr>
              <a:t>.</a:t>
            </a:r>
            <a:br>
              <a:rPr lang="ru-RU" altLang="uk-UA" sz="2200" dirty="0">
                <a:solidFill>
                  <a:srgbClr val="FFFF00"/>
                </a:solidFill>
              </a:rPr>
            </a:br>
            <a:br>
              <a:rPr lang="ru-RU" altLang="uk-UA" sz="2200" dirty="0">
                <a:solidFill>
                  <a:srgbClr val="FFFF00"/>
                </a:solidFill>
              </a:rPr>
            </a:br>
            <a:r>
              <a:rPr lang="ru-RU" altLang="uk-UA" sz="2200" dirty="0">
                <a:solidFill>
                  <a:srgbClr val="FFFF00"/>
                </a:solidFill>
              </a:rPr>
              <a:t>98. </a:t>
            </a:r>
            <a:r>
              <a:rPr lang="ru-RU" altLang="uk-UA" sz="2200" dirty="0" err="1">
                <a:solidFill>
                  <a:srgbClr val="FFFF00"/>
                </a:solidFill>
              </a:rPr>
              <a:t>Втручання</a:t>
            </a:r>
            <a:r>
              <a:rPr lang="ru-RU" altLang="uk-UA" sz="2200" dirty="0">
                <a:solidFill>
                  <a:srgbClr val="FFFF00"/>
                </a:solidFill>
              </a:rPr>
              <a:t> у право </a:t>
            </a:r>
            <a:r>
              <a:rPr lang="ru-RU" altLang="uk-UA" sz="2200" dirty="0" err="1">
                <a:solidFill>
                  <a:srgbClr val="FFFF00"/>
                </a:solidFill>
              </a:rPr>
              <a:t>власності</a:t>
            </a:r>
            <a:r>
              <a:rPr lang="ru-RU" altLang="uk-UA" sz="2200" dirty="0">
                <a:solidFill>
                  <a:srgbClr val="FFFF00"/>
                </a:solidFill>
              </a:rPr>
              <a:t> </a:t>
            </a:r>
            <a:r>
              <a:rPr lang="ru-RU" altLang="uk-UA" sz="2200" dirty="0" err="1">
                <a:solidFill>
                  <a:srgbClr val="FFFF00"/>
                </a:solidFill>
              </a:rPr>
              <a:t>позивачки</a:t>
            </a:r>
            <a:r>
              <a:rPr lang="ru-RU" altLang="uk-UA" sz="2200" dirty="0">
                <a:solidFill>
                  <a:srgbClr val="FFFF00"/>
                </a:solidFill>
              </a:rPr>
              <a:t> </a:t>
            </a:r>
            <a:r>
              <a:rPr lang="ru-RU" altLang="uk-UA" sz="2200" dirty="0" err="1">
                <a:solidFill>
                  <a:srgbClr val="FFFF00"/>
                </a:solidFill>
              </a:rPr>
              <a:t>відповідає</a:t>
            </a:r>
            <a:r>
              <a:rPr lang="ru-RU" altLang="uk-UA" sz="2200" dirty="0">
                <a:solidFill>
                  <a:srgbClr val="FFFF00"/>
                </a:solidFill>
              </a:rPr>
              <a:t> </a:t>
            </a:r>
            <a:r>
              <a:rPr lang="ru-RU" altLang="uk-UA" sz="2200" dirty="0" err="1">
                <a:solidFill>
                  <a:srgbClr val="FFFF00"/>
                </a:solidFill>
              </a:rPr>
              <a:t>критерію</a:t>
            </a:r>
            <a:r>
              <a:rPr lang="ru-RU" altLang="uk-UA" sz="2200" dirty="0">
                <a:solidFill>
                  <a:srgbClr val="FFFF00"/>
                </a:solidFill>
              </a:rPr>
              <a:t> </a:t>
            </a:r>
            <a:r>
              <a:rPr lang="ru-RU" altLang="uk-UA" sz="2200" dirty="0" err="1">
                <a:solidFill>
                  <a:srgbClr val="FFFF00"/>
                </a:solidFill>
              </a:rPr>
              <a:t>законності</a:t>
            </a:r>
            <a:r>
              <a:rPr lang="ru-RU" altLang="uk-UA" sz="2200" dirty="0">
                <a:solidFill>
                  <a:srgbClr val="FFFF00"/>
                </a:solidFill>
              </a:rPr>
              <a:t>, </a:t>
            </a:r>
            <a:r>
              <a:rPr lang="ru-RU" altLang="uk-UA" sz="2200" dirty="0" err="1">
                <a:solidFill>
                  <a:srgbClr val="FFFF00"/>
                </a:solidFill>
              </a:rPr>
              <a:t>оскільки</a:t>
            </a:r>
            <a:r>
              <a:rPr lang="ru-RU" altLang="uk-UA" sz="2200" dirty="0">
                <a:solidFill>
                  <a:srgbClr val="FFFF00"/>
                </a:solidFill>
              </a:rPr>
              <a:t> </a:t>
            </a:r>
            <a:r>
              <a:rPr lang="ru-RU" altLang="uk-UA" sz="2200" dirty="0" err="1">
                <a:solidFill>
                  <a:srgbClr val="FFFF00"/>
                </a:solidFill>
              </a:rPr>
              <a:t>відбулося</a:t>
            </a:r>
            <a:r>
              <a:rPr lang="ru-RU" altLang="uk-UA" sz="2200" dirty="0">
                <a:solidFill>
                  <a:srgbClr val="FFFF00"/>
                </a:solidFill>
              </a:rPr>
              <a:t> у </a:t>
            </a:r>
            <a:r>
              <a:rPr lang="ru-RU" altLang="uk-UA" sz="2200" dirty="0" err="1">
                <a:solidFill>
                  <a:srgbClr val="FFFF00"/>
                </a:solidFill>
              </a:rPr>
              <a:t>чітко</a:t>
            </a:r>
            <a:r>
              <a:rPr lang="ru-RU" altLang="uk-UA" sz="2200" dirty="0">
                <a:solidFill>
                  <a:srgbClr val="FFFF00"/>
                </a:solidFill>
              </a:rPr>
              <a:t> </a:t>
            </a:r>
            <a:r>
              <a:rPr lang="ru-RU" altLang="uk-UA" sz="2200" dirty="0" err="1">
                <a:solidFill>
                  <a:srgbClr val="FFFF00"/>
                </a:solidFill>
              </a:rPr>
              <a:t>регламентованому</a:t>
            </a:r>
            <a:r>
              <a:rPr lang="ru-RU" altLang="uk-UA" sz="2200" dirty="0">
                <a:solidFill>
                  <a:srgbClr val="FFFF00"/>
                </a:solidFill>
              </a:rPr>
              <a:t>, </a:t>
            </a:r>
            <a:r>
              <a:rPr lang="ru-RU" altLang="uk-UA" sz="2200" dirty="0" err="1">
                <a:solidFill>
                  <a:srgbClr val="FFFF00"/>
                </a:solidFill>
              </a:rPr>
              <a:t>зрозумілому</a:t>
            </a:r>
            <a:r>
              <a:rPr lang="ru-RU" altLang="uk-UA" sz="2200" dirty="0">
                <a:solidFill>
                  <a:srgbClr val="FFFF00"/>
                </a:solidFill>
              </a:rPr>
              <a:t> порядку, </a:t>
            </a:r>
            <a:r>
              <a:rPr lang="ru-RU" altLang="uk-UA" sz="2200" dirty="0" err="1">
                <a:solidFill>
                  <a:srgbClr val="FFFF00"/>
                </a:solidFill>
              </a:rPr>
              <a:t>який</a:t>
            </a:r>
            <a:r>
              <a:rPr lang="ru-RU" altLang="uk-UA" sz="2200" dirty="0">
                <a:solidFill>
                  <a:srgbClr val="FFFF00"/>
                </a:solidFill>
              </a:rPr>
              <a:t> </a:t>
            </a:r>
            <a:r>
              <a:rPr lang="ru-RU" altLang="uk-UA" sz="2200" dirty="0" err="1">
                <a:solidFill>
                  <a:srgbClr val="FFFF00"/>
                </a:solidFill>
              </a:rPr>
              <a:t>діє</a:t>
            </a:r>
            <a:r>
              <a:rPr lang="ru-RU" altLang="uk-UA" sz="2200" dirty="0">
                <a:solidFill>
                  <a:srgbClr val="FFFF00"/>
                </a:solidFill>
              </a:rPr>
              <a:t> в </a:t>
            </a:r>
            <a:r>
              <a:rPr lang="ru-RU" altLang="uk-UA" sz="2200" dirty="0" err="1">
                <a:solidFill>
                  <a:srgbClr val="FFFF00"/>
                </a:solidFill>
              </a:rPr>
              <a:t>Україні</a:t>
            </a:r>
            <a:r>
              <a:rPr lang="ru-RU" altLang="uk-UA" sz="2200" dirty="0">
                <a:solidFill>
                  <a:srgbClr val="FFFF00"/>
                </a:solidFill>
              </a:rPr>
              <a:t> з </a:t>
            </a:r>
            <a:r>
              <a:rPr lang="ru-RU" altLang="uk-UA" sz="2200" dirty="0" err="1">
                <a:solidFill>
                  <a:srgbClr val="FFFF00"/>
                </a:solidFill>
              </a:rPr>
              <a:t>незначними</a:t>
            </a:r>
            <a:r>
              <a:rPr lang="ru-RU" altLang="uk-UA" sz="2200" dirty="0">
                <a:solidFill>
                  <a:srgbClr val="FFFF00"/>
                </a:solidFill>
              </a:rPr>
              <a:t> </a:t>
            </a:r>
            <a:r>
              <a:rPr lang="ru-RU" altLang="uk-UA" sz="2200" dirty="0" err="1">
                <a:solidFill>
                  <a:srgbClr val="FFFF00"/>
                </a:solidFill>
              </a:rPr>
              <a:t>змінами</a:t>
            </a:r>
            <a:r>
              <a:rPr lang="ru-RU" altLang="uk-UA" sz="2200" dirty="0">
                <a:solidFill>
                  <a:srgbClr val="FFFF00"/>
                </a:solidFill>
              </a:rPr>
              <a:t> з 2012 року.</a:t>
            </a:r>
            <a:br>
              <a:rPr lang="ru-RU" altLang="uk-UA" sz="2000" dirty="0">
                <a:solidFill>
                  <a:srgbClr val="FFFF00"/>
                </a:solidFill>
              </a:rPr>
            </a:br>
            <a:endParaRPr lang="uk-UA" altLang="uk-UA" sz="1600" dirty="0">
              <a:solidFill>
                <a:srgbClr val="FFFF00"/>
              </a:solidFill>
            </a:endParaRPr>
          </a:p>
        </p:txBody>
      </p:sp>
      <p:sp>
        <p:nvSpPr>
          <p:cNvPr id="90115" name="Rectangle 4">
            <a:extLst>
              <a:ext uri="{FF2B5EF4-FFF2-40B4-BE49-F238E27FC236}">
                <a16:creationId xmlns:a16="http://schemas.microsoft.com/office/drawing/2014/main" id="{1238D028-A855-70A9-42ED-7C160FE52690}"/>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3326B4E0-E956-8057-5897-B7073C6A05EC}"/>
              </a:ext>
            </a:extLst>
          </p:cNvPr>
          <p:cNvSpPr>
            <a:spLocks noChangeArrowheads="1"/>
          </p:cNvSpPr>
          <p:nvPr/>
        </p:nvSpPr>
        <p:spPr bwMode="auto">
          <a:xfrm>
            <a:off x="1690688" y="915988"/>
            <a:ext cx="8224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ru-RU" altLang="uk-UA" sz="1600" b="1" dirty="0" err="1">
                <a:solidFill>
                  <a:schemeClr val="accent5"/>
                </a:solidFill>
                <a:latin typeface="Arial" panose="020B0604020202020204" pitchFamily="34" charset="0"/>
              </a:rPr>
              <a:t>Чи</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можливе</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витребування</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реквізованого</a:t>
            </a:r>
            <a:r>
              <a:rPr lang="ru-RU" altLang="uk-UA" sz="1600" b="1" dirty="0">
                <a:solidFill>
                  <a:schemeClr val="accent5"/>
                </a:solidFill>
                <a:latin typeface="Arial" panose="020B0604020202020204" pitchFamily="34" charset="0"/>
              </a:rPr>
              <a:t> майна на </a:t>
            </a:r>
            <a:r>
              <a:rPr lang="ru-RU" altLang="uk-UA" sz="1600" b="1" dirty="0" err="1">
                <a:solidFill>
                  <a:schemeClr val="accent5"/>
                </a:solidFill>
                <a:latin typeface="Arial" panose="020B0604020202020204" pitchFamily="34" charset="0"/>
              </a:rPr>
              <a:t>користь</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колишнього</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власника</a:t>
            </a:r>
            <a:r>
              <a:rPr lang="ru-RU" altLang="uk-UA" sz="1600" b="1" dirty="0">
                <a:solidFill>
                  <a:schemeClr val="accent5"/>
                </a:solidFill>
                <a:latin typeface="Arial" panose="020B0604020202020204" pitchFamily="34" charset="0"/>
              </a:rPr>
              <a:t> до </a:t>
            </a:r>
            <a:r>
              <a:rPr lang="ru-RU" altLang="uk-UA" sz="1600" b="1" dirty="0" err="1">
                <a:solidFill>
                  <a:schemeClr val="accent5"/>
                </a:solidFill>
                <a:latin typeface="Arial" panose="020B0604020202020204" pitchFamily="34" charset="0"/>
              </a:rPr>
              <a:t>закінчення</a:t>
            </a:r>
            <a:r>
              <a:rPr lang="ru-RU" altLang="uk-UA" sz="1600" b="1" dirty="0">
                <a:solidFill>
                  <a:schemeClr val="accent5"/>
                </a:solidFill>
                <a:latin typeface="Arial" panose="020B0604020202020204" pitchFamily="34" charset="0"/>
              </a:rPr>
              <a:t> правового режиму </a:t>
            </a:r>
            <a:r>
              <a:rPr lang="ru-RU" altLang="uk-UA" sz="1600" b="1" dirty="0" err="1">
                <a:solidFill>
                  <a:schemeClr val="accent5"/>
                </a:solidFill>
                <a:latin typeface="Arial" panose="020B0604020202020204" pitchFamily="34" charset="0"/>
              </a:rPr>
              <a:t>воєнного</a:t>
            </a:r>
            <a:r>
              <a:rPr lang="ru-RU" altLang="uk-UA" sz="1600" b="1" dirty="0">
                <a:solidFill>
                  <a:schemeClr val="accent5"/>
                </a:solidFill>
                <a:latin typeface="Arial" panose="020B0604020202020204" pitchFamily="34" charset="0"/>
              </a:rPr>
              <a:t> стану?</a:t>
            </a:r>
          </a:p>
          <a:p>
            <a:pPr algn="ctr" defTabSz="914400" eaLnBrk="1" hangingPunct="1">
              <a:lnSpc>
                <a:spcPct val="100000"/>
              </a:lnSpc>
              <a:spcBef>
                <a:spcPct val="0"/>
              </a:spcBef>
              <a:buFontTx/>
              <a:buNone/>
            </a:pPr>
            <a:endParaRPr lang="ru-RU" altLang="uk-UA" sz="2000" b="1" dirty="0">
              <a:solidFill>
                <a:srgbClr val="00B0F0"/>
              </a:solidFill>
            </a:endParaRPr>
          </a:p>
          <a:p>
            <a:pPr algn="ctr" defTabSz="914400" eaLnBrk="1" hangingPunct="1">
              <a:lnSpc>
                <a:spcPct val="100000"/>
              </a:lnSpc>
              <a:spcBef>
                <a:spcPct val="0"/>
              </a:spcBef>
              <a:buFontTx/>
              <a:buNone/>
            </a:pPr>
            <a:r>
              <a:rPr lang="ru-RU" altLang="uk-UA" sz="2000" b="1" dirty="0">
                <a:solidFill>
                  <a:srgbClr val="00B0F0"/>
                </a:solidFill>
              </a:rPr>
              <a:t>Постанова ВП ВС </a:t>
            </a:r>
            <a:r>
              <a:rPr lang="ru-RU" altLang="uk-UA" sz="2000" b="1" dirty="0" err="1">
                <a:solidFill>
                  <a:srgbClr val="00B0F0"/>
                </a:solidFill>
              </a:rPr>
              <a:t>від</a:t>
            </a:r>
            <a:r>
              <a:rPr lang="ru-RU" altLang="uk-UA" sz="2000" b="1" dirty="0">
                <a:solidFill>
                  <a:srgbClr val="00B0F0"/>
                </a:solidFill>
              </a:rPr>
              <a:t> 23.10.2024 у </a:t>
            </a:r>
            <a:r>
              <a:rPr lang="ru-RU" altLang="uk-UA" sz="2000" b="1" dirty="0" err="1">
                <a:solidFill>
                  <a:srgbClr val="00B0F0"/>
                </a:solidFill>
              </a:rPr>
              <a:t>справі</a:t>
            </a:r>
            <a:r>
              <a:rPr lang="ru-RU" altLang="uk-UA" sz="2000" b="1" dirty="0">
                <a:solidFill>
                  <a:srgbClr val="00B0F0"/>
                </a:solidFill>
              </a:rPr>
              <a:t> № 712/3525/23</a:t>
            </a:r>
          </a:p>
        </p:txBody>
      </p:sp>
    </p:spTree>
    <p:extLst>
      <p:ext uri="{BB962C8B-B14F-4D97-AF65-F5344CB8AC3E}">
        <p14:creationId xmlns:p14="http://schemas.microsoft.com/office/powerpoint/2010/main" val="395255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20482" name="Заголовок 1"/>
          <p:cNvSpPr>
            <a:spLocks noGrp="1"/>
          </p:cNvSpPr>
          <p:nvPr>
            <p:ph type="ctrTitle" idx="4294967295"/>
          </p:nvPr>
        </p:nvSpPr>
        <p:spPr>
          <a:xfrm>
            <a:off x="384175" y="2451100"/>
            <a:ext cx="8015288" cy="3009900"/>
          </a:xfrm>
        </p:spPr>
        <p:txBody>
          <a:bodyPr anchor="b"/>
          <a:lstStyle/>
          <a:p>
            <a:br>
              <a:rPr lang="ru-RU" altLang="uk-UA" sz="1800" dirty="0">
                <a:solidFill>
                  <a:schemeClr val="bg1"/>
                </a:solidFill>
                <a:latin typeface="Arial" charset="0"/>
              </a:rPr>
            </a:br>
            <a:br>
              <a:rPr lang="ru-RU" altLang="uk-UA" sz="1800" dirty="0">
                <a:solidFill>
                  <a:schemeClr val="bg1"/>
                </a:solidFill>
                <a:latin typeface="Roboto Condensed Light" pitchFamily="2" charset="0"/>
                <a:ea typeface="Roboto Condensed Light" pitchFamily="2" charset="0"/>
                <a:cs typeface="Roboto Condensed Light" pitchFamily="2" charset="0"/>
              </a:rPr>
            </a:br>
            <a:r>
              <a:rPr lang="ru-RU" altLang="uk-UA" sz="1800" dirty="0">
                <a:solidFill>
                  <a:schemeClr val="bg1"/>
                </a:solidFill>
                <a:latin typeface="Roboto Condensed Light" pitchFamily="2" charset="0"/>
                <a:ea typeface="Roboto Condensed Light" pitchFamily="2" charset="0"/>
                <a:cs typeface="Roboto Condensed Light" pitchFamily="2" charset="0"/>
              </a:rPr>
              <a:t>Трохи про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приватне</a:t>
            </a:r>
            <a:r>
              <a:rPr lang="ru-RU" altLang="uk-UA" sz="1800" dirty="0">
                <a:solidFill>
                  <a:schemeClr val="bg1"/>
                </a:solidFill>
                <a:latin typeface="Roboto Condensed Light" pitchFamily="2" charset="0"/>
                <a:ea typeface="Roboto Condensed Light" pitchFamily="2" charset="0"/>
                <a:cs typeface="Roboto Condensed Light" pitchFamily="2" charset="0"/>
              </a:rPr>
              <a:t> право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судовій</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практиці</a:t>
            </a:r>
            <a:r>
              <a:rPr lang="ru-RU" altLang="uk-UA" sz="1800" dirty="0">
                <a:solidFill>
                  <a:schemeClr val="bg1"/>
                </a:solidFill>
                <a:latin typeface="Roboto Condensed Light" pitchFamily="2" charset="0"/>
                <a:ea typeface="Roboto Condensed Light" pitchFamily="2" charset="0"/>
                <a:cs typeface="Roboto Condensed Light" pitchFamily="2" charset="0"/>
              </a:rPr>
              <a:t> (за </a:t>
            </a:r>
            <a:r>
              <a:rPr lang="ru-RU" altLang="uk-UA" sz="1800" dirty="0" err="1">
                <a:solidFill>
                  <a:schemeClr val="bg1"/>
                </a:solidFill>
                <a:latin typeface="Roboto Condensed Light" pitchFamily="2" charset="0"/>
                <a:ea typeface="Roboto Condensed Light" pitchFamily="2" charset="0"/>
                <a:cs typeface="Roboto Condensed Light" pitchFamily="2" charset="0"/>
              </a:rPr>
              <a:t>матеріалами</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публікацій</a:t>
            </a:r>
            <a:r>
              <a:rPr lang="ru-RU" altLang="uk-UA" sz="1800" dirty="0">
                <a:solidFill>
                  <a:schemeClr val="bg1"/>
                </a:solidFill>
                <a:latin typeface="Roboto Condensed Light" pitchFamily="2" charset="0"/>
                <a:ea typeface="Roboto Condensed Light" pitchFamily="2" charset="0"/>
                <a:cs typeface="Roboto Condensed Light" pitchFamily="2" charset="0"/>
              </a:rPr>
              <a:t>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соціальній</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мережі</a:t>
            </a:r>
            <a:r>
              <a:rPr lang="ru-RU" altLang="uk-UA" sz="1800" dirty="0">
                <a:solidFill>
                  <a:schemeClr val="bg1"/>
                </a:solidFill>
                <a:latin typeface="Roboto Condensed Light" pitchFamily="2" charset="0"/>
                <a:ea typeface="Roboto Condensed Light" pitchFamily="2" charset="0"/>
                <a:cs typeface="Roboto Condensed Light" pitchFamily="2" charset="0"/>
              </a:rPr>
              <a:t> Facebook за 2021 </a:t>
            </a:r>
            <a:r>
              <a:rPr lang="ru-RU" altLang="uk-UA" sz="1800" dirty="0" err="1">
                <a:solidFill>
                  <a:schemeClr val="bg1"/>
                </a:solidFill>
                <a:latin typeface="Roboto Condensed Light" pitchFamily="2" charset="0"/>
                <a:ea typeface="Roboto Condensed Light" pitchFamily="2" charset="0"/>
                <a:cs typeface="Roboto Condensed Light" pitchFamily="2" charset="0"/>
              </a:rPr>
              <a:t>рік</a:t>
            </a:r>
            <a:r>
              <a:rPr lang="ru-RU" altLang="uk-UA" sz="1800" dirty="0">
                <a:solidFill>
                  <a:schemeClr val="bg1"/>
                </a:solidFill>
                <a:latin typeface="Roboto Condensed Light" pitchFamily="2" charset="0"/>
                <a:ea typeface="Roboto Condensed Light" pitchFamily="2" charset="0"/>
                <a:cs typeface="Roboto Condensed Light" pitchFamily="2" charset="0"/>
              </a:rPr>
              <a:t>) / Редактор та </a:t>
            </a:r>
            <a:r>
              <a:rPr lang="ru-RU" altLang="uk-UA" sz="1800" dirty="0" err="1">
                <a:solidFill>
                  <a:schemeClr val="bg1"/>
                </a:solidFill>
                <a:latin typeface="Roboto Condensed Light" pitchFamily="2" charset="0"/>
                <a:ea typeface="Roboto Condensed Light" pitchFamily="2" charset="0"/>
                <a:cs typeface="Roboto Condensed Light" pitchFamily="2" charset="0"/>
              </a:rPr>
              <a:t>упорядник</a:t>
            </a:r>
            <a:r>
              <a:rPr lang="ru-RU" altLang="uk-UA" sz="1800" dirty="0">
                <a:solidFill>
                  <a:schemeClr val="bg1"/>
                </a:solidFill>
                <a:latin typeface="Roboto Condensed Light" pitchFamily="2" charset="0"/>
                <a:ea typeface="Roboto Condensed Light" pitchFamily="2" charset="0"/>
                <a:cs typeface="Roboto Condensed Light" pitchFamily="2" charset="0"/>
              </a:rPr>
              <a:t> В. І. Крат. – </a:t>
            </a:r>
            <a:r>
              <a:rPr lang="ru-RU" altLang="uk-UA" sz="1800" dirty="0" err="1">
                <a:solidFill>
                  <a:schemeClr val="bg1"/>
                </a:solidFill>
                <a:latin typeface="Roboto Condensed Light" pitchFamily="2" charset="0"/>
                <a:ea typeface="Roboto Condensed Light" pitchFamily="2" charset="0"/>
                <a:cs typeface="Roboto Condensed Light" pitchFamily="2" charset="0"/>
              </a:rPr>
              <a:t>Київ</a:t>
            </a:r>
            <a:r>
              <a:rPr lang="ru-RU" altLang="uk-UA" sz="1800" dirty="0">
                <a:solidFill>
                  <a:schemeClr val="bg1"/>
                </a:solidFill>
                <a:latin typeface="Roboto Condensed Light" pitchFamily="2" charset="0"/>
                <a:ea typeface="Roboto Condensed Light" pitchFamily="2" charset="0"/>
                <a:cs typeface="Roboto Condensed Light" pitchFamily="2" charset="0"/>
              </a:rPr>
              <a:t>, 2021. 234 с. URL: https://t.me/glossema/2</a:t>
            </a:r>
            <a:br>
              <a:rPr lang="uk-UA" altLang="uk-UA" sz="1800" dirty="0">
                <a:solidFill>
                  <a:schemeClr val="bg1"/>
                </a:solidFill>
                <a:latin typeface="Roboto Condensed Light" pitchFamily="2" charset="0"/>
                <a:ea typeface="Roboto Condensed Light" pitchFamily="2" charset="0"/>
                <a:cs typeface="Roboto Condensed Light" pitchFamily="2" charset="0"/>
              </a:rPr>
            </a:br>
            <a:br>
              <a:rPr lang="uk-UA" altLang="uk-UA" sz="1800" dirty="0">
                <a:solidFill>
                  <a:schemeClr val="bg1"/>
                </a:solidFill>
                <a:latin typeface="Roboto Condensed Light" pitchFamily="2" charset="0"/>
                <a:ea typeface="Roboto Condensed Light" pitchFamily="2" charset="0"/>
                <a:cs typeface="Roboto Condensed Light" pitchFamily="2" charset="0"/>
              </a:rPr>
            </a:br>
            <a:r>
              <a:rPr lang="ru-RU" altLang="uk-UA" sz="1800" dirty="0">
                <a:solidFill>
                  <a:schemeClr val="bg1"/>
                </a:solidFill>
                <a:latin typeface="Roboto Condensed Light" pitchFamily="2" charset="0"/>
                <a:ea typeface="Roboto Condensed Light" pitchFamily="2" charset="0"/>
                <a:cs typeface="Roboto Condensed Light" pitchFamily="2" charset="0"/>
              </a:rPr>
              <a:t>Трохи про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приватне</a:t>
            </a:r>
            <a:r>
              <a:rPr lang="ru-RU" altLang="uk-UA" sz="1800" dirty="0">
                <a:solidFill>
                  <a:schemeClr val="bg1"/>
                </a:solidFill>
                <a:latin typeface="Roboto Condensed Light" pitchFamily="2" charset="0"/>
                <a:ea typeface="Roboto Condensed Light" pitchFamily="2" charset="0"/>
                <a:cs typeface="Roboto Condensed Light" pitchFamily="2" charset="0"/>
              </a:rPr>
              <a:t> право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судовій</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практиці</a:t>
            </a:r>
            <a:r>
              <a:rPr lang="ru-RU" altLang="uk-UA" sz="1800" dirty="0">
                <a:solidFill>
                  <a:schemeClr val="bg1"/>
                </a:solidFill>
                <a:latin typeface="Roboto Condensed Light" pitchFamily="2" charset="0"/>
                <a:ea typeface="Roboto Condensed Light" pitchFamily="2" charset="0"/>
                <a:cs typeface="Roboto Condensed Light" pitchFamily="2" charset="0"/>
              </a:rPr>
              <a:t> (за </a:t>
            </a:r>
            <a:r>
              <a:rPr lang="ru-RU" altLang="uk-UA" sz="1800" dirty="0" err="1">
                <a:solidFill>
                  <a:schemeClr val="bg1"/>
                </a:solidFill>
                <a:latin typeface="Roboto Condensed Light" pitchFamily="2" charset="0"/>
                <a:ea typeface="Roboto Condensed Light" pitchFamily="2" charset="0"/>
                <a:cs typeface="Roboto Condensed Light" pitchFamily="2" charset="0"/>
              </a:rPr>
              <a:t>матеріалами</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публікацій</a:t>
            </a:r>
            <a:r>
              <a:rPr lang="ru-RU" altLang="uk-UA" sz="1800" dirty="0">
                <a:solidFill>
                  <a:schemeClr val="bg1"/>
                </a:solidFill>
                <a:latin typeface="Roboto Condensed Light" pitchFamily="2" charset="0"/>
                <a:ea typeface="Roboto Condensed Light" pitchFamily="2" charset="0"/>
                <a:cs typeface="Roboto Condensed Light" pitchFamily="2" charset="0"/>
              </a:rPr>
              <a:t>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телеграм-каналі</a:t>
            </a:r>
            <a:r>
              <a:rPr lang="ru-RU" altLang="uk-UA" sz="1800" dirty="0">
                <a:solidFill>
                  <a:schemeClr val="bg1"/>
                </a:solidFill>
                <a:latin typeface="Roboto Condensed Light" pitchFamily="2" charset="0"/>
                <a:ea typeface="Roboto Condensed Light" pitchFamily="2" charset="0"/>
                <a:cs typeface="Roboto Condensed Light" pitchFamily="2" charset="0"/>
              </a:rPr>
              <a:t> «Трохи про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приватне</a:t>
            </a:r>
            <a:r>
              <a:rPr lang="ru-RU" altLang="uk-UA" sz="1800" dirty="0">
                <a:solidFill>
                  <a:schemeClr val="bg1"/>
                </a:solidFill>
                <a:latin typeface="Roboto Condensed Light" pitchFamily="2" charset="0"/>
                <a:ea typeface="Roboto Condensed Light" pitchFamily="2" charset="0"/>
                <a:cs typeface="Roboto Condensed Light" pitchFamily="2" charset="0"/>
              </a:rPr>
              <a:t> право» за 2022 </a:t>
            </a:r>
            <a:r>
              <a:rPr lang="ru-RU" altLang="uk-UA" sz="1800" dirty="0" err="1">
                <a:solidFill>
                  <a:schemeClr val="bg1"/>
                </a:solidFill>
                <a:latin typeface="Roboto Condensed Light" pitchFamily="2" charset="0"/>
                <a:ea typeface="Roboto Condensed Light" pitchFamily="2" charset="0"/>
                <a:cs typeface="Roboto Condensed Light" pitchFamily="2" charset="0"/>
              </a:rPr>
              <a:t>рік</a:t>
            </a:r>
            <a:r>
              <a:rPr lang="ru-RU" altLang="uk-UA" sz="1800" dirty="0">
                <a:solidFill>
                  <a:schemeClr val="bg1"/>
                </a:solidFill>
                <a:latin typeface="Roboto Condensed Light" pitchFamily="2" charset="0"/>
                <a:ea typeface="Roboto Condensed Light" pitchFamily="2" charset="0"/>
                <a:cs typeface="Roboto Condensed Light" pitchFamily="2" charset="0"/>
              </a:rPr>
              <a:t>) / Автор та редактор В. І. Крат. – </a:t>
            </a:r>
            <a:r>
              <a:rPr lang="ru-RU" altLang="uk-UA" sz="1800" dirty="0" err="1">
                <a:solidFill>
                  <a:schemeClr val="bg1"/>
                </a:solidFill>
                <a:latin typeface="Roboto Condensed Light" pitchFamily="2" charset="0"/>
                <a:ea typeface="Roboto Condensed Light" pitchFamily="2" charset="0"/>
                <a:cs typeface="Roboto Condensed Light" pitchFamily="2" charset="0"/>
              </a:rPr>
              <a:t>Київ</a:t>
            </a:r>
            <a:r>
              <a:rPr lang="ru-RU" altLang="uk-UA" sz="1800" dirty="0">
                <a:solidFill>
                  <a:schemeClr val="bg1"/>
                </a:solidFill>
                <a:latin typeface="Roboto Condensed Light" pitchFamily="2" charset="0"/>
                <a:ea typeface="Roboto Condensed Light" pitchFamily="2" charset="0"/>
                <a:cs typeface="Roboto Condensed Light" pitchFamily="2" charset="0"/>
              </a:rPr>
              <a:t>, 2022. 444 с. URL: </a:t>
            </a:r>
            <a:r>
              <a:rPr lang="en-US" altLang="uk-UA" sz="1800" dirty="0">
                <a:solidFill>
                  <a:schemeClr val="bg1"/>
                </a:solidFill>
                <a:latin typeface="Roboto Condensed Light" pitchFamily="2" charset="0"/>
                <a:ea typeface="Roboto Condensed Light" pitchFamily="2" charset="0"/>
                <a:cs typeface="Roboto Condensed Light" pitchFamily="2" charset="0"/>
              </a:rPr>
              <a:t>https://t.me/glossema/727</a:t>
            </a:r>
            <a:br>
              <a:rPr lang="ru-RU" altLang="uk-UA" sz="1800" dirty="0">
                <a:solidFill>
                  <a:schemeClr val="bg1"/>
                </a:solidFill>
                <a:latin typeface="Roboto Condensed Light" pitchFamily="2" charset="0"/>
                <a:ea typeface="Roboto Condensed Light" pitchFamily="2" charset="0"/>
                <a:cs typeface="Roboto Condensed Light" pitchFamily="2" charset="0"/>
              </a:rPr>
            </a:br>
            <a:br>
              <a:rPr lang="uk-UA" altLang="uk-UA" sz="1800" dirty="0">
                <a:solidFill>
                  <a:schemeClr val="bg1"/>
                </a:solidFill>
                <a:latin typeface="Roboto Condensed Light" pitchFamily="2" charset="0"/>
                <a:ea typeface="Roboto Condensed Light" pitchFamily="2" charset="0"/>
                <a:cs typeface="Roboto Condensed Light" pitchFamily="2" charset="0"/>
              </a:rPr>
            </a:br>
            <a:r>
              <a:rPr lang="ru-RU" altLang="uk-UA" sz="1800" dirty="0">
                <a:solidFill>
                  <a:schemeClr val="bg1"/>
                </a:solidFill>
                <a:latin typeface="Roboto Condensed Light" pitchFamily="2" charset="0"/>
                <a:ea typeface="Roboto Condensed Light" pitchFamily="2" charset="0"/>
                <a:cs typeface="Roboto Condensed Light" pitchFamily="2" charset="0"/>
              </a:rPr>
              <a:t>Трохи про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приватне</a:t>
            </a:r>
            <a:r>
              <a:rPr lang="ru-RU" altLang="uk-UA" sz="1800" dirty="0">
                <a:solidFill>
                  <a:schemeClr val="bg1"/>
                </a:solidFill>
                <a:latin typeface="Roboto Condensed Light" pitchFamily="2" charset="0"/>
                <a:ea typeface="Roboto Condensed Light" pitchFamily="2" charset="0"/>
                <a:cs typeface="Roboto Condensed Light" pitchFamily="2" charset="0"/>
              </a:rPr>
              <a:t> право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судовій</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практиці</a:t>
            </a:r>
            <a:r>
              <a:rPr lang="ru-RU" altLang="uk-UA" sz="1800" dirty="0">
                <a:solidFill>
                  <a:schemeClr val="bg1"/>
                </a:solidFill>
                <a:latin typeface="Roboto Condensed Light" pitchFamily="2" charset="0"/>
                <a:ea typeface="Roboto Condensed Light" pitchFamily="2" charset="0"/>
                <a:cs typeface="Roboto Condensed Light" pitchFamily="2" charset="0"/>
              </a:rPr>
              <a:t> (за </a:t>
            </a:r>
            <a:r>
              <a:rPr lang="ru-RU" altLang="uk-UA" sz="1800" dirty="0" err="1">
                <a:solidFill>
                  <a:schemeClr val="bg1"/>
                </a:solidFill>
                <a:latin typeface="Roboto Condensed Light" pitchFamily="2" charset="0"/>
                <a:ea typeface="Roboto Condensed Light" pitchFamily="2" charset="0"/>
                <a:cs typeface="Roboto Condensed Light" pitchFamily="2" charset="0"/>
              </a:rPr>
              <a:t>матеріалами</a:t>
            </a:r>
            <a:r>
              <a:rPr lang="ru-RU" altLang="uk-UA" sz="1800" dirty="0">
                <a:solidFill>
                  <a:schemeClr val="bg1"/>
                </a:solidFill>
                <a:latin typeface="Roboto Condensed Light" pitchFamily="2" charset="0"/>
                <a:ea typeface="Roboto Condensed Light" pitchFamily="2" charset="0"/>
                <a:cs typeface="Roboto Condensed Light" pitchFamily="2" charset="0"/>
              </a:rPr>
              <a:t> </a:t>
            </a:r>
            <a:r>
              <a:rPr lang="ru-RU" altLang="uk-UA" sz="1800" dirty="0" err="1">
                <a:solidFill>
                  <a:schemeClr val="bg1"/>
                </a:solidFill>
                <a:latin typeface="Roboto Condensed Light" pitchFamily="2" charset="0"/>
                <a:ea typeface="Roboto Condensed Light" pitchFamily="2" charset="0"/>
                <a:cs typeface="Roboto Condensed Light" pitchFamily="2" charset="0"/>
              </a:rPr>
              <a:t>публікацій</a:t>
            </a:r>
            <a:r>
              <a:rPr lang="ru-RU" altLang="uk-UA" sz="1800" dirty="0">
                <a:solidFill>
                  <a:schemeClr val="bg1"/>
                </a:solidFill>
                <a:latin typeface="Roboto Condensed Light" pitchFamily="2" charset="0"/>
                <a:ea typeface="Roboto Condensed Light" pitchFamily="2" charset="0"/>
                <a:cs typeface="Roboto Condensed Light" pitchFamily="2" charset="0"/>
              </a:rPr>
              <a:t> в </a:t>
            </a:r>
            <a:r>
              <a:rPr lang="ru-RU" altLang="uk-UA" sz="1800" dirty="0" err="1">
                <a:solidFill>
                  <a:schemeClr val="bg1"/>
                </a:solidFill>
                <a:latin typeface="Roboto Condensed Light" pitchFamily="2" charset="0"/>
                <a:ea typeface="Roboto Condensed Light" pitchFamily="2" charset="0"/>
                <a:cs typeface="Roboto Condensed Light" pitchFamily="2" charset="0"/>
              </a:rPr>
              <a:t>телеграм-каналі</a:t>
            </a:r>
            <a:r>
              <a:rPr lang="ru-RU" altLang="uk-UA" sz="1800" dirty="0">
                <a:solidFill>
                  <a:schemeClr val="bg1"/>
                </a:solidFill>
                <a:latin typeface="Roboto Condensed Light" pitchFamily="2" charset="0"/>
                <a:ea typeface="Roboto Condensed Light" pitchFamily="2" charset="0"/>
                <a:cs typeface="Roboto Condensed Light" pitchFamily="2" charset="0"/>
              </a:rPr>
              <a:t> «Трохи про </a:t>
            </a:r>
            <a:r>
              <a:rPr lang="ru-RU" altLang="uk-UA" sz="1800" dirty="0" err="1">
                <a:solidFill>
                  <a:schemeClr val="bg1"/>
                </a:solidFill>
                <a:latin typeface="Roboto Condensed Light" pitchFamily="2" charset="0"/>
                <a:ea typeface="Roboto Condensed Light" pitchFamily="2" charset="0"/>
                <a:cs typeface="Roboto Condensed Light" pitchFamily="2" charset="0"/>
              </a:rPr>
              <a:t>приватне</a:t>
            </a:r>
            <a:r>
              <a:rPr lang="ru-RU" altLang="uk-UA" sz="1800" dirty="0">
                <a:solidFill>
                  <a:schemeClr val="bg1"/>
                </a:solidFill>
                <a:latin typeface="Roboto Condensed Light" pitchFamily="2" charset="0"/>
                <a:ea typeface="Roboto Condensed Light" pitchFamily="2" charset="0"/>
                <a:cs typeface="Roboto Condensed Light" pitchFamily="2" charset="0"/>
              </a:rPr>
              <a:t> право» за 2023 </a:t>
            </a:r>
            <a:r>
              <a:rPr lang="ru-RU" altLang="uk-UA" sz="1800" dirty="0" err="1">
                <a:solidFill>
                  <a:schemeClr val="bg1"/>
                </a:solidFill>
                <a:latin typeface="Roboto Condensed Light" pitchFamily="2" charset="0"/>
                <a:ea typeface="Roboto Condensed Light" pitchFamily="2" charset="0"/>
                <a:cs typeface="Roboto Condensed Light" pitchFamily="2" charset="0"/>
              </a:rPr>
              <a:t>рік</a:t>
            </a:r>
            <a:r>
              <a:rPr lang="ru-RU" altLang="uk-UA" sz="1800" dirty="0">
                <a:solidFill>
                  <a:schemeClr val="bg1"/>
                </a:solidFill>
                <a:latin typeface="Roboto Condensed Light" pitchFamily="2" charset="0"/>
                <a:ea typeface="Roboto Condensed Light" pitchFamily="2" charset="0"/>
                <a:cs typeface="Roboto Condensed Light" pitchFamily="2" charset="0"/>
              </a:rPr>
              <a:t>) / Автор та редактор В. І. Крат. – </a:t>
            </a:r>
            <a:r>
              <a:rPr lang="ru-RU" altLang="uk-UA" sz="1800" dirty="0" err="1">
                <a:solidFill>
                  <a:schemeClr val="bg1"/>
                </a:solidFill>
                <a:latin typeface="Roboto Condensed Light" pitchFamily="2" charset="0"/>
                <a:ea typeface="Roboto Condensed Light" pitchFamily="2" charset="0"/>
                <a:cs typeface="Roboto Condensed Light" pitchFamily="2" charset="0"/>
              </a:rPr>
              <a:t>Київ</a:t>
            </a:r>
            <a:r>
              <a:rPr lang="ru-RU" altLang="uk-UA" sz="1800" dirty="0">
                <a:solidFill>
                  <a:schemeClr val="bg1"/>
                </a:solidFill>
                <a:latin typeface="Roboto Condensed Light" pitchFamily="2" charset="0"/>
                <a:ea typeface="Roboto Condensed Light" pitchFamily="2" charset="0"/>
                <a:cs typeface="Roboto Condensed Light" pitchFamily="2" charset="0"/>
              </a:rPr>
              <a:t>, 2023. 662 с. URL: https://t.me/glossema/1451</a:t>
            </a:r>
            <a:endParaRPr lang="uk-UA" altLang="uk-UA" sz="1800" dirty="0">
              <a:solidFill>
                <a:schemeClr val="bg1"/>
              </a:solidFill>
              <a:latin typeface="Roboto Condensed Light" pitchFamily="2" charset="0"/>
              <a:ea typeface="Roboto Condensed Light" pitchFamily="2" charset="0"/>
              <a:cs typeface="Arial" charset="0"/>
            </a:endParaRPr>
          </a:p>
        </p:txBody>
      </p:sp>
      <p:sp>
        <p:nvSpPr>
          <p:cNvPr id="20483" name="Rectangle 4"/>
          <p:cNvSpPr>
            <a:spLocks noChangeArrowheads="1"/>
          </p:cNvSpPr>
          <p:nvPr/>
        </p:nvSpPr>
        <p:spPr bwMode="auto">
          <a:xfrm>
            <a:off x="2586038" y="414338"/>
            <a:ext cx="6743700" cy="381000"/>
          </a:xfrm>
          <a:prstGeom prst="rect">
            <a:avLst/>
          </a:prstGeom>
          <a:noFill/>
          <a:ln w="9525">
            <a:noFill/>
            <a:miter lim="800000"/>
            <a:headEnd/>
            <a:tailEnd/>
          </a:ln>
        </p:spPr>
        <p:txBody>
          <a:bodyPr>
            <a:spAutoFit/>
          </a:bodyPr>
          <a:lstStyle/>
          <a:p>
            <a:pPr defTabSz="914400"/>
            <a:endParaRPr lang="ru-RU" altLang="uk-UA"/>
          </a:p>
        </p:txBody>
      </p:sp>
      <p:sp>
        <p:nvSpPr>
          <p:cNvPr id="20484" name="Rectangle 5"/>
          <p:cNvSpPr>
            <a:spLocks noChangeArrowheads="1"/>
          </p:cNvSpPr>
          <p:nvPr/>
        </p:nvSpPr>
        <p:spPr bwMode="auto">
          <a:xfrm>
            <a:off x="1995488" y="1042988"/>
            <a:ext cx="8208962" cy="460375"/>
          </a:xfrm>
          <a:prstGeom prst="rect">
            <a:avLst/>
          </a:prstGeom>
          <a:noFill/>
          <a:ln w="9525">
            <a:noFill/>
            <a:miter lim="800000"/>
            <a:headEnd/>
            <a:tailEnd/>
          </a:ln>
        </p:spPr>
        <p:txBody>
          <a:bodyPr>
            <a:spAutoFit/>
          </a:bodyPr>
          <a:lstStyle/>
          <a:p>
            <a:pPr defTabSz="914400"/>
            <a:r>
              <a:rPr lang="uk-UA" altLang="uk-UA" sz="2400" b="1" dirty="0">
                <a:solidFill>
                  <a:srgbClr val="FFD400"/>
                </a:solidFill>
                <a:latin typeface="Roboto Condensed Light" pitchFamily="2" charset="0"/>
              </a:rPr>
              <a:t>Джерела</a:t>
            </a:r>
            <a:r>
              <a:rPr lang="ru-RU" altLang="uk-UA" b="1" dirty="0">
                <a:solidFill>
                  <a:schemeClr val="bg1"/>
                </a:solidFill>
                <a:latin typeface="Roboto Condensed Light" pitchFamily="2" charset="0"/>
              </a:rPr>
              <a:t> </a:t>
            </a:r>
          </a:p>
        </p:txBody>
      </p:sp>
      <p:pic>
        <p:nvPicPr>
          <p:cNvPr id="20485" name="Рисунок 2"/>
          <p:cNvPicPr>
            <a:picLocks noChangeAspect="1"/>
          </p:cNvPicPr>
          <p:nvPr/>
        </p:nvPicPr>
        <p:blipFill>
          <a:blip r:embed="rId3"/>
          <a:srcRect/>
          <a:stretch>
            <a:fillRect/>
          </a:stretch>
        </p:blipFill>
        <p:spPr bwMode="auto">
          <a:xfrm>
            <a:off x="8545513" y="677863"/>
            <a:ext cx="1103312" cy="1619250"/>
          </a:xfrm>
          <a:prstGeom prst="rect">
            <a:avLst/>
          </a:prstGeom>
          <a:noFill/>
          <a:ln w="9525">
            <a:noFill/>
            <a:miter lim="800000"/>
            <a:headEnd/>
            <a:tailEnd/>
          </a:ln>
        </p:spPr>
      </p:pic>
      <p:cxnSp>
        <p:nvCxnSpPr>
          <p:cNvPr id="8" name="Straight Connector 5"/>
          <p:cNvCxnSpPr/>
          <p:nvPr/>
        </p:nvCxnSpPr>
        <p:spPr>
          <a:xfrm>
            <a:off x="485775" y="7051675"/>
            <a:ext cx="336550"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20487" name="Subtitle 2"/>
          <p:cNvSpPr txBox="1">
            <a:spLocks/>
          </p:cNvSpPr>
          <p:nvPr/>
        </p:nvSpPr>
        <p:spPr bwMode="auto">
          <a:xfrm>
            <a:off x="384175" y="6688138"/>
            <a:ext cx="1158875" cy="403225"/>
          </a:xfrm>
          <a:prstGeom prst="rect">
            <a:avLst/>
          </a:prstGeom>
          <a:noFill/>
          <a:ln w="9525">
            <a:noFill/>
            <a:miter lim="800000"/>
            <a:headEnd/>
            <a:tailEnd/>
          </a:ln>
        </p:spPr>
        <p:txBody>
          <a:bodyPr anchor="ctr"/>
          <a:lstStyle/>
          <a:p>
            <a:pPr defTabSz="1008063">
              <a:lnSpc>
                <a:spcPct val="114000"/>
              </a:lnSpc>
              <a:buFont typeface="Arial" charset="0"/>
              <a:buNone/>
            </a:pPr>
            <a:r>
              <a:rPr lang="uk-UA" sz="1200">
                <a:solidFill>
                  <a:schemeClr val="bg1"/>
                </a:solidFill>
                <a:latin typeface="Roboto Condensed Light" pitchFamily="2" charset="0"/>
              </a:rPr>
              <a:t>Верховний Суд</a:t>
            </a:r>
            <a:endParaRPr lang="en-US" sz="1200">
              <a:solidFill>
                <a:schemeClr val="bg1"/>
              </a:solidFill>
              <a:latin typeface="Roboto Condensed Light" pitchFamily="2" charset="0"/>
            </a:endParaRPr>
          </a:p>
        </p:txBody>
      </p:sp>
      <p:pic>
        <p:nvPicPr>
          <p:cNvPr id="20488" name="Рисунок 2"/>
          <p:cNvPicPr>
            <a:picLocks noChangeAspect="1"/>
          </p:cNvPicPr>
          <p:nvPr/>
        </p:nvPicPr>
        <p:blipFill>
          <a:blip r:embed="rId4"/>
          <a:srcRect/>
          <a:stretch>
            <a:fillRect/>
          </a:stretch>
        </p:blipFill>
        <p:spPr bwMode="auto">
          <a:xfrm>
            <a:off x="8482013" y="3544888"/>
            <a:ext cx="1104900" cy="1539875"/>
          </a:xfrm>
          <a:prstGeom prst="rect">
            <a:avLst/>
          </a:prstGeom>
          <a:noFill/>
          <a:ln w="9525">
            <a:noFill/>
            <a:miter lim="800000"/>
            <a:headEnd/>
            <a:tailEnd/>
          </a:ln>
        </p:spPr>
      </p:pic>
      <p:pic>
        <p:nvPicPr>
          <p:cNvPr id="20489" name="Рисунок 2"/>
          <p:cNvPicPr>
            <a:picLocks noChangeAspect="1"/>
          </p:cNvPicPr>
          <p:nvPr/>
        </p:nvPicPr>
        <p:blipFill>
          <a:blip r:embed="rId5"/>
          <a:srcRect/>
          <a:stretch>
            <a:fillRect/>
          </a:stretch>
        </p:blipFill>
        <p:spPr bwMode="auto">
          <a:xfrm>
            <a:off x="9097963" y="4957763"/>
            <a:ext cx="1103312" cy="1562100"/>
          </a:xfrm>
          <a:prstGeom prst="rect">
            <a:avLst/>
          </a:prstGeom>
          <a:noFill/>
          <a:ln w="9525">
            <a:noFill/>
            <a:miter lim="800000"/>
            <a:headEnd/>
            <a:tailEnd/>
          </a:ln>
        </p:spPr>
      </p:pic>
      <p:pic>
        <p:nvPicPr>
          <p:cNvPr id="20490" name="Рисунок 3"/>
          <p:cNvPicPr>
            <a:picLocks noChangeAspect="1"/>
          </p:cNvPicPr>
          <p:nvPr/>
        </p:nvPicPr>
        <p:blipFill>
          <a:blip r:embed="rId6"/>
          <a:srcRect/>
          <a:stretch>
            <a:fillRect/>
          </a:stretch>
        </p:blipFill>
        <p:spPr bwMode="auto">
          <a:xfrm>
            <a:off x="9364663" y="2197100"/>
            <a:ext cx="1158875" cy="16398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34818" name="Прямоугольник 5"/>
          <p:cNvSpPr>
            <a:spLocks noChangeArrowheads="1"/>
          </p:cNvSpPr>
          <p:nvPr/>
        </p:nvSpPr>
        <p:spPr bwMode="auto">
          <a:xfrm>
            <a:off x="381000" y="6502400"/>
            <a:ext cx="3162300" cy="646113"/>
          </a:xfrm>
          <a:prstGeom prst="rect">
            <a:avLst/>
          </a:prstGeom>
          <a:noFill/>
          <a:ln w="9525">
            <a:noFill/>
            <a:miter lim="800000"/>
            <a:headEnd/>
            <a:tailEnd/>
          </a:ln>
        </p:spPr>
        <p:txBody>
          <a:bodyPr wrap="none">
            <a:spAutoFit/>
          </a:bodyPr>
          <a:lstStyle/>
          <a:p>
            <a:r>
              <a:rPr lang="ru-RU" sz="3600">
                <a:solidFill>
                  <a:schemeClr val="bg1"/>
                </a:solidFill>
                <a:latin typeface="Roboto Condensed Light" pitchFamily="2" charset="0"/>
              </a:rPr>
              <a:t>Дякую за увагу!</a:t>
            </a:r>
            <a:endParaRPr lang="ru-RU" sz="3600">
              <a:solidFill>
                <a:schemeClr val="bg1"/>
              </a:solidFill>
            </a:endParaRPr>
          </a:p>
        </p:txBody>
      </p:sp>
      <p:pic>
        <p:nvPicPr>
          <p:cNvPr id="34819" name="Picture 2"/>
          <p:cNvPicPr>
            <a:picLocks noChangeAspect="1"/>
          </p:cNvPicPr>
          <p:nvPr/>
        </p:nvPicPr>
        <p:blipFill>
          <a:blip r:embed="rId2"/>
          <a:srcRect/>
          <a:stretch>
            <a:fillRect/>
          </a:stretch>
        </p:blipFill>
        <p:spPr bwMode="auto">
          <a:xfrm>
            <a:off x="476250" y="498475"/>
            <a:ext cx="1052513" cy="1282700"/>
          </a:xfrm>
          <a:prstGeom prst="rect">
            <a:avLst/>
          </a:prstGeom>
          <a:noFill/>
          <a:ln w="9525">
            <a:noFill/>
            <a:miter lim="800000"/>
            <a:headEnd/>
            <a:tailEnd/>
          </a:ln>
        </p:spPr>
      </p:pic>
      <p:cxnSp>
        <p:nvCxnSpPr>
          <p:cNvPr id="9" name="Прямая соединительная линия 8"/>
          <p:cNvCxnSpPr/>
          <p:nvPr/>
        </p:nvCxnSpPr>
        <p:spPr>
          <a:xfrm>
            <a:off x="484188" y="6502400"/>
            <a:ext cx="71437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9F357979-764C-E76E-FF33-E11A1436090C}"/>
              </a:ext>
            </a:extLst>
          </p:cNvPr>
          <p:cNvSpPr>
            <a:spLocks noGrp="1"/>
          </p:cNvSpPr>
          <p:nvPr>
            <p:ph type="ctrTitle"/>
          </p:nvPr>
        </p:nvSpPr>
        <p:spPr>
          <a:xfrm>
            <a:off x="476250" y="1985211"/>
            <a:ext cx="9630276" cy="4006515"/>
          </a:xfrm>
        </p:spPr>
        <p:txBody>
          <a:bodyPr/>
          <a:lstStyle/>
          <a:p>
            <a:pPr eaLnBrk="1" hangingPunct="1"/>
            <a:br>
              <a:rPr lang="uk-UA" altLang="uk-UA" sz="4000" dirty="0">
                <a:solidFill>
                  <a:schemeClr val="accent5"/>
                </a:solidFill>
                <a:latin typeface="Roboto Condensed Light" pitchFamily="2" charset="0"/>
              </a:rPr>
            </a:br>
            <a:br>
              <a:rPr lang="uk-UA" altLang="uk-UA" sz="4000" dirty="0">
                <a:solidFill>
                  <a:schemeClr val="accent5"/>
                </a:solidFill>
                <a:latin typeface="Roboto Condensed Light" pitchFamily="2" charset="0"/>
              </a:rPr>
            </a:br>
            <a:br>
              <a:rPr lang="uk-UA" altLang="uk-UA" sz="4000" dirty="0">
                <a:solidFill>
                  <a:schemeClr val="accent5"/>
                </a:solidFill>
                <a:latin typeface="Roboto Condensed Light" pitchFamily="2" charset="0"/>
              </a:rPr>
            </a:br>
            <a:r>
              <a:rPr lang="uk-UA" altLang="uk-UA" sz="4000" dirty="0">
                <a:solidFill>
                  <a:schemeClr val="accent5"/>
                </a:solidFill>
                <a:latin typeface="Roboto Condensed Light" pitchFamily="2" charset="0"/>
              </a:rPr>
              <a:t>Трохи про приватне право</a:t>
            </a:r>
            <a:r>
              <a:rPr lang="uk-UA" altLang="uk-UA" sz="4000" dirty="0">
                <a:solidFill>
                  <a:schemeClr val="bg1"/>
                </a:solidFill>
                <a:latin typeface="Roboto Condensed Light" pitchFamily="2" charset="0"/>
              </a:rPr>
              <a:t>: </a:t>
            </a:r>
            <a:r>
              <a:rPr lang="en-US" altLang="uk-UA" sz="4000" dirty="0">
                <a:solidFill>
                  <a:srgbClr val="00FF00"/>
                </a:solidFill>
                <a:latin typeface="Roboto Condensed Light" pitchFamily="2" charset="0"/>
              </a:rPr>
              <a:t>https://t.me/glossema</a:t>
            </a:r>
            <a:endParaRPr lang="uk-UA" sz="4000" dirty="0">
              <a:solidFill>
                <a:srgbClr val="00FF00"/>
              </a:solidFill>
              <a:latin typeface="Roboto Condensed Light" pitchFamily="2" charset="0"/>
              <a:ea typeface="Roboto Condensed Light" pitchFamily="2" charset="0"/>
              <a:cs typeface="Roboto Condensed Light" pitchFamily="2" charset="0"/>
            </a:endParaRPr>
          </a:p>
        </p:txBody>
      </p:sp>
      <p:pic>
        <p:nvPicPr>
          <p:cNvPr id="4" name="Рисунок 3">
            <a:extLst>
              <a:ext uri="{FF2B5EF4-FFF2-40B4-BE49-F238E27FC236}">
                <a16:creationId xmlns:a16="http://schemas.microsoft.com/office/drawing/2014/main" id="{AACBE137-57E2-4AD9-7D3A-889B7C8CAD68}"/>
              </a:ext>
            </a:extLst>
          </p:cNvPr>
          <p:cNvPicPr>
            <a:picLocks noChangeAspect="1"/>
          </p:cNvPicPr>
          <p:nvPr/>
        </p:nvPicPr>
        <p:blipFill>
          <a:blip r:embed="rId3"/>
          <a:stretch>
            <a:fillRect/>
          </a:stretch>
        </p:blipFill>
        <p:spPr>
          <a:xfrm>
            <a:off x="8120606" y="4361113"/>
            <a:ext cx="1257300" cy="1257300"/>
          </a:xfrm>
          <a:prstGeom prst="rect">
            <a:avLst/>
          </a:prstGeom>
        </p:spPr>
      </p:pic>
      <p:pic>
        <p:nvPicPr>
          <p:cNvPr id="6" name="Рисунок 5">
            <a:extLst>
              <a:ext uri="{FF2B5EF4-FFF2-40B4-BE49-F238E27FC236}">
                <a16:creationId xmlns:a16="http://schemas.microsoft.com/office/drawing/2014/main" id="{F6AFEA29-7D2A-8245-5B23-A6D2407DBED1}"/>
              </a:ext>
            </a:extLst>
          </p:cNvPr>
          <p:cNvPicPr>
            <a:picLocks noChangeAspect="1"/>
          </p:cNvPicPr>
          <p:nvPr/>
        </p:nvPicPr>
        <p:blipFill>
          <a:blip r:embed="rId4"/>
          <a:stretch>
            <a:fillRect/>
          </a:stretch>
        </p:blipFill>
        <p:spPr>
          <a:xfrm>
            <a:off x="547164" y="2232525"/>
            <a:ext cx="1194635" cy="1194635"/>
          </a:xfrm>
          <a:prstGeom prst="rect">
            <a:avLst/>
          </a:prstGeom>
        </p:spPr>
      </p:pic>
      <p:pic>
        <p:nvPicPr>
          <p:cNvPr id="8" name="Рисунок 7">
            <a:extLst>
              <a:ext uri="{FF2B5EF4-FFF2-40B4-BE49-F238E27FC236}">
                <a16:creationId xmlns:a16="http://schemas.microsoft.com/office/drawing/2014/main" id="{A43C7C57-BA79-C12D-3859-87BECBEC4320}"/>
              </a:ext>
            </a:extLst>
          </p:cNvPr>
          <p:cNvPicPr>
            <a:picLocks noChangeAspect="1"/>
          </p:cNvPicPr>
          <p:nvPr/>
        </p:nvPicPr>
        <p:blipFill>
          <a:blip r:embed="rId5"/>
          <a:stretch>
            <a:fillRect/>
          </a:stretch>
        </p:blipFill>
        <p:spPr>
          <a:xfrm>
            <a:off x="8120606" y="2232525"/>
            <a:ext cx="1257301" cy="12573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79F60E43-41F0-A6D5-262E-D42ECE5543CC}"/>
              </a:ext>
            </a:extLst>
          </p:cNvPr>
          <p:cNvSpPr>
            <a:spLocks noGrp="1"/>
          </p:cNvSpPr>
          <p:nvPr>
            <p:ph type="ctrTitle"/>
          </p:nvPr>
        </p:nvSpPr>
        <p:spPr>
          <a:xfrm>
            <a:off x="529389" y="2382253"/>
            <a:ext cx="9386137" cy="4547936"/>
          </a:xfrm>
        </p:spPr>
        <p:txBody>
          <a:bodyPr/>
          <a:lstStyle/>
          <a:p>
            <a:br>
              <a:rPr lang="uk-UA" altLang="uk-UA" sz="1800" dirty="0">
                <a:latin typeface="Roboto Condensed Light" panose="02000000000000000000" pitchFamily="2" charset="0"/>
              </a:rPr>
            </a:br>
            <a:br>
              <a:rPr lang="ru-RU" altLang="uk-UA" sz="1800" dirty="0">
                <a:latin typeface="Calibri Light" panose="020F0302020204030204" pitchFamily="34" charset="0"/>
              </a:rPr>
            </a:br>
            <a:r>
              <a:rPr lang="uk-UA" altLang="uk-UA" sz="1800" noProof="1">
                <a:solidFill>
                  <a:srgbClr val="00FF00"/>
                </a:solidFill>
                <a:latin typeface="Calibri Light" panose="020F0302020204030204" pitchFamily="34" charset="0"/>
              </a:rPr>
              <a:t>В ЦК України міститься незначна кількість випадків, за яких законодавець урегулював ті чи інші цивільні відносини дотичні до воєнних дій або воєнного стану.</a:t>
            </a:r>
            <a:br>
              <a:rPr lang="uk-UA" altLang="uk-UA" sz="1800" noProof="1">
                <a:solidFill>
                  <a:srgbClr val="00FF00"/>
                </a:solidFill>
                <a:latin typeface="Calibri Light" panose="020F0302020204030204" pitchFamily="34" charset="0"/>
              </a:rPr>
            </a:br>
            <a:br>
              <a:rPr lang="uk-UA" altLang="uk-UA" sz="1800" noProof="1">
                <a:latin typeface="Calibri Light" panose="020F0302020204030204" pitchFamily="34" charset="0"/>
              </a:rPr>
            </a:br>
            <a:r>
              <a:rPr lang="uk-UA" altLang="uk-UA" sz="1800" noProof="1">
                <a:solidFill>
                  <a:schemeClr val="accent6"/>
                </a:solidFill>
                <a:latin typeface="Calibri Light" panose="020F0302020204030204" pitchFamily="34" charset="0"/>
              </a:rPr>
              <a:t>Наприклад:</a:t>
            </a:r>
            <a:br>
              <a:rPr lang="uk-UA" altLang="uk-UA" sz="1800" noProof="1">
                <a:latin typeface="Calibri Light" panose="020F0302020204030204" pitchFamily="34" charset="0"/>
              </a:rPr>
            </a:br>
            <a:r>
              <a:rPr lang="uk-UA" altLang="uk-UA" sz="1800" noProof="1">
                <a:latin typeface="Calibri Light" panose="020F0302020204030204" pitchFamily="34" charset="0"/>
              </a:rPr>
              <a:t>1. оголошення фізичної особи померлою (стаття 46 ЦК України);</a:t>
            </a:r>
            <a:br>
              <a:rPr lang="uk-UA" altLang="uk-UA" sz="1800" noProof="1">
                <a:latin typeface="Calibri Light" panose="020F0302020204030204" pitchFamily="34" charset="0"/>
              </a:rPr>
            </a:br>
            <a:br>
              <a:rPr lang="uk-UA" altLang="uk-UA" sz="1800" noProof="1">
                <a:latin typeface="Calibri Light" panose="020F0302020204030204" pitchFamily="34" charset="0"/>
              </a:rPr>
            </a:br>
            <a:r>
              <a:rPr lang="uk-UA" altLang="uk-UA" sz="1800" noProof="1">
                <a:latin typeface="Calibri Light" panose="020F0302020204030204" pitchFamily="34" charset="0"/>
              </a:rPr>
              <a:t>2. зупинення перебігу позовної давності якщо позивач або відповідач перебуває у складі Збройних Сил України або в інших створених відповідно до закону військових формуваннях, що переведені на воєнний стан (пункт 4 частини першої статті 263 ЦК України);</a:t>
            </a:r>
            <a:br>
              <a:rPr lang="uk-UA" altLang="uk-UA" sz="1800" noProof="1">
                <a:latin typeface="Calibri Light" panose="020F0302020204030204" pitchFamily="34" charset="0"/>
              </a:rPr>
            </a:br>
            <a:br>
              <a:rPr lang="uk-UA" altLang="uk-UA" sz="1800" noProof="1">
                <a:latin typeface="Calibri Light" panose="020F0302020204030204" pitchFamily="34" charset="0"/>
              </a:rPr>
            </a:br>
            <a:r>
              <a:rPr lang="uk-UA" altLang="uk-UA" sz="1800" noProof="1">
                <a:latin typeface="Calibri Light" panose="020F0302020204030204" pitchFamily="34" charset="0"/>
              </a:rPr>
              <a:t>3. не вважаються примусовою працею військова або альтернативна (невійськова) служба, робота чи служба, яка виконується особою за вироком чи іншими рішеннями суду, а також робота чи служба відповідно до законів про воєнний і про надзвичайний стан (абз. 2 частини 3 статті 312 ЦК України);</a:t>
            </a:r>
            <a:br>
              <a:rPr lang="uk-UA" altLang="uk-UA" sz="1800" noProof="1">
                <a:latin typeface="Calibri Light" panose="020F0302020204030204" pitchFamily="34" charset="0"/>
              </a:rPr>
            </a:br>
            <a:br>
              <a:rPr lang="uk-UA" altLang="uk-UA" sz="1800" noProof="1">
                <a:latin typeface="Calibri Light" panose="020F0302020204030204" pitchFamily="34" charset="0"/>
              </a:rPr>
            </a:br>
            <a:r>
              <a:rPr lang="uk-UA" altLang="uk-UA" sz="1800" noProof="1">
                <a:solidFill>
                  <a:srgbClr val="00B0F0"/>
                </a:solidFill>
                <a:latin typeface="Calibri Light" panose="020F0302020204030204" pitchFamily="34" charset="0"/>
              </a:rPr>
              <a:t>4. в умовах воєнного або надзвичайного стану майно може бути примусово відчужене у власника з наступним повним відшкодуванням його вартості (частина 2 статті 353 ЦК України).</a:t>
            </a:r>
            <a:br>
              <a:rPr lang="uk-UA" altLang="uk-UA" sz="1800" noProof="1">
                <a:solidFill>
                  <a:srgbClr val="00B0F0"/>
                </a:solidFill>
                <a:latin typeface="Calibri Light" panose="020F0302020204030204" pitchFamily="34" charset="0"/>
              </a:rPr>
            </a:br>
            <a:endParaRPr lang="uk-UA" altLang="uk-UA" sz="1800" dirty="0">
              <a:solidFill>
                <a:srgbClr val="00B0F0"/>
              </a:solidFill>
              <a:latin typeface="Calibri Light" panose="020F0302020204030204" pitchFamily="34" charset="0"/>
            </a:endParaRPr>
          </a:p>
        </p:txBody>
      </p:sp>
      <p:sp>
        <p:nvSpPr>
          <p:cNvPr id="26627" name="Rectangle 4">
            <a:extLst>
              <a:ext uri="{FF2B5EF4-FFF2-40B4-BE49-F238E27FC236}">
                <a16:creationId xmlns:a16="http://schemas.microsoft.com/office/drawing/2014/main" id="{8657F8BC-6B95-4173-7AD8-76DF99CBE576}"/>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26628" name="Rectangle 5">
            <a:extLst>
              <a:ext uri="{FF2B5EF4-FFF2-40B4-BE49-F238E27FC236}">
                <a16:creationId xmlns:a16="http://schemas.microsoft.com/office/drawing/2014/main" id="{0981CB02-DF5D-D4AD-BCF7-CDF150E00AFE}"/>
              </a:ext>
            </a:extLst>
          </p:cNvPr>
          <p:cNvSpPr>
            <a:spLocks noChangeArrowheads="1"/>
          </p:cNvSpPr>
          <p:nvPr/>
        </p:nvSpPr>
        <p:spPr bwMode="auto">
          <a:xfrm>
            <a:off x="1690688" y="915988"/>
            <a:ext cx="8224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endParaRPr lang="ru-RU" altLang="uk-UA" sz="2400" b="1" dirty="0">
              <a:solidFill>
                <a:schemeClr val="accent4"/>
              </a:solidFill>
              <a:latin typeface="Arial" panose="020B0604020202020204" pitchFamily="34" charset="0"/>
            </a:endParaRPr>
          </a:p>
          <a:p>
            <a:pPr algn="ctr" defTabSz="914400" eaLnBrk="1" hangingPunct="1">
              <a:lnSpc>
                <a:spcPct val="100000"/>
              </a:lnSpc>
              <a:spcBef>
                <a:spcPct val="0"/>
              </a:spcBef>
              <a:buFontTx/>
              <a:buNone/>
            </a:pPr>
            <a:r>
              <a:rPr lang="ru-RU" altLang="uk-UA" sz="2000" b="1" dirty="0" err="1">
                <a:solidFill>
                  <a:schemeClr val="accent5"/>
                </a:solidFill>
                <a:latin typeface="Arial" panose="020B0604020202020204" pitchFamily="34" charset="0"/>
              </a:rPr>
              <a:t>Приватне</a:t>
            </a:r>
            <a:r>
              <a:rPr lang="ru-RU" altLang="uk-UA" sz="2000" b="1" dirty="0">
                <a:solidFill>
                  <a:schemeClr val="accent5"/>
                </a:solidFill>
                <a:latin typeface="Arial" panose="020B0604020202020204" pitchFamily="34" charset="0"/>
              </a:rPr>
              <a:t> право і </a:t>
            </a:r>
            <a:r>
              <a:rPr lang="ru-RU" altLang="uk-UA" sz="2000" b="1" dirty="0" err="1">
                <a:solidFill>
                  <a:schemeClr val="accent5"/>
                </a:solidFill>
                <a:latin typeface="Arial" panose="020B0604020202020204" pitchFamily="34" charset="0"/>
              </a:rPr>
              <a:t>війна</a:t>
            </a:r>
            <a:endParaRPr lang="ru-RU" altLang="uk-UA" sz="2000" b="1" dirty="0">
              <a:solidFill>
                <a:schemeClr val="accent5"/>
              </a:solidFill>
              <a:latin typeface="Arial" panose="020B0604020202020204" pitchFamily="34" charset="0"/>
            </a:endParaRPr>
          </a:p>
          <a:p>
            <a:pPr algn="ctr" defTabSz="914400" eaLnBrk="1" hangingPunct="1">
              <a:lnSpc>
                <a:spcPct val="100000"/>
              </a:lnSpc>
              <a:spcBef>
                <a:spcPct val="0"/>
              </a:spcBef>
              <a:buFontTx/>
              <a:buNone/>
            </a:pPr>
            <a:r>
              <a:rPr lang="ru-RU" altLang="uk-UA" sz="2000" b="1" dirty="0">
                <a:solidFill>
                  <a:schemeClr val="accent4"/>
                </a:solidFill>
                <a:latin typeface="Arial" panose="020B0604020202020204" pitchFamily="34" charset="0"/>
              </a:rPr>
              <a:t>Постанова КЦС ВС </a:t>
            </a:r>
            <a:r>
              <a:rPr lang="ru-RU" altLang="uk-UA" sz="2000" b="1" dirty="0" err="1">
                <a:solidFill>
                  <a:schemeClr val="accent4"/>
                </a:solidFill>
                <a:latin typeface="Arial" panose="020B0604020202020204" pitchFamily="34" charset="0"/>
              </a:rPr>
              <a:t>від</a:t>
            </a:r>
            <a:r>
              <a:rPr lang="ru-RU" altLang="uk-UA" sz="2000" b="1" dirty="0">
                <a:solidFill>
                  <a:schemeClr val="accent4"/>
                </a:solidFill>
                <a:latin typeface="Arial" panose="020B0604020202020204" pitchFamily="34" charset="0"/>
              </a:rPr>
              <a:t> 20.06.2024 у </a:t>
            </a:r>
            <a:r>
              <a:rPr lang="ru-RU" altLang="uk-UA" sz="2000" b="1" dirty="0" err="1">
                <a:solidFill>
                  <a:schemeClr val="accent4"/>
                </a:solidFill>
                <a:latin typeface="Arial" panose="020B0604020202020204" pitchFamily="34" charset="0"/>
              </a:rPr>
              <a:t>справі</a:t>
            </a:r>
            <a:r>
              <a:rPr lang="ru-RU" altLang="uk-UA" sz="2000" b="1" dirty="0">
                <a:solidFill>
                  <a:schemeClr val="accent4"/>
                </a:solidFill>
                <a:latin typeface="Arial" panose="020B0604020202020204" pitchFamily="34" charset="0"/>
              </a:rPr>
              <a:t> № 216/5657/22 </a:t>
            </a:r>
          </a:p>
        </p:txBody>
      </p:sp>
    </p:spTree>
    <p:extLst>
      <p:ext uri="{BB962C8B-B14F-4D97-AF65-F5344CB8AC3E}">
        <p14:creationId xmlns:p14="http://schemas.microsoft.com/office/powerpoint/2010/main" val="412818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79F60E43-41F0-A6D5-262E-D42ECE5543CC}"/>
              </a:ext>
            </a:extLst>
          </p:cNvPr>
          <p:cNvSpPr>
            <a:spLocks noGrp="1"/>
          </p:cNvSpPr>
          <p:nvPr>
            <p:ph type="ctrTitle"/>
          </p:nvPr>
        </p:nvSpPr>
        <p:spPr>
          <a:xfrm>
            <a:off x="644526" y="2252663"/>
            <a:ext cx="9271000" cy="3089358"/>
          </a:xfrm>
        </p:spPr>
        <p:txBody>
          <a:bodyPr/>
          <a:lstStyle/>
          <a:p>
            <a:br>
              <a:rPr lang="uk-UA" altLang="uk-UA" sz="3000" dirty="0">
                <a:latin typeface="Roboto Condensed Light" panose="02000000000000000000" pitchFamily="2" charset="0"/>
              </a:rPr>
            </a:br>
            <a:r>
              <a:rPr lang="ru-RU" altLang="uk-UA" sz="3000" b="1" dirty="0">
                <a:latin typeface="Calibri Light" panose="020F0302020204030204" pitchFamily="34" charset="0"/>
              </a:rPr>
              <a:t>Під </a:t>
            </a:r>
            <a:r>
              <a:rPr lang="ru-RU" altLang="uk-UA" sz="3000" b="1" dirty="0" err="1">
                <a:latin typeface="Calibri Light" panose="020F0302020204030204" pitchFamily="34" charset="0"/>
              </a:rPr>
              <a:t>реквізицією</a:t>
            </a:r>
            <a:r>
              <a:rPr lang="ru-RU" altLang="uk-UA" sz="3000" dirty="0">
                <a:latin typeface="Calibri Light" panose="020F0302020204030204" pitchFamily="34" charset="0"/>
              </a:rPr>
              <a:t> </a:t>
            </a:r>
            <a:r>
              <a:rPr lang="ru-RU" altLang="uk-UA" sz="3000" dirty="0" err="1">
                <a:latin typeface="Calibri Light" panose="020F0302020204030204" pitchFamily="34" charset="0"/>
              </a:rPr>
              <a:t>варто</a:t>
            </a:r>
            <a:r>
              <a:rPr lang="ru-RU" altLang="uk-UA" sz="3000" dirty="0">
                <a:latin typeface="Calibri Light" panose="020F0302020204030204" pitchFamily="34" charset="0"/>
              </a:rPr>
              <a:t> </a:t>
            </a:r>
            <a:r>
              <a:rPr lang="ru-RU" altLang="uk-UA" sz="3000" dirty="0" err="1">
                <a:latin typeface="Calibri Light" panose="020F0302020204030204" pitchFamily="34" charset="0"/>
              </a:rPr>
              <a:t>розуміти</a:t>
            </a:r>
            <a:r>
              <a:rPr lang="ru-RU" altLang="uk-UA" sz="3000" dirty="0">
                <a:latin typeface="Calibri Light" panose="020F0302020204030204" pitchFamily="34" charset="0"/>
              </a:rPr>
              <a:t> </a:t>
            </a:r>
            <a:r>
              <a:rPr lang="ru-RU" altLang="uk-UA" sz="3000" dirty="0" err="1">
                <a:latin typeface="Calibri Light" panose="020F0302020204030204" pitchFamily="34" charset="0"/>
              </a:rPr>
              <a:t>примусове</a:t>
            </a:r>
            <a:r>
              <a:rPr lang="ru-RU" altLang="uk-UA" sz="3000" dirty="0">
                <a:latin typeface="Calibri Light" panose="020F0302020204030204" pitchFamily="34" charset="0"/>
              </a:rPr>
              <a:t> </a:t>
            </a:r>
            <a:r>
              <a:rPr lang="ru-RU" altLang="uk-UA" sz="3000" dirty="0" err="1">
                <a:latin typeface="Calibri Light" panose="020F0302020204030204" pitchFamily="34" charset="0"/>
              </a:rPr>
              <a:t>оплатне</a:t>
            </a:r>
            <a:r>
              <a:rPr lang="ru-RU" altLang="uk-UA" sz="3000" dirty="0">
                <a:latin typeface="Calibri Light" panose="020F0302020204030204" pitchFamily="34" charset="0"/>
              </a:rPr>
              <a:t> </a:t>
            </a:r>
            <a:r>
              <a:rPr lang="ru-RU" altLang="uk-UA" sz="3000" dirty="0" err="1">
                <a:latin typeface="Calibri Light" panose="020F0302020204030204" pitchFamily="34" charset="0"/>
              </a:rPr>
              <a:t>відчуження</a:t>
            </a:r>
            <a:r>
              <a:rPr lang="ru-RU" altLang="uk-UA" sz="3000" dirty="0">
                <a:latin typeface="Calibri Light" panose="020F0302020204030204" pitchFamily="34" charset="0"/>
              </a:rPr>
              <a:t> майна державою у </a:t>
            </a:r>
            <a:r>
              <a:rPr lang="ru-RU" altLang="uk-UA" sz="3000" dirty="0" err="1">
                <a:latin typeface="Calibri Light" panose="020F0302020204030204" pitchFamily="34" charset="0"/>
              </a:rPr>
              <a:t>власника</a:t>
            </a:r>
            <a:r>
              <a:rPr lang="ru-RU" altLang="uk-UA" sz="3000" dirty="0">
                <a:latin typeface="Calibri Light" panose="020F0302020204030204" pitchFamily="34" charset="0"/>
              </a:rPr>
              <a:t> </a:t>
            </a:r>
            <a:r>
              <a:rPr lang="ru-RU" altLang="uk-UA" sz="3000" dirty="0">
                <a:solidFill>
                  <a:srgbClr val="92D050"/>
                </a:solidFill>
                <a:latin typeface="Calibri Light" panose="020F0302020204030204" pitchFamily="34" charset="0"/>
              </a:rPr>
              <a:t>при </a:t>
            </a:r>
            <a:r>
              <a:rPr lang="ru-RU" altLang="uk-UA" sz="3000" dirty="0" err="1">
                <a:solidFill>
                  <a:srgbClr val="92D050"/>
                </a:solidFill>
                <a:latin typeface="Calibri Light" panose="020F0302020204030204" pitchFamily="34" charset="0"/>
              </a:rPr>
              <a:t>існуванні</a:t>
            </a:r>
            <a:r>
              <a:rPr lang="ru-RU" altLang="uk-UA" sz="3000" dirty="0">
                <a:solidFill>
                  <a:srgbClr val="92D050"/>
                </a:solidFill>
                <a:latin typeface="Calibri Light" panose="020F0302020204030204" pitchFamily="34" charset="0"/>
              </a:rPr>
              <a:t> </a:t>
            </a:r>
            <a:r>
              <a:rPr lang="ru-RU" altLang="uk-UA" sz="3000" dirty="0" err="1">
                <a:solidFill>
                  <a:srgbClr val="92D050"/>
                </a:solidFill>
                <a:latin typeface="Calibri Light" panose="020F0302020204030204" pitchFamily="34" charset="0"/>
              </a:rPr>
              <a:t>надзвичайних</a:t>
            </a:r>
            <a:r>
              <a:rPr lang="ru-RU" altLang="uk-UA" sz="3000" dirty="0">
                <a:solidFill>
                  <a:srgbClr val="92D050"/>
                </a:solidFill>
                <a:latin typeface="Calibri Light" panose="020F0302020204030204" pitchFamily="34" charset="0"/>
              </a:rPr>
              <a:t> </a:t>
            </a:r>
            <a:r>
              <a:rPr lang="ru-RU" altLang="uk-UA" sz="3000" dirty="0" err="1">
                <a:solidFill>
                  <a:srgbClr val="92D050"/>
                </a:solidFill>
                <a:latin typeface="Calibri Light" panose="020F0302020204030204" pitchFamily="34" charset="0"/>
              </a:rPr>
              <a:t>обставин</a:t>
            </a:r>
            <a:r>
              <a:rPr lang="ru-RU" altLang="uk-UA" sz="3000" dirty="0">
                <a:solidFill>
                  <a:srgbClr val="92D050"/>
                </a:solidFill>
                <a:latin typeface="Calibri Light" panose="020F0302020204030204" pitchFamily="34" charset="0"/>
              </a:rPr>
              <a:t> на </a:t>
            </a:r>
            <a:r>
              <a:rPr lang="ru-RU" altLang="uk-UA" sz="3000" dirty="0" err="1">
                <a:solidFill>
                  <a:srgbClr val="92D050"/>
                </a:solidFill>
                <a:latin typeface="Calibri Light" panose="020F0302020204030204" pitchFamily="34" charset="0"/>
              </a:rPr>
              <a:t>підставі</a:t>
            </a:r>
            <a:r>
              <a:rPr lang="ru-RU" altLang="uk-UA" sz="3000" dirty="0">
                <a:solidFill>
                  <a:srgbClr val="92D050"/>
                </a:solidFill>
                <a:latin typeface="Calibri Light" panose="020F0302020204030204" pitchFamily="34" charset="0"/>
              </a:rPr>
              <a:t> та в порядку, </a:t>
            </a:r>
            <a:r>
              <a:rPr lang="ru-RU" altLang="uk-UA" sz="3000" dirty="0" err="1">
                <a:solidFill>
                  <a:srgbClr val="92D050"/>
                </a:solidFill>
                <a:latin typeface="Calibri Light" panose="020F0302020204030204" pitchFamily="34" charset="0"/>
              </a:rPr>
              <a:t>встановленому</a:t>
            </a:r>
            <a:r>
              <a:rPr lang="ru-RU" altLang="uk-UA" sz="3000" dirty="0">
                <a:solidFill>
                  <a:srgbClr val="92D050"/>
                </a:solidFill>
                <a:latin typeface="Calibri Light" panose="020F0302020204030204" pitchFamily="34" charset="0"/>
              </a:rPr>
              <a:t> законом, </a:t>
            </a:r>
            <a:r>
              <a:rPr lang="ru-RU" altLang="uk-UA" sz="3000" b="1" dirty="0">
                <a:solidFill>
                  <a:srgbClr val="92D050"/>
                </a:solidFill>
                <a:latin typeface="Calibri Light" panose="020F0302020204030204" pitchFamily="34" charset="0"/>
              </a:rPr>
              <a:t>за </a:t>
            </a:r>
            <a:r>
              <a:rPr lang="ru-RU" altLang="uk-UA" sz="3000" b="1" dirty="0" err="1">
                <a:solidFill>
                  <a:srgbClr val="92D050"/>
                </a:solidFill>
                <a:latin typeface="Calibri Light" panose="020F0302020204030204" pitchFamily="34" charset="0"/>
              </a:rPr>
              <a:t>умови</a:t>
            </a:r>
            <a:r>
              <a:rPr lang="ru-RU" altLang="uk-UA" sz="3000" b="1" dirty="0">
                <a:solidFill>
                  <a:srgbClr val="92D050"/>
                </a:solidFill>
                <a:latin typeface="Calibri Light" panose="020F0302020204030204" pitchFamily="34" charset="0"/>
              </a:rPr>
              <a:t> </a:t>
            </a:r>
            <a:r>
              <a:rPr lang="ru-RU" altLang="uk-UA" sz="3000" b="1" dirty="0" err="1">
                <a:solidFill>
                  <a:srgbClr val="92D050"/>
                </a:solidFill>
                <a:latin typeface="Calibri Light" panose="020F0302020204030204" pitchFamily="34" charset="0"/>
              </a:rPr>
              <a:t>попереднього</a:t>
            </a:r>
            <a:r>
              <a:rPr lang="ru-RU" altLang="uk-UA" sz="3000" b="1" dirty="0">
                <a:solidFill>
                  <a:srgbClr val="92D050"/>
                </a:solidFill>
                <a:latin typeface="Calibri Light" panose="020F0302020204030204" pitchFamily="34" charset="0"/>
              </a:rPr>
              <a:t> і </a:t>
            </a:r>
            <a:r>
              <a:rPr lang="ru-RU" altLang="uk-UA" sz="3000" b="1" dirty="0" err="1">
                <a:solidFill>
                  <a:srgbClr val="92D050"/>
                </a:solidFill>
                <a:latin typeface="Calibri Light" panose="020F0302020204030204" pitchFamily="34" charset="0"/>
              </a:rPr>
              <a:t>повного</a:t>
            </a:r>
            <a:r>
              <a:rPr lang="ru-RU" altLang="uk-UA" sz="3000" b="1" dirty="0">
                <a:solidFill>
                  <a:srgbClr val="92D050"/>
                </a:solidFill>
                <a:latin typeface="Calibri Light" panose="020F0302020204030204" pitchFamily="34" charset="0"/>
              </a:rPr>
              <a:t> </a:t>
            </a:r>
            <a:r>
              <a:rPr lang="ru-RU" altLang="uk-UA" sz="3000" b="1" dirty="0" err="1">
                <a:solidFill>
                  <a:srgbClr val="92D050"/>
                </a:solidFill>
                <a:latin typeface="Calibri Light" panose="020F0302020204030204" pitchFamily="34" charset="0"/>
              </a:rPr>
              <a:t>відшкодування</a:t>
            </a:r>
            <a:r>
              <a:rPr lang="ru-RU" altLang="uk-UA" sz="3000" b="1" dirty="0">
                <a:solidFill>
                  <a:srgbClr val="92D050"/>
                </a:solidFill>
                <a:latin typeface="Calibri Light" panose="020F0302020204030204" pitchFamily="34" charset="0"/>
              </a:rPr>
              <a:t> </a:t>
            </a:r>
            <a:r>
              <a:rPr lang="ru-RU" altLang="uk-UA" sz="3000" b="1" dirty="0" err="1">
                <a:solidFill>
                  <a:srgbClr val="92D050"/>
                </a:solidFill>
                <a:latin typeface="Calibri Light" panose="020F0302020204030204" pitchFamily="34" charset="0"/>
              </a:rPr>
              <a:t>його</a:t>
            </a:r>
            <a:r>
              <a:rPr lang="ru-RU" altLang="uk-UA" sz="3000" b="1" dirty="0">
                <a:solidFill>
                  <a:srgbClr val="92D050"/>
                </a:solidFill>
                <a:latin typeface="Calibri Light" panose="020F0302020204030204" pitchFamily="34" charset="0"/>
              </a:rPr>
              <a:t> </a:t>
            </a:r>
            <a:r>
              <a:rPr lang="ru-RU" altLang="uk-UA" sz="3000" b="1" dirty="0" err="1">
                <a:solidFill>
                  <a:srgbClr val="92D050"/>
                </a:solidFill>
                <a:latin typeface="Calibri Light" panose="020F0302020204030204" pitchFamily="34" charset="0"/>
              </a:rPr>
              <a:t>вартості</a:t>
            </a:r>
            <a:r>
              <a:rPr lang="ru-RU" altLang="uk-UA" sz="3000" b="1" dirty="0">
                <a:solidFill>
                  <a:srgbClr val="92D050"/>
                </a:solidFill>
                <a:latin typeface="Calibri Light" panose="020F0302020204030204" pitchFamily="34" charset="0"/>
              </a:rPr>
              <a:t> </a:t>
            </a:r>
            <a:r>
              <a:rPr lang="ru-RU" altLang="uk-UA" sz="3000" b="1" dirty="0" err="1">
                <a:solidFill>
                  <a:srgbClr val="92D050"/>
                </a:solidFill>
                <a:latin typeface="Calibri Light" panose="020F0302020204030204" pitchFamily="34" charset="0"/>
              </a:rPr>
              <a:t>або</a:t>
            </a:r>
            <a:r>
              <a:rPr lang="ru-RU" altLang="uk-UA" sz="3000" b="1" dirty="0">
                <a:solidFill>
                  <a:srgbClr val="92D050"/>
                </a:solidFill>
                <a:latin typeface="Calibri Light" panose="020F0302020204030204" pitchFamily="34" charset="0"/>
              </a:rPr>
              <a:t> без такого</a:t>
            </a:r>
            <a:r>
              <a:rPr lang="ru-RU" altLang="uk-UA" sz="3000" dirty="0">
                <a:solidFill>
                  <a:srgbClr val="92D050"/>
                </a:solidFill>
                <a:latin typeface="Calibri Light" panose="020F0302020204030204" pitchFamily="34" charset="0"/>
              </a:rPr>
              <a:t>. </a:t>
            </a:r>
            <a:br>
              <a:rPr lang="ru-RU" altLang="uk-UA" sz="3000" dirty="0">
                <a:latin typeface="Calibri Light" panose="020F0302020204030204" pitchFamily="34" charset="0"/>
              </a:rPr>
            </a:br>
            <a:endParaRPr lang="uk-UA" altLang="uk-UA" sz="3000" dirty="0">
              <a:latin typeface="Calibri Light" panose="020F0302020204030204" pitchFamily="34" charset="0"/>
            </a:endParaRPr>
          </a:p>
        </p:txBody>
      </p:sp>
      <p:sp>
        <p:nvSpPr>
          <p:cNvPr id="26627" name="Rectangle 4">
            <a:extLst>
              <a:ext uri="{FF2B5EF4-FFF2-40B4-BE49-F238E27FC236}">
                <a16:creationId xmlns:a16="http://schemas.microsoft.com/office/drawing/2014/main" id="{8657F8BC-6B95-4173-7AD8-76DF99CBE576}"/>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26628" name="Rectangle 5">
            <a:extLst>
              <a:ext uri="{FF2B5EF4-FFF2-40B4-BE49-F238E27FC236}">
                <a16:creationId xmlns:a16="http://schemas.microsoft.com/office/drawing/2014/main" id="{0981CB02-DF5D-D4AD-BCF7-CDF150E00AFE}"/>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4"/>
                </a:solidFill>
                <a:latin typeface="Arial" panose="020B0604020202020204" pitchFamily="34" charset="0"/>
              </a:rPr>
              <a:t>Реквізиція</a:t>
            </a:r>
            <a:r>
              <a:rPr lang="ru-RU" altLang="uk-UA" sz="2400" dirty="0">
                <a:solidFill>
                  <a:schemeClr val="accent4"/>
                </a:solidFill>
                <a:latin typeface="Arial" panose="020B0604020202020204" pitchFamily="34" charset="0"/>
              </a:rPr>
              <a:t> </a:t>
            </a:r>
          </a:p>
          <a:p>
            <a:pPr algn="ctr" defTabSz="914400" eaLnBrk="1" hangingPunct="1">
              <a:lnSpc>
                <a:spcPct val="100000"/>
              </a:lnSpc>
              <a:spcBef>
                <a:spcPct val="0"/>
              </a:spcBef>
              <a:buFontTx/>
              <a:buNone/>
            </a:pPr>
            <a:r>
              <a:rPr lang="ru-RU" altLang="uk-UA" sz="2400" b="1" dirty="0">
                <a:solidFill>
                  <a:srgbClr val="FFFF00"/>
                </a:solidFill>
              </a:rPr>
              <a:t>Постанова КЦС ВС </a:t>
            </a:r>
            <a:r>
              <a:rPr lang="ru-RU" altLang="uk-UA" sz="2400" b="1" dirty="0" err="1">
                <a:solidFill>
                  <a:srgbClr val="FFFF00"/>
                </a:solidFill>
              </a:rPr>
              <a:t>від</a:t>
            </a:r>
            <a:r>
              <a:rPr lang="ru-RU" altLang="uk-UA" sz="2400" b="1" dirty="0">
                <a:solidFill>
                  <a:srgbClr val="FFFF00"/>
                </a:solidFill>
              </a:rPr>
              <a:t> 08.08.2018 у </a:t>
            </a:r>
            <a:r>
              <a:rPr lang="ru-RU" altLang="uk-UA" sz="2400" b="1" dirty="0" err="1">
                <a:solidFill>
                  <a:srgbClr val="FFFF00"/>
                </a:solidFill>
              </a:rPr>
              <a:t>справі</a:t>
            </a:r>
            <a:r>
              <a:rPr lang="ru-RU" altLang="uk-UA" sz="2400" b="1" dirty="0">
                <a:solidFill>
                  <a:srgbClr val="FFFF00"/>
                </a:solidFill>
              </a:rPr>
              <a:t> № 284/276/16-ц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644525" y="2025650"/>
            <a:ext cx="9629775" cy="3998913"/>
          </a:xfrm>
        </p:spPr>
        <p:txBody>
          <a:bodyPr anchor="b"/>
          <a:lstStyle/>
          <a:p>
            <a:br>
              <a:rPr lang="uk-UA" altLang="uk-UA" sz="2600" dirty="0">
                <a:solidFill>
                  <a:schemeClr val="bg1"/>
                </a:solidFill>
                <a:latin typeface="Roboto Condensed Light" panose="02000000000000000000" pitchFamily="2" charset="0"/>
              </a:rPr>
            </a:br>
            <a:r>
              <a:rPr lang="ru-RU" altLang="uk-UA" sz="2600" b="1" dirty="0">
                <a:solidFill>
                  <a:srgbClr val="00FF00"/>
                </a:solidFill>
              </a:rPr>
              <a:t>Метою </a:t>
            </a:r>
            <a:r>
              <a:rPr lang="ru-RU" altLang="uk-UA" sz="2600" b="1" dirty="0" err="1">
                <a:solidFill>
                  <a:srgbClr val="00FF00"/>
                </a:solidFill>
              </a:rPr>
              <a:t>реквізиції</a:t>
            </a:r>
            <a:r>
              <a:rPr lang="ru-RU" altLang="uk-UA" sz="2600" dirty="0">
                <a:solidFill>
                  <a:srgbClr val="00FF00"/>
                </a:solidFill>
              </a:rPr>
              <a:t> </a:t>
            </a:r>
            <a:r>
              <a:rPr lang="ru-RU" altLang="uk-UA" sz="2600" dirty="0">
                <a:solidFill>
                  <a:schemeClr val="bg1"/>
                </a:solidFill>
              </a:rPr>
              <a:t>є </a:t>
            </a:r>
            <a:r>
              <a:rPr lang="ru-RU" altLang="uk-UA" sz="2600" dirty="0" err="1">
                <a:solidFill>
                  <a:schemeClr val="accent5"/>
                </a:solidFill>
              </a:rPr>
              <a:t>усунення</a:t>
            </a:r>
            <a:r>
              <a:rPr lang="ru-RU" altLang="uk-UA" sz="2600" dirty="0">
                <a:solidFill>
                  <a:schemeClr val="accent5"/>
                </a:solidFill>
              </a:rPr>
              <a:t> </a:t>
            </a:r>
            <a:r>
              <a:rPr lang="ru-RU" altLang="uk-UA" sz="2600" dirty="0" err="1">
                <a:solidFill>
                  <a:schemeClr val="accent5"/>
                </a:solidFill>
              </a:rPr>
              <a:t>або</a:t>
            </a:r>
            <a:r>
              <a:rPr lang="ru-RU" altLang="uk-UA" sz="2600" dirty="0">
                <a:solidFill>
                  <a:schemeClr val="accent5"/>
                </a:solidFill>
              </a:rPr>
              <a:t> </a:t>
            </a:r>
            <a:r>
              <a:rPr lang="ru-RU" altLang="uk-UA" sz="2600" dirty="0" err="1">
                <a:solidFill>
                  <a:schemeClr val="accent5"/>
                </a:solidFill>
              </a:rPr>
              <a:t>запобігання</a:t>
            </a:r>
            <a:r>
              <a:rPr lang="ru-RU" altLang="uk-UA" sz="2600" dirty="0">
                <a:solidFill>
                  <a:schemeClr val="accent5"/>
                </a:solidFill>
              </a:rPr>
              <a:t> </a:t>
            </a:r>
            <a:r>
              <a:rPr lang="ru-RU" altLang="uk-UA" sz="2600" dirty="0" err="1">
                <a:solidFill>
                  <a:schemeClr val="accent5"/>
                </a:solidFill>
              </a:rPr>
              <a:t>тим</a:t>
            </a:r>
            <a:r>
              <a:rPr lang="ru-RU" altLang="uk-UA" sz="2600" dirty="0">
                <a:solidFill>
                  <a:schemeClr val="accent5"/>
                </a:solidFill>
              </a:rPr>
              <a:t> </a:t>
            </a:r>
            <a:r>
              <a:rPr lang="ru-RU" altLang="uk-UA" sz="2600" dirty="0" err="1">
                <a:solidFill>
                  <a:schemeClr val="accent5"/>
                </a:solidFill>
              </a:rPr>
              <a:t>наслідкам</a:t>
            </a:r>
            <a:r>
              <a:rPr lang="ru-RU" altLang="uk-UA" sz="2600" dirty="0">
                <a:solidFill>
                  <a:schemeClr val="bg1"/>
                </a:solidFill>
              </a:rPr>
              <a:t>, </a:t>
            </a:r>
            <a:r>
              <a:rPr lang="ru-RU" altLang="uk-UA" sz="2600" dirty="0" err="1">
                <a:solidFill>
                  <a:schemeClr val="bg1"/>
                </a:solidFill>
              </a:rPr>
              <a:t>що</a:t>
            </a:r>
            <a:r>
              <a:rPr lang="ru-RU" altLang="uk-UA" sz="2600" dirty="0">
                <a:solidFill>
                  <a:schemeClr val="bg1"/>
                </a:solidFill>
              </a:rPr>
              <a:t> </a:t>
            </a:r>
            <a:r>
              <a:rPr lang="ru-RU" altLang="uk-UA" sz="2600" dirty="0" err="1">
                <a:solidFill>
                  <a:schemeClr val="bg1"/>
                </a:solidFill>
              </a:rPr>
              <a:t>виникли</a:t>
            </a:r>
            <a:r>
              <a:rPr lang="ru-RU" altLang="uk-UA" sz="2600" dirty="0">
                <a:solidFill>
                  <a:schemeClr val="bg1"/>
                </a:solidFill>
              </a:rPr>
              <a:t> </a:t>
            </a:r>
            <a:r>
              <a:rPr lang="ru-RU" altLang="uk-UA" sz="2600" dirty="0" err="1">
                <a:solidFill>
                  <a:schemeClr val="bg1"/>
                </a:solidFill>
              </a:rPr>
              <a:t>або</a:t>
            </a:r>
            <a:r>
              <a:rPr lang="ru-RU" altLang="uk-UA" sz="2600" dirty="0">
                <a:solidFill>
                  <a:schemeClr val="bg1"/>
                </a:solidFill>
              </a:rPr>
              <a:t> </a:t>
            </a:r>
            <a:r>
              <a:rPr lang="ru-RU" altLang="uk-UA" sz="2600" dirty="0" err="1">
                <a:solidFill>
                  <a:schemeClr val="bg1"/>
                </a:solidFill>
              </a:rPr>
              <a:t>можуть</a:t>
            </a:r>
            <a:r>
              <a:rPr lang="ru-RU" altLang="uk-UA" sz="2600" dirty="0">
                <a:solidFill>
                  <a:schemeClr val="bg1"/>
                </a:solidFill>
              </a:rPr>
              <a:t> </a:t>
            </a:r>
            <a:r>
              <a:rPr lang="ru-RU" altLang="uk-UA" sz="2600" dirty="0" err="1">
                <a:solidFill>
                  <a:schemeClr val="bg1"/>
                </a:solidFill>
              </a:rPr>
              <a:t>виникнути</a:t>
            </a:r>
            <a:r>
              <a:rPr lang="ru-RU" altLang="uk-UA" sz="2600" dirty="0">
                <a:solidFill>
                  <a:schemeClr val="bg1"/>
                </a:solidFill>
              </a:rPr>
              <a:t> </a:t>
            </a:r>
            <a:r>
              <a:rPr lang="ru-RU" altLang="uk-UA" sz="2600" dirty="0" err="1">
                <a:solidFill>
                  <a:schemeClr val="bg1"/>
                </a:solidFill>
              </a:rPr>
              <a:t>наступити</a:t>
            </a:r>
            <a:r>
              <a:rPr lang="ru-RU" altLang="uk-UA" sz="2600" dirty="0">
                <a:solidFill>
                  <a:schemeClr val="bg1"/>
                </a:solidFill>
              </a:rPr>
              <a:t> через </a:t>
            </a:r>
            <a:r>
              <a:rPr lang="ru-RU" altLang="uk-UA" sz="2600" dirty="0" err="1">
                <a:solidFill>
                  <a:schemeClr val="bg1"/>
                </a:solidFill>
              </a:rPr>
              <a:t>стихійне</a:t>
            </a:r>
            <a:r>
              <a:rPr lang="ru-RU" altLang="uk-UA" sz="2600" dirty="0">
                <a:solidFill>
                  <a:schemeClr val="bg1"/>
                </a:solidFill>
              </a:rPr>
              <a:t> лихо, </a:t>
            </a:r>
            <a:r>
              <a:rPr lang="ru-RU" altLang="uk-UA" sz="2600" dirty="0" err="1">
                <a:solidFill>
                  <a:schemeClr val="bg1"/>
                </a:solidFill>
              </a:rPr>
              <a:t>аварію</a:t>
            </a:r>
            <a:r>
              <a:rPr lang="ru-RU" altLang="uk-UA" sz="2600" dirty="0">
                <a:solidFill>
                  <a:schemeClr val="bg1"/>
                </a:solidFill>
              </a:rPr>
              <a:t>, </a:t>
            </a:r>
            <a:r>
              <a:rPr lang="ru-RU" altLang="uk-UA" sz="2600" dirty="0" err="1">
                <a:solidFill>
                  <a:schemeClr val="bg1"/>
                </a:solidFill>
              </a:rPr>
              <a:t>епідемію</a:t>
            </a:r>
            <a:r>
              <a:rPr lang="ru-RU" altLang="uk-UA" sz="2600" dirty="0">
                <a:solidFill>
                  <a:schemeClr val="bg1"/>
                </a:solidFill>
              </a:rPr>
              <a:t>, </a:t>
            </a:r>
            <a:r>
              <a:rPr lang="ru-RU" altLang="uk-UA" sz="2600" dirty="0" err="1">
                <a:solidFill>
                  <a:schemeClr val="bg1"/>
                </a:solidFill>
              </a:rPr>
              <a:t>епізоотію</a:t>
            </a:r>
            <a:r>
              <a:rPr lang="ru-RU" altLang="uk-UA" sz="2600" dirty="0">
                <a:solidFill>
                  <a:schemeClr val="bg1"/>
                </a:solidFill>
              </a:rPr>
              <a:t>, </a:t>
            </a:r>
            <a:r>
              <a:rPr lang="ru-RU" altLang="uk-UA" sz="2600" dirty="0" err="1">
                <a:solidFill>
                  <a:schemeClr val="bg1"/>
                </a:solidFill>
              </a:rPr>
              <a:t>воєнний</a:t>
            </a:r>
            <a:r>
              <a:rPr lang="ru-RU" altLang="uk-UA" sz="2600" dirty="0">
                <a:solidFill>
                  <a:schemeClr val="bg1"/>
                </a:solidFill>
              </a:rPr>
              <a:t> </a:t>
            </a:r>
            <a:r>
              <a:rPr lang="ru-RU" altLang="uk-UA" sz="2600" dirty="0" err="1">
                <a:solidFill>
                  <a:schemeClr val="bg1"/>
                </a:solidFill>
              </a:rPr>
              <a:t>або</a:t>
            </a:r>
            <a:r>
              <a:rPr lang="ru-RU" altLang="uk-UA" sz="2600" dirty="0">
                <a:solidFill>
                  <a:schemeClr val="bg1"/>
                </a:solidFill>
              </a:rPr>
              <a:t> </a:t>
            </a:r>
            <a:r>
              <a:rPr lang="ru-RU" altLang="uk-UA" sz="2600" dirty="0" err="1">
                <a:solidFill>
                  <a:schemeClr val="bg1"/>
                </a:solidFill>
              </a:rPr>
              <a:t>надзвичайний</a:t>
            </a:r>
            <a:r>
              <a:rPr lang="ru-RU" altLang="uk-UA" sz="2600" dirty="0">
                <a:solidFill>
                  <a:schemeClr val="bg1"/>
                </a:solidFill>
              </a:rPr>
              <a:t> стан та за </a:t>
            </a:r>
            <a:r>
              <a:rPr lang="ru-RU" altLang="uk-UA" sz="2600" dirty="0" err="1">
                <a:solidFill>
                  <a:schemeClr val="bg1"/>
                </a:solidFill>
              </a:rPr>
              <a:t>інших</a:t>
            </a:r>
            <a:r>
              <a:rPr lang="ru-RU" altLang="uk-UA" sz="2600" dirty="0">
                <a:solidFill>
                  <a:schemeClr val="bg1"/>
                </a:solidFill>
              </a:rPr>
              <a:t> </a:t>
            </a:r>
            <a:r>
              <a:rPr lang="ru-RU" altLang="uk-UA" sz="2600" dirty="0" err="1">
                <a:solidFill>
                  <a:schemeClr val="bg1"/>
                </a:solidFill>
              </a:rPr>
              <a:t>надзвичайних</a:t>
            </a:r>
            <a:r>
              <a:rPr lang="ru-RU" altLang="uk-UA" sz="2600" dirty="0">
                <a:solidFill>
                  <a:schemeClr val="bg1"/>
                </a:solidFill>
              </a:rPr>
              <a:t> </a:t>
            </a:r>
            <a:r>
              <a:rPr lang="ru-RU" altLang="uk-UA" sz="2600" dirty="0" err="1">
                <a:solidFill>
                  <a:schemeClr val="bg1"/>
                </a:solidFill>
              </a:rPr>
              <a:t>обставин</a:t>
            </a:r>
            <a:r>
              <a:rPr lang="ru-RU" altLang="uk-UA" sz="2600" dirty="0">
                <a:solidFill>
                  <a:schemeClr val="bg1"/>
                </a:solidFill>
              </a:rPr>
              <a:t>. </a:t>
            </a:r>
            <a:br>
              <a:rPr lang="ru-RU" altLang="uk-UA" sz="2600" dirty="0">
                <a:solidFill>
                  <a:schemeClr val="bg1"/>
                </a:solidFill>
              </a:rPr>
            </a:br>
            <a:br>
              <a:rPr lang="ru-RU" altLang="uk-UA" sz="2600" dirty="0">
                <a:solidFill>
                  <a:schemeClr val="bg1"/>
                </a:solidFill>
              </a:rPr>
            </a:br>
            <a:r>
              <a:rPr lang="ru-RU" altLang="uk-UA" sz="2600" dirty="0">
                <a:solidFill>
                  <a:schemeClr val="bg1"/>
                </a:solidFill>
              </a:rPr>
              <a:t>У </a:t>
            </a:r>
            <a:r>
              <a:rPr lang="ru-RU" altLang="uk-UA" sz="2600" dirty="0" err="1">
                <a:solidFill>
                  <a:schemeClr val="bg1"/>
                </a:solidFill>
              </a:rPr>
              <a:t>статті</a:t>
            </a:r>
            <a:r>
              <a:rPr lang="ru-RU" altLang="uk-UA" sz="2600" dirty="0">
                <a:solidFill>
                  <a:schemeClr val="bg1"/>
                </a:solidFill>
              </a:rPr>
              <a:t> 353 ЦК </a:t>
            </a:r>
            <a:r>
              <a:rPr lang="ru-RU" altLang="uk-UA" sz="2600" dirty="0" err="1">
                <a:solidFill>
                  <a:schemeClr val="bg1"/>
                </a:solidFill>
              </a:rPr>
              <a:t>України</a:t>
            </a:r>
            <a:r>
              <a:rPr lang="ru-RU" altLang="uk-UA" sz="2600" dirty="0">
                <a:solidFill>
                  <a:schemeClr val="bg1"/>
                </a:solidFill>
              </a:rPr>
              <a:t> </a:t>
            </a:r>
            <a:r>
              <a:rPr lang="ru-RU" altLang="uk-UA" sz="2600" dirty="0" err="1">
                <a:solidFill>
                  <a:srgbClr val="FF0000"/>
                </a:solidFill>
              </a:rPr>
              <a:t>відбувається</a:t>
            </a:r>
            <a:r>
              <a:rPr lang="ru-RU" altLang="uk-UA" sz="2600" dirty="0">
                <a:solidFill>
                  <a:srgbClr val="FF0000"/>
                </a:solidFill>
              </a:rPr>
              <a:t> </a:t>
            </a:r>
            <a:r>
              <a:rPr lang="ru-RU" altLang="uk-UA" sz="2600" dirty="0" err="1">
                <a:solidFill>
                  <a:srgbClr val="FF0000"/>
                </a:solidFill>
              </a:rPr>
              <a:t>регулювання</a:t>
            </a:r>
            <a:r>
              <a:rPr lang="ru-RU" altLang="uk-UA" sz="2600" dirty="0">
                <a:solidFill>
                  <a:srgbClr val="FF0000"/>
                </a:solidFill>
              </a:rPr>
              <a:t> оплатного </a:t>
            </a:r>
            <a:r>
              <a:rPr lang="ru-RU" altLang="uk-UA" sz="2600" dirty="0" err="1">
                <a:solidFill>
                  <a:srgbClr val="FF0000"/>
                </a:solidFill>
              </a:rPr>
              <a:t>примусового</a:t>
            </a:r>
            <a:r>
              <a:rPr lang="ru-RU" altLang="uk-UA" sz="2600" dirty="0">
                <a:solidFill>
                  <a:srgbClr val="FF0000"/>
                </a:solidFill>
              </a:rPr>
              <a:t> </a:t>
            </a:r>
            <a:r>
              <a:rPr lang="ru-RU" altLang="uk-UA" sz="2600" dirty="0" err="1">
                <a:solidFill>
                  <a:srgbClr val="FF0000"/>
                </a:solidFill>
              </a:rPr>
              <a:t>припинення</a:t>
            </a:r>
            <a:r>
              <a:rPr lang="ru-RU" altLang="uk-UA" sz="2600" dirty="0">
                <a:solidFill>
                  <a:srgbClr val="FF0000"/>
                </a:solidFill>
              </a:rPr>
              <a:t> права </a:t>
            </a:r>
            <a:r>
              <a:rPr lang="ru-RU" altLang="uk-UA" sz="2600" dirty="0" err="1">
                <a:solidFill>
                  <a:srgbClr val="FF0000"/>
                </a:solidFill>
              </a:rPr>
              <a:t>власності</a:t>
            </a:r>
            <a:r>
              <a:rPr lang="ru-RU" altLang="uk-UA" sz="2600" dirty="0">
                <a:solidFill>
                  <a:schemeClr val="bg1"/>
                </a:solidFill>
              </a:rPr>
              <a:t>. </a:t>
            </a:r>
            <a:r>
              <a:rPr lang="ru-RU" altLang="uk-UA" sz="2600" dirty="0" err="1">
                <a:solidFill>
                  <a:schemeClr val="bg1"/>
                </a:solidFill>
              </a:rPr>
              <a:t>Натомість</a:t>
            </a:r>
            <a:r>
              <a:rPr lang="ru-RU" altLang="uk-UA" sz="2600" dirty="0">
                <a:solidFill>
                  <a:schemeClr val="bg1"/>
                </a:solidFill>
              </a:rPr>
              <a:t> </a:t>
            </a:r>
            <a:r>
              <a:rPr lang="ru-RU" altLang="uk-UA" sz="2600" dirty="0" err="1">
                <a:solidFill>
                  <a:schemeClr val="bg1"/>
                </a:solidFill>
              </a:rPr>
              <a:t>позивач</a:t>
            </a:r>
            <a:r>
              <a:rPr lang="ru-RU" altLang="uk-UA" sz="2600" dirty="0">
                <a:solidFill>
                  <a:schemeClr val="bg1"/>
                </a:solidFill>
              </a:rPr>
              <a:t>, на </a:t>
            </a:r>
            <a:r>
              <a:rPr lang="ru-RU" altLang="uk-UA" sz="2600" dirty="0" err="1">
                <a:solidFill>
                  <a:schemeClr val="bg1"/>
                </a:solidFill>
              </a:rPr>
              <a:t>підставі</a:t>
            </a:r>
            <a:r>
              <a:rPr lang="ru-RU" altLang="uk-UA" sz="2600" dirty="0">
                <a:solidFill>
                  <a:schemeClr val="bg1"/>
                </a:solidFill>
              </a:rPr>
              <a:t> судового </a:t>
            </a:r>
            <a:r>
              <a:rPr lang="ru-RU" altLang="uk-UA" sz="2600" dirty="0" err="1">
                <a:solidFill>
                  <a:schemeClr val="bg1"/>
                </a:solidFill>
              </a:rPr>
              <a:t>рішення</a:t>
            </a:r>
            <a:r>
              <a:rPr lang="ru-RU" altLang="uk-UA" sz="2600" dirty="0">
                <a:solidFill>
                  <a:schemeClr val="bg1"/>
                </a:solidFill>
              </a:rPr>
              <a:t> </a:t>
            </a:r>
            <a:r>
              <a:rPr lang="ru-RU" altLang="uk-UA" sz="2600" dirty="0" err="1">
                <a:solidFill>
                  <a:schemeClr val="bg1"/>
                </a:solidFill>
              </a:rPr>
              <a:t>набула</a:t>
            </a:r>
            <a:r>
              <a:rPr lang="ru-RU" altLang="uk-UA" sz="2600" dirty="0">
                <a:solidFill>
                  <a:schemeClr val="bg1"/>
                </a:solidFill>
              </a:rPr>
              <a:t> право на </a:t>
            </a:r>
            <a:r>
              <a:rPr lang="ru-RU" altLang="uk-UA" sz="2600" dirty="0" err="1">
                <a:solidFill>
                  <a:schemeClr val="bg1"/>
                </a:solidFill>
              </a:rPr>
              <a:t>компенсацію</a:t>
            </a:r>
            <a:r>
              <a:rPr lang="ru-RU" altLang="uk-UA" sz="2600" dirty="0">
                <a:solidFill>
                  <a:schemeClr val="bg1"/>
                </a:solidFill>
              </a:rPr>
              <a:t> </a:t>
            </a:r>
            <a:r>
              <a:rPr lang="ru-RU" altLang="uk-UA" sz="2600" dirty="0" err="1">
                <a:solidFill>
                  <a:schemeClr val="bg1"/>
                </a:solidFill>
              </a:rPr>
              <a:t>взамін</a:t>
            </a:r>
            <a:r>
              <a:rPr lang="ru-RU" altLang="uk-UA" sz="2600" dirty="0">
                <a:solidFill>
                  <a:schemeClr val="bg1"/>
                </a:solidFill>
              </a:rPr>
              <a:t> права на </a:t>
            </a:r>
            <a:r>
              <a:rPr lang="ru-RU" altLang="uk-UA" sz="2600" dirty="0" err="1">
                <a:solidFill>
                  <a:schemeClr val="bg1"/>
                </a:solidFill>
              </a:rPr>
              <a:t>будинок</a:t>
            </a:r>
            <a:r>
              <a:rPr lang="ru-RU" altLang="uk-UA" sz="2600" dirty="0">
                <a:solidFill>
                  <a:schemeClr val="bg1"/>
                </a:solidFill>
              </a:rPr>
              <a:t> у </a:t>
            </a:r>
            <a:r>
              <a:rPr lang="ru-RU" altLang="uk-UA" sz="2600" dirty="0" err="1">
                <a:solidFill>
                  <a:schemeClr val="bg1"/>
                </a:solidFill>
              </a:rPr>
              <a:t>зоні</a:t>
            </a:r>
            <a:r>
              <a:rPr lang="ru-RU" altLang="uk-UA" sz="2600" dirty="0">
                <a:solidFill>
                  <a:schemeClr val="bg1"/>
                </a:solidFill>
              </a:rPr>
              <a:t> </a:t>
            </a:r>
            <a:r>
              <a:rPr lang="ru-RU" altLang="uk-UA" sz="2600" dirty="0" err="1">
                <a:solidFill>
                  <a:schemeClr val="bg1"/>
                </a:solidFill>
              </a:rPr>
              <a:t>радіоактивного</a:t>
            </a:r>
            <a:r>
              <a:rPr lang="ru-RU" altLang="uk-UA" sz="2600" dirty="0">
                <a:solidFill>
                  <a:schemeClr val="bg1"/>
                </a:solidFill>
              </a:rPr>
              <a:t> </a:t>
            </a:r>
            <a:r>
              <a:rPr lang="ru-RU" altLang="uk-UA" sz="2600" dirty="0" err="1">
                <a:solidFill>
                  <a:schemeClr val="bg1"/>
                </a:solidFill>
              </a:rPr>
              <a:t>забруднення</a:t>
            </a:r>
            <a:r>
              <a:rPr lang="ru-RU" altLang="uk-UA" sz="2600" dirty="0">
                <a:solidFill>
                  <a:schemeClr val="bg1"/>
                </a:solidFill>
              </a:rPr>
              <a:t>. </a:t>
            </a:r>
            <a:r>
              <a:rPr lang="ru-RU" altLang="uk-UA" sz="2600" dirty="0" err="1">
                <a:solidFill>
                  <a:schemeClr val="bg1"/>
                </a:solidFill>
              </a:rPr>
              <a:t>Тобто</a:t>
            </a:r>
            <a:r>
              <a:rPr lang="ru-RU" altLang="uk-UA" sz="2600" dirty="0">
                <a:solidFill>
                  <a:schemeClr val="bg1"/>
                </a:solidFill>
              </a:rPr>
              <a:t> </a:t>
            </a:r>
            <a:r>
              <a:rPr lang="ru-RU" altLang="uk-UA" sz="2600" dirty="0" err="1">
                <a:solidFill>
                  <a:schemeClr val="bg1"/>
                </a:solidFill>
              </a:rPr>
              <a:t>позивач</a:t>
            </a:r>
            <a:r>
              <a:rPr lang="ru-RU" altLang="uk-UA" sz="2600" dirty="0">
                <a:solidFill>
                  <a:schemeClr val="bg1"/>
                </a:solidFill>
              </a:rPr>
              <a:t>, як </a:t>
            </a:r>
            <a:r>
              <a:rPr lang="ru-RU" altLang="uk-UA" sz="2600" dirty="0" err="1">
                <a:solidFill>
                  <a:schemeClr val="bg1"/>
                </a:solidFill>
              </a:rPr>
              <a:t>спадкоємець</a:t>
            </a:r>
            <a:r>
              <a:rPr lang="ru-RU" altLang="uk-UA" sz="2600" dirty="0">
                <a:solidFill>
                  <a:schemeClr val="bg1"/>
                </a:solidFill>
              </a:rPr>
              <a:t>, сам </a:t>
            </a:r>
            <a:r>
              <a:rPr lang="ru-RU" altLang="uk-UA" sz="2600" dirty="0" err="1">
                <a:solidFill>
                  <a:schemeClr val="bg1"/>
                </a:solidFill>
              </a:rPr>
              <a:t>примусив</a:t>
            </a:r>
            <a:r>
              <a:rPr lang="ru-RU" altLang="uk-UA" sz="2600" dirty="0">
                <a:solidFill>
                  <a:schemeClr val="bg1"/>
                </a:solidFill>
              </a:rPr>
              <a:t> </a:t>
            </a:r>
            <a:r>
              <a:rPr lang="ru-RU" altLang="uk-UA" sz="2600" dirty="0" err="1">
                <a:solidFill>
                  <a:schemeClr val="bg1"/>
                </a:solidFill>
              </a:rPr>
              <a:t>відповідні</a:t>
            </a:r>
            <a:r>
              <a:rPr lang="ru-RU" altLang="uk-UA" sz="2600" dirty="0">
                <a:solidFill>
                  <a:schemeClr val="bg1"/>
                </a:solidFill>
              </a:rPr>
              <a:t> </a:t>
            </a:r>
            <a:r>
              <a:rPr lang="ru-RU" altLang="uk-UA" sz="2600" dirty="0" err="1">
                <a:solidFill>
                  <a:schemeClr val="bg1"/>
                </a:solidFill>
              </a:rPr>
              <a:t>органи</a:t>
            </a:r>
            <a:r>
              <a:rPr lang="ru-RU" altLang="uk-UA" sz="2600" dirty="0">
                <a:solidFill>
                  <a:schemeClr val="bg1"/>
                </a:solidFill>
              </a:rPr>
              <a:t> для </a:t>
            </a:r>
            <a:r>
              <a:rPr lang="ru-RU" altLang="uk-UA" sz="2600" dirty="0" err="1">
                <a:solidFill>
                  <a:schemeClr val="bg1"/>
                </a:solidFill>
              </a:rPr>
              <a:t>набуття</a:t>
            </a:r>
            <a:r>
              <a:rPr lang="ru-RU" altLang="uk-UA" sz="2600" dirty="0">
                <a:solidFill>
                  <a:schemeClr val="bg1"/>
                </a:solidFill>
              </a:rPr>
              <a:t> права на </a:t>
            </a:r>
            <a:r>
              <a:rPr lang="ru-RU" altLang="uk-UA" sz="2600" dirty="0" err="1">
                <a:solidFill>
                  <a:schemeClr val="bg1"/>
                </a:solidFill>
              </a:rPr>
              <a:t>компенсацію</a:t>
            </a:r>
            <a:r>
              <a:rPr lang="ru-RU" altLang="uk-UA" sz="2600" dirty="0">
                <a:solidFill>
                  <a:schemeClr val="bg1"/>
                </a:solidFill>
              </a:rPr>
              <a:t> за </a:t>
            </a:r>
            <a:r>
              <a:rPr lang="ru-RU" altLang="uk-UA" sz="2600" dirty="0" err="1">
                <a:solidFill>
                  <a:schemeClr val="bg1"/>
                </a:solidFill>
              </a:rPr>
              <a:t>допомогою</a:t>
            </a:r>
            <a:r>
              <a:rPr lang="ru-RU" altLang="uk-UA" sz="2600" dirty="0">
                <a:solidFill>
                  <a:schemeClr val="bg1"/>
                </a:solidFill>
              </a:rPr>
              <a:t> судового </a:t>
            </a:r>
            <a:r>
              <a:rPr lang="ru-RU" altLang="uk-UA" sz="2600" dirty="0" err="1">
                <a:solidFill>
                  <a:schemeClr val="bg1"/>
                </a:solidFill>
              </a:rPr>
              <a:t>рішення</a:t>
            </a:r>
            <a:r>
              <a:rPr lang="ru-RU" altLang="uk-UA" sz="2600" dirty="0">
                <a:solidFill>
                  <a:schemeClr val="bg1"/>
                </a:solidFill>
              </a:rPr>
              <a:t>.</a:t>
            </a:r>
            <a:endParaRPr lang="uk-UA" altLang="uk-UA" sz="2600" dirty="0">
              <a:solidFill>
                <a:schemeClr val="bg1"/>
              </a:solidFill>
            </a:endParaRP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5"/>
                </a:solidFill>
                <a:latin typeface="Arial" panose="020B0604020202020204" pitchFamily="34" charset="0"/>
              </a:rPr>
              <a:t>Реквізиція</a:t>
            </a:r>
            <a:r>
              <a:rPr lang="ru-RU" altLang="uk-UA" sz="2400" dirty="0">
                <a:solidFill>
                  <a:schemeClr val="accent5"/>
                </a:solidFill>
                <a:latin typeface="Arial" panose="020B0604020202020204" pitchFamily="34" charset="0"/>
              </a:rPr>
              <a:t> </a:t>
            </a:r>
          </a:p>
          <a:p>
            <a:pPr algn="ctr" defTabSz="914400" eaLnBrk="1" hangingPunct="1">
              <a:lnSpc>
                <a:spcPct val="100000"/>
              </a:lnSpc>
              <a:spcBef>
                <a:spcPct val="0"/>
              </a:spcBef>
              <a:buFontTx/>
              <a:buNone/>
            </a:pPr>
            <a:r>
              <a:rPr lang="ru-RU" altLang="uk-UA" sz="2400" b="1" dirty="0">
                <a:solidFill>
                  <a:srgbClr val="00B0F0"/>
                </a:solidFill>
              </a:rPr>
              <a:t>Постанова КЦС ВС </a:t>
            </a:r>
            <a:r>
              <a:rPr lang="ru-RU" altLang="uk-UA" sz="2400" b="1" dirty="0" err="1">
                <a:solidFill>
                  <a:srgbClr val="00B0F0"/>
                </a:solidFill>
              </a:rPr>
              <a:t>від</a:t>
            </a:r>
            <a:r>
              <a:rPr lang="ru-RU" altLang="uk-UA" sz="2400" b="1" dirty="0">
                <a:solidFill>
                  <a:srgbClr val="00B0F0"/>
                </a:solidFill>
              </a:rPr>
              <a:t> 08.08.2018 у </a:t>
            </a:r>
            <a:r>
              <a:rPr lang="ru-RU" altLang="uk-UA" sz="2400" b="1" dirty="0" err="1">
                <a:solidFill>
                  <a:srgbClr val="00B0F0"/>
                </a:solidFill>
              </a:rPr>
              <a:t>справі</a:t>
            </a:r>
            <a:r>
              <a:rPr lang="ru-RU" altLang="uk-UA" sz="2400" b="1" dirty="0">
                <a:solidFill>
                  <a:srgbClr val="00B0F0"/>
                </a:solidFill>
              </a:rPr>
              <a:t> № 284/276/16-ц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644525" y="2025650"/>
            <a:ext cx="9629775" cy="4339055"/>
          </a:xfrm>
        </p:spPr>
        <p:txBody>
          <a:bodyPr anchor="b"/>
          <a:lstStyle/>
          <a:p>
            <a:br>
              <a:rPr lang="uk-UA" altLang="uk-UA" sz="2600" dirty="0">
                <a:solidFill>
                  <a:schemeClr val="bg1"/>
                </a:solidFill>
                <a:latin typeface="Roboto Condensed Light" panose="02000000000000000000" pitchFamily="2" charset="0"/>
              </a:rPr>
            </a:br>
            <a:r>
              <a:rPr lang="ru-RU" altLang="uk-UA" sz="2400" dirty="0">
                <a:solidFill>
                  <a:schemeClr val="bg1"/>
                </a:solidFill>
              </a:rPr>
              <a:t>Реквізиція </a:t>
            </a:r>
            <a:r>
              <a:rPr lang="ru-RU" altLang="uk-UA" sz="2400" dirty="0" err="1">
                <a:solidFill>
                  <a:schemeClr val="bg1"/>
                </a:solidFill>
              </a:rPr>
              <a:t>застосовується</a:t>
            </a:r>
            <a:r>
              <a:rPr lang="ru-RU" altLang="uk-UA" sz="2400" dirty="0">
                <a:solidFill>
                  <a:schemeClr val="bg1"/>
                </a:solidFill>
              </a:rPr>
              <a:t> за </a:t>
            </a:r>
            <a:r>
              <a:rPr lang="ru-RU" altLang="uk-UA" sz="2400" dirty="0" err="1">
                <a:solidFill>
                  <a:schemeClr val="bg1"/>
                </a:solidFill>
              </a:rPr>
              <a:t>надзвичайних</a:t>
            </a:r>
            <a:r>
              <a:rPr lang="ru-RU" altLang="uk-UA" sz="2400" dirty="0">
                <a:solidFill>
                  <a:schemeClr val="bg1"/>
                </a:solidFill>
              </a:rPr>
              <a:t> </a:t>
            </a:r>
            <a:r>
              <a:rPr lang="ru-RU" altLang="uk-UA" sz="2400" dirty="0" err="1">
                <a:solidFill>
                  <a:schemeClr val="bg1"/>
                </a:solidFill>
              </a:rPr>
              <a:t>обставин</a:t>
            </a:r>
            <a:r>
              <a:rPr lang="ru-RU" altLang="uk-UA" sz="2400" dirty="0">
                <a:solidFill>
                  <a:schemeClr val="bg1"/>
                </a:solidFill>
              </a:rPr>
              <a:t>, </a:t>
            </a:r>
            <a:r>
              <a:rPr lang="ru-RU" altLang="uk-UA" sz="2400" dirty="0" err="1">
                <a:solidFill>
                  <a:schemeClr val="bg1"/>
                </a:solidFill>
              </a:rPr>
              <a:t>які</a:t>
            </a:r>
            <a:r>
              <a:rPr lang="ru-RU" altLang="uk-UA" sz="2400" dirty="0">
                <a:solidFill>
                  <a:schemeClr val="bg1"/>
                </a:solidFill>
              </a:rPr>
              <a:t> </a:t>
            </a:r>
            <a:r>
              <a:rPr lang="ru-RU" altLang="uk-UA" sz="2400" dirty="0" err="1">
                <a:solidFill>
                  <a:schemeClr val="bg1"/>
                </a:solidFill>
              </a:rPr>
              <a:t>вимагають</a:t>
            </a:r>
            <a:r>
              <a:rPr lang="ru-RU" altLang="uk-UA" sz="2400" dirty="0">
                <a:solidFill>
                  <a:schemeClr val="bg1"/>
                </a:solidFill>
              </a:rPr>
              <a:t> </a:t>
            </a:r>
            <a:r>
              <a:rPr lang="ru-RU" altLang="uk-UA" sz="2400" dirty="0" err="1">
                <a:solidFill>
                  <a:schemeClr val="bg1"/>
                </a:solidFill>
              </a:rPr>
              <a:t>негайних</a:t>
            </a:r>
            <a:r>
              <a:rPr lang="ru-RU" altLang="uk-UA" sz="2400" dirty="0">
                <a:solidFill>
                  <a:schemeClr val="bg1"/>
                </a:solidFill>
              </a:rPr>
              <a:t> </a:t>
            </a:r>
            <a:r>
              <a:rPr lang="ru-RU" altLang="uk-UA" sz="2400" dirty="0" err="1">
                <a:solidFill>
                  <a:schemeClr val="bg1"/>
                </a:solidFill>
              </a:rPr>
              <a:t>дій</a:t>
            </a:r>
            <a:r>
              <a:rPr lang="ru-RU" altLang="uk-UA" sz="2400" dirty="0">
                <a:solidFill>
                  <a:schemeClr val="bg1"/>
                </a:solidFill>
              </a:rPr>
              <a:t>, вона </a:t>
            </a:r>
            <a:r>
              <a:rPr lang="ru-RU" altLang="uk-UA" sz="2400" dirty="0" err="1">
                <a:solidFill>
                  <a:schemeClr val="bg1"/>
                </a:solidFill>
              </a:rPr>
              <a:t>провадиться</a:t>
            </a:r>
            <a:r>
              <a:rPr lang="ru-RU" altLang="uk-UA" sz="2400" dirty="0">
                <a:solidFill>
                  <a:schemeClr val="bg1"/>
                </a:solidFill>
              </a:rPr>
              <a:t> в </a:t>
            </a:r>
            <a:r>
              <a:rPr lang="ru-RU" altLang="uk-UA" sz="2400" dirty="0" err="1">
                <a:solidFill>
                  <a:schemeClr val="bg1"/>
                </a:solidFill>
              </a:rPr>
              <a:t>позасудовому</a:t>
            </a:r>
            <a:r>
              <a:rPr lang="ru-RU" altLang="uk-UA" sz="2400" dirty="0">
                <a:solidFill>
                  <a:schemeClr val="bg1"/>
                </a:solidFill>
              </a:rPr>
              <a:t> (</a:t>
            </a:r>
            <a:r>
              <a:rPr lang="ru-RU" altLang="uk-UA" sz="2400" dirty="0" err="1">
                <a:solidFill>
                  <a:schemeClr val="bg1"/>
                </a:solidFill>
              </a:rPr>
              <a:t>адміністративному</a:t>
            </a:r>
            <a:r>
              <a:rPr lang="ru-RU" altLang="uk-UA" sz="2400" dirty="0">
                <a:solidFill>
                  <a:schemeClr val="bg1"/>
                </a:solidFill>
              </a:rPr>
              <a:t>) порядку за </a:t>
            </a:r>
            <a:r>
              <a:rPr lang="ru-RU" altLang="uk-UA" sz="2400" dirty="0" err="1">
                <a:solidFill>
                  <a:schemeClr val="bg1"/>
                </a:solidFill>
              </a:rPr>
              <a:t>рішенням</a:t>
            </a:r>
            <a:r>
              <a:rPr lang="ru-RU" altLang="uk-UA" sz="2400" dirty="0">
                <a:solidFill>
                  <a:schemeClr val="bg1"/>
                </a:solidFill>
              </a:rPr>
              <a:t> </a:t>
            </a:r>
            <a:r>
              <a:rPr lang="ru-RU" altLang="uk-UA" sz="2400" dirty="0" err="1">
                <a:solidFill>
                  <a:schemeClr val="bg1"/>
                </a:solidFill>
              </a:rPr>
              <a:t>органів</a:t>
            </a:r>
            <a:r>
              <a:rPr lang="ru-RU" altLang="uk-UA" sz="2400" dirty="0">
                <a:solidFill>
                  <a:schemeClr val="bg1"/>
                </a:solidFill>
              </a:rPr>
              <a:t> </a:t>
            </a:r>
            <a:r>
              <a:rPr lang="ru-RU" altLang="uk-UA" sz="2400" dirty="0" err="1">
                <a:solidFill>
                  <a:schemeClr val="bg1"/>
                </a:solidFill>
              </a:rPr>
              <a:t>державної</a:t>
            </a:r>
            <a:r>
              <a:rPr lang="ru-RU" altLang="uk-UA" sz="2400" dirty="0">
                <a:solidFill>
                  <a:schemeClr val="bg1"/>
                </a:solidFill>
              </a:rPr>
              <a:t> </a:t>
            </a:r>
            <a:r>
              <a:rPr lang="ru-RU" altLang="uk-UA" sz="2400" dirty="0" err="1">
                <a:solidFill>
                  <a:schemeClr val="bg1"/>
                </a:solidFill>
              </a:rPr>
              <a:t>влади</a:t>
            </a:r>
            <a:r>
              <a:rPr lang="ru-RU" altLang="uk-UA" sz="2400" dirty="0">
                <a:solidFill>
                  <a:schemeClr val="bg1"/>
                </a:solidFill>
              </a:rPr>
              <a:t>. </a:t>
            </a:r>
            <a:br>
              <a:rPr lang="ru-RU" altLang="uk-UA" sz="2400" dirty="0">
                <a:solidFill>
                  <a:schemeClr val="bg1"/>
                </a:solidFill>
              </a:rPr>
            </a:br>
            <a:br>
              <a:rPr lang="ru-RU" altLang="uk-UA" sz="2400" dirty="0">
                <a:solidFill>
                  <a:schemeClr val="bg1"/>
                </a:solidFill>
              </a:rPr>
            </a:br>
            <a:r>
              <a:rPr lang="ru-RU" altLang="uk-UA" sz="2400" dirty="0" err="1">
                <a:solidFill>
                  <a:schemeClr val="bg1"/>
                </a:solidFill>
              </a:rPr>
              <a:t>Адміністративний</a:t>
            </a:r>
            <a:r>
              <a:rPr lang="ru-RU" altLang="uk-UA" sz="2400" dirty="0">
                <a:solidFill>
                  <a:schemeClr val="bg1"/>
                </a:solidFill>
              </a:rPr>
              <a:t> порядок </a:t>
            </a:r>
            <a:r>
              <a:rPr lang="ru-RU" altLang="uk-UA" sz="2400" dirty="0" err="1">
                <a:solidFill>
                  <a:schemeClr val="bg1"/>
                </a:solidFill>
              </a:rPr>
              <a:t>реквізиції</a:t>
            </a:r>
            <a:r>
              <a:rPr lang="ru-RU" altLang="uk-UA" sz="2400" dirty="0">
                <a:solidFill>
                  <a:schemeClr val="bg1"/>
                </a:solidFill>
              </a:rPr>
              <a:t> майна у </a:t>
            </a:r>
            <a:r>
              <a:rPr lang="ru-RU" altLang="uk-UA" sz="2400" dirty="0" err="1">
                <a:solidFill>
                  <a:schemeClr val="bg1"/>
                </a:solidFill>
              </a:rPr>
              <a:t>власника</a:t>
            </a:r>
            <a:r>
              <a:rPr lang="ru-RU" altLang="uk-UA" sz="2400" dirty="0">
                <a:solidFill>
                  <a:schemeClr val="bg1"/>
                </a:solidFill>
              </a:rPr>
              <a:t> </a:t>
            </a:r>
            <a:r>
              <a:rPr lang="ru-RU" altLang="uk-UA" sz="2400" dirty="0" err="1">
                <a:solidFill>
                  <a:schemeClr val="bg1"/>
                </a:solidFill>
              </a:rPr>
              <a:t>обумовлений</a:t>
            </a:r>
            <a:r>
              <a:rPr lang="ru-RU" altLang="uk-UA" sz="2400" dirty="0">
                <a:solidFill>
                  <a:schemeClr val="bg1"/>
                </a:solidFill>
              </a:rPr>
              <a:t> </a:t>
            </a:r>
            <a:r>
              <a:rPr lang="ru-RU" altLang="uk-UA" sz="2400" dirty="0" err="1">
                <a:solidFill>
                  <a:schemeClr val="bg1"/>
                </a:solidFill>
              </a:rPr>
              <a:t>необхідністю</a:t>
            </a:r>
            <a:r>
              <a:rPr lang="ru-RU" altLang="uk-UA" sz="2400" dirty="0">
                <a:solidFill>
                  <a:schemeClr val="bg1"/>
                </a:solidFill>
              </a:rPr>
              <a:t> </a:t>
            </a:r>
            <a:r>
              <a:rPr lang="ru-RU" altLang="uk-UA" sz="2400" dirty="0" err="1">
                <a:solidFill>
                  <a:schemeClr val="bg1"/>
                </a:solidFill>
              </a:rPr>
              <a:t>швидкої</a:t>
            </a:r>
            <a:r>
              <a:rPr lang="ru-RU" altLang="uk-UA" sz="2400" dirty="0">
                <a:solidFill>
                  <a:schemeClr val="bg1"/>
                </a:solidFill>
              </a:rPr>
              <a:t> </a:t>
            </a:r>
            <a:r>
              <a:rPr lang="ru-RU" altLang="uk-UA" sz="2400" dirty="0" err="1">
                <a:solidFill>
                  <a:schemeClr val="bg1"/>
                </a:solidFill>
              </a:rPr>
              <a:t>реакції</a:t>
            </a:r>
            <a:r>
              <a:rPr lang="ru-RU" altLang="uk-UA" sz="2400" dirty="0">
                <a:solidFill>
                  <a:schemeClr val="bg1"/>
                </a:solidFill>
              </a:rPr>
              <a:t> </a:t>
            </a:r>
            <a:r>
              <a:rPr lang="ru-RU" altLang="uk-UA" sz="2400" dirty="0" err="1">
                <a:solidFill>
                  <a:schemeClr val="bg1"/>
                </a:solidFill>
              </a:rPr>
              <a:t>від</a:t>
            </a:r>
            <a:r>
              <a:rPr lang="ru-RU" altLang="uk-UA" sz="2400" dirty="0">
                <a:solidFill>
                  <a:schemeClr val="bg1"/>
                </a:solidFill>
              </a:rPr>
              <a:t> </a:t>
            </a:r>
            <a:r>
              <a:rPr lang="ru-RU" altLang="uk-UA" sz="2400" dirty="0" err="1">
                <a:solidFill>
                  <a:schemeClr val="bg1"/>
                </a:solidFill>
              </a:rPr>
              <a:t>органів</a:t>
            </a:r>
            <a:r>
              <a:rPr lang="ru-RU" altLang="uk-UA" sz="2400" dirty="0">
                <a:solidFill>
                  <a:schemeClr val="bg1"/>
                </a:solidFill>
              </a:rPr>
              <a:t> </a:t>
            </a:r>
            <a:r>
              <a:rPr lang="ru-RU" altLang="uk-UA" sz="2400" dirty="0" err="1">
                <a:solidFill>
                  <a:schemeClr val="bg1"/>
                </a:solidFill>
              </a:rPr>
              <a:t>державної</a:t>
            </a:r>
            <a:r>
              <a:rPr lang="ru-RU" altLang="uk-UA" sz="2400" dirty="0">
                <a:solidFill>
                  <a:schemeClr val="bg1"/>
                </a:solidFill>
              </a:rPr>
              <a:t> </a:t>
            </a:r>
            <a:r>
              <a:rPr lang="ru-RU" altLang="uk-UA" sz="2400" dirty="0" err="1">
                <a:solidFill>
                  <a:schemeClr val="bg1"/>
                </a:solidFill>
              </a:rPr>
              <a:t>влади</a:t>
            </a:r>
            <a:r>
              <a:rPr lang="ru-RU" altLang="uk-UA" sz="2400" dirty="0">
                <a:solidFill>
                  <a:schemeClr val="bg1"/>
                </a:solidFill>
              </a:rPr>
              <a:t> на </a:t>
            </a:r>
            <a:r>
              <a:rPr lang="ru-RU" altLang="uk-UA" sz="2400" dirty="0" err="1">
                <a:solidFill>
                  <a:schemeClr val="bg1"/>
                </a:solidFill>
              </a:rPr>
              <a:t>надзвичайні</a:t>
            </a:r>
            <a:r>
              <a:rPr lang="ru-RU" altLang="uk-UA" sz="2400" dirty="0">
                <a:solidFill>
                  <a:schemeClr val="bg1"/>
                </a:solidFill>
              </a:rPr>
              <a:t> </a:t>
            </a:r>
            <a:r>
              <a:rPr lang="ru-RU" altLang="uk-UA" sz="2400" dirty="0" err="1">
                <a:solidFill>
                  <a:schemeClr val="bg1"/>
                </a:solidFill>
              </a:rPr>
              <a:t>обставини</a:t>
            </a:r>
            <a:r>
              <a:rPr lang="ru-RU" altLang="uk-UA" sz="2400" dirty="0">
                <a:solidFill>
                  <a:schemeClr val="bg1"/>
                </a:solidFill>
              </a:rPr>
              <a:t>. </a:t>
            </a:r>
            <a:br>
              <a:rPr lang="ru-RU" altLang="uk-UA" sz="2400" dirty="0">
                <a:solidFill>
                  <a:schemeClr val="bg1"/>
                </a:solidFill>
              </a:rPr>
            </a:br>
            <a:br>
              <a:rPr lang="ru-RU" altLang="uk-UA" sz="2400" dirty="0">
                <a:solidFill>
                  <a:schemeClr val="bg1"/>
                </a:solidFill>
              </a:rPr>
            </a:br>
            <a:r>
              <a:rPr lang="ru-RU" altLang="uk-UA" sz="2400" dirty="0" err="1">
                <a:solidFill>
                  <a:srgbClr val="00FF00"/>
                </a:solidFill>
              </a:rPr>
              <a:t>Норми</a:t>
            </a:r>
            <a:r>
              <a:rPr lang="ru-RU" altLang="uk-UA" sz="2400" dirty="0">
                <a:solidFill>
                  <a:srgbClr val="00FF00"/>
                </a:solidFill>
              </a:rPr>
              <a:t>, </a:t>
            </a:r>
            <a:r>
              <a:rPr lang="ru-RU" altLang="uk-UA" sz="2400" dirty="0" err="1">
                <a:solidFill>
                  <a:srgbClr val="00FF00"/>
                </a:solidFill>
              </a:rPr>
              <a:t>що</a:t>
            </a:r>
            <a:r>
              <a:rPr lang="ru-RU" altLang="uk-UA" sz="2400" dirty="0">
                <a:solidFill>
                  <a:srgbClr val="00FF00"/>
                </a:solidFill>
              </a:rPr>
              <a:t> </a:t>
            </a:r>
            <a:r>
              <a:rPr lang="ru-RU" altLang="uk-UA" sz="2400" dirty="0" err="1">
                <a:solidFill>
                  <a:srgbClr val="00FF00"/>
                </a:solidFill>
              </a:rPr>
              <a:t>регулюють</a:t>
            </a:r>
            <a:r>
              <a:rPr lang="ru-RU" altLang="uk-UA" sz="2400" dirty="0">
                <a:solidFill>
                  <a:srgbClr val="00FF00"/>
                </a:solidFill>
              </a:rPr>
              <a:t> </a:t>
            </a:r>
            <a:r>
              <a:rPr lang="ru-RU" altLang="uk-UA" sz="2400" dirty="0" err="1">
                <a:solidFill>
                  <a:srgbClr val="00FF00"/>
                </a:solidFill>
              </a:rPr>
              <a:t>реквізицію</a:t>
            </a:r>
            <a:r>
              <a:rPr lang="ru-RU" altLang="uk-UA" sz="2400" dirty="0">
                <a:solidFill>
                  <a:srgbClr val="00FF00"/>
                </a:solidFill>
              </a:rPr>
              <a:t>, </a:t>
            </a:r>
            <a:r>
              <a:rPr lang="ru-RU" altLang="uk-UA" sz="2400" dirty="0" err="1">
                <a:solidFill>
                  <a:srgbClr val="00FF00"/>
                </a:solidFill>
              </a:rPr>
              <a:t>спрямовані</a:t>
            </a:r>
            <a:r>
              <a:rPr lang="ru-RU" altLang="uk-UA" sz="2400" dirty="0">
                <a:solidFill>
                  <a:srgbClr val="00FF00"/>
                </a:solidFill>
              </a:rPr>
              <a:t> на </a:t>
            </a:r>
            <a:r>
              <a:rPr lang="ru-RU" altLang="uk-UA" sz="2400" dirty="0" err="1">
                <a:solidFill>
                  <a:srgbClr val="00FF00"/>
                </a:solidFill>
              </a:rPr>
              <a:t>вирішення</a:t>
            </a:r>
            <a:r>
              <a:rPr lang="ru-RU" altLang="uk-UA" sz="2400" dirty="0">
                <a:solidFill>
                  <a:srgbClr val="00FF00"/>
                </a:solidFill>
              </a:rPr>
              <a:t> </a:t>
            </a:r>
            <a:r>
              <a:rPr lang="ru-RU" altLang="uk-UA" sz="2400" dirty="0" err="1">
                <a:solidFill>
                  <a:srgbClr val="00FF00"/>
                </a:solidFill>
              </a:rPr>
              <a:t>колізії</a:t>
            </a:r>
            <a:r>
              <a:rPr lang="ru-RU" altLang="uk-UA" sz="2400" dirty="0">
                <a:solidFill>
                  <a:srgbClr val="00FF00"/>
                </a:solidFill>
              </a:rPr>
              <a:t> </a:t>
            </a:r>
            <a:r>
              <a:rPr lang="ru-RU" altLang="uk-UA" sz="2400" dirty="0" err="1">
                <a:solidFill>
                  <a:srgbClr val="00FF00"/>
                </a:solidFill>
              </a:rPr>
              <a:t>публічного</a:t>
            </a:r>
            <a:r>
              <a:rPr lang="ru-RU" altLang="uk-UA" sz="2400" dirty="0">
                <a:solidFill>
                  <a:srgbClr val="00FF00"/>
                </a:solidFill>
              </a:rPr>
              <a:t> </a:t>
            </a:r>
            <a:r>
              <a:rPr lang="ru-RU" altLang="uk-UA" sz="2400" dirty="0" err="1">
                <a:solidFill>
                  <a:srgbClr val="00FF00"/>
                </a:solidFill>
              </a:rPr>
              <a:t>інтересу</a:t>
            </a:r>
            <a:r>
              <a:rPr lang="ru-RU" altLang="uk-UA" sz="2400" dirty="0">
                <a:solidFill>
                  <a:srgbClr val="00FF00"/>
                </a:solidFill>
              </a:rPr>
              <a:t> та </a:t>
            </a:r>
            <a:r>
              <a:rPr lang="ru-RU" altLang="uk-UA" sz="2400" dirty="0" err="1">
                <a:solidFill>
                  <a:srgbClr val="00FF00"/>
                </a:solidFill>
              </a:rPr>
              <a:t>цивільного</a:t>
            </a:r>
            <a:r>
              <a:rPr lang="ru-RU" altLang="uk-UA" sz="2400" dirty="0">
                <a:solidFill>
                  <a:srgbClr val="00FF00"/>
                </a:solidFill>
              </a:rPr>
              <a:t> права </a:t>
            </a:r>
            <a:r>
              <a:rPr lang="ru-RU" altLang="uk-UA" sz="2400" dirty="0">
                <a:solidFill>
                  <a:schemeClr val="bg1"/>
                </a:solidFill>
              </a:rPr>
              <a:t>(</a:t>
            </a:r>
            <a:r>
              <a:rPr lang="ru-RU" altLang="uk-UA" sz="2400" dirty="0" err="1">
                <a:solidFill>
                  <a:schemeClr val="bg1"/>
                </a:solidFill>
              </a:rPr>
              <a:t>зокрема</a:t>
            </a:r>
            <a:r>
              <a:rPr lang="ru-RU" altLang="uk-UA" sz="2400" dirty="0">
                <a:solidFill>
                  <a:schemeClr val="bg1"/>
                </a:solidFill>
              </a:rPr>
              <a:t>, права </a:t>
            </a:r>
            <a:r>
              <a:rPr lang="ru-RU" altLang="uk-UA" sz="2400" dirty="0" err="1">
                <a:solidFill>
                  <a:schemeClr val="bg1"/>
                </a:solidFill>
              </a:rPr>
              <a:t>власності</a:t>
            </a:r>
            <a:r>
              <a:rPr lang="ru-RU" altLang="uk-UA" sz="2400" dirty="0">
                <a:solidFill>
                  <a:schemeClr val="bg1"/>
                </a:solidFill>
              </a:rPr>
              <a:t>, </a:t>
            </a:r>
            <a:r>
              <a:rPr lang="ru-RU" altLang="uk-UA" sz="2400" dirty="0" err="1">
                <a:solidFill>
                  <a:schemeClr val="bg1"/>
                </a:solidFill>
              </a:rPr>
              <a:t>інших</a:t>
            </a:r>
            <a:r>
              <a:rPr lang="ru-RU" altLang="uk-UA" sz="2400" dirty="0">
                <a:solidFill>
                  <a:schemeClr val="bg1"/>
                </a:solidFill>
              </a:rPr>
              <a:t> </a:t>
            </a:r>
            <a:r>
              <a:rPr lang="ru-RU" altLang="uk-UA" sz="2400" dirty="0" err="1">
                <a:solidFill>
                  <a:schemeClr val="bg1"/>
                </a:solidFill>
              </a:rPr>
              <a:t>цивільних</a:t>
            </a:r>
            <a:r>
              <a:rPr lang="ru-RU" altLang="uk-UA" sz="2400" dirty="0">
                <a:solidFill>
                  <a:schemeClr val="bg1"/>
                </a:solidFill>
              </a:rPr>
              <a:t> прав), </a:t>
            </a:r>
            <a:r>
              <a:rPr lang="ru-RU" altLang="uk-UA" sz="2400" dirty="0" err="1">
                <a:solidFill>
                  <a:schemeClr val="bg1"/>
                </a:solidFill>
              </a:rPr>
              <a:t>розв`язання</a:t>
            </a:r>
            <a:r>
              <a:rPr lang="ru-RU" altLang="uk-UA" sz="2400" dirty="0">
                <a:solidFill>
                  <a:schemeClr val="bg1"/>
                </a:solidFill>
              </a:rPr>
              <a:t> </a:t>
            </a:r>
            <a:r>
              <a:rPr lang="ru-RU" altLang="uk-UA" sz="2400" dirty="0" err="1">
                <a:solidFill>
                  <a:schemeClr val="bg1"/>
                </a:solidFill>
              </a:rPr>
              <a:t>якої</a:t>
            </a:r>
            <a:r>
              <a:rPr lang="ru-RU" altLang="uk-UA" sz="2400" dirty="0">
                <a:solidFill>
                  <a:schemeClr val="bg1"/>
                </a:solidFill>
              </a:rPr>
              <a:t> </a:t>
            </a:r>
            <a:r>
              <a:rPr lang="ru-RU" altLang="uk-UA" sz="2400" dirty="0" err="1">
                <a:solidFill>
                  <a:schemeClr val="bg1"/>
                </a:solidFill>
              </a:rPr>
              <a:t>відбувається</a:t>
            </a:r>
            <a:r>
              <a:rPr lang="ru-RU" altLang="uk-UA" sz="2400" dirty="0">
                <a:solidFill>
                  <a:schemeClr val="bg1"/>
                </a:solidFill>
              </a:rPr>
              <a:t> на </a:t>
            </a:r>
            <a:r>
              <a:rPr lang="ru-RU" altLang="uk-UA" sz="2400" dirty="0" err="1">
                <a:solidFill>
                  <a:schemeClr val="bg1"/>
                </a:solidFill>
              </a:rPr>
              <a:t>користь</a:t>
            </a:r>
            <a:r>
              <a:rPr lang="ru-RU" altLang="uk-UA" sz="2400" dirty="0">
                <a:solidFill>
                  <a:schemeClr val="bg1"/>
                </a:solidFill>
              </a:rPr>
              <a:t> </a:t>
            </a:r>
            <a:r>
              <a:rPr lang="ru-RU" altLang="uk-UA" sz="2400" dirty="0" err="1">
                <a:solidFill>
                  <a:schemeClr val="bg1"/>
                </a:solidFill>
              </a:rPr>
              <a:t>публічного</a:t>
            </a:r>
            <a:r>
              <a:rPr lang="ru-RU" altLang="uk-UA" sz="2400" dirty="0">
                <a:solidFill>
                  <a:schemeClr val="bg1"/>
                </a:solidFill>
              </a:rPr>
              <a:t> </a:t>
            </a:r>
            <a:r>
              <a:rPr lang="ru-RU" altLang="uk-UA" sz="2400" dirty="0" err="1">
                <a:solidFill>
                  <a:schemeClr val="bg1"/>
                </a:solidFill>
              </a:rPr>
              <a:t>інтересу</a:t>
            </a:r>
            <a:r>
              <a:rPr lang="ru-RU" altLang="uk-UA" sz="2400" dirty="0">
                <a:solidFill>
                  <a:schemeClr val="bg1"/>
                </a:solidFill>
              </a:rPr>
              <a:t>.</a:t>
            </a:r>
            <a:endParaRPr lang="uk-UA" altLang="uk-UA" sz="2600" dirty="0">
              <a:solidFill>
                <a:schemeClr val="bg1"/>
              </a:solidFill>
            </a:endParaRP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5"/>
                </a:solidFill>
                <a:latin typeface="Arial" panose="020B0604020202020204" pitchFamily="34" charset="0"/>
              </a:rPr>
              <a:t>Реквізиція</a:t>
            </a:r>
            <a:r>
              <a:rPr lang="ru-RU" altLang="uk-UA" sz="2400" dirty="0">
                <a:solidFill>
                  <a:schemeClr val="accent5"/>
                </a:solidFill>
                <a:latin typeface="Arial" panose="020B0604020202020204" pitchFamily="34" charset="0"/>
              </a:rPr>
              <a:t> </a:t>
            </a:r>
          </a:p>
          <a:p>
            <a:pPr algn="ctr" defTabSz="914400" eaLnBrk="1" hangingPunct="1">
              <a:lnSpc>
                <a:spcPct val="100000"/>
              </a:lnSpc>
              <a:spcBef>
                <a:spcPct val="0"/>
              </a:spcBef>
              <a:buFontTx/>
              <a:buNone/>
            </a:pPr>
            <a:r>
              <a:rPr lang="ru-RU" altLang="uk-UA" sz="2400" b="1" dirty="0">
                <a:solidFill>
                  <a:srgbClr val="00B0F0"/>
                </a:solidFill>
              </a:rPr>
              <a:t>Постанова КЦС </a:t>
            </a:r>
            <a:r>
              <a:rPr lang="ru-RU" altLang="uk-UA" sz="2400" b="1" dirty="0" err="1">
                <a:solidFill>
                  <a:srgbClr val="00B0F0"/>
                </a:solidFill>
              </a:rPr>
              <a:t>від</a:t>
            </a:r>
            <a:r>
              <a:rPr lang="ru-RU" altLang="uk-UA" sz="2400" b="1" dirty="0">
                <a:solidFill>
                  <a:srgbClr val="00B0F0"/>
                </a:solidFill>
              </a:rPr>
              <a:t> 13.09.2023 в </a:t>
            </a:r>
            <a:r>
              <a:rPr lang="ru-RU" altLang="uk-UA" sz="2400" b="1" dirty="0" err="1">
                <a:solidFill>
                  <a:srgbClr val="00B0F0"/>
                </a:solidFill>
              </a:rPr>
              <a:t>справі</a:t>
            </a:r>
            <a:r>
              <a:rPr lang="ru-RU" altLang="uk-UA" sz="2400" b="1" dirty="0">
                <a:solidFill>
                  <a:srgbClr val="00B0F0"/>
                </a:solidFill>
              </a:rPr>
              <a:t> № 707/1298/22</a:t>
            </a:r>
          </a:p>
        </p:txBody>
      </p:sp>
    </p:spTree>
    <p:extLst>
      <p:ext uri="{BB962C8B-B14F-4D97-AF65-F5344CB8AC3E}">
        <p14:creationId xmlns:p14="http://schemas.microsoft.com/office/powerpoint/2010/main" val="69133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728746" y="2307807"/>
            <a:ext cx="9629775" cy="4339055"/>
          </a:xfrm>
        </p:spPr>
        <p:txBody>
          <a:bodyPr anchor="b"/>
          <a:lstStyle/>
          <a:p>
            <a:r>
              <a:rPr lang="ru-RU" altLang="uk-UA" sz="2400" dirty="0">
                <a:solidFill>
                  <a:schemeClr val="bg1"/>
                </a:solidFill>
              </a:rPr>
              <a:t>Залежно </a:t>
            </a:r>
            <a:r>
              <a:rPr lang="ru-RU" altLang="uk-UA" sz="2400" dirty="0" err="1">
                <a:solidFill>
                  <a:schemeClr val="bg1"/>
                </a:solidFill>
              </a:rPr>
              <a:t>від</a:t>
            </a:r>
            <a:r>
              <a:rPr lang="ru-RU" altLang="uk-UA" sz="2400" dirty="0">
                <a:solidFill>
                  <a:schemeClr val="bg1"/>
                </a:solidFill>
              </a:rPr>
              <a:t> </a:t>
            </a:r>
            <a:r>
              <a:rPr lang="ru-RU" altLang="uk-UA" sz="2400" dirty="0" err="1">
                <a:solidFill>
                  <a:schemeClr val="bg1"/>
                </a:solidFill>
              </a:rPr>
              <a:t>підстави</a:t>
            </a:r>
            <a:r>
              <a:rPr lang="ru-RU" altLang="uk-UA" sz="2400" dirty="0">
                <a:solidFill>
                  <a:schemeClr val="bg1"/>
                </a:solidFill>
              </a:rPr>
              <a:t> </a:t>
            </a:r>
            <a:r>
              <a:rPr lang="ru-RU" altLang="uk-UA" sz="2400" dirty="0" err="1">
                <a:solidFill>
                  <a:schemeClr val="bg1"/>
                </a:solidFill>
              </a:rPr>
              <a:t>проведення</a:t>
            </a:r>
            <a:r>
              <a:rPr lang="ru-RU" altLang="uk-UA" sz="2400" dirty="0">
                <a:solidFill>
                  <a:schemeClr val="bg1"/>
                </a:solidFill>
              </a:rPr>
              <a:t> </a:t>
            </a:r>
            <a:r>
              <a:rPr lang="ru-RU" altLang="uk-UA" sz="2400" dirty="0" err="1">
                <a:solidFill>
                  <a:schemeClr val="bg1"/>
                </a:solidFill>
              </a:rPr>
              <a:t>реквізиції</a:t>
            </a:r>
            <a:r>
              <a:rPr lang="ru-RU" altLang="uk-UA" sz="2400" dirty="0">
                <a:solidFill>
                  <a:schemeClr val="bg1"/>
                </a:solidFill>
              </a:rPr>
              <a:t>, </a:t>
            </a:r>
            <a:r>
              <a:rPr lang="ru-RU" altLang="uk-UA" sz="2400" dirty="0">
                <a:solidFill>
                  <a:srgbClr val="00FF00"/>
                </a:solidFill>
              </a:rPr>
              <a:t>два </a:t>
            </a:r>
            <a:r>
              <a:rPr lang="ru-RU" altLang="uk-UA" sz="2400" dirty="0" err="1">
                <a:solidFill>
                  <a:srgbClr val="00FF00"/>
                </a:solidFill>
              </a:rPr>
              <a:t>її</a:t>
            </a:r>
            <a:r>
              <a:rPr lang="ru-RU" altLang="uk-UA" sz="2400" dirty="0">
                <a:solidFill>
                  <a:srgbClr val="00FF00"/>
                </a:solidFill>
              </a:rPr>
              <a:t> </a:t>
            </a:r>
            <a:r>
              <a:rPr lang="ru-RU" altLang="uk-UA" sz="2400" dirty="0" err="1">
                <a:solidFill>
                  <a:srgbClr val="00FF00"/>
                </a:solidFill>
              </a:rPr>
              <a:t>види</a:t>
            </a:r>
            <a:r>
              <a:rPr lang="ru-RU" altLang="uk-UA" sz="2400" dirty="0">
                <a:solidFill>
                  <a:schemeClr val="bg1"/>
                </a:solidFill>
              </a:rPr>
              <a:t>: </a:t>
            </a:r>
            <a:br>
              <a:rPr lang="ru-RU" altLang="uk-UA" sz="2400" dirty="0">
                <a:solidFill>
                  <a:schemeClr val="bg1"/>
                </a:solidFill>
              </a:rPr>
            </a:br>
            <a:r>
              <a:rPr lang="ru-RU" altLang="uk-UA" sz="2400" dirty="0">
                <a:solidFill>
                  <a:schemeClr val="bg1"/>
                </a:solidFill>
              </a:rPr>
              <a:t>1. </a:t>
            </a:r>
            <a:r>
              <a:rPr lang="ru-RU" altLang="uk-UA" sz="2400" dirty="0" err="1">
                <a:solidFill>
                  <a:schemeClr val="bg1"/>
                </a:solidFill>
              </a:rPr>
              <a:t>реквізиція</a:t>
            </a:r>
            <a:r>
              <a:rPr lang="ru-RU" altLang="uk-UA" sz="2400" dirty="0">
                <a:solidFill>
                  <a:schemeClr val="bg1"/>
                </a:solidFill>
              </a:rPr>
              <a:t> за </a:t>
            </a:r>
            <a:r>
              <a:rPr lang="ru-RU" altLang="uk-UA" sz="2400" dirty="0" err="1">
                <a:solidFill>
                  <a:schemeClr val="bg1"/>
                </a:solidFill>
              </a:rPr>
              <a:t>надзвичайних</a:t>
            </a:r>
            <a:r>
              <a:rPr lang="ru-RU" altLang="uk-UA" sz="2400" dirty="0">
                <a:solidFill>
                  <a:schemeClr val="bg1"/>
                </a:solidFill>
              </a:rPr>
              <a:t> </a:t>
            </a:r>
            <a:r>
              <a:rPr lang="ru-RU" altLang="uk-UA" sz="2400" dirty="0" err="1">
                <a:solidFill>
                  <a:schemeClr val="bg1"/>
                </a:solidFill>
              </a:rPr>
              <a:t>обставин</a:t>
            </a:r>
            <a:r>
              <a:rPr lang="ru-RU" altLang="uk-UA" sz="2400" dirty="0">
                <a:solidFill>
                  <a:schemeClr val="bg1"/>
                </a:solidFill>
              </a:rPr>
              <a:t> (</a:t>
            </a:r>
            <a:r>
              <a:rPr lang="ru-RU" altLang="uk-UA" sz="2400" dirty="0" err="1">
                <a:solidFill>
                  <a:schemeClr val="bg1"/>
                </a:solidFill>
              </a:rPr>
              <a:t>частина</a:t>
            </a:r>
            <a:r>
              <a:rPr lang="ru-RU" altLang="uk-UA" sz="2400" dirty="0">
                <a:solidFill>
                  <a:schemeClr val="bg1"/>
                </a:solidFill>
              </a:rPr>
              <a:t> перша </a:t>
            </a:r>
            <a:r>
              <a:rPr lang="ru-RU" altLang="uk-UA" sz="2400" dirty="0" err="1">
                <a:solidFill>
                  <a:schemeClr val="bg1"/>
                </a:solidFill>
              </a:rPr>
              <a:t>статті</a:t>
            </a:r>
            <a:r>
              <a:rPr lang="ru-RU" altLang="uk-UA" sz="2400" dirty="0">
                <a:solidFill>
                  <a:schemeClr val="bg1"/>
                </a:solidFill>
              </a:rPr>
              <a:t> 353 ЦК </a:t>
            </a:r>
            <a:r>
              <a:rPr lang="ru-RU" altLang="uk-UA" sz="2400" dirty="0" err="1">
                <a:solidFill>
                  <a:schemeClr val="bg1"/>
                </a:solidFill>
              </a:rPr>
              <a:t>України</a:t>
            </a:r>
            <a:r>
              <a:rPr lang="ru-RU" altLang="uk-UA" sz="2400" dirty="0">
                <a:solidFill>
                  <a:schemeClr val="bg1"/>
                </a:solidFill>
              </a:rPr>
              <a:t>);</a:t>
            </a:r>
            <a:br>
              <a:rPr lang="ru-RU" altLang="uk-UA" sz="2400" dirty="0">
                <a:solidFill>
                  <a:schemeClr val="bg1"/>
                </a:solidFill>
              </a:rPr>
            </a:br>
            <a:r>
              <a:rPr lang="ru-RU" altLang="uk-UA" sz="2400" dirty="0">
                <a:solidFill>
                  <a:schemeClr val="bg1"/>
                </a:solidFill>
              </a:rPr>
              <a:t>2. </a:t>
            </a:r>
            <a:r>
              <a:rPr lang="ru-RU" altLang="uk-UA" sz="2400" dirty="0" err="1">
                <a:solidFill>
                  <a:schemeClr val="bg1"/>
                </a:solidFill>
              </a:rPr>
              <a:t>реквізиція</a:t>
            </a:r>
            <a:r>
              <a:rPr lang="ru-RU" altLang="uk-UA" sz="2400" dirty="0">
                <a:solidFill>
                  <a:schemeClr val="bg1"/>
                </a:solidFill>
              </a:rPr>
              <a:t> в </a:t>
            </a:r>
            <a:r>
              <a:rPr lang="ru-RU" altLang="uk-UA" sz="2400" dirty="0" err="1">
                <a:solidFill>
                  <a:schemeClr val="bg1"/>
                </a:solidFill>
              </a:rPr>
              <a:t>умовах</a:t>
            </a:r>
            <a:r>
              <a:rPr lang="ru-RU" altLang="uk-UA" sz="2400" dirty="0">
                <a:solidFill>
                  <a:schemeClr val="bg1"/>
                </a:solidFill>
              </a:rPr>
              <a:t> </a:t>
            </a:r>
            <a:r>
              <a:rPr lang="ru-RU" altLang="uk-UA" sz="2400" dirty="0" err="1">
                <a:solidFill>
                  <a:schemeClr val="bg1"/>
                </a:solidFill>
              </a:rPr>
              <a:t>воєнного</a:t>
            </a:r>
            <a:r>
              <a:rPr lang="ru-RU" altLang="uk-UA" sz="2400" dirty="0">
                <a:solidFill>
                  <a:schemeClr val="bg1"/>
                </a:solidFill>
              </a:rPr>
              <a:t> </a:t>
            </a:r>
            <a:r>
              <a:rPr lang="ru-RU" altLang="uk-UA" sz="2400" dirty="0" err="1">
                <a:solidFill>
                  <a:schemeClr val="bg1"/>
                </a:solidFill>
              </a:rPr>
              <a:t>або</a:t>
            </a:r>
            <a:r>
              <a:rPr lang="ru-RU" altLang="uk-UA" sz="2400" dirty="0">
                <a:solidFill>
                  <a:schemeClr val="bg1"/>
                </a:solidFill>
              </a:rPr>
              <a:t> </a:t>
            </a:r>
            <a:r>
              <a:rPr lang="ru-RU" altLang="uk-UA" sz="2400" dirty="0" err="1">
                <a:solidFill>
                  <a:schemeClr val="bg1"/>
                </a:solidFill>
              </a:rPr>
              <a:t>надзвичайного</a:t>
            </a:r>
            <a:r>
              <a:rPr lang="ru-RU" altLang="uk-UA" sz="2400" dirty="0">
                <a:solidFill>
                  <a:schemeClr val="bg1"/>
                </a:solidFill>
              </a:rPr>
              <a:t> стану (</a:t>
            </a:r>
            <a:r>
              <a:rPr lang="ru-RU" altLang="uk-UA" sz="2400" dirty="0" err="1">
                <a:solidFill>
                  <a:schemeClr val="bg1"/>
                </a:solidFill>
              </a:rPr>
              <a:t>частина</a:t>
            </a:r>
            <a:r>
              <a:rPr lang="ru-RU" altLang="uk-UA" sz="2400" dirty="0">
                <a:solidFill>
                  <a:schemeClr val="bg1"/>
                </a:solidFill>
              </a:rPr>
              <a:t> друга </a:t>
            </a:r>
            <a:r>
              <a:rPr lang="ru-RU" altLang="uk-UA" sz="2400" dirty="0" err="1">
                <a:solidFill>
                  <a:schemeClr val="bg1"/>
                </a:solidFill>
              </a:rPr>
              <a:t>статті</a:t>
            </a:r>
            <a:r>
              <a:rPr lang="ru-RU" altLang="uk-UA" sz="2400" dirty="0">
                <a:solidFill>
                  <a:schemeClr val="bg1"/>
                </a:solidFill>
              </a:rPr>
              <a:t> 353 ЦК </a:t>
            </a:r>
            <a:r>
              <a:rPr lang="ru-RU" altLang="uk-UA" sz="2400" dirty="0" err="1">
                <a:solidFill>
                  <a:schemeClr val="bg1"/>
                </a:solidFill>
              </a:rPr>
              <a:t>України</a:t>
            </a:r>
            <a:r>
              <a:rPr lang="ru-RU" altLang="uk-UA" sz="2400" dirty="0">
                <a:solidFill>
                  <a:schemeClr val="bg1"/>
                </a:solidFill>
              </a:rPr>
              <a:t>). </a:t>
            </a:r>
            <a:br>
              <a:rPr lang="ru-RU" altLang="uk-UA" sz="2400" dirty="0">
                <a:solidFill>
                  <a:schemeClr val="bg1"/>
                </a:solidFill>
              </a:rPr>
            </a:br>
            <a:br>
              <a:rPr lang="ru-RU" altLang="uk-UA" sz="2400" dirty="0">
                <a:solidFill>
                  <a:schemeClr val="bg1"/>
                </a:solidFill>
              </a:rPr>
            </a:br>
            <a:r>
              <a:rPr lang="ru-RU" altLang="uk-UA" sz="2400" dirty="0" err="1">
                <a:solidFill>
                  <a:schemeClr val="bg1"/>
                </a:solidFill>
              </a:rPr>
              <a:t>Відмінність</a:t>
            </a:r>
            <a:r>
              <a:rPr lang="ru-RU" altLang="uk-UA" sz="2400" dirty="0">
                <a:solidFill>
                  <a:schemeClr val="bg1"/>
                </a:solidFill>
              </a:rPr>
              <a:t> </a:t>
            </a:r>
            <a:r>
              <a:rPr lang="ru-RU" altLang="uk-UA" sz="2400" dirty="0" err="1">
                <a:solidFill>
                  <a:schemeClr val="bg1"/>
                </a:solidFill>
              </a:rPr>
              <a:t>між</a:t>
            </a:r>
            <a:r>
              <a:rPr lang="ru-RU" altLang="uk-UA" sz="2400" dirty="0">
                <a:solidFill>
                  <a:schemeClr val="bg1"/>
                </a:solidFill>
              </a:rPr>
              <a:t> </a:t>
            </a:r>
            <a:r>
              <a:rPr lang="ru-RU" altLang="uk-UA" sz="2400" dirty="0" err="1">
                <a:solidFill>
                  <a:schemeClr val="bg1"/>
                </a:solidFill>
              </a:rPr>
              <a:t>реквізицією</a:t>
            </a:r>
            <a:r>
              <a:rPr lang="ru-RU" altLang="uk-UA" sz="2400" dirty="0">
                <a:solidFill>
                  <a:schemeClr val="bg1"/>
                </a:solidFill>
              </a:rPr>
              <a:t> (</a:t>
            </a:r>
            <a:r>
              <a:rPr lang="ru-RU" altLang="uk-UA" sz="2400" dirty="0" err="1">
                <a:solidFill>
                  <a:schemeClr val="bg1"/>
                </a:solidFill>
              </a:rPr>
              <a:t>частина</a:t>
            </a:r>
            <a:r>
              <a:rPr lang="ru-RU" altLang="uk-UA" sz="2400" dirty="0">
                <a:solidFill>
                  <a:schemeClr val="bg1"/>
                </a:solidFill>
              </a:rPr>
              <a:t> перша </a:t>
            </a:r>
            <a:r>
              <a:rPr lang="ru-RU" altLang="uk-UA" sz="2400" dirty="0" err="1">
                <a:solidFill>
                  <a:schemeClr val="bg1"/>
                </a:solidFill>
              </a:rPr>
              <a:t>статті</a:t>
            </a:r>
            <a:r>
              <a:rPr lang="ru-RU" altLang="uk-UA" sz="2400" dirty="0">
                <a:solidFill>
                  <a:schemeClr val="bg1"/>
                </a:solidFill>
              </a:rPr>
              <a:t> 353 ЦК </a:t>
            </a:r>
            <a:r>
              <a:rPr lang="ru-RU" altLang="uk-UA" sz="2400" dirty="0" err="1">
                <a:solidFill>
                  <a:schemeClr val="bg1"/>
                </a:solidFill>
              </a:rPr>
              <a:t>України</a:t>
            </a:r>
            <a:r>
              <a:rPr lang="ru-RU" altLang="uk-UA" sz="2400" dirty="0">
                <a:solidFill>
                  <a:schemeClr val="bg1"/>
                </a:solidFill>
              </a:rPr>
              <a:t>) та </a:t>
            </a:r>
            <a:r>
              <a:rPr lang="ru-RU" altLang="uk-UA" sz="2400" dirty="0" err="1">
                <a:solidFill>
                  <a:schemeClr val="bg1"/>
                </a:solidFill>
              </a:rPr>
              <a:t>реквізицією</a:t>
            </a:r>
            <a:r>
              <a:rPr lang="ru-RU" altLang="uk-UA" sz="2400" dirty="0">
                <a:solidFill>
                  <a:schemeClr val="bg1"/>
                </a:solidFill>
              </a:rPr>
              <a:t> в </a:t>
            </a:r>
            <a:r>
              <a:rPr lang="ru-RU" altLang="uk-UA" sz="2400" dirty="0" err="1">
                <a:solidFill>
                  <a:schemeClr val="bg1"/>
                </a:solidFill>
              </a:rPr>
              <a:t>умовах</a:t>
            </a:r>
            <a:r>
              <a:rPr lang="ru-RU" altLang="uk-UA" sz="2400" dirty="0">
                <a:solidFill>
                  <a:schemeClr val="bg1"/>
                </a:solidFill>
              </a:rPr>
              <a:t> </a:t>
            </a:r>
            <a:r>
              <a:rPr lang="ru-RU" altLang="uk-UA" sz="2400" dirty="0" err="1">
                <a:solidFill>
                  <a:schemeClr val="bg1"/>
                </a:solidFill>
              </a:rPr>
              <a:t>надзвичайного</a:t>
            </a:r>
            <a:r>
              <a:rPr lang="ru-RU" altLang="uk-UA" sz="2400" dirty="0">
                <a:solidFill>
                  <a:schemeClr val="bg1"/>
                </a:solidFill>
              </a:rPr>
              <a:t> </a:t>
            </a:r>
            <a:r>
              <a:rPr lang="ru-RU" altLang="uk-UA" sz="2400" dirty="0" err="1">
                <a:solidFill>
                  <a:schemeClr val="bg1"/>
                </a:solidFill>
              </a:rPr>
              <a:t>чи</a:t>
            </a:r>
            <a:r>
              <a:rPr lang="ru-RU" altLang="uk-UA" sz="2400" dirty="0">
                <a:solidFill>
                  <a:schemeClr val="bg1"/>
                </a:solidFill>
              </a:rPr>
              <a:t> </a:t>
            </a:r>
            <a:r>
              <a:rPr lang="ru-RU" altLang="uk-UA" sz="2400" dirty="0" err="1">
                <a:solidFill>
                  <a:schemeClr val="bg1"/>
                </a:solidFill>
              </a:rPr>
              <a:t>воєнного</a:t>
            </a:r>
            <a:r>
              <a:rPr lang="ru-RU" altLang="uk-UA" sz="2400" dirty="0">
                <a:solidFill>
                  <a:schemeClr val="bg1"/>
                </a:solidFill>
              </a:rPr>
              <a:t> стану (</a:t>
            </a:r>
            <a:r>
              <a:rPr lang="ru-RU" altLang="uk-UA" sz="2400" dirty="0" err="1">
                <a:solidFill>
                  <a:schemeClr val="bg1"/>
                </a:solidFill>
              </a:rPr>
              <a:t>частина</a:t>
            </a:r>
            <a:r>
              <a:rPr lang="ru-RU" altLang="uk-UA" sz="2400" dirty="0">
                <a:solidFill>
                  <a:schemeClr val="bg1"/>
                </a:solidFill>
              </a:rPr>
              <a:t> друга </a:t>
            </a:r>
            <a:r>
              <a:rPr lang="ru-RU" altLang="uk-UA" sz="2400" dirty="0" err="1">
                <a:solidFill>
                  <a:schemeClr val="bg1"/>
                </a:solidFill>
              </a:rPr>
              <a:t>статті</a:t>
            </a:r>
            <a:r>
              <a:rPr lang="ru-RU" altLang="uk-UA" sz="2400" dirty="0">
                <a:solidFill>
                  <a:schemeClr val="bg1"/>
                </a:solidFill>
              </a:rPr>
              <a:t> 353 ЦК </a:t>
            </a:r>
            <a:r>
              <a:rPr lang="ru-RU" altLang="uk-UA" sz="2400" dirty="0" err="1">
                <a:solidFill>
                  <a:schemeClr val="bg1"/>
                </a:solidFill>
              </a:rPr>
              <a:t>України</a:t>
            </a:r>
            <a:r>
              <a:rPr lang="ru-RU" altLang="uk-UA" sz="2400" dirty="0">
                <a:solidFill>
                  <a:schemeClr val="bg1"/>
                </a:solidFill>
              </a:rPr>
              <a:t>) </a:t>
            </a:r>
            <a:r>
              <a:rPr lang="ru-RU" altLang="uk-UA" sz="2400" dirty="0">
                <a:solidFill>
                  <a:srgbClr val="00FF00"/>
                </a:solidFill>
              </a:rPr>
              <a:t>є момент </a:t>
            </a:r>
            <a:r>
              <a:rPr lang="ru-RU" altLang="uk-UA" sz="2400" dirty="0" err="1">
                <a:solidFill>
                  <a:srgbClr val="00FF00"/>
                </a:solidFill>
              </a:rPr>
              <a:t>відшкодування</a:t>
            </a:r>
            <a:r>
              <a:rPr lang="ru-RU" altLang="uk-UA" sz="2400" dirty="0">
                <a:solidFill>
                  <a:srgbClr val="00FF00"/>
                </a:solidFill>
              </a:rPr>
              <a:t> </a:t>
            </a:r>
            <a:r>
              <a:rPr lang="ru-RU" altLang="uk-UA" sz="2400" dirty="0" err="1">
                <a:solidFill>
                  <a:srgbClr val="00FF00"/>
                </a:solidFill>
              </a:rPr>
              <a:t>вартості</a:t>
            </a:r>
            <a:r>
              <a:rPr lang="ru-RU" altLang="uk-UA" sz="2400" dirty="0">
                <a:solidFill>
                  <a:srgbClr val="00FF00"/>
                </a:solidFill>
              </a:rPr>
              <a:t> майна: у </a:t>
            </a:r>
            <a:r>
              <a:rPr lang="ru-RU" altLang="uk-UA" sz="2400" dirty="0" err="1">
                <a:solidFill>
                  <a:srgbClr val="00FF00"/>
                </a:solidFill>
              </a:rPr>
              <a:t>першому</a:t>
            </a:r>
            <a:r>
              <a:rPr lang="ru-RU" altLang="uk-UA" sz="2400" dirty="0">
                <a:solidFill>
                  <a:srgbClr val="00FF00"/>
                </a:solidFill>
              </a:rPr>
              <a:t> </a:t>
            </a:r>
            <a:r>
              <a:rPr lang="ru-RU" altLang="uk-UA" sz="2400" dirty="0" err="1">
                <a:solidFill>
                  <a:srgbClr val="00FF00"/>
                </a:solidFill>
              </a:rPr>
              <a:t>випадку</a:t>
            </a:r>
            <a:r>
              <a:rPr lang="ru-RU" altLang="uk-UA" sz="2400" dirty="0">
                <a:solidFill>
                  <a:srgbClr val="00FF00"/>
                </a:solidFill>
              </a:rPr>
              <a:t> </a:t>
            </a:r>
            <a:r>
              <a:rPr lang="ru-RU" altLang="uk-UA" sz="2400" dirty="0" err="1">
                <a:solidFill>
                  <a:srgbClr val="00FF00"/>
                </a:solidFill>
              </a:rPr>
              <a:t>його</a:t>
            </a:r>
            <a:r>
              <a:rPr lang="ru-RU" altLang="uk-UA" sz="2400" dirty="0">
                <a:solidFill>
                  <a:srgbClr val="00FF00"/>
                </a:solidFill>
              </a:rPr>
              <a:t> </a:t>
            </a:r>
            <a:r>
              <a:rPr lang="ru-RU" altLang="uk-UA" sz="2400" dirty="0" err="1">
                <a:solidFill>
                  <a:srgbClr val="00FF00"/>
                </a:solidFill>
              </a:rPr>
              <a:t>має</a:t>
            </a:r>
            <a:r>
              <a:rPr lang="ru-RU" altLang="uk-UA" sz="2400" dirty="0">
                <a:solidFill>
                  <a:srgbClr val="00FF00"/>
                </a:solidFill>
              </a:rPr>
              <a:t> бути проведено до </a:t>
            </a:r>
            <a:r>
              <a:rPr lang="ru-RU" altLang="uk-UA" sz="2400" dirty="0" err="1">
                <a:solidFill>
                  <a:srgbClr val="00FF00"/>
                </a:solidFill>
              </a:rPr>
              <a:t>примусового</a:t>
            </a:r>
            <a:r>
              <a:rPr lang="ru-RU" altLang="uk-UA" sz="2400" dirty="0">
                <a:solidFill>
                  <a:srgbClr val="00FF00"/>
                </a:solidFill>
              </a:rPr>
              <a:t> </a:t>
            </a:r>
            <a:r>
              <a:rPr lang="ru-RU" altLang="uk-UA" sz="2400" dirty="0" err="1">
                <a:solidFill>
                  <a:srgbClr val="00FF00"/>
                </a:solidFill>
              </a:rPr>
              <a:t>відчуження</a:t>
            </a:r>
            <a:r>
              <a:rPr lang="ru-RU" altLang="uk-UA" sz="2400" dirty="0">
                <a:solidFill>
                  <a:srgbClr val="00FF00"/>
                </a:solidFill>
              </a:rPr>
              <a:t> майна, а в другому </a:t>
            </a:r>
            <a:r>
              <a:rPr lang="ru-RU" altLang="uk-UA" sz="2400" dirty="0" err="1">
                <a:solidFill>
                  <a:srgbClr val="00FF00"/>
                </a:solidFill>
              </a:rPr>
              <a:t>випадку</a:t>
            </a:r>
            <a:r>
              <a:rPr lang="ru-RU" altLang="uk-UA" sz="2400" dirty="0">
                <a:solidFill>
                  <a:srgbClr val="00FF00"/>
                </a:solidFill>
              </a:rPr>
              <a:t> </a:t>
            </a:r>
            <a:r>
              <a:rPr lang="ru-RU" altLang="uk-UA" sz="2400" dirty="0" err="1">
                <a:solidFill>
                  <a:srgbClr val="00FF00"/>
                </a:solidFill>
              </a:rPr>
              <a:t>обов`язок</a:t>
            </a:r>
            <a:r>
              <a:rPr lang="ru-RU" altLang="uk-UA" sz="2400" dirty="0">
                <a:solidFill>
                  <a:srgbClr val="00FF00"/>
                </a:solidFill>
              </a:rPr>
              <a:t> </a:t>
            </a:r>
            <a:r>
              <a:rPr lang="ru-RU" altLang="uk-UA" sz="2400" dirty="0" err="1">
                <a:solidFill>
                  <a:srgbClr val="00FF00"/>
                </a:solidFill>
              </a:rPr>
              <a:t>держави</a:t>
            </a:r>
            <a:r>
              <a:rPr lang="ru-RU" altLang="uk-UA" sz="2400" dirty="0">
                <a:solidFill>
                  <a:srgbClr val="00FF00"/>
                </a:solidFill>
              </a:rPr>
              <a:t> </a:t>
            </a:r>
            <a:r>
              <a:rPr lang="ru-RU" altLang="uk-UA" sz="2400" dirty="0" err="1">
                <a:solidFill>
                  <a:srgbClr val="00FF00"/>
                </a:solidFill>
              </a:rPr>
              <a:t>відшкодувати</a:t>
            </a:r>
            <a:r>
              <a:rPr lang="ru-RU" altLang="uk-UA" sz="2400" dirty="0">
                <a:solidFill>
                  <a:srgbClr val="00FF00"/>
                </a:solidFill>
              </a:rPr>
              <a:t> </a:t>
            </a:r>
            <a:r>
              <a:rPr lang="ru-RU" altLang="uk-UA" sz="2400" dirty="0" err="1">
                <a:solidFill>
                  <a:srgbClr val="00FF00"/>
                </a:solidFill>
              </a:rPr>
              <a:t>вартість</a:t>
            </a:r>
            <a:r>
              <a:rPr lang="ru-RU" altLang="uk-UA" sz="2400" dirty="0">
                <a:solidFill>
                  <a:srgbClr val="00FF00"/>
                </a:solidFill>
              </a:rPr>
              <a:t> майна </a:t>
            </a:r>
            <a:r>
              <a:rPr lang="ru-RU" altLang="uk-UA" sz="2400" dirty="0" err="1">
                <a:solidFill>
                  <a:srgbClr val="00FF00"/>
                </a:solidFill>
              </a:rPr>
              <a:t>настає</a:t>
            </a:r>
            <a:r>
              <a:rPr lang="ru-RU" altLang="uk-UA" sz="2400" dirty="0">
                <a:solidFill>
                  <a:srgbClr val="00FF00"/>
                </a:solidFill>
              </a:rPr>
              <a:t> </a:t>
            </a:r>
            <a:r>
              <a:rPr lang="ru-RU" altLang="uk-UA" sz="2400" dirty="0" err="1">
                <a:solidFill>
                  <a:srgbClr val="00FF00"/>
                </a:solidFill>
              </a:rPr>
              <a:t>після</a:t>
            </a:r>
            <a:r>
              <a:rPr lang="ru-RU" altLang="uk-UA" sz="2400" dirty="0">
                <a:solidFill>
                  <a:srgbClr val="00FF00"/>
                </a:solidFill>
              </a:rPr>
              <a:t> </a:t>
            </a:r>
            <a:r>
              <a:rPr lang="ru-RU" altLang="uk-UA" sz="2400" dirty="0" err="1">
                <a:solidFill>
                  <a:srgbClr val="00FF00"/>
                </a:solidFill>
              </a:rPr>
              <a:t>його</a:t>
            </a:r>
            <a:r>
              <a:rPr lang="ru-RU" altLang="uk-UA" sz="2400" dirty="0">
                <a:solidFill>
                  <a:srgbClr val="00FF00"/>
                </a:solidFill>
              </a:rPr>
              <a:t> </a:t>
            </a:r>
            <a:r>
              <a:rPr lang="ru-RU" altLang="uk-UA" sz="2400" dirty="0" err="1">
                <a:solidFill>
                  <a:srgbClr val="00FF00"/>
                </a:solidFill>
              </a:rPr>
              <a:t>примусового</a:t>
            </a:r>
            <a:r>
              <a:rPr lang="ru-RU" altLang="uk-UA" sz="2400" dirty="0">
                <a:solidFill>
                  <a:srgbClr val="00FF00"/>
                </a:solidFill>
              </a:rPr>
              <a:t> </a:t>
            </a:r>
            <a:r>
              <a:rPr lang="ru-RU" altLang="uk-UA" sz="2400" dirty="0" err="1">
                <a:solidFill>
                  <a:srgbClr val="00FF00"/>
                </a:solidFill>
              </a:rPr>
              <a:t>відчуження</a:t>
            </a:r>
            <a:r>
              <a:rPr lang="ru-RU" altLang="uk-UA" sz="2400" dirty="0">
                <a:solidFill>
                  <a:schemeClr val="bg1"/>
                </a:solidFill>
              </a:rPr>
              <a:t>.</a:t>
            </a:r>
            <a:br>
              <a:rPr lang="ru-RU" altLang="uk-UA" sz="2400" dirty="0">
                <a:solidFill>
                  <a:schemeClr val="bg1"/>
                </a:solidFill>
              </a:rPr>
            </a:br>
            <a:endParaRPr lang="uk-UA" altLang="uk-UA" sz="2600" dirty="0">
              <a:solidFill>
                <a:schemeClr val="bg1"/>
              </a:solidFill>
            </a:endParaRP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5"/>
                </a:solidFill>
                <a:latin typeface="Arial" panose="020B0604020202020204" pitchFamily="34" charset="0"/>
              </a:rPr>
              <a:t>Реквізиція</a:t>
            </a:r>
            <a:r>
              <a:rPr lang="ru-RU" altLang="uk-UA" sz="2400" dirty="0">
                <a:solidFill>
                  <a:schemeClr val="accent5"/>
                </a:solidFill>
                <a:latin typeface="Arial" panose="020B0604020202020204" pitchFamily="34" charset="0"/>
              </a:rPr>
              <a:t> </a:t>
            </a:r>
          </a:p>
          <a:p>
            <a:pPr algn="ctr" defTabSz="914400" eaLnBrk="1" hangingPunct="1">
              <a:lnSpc>
                <a:spcPct val="100000"/>
              </a:lnSpc>
              <a:spcBef>
                <a:spcPct val="0"/>
              </a:spcBef>
              <a:buFontTx/>
              <a:buNone/>
            </a:pPr>
            <a:r>
              <a:rPr lang="ru-RU" altLang="uk-UA" sz="2400" b="1" dirty="0">
                <a:solidFill>
                  <a:srgbClr val="00B0F0"/>
                </a:solidFill>
              </a:rPr>
              <a:t>Постанова КЦС </a:t>
            </a:r>
            <a:r>
              <a:rPr lang="ru-RU" altLang="uk-UA" sz="2400" b="1" dirty="0" err="1">
                <a:solidFill>
                  <a:srgbClr val="00B0F0"/>
                </a:solidFill>
              </a:rPr>
              <a:t>від</a:t>
            </a:r>
            <a:r>
              <a:rPr lang="ru-RU" altLang="uk-UA" sz="2400" b="1" dirty="0">
                <a:solidFill>
                  <a:srgbClr val="00B0F0"/>
                </a:solidFill>
              </a:rPr>
              <a:t> 13.09.2023 в </a:t>
            </a:r>
            <a:r>
              <a:rPr lang="ru-RU" altLang="uk-UA" sz="2400" b="1" dirty="0" err="1">
                <a:solidFill>
                  <a:srgbClr val="00B0F0"/>
                </a:solidFill>
              </a:rPr>
              <a:t>справі</a:t>
            </a:r>
            <a:r>
              <a:rPr lang="ru-RU" altLang="uk-UA" sz="2400" b="1" dirty="0">
                <a:solidFill>
                  <a:srgbClr val="00B0F0"/>
                </a:solidFill>
              </a:rPr>
              <a:t> № 707/1298/22</a:t>
            </a:r>
          </a:p>
        </p:txBody>
      </p:sp>
    </p:spTree>
    <p:extLst>
      <p:ext uri="{BB962C8B-B14F-4D97-AF65-F5344CB8AC3E}">
        <p14:creationId xmlns:p14="http://schemas.microsoft.com/office/powerpoint/2010/main" val="99955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728746" y="2307807"/>
            <a:ext cx="9629775" cy="4201277"/>
          </a:xfrm>
        </p:spPr>
        <p:txBody>
          <a:bodyPr anchor="b"/>
          <a:lstStyle/>
          <a:p>
            <a:r>
              <a:rPr lang="uk-UA" altLang="uk-UA" sz="2000" dirty="0">
                <a:solidFill>
                  <a:schemeClr val="bg1"/>
                </a:solidFill>
              </a:rPr>
              <a:t>Право вимагати повернення майна обумовлюється наявністю в особи статусу «колишнього» власника. </a:t>
            </a:r>
            <a:r>
              <a:rPr lang="uk-UA" altLang="uk-UA" sz="2000" dirty="0">
                <a:solidFill>
                  <a:srgbClr val="00FF00"/>
                </a:solidFill>
              </a:rPr>
              <a:t>За допомогою такої конструкції законодавець створює передумови для охорони інтересів приватних осіб. </a:t>
            </a:r>
            <a:br>
              <a:rPr lang="uk-UA" altLang="uk-UA" sz="2000" dirty="0">
                <a:solidFill>
                  <a:schemeClr val="bg1"/>
                </a:solidFill>
              </a:rPr>
            </a:br>
            <a:br>
              <a:rPr lang="uk-UA" altLang="uk-UA" sz="2000" dirty="0">
                <a:solidFill>
                  <a:schemeClr val="bg1"/>
                </a:solidFill>
              </a:rPr>
            </a:br>
            <a:r>
              <a:rPr lang="uk-UA" altLang="uk-UA" sz="2000" dirty="0">
                <a:solidFill>
                  <a:srgbClr val="00FF00"/>
                </a:solidFill>
              </a:rPr>
              <a:t>Повернення майна можливе за умови: припинення надзвичайних обставин</a:t>
            </a:r>
            <a:r>
              <a:rPr lang="uk-UA" altLang="uk-UA" sz="2000" dirty="0">
                <a:solidFill>
                  <a:schemeClr val="bg1"/>
                </a:solidFill>
              </a:rPr>
              <a:t>, тобто стихійного лиха, аварії, епідемії, епізоотії, воєнного або надзвичайного стану та ін.; збереження майна; </a:t>
            </a:r>
            <a:r>
              <a:rPr lang="uk-UA" altLang="uk-UA" sz="2000" dirty="0" err="1">
                <a:solidFill>
                  <a:schemeClr val="bg1"/>
                </a:solidFill>
              </a:rPr>
              <a:t>заявлення</a:t>
            </a:r>
            <a:r>
              <a:rPr lang="uk-UA" altLang="uk-UA" sz="2000" dirty="0">
                <a:solidFill>
                  <a:schemeClr val="bg1"/>
                </a:solidFill>
              </a:rPr>
              <a:t> власником позовної вимоги про його повернення до органу, що проводив його реквізицію або якому передано відповідне майно; встановлення можливості повернення (див., зокрема: постанову Верховного Суду в складі колегії суддів Другої судової палати Касаційного цивільного суду від 08 серпня 2018 року в справі № 284/276/16-ц (провадження № 61-11070св18); Крат В. І. Коментар статті 353 Реквізиція // Цивільний кодекс України: науково-практичний коментар. Т. 3: Право власності та інші речові права / за ред. І. В. </a:t>
            </a:r>
            <a:r>
              <a:rPr lang="uk-UA" altLang="uk-UA" sz="2000" dirty="0" err="1">
                <a:solidFill>
                  <a:schemeClr val="bg1"/>
                </a:solidFill>
              </a:rPr>
              <a:t>Спасибо-Фатєєвої</a:t>
            </a:r>
            <a:r>
              <a:rPr lang="uk-UA" altLang="uk-UA" sz="2000" dirty="0">
                <a:solidFill>
                  <a:schemeClr val="bg1"/>
                </a:solidFill>
              </a:rPr>
              <a:t>. - Харків : ЕКУС, 2023. - С. 224 - 238).</a:t>
            </a: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5"/>
                </a:solidFill>
                <a:latin typeface="Arial" panose="020B0604020202020204" pitchFamily="34" charset="0"/>
              </a:rPr>
              <a:t>Реквізиція</a:t>
            </a:r>
            <a:r>
              <a:rPr lang="ru-RU" altLang="uk-UA" sz="2400" dirty="0">
                <a:solidFill>
                  <a:schemeClr val="accent5"/>
                </a:solidFill>
                <a:latin typeface="Arial" panose="020B0604020202020204" pitchFamily="34" charset="0"/>
              </a:rPr>
              <a:t> </a:t>
            </a:r>
          </a:p>
          <a:p>
            <a:pPr algn="ctr" defTabSz="914400" eaLnBrk="1" hangingPunct="1">
              <a:lnSpc>
                <a:spcPct val="100000"/>
              </a:lnSpc>
              <a:spcBef>
                <a:spcPct val="0"/>
              </a:spcBef>
              <a:buFontTx/>
              <a:buNone/>
            </a:pPr>
            <a:r>
              <a:rPr lang="ru-RU" altLang="uk-UA" sz="2400" b="1" dirty="0">
                <a:solidFill>
                  <a:srgbClr val="00B0F0"/>
                </a:solidFill>
              </a:rPr>
              <a:t>Постанова КЦС </a:t>
            </a:r>
            <a:r>
              <a:rPr lang="ru-RU" altLang="uk-UA" sz="2400" b="1" dirty="0" err="1">
                <a:solidFill>
                  <a:srgbClr val="00B0F0"/>
                </a:solidFill>
              </a:rPr>
              <a:t>від</a:t>
            </a:r>
            <a:r>
              <a:rPr lang="ru-RU" altLang="uk-UA" sz="2400" b="1" dirty="0">
                <a:solidFill>
                  <a:srgbClr val="00B0F0"/>
                </a:solidFill>
              </a:rPr>
              <a:t> 13.09.2023 в </a:t>
            </a:r>
            <a:r>
              <a:rPr lang="ru-RU" altLang="uk-UA" sz="2400" b="1" dirty="0" err="1">
                <a:solidFill>
                  <a:srgbClr val="00B0F0"/>
                </a:solidFill>
              </a:rPr>
              <a:t>справі</a:t>
            </a:r>
            <a:r>
              <a:rPr lang="ru-RU" altLang="uk-UA" sz="2400" b="1" dirty="0">
                <a:solidFill>
                  <a:srgbClr val="00B0F0"/>
                </a:solidFill>
              </a:rPr>
              <a:t> № 707/1298/22</a:t>
            </a:r>
          </a:p>
        </p:txBody>
      </p:sp>
    </p:spTree>
    <p:extLst>
      <p:ext uri="{BB962C8B-B14F-4D97-AF65-F5344CB8AC3E}">
        <p14:creationId xmlns:p14="http://schemas.microsoft.com/office/powerpoint/2010/main" val="32322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728746" y="2307808"/>
            <a:ext cx="9629775" cy="2998118"/>
          </a:xfrm>
        </p:spPr>
        <p:txBody>
          <a:bodyPr anchor="b"/>
          <a:lstStyle/>
          <a:p>
            <a:r>
              <a:rPr lang="uk-UA" altLang="uk-UA" sz="2400" dirty="0">
                <a:solidFill>
                  <a:schemeClr val="bg1"/>
                </a:solidFill>
              </a:rPr>
              <a:t>Касаційний суд зауважує, що законодавець визначив юрисдикцію адміністративних судів з розгляду справ про примусове відчуження земельної ділянки, інших об`єктів нерухомого майна, що на ній розміщені, з мотивів суспільної необхідності (статті 350, 351 ЦК України). </a:t>
            </a:r>
            <a:br>
              <a:rPr lang="uk-UA" altLang="uk-UA" sz="2400" dirty="0">
                <a:solidFill>
                  <a:schemeClr val="bg1"/>
                </a:solidFill>
              </a:rPr>
            </a:br>
            <a:br>
              <a:rPr lang="uk-UA" altLang="uk-UA" sz="2400" dirty="0">
                <a:solidFill>
                  <a:schemeClr val="bg1"/>
                </a:solidFill>
              </a:rPr>
            </a:br>
            <a:r>
              <a:rPr lang="uk-UA" altLang="uk-UA" sz="2400" dirty="0">
                <a:solidFill>
                  <a:srgbClr val="FFFF00"/>
                </a:solidFill>
              </a:rPr>
              <a:t>Вирішення спорів щодо реквізиції чинним законодавством до адміністративного судочинства не віднесений.</a:t>
            </a: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uk-UA" altLang="uk-UA" sz="2400" b="1" dirty="0">
                <a:solidFill>
                  <a:schemeClr val="accent5"/>
                </a:solidFill>
                <a:latin typeface="Arial" panose="020B0604020202020204" pitchFamily="34" charset="0"/>
              </a:rPr>
              <a:t>Реквізиція</a:t>
            </a:r>
            <a:r>
              <a:rPr lang="ru-RU" altLang="uk-UA" sz="2400" dirty="0">
                <a:solidFill>
                  <a:schemeClr val="accent5"/>
                </a:solidFill>
                <a:latin typeface="Arial" panose="020B0604020202020204" pitchFamily="34" charset="0"/>
              </a:rPr>
              <a:t> </a:t>
            </a:r>
            <a:r>
              <a:rPr lang="ru-RU" altLang="uk-UA" sz="2400" dirty="0">
                <a:solidFill>
                  <a:srgbClr val="FF0000"/>
                </a:solidFill>
                <a:latin typeface="Arial" panose="020B0604020202020204" pitchFamily="34" charset="0"/>
              </a:rPr>
              <a:t>і </a:t>
            </a:r>
            <a:r>
              <a:rPr lang="ru-RU" altLang="uk-UA" sz="2400" dirty="0" err="1">
                <a:solidFill>
                  <a:srgbClr val="FF0000"/>
                </a:solidFill>
                <a:latin typeface="Arial" panose="020B0604020202020204" pitchFamily="34" charset="0"/>
              </a:rPr>
              <a:t>юрисдикція</a:t>
            </a:r>
            <a:endParaRPr lang="ru-RU" altLang="uk-UA" sz="2400" dirty="0">
              <a:solidFill>
                <a:srgbClr val="FF0000"/>
              </a:solidFill>
              <a:latin typeface="Arial" panose="020B0604020202020204" pitchFamily="34" charset="0"/>
            </a:endParaRPr>
          </a:p>
          <a:p>
            <a:pPr algn="ctr" defTabSz="914400" eaLnBrk="1" hangingPunct="1">
              <a:lnSpc>
                <a:spcPct val="100000"/>
              </a:lnSpc>
              <a:spcBef>
                <a:spcPct val="0"/>
              </a:spcBef>
              <a:buFontTx/>
              <a:buNone/>
            </a:pPr>
            <a:r>
              <a:rPr lang="ru-RU" altLang="uk-UA" sz="2400" b="1" dirty="0">
                <a:solidFill>
                  <a:srgbClr val="00B0F0"/>
                </a:solidFill>
              </a:rPr>
              <a:t>Постанова КЦС </a:t>
            </a:r>
            <a:r>
              <a:rPr lang="ru-RU" altLang="uk-UA" sz="2400" b="1" dirty="0" err="1">
                <a:solidFill>
                  <a:srgbClr val="00B0F0"/>
                </a:solidFill>
              </a:rPr>
              <a:t>від</a:t>
            </a:r>
            <a:r>
              <a:rPr lang="ru-RU" altLang="uk-UA" sz="2400" b="1" dirty="0">
                <a:solidFill>
                  <a:srgbClr val="00B0F0"/>
                </a:solidFill>
              </a:rPr>
              <a:t> 13.09.2023 в </a:t>
            </a:r>
            <a:r>
              <a:rPr lang="ru-RU" altLang="uk-UA" sz="2400" b="1" dirty="0" err="1">
                <a:solidFill>
                  <a:srgbClr val="00B0F0"/>
                </a:solidFill>
              </a:rPr>
              <a:t>справі</a:t>
            </a:r>
            <a:r>
              <a:rPr lang="ru-RU" altLang="uk-UA" sz="2400" b="1" dirty="0">
                <a:solidFill>
                  <a:srgbClr val="00B0F0"/>
                </a:solidFill>
              </a:rPr>
              <a:t> № 707/1298/22</a:t>
            </a:r>
          </a:p>
        </p:txBody>
      </p:sp>
    </p:spTree>
    <p:extLst>
      <p:ext uri="{BB962C8B-B14F-4D97-AF65-F5344CB8AC3E}">
        <p14:creationId xmlns:p14="http://schemas.microsoft.com/office/powerpoint/2010/main" val="212319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a:extLst>
              <a:ext uri="{FF2B5EF4-FFF2-40B4-BE49-F238E27FC236}">
                <a16:creationId xmlns:a16="http://schemas.microsoft.com/office/drawing/2014/main" id="{A76D51E3-1BF6-9EB9-5BF3-1712D87DB724}"/>
              </a:ext>
            </a:extLst>
          </p:cNvPr>
          <p:cNvSpPr>
            <a:spLocks noGrp="1"/>
          </p:cNvSpPr>
          <p:nvPr>
            <p:ph type="ctrTitle" idx="4294967295"/>
          </p:nvPr>
        </p:nvSpPr>
        <p:spPr>
          <a:xfrm>
            <a:off x="613612" y="2300983"/>
            <a:ext cx="9744910" cy="4677333"/>
          </a:xfrm>
        </p:spPr>
        <p:txBody>
          <a:bodyPr anchor="b"/>
          <a:lstStyle/>
          <a:p>
            <a:br>
              <a:rPr lang="uk-UA" altLang="uk-UA" sz="1800" dirty="0">
                <a:solidFill>
                  <a:srgbClr val="FFFF00"/>
                </a:solidFill>
              </a:rPr>
            </a:br>
            <a:br>
              <a:rPr lang="uk-UA" altLang="uk-UA" sz="1800" dirty="0">
                <a:solidFill>
                  <a:schemeClr val="bg1"/>
                </a:solidFill>
              </a:rPr>
            </a:br>
            <a:r>
              <a:rPr lang="uk-UA" altLang="uk-UA" sz="1800" dirty="0">
                <a:solidFill>
                  <a:schemeClr val="bg1"/>
                </a:solidFill>
              </a:rPr>
              <a:t>ОП КГС у постанові від 16 лютого 2024 року в справі № 910/10009/22 за подібних обставин справи, дійшов </a:t>
            </a:r>
            <a:r>
              <a:rPr lang="uk-UA" altLang="uk-UA" sz="1800" dirty="0">
                <a:solidFill>
                  <a:srgbClr val="FF0000"/>
                </a:solidFill>
              </a:rPr>
              <a:t>протилежного висновку та витребував автомобіль у Київської обласної адміністрації на користь колишнього власника майна, у якого було вилучено транспортний засіб в умовах правового режиму воєнного стану.</a:t>
            </a:r>
            <a:br>
              <a:rPr lang="uk-UA" altLang="uk-UA" sz="1800" dirty="0">
                <a:solidFill>
                  <a:srgbClr val="FF0000"/>
                </a:solidFill>
              </a:rPr>
            </a:br>
            <a:br>
              <a:rPr lang="uk-UA" altLang="uk-UA" sz="1800" dirty="0">
                <a:solidFill>
                  <a:schemeClr val="bg1"/>
                </a:solidFill>
              </a:rPr>
            </a:br>
            <a:r>
              <a:rPr lang="uk-UA" altLang="uk-UA" sz="1800" dirty="0">
                <a:solidFill>
                  <a:schemeClr val="bg1"/>
                </a:solidFill>
              </a:rPr>
              <a:t>Проте, КЦС вважає, що за наявності законодавчого обмеження щодо можливості повернення реквізованого майна до закінчення правового режиму воєнного стану, ОП КГС у постанові від 16 лютого 2024 року у справі № 910/10009/22 дійшов помилкового висновку про можливість витребування такого автомобіля у військової адміністрації на користь колишнього власника. Правова підстава (запровадження правового режиму воєнного стану) не відпала, тому вимоги про повернення вилученого майна в умовах воєнного стану є передчасними і такими, що задоволенню не підлягають.</a:t>
            </a:r>
            <a:br>
              <a:rPr lang="uk-UA" altLang="uk-UA" sz="1800" dirty="0">
                <a:solidFill>
                  <a:schemeClr val="bg1"/>
                </a:solidFill>
              </a:rPr>
            </a:br>
            <a:br>
              <a:rPr lang="uk-UA" altLang="uk-UA" sz="1800" dirty="0">
                <a:solidFill>
                  <a:schemeClr val="bg1"/>
                </a:solidFill>
              </a:rPr>
            </a:br>
            <a:r>
              <a:rPr lang="uk-UA" altLang="uk-UA" sz="1800" dirty="0">
                <a:solidFill>
                  <a:schemeClr val="bg1"/>
                </a:solidFill>
              </a:rPr>
              <a:t>З огляду на викладене, КЦС відповідно до частини третьої статті 403 ЦПК України дійшла висновку про передачу </a:t>
            </a:r>
            <a:r>
              <a:rPr lang="uk-UA" altLang="uk-UA" sz="1800" dirty="0">
                <a:solidFill>
                  <a:srgbClr val="00B050"/>
                </a:solidFill>
              </a:rPr>
              <a:t>вказаної справи на розгляд Великої Палати для відступлення від правового висновку, викладеного ОП КГС від 16 лютого 2024 року у справі № 910/10009/22.</a:t>
            </a:r>
            <a:endParaRPr lang="uk-UA" altLang="uk-UA" sz="3600" dirty="0">
              <a:solidFill>
                <a:srgbClr val="00B050"/>
              </a:solidFill>
            </a:endParaRPr>
          </a:p>
        </p:txBody>
      </p:sp>
      <p:sp>
        <p:nvSpPr>
          <p:cNvPr id="90115" name="Rectangle 4">
            <a:extLst>
              <a:ext uri="{FF2B5EF4-FFF2-40B4-BE49-F238E27FC236}">
                <a16:creationId xmlns:a16="http://schemas.microsoft.com/office/drawing/2014/main" id="{6ACB9F97-5E60-A349-503B-7998D55412C1}"/>
              </a:ext>
            </a:extLst>
          </p:cNvPr>
          <p:cNvSpPr>
            <a:spLocks noChangeArrowheads="1"/>
          </p:cNvSpPr>
          <p:nvPr/>
        </p:nvSpPr>
        <p:spPr bwMode="auto">
          <a:xfrm>
            <a:off x="2586038" y="414338"/>
            <a:ext cx="6743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ru-RU" altLang="uk-UA" sz="1900">
              <a:latin typeface="Arial" panose="020B0604020202020204" pitchFamily="34" charset="0"/>
            </a:endParaRPr>
          </a:p>
        </p:txBody>
      </p:sp>
      <p:sp>
        <p:nvSpPr>
          <p:cNvPr id="90116" name="Rectangle 5">
            <a:extLst>
              <a:ext uri="{FF2B5EF4-FFF2-40B4-BE49-F238E27FC236}">
                <a16:creationId xmlns:a16="http://schemas.microsoft.com/office/drawing/2014/main" id="{B6396989-9C68-8BF5-C3C9-98F5E77E2753}"/>
              </a:ext>
            </a:extLst>
          </p:cNvPr>
          <p:cNvSpPr>
            <a:spLocks noChangeArrowheads="1"/>
          </p:cNvSpPr>
          <p:nvPr/>
        </p:nvSpPr>
        <p:spPr bwMode="auto">
          <a:xfrm>
            <a:off x="1690688" y="915988"/>
            <a:ext cx="8224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ru-RU" altLang="uk-UA" sz="1600" b="1" dirty="0" err="1">
                <a:solidFill>
                  <a:schemeClr val="accent5"/>
                </a:solidFill>
                <a:latin typeface="Arial" panose="020B0604020202020204" pitchFamily="34" charset="0"/>
              </a:rPr>
              <a:t>Чи</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можливе</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витребування</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реквізованого</a:t>
            </a:r>
            <a:r>
              <a:rPr lang="ru-RU" altLang="uk-UA" sz="1600" b="1" dirty="0">
                <a:solidFill>
                  <a:schemeClr val="accent5"/>
                </a:solidFill>
                <a:latin typeface="Arial" panose="020B0604020202020204" pitchFamily="34" charset="0"/>
              </a:rPr>
              <a:t> майна на </a:t>
            </a:r>
            <a:r>
              <a:rPr lang="ru-RU" altLang="uk-UA" sz="1600" b="1" dirty="0" err="1">
                <a:solidFill>
                  <a:schemeClr val="accent5"/>
                </a:solidFill>
                <a:latin typeface="Arial" panose="020B0604020202020204" pitchFamily="34" charset="0"/>
              </a:rPr>
              <a:t>користь</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колишнього</a:t>
            </a:r>
            <a:r>
              <a:rPr lang="ru-RU" altLang="uk-UA" sz="1600" b="1" dirty="0">
                <a:solidFill>
                  <a:schemeClr val="accent5"/>
                </a:solidFill>
                <a:latin typeface="Arial" panose="020B0604020202020204" pitchFamily="34" charset="0"/>
              </a:rPr>
              <a:t> </a:t>
            </a:r>
            <a:r>
              <a:rPr lang="ru-RU" altLang="uk-UA" sz="1600" b="1" dirty="0" err="1">
                <a:solidFill>
                  <a:schemeClr val="accent5"/>
                </a:solidFill>
                <a:latin typeface="Arial" panose="020B0604020202020204" pitchFamily="34" charset="0"/>
              </a:rPr>
              <a:t>власника</a:t>
            </a:r>
            <a:r>
              <a:rPr lang="ru-RU" altLang="uk-UA" sz="1600" b="1" dirty="0">
                <a:solidFill>
                  <a:schemeClr val="accent5"/>
                </a:solidFill>
                <a:latin typeface="Arial" panose="020B0604020202020204" pitchFamily="34" charset="0"/>
              </a:rPr>
              <a:t> до </a:t>
            </a:r>
            <a:r>
              <a:rPr lang="ru-RU" altLang="uk-UA" sz="1600" b="1" dirty="0" err="1">
                <a:solidFill>
                  <a:schemeClr val="accent5"/>
                </a:solidFill>
                <a:latin typeface="Arial" panose="020B0604020202020204" pitchFamily="34" charset="0"/>
              </a:rPr>
              <a:t>закінчення</a:t>
            </a:r>
            <a:r>
              <a:rPr lang="ru-RU" altLang="uk-UA" sz="1600" b="1" dirty="0">
                <a:solidFill>
                  <a:schemeClr val="accent5"/>
                </a:solidFill>
                <a:latin typeface="Arial" panose="020B0604020202020204" pitchFamily="34" charset="0"/>
              </a:rPr>
              <a:t> правового режиму </a:t>
            </a:r>
            <a:r>
              <a:rPr lang="ru-RU" altLang="uk-UA" sz="1600" b="1" dirty="0" err="1">
                <a:solidFill>
                  <a:schemeClr val="accent5"/>
                </a:solidFill>
                <a:latin typeface="Arial" panose="020B0604020202020204" pitchFamily="34" charset="0"/>
              </a:rPr>
              <a:t>воєнного</a:t>
            </a:r>
            <a:r>
              <a:rPr lang="ru-RU" altLang="uk-UA" sz="1600" b="1" dirty="0">
                <a:solidFill>
                  <a:schemeClr val="accent5"/>
                </a:solidFill>
                <a:latin typeface="Arial" panose="020B0604020202020204" pitchFamily="34" charset="0"/>
              </a:rPr>
              <a:t> стану?</a:t>
            </a:r>
          </a:p>
          <a:p>
            <a:pPr algn="ctr" defTabSz="914400" eaLnBrk="1" hangingPunct="1">
              <a:lnSpc>
                <a:spcPct val="100000"/>
              </a:lnSpc>
              <a:spcBef>
                <a:spcPct val="0"/>
              </a:spcBef>
              <a:buFontTx/>
              <a:buNone/>
            </a:pPr>
            <a:endParaRPr lang="ru-RU" altLang="uk-UA" sz="2000" b="1" dirty="0">
              <a:solidFill>
                <a:srgbClr val="00B0F0"/>
              </a:solidFill>
            </a:endParaRPr>
          </a:p>
          <a:p>
            <a:pPr algn="ctr" defTabSz="914400" eaLnBrk="1" hangingPunct="1">
              <a:lnSpc>
                <a:spcPct val="100000"/>
              </a:lnSpc>
              <a:spcBef>
                <a:spcPct val="0"/>
              </a:spcBef>
              <a:buFontTx/>
              <a:buNone/>
            </a:pPr>
            <a:r>
              <a:rPr lang="ru-RU" altLang="uk-UA" sz="2000" b="1" dirty="0">
                <a:solidFill>
                  <a:srgbClr val="00B0F0"/>
                </a:solidFill>
              </a:rPr>
              <a:t>Ухвала КЦС ВС </a:t>
            </a:r>
            <a:r>
              <a:rPr lang="ru-RU" altLang="uk-UA" sz="2000" b="1" dirty="0" err="1">
                <a:solidFill>
                  <a:srgbClr val="00B0F0"/>
                </a:solidFill>
              </a:rPr>
              <a:t>від</a:t>
            </a:r>
            <a:r>
              <a:rPr lang="ru-RU" altLang="uk-UA" sz="2000" b="1" dirty="0">
                <a:solidFill>
                  <a:srgbClr val="00B0F0"/>
                </a:solidFill>
              </a:rPr>
              <a:t> 05.06.2024 у </a:t>
            </a:r>
            <a:r>
              <a:rPr lang="ru-RU" altLang="uk-UA" sz="2000" b="1" dirty="0" err="1">
                <a:solidFill>
                  <a:srgbClr val="00B0F0"/>
                </a:solidFill>
              </a:rPr>
              <a:t>справі</a:t>
            </a:r>
            <a:r>
              <a:rPr lang="ru-RU" altLang="uk-UA" sz="2000" b="1" dirty="0">
                <a:solidFill>
                  <a:srgbClr val="00B0F0"/>
                </a:solidFill>
              </a:rPr>
              <a:t> № 712/3525/23</a:t>
            </a:r>
          </a:p>
        </p:txBody>
      </p:sp>
    </p:spTree>
    <p:extLst>
      <p:ext uri="{BB962C8B-B14F-4D97-AF65-F5344CB8AC3E}">
        <p14:creationId xmlns:p14="http://schemas.microsoft.com/office/powerpoint/2010/main" val="3377661307"/>
      </p:ext>
    </p:extLst>
  </p:cSld>
  <p:clrMapOvr>
    <a:masterClrMapping/>
  </p:clrMapOvr>
</p:sld>
</file>

<file path=ppt/theme/theme1.xml><?xml version="1.0" encoding="utf-8"?>
<a:theme xmlns:a="http://schemas.openxmlformats.org/drawingml/2006/main" name="Office Theme">
  <a:themeElements>
    <a:clrScheme name="Верховний Суд">
      <a:dk1>
        <a:srgbClr val="000000"/>
      </a:dk1>
      <a:lt1>
        <a:srgbClr val="FFFFFF"/>
      </a:lt1>
      <a:dk2>
        <a:srgbClr val="00274E"/>
      </a:dk2>
      <a:lt2>
        <a:srgbClr val="EFE7E3"/>
      </a:lt2>
      <a:accent1>
        <a:srgbClr val="00274E"/>
      </a:accent1>
      <a:accent2>
        <a:srgbClr val="EFE7E3"/>
      </a:accent2>
      <a:accent3>
        <a:srgbClr val="0059AA"/>
      </a:accent3>
      <a:accent4>
        <a:srgbClr val="008FD5"/>
      </a:accent4>
      <a:accent5>
        <a:srgbClr val="FCD700"/>
      </a:accent5>
      <a:accent6>
        <a:srgbClr val="32BCAD"/>
      </a:accent6>
      <a:hlink>
        <a:srgbClr val="00274E"/>
      </a:hlink>
      <a:folHlink>
        <a:srgbClr val="0027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4610</TotalTime>
  <Words>1818</Words>
  <Application>Microsoft Office PowerPoint</Application>
  <PresentationFormat>Довільний</PresentationFormat>
  <Paragraphs>47</Paragraphs>
  <Slides>14</Slides>
  <Notes>12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Bahnschrift Light Condensed</vt:lpstr>
      <vt:lpstr>Calibri</vt:lpstr>
      <vt:lpstr>Calibri Light</vt:lpstr>
      <vt:lpstr>Roboto Condensed Light</vt:lpstr>
      <vt:lpstr>Office Theme</vt:lpstr>
      <vt:lpstr>Проблеми застосування реквізиції  в умовах воєнного стану </vt:lpstr>
      <vt:lpstr>  В ЦК України міститься незначна кількість випадків, за яких законодавець урегулював ті чи інші цивільні відносини дотичні до воєнних дій або воєнного стану.  Наприклад: 1. оголошення фізичної особи померлою (стаття 46 ЦК України);  2. зупинення перебігу позовної давності якщо позивач або відповідач перебуває у складі Збройних Сил України або в інших створених відповідно до закону військових формуваннях, що переведені на воєнний стан (пункт 4 частини першої статті 263 ЦК України);  3. не вважаються примусовою працею військова або альтернативна (невійськова) служба, робота чи служба, яка виконується особою за вироком чи іншими рішеннями суду, а також робота чи служба відповідно до законів про воєнний і про надзвичайний стан (абз. 2 частини 3 статті 312 ЦК України);  4. в умовах воєнного або надзвичайного стану майно може бути примусово відчужене у власника з наступним повним відшкодуванням його вартості (частина 2 статті 353 ЦК України). </vt:lpstr>
      <vt:lpstr> Під реквізицією варто розуміти примусове оплатне відчуження майна державою у власника при існуванні надзвичайних обставин на підставі та в порядку, встановленому законом, за умови попереднього і повного відшкодування його вартості або без такого.  </vt:lpstr>
      <vt:lpstr> Метою реквізиції є усунення або запобігання тим наслідкам, що виникли або можуть виникнути наступити через стихійне лихо, аварію, епідемію, епізоотію, воєнний або надзвичайний стан та за інших надзвичайних обставин.   У статті 353 ЦК України відбувається регулювання оплатного примусового припинення права власності. Натомість позивач, на підставі судового рішення набула право на компенсацію взамін права на будинок у зоні радіоактивного забруднення. Тобто позивач, як спадкоємець, сам примусив відповідні органи для набуття права на компенсацію за допомогою судового рішення.</vt:lpstr>
      <vt:lpstr> Реквізиція застосовується за надзвичайних обставин, які вимагають негайних дій, вона провадиться в позасудовому (адміністративному) порядку за рішенням органів державної влади.   Адміністративний порядок реквізиції майна у власника обумовлений необхідністю швидкої реакції від органів державної влади на надзвичайні обставини.   Норми, що регулюють реквізицію, спрямовані на вирішення колізії публічного інтересу та цивільного права (зокрема, права власності, інших цивільних прав), розв`язання якої відбувається на користь публічного інтересу.</vt:lpstr>
      <vt:lpstr>Залежно від підстави проведення реквізиції, два її види:  1. реквізиція за надзвичайних обставин (частина перша статті 353 ЦК України); 2. реквізиція в умовах воєнного або надзвичайного стану (частина друга статті 353 ЦК України).   Відмінність між реквізицією (частина перша статті 353 ЦК України) та реквізицією в умовах надзвичайного чи воєнного стану (частина друга статті 353 ЦК України) є момент відшкодування вартості майна: у першому випадку його має бути проведено до примусового відчуження майна, а в другому випадку обов`язок держави відшкодувати вартість майна настає після його примусового відчуження. </vt:lpstr>
      <vt:lpstr>Право вимагати повернення майна обумовлюється наявністю в особи статусу «колишнього» власника. За допомогою такої конструкції законодавець створює передумови для охорони інтересів приватних осіб.   Повернення майна можливе за умови: припинення надзвичайних обставин, тобто стихійного лиха, аварії, епідемії, епізоотії, воєнного або надзвичайного стану та ін.; збереження майна; заявлення власником позовної вимоги про його повернення до органу, що проводив його реквізицію або якому передано відповідне майно; встановлення можливості повернення (див., зокрема: постанову Верховного Суду в складі колегії суддів Другої судової палати Касаційного цивільного суду від 08 серпня 2018 року в справі № 284/276/16-ц (провадження № 61-11070св18); Крат В. І. Коментар статті 353 Реквізиція // Цивільний кодекс України: науково-практичний коментар. Т. 3: Право власності та інші речові права / за ред. І. В. Спасибо-Фатєєвої. - Харків : ЕКУС, 2023. - С. 224 - 238).</vt:lpstr>
      <vt:lpstr>Касаційний суд зауважує, що законодавець визначив юрисдикцію адміністративних судів з розгляду справ про примусове відчуження земельної ділянки, інших об`єктів нерухомого майна, що на ній розміщені, з мотивів суспільної необхідності (статті 350, 351 ЦК України).   Вирішення спорів щодо реквізиції чинним законодавством до адміністративного судочинства не віднесений.</vt:lpstr>
      <vt:lpstr>  ОП КГС у постанові від 16 лютого 2024 року в справі № 910/10009/22 за подібних обставин справи, дійшов протилежного висновку та витребував автомобіль у Київської обласної адміністрації на користь колишнього власника майна, у якого було вилучено транспортний засіб в умовах правового режиму воєнного стану.  Проте, КЦС вважає, що за наявності законодавчого обмеження щодо можливості повернення реквізованого майна до закінчення правового режиму воєнного стану, ОП КГС у постанові від 16 лютого 2024 року у справі № 910/10009/22 дійшов помилкового висновку про можливість витребування такого автомобіля у військової адміністрації на користь колишнього власника. Правова підстава (запровадження правового режиму воєнного стану) не відпала, тому вимоги про повернення вилученого майна в умовах воєнного стану є передчасними і такими, що задоволенню не підлягають.  З огляду на викладене, КЦС відповідно до частини третьої статті 403 ЦПК України дійшла висновку про передачу вказаної справи на розгляд Великої Палати для відступлення від правового висновку, викладеного ОП КГС від 16 лютого 2024 року у справі № 910/10009/22.</vt:lpstr>
      <vt:lpstr>42. Як у доктрині приватного права, так і в судовій практиці усталеним є підхід, що:  під реквізицією варто розуміти примусове оплатне відчуження майна державою у власника при існуванні надзвичайних обставин на підставі та в порядку, встановленому законом, за умови попереднього і повного відшкодування його вартості або без такого. Метою реквізиції є усунення або запобігання тим наслідкам, що виникли або можуть виникнути, наступити через стихійне лихо, аварію, епідемію, епізоотію, воєнний або надзвичайний стан та за інших надзвичайних обставин;  реквізиція застосовується за надзвичайних обставин, які вимагають негайних дій, вона провадиться в позасудовому (адміністративному) порядку за рішенням органів державної влади. Адміністративний порядок реквізиції майна у власника обумовлений необхідністю швидкої реакції від органів державної влади на надзвичайні обставини. Норми, що регулюють реквізицію, спрямовані на вирішення колізії публічного інтересу та цивільного права (зокрема, права власності, інших цивільних прав), розв’язання якої відбувається на користь публічного інтересу; </vt:lpstr>
      <vt:lpstr>  залежно від підстав проведення реквізиції, існує два її види: реквізиція за надзвичайних обставин (частина перша статті 353 ЦК України); реквізиція в умовах воєнного або надзвичайного стану (частина друга статті 353 ЦК України). Відмінність між реквізицією (частина перша статті 353 ЦК України) та реквізицією в умовах надзвичайного чи воєнного стану (частина друга статті 353 ЦК України) полягає у моменті відшкодування вартості майна. У першому випадку його має бути проведено до примусового відчуження майна, а в другому – обов’язок держави відшкодувати вартість майна настає після його примусового відчуження;  право вимагати повернення майна обумовлюється наявністю в особи статусу «колишнього» власника. За допомогою такої конструкції законодавець створює передумови для охорони інтересів приватних осіб. Повернення майна можливе за умови: припинення надзвичайних обставин, тобто стихійного лиха, аварії, епідемії, епізоотії, воєнного або надзвичайного стану та ін.; збереження майна; заявлення власником позовної вимоги про його повернення до органу, що проводив його реквізицію або якому передано відповідне майно; встановлення можливості повернення [див., зокрема: постанови Верховного Суду в складі колегій суддів Другої судової палати Касаційного цивільного суду від 08 серпня 2018 року в справі № 284/276/16-ц (провадження № 61-11070св18), від 13 вересня 2023 року у справі № 707/1298/22 (провадження № 61-4120св23)].</vt:lpstr>
      <vt:lpstr>   96. Збройні Сили України мають гостру потребу в забезпеченні матеріальними ресурсами, у тому числі автомобільною технікою, для належного виконання визначених перед ними завдань. Зазначене підтверджується листом командира військової частини А7046 від 06 вересня 2022 року № 1822 (а. с. 114, том 1).  97. Військова частина А7046 підтвердила використання нею реквізованого автомобіля для виконання завдань по обороні України. У свою чергу, позивачка не навела переконливих аргументів на підтвердження того, що відчуження її автомобіля для потреб держави в умовах воєнного стану (з можливістю отримати належну грошову компенсацію) становитиме для неї надмірний тягар.  98. Втручання у право власності позивачки відповідає критерію законності, оскільки відбулося у чітко регламентованому, зрозумілому порядку, який діє в Україні з незначними змінами з 2012 року. </vt:lpstr>
      <vt:lpstr>  Трохи про приватне право в судовій практиці (за матеріалами публікацій в соціальній мережі Facebook за 2021 рік) / Редактор та упорядник В. І. Крат. – Київ, 2021. 234 с. URL: https://t.me/glossema/2  Трохи про приватне право в судовій практиці (за матеріалами публікацій в телеграм-каналі «Трохи про приватне право» за 2022 рік) / Автор та редактор В. І. Крат. – Київ, 2022. 444 с. URL: https://t.me/glossema/727  Трохи про приватне право в судовій практиці (за матеріалами публікацій в телеграм-каналі «Трохи про приватне право» за 2023 рік) / Автор та редактор В. І. Крат. – Київ, 2023. 662 с. URL: https://t.me/glossema/1451</vt:lpstr>
      <vt:lpstr>   Трохи про приватне право: https://t.me/glossema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Крат Василь Іванович</cp:lastModifiedBy>
  <cp:revision>430</cp:revision>
  <cp:lastPrinted>2024-02-09T11:36:21Z</cp:lastPrinted>
  <dcterms:created xsi:type="dcterms:W3CDTF">2017-12-01T09:13:10Z</dcterms:created>
  <dcterms:modified xsi:type="dcterms:W3CDTF">2024-12-04T08:57:53Z</dcterms:modified>
</cp:coreProperties>
</file>