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18" r:id="rId2"/>
    <p:sldId id="300" r:id="rId3"/>
    <p:sldId id="330" r:id="rId4"/>
    <p:sldId id="346" r:id="rId5"/>
    <p:sldId id="329" r:id="rId6"/>
    <p:sldId id="311" r:id="rId7"/>
    <p:sldId id="331" r:id="rId8"/>
    <p:sldId id="332" r:id="rId9"/>
    <p:sldId id="298" r:id="rId10"/>
    <p:sldId id="333" r:id="rId11"/>
    <p:sldId id="334" r:id="rId12"/>
    <p:sldId id="321" r:id="rId13"/>
    <p:sldId id="350" r:id="rId14"/>
    <p:sldId id="335" r:id="rId15"/>
    <p:sldId id="342" r:id="rId16"/>
    <p:sldId id="343" r:id="rId17"/>
    <p:sldId id="344" r:id="rId18"/>
    <p:sldId id="349" r:id="rId19"/>
    <p:sldId id="351" r:id="rId20"/>
    <p:sldId id="345" r:id="rId21"/>
    <p:sldId id="347" r:id="rId22"/>
    <p:sldId id="348" r:id="rId23"/>
    <p:sldId id="353" r:id="rId24"/>
    <p:sldId id="312" r:id="rId2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30"/>
    <a:srgbClr val="F2D22C"/>
    <a:srgbClr val="F2D254"/>
    <a:srgbClr val="F6D0AC"/>
    <a:srgbClr val="DED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842" autoAdjust="0"/>
  </p:normalViewPr>
  <p:slideViewPr>
    <p:cSldViewPr snapToGrid="0">
      <p:cViewPr varScale="1">
        <p:scale>
          <a:sx n="105" d="100"/>
          <a:sy n="105" d="100"/>
        </p:scale>
        <p:origin x="15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7" d="100"/>
        <a:sy n="97" d="100"/>
      </p:scale>
      <p:origin x="0" y="-34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E4F4E-E3A1-4067-B7B9-04C8E37649DF}" type="datetimeFigureOut">
              <a:rPr lang="ru-UA" smtClean="0"/>
              <a:t>12/05/2024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B12A1-5D7D-4991-81DA-7CB6578086E6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53467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843476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10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15435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11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1039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12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917926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13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406324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14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209361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15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554504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16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797830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17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349912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18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348928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19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20176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2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601260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20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413133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21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282250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22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222941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24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29408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3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20974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4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79625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5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54674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6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08492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7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914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8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18993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B12A1-5D7D-4991-81DA-7CB6578086E6}" type="slidenum">
              <a:rPr lang="ru-UA" smtClean="0"/>
              <a:t>9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71558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4C432A-E241-4E69-955B-E438B16AA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9A67EEA0-278C-47C0-8562-A715768037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05CB20F-8D47-4C19-93C6-E5D4F19F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3315E-BEA5-4145-8827-6BB8F91D239B}" type="datetimeFigureOut">
              <a:rPr lang="uk-UA" smtClean="0"/>
              <a:t>05.12.2024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6D61991-8BAD-4295-8DC4-574E07DE8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E0D0E21-24A4-4809-AB29-B807B2C26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924-29E6-4E17-961A-A773C3BA8D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443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0A8FF7-9D68-4DDF-A3E5-BA142E4CC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F3B1F0F-D91F-4A7D-A0E9-71EFAA744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0EA9E2D-E4E2-44B3-A4B6-11222E82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3315E-BEA5-4145-8827-6BB8F91D239B}" type="datetimeFigureOut">
              <a:rPr lang="uk-UA" smtClean="0"/>
              <a:t>05.12.2024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CF92961-1A9A-44A6-9BE5-4779BBFC8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F66F1C6-E201-4624-82C6-99B0E4358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924-29E6-4E17-961A-A773C3BA8D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782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6A87C303-0885-4474-BD5A-8F07EA29F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343516C-CCAA-4F2E-93EE-B16ADD7496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DCFC2FF-2ADF-4ED5-BABF-CF2C52BBD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3315E-BEA5-4145-8827-6BB8F91D239B}" type="datetimeFigureOut">
              <a:rPr lang="uk-UA" smtClean="0"/>
              <a:t>05.12.2024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600E4AF-E47B-4B11-90F8-0A008A2D3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0AD59CE-8170-402E-A781-1E266946B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924-29E6-4E17-961A-A773C3BA8D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522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Місце для вмісту 2"/>
          <p:cNvSpPr>
            <a:spLocks noGrp="1"/>
          </p:cNvSpPr>
          <p:nvPr>
            <p:ph idx="13" hasCustomPrompt="1"/>
          </p:nvPr>
        </p:nvSpPr>
        <p:spPr>
          <a:xfrm>
            <a:off x="0" y="656406"/>
            <a:ext cx="3983644" cy="5545189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AA7A5"/>
              </a:buClr>
              <a:buSzTx/>
              <a:buFont typeface="Mabry Pro" panose="020D0303040002040303" pitchFamily="34" charset="0"/>
              <a:buNone/>
              <a:tabLst/>
              <a:defRPr sz="1050" baseline="0">
                <a:solidFill>
                  <a:schemeClr val="tx1"/>
                </a:solidFill>
                <a:latin typeface="Mabry Pro" panose="020D0303040002040303" pitchFamily="34" charset="0"/>
              </a:defRPr>
            </a:lvl1pPr>
            <a:lvl2pPr marL="6858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2pPr>
            <a:lvl3pPr marL="11430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3pPr>
            <a:lvl4pPr marL="16002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4pPr>
            <a:lvl5pPr marL="20574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AA7A5"/>
              </a:buClr>
              <a:buSzTx/>
              <a:buFont typeface="Mabry Pro" panose="020D0303040002040303" pitchFamily="34" charset="0"/>
              <a:buNone/>
              <a:tabLst/>
              <a:defRPr/>
            </a:pPr>
            <a:r>
              <a:rPr lang="uk-UA" dirty="0"/>
              <a:t>МІСЦЕ ДЛЯ ФОТО</a:t>
            </a:r>
          </a:p>
          <a:p>
            <a:pPr lvl="0"/>
            <a:endParaRPr lang="uk-UA" dirty="0"/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312118" y="336249"/>
            <a:ext cx="6294922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rgbClr val="134732"/>
                </a:solidFill>
                <a:latin typeface="Mabry Pro" panose="020D0303040002040303" pitchFamily="34" charset="0"/>
              </a:defRPr>
            </a:lvl1pPr>
          </a:lstStyle>
          <a:p>
            <a:r>
              <a:rPr lang="uk-UA" dirty="0"/>
              <a:t>ІМ’Я ПРІЗВИЩЕ</a:t>
            </a:r>
            <a:endParaRPr lang="en-US" dirty="0"/>
          </a:p>
        </p:txBody>
      </p:sp>
      <p:sp>
        <p:nvSpPr>
          <p:cNvPr id="12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312116" y="1775818"/>
            <a:ext cx="6294924" cy="243807"/>
          </a:xfrm>
        </p:spPr>
        <p:txBody>
          <a:bodyPr>
            <a:noAutofit/>
          </a:bodyPr>
          <a:lstStyle>
            <a:lvl1pPr marL="0" indent="0">
              <a:buClr>
                <a:srgbClr val="0AA7A5"/>
              </a:buClr>
              <a:buFont typeface="Mabry Pro" panose="020D0303040002040303" pitchFamily="34" charset="0"/>
              <a:buNone/>
              <a:defRPr sz="1050" baseline="0">
                <a:solidFill>
                  <a:srgbClr val="134732"/>
                </a:solidFill>
                <a:latin typeface="Mabry Pro" panose="020D0303040002040303" pitchFamily="34" charset="0"/>
              </a:defRPr>
            </a:lvl1pPr>
            <a:lvl2pPr marL="6858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2pPr>
            <a:lvl3pPr marL="11430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3pPr>
            <a:lvl4pPr marL="16002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4pPr>
            <a:lvl5pPr marL="20574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5pPr>
          </a:lstStyle>
          <a:p>
            <a:pPr lvl="0"/>
            <a:r>
              <a:rPr lang="uk-UA" dirty="0"/>
              <a:t>Посада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002426C-DC0E-4198-BD12-CA4ACB9B26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70660" y="748665"/>
            <a:ext cx="1021340" cy="641985"/>
          </a:xfrm>
          <a:prstGeom prst="rect">
            <a:avLst/>
          </a:prstGeom>
        </p:spPr>
      </p:pic>
      <p:sp>
        <p:nvSpPr>
          <p:cNvPr id="16" name="Місце для вмісту 2"/>
          <p:cNvSpPr>
            <a:spLocks noGrp="1"/>
          </p:cNvSpPr>
          <p:nvPr>
            <p:ph idx="10" hasCustomPrompt="1"/>
          </p:nvPr>
        </p:nvSpPr>
        <p:spPr>
          <a:xfrm>
            <a:off x="4312116" y="2133631"/>
            <a:ext cx="6294924" cy="899450"/>
          </a:xfrm>
        </p:spPr>
        <p:txBody>
          <a:bodyPr>
            <a:noAutofit/>
          </a:bodyPr>
          <a:lstStyle>
            <a:lvl1pPr marL="0" indent="0">
              <a:buClr>
                <a:srgbClr val="0AA7A5"/>
              </a:buClr>
              <a:buFont typeface="Mabry Pro" panose="020D0303040002040303" pitchFamily="34" charset="0"/>
              <a:buNone/>
              <a:defRPr sz="1050" baseline="0">
                <a:solidFill>
                  <a:srgbClr val="0AA7A5"/>
                </a:solidFill>
                <a:latin typeface="Mabry Pro" panose="020D0303040002040303" pitchFamily="34" charset="0"/>
              </a:defRPr>
            </a:lvl1pPr>
            <a:lvl2pPr marL="6858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2pPr>
            <a:lvl3pPr marL="11430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3pPr>
            <a:lvl4pPr marL="16002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4pPr>
            <a:lvl5pPr marL="20574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5pPr>
          </a:lstStyle>
          <a:p>
            <a:pPr lvl="0"/>
            <a:r>
              <a:rPr lang="uk-UA" dirty="0"/>
              <a:t>Членства</a:t>
            </a:r>
          </a:p>
        </p:txBody>
      </p:sp>
      <p:sp>
        <p:nvSpPr>
          <p:cNvPr id="17" name="Місце для вмісту 2"/>
          <p:cNvSpPr>
            <a:spLocks noGrp="1"/>
          </p:cNvSpPr>
          <p:nvPr>
            <p:ph idx="11" hasCustomPrompt="1"/>
          </p:nvPr>
        </p:nvSpPr>
        <p:spPr>
          <a:xfrm>
            <a:off x="4312116" y="3129332"/>
            <a:ext cx="6294924" cy="1538921"/>
          </a:xfrm>
        </p:spPr>
        <p:txBody>
          <a:bodyPr>
            <a:noAutofit/>
          </a:bodyPr>
          <a:lstStyle>
            <a:lvl1pPr marL="0" indent="0">
              <a:buClr>
                <a:srgbClr val="0AA7A5"/>
              </a:buClr>
              <a:buFont typeface="Mabry Pro" panose="020D0303040002040303" pitchFamily="34" charset="0"/>
              <a:buNone/>
              <a:defRPr sz="1050" baseline="0">
                <a:solidFill>
                  <a:schemeClr val="tx1"/>
                </a:solidFill>
                <a:latin typeface="Mabry Pro" panose="020D0303040002040303" pitchFamily="34" charset="0"/>
              </a:defRPr>
            </a:lvl1pPr>
            <a:lvl2pPr marL="6858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2pPr>
            <a:lvl3pPr marL="11430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3pPr>
            <a:lvl4pPr marL="16002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4pPr>
            <a:lvl5pPr marL="20574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5pPr>
          </a:lstStyle>
          <a:p>
            <a:pPr lvl="0"/>
            <a:r>
              <a:rPr lang="uk-UA" dirty="0" err="1"/>
              <a:t>Біо</a:t>
            </a:r>
            <a:endParaRPr lang="uk-UA" dirty="0"/>
          </a:p>
        </p:txBody>
      </p:sp>
      <p:sp>
        <p:nvSpPr>
          <p:cNvPr id="18" name="Місце для вмісту 2"/>
          <p:cNvSpPr>
            <a:spLocks noGrp="1"/>
          </p:cNvSpPr>
          <p:nvPr>
            <p:ph idx="12" hasCustomPrompt="1"/>
          </p:nvPr>
        </p:nvSpPr>
        <p:spPr>
          <a:xfrm>
            <a:off x="4312116" y="4764504"/>
            <a:ext cx="6294924" cy="143309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AA7A5"/>
              </a:buClr>
              <a:buSzTx/>
              <a:buFont typeface="Mabry Pro" panose="020D0303040002040303" pitchFamily="34" charset="0"/>
              <a:buNone/>
              <a:tabLst/>
              <a:defRPr sz="1050" baseline="0">
                <a:solidFill>
                  <a:schemeClr val="tx1"/>
                </a:solidFill>
                <a:latin typeface="Mabry Pro" panose="020D0303040002040303" pitchFamily="34" charset="0"/>
              </a:defRPr>
            </a:lvl1pPr>
            <a:lvl2pPr marL="6858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2pPr>
            <a:lvl3pPr marL="11430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3pPr>
            <a:lvl4pPr marL="16002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4pPr>
            <a:lvl5pPr marL="2057400" indent="-228600">
              <a:buClr>
                <a:srgbClr val="0AA7A5"/>
              </a:buClr>
              <a:buFont typeface="Mabry Pro" panose="020D0303040002040303" pitchFamily="34" charset="0"/>
              <a:buChar char="–"/>
              <a:defRPr>
                <a:latin typeface="Mabry Pro" panose="020D0303040002040303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AA7A5"/>
              </a:buClr>
              <a:buSzTx/>
              <a:buFont typeface="Mabry Pro" panose="020D0303040002040303" pitchFamily="34" charset="0"/>
              <a:buNone/>
              <a:tabLst/>
              <a:defRPr/>
            </a:pPr>
            <a:r>
              <a:rPr lang="uk-UA" dirty="0"/>
              <a:t>ВИЗНАННЯ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AA7A5"/>
              </a:buClr>
              <a:buSzTx/>
              <a:buFont typeface="Mabry Pro" panose="020D0303040002040303" pitchFamily="34" charset="0"/>
              <a:buNone/>
              <a:tabLst/>
              <a:defRPr/>
            </a:pPr>
            <a:r>
              <a:rPr lang="uk-UA" dirty="0"/>
              <a:t>Рейтинг – визнання</a:t>
            </a:r>
          </a:p>
          <a:p>
            <a:pPr lvl="0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4477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7D937B-FB96-4B25-BC4A-2B68106DD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E22F993-C85F-41B0-84C1-33ECF9D22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7CBCC02-C6E8-40F9-8403-99550E8D5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3315E-BEA5-4145-8827-6BB8F91D239B}" type="datetimeFigureOut">
              <a:rPr lang="uk-UA" smtClean="0"/>
              <a:t>05.12.2024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B126BB0-9158-4571-BA9E-B69F68820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8D9B3F6-024B-4FB2-B1E4-6663BFCEE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924-29E6-4E17-961A-A773C3BA8D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417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3FDC95-E7C4-4B43-8421-5E366A65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3BF13EC8-0510-4983-8D77-7C01072DC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7FDC532-EA52-4120-A6AE-33CEBE2FD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3315E-BEA5-4145-8827-6BB8F91D239B}" type="datetimeFigureOut">
              <a:rPr lang="uk-UA" smtClean="0"/>
              <a:t>05.12.2024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87F3E19-68CD-41E3-AF62-D2F686ECA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E88814E-4FE7-461D-8624-325D149D4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924-29E6-4E17-961A-A773C3BA8D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521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276D59-97C0-4DF2-BA95-04ECBE920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FCDFB4-6047-4526-B9E0-CDD73D3C5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F9A1C03-E70A-4F5B-B751-B2D3B71F3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C8B5E92-0C4F-4626-B070-65F0B278F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3315E-BEA5-4145-8827-6BB8F91D239B}" type="datetimeFigureOut">
              <a:rPr lang="uk-UA" smtClean="0"/>
              <a:t>05.12.2024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A496511-B2AE-47B7-AC84-FB3507970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730BE0F-4D24-4014-A4EA-4D10CE58A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924-29E6-4E17-961A-A773C3BA8D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945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290F0C-ABC4-4250-AD90-BFC474AFC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2CC603D-3837-4998-BE72-FB647C34E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B0F32A2-0344-40E1-BBBF-1CB82D847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05FD1FCD-F316-4D1D-823D-5176F42D88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F6A3C6B1-AF57-4261-B218-39C34632E5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8D0664C8-5590-4082-88ED-8135F1915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3315E-BEA5-4145-8827-6BB8F91D239B}" type="datetimeFigureOut">
              <a:rPr lang="uk-UA" smtClean="0"/>
              <a:t>05.12.2024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8FBB0274-3013-47A2-BD5F-6AFCC6C2B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9A562ECB-3B4C-4651-80E1-1521ED5B4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924-29E6-4E17-961A-A773C3BA8D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676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90D5AF-6F8F-4AF4-9331-91B70E553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77B5920E-E199-472F-8D24-23303A528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3315E-BEA5-4145-8827-6BB8F91D239B}" type="datetimeFigureOut">
              <a:rPr lang="uk-UA" smtClean="0"/>
              <a:t>05.12.2024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1618AC70-6C08-4AF8-8177-D5F6DA025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A3B98FA3-B03C-494E-874E-EF9CFCF31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924-29E6-4E17-961A-A773C3BA8D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23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EE9E2AA8-2F2D-403E-922C-FDF299298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3315E-BEA5-4145-8827-6BB8F91D239B}" type="datetimeFigureOut">
              <a:rPr lang="uk-UA" smtClean="0"/>
              <a:t>05.12.2024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BEF7AFD9-513D-4C3F-8AE8-34C447391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D88277C-A997-4253-830F-A36547AE7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924-29E6-4E17-961A-A773C3BA8D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6461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20B436-27E2-44B6-A8EB-CC74A42DB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DC4919A-1A8C-4A1E-B9B9-ECAA842DC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77F42520-B3F7-421B-96CB-789CD0AE3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2A4A709-1082-4C1D-8104-0E4F66B41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3315E-BEA5-4145-8827-6BB8F91D239B}" type="datetimeFigureOut">
              <a:rPr lang="uk-UA" smtClean="0"/>
              <a:t>05.12.2024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3978870-B5E7-459C-AAEA-5C3CF10FF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33ABE29-AE33-4982-B77E-72AA45FC7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924-29E6-4E17-961A-A773C3BA8D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991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065059-615A-4340-942C-CAECE65B9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54EA6EE5-3D8E-4493-B34B-7445422AF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265EA818-11EA-41D3-96E4-D3EF57AED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4736EC2-5F5C-4E37-84F9-B800CA4E1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3315E-BEA5-4145-8827-6BB8F91D239B}" type="datetimeFigureOut">
              <a:rPr lang="uk-UA" smtClean="0"/>
              <a:t>05.12.2024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A6D0A09-055F-49DF-B7F8-49DFB1984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664D0025-34EF-4D22-AD9B-21BFFD1DC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924-29E6-4E17-961A-A773C3BA8D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433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19323AAB-F951-4FFA-871B-5D2BF2C7B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436707D-F885-4C5E-B596-5C54DB011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B39FC82-A1ED-4075-85D5-075B48B263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3315E-BEA5-4145-8827-6BB8F91D239B}" type="datetimeFigureOut">
              <a:rPr lang="uk-UA" smtClean="0"/>
              <a:t>05.12.2024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522D329-FFF3-460F-8A11-EEF4E88CDE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AA34517-404D-44DD-A3F2-B93EE79F3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39924-29E6-4E17-961A-A773C3BA8D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4489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eyestr.court.gov.ua/Review/117039494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reyestr.court.gov.ua/Review/11074171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reyestr.court.gov.ua/Review/107716218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reyestr.court.gov.ua/Review/117072258" TargetMode="External"/><Relationship Id="rId4" Type="http://schemas.openxmlformats.org/officeDocument/2006/relationships/hyperlink" Target="https://reyestr.court.gov.ua/Review/109867708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rozorro.sale/auction/BRD001-UA-20240909-15580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reyestr.court.gov.ua/Review/121315315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inkedin.com/in/olena-volianska-6208ab36/" TargetMode="External"/><Relationship Id="rId4" Type="http://schemas.openxmlformats.org/officeDocument/2006/relationships/hyperlink" Target="mailto:volianska@lcf.ua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yestr.court.gov.ua/Review/11703949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s://reyestr.court.gov.ua/Review/10884734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eyestr.court.gov.ua/Review/12117370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6801" y="5222033"/>
            <a:ext cx="1845199" cy="1116048"/>
          </a:xfrm>
          <a:prstGeom prst="rect">
            <a:avLst/>
          </a:prstGeom>
        </p:spPr>
      </p:pic>
      <p:sp>
        <p:nvSpPr>
          <p:cNvPr id="11" name="Овал 10">
            <a:extLst>
              <a:ext uri="{FF2B5EF4-FFF2-40B4-BE49-F238E27FC236}">
                <a16:creationId xmlns:a16="http://schemas.microsoft.com/office/drawing/2014/main" id="{18E75AC4-1A5F-4180-8022-F8783F4FC1F9}"/>
              </a:ext>
            </a:extLst>
          </p:cNvPr>
          <p:cNvSpPr/>
          <p:nvPr/>
        </p:nvSpPr>
        <p:spPr>
          <a:xfrm>
            <a:off x="7855413" y="1410371"/>
            <a:ext cx="5932059" cy="5932059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98F4E223-C769-4286-BAC8-D0FA745B0161}"/>
              </a:ext>
            </a:extLst>
          </p:cNvPr>
          <p:cNvSpPr/>
          <p:nvPr/>
        </p:nvSpPr>
        <p:spPr>
          <a:xfrm>
            <a:off x="8639921" y="1129141"/>
            <a:ext cx="5932059" cy="5932059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98622" y="418257"/>
            <a:ext cx="9907184" cy="5514513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  <a:spcBef>
                <a:spcPts val="200"/>
              </a:spcBef>
            </a:pPr>
            <a:r>
              <a:rPr lang="uk-UA" sz="4800" b="1" dirty="0">
                <a:latin typeface="Mabry Pro" panose="020D0503040002040303" pitchFamily="34" charset="0"/>
              </a:rPr>
              <a:t>СТЯГНЕННЯ ЗБИТКІВ</a:t>
            </a:r>
            <a:br>
              <a:rPr lang="uk-UA" sz="4800" b="1" dirty="0">
                <a:latin typeface="Mabry Pro" panose="020D0503040002040303" pitchFamily="34" charset="0"/>
              </a:rPr>
            </a:br>
            <a:r>
              <a:rPr lang="uk-UA" sz="4800" b="1" dirty="0">
                <a:latin typeface="Mabry Pro" panose="020D0503040002040303" pitchFamily="34" charset="0"/>
              </a:rPr>
              <a:t>З РФ У ПРОЦЕДУРАХ </a:t>
            </a:r>
            <a:br>
              <a:rPr lang="uk-UA" sz="4800" b="1" dirty="0">
                <a:latin typeface="Mabry Pro" panose="020D0503040002040303" pitchFamily="34" charset="0"/>
              </a:rPr>
            </a:br>
            <a:r>
              <a:rPr lang="uk-UA" sz="4800" b="1" dirty="0">
                <a:latin typeface="Mabry Pro" panose="020D0503040002040303" pitchFamily="34" charset="0"/>
              </a:rPr>
              <a:t>БАНКРУТСТВА</a:t>
            </a:r>
            <a:endParaRPr lang="en-US" sz="4800" b="1" dirty="0">
              <a:solidFill>
                <a:srgbClr val="F2D22C"/>
              </a:solidFill>
              <a:latin typeface="Mabry Pro" panose="020D050304000204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18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id="{D12E0D8C-94A9-4143-AB71-59CD63A1B7CE}"/>
              </a:ext>
            </a:extLst>
          </p:cNvPr>
          <p:cNvSpPr/>
          <p:nvPr/>
        </p:nvSpPr>
        <p:spPr>
          <a:xfrm>
            <a:off x="6660068" y="-103763"/>
            <a:ext cx="7525526" cy="6485756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67F96875-587B-4AC3-92A4-913B57A53EE2}"/>
              </a:ext>
            </a:extLst>
          </p:cNvPr>
          <p:cNvSpPr/>
          <p:nvPr/>
        </p:nvSpPr>
        <p:spPr>
          <a:xfrm>
            <a:off x="6123300" y="296098"/>
            <a:ext cx="7525526" cy="6621182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0CB370-7945-4409-879A-933E64A3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0364" y="2857823"/>
            <a:ext cx="5601410" cy="1325563"/>
          </a:xfrm>
        </p:spPr>
        <p:txBody>
          <a:bodyPr>
            <a:noAutofit/>
          </a:bodyPr>
          <a:lstStyle/>
          <a:p>
            <a:pPr algn="ctr"/>
            <a:r>
              <a:rPr lang="uk-UA" b="1" dirty="0">
                <a:solidFill>
                  <a:srgbClr val="004730"/>
                </a:solidFill>
                <a:latin typeface="Mabry Pro" panose="020D0503040002040303" pitchFamily="34" charset="0"/>
              </a:rPr>
              <a:t>ТЕСТ</a:t>
            </a:r>
            <a:br>
              <a:rPr lang="uk-UA" b="1" dirty="0">
                <a:solidFill>
                  <a:srgbClr val="004730"/>
                </a:solidFill>
                <a:latin typeface="Mabry Pro" panose="020D0503040002040303" pitchFamily="34" charset="0"/>
              </a:rPr>
            </a:br>
            <a:r>
              <a:rPr lang="en-US" b="1" i="1" dirty="0">
                <a:solidFill>
                  <a:srgbClr val="004730"/>
                </a:solidFill>
                <a:latin typeface="Mabry Pro" panose="020D0503040002040303" pitchFamily="34" charset="0"/>
              </a:rPr>
              <a:t>ALTER EGO</a:t>
            </a:r>
            <a:endParaRPr lang="uk-UA" b="1" i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63F659-4B50-4BDD-984D-D0CF79E7F568}"/>
              </a:ext>
            </a:extLst>
          </p:cNvPr>
          <p:cNvSpPr txBox="1"/>
          <p:nvPr/>
        </p:nvSpPr>
        <p:spPr>
          <a:xfrm>
            <a:off x="345477" y="2654628"/>
            <a:ext cx="930485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ts val="1000"/>
              <a:buFont typeface="Akrobat" panose="00000600000000000000" pitchFamily="50" charset="-52"/>
              <a:buNone/>
            </a:pPr>
            <a:r>
              <a:rPr lang="uk-UA" sz="2800" dirty="0">
                <a:latin typeface="Mabry Pro" panose="020D0503040002040303" pitchFamily="34" charset="0"/>
              </a:rPr>
              <a:t>та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33AE4BE9-E0C9-472D-ADC6-A7F2F4A741DC}"/>
              </a:ext>
            </a:extLst>
          </p:cNvPr>
          <p:cNvSpPr txBox="1">
            <a:spLocks/>
          </p:cNvSpPr>
          <p:nvPr/>
        </p:nvSpPr>
        <p:spPr>
          <a:xfrm>
            <a:off x="3797620" y="311956"/>
            <a:ext cx="35778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2800" dirty="0">
                <a:solidFill>
                  <a:srgbClr val="004730"/>
                </a:solidFill>
                <a:latin typeface="Mabry Pro" panose="020D0503040002040303" pitchFamily="34" charset="0"/>
              </a:rPr>
              <a:t>Правовий статус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A86B8F7D-F994-4C06-873E-22FBACF6E699}"/>
              </a:ext>
            </a:extLst>
          </p:cNvPr>
          <p:cNvSpPr txBox="1">
            <a:spLocks/>
          </p:cNvSpPr>
          <p:nvPr/>
        </p:nvSpPr>
        <p:spPr>
          <a:xfrm>
            <a:off x="1540141" y="1192755"/>
            <a:ext cx="49099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2800" dirty="0">
                <a:solidFill>
                  <a:srgbClr val="004730"/>
                </a:solidFill>
                <a:latin typeface="Mabry Pro" panose="020D0503040002040303" pitchFamily="34" charset="0"/>
              </a:rPr>
              <a:t>Ін</a:t>
            </a:r>
            <a:r>
              <a:rPr lang="en-US" sz="2800" dirty="0">
                <a:solidFill>
                  <a:srgbClr val="004730"/>
                </a:solidFill>
                <a:latin typeface="Mabry Pro" panose="020D0503040002040303" pitchFamily="34" charset="0"/>
              </a:rPr>
              <a:t>c</a:t>
            </a:r>
            <a:r>
              <a:rPr lang="uk-UA" sz="2800" dirty="0" err="1">
                <a:solidFill>
                  <a:srgbClr val="004730"/>
                </a:solidFill>
                <a:latin typeface="Mabry Pro" panose="020D0503040002040303" pitchFamily="34" charset="0"/>
              </a:rPr>
              <a:t>титуційна</a:t>
            </a:r>
            <a:r>
              <a:rPr lang="uk-UA" sz="2800" dirty="0">
                <a:solidFill>
                  <a:srgbClr val="004730"/>
                </a:solidFill>
                <a:latin typeface="Mabry Pro" panose="020D0503040002040303" pitchFamily="34" charset="0"/>
              </a:rPr>
              <a:t> незалежність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64C1F30C-2E0C-4168-B09E-92C4EEF1B454}"/>
              </a:ext>
            </a:extLst>
          </p:cNvPr>
          <p:cNvSpPr txBox="1">
            <a:spLocks/>
          </p:cNvSpPr>
          <p:nvPr/>
        </p:nvSpPr>
        <p:spPr>
          <a:xfrm>
            <a:off x="345477" y="2189667"/>
            <a:ext cx="55550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2800" dirty="0">
                <a:solidFill>
                  <a:srgbClr val="004730"/>
                </a:solidFill>
                <a:latin typeface="Mabry Pro" panose="020D0503040002040303" pitchFamily="34" charset="0"/>
              </a:rPr>
              <a:t>Характер діяльності відповідачів</a:t>
            </a: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06805E76-58C3-4381-A037-84CC6D9E02E4}"/>
              </a:ext>
            </a:extLst>
          </p:cNvPr>
          <p:cNvSpPr txBox="1">
            <a:spLocks/>
          </p:cNvSpPr>
          <p:nvPr/>
        </p:nvSpPr>
        <p:spPr>
          <a:xfrm>
            <a:off x="819572" y="2617448"/>
            <a:ext cx="37776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2800" dirty="0">
                <a:solidFill>
                  <a:srgbClr val="004730"/>
                </a:solidFill>
                <a:latin typeface="Mabry Pro" panose="020D0503040002040303" pitchFamily="34" charset="0"/>
              </a:rPr>
              <a:t>контекст діяльності</a:t>
            </a:r>
          </a:p>
        </p:txBody>
      </p:sp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DEBB8590-F8EC-43AC-9883-13BF57EEFB2B}"/>
              </a:ext>
            </a:extLst>
          </p:cNvPr>
          <p:cNvSpPr/>
          <p:nvPr/>
        </p:nvSpPr>
        <p:spPr>
          <a:xfrm>
            <a:off x="847328" y="3804269"/>
            <a:ext cx="58127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800" dirty="0">
                <a:solidFill>
                  <a:srgbClr val="004730"/>
                </a:solidFill>
                <a:latin typeface="Mabry Pro" panose="020D0503040002040303" pitchFamily="34" charset="0"/>
              </a:rPr>
              <a:t>Операційна незалежність відповідачів</a:t>
            </a: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F42AF34B-2D38-43E0-A3E3-8867ADEF6E85}"/>
              </a:ext>
            </a:extLst>
          </p:cNvPr>
          <p:cNvSpPr/>
          <p:nvPr/>
        </p:nvSpPr>
        <p:spPr>
          <a:xfrm>
            <a:off x="393818" y="5427886"/>
            <a:ext cx="530946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2800" dirty="0">
                <a:solidFill>
                  <a:srgbClr val="004730"/>
                </a:solidFill>
                <a:latin typeface="Mabry Pro" panose="020D0503040002040303" pitchFamily="34" charset="0"/>
              </a:rPr>
              <a:t>Відокремлення майна компанії </a:t>
            </a:r>
            <a:endParaRPr lang="en-US" sz="2800" dirty="0">
              <a:solidFill>
                <a:srgbClr val="004730"/>
              </a:solidFill>
              <a:latin typeface="Mabry Pro" panose="020D0503040002040303" pitchFamily="34" charset="0"/>
            </a:endParaRPr>
          </a:p>
          <a:p>
            <a:pPr lvl="0"/>
            <a:r>
              <a:rPr lang="uk-UA" sz="2800" dirty="0">
                <a:solidFill>
                  <a:srgbClr val="004730"/>
                </a:solidFill>
                <a:latin typeface="Mabry Pro" panose="020D0503040002040303" pitchFamily="34" charset="0"/>
              </a:rPr>
              <a:t>від власності держави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51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04A52A6-5EDB-4ABA-AF84-1718BA527394}"/>
              </a:ext>
            </a:extLst>
          </p:cNvPr>
          <p:cNvSpPr txBox="1"/>
          <p:nvPr/>
        </p:nvSpPr>
        <p:spPr>
          <a:xfrm>
            <a:off x="5662194" y="539606"/>
            <a:ext cx="663638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uk-UA" sz="4400" b="1" dirty="0">
                <a:solidFill>
                  <a:srgbClr val="004730"/>
                </a:solidFill>
                <a:latin typeface="Mabry Pro" panose="020D0503040002040303" pitchFamily="34" charset="0"/>
              </a:rPr>
              <a:t>! ВИСНОВОК</a:t>
            </a:r>
          </a:p>
          <a:p>
            <a:pPr lvl="0" algn="ctr"/>
            <a:r>
              <a:rPr lang="uk-UA" sz="4400" b="1" dirty="0">
                <a:solidFill>
                  <a:srgbClr val="004730"/>
                </a:solidFill>
                <a:latin typeface="Mabry Pro" panose="020D0503040002040303" pitchFamily="34" charset="0"/>
              </a:rPr>
              <a:t>СУДУ</a:t>
            </a:r>
            <a:endParaRPr lang="ru-UA" sz="4400" b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0785BECE-F25E-41F5-AF22-87C7A993BDA9}"/>
              </a:ext>
            </a:extLst>
          </p:cNvPr>
          <p:cNvSpPr/>
          <p:nvPr/>
        </p:nvSpPr>
        <p:spPr>
          <a:xfrm>
            <a:off x="4731379" y="-5361081"/>
            <a:ext cx="8299225" cy="8299225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8F1E8990-5A1E-43B7-BDF9-55B94CF1E4E8}"/>
              </a:ext>
            </a:extLst>
          </p:cNvPr>
          <p:cNvSpPr/>
          <p:nvPr/>
        </p:nvSpPr>
        <p:spPr>
          <a:xfrm>
            <a:off x="5128269" y="-5484808"/>
            <a:ext cx="8299225" cy="8299225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6" name="Объект 2">
            <a:extLst>
              <a:ext uri="{FF2B5EF4-FFF2-40B4-BE49-F238E27FC236}">
                <a16:creationId xmlns:a16="http://schemas.microsoft.com/office/drawing/2014/main" id="{204E8D18-642C-4832-86B7-7A3C92F606BA}"/>
              </a:ext>
            </a:extLst>
          </p:cNvPr>
          <p:cNvSpPr txBox="1">
            <a:spLocks/>
          </p:cNvSpPr>
          <p:nvPr/>
        </p:nvSpPr>
        <p:spPr>
          <a:xfrm>
            <a:off x="464373" y="1914634"/>
            <a:ext cx="6838335" cy="126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uk-UA" sz="3000" dirty="0">
                <a:latin typeface="Mabry Pro" panose="020D0503040002040303" pitchFamily="34" charset="0"/>
              </a:rPr>
              <a:t>Відповідачі є </a:t>
            </a:r>
            <a:r>
              <a:rPr lang="en-US" sz="3000" i="1" dirty="0">
                <a:latin typeface="Mabry Pro" panose="020D0503040002040303" pitchFamily="34" charset="0"/>
              </a:rPr>
              <a:t>alter ego</a:t>
            </a:r>
            <a:endParaRPr lang="uk-UA" sz="3000" i="1" dirty="0">
              <a:latin typeface="Mabry Pro" panose="020D0503040002040303" pitchFamily="34" charset="0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67AC71B2-13E8-48C1-B4F3-A26E0D4E1941}"/>
              </a:ext>
            </a:extLst>
          </p:cNvPr>
          <p:cNvSpPr txBox="1">
            <a:spLocks/>
          </p:cNvSpPr>
          <p:nvPr/>
        </p:nvSpPr>
        <p:spPr>
          <a:xfrm>
            <a:off x="430417" y="3350318"/>
            <a:ext cx="8408783" cy="126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uk-UA" sz="3000" dirty="0">
                <a:latin typeface="Mabry Pro" panose="020D0503040002040303" pitchFamily="34" charset="0"/>
              </a:rPr>
              <a:t>Не лише несуть відповідальність за борг </a:t>
            </a:r>
            <a:r>
              <a:rPr lang="uk-UA" sz="3000" dirty="0" err="1">
                <a:latin typeface="Mabry Pro" panose="020D0503040002040303" pitchFamily="34" charset="0"/>
              </a:rPr>
              <a:t>рф</a:t>
            </a:r>
            <a:r>
              <a:rPr lang="uk-UA" sz="3000" dirty="0">
                <a:latin typeface="Mabry Pro" panose="020D0503040002040303" pitchFamily="34" charset="0"/>
              </a:rPr>
              <a:t>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3000" dirty="0">
                <a:latin typeface="Mabry Pro" panose="020D0503040002040303" pitchFamily="34" charset="0"/>
              </a:rPr>
              <a:t>а й самі є частиною особи </a:t>
            </a:r>
            <a:r>
              <a:rPr lang="uk-UA" sz="3000" dirty="0" err="1">
                <a:latin typeface="Mabry Pro" panose="020D0503040002040303" pitchFamily="34" charset="0"/>
              </a:rPr>
              <a:t>заподіювача</a:t>
            </a:r>
            <a:r>
              <a:rPr lang="uk-UA" sz="3000" dirty="0">
                <a:latin typeface="Mabry Pro" panose="020D0503040002040303" pitchFamily="34" charset="0"/>
              </a:rPr>
              <a:t> шкоди за ст. 1166 ЦК  і відповідають у тій же мірі, що і </a:t>
            </a:r>
            <a:r>
              <a:rPr lang="uk-UA" sz="3000" dirty="0" err="1">
                <a:latin typeface="Mabry Pro" panose="020D0503040002040303" pitchFamily="34" charset="0"/>
              </a:rPr>
              <a:t>рф</a:t>
            </a:r>
            <a:r>
              <a:rPr lang="uk-UA" sz="3000" dirty="0">
                <a:latin typeface="Mabry Pro" panose="020D0503040002040303" pitchFamily="34" charset="0"/>
              </a:rPr>
              <a:t> – 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5673365A-580D-48F0-A88F-BB5FB7FEB4DC}"/>
              </a:ext>
            </a:extLst>
          </p:cNvPr>
          <p:cNvSpPr txBox="1">
            <a:spLocks/>
          </p:cNvSpPr>
          <p:nvPr/>
        </p:nvSpPr>
        <p:spPr>
          <a:xfrm>
            <a:off x="1511369" y="4662801"/>
            <a:ext cx="51704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3600" b="1" dirty="0">
                <a:solidFill>
                  <a:srgbClr val="004730"/>
                </a:solidFill>
                <a:latin typeface="Mabry Pro" panose="020D0503040002040303" pitchFamily="34" charset="0"/>
              </a:rPr>
              <a:t>солідарно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64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0BC21FE-15D0-4C9E-8A95-DFA02AAD7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664" y="3403020"/>
            <a:ext cx="10735902" cy="2227434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3600"/>
              </a:spcBef>
              <a:buNone/>
            </a:pPr>
            <a:r>
              <a:rPr lang="uk-UA" sz="3600" dirty="0">
                <a:latin typeface="Mabry Pro" panose="020D0503040002040303" pitchFamily="34" charset="0"/>
              </a:rPr>
              <a:t>КУА «Славутич-Інвест» застосував забезпечення у вигляді арешту акцій Газпром у </a:t>
            </a:r>
            <a:r>
              <a:rPr lang="en-US" sz="3600" dirty="0" err="1">
                <a:latin typeface="Mabry Pro" panose="020D0503040002040303" pitchFamily="34" charset="0"/>
              </a:rPr>
              <a:t>Wintershall</a:t>
            </a:r>
            <a:endParaRPr lang="uk-UA" sz="3600" dirty="0">
              <a:latin typeface="Mabry Pro" panose="020D0503040002040303" pitchFamily="34" charset="0"/>
            </a:endParaRP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DD23F9D5-93E1-4E3B-B68B-9BD9C7900161}"/>
              </a:ext>
            </a:extLst>
          </p:cNvPr>
          <p:cNvSpPr/>
          <p:nvPr/>
        </p:nvSpPr>
        <p:spPr>
          <a:xfrm>
            <a:off x="-405394" y="-2958210"/>
            <a:ext cx="6944590" cy="5932059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CE7BA466-F289-4E93-85DF-CFF99584B5FA}"/>
              </a:ext>
            </a:extLst>
          </p:cNvPr>
          <p:cNvSpPr/>
          <p:nvPr/>
        </p:nvSpPr>
        <p:spPr>
          <a:xfrm>
            <a:off x="-850571" y="-2966030"/>
            <a:ext cx="6709709" cy="5932059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9" name="Заголовок 3">
            <a:extLst>
              <a:ext uri="{FF2B5EF4-FFF2-40B4-BE49-F238E27FC236}">
                <a16:creationId xmlns:a16="http://schemas.microsoft.com/office/drawing/2014/main" id="{69F573AC-D8B5-4DB2-92CE-1198A466790C}"/>
              </a:ext>
            </a:extLst>
          </p:cNvPr>
          <p:cNvSpPr txBox="1">
            <a:spLocks/>
          </p:cNvSpPr>
          <p:nvPr/>
        </p:nvSpPr>
        <p:spPr>
          <a:xfrm>
            <a:off x="950936" y="115613"/>
            <a:ext cx="4797416" cy="2442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ЗАБЕЗПЕЧЕННЯ ПОЗОВУ 15.08.2024</a:t>
            </a:r>
            <a:endParaRPr lang="en-US" sz="4000" b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0929850-7F93-47A9-B901-EAB4AD22C80B}"/>
              </a:ext>
            </a:extLst>
          </p:cNvPr>
          <p:cNvSpPr/>
          <p:nvPr/>
        </p:nvSpPr>
        <p:spPr>
          <a:xfrm>
            <a:off x="1014664" y="3384164"/>
            <a:ext cx="5777931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uk-UA" sz="3600" dirty="0">
                <a:ln w="0">
                  <a:noFill/>
                </a:ln>
                <a:solidFill>
                  <a:srgbClr val="004730"/>
                </a:solidFill>
                <a:latin typeface="Mabry Pro" panose="020D0503040002040303" pitchFamily="34" charset="0"/>
              </a:rPr>
              <a:t>О</a:t>
            </a:r>
            <a:r>
              <a:rPr lang="ru-RU" sz="3600" dirty="0" err="1">
                <a:ln w="0">
                  <a:noFill/>
                </a:ln>
                <a:solidFill>
                  <a:srgbClr val="004730"/>
                </a:solidFill>
                <a:latin typeface="Mabry Pro" panose="020D0503040002040303" pitchFamily="34" charset="0"/>
              </a:rPr>
              <a:t>кружний</a:t>
            </a:r>
            <a:r>
              <a:rPr lang="ru-RU" sz="3600" dirty="0">
                <a:ln w="0">
                  <a:noFill/>
                </a:ln>
                <a:solidFill>
                  <a:srgbClr val="004730"/>
                </a:solidFill>
                <a:latin typeface="Mabry Pro" panose="020D0503040002040303" pitchFamily="34" charset="0"/>
              </a:rPr>
              <a:t> суд Гааги</a:t>
            </a:r>
            <a:endParaRPr lang="uk-UA" sz="3600" dirty="0">
              <a:ln w="0">
                <a:noFill/>
              </a:ln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4A52A6-5EDB-4ABA-AF84-1718BA527394}"/>
              </a:ext>
            </a:extLst>
          </p:cNvPr>
          <p:cNvSpPr txBox="1"/>
          <p:nvPr/>
        </p:nvSpPr>
        <p:spPr>
          <a:xfrm>
            <a:off x="5511023" y="3389199"/>
            <a:ext cx="49627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3600"/>
              </a:spcBef>
              <a:buNone/>
            </a:pPr>
            <a:r>
              <a:rPr lang="uk-UA" sz="3600" dirty="0">
                <a:latin typeface="Mabry Pro" panose="020D0503040002040303" pitchFamily="34" charset="0"/>
              </a:rPr>
              <a:t>за зверненням</a:t>
            </a: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374BB465-C12B-4CC6-AC85-24426BDA9F10}"/>
              </a:ext>
            </a:extLst>
          </p:cNvPr>
          <p:cNvSpPr txBox="1">
            <a:spLocks/>
          </p:cNvSpPr>
          <p:nvPr/>
        </p:nvSpPr>
        <p:spPr>
          <a:xfrm>
            <a:off x="1014664" y="5078024"/>
            <a:ext cx="8582553" cy="11198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uk-UA" sz="3200" dirty="0">
                <a:latin typeface="Mabry Pro" panose="020D0503040002040303" pitchFamily="34" charset="0"/>
              </a:rPr>
              <a:t>Газпром не вдалося оскаржити цей арешт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50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0BC21FE-15D0-4C9E-8A95-DFA02AAD7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384" y="2706433"/>
            <a:ext cx="10933496" cy="971487"/>
          </a:xfrm>
        </p:spPr>
        <p:txBody>
          <a:bodyPr anchor="ctr">
            <a:normAutofit fontScale="85000" lnSpcReduction="10000"/>
          </a:bodyPr>
          <a:lstStyle/>
          <a:p>
            <a:pPr marL="0" indent="0" algn="just">
              <a:spcBef>
                <a:spcPts val="3600"/>
              </a:spcBef>
              <a:buNone/>
            </a:pPr>
            <a:r>
              <a:rPr lang="uk-UA" sz="3200" dirty="0">
                <a:solidFill>
                  <a:srgbClr val="004730"/>
                </a:solidFill>
                <a:latin typeface="Mabry Pro" panose="020D0503040002040303" pitchFamily="34" charset="0"/>
              </a:rPr>
              <a:t>Ухвала від 12.11.2024 у справі №910/13111/24: </a:t>
            </a:r>
            <a:r>
              <a:rPr lang="uk-UA" sz="3200" dirty="0">
                <a:latin typeface="Mabry Pro" panose="020D0503040002040303" pitchFamily="34" charset="0"/>
              </a:rPr>
              <a:t>за подання позову до </a:t>
            </a:r>
            <a:r>
              <a:rPr lang="en-US" sz="3200" dirty="0">
                <a:latin typeface="Mabry Pro" panose="020D0503040002040303" pitchFamily="34" charset="0"/>
              </a:rPr>
              <a:t>alter ego</a:t>
            </a:r>
            <a:r>
              <a:rPr lang="ru-RU" sz="3200" dirty="0">
                <a:latin typeface="Mabry Pro" panose="020D0503040002040303" pitchFamily="34" charset="0"/>
              </a:rPr>
              <a:t> </a:t>
            </a:r>
            <a:r>
              <a:rPr lang="uk-UA" sz="3200" dirty="0">
                <a:latin typeface="Mabry Pro" panose="020D0503040002040303" pitchFamily="34" charset="0"/>
              </a:rPr>
              <a:t>російської федерації необхідно сплачувати судовий збір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DD23F9D5-93E1-4E3B-B68B-9BD9C7900161}"/>
              </a:ext>
            </a:extLst>
          </p:cNvPr>
          <p:cNvSpPr/>
          <p:nvPr/>
        </p:nvSpPr>
        <p:spPr>
          <a:xfrm>
            <a:off x="-247738" y="-3557219"/>
            <a:ext cx="6944590" cy="5932059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CE7BA466-F289-4E93-85DF-CFF99584B5FA}"/>
              </a:ext>
            </a:extLst>
          </p:cNvPr>
          <p:cNvSpPr/>
          <p:nvPr/>
        </p:nvSpPr>
        <p:spPr>
          <a:xfrm>
            <a:off x="-808530" y="-3664869"/>
            <a:ext cx="6709709" cy="5932059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9" name="Заголовок 3">
            <a:extLst>
              <a:ext uri="{FF2B5EF4-FFF2-40B4-BE49-F238E27FC236}">
                <a16:creationId xmlns:a16="http://schemas.microsoft.com/office/drawing/2014/main" id="{69F573AC-D8B5-4DB2-92CE-1198A466790C}"/>
              </a:ext>
            </a:extLst>
          </p:cNvPr>
          <p:cNvSpPr txBox="1">
            <a:spLocks/>
          </p:cNvSpPr>
          <p:nvPr/>
        </p:nvSpPr>
        <p:spPr>
          <a:xfrm>
            <a:off x="480679" y="-380970"/>
            <a:ext cx="4409340" cy="3199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>
                <a:solidFill>
                  <a:srgbClr val="004730"/>
                </a:solidFill>
                <a:latin typeface="Mabry Pro" panose="020D0503040002040303" pitchFamily="34" charset="0"/>
              </a:rPr>
              <a:t>СУДОВИЙ ЗБ</a:t>
            </a:r>
            <a:r>
              <a:rPr lang="uk-UA" b="1" dirty="0">
                <a:solidFill>
                  <a:srgbClr val="004730"/>
                </a:solidFill>
                <a:latin typeface="Mabry Pro" panose="020D0503040002040303" pitchFamily="34" charset="0"/>
              </a:rPr>
              <a:t>ІР</a:t>
            </a:r>
            <a:endParaRPr lang="en-US" b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374BB465-C12B-4CC6-AC85-24426BDA9F10}"/>
              </a:ext>
            </a:extLst>
          </p:cNvPr>
          <p:cNvSpPr txBox="1">
            <a:spLocks/>
          </p:cNvSpPr>
          <p:nvPr/>
        </p:nvSpPr>
        <p:spPr>
          <a:xfrm>
            <a:off x="1014664" y="4988686"/>
            <a:ext cx="7329236" cy="11198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Font typeface="Arial" panose="020B0604020202020204" pitchFamily="34" charset="0"/>
              <a:buNone/>
            </a:pPr>
            <a:endParaRPr lang="uk-UA" sz="3000" dirty="0">
              <a:solidFill>
                <a:schemeClr val="bg1"/>
              </a:solidFill>
              <a:latin typeface="Mabry Pro" panose="020D0503040002040303" pitchFamily="34" charset="0"/>
            </a:endParaRP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B9E86307-BF64-4D49-9AEA-4BAFE4CB4394}"/>
              </a:ext>
            </a:extLst>
          </p:cNvPr>
          <p:cNvSpPr txBox="1">
            <a:spLocks/>
          </p:cNvSpPr>
          <p:nvPr/>
        </p:nvSpPr>
        <p:spPr>
          <a:xfrm>
            <a:off x="679384" y="3993725"/>
            <a:ext cx="10933496" cy="9714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3600"/>
              </a:spcBef>
              <a:buFont typeface="Arial" panose="020B0604020202020204" pitchFamily="34" charset="0"/>
              <a:buNone/>
            </a:pPr>
            <a:endParaRPr lang="uk-UA" sz="3200" dirty="0">
              <a:solidFill>
                <a:schemeClr val="bg1"/>
              </a:solidFill>
              <a:latin typeface="Mabry Pro" panose="020D0503040002040303" pitchFamily="34" charset="0"/>
            </a:endParaRP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1592D3EB-7DCC-494D-BA9E-0A53E9F7EE98}"/>
              </a:ext>
            </a:extLst>
          </p:cNvPr>
          <p:cNvSpPr txBox="1">
            <a:spLocks/>
          </p:cNvSpPr>
          <p:nvPr/>
        </p:nvSpPr>
        <p:spPr>
          <a:xfrm>
            <a:off x="782320" y="3826022"/>
            <a:ext cx="10730296" cy="2026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3600"/>
              </a:spcBef>
              <a:buNone/>
            </a:pPr>
            <a:r>
              <a:rPr lang="uk-UA" sz="3200" dirty="0">
                <a:latin typeface="Mabry Pro" panose="020D0503040002040303" pitchFamily="34" charset="0"/>
              </a:rPr>
              <a:t>Закон України "Про судовий збір" не містить будь-яких виключень чи застережень щодо застосування даної пільги, для позивачів у справах про стягнення збитків, пов`язаних з військовою агресією російської федерації, що заявлені до юридичних осіб (пов`язаних чи не пов`язаних з державою-агресором).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09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id="{D12E0D8C-94A9-4143-AB71-59CD63A1B7CE}"/>
              </a:ext>
            </a:extLst>
          </p:cNvPr>
          <p:cNvSpPr/>
          <p:nvPr/>
        </p:nvSpPr>
        <p:spPr>
          <a:xfrm>
            <a:off x="-353082" y="-3904323"/>
            <a:ext cx="6296753" cy="6296753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67F96875-587B-4AC3-92A4-913B57A53EE2}"/>
              </a:ext>
            </a:extLst>
          </p:cNvPr>
          <p:cNvSpPr/>
          <p:nvPr/>
        </p:nvSpPr>
        <p:spPr>
          <a:xfrm>
            <a:off x="-599856" y="-4082544"/>
            <a:ext cx="6296753" cy="6296753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0CB370-7945-4409-879A-933E64A3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29" y="423204"/>
            <a:ext cx="3420582" cy="1325563"/>
          </a:xfrm>
        </p:spPr>
        <p:txBody>
          <a:bodyPr>
            <a:noAutofit/>
          </a:bodyPr>
          <a:lstStyle/>
          <a:p>
            <a:pPr algn="ctr"/>
            <a:r>
              <a:rPr lang="uk-UA" b="1" dirty="0">
                <a:solidFill>
                  <a:srgbClr val="004730"/>
                </a:solidFill>
                <a:latin typeface="Mabry Pro" panose="020D0503040002040303" pitchFamily="34" charset="0"/>
              </a:rPr>
              <a:t>ВИДИ</a:t>
            </a:r>
            <a:br>
              <a:rPr lang="uk-UA" b="1" dirty="0">
                <a:solidFill>
                  <a:srgbClr val="004730"/>
                </a:solidFill>
                <a:latin typeface="Mabry Pro" panose="020D0503040002040303" pitchFamily="34" charset="0"/>
              </a:rPr>
            </a:br>
            <a:r>
              <a:rPr lang="uk-UA" b="1" dirty="0">
                <a:solidFill>
                  <a:srgbClr val="004730"/>
                </a:solidFill>
                <a:latin typeface="Mabry Pro" panose="020D0503040002040303" pitchFamily="34" charset="0"/>
              </a:rPr>
              <a:t>ЗБИТКІВ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05B0DA-DB14-429C-92DF-6741ED728C18}"/>
              </a:ext>
            </a:extLst>
          </p:cNvPr>
          <p:cNvSpPr txBox="1"/>
          <p:nvPr/>
        </p:nvSpPr>
        <p:spPr>
          <a:xfrm>
            <a:off x="3983421" y="2154209"/>
            <a:ext cx="7900497" cy="122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defTabSz="914400" rtl="0" eaLnBrk="1" latinLnBrk="0" hangingPunct="1">
              <a:lnSpc>
                <a:spcPct val="90000"/>
              </a:lnSpc>
              <a:spcBef>
                <a:spcPts val="600"/>
              </a:spcBef>
              <a:buSzPts val="1000"/>
              <a:buFont typeface="Akrobat" panose="00000600000000000000" pitchFamily="50" charset="-52"/>
              <a:buNone/>
            </a:pPr>
            <a:r>
              <a:rPr lang="uk-UA" sz="2000" dirty="0">
                <a:latin typeface="Mabry Pro" panose="020D0503040002040303" pitchFamily="34" charset="0"/>
              </a:rPr>
              <a:t>Рішення Господарського суду Луганської області від 12.02.2024</a:t>
            </a:r>
          </a:p>
          <a:p>
            <a:pPr marL="0" lvl="0" indent="0" algn="r" defTabSz="914400" rtl="0" eaLnBrk="1" latinLnBrk="0" hangingPunct="1">
              <a:lnSpc>
                <a:spcPct val="90000"/>
              </a:lnSpc>
              <a:buSzPts val="1000"/>
              <a:buFont typeface="Akrobat" panose="00000600000000000000" pitchFamily="50" charset="-52"/>
              <a:buNone/>
            </a:pPr>
            <a:r>
              <a:rPr lang="uk-UA" sz="2000" dirty="0">
                <a:latin typeface="Mabry Pro" panose="020D0503040002040303" pitchFamily="34" charset="0"/>
              </a:rPr>
              <a:t>у справі № 913/720/20 (913/442/23) про банкрутство ПАТ «Алчевський коксохімічний завод </a:t>
            </a:r>
          </a:p>
          <a:p>
            <a:pPr marL="0" lvl="0" indent="0" algn="r" defTabSz="914400" rtl="0" eaLnBrk="1" latinLnBrk="0" hangingPunct="1">
              <a:lnSpc>
                <a:spcPct val="90000"/>
              </a:lnSpc>
              <a:spcBef>
                <a:spcPts val="600"/>
              </a:spcBef>
              <a:buSzPts val="1000"/>
              <a:buFont typeface="Akrobat" panose="00000600000000000000" pitchFamily="50" charset="-52"/>
              <a:buNone/>
            </a:pPr>
            <a:r>
              <a:rPr lang="uk-UA" sz="1600" u="sng" kern="100" dirty="0">
                <a:effectLst/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https://reyestr.court.gov.ua/Review/117039494</a:t>
            </a:r>
            <a:endParaRPr lang="ru-RU" sz="1200" kern="100" dirty="0">
              <a:effectLst/>
              <a:latin typeface="Mabry Pro" panose="020D05030400020403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63F659-4B50-4BDD-984D-D0CF79E7F568}"/>
              </a:ext>
            </a:extLst>
          </p:cNvPr>
          <p:cNvSpPr txBox="1"/>
          <p:nvPr/>
        </p:nvSpPr>
        <p:spPr>
          <a:xfrm>
            <a:off x="546396" y="4977273"/>
            <a:ext cx="5733589" cy="1249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defTabSz="914400" rtl="0" eaLnBrk="1" latinLnBrk="0" hangingPunct="1">
              <a:lnSpc>
                <a:spcPct val="90000"/>
              </a:lnSpc>
              <a:spcBef>
                <a:spcPts val="600"/>
              </a:spcBef>
              <a:buSzPts val="1000"/>
              <a:buFont typeface="Akrobat" panose="00000600000000000000" pitchFamily="50" charset="-52"/>
              <a:buNone/>
            </a:pPr>
            <a:r>
              <a:rPr lang="uk-UA" sz="2000" dirty="0">
                <a:latin typeface="Mabry Pro" panose="020D0503040002040303" pitchFamily="34" charset="0"/>
              </a:rPr>
              <a:t>Рішення Господарського суду Запорізької області від 04.05.2023 у справі № 908/1955/22 (908/747/23) </a:t>
            </a:r>
          </a:p>
          <a:p>
            <a:pPr marL="0" lvl="0" indent="0" defTabSz="914400" rtl="0" eaLnBrk="1" latinLnBrk="0" hangingPunct="1">
              <a:lnSpc>
                <a:spcPct val="90000"/>
              </a:lnSpc>
              <a:spcBef>
                <a:spcPts val="600"/>
              </a:spcBef>
              <a:buSzPts val="1000"/>
              <a:buFont typeface="Akrobat" panose="00000600000000000000" pitchFamily="50" charset="-52"/>
              <a:buNone/>
            </a:pPr>
            <a:r>
              <a:rPr lang="uk-UA" sz="1600" dirty="0">
                <a:effectLst/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https://reyestr.court.gov.ua/Review/110741713</a:t>
            </a:r>
            <a:endParaRPr lang="uk-UA" sz="2000" dirty="0">
              <a:latin typeface="Mabry Pro" panose="020D0503040002040303" pitchFamily="34" charset="0"/>
            </a:endParaRP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33AE4BE9-E0C9-472D-ADC6-A7F2F4A741DC}"/>
              </a:ext>
            </a:extLst>
          </p:cNvPr>
          <p:cNvSpPr txBox="1">
            <a:spLocks/>
          </p:cNvSpPr>
          <p:nvPr/>
        </p:nvSpPr>
        <p:spPr>
          <a:xfrm>
            <a:off x="546396" y="3619152"/>
            <a:ext cx="5927976" cy="125701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90000"/>
              </a:lnSpc>
            </a:pPr>
            <a:r>
              <a:rPr lang="uk-UA" sz="2800" b="1" dirty="0">
                <a:solidFill>
                  <a:srgbClr val="004730"/>
                </a:solidFill>
                <a:latin typeface="Mabry Pro" panose="020D0503040002040303" pitchFamily="34" charset="0"/>
              </a:rPr>
              <a:t>Реальні збитки від втрати майна внаслідок його захоплення або знищення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A86B8F7D-F994-4C06-873E-22FBACF6E699}"/>
              </a:ext>
            </a:extLst>
          </p:cNvPr>
          <p:cNvSpPr txBox="1">
            <a:spLocks/>
          </p:cNvSpPr>
          <p:nvPr/>
        </p:nvSpPr>
        <p:spPr>
          <a:xfrm>
            <a:off x="5833241" y="821158"/>
            <a:ext cx="6050677" cy="125701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lnSpc>
                <a:spcPct val="90000"/>
              </a:lnSpc>
            </a:pPr>
            <a:r>
              <a:rPr lang="uk-UA" sz="2800" b="1" dirty="0">
                <a:solidFill>
                  <a:srgbClr val="004730"/>
                </a:solidFill>
                <a:latin typeface="Mabry Pro" panose="020D0503040002040303" pitchFamily="34" charset="0"/>
              </a:rPr>
              <a:t>Реальні збитки від втрати майна внаслідок його захоплення та упущена вигода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25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id="{D12E0D8C-94A9-4143-AB71-59CD63A1B7CE}"/>
              </a:ext>
            </a:extLst>
          </p:cNvPr>
          <p:cNvSpPr/>
          <p:nvPr/>
        </p:nvSpPr>
        <p:spPr>
          <a:xfrm>
            <a:off x="173660" y="-4010057"/>
            <a:ext cx="7525526" cy="6485756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67F96875-587B-4AC3-92A4-913B57A53EE2}"/>
              </a:ext>
            </a:extLst>
          </p:cNvPr>
          <p:cNvSpPr/>
          <p:nvPr/>
        </p:nvSpPr>
        <p:spPr>
          <a:xfrm>
            <a:off x="-1039786" y="-4568712"/>
            <a:ext cx="8904735" cy="6940119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0CB370-7945-4409-879A-933E64A3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091" y="363821"/>
            <a:ext cx="5138957" cy="1325563"/>
          </a:xfrm>
        </p:spPr>
        <p:txBody>
          <a:bodyPr>
            <a:noAutofit/>
          </a:bodyPr>
          <a:lstStyle/>
          <a:p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ЗБИТКИ ЯК АКТИВ БАНКРУТА</a:t>
            </a:r>
            <a:endParaRPr lang="uk-UA" sz="4000" b="1" i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  <p:sp>
        <p:nvSpPr>
          <p:cNvPr id="19" name="Объект 2">
            <a:extLst>
              <a:ext uri="{FF2B5EF4-FFF2-40B4-BE49-F238E27FC236}">
                <a16:creationId xmlns:a16="http://schemas.microsoft.com/office/drawing/2014/main" id="{13126F1E-701A-4EBC-AA38-B7D8927C24D3}"/>
              </a:ext>
            </a:extLst>
          </p:cNvPr>
          <p:cNvSpPr txBox="1">
            <a:spLocks/>
          </p:cNvSpPr>
          <p:nvPr/>
        </p:nvSpPr>
        <p:spPr>
          <a:xfrm>
            <a:off x="617089" y="3039086"/>
            <a:ext cx="116360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2400" dirty="0">
                <a:solidFill>
                  <a:srgbClr val="004730"/>
                </a:solidFill>
                <a:latin typeface="Mabry Pro" panose="020D0503040002040303" pitchFamily="34" charset="0"/>
              </a:rPr>
              <a:t>СПРАВА № 908/1100/22 Банкрут: Фермерське господарство СЮ Жнива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1BCE8B-30BB-497A-AB57-09D68969DEF5}"/>
              </a:ext>
            </a:extLst>
          </p:cNvPr>
          <p:cNvSpPr txBox="1"/>
          <p:nvPr/>
        </p:nvSpPr>
        <p:spPr>
          <a:xfrm>
            <a:off x="4311767" y="5141835"/>
            <a:ext cx="7011257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ts val="1000"/>
              <a:buFont typeface="Akrobat" panose="00000600000000000000" pitchFamily="50" charset="-52"/>
              <a:buNone/>
            </a:pPr>
            <a:r>
              <a:rPr lang="uk-UA" sz="2400" dirty="0">
                <a:latin typeface="Mabry Pro" panose="020D0503040002040303" pitchFamily="34" charset="0"/>
              </a:rPr>
              <a:t>згідно з яким погашення вимог кредиторів буде</a:t>
            </a:r>
          </a:p>
        </p:txBody>
      </p:sp>
      <p:sp>
        <p:nvSpPr>
          <p:cNvPr id="21" name="Объект 2">
            <a:extLst>
              <a:ext uri="{FF2B5EF4-FFF2-40B4-BE49-F238E27FC236}">
                <a16:creationId xmlns:a16="http://schemas.microsoft.com/office/drawing/2014/main" id="{0EFE808D-F616-4BD0-BE5F-92908D2BF668}"/>
              </a:ext>
            </a:extLst>
          </p:cNvPr>
          <p:cNvSpPr txBox="1">
            <a:spLocks/>
          </p:cNvSpPr>
          <p:nvPr/>
        </p:nvSpPr>
        <p:spPr>
          <a:xfrm>
            <a:off x="617089" y="2501259"/>
            <a:ext cx="59376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2800" b="1" dirty="0">
                <a:solidFill>
                  <a:srgbClr val="004730"/>
                </a:solidFill>
                <a:latin typeface="Mabry Pro" panose="020D0503040002040303" pitchFamily="34" charset="0"/>
              </a:rPr>
              <a:t>Варіант 1: Санація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D1D79D-0989-43EB-B70F-728EC4FFD183}"/>
              </a:ext>
            </a:extLst>
          </p:cNvPr>
          <p:cNvSpPr txBox="1"/>
          <p:nvPr/>
        </p:nvSpPr>
        <p:spPr>
          <a:xfrm>
            <a:off x="617089" y="3599875"/>
            <a:ext cx="1080131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ts val="1000"/>
              <a:buFont typeface="Akrobat" panose="00000600000000000000" pitchFamily="50" charset="-52"/>
              <a:buNone/>
            </a:pPr>
            <a:r>
              <a:rPr lang="uk-UA" sz="2400" dirty="0">
                <a:latin typeface="Mabry Pro" panose="020D0503040002040303" pitchFamily="34" charset="0"/>
              </a:rPr>
              <a:t>Ухвала від 29.11.2022: </a:t>
            </a:r>
            <a:r>
              <a:rPr lang="uk-UA" sz="2000" u="sng" dirty="0">
                <a:effectLst/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https://reyestr.court.gov.ua/Review/107716218</a:t>
            </a:r>
            <a:endParaRPr lang="uk-UA" sz="2000" u="sng" dirty="0">
              <a:latin typeface="Mabry Pro" panose="020D05030400020403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ts val="1000"/>
            </a:pPr>
            <a:r>
              <a:rPr lang="uk-UA" sz="2400" dirty="0"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Ухвала від 28.03.2023: </a:t>
            </a:r>
            <a:r>
              <a:rPr lang="en-US" sz="2000" u="sng" dirty="0"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https://reyestr.court.gov.ua/Review/109867708</a:t>
            </a:r>
            <a:r>
              <a:rPr lang="uk-UA" sz="2000" u="sng" dirty="0"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ts val="1000"/>
            </a:pPr>
            <a:r>
              <a:rPr lang="uk-UA" sz="2400" dirty="0"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Ухвала від 01.02.2024: </a:t>
            </a:r>
            <a:r>
              <a:rPr lang="en-US" sz="2000" u="sng" dirty="0"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https://reyestr.court.gov.ua/Review/117072258</a:t>
            </a:r>
            <a:r>
              <a:rPr lang="uk-UA" sz="2000" u="sng" dirty="0"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ts val="1000"/>
            </a:pPr>
            <a:endParaRPr lang="uk-UA" sz="2000" dirty="0">
              <a:latin typeface="Mabry Pro" panose="020D0503040002040303" pitchFamily="34" charset="0"/>
            </a:endParaRP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59B80E3F-3F8B-44BB-B31C-A3F4F61E80F5}"/>
              </a:ext>
            </a:extLst>
          </p:cNvPr>
          <p:cNvSpPr txBox="1">
            <a:spLocks/>
          </p:cNvSpPr>
          <p:nvPr/>
        </p:nvSpPr>
        <p:spPr>
          <a:xfrm>
            <a:off x="590246" y="5088704"/>
            <a:ext cx="50012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2400" dirty="0">
                <a:solidFill>
                  <a:srgbClr val="004730"/>
                </a:solidFill>
                <a:latin typeface="Mabry Pro" panose="020D0503040002040303" pitchFamily="34" charset="0"/>
              </a:rPr>
              <a:t>Затверджено план санації,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B34A85-3264-47E4-8950-511BA8B0445C}"/>
              </a:ext>
            </a:extLst>
          </p:cNvPr>
          <p:cNvSpPr txBox="1"/>
          <p:nvPr/>
        </p:nvSpPr>
        <p:spPr>
          <a:xfrm>
            <a:off x="590245" y="5493202"/>
            <a:ext cx="10440527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ts val="1000"/>
              <a:buFont typeface="Akrobat" panose="00000600000000000000" pitchFamily="50" charset="-52"/>
              <a:buNone/>
            </a:pPr>
            <a:r>
              <a:rPr lang="uk-UA" sz="2400" dirty="0">
                <a:latin typeface="Mabry Pro" panose="020D0503040002040303" pitchFamily="34" charset="0"/>
              </a:rPr>
              <a:t>здійснено за рахунок коштів, отриманих як компенсація збитків, спричинених незаконними діями держави агресора – російської федерації.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84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2">
            <a:extLst>
              <a:ext uri="{FF2B5EF4-FFF2-40B4-BE49-F238E27FC236}">
                <a16:creationId xmlns:a16="http://schemas.microsoft.com/office/drawing/2014/main" id="{59B80E3F-3F8B-44BB-B31C-A3F4F61E80F5}"/>
              </a:ext>
            </a:extLst>
          </p:cNvPr>
          <p:cNvSpPr txBox="1">
            <a:spLocks/>
          </p:cNvSpPr>
          <p:nvPr/>
        </p:nvSpPr>
        <p:spPr>
          <a:xfrm>
            <a:off x="624700" y="3654012"/>
            <a:ext cx="112408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uk-UA" sz="2400" dirty="0">
                <a:solidFill>
                  <a:srgbClr val="004730"/>
                </a:solidFill>
                <a:latin typeface="Mabry Pro" panose="020D0503040002040303" pitchFamily="34" charset="0"/>
              </a:rPr>
              <a:t>СПРАВА № 910/14927/20 </a:t>
            </a:r>
            <a:r>
              <a:rPr lang="uk-UA" sz="2400" dirty="0">
                <a:solidFill>
                  <a:schemeClr val="tx1"/>
                </a:solidFill>
                <a:latin typeface="Mabry Pro" panose="020D0503040002040303" pitchFamily="34" charset="0"/>
              </a:rPr>
              <a:t>про банкрутство ТОВ «НИВА-ТУР</a:t>
            </a:r>
            <a:r>
              <a:rPr lang="ru-RU" sz="2400" dirty="0">
                <a:solidFill>
                  <a:schemeClr val="tx1"/>
                </a:solidFill>
                <a:latin typeface="Mabry Pro" panose="020D0503040002040303" pitchFamily="34" charset="0"/>
              </a:rPr>
              <a:t>»</a:t>
            </a:r>
            <a:endParaRPr lang="uk-UA" sz="2400" dirty="0">
              <a:solidFill>
                <a:schemeClr val="tx1"/>
              </a:solidFill>
              <a:latin typeface="Mabry Pro" panose="020D0503040002040303" pitchFamily="34" charset="0"/>
            </a:endParaRPr>
          </a:p>
        </p:txBody>
      </p:sp>
      <p:sp>
        <p:nvSpPr>
          <p:cNvPr id="19" name="Объект 2">
            <a:extLst>
              <a:ext uri="{FF2B5EF4-FFF2-40B4-BE49-F238E27FC236}">
                <a16:creationId xmlns:a16="http://schemas.microsoft.com/office/drawing/2014/main" id="{13126F1E-701A-4EBC-AA38-B7D8927C24D3}"/>
              </a:ext>
            </a:extLst>
          </p:cNvPr>
          <p:cNvSpPr txBox="1">
            <a:spLocks/>
          </p:cNvSpPr>
          <p:nvPr/>
        </p:nvSpPr>
        <p:spPr>
          <a:xfrm>
            <a:off x="624700" y="4109759"/>
            <a:ext cx="11240835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2400" b="1" dirty="0">
                <a:solidFill>
                  <a:srgbClr val="004730"/>
                </a:solidFill>
                <a:latin typeface="Mabry Pro" panose="020D0503040002040303" pitchFamily="34" charset="0"/>
              </a:rPr>
              <a:t>Реалізація права вимоги до </a:t>
            </a:r>
            <a:r>
              <a:rPr lang="uk-UA" sz="2400" b="1" dirty="0" err="1">
                <a:solidFill>
                  <a:srgbClr val="004730"/>
                </a:solidFill>
                <a:latin typeface="Mabry Pro" panose="020D0503040002040303" pitchFamily="34" charset="0"/>
              </a:rPr>
              <a:t>рф</a:t>
            </a:r>
            <a:r>
              <a:rPr lang="uk-UA" sz="2400" b="1" dirty="0">
                <a:solidFill>
                  <a:srgbClr val="004730"/>
                </a:solidFill>
                <a:latin typeface="Mabry Pro" panose="020D0503040002040303" pitchFamily="34" charset="0"/>
              </a:rPr>
              <a:t> на аукціоні </a:t>
            </a:r>
            <a:r>
              <a:rPr lang="uk-UA" sz="2400" kern="100" dirty="0">
                <a:solidFill>
                  <a:schemeClr val="tx1"/>
                </a:solidFill>
                <a:effectLst/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400" u="sng" kern="100" dirty="0">
                <a:solidFill>
                  <a:schemeClr val="tx1"/>
                </a:solidFill>
                <a:effectLst/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https://prozorro.sale/auction/BRD001-UA-20240909-15580/</a:t>
            </a:r>
            <a:r>
              <a:rPr lang="uk-UA" sz="2400" kern="100" dirty="0">
                <a:solidFill>
                  <a:schemeClr val="tx1"/>
                </a:solidFill>
                <a:effectLst/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400" kern="100" dirty="0">
              <a:solidFill>
                <a:schemeClr val="tx1"/>
              </a:solidFill>
              <a:effectLst/>
              <a:latin typeface="Mabry Pro" panose="020D05030400020403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l"/>
            <a:endParaRPr lang="uk-UA" sz="3200" b="1" dirty="0">
              <a:solidFill>
                <a:srgbClr val="F2D22C"/>
              </a:solidFill>
              <a:latin typeface="Mabry Pro" panose="020D0503040002040303" pitchFamily="34" charset="0"/>
            </a:endParaRPr>
          </a:p>
        </p:txBody>
      </p:sp>
      <p:sp>
        <p:nvSpPr>
          <p:cNvPr id="21" name="Объект 2">
            <a:extLst>
              <a:ext uri="{FF2B5EF4-FFF2-40B4-BE49-F238E27FC236}">
                <a16:creationId xmlns:a16="http://schemas.microsoft.com/office/drawing/2014/main" id="{0EFE808D-F616-4BD0-BE5F-92908D2BF668}"/>
              </a:ext>
            </a:extLst>
          </p:cNvPr>
          <p:cNvSpPr txBox="1">
            <a:spLocks/>
          </p:cNvSpPr>
          <p:nvPr/>
        </p:nvSpPr>
        <p:spPr>
          <a:xfrm>
            <a:off x="620100" y="2582512"/>
            <a:ext cx="1110993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2800" b="1" dirty="0">
                <a:solidFill>
                  <a:srgbClr val="004730"/>
                </a:solidFill>
                <a:latin typeface="Mabry Pro" panose="020D0503040002040303" pitchFamily="34" charset="0"/>
              </a:rPr>
              <a:t>Варіант 2: продаж у ліквідаційній процедурі як дебіторської заборгованості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819D91C-2BF0-47BF-8CA3-19F6941383F4}"/>
              </a:ext>
            </a:extLst>
          </p:cNvPr>
          <p:cNvSpPr txBox="1"/>
          <p:nvPr/>
        </p:nvSpPr>
        <p:spPr>
          <a:xfrm>
            <a:off x="620100" y="5079846"/>
            <a:ext cx="10410672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ts val="1000"/>
              <a:buFont typeface="Akrobat" panose="00000600000000000000" pitchFamily="50" charset="-52"/>
              <a:buNone/>
            </a:pPr>
            <a:r>
              <a:rPr lang="uk-UA" sz="2400" dirty="0">
                <a:latin typeface="Mabry Pro" panose="020D0503040002040303" pitchFamily="34" charset="0"/>
              </a:rPr>
              <a:t>Згода на реалізацію та порядок продажу встановлені рішенням комітету кредиторів боржника від 30.05.2024 року.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  <p:sp>
        <p:nvSpPr>
          <p:cNvPr id="12" name="Овал 11">
            <a:extLst>
              <a:ext uri="{FF2B5EF4-FFF2-40B4-BE49-F238E27FC236}">
                <a16:creationId xmlns:a16="http://schemas.microsoft.com/office/drawing/2014/main" id="{D12E0D8C-94A9-4143-AB71-59CD63A1B7CE}"/>
              </a:ext>
            </a:extLst>
          </p:cNvPr>
          <p:cNvSpPr/>
          <p:nvPr/>
        </p:nvSpPr>
        <p:spPr>
          <a:xfrm>
            <a:off x="173660" y="-4010057"/>
            <a:ext cx="7525526" cy="6485756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67F96875-587B-4AC3-92A4-913B57A53EE2}"/>
              </a:ext>
            </a:extLst>
          </p:cNvPr>
          <p:cNvSpPr/>
          <p:nvPr/>
        </p:nvSpPr>
        <p:spPr>
          <a:xfrm>
            <a:off x="-1039786" y="-4568712"/>
            <a:ext cx="8904735" cy="6940119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0D0CB370-7945-4409-879A-933E64A385CF}"/>
              </a:ext>
            </a:extLst>
          </p:cNvPr>
          <p:cNvSpPr txBox="1">
            <a:spLocks/>
          </p:cNvSpPr>
          <p:nvPr/>
        </p:nvSpPr>
        <p:spPr>
          <a:xfrm>
            <a:off x="1514091" y="363821"/>
            <a:ext cx="51389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000" b="1">
                <a:solidFill>
                  <a:srgbClr val="004730"/>
                </a:solidFill>
                <a:latin typeface="Mabry Pro" panose="020D0503040002040303" pitchFamily="34" charset="0"/>
              </a:rPr>
              <a:t>ЗБИТКИ ЯК АКТИВ БАНКРУТА</a:t>
            </a:r>
            <a:endParaRPr lang="uk-UA" sz="4000" b="1" i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04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61BCE8B-30BB-497A-AB57-09D68969DEF5}"/>
              </a:ext>
            </a:extLst>
          </p:cNvPr>
          <p:cNvSpPr txBox="1"/>
          <p:nvPr/>
        </p:nvSpPr>
        <p:spPr>
          <a:xfrm>
            <a:off x="337908" y="3629199"/>
            <a:ext cx="11674706" cy="2385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SzPts val="1000"/>
            </a:pPr>
            <a:r>
              <a:rPr lang="uk-UA" sz="2000" dirty="0">
                <a:latin typeface="Mabry Pro" panose="020D0503040002040303" pitchFamily="34" charset="0"/>
              </a:rPr>
              <a:t>Підстава</a:t>
            </a:r>
            <a:r>
              <a:rPr lang="uk-UA" sz="2000" dirty="0">
                <a:solidFill>
                  <a:schemeClr val="bg1"/>
                </a:solidFill>
                <a:latin typeface="Mabry Pro" panose="020D0503040002040303" pitchFamily="34" charset="0"/>
              </a:rPr>
              <a:t> </a:t>
            </a:r>
            <a:r>
              <a:rPr lang="uk-UA" sz="2000" dirty="0">
                <a:solidFill>
                  <a:srgbClr val="004730"/>
                </a:solidFill>
                <a:latin typeface="Mabry Pro" panose="020D0503040002040303" pitchFamily="34" charset="0"/>
              </a:rPr>
              <a:t>рішення Арбітражного суду (м. Гаага, Королівство Нідерландів) від 02 травня 2018 року у справі ПТС № 2015-36</a:t>
            </a:r>
            <a:r>
              <a:rPr lang="uk-UA" sz="2000" dirty="0">
                <a:solidFill>
                  <a:srgbClr val="F2D22C"/>
                </a:solidFill>
                <a:latin typeface="Mabry Pro" panose="020D0503040002040303" pitchFamily="34" charset="0"/>
              </a:rPr>
              <a:t> </a:t>
            </a:r>
            <a:r>
              <a:rPr lang="uk-UA" sz="2000" dirty="0">
                <a:latin typeface="Mabry Pro" panose="020D0503040002040303" pitchFamily="34" charset="0"/>
              </a:rPr>
              <a:t>(ухвала Апеляційного суду міста Києва від 25 вересня 2018 року у справі № 799/165/2018), про стягнення сум з боржника – російської федерації, в особі Міністерства юстиції російської федерації, в якості компенсації за відповідне нерухоме майно, яким визнано, що відповідач </a:t>
            </a:r>
            <a:r>
              <a:rPr lang="uk-UA" sz="2000" dirty="0">
                <a:solidFill>
                  <a:srgbClr val="004730"/>
                </a:solidFill>
                <a:latin typeface="Mabry Pro" panose="020D0503040002040303" pitchFamily="34" charset="0"/>
              </a:rPr>
              <a:t>незаконно експропріював майно </a:t>
            </a:r>
            <a:r>
              <a:rPr lang="uk-UA" sz="2000" dirty="0">
                <a:latin typeface="Mabry Pro" panose="020D0503040002040303" pitchFamily="34" charset="0"/>
              </a:rPr>
              <a:t>позивачів в порушення статті 5 Угоди між Кабінетом Міністрів України і Урядом Російської Федерацію про заохочення і взаємний захист інвестицій від 27.11.1998 р.</a:t>
            </a:r>
          </a:p>
          <a:p>
            <a:pPr>
              <a:lnSpc>
                <a:spcPct val="90000"/>
              </a:lnSpc>
              <a:spcBef>
                <a:spcPts val="600"/>
              </a:spcBef>
              <a:buSzPts val="1000"/>
            </a:pPr>
            <a:r>
              <a:rPr lang="uk-UA" sz="2000" dirty="0">
                <a:latin typeface="Mabry Pro" panose="020D0503040002040303" pitchFamily="34" charset="0"/>
              </a:rPr>
              <a:t>Сума вимоги: компенсація за відповідні об’єкти нерухомості </a:t>
            </a:r>
            <a:r>
              <a:rPr lang="uk-UA" sz="2000" dirty="0">
                <a:solidFill>
                  <a:srgbClr val="004730"/>
                </a:solidFill>
                <a:latin typeface="Mabry Pro" panose="020D0503040002040303" pitchFamily="34" charset="0"/>
              </a:rPr>
              <a:t>12 127 235,00 </a:t>
            </a:r>
            <a:r>
              <a:rPr lang="uk-UA" sz="2000" dirty="0" err="1">
                <a:solidFill>
                  <a:srgbClr val="004730"/>
                </a:solidFill>
                <a:latin typeface="Mabry Pro" panose="020D0503040002040303" pitchFamily="34" charset="0"/>
              </a:rPr>
              <a:t>дол</a:t>
            </a:r>
            <a:r>
              <a:rPr lang="uk-UA" sz="2000" dirty="0">
                <a:solidFill>
                  <a:srgbClr val="004730"/>
                </a:solidFill>
                <a:latin typeface="Mabry Pro" panose="020D0503040002040303" pitchFamily="34" charset="0"/>
              </a:rPr>
              <a:t>. США</a:t>
            </a:r>
          </a:p>
          <a:p>
            <a:pPr>
              <a:lnSpc>
                <a:spcPct val="90000"/>
              </a:lnSpc>
              <a:spcBef>
                <a:spcPct val="0"/>
              </a:spcBef>
              <a:buSzPts val="1000"/>
            </a:pPr>
            <a:r>
              <a:rPr lang="uk-UA" sz="2000" dirty="0">
                <a:solidFill>
                  <a:srgbClr val="004730"/>
                </a:solidFill>
                <a:latin typeface="Mabry Pro" panose="020D0503040002040303" pitchFamily="34" charset="0"/>
              </a:rPr>
              <a:t>661 591,39 </a:t>
            </a:r>
            <a:r>
              <a:rPr lang="uk-UA" sz="2000" dirty="0" err="1">
                <a:solidFill>
                  <a:srgbClr val="004730"/>
                </a:solidFill>
                <a:latin typeface="Mabry Pro" panose="020D0503040002040303" pitchFamily="34" charset="0"/>
              </a:rPr>
              <a:t>дол</a:t>
            </a:r>
            <a:r>
              <a:rPr lang="uk-UA" sz="2000" dirty="0">
                <a:solidFill>
                  <a:srgbClr val="004730"/>
                </a:solidFill>
                <a:latin typeface="Mabry Pro" panose="020D0503040002040303" pitchFamily="34" charset="0"/>
              </a:rPr>
              <a:t>. США </a:t>
            </a:r>
            <a:r>
              <a:rPr lang="uk-UA" sz="2000" dirty="0">
                <a:latin typeface="Mabry Pro" panose="020D0503040002040303" pitchFamily="34" charset="0"/>
              </a:rPr>
              <a:t>плюс відсотки, нараховані з 3 вересня 2014 р. , витрати </a:t>
            </a:r>
            <a:r>
              <a:rPr lang="uk-UA" sz="2000" dirty="0">
                <a:solidFill>
                  <a:srgbClr val="004730"/>
                </a:solidFill>
                <a:latin typeface="Mabry Pro" panose="020D0503040002040303" pitchFamily="34" charset="0"/>
              </a:rPr>
              <a:t>49 985, 00 євро.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07802F6D-8781-4362-A461-405C70FC06D1}"/>
              </a:ext>
            </a:extLst>
          </p:cNvPr>
          <p:cNvSpPr txBox="1">
            <a:spLocks/>
          </p:cNvSpPr>
          <p:nvPr/>
        </p:nvSpPr>
        <p:spPr>
          <a:xfrm>
            <a:off x="337751" y="2575395"/>
            <a:ext cx="1183322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2800" b="1" dirty="0">
                <a:solidFill>
                  <a:srgbClr val="004730"/>
                </a:solidFill>
                <a:latin typeface="Mabry Pro" panose="020D0503040002040303" pitchFamily="34" charset="0"/>
              </a:rPr>
              <a:t>Варіант 2: продаж у ліквідаційній процедурі як дебіторської заборгованості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  <p:sp>
        <p:nvSpPr>
          <p:cNvPr id="10" name="Овал 9">
            <a:extLst>
              <a:ext uri="{FF2B5EF4-FFF2-40B4-BE49-F238E27FC236}">
                <a16:creationId xmlns:a16="http://schemas.microsoft.com/office/drawing/2014/main" id="{D12E0D8C-94A9-4143-AB71-59CD63A1B7CE}"/>
              </a:ext>
            </a:extLst>
          </p:cNvPr>
          <p:cNvSpPr/>
          <p:nvPr/>
        </p:nvSpPr>
        <p:spPr>
          <a:xfrm>
            <a:off x="173660" y="-4010057"/>
            <a:ext cx="7525526" cy="6485756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67F96875-587B-4AC3-92A4-913B57A53EE2}"/>
              </a:ext>
            </a:extLst>
          </p:cNvPr>
          <p:cNvSpPr/>
          <p:nvPr/>
        </p:nvSpPr>
        <p:spPr>
          <a:xfrm>
            <a:off x="-1039786" y="-4568712"/>
            <a:ext cx="8904735" cy="6940119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0D0CB370-7945-4409-879A-933E64A3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091" y="363821"/>
            <a:ext cx="5138957" cy="1325563"/>
          </a:xfrm>
        </p:spPr>
        <p:txBody>
          <a:bodyPr>
            <a:noAutofit/>
          </a:bodyPr>
          <a:lstStyle/>
          <a:p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ЗБИТКИ ЯК АКТИВ БАНКРУТА</a:t>
            </a:r>
            <a:endParaRPr lang="uk-UA" sz="4000" b="1" i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74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61BCE8B-30BB-497A-AB57-09D68969DEF5}"/>
              </a:ext>
            </a:extLst>
          </p:cNvPr>
          <p:cNvSpPr txBox="1"/>
          <p:nvPr/>
        </p:nvSpPr>
        <p:spPr>
          <a:xfrm>
            <a:off x="481882" y="3641568"/>
            <a:ext cx="116747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SzPts val="1000"/>
            </a:pPr>
            <a:r>
              <a:rPr lang="uk-UA" sz="2800" dirty="0">
                <a:solidFill>
                  <a:srgbClr val="004730"/>
                </a:solidFill>
                <a:latin typeface="Mabry Pro" panose="020D0503040002040303" pitchFamily="34" charset="0"/>
              </a:rPr>
              <a:t>СПРАВА № 910/3368/24. Заявник: ТОВ «</a:t>
            </a:r>
            <a:r>
              <a:rPr lang="uk-UA" sz="2800" dirty="0" err="1">
                <a:solidFill>
                  <a:srgbClr val="004730"/>
                </a:solidFill>
                <a:latin typeface="Mabry Pro" panose="020D0503040002040303" pitchFamily="34" charset="0"/>
              </a:rPr>
              <a:t>Дієса</a:t>
            </a:r>
            <a:r>
              <a:rPr lang="uk-UA" sz="2800" dirty="0">
                <a:solidFill>
                  <a:srgbClr val="004730"/>
                </a:solidFill>
                <a:latin typeface="Mabry Pro" panose="020D0503040002040303" pitchFamily="34" charset="0"/>
              </a:rPr>
              <a:t>»</a:t>
            </a:r>
          </a:p>
          <a:p>
            <a:pPr>
              <a:lnSpc>
                <a:spcPct val="90000"/>
              </a:lnSpc>
              <a:spcBef>
                <a:spcPct val="0"/>
              </a:spcBef>
              <a:buSzPts val="1000"/>
            </a:pPr>
            <a:r>
              <a:rPr lang="uk-UA" sz="2400" dirty="0">
                <a:latin typeface="Mabry Pro" panose="020D0503040002040303" pitchFamily="34" charset="0"/>
              </a:rPr>
              <a:t>Постанови від  27.08.2024: </a:t>
            </a:r>
            <a:r>
              <a:rPr lang="en-US" sz="2000" dirty="0">
                <a:latin typeface="Mabry Pro" panose="020D0503040002040303" pitchFamily="34" charset="0"/>
                <a:hlinkClick r:id="rId3"/>
              </a:rPr>
              <a:t>https://reyestr.court.gov.ua/Review/121315315</a:t>
            </a:r>
            <a:r>
              <a:rPr lang="uk-UA" sz="2000" dirty="0">
                <a:latin typeface="Mabry Pro" panose="020D0503040002040303" pitchFamily="34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SzPts val="1000"/>
            </a:pPr>
            <a:endParaRPr lang="uk-UA" sz="2800" dirty="0">
              <a:solidFill>
                <a:srgbClr val="F2D22C"/>
              </a:solidFill>
              <a:latin typeface="Mabry Pro" panose="020D0503040002040303" pitchFamily="34" charset="0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07802F6D-8781-4362-A461-405C70FC06D1}"/>
              </a:ext>
            </a:extLst>
          </p:cNvPr>
          <p:cNvSpPr txBox="1">
            <a:spLocks/>
          </p:cNvSpPr>
          <p:nvPr/>
        </p:nvSpPr>
        <p:spPr>
          <a:xfrm>
            <a:off x="521407" y="2857233"/>
            <a:ext cx="92742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2800" b="1" dirty="0">
                <a:solidFill>
                  <a:srgbClr val="004730"/>
                </a:solidFill>
                <a:latin typeface="Mabry Pro" panose="020D0503040002040303" pitchFamily="34" charset="0"/>
              </a:rPr>
              <a:t>Варіант 3: Досудова санація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40B55A-C15F-47E2-B2DA-EE2E1236175E}"/>
              </a:ext>
            </a:extLst>
          </p:cNvPr>
          <p:cNvSpPr txBox="1"/>
          <p:nvPr/>
        </p:nvSpPr>
        <p:spPr>
          <a:xfrm>
            <a:off x="500387" y="4546322"/>
            <a:ext cx="11491917" cy="10906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SzPts val="1000"/>
            </a:pPr>
            <a:r>
              <a:rPr lang="uk-UA" sz="2400" dirty="0">
                <a:solidFill>
                  <a:srgbClr val="004730"/>
                </a:solidFill>
                <a:latin typeface="Mabry Pro" panose="020D0503040002040303" pitchFamily="34" charset="0"/>
              </a:rPr>
              <a:t>Затверджено план досудової санації, </a:t>
            </a:r>
            <a:r>
              <a:rPr lang="uk-UA" sz="2400" dirty="0">
                <a:latin typeface="Mabry Pro" panose="020D0503040002040303" pitchFamily="34" charset="0"/>
              </a:rPr>
              <a:t>відповідно до якого погашення вимог кредиторів (у певній частині від основного боргу) відстрочується до отримання боржником погашення збитків, які спричинені російською федерацією.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  <p:sp>
        <p:nvSpPr>
          <p:cNvPr id="11" name="Овал 10">
            <a:extLst>
              <a:ext uri="{FF2B5EF4-FFF2-40B4-BE49-F238E27FC236}">
                <a16:creationId xmlns:a16="http://schemas.microsoft.com/office/drawing/2014/main" id="{D12E0D8C-94A9-4143-AB71-59CD63A1B7CE}"/>
              </a:ext>
            </a:extLst>
          </p:cNvPr>
          <p:cNvSpPr/>
          <p:nvPr/>
        </p:nvSpPr>
        <p:spPr>
          <a:xfrm>
            <a:off x="173660" y="-4010057"/>
            <a:ext cx="7525526" cy="6485756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67F96875-587B-4AC3-92A4-913B57A53EE2}"/>
              </a:ext>
            </a:extLst>
          </p:cNvPr>
          <p:cNvSpPr/>
          <p:nvPr/>
        </p:nvSpPr>
        <p:spPr>
          <a:xfrm>
            <a:off x="-1039786" y="-4568712"/>
            <a:ext cx="8904735" cy="6940119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0D0CB370-7945-4409-879A-933E64A3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091" y="363821"/>
            <a:ext cx="5138957" cy="1325563"/>
          </a:xfrm>
        </p:spPr>
        <p:txBody>
          <a:bodyPr>
            <a:noAutofit/>
          </a:bodyPr>
          <a:lstStyle/>
          <a:p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ЗБИТКИ ЯК АКТИВ БАНКРУТА</a:t>
            </a:r>
            <a:endParaRPr lang="uk-UA" sz="4000" b="1" i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83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61BCE8B-30BB-497A-AB57-09D68969DEF5}"/>
              </a:ext>
            </a:extLst>
          </p:cNvPr>
          <p:cNvSpPr txBox="1"/>
          <p:nvPr/>
        </p:nvSpPr>
        <p:spPr>
          <a:xfrm>
            <a:off x="683172" y="3258676"/>
            <a:ext cx="9118886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SzPts val="1000"/>
            </a:pPr>
            <a:r>
              <a:rPr lang="uk-UA" sz="2800" dirty="0">
                <a:solidFill>
                  <a:srgbClr val="004730"/>
                </a:solidFill>
                <a:latin typeface="Mabry Pro" panose="020D0503040002040303" pitchFamily="34" charset="0"/>
              </a:rPr>
              <a:t>СПРАВА № 910/3368/24. Заявник: ТОВ «</a:t>
            </a:r>
            <a:r>
              <a:rPr lang="uk-UA" sz="2800" dirty="0" err="1">
                <a:solidFill>
                  <a:srgbClr val="004730"/>
                </a:solidFill>
                <a:latin typeface="Mabry Pro" panose="020D0503040002040303" pitchFamily="34" charset="0"/>
              </a:rPr>
              <a:t>Дієса</a:t>
            </a:r>
            <a:r>
              <a:rPr lang="uk-UA" sz="2800" dirty="0">
                <a:solidFill>
                  <a:srgbClr val="004730"/>
                </a:solidFill>
                <a:latin typeface="Mabry Pro" panose="020D0503040002040303" pitchFamily="34" charset="0"/>
              </a:rPr>
              <a:t>»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07802F6D-8781-4362-A461-405C70FC06D1}"/>
              </a:ext>
            </a:extLst>
          </p:cNvPr>
          <p:cNvSpPr txBox="1">
            <a:spLocks/>
          </p:cNvSpPr>
          <p:nvPr/>
        </p:nvSpPr>
        <p:spPr>
          <a:xfrm>
            <a:off x="683172" y="2530747"/>
            <a:ext cx="92427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2800" b="1" dirty="0">
                <a:solidFill>
                  <a:srgbClr val="004730"/>
                </a:solidFill>
                <a:latin typeface="Mabry Pro" panose="020D0503040002040303" pitchFamily="34" charset="0"/>
              </a:rPr>
              <a:t>Варіант 3: Досудова санація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40B55A-C15F-47E2-B2DA-EE2E1236175E}"/>
              </a:ext>
            </a:extLst>
          </p:cNvPr>
          <p:cNvSpPr txBox="1"/>
          <p:nvPr/>
        </p:nvSpPr>
        <p:spPr>
          <a:xfrm>
            <a:off x="298172" y="3936722"/>
            <a:ext cx="11595445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buSzPts val="1000"/>
            </a:pPr>
            <a:endParaRPr lang="uk-UA" sz="2400" dirty="0">
              <a:solidFill>
                <a:schemeClr val="bg1"/>
              </a:solidFill>
              <a:latin typeface="Mabry Pro" panose="020D05030400020403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480AD6-89B1-478D-924E-F7D1194C9579}"/>
              </a:ext>
            </a:extLst>
          </p:cNvPr>
          <p:cNvSpPr txBox="1"/>
          <p:nvPr/>
        </p:nvSpPr>
        <p:spPr>
          <a:xfrm>
            <a:off x="683172" y="3793856"/>
            <a:ext cx="10531366" cy="26407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SzPts val="1000"/>
            </a:pPr>
            <a:r>
              <a:rPr lang="uk-UA" sz="2000" dirty="0">
                <a:latin typeface="Mabry Pro" panose="020D0503040002040303" pitchFamily="34" charset="0"/>
              </a:rPr>
              <a:t>Судовим рішенням, що набрало законної сили (справа №910/14555/23), підтверджено заподіяння збитків боржнику внаслідок збройної агресії російської федерації проти України та стягнуто з російської федерації 3 868 247,99 </a:t>
            </a:r>
            <a:r>
              <a:rPr lang="uk-UA" sz="2000" dirty="0" err="1">
                <a:latin typeface="Mabry Pro" panose="020D0503040002040303" pitchFamily="34" charset="0"/>
              </a:rPr>
              <a:t>дол</a:t>
            </a:r>
            <a:r>
              <a:rPr lang="uk-UA" sz="2000" dirty="0">
                <a:latin typeface="Mabry Pro" panose="020D0503040002040303" pitchFamily="34" charset="0"/>
              </a:rPr>
              <a:t>. США заподіяних збитків.</a:t>
            </a:r>
          </a:p>
          <a:p>
            <a:pPr>
              <a:lnSpc>
                <a:spcPct val="90000"/>
              </a:lnSpc>
              <a:spcBef>
                <a:spcPct val="0"/>
              </a:spcBef>
              <a:buSzPts val="1000"/>
            </a:pPr>
            <a:endParaRPr lang="uk-UA" sz="2000" dirty="0">
              <a:latin typeface="Mabry Pro" panose="020D0503040002040303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SzPts val="1000"/>
            </a:pPr>
            <a:r>
              <a:rPr lang="uk-UA" sz="2000" dirty="0">
                <a:latin typeface="Mabry Pro" panose="020D0503040002040303" pitchFamily="34" charset="0"/>
              </a:rPr>
              <a:t>Рішенням господарського суду м. Києва від 01.08.2024р. у справі №910/2735/24 стягнуто з російської федерації в особі Міністерства юстиції російської федерації збитки у розмірі 15 950 007,61 доларів США.</a:t>
            </a:r>
          </a:p>
          <a:p>
            <a:pPr>
              <a:lnSpc>
                <a:spcPct val="90000"/>
              </a:lnSpc>
              <a:spcBef>
                <a:spcPct val="0"/>
              </a:spcBef>
              <a:buSzPts val="1000"/>
            </a:pPr>
            <a:endParaRPr lang="uk-UA" sz="2400" dirty="0">
              <a:solidFill>
                <a:schemeClr val="bg1"/>
              </a:solidFill>
              <a:latin typeface="Mabry Pro" panose="020D0503040002040303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SzPts val="1000"/>
            </a:pPr>
            <a:r>
              <a:rPr lang="uk-UA" sz="2000" dirty="0">
                <a:solidFill>
                  <a:srgbClr val="004730"/>
                </a:solidFill>
                <a:latin typeface="Mabry Pro" panose="020D0503040002040303" pitchFamily="34" charset="0"/>
              </a:rPr>
              <a:t>Постанову ПАГС від 27.08.2024 скасовано постановою КГС ВС від 26.11.2024</a:t>
            </a:r>
            <a:endParaRPr lang="uk-UA" sz="2400" dirty="0">
              <a:solidFill>
                <a:schemeClr val="bg1"/>
              </a:solidFill>
              <a:latin typeface="Mabry Pro" panose="020D0503040002040303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  <p:sp>
        <p:nvSpPr>
          <p:cNvPr id="12" name="Овал 11">
            <a:extLst>
              <a:ext uri="{FF2B5EF4-FFF2-40B4-BE49-F238E27FC236}">
                <a16:creationId xmlns:a16="http://schemas.microsoft.com/office/drawing/2014/main" id="{D12E0D8C-94A9-4143-AB71-59CD63A1B7CE}"/>
              </a:ext>
            </a:extLst>
          </p:cNvPr>
          <p:cNvSpPr/>
          <p:nvPr/>
        </p:nvSpPr>
        <p:spPr>
          <a:xfrm>
            <a:off x="173660" y="-4010057"/>
            <a:ext cx="7525526" cy="6485756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67F96875-587B-4AC3-92A4-913B57A53EE2}"/>
              </a:ext>
            </a:extLst>
          </p:cNvPr>
          <p:cNvSpPr/>
          <p:nvPr/>
        </p:nvSpPr>
        <p:spPr>
          <a:xfrm>
            <a:off x="-1039786" y="-4568712"/>
            <a:ext cx="8904735" cy="6940119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0D0CB370-7945-4409-879A-933E64A3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091" y="363821"/>
            <a:ext cx="5138957" cy="1325563"/>
          </a:xfrm>
        </p:spPr>
        <p:txBody>
          <a:bodyPr>
            <a:noAutofit/>
          </a:bodyPr>
          <a:lstStyle/>
          <a:p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ЗБИТКИ ЯК АКТИВ БАНКРУТА</a:t>
            </a:r>
            <a:endParaRPr lang="uk-UA" sz="4000" b="1" i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69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id="{D12E0D8C-94A9-4143-AB71-59CD63A1B7CE}"/>
              </a:ext>
            </a:extLst>
          </p:cNvPr>
          <p:cNvSpPr/>
          <p:nvPr/>
        </p:nvSpPr>
        <p:spPr>
          <a:xfrm>
            <a:off x="-71823" y="622252"/>
            <a:ext cx="6296753" cy="6296753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67F96875-587B-4AC3-92A4-913B57A53EE2}"/>
              </a:ext>
            </a:extLst>
          </p:cNvPr>
          <p:cNvSpPr/>
          <p:nvPr/>
        </p:nvSpPr>
        <p:spPr>
          <a:xfrm>
            <a:off x="249919" y="51270"/>
            <a:ext cx="6296753" cy="6296753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0CB370-7945-4409-879A-933E64A3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710" y="2746174"/>
            <a:ext cx="5601410" cy="1325563"/>
          </a:xfrm>
        </p:spPr>
        <p:txBody>
          <a:bodyPr>
            <a:noAutofit/>
          </a:bodyPr>
          <a:lstStyle/>
          <a:p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ПОЗОВИ</a:t>
            </a:r>
            <a:b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</a:br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ПРО СТЯГНЕННЯ ЗБИТКІВ З РОСІЇ</a:t>
            </a:r>
            <a:b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</a:br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В УКРАЇНСЬКИХ СУДАХ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05B0DA-DB14-429C-92DF-6741ED728C18}"/>
              </a:ext>
            </a:extLst>
          </p:cNvPr>
          <p:cNvSpPr txBox="1"/>
          <p:nvPr/>
        </p:nvSpPr>
        <p:spPr>
          <a:xfrm>
            <a:off x="7064322" y="1542271"/>
            <a:ext cx="4357546" cy="8692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ts val="1000"/>
              <a:buFont typeface="Akrobat" panose="00000600000000000000" pitchFamily="50" charset="-52"/>
              <a:buNone/>
            </a:pPr>
            <a:r>
              <a:rPr lang="uk-UA" sz="2800" dirty="0">
                <a:latin typeface="Mabry Pro" panose="020D0503040002040303" pitchFamily="34" charset="0"/>
              </a:rPr>
              <a:t>за позовами фізичних осіб – 3</a:t>
            </a:r>
            <a:r>
              <a:rPr lang="en-US" sz="2800" dirty="0">
                <a:latin typeface="Mabry Pro" panose="020D0503040002040303" pitchFamily="34" charset="0"/>
              </a:rPr>
              <a:t>1</a:t>
            </a:r>
            <a:r>
              <a:rPr lang="uk-UA" sz="2800" dirty="0">
                <a:latin typeface="Mabry Pro" panose="020D0503040002040303" pitchFamily="34" charset="0"/>
              </a:rPr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63F659-4B50-4BDD-984D-D0CF79E7F568}"/>
              </a:ext>
            </a:extLst>
          </p:cNvPr>
          <p:cNvSpPr txBox="1"/>
          <p:nvPr/>
        </p:nvSpPr>
        <p:spPr>
          <a:xfrm>
            <a:off x="7064322" y="2433114"/>
            <a:ext cx="4357546" cy="8692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ts val="1000"/>
              <a:buFont typeface="Akrobat" panose="00000600000000000000" pitchFamily="50" charset="-52"/>
              <a:buNone/>
            </a:pPr>
            <a:r>
              <a:rPr lang="uk-UA" sz="2800" dirty="0">
                <a:latin typeface="Mabry Pro" panose="020D0503040002040303" pitchFamily="34" charset="0"/>
              </a:rPr>
              <a:t>за позовами юридичних осіб – </a:t>
            </a:r>
            <a:r>
              <a:rPr lang="en-US" sz="2800" dirty="0">
                <a:latin typeface="Mabry Pro" panose="020D0503040002040303" pitchFamily="34" charset="0"/>
              </a:rPr>
              <a:t>177</a:t>
            </a:r>
            <a:r>
              <a:rPr lang="uk-UA" sz="2800" dirty="0">
                <a:latin typeface="Mabry Pro" panose="020D0503040002040303" pitchFamily="34" charset="0"/>
              </a:rPr>
              <a:t> 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FEFDA58-7D33-4934-90D4-9F7DE9100B15}"/>
              </a:ext>
            </a:extLst>
          </p:cNvPr>
          <p:cNvSpPr txBox="1"/>
          <p:nvPr/>
        </p:nvSpPr>
        <p:spPr>
          <a:xfrm>
            <a:off x="7064323" y="5350918"/>
            <a:ext cx="4357545" cy="1031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914400" rtl="0" eaLnBrk="1" latinLnBrk="0" hangingPunct="1">
              <a:spcBef>
                <a:spcPts val="600"/>
              </a:spcBef>
              <a:buSzPts val="1000"/>
              <a:buFont typeface="Akrobat" panose="00000600000000000000" pitchFamily="50" charset="-52"/>
              <a:buNone/>
            </a:pPr>
            <a:r>
              <a:rPr lang="uk-UA" sz="2800" dirty="0">
                <a:latin typeface="Mabry Pro" panose="020D0503040002040303" pitchFamily="34" charset="0"/>
              </a:rPr>
              <a:t>17 позовів</a:t>
            </a:r>
          </a:p>
          <a:p>
            <a:pPr marL="0" lvl="0" indent="0" algn="ctr" defTabSz="914400" rtl="0" eaLnBrk="1" latinLnBrk="0" hangingPunct="1">
              <a:spcBef>
                <a:spcPts val="600"/>
              </a:spcBef>
              <a:buSzPts val="1000"/>
              <a:buFont typeface="Akrobat" panose="00000600000000000000" pitchFamily="50" charset="-52"/>
              <a:buNone/>
            </a:pPr>
            <a:r>
              <a:rPr lang="uk-UA" sz="2800" dirty="0">
                <a:latin typeface="Mabry Pro" panose="020D0503040002040303" pitchFamily="34" charset="0"/>
              </a:rPr>
              <a:t>8 рішень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33AE4BE9-E0C9-472D-ADC6-A7F2F4A741DC}"/>
              </a:ext>
            </a:extLst>
          </p:cNvPr>
          <p:cNvSpPr txBox="1">
            <a:spLocks/>
          </p:cNvSpPr>
          <p:nvPr/>
        </p:nvSpPr>
        <p:spPr>
          <a:xfrm>
            <a:off x="6488424" y="639913"/>
            <a:ext cx="51704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4800" b="1" dirty="0">
                <a:solidFill>
                  <a:srgbClr val="004730"/>
                </a:solidFill>
                <a:latin typeface="Mabry Pro" panose="020D0503040002040303" pitchFamily="34" charset="0"/>
              </a:rPr>
              <a:t>487</a:t>
            </a:r>
            <a:endParaRPr lang="uk-UA" sz="4800" b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A86B8F7D-F994-4C06-873E-22FBACF6E699}"/>
              </a:ext>
            </a:extLst>
          </p:cNvPr>
          <p:cNvSpPr txBox="1">
            <a:spLocks/>
          </p:cNvSpPr>
          <p:nvPr/>
        </p:nvSpPr>
        <p:spPr>
          <a:xfrm>
            <a:off x="6517548" y="4009620"/>
            <a:ext cx="5170424" cy="120218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90000"/>
              </a:lnSpc>
            </a:pPr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В межах справ</a:t>
            </a:r>
          </a:p>
          <a:p>
            <a:pPr lvl="0">
              <a:lnSpc>
                <a:spcPct val="90000"/>
              </a:lnSpc>
              <a:spcBef>
                <a:spcPts val="0"/>
              </a:spcBef>
            </a:pPr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про банкрутство</a:t>
            </a:r>
          </a:p>
        </p:txBody>
      </p:sp>
    </p:spTree>
    <p:extLst>
      <p:ext uri="{BB962C8B-B14F-4D97-AF65-F5344CB8AC3E}">
        <p14:creationId xmlns:p14="http://schemas.microsoft.com/office/powerpoint/2010/main" val="283196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id="{D12E0D8C-94A9-4143-AB71-59CD63A1B7CE}"/>
              </a:ext>
            </a:extLst>
          </p:cNvPr>
          <p:cNvSpPr/>
          <p:nvPr/>
        </p:nvSpPr>
        <p:spPr>
          <a:xfrm>
            <a:off x="-1622272" y="-697583"/>
            <a:ext cx="7636573" cy="7319913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67F96875-587B-4AC3-92A4-913B57A53EE2}"/>
              </a:ext>
            </a:extLst>
          </p:cNvPr>
          <p:cNvSpPr/>
          <p:nvPr/>
        </p:nvSpPr>
        <p:spPr>
          <a:xfrm>
            <a:off x="-3203741" y="-316905"/>
            <a:ext cx="9535146" cy="7491810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0CB370-7945-4409-879A-933E64A3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90" y="2570651"/>
            <a:ext cx="5601410" cy="1325563"/>
          </a:xfrm>
        </p:spPr>
        <p:txBody>
          <a:bodyPr>
            <a:noAutofit/>
          </a:bodyPr>
          <a:lstStyle/>
          <a:p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ЦЕСІЯ ПРАВ ВИМОГИ НА ВІДШКОДУВАННЯ ЗБИТКІВ: ПРОБЛЕМНІ ПИТАННЯ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33AE4BE9-E0C9-472D-ADC6-A7F2F4A741DC}"/>
              </a:ext>
            </a:extLst>
          </p:cNvPr>
          <p:cNvSpPr txBox="1">
            <a:spLocks/>
          </p:cNvSpPr>
          <p:nvPr/>
        </p:nvSpPr>
        <p:spPr>
          <a:xfrm>
            <a:off x="6331405" y="1247212"/>
            <a:ext cx="521946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2000" b="1" dirty="0">
                <a:solidFill>
                  <a:srgbClr val="004730"/>
                </a:solidFill>
                <a:latin typeface="Mabry Pro" panose="020D0503040002040303" pitchFamily="34" charset="0"/>
              </a:rPr>
              <a:t>МОЖЛИВІСТЬ ОТРИМАННЯ НОВИМ КРЕДИТОРОМ КОМПЕНСАЦІЇ ЧЕРЕЗ МІЖНАРОДНИЙ КОМПЕНСАЦІЙНИЙ МЕХАНІЗМ?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A86B8F7D-F994-4C06-873E-22FBACF6E699}"/>
              </a:ext>
            </a:extLst>
          </p:cNvPr>
          <p:cNvSpPr txBox="1">
            <a:spLocks/>
          </p:cNvSpPr>
          <p:nvPr/>
        </p:nvSpPr>
        <p:spPr>
          <a:xfrm>
            <a:off x="6592192" y="3272485"/>
            <a:ext cx="508480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spcBef>
                <a:spcPts val="0"/>
              </a:spcBef>
            </a:pPr>
            <a:r>
              <a:rPr lang="uk-UA" sz="2000" b="1" dirty="0">
                <a:solidFill>
                  <a:srgbClr val="004730"/>
                </a:solidFill>
                <a:latin typeface="Mabry Pro" panose="020D0503040002040303" pitchFamily="34" charset="0"/>
              </a:rPr>
              <a:t>МОЖЛИВІСТЬ ЗАМІНИ СТОРОНИ В РІШЕННІ ПРО СТЯГНЕННЯ ЗБИТКІВ, ВИЗНАННЯ ТА ВИКОНАННЯ РІШЕНЬ В УКРАЇНІ ТА ЗА КОРДОНОМ</a:t>
            </a:r>
            <a:r>
              <a:rPr lang="ru-RU" sz="2000" b="1" dirty="0">
                <a:solidFill>
                  <a:srgbClr val="004730"/>
                </a:solidFill>
                <a:latin typeface="Mabry Pro" panose="020D0503040002040303" pitchFamily="34" charset="0"/>
              </a:rPr>
              <a:t>?</a:t>
            </a:r>
            <a:endParaRPr lang="uk-UA" sz="2000" b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7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id="{D12E0D8C-94A9-4143-AB71-59CD63A1B7CE}"/>
              </a:ext>
            </a:extLst>
          </p:cNvPr>
          <p:cNvSpPr/>
          <p:nvPr/>
        </p:nvSpPr>
        <p:spPr>
          <a:xfrm>
            <a:off x="-1630818" y="-671946"/>
            <a:ext cx="7636573" cy="7319913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67F96875-587B-4AC3-92A4-913B57A53EE2}"/>
              </a:ext>
            </a:extLst>
          </p:cNvPr>
          <p:cNvSpPr/>
          <p:nvPr/>
        </p:nvSpPr>
        <p:spPr>
          <a:xfrm>
            <a:off x="-3203741" y="-316905"/>
            <a:ext cx="9535146" cy="7491810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0CB370-7945-4409-879A-933E64A3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90" y="2570651"/>
            <a:ext cx="5601410" cy="1325563"/>
          </a:xfrm>
        </p:spPr>
        <p:txBody>
          <a:bodyPr>
            <a:noAutofit/>
          </a:bodyPr>
          <a:lstStyle/>
          <a:p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ЦЕСІЯ ПРАВ ВИМОГИ НА ВІДШКОДУВАННЯ ЗБИТКІВ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33AE4BE9-E0C9-472D-ADC6-A7F2F4A741DC}"/>
              </a:ext>
            </a:extLst>
          </p:cNvPr>
          <p:cNvSpPr txBox="1">
            <a:spLocks/>
          </p:cNvSpPr>
          <p:nvPr/>
        </p:nvSpPr>
        <p:spPr>
          <a:xfrm>
            <a:off x="5948701" y="588264"/>
            <a:ext cx="546477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ru-RU" sz="3200" b="1" dirty="0" err="1">
                <a:solidFill>
                  <a:srgbClr val="004730"/>
                </a:solidFill>
                <a:latin typeface="Mabry Pro" panose="020D0503040002040303" pitchFamily="34" charset="0"/>
              </a:rPr>
              <a:t>Досвід</a:t>
            </a:r>
            <a:r>
              <a:rPr lang="ru-RU" sz="3200" b="1" dirty="0">
                <a:solidFill>
                  <a:srgbClr val="004730"/>
                </a:solidFill>
                <a:latin typeface="Mabry Pro" panose="020D0503040002040303" pitchFamily="34" charset="0"/>
              </a:rPr>
              <a:t> </a:t>
            </a:r>
            <a:r>
              <a:rPr lang="ru-RU" sz="3200" b="1" dirty="0" err="1">
                <a:solidFill>
                  <a:srgbClr val="004730"/>
                </a:solidFill>
                <a:latin typeface="Mabry Pro" panose="020D0503040002040303" pitchFamily="34" charset="0"/>
              </a:rPr>
              <a:t>іноземних</a:t>
            </a:r>
            <a:r>
              <a:rPr lang="ru-RU" sz="3200" b="1" dirty="0">
                <a:solidFill>
                  <a:srgbClr val="004730"/>
                </a:solidFill>
                <a:latin typeface="Mabry Pro" panose="020D0503040002040303" pitchFamily="34" charset="0"/>
              </a:rPr>
              <a:t> </a:t>
            </a:r>
            <a:r>
              <a:rPr lang="uk-UA" sz="3200" b="1" dirty="0">
                <a:solidFill>
                  <a:srgbClr val="004730"/>
                </a:solidFill>
                <a:latin typeface="Mabry Pro" panose="020D0503040002040303" pitchFamily="34" charset="0"/>
              </a:rPr>
              <a:t>і</a:t>
            </a:r>
            <a:r>
              <a:rPr lang="ru-RU" sz="3200" b="1" dirty="0" err="1">
                <a:solidFill>
                  <a:srgbClr val="004730"/>
                </a:solidFill>
                <a:latin typeface="Mabry Pro" panose="020D0503040002040303" pitchFamily="34" charset="0"/>
              </a:rPr>
              <a:t>нвестиційних</a:t>
            </a:r>
            <a:r>
              <a:rPr lang="ru-RU" sz="3200" b="1" dirty="0">
                <a:solidFill>
                  <a:srgbClr val="004730"/>
                </a:solidFill>
                <a:latin typeface="Mabry Pro" panose="020D0503040002040303" pitchFamily="34" charset="0"/>
              </a:rPr>
              <a:t> </a:t>
            </a:r>
            <a:r>
              <a:rPr lang="ru-RU" sz="3200" b="1" dirty="0" err="1">
                <a:solidFill>
                  <a:srgbClr val="004730"/>
                </a:solidFill>
                <a:latin typeface="Mabry Pro" panose="020D0503040002040303" pitchFamily="34" charset="0"/>
              </a:rPr>
              <a:t>арбітражів</a:t>
            </a:r>
            <a:endParaRPr lang="uk-UA" sz="3200" b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A86B8F7D-F994-4C06-873E-22FBACF6E699}"/>
              </a:ext>
            </a:extLst>
          </p:cNvPr>
          <p:cNvSpPr txBox="1">
            <a:spLocks/>
          </p:cNvSpPr>
          <p:nvPr/>
        </p:nvSpPr>
        <p:spPr>
          <a:xfrm>
            <a:off x="6600497" y="2352931"/>
            <a:ext cx="537078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spcBef>
                <a:spcPts val="0"/>
              </a:spcBef>
            </a:pPr>
            <a:r>
              <a:rPr lang="uk-UA" sz="2400" dirty="0">
                <a:solidFill>
                  <a:srgbClr val="004730"/>
                </a:solidFill>
                <a:latin typeface="Mabry Pro" panose="020D0503040002040303" pitchFamily="34" charset="0"/>
              </a:rPr>
              <a:t>Досвід роботи компенсаційних комісій та трибуналів: </a:t>
            </a:r>
          </a:p>
          <a:p>
            <a:pPr marL="457200" indent="-457200" algn="l">
              <a:spcBef>
                <a:spcPts val="0"/>
              </a:spcBef>
              <a:buFont typeface="Mabry Pro" panose="020D0503040002040303" pitchFamily="34" charset="0"/>
              <a:buChar char="–"/>
            </a:pPr>
            <a:r>
              <a:rPr lang="uk-UA" sz="2400" dirty="0">
                <a:solidFill>
                  <a:srgbClr val="004730"/>
                </a:solidFill>
                <a:latin typeface="Mabry Pro" panose="020D0503040002040303" pitchFamily="34" charset="0"/>
              </a:rPr>
              <a:t>Компенсаційна комісія ООН </a:t>
            </a:r>
            <a:r>
              <a:rPr lang="en-US" sz="2400" dirty="0">
                <a:solidFill>
                  <a:srgbClr val="004730"/>
                </a:solidFill>
                <a:latin typeface="Mabry Pro" panose="020D0503040002040303" pitchFamily="34" charset="0"/>
              </a:rPr>
              <a:t>(UNCC)</a:t>
            </a:r>
            <a:endParaRPr lang="uk-UA" sz="2400" dirty="0">
              <a:solidFill>
                <a:srgbClr val="004730"/>
              </a:solidFill>
              <a:latin typeface="Mabry Pro" panose="020D0503040002040303" pitchFamily="34" charset="0"/>
            </a:endParaRPr>
          </a:p>
          <a:p>
            <a:pPr marL="457200" lvl="0" indent="-457200" algn="l">
              <a:spcBef>
                <a:spcPts val="0"/>
              </a:spcBef>
              <a:buFont typeface="Mabry Pro" panose="020D0503040002040303" pitchFamily="34" charset="0"/>
              <a:buChar char="–"/>
            </a:pPr>
            <a:r>
              <a:rPr lang="ru-RU" sz="2400" dirty="0">
                <a:solidFill>
                  <a:srgbClr val="004730"/>
                </a:solidFill>
                <a:latin typeface="Mabry Pro" panose="020D0503040002040303" pitchFamily="34" charset="0"/>
              </a:rPr>
              <a:t>Трибунал з </a:t>
            </a:r>
            <a:r>
              <a:rPr lang="ru-RU" sz="2400" dirty="0" err="1">
                <a:solidFill>
                  <a:srgbClr val="004730"/>
                </a:solidFill>
                <a:latin typeface="Mabry Pro" panose="020D0503040002040303" pitchFamily="34" charset="0"/>
              </a:rPr>
              <a:t>розгляду</a:t>
            </a:r>
            <a:r>
              <a:rPr lang="ru-RU" sz="2400" dirty="0">
                <a:solidFill>
                  <a:srgbClr val="004730"/>
                </a:solidFill>
                <a:latin typeface="Mabry Pro" panose="020D0503040002040303" pitchFamily="34" charset="0"/>
              </a:rPr>
              <a:t> </a:t>
            </a:r>
            <a:r>
              <a:rPr lang="ru-RU" sz="2400" dirty="0" err="1">
                <a:solidFill>
                  <a:srgbClr val="004730"/>
                </a:solidFill>
                <a:latin typeface="Mabry Pro" panose="020D0503040002040303" pitchFamily="34" charset="0"/>
              </a:rPr>
              <a:t>позовів</a:t>
            </a:r>
            <a:r>
              <a:rPr lang="ru-RU" sz="2400" dirty="0">
                <a:solidFill>
                  <a:srgbClr val="004730"/>
                </a:solidFill>
                <a:latin typeface="Mabry Pro" panose="020D0503040002040303" pitchFamily="34" charset="0"/>
              </a:rPr>
              <a:t> </a:t>
            </a:r>
            <a:r>
              <a:rPr lang="ru-RU" sz="2400" dirty="0" err="1">
                <a:solidFill>
                  <a:srgbClr val="004730"/>
                </a:solidFill>
                <a:latin typeface="Mabry Pro" panose="020D0503040002040303" pitchFamily="34" charset="0"/>
              </a:rPr>
              <a:t>Іран</a:t>
            </a:r>
            <a:r>
              <a:rPr lang="ru-RU" sz="2400" dirty="0">
                <a:solidFill>
                  <a:srgbClr val="004730"/>
                </a:solidFill>
                <a:latin typeface="Mabry Pro" panose="020D0503040002040303" pitchFamily="34" charset="0"/>
              </a:rPr>
              <a:t>-США (</a:t>
            </a:r>
            <a:r>
              <a:rPr lang="en-US" sz="2400" dirty="0">
                <a:solidFill>
                  <a:srgbClr val="004730"/>
                </a:solidFill>
                <a:latin typeface="Mabry Pro" panose="020D0503040002040303" pitchFamily="34" charset="0"/>
              </a:rPr>
              <a:t>IUSCT)</a:t>
            </a:r>
            <a:endParaRPr lang="uk-UA" sz="2400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39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id="{D12E0D8C-94A9-4143-AB71-59CD63A1B7CE}"/>
              </a:ext>
            </a:extLst>
          </p:cNvPr>
          <p:cNvSpPr/>
          <p:nvPr/>
        </p:nvSpPr>
        <p:spPr>
          <a:xfrm>
            <a:off x="-1630818" y="-671946"/>
            <a:ext cx="7636573" cy="7319913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67F96875-587B-4AC3-92A4-913B57A53EE2}"/>
              </a:ext>
            </a:extLst>
          </p:cNvPr>
          <p:cNvSpPr/>
          <p:nvPr/>
        </p:nvSpPr>
        <p:spPr>
          <a:xfrm>
            <a:off x="-3249797" y="-245891"/>
            <a:ext cx="9535146" cy="7491810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0CB370-7945-4409-879A-933E64A3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90" y="2570651"/>
            <a:ext cx="5601410" cy="1325563"/>
          </a:xfrm>
        </p:spPr>
        <p:txBody>
          <a:bodyPr>
            <a:noAutofit/>
          </a:bodyPr>
          <a:lstStyle/>
          <a:p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ЦЕСІЯ ПРАВ ВИМОГИ НА ВІДШКОДУВАННЯ ЗБИТКІВ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33AE4BE9-E0C9-472D-ADC6-A7F2F4A741DC}"/>
              </a:ext>
            </a:extLst>
          </p:cNvPr>
          <p:cNvSpPr txBox="1">
            <a:spLocks/>
          </p:cNvSpPr>
          <p:nvPr/>
        </p:nvSpPr>
        <p:spPr>
          <a:xfrm>
            <a:off x="5475889" y="524359"/>
            <a:ext cx="58116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2800" b="1" dirty="0">
                <a:solidFill>
                  <a:srgbClr val="004730"/>
                </a:solidFill>
                <a:latin typeface="Mabry Pro" panose="020D0503040002040303" pitchFamily="34" charset="0"/>
              </a:rPr>
              <a:t>Варіанти для України: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A86B8F7D-F994-4C06-873E-22FBACF6E699}"/>
              </a:ext>
            </a:extLst>
          </p:cNvPr>
          <p:cNvSpPr txBox="1">
            <a:spLocks/>
          </p:cNvSpPr>
          <p:nvPr/>
        </p:nvSpPr>
        <p:spPr>
          <a:xfrm>
            <a:off x="6285349" y="1227142"/>
            <a:ext cx="55873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spcBef>
                <a:spcPts val="0"/>
              </a:spcBef>
            </a:pPr>
            <a:r>
              <a:rPr lang="uk-UA" sz="2000" dirty="0">
                <a:solidFill>
                  <a:srgbClr val="004730"/>
                </a:solidFill>
                <a:latin typeface="Mabry Pro" panose="020D0503040002040303" pitchFamily="34" charset="0"/>
              </a:rPr>
              <a:t>Створення державної агенції, яка має можливість акумулювати права вимоги та матиме статус заявника в МКМ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6515586" y="2484960"/>
            <a:ext cx="54996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000" dirty="0">
                <a:solidFill>
                  <a:srgbClr val="004730"/>
                </a:solidFill>
                <a:latin typeface="Mabry Pro" panose="020D0503040002040303" pitchFamily="34" charset="0"/>
              </a:rPr>
              <a:t>Поновлення провадження про банкрутство після початку повноцінної роботи МКМ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6465494" y="3500014"/>
            <a:ext cx="51458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000" dirty="0">
                <a:solidFill>
                  <a:srgbClr val="004730"/>
                </a:solidFill>
                <a:latin typeface="Mabry Pro" panose="020D0503040002040303" pitchFamily="34" charset="0"/>
              </a:rPr>
              <a:t>Законодавче закріплення права на придбання права вимоги та статус таких осіб як заявників в МКМ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6111829" y="4837738"/>
            <a:ext cx="51080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srgbClr val="004730"/>
                </a:solidFill>
                <a:latin typeface="Mabry Pro" panose="020D0503040002040303" pitchFamily="34" charset="0"/>
              </a:rPr>
              <a:t>У</a:t>
            </a:r>
            <a:r>
              <a:rPr lang="uk-UA" sz="2000" dirty="0" err="1">
                <a:solidFill>
                  <a:srgbClr val="004730"/>
                </a:solidFill>
                <a:latin typeface="Mabry Pro" panose="020D0503040002040303" pitchFamily="34" charset="0"/>
              </a:rPr>
              <a:t>хвалення</a:t>
            </a:r>
            <a:r>
              <a:rPr lang="uk-UA" sz="2000" dirty="0">
                <a:solidFill>
                  <a:srgbClr val="004730"/>
                </a:solidFill>
                <a:latin typeface="Mabry Pro" panose="020D0503040002040303" pitchFamily="34" charset="0"/>
              </a:rPr>
              <a:t> рішень про стягнення збитків на користь кредиторів банкрута </a:t>
            </a:r>
            <a:r>
              <a:rPr lang="uk-UA" sz="2000" dirty="0" err="1">
                <a:solidFill>
                  <a:srgbClr val="004730"/>
                </a:solidFill>
                <a:latin typeface="Mabry Pro" panose="020D0503040002040303" pitchFamily="34" charset="0"/>
              </a:rPr>
              <a:t>пропорційно</a:t>
            </a:r>
            <a:r>
              <a:rPr lang="uk-UA" sz="2000" dirty="0">
                <a:solidFill>
                  <a:srgbClr val="004730"/>
                </a:solidFill>
                <a:latin typeface="Mabry Pro" panose="020D0503040002040303" pitchFamily="34" charset="0"/>
              </a:rPr>
              <a:t> їх вимогам</a:t>
            </a:r>
          </a:p>
        </p:txBody>
      </p:sp>
    </p:spTree>
    <p:extLst>
      <p:ext uri="{BB962C8B-B14F-4D97-AF65-F5344CB8AC3E}">
        <p14:creationId xmlns:p14="http://schemas.microsoft.com/office/powerpoint/2010/main" val="270511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  <p:sp>
        <p:nvSpPr>
          <p:cNvPr id="7" name="Овал 6">
            <a:extLst>
              <a:ext uri="{FF2B5EF4-FFF2-40B4-BE49-F238E27FC236}">
                <a16:creationId xmlns:a16="http://schemas.microsoft.com/office/drawing/2014/main" id="{D12E0D8C-94A9-4143-AB71-59CD63A1B7CE}"/>
              </a:ext>
            </a:extLst>
          </p:cNvPr>
          <p:cNvSpPr/>
          <p:nvPr/>
        </p:nvSpPr>
        <p:spPr>
          <a:xfrm>
            <a:off x="-2101838" y="-1057334"/>
            <a:ext cx="3871924" cy="3711370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67F96875-587B-4AC3-92A4-913B57A53EE2}"/>
              </a:ext>
            </a:extLst>
          </p:cNvPr>
          <p:cNvSpPr/>
          <p:nvPr/>
        </p:nvSpPr>
        <p:spPr>
          <a:xfrm>
            <a:off x="-2784866" y="-546538"/>
            <a:ext cx="4834546" cy="3798526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F85413-BAC6-CEDB-8EA3-FD25CAF266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5276"/>
            <a:ext cx="3166391" cy="4139965"/>
          </a:xfrm>
          <a:prstGeom prst="rect">
            <a:avLst/>
          </a:prstGeom>
        </p:spPr>
      </p:pic>
      <p:sp>
        <p:nvSpPr>
          <p:cNvPr id="9" name="Текст 4">
            <a:extLst>
              <a:ext uri="{FF2B5EF4-FFF2-40B4-BE49-F238E27FC236}">
                <a16:creationId xmlns:a16="http://schemas.microsoft.com/office/drawing/2014/main" id="{16D09EB0-0CD3-45AA-A545-2D547ECFA1F5}"/>
              </a:ext>
            </a:extLst>
          </p:cNvPr>
          <p:cNvSpPr>
            <a:spLocks noGrp="1"/>
          </p:cNvSpPr>
          <p:nvPr/>
        </p:nvSpPr>
        <p:spPr>
          <a:xfrm>
            <a:off x="3364226" y="1567151"/>
            <a:ext cx="7850312" cy="49654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AA7A5"/>
              </a:buClr>
              <a:buFont typeface="Mabry Pro" panose="020D0303040002040303" pitchFamily="34" charset="0"/>
              <a:buChar char="–"/>
              <a:defRPr sz="2000" kern="1200">
                <a:solidFill>
                  <a:schemeClr val="tx1"/>
                </a:solidFill>
                <a:latin typeface="Mabry Pro" panose="020D03030400020403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AA7A5"/>
              </a:buClr>
              <a:buFont typeface="Mabry Pro" panose="020D0303040002040303" pitchFamily="34" charset="0"/>
              <a:buChar char="–"/>
              <a:defRPr sz="1800" kern="1200">
                <a:solidFill>
                  <a:schemeClr val="tx1"/>
                </a:solidFill>
                <a:latin typeface="Mabry Pro" panose="020D03030400020403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AA7A5"/>
              </a:buClr>
              <a:buFont typeface="Mabry Pro" panose="020D0303040002040303" pitchFamily="34" charset="0"/>
              <a:buChar char="–"/>
              <a:defRPr sz="1600" kern="1200">
                <a:solidFill>
                  <a:schemeClr val="tx1"/>
                </a:solidFill>
                <a:latin typeface="Mabry Pro" panose="020D03030400020403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AA7A5"/>
              </a:buClr>
              <a:buFont typeface="Mabry Pro" panose="020D0303040002040303" pitchFamily="34" charset="0"/>
              <a:buChar char="–"/>
              <a:defRPr sz="1400" kern="1200">
                <a:solidFill>
                  <a:schemeClr val="tx1"/>
                </a:solidFill>
                <a:latin typeface="Mabry Pro" panose="020D03030400020403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AA7A5"/>
              </a:buClr>
              <a:buFont typeface="Mabry Pro" panose="020D0303040002040303" pitchFamily="34" charset="0"/>
              <a:buChar char="–"/>
              <a:defRPr sz="1400" kern="1200">
                <a:solidFill>
                  <a:schemeClr val="tx1"/>
                </a:solidFill>
                <a:latin typeface="Mabry Pro" panose="020D03030400020403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300" b="1" cap="none" dirty="0">
                <a:solidFill>
                  <a:srgbClr val="134732"/>
                </a:solidFill>
                <a:latin typeface="Mabry Pro" panose="020D0503040002040303" pitchFamily="34" charset="0"/>
              </a:rPr>
              <a:t>ПАРТНЕРКА, КЕРІВНИЦЯ ПРАКТИКИ БАНКРУТСТВА ТА РЕСТРУКТУРИЗАЦІЇ, АДВОКАТКА, АРБІТРАЖНА КЕРУЮЧА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1300" b="1" cap="none" dirty="0">
              <a:solidFill>
                <a:srgbClr val="134732"/>
              </a:solidFill>
              <a:latin typeface="Mabry Pro" panose="020D0503040002040303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abry Pro" panose="020D0503040002040303" pitchFamily="34" charset="0"/>
                <a:hlinkClick r:id="rId4"/>
              </a:rPr>
              <a:t>VOLIANSKA@LCF.UA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abry Pro" panose="020D0503040002040303" pitchFamily="34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>
                <a:solidFill>
                  <a:srgbClr val="004A32"/>
                </a:solidFill>
                <a:latin typeface="Mabry Pro" panose="020D0503040002040303" pitchFamily="34" charset="0"/>
                <a:hlinkClick r:id="rId5"/>
              </a:rPr>
              <a:t>LINKEDIN</a:t>
            </a:r>
            <a:endParaRPr lang="en-US" sz="1200" dirty="0">
              <a:solidFill>
                <a:srgbClr val="004A32"/>
              </a:solidFill>
              <a:latin typeface="Mabry Pro" panose="020D0503040002040303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uk-UA" sz="1200" dirty="0">
              <a:latin typeface="Mabry Pro" panose="020D0503040002040303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rgbClr val="0AA7A5"/>
                </a:solidFill>
                <a:latin typeface="Mabry Pro" panose="020D0503040002040303" pitchFamily="34" charset="0"/>
              </a:rPr>
              <a:t>ЕКСПЕРТКА ПРОЕКТУ ЄС «ПРАВО-JUSTICE» З ПИТАНЬ БАНКРУТСТВА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rgbClr val="0AA7A5"/>
                </a:solidFill>
                <a:latin typeface="Mabry Pro" panose="020D0503040002040303" pitchFamily="34" charset="0"/>
              </a:rPr>
              <a:t>ЧЛЕНКИНЯ АСОЦІАЦІЇ ПРАВНИКІВ УКРАЇНИ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rgbClr val="0AA7A5"/>
                </a:solidFill>
                <a:latin typeface="Mabry Pro" panose="020D0503040002040303" pitchFamily="34" charset="0"/>
              </a:rPr>
              <a:t>ЧЛЕНКИНЯ РАДИ КОМІТЕТУ АПУ З КОНКУРСНОГО ПРАВА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rgbClr val="0AA7A5"/>
                </a:solidFill>
                <a:latin typeface="Mabry Pro" panose="020D0503040002040303" pitchFamily="34" charset="0"/>
              </a:rPr>
              <a:t>ЧЛЕНКИНЯ ПРАВЛІННЯ НАЦІОНАЛЬНОЇ АСОЦІАЦІЇ АРБІТРАЖНІИХ КЕРУЮЧИХ УКРАЇНИ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uk-UA" sz="1200" dirty="0">
              <a:solidFill>
                <a:srgbClr val="0AA7A5"/>
              </a:solidFill>
              <a:latin typeface="Mabry Pro" panose="020D0503040002040303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200" dirty="0">
                <a:latin typeface="Mabry Pro" panose="020D0503040002040303" pitchFamily="34" charset="0"/>
              </a:rPr>
              <a:t>Олена має більш ніж 20-річний практичний досвід у вирішенні спорів та представництва клієнтів у вищих судових інстанціях України. Вона спеціалізується у комерційних, банківських спорах, банкрутстві та реструктуризації. Є фахівцем з податкового, антимонопольного та конкурентного права, фінансового права та цінних паперів, має унікальний досвід представництва як кредиторів, так і боржників.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uk-UA" sz="1200" dirty="0">
              <a:solidFill>
                <a:srgbClr val="0AA7A5"/>
              </a:solidFill>
              <a:latin typeface="Mabry Pro" panose="020D0503040002040303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uk-UA" sz="1200" dirty="0" err="1">
                <a:solidFill>
                  <a:srgbClr val="0AA7A5"/>
                </a:solidFill>
                <a:latin typeface="Mabry Pro" panose="020D0503040002040303" pitchFamily="34" charset="0"/>
              </a:rPr>
              <a:t>Ukrainian</a:t>
            </a:r>
            <a:r>
              <a:rPr lang="uk-UA" sz="1200" dirty="0">
                <a:solidFill>
                  <a:srgbClr val="0AA7A5"/>
                </a:solidFill>
                <a:latin typeface="Mabry Pro" panose="020D0503040002040303" pitchFamily="34" charset="0"/>
              </a:rPr>
              <a:t> </a:t>
            </a:r>
            <a:r>
              <a:rPr lang="uk-UA" sz="1200" dirty="0" err="1">
                <a:solidFill>
                  <a:srgbClr val="0AA7A5"/>
                </a:solidFill>
                <a:latin typeface="Mabry Pro" panose="020D0503040002040303" pitchFamily="34" charset="0"/>
              </a:rPr>
              <a:t>Law</a:t>
            </a:r>
            <a:r>
              <a:rPr lang="uk-UA" sz="1200" dirty="0">
                <a:solidFill>
                  <a:srgbClr val="0AA7A5"/>
                </a:solidFill>
                <a:latin typeface="Mabry Pro" panose="020D0503040002040303" pitchFamily="34" charset="0"/>
              </a:rPr>
              <a:t> </a:t>
            </a:r>
            <a:r>
              <a:rPr lang="uk-UA" sz="1200" dirty="0" err="1">
                <a:solidFill>
                  <a:srgbClr val="0AA7A5"/>
                </a:solidFill>
                <a:latin typeface="Mabry Pro" panose="020D0503040002040303" pitchFamily="34" charset="0"/>
              </a:rPr>
              <a:t>Firms</a:t>
            </a:r>
            <a:r>
              <a:rPr lang="uk-UA" sz="1200" dirty="0">
                <a:solidFill>
                  <a:srgbClr val="0AA7A5"/>
                </a:solidFill>
                <a:latin typeface="Mabry Pro" panose="020D0503040002040303" pitchFamily="34" charset="0"/>
              </a:rPr>
              <a:t>. A </a:t>
            </a:r>
            <a:r>
              <a:rPr lang="uk-UA" sz="1200" dirty="0" err="1">
                <a:solidFill>
                  <a:srgbClr val="0AA7A5"/>
                </a:solidFill>
                <a:latin typeface="Mabry Pro" panose="020D0503040002040303" pitchFamily="34" charset="0"/>
              </a:rPr>
              <a:t>Handbook</a:t>
            </a:r>
            <a:r>
              <a:rPr lang="uk-UA" sz="1200" dirty="0">
                <a:solidFill>
                  <a:srgbClr val="0AA7A5"/>
                </a:solidFill>
                <a:latin typeface="Mabry Pro" panose="020D0503040002040303" pitchFamily="34" charset="0"/>
              </a:rPr>
              <a:t> </a:t>
            </a:r>
            <a:r>
              <a:rPr lang="uk-UA" sz="1200" dirty="0" err="1">
                <a:solidFill>
                  <a:srgbClr val="0AA7A5"/>
                </a:solidFill>
                <a:latin typeface="Mabry Pro" panose="020D0503040002040303" pitchFamily="34" charset="0"/>
              </a:rPr>
              <a:t>For</a:t>
            </a:r>
            <a:r>
              <a:rPr lang="uk-UA" sz="1200" dirty="0">
                <a:solidFill>
                  <a:srgbClr val="0AA7A5"/>
                </a:solidFill>
                <a:latin typeface="Mabry Pro" panose="020D0503040002040303" pitchFamily="34" charset="0"/>
              </a:rPr>
              <a:t> </a:t>
            </a:r>
            <a:r>
              <a:rPr lang="uk-UA" sz="1200" dirty="0" err="1">
                <a:solidFill>
                  <a:srgbClr val="0AA7A5"/>
                </a:solidFill>
                <a:latin typeface="Mabry Pro" panose="020D0503040002040303" pitchFamily="34" charset="0"/>
              </a:rPr>
              <a:t>Foreign</a:t>
            </a:r>
            <a:r>
              <a:rPr lang="uk-UA" sz="1200" dirty="0">
                <a:solidFill>
                  <a:srgbClr val="0AA7A5"/>
                </a:solidFill>
                <a:latin typeface="Mabry Pro" panose="020D0503040002040303" pitchFamily="34" charset="0"/>
              </a:rPr>
              <a:t> </a:t>
            </a:r>
            <a:r>
              <a:rPr lang="uk-UA" sz="1200" dirty="0" err="1">
                <a:solidFill>
                  <a:srgbClr val="0AA7A5"/>
                </a:solidFill>
                <a:latin typeface="Mabry Pro" panose="020D0503040002040303" pitchFamily="34" charset="0"/>
              </a:rPr>
              <a:t>Clients</a:t>
            </a:r>
            <a:r>
              <a:rPr lang="uk-UA" sz="1200" dirty="0">
                <a:solidFill>
                  <a:srgbClr val="0AA7A5"/>
                </a:solidFill>
                <a:latin typeface="Mabry Pro" panose="020D0503040002040303" pitchFamily="34" charset="0"/>
              </a:rPr>
              <a:t> 2024 </a:t>
            </a:r>
            <a:r>
              <a:rPr lang="uk-UA" sz="1200" dirty="0">
                <a:latin typeface="Mabry Pro" panose="020D0503040002040303" pitchFamily="34" charset="0"/>
              </a:rPr>
              <a:t>– серед помітних професіоналів у практиці банкрутства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uk-UA" sz="1200" dirty="0">
                <a:solidFill>
                  <a:srgbClr val="0AA7A5"/>
                </a:solidFill>
                <a:latin typeface="Mabry Pro" panose="020D0503040002040303" pitchFamily="34" charset="0"/>
              </a:rPr>
              <a:t>Вибір клієнта. Топ-100 найкращих юристів України 2023 </a:t>
            </a:r>
            <a:r>
              <a:rPr lang="uk-UA" sz="1200" dirty="0">
                <a:latin typeface="Mabry Pro" panose="020D0503040002040303" pitchFamily="34" charset="0"/>
              </a:rPr>
              <a:t>– увійшла до топ-100 юристів України, відзначена серед лідерів практики у сфері реструктуризації та банкрутства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uk-UA" sz="1200" dirty="0" err="1">
                <a:solidFill>
                  <a:srgbClr val="0AA7A5"/>
                </a:solidFill>
                <a:latin typeface="Mabry Pro" panose="020D0503040002040303" pitchFamily="34" charset="0"/>
              </a:rPr>
              <a:t>Best</a:t>
            </a:r>
            <a:r>
              <a:rPr lang="uk-UA" sz="1200" dirty="0">
                <a:solidFill>
                  <a:srgbClr val="0AA7A5"/>
                </a:solidFill>
                <a:latin typeface="Mabry Pro" panose="020D0503040002040303" pitchFamily="34" charset="0"/>
              </a:rPr>
              <a:t> </a:t>
            </a:r>
            <a:r>
              <a:rPr lang="uk-UA" sz="1200" dirty="0" err="1">
                <a:solidFill>
                  <a:srgbClr val="0AA7A5"/>
                </a:solidFill>
                <a:latin typeface="Mabry Pro" panose="020D0503040002040303" pitchFamily="34" charset="0"/>
              </a:rPr>
              <a:t>Lawyers</a:t>
            </a:r>
            <a:r>
              <a:rPr lang="uk-UA" sz="1200" dirty="0">
                <a:solidFill>
                  <a:srgbClr val="0AA7A5"/>
                </a:solidFill>
                <a:latin typeface="Mabry Pro" panose="020D0503040002040303" pitchFamily="34" charset="0"/>
              </a:rPr>
              <a:t> 2022 </a:t>
            </a:r>
            <a:r>
              <a:rPr lang="uk-UA" sz="1200" dirty="0">
                <a:latin typeface="Mabry Pro" panose="020D0503040002040303" pitchFamily="34" charset="0"/>
              </a:rPr>
              <a:t>– рекомендований юрист у судовій практиці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uk-UA" sz="1200" dirty="0" err="1">
                <a:solidFill>
                  <a:srgbClr val="0AA7A5"/>
                </a:solidFill>
                <a:latin typeface="Mabry Pro" panose="020D0503040002040303" pitchFamily="34" charset="0"/>
              </a:rPr>
              <a:t>Ukrainian</a:t>
            </a:r>
            <a:r>
              <a:rPr lang="uk-UA" sz="1200" dirty="0">
                <a:solidFill>
                  <a:srgbClr val="0AA7A5"/>
                </a:solidFill>
                <a:latin typeface="Mabry Pro" panose="020D0503040002040303" pitchFamily="34" charset="0"/>
              </a:rPr>
              <a:t> </a:t>
            </a:r>
            <a:r>
              <a:rPr lang="uk-UA" sz="1200" dirty="0" err="1">
                <a:solidFill>
                  <a:srgbClr val="0AA7A5"/>
                </a:solidFill>
                <a:latin typeface="Mabry Pro" panose="020D0503040002040303" pitchFamily="34" charset="0"/>
              </a:rPr>
              <a:t>Women</a:t>
            </a:r>
            <a:r>
              <a:rPr lang="uk-UA" sz="1200" dirty="0">
                <a:solidFill>
                  <a:srgbClr val="0AA7A5"/>
                </a:solidFill>
                <a:latin typeface="Mabry Pro" panose="020D0503040002040303" pitchFamily="34" charset="0"/>
              </a:rPr>
              <a:t> in </a:t>
            </a:r>
            <a:r>
              <a:rPr lang="uk-UA" sz="1200" dirty="0" err="1">
                <a:solidFill>
                  <a:srgbClr val="0AA7A5"/>
                </a:solidFill>
                <a:latin typeface="Mabry Pro" panose="020D0503040002040303" pitchFamily="34" charset="0"/>
              </a:rPr>
              <a:t>Law</a:t>
            </a:r>
            <a:r>
              <a:rPr lang="uk-UA" sz="1200" dirty="0">
                <a:solidFill>
                  <a:srgbClr val="0AA7A5"/>
                </a:solidFill>
                <a:latin typeface="Mabry Pro" panose="020D0503040002040303" pitchFamily="34" charset="0"/>
              </a:rPr>
              <a:t> 2020, 2021 та 2023 </a:t>
            </a:r>
            <a:r>
              <a:rPr lang="uk-UA" sz="1200" dirty="0">
                <a:latin typeface="Mabry Pro" panose="020D0503040002040303" pitchFamily="34" charset="0"/>
              </a:rPr>
              <a:t>– відзначена серед найуспішніших українських жінок-юристок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uk-UA" sz="1200" dirty="0">
                <a:solidFill>
                  <a:srgbClr val="0AA7A5"/>
                </a:solidFill>
                <a:latin typeface="Mabry Pro" panose="020D0503040002040303" pitchFamily="34" charset="0"/>
              </a:rPr>
              <a:t>Юридична премія 2021 </a:t>
            </a:r>
            <a:r>
              <a:rPr lang="uk-UA" sz="1200" dirty="0">
                <a:latin typeface="Mabry Pro" panose="020D0503040002040303" pitchFamily="34" charset="0"/>
              </a:rPr>
              <a:t>– юрист року у сфері банкрутства </a:t>
            </a:r>
          </a:p>
        </p:txBody>
      </p:sp>
      <p:sp>
        <p:nvSpPr>
          <p:cNvPr id="10" name="Заголовок 2">
            <a:extLst>
              <a:ext uri="{FF2B5EF4-FFF2-40B4-BE49-F238E27FC236}">
                <a16:creationId xmlns:a16="http://schemas.microsoft.com/office/drawing/2014/main" id="{ED54D0AE-51EC-42B1-A489-B1C67677E5ED}"/>
              </a:ext>
            </a:extLst>
          </p:cNvPr>
          <p:cNvSpPr txBox="1">
            <a:spLocks/>
          </p:cNvSpPr>
          <p:nvPr/>
        </p:nvSpPr>
        <p:spPr>
          <a:xfrm>
            <a:off x="3364226" y="325437"/>
            <a:ext cx="729234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4400" dirty="0">
                <a:solidFill>
                  <a:srgbClr val="004730"/>
                </a:solidFill>
                <a:latin typeface="Mabry Pro" panose="020D0503040002040303" pitchFamily="34" charset="0"/>
              </a:rPr>
              <a:t>Олена </a:t>
            </a:r>
            <a:r>
              <a:rPr lang="uk-UA" sz="4400" dirty="0" err="1">
                <a:solidFill>
                  <a:srgbClr val="004730"/>
                </a:solidFill>
                <a:latin typeface="Mabry Pro" panose="020D0503040002040303" pitchFamily="34" charset="0"/>
              </a:rPr>
              <a:t>Волянська</a:t>
            </a:r>
            <a:endParaRPr lang="ru-RU" sz="4400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16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вал 15">
            <a:extLst>
              <a:ext uri="{FF2B5EF4-FFF2-40B4-BE49-F238E27FC236}">
                <a16:creationId xmlns:a16="http://schemas.microsoft.com/office/drawing/2014/main" id="{220C3B4A-2EF0-42EF-A8C6-304A63154F3E}"/>
              </a:ext>
            </a:extLst>
          </p:cNvPr>
          <p:cNvSpPr/>
          <p:nvPr/>
        </p:nvSpPr>
        <p:spPr>
          <a:xfrm>
            <a:off x="-8107427" y="-1586477"/>
            <a:ext cx="9665044" cy="9665044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0617730D-815E-4D25-A01F-0D05E8FE9622}"/>
              </a:ext>
            </a:extLst>
          </p:cNvPr>
          <p:cNvSpPr/>
          <p:nvPr/>
        </p:nvSpPr>
        <p:spPr>
          <a:xfrm>
            <a:off x="-7138192" y="-2035809"/>
            <a:ext cx="9665044" cy="9665044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2AFB5435-1EB0-4588-97E7-95155F5D2EC2}"/>
              </a:ext>
            </a:extLst>
          </p:cNvPr>
          <p:cNvGrpSpPr/>
          <p:nvPr/>
        </p:nvGrpSpPr>
        <p:grpSpPr>
          <a:xfrm>
            <a:off x="3150744" y="2696624"/>
            <a:ext cx="6093711" cy="1308618"/>
            <a:chOff x="3071098" y="4779424"/>
            <a:chExt cx="6093711" cy="1308618"/>
          </a:xfrm>
        </p:grpSpPr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D93D83ED-F0A9-4245-8509-9D601EFCE6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1098" y="4789532"/>
              <a:ext cx="1298510" cy="1298510"/>
            </a:xfrm>
            <a:prstGeom prst="rect">
              <a:avLst/>
            </a:prstGeom>
          </p:spPr>
        </p:pic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96B6439B-A86A-4CA9-A8A0-DDE5A22D69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3644" y="4779424"/>
              <a:ext cx="1298510" cy="1298510"/>
            </a:xfrm>
            <a:prstGeom prst="rect">
              <a:avLst/>
            </a:prstGeom>
          </p:spPr>
        </p:pic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BCDBA04A-8E58-4344-BB14-1258BC90240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6191" y="4779424"/>
              <a:ext cx="1308618" cy="1308618"/>
            </a:xfrm>
            <a:prstGeom prst="rect">
              <a:avLst/>
            </a:prstGeom>
          </p:spPr>
        </p:pic>
      </p:grpSp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33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04A52A6-5EDB-4ABA-AF84-1718BA527394}"/>
              </a:ext>
            </a:extLst>
          </p:cNvPr>
          <p:cNvSpPr txBox="1"/>
          <p:nvPr/>
        </p:nvSpPr>
        <p:spPr>
          <a:xfrm>
            <a:off x="4125450" y="645591"/>
            <a:ext cx="663638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ВИЗНАЧЕННЯ ЗБИТКІВ</a:t>
            </a:r>
          </a:p>
          <a:p>
            <a:pPr lvl="0" algn="ctr"/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У СПРАВАХ</a:t>
            </a:r>
          </a:p>
          <a:p>
            <a:pPr lvl="0" algn="ctr"/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ПРО БАНКРУТСТВО</a:t>
            </a:r>
            <a:endParaRPr lang="ru-UA" sz="4000" b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0785BECE-F25E-41F5-AF22-87C7A993BDA9}"/>
              </a:ext>
            </a:extLst>
          </p:cNvPr>
          <p:cNvSpPr/>
          <p:nvPr/>
        </p:nvSpPr>
        <p:spPr>
          <a:xfrm>
            <a:off x="2885284" y="-3916392"/>
            <a:ext cx="8299225" cy="8299225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8F1E8990-5A1E-43B7-BDF9-55B94CF1E4E8}"/>
              </a:ext>
            </a:extLst>
          </p:cNvPr>
          <p:cNvSpPr/>
          <p:nvPr/>
        </p:nvSpPr>
        <p:spPr>
          <a:xfrm>
            <a:off x="3433800" y="-4463018"/>
            <a:ext cx="8299225" cy="8299225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6" name="Объект 2">
            <a:extLst>
              <a:ext uri="{FF2B5EF4-FFF2-40B4-BE49-F238E27FC236}">
                <a16:creationId xmlns:a16="http://schemas.microsoft.com/office/drawing/2014/main" id="{204E8D18-642C-4832-86B7-7A3C92F606BA}"/>
              </a:ext>
            </a:extLst>
          </p:cNvPr>
          <p:cNvSpPr txBox="1">
            <a:spLocks/>
          </p:cNvSpPr>
          <p:nvPr/>
        </p:nvSpPr>
        <p:spPr>
          <a:xfrm>
            <a:off x="658672" y="3036796"/>
            <a:ext cx="6838335" cy="22504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uk-UA" sz="3200" dirty="0">
                <a:latin typeface="Mabry Pro" panose="020D0503040002040303" pitchFamily="34" charset="0"/>
              </a:rPr>
              <a:t>Обов’язкове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3200" dirty="0">
                <a:latin typeface="Mabry Pro" panose="020D0503040002040303" pitchFamily="34" charset="0"/>
              </a:rPr>
              <a:t>проведення оцінки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3200" dirty="0">
                <a:latin typeface="Mabry Pro" panose="020D0503040002040303" pitchFamily="34" charset="0"/>
              </a:rPr>
              <a:t>шкоди та/або збитків,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3200" dirty="0">
                <a:latin typeface="Mabry Pro" panose="020D0503040002040303" pitchFamily="34" charset="0"/>
              </a:rPr>
              <a:t>що завдані боржнику внаслідок збройної агресії проти України</a:t>
            </a:r>
          </a:p>
        </p:txBody>
      </p:sp>
      <p:sp>
        <p:nvSpPr>
          <p:cNvPr id="14" name="Прямоугольник 7">
            <a:extLst>
              <a:ext uri="{FF2B5EF4-FFF2-40B4-BE49-F238E27FC236}">
                <a16:creationId xmlns:a16="http://schemas.microsoft.com/office/drawing/2014/main" id="{60AEA560-6422-4A31-B47B-3ADE2E0C8F33}"/>
              </a:ext>
            </a:extLst>
          </p:cNvPr>
          <p:cNvSpPr/>
          <p:nvPr/>
        </p:nvSpPr>
        <p:spPr>
          <a:xfrm>
            <a:off x="458975" y="6191686"/>
            <a:ext cx="932779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0"/>
              </a:spcAft>
            </a:pPr>
            <a:r>
              <a:rPr lang="uk-UA" sz="1200" i="1" dirty="0"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Прикінцеві та  перехідні положення </a:t>
            </a:r>
            <a:r>
              <a:rPr lang="uk-UA" sz="1200" i="1" dirty="0" err="1"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КУзПБ</a:t>
            </a:r>
            <a:r>
              <a:rPr lang="uk-UA" sz="1200" i="1" dirty="0"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(зміни 13.07.2023 року)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10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id="{D12E0D8C-94A9-4143-AB71-59CD63A1B7CE}"/>
              </a:ext>
            </a:extLst>
          </p:cNvPr>
          <p:cNvSpPr/>
          <p:nvPr/>
        </p:nvSpPr>
        <p:spPr>
          <a:xfrm>
            <a:off x="-1227959" y="622252"/>
            <a:ext cx="6296753" cy="6296753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67F96875-587B-4AC3-92A4-913B57A53EE2}"/>
              </a:ext>
            </a:extLst>
          </p:cNvPr>
          <p:cNvSpPr/>
          <p:nvPr/>
        </p:nvSpPr>
        <p:spPr>
          <a:xfrm>
            <a:off x="-906217" y="51270"/>
            <a:ext cx="6296753" cy="6296753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0CB370-7945-4409-879A-933E64A3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69" y="2724457"/>
            <a:ext cx="4761283" cy="1325563"/>
          </a:xfrm>
        </p:spPr>
        <p:txBody>
          <a:bodyPr>
            <a:noAutofit/>
          </a:bodyPr>
          <a:lstStyle/>
          <a:p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СТЯГНЕННЯ ЗБИТКІВ</a:t>
            </a:r>
            <a:b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</a:br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в </a:t>
            </a:r>
            <a:r>
              <a:rPr lang="ru-RU" sz="4000" b="1" dirty="0" err="1">
                <a:solidFill>
                  <a:srgbClr val="004730"/>
                </a:solidFill>
                <a:latin typeface="Mabry Pro" panose="020D0503040002040303" pitchFamily="34" charset="0"/>
              </a:rPr>
              <a:t>банкрутстві</a:t>
            </a:r>
            <a:r>
              <a:rPr lang="ru-RU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: </a:t>
            </a:r>
            <a:r>
              <a:rPr lang="ru-RU" sz="4000" b="1" dirty="0" err="1">
                <a:solidFill>
                  <a:srgbClr val="004730"/>
                </a:solidFill>
                <a:latin typeface="Mabry Pro" panose="020D0503040002040303" pitchFamily="34" charset="0"/>
              </a:rPr>
              <a:t>проблемні</a:t>
            </a:r>
            <a:r>
              <a:rPr lang="ru-RU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 </a:t>
            </a:r>
            <a:r>
              <a:rPr lang="ru-RU" sz="4000" b="1" dirty="0" err="1">
                <a:solidFill>
                  <a:srgbClr val="004730"/>
                </a:solidFill>
                <a:latin typeface="Mabry Pro" panose="020D0503040002040303" pitchFamily="34" charset="0"/>
              </a:rPr>
              <a:t>аспекти</a:t>
            </a:r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05B0DA-DB14-429C-92DF-6741ED728C18}"/>
              </a:ext>
            </a:extLst>
          </p:cNvPr>
          <p:cNvSpPr txBox="1"/>
          <p:nvPr/>
        </p:nvSpPr>
        <p:spPr>
          <a:xfrm>
            <a:off x="5478669" y="1381399"/>
            <a:ext cx="5602014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ts val="1000"/>
            </a:pPr>
            <a:r>
              <a:rPr lang="uk-UA" sz="2800" dirty="0">
                <a:latin typeface="Mabry Pro" panose="020D0503040002040303" pitchFamily="34" charset="0"/>
              </a:rPr>
              <a:t>Розпорядження майном – 170 д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63F659-4B50-4BDD-984D-D0CF79E7F568}"/>
              </a:ext>
            </a:extLst>
          </p:cNvPr>
          <p:cNvSpPr txBox="1"/>
          <p:nvPr/>
        </p:nvSpPr>
        <p:spPr>
          <a:xfrm>
            <a:off x="6046228" y="1975708"/>
            <a:ext cx="4466896" cy="481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ts val="1000"/>
            </a:pPr>
            <a:r>
              <a:rPr lang="uk-UA" sz="2800" dirty="0">
                <a:latin typeface="Mabry Pro" panose="020D0503040002040303" pitchFamily="34" charset="0"/>
              </a:rPr>
              <a:t>Ліквідація – 12 міс. 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33AE4BE9-E0C9-472D-ADC6-A7F2F4A741DC}"/>
              </a:ext>
            </a:extLst>
          </p:cNvPr>
          <p:cNvSpPr txBox="1">
            <a:spLocks/>
          </p:cNvSpPr>
          <p:nvPr/>
        </p:nvSpPr>
        <p:spPr>
          <a:xfrm>
            <a:off x="5093878" y="678901"/>
            <a:ext cx="63715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3200" b="1" dirty="0">
                <a:solidFill>
                  <a:srgbClr val="004730"/>
                </a:solidFill>
                <a:latin typeface="Mabry Pro" panose="020D0503040002040303" pitchFamily="34" charset="0"/>
              </a:rPr>
              <a:t>Обмежені строки процедури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A86B8F7D-F994-4C06-873E-22FBACF6E699}"/>
              </a:ext>
            </a:extLst>
          </p:cNvPr>
          <p:cNvSpPr txBox="1">
            <a:spLocks/>
          </p:cNvSpPr>
          <p:nvPr/>
        </p:nvSpPr>
        <p:spPr>
          <a:xfrm>
            <a:off x="5390536" y="3774067"/>
            <a:ext cx="6074939" cy="125701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90000"/>
              </a:lnSpc>
            </a:pPr>
            <a:r>
              <a:rPr lang="uk-UA" sz="2800" b="1" dirty="0">
                <a:solidFill>
                  <a:srgbClr val="004730"/>
                </a:solidFill>
                <a:latin typeface="Mabry Pro" panose="020D0503040002040303" pitchFamily="34" charset="0"/>
              </a:rPr>
              <a:t>Припинення постраждалої особи за відсутності механізму відступлення права вимоги до </a:t>
            </a:r>
            <a:r>
              <a:rPr lang="uk-UA" sz="2800" b="1" dirty="0" err="1">
                <a:solidFill>
                  <a:srgbClr val="004730"/>
                </a:solidFill>
                <a:latin typeface="Mabry Pro" panose="020D0503040002040303" pitchFamily="34" charset="0"/>
              </a:rPr>
              <a:t>рф</a:t>
            </a:r>
            <a:endParaRPr lang="uk-UA" sz="2800" b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00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кутник 20">
            <a:extLst>
              <a:ext uri="{FF2B5EF4-FFF2-40B4-BE49-F238E27FC236}">
                <a16:creationId xmlns:a16="http://schemas.microsoft.com/office/drawing/2014/main" id="{3AEF9590-E772-4705-B87A-DE9D1589BCB0}"/>
              </a:ext>
            </a:extLst>
          </p:cNvPr>
          <p:cNvSpPr/>
          <p:nvPr/>
        </p:nvSpPr>
        <p:spPr>
          <a:xfrm>
            <a:off x="27634" y="736611"/>
            <a:ext cx="4115312" cy="2056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ПОЗИЦІЯ СУДІВ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CC5660DE-0344-4E74-A285-08F3B3A92250}"/>
              </a:ext>
            </a:extLst>
          </p:cNvPr>
          <p:cNvSpPr/>
          <p:nvPr/>
        </p:nvSpPr>
        <p:spPr>
          <a:xfrm>
            <a:off x="115614" y="-1052765"/>
            <a:ext cx="4688890" cy="4395055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4C5718E0-8784-434C-AEA2-E85EE647D36D}"/>
              </a:ext>
            </a:extLst>
          </p:cNvPr>
          <p:cNvSpPr/>
          <p:nvPr/>
        </p:nvSpPr>
        <p:spPr>
          <a:xfrm>
            <a:off x="-1092249" y="-1440342"/>
            <a:ext cx="4975273" cy="4966037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0305743F-103D-42F8-9601-39AD4A4E4F9E}"/>
              </a:ext>
            </a:extLst>
          </p:cNvPr>
          <p:cNvSpPr/>
          <p:nvPr/>
        </p:nvSpPr>
        <p:spPr>
          <a:xfrm>
            <a:off x="1040524" y="3954844"/>
            <a:ext cx="91487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004730"/>
                </a:solidFill>
                <a:latin typeface="Mabry Pro" panose="020D0503040002040303" pitchFamily="34" charset="0"/>
              </a:rPr>
              <a:t>ПОЗИВАЧ НЕ ПОТРЕБУЄ ЗГОДИ ОРГАНІВ РФ НА РОЗГЛЯД СПОРУ В СУДАХ УКРАЇНИ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2083167D-2E2B-4FEE-BB4E-E402F0F1227D}"/>
              </a:ext>
            </a:extLst>
          </p:cNvPr>
          <p:cNvSpPr/>
          <p:nvPr/>
        </p:nvSpPr>
        <p:spPr>
          <a:xfrm>
            <a:off x="2300181" y="3138359"/>
            <a:ext cx="9330466" cy="774672"/>
          </a:xfrm>
          <a:prstGeom prst="rect">
            <a:avLst/>
          </a:prstGeom>
          <a:noFill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7EF087F9-0B75-4A6D-AC09-9D3A669FAAEB}"/>
              </a:ext>
            </a:extLst>
          </p:cNvPr>
          <p:cNvSpPr/>
          <p:nvPr/>
        </p:nvSpPr>
        <p:spPr>
          <a:xfrm>
            <a:off x="1395388" y="4815104"/>
            <a:ext cx="9330463" cy="774672"/>
          </a:xfrm>
          <a:prstGeom prst="rect">
            <a:avLst/>
          </a:prstGeom>
          <a:noFill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6" name="Объект 2">
            <a:extLst>
              <a:ext uri="{FF2B5EF4-FFF2-40B4-BE49-F238E27FC236}">
                <a16:creationId xmlns:a16="http://schemas.microsoft.com/office/drawing/2014/main" id="{67083029-1D98-4FB8-BC5D-2EDA6AB018F1}"/>
              </a:ext>
            </a:extLst>
          </p:cNvPr>
          <p:cNvSpPr txBox="1">
            <a:spLocks/>
          </p:cNvSpPr>
          <p:nvPr/>
        </p:nvSpPr>
        <p:spPr>
          <a:xfrm>
            <a:off x="4142946" y="2183439"/>
            <a:ext cx="6539760" cy="7018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ru-RU" sz="3000" b="1" dirty="0">
                <a:solidFill>
                  <a:srgbClr val="004730"/>
                </a:solidFill>
                <a:latin typeface="Mabry Pro" panose="020D0503040002040303" pitchFamily="34" charset="0"/>
              </a:rPr>
              <a:t>СУДОВИЙ ІМУНІТЕТ РФ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3000" b="1" dirty="0">
                <a:solidFill>
                  <a:srgbClr val="004730"/>
                </a:solidFill>
                <a:latin typeface="Mabry Pro" panose="020D0503040002040303" pitchFamily="34" charset="0"/>
              </a:rPr>
              <a:t>НЕ ПІДЛЯГАЄ ЗАСТОСУВАННЮ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90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6429769A-9E9D-4EB5-B7BA-D782CCC6DEE7}"/>
              </a:ext>
            </a:extLst>
          </p:cNvPr>
          <p:cNvSpPr txBox="1"/>
          <p:nvPr/>
        </p:nvSpPr>
        <p:spPr>
          <a:xfrm>
            <a:off x="2349188" y="4309717"/>
            <a:ext cx="6841746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800" b="1" dirty="0">
                <a:solidFill>
                  <a:srgbClr val="004730"/>
                </a:solidFill>
                <a:latin typeface="Mabry Pro" panose="020D0503040002040303" pitchFamily="34" charset="0"/>
              </a:rPr>
              <a:t>ПРОЦЕДУРА САНАЦІЇ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5B995C9-7FA8-48CE-A72B-EBE25296448F}"/>
              </a:ext>
            </a:extLst>
          </p:cNvPr>
          <p:cNvSpPr txBox="1"/>
          <p:nvPr/>
        </p:nvSpPr>
        <p:spPr>
          <a:xfrm>
            <a:off x="4885004" y="1360715"/>
            <a:ext cx="6810393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uk-UA" sz="3800" b="1" dirty="0">
                <a:solidFill>
                  <a:srgbClr val="004730"/>
                </a:solidFill>
                <a:latin typeface="Mabry Pro" panose="020D0503040002040303" pitchFamily="34" charset="0"/>
              </a:rPr>
              <a:t>ПРОЦЕДУРА ЛІКВІДАЦІЇ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CC5660DE-0344-4E74-A285-08F3B3A92250}"/>
              </a:ext>
            </a:extLst>
          </p:cNvPr>
          <p:cNvSpPr/>
          <p:nvPr/>
        </p:nvSpPr>
        <p:spPr>
          <a:xfrm>
            <a:off x="-498996" y="-1507329"/>
            <a:ext cx="5677262" cy="5577441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4C5718E0-8784-434C-AEA2-E85EE647D36D}"/>
              </a:ext>
            </a:extLst>
          </p:cNvPr>
          <p:cNvSpPr/>
          <p:nvPr/>
        </p:nvSpPr>
        <p:spPr>
          <a:xfrm>
            <a:off x="-1061068" y="-1354317"/>
            <a:ext cx="5974232" cy="5577441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17" name="Заголовок 3">
            <a:extLst>
              <a:ext uri="{FF2B5EF4-FFF2-40B4-BE49-F238E27FC236}">
                <a16:creationId xmlns:a16="http://schemas.microsoft.com/office/drawing/2014/main" id="{2094F93B-429E-48F5-B592-9C146726FF93}"/>
              </a:ext>
            </a:extLst>
          </p:cNvPr>
          <p:cNvSpPr txBox="1">
            <a:spLocks/>
          </p:cNvSpPr>
          <p:nvPr/>
        </p:nvSpPr>
        <p:spPr>
          <a:xfrm>
            <a:off x="745435" y="329891"/>
            <a:ext cx="3956238" cy="31992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ПОДА</a:t>
            </a:r>
            <a:r>
              <a:rPr lang="ru-RU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ННЯ</a:t>
            </a:r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 ПОЗОВУ</a:t>
            </a:r>
            <a:endParaRPr lang="en-US" sz="4000" b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8C6BFB28-8DFB-4DED-84AD-B5078C3212FC}"/>
              </a:ext>
            </a:extLst>
          </p:cNvPr>
          <p:cNvSpPr txBox="1">
            <a:spLocks/>
          </p:cNvSpPr>
          <p:nvPr/>
        </p:nvSpPr>
        <p:spPr>
          <a:xfrm>
            <a:off x="5602014" y="2277428"/>
            <a:ext cx="6093383" cy="126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>
              <a:buNone/>
            </a:pPr>
            <a:r>
              <a:rPr lang="uk-UA" sz="2000" dirty="0">
                <a:latin typeface="Mabry Pro" panose="020D0503040002040303" pitchFamily="34" charset="0"/>
              </a:rPr>
              <a:t>справа Господарського суду Луганської області № 913/720/20 про банкрутство ПАТ «Алчевський коксохімічний завод</a:t>
            </a:r>
          </a:p>
          <a:p>
            <a:pPr marL="0" lvl="0" indent="0" algn="r">
              <a:buNone/>
            </a:pPr>
            <a:r>
              <a:rPr lang="uk-UA" sz="2000" u="sng" dirty="0">
                <a:latin typeface="Mabry Pro" panose="020D05030400020403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https://reyestr.court.gov.ua/Review/117039494</a:t>
            </a:r>
            <a:endParaRPr lang="uk-UA" sz="2000" dirty="0">
              <a:latin typeface="Mabry Pro" panose="020D0503040002040303" pitchFamily="34" charset="0"/>
            </a:endParaRP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693E0F87-E3FD-444A-912F-9167EFEC859D}"/>
              </a:ext>
            </a:extLst>
          </p:cNvPr>
          <p:cNvSpPr txBox="1">
            <a:spLocks/>
          </p:cNvSpPr>
          <p:nvPr/>
        </p:nvSpPr>
        <p:spPr>
          <a:xfrm>
            <a:off x="2349188" y="5041816"/>
            <a:ext cx="7940440" cy="126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uk-UA" sz="2000" dirty="0">
                <a:latin typeface="Mabry Pro" panose="020D0503040002040303" pitchFamily="34" charset="0"/>
              </a:rPr>
              <a:t>справа Господарського суду Запорізької області № 908/1100/22 про банкрутство Фермерського господарства СЮ Жнива</a:t>
            </a:r>
          </a:p>
          <a:p>
            <a:pPr marL="0" lvl="0" indent="0">
              <a:buNone/>
            </a:pPr>
            <a:r>
              <a:rPr lang="uk-UA" sz="2000" u="sng" dirty="0">
                <a:latin typeface="Mabry Pro" panose="020D0503040002040303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https://reyestr.court.gov.ua/Review/108847341</a:t>
            </a:r>
            <a:endParaRPr lang="uk-UA" sz="2000" dirty="0">
              <a:latin typeface="Mabry Pro" panose="020D0503040002040303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72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id="{D12E0D8C-94A9-4143-AB71-59CD63A1B7CE}"/>
              </a:ext>
            </a:extLst>
          </p:cNvPr>
          <p:cNvSpPr/>
          <p:nvPr/>
        </p:nvSpPr>
        <p:spPr>
          <a:xfrm>
            <a:off x="97329" y="-1038156"/>
            <a:ext cx="4746342" cy="4631018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67F96875-587B-4AC3-92A4-913B57A53EE2}"/>
              </a:ext>
            </a:extLst>
          </p:cNvPr>
          <p:cNvSpPr/>
          <p:nvPr/>
        </p:nvSpPr>
        <p:spPr>
          <a:xfrm>
            <a:off x="-598709" y="-1184380"/>
            <a:ext cx="5170425" cy="4923467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0CB370-7945-4409-879A-933E64A3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53" y="951950"/>
            <a:ext cx="4078009" cy="1325563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>
                <a:solidFill>
                  <a:srgbClr val="004730"/>
                </a:solidFill>
                <a:latin typeface="Mabry Pro" panose="020D0503040002040303" pitchFamily="34" charset="0"/>
              </a:rPr>
              <a:t>ВІДПОВІДАЧІ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33AE4BE9-E0C9-472D-ADC6-A7F2F4A741DC}"/>
              </a:ext>
            </a:extLst>
          </p:cNvPr>
          <p:cNvSpPr txBox="1">
            <a:spLocks/>
          </p:cNvSpPr>
          <p:nvPr/>
        </p:nvSpPr>
        <p:spPr>
          <a:xfrm>
            <a:off x="4843671" y="1980130"/>
            <a:ext cx="698791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</a:pPr>
            <a:r>
              <a:rPr lang="uk-UA" sz="3200" b="1" dirty="0">
                <a:solidFill>
                  <a:srgbClr val="004730"/>
                </a:solidFill>
                <a:latin typeface="Mabry Pro" panose="020D0503040002040303" pitchFamily="34" charset="0"/>
              </a:rPr>
              <a:t>РОСІЙСЬКА ФЕДЕРАЦІЯ В ОСОБІ МІНІСТЕРСТВА ЮСТИЦІЇ РОСІЙСЬКОЇ ФЕДЕРАЦІЇ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A86B8F7D-F994-4C06-873E-22FBACF6E699}"/>
              </a:ext>
            </a:extLst>
          </p:cNvPr>
          <p:cNvSpPr txBox="1">
            <a:spLocks/>
          </p:cNvSpPr>
          <p:nvPr/>
        </p:nvSpPr>
        <p:spPr>
          <a:xfrm>
            <a:off x="1229710" y="4876020"/>
            <a:ext cx="55393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</a:pPr>
            <a:r>
              <a:rPr lang="uk-UA" sz="3200" b="1" i="1" dirty="0">
                <a:solidFill>
                  <a:srgbClr val="004730"/>
                </a:solidFill>
                <a:latin typeface="Mabry Pro" panose="020D0503040002040303" pitchFamily="34" charset="0"/>
              </a:rPr>
              <a:t>А</a:t>
            </a:r>
            <a:r>
              <a:rPr lang="en-US" sz="3200" b="1" i="1" dirty="0">
                <a:solidFill>
                  <a:srgbClr val="004730"/>
                </a:solidFill>
                <a:latin typeface="Mabry Pro" panose="020D0503040002040303" pitchFamily="34" charset="0"/>
              </a:rPr>
              <a:t>LTER EGO</a:t>
            </a:r>
            <a:endParaRPr lang="uk-UA" sz="3200" b="1" i="1" dirty="0">
              <a:solidFill>
                <a:srgbClr val="004730"/>
              </a:solidFill>
              <a:latin typeface="Mabry Pro" panose="020D0503040002040303" pitchFamily="34" charset="0"/>
            </a:endParaRPr>
          </a:p>
          <a:p>
            <a:pPr lvl="0">
              <a:spcBef>
                <a:spcPts val="0"/>
              </a:spcBef>
            </a:pPr>
            <a:r>
              <a:rPr lang="uk-UA" sz="3200" b="1" dirty="0">
                <a:solidFill>
                  <a:srgbClr val="004730"/>
                </a:solidFill>
                <a:latin typeface="Mabry Pro" panose="020D0503040002040303" pitchFamily="34" charset="0"/>
              </a:rPr>
              <a:t>РОСІЙСЬКОЇ ФЕДЕРАЦІЇ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8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0BC21FE-15D0-4C9E-8A95-DFA02AAD7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976" y="1932031"/>
            <a:ext cx="3625488" cy="833540"/>
          </a:xfrm>
        </p:spPr>
        <p:txBody>
          <a:bodyPr anchor="ctr">
            <a:noAutofit/>
          </a:bodyPr>
          <a:lstStyle/>
          <a:p>
            <a:pPr marL="0" lvl="0" indent="0">
              <a:buNone/>
            </a:pPr>
            <a:r>
              <a:rPr lang="uk-UA" dirty="0">
                <a:latin typeface="Mabry Pro" panose="020D0503040002040303" pitchFamily="34" charset="0"/>
              </a:rPr>
              <a:t>Суд</a:t>
            </a:r>
            <a:r>
              <a:rPr lang="uk-UA" sz="2000" dirty="0">
                <a:latin typeface="Mabry Pro" panose="020D0503040002040303" pitchFamily="34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4A52A6-5EDB-4ABA-AF84-1718BA527394}"/>
              </a:ext>
            </a:extLst>
          </p:cNvPr>
          <p:cNvSpPr txBox="1"/>
          <p:nvPr/>
        </p:nvSpPr>
        <p:spPr>
          <a:xfrm>
            <a:off x="255876" y="644894"/>
            <a:ext cx="582961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uk-UA" sz="2800" b="1" dirty="0">
                <a:solidFill>
                  <a:srgbClr val="004730"/>
                </a:solidFill>
                <a:latin typeface="Mabry Pro" panose="020D0503040002040303" pitchFamily="34" charset="0"/>
              </a:rPr>
              <a:t>Справи про банкрутство ФГ «СЮ ЖНИВА» № 908/1100/22</a:t>
            </a:r>
            <a:endParaRPr lang="ru-UA" sz="2800" b="1" dirty="0">
              <a:solidFill>
                <a:srgbClr val="004730"/>
              </a:solidFill>
              <a:latin typeface="Mabry Pro" panose="020D0503040002040303" pitchFamily="34" charset="0"/>
            </a:endParaRPr>
          </a:p>
        </p:txBody>
      </p:sp>
      <p:sp>
        <p:nvSpPr>
          <p:cNvPr id="26" name="Объект 2">
            <a:extLst>
              <a:ext uri="{FF2B5EF4-FFF2-40B4-BE49-F238E27FC236}">
                <a16:creationId xmlns:a16="http://schemas.microsoft.com/office/drawing/2014/main" id="{204E8D18-642C-4832-86B7-7A3C92F606BA}"/>
              </a:ext>
            </a:extLst>
          </p:cNvPr>
          <p:cNvSpPr txBox="1">
            <a:spLocks/>
          </p:cNvSpPr>
          <p:nvPr/>
        </p:nvSpPr>
        <p:spPr>
          <a:xfrm>
            <a:off x="255876" y="2661367"/>
            <a:ext cx="5621138" cy="5991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uk-UA" sz="2400" dirty="0">
                <a:latin typeface="Mabry Pro" panose="020D0503040002040303" pitchFamily="34" charset="0"/>
              </a:rPr>
              <a:t>Розглянув позов боржника до </a:t>
            </a:r>
            <a:r>
              <a:rPr lang="uk-UA" sz="2400" dirty="0" err="1">
                <a:latin typeface="Mabry Pro" panose="020D0503040002040303" pitchFamily="34" charset="0"/>
              </a:rPr>
              <a:t>рф</a:t>
            </a:r>
            <a:r>
              <a:rPr lang="uk-UA" sz="2400" dirty="0">
                <a:latin typeface="Mabry Pro" panose="020D0503040002040303" pitchFamily="34" charset="0"/>
              </a:rPr>
              <a:t> та стягнув збитки (908/2455/22)</a:t>
            </a:r>
          </a:p>
        </p:txBody>
      </p:sp>
      <p:sp>
        <p:nvSpPr>
          <p:cNvPr id="28" name="Объект 2">
            <a:extLst>
              <a:ext uri="{FF2B5EF4-FFF2-40B4-BE49-F238E27FC236}">
                <a16:creationId xmlns:a16="http://schemas.microsoft.com/office/drawing/2014/main" id="{67F44370-D370-42DF-B2BA-BBB6BEFBE226}"/>
              </a:ext>
            </a:extLst>
          </p:cNvPr>
          <p:cNvSpPr txBox="1">
            <a:spLocks/>
          </p:cNvSpPr>
          <p:nvPr/>
        </p:nvSpPr>
        <p:spPr>
          <a:xfrm>
            <a:off x="304160" y="4627699"/>
            <a:ext cx="6008824" cy="126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uk-UA" sz="2400" dirty="0">
                <a:latin typeface="Mabry Pro" panose="020D0503040002040303" pitchFamily="34" charset="0"/>
              </a:rPr>
              <a:t>Суд прийняв до провадження другий позов боржника до </a:t>
            </a:r>
            <a:r>
              <a:rPr lang="en-US" sz="2400" i="1" dirty="0">
                <a:latin typeface="Mabry Pro" panose="020D0503040002040303" pitchFamily="34" charset="0"/>
              </a:rPr>
              <a:t>alter ego </a:t>
            </a:r>
            <a:r>
              <a:rPr lang="uk-UA" sz="2400" i="1" dirty="0">
                <a:latin typeface="Mabry Pro" panose="020D0503040002040303" pitchFamily="34" charset="0"/>
              </a:rPr>
              <a:t> </a:t>
            </a:r>
            <a:r>
              <a:rPr lang="uk-UA" sz="2400" dirty="0">
                <a:latin typeface="Mabry Pro" panose="020D0503040002040303" pitchFamily="34" charset="0"/>
              </a:rPr>
              <a:t>російської федерації: ПАТ «Газпром», ТОВ «Газпром Капітал» та Міжнародна Компанія ТОВ «Газпром Інтернешнл Лімітед»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0785BECE-F25E-41F5-AF22-87C7A993BDA9}"/>
              </a:ext>
            </a:extLst>
          </p:cNvPr>
          <p:cNvSpPr/>
          <p:nvPr/>
        </p:nvSpPr>
        <p:spPr>
          <a:xfrm>
            <a:off x="6466419" y="-5315539"/>
            <a:ext cx="8299225" cy="8299225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8F1E8990-5A1E-43B7-BDF9-55B94CF1E4E8}"/>
              </a:ext>
            </a:extLst>
          </p:cNvPr>
          <p:cNvSpPr/>
          <p:nvPr/>
        </p:nvSpPr>
        <p:spPr>
          <a:xfrm>
            <a:off x="6584358" y="-5828526"/>
            <a:ext cx="8299225" cy="8299225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1" name="Заголовок 3">
            <a:extLst>
              <a:ext uri="{FF2B5EF4-FFF2-40B4-BE49-F238E27FC236}">
                <a16:creationId xmlns:a16="http://schemas.microsoft.com/office/drawing/2014/main" id="{C3865A44-B767-4AB0-865A-095A26226970}"/>
              </a:ext>
            </a:extLst>
          </p:cNvPr>
          <p:cNvSpPr txBox="1">
            <a:spLocks/>
          </p:cNvSpPr>
          <p:nvPr/>
        </p:nvSpPr>
        <p:spPr>
          <a:xfrm>
            <a:off x="7966842" y="-601288"/>
            <a:ext cx="5000026" cy="3123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4730"/>
                </a:solidFill>
                <a:latin typeface="Mabry Pro" panose="020D0503040002040303" pitchFamily="34" charset="0"/>
              </a:rPr>
              <a:t>CASE STUDY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D1F2A097-A026-488A-80A3-97926F63EF92}"/>
              </a:ext>
            </a:extLst>
          </p:cNvPr>
          <p:cNvSpPr txBox="1">
            <a:spLocks/>
          </p:cNvSpPr>
          <p:nvPr/>
        </p:nvSpPr>
        <p:spPr>
          <a:xfrm>
            <a:off x="7149212" y="4523876"/>
            <a:ext cx="4151861" cy="126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uk-UA" sz="2400" dirty="0">
                <a:latin typeface="Mabry Pro" panose="020D0503040002040303" pitchFamily="34" charset="0"/>
              </a:rPr>
              <a:t>Визнав відповідачів </a:t>
            </a:r>
            <a:r>
              <a:rPr lang="en-US" sz="2400" i="1" dirty="0">
                <a:latin typeface="Mabry Pro" panose="020D0503040002040303" pitchFamily="34" charset="0"/>
              </a:rPr>
              <a:t>alter ego</a:t>
            </a:r>
            <a:r>
              <a:rPr lang="uk-UA" sz="2400" i="1" dirty="0">
                <a:latin typeface="Mabry Pro" panose="020D0503040002040303" pitchFamily="34" charset="0"/>
              </a:rPr>
              <a:t>,</a:t>
            </a:r>
            <a:r>
              <a:rPr lang="en-US" sz="2400" dirty="0">
                <a:latin typeface="Mabry Pro" panose="020D0503040002040303" pitchFamily="34" charset="0"/>
              </a:rPr>
              <a:t> </a:t>
            </a:r>
            <a:r>
              <a:rPr lang="uk-UA" sz="2400" dirty="0">
                <a:latin typeface="Mabry Pro" panose="020D0503040002040303" pitchFamily="34" charset="0"/>
              </a:rPr>
              <a:t>стягнувши з них збитки на користь боржника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A03C5E63-1864-4198-B4C1-3495AE224A1F}"/>
              </a:ext>
            </a:extLst>
          </p:cNvPr>
          <p:cNvCxnSpPr>
            <a:cxnSpLocks/>
          </p:cNvCxnSpPr>
          <p:nvPr/>
        </p:nvCxnSpPr>
        <p:spPr>
          <a:xfrm flipH="1">
            <a:off x="3063711" y="3418241"/>
            <a:ext cx="2734" cy="650450"/>
          </a:xfrm>
          <a:prstGeom prst="straightConnector1">
            <a:avLst/>
          </a:prstGeom>
          <a:ln>
            <a:solidFill>
              <a:srgbClr val="00473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20F803C5-1ED7-4DC4-9A30-BF5AF84C061C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6312984" y="5258999"/>
            <a:ext cx="700558" cy="0"/>
          </a:xfrm>
          <a:prstGeom prst="straightConnector1">
            <a:avLst/>
          </a:prstGeom>
          <a:ln>
            <a:solidFill>
              <a:srgbClr val="00473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94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Объект 2">
            <a:extLst>
              <a:ext uri="{FF2B5EF4-FFF2-40B4-BE49-F238E27FC236}">
                <a16:creationId xmlns:a16="http://schemas.microsoft.com/office/drawing/2014/main" id="{204E8D18-642C-4832-86B7-7A3C92F606BA}"/>
              </a:ext>
            </a:extLst>
          </p:cNvPr>
          <p:cNvSpPr txBox="1">
            <a:spLocks/>
          </p:cNvSpPr>
          <p:nvPr/>
        </p:nvSpPr>
        <p:spPr>
          <a:xfrm>
            <a:off x="152976" y="2120058"/>
            <a:ext cx="9779299" cy="126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uk-UA" sz="2400" dirty="0">
                <a:latin typeface="Mabry Pro" panose="020D0503040002040303" pitchFamily="34" charset="0"/>
              </a:rPr>
              <a:t>Прийняв до провадження спільний позов боржника та одного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2400" dirty="0">
                <a:latin typeface="Mabry Pro" panose="020D0503040002040303" pitchFamily="34" charset="0"/>
              </a:rPr>
              <a:t>з кредиторів (КУА «Славутич-Інвест») до </a:t>
            </a:r>
            <a:r>
              <a:rPr lang="uk-UA" sz="2400" dirty="0" err="1">
                <a:latin typeface="Mabry Pro" panose="020D0503040002040303" pitchFamily="34" charset="0"/>
              </a:rPr>
              <a:t>рф</a:t>
            </a:r>
            <a:r>
              <a:rPr lang="uk-UA" sz="2400" dirty="0">
                <a:latin typeface="Mabry Pro" panose="020D0503040002040303" pitchFamily="34" charset="0"/>
              </a:rPr>
              <a:t>, роз’єднав їх, розглянув у межах банкрутства та стягнув збитки на користь кожного позивача окремо (908/293/22 та 908/747/22)</a:t>
            </a:r>
          </a:p>
        </p:txBody>
      </p:sp>
      <p:sp>
        <p:nvSpPr>
          <p:cNvPr id="27" name="Объект 2">
            <a:extLst>
              <a:ext uri="{FF2B5EF4-FFF2-40B4-BE49-F238E27FC236}">
                <a16:creationId xmlns:a16="http://schemas.microsoft.com/office/drawing/2014/main" id="{FC73AF5A-7984-4424-AB4D-B7DFE7AC7654}"/>
              </a:ext>
            </a:extLst>
          </p:cNvPr>
          <p:cNvSpPr txBox="1">
            <a:spLocks/>
          </p:cNvSpPr>
          <p:nvPr/>
        </p:nvSpPr>
        <p:spPr>
          <a:xfrm>
            <a:off x="152977" y="1273268"/>
            <a:ext cx="4910275" cy="8505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uk-UA" sz="3000" dirty="0">
                <a:latin typeface="Mabry Pro" panose="020D0503040002040303" pitchFamily="34" charset="0"/>
              </a:rPr>
              <a:t>Суд</a:t>
            </a:r>
            <a:r>
              <a:rPr lang="uk-UA" sz="2400" dirty="0">
                <a:latin typeface="Mabry Pro" panose="020D0503040002040303" pitchFamily="34" charset="0"/>
              </a:rPr>
              <a:t>:</a:t>
            </a:r>
            <a:r>
              <a:rPr lang="uk-UA" sz="4000" dirty="0">
                <a:latin typeface="Mabry Pro" panose="020D0503040002040303" pitchFamily="34" charset="0"/>
              </a:rPr>
              <a:t> </a:t>
            </a:r>
          </a:p>
        </p:txBody>
      </p:sp>
      <p:sp>
        <p:nvSpPr>
          <p:cNvPr id="28" name="Объект 2">
            <a:extLst>
              <a:ext uri="{FF2B5EF4-FFF2-40B4-BE49-F238E27FC236}">
                <a16:creationId xmlns:a16="http://schemas.microsoft.com/office/drawing/2014/main" id="{67F44370-D370-42DF-B2BA-BBB6BEFBE226}"/>
              </a:ext>
            </a:extLst>
          </p:cNvPr>
          <p:cNvSpPr txBox="1">
            <a:spLocks/>
          </p:cNvSpPr>
          <p:nvPr/>
        </p:nvSpPr>
        <p:spPr>
          <a:xfrm>
            <a:off x="152977" y="4685117"/>
            <a:ext cx="6384457" cy="126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uk-UA" sz="2400" dirty="0">
                <a:latin typeface="Mabry Pro" panose="020D0503040002040303" pitchFamily="34" charset="0"/>
              </a:rPr>
              <a:t>Суд прийняв до провадження позов цього кредитора до </a:t>
            </a:r>
            <a:r>
              <a:rPr lang="en-US" sz="2400" i="1" dirty="0">
                <a:latin typeface="Mabry Pro" panose="020D0503040002040303" pitchFamily="34" charset="0"/>
              </a:rPr>
              <a:t>alter ego </a:t>
            </a:r>
            <a:r>
              <a:rPr lang="uk-UA" sz="2400" dirty="0">
                <a:latin typeface="Mabry Pro" panose="020D0503040002040303" pitchFamily="34" charset="0"/>
              </a:rPr>
              <a:t>російської федерації: ПАТ «Газпром», ТОВ «Газпром Капітал», та Міжнародна Компанія ТОВ «Газпром Інтернешнл Лімітед»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0785BECE-F25E-41F5-AF22-87C7A993BDA9}"/>
              </a:ext>
            </a:extLst>
          </p:cNvPr>
          <p:cNvSpPr/>
          <p:nvPr/>
        </p:nvSpPr>
        <p:spPr>
          <a:xfrm>
            <a:off x="6675799" y="-5914123"/>
            <a:ext cx="8299225" cy="8299225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8F1E8990-5A1E-43B7-BDF9-55B94CF1E4E8}"/>
              </a:ext>
            </a:extLst>
          </p:cNvPr>
          <p:cNvSpPr/>
          <p:nvPr/>
        </p:nvSpPr>
        <p:spPr>
          <a:xfrm>
            <a:off x="6221044" y="-6485910"/>
            <a:ext cx="8299225" cy="8299225"/>
          </a:xfrm>
          <a:prstGeom prst="ellipse">
            <a:avLst/>
          </a:prstGeom>
          <a:noFill/>
          <a:ln w="28575">
            <a:solidFill>
              <a:srgbClr val="F2D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1C246718-EDD7-45CC-BE8F-4DEA08DCC961}"/>
              </a:ext>
            </a:extLst>
          </p:cNvPr>
          <p:cNvSpPr txBox="1">
            <a:spLocks/>
          </p:cNvSpPr>
          <p:nvPr/>
        </p:nvSpPr>
        <p:spPr>
          <a:xfrm>
            <a:off x="152976" y="259307"/>
            <a:ext cx="694434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uk-UA"/>
            </a:defPPr>
            <a:lvl1pPr indent="0" algn="ctr">
              <a:spcBef>
                <a:spcPts val="3600"/>
              </a:spcBef>
              <a:buNone/>
              <a:defRPr sz="3000">
                <a:solidFill>
                  <a:srgbClr val="F2D254"/>
                </a:solidFill>
                <a:latin typeface="Akrobat" panose="0000060000000000000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uk-UA" sz="3200" b="1" dirty="0">
                <a:solidFill>
                  <a:srgbClr val="004730"/>
                </a:solidFill>
                <a:latin typeface="Mabry Pro" panose="020D0503040002040303" pitchFamily="34" charset="0"/>
              </a:rPr>
              <a:t>ТОВ ВКФ «</a:t>
            </a:r>
            <a:r>
              <a:rPr lang="uk-UA" sz="3200" b="1" dirty="0" err="1">
                <a:solidFill>
                  <a:srgbClr val="004730"/>
                </a:solidFill>
                <a:latin typeface="Mabry Pro" panose="020D0503040002040303" pitchFamily="34" charset="0"/>
              </a:rPr>
              <a:t>Автодорагрокомплект</a:t>
            </a:r>
            <a:r>
              <a:rPr lang="uk-UA" sz="3200" b="1" dirty="0">
                <a:solidFill>
                  <a:srgbClr val="004730"/>
                </a:solidFill>
                <a:latin typeface="Mabry Pro" panose="020D0503040002040303" pitchFamily="34" charset="0"/>
              </a:rPr>
              <a:t>»</a:t>
            </a:r>
          </a:p>
          <a:p>
            <a:pPr lvl="0" algn="l">
              <a:spcBef>
                <a:spcPts val="0"/>
              </a:spcBef>
            </a:pPr>
            <a:r>
              <a:rPr lang="uk-UA" sz="3200" b="1" dirty="0">
                <a:solidFill>
                  <a:srgbClr val="004730"/>
                </a:solidFill>
                <a:latin typeface="Mabry Pro" panose="020D0503040002040303" pitchFamily="34" charset="0"/>
              </a:rPr>
              <a:t>№ 908/1955/22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D1F2A097-A026-488A-80A3-97926F63EF92}"/>
              </a:ext>
            </a:extLst>
          </p:cNvPr>
          <p:cNvSpPr txBox="1">
            <a:spLocks/>
          </p:cNvSpPr>
          <p:nvPr/>
        </p:nvSpPr>
        <p:spPr>
          <a:xfrm>
            <a:off x="7409552" y="4695498"/>
            <a:ext cx="4151861" cy="126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uk-UA" sz="2400" dirty="0">
                <a:latin typeface="Mabry Pro" panose="020D0503040002040303" pitchFamily="34" charset="0"/>
              </a:rPr>
              <a:t>Визнав відповідачів</a:t>
            </a:r>
            <a:r>
              <a:rPr lang="en-US" sz="2400" dirty="0">
                <a:latin typeface="Mabry Pro" panose="020D0503040002040303" pitchFamily="34" charset="0"/>
              </a:rPr>
              <a:t> </a:t>
            </a:r>
            <a:r>
              <a:rPr lang="en-US" sz="2400" i="1" dirty="0">
                <a:latin typeface="Mabry Pro" panose="020D0503040002040303" pitchFamily="34" charset="0"/>
              </a:rPr>
              <a:t>alter ego</a:t>
            </a:r>
            <a:r>
              <a:rPr lang="uk-UA" sz="2400" i="1" dirty="0">
                <a:latin typeface="Mabry Pro" panose="020D0503040002040303" pitchFamily="34" charset="0"/>
              </a:rPr>
              <a:t>,</a:t>
            </a:r>
            <a:r>
              <a:rPr lang="en-US" sz="2400" i="1" dirty="0">
                <a:latin typeface="Mabry Pro" panose="020D0503040002040303" pitchFamily="34" charset="0"/>
              </a:rPr>
              <a:t> </a:t>
            </a:r>
            <a:r>
              <a:rPr lang="uk-UA" sz="2400" dirty="0">
                <a:latin typeface="Mabry Pro" panose="020D0503040002040303" pitchFamily="34" charset="0"/>
              </a:rPr>
              <a:t>стягнувши з них збитки на користь боржника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1D6F4165-A3AB-4417-B90E-203EB182E6C1}"/>
              </a:ext>
            </a:extLst>
          </p:cNvPr>
          <p:cNvCxnSpPr/>
          <p:nvPr/>
        </p:nvCxnSpPr>
        <p:spPr>
          <a:xfrm>
            <a:off x="3345205" y="3711741"/>
            <a:ext cx="0" cy="5373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945FF867-AEBF-486F-88D9-EAEC9319436B}"/>
              </a:ext>
            </a:extLst>
          </p:cNvPr>
          <p:cNvCxnSpPr>
            <a:cxnSpLocks/>
          </p:cNvCxnSpPr>
          <p:nvPr/>
        </p:nvCxnSpPr>
        <p:spPr>
          <a:xfrm>
            <a:off x="6537434" y="5322680"/>
            <a:ext cx="609330" cy="0"/>
          </a:xfrm>
          <a:prstGeom prst="straightConnector1">
            <a:avLst/>
          </a:prstGeom>
          <a:ln>
            <a:solidFill>
              <a:srgbClr val="00473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Объект 2">
            <a:extLst>
              <a:ext uri="{FF2B5EF4-FFF2-40B4-BE49-F238E27FC236}">
                <a16:creationId xmlns:a16="http://schemas.microsoft.com/office/drawing/2014/main" id="{CCDAB672-BE44-43B1-95F9-C90501BBA014}"/>
              </a:ext>
            </a:extLst>
          </p:cNvPr>
          <p:cNvSpPr txBox="1">
            <a:spLocks/>
          </p:cNvSpPr>
          <p:nvPr/>
        </p:nvSpPr>
        <p:spPr>
          <a:xfrm>
            <a:off x="152976" y="6152934"/>
            <a:ext cx="6944347" cy="4532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uk-UA" sz="1800" u="sng" kern="100" dirty="0">
                <a:solidFill>
                  <a:schemeClr val="bg1"/>
                </a:solidFill>
                <a:effectLst/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https://reyestr.court.gov.ua/Review/121173701</a:t>
            </a:r>
            <a:r>
              <a:rPr lang="uk-UA" sz="1800" kern="100" dirty="0">
                <a:solidFill>
                  <a:schemeClr val="bg1"/>
                </a:solidFill>
                <a:effectLst/>
                <a:latin typeface="Mabry Pro" panose="020D05030400020403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kern="100" dirty="0">
              <a:solidFill>
                <a:schemeClr val="bg1"/>
              </a:solidFill>
              <a:effectLst/>
              <a:latin typeface="Mabry Pro" panose="020D05030400020403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772" y="5602060"/>
            <a:ext cx="1161228" cy="702356"/>
          </a:xfrm>
          <a:prstGeom prst="rect">
            <a:avLst/>
          </a:prstGeom>
        </p:spPr>
      </p:pic>
      <p:sp>
        <p:nvSpPr>
          <p:cNvPr id="18" name="Заголовок 3">
            <a:extLst>
              <a:ext uri="{FF2B5EF4-FFF2-40B4-BE49-F238E27FC236}">
                <a16:creationId xmlns:a16="http://schemas.microsoft.com/office/drawing/2014/main" id="{C3865A44-B767-4AB0-865A-095A26226970}"/>
              </a:ext>
            </a:extLst>
          </p:cNvPr>
          <p:cNvSpPr txBox="1">
            <a:spLocks/>
          </p:cNvSpPr>
          <p:nvPr/>
        </p:nvSpPr>
        <p:spPr>
          <a:xfrm>
            <a:off x="7966842" y="-601288"/>
            <a:ext cx="5000026" cy="3123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4730"/>
                </a:solidFill>
                <a:latin typeface="Mabry Pro" panose="020D0503040002040303" pitchFamily="34" charset="0"/>
              </a:rPr>
              <a:t>CASE STUDY</a:t>
            </a:r>
          </a:p>
        </p:txBody>
      </p:sp>
    </p:spTree>
    <p:extLst>
      <p:ext uri="{BB962C8B-B14F-4D97-AF65-F5344CB8AC3E}">
        <p14:creationId xmlns:p14="http://schemas.microsoft.com/office/powerpoint/2010/main" val="231885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1428</Words>
  <Application>Microsoft Office PowerPoint</Application>
  <PresentationFormat>Широкий екран</PresentationFormat>
  <Paragraphs>170</Paragraphs>
  <Slides>24</Slides>
  <Notes>23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24</vt:i4>
      </vt:variant>
    </vt:vector>
  </HeadingPairs>
  <TitlesOfParts>
    <vt:vector size="30" baseType="lpstr">
      <vt:lpstr>Akrobat</vt:lpstr>
      <vt:lpstr>Arial</vt:lpstr>
      <vt:lpstr>Calibri</vt:lpstr>
      <vt:lpstr>Calibri Light</vt:lpstr>
      <vt:lpstr>Mabry Pro</vt:lpstr>
      <vt:lpstr>Тема Office</vt:lpstr>
      <vt:lpstr>СТЯГНЕННЯ ЗБИТКІВ З РФ У ПРОЦЕДУРАХ  БАНКРУТСТВА</vt:lpstr>
      <vt:lpstr>ПОЗОВИ ПРО СТЯГНЕННЯ ЗБИТКІВ З РОСІЇ В УКРАЇНСЬКИХ СУДАХ</vt:lpstr>
      <vt:lpstr>Презентація PowerPoint</vt:lpstr>
      <vt:lpstr>СТЯГНЕННЯ ЗБИТКІВ в банкрутстві: проблемні аспекти  </vt:lpstr>
      <vt:lpstr>Презентація PowerPoint</vt:lpstr>
      <vt:lpstr>Презентація PowerPoint</vt:lpstr>
      <vt:lpstr>ВІДПОВІДАЧІ</vt:lpstr>
      <vt:lpstr>Презентація PowerPoint</vt:lpstr>
      <vt:lpstr>Презентація PowerPoint</vt:lpstr>
      <vt:lpstr>ТЕСТ ALTER EGO</vt:lpstr>
      <vt:lpstr>Презентація PowerPoint</vt:lpstr>
      <vt:lpstr>Презентація PowerPoint</vt:lpstr>
      <vt:lpstr>Презентація PowerPoint</vt:lpstr>
      <vt:lpstr>ВИДИ ЗБИТКІВ</vt:lpstr>
      <vt:lpstr>ЗБИТКИ ЯК АКТИВ БАНКРУТА</vt:lpstr>
      <vt:lpstr>Презентація PowerPoint</vt:lpstr>
      <vt:lpstr>ЗБИТКИ ЯК АКТИВ БАНКРУТА</vt:lpstr>
      <vt:lpstr>ЗБИТКИ ЯК АКТИВ БАНКРУТА</vt:lpstr>
      <vt:lpstr>ЗБИТКИ ЯК АКТИВ БАНКРУТА</vt:lpstr>
      <vt:lpstr>ЦЕСІЯ ПРАВ ВИМОГИ НА ВІДШКОДУВАННЯ ЗБИТКІВ: ПРОБЛЕМНІ ПИТАННЯ</vt:lpstr>
      <vt:lpstr>ЦЕСІЯ ПРАВ ВИМОГИ НА ВІДШКОДУВАННЯ ЗБИТКІВ</vt:lpstr>
      <vt:lpstr>ЦЕСІЯ ПРАВ ВИМОГИ НА ВІДШКОДУВАННЯ ЗБИТКІВ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Julia Furmanova</dc:creator>
  <cp:lastModifiedBy>Volianska Olena</cp:lastModifiedBy>
  <cp:revision>110</cp:revision>
  <dcterms:created xsi:type="dcterms:W3CDTF">2023-03-11T08:05:38Z</dcterms:created>
  <dcterms:modified xsi:type="dcterms:W3CDTF">2024-12-05T16:01:30Z</dcterms:modified>
</cp:coreProperties>
</file>