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Montserrat SemiBold"/>
      <p:regular r:id="rId17"/>
      <p:bold r:id="rId18"/>
      <p:italic r:id="rId19"/>
      <p:boldItalic r:id="rId20"/>
    </p:embeddedFont>
    <p:embeddedFont>
      <p:font typeface="Montserrat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boldItalic.fntdata"/><Relationship Id="rId11" Type="http://schemas.openxmlformats.org/officeDocument/2006/relationships/slide" Target="slides/slide6.xml"/><Relationship Id="rId22" Type="http://schemas.openxmlformats.org/officeDocument/2006/relationships/font" Target="fonts/Montserrat-bold.fntdata"/><Relationship Id="rId10" Type="http://schemas.openxmlformats.org/officeDocument/2006/relationships/slide" Target="slides/slide5.xml"/><Relationship Id="rId21" Type="http://schemas.openxmlformats.org/officeDocument/2006/relationships/font" Target="fonts/Montserrat-regular.fntdata"/><Relationship Id="rId13" Type="http://schemas.openxmlformats.org/officeDocument/2006/relationships/slide" Target="slides/slide8.xml"/><Relationship Id="rId24" Type="http://schemas.openxmlformats.org/officeDocument/2006/relationships/font" Target="fonts/Montserrat-boldItalic.fntdata"/><Relationship Id="rId12" Type="http://schemas.openxmlformats.org/officeDocument/2006/relationships/slide" Target="slides/slide7.xml"/><Relationship Id="rId23" Type="http://schemas.openxmlformats.org/officeDocument/2006/relationships/font" Target="fonts/Montserrat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MontserratSemiBold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SemiBold-italic.fntdata"/><Relationship Id="rId6" Type="http://schemas.openxmlformats.org/officeDocument/2006/relationships/slide" Target="slides/slide1.xml"/><Relationship Id="rId18" Type="http://schemas.openxmlformats.org/officeDocument/2006/relationships/font" Target="fonts/MontserratSemiBol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13be7f1702_0_0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13be7f170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16169e1ec6_0_0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16169e1ec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1bffb819a7_0_3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1bffb819a7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1bffb819a7_0_10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1bffb819a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1bffb819a7_0_15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1bffb819a7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1bffb819a7_0_20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1bffb819a7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1bffb819a7_0_25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1bffb819a7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1bffb819a7_0_30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1bffb819a7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1bffb819a7_0_35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1bffb819a7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1bffb819a7_0_40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1bffb819a7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25363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28600"/>
            <a:ext cx="4960922" cy="4914897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045750" y="2571750"/>
            <a:ext cx="7238700" cy="12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1138" y="228599"/>
            <a:ext cx="2680284" cy="8559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594100" y="1719150"/>
            <a:ext cx="8142000" cy="14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Особливості виконання рішень щодо військовослужбовців</a:t>
            </a:r>
            <a:endParaRPr sz="36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3806150" y="3506450"/>
            <a:ext cx="3320100" cy="4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Андрій АВТОРГОВ</a:t>
            </a:r>
            <a:endParaRPr b="1"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3917725" y="3934575"/>
            <a:ext cx="47607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Заступник Голови Асоціації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приватних виконавців України</a:t>
            </a:r>
            <a:endParaRPr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7425" y="3464988"/>
            <a:ext cx="1533525" cy="154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97200" y="3450688"/>
            <a:ext cx="1581150" cy="157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2"/>
          <p:cNvSpPr/>
          <p:nvPr/>
        </p:nvSpPr>
        <p:spPr>
          <a:xfrm flipH="1">
            <a:off x="498175" y="0"/>
            <a:ext cx="55500" cy="759900"/>
          </a:xfrm>
          <a:prstGeom prst="rect">
            <a:avLst/>
          </a:prstGeom>
          <a:solidFill>
            <a:srgbClr val="00AD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22"/>
          <p:cNvSpPr txBox="1"/>
          <p:nvPr/>
        </p:nvSpPr>
        <p:spPr>
          <a:xfrm>
            <a:off x="5176838" y="2170725"/>
            <a:ext cx="1920900" cy="12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42536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Офіційний вебсайт</a:t>
            </a:r>
            <a:endParaRPr sz="2000">
              <a:solidFill>
                <a:srgbClr val="42536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42536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АПВУ:</a:t>
            </a:r>
            <a:endParaRPr sz="2000">
              <a:solidFill>
                <a:srgbClr val="42536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6" name="Google Shape;116;p22"/>
          <p:cNvSpPr txBox="1"/>
          <p:nvPr/>
        </p:nvSpPr>
        <p:spPr>
          <a:xfrm>
            <a:off x="7090413" y="2170725"/>
            <a:ext cx="1920900" cy="12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42536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Офіційна сторінка fb</a:t>
            </a:r>
            <a:endParaRPr sz="2000">
              <a:solidFill>
                <a:srgbClr val="42536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42536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АПВУ:</a:t>
            </a:r>
            <a:endParaRPr sz="2000">
              <a:solidFill>
                <a:srgbClr val="42536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7" name="Google Shape;117;p22"/>
          <p:cNvSpPr txBox="1"/>
          <p:nvPr/>
        </p:nvSpPr>
        <p:spPr>
          <a:xfrm>
            <a:off x="5414925" y="1477600"/>
            <a:ext cx="3231300" cy="5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rgbClr val="425363"/>
                </a:solidFill>
                <a:latin typeface="Montserrat"/>
                <a:ea typeface="Montserrat"/>
                <a:cs typeface="Montserrat"/>
                <a:sym typeface="Montserrat"/>
              </a:rPr>
              <a:t>apvu.com.ua</a:t>
            </a:r>
            <a:endParaRPr sz="3000">
              <a:solidFill>
                <a:srgbClr val="42536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8" name="Google Shape;118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04690" y="221225"/>
            <a:ext cx="2379612" cy="75990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2"/>
          <p:cNvSpPr txBox="1"/>
          <p:nvPr/>
        </p:nvSpPr>
        <p:spPr>
          <a:xfrm>
            <a:off x="698475" y="257825"/>
            <a:ext cx="4216800" cy="5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425363"/>
                </a:solidFill>
                <a:latin typeface="Montserrat"/>
                <a:ea typeface="Montserrat"/>
                <a:cs typeface="Montserrat"/>
                <a:sym typeface="Montserrat"/>
              </a:rPr>
              <a:t>Дякую за увагу!</a:t>
            </a:r>
            <a:endParaRPr b="1" sz="3000">
              <a:solidFill>
                <a:srgbClr val="42536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0" name="Google Shape;120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5263" y="1054326"/>
            <a:ext cx="3978749" cy="3953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25363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28600"/>
            <a:ext cx="4960922" cy="4914897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3"/>
          <p:cNvSpPr txBox="1"/>
          <p:nvPr/>
        </p:nvSpPr>
        <p:spPr>
          <a:xfrm>
            <a:off x="952650" y="2079675"/>
            <a:ext cx="7238700" cy="12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5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Дякуємо за увагу!</a:t>
            </a:r>
            <a:endParaRPr b="1" sz="5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" name="Google Shape;127;p23"/>
          <p:cNvSpPr/>
          <p:nvPr/>
        </p:nvSpPr>
        <p:spPr>
          <a:xfrm>
            <a:off x="2871700" y="4325225"/>
            <a:ext cx="3231300" cy="592200"/>
          </a:xfrm>
          <a:prstGeom prst="rect">
            <a:avLst/>
          </a:prstGeom>
          <a:solidFill>
            <a:srgbClr val="00AD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3"/>
          <p:cNvSpPr txBox="1"/>
          <p:nvPr/>
        </p:nvSpPr>
        <p:spPr>
          <a:xfrm>
            <a:off x="2871700" y="4354175"/>
            <a:ext cx="3231300" cy="5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apvu.com.ua</a:t>
            </a:r>
            <a:endParaRPr sz="3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9" name="Google Shape;12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62375" y="390044"/>
            <a:ext cx="3219226" cy="1028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42536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Якщо боржник військовослужбовець</a:t>
            </a:r>
            <a:endParaRPr>
              <a:solidFill>
                <a:srgbClr val="42536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10000"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b="1" lang="ru" sz="2800">
                <a:solidFill>
                  <a:srgbClr val="00ADEF"/>
                </a:solidFill>
                <a:latin typeface="Montserrat"/>
                <a:ea typeface="Montserrat"/>
                <a:cs typeface="Montserrat"/>
                <a:sym typeface="Montserrat"/>
              </a:rPr>
              <a:t>Стаття 34. Зупинення вчинення виконавчих дій</a:t>
            </a:r>
            <a:endParaRPr b="1" sz="2800">
              <a:solidFill>
                <a:srgbClr val="00ADE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6390" lvl="0" marL="457200" rtl="0" algn="just">
              <a:spcBef>
                <a:spcPts val="0"/>
              </a:spcBef>
              <a:spcAft>
                <a:spcPts val="0"/>
              </a:spcAft>
              <a:buClr>
                <a:srgbClr val="425363"/>
              </a:buClr>
              <a:buSzPct val="100000"/>
              <a:buFont typeface="Montserrat"/>
              <a:buAutoNum type="arabicPeriod"/>
            </a:pPr>
            <a:r>
              <a:rPr lang="ru" sz="2800">
                <a:solidFill>
                  <a:srgbClr val="425363"/>
                </a:solidFill>
                <a:latin typeface="Montserrat"/>
                <a:ea typeface="Montserrat"/>
                <a:cs typeface="Montserrat"/>
                <a:sym typeface="Montserrat"/>
              </a:rPr>
              <a:t>Виконавець зупиняє вчинення виконавчих дій у разі:</a:t>
            </a:r>
            <a:endParaRPr sz="2800">
              <a:solidFill>
                <a:srgbClr val="4253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6390" lvl="0" marL="457200" rtl="0" algn="just">
              <a:spcBef>
                <a:spcPts val="0"/>
              </a:spcBef>
              <a:spcAft>
                <a:spcPts val="0"/>
              </a:spcAft>
              <a:buClr>
                <a:srgbClr val="425363"/>
              </a:buClr>
              <a:buSzPct val="100000"/>
              <a:buFont typeface="Montserrat"/>
              <a:buAutoNum type="arabicParenR"/>
            </a:pPr>
            <a:r>
              <a:rPr lang="ru" sz="2800">
                <a:solidFill>
                  <a:srgbClr val="425363"/>
                </a:solidFill>
                <a:latin typeface="Montserrat"/>
                <a:ea typeface="Montserrat"/>
                <a:cs typeface="Montserrat"/>
                <a:sym typeface="Montserrat"/>
              </a:rPr>
              <a:t>проходження боржником строкової військової служби, військової служби за призовом осіб офіцерського складу, військової служби за призовом під час мобілізації, на особливий період, військової служби за призовом осіб із числа резервістів в особливий період, або якщо боржник проходить військову службу та виконує бойові завдання військової служби у бойовій обстановці чи в районі проведення антитерористичної операції, здійснення заходів із забезпечення національної безпеки і оборони, відсічі і стримування збройної агресії Російської Федерації у Донецькій та Луганській областях, </a:t>
            </a:r>
            <a:r>
              <a:rPr i="1" lang="ru" sz="2800">
                <a:solidFill>
                  <a:srgbClr val="425363"/>
                </a:solidFill>
                <a:latin typeface="Montserrat"/>
                <a:ea typeface="Montserrat"/>
                <a:cs typeface="Montserrat"/>
                <a:sym typeface="Montserrat"/>
              </a:rPr>
              <a:t>якщо згідно з умовами служби проведення виконавчих дій неможливе чи на прохання стягувача</a:t>
            </a:r>
            <a:r>
              <a:rPr lang="ru" sz="2800">
                <a:solidFill>
                  <a:srgbClr val="425363"/>
                </a:solidFill>
                <a:latin typeface="Montserrat"/>
                <a:ea typeface="Montserrat"/>
                <a:cs typeface="Montserrat"/>
                <a:sym typeface="Montserrat"/>
              </a:rPr>
              <a:t>, який проходить таку військову службу;</a:t>
            </a:r>
            <a:endParaRPr>
              <a:solidFill>
                <a:srgbClr val="42536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42536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Якщо боржник військовослужбовець</a:t>
            </a:r>
            <a:endParaRPr>
              <a:solidFill>
                <a:srgbClr val="42536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20000"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b="1" lang="ru" sz="2800">
                <a:solidFill>
                  <a:srgbClr val="00ADEF"/>
                </a:solidFill>
                <a:latin typeface="Montserrat"/>
                <a:ea typeface="Montserrat"/>
                <a:cs typeface="Montserrat"/>
                <a:sym typeface="Montserrat"/>
              </a:rPr>
              <a:t>Постанова КАС ВС  від 30 листопада 2023 року у справі № 120/875/23, провадження № К/990/15420/23:</a:t>
            </a:r>
            <a:endParaRPr b="1" sz="2800">
              <a:solidFill>
                <a:srgbClr val="00ADE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ru" sz="2800">
                <a:solidFill>
                  <a:srgbClr val="425363"/>
                </a:solidFill>
                <a:latin typeface="Montserrat"/>
                <a:ea typeface="Montserrat"/>
                <a:cs typeface="Montserrat"/>
                <a:sym typeface="Montserrat"/>
              </a:rPr>
              <a:t>«Синтаксичний розбір текстуального змісту цієї норми дає підстави дійти висновку, що у даному випадку словосполучення "якщо згідно з умовами служби проведення виконавчих дій неможливе" застосовується до обох частин речення, які пов`язані сполучником "або". Натомість, сполучник "чи" якраз використаний з метою посилення роздільності перелічуваних підстав. У свою чергу, застосовуючи у названій нормі матеріального права сполучник "або" законодавець мав на меті не протиставити одну умову іншій, а вирізнити види проходження боржником військової служби.</a:t>
            </a:r>
            <a:endParaRPr sz="2800">
              <a:solidFill>
                <a:srgbClr val="4253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4253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ru" sz="2800">
                <a:solidFill>
                  <a:srgbClr val="425363"/>
                </a:solidFill>
                <a:latin typeface="Montserrat"/>
                <a:ea typeface="Montserrat"/>
                <a:cs typeface="Montserrat"/>
                <a:sym typeface="Montserrat"/>
              </a:rPr>
              <a:t>Таким чином колегія суддів погоджується з аналізом конструкції норми пункту 1 частини першої статті 34 Закону №1404-VIII, який зроблений судами попередніх інстанцій в оскаржуваних рішеннях і полягає у тому, </a:t>
            </a:r>
            <a:r>
              <a:rPr i="1" lang="ru" sz="2800">
                <a:solidFill>
                  <a:srgbClr val="425363"/>
                </a:solidFill>
                <a:latin typeface="Montserrat"/>
                <a:ea typeface="Montserrat"/>
                <a:cs typeface="Montserrat"/>
                <a:sym typeface="Montserrat"/>
              </a:rPr>
              <a:t>що як до першої підстави, так і до другої, застосовується умова "якщо згідно з умовами служби проведення виконавчих дій неможливе".</a:t>
            </a:r>
            <a:endParaRPr i="1" sz="2800">
              <a:solidFill>
                <a:srgbClr val="4253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2700" lvl="0" marL="127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42536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42536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Якщо боржник військовослужбовець</a:t>
            </a:r>
            <a:endParaRPr>
              <a:solidFill>
                <a:srgbClr val="42536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b="1" lang="ru" sz="2800">
                <a:solidFill>
                  <a:srgbClr val="00ADEF"/>
                </a:solidFill>
                <a:latin typeface="Montserrat"/>
                <a:ea typeface="Montserrat"/>
                <a:cs typeface="Montserrat"/>
                <a:sym typeface="Montserrat"/>
              </a:rPr>
              <a:t>Окрема ухвала Господарського суду м. Києва від 26.09.2023 у справі 910/20689/21 та Постанова Північного апеляційного господарського суду від 21.11.2023:</a:t>
            </a:r>
            <a:endParaRPr b="1" sz="2800">
              <a:solidFill>
                <a:srgbClr val="00ADE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ru" sz="2800">
                <a:solidFill>
                  <a:srgbClr val="425363"/>
                </a:solidFill>
                <a:latin typeface="Montserrat"/>
                <a:ea typeface="Montserrat"/>
                <a:cs typeface="Montserrat"/>
                <a:sym typeface="Montserrat"/>
              </a:rPr>
              <a:t>«Беручи до уваги, що захист Вітчизни, незалежності та територіальної цілісності України є обов`язком всіх громадян України, а держава Україна в умовах повномасштабної військової агресії першочергово має захистити тих осіб, які захищають її існування ціною свого життя та здоров`я, колегія суддів погоджується з місцевим господарським судом щодо наявності підстав для направлення окремої ухвали Міністерству юстиції України та Міністерству оборони України з метою усунення порушень і недоліків в сфері примусового виконання судових рішень </a:t>
            </a:r>
            <a:r>
              <a:rPr i="1" lang="ru" sz="2800">
                <a:solidFill>
                  <a:srgbClr val="425363"/>
                </a:solidFill>
                <a:latin typeface="Montserrat"/>
                <a:ea typeface="Montserrat"/>
                <a:cs typeface="Montserrat"/>
                <a:sym typeface="Montserrat"/>
              </a:rPr>
              <a:t>щодо недопущення вчинення виконавчих дій без врахування інформації відносно перебування боржників у лавах Збройних Сил України </a:t>
            </a:r>
            <a:r>
              <a:rPr lang="ru" sz="2800">
                <a:solidFill>
                  <a:srgbClr val="425363"/>
                </a:solidFill>
                <a:latin typeface="Montserrat"/>
                <a:ea typeface="Montserrat"/>
                <a:cs typeface="Montserrat"/>
                <a:sym typeface="Montserrat"/>
              </a:rPr>
              <a:t>чи інших військових формуваннях, які задіяні в захисті Вітчизни, незалежності та територіальної цілісності України та однакового та правильного розуміння державними та приватними виконавцями змісту п. 1 ч. 1 ст. 34 Закону України «Про виконавче провадження».</a:t>
            </a:r>
            <a:endParaRPr sz="2800">
              <a:solidFill>
                <a:srgbClr val="4253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2700" lvl="0" marL="127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42536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212200"/>
            <a:ext cx="8520600" cy="156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ru" sz="1800">
                <a:solidFill>
                  <a:srgbClr val="00ADE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Проєкт Закону про внесення змін до Закону України "Про виконавче провадження" щодо деяких питань здійснення виконавчого провадження стосовно боржників, які проходять військову службу у період дії воєнного стану в Україні №9556 від 02.08.2023:</a:t>
            </a:r>
            <a:endParaRPr sz="1800">
              <a:solidFill>
                <a:srgbClr val="00ADE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800">
              <a:solidFill>
                <a:srgbClr val="00ADE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826750"/>
            <a:ext cx="8520600" cy="27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ru" sz="1440">
                <a:solidFill>
                  <a:srgbClr val="425363"/>
                </a:solidFill>
                <a:latin typeface="Montserrat"/>
                <a:ea typeface="Montserrat"/>
                <a:cs typeface="Montserrat"/>
                <a:sym typeface="Montserrat"/>
              </a:rPr>
              <a:t>Пункт 1 частини першої статті 34 ЗУ «Про виконавче провадження» викласти у такій редакції:</a:t>
            </a:r>
            <a:endParaRPr sz="1440">
              <a:solidFill>
                <a:srgbClr val="4253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5"/>
              <a:buFont typeface="Arial"/>
              <a:buNone/>
            </a:pPr>
            <a:r>
              <a:rPr lang="ru" sz="1440">
                <a:solidFill>
                  <a:srgbClr val="425363"/>
                </a:solidFill>
                <a:latin typeface="Montserrat"/>
                <a:ea typeface="Montserrat"/>
                <a:cs typeface="Montserrat"/>
                <a:sym typeface="Montserrat"/>
              </a:rPr>
              <a:t>1) проходження боржником строкової військової служби, військової служби за призовом осіб офіцерського складу, військової служби за призовом під час мобілізації, на особливий період, військової служби за призовом осіб із числа резервістів в особливий період, військової служби за контрактом (у період дії воєнного стану в Україні), або якщо боржник проходить військову службу та виконує бойові завдання військової служби у бойовій обстановці чи в районі проведення антитерористичної операції, здійснення заходів із забезпечення національної безпеки і оборони, відсічі і стримування збройної агресії Російської Федерації у Донецькій та Луганській областях.</a:t>
            </a:r>
            <a:endParaRPr sz="1440">
              <a:solidFill>
                <a:srgbClr val="4253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2700" lvl="0" marL="12700" rtl="0" algn="just"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t/>
            </a:r>
            <a:endParaRPr sz="1440">
              <a:solidFill>
                <a:srgbClr val="42536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020">
                <a:solidFill>
                  <a:srgbClr val="00ADE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Пропозиції Міністерства юстиції України до проєкту № 9556</a:t>
            </a:r>
            <a:endParaRPr sz="2020">
              <a:solidFill>
                <a:srgbClr val="00ADE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10000"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ru" sz="2800">
                <a:solidFill>
                  <a:srgbClr val="425363"/>
                </a:solidFill>
                <a:latin typeface="Montserrat"/>
                <a:ea typeface="Montserrat"/>
                <a:cs typeface="Montserrat"/>
                <a:sym typeface="Montserrat"/>
              </a:rPr>
              <a:t>Із запропонованої редакції змін до пункту 1 частини першої статті 34 Закону вбачається, що до переліку осіб, відносно яких пропонується обов’язкове зупинення вчинення виконавчих дій, віднесено категорію військовослужбовців, які проходять військову службу, але не беруть безпосередню участь у бойових діях або забезпеченні здійснення заходів з національної безпеки і оборони, відсічі і стримування збройної агресії, перебуваючи безпосередньо в районах їх ведення або здійснення. На думку Міністерства юстиції України, такі особи мають можливість сплачувати боргові зобов’язання, в тому числі шляхом утримання із заробітної плати (доходів). До прикладу, мають місце зареєстровані в автоматизованій системі виконавчого провадження виконавчі провадження з примусового виконання виконавчих документів про стягнення коштів на користь держави, боргів за комунальні послуги тощо, за якими боржником є військовослужбовець, який займає керівні посади в обласних центрах комплектування та соціальної підтримки.</a:t>
            </a:r>
            <a:endParaRPr sz="2800">
              <a:solidFill>
                <a:srgbClr val="4253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solidFill>
                  <a:srgbClr val="425363"/>
                </a:solidFill>
                <a:latin typeface="Montserrat"/>
                <a:ea typeface="Montserrat"/>
                <a:cs typeface="Montserrat"/>
                <a:sym typeface="Montserrat"/>
              </a:rPr>
              <a:t>Слід звернути увагу на відсутність у проєкті Закону завершених механізмів правового регулювання, порушеного у ньому питання, зокрема порядку отримання виконавцем інформації про проходження боржником відповідної військової служби та її припинення.</a:t>
            </a:r>
            <a:endParaRPr sz="2800">
              <a:solidFill>
                <a:srgbClr val="42536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311700" y="445025"/>
            <a:ext cx="8520600" cy="77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1400">
                <a:solidFill>
                  <a:srgbClr val="00ADE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Законопроєкт №12064 від 24.09.2024 "Проект Закону про внесення змін до статті 34 Закону України "Про виконавче провадження" щодо зняття арешту з коштів військовослужбовця у випадку зупинення вчинення виконавчих дій"</a:t>
            </a:r>
            <a:endParaRPr sz="1400">
              <a:solidFill>
                <a:srgbClr val="00ADE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311700" y="1330850"/>
            <a:ext cx="8520600" cy="323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ru" sz="2800">
                <a:solidFill>
                  <a:srgbClr val="425363"/>
                </a:solidFill>
                <a:latin typeface="Montserrat"/>
                <a:ea typeface="Montserrat"/>
                <a:cs typeface="Montserrat"/>
                <a:sym typeface="Montserrat"/>
              </a:rPr>
              <a:t>Статтю 34 Закону України «Про виконавче провадження» доповнити частиною п’ятою такого змісту: «У разі накладення арешту на кошти та інші цінності боржника, зокрема на кошти, які перебувають у касах, на рахунках у банках, інших фінансових установах, небанківських надавачах платіжних послуг та органах, що здійснюють казначейське обслуговування бюджетних коштів, на рахунки в цінних паперах, на електронні гроші, які зберігаються на електронних гаманцях в емітентах електронних грошей, виконавець не пізніше наступного робочого дня, коли йому стало відомо про обставини, зазначені в пункті 1 частини першій цієї статті, зобов’язаний прийняти рішення про зняття такого арешту».</a:t>
            </a:r>
            <a:endParaRPr sz="2800">
              <a:solidFill>
                <a:srgbClr val="4253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solidFill>
                  <a:srgbClr val="425363"/>
                </a:solidFill>
                <a:latin typeface="Montserrat"/>
                <a:ea typeface="Montserrat"/>
                <a:cs typeface="Montserrat"/>
                <a:sym typeface="Montserrat"/>
              </a:rPr>
              <a:t>Зміст законопроєкту полягає у тому, аби у випадку зупинення виконавчих дій, арешт з коштів боржника знімався. </a:t>
            </a:r>
            <a:r>
              <a:rPr i="1" lang="ru" sz="2800">
                <a:solidFill>
                  <a:srgbClr val="425363"/>
                </a:solidFill>
                <a:latin typeface="Montserrat"/>
                <a:ea typeface="Montserrat"/>
                <a:cs typeface="Montserrat"/>
                <a:sym typeface="Montserrat"/>
              </a:rPr>
              <a:t>Але при цьому, умова про те, що зупинення виконавчого провадження відбувається у випадку, якщо згідно з умовами служби проведення виконавчих дій неможливе, у законі залишається. </a:t>
            </a:r>
            <a:r>
              <a:rPr lang="ru" sz="2800">
                <a:solidFill>
                  <a:srgbClr val="425363"/>
                </a:solidFill>
                <a:latin typeface="Montserrat"/>
                <a:ea typeface="Montserrat"/>
                <a:cs typeface="Montserrat"/>
                <a:sym typeface="Montserrat"/>
              </a:rPr>
              <a:t>Тому і цей законопроект проблему не вирішує.</a:t>
            </a:r>
            <a:endParaRPr sz="2800">
              <a:solidFill>
                <a:srgbClr val="42536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ADE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Законопроєкт №12070 від 25.09.2024 "Про внесення змін до статті 38 Закону України "Про виконавче провадження" щодо зупинення виконавчого провадження за заявою військовослужбовця" </a:t>
            </a:r>
            <a:endParaRPr sz="1400">
              <a:solidFill>
                <a:srgbClr val="00ADE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1" name="Google Shape;101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ru" sz="2800">
                <a:solidFill>
                  <a:srgbClr val="425363"/>
                </a:solidFill>
                <a:latin typeface="Montserrat"/>
                <a:ea typeface="Montserrat"/>
                <a:cs typeface="Montserrat"/>
                <a:sym typeface="Montserrat"/>
              </a:rPr>
              <a:t>Автори законопроєкту пропонують зупиняти виконавче провадження відносно боржників - військовослужбовців  у разі надходження від них заяви про зупинення виконавчого провадження. Таке зупинення має відбуватися на строк проходження військової служби (у період воєнного стану) та до 6 місяців від дня звільнення особи з військової служби. У випадку перебування військовослужбовця на лікуванні (реабілітації) понад визначений цією частиною строк, зупинення виконавчого провадження припиняється через 30 календарних днів з моменту закінчення лікування (реабілітації).</a:t>
            </a:r>
            <a:endParaRPr sz="2800">
              <a:solidFill>
                <a:srgbClr val="4253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ru" sz="2800">
                <a:solidFill>
                  <a:srgbClr val="425363"/>
                </a:solidFill>
                <a:latin typeface="Montserrat"/>
                <a:ea typeface="Montserrat"/>
                <a:cs typeface="Montserrat"/>
                <a:sym typeface="Montserrat"/>
              </a:rPr>
              <a:t>Разом з тим, авторами законопроєкту не врахована та обставина, що в цьому випадку можуть залишиться без аліментів  на неповнолітніх дітей, в тому числі, стягувачі за рішеннями про стягнення аліментів.</a:t>
            </a:r>
            <a:endParaRPr sz="2800">
              <a:solidFill>
                <a:srgbClr val="4253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ru" sz="2800">
                <a:solidFill>
                  <a:srgbClr val="425363"/>
                </a:solidFill>
                <a:latin typeface="Montserrat"/>
                <a:ea typeface="Montserrat"/>
                <a:cs typeface="Montserrat"/>
                <a:sym typeface="Montserrat"/>
              </a:rPr>
              <a:t>Також будуть зупинені виконавчі провадження про відшкодування шкоди, заподіяної каліцтвом або іншим ушкодженням здоров’я, а також смертю фізичної особи, відшкодування збитків та шкоди, завданих внаслідок кримінального  правопорушення.</a:t>
            </a:r>
            <a:endParaRPr sz="2800">
              <a:solidFill>
                <a:srgbClr val="4253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2700" lvl="0" marL="127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42536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ADE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Що пропонує доповідач? </a:t>
            </a:r>
            <a:endParaRPr>
              <a:solidFill>
                <a:srgbClr val="00ADE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7" name="Google Shape;107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ru" sz="2800">
                <a:solidFill>
                  <a:srgbClr val="425363"/>
                </a:solidFill>
                <a:latin typeface="Montserrat"/>
                <a:ea typeface="Montserrat"/>
                <a:cs typeface="Montserrat"/>
                <a:sym typeface="Montserrat"/>
              </a:rPr>
              <a:t>Стаття 10. Заходи примусового виконання рішень:</a:t>
            </a:r>
            <a:endParaRPr sz="2800">
              <a:solidFill>
                <a:srgbClr val="4253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4253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ru" sz="2800">
                <a:solidFill>
                  <a:srgbClr val="425363"/>
                </a:solidFill>
                <a:latin typeface="Montserrat"/>
                <a:ea typeface="Montserrat"/>
                <a:cs typeface="Montserrat"/>
                <a:sym typeface="Montserrat"/>
              </a:rPr>
              <a:t>1. Заходами примусового виконання рішень є:</a:t>
            </a:r>
            <a:endParaRPr sz="2800">
              <a:solidFill>
                <a:srgbClr val="4253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solidFill>
                  <a:srgbClr val="425363"/>
                </a:solidFill>
                <a:latin typeface="Montserrat"/>
                <a:ea typeface="Montserrat"/>
                <a:cs typeface="Montserrat"/>
                <a:sym typeface="Montserrat"/>
              </a:rPr>
              <a:t>(…)</a:t>
            </a:r>
            <a:endParaRPr sz="2800">
              <a:solidFill>
                <a:srgbClr val="4253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 sz="2800">
              <a:solidFill>
                <a:srgbClr val="4253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ru" sz="2800">
                <a:solidFill>
                  <a:srgbClr val="425363"/>
                </a:solidFill>
                <a:latin typeface="Montserrat"/>
                <a:ea typeface="Montserrat"/>
                <a:cs typeface="Montserrat"/>
                <a:sym typeface="Montserrat"/>
              </a:rPr>
              <a:t>2) звернення стягнення на заробітну плату, пенсію, стипендію та інший дохід боржника;</a:t>
            </a:r>
            <a:endParaRPr sz="2800">
              <a:solidFill>
                <a:srgbClr val="4253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ru" sz="2800">
                <a:solidFill>
                  <a:srgbClr val="425363"/>
                </a:solidFill>
                <a:latin typeface="Montserrat"/>
                <a:ea typeface="Montserrat"/>
                <a:cs typeface="Montserrat"/>
                <a:sym typeface="Montserrat"/>
              </a:rPr>
              <a:t>На моє особисте переконання, абсолютно адекватним способом врегулювання ситуації було би законодавче обмеження заходів примусового виконання рішень </a:t>
            </a:r>
            <a:r>
              <a:rPr i="1" lang="ru" sz="2800">
                <a:solidFill>
                  <a:srgbClr val="425363"/>
                </a:solidFill>
                <a:latin typeface="Montserrat"/>
                <a:ea typeface="Montserrat"/>
                <a:cs typeface="Montserrat"/>
                <a:sym typeface="Montserrat"/>
              </a:rPr>
              <a:t>при виконанні рішень майнового характеру відносно військовослужбовців, виключно зверненням стягнення на заробітну плату (грошове утримання) та інші доходи, </a:t>
            </a:r>
            <a:r>
              <a:rPr lang="ru" sz="2800">
                <a:solidFill>
                  <a:srgbClr val="425363"/>
                </a:solidFill>
                <a:latin typeface="Montserrat"/>
                <a:ea typeface="Montserrat"/>
                <a:cs typeface="Montserrat"/>
                <a:sym typeface="Montserrat"/>
              </a:rPr>
              <a:t>без застосування інших заходів примусового виконання, до закінчення строку, на який було введено воєнний стан.</a:t>
            </a:r>
            <a:endParaRPr sz="2800">
              <a:solidFill>
                <a:srgbClr val="42536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solidFill>
                  <a:srgbClr val="425363"/>
                </a:solidFill>
                <a:latin typeface="Montserrat"/>
                <a:ea typeface="Montserrat"/>
                <a:cs typeface="Montserrat"/>
                <a:sym typeface="Montserrat"/>
              </a:rPr>
              <a:t>У цьому випадку був би дотриманий справедливий баланс між інтересами суспільства і вимогами захисту приватних інтересів стягувачів та боржників- військовослужбовців.</a:t>
            </a:r>
            <a:endParaRPr sz="2800">
              <a:solidFill>
                <a:srgbClr val="42536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