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56" r:id="rId2"/>
    <p:sldId id="283" r:id="rId3"/>
    <p:sldId id="284" r:id="rId4"/>
    <p:sldId id="260" r:id="rId5"/>
    <p:sldId id="261" r:id="rId6"/>
    <p:sldId id="262" r:id="rId7"/>
    <p:sldId id="263" r:id="rId8"/>
    <p:sldId id="264" r:id="rId9"/>
    <p:sldId id="265" r:id="rId10"/>
    <p:sldId id="266" r:id="rId11"/>
    <p:sldId id="267" r:id="rId12"/>
    <p:sldId id="269" r:id="rId13"/>
    <p:sldId id="268" r:id="rId14"/>
    <p:sldId id="270" r:id="rId15"/>
    <p:sldId id="271" r:id="rId16"/>
    <p:sldId id="272" r:id="rId17"/>
    <p:sldId id="273" r:id="rId18"/>
    <p:sldId id="275" r:id="rId19"/>
    <p:sldId id="274" r:id="rId20"/>
    <p:sldId id="276" r:id="rId21"/>
    <p:sldId id="277" r:id="rId22"/>
    <p:sldId id="278" r:id="rId23"/>
    <p:sldId id="280" r:id="rId24"/>
    <p:sldId id="279" r:id="rId25"/>
    <p:sldId id="285" r:id="rId26"/>
    <p:sldId id="281" r:id="rId27"/>
    <p:sldId id="282" r:id="rId28"/>
    <p:sldId id="258" r:id="rId29"/>
  </p:sldIdLst>
  <p:sldSz cx="18288000" cy="10287000"/>
  <p:notesSz cx="6858000" cy="9144000"/>
  <p:embeddedFontLst>
    <p:embeddedFont>
      <p:font typeface="Garamond" panose="02020404030301010803" pitchFamily="18" charset="0"/>
      <p:regular r:id="rId31"/>
      <p:bold r:id="rId32"/>
      <p:italic r:id="rId33"/>
    </p:embeddedFont>
    <p:embeddedFont>
      <p:font typeface="Montserrat" panose="00000500000000000000" pitchFamily="2" charset="0"/>
      <p:regular r:id="rId34"/>
    </p:embeddedFont>
    <p:embeddedFont>
      <p:font typeface="Montserrat Bold" panose="00000800000000000000"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93F2A8A-20DF-446B-960A-77FACD6ABD8D}">
          <p14:sldIdLst>
            <p14:sldId id="256"/>
            <p14:sldId id="283"/>
            <p14:sldId id="284"/>
          </p14:sldIdLst>
        </p14:section>
        <p14:section name="Untitled Section" id="{0AA3CF49-D526-4682-930A-3D258F42BFFD}">
          <p14:sldIdLst>
            <p14:sldId id="260"/>
            <p14:sldId id="261"/>
            <p14:sldId id="262"/>
            <p14:sldId id="263"/>
            <p14:sldId id="264"/>
            <p14:sldId id="265"/>
            <p14:sldId id="266"/>
            <p14:sldId id="267"/>
            <p14:sldId id="269"/>
            <p14:sldId id="268"/>
            <p14:sldId id="270"/>
            <p14:sldId id="271"/>
            <p14:sldId id="272"/>
            <p14:sldId id="273"/>
            <p14:sldId id="275"/>
            <p14:sldId id="274"/>
            <p14:sldId id="276"/>
            <p14:sldId id="277"/>
            <p14:sldId id="278"/>
            <p14:sldId id="280"/>
            <p14:sldId id="279"/>
            <p14:sldId id="285"/>
            <p14:sldId id="281"/>
            <p14:sldId id="282"/>
            <p14:sldId id="25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5097" autoAdjust="0"/>
  </p:normalViewPr>
  <p:slideViewPr>
    <p:cSldViewPr>
      <p:cViewPr varScale="1">
        <p:scale>
          <a:sx n="49" d="100"/>
          <a:sy n="49" d="100"/>
        </p:scale>
        <p:origin x="29"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15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13DB8C-6B60-4A0D-B112-1818B9A64601}" type="datetimeFigureOut">
              <a:rPr lang="en-150" smtClean="0"/>
              <a:t>05/12/2024</a:t>
            </a:fld>
            <a:endParaRPr lang="en-15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15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15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15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DE4D2C-1511-4B0E-811A-669C28283024}" type="slidenum">
              <a:rPr lang="en-150" smtClean="0"/>
              <a:t>‹#›</a:t>
            </a:fld>
            <a:endParaRPr lang="en-150" dirty="0"/>
          </a:p>
        </p:txBody>
      </p:sp>
    </p:spTree>
    <p:extLst>
      <p:ext uri="{BB962C8B-B14F-4D97-AF65-F5344CB8AC3E}">
        <p14:creationId xmlns:p14="http://schemas.microsoft.com/office/powerpoint/2010/main" val="2555878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fld id="{E3DE4D2C-1511-4B0E-811A-669C28283024}" type="slidenum">
              <a:rPr lang="en-150" smtClean="0"/>
              <a:t>1</a:t>
            </a:fld>
            <a:endParaRPr lang="en-150" dirty="0"/>
          </a:p>
        </p:txBody>
      </p:sp>
    </p:spTree>
    <p:extLst>
      <p:ext uri="{BB962C8B-B14F-4D97-AF65-F5344CB8AC3E}">
        <p14:creationId xmlns:p14="http://schemas.microsoft.com/office/powerpoint/2010/main" val="3561337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C53AA-EEA4-D99E-74A6-70FDBE406D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9CA43A-2138-55B4-484F-125E52D016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2F1E5-C10B-06C1-4543-E91396FB9BDE}"/>
              </a:ext>
            </a:extLst>
          </p:cNvPr>
          <p:cNvSpPr>
            <a:spLocks noGrp="1"/>
          </p:cNvSpPr>
          <p:nvPr>
            <p:ph type="body" idx="1"/>
          </p:nvPr>
        </p:nvSpPr>
        <p:spPr/>
        <p:txBody>
          <a:bodyPr/>
          <a:lstStyle/>
          <a:p>
            <a:endParaRPr lang="en-150" dirty="0"/>
          </a:p>
        </p:txBody>
      </p:sp>
      <p:sp>
        <p:nvSpPr>
          <p:cNvPr id="4" name="Slide Number Placeholder 3">
            <a:extLst>
              <a:ext uri="{FF2B5EF4-FFF2-40B4-BE49-F238E27FC236}">
                <a16:creationId xmlns:a16="http://schemas.microsoft.com/office/drawing/2014/main" id="{DDABD874-0A60-0A67-FFB0-18A60C9E3F45}"/>
              </a:ext>
            </a:extLst>
          </p:cNvPr>
          <p:cNvSpPr>
            <a:spLocks noGrp="1"/>
          </p:cNvSpPr>
          <p:nvPr>
            <p:ph type="sldNum" sz="quarter" idx="5"/>
          </p:nvPr>
        </p:nvSpPr>
        <p:spPr/>
        <p:txBody>
          <a:bodyPr/>
          <a:lstStyle/>
          <a:p>
            <a:fld id="{E3DE4D2C-1511-4B0E-811A-669C28283024}" type="slidenum">
              <a:rPr lang="en-150" smtClean="0"/>
              <a:t>17</a:t>
            </a:fld>
            <a:endParaRPr lang="en-150"/>
          </a:p>
        </p:txBody>
      </p:sp>
    </p:spTree>
    <p:extLst>
      <p:ext uri="{BB962C8B-B14F-4D97-AF65-F5344CB8AC3E}">
        <p14:creationId xmlns:p14="http://schemas.microsoft.com/office/powerpoint/2010/main" val="4065412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EA348-FD25-300C-7841-F8C2B4CB93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35C883-6346-A5EB-2D4C-353BF76539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5E2B2D-E2B6-7AAD-8669-5A9050BB7C5E}"/>
              </a:ext>
            </a:extLst>
          </p:cNvPr>
          <p:cNvSpPr>
            <a:spLocks noGrp="1"/>
          </p:cNvSpPr>
          <p:nvPr>
            <p:ph type="body" idx="1"/>
          </p:nvPr>
        </p:nvSpPr>
        <p:spPr/>
        <p:txBody>
          <a:bodyPr/>
          <a:lstStyle/>
          <a:p>
            <a:endParaRPr lang="en-150" dirty="0"/>
          </a:p>
        </p:txBody>
      </p:sp>
      <p:sp>
        <p:nvSpPr>
          <p:cNvPr id="4" name="Slide Number Placeholder 3">
            <a:extLst>
              <a:ext uri="{FF2B5EF4-FFF2-40B4-BE49-F238E27FC236}">
                <a16:creationId xmlns:a16="http://schemas.microsoft.com/office/drawing/2014/main" id="{20C72A6D-E9BB-A5A4-6055-E1955BAF95FA}"/>
              </a:ext>
            </a:extLst>
          </p:cNvPr>
          <p:cNvSpPr>
            <a:spLocks noGrp="1"/>
          </p:cNvSpPr>
          <p:nvPr>
            <p:ph type="sldNum" sz="quarter" idx="5"/>
          </p:nvPr>
        </p:nvSpPr>
        <p:spPr/>
        <p:txBody>
          <a:bodyPr/>
          <a:lstStyle/>
          <a:p>
            <a:fld id="{E3DE4D2C-1511-4B0E-811A-669C28283024}" type="slidenum">
              <a:rPr lang="en-150" smtClean="0"/>
              <a:t>18</a:t>
            </a:fld>
            <a:endParaRPr lang="en-150"/>
          </a:p>
        </p:txBody>
      </p:sp>
    </p:spTree>
    <p:extLst>
      <p:ext uri="{BB962C8B-B14F-4D97-AF65-F5344CB8AC3E}">
        <p14:creationId xmlns:p14="http://schemas.microsoft.com/office/powerpoint/2010/main" val="3599793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5E4FC-7394-8411-6AAD-3254877661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2B8611-4B80-701D-95A4-6C08ECAA99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E2474D-1EA1-B594-FD4B-EFE32500F5D0}"/>
              </a:ext>
            </a:extLst>
          </p:cNvPr>
          <p:cNvSpPr>
            <a:spLocks noGrp="1"/>
          </p:cNvSpPr>
          <p:nvPr>
            <p:ph type="body" idx="1"/>
          </p:nvPr>
        </p:nvSpPr>
        <p:spPr/>
        <p:txBody>
          <a:bodyPr/>
          <a:lstStyle/>
          <a:p>
            <a:endParaRPr lang="en-150" dirty="0"/>
          </a:p>
        </p:txBody>
      </p:sp>
      <p:sp>
        <p:nvSpPr>
          <p:cNvPr id="4" name="Slide Number Placeholder 3">
            <a:extLst>
              <a:ext uri="{FF2B5EF4-FFF2-40B4-BE49-F238E27FC236}">
                <a16:creationId xmlns:a16="http://schemas.microsoft.com/office/drawing/2014/main" id="{ADDE67DC-1750-574B-31BD-E3563EC7B5F0}"/>
              </a:ext>
            </a:extLst>
          </p:cNvPr>
          <p:cNvSpPr>
            <a:spLocks noGrp="1"/>
          </p:cNvSpPr>
          <p:nvPr>
            <p:ph type="sldNum" sz="quarter" idx="5"/>
          </p:nvPr>
        </p:nvSpPr>
        <p:spPr/>
        <p:txBody>
          <a:bodyPr/>
          <a:lstStyle/>
          <a:p>
            <a:fld id="{E3DE4D2C-1511-4B0E-811A-669C28283024}" type="slidenum">
              <a:rPr lang="en-150" smtClean="0"/>
              <a:t>19</a:t>
            </a:fld>
            <a:endParaRPr lang="en-150"/>
          </a:p>
        </p:txBody>
      </p:sp>
    </p:spTree>
    <p:extLst>
      <p:ext uri="{BB962C8B-B14F-4D97-AF65-F5344CB8AC3E}">
        <p14:creationId xmlns:p14="http://schemas.microsoft.com/office/powerpoint/2010/main" val="4273935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5E884-02A4-4960-3257-3F0454352E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E3A51C-5990-2773-6197-1A3197A3E8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4BF7F3-38F0-DD15-BA83-68597B12837D}"/>
              </a:ext>
            </a:extLst>
          </p:cNvPr>
          <p:cNvSpPr>
            <a:spLocks noGrp="1"/>
          </p:cNvSpPr>
          <p:nvPr>
            <p:ph type="body" idx="1"/>
          </p:nvPr>
        </p:nvSpPr>
        <p:spPr/>
        <p:txBody>
          <a:bodyPr/>
          <a:lstStyle/>
          <a:p>
            <a:endParaRPr lang="en-150" dirty="0"/>
          </a:p>
        </p:txBody>
      </p:sp>
      <p:sp>
        <p:nvSpPr>
          <p:cNvPr id="4" name="Slide Number Placeholder 3">
            <a:extLst>
              <a:ext uri="{FF2B5EF4-FFF2-40B4-BE49-F238E27FC236}">
                <a16:creationId xmlns:a16="http://schemas.microsoft.com/office/drawing/2014/main" id="{D779A9BD-2B2C-33D9-412D-722B166EADA0}"/>
              </a:ext>
            </a:extLst>
          </p:cNvPr>
          <p:cNvSpPr>
            <a:spLocks noGrp="1"/>
          </p:cNvSpPr>
          <p:nvPr>
            <p:ph type="sldNum" sz="quarter" idx="5"/>
          </p:nvPr>
        </p:nvSpPr>
        <p:spPr/>
        <p:txBody>
          <a:bodyPr/>
          <a:lstStyle/>
          <a:p>
            <a:fld id="{E3DE4D2C-1511-4B0E-811A-669C28283024}" type="slidenum">
              <a:rPr lang="en-150" smtClean="0"/>
              <a:t>20</a:t>
            </a:fld>
            <a:endParaRPr lang="en-150"/>
          </a:p>
        </p:txBody>
      </p:sp>
    </p:spTree>
    <p:extLst>
      <p:ext uri="{BB962C8B-B14F-4D97-AF65-F5344CB8AC3E}">
        <p14:creationId xmlns:p14="http://schemas.microsoft.com/office/powerpoint/2010/main" val="311556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9C201-702A-FC6F-CC68-B8E06F7409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0C30E-554B-07A7-29A2-C1C818B39D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BD36B6-8FC3-DC3E-65CA-DA9AD9D1ECED}"/>
              </a:ext>
            </a:extLst>
          </p:cNvPr>
          <p:cNvSpPr>
            <a:spLocks noGrp="1"/>
          </p:cNvSpPr>
          <p:nvPr>
            <p:ph type="body" idx="1"/>
          </p:nvPr>
        </p:nvSpPr>
        <p:spPr/>
        <p:txBody>
          <a:bodyPr/>
          <a:lstStyle/>
          <a:p>
            <a:endParaRPr lang="en-150" dirty="0"/>
          </a:p>
        </p:txBody>
      </p:sp>
      <p:sp>
        <p:nvSpPr>
          <p:cNvPr id="4" name="Slide Number Placeholder 3">
            <a:extLst>
              <a:ext uri="{FF2B5EF4-FFF2-40B4-BE49-F238E27FC236}">
                <a16:creationId xmlns:a16="http://schemas.microsoft.com/office/drawing/2014/main" id="{A9C1EC2F-D1DE-B880-1A3F-F4EC435BFA75}"/>
              </a:ext>
            </a:extLst>
          </p:cNvPr>
          <p:cNvSpPr>
            <a:spLocks noGrp="1"/>
          </p:cNvSpPr>
          <p:nvPr>
            <p:ph type="sldNum" sz="quarter" idx="5"/>
          </p:nvPr>
        </p:nvSpPr>
        <p:spPr/>
        <p:txBody>
          <a:bodyPr/>
          <a:lstStyle/>
          <a:p>
            <a:fld id="{E3DE4D2C-1511-4B0E-811A-669C28283024}" type="slidenum">
              <a:rPr lang="en-150" smtClean="0"/>
              <a:t>21</a:t>
            </a:fld>
            <a:endParaRPr lang="en-150"/>
          </a:p>
        </p:txBody>
      </p:sp>
    </p:spTree>
    <p:extLst>
      <p:ext uri="{BB962C8B-B14F-4D97-AF65-F5344CB8AC3E}">
        <p14:creationId xmlns:p14="http://schemas.microsoft.com/office/powerpoint/2010/main" val="1195190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C4B65-65F5-FC31-9BB5-3945B1C171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D7A344-8E87-FFF9-A1F4-829045D54F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3897D2-BD38-1726-7F5C-F44BF42B36BF}"/>
              </a:ext>
            </a:extLst>
          </p:cNvPr>
          <p:cNvSpPr>
            <a:spLocks noGrp="1"/>
          </p:cNvSpPr>
          <p:nvPr>
            <p:ph type="body" idx="1"/>
          </p:nvPr>
        </p:nvSpPr>
        <p:spPr/>
        <p:txBody>
          <a:bodyPr/>
          <a:lstStyle/>
          <a:p>
            <a:endParaRPr lang="en-150" dirty="0"/>
          </a:p>
        </p:txBody>
      </p:sp>
      <p:sp>
        <p:nvSpPr>
          <p:cNvPr id="4" name="Slide Number Placeholder 3">
            <a:extLst>
              <a:ext uri="{FF2B5EF4-FFF2-40B4-BE49-F238E27FC236}">
                <a16:creationId xmlns:a16="http://schemas.microsoft.com/office/drawing/2014/main" id="{59D15FFA-6BF7-A1A7-E4F4-AD824ECEC623}"/>
              </a:ext>
            </a:extLst>
          </p:cNvPr>
          <p:cNvSpPr>
            <a:spLocks noGrp="1"/>
          </p:cNvSpPr>
          <p:nvPr>
            <p:ph type="sldNum" sz="quarter" idx="5"/>
          </p:nvPr>
        </p:nvSpPr>
        <p:spPr/>
        <p:txBody>
          <a:bodyPr/>
          <a:lstStyle/>
          <a:p>
            <a:fld id="{E3DE4D2C-1511-4B0E-811A-669C28283024}" type="slidenum">
              <a:rPr lang="en-150" smtClean="0"/>
              <a:t>22</a:t>
            </a:fld>
            <a:endParaRPr lang="en-150"/>
          </a:p>
        </p:txBody>
      </p:sp>
    </p:spTree>
    <p:extLst>
      <p:ext uri="{BB962C8B-B14F-4D97-AF65-F5344CB8AC3E}">
        <p14:creationId xmlns:p14="http://schemas.microsoft.com/office/powerpoint/2010/main" val="902839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6C4CE-688F-432A-6704-7444311F67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0D3DAC-130A-87AC-7C99-9764A7FBEE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1D2153-92A1-DD3C-2E75-052191679A36}"/>
              </a:ext>
            </a:extLst>
          </p:cNvPr>
          <p:cNvSpPr>
            <a:spLocks noGrp="1"/>
          </p:cNvSpPr>
          <p:nvPr>
            <p:ph type="body" idx="1"/>
          </p:nvPr>
        </p:nvSpPr>
        <p:spPr/>
        <p:txBody>
          <a:bodyPr/>
          <a:lstStyle/>
          <a:p>
            <a:endParaRPr lang="en-150" dirty="0"/>
          </a:p>
        </p:txBody>
      </p:sp>
      <p:sp>
        <p:nvSpPr>
          <p:cNvPr id="4" name="Slide Number Placeholder 3">
            <a:extLst>
              <a:ext uri="{FF2B5EF4-FFF2-40B4-BE49-F238E27FC236}">
                <a16:creationId xmlns:a16="http://schemas.microsoft.com/office/drawing/2014/main" id="{04335F01-6956-51A0-37EF-0B9DAF6600E8}"/>
              </a:ext>
            </a:extLst>
          </p:cNvPr>
          <p:cNvSpPr>
            <a:spLocks noGrp="1"/>
          </p:cNvSpPr>
          <p:nvPr>
            <p:ph type="sldNum" sz="quarter" idx="5"/>
          </p:nvPr>
        </p:nvSpPr>
        <p:spPr/>
        <p:txBody>
          <a:bodyPr/>
          <a:lstStyle/>
          <a:p>
            <a:fld id="{E3DE4D2C-1511-4B0E-811A-669C28283024}" type="slidenum">
              <a:rPr lang="en-150" smtClean="0"/>
              <a:t>23</a:t>
            </a:fld>
            <a:endParaRPr lang="en-150"/>
          </a:p>
        </p:txBody>
      </p:sp>
    </p:spTree>
    <p:extLst>
      <p:ext uri="{BB962C8B-B14F-4D97-AF65-F5344CB8AC3E}">
        <p14:creationId xmlns:p14="http://schemas.microsoft.com/office/powerpoint/2010/main" val="2789440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26277-EF94-6070-5E61-7001DF382F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A92C9A-499A-5F3A-61E0-BEB288235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615784-072B-2A1C-9EC4-8E9B7A873C61}"/>
              </a:ext>
            </a:extLst>
          </p:cNvPr>
          <p:cNvSpPr>
            <a:spLocks noGrp="1"/>
          </p:cNvSpPr>
          <p:nvPr>
            <p:ph type="body" idx="1"/>
          </p:nvPr>
        </p:nvSpPr>
        <p:spPr/>
        <p:txBody>
          <a:bodyPr/>
          <a:lstStyle/>
          <a:p>
            <a:endParaRPr lang="en-150" dirty="0"/>
          </a:p>
        </p:txBody>
      </p:sp>
      <p:sp>
        <p:nvSpPr>
          <p:cNvPr id="4" name="Slide Number Placeholder 3">
            <a:extLst>
              <a:ext uri="{FF2B5EF4-FFF2-40B4-BE49-F238E27FC236}">
                <a16:creationId xmlns:a16="http://schemas.microsoft.com/office/drawing/2014/main" id="{86420F75-A976-2E15-2250-FA9FC90F6E4D}"/>
              </a:ext>
            </a:extLst>
          </p:cNvPr>
          <p:cNvSpPr>
            <a:spLocks noGrp="1"/>
          </p:cNvSpPr>
          <p:nvPr>
            <p:ph type="sldNum" sz="quarter" idx="5"/>
          </p:nvPr>
        </p:nvSpPr>
        <p:spPr/>
        <p:txBody>
          <a:bodyPr/>
          <a:lstStyle/>
          <a:p>
            <a:fld id="{E3DE4D2C-1511-4B0E-811A-669C28283024}" type="slidenum">
              <a:rPr lang="en-150" smtClean="0"/>
              <a:t>24</a:t>
            </a:fld>
            <a:endParaRPr lang="en-150"/>
          </a:p>
        </p:txBody>
      </p:sp>
    </p:spTree>
    <p:extLst>
      <p:ext uri="{BB962C8B-B14F-4D97-AF65-F5344CB8AC3E}">
        <p14:creationId xmlns:p14="http://schemas.microsoft.com/office/powerpoint/2010/main" val="881789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B0986-9969-7905-D68F-3A8A87676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08F597-AF68-782F-56AC-2D186096F7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10E525-713A-395C-E250-C49E91D134E2}"/>
              </a:ext>
            </a:extLst>
          </p:cNvPr>
          <p:cNvSpPr>
            <a:spLocks noGrp="1"/>
          </p:cNvSpPr>
          <p:nvPr>
            <p:ph type="body" idx="1"/>
          </p:nvPr>
        </p:nvSpPr>
        <p:spPr/>
        <p:txBody>
          <a:bodyPr/>
          <a:lstStyle/>
          <a:p>
            <a:endParaRPr lang="en-150" dirty="0"/>
          </a:p>
        </p:txBody>
      </p:sp>
      <p:sp>
        <p:nvSpPr>
          <p:cNvPr id="4" name="Slide Number Placeholder 3">
            <a:extLst>
              <a:ext uri="{FF2B5EF4-FFF2-40B4-BE49-F238E27FC236}">
                <a16:creationId xmlns:a16="http://schemas.microsoft.com/office/drawing/2014/main" id="{27374A5B-AC86-D262-147A-5D9D91BC03D3}"/>
              </a:ext>
            </a:extLst>
          </p:cNvPr>
          <p:cNvSpPr>
            <a:spLocks noGrp="1"/>
          </p:cNvSpPr>
          <p:nvPr>
            <p:ph type="sldNum" sz="quarter" idx="5"/>
          </p:nvPr>
        </p:nvSpPr>
        <p:spPr/>
        <p:txBody>
          <a:bodyPr/>
          <a:lstStyle/>
          <a:p>
            <a:fld id="{E3DE4D2C-1511-4B0E-811A-669C28283024}" type="slidenum">
              <a:rPr lang="en-150" smtClean="0"/>
              <a:t>25</a:t>
            </a:fld>
            <a:endParaRPr lang="en-150"/>
          </a:p>
        </p:txBody>
      </p:sp>
    </p:spTree>
    <p:extLst>
      <p:ext uri="{BB962C8B-B14F-4D97-AF65-F5344CB8AC3E}">
        <p14:creationId xmlns:p14="http://schemas.microsoft.com/office/powerpoint/2010/main" val="2551643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36153-973A-FA20-26FE-0329D7063B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25ED41-362C-FC49-F720-059DF5C58A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55A7FA-1244-ACDC-5A0D-2ADBF41044CD}"/>
              </a:ext>
            </a:extLst>
          </p:cNvPr>
          <p:cNvSpPr>
            <a:spLocks noGrp="1"/>
          </p:cNvSpPr>
          <p:nvPr>
            <p:ph type="body" idx="1"/>
          </p:nvPr>
        </p:nvSpPr>
        <p:spPr/>
        <p:txBody>
          <a:bodyPr/>
          <a:lstStyle/>
          <a:p>
            <a:endParaRPr lang="en-150" dirty="0"/>
          </a:p>
        </p:txBody>
      </p:sp>
      <p:sp>
        <p:nvSpPr>
          <p:cNvPr id="4" name="Slide Number Placeholder 3">
            <a:extLst>
              <a:ext uri="{FF2B5EF4-FFF2-40B4-BE49-F238E27FC236}">
                <a16:creationId xmlns:a16="http://schemas.microsoft.com/office/drawing/2014/main" id="{F9FB305B-CCF4-D2BC-3502-7ED9FF0D6423}"/>
              </a:ext>
            </a:extLst>
          </p:cNvPr>
          <p:cNvSpPr>
            <a:spLocks noGrp="1"/>
          </p:cNvSpPr>
          <p:nvPr>
            <p:ph type="sldNum" sz="quarter" idx="5"/>
          </p:nvPr>
        </p:nvSpPr>
        <p:spPr/>
        <p:txBody>
          <a:bodyPr/>
          <a:lstStyle/>
          <a:p>
            <a:fld id="{E3DE4D2C-1511-4B0E-811A-669C28283024}" type="slidenum">
              <a:rPr lang="en-150" smtClean="0"/>
              <a:t>26</a:t>
            </a:fld>
            <a:endParaRPr lang="en-150"/>
          </a:p>
        </p:txBody>
      </p:sp>
    </p:spTree>
    <p:extLst>
      <p:ext uri="{BB962C8B-B14F-4D97-AF65-F5344CB8AC3E}">
        <p14:creationId xmlns:p14="http://schemas.microsoft.com/office/powerpoint/2010/main" val="3131399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77358-A582-7565-526A-507D9E4F08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26E764-32B4-C2F4-F516-FA4F5C5809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24A25A-05A6-8689-936E-F9A9AABA8D5B}"/>
              </a:ext>
            </a:extLst>
          </p:cNvPr>
          <p:cNvSpPr>
            <a:spLocks noGrp="1"/>
          </p:cNvSpPr>
          <p:nvPr>
            <p:ph type="body" idx="1"/>
          </p:nvPr>
        </p:nvSpPr>
        <p:spPr/>
        <p:txBody>
          <a:bodyPr/>
          <a:lstStyle/>
          <a:p>
            <a:endParaRPr lang="en-150" dirty="0"/>
          </a:p>
        </p:txBody>
      </p:sp>
      <p:sp>
        <p:nvSpPr>
          <p:cNvPr id="4" name="Slide Number Placeholder 3">
            <a:extLst>
              <a:ext uri="{FF2B5EF4-FFF2-40B4-BE49-F238E27FC236}">
                <a16:creationId xmlns:a16="http://schemas.microsoft.com/office/drawing/2014/main" id="{6F6CC2DB-0FE8-A45C-A629-71C46CA0969F}"/>
              </a:ext>
            </a:extLst>
          </p:cNvPr>
          <p:cNvSpPr>
            <a:spLocks noGrp="1"/>
          </p:cNvSpPr>
          <p:nvPr>
            <p:ph type="sldNum" sz="quarter" idx="5"/>
          </p:nvPr>
        </p:nvSpPr>
        <p:spPr/>
        <p:txBody>
          <a:bodyPr/>
          <a:lstStyle/>
          <a:p>
            <a:fld id="{E3DE4D2C-1511-4B0E-811A-669C28283024}" type="slidenum">
              <a:rPr lang="en-150" smtClean="0"/>
              <a:t>2</a:t>
            </a:fld>
            <a:endParaRPr lang="en-150" dirty="0"/>
          </a:p>
        </p:txBody>
      </p:sp>
    </p:spTree>
    <p:extLst>
      <p:ext uri="{BB962C8B-B14F-4D97-AF65-F5344CB8AC3E}">
        <p14:creationId xmlns:p14="http://schemas.microsoft.com/office/powerpoint/2010/main" val="3955718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856CA-4A45-44DF-1B95-3653031275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E2F8E7-F9E4-E74A-92BB-D85C9A0176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C1A5CD-5A65-510B-0716-DB0771EA5FDD}"/>
              </a:ext>
            </a:extLst>
          </p:cNvPr>
          <p:cNvSpPr>
            <a:spLocks noGrp="1"/>
          </p:cNvSpPr>
          <p:nvPr>
            <p:ph type="body" idx="1"/>
          </p:nvPr>
        </p:nvSpPr>
        <p:spPr/>
        <p:txBody>
          <a:bodyPr/>
          <a:lstStyle/>
          <a:p>
            <a:endParaRPr lang="en-150" dirty="0"/>
          </a:p>
        </p:txBody>
      </p:sp>
      <p:sp>
        <p:nvSpPr>
          <p:cNvPr id="4" name="Slide Number Placeholder 3">
            <a:extLst>
              <a:ext uri="{FF2B5EF4-FFF2-40B4-BE49-F238E27FC236}">
                <a16:creationId xmlns:a16="http://schemas.microsoft.com/office/drawing/2014/main" id="{8E0E467B-92E3-0891-1870-2D1652CDF22F}"/>
              </a:ext>
            </a:extLst>
          </p:cNvPr>
          <p:cNvSpPr>
            <a:spLocks noGrp="1"/>
          </p:cNvSpPr>
          <p:nvPr>
            <p:ph type="sldNum" sz="quarter" idx="5"/>
          </p:nvPr>
        </p:nvSpPr>
        <p:spPr/>
        <p:txBody>
          <a:bodyPr/>
          <a:lstStyle/>
          <a:p>
            <a:fld id="{E3DE4D2C-1511-4B0E-811A-669C28283024}" type="slidenum">
              <a:rPr lang="en-150" smtClean="0"/>
              <a:t>27</a:t>
            </a:fld>
            <a:endParaRPr lang="en-150"/>
          </a:p>
        </p:txBody>
      </p:sp>
    </p:spTree>
    <p:extLst>
      <p:ext uri="{BB962C8B-B14F-4D97-AF65-F5344CB8AC3E}">
        <p14:creationId xmlns:p14="http://schemas.microsoft.com/office/powerpoint/2010/main" val="3492464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fld id="{E3DE4D2C-1511-4B0E-811A-669C28283024}" type="slidenum">
              <a:rPr lang="en-150" smtClean="0"/>
              <a:t>28</a:t>
            </a:fld>
            <a:endParaRPr lang="en-150" dirty="0"/>
          </a:p>
        </p:txBody>
      </p:sp>
    </p:spTree>
    <p:extLst>
      <p:ext uri="{BB962C8B-B14F-4D97-AF65-F5344CB8AC3E}">
        <p14:creationId xmlns:p14="http://schemas.microsoft.com/office/powerpoint/2010/main" val="3106822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8D475-147F-D1B9-177B-E710691C76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DA17FC-50BC-085F-1981-49CB10EDDC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011B95-58EC-27F1-8056-C1BFCC86D953}"/>
              </a:ext>
            </a:extLst>
          </p:cNvPr>
          <p:cNvSpPr>
            <a:spLocks noGrp="1"/>
          </p:cNvSpPr>
          <p:nvPr>
            <p:ph type="body" idx="1"/>
          </p:nvPr>
        </p:nvSpPr>
        <p:spPr/>
        <p:txBody>
          <a:bodyPr/>
          <a:lstStyle/>
          <a:p>
            <a:endParaRPr lang="en-150" dirty="0"/>
          </a:p>
        </p:txBody>
      </p:sp>
      <p:sp>
        <p:nvSpPr>
          <p:cNvPr id="4" name="Slide Number Placeholder 3">
            <a:extLst>
              <a:ext uri="{FF2B5EF4-FFF2-40B4-BE49-F238E27FC236}">
                <a16:creationId xmlns:a16="http://schemas.microsoft.com/office/drawing/2014/main" id="{3B3A2304-B5A7-3EEE-5F4D-6EC32B7B3750}"/>
              </a:ext>
            </a:extLst>
          </p:cNvPr>
          <p:cNvSpPr>
            <a:spLocks noGrp="1"/>
          </p:cNvSpPr>
          <p:nvPr>
            <p:ph type="sldNum" sz="quarter" idx="5"/>
          </p:nvPr>
        </p:nvSpPr>
        <p:spPr/>
        <p:txBody>
          <a:bodyPr/>
          <a:lstStyle/>
          <a:p>
            <a:fld id="{E3DE4D2C-1511-4B0E-811A-669C28283024}" type="slidenum">
              <a:rPr lang="en-150" smtClean="0"/>
              <a:t>3</a:t>
            </a:fld>
            <a:endParaRPr lang="en-150"/>
          </a:p>
        </p:txBody>
      </p:sp>
    </p:spTree>
    <p:extLst>
      <p:ext uri="{BB962C8B-B14F-4D97-AF65-F5344CB8AC3E}">
        <p14:creationId xmlns:p14="http://schemas.microsoft.com/office/powerpoint/2010/main" val="138058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fld id="{E3DE4D2C-1511-4B0E-811A-669C28283024}" type="slidenum">
              <a:rPr lang="en-150" smtClean="0"/>
              <a:t>11</a:t>
            </a:fld>
            <a:endParaRPr lang="en-150"/>
          </a:p>
        </p:txBody>
      </p:sp>
    </p:spTree>
    <p:extLst>
      <p:ext uri="{BB962C8B-B14F-4D97-AF65-F5344CB8AC3E}">
        <p14:creationId xmlns:p14="http://schemas.microsoft.com/office/powerpoint/2010/main" val="1647790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8EDE7-8F4E-6C84-740A-9C51F63667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D3D91B-80D7-CF72-5FCF-46C5D81E36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E11561-F90E-02AD-805F-5C978A331455}"/>
              </a:ext>
            </a:extLst>
          </p:cNvPr>
          <p:cNvSpPr>
            <a:spLocks noGrp="1"/>
          </p:cNvSpPr>
          <p:nvPr>
            <p:ph type="body" idx="1"/>
          </p:nvPr>
        </p:nvSpPr>
        <p:spPr/>
        <p:txBody>
          <a:bodyPr/>
          <a:lstStyle/>
          <a:p>
            <a:endParaRPr lang="en-150" dirty="0"/>
          </a:p>
        </p:txBody>
      </p:sp>
      <p:sp>
        <p:nvSpPr>
          <p:cNvPr id="4" name="Slide Number Placeholder 3">
            <a:extLst>
              <a:ext uri="{FF2B5EF4-FFF2-40B4-BE49-F238E27FC236}">
                <a16:creationId xmlns:a16="http://schemas.microsoft.com/office/drawing/2014/main" id="{6A4C30C2-4E4E-EAB4-7BD3-BA843DE0E77E}"/>
              </a:ext>
            </a:extLst>
          </p:cNvPr>
          <p:cNvSpPr>
            <a:spLocks noGrp="1"/>
          </p:cNvSpPr>
          <p:nvPr>
            <p:ph type="sldNum" sz="quarter" idx="5"/>
          </p:nvPr>
        </p:nvSpPr>
        <p:spPr/>
        <p:txBody>
          <a:bodyPr/>
          <a:lstStyle/>
          <a:p>
            <a:fld id="{E3DE4D2C-1511-4B0E-811A-669C28283024}" type="slidenum">
              <a:rPr lang="en-150" smtClean="0"/>
              <a:t>12</a:t>
            </a:fld>
            <a:endParaRPr lang="en-150"/>
          </a:p>
        </p:txBody>
      </p:sp>
    </p:spTree>
    <p:extLst>
      <p:ext uri="{BB962C8B-B14F-4D97-AF65-F5344CB8AC3E}">
        <p14:creationId xmlns:p14="http://schemas.microsoft.com/office/powerpoint/2010/main" val="1483197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72EBA-21E7-5AE0-954E-8A8AE20FDE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892A91-4A14-12BD-9C9D-843F52C391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D2F7DA-1A22-EB97-F53E-D760BA2D92AE}"/>
              </a:ext>
            </a:extLst>
          </p:cNvPr>
          <p:cNvSpPr>
            <a:spLocks noGrp="1"/>
          </p:cNvSpPr>
          <p:nvPr>
            <p:ph type="body" idx="1"/>
          </p:nvPr>
        </p:nvSpPr>
        <p:spPr/>
        <p:txBody>
          <a:bodyPr/>
          <a:lstStyle/>
          <a:p>
            <a:endParaRPr lang="en-150" dirty="0"/>
          </a:p>
        </p:txBody>
      </p:sp>
      <p:sp>
        <p:nvSpPr>
          <p:cNvPr id="4" name="Slide Number Placeholder 3">
            <a:extLst>
              <a:ext uri="{FF2B5EF4-FFF2-40B4-BE49-F238E27FC236}">
                <a16:creationId xmlns:a16="http://schemas.microsoft.com/office/drawing/2014/main" id="{52E347EF-4307-C343-42FE-576158FB9F3C}"/>
              </a:ext>
            </a:extLst>
          </p:cNvPr>
          <p:cNvSpPr>
            <a:spLocks noGrp="1"/>
          </p:cNvSpPr>
          <p:nvPr>
            <p:ph type="sldNum" sz="quarter" idx="5"/>
          </p:nvPr>
        </p:nvSpPr>
        <p:spPr/>
        <p:txBody>
          <a:bodyPr/>
          <a:lstStyle/>
          <a:p>
            <a:fld id="{E3DE4D2C-1511-4B0E-811A-669C28283024}" type="slidenum">
              <a:rPr lang="en-150" smtClean="0"/>
              <a:t>13</a:t>
            </a:fld>
            <a:endParaRPr lang="en-150"/>
          </a:p>
        </p:txBody>
      </p:sp>
    </p:spTree>
    <p:extLst>
      <p:ext uri="{BB962C8B-B14F-4D97-AF65-F5344CB8AC3E}">
        <p14:creationId xmlns:p14="http://schemas.microsoft.com/office/powerpoint/2010/main" val="683028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CCAE9-B5DE-2A82-6A8F-EB471D4E27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9FE7A6-2BD7-B691-3BEC-E3DC9C705B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BF6F8F-6C83-0641-F0EA-14C9F9CC3261}"/>
              </a:ext>
            </a:extLst>
          </p:cNvPr>
          <p:cNvSpPr>
            <a:spLocks noGrp="1"/>
          </p:cNvSpPr>
          <p:nvPr>
            <p:ph type="body" idx="1"/>
          </p:nvPr>
        </p:nvSpPr>
        <p:spPr/>
        <p:txBody>
          <a:bodyPr/>
          <a:lstStyle/>
          <a:p>
            <a:endParaRPr lang="en-150" dirty="0"/>
          </a:p>
        </p:txBody>
      </p:sp>
      <p:sp>
        <p:nvSpPr>
          <p:cNvPr id="4" name="Slide Number Placeholder 3">
            <a:extLst>
              <a:ext uri="{FF2B5EF4-FFF2-40B4-BE49-F238E27FC236}">
                <a16:creationId xmlns:a16="http://schemas.microsoft.com/office/drawing/2014/main" id="{3C1C972E-350E-33AC-4DDB-8915E0E3D47C}"/>
              </a:ext>
            </a:extLst>
          </p:cNvPr>
          <p:cNvSpPr>
            <a:spLocks noGrp="1"/>
          </p:cNvSpPr>
          <p:nvPr>
            <p:ph type="sldNum" sz="quarter" idx="5"/>
          </p:nvPr>
        </p:nvSpPr>
        <p:spPr/>
        <p:txBody>
          <a:bodyPr/>
          <a:lstStyle/>
          <a:p>
            <a:fld id="{E3DE4D2C-1511-4B0E-811A-669C28283024}" type="slidenum">
              <a:rPr lang="en-150" smtClean="0"/>
              <a:t>14</a:t>
            </a:fld>
            <a:endParaRPr lang="en-150"/>
          </a:p>
        </p:txBody>
      </p:sp>
    </p:spTree>
    <p:extLst>
      <p:ext uri="{BB962C8B-B14F-4D97-AF65-F5344CB8AC3E}">
        <p14:creationId xmlns:p14="http://schemas.microsoft.com/office/powerpoint/2010/main" val="2428776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931DE-D2CE-4BAD-E866-CBDE35FC70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C5245B-3F5C-4163-1753-1908493840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535F0E-0A1D-4240-FE4E-779CF8A22A21}"/>
              </a:ext>
            </a:extLst>
          </p:cNvPr>
          <p:cNvSpPr>
            <a:spLocks noGrp="1"/>
          </p:cNvSpPr>
          <p:nvPr>
            <p:ph type="body" idx="1"/>
          </p:nvPr>
        </p:nvSpPr>
        <p:spPr/>
        <p:txBody>
          <a:bodyPr/>
          <a:lstStyle/>
          <a:p>
            <a:endParaRPr lang="en-150" dirty="0"/>
          </a:p>
        </p:txBody>
      </p:sp>
      <p:sp>
        <p:nvSpPr>
          <p:cNvPr id="4" name="Slide Number Placeholder 3">
            <a:extLst>
              <a:ext uri="{FF2B5EF4-FFF2-40B4-BE49-F238E27FC236}">
                <a16:creationId xmlns:a16="http://schemas.microsoft.com/office/drawing/2014/main" id="{51F3F408-6267-B402-C1A8-A96FDA4C174D}"/>
              </a:ext>
            </a:extLst>
          </p:cNvPr>
          <p:cNvSpPr>
            <a:spLocks noGrp="1"/>
          </p:cNvSpPr>
          <p:nvPr>
            <p:ph type="sldNum" sz="quarter" idx="5"/>
          </p:nvPr>
        </p:nvSpPr>
        <p:spPr/>
        <p:txBody>
          <a:bodyPr/>
          <a:lstStyle/>
          <a:p>
            <a:fld id="{E3DE4D2C-1511-4B0E-811A-669C28283024}" type="slidenum">
              <a:rPr lang="en-150" smtClean="0"/>
              <a:t>15</a:t>
            </a:fld>
            <a:endParaRPr lang="en-150"/>
          </a:p>
        </p:txBody>
      </p:sp>
    </p:spTree>
    <p:extLst>
      <p:ext uri="{BB962C8B-B14F-4D97-AF65-F5344CB8AC3E}">
        <p14:creationId xmlns:p14="http://schemas.microsoft.com/office/powerpoint/2010/main" val="3865586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376FD-AAC2-59BC-3F7B-BF1881B7DA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D21124-78D0-8A50-8565-34E9EE09D5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60CF09-2FC5-290D-FB08-FE959BE1E346}"/>
              </a:ext>
            </a:extLst>
          </p:cNvPr>
          <p:cNvSpPr>
            <a:spLocks noGrp="1"/>
          </p:cNvSpPr>
          <p:nvPr>
            <p:ph type="body" idx="1"/>
          </p:nvPr>
        </p:nvSpPr>
        <p:spPr/>
        <p:txBody>
          <a:bodyPr/>
          <a:lstStyle/>
          <a:p>
            <a:endParaRPr lang="en-150" dirty="0"/>
          </a:p>
        </p:txBody>
      </p:sp>
      <p:sp>
        <p:nvSpPr>
          <p:cNvPr id="4" name="Slide Number Placeholder 3">
            <a:extLst>
              <a:ext uri="{FF2B5EF4-FFF2-40B4-BE49-F238E27FC236}">
                <a16:creationId xmlns:a16="http://schemas.microsoft.com/office/drawing/2014/main" id="{053D511B-590F-C804-7EC8-552D702DF74C}"/>
              </a:ext>
            </a:extLst>
          </p:cNvPr>
          <p:cNvSpPr>
            <a:spLocks noGrp="1"/>
          </p:cNvSpPr>
          <p:nvPr>
            <p:ph type="sldNum" sz="quarter" idx="5"/>
          </p:nvPr>
        </p:nvSpPr>
        <p:spPr/>
        <p:txBody>
          <a:bodyPr/>
          <a:lstStyle/>
          <a:p>
            <a:fld id="{E3DE4D2C-1511-4B0E-811A-669C28283024}" type="slidenum">
              <a:rPr lang="en-150" smtClean="0"/>
              <a:t>16</a:t>
            </a:fld>
            <a:endParaRPr lang="en-150"/>
          </a:p>
        </p:txBody>
      </p:sp>
    </p:spTree>
    <p:extLst>
      <p:ext uri="{BB962C8B-B14F-4D97-AF65-F5344CB8AC3E}">
        <p14:creationId xmlns:p14="http://schemas.microsoft.com/office/powerpoint/2010/main" val="23180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ips.ligazakon.net/document/view/t_179800?an=536" TargetMode="External"/><Relationship Id="rId3" Type="http://schemas.openxmlformats.org/officeDocument/2006/relationships/image" Target="../media/image3.png"/><Relationship Id="rId7" Type="http://schemas.openxmlformats.org/officeDocument/2006/relationships/hyperlink" Target="https://ips.ligazakon.net/document/view/t_179800?an=555"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ips.ligazakon.net/document/view/t_179800?an=560" TargetMode="External"/><Relationship Id="rId5" Type="http://schemas.openxmlformats.org/officeDocument/2006/relationships/hyperlink" Target="https://ips.ligazakon.net/document/view/t172147?ed=2017_10_03&amp;an=1555" TargetMode="External"/><Relationship Id="rId4" Type="http://schemas.openxmlformats.org/officeDocument/2006/relationships/hyperlink" Target="https://ips.ligazakon.net/document/view/t_179800?an=52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F0F2"/>
        </a:solidFill>
        <a:effectLst/>
      </p:bgPr>
    </p:bg>
    <p:spTree>
      <p:nvGrpSpPr>
        <p:cNvPr id="1" name=""/>
        <p:cNvGrpSpPr/>
        <p:nvPr/>
      </p:nvGrpSpPr>
      <p:grpSpPr>
        <a:xfrm>
          <a:off x="0" y="0"/>
          <a:ext cx="0" cy="0"/>
          <a:chOff x="0" y="0"/>
          <a:chExt cx="0" cy="0"/>
        </a:xfrm>
      </p:grpSpPr>
      <p:sp>
        <p:nvSpPr>
          <p:cNvPr id="2" name="Freeform 2"/>
          <p:cNvSpPr/>
          <p:nvPr/>
        </p:nvSpPr>
        <p:spPr>
          <a:xfrm rot="5400000">
            <a:off x="8186825" y="2374636"/>
            <a:ext cx="13300073" cy="7351313"/>
          </a:xfrm>
          <a:custGeom>
            <a:avLst/>
            <a:gdLst/>
            <a:ahLst/>
            <a:cxnLst/>
            <a:rect l="l" t="t" r="r" b="b"/>
            <a:pathLst>
              <a:path w="13300073" h="7351313">
                <a:moveTo>
                  <a:pt x="0" y="0"/>
                </a:moveTo>
                <a:lnTo>
                  <a:pt x="13300073" y="0"/>
                </a:lnTo>
                <a:lnTo>
                  <a:pt x="13300073" y="7351313"/>
                </a:lnTo>
                <a:lnTo>
                  <a:pt x="0" y="73513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150" dirty="0"/>
          </a:p>
        </p:txBody>
      </p:sp>
      <p:sp>
        <p:nvSpPr>
          <p:cNvPr id="3" name="Freeform 3"/>
          <p:cNvSpPr/>
          <p:nvPr/>
        </p:nvSpPr>
        <p:spPr>
          <a:xfrm>
            <a:off x="1028700" y="802130"/>
            <a:ext cx="3773006" cy="1829908"/>
          </a:xfrm>
          <a:custGeom>
            <a:avLst/>
            <a:gdLst/>
            <a:ahLst/>
            <a:cxnLst/>
            <a:rect l="l" t="t" r="r" b="b"/>
            <a:pathLst>
              <a:path w="3773006" h="1829908">
                <a:moveTo>
                  <a:pt x="0" y="0"/>
                </a:moveTo>
                <a:lnTo>
                  <a:pt x="3773006" y="0"/>
                </a:lnTo>
                <a:lnTo>
                  <a:pt x="3773006" y="1829908"/>
                </a:lnTo>
                <a:lnTo>
                  <a:pt x="0" y="1829908"/>
                </a:lnTo>
                <a:lnTo>
                  <a:pt x="0" y="0"/>
                </a:lnTo>
                <a:close/>
              </a:path>
            </a:pathLst>
          </a:custGeom>
          <a:blipFill>
            <a:blip r:embed="rId5"/>
            <a:stretch>
              <a:fillRect/>
            </a:stretch>
          </a:blipFill>
        </p:spPr>
        <p:txBody>
          <a:bodyPr/>
          <a:lstStyle/>
          <a:p>
            <a:endParaRPr lang="en-150" dirty="0"/>
          </a:p>
        </p:txBody>
      </p:sp>
      <p:sp>
        <p:nvSpPr>
          <p:cNvPr id="4" name="TextBox 4"/>
          <p:cNvSpPr txBox="1"/>
          <p:nvPr/>
        </p:nvSpPr>
        <p:spPr>
          <a:xfrm>
            <a:off x="9139238" y="962025"/>
            <a:ext cx="9525" cy="669925"/>
          </a:xfrm>
          <a:prstGeom prst="rect">
            <a:avLst/>
          </a:prstGeom>
        </p:spPr>
        <p:txBody>
          <a:bodyPr lIns="0" tIns="0" rIns="0" bIns="0" rtlCol="0" anchor="t">
            <a:spAutoFit/>
          </a:bodyPr>
          <a:lstStyle/>
          <a:p>
            <a:pPr algn="ctr">
              <a:lnSpc>
                <a:spcPts val="5599"/>
              </a:lnSpc>
            </a:pPr>
            <a:endParaRPr dirty="0"/>
          </a:p>
        </p:txBody>
      </p:sp>
      <p:sp>
        <p:nvSpPr>
          <p:cNvPr id="5" name="TextBox 5"/>
          <p:cNvSpPr txBox="1"/>
          <p:nvPr/>
        </p:nvSpPr>
        <p:spPr>
          <a:xfrm>
            <a:off x="1100583" y="4039027"/>
            <a:ext cx="11129517" cy="5320046"/>
          </a:xfrm>
          <a:prstGeom prst="rect">
            <a:avLst/>
          </a:prstGeom>
        </p:spPr>
        <p:txBody>
          <a:bodyPr wrap="square" lIns="0" tIns="0" rIns="0" bIns="0" rtlCol="0" anchor="t">
            <a:spAutoFit/>
          </a:bodyPr>
          <a:lstStyle/>
          <a:p>
            <a:pPr algn="ctr">
              <a:lnSpc>
                <a:spcPts val="6999"/>
              </a:lnSpc>
              <a:spcBef>
                <a:spcPct val="0"/>
              </a:spcBef>
            </a:pPr>
            <a:r>
              <a:rPr lang="uk-UA" sz="4999" b="1" dirty="0">
                <a:solidFill>
                  <a:srgbClr val="184174"/>
                </a:solidFill>
                <a:latin typeface="Montserrat Bold"/>
                <a:ea typeface="Montserrat Bold"/>
                <a:cs typeface="Montserrat Bold"/>
                <a:sym typeface="Montserrat Bold"/>
              </a:rPr>
              <a:t>КОНЦЕПЦІЯ </a:t>
            </a:r>
          </a:p>
          <a:p>
            <a:pPr algn="ctr">
              <a:lnSpc>
                <a:spcPts val="6999"/>
              </a:lnSpc>
              <a:spcBef>
                <a:spcPct val="0"/>
              </a:spcBef>
            </a:pPr>
            <a:r>
              <a:rPr lang="uk-UA" sz="4999" b="1" dirty="0">
                <a:solidFill>
                  <a:srgbClr val="184174"/>
                </a:solidFill>
                <a:latin typeface="Montserrat Bold"/>
                <a:ea typeface="Montserrat Bold"/>
                <a:cs typeface="Montserrat Bold"/>
                <a:sym typeface="Montserrat Bold"/>
              </a:rPr>
              <a:t>удосконалення </a:t>
            </a:r>
            <a:r>
              <a:rPr lang="en-GB" sz="4999" b="1" dirty="0">
                <a:solidFill>
                  <a:srgbClr val="184174"/>
                </a:solidFill>
                <a:latin typeface="Montserrat Bold"/>
                <a:ea typeface="Montserrat Bold"/>
                <a:cs typeface="Montserrat Bold"/>
                <a:sym typeface="Montserrat Bold"/>
              </a:rPr>
              <a:t>c</a:t>
            </a:r>
            <a:r>
              <a:rPr lang="uk-UA" sz="4999" b="1" dirty="0">
                <a:solidFill>
                  <a:srgbClr val="184174"/>
                </a:solidFill>
                <a:latin typeface="Montserrat Bold"/>
                <a:ea typeface="Montserrat Bold"/>
                <a:cs typeface="Montserrat Bold"/>
                <a:sym typeface="Montserrat Bold"/>
              </a:rPr>
              <a:t>удових процедур</a:t>
            </a:r>
          </a:p>
          <a:p>
            <a:pPr algn="ctr">
              <a:lnSpc>
                <a:spcPts val="6999"/>
              </a:lnSpc>
              <a:spcBef>
                <a:spcPct val="0"/>
              </a:spcBef>
            </a:pPr>
            <a:r>
              <a:rPr lang="uk-UA" sz="2000" b="1" dirty="0">
                <a:solidFill>
                  <a:srgbClr val="184174"/>
                </a:solidFill>
                <a:latin typeface="Montserrat Bold"/>
              </a:rPr>
              <a:t>Рада Комітету з процесуального права Асоціації правників України</a:t>
            </a:r>
            <a:endParaRPr lang="en-150" sz="2000" b="1" dirty="0">
              <a:solidFill>
                <a:srgbClr val="184174"/>
              </a:solidFill>
              <a:latin typeface="Montserrat Bold"/>
            </a:endParaRPr>
          </a:p>
          <a:p>
            <a:pPr algn="ctr">
              <a:lnSpc>
                <a:spcPts val="6999"/>
              </a:lnSpc>
              <a:spcBef>
                <a:spcPct val="0"/>
              </a:spcBef>
            </a:pPr>
            <a:endParaRPr lang="en-US" sz="4999" b="1" dirty="0">
              <a:solidFill>
                <a:srgbClr val="184174"/>
              </a:solidFill>
              <a:latin typeface="Montserrat Bold"/>
              <a:ea typeface="Montserrat Bold"/>
              <a:cs typeface="Montserrat Bold"/>
              <a:sym typeface="Montserrat Bold"/>
            </a:endParaRPr>
          </a:p>
          <a:p>
            <a:pPr algn="just">
              <a:lnSpc>
                <a:spcPts val="6999"/>
              </a:lnSpc>
              <a:spcBef>
                <a:spcPct val="0"/>
              </a:spcBef>
            </a:pPr>
            <a:r>
              <a:rPr lang="en-US" sz="4999" b="1" dirty="0">
                <a:solidFill>
                  <a:srgbClr val="184174"/>
                </a:solidFill>
                <a:latin typeface="Montserrat Bold"/>
                <a:ea typeface="Montserrat Bold"/>
                <a:cs typeface="Montserrat Bold"/>
                <a:sym typeface="Montserrat Bold"/>
              </a:rPr>
              <a:t> </a:t>
            </a:r>
          </a:p>
        </p:txBody>
      </p:sp>
      <p:sp>
        <p:nvSpPr>
          <p:cNvPr id="6" name="TextBox 6"/>
          <p:cNvSpPr txBox="1"/>
          <p:nvPr/>
        </p:nvSpPr>
        <p:spPr>
          <a:xfrm>
            <a:off x="724324" y="8267700"/>
            <a:ext cx="10820399" cy="617348"/>
          </a:xfrm>
          <a:prstGeom prst="rect">
            <a:avLst/>
          </a:prstGeom>
        </p:spPr>
        <p:txBody>
          <a:bodyPr wrap="square" lIns="0" tIns="0" rIns="0" bIns="0" rtlCol="0" anchor="t">
            <a:spAutoFit/>
          </a:bodyPr>
          <a:lstStyle/>
          <a:p>
            <a:pPr algn="ctr">
              <a:lnSpc>
                <a:spcPts val="5179"/>
              </a:lnSpc>
              <a:spcBef>
                <a:spcPct val="0"/>
              </a:spcBef>
            </a:pPr>
            <a:r>
              <a:rPr lang="uk-UA" sz="3699" dirty="0">
                <a:solidFill>
                  <a:srgbClr val="000000"/>
                </a:solidFill>
                <a:latin typeface="Montserrat"/>
                <a:ea typeface="Montserrat"/>
                <a:cs typeface="Montserrat"/>
                <a:sym typeface="Montserrat"/>
              </a:rPr>
              <a:t>ХІІ Судовий форум АПУ, 6 грудня 2024 року </a:t>
            </a:r>
            <a:endParaRPr lang="en-US" sz="3699" dirty="0">
              <a:solidFill>
                <a:srgbClr val="000000"/>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1823D-F2EF-6034-CA86-79FE7C887A0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37D3294-054C-C484-14FC-00A29F31C5E2}"/>
              </a:ext>
            </a:extLst>
          </p:cNvPr>
          <p:cNvSpPr/>
          <p:nvPr/>
        </p:nvSpPr>
        <p:spPr>
          <a:xfrm>
            <a:off x="13486294" y="415371"/>
            <a:ext cx="3773006" cy="1829908"/>
          </a:xfrm>
          <a:custGeom>
            <a:avLst/>
            <a:gdLst/>
            <a:ahLst/>
            <a:cxnLst/>
            <a:rect l="l" t="t" r="r" b="b"/>
            <a:pathLst>
              <a:path w="3773006" h="1829908">
                <a:moveTo>
                  <a:pt x="0" y="0"/>
                </a:moveTo>
                <a:lnTo>
                  <a:pt x="3773006" y="0"/>
                </a:lnTo>
                <a:lnTo>
                  <a:pt x="3773006" y="1829908"/>
                </a:lnTo>
                <a:lnTo>
                  <a:pt x="0" y="1829908"/>
                </a:lnTo>
                <a:lnTo>
                  <a:pt x="0" y="0"/>
                </a:lnTo>
                <a:close/>
              </a:path>
            </a:pathLst>
          </a:custGeom>
          <a:blipFill>
            <a:blip r:embed="rId2"/>
            <a:stretch>
              <a:fillRect/>
            </a:stretch>
          </a:blipFill>
        </p:spPr>
        <p:txBody>
          <a:bodyPr/>
          <a:lstStyle/>
          <a:p>
            <a:endParaRPr lang="en-150"/>
          </a:p>
        </p:txBody>
      </p:sp>
      <p:sp>
        <p:nvSpPr>
          <p:cNvPr id="3" name="TextBox 3">
            <a:extLst>
              <a:ext uri="{FF2B5EF4-FFF2-40B4-BE49-F238E27FC236}">
                <a16:creationId xmlns:a16="http://schemas.microsoft.com/office/drawing/2014/main" id="{995317C1-EC4B-C2CC-2CCB-5633DA92A11F}"/>
              </a:ext>
            </a:extLst>
          </p:cNvPr>
          <p:cNvSpPr txBox="1"/>
          <p:nvPr/>
        </p:nvSpPr>
        <p:spPr>
          <a:xfrm>
            <a:off x="9139238" y="962025"/>
            <a:ext cx="9525" cy="669925"/>
          </a:xfrm>
          <a:prstGeom prst="rect">
            <a:avLst/>
          </a:prstGeom>
        </p:spPr>
        <p:txBody>
          <a:bodyPr lIns="0" tIns="0" rIns="0" bIns="0" rtlCol="0" anchor="t">
            <a:spAutoFit/>
          </a:bodyPr>
          <a:lstStyle/>
          <a:p>
            <a:pPr algn="ctr">
              <a:lnSpc>
                <a:spcPts val="5599"/>
              </a:lnSpc>
            </a:pPr>
            <a:endParaRPr/>
          </a:p>
        </p:txBody>
      </p:sp>
      <p:sp>
        <p:nvSpPr>
          <p:cNvPr id="4" name="TextBox 4">
            <a:extLst>
              <a:ext uri="{FF2B5EF4-FFF2-40B4-BE49-F238E27FC236}">
                <a16:creationId xmlns:a16="http://schemas.microsoft.com/office/drawing/2014/main" id="{AD44BD22-F9AD-B95E-F8C5-9F9C6F1AA980}"/>
              </a:ext>
            </a:extLst>
          </p:cNvPr>
          <p:cNvSpPr txBox="1"/>
          <p:nvPr/>
        </p:nvSpPr>
        <p:spPr>
          <a:xfrm>
            <a:off x="823827" y="413497"/>
            <a:ext cx="12306300" cy="655372"/>
          </a:xfrm>
          <a:prstGeom prst="rect">
            <a:avLst/>
          </a:prstGeom>
        </p:spPr>
        <p:txBody>
          <a:bodyPr wrap="square" lIns="0" tIns="0" rIns="0" bIns="0" rtlCol="0" anchor="t">
            <a:spAutoFit/>
          </a:bodyPr>
          <a:lstStyle/>
          <a:p>
            <a:pPr marL="449263" lvl="0" indent="-449263">
              <a:lnSpc>
                <a:spcPct val="150000"/>
              </a:lnSpc>
              <a:spcBef>
                <a:spcPts val="1800"/>
              </a:spcBef>
              <a:spcAft>
                <a:spcPts val="400"/>
              </a:spcAft>
            </a:pPr>
            <a:r>
              <a:rPr lang="uk-UA" sz="3200" b="1" dirty="0">
                <a:solidFill>
                  <a:srgbClr val="184174"/>
                </a:solidFill>
                <a:latin typeface="Montserrat Bold"/>
              </a:rPr>
              <a:t>9</a:t>
            </a:r>
            <a:r>
              <a:rPr lang="en-US" sz="3200" b="1" dirty="0">
                <a:solidFill>
                  <a:srgbClr val="184174"/>
                </a:solidFill>
                <a:latin typeface="Montserrat Bold"/>
              </a:rPr>
              <a:t>. </a:t>
            </a:r>
            <a:r>
              <a:rPr lang="en-US" sz="3200" b="1" dirty="0" err="1">
                <a:solidFill>
                  <a:srgbClr val="184174"/>
                </a:solidFill>
                <a:latin typeface="Montserrat Bold"/>
              </a:rPr>
              <a:t>Удосконалення</a:t>
            </a:r>
            <a:r>
              <a:rPr lang="en-US" sz="3200" b="1" dirty="0">
                <a:solidFill>
                  <a:srgbClr val="184174"/>
                </a:solidFill>
                <a:latin typeface="Montserrat Bold"/>
              </a:rPr>
              <a:t> </a:t>
            </a:r>
            <a:r>
              <a:rPr lang="en-US" sz="3200" b="1" dirty="0" err="1">
                <a:solidFill>
                  <a:srgbClr val="184174"/>
                </a:solidFill>
                <a:latin typeface="Montserrat Bold"/>
              </a:rPr>
              <a:t>норм</a:t>
            </a:r>
            <a:r>
              <a:rPr lang="en-US" sz="3200" b="1" dirty="0">
                <a:solidFill>
                  <a:srgbClr val="184174"/>
                </a:solidFill>
                <a:latin typeface="Montserrat Bold"/>
              </a:rPr>
              <a:t> </a:t>
            </a:r>
            <a:r>
              <a:rPr lang="en-US" sz="3200" b="1" dirty="0" err="1">
                <a:solidFill>
                  <a:srgbClr val="184174"/>
                </a:solidFill>
                <a:latin typeface="Montserrat Bold"/>
              </a:rPr>
              <a:t>про</a:t>
            </a:r>
            <a:r>
              <a:rPr lang="en-US" sz="3200" b="1" dirty="0">
                <a:solidFill>
                  <a:srgbClr val="184174"/>
                </a:solidFill>
                <a:latin typeface="Montserrat Bold"/>
              </a:rPr>
              <a:t> </a:t>
            </a:r>
            <a:r>
              <a:rPr lang="en-US" sz="3200" b="1" dirty="0" err="1">
                <a:solidFill>
                  <a:srgbClr val="184174"/>
                </a:solidFill>
                <a:latin typeface="Montserrat Bold"/>
              </a:rPr>
              <a:t>самовідвід</a:t>
            </a:r>
            <a:r>
              <a:rPr lang="en-US" sz="3200" b="1" dirty="0">
                <a:solidFill>
                  <a:srgbClr val="184174"/>
                </a:solidFill>
                <a:latin typeface="Montserrat Bold"/>
              </a:rPr>
              <a:t> </a:t>
            </a:r>
            <a:r>
              <a:rPr lang="en-US" sz="3200" b="1" dirty="0" err="1">
                <a:solidFill>
                  <a:srgbClr val="184174"/>
                </a:solidFill>
                <a:latin typeface="Montserrat Bold"/>
              </a:rPr>
              <a:t>суддів</a:t>
            </a:r>
            <a:endParaRPr lang="en-US" sz="3200" b="1" dirty="0">
              <a:solidFill>
                <a:srgbClr val="184174"/>
              </a:solidFill>
              <a:latin typeface="Montserrat Bold"/>
              <a:sym typeface="Montserrat Bold"/>
            </a:endParaRPr>
          </a:p>
        </p:txBody>
      </p:sp>
      <p:sp>
        <p:nvSpPr>
          <p:cNvPr id="5" name="TextBox 5">
            <a:extLst>
              <a:ext uri="{FF2B5EF4-FFF2-40B4-BE49-F238E27FC236}">
                <a16:creationId xmlns:a16="http://schemas.microsoft.com/office/drawing/2014/main" id="{EDCDD3F1-25C0-761D-A147-F05696985102}"/>
              </a:ext>
            </a:extLst>
          </p:cNvPr>
          <p:cNvSpPr txBox="1"/>
          <p:nvPr/>
        </p:nvSpPr>
        <p:spPr>
          <a:xfrm>
            <a:off x="671604" y="3224423"/>
            <a:ext cx="8063882" cy="8883522"/>
          </a:xfrm>
          <a:prstGeom prst="rect">
            <a:avLst/>
          </a:prstGeom>
        </p:spPr>
        <p:txBody>
          <a:bodyPr wrap="square" lIns="0" tIns="0" rIns="0" bIns="0" rtlCol="0" anchor="t">
            <a:spAutoFit/>
          </a:bodyPr>
          <a:lstStyle/>
          <a:p>
            <a:pPr marR="30480" algn="just">
              <a:lnSpc>
                <a:spcPct val="115000"/>
              </a:lnSpc>
              <a:spcAft>
                <a:spcPts val="800"/>
              </a:spcAft>
            </a:pPr>
            <a:r>
              <a:rPr lang="uk-UA" sz="2400" dirty="0">
                <a:solidFill>
                  <a:schemeClr val="tx2"/>
                </a:solidFill>
                <a:latin typeface="Garamond" panose="02020404030301010803" pitchFamily="18" charset="0"/>
              </a:rPr>
              <a:t>Відповідно до статті 15 Кодексу суддівської етики, суддя не повинен зловживати правом на самовідвід.</a:t>
            </a:r>
            <a:endParaRPr lang="en-150" sz="2400" dirty="0">
              <a:solidFill>
                <a:schemeClr val="tx2"/>
              </a:solidFill>
              <a:latin typeface="Garamond" panose="02020404030301010803" pitchFamily="18" charset="0"/>
            </a:endParaRPr>
          </a:p>
          <a:p>
            <a:pPr marR="30480" algn="just">
              <a:lnSpc>
                <a:spcPct val="115000"/>
              </a:lnSpc>
              <a:spcAft>
                <a:spcPts val="800"/>
              </a:spcAft>
              <a:tabLst>
                <a:tab pos="270510" algn="l"/>
              </a:tabLst>
            </a:pPr>
            <a:r>
              <a:rPr lang="uk-UA" sz="2400" dirty="0">
                <a:solidFill>
                  <a:schemeClr val="tx2"/>
                </a:solidFill>
                <a:latin typeface="Garamond" panose="02020404030301010803" pitchFamily="18" charset="0"/>
              </a:rPr>
              <a:t>За загальним правилом суддя має право заявити самовідвід. Поряд з цим суддя не може задовольнити заяву про самовідвід з тих самих підстав, з яких нею було відмовлено у задоволенні заяви сторони у справі про відвід судді з огляду на її необґрунтованість, оскільки такі підстави були розглянуті раніше та їм було надано відповідну оцінку (рішення Вищої ради правосуддя від 27.11.2020 №  3278/1дп/15-20).</a:t>
            </a:r>
            <a:endParaRPr lang="en-150" sz="2400" dirty="0">
              <a:solidFill>
                <a:schemeClr val="tx2"/>
              </a:solidFill>
              <a:latin typeface="Garamond" panose="02020404030301010803" pitchFamily="18" charset="0"/>
            </a:endParaRPr>
          </a:p>
          <a:p>
            <a:pPr marR="30480" algn="just">
              <a:lnSpc>
                <a:spcPct val="115000"/>
              </a:lnSpc>
              <a:spcAft>
                <a:spcPts val="800"/>
              </a:spcAft>
            </a:pPr>
            <a:r>
              <a:rPr lang="uk-UA" sz="2400" dirty="0">
                <a:solidFill>
                  <a:schemeClr val="tx2"/>
                </a:solidFill>
                <a:latin typeface="Garamond" panose="02020404030301010803" pitchFamily="18" charset="0"/>
              </a:rPr>
              <a:t>Рішення РСУ №75 від 4 листопада 2016 року встановлює процедуру дій при конфлікті інтересів: у разі виникнення конфлікту інтересів під час судових проваджень (рішення Ради суддів України від 12 травня 2016 року №36) суддя зобов’язаний розкрити інформацію про конфлікт інтересів. У випадку, якщо після розкриття інформації відвід не заявлений, конфлікт інтересів вважається врегульованим. </a:t>
            </a:r>
            <a:endParaRPr lang="en-150" sz="2400" dirty="0">
              <a:solidFill>
                <a:schemeClr val="tx2"/>
              </a:solidFill>
              <a:latin typeface="Garamond" panose="02020404030301010803" pitchFamily="18" charset="0"/>
            </a:endParaRPr>
          </a:p>
          <a:p>
            <a:pPr marR="30480" algn="just">
              <a:lnSpc>
                <a:spcPct val="115000"/>
              </a:lnSpc>
              <a:spcAft>
                <a:spcPts val="800"/>
              </a:spcAft>
              <a:tabLst>
                <a:tab pos="1507490" algn="l"/>
              </a:tabLst>
            </a:pPr>
            <a:endParaRPr lang="en-150" sz="2400" dirty="0">
              <a:solidFill>
                <a:schemeClr val="tx2"/>
              </a:solidFill>
              <a:latin typeface="Garamond" panose="02020404030301010803" pitchFamily="18" charset="0"/>
            </a:endParaRPr>
          </a:p>
          <a:p>
            <a:pPr marL="237489" lvl="1" algn="l">
              <a:lnSpc>
                <a:spcPts val="3079"/>
              </a:lnSpc>
            </a:pPr>
            <a:endParaRPr lang="en-US" sz="2199" dirty="0">
              <a:solidFill>
                <a:srgbClr val="000000"/>
              </a:solidFill>
              <a:latin typeface="Montserrat"/>
              <a:ea typeface="Montserrat"/>
              <a:cs typeface="Montserrat"/>
              <a:sym typeface="Montserrat"/>
            </a:endParaRPr>
          </a:p>
          <a:p>
            <a:pPr algn="ctr">
              <a:lnSpc>
                <a:spcPts val="3499"/>
              </a:lnSpc>
              <a:spcBef>
                <a:spcPct val="0"/>
              </a:spcBef>
            </a:pPr>
            <a:endParaRPr lang="en-US" sz="2199" dirty="0">
              <a:solidFill>
                <a:srgbClr val="000000"/>
              </a:solidFill>
              <a:latin typeface="Montserrat"/>
              <a:ea typeface="Montserrat"/>
              <a:cs typeface="Montserrat"/>
              <a:sym typeface="Montserrat"/>
            </a:endParaRPr>
          </a:p>
          <a:p>
            <a:pPr algn="l">
              <a:lnSpc>
                <a:spcPts val="3499"/>
              </a:lnSpc>
              <a:spcBef>
                <a:spcPct val="0"/>
              </a:spcBef>
            </a:pPr>
            <a:endParaRPr lang="en-US" sz="2199" dirty="0">
              <a:solidFill>
                <a:srgbClr val="000000"/>
              </a:solidFill>
              <a:latin typeface="Montserrat"/>
              <a:ea typeface="Montserrat"/>
              <a:cs typeface="Montserrat"/>
              <a:sym typeface="Montserrat"/>
            </a:endParaRPr>
          </a:p>
        </p:txBody>
      </p:sp>
      <p:sp>
        <p:nvSpPr>
          <p:cNvPr id="6" name="TextBox 5">
            <a:extLst>
              <a:ext uri="{FF2B5EF4-FFF2-40B4-BE49-F238E27FC236}">
                <a16:creationId xmlns:a16="http://schemas.microsoft.com/office/drawing/2014/main" id="{1DAF4934-F355-9526-A612-21F02008E63F}"/>
              </a:ext>
            </a:extLst>
          </p:cNvPr>
          <p:cNvSpPr txBox="1"/>
          <p:nvPr/>
        </p:nvSpPr>
        <p:spPr>
          <a:xfrm>
            <a:off x="9552515" y="3227546"/>
            <a:ext cx="7867558" cy="8369471"/>
          </a:xfrm>
          <a:prstGeom prst="rect">
            <a:avLst/>
          </a:prstGeom>
          <a:noFill/>
        </p:spPr>
        <p:txBody>
          <a:bodyPr wrap="square">
            <a:spAutoFit/>
          </a:bodyPr>
          <a:lstStyle>
            <a:defPPr>
              <a:defRPr lang="en-US"/>
            </a:defPPr>
            <a:lvl1pPr>
              <a:defRPr kern="100">
                <a:effectLst/>
                <a:latin typeface="Arial" panose="020B0604020202020204" pitchFamily="34" charset="0"/>
                <a:ea typeface="Aptos" panose="020B0004020202020204" pitchFamily="34" charset="0"/>
                <a:cs typeface="Vrinda" panose="020B0502040204020203" pitchFamily="34" charset="0"/>
              </a:defRPr>
            </a:lvl1pPr>
          </a:lstStyle>
          <a:p>
            <a:pPr marR="30480" algn="just">
              <a:lnSpc>
                <a:spcPct val="115000"/>
              </a:lnSpc>
              <a:spcAft>
                <a:spcPts val="800"/>
              </a:spcAft>
            </a:pPr>
            <a:r>
              <a:rPr lang="uk-UA" sz="2400" b="1" kern="1200" dirty="0">
                <a:solidFill>
                  <a:schemeClr val="tx2"/>
                </a:solidFill>
                <a:latin typeface="Garamond" panose="02020404030301010803" pitchFamily="18" charset="0"/>
                <a:ea typeface="+mn-ea"/>
                <a:cs typeface="+mn-cs"/>
              </a:rPr>
              <a:t>Встановити, що самовідвід не допускається на підставах, які вже були визнані необґрунтованими під час розгляду заяви сторони про відвід судді.</a:t>
            </a:r>
            <a:endParaRPr lang="en-150" sz="2400" b="1" kern="1200" dirty="0">
              <a:solidFill>
                <a:schemeClr val="tx2"/>
              </a:solidFill>
              <a:latin typeface="Garamond" panose="02020404030301010803" pitchFamily="18" charset="0"/>
              <a:ea typeface="+mn-ea"/>
              <a:cs typeface="+mn-cs"/>
            </a:endParaRPr>
          </a:p>
          <a:p>
            <a:pPr marR="30480" algn="just">
              <a:lnSpc>
                <a:spcPct val="115000"/>
              </a:lnSpc>
              <a:spcAft>
                <a:spcPts val="800"/>
              </a:spcAft>
            </a:pPr>
            <a:r>
              <a:rPr lang="uk-UA" sz="2400" b="1" kern="1200" dirty="0">
                <a:solidFill>
                  <a:schemeClr val="tx2"/>
                </a:solidFill>
                <a:latin typeface="Garamond" panose="02020404030301010803" pitchFamily="18" charset="0"/>
                <a:ea typeface="+mn-ea"/>
                <a:cs typeface="+mn-cs"/>
              </a:rPr>
              <a:t>Самовідвід може бути заявлений не пізніше початку підготовчого засідання або першого судового засідання (у разі спрощеного позовного провадження). Після спливу вказаного строку заявляти самовідвід дозволяється лише у виняткових випадках, коли про підставу самовідводу заявнику не могло бути відомо до спливу вказаного строку.</a:t>
            </a:r>
            <a:endParaRPr lang="en-150" sz="2400" b="1" kern="1200" dirty="0">
              <a:solidFill>
                <a:schemeClr val="tx2"/>
              </a:solidFill>
              <a:latin typeface="Garamond" panose="02020404030301010803" pitchFamily="18" charset="0"/>
              <a:ea typeface="+mn-ea"/>
              <a:cs typeface="+mn-cs"/>
            </a:endParaRPr>
          </a:p>
          <a:p>
            <a:pPr marR="30480" algn="just">
              <a:lnSpc>
                <a:spcPct val="115000"/>
              </a:lnSpc>
              <a:spcAft>
                <a:spcPts val="800"/>
              </a:spcAft>
            </a:pPr>
            <a:r>
              <a:rPr lang="uk-UA" sz="2400" b="1" kern="1200" dirty="0">
                <a:solidFill>
                  <a:schemeClr val="tx2"/>
                </a:solidFill>
                <a:latin typeface="Garamond" panose="02020404030301010803" pitchFamily="18" charset="0"/>
                <a:ea typeface="+mn-ea"/>
                <a:cs typeface="+mn-cs"/>
              </a:rPr>
              <a:t>У випадку встановлення суддею підстави для самовідводу «інші обставини, які викликають сумнів у неупередженості або об’єктивності судді» після вказаного строку, суддя повинен розкрити ці підстави учасникам справи. Якщо після цього відвід не заявлено, самовідвід судді не підлягає задоволенню.</a:t>
            </a:r>
            <a:endParaRPr lang="en-150" sz="2400" b="1" kern="1200" dirty="0">
              <a:solidFill>
                <a:schemeClr val="tx2"/>
              </a:solidFill>
              <a:latin typeface="Garamond" panose="02020404030301010803" pitchFamily="18" charset="0"/>
              <a:ea typeface="+mn-ea"/>
              <a:cs typeface="+mn-cs"/>
            </a:endParaRPr>
          </a:p>
          <a:p>
            <a:pPr marR="30480" algn="just">
              <a:lnSpc>
                <a:spcPct val="115000"/>
              </a:lnSpc>
              <a:spcAft>
                <a:spcPts val="800"/>
              </a:spcAft>
            </a:pPr>
            <a:r>
              <a:rPr lang="uk-UA" sz="2400" b="1" kern="1200" dirty="0">
                <a:solidFill>
                  <a:schemeClr val="tx2"/>
                </a:solidFill>
                <a:latin typeface="Garamond" panose="02020404030301010803" pitchFamily="18" charset="0"/>
                <a:ea typeface="+mn-ea"/>
                <a:cs typeface="+mn-cs"/>
              </a:rPr>
              <a:t> </a:t>
            </a:r>
            <a:endParaRPr lang="en-150" sz="2400" b="1" kern="1200" dirty="0">
              <a:solidFill>
                <a:schemeClr val="tx2"/>
              </a:solidFill>
              <a:latin typeface="Garamond" panose="02020404030301010803" pitchFamily="18" charset="0"/>
              <a:ea typeface="+mn-ea"/>
              <a:cs typeface="+mn-cs"/>
            </a:endParaRPr>
          </a:p>
          <a:p>
            <a:endParaRPr lang="en-US" sz="2400" kern="1200" dirty="0">
              <a:solidFill>
                <a:schemeClr val="tx2"/>
              </a:solidFill>
              <a:latin typeface="Garamond" panose="02020404030301010803" pitchFamily="18" charset="0"/>
              <a:cs typeface="+mn-cs"/>
              <a:sym typeface="Montserrat"/>
            </a:endParaRPr>
          </a:p>
          <a:p>
            <a:endParaRPr lang="en-US" dirty="0">
              <a:sym typeface="Montserrat"/>
            </a:endParaRPr>
          </a:p>
        </p:txBody>
      </p:sp>
      <p:sp>
        <p:nvSpPr>
          <p:cNvPr id="8" name="TextBox 7">
            <a:extLst>
              <a:ext uri="{FF2B5EF4-FFF2-40B4-BE49-F238E27FC236}">
                <a16:creationId xmlns:a16="http://schemas.microsoft.com/office/drawing/2014/main" id="{D3D62A1B-51B6-5EF2-AA1B-D927A44DD0DC}"/>
              </a:ext>
            </a:extLst>
          </p:cNvPr>
          <p:cNvSpPr txBox="1"/>
          <p:nvPr/>
        </p:nvSpPr>
        <p:spPr>
          <a:xfrm>
            <a:off x="9525000" y="4960648"/>
            <a:ext cx="9144000" cy="369332"/>
          </a:xfrm>
          <a:prstGeom prst="rect">
            <a:avLst/>
          </a:prstGeom>
          <a:noFill/>
        </p:spPr>
        <p:txBody>
          <a:bodyPr wrap="square">
            <a:spAutoFit/>
          </a:bodyPr>
          <a:lstStyle/>
          <a:p>
            <a:r>
              <a:rPr lang="uk-UA" sz="1800" kern="100" dirty="0">
                <a:effectLst/>
                <a:latin typeface="Arial" panose="020B0604020202020204" pitchFamily="34" charset="0"/>
                <a:ea typeface="Aptos" panose="020B0004020202020204" pitchFamily="34" charset="0"/>
                <a:cs typeface="Vrinda" panose="020B0502040204020203" pitchFamily="34" charset="0"/>
              </a:rPr>
              <a:t> </a:t>
            </a:r>
            <a:endParaRPr lang="en-150" dirty="0"/>
          </a:p>
        </p:txBody>
      </p:sp>
    </p:spTree>
    <p:extLst>
      <p:ext uri="{BB962C8B-B14F-4D97-AF65-F5344CB8AC3E}">
        <p14:creationId xmlns:p14="http://schemas.microsoft.com/office/powerpoint/2010/main" val="3967180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F42BA-01FC-6FFC-11D8-C0F70839C57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A6941BD-91E2-34E7-E2EA-F4679382B614}"/>
              </a:ext>
            </a:extLst>
          </p:cNvPr>
          <p:cNvSpPr/>
          <p:nvPr/>
        </p:nvSpPr>
        <p:spPr>
          <a:xfrm>
            <a:off x="13486294" y="415371"/>
            <a:ext cx="3773006" cy="1829908"/>
          </a:xfrm>
          <a:custGeom>
            <a:avLst/>
            <a:gdLst/>
            <a:ahLst/>
            <a:cxnLst/>
            <a:rect l="l" t="t" r="r" b="b"/>
            <a:pathLst>
              <a:path w="3773006" h="1829908">
                <a:moveTo>
                  <a:pt x="0" y="0"/>
                </a:moveTo>
                <a:lnTo>
                  <a:pt x="3773006" y="0"/>
                </a:lnTo>
                <a:lnTo>
                  <a:pt x="3773006" y="1829908"/>
                </a:lnTo>
                <a:lnTo>
                  <a:pt x="0" y="1829908"/>
                </a:lnTo>
                <a:lnTo>
                  <a:pt x="0" y="0"/>
                </a:lnTo>
                <a:close/>
              </a:path>
            </a:pathLst>
          </a:custGeom>
          <a:blipFill>
            <a:blip r:embed="rId3"/>
            <a:stretch>
              <a:fillRect/>
            </a:stretch>
          </a:blipFill>
        </p:spPr>
        <p:txBody>
          <a:bodyPr/>
          <a:lstStyle/>
          <a:p>
            <a:endParaRPr lang="en-150"/>
          </a:p>
        </p:txBody>
      </p:sp>
      <p:sp>
        <p:nvSpPr>
          <p:cNvPr id="3" name="TextBox 3">
            <a:extLst>
              <a:ext uri="{FF2B5EF4-FFF2-40B4-BE49-F238E27FC236}">
                <a16:creationId xmlns:a16="http://schemas.microsoft.com/office/drawing/2014/main" id="{FDFA387E-8F56-16B5-8531-CA5E4FACFA60}"/>
              </a:ext>
            </a:extLst>
          </p:cNvPr>
          <p:cNvSpPr txBox="1"/>
          <p:nvPr/>
        </p:nvSpPr>
        <p:spPr>
          <a:xfrm>
            <a:off x="9139238" y="962025"/>
            <a:ext cx="9525" cy="669925"/>
          </a:xfrm>
          <a:prstGeom prst="rect">
            <a:avLst/>
          </a:prstGeom>
        </p:spPr>
        <p:txBody>
          <a:bodyPr lIns="0" tIns="0" rIns="0" bIns="0" rtlCol="0" anchor="t">
            <a:spAutoFit/>
          </a:bodyPr>
          <a:lstStyle/>
          <a:p>
            <a:pPr algn="ctr">
              <a:lnSpc>
                <a:spcPts val="5599"/>
              </a:lnSpc>
            </a:pPr>
            <a:endParaRPr/>
          </a:p>
        </p:txBody>
      </p:sp>
      <p:sp>
        <p:nvSpPr>
          <p:cNvPr id="4" name="TextBox 4">
            <a:extLst>
              <a:ext uri="{FF2B5EF4-FFF2-40B4-BE49-F238E27FC236}">
                <a16:creationId xmlns:a16="http://schemas.microsoft.com/office/drawing/2014/main" id="{8171B2A0-4CFC-5849-C7A3-E8D984DF419E}"/>
              </a:ext>
            </a:extLst>
          </p:cNvPr>
          <p:cNvSpPr txBox="1"/>
          <p:nvPr/>
        </p:nvSpPr>
        <p:spPr>
          <a:xfrm>
            <a:off x="823827" y="413497"/>
            <a:ext cx="12306300" cy="1394036"/>
          </a:xfrm>
          <a:prstGeom prst="rect">
            <a:avLst/>
          </a:prstGeom>
        </p:spPr>
        <p:txBody>
          <a:bodyPr wrap="square" lIns="0" tIns="0" rIns="0" bIns="0" rtlCol="0" anchor="t">
            <a:spAutoFit/>
          </a:bodyPr>
          <a:lstStyle/>
          <a:p>
            <a:pPr marL="449263" lvl="0" indent="-449263">
              <a:lnSpc>
                <a:spcPct val="150000"/>
              </a:lnSpc>
              <a:spcBef>
                <a:spcPts val="1800"/>
              </a:spcBef>
              <a:spcAft>
                <a:spcPts val="400"/>
              </a:spcAft>
            </a:pPr>
            <a:r>
              <a:rPr lang="uk-UA" sz="3200" b="1" dirty="0">
                <a:solidFill>
                  <a:srgbClr val="184174"/>
                </a:solidFill>
                <a:latin typeface="Montserrat Bold"/>
              </a:rPr>
              <a:t>10</a:t>
            </a:r>
            <a:r>
              <a:rPr lang="en-US" sz="3200" b="1" dirty="0">
                <a:solidFill>
                  <a:srgbClr val="184174"/>
                </a:solidFill>
                <a:latin typeface="Montserrat Bold"/>
              </a:rPr>
              <a:t>. </a:t>
            </a:r>
            <a:r>
              <a:rPr lang="en-US" sz="3200" b="1" dirty="0" err="1">
                <a:solidFill>
                  <a:srgbClr val="184174"/>
                </a:solidFill>
                <a:latin typeface="Montserrat Bold"/>
              </a:rPr>
              <a:t>Уточнення</a:t>
            </a:r>
            <a:r>
              <a:rPr lang="en-US" sz="3200" b="1" dirty="0">
                <a:solidFill>
                  <a:srgbClr val="184174"/>
                </a:solidFill>
                <a:latin typeface="Montserrat Bold"/>
              </a:rPr>
              <a:t> </a:t>
            </a:r>
            <a:r>
              <a:rPr lang="en-US" sz="3200" b="1" dirty="0" err="1">
                <a:solidFill>
                  <a:srgbClr val="184174"/>
                </a:solidFill>
                <a:latin typeface="Montserrat Bold"/>
              </a:rPr>
              <a:t>норм</a:t>
            </a:r>
            <a:r>
              <a:rPr lang="en-US" sz="3200" b="1" dirty="0">
                <a:solidFill>
                  <a:srgbClr val="184174"/>
                </a:solidFill>
                <a:latin typeface="Montserrat Bold"/>
              </a:rPr>
              <a:t> </a:t>
            </a:r>
            <a:r>
              <a:rPr lang="en-US" sz="3200" b="1" dirty="0" err="1">
                <a:solidFill>
                  <a:srgbClr val="184174"/>
                </a:solidFill>
                <a:latin typeface="Montserrat Bold"/>
              </a:rPr>
              <a:t>щодо</a:t>
            </a:r>
            <a:r>
              <a:rPr lang="en-US" sz="3200" b="1" dirty="0">
                <a:solidFill>
                  <a:srgbClr val="184174"/>
                </a:solidFill>
                <a:latin typeface="Montserrat Bold"/>
              </a:rPr>
              <a:t> </a:t>
            </a:r>
            <a:r>
              <a:rPr lang="en-US" sz="3200" b="1" dirty="0" err="1">
                <a:solidFill>
                  <a:srgbClr val="184174"/>
                </a:solidFill>
                <a:latin typeface="Montserrat Bold"/>
              </a:rPr>
              <a:t>моменту</a:t>
            </a:r>
            <a:r>
              <a:rPr lang="en-US" sz="3200" b="1" dirty="0">
                <a:solidFill>
                  <a:srgbClr val="184174"/>
                </a:solidFill>
                <a:latin typeface="Montserrat Bold"/>
              </a:rPr>
              <a:t> </a:t>
            </a:r>
            <a:r>
              <a:rPr lang="en-US" sz="3200" b="1" dirty="0" err="1">
                <a:solidFill>
                  <a:srgbClr val="184174"/>
                </a:solidFill>
                <a:latin typeface="Montserrat Bold"/>
              </a:rPr>
              <a:t>набрання</a:t>
            </a:r>
            <a:r>
              <a:rPr lang="en-US" sz="3200" b="1" dirty="0">
                <a:solidFill>
                  <a:srgbClr val="184174"/>
                </a:solidFill>
                <a:latin typeface="Montserrat Bold"/>
              </a:rPr>
              <a:t> </a:t>
            </a:r>
            <a:r>
              <a:rPr lang="en-US" sz="3200" b="1" dirty="0" err="1">
                <a:solidFill>
                  <a:srgbClr val="184174"/>
                </a:solidFill>
                <a:latin typeface="Montserrat Bold"/>
              </a:rPr>
              <a:t>ухвалами</a:t>
            </a:r>
            <a:r>
              <a:rPr lang="en-US" sz="3200" b="1" dirty="0">
                <a:solidFill>
                  <a:srgbClr val="184174"/>
                </a:solidFill>
                <a:latin typeface="Montserrat Bold"/>
              </a:rPr>
              <a:t> з </a:t>
            </a:r>
            <a:r>
              <a:rPr lang="en-US" sz="3200" b="1" dirty="0" err="1">
                <a:solidFill>
                  <a:srgbClr val="184174"/>
                </a:solidFill>
                <a:latin typeface="Montserrat Bold"/>
              </a:rPr>
              <a:t>питань</a:t>
            </a:r>
            <a:r>
              <a:rPr lang="en-US" sz="3200" b="1" dirty="0">
                <a:solidFill>
                  <a:srgbClr val="184174"/>
                </a:solidFill>
                <a:latin typeface="Montserrat Bold"/>
              </a:rPr>
              <a:t> </a:t>
            </a:r>
            <a:r>
              <a:rPr lang="en-US" sz="3200" b="1" dirty="0" err="1">
                <a:solidFill>
                  <a:srgbClr val="184174"/>
                </a:solidFill>
                <a:latin typeface="Montserrat Bold"/>
              </a:rPr>
              <a:t>забезпечення</a:t>
            </a:r>
            <a:r>
              <a:rPr lang="en-US" sz="3200" b="1" dirty="0">
                <a:solidFill>
                  <a:srgbClr val="184174"/>
                </a:solidFill>
                <a:latin typeface="Montserrat Bold"/>
              </a:rPr>
              <a:t> </a:t>
            </a:r>
            <a:r>
              <a:rPr lang="en-US" sz="3200" b="1" dirty="0" err="1">
                <a:solidFill>
                  <a:srgbClr val="184174"/>
                </a:solidFill>
                <a:latin typeface="Montserrat Bold"/>
              </a:rPr>
              <a:t>законної</a:t>
            </a:r>
            <a:r>
              <a:rPr lang="en-US" sz="3200" b="1" dirty="0">
                <a:solidFill>
                  <a:srgbClr val="184174"/>
                </a:solidFill>
                <a:latin typeface="Montserrat Bold"/>
              </a:rPr>
              <a:t> </a:t>
            </a:r>
            <a:r>
              <a:rPr lang="en-US" sz="3200" b="1" dirty="0" err="1">
                <a:solidFill>
                  <a:srgbClr val="184174"/>
                </a:solidFill>
                <a:latin typeface="Montserrat Bold"/>
              </a:rPr>
              <a:t>сили</a:t>
            </a:r>
            <a:endParaRPr lang="en-US" sz="3200" b="1" dirty="0">
              <a:solidFill>
                <a:srgbClr val="184174"/>
              </a:solidFill>
              <a:latin typeface="Montserrat Bold"/>
              <a:sym typeface="Montserrat Bold"/>
            </a:endParaRPr>
          </a:p>
        </p:txBody>
      </p:sp>
      <p:sp>
        <p:nvSpPr>
          <p:cNvPr id="5" name="TextBox 5">
            <a:extLst>
              <a:ext uri="{FF2B5EF4-FFF2-40B4-BE49-F238E27FC236}">
                <a16:creationId xmlns:a16="http://schemas.microsoft.com/office/drawing/2014/main" id="{C7DC6B14-8A41-FBD8-5539-5D05D48E76BA}"/>
              </a:ext>
            </a:extLst>
          </p:cNvPr>
          <p:cNvSpPr txBox="1"/>
          <p:nvPr/>
        </p:nvSpPr>
        <p:spPr>
          <a:xfrm>
            <a:off x="671604" y="3224423"/>
            <a:ext cx="8063882" cy="8458790"/>
          </a:xfrm>
          <a:prstGeom prst="rect">
            <a:avLst/>
          </a:prstGeom>
        </p:spPr>
        <p:txBody>
          <a:bodyPr wrap="square" lIns="0" tIns="0" rIns="0" bIns="0" rtlCol="0" anchor="t">
            <a:spAutoFit/>
          </a:bodyPr>
          <a:lstStyle/>
          <a:p>
            <a:pPr marR="30480" algn="just">
              <a:lnSpc>
                <a:spcPct val="115000"/>
              </a:lnSpc>
              <a:spcAft>
                <a:spcPts val="800"/>
              </a:spcAft>
            </a:pPr>
            <a:r>
              <a:rPr lang="uk-UA" sz="2400" dirty="0">
                <a:solidFill>
                  <a:schemeClr val="tx2"/>
                </a:solidFill>
                <a:latin typeface="Garamond" panose="02020404030301010803" pitchFamily="18" charset="0"/>
              </a:rPr>
              <a:t>Оскарження ухвали про скасування забезпечення позову або про заміну одного виду забезпечення іншим зупиняє виконання цієї ухвали (ч. 9 ст. 140 ГПК, ч. 12 ст. 153 ЦПК, ч. 9 ст. 154 КАС).</a:t>
            </a:r>
            <a:endParaRPr lang="en-150" sz="2400" dirty="0">
              <a:solidFill>
                <a:schemeClr val="tx2"/>
              </a:solidFill>
              <a:latin typeface="Garamond" panose="02020404030301010803" pitchFamily="18" charset="0"/>
            </a:endParaRPr>
          </a:p>
          <a:p>
            <a:pPr marR="30480" algn="just">
              <a:lnSpc>
                <a:spcPct val="115000"/>
              </a:lnSpc>
              <a:spcAft>
                <a:spcPts val="800"/>
              </a:spcAft>
              <a:tabLst>
                <a:tab pos="270510" algn="l"/>
              </a:tabLst>
            </a:pPr>
            <a:r>
              <a:rPr lang="uk-UA" sz="2400" dirty="0">
                <a:solidFill>
                  <a:schemeClr val="tx2"/>
                </a:solidFill>
                <a:latin typeface="Garamond" panose="02020404030301010803" pitchFamily="18" charset="0"/>
              </a:rPr>
              <a:t>При цьому за загальним правилом Ухвала набирає законної сили негайно після її оголошення, якщо інше не передбачено Кодексом. Для ухвал про скасування забезпечення позову або про заміну одного виду забезпечення іншим спеціальних строків набрання чинності не передбачено. </a:t>
            </a:r>
            <a:endParaRPr lang="en-150" sz="2400" dirty="0">
              <a:solidFill>
                <a:schemeClr val="tx2"/>
              </a:solidFill>
              <a:latin typeface="Garamond" panose="02020404030301010803" pitchFamily="18" charset="0"/>
            </a:endParaRPr>
          </a:p>
          <a:p>
            <a:pPr marR="30480" algn="just">
              <a:lnSpc>
                <a:spcPct val="115000"/>
              </a:lnSpc>
              <a:spcAft>
                <a:spcPts val="800"/>
              </a:spcAft>
              <a:tabLst>
                <a:tab pos="270510" algn="l"/>
              </a:tabLst>
            </a:pPr>
            <a:r>
              <a:rPr lang="uk-UA" sz="2400" dirty="0">
                <a:solidFill>
                  <a:schemeClr val="tx2"/>
                </a:solidFill>
                <a:latin typeface="Garamond" panose="02020404030301010803" pitchFamily="18" charset="0"/>
              </a:rPr>
              <a:t>Практична реалізація вказаних норм демонструє, що існують різні підходи щодо питання, в який момент може бути виконана ухвала про скасування забезпечення: з моменту її прийняття (оскільки набрала законної сили) чи після завершення строку на оскарження (оскільки оскарження зупиняє її дію).</a:t>
            </a:r>
            <a:endParaRPr lang="en-150" sz="2400" dirty="0">
              <a:solidFill>
                <a:schemeClr val="tx2"/>
              </a:solidFill>
              <a:latin typeface="Garamond" panose="02020404030301010803" pitchFamily="18" charset="0"/>
            </a:endParaRPr>
          </a:p>
          <a:p>
            <a:pPr marR="30480" algn="just">
              <a:lnSpc>
                <a:spcPct val="115000"/>
              </a:lnSpc>
              <a:spcAft>
                <a:spcPts val="800"/>
              </a:spcAft>
              <a:tabLst>
                <a:tab pos="1507490" algn="l"/>
              </a:tabLst>
            </a:pPr>
            <a:endParaRPr lang="en-150" sz="2400" dirty="0">
              <a:solidFill>
                <a:schemeClr val="tx2"/>
              </a:solidFill>
              <a:latin typeface="Garamond" panose="02020404030301010803" pitchFamily="18" charset="0"/>
            </a:endParaRPr>
          </a:p>
          <a:p>
            <a:pPr marL="237489" lvl="1" algn="l">
              <a:lnSpc>
                <a:spcPts val="3079"/>
              </a:lnSpc>
            </a:pPr>
            <a:endParaRPr lang="en-US" sz="2199" dirty="0">
              <a:solidFill>
                <a:srgbClr val="000000"/>
              </a:solidFill>
              <a:latin typeface="Montserrat"/>
              <a:ea typeface="Montserrat"/>
              <a:cs typeface="Montserrat"/>
              <a:sym typeface="Montserrat"/>
            </a:endParaRPr>
          </a:p>
          <a:p>
            <a:pPr algn="ctr">
              <a:lnSpc>
                <a:spcPts val="3499"/>
              </a:lnSpc>
              <a:spcBef>
                <a:spcPct val="0"/>
              </a:spcBef>
            </a:pPr>
            <a:endParaRPr lang="en-US" sz="2199" dirty="0">
              <a:solidFill>
                <a:srgbClr val="000000"/>
              </a:solidFill>
              <a:latin typeface="Montserrat"/>
              <a:ea typeface="Montserrat"/>
              <a:cs typeface="Montserrat"/>
              <a:sym typeface="Montserrat"/>
            </a:endParaRPr>
          </a:p>
          <a:p>
            <a:pPr algn="l">
              <a:lnSpc>
                <a:spcPts val="3499"/>
              </a:lnSpc>
              <a:spcBef>
                <a:spcPct val="0"/>
              </a:spcBef>
            </a:pPr>
            <a:endParaRPr lang="en-US" sz="2199" dirty="0">
              <a:solidFill>
                <a:srgbClr val="000000"/>
              </a:solidFill>
              <a:latin typeface="Montserrat"/>
              <a:ea typeface="Montserrat"/>
              <a:cs typeface="Montserrat"/>
              <a:sym typeface="Montserrat"/>
            </a:endParaRPr>
          </a:p>
        </p:txBody>
      </p:sp>
      <p:sp>
        <p:nvSpPr>
          <p:cNvPr id="6" name="TextBox 5">
            <a:extLst>
              <a:ext uri="{FF2B5EF4-FFF2-40B4-BE49-F238E27FC236}">
                <a16:creationId xmlns:a16="http://schemas.microsoft.com/office/drawing/2014/main" id="{4DA20EC0-41DE-CAF1-BE75-9F9846380DA8}"/>
              </a:ext>
            </a:extLst>
          </p:cNvPr>
          <p:cNvSpPr txBox="1"/>
          <p:nvPr/>
        </p:nvSpPr>
        <p:spPr>
          <a:xfrm>
            <a:off x="9552515" y="3227546"/>
            <a:ext cx="7867558" cy="3916970"/>
          </a:xfrm>
          <a:prstGeom prst="rect">
            <a:avLst/>
          </a:prstGeom>
          <a:noFill/>
        </p:spPr>
        <p:txBody>
          <a:bodyPr wrap="square">
            <a:spAutoFit/>
          </a:bodyPr>
          <a:lstStyle>
            <a:defPPr>
              <a:defRPr lang="en-US"/>
            </a:defPPr>
            <a:lvl1pPr>
              <a:defRPr kern="100">
                <a:effectLst/>
                <a:latin typeface="Arial" panose="020B0604020202020204" pitchFamily="34" charset="0"/>
                <a:ea typeface="Aptos" panose="020B0004020202020204" pitchFamily="34" charset="0"/>
                <a:cs typeface="Vrinda" panose="020B0502040204020203" pitchFamily="34" charset="0"/>
              </a:defRPr>
            </a:lvl1pPr>
          </a:lstStyle>
          <a:p>
            <a:pPr marR="30480" algn="just">
              <a:lnSpc>
                <a:spcPct val="115000"/>
              </a:lnSpc>
              <a:spcAft>
                <a:spcPts val="800"/>
              </a:spcAft>
              <a:tabLst>
                <a:tab pos="270510" algn="l"/>
              </a:tabLst>
            </a:pPr>
            <a:r>
              <a:rPr lang="uk-UA" sz="2400" b="1" kern="1200" dirty="0">
                <a:solidFill>
                  <a:schemeClr val="tx2"/>
                </a:solidFill>
                <a:latin typeface="Garamond" panose="02020404030301010803" pitchFamily="18" charset="0"/>
                <a:ea typeface="+mn-ea"/>
                <a:cs typeface="+mn-cs"/>
              </a:rPr>
              <a:t>Закріпити, що ухвали про скасування забезпечення позову або про заміну одного виду забезпечення іншим набирають законної сили після закінчення строку апеляційного оскарження, а у разі їх апеляційного оскарження - з моменту проголошення судового рішення суду апеляційної інстанції.</a:t>
            </a:r>
            <a:endParaRPr lang="en-150" sz="2400" b="1" kern="1200" dirty="0">
              <a:solidFill>
                <a:schemeClr val="tx2"/>
              </a:solidFill>
              <a:latin typeface="Garamond" panose="02020404030301010803" pitchFamily="18" charset="0"/>
              <a:ea typeface="+mn-ea"/>
              <a:cs typeface="+mn-cs"/>
            </a:endParaRPr>
          </a:p>
          <a:p>
            <a:pPr marR="30480" algn="just">
              <a:lnSpc>
                <a:spcPct val="115000"/>
              </a:lnSpc>
              <a:spcAft>
                <a:spcPts val="800"/>
              </a:spcAft>
            </a:pPr>
            <a:r>
              <a:rPr lang="uk-UA" sz="2400" b="1" kern="1200" dirty="0">
                <a:solidFill>
                  <a:schemeClr val="tx2"/>
                </a:solidFill>
                <a:latin typeface="Garamond" panose="02020404030301010803" pitchFamily="18" charset="0"/>
                <a:ea typeface="+mn-ea"/>
                <a:cs typeface="+mn-cs"/>
              </a:rPr>
              <a:t> </a:t>
            </a:r>
            <a:endParaRPr lang="en-150" sz="2400" b="1" kern="1200" dirty="0">
              <a:solidFill>
                <a:schemeClr val="tx2"/>
              </a:solidFill>
              <a:latin typeface="Garamond" panose="02020404030301010803" pitchFamily="18" charset="0"/>
              <a:ea typeface="+mn-ea"/>
              <a:cs typeface="+mn-cs"/>
            </a:endParaRPr>
          </a:p>
          <a:p>
            <a:endParaRPr lang="en-US" sz="2400" kern="1200" dirty="0">
              <a:solidFill>
                <a:schemeClr val="tx2"/>
              </a:solidFill>
              <a:latin typeface="Garamond" panose="02020404030301010803" pitchFamily="18" charset="0"/>
              <a:cs typeface="+mn-cs"/>
              <a:sym typeface="Montserrat"/>
            </a:endParaRPr>
          </a:p>
          <a:p>
            <a:endParaRPr lang="en-US" dirty="0">
              <a:sym typeface="Montserrat"/>
            </a:endParaRPr>
          </a:p>
        </p:txBody>
      </p:sp>
      <p:sp>
        <p:nvSpPr>
          <p:cNvPr id="8" name="TextBox 7">
            <a:extLst>
              <a:ext uri="{FF2B5EF4-FFF2-40B4-BE49-F238E27FC236}">
                <a16:creationId xmlns:a16="http://schemas.microsoft.com/office/drawing/2014/main" id="{8A1BEA86-452C-E6B3-5788-B82A5FD56FC6}"/>
              </a:ext>
            </a:extLst>
          </p:cNvPr>
          <p:cNvSpPr txBox="1"/>
          <p:nvPr/>
        </p:nvSpPr>
        <p:spPr>
          <a:xfrm>
            <a:off x="9525000" y="4960648"/>
            <a:ext cx="9144000" cy="369332"/>
          </a:xfrm>
          <a:prstGeom prst="rect">
            <a:avLst/>
          </a:prstGeom>
          <a:noFill/>
        </p:spPr>
        <p:txBody>
          <a:bodyPr wrap="square">
            <a:spAutoFit/>
          </a:bodyPr>
          <a:lstStyle/>
          <a:p>
            <a:r>
              <a:rPr lang="uk-UA" sz="1800" kern="100" dirty="0">
                <a:effectLst/>
                <a:latin typeface="Arial" panose="020B0604020202020204" pitchFamily="34" charset="0"/>
                <a:ea typeface="Aptos" panose="020B0004020202020204" pitchFamily="34" charset="0"/>
                <a:cs typeface="Vrinda" panose="020B0502040204020203" pitchFamily="34" charset="0"/>
              </a:rPr>
              <a:t> </a:t>
            </a:r>
            <a:endParaRPr lang="en-150" dirty="0"/>
          </a:p>
        </p:txBody>
      </p:sp>
    </p:spTree>
    <p:extLst>
      <p:ext uri="{BB962C8B-B14F-4D97-AF65-F5344CB8AC3E}">
        <p14:creationId xmlns:p14="http://schemas.microsoft.com/office/powerpoint/2010/main" val="2728845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1B16E-2433-D963-2025-B51564B9F65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8CD27A0-F9EC-2C28-EFAA-5AF482C74B7A}"/>
              </a:ext>
            </a:extLst>
          </p:cNvPr>
          <p:cNvSpPr/>
          <p:nvPr/>
        </p:nvSpPr>
        <p:spPr>
          <a:xfrm>
            <a:off x="13486294" y="415371"/>
            <a:ext cx="3773006" cy="1829908"/>
          </a:xfrm>
          <a:custGeom>
            <a:avLst/>
            <a:gdLst/>
            <a:ahLst/>
            <a:cxnLst/>
            <a:rect l="l" t="t" r="r" b="b"/>
            <a:pathLst>
              <a:path w="3773006" h="1829908">
                <a:moveTo>
                  <a:pt x="0" y="0"/>
                </a:moveTo>
                <a:lnTo>
                  <a:pt x="3773006" y="0"/>
                </a:lnTo>
                <a:lnTo>
                  <a:pt x="3773006" y="1829908"/>
                </a:lnTo>
                <a:lnTo>
                  <a:pt x="0" y="1829908"/>
                </a:lnTo>
                <a:lnTo>
                  <a:pt x="0" y="0"/>
                </a:lnTo>
                <a:close/>
              </a:path>
            </a:pathLst>
          </a:custGeom>
          <a:blipFill>
            <a:blip r:embed="rId3"/>
            <a:stretch>
              <a:fillRect/>
            </a:stretch>
          </a:blipFill>
        </p:spPr>
        <p:txBody>
          <a:bodyPr/>
          <a:lstStyle/>
          <a:p>
            <a:endParaRPr lang="en-150"/>
          </a:p>
        </p:txBody>
      </p:sp>
      <p:sp>
        <p:nvSpPr>
          <p:cNvPr id="3" name="TextBox 3">
            <a:extLst>
              <a:ext uri="{FF2B5EF4-FFF2-40B4-BE49-F238E27FC236}">
                <a16:creationId xmlns:a16="http://schemas.microsoft.com/office/drawing/2014/main" id="{FEBD24BD-776D-1580-D452-965D95653B3B}"/>
              </a:ext>
            </a:extLst>
          </p:cNvPr>
          <p:cNvSpPr txBox="1"/>
          <p:nvPr/>
        </p:nvSpPr>
        <p:spPr>
          <a:xfrm>
            <a:off x="9139238" y="962025"/>
            <a:ext cx="9525" cy="669925"/>
          </a:xfrm>
          <a:prstGeom prst="rect">
            <a:avLst/>
          </a:prstGeom>
        </p:spPr>
        <p:txBody>
          <a:bodyPr lIns="0" tIns="0" rIns="0" bIns="0" rtlCol="0" anchor="t">
            <a:spAutoFit/>
          </a:bodyPr>
          <a:lstStyle/>
          <a:p>
            <a:pPr algn="ctr">
              <a:lnSpc>
                <a:spcPts val="5599"/>
              </a:lnSpc>
            </a:pPr>
            <a:endParaRPr/>
          </a:p>
        </p:txBody>
      </p:sp>
      <p:sp>
        <p:nvSpPr>
          <p:cNvPr id="4" name="TextBox 4">
            <a:extLst>
              <a:ext uri="{FF2B5EF4-FFF2-40B4-BE49-F238E27FC236}">
                <a16:creationId xmlns:a16="http://schemas.microsoft.com/office/drawing/2014/main" id="{A3E76881-7251-581A-0ABC-F25CECC66524}"/>
              </a:ext>
            </a:extLst>
          </p:cNvPr>
          <p:cNvSpPr txBox="1"/>
          <p:nvPr/>
        </p:nvSpPr>
        <p:spPr>
          <a:xfrm>
            <a:off x="823827" y="413497"/>
            <a:ext cx="12306300" cy="1394036"/>
          </a:xfrm>
          <a:prstGeom prst="rect">
            <a:avLst/>
          </a:prstGeom>
        </p:spPr>
        <p:txBody>
          <a:bodyPr wrap="square" lIns="0" tIns="0" rIns="0" bIns="0" rtlCol="0" anchor="t">
            <a:spAutoFit/>
          </a:bodyPr>
          <a:lstStyle/>
          <a:p>
            <a:pPr marL="449263" lvl="0" indent="-449263">
              <a:lnSpc>
                <a:spcPct val="150000"/>
              </a:lnSpc>
              <a:spcBef>
                <a:spcPts val="1800"/>
              </a:spcBef>
              <a:spcAft>
                <a:spcPts val="400"/>
              </a:spcAft>
            </a:pPr>
            <a:r>
              <a:rPr lang="uk-UA" sz="3200" b="1" dirty="0">
                <a:solidFill>
                  <a:srgbClr val="184174"/>
                </a:solidFill>
                <a:latin typeface="Montserrat Bold"/>
              </a:rPr>
              <a:t>11</a:t>
            </a:r>
            <a:r>
              <a:rPr lang="en-US" sz="3200" b="1" dirty="0">
                <a:solidFill>
                  <a:srgbClr val="184174"/>
                </a:solidFill>
                <a:latin typeface="Montserrat Bold"/>
              </a:rPr>
              <a:t>. </a:t>
            </a:r>
            <a:r>
              <a:rPr lang="en-US" sz="3200" b="1" dirty="0" err="1">
                <a:solidFill>
                  <a:srgbClr val="184174"/>
                </a:solidFill>
                <a:latin typeface="Montserrat Bold"/>
              </a:rPr>
              <a:t>Врегулювання</a:t>
            </a:r>
            <a:r>
              <a:rPr lang="en-US" sz="3200" b="1" dirty="0">
                <a:solidFill>
                  <a:srgbClr val="184174"/>
                </a:solidFill>
                <a:latin typeface="Montserrat Bold"/>
              </a:rPr>
              <a:t> </a:t>
            </a:r>
            <a:r>
              <a:rPr lang="en-US" sz="3200" b="1" dirty="0" err="1">
                <a:solidFill>
                  <a:srgbClr val="184174"/>
                </a:solidFill>
                <a:latin typeface="Montserrat Bold"/>
              </a:rPr>
              <a:t>питання</a:t>
            </a:r>
            <a:r>
              <a:rPr lang="en-US" sz="3200" b="1" dirty="0">
                <a:solidFill>
                  <a:srgbClr val="184174"/>
                </a:solidFill>
                <a:latin typeface="Montserrat Bold"/>
              </a:rPr>
              <a:t> </a:t>
            </a:r>
            <a:r>
              <a:rPr lang="en-US" sz="3200" b="1" dirty="0" err="1">
                <a:solidFill>
                  <a:srgbClr val="184174"/>
                </a:solidFill>
                <a:latin typeface="Montserrat Bold"/>
              </a:rPr>
              <a:t>можливості</a:t>
            </a:r>
            <a:r>
              <a:rPr lang="en-US" sz="3200" b="1" dirty="0">
                <a:solidFill>
                  <a:srgbClr val="184174"/>
                </a:solidFill>
                <a:latin typeface="Montserrat Bold"/>
              </a:rPr>
              <a:t> </a:t>
            </a:r>
            <a:r>
              <a:rPr lang="en-US" sz="3200" b="1" dirty="0" err="1">
                <a:solidFill>
                  <a:srgbClr val="184174"/>
                </a:solidFill>
                <a:latin typeface="Montserrat Bold"/>
              </a:rPr>
              <a:t>подачі</a:t>
            </a:r>
            <a:r>
              <a:rPr lang="en-US" sz="3200" b="1" dirty="0">
                <a:solidFill>
                  <a:srgbClr val="184174"/>
                </a:solidFill>
                <a:latin typeface="Montserrat Bold"/>
              </a:rPr>
              <a:t> </a:t>
            </a:r>
            <a:r>
              <a:rPr lang="en-US" sz="3200" b="1" dirty="0" err="1">
                <a:solidFill>
                  <a:srgbClr val="184174"/>
                </a:solidFill>
                <a:latin typeface="Montserrat Bold"/>
              </a:rPr>
              <a:t>позовів</a:t>
            </a:r>
            <a:r>
              <a:rPr lang="en-US" sz="3200" b="1" dirty="0">
                <a:solidFill>
                  <a:srgbClr val="184174"/>
                </a:solidFill>
                <a:latin typeface="Montserrat Bold"/>
              </a:rPr>
              <a:t> з </a:t>
            </a:r>
            <a:r>
              <a:rPr lang="en-US" sz="3200" b="1" dirty="0" err="1">
                <a:solidFill>
                  <a:srgbClr val="184174"/>
                </a:solidFill>
                <a:latin typeface="Montserrat Bold"/>
              </a:rPr>
              <a:t>альтернативними</a:t>
            </a:r>
            <a:r>
              <a:rPr lang="en-US" sz="3200" b="1" dirty="0">
                <a:solidFill>
                  <a:srgbClr val="184174"/>
                </a:solidFill>
                <a:latin typeface="Montserrat Bold"/>
              </a:rPr>
              <a:t> </a:t>
            </a:r>
            <a:r>
              <a:rPr lang="en-US" sz="3200" b="1" dirty="0" err="1">
                <a:solidFill>
                  <a:srgbClr val="184174"/>
                </a:solidFill>
                <a:latin typeface="Montserrat Bold"/>
              </a:rPr>
              <a:t>позовними</a:t>
            </a:r>
            <a:r>
              <a:rPr lang="en-US" sz="3200" b="1" dirty="0">
                <a:solidFill>
                  <a:srgbClr val="184174"/>
                </a:solidFill>
                <a:latin typeface="Montserrat Bold"/>
              </a:rPr>
              <a:t> </a:t>
            </a:r>
            <a:r>
              <a:rPr lang="en-US" sz="3200" b="1" dirty="0" err="1">
                <a:solidFill>
                  <a:srgbClr val="184174"/>
                </a:solidFill>
                <a:latin typeface="Montserrat Bold"/>
              </a:rPr>
              <a:t>вимогами</a:t>
            </a:r>
            <a:endParaRPr lang="en-US" sz="3200" b="1" dirty="0">
              <a:solidFill>
                <a:srgbClr val="184174"/>
              </a:solidFill>
              <a:latin typeface="Montserrat Bold"/>
              <a:sym typeface="Montserrat Bold"/>
            </a:endParaRPr>
          </a:p>
        </p:txBody>
      </p:sp>
      <p:sp>
        <p:nvSpPr>
          <p:cNvPr id="5" name="TextBox 5">
            <a:extLst>
              <a:ext uri="{FF2B5EF4-FFF2-40B4-BE49-F238E27FC236}">
                <a16:creationId xmlns:a16="http://schemas.microsoft.com/office/drawing/2014/main" id="{327F6079-A922-EF5D-4194-49B3CFC562D7}"/>
              </a:ext>
            </a:extLst>
          </p:cNvPr>
          <p:cNvSpPr txBox="1"/>
          <p:nvPr/>
        </p:nvSpPr>
        <p:spPr>
          <a:xfrm>
            <a:off x="671604" y="3224423"/>
            <a:ext cx="8063882" cy="8780930"/>
          </a:xfrm>
          <a:prstGeom prst="rect">
            <a:avLst/>
          </a:prstGeom>
        </p:spPr>
        <p:txBody>
          <a:bodyPr wrap="square" lIns="0" tIns="0" rIns="0" bIns="0" rtlCol="0" anchor="t">
            <a:spAutoFit/>
          </a:bodyPr>
          <a:lstStyle/>
          <a:p>
            <a:pPr marR="30480" algn="just">
              <a:lnSpc>
                <a:spcPct val="115000"/>
              </a:lnSpc>
              <a:spcAft>
                <a:spcPts val="800"/>
              </a:spcAft>
            </a:pPr>
            <a:r>
              <a:rPr lang="uk-UA" sz="2400" dirty="0">
                <a:solidFill>
                  <a:schemeClr val="tx2"/>
                </a:solidFill>
                <a:latin typeface="Garamond" panose="02020404030301010803" pitchFamily="18" charset="0"/>
              </a:rPr>
              <a:t>Чинні редакції кодексів прямо не передбачають можливості подання позовів з альтернативними позовними вимогами. Крім того, в судовій практиці існує достатньо усталений погляд, що альтернативні позовні вимоги згідно чинних норм процесуального законодавства не можуть бути заявлені в принципі та не можуть бути предметом судового розгляду. </a:t>
            </a:r>
            <a:endParaRPr lang="en-150" sz="2400" dirty="0">
              <a:solidFill>
                <a:schemeClr val="tx2"/>
              </a:solidFill>
              <a:latin typeface="Garamond" panose="02020404030301010803" pitchFamily="18" charset="0"/>
            </a:endParaRPr>
          </a:p>
          <a:p>
            <a:pPr marR="30480" algn="just">
              <a:lnSpc>
                <a:spcPct val="115000"/>
              </a:lnSpc>
              <a:spcAft>
                <a:spcPts val="800"/>
              </a:spcAft>
            </a:pPr>
            <a:r>
              <a:rPr lang="uk-UA" sz="2400" dirty="0">
                <a:solidFill>
                  <a:schemeClr val="tx2"/>
                </a:solidFill>
                <a:latin typeface="Garamond" panose="02020404030301010803" pitchFamily="18" charset="0"/>
              </a:rPr>
              <a:t>Враховуючи, що останнім часом набула поширення практика відмови в задоволенні позовів з підстав обрання позивачем неналежного способу правового захисту, не можна вважати такою, що відповідає вимогам статті 55 Конституції України та статті 13 Європейської конвенції про захист прав людини та основних свобод ситуацію, коли позивача ще до початку судового розгляду спочатку змушують обрати лише один спосіб правового захисту, а потім відмовляють у його задоволенні, бо позивач обрав неналежний, на думку суду, спосіб правового захисту.  </a:t>
            </a:r>
            <a:endParaRPr lang="en-150" sz="2400" dirty="0">
              <a:solidFill>
                <a:schemeClr val="tx2"/>
              </a:solidFill>
              <a:latin typeface="Garamond" panose="02020404030301010803" pitchFamily="18" charset="0"/>
            </a:endParaRPr>
          </a:p>
          <a:p>
            <a:pPr marR="30480" algn="just">
              <a:lnSpc>
                <a:spcPct val="115000"/>
              </a:lnSpc>
              <a:spcAft>
                <a:spcPts val="800"/>
              </a:spcAft>
              <a:tabLst>
                <a:tab pos="1507490" algn="l"/>
              </a:tabLst>
            </a:pPr>
            <a:endParaRPr lang="en-150" sz="2400" dirty="0">
              <a:solidFill>
                <a:schemeClr val="tx2"/>
              </a:solidFill>
              <a:latin typeface="Garamond" panose="02020404030301010803" pitchFamily="18" charset="0"/>
            </a:endParaRPr>
          </a:p>
          <a:p>
            <a:pPr marL="237489" lvl="1" algn="l">
              <a:lnSpc>
                <a:spcPts val="3079"/>
              </a:lnSpc>
            </a:pPr>
            <a:endParaRPr lang="en-US" sz="2199" dirty="0">
              <a:solidFill>
                <a:srgbClr val="000000"/>
              </a:solidFill>
              <a:latin typeface="Montserrat"/>
              <a:ea typeface="Montserrat"/>
              <a:cs typeface="Montserrat"/>
              <a:sym typeface="Montserrat"/>
            </a:endParaRPr>
          </a:p>
          <a:p>
            <a:pPr algn="ctr">
              <a:lnSpc>
                <a:spcPts val="3499"/>
              </a:lnSpc>
              <a:spcBef>
                <a:spcPct val="0"/>
              </a:spcBef>
            </a:pPr>
            <a:endParaRPr lang="en-US" sz="2199" dirty="0">
              <a:solidFill>
                <a:srgbClr val="000000"/>
              </a:solidFill>
              <a:latin typeface="Montserrat"/>
              <a:ea typeface="Montserrat"/>
              <a:cs typeface="Montserrat"/>
              <a:sym typeface="Montserrat"/>
            </a:endParaRPr>
          </a:p>
          <a:p>
            <a:pPr algn="l">
              <a:lnSpc>
                <a:spcPts val="3499"/>
              </a:lnSpc>
              <a:spcBef>
                <a:spcPct val="0"/>
              </a:spcBef>
            </a:pPr>
            <a:endParaRPr lang="en-US" sz="2199" dirty="0">
              <a:solidFill>
                <a:srgbClr val="000000"/>
              </a:solidFill>
              <a:latin typeface="Montserrat"/>
              <a:ea typeface="Montserrat"/>
              <a:cs typeface="Montserrat"/>
              <a:sym typeface="Montserrat"/>
            </a:endParaRPr>
          </a:p>
        </p:txBody>
      </p:sp>
      <p:sp>
        <p:nvSpPr>
          <p:cNvPr id="6" name="TextBox 5">
            <a:extLst>
              <a:ext uri="{FF2B5EF4-FFF2-40B4-BE49-F238E27FC236}">
                <a16:creationId xmlns:a16="http://schemas.microsoft.com/office/drawing/2014/main" id="{D1891F03-CC8F-D098-86EF-30BD959BB3F6}"/>
              </a:ext>
            </a:extLst>
          </p:cNvPr>
          <p:cNvSpPr txBox="1"/>
          <p:nvPr/>
        </p:nvSpPr>
        <p:spPr>
          <a:xfrm>
            <a:off x="9552515" y="3227546"/>
            <a:ext cx="7867558" cy="3594830"/>
          </a:xfrm>
          <a:prstGeom prst="rect">
            <a:avLst/>
          </a:prstGeom>
          <a:noFill/>
        </p:spPr>
        <p:txBody>
          <a:bodyPr wrap="square">
            <a:spAutoFit/>
          </a:bodyPr>
          <a:lstStyle>
            <a:defPPr>
              <a:defRPr lang="en-US"/>
            </a:defPPr>
            <a:lvl1pPr>
              <a:defRPr kern="100">
                <a:effectLst/>
                <a:latin typeface="Arial" panose="020B0604020202020204" pitchFamily="34" charset="0"/>
                <a:ea typeface="Aptos" panose="020B0004020202020204" pitchFamily="34" charset="0"/>
                <a:cs typeface="Vrinda" panose="020B0502040204020203" pitchFamily="34" charset="0"/>
              </a:defRPr>
            </a:lvl1pPr>
          </a:lstStyle>
          <a:p>
            <a:pPr marR="30480" algn="just">
              <a:lnSpc>
                <a:spcPct val="115000"/>
              </a:lnSpc>
              <a:spcAft>
                <a:spcPts val="800"/>
              </a:spcAft>
              <a:tabLst>
                <a:tab pos="270510" algn="l"/>
              </a:tabLst>
            </a:pPr>
            <a:r>
              <a:rPr lang="uk-UA" sz="2400" b="1" kern="1200" dirty="0">
                <a:solidFill>
                  <a:schemeClr val="tx2"/>
                </a:solidFill>
                <a:latin typeface="Garamond" panose="02020404030301010803" pitchFamily="18" charset="0"/>
                <a:ea typeface="+mn-ea"/>
                <a:cs typeface="+mn-cs"/>
              </a:rPr>
              <a:t>Передбачити в процесуальних кодексах, що позивач вправі заявити альтернативні позовні вимоги в одній позовній заяві та врегулювати всі процесуальні аспекти подачі та розгляду такого позову. </a:t>
            </a:r>
            <a:endParaRPr lang="en-150" sz="2400" b="1" kern="1200" dirty="0">
              <a:solidFill>
                <a:schemeClr val="tx2"/>
              </a:solidFill>
              <a:latin typeface="Garamond" panose="02020404030301010803" pitchFamily="18" charset="0"/>
              <a:ea typeface="+mn-ea"/>
              <a:cs typeface="+mn-cs"/>
            </a:endParaRPr>
          </a:p>
          <a:p>
            <a:pPr marR="30480" algn="just">
              <a:lnSpc>
                <a:spcPct val="115000"/>
              </a:lnSpc>
              <a:spcAft>
                <a:spcPts val="800"/>
              </a:spcAft>
              <a:tabLst>
                <a:tab pos="270510" algn="l"/>
              </a:tabLst>
            </a:pPr>
            <a:endParaRPr lang="en-150" sz="2400" b="1" kern="1200" dirty="0">
              <a:solidFill>
                <a:schemeClr val="tx2"/>
              </a:solidFill>
              <a:latin typeface="Garamond" panose="02020404030301010803" pitchFamily="18" charset="0"/>
              <a:ea typeface="+mn-ea"/>
              <a:cs typeface="+mn-cs"/>
            </a:endParaRPr>
          </a:p>
          <a:p>
            <a:pPr marR="30480" algn="just">
              <a:lnSpc>
                <a:spcPct val="115000"/>
              </a:lnSpc>
              <a:spcAft>
                <a:spcPts val="800"/>
              </a:spcAft>
            </a:pPr>
            <a:r>
              <a:rPr lang="uk-UA" sz="2400" b="1" kern="1200" dirty="0">
                <a:solidFill>
                  <a:schemeClr val="tx2"/>
                </a:solidFill>
                <a:latin typeface="Garamond" panose="02020404030301010803" pitchFamily="18" charset="0"/>
                <a:ea typeface="+mn-ea"/>
                <a:cs typeface="+mn-cs"/>
              </a:rPr>
              <a:t> </a:t>
            </a:r>
            <a:endParaRPr lang="en-150" sz="2400" b="1" kern="1200" dirty="0">
              <a:solidFill>
                <a:schemeClr val="tx2"/>
              </a:solidFill>
              <a:latin typeface="Garamond" panose="02020404030301010803" pitchFamily="18" charset="0"/>
              <a:ea typeface="+mn-ea"/>
              <a:cs typeface="+mn-cs"/>
            </a:endParaRPr>
          </a:p>
          <a:p>
            <a:endParaRPr lang="en-US" sz="2400" kern="1200" dirty="0">
              <a:solidFill>
                <a:schemeClr val="tx2"/>
              </a:solidFill>
              <a:latin typeface="Garamond" panose="02020404030301010803" pitchFamily="18" charset="0"/>
              <a:cs typeface="+mn-cs"/>
              <a:sym typeface="Montserrat"/>
            </a:endParaRPr>
          </a:p>
          <a:p>
            <a:endParaRPr lang="en-US" dirty="0">
              <a:sym typeface="Montserrat"/>
            </a:endParaRPr>
          </a:p>
        </p:txBody>
      </p:sp>
      <p:sp>
        <p:nvSpPr>
          <p:cNvPr id="8" name="TextBox 7">
            <a:extLst>
              <a:ext uri="{FF2B5EF4-FFF2-40B4-BE49-F238E27FC236}">
                <a16:creationId xmlns:a16="http://schemas.microsoft.com/office/drawing/2014/main" id="{93B4249B-3E91-E2FF-7AAC-5D9BA15C622A}"/>
              </a:ext>
            </a:extLst>
          </p:cNvPr>
          <p:cNvSpPr txBox="1"/>
          <p:nvPr/>
        </p:nvSpPr>
        <p:spPr>
          <a:xfrm>
            <a:off x="9525000" y="4960648"/>
            <a:ext cx="9144000" cy="369332"/>
          </a:xfrm>
          <a:prstGeom prst="rect">
            <a:avLst/>
          </a:prstGeom>
          <a:noFill/>
        </p:spPr>
        <p:txBody>
          <a:bodyPr wrap="square">
            <a:spAutoFit/>
          </a:bodyPr>
          <a:lstStyle/>
          <a:p>
            <a:r>
              <a:rPr lang="uk-UA" sz="1800" kern="100" dirty="0">
                <a:effectLst/>
                <a:latin typeface="Arial" panose="020B0604020202020204" pitchFamily="34" charset="0"/>
                <a:ea typeface="Aptos" panose="020B0004020202020204" pitchFamily="34" charset="0"/>
                <a:cs typeface="Vrinda" panose="020B0502040204020203" pitchFamily="34" charset="0"/>
              </a:rPr>
              <a:t> </a:t>
            </a:r>
            <a:endParaRPr lang="en-150" dirty="0"/>
          </a:p>
        </p:txBody>
      </p:sp>
    </p:spTree>
    <p:extLst>
      <p:ext uri="{BB962C8B-B14F-4D97-AF65-F5344CB8AC3E}">
        <p14:creationId xmlns:p14="http://schemas.microsoft.com/office/powerpoint/2010/main" val="10671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C8EFA-8C75-2ED1-CC80-9B9167D9D0B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C763E94-11E2-B1AB-B9EC-FCCAD24C4C9C}"/>
              </a:ext>
            </a:extLst>
          </p:cNvPr>
          <p:cNvSpPr/>
          <p:nvPr/>
        </p:nvSpPr>
        <p:spPr>
          <a:xfrm>
            <a:off x="13486294" y="415371"/>
            <a:ext cx="3773006" cy="1829908"/>
          </a:xfrm>
          <a:custGeom>
            <a:avLst/>
            <a:gdLst/>
            <a:ahLst/>
            <a:cxnLst/>
            <a:rect l="l" t="t" r="r" b="b"/>
            <a:pathLst>
              <a:path w="3773006" h="1829908">
                <a:moveTo>
                  <a:pt x="0" y="0"/>
                </a:moveTo>
                <a:lnTo>
                  <a:pt x="3773006" y="0"/>
                </a:lnTo>
                <a:lnTo>
                  <a:pt x="3773006" y="1829908"/>
                </a:lnTo>
                <a:lnTo>
                  <a:pt x="0" y="1829908"/>
                </a:lnTo>
                <a:lnTo>
                  <a:pt x="0" y="0"/>
                </a:lnTo>
                <a:close/>
              </a:path>
            </a:pathLst>
          </a:custGeom>
          <a:blipFill>
            <a:blip r:embed="rId3"/>
            <a:stretch>
              <a:fillRect/>
            </a:stretch>
          </a:blipFill>
        </p:spPr>
        <p:txBody>
          <a:bodyPr/>
          <a:lstStyle/>
          <a:p>
            <a:endParaRPr lang="en-150"/>
          </a:p>
        </p:txBody>
      </p:sp>
      <p:sp>
        <p:nvSpPr>
          <p:cNvPr id="3" name="TextBox 3">
            <a:extLst>
              <a:ext uri="{FF2B5EF4-FFF2-40B4-BE49-F238E27FC236}">
                <a16:creationId xmlns:a16="http://schemas.microsoft.com/office/drawing/2014/main" id="{55CEF10B-5938-7753-5E2D-7B26090CA2B9}"/>
              </a:ext>
            </a:extLst>
          </p:cNvPr>
          <p:cNvSpPr txBox="1"/>
          <p:nvPr/>
        </p:nvSpPr>
        <p:spPr>
          <a:xfrm>
            <a:off x="9139238" y="962025"/>
            <a:ext cx="9525" cy="669925"/>
          </a:xfrm>
          <a:prstGeom prst="rect">
            <a:avLst/>
          </a:prstGeom>
        </p:spPr>
        <p:txBody>
          <a:bodyPr lIns="0" tIns="0" rIns="0" bIns="0" rtlCol="0" anchor="t">
            <a:spAutoFit/>
          </a:bodyPr>
          <a:lstStyle/>
          <a:p>
            <a:pPr algn="ctr">
              <a:lnSpc>
                <a:spcPts val="5599"/>
              </a:lnSpc>
            </a:pPr>
            <a:endParaRPr/>
          </a:p>
        </p:txBody>
      </p:sp>
      <p:sp>
        <p:nvSpPr>
          <p:cNvPr id="4" name="TextBox 4">
            <a:extLst>
              <a:ext uri="{FF2B5EF4-FFF2-40B4-BE49-F238E27FC236}">
                <a16:creationId xmlns:a16="http://schemas.microsoft.com/office/drawing/2014/main" id="{DDBF91CA-5B80-B9AF-FDE9-DB9BA68CBE1A}"/>
              </a:ext>
            </a:extLst>
          </p:cNvPr>
          <p:cNvSpPr txBox="1"/>
          <p:nvPr/>
        </p:nvSpPr>
        <p:spPr>
          <a:xfrm>
            <a:off x="823827" y="413497"/>
            <a:ext cx="12306300" cy="3153492"/>
          </a:xfrm>
          <a:prstGeom prst="rect">
            <a:avLst/>
          </a:prstGeom>
        </p:spPr>
        <p:txBody>
          <a:bodyPr wrap="square" lIns="0" tIns="0" rIns="0" bIns="0" rtlCol="0" anchor="t">
            <a:spAutoFit/>
          </a:bodyPr>
          <a:lstStyle/>
          <a:p>
            <a:pPr marL="449263" indent="-449263">
              <a:lnSpc>
                <a:spcPct val="150000"/>
              </a:lnSpc>
              <a:spcBef>
                <a:spcPts val="1800"/>
              </a:spcBef>
              <a:spcAft>
                <a:spcPts val="400"/>
              </a:spcAft>
            </a:pPr>
            <a:r>
              <a:rPr lang="uk-UA" sz="3200" b="1" dirty="0">
                <a:solidFill>
                  <a:srgbClr val="184174"/>
                </a:solidFill>
                <a:latin typeface="Montserrat Bold"/>
              </a:rPr>
              <a:t>12</a:t>
            </a:r>
            <a:r>
              <a:rPr lang="en-US" sz="3200" b="1" dirty="0">
                <a:solidFill>
                  <a:srgbClr val="184174"/>
                </a:solidFill>
                <a:latin typeface="Montserrat Bold"/>
              </a:rPr>
              <a:t>. </a:t>
            </a:r>
            <a:r>
              <a:rPr lang="uk-UA" sz="3200" b="1" dirty="0">
                <a:solidFill>
                  <a:srgbClr val="184174"/>
                </a:solidFill>
                <a:latin typeface="Montserrat Bold"/>
              </a:rPr>
              <a:t>Уніфікація законодавства про адвокатуру та процесуального законодавства в частині документів, що посвідчують повноваження адвоката</a:t>
            </a:r>
            <a:endParaRPr lang="en-150" sz="3200" b="1" dirty="0">
              <a:solidFill>
                <a:srgbClr val="184174"/>
              </a:solidFill>
              <a:latin typeface="Montserrat Bold"/>
            </a:endParaRPr>
          </a:p>
          <a:p>
            <a:pPr marL="449263" lvl="0" indent="-449263">
              <a:lnSpc>
                <a:spcPct val="150000"/>
              </a:lnSpc>
              <a:spcBef>
                <a:spcPts val="1800"/>
              </a:spcBef>
              <a:spcAft>
                <a:spcPts val="400"/>
              </a:spcAft>
            </a:pPr>
            <a:endParaRPr lang="en-US" sz="3200" b="1" dirty="0">
              <a:solidFill>
                <a:srgbClr val="184174"/>
              </a:solidFill>
              <a:latin typeface="Montserrat Bold"/>
              <a:sym typeface="Montserrat Bold"/>
            </a:endParaRPr>
          </a:p>
        </p:txBody>
      </p:sp>
      <p:sp>
        <p:nvSpPr>
          <p:cNvPr id="5" name="TextBox 5">
            <a:extLst>
              <a:ext uri="{FF2B5EF4-FFF2-40B4-BE49-F238E27FC236}">
                <a16:creationId xmlns:a16="http://schemas.microsoft.com/office/drawing/2014/main" id="{261967E3-0D8D-726C-B95D-CBE7E3B6E635}"/>
              </a:ext>
            </a:extLst>
          </p:cNvPr>
          <p:cNvSpPr txBox="1"/>
          <p:nvPr/>
        </p:nvSpPr>
        <p:spPr>
          <a:xfrm>
            <a:off x="671604" y="3224423"/>
            <a:ext cx="8063882" cy="4431021"/>
          </a:xfrm>
          <a:prstGeom prst="rect">
            <a:avLst/>
          </a:prstGeom>
        </p:spPr>
        <p:txBody>
          <a:bodyPr wrap="square" lIns="0" tIns="0" rIns="0" bIns="0" rtlCol="0" anchor="t">
            <a:spAutoFit/>
          </a:bodyPr>
          <a:lstStyle/>
          <a:p>
            <a:pPr algn="just">
              <a:lnSpc>
                <a:spcPct val="115000"/>
              </a:lnSpc>
              <a:spcAft>
                <a:spcPts val="800"/>
              </a:spcAft>
            </a:pPr>
            <a:r>
              <a:rPr lang="uk-UA" sz="2400" dirty="0">
                <a:solidFill>
                  <a:schemeClr val="tx2"/>
                </a:solidFill>
                <a:latin typeface="Garamond" panose="02020404030301010803" pitchFamily="18" charset="0"/>
              </a:rPr>
              <a:t>На відміну від статті 25 Закону України «Про адвокатуру » ч. 4 ст. 60 ГПК, ч. 4 ст. 62 ЦПК, ч. 4 ст. 59 КАС не зазначають договір як документ, що посвідчує повноваження адвоката на представництво в суді, що на практиці призводить до ускладнень у вигляді недопуску адвокатів до участі в судовому розгляді на підставі лише договору з клієнтом.</a:t>
            </a:r>
            <a:endParaRPr lang="en-150" sz="2400" dirty="0">
              <a:solidFill>
                <a:schemeClr val="tx2"/>
              </a:solidFill>
              <a:latin typeface="Garamond" panose="02020404030301010803" pitchFamily="18" charset="0"/>
            </a:endParaRPr>
          </a:p>
          <a:p>
            <a:pPr marR="30480" algn="just">
              <a:lnSpc>
                <a:spcPct val="115000"/>
              </a:lnSpc>
              <a:spcAft>
                <a:spcPts val="800"/>
              </a:spcAft>
            </a:pPr>
            <a:endParaRPr lang="en-150" sz="2400" dirty="0">
              <a:solidFill>
                <a:schemeClr val="tx2"/>
              </a:solidFill>
              <a:latin typeface="Garamond" panose="02020404030301010803" pitchFamily="18" charset="0"/>
            </a:endParaRPr>
          </a:p>
          <a:p>
            <a:pPr marL="237489" lvl="1" algn="l">
              <a:lnSpc>
                <a:spcPts val="3079"/>
              </a:lnSpc>
            </a:pPr>
            <a:endParaRPr lang="en-US" sz="2199" dirty="0">
              <a:solidFill>
                <a:srgbClr val="000000"/>
              </a:solidFill>
              <a:latin typeface="Montserrat"/>
              <a:ea typeface="Montserrat"/>
              <a:cs typeface="Montserrat"/>
              <a:sym typeface="Montserrat"/>
            </a:endParaRPr>
          </a:p>
          <a:p>
            <a:pPr algn="ctr">
              <a:lnSpc>
                <a:spcPts val="3499"/>
              </a:lnSpc>
              <a:spcBef>
                <a:spcPct val="0"/>
              </a:spcBef>
            </a:pPr>
            <a:endParaRPr lang="en-US" sz="2199" dirty="0">
              <a:solidFill>
                <a:srgbClr val="000000"/>
              </a:solidFill>
              <a:latin typeface="Montserrat"/>
              <a:ea typeface="Montserrat"/>
              <a:cs typeface="Montserrat"/>
              <a:sym typeface="Montserrat"/>
            </a:endParaRPr>
          </a:p>
          <a:p>
            <a:pPr algn="l">
              <a:lnSpc>
                <a:spcPts val="3499"/>
              </a:lnSpc>
              <a:spcBef>
                <a:spcPct val="0"/>
              </a:spcBef>
            </a:pPr>
            <a:endParaRPr lang="en-US" sz="2199" dirty="0">
              <a:solidFill>
                <a:srgbClr val="000000"/>
              </a:solidFill>
              <a:latin typeface="Montserrat"/>
              <a:ea typeface="Montserrat"/>
              <a:cs typeface="Montserrat"/>
              <a:sym typeface="Montserrat"/>
            </a:endParaRPr>
          </a:p>
        </p:txBody>
      </p:sp>
      <p:sp>
        <p:nvSpPr>
          <p:cNvPr id="6" name="TextBox 5">
            <a:extLst>
              <a:ext uri="{FF2B5EF4-FFF2-40B4-BE49-F238E27FC236}">
                <a16:creationId xmlns:a16="http://schemas.microsoft.com/office/drawing/2014/main" id="{E9826DC3-227A-4D2D-CC3A-D381CD395545}"/>
              </a:ext>
            </a:extLst>
          </p:cNvPr>
          <p:cNvSpPr txBox="1"/>
          <p:nvPr/>
        </p:nvSpPr>
        <p:spPr>
          <a:xfrm>
            <a:off x="9552515" y="3227546"/>
            <a:ext cx="7867558" cy="4122154"/>
          </a:xfrm>
          <a:prstGeom prst="rect">
            <a:avLst/>
          </a:prstGeom>
          <a:noFill/>
        </p:spPr>
        <p:txBody>
          <a:bodyPr wrap="square">
            <a:spAutoFit/>
          </a:bodyPr>
          <a:lstStyle>
            <a:defPPr>
              <a:defRPr lang="en-US"/>
            </a:defPPr>
            <a:lvl1pPr>
              <a:defRPr kern="100">
                <a:effectLst/>
                <a:latin typeface="Arial" panose="020B0604020202020204" pitchFamily="34" charset="0"/>
                <a:ea typeface="Aptos" panose="020B0004020202020204" pitchFamily="34" charset="0"/>
                <a:cs typeface="Vrinda" panose="020B0502040204020203" pitchFamily="34" charset="0"/>
              </a:defRPr>
            </a:lvl1pPr>
          </a:lstStyle>
          <a:p>
            <a:pPr marR="30480" algn="just">
              <a:lnSpc>
                <a:spcPct val="115000"/>
              </a:lnSpc>
              <a:spcAft>
                <a:spcPts val="800"/>
              </a:spcAft>
              <a:tabLst>
                <a:tab pos="270510" algn="l"/>
              </a:tabLst>
            </a:pPr>
            <a:r>
              <a:rPr lang="uk-UA" sz="2400" b="1" kern="1200" dirty="0">
                <a:solidFill>
                  <a:schemeClr val="tx2"/>
                </a:solidFill>
                <a:latin typeface="Garamond" panose="02020404030301010803" pitchFamily="18" charset="0"/>
                <a:ea typeface="+mn-ea"/>
                <a:cs typeface="+mn-cs"/>
              </a:rPr>
              <a:t>Передбачити в процесуальних кодексах, що повноваження адвоката на ведення справи можуть посвідчуватися також і договором про надання правничої допомоги. </a:t>
            </a:r>
            <a:endParaRPr lang="en-150" sz="2400" b="1" kern="1200" dirty="0">
              <a:solidFill>
                <a:schemeClr val="tx2"/>
              </a:solidFill>
              <a:latin typeface="Garamond" panose="02020404030301010803" pitchFamily="18" charset="0"/>
              <a:ea typeface="+mn-ea"/>
              <a:cs typeface="+mn-cs"/>
            </a:endParaRPr>
          </a:p>
          <a:p>
            <a:pPr marR="30480" algn="just">
              <a:lnSpc>
                <a:spcPct val="115000"/>
              </a:lnSpc>
              <a:spcAft>
                <a:spcPts val="800"/>
              </a:spcAft>
              <a:tabLst>
                <a:tab pos="270510" algn="l"/>
              </a:tabLst>
            </a:pPr>
            <a:r>
              <a:rPr lang="uk-UA" sz="2400" b="1" kern="1200" dirty="0">
                <a:solidFill>
                  <a:schemeClr val="tx2"/>
                </a:solidFill>
                <a:latin typeface="Garamond" panose="02020404030301010803" pitchFamily="18" charset="0"/>
                <a:ea typeface="+mn-ea"/>
                <a:cs typeface="+mn-cs"/>
              </a:rPr>
              <a:t>. </a:t>
            </a:r>
            <a:endParaRPr lang="en-150" sz="2400" b="1" kern="1200" dirty="0">
              <a:solidFill>
                <a:schemeClr val="tx2"/>
              </a:solidFill>
              <a:latin typeface="Garamond" panose="02020404030301010803" pitchFamily="18" charset="0"/>
              <a:ea typeface="+mn-ea"/>
              <a:cs typeface="+mn-cs"/>
            </a:endParaRPr>
          </a:p>
          <a:p>
            <a:pPr marR="30480" algn="just">
              <a:lnSpc>
                <a:spcPct val="115000"/>
              </a:lnSpc>
              <a:spcAft>
                <a:spcPts val="800"/>
              </a:spcAft>
              <a:tabLst>
                <a:tab pos="270510" algn="l"/>
              </a:tabLst>
            </a:pPr>
            <a:endParaRPr lang="en-150" sz="2400" b="1" kern="1200" dirty="0">
              <a:solidFill>
                <a:schemeClr val="tx2"/>
              </a:solidFill>
              <a:latin typeface="Garamond" panose="02020404030301010803" pitchFamily="18" charset="0"/>
              <a:ea typeface="+mn-ea"/>
              <a:cs typeface="+mn-cs"/>
            </a:endParaRPr>
          </a:p>
          <a:p>
            <a:pPr marR="30480" algn="just">
              <a:lnSpc>
                <a:spcPct val="115000"/>
              </a:lnSpc>
              <a:spcAft>
                <a:spcPts val="800"/>
              </a:spcAft>
            </a:pPr>
            <a:r>
              <a:rPr lang="uk-UA" sz="2400" b="1" kern="1200" dirty="0">
                <a:solidFill>
                  <a:schemeClr val="tx2"/>
                </a:solidFill>
                <a:latin typeface="Garamond" panose="02020404030301010803" pitchFamily="18" charset="0"/>
                <a:ea typeface="+mn-ea"/>
                <a:cs typeface="+mn-cs"/>
              </a:rPr>
              <a:t> </a:t>
            </a:r>
            <a:endParaRPr lang="en-150" sz="2400" b="1" kern="1200" dirty="0">
              <a:solidFill>
                <a:schemeClr val="tx2"/>
              </a:solidFill>
              <a:latin typeface="Garamond" panose="02020404030301010803" pitchFamily="18" charset="0"/>
              <a:ea typeface="+mn-ea"/>
              <a:cs typeface="+mn-cs"/>
            </a:endParaRPr>
          </a:p>
          <a:p>
            <a:endParaRPr lang="en-US" sz="2400" kern="1200" dirty="0">
              <a:solidFill>
                <a:schemeClr val="tx2"/>
              </a:solidFill>
              <a:latin typeface="Garamond" panose="02020404030301010803" pitchFamily="18" charset="0"/>
              <a:cs typeface="+mn-cs"/>
              <a:sym typeface="Montserrat"/>
            </a:endParaRPr>
          </a:p>
          <a:p>
            <a:endParaRPr lang="en-US" dirty="0">
              <a:sym typeface="Montserrat"/>
            </a:endParaRPr>
          </a:p>
        </p:txBody>
      </p:sp>
      <p:sp>
        <p:nvSpPr>
          <p:cNvPr id="8" name="TextBox 7">
            <a:extLst>
              <a:ext uri="{FF2B5EF4-FFF2-40B4-BE49-F238E27FC236}">
                <a16:creationId xmlns:a16="http://schemas.microsoft.com/office/drawing/2014/main" id="{29D95954-72A1-ADE4-F6DA-551554BD8F58}"/>
              </a:ext>
            </a:extLst>
          </p:cNvPr>
          <p:cNvSpPr txBox="1"/>
          <p:nvPr/>
        </p:nvSpPr>
        <p:spPr>
          <a:xfrm>
            <a:off x="9525000" y="4960648"/>
            <a:ext cx="9144000" cy="369332"/>
          </a:xfrm>
          <a:prstGeom prst="rect">
            <a:avLst/>
          </a:prstGeom>
          <a:noFill/>
        </p:spPr>
        <p:txBody>
          <a:bodyPr wrap="square">
            <a:spAutoFit/>
          </a:bodyPr>
          <a:lstStyle/>
          <a:p>
            <a:r>
              <a:rPr lang="uk-UA" sz="1800" kern="100" dirty="0">
                <a:effectLst/>
                <a:latin typeface="Arial" panose="020B0604020202020204" pitchFamily="34" charset="0"/>
                <a:ea typeface="Aptos" panose="020B0004020202020204" pitchFamily="34" charset="0"/>
                <a:cs typeface="Vrinda" panose="020B0502040204020203" pitchFamily="34" charset="0"/>
              </a:rPr>
              <a:t> </a:t>
            </a:r>
            <a:endParaRPr lang="en-150" dirty="0"/>
          </a:p>
        </p:txBody>
      </p:sp>
    </p:spTree>
    <p:extLst>
      <p:ext uri="{BB962C8B-B14F-4D97-AF65-F5344CB8AC3E}">
        <p14:creationId xmlns:p14="http://schemas.microsoft.com/office/powerpoint/2010/main" val="1692538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57D94-826D-A6AA-D848-72C5F50AF72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04F547E-F53E-6EBB-EC72-6AE4BF9A5D2E}"/>
              </a:ext>
            </a:extLst>
          </p:cNvPr>
          <p:cNvSpPr/>
          <p:nvPr/>
        </p:nvSpPr>
        <p:spPr>
          <a:xfrm>
            <a:off x="13486294" y="415371"/>
            <a:ext cx="3773006" cy="1829908"/>
          </a:xfrm>
          <a:custGeom>
            <a:avLst/>
            <a:gdLst/>
            <a:ahLst/>
            <a:cxnLst/>
            <a:rect l="l" t="t" r="r" b="b"/>
            <a:pathLst>
              <a:path w="3773006" h="1829908">
                <a:moveTo>
                  <a:pt x="0" y="0"/>
                </a:moveTo>
                <a:lnTo>
                  <a:pt x="3773006" y="0"/>
                </a:lnTo>
                <a:lnTo>
                  <a:pt x="3773006" y="1829908"/>
                </a:lnTo>
                <a:lnTo>
                  <a:pt x="0" y="1829908"/>
                </a:lnTo>
                <a:lnTo>
                  <a:pt x="0" y="0"/>
                </a:lnTo>
                <a:close/>
              </a:path>
            </a:pathLst>
          </a:custGeom>
          <a:blipFill>
            <a:blip r:embed="rId3"/>
            <a:stretch>
              <a:fillRect/>
            </a:stretch>
          </a:blipFill>
        </p:spPr>
        <p:txBody>
          <a:bodyPr/>
          <a:lstStyle/>
          <a:p>
            <a:endParaRPr lang="en-150"/>
          </a:p>
        </p:txBody>
      </p:sp>
      <p:sp>
        <p:nvSpPr>
          <p:cNvPr id="3" name="TextBox 3">
            <a:extLst>
              <a:ext uri="{FF2B5EF4-FFF2-40B4-BE49-F238E27FC236}">
                <a16:creationId xmlns:a16="http://schemas.microsoft.com/office/drawing/2014/main" id="{A3F0CBC9-7946-342A-3FD3-72303FA34F2E}"/>
              </a:ext>
            </a:extLst>
          </p:cNvPr>
          <p:cNvSpPr txBox="1"/>
          <p:nvPr/>
        </p:nvSpPr>
        <p:spPr>
          <a:xfrm>
            <a:off x="9139238" y="962025"/>
            <a:ext cx="9525" cy="669925"/>
          </a:xfrm>
          <a:prstGeom prst="rect">
            <a:avLst/>
          </a:prstGeom>
        </p:spPr>
        <p:txBody>
          <a:bodyPr lIns="0" tIns="0" rIns="0" bIns="0" rtlCol="0" anchor="t">
            <a:spAutoFit/>
          </a:bodyPr>
          <a:lstStyle/>
          <a:p>
            <a:pPr algn="ctr">
              <a:lnSpc>
                <a:spcPts val="5599"/>
              </a:lnSpc>
            </a:pPr>
            <a:endParaRPr/>
          </a:p>
        </p:txBody>
      </p:sp>
      <p:sp>
        <p:nvSpPr>
          <p:cNvPr id="4" name="TextBox 4">
            <a:extLst>
              <a:ext uri="{FF2B5EF4-FFF2-40B4-BE49-F238E27FC236}">
                <a16:creationId xmlns:a16="http://schemas.microsoft.com/office/drawing/2014/main" id="{B933096B-FC8E-AA79-6795-F96FD767FEF1}"/>
              </a:ext>
            </a:extLst>
          </p:cNvPr>
          <p:cNvSpPr txBox="1"/>
          <p:nvPr/>
        </p:nvSpPr>
        <p:spPr>
          <a:xfrm>
            <a:off x="823827" y="413497"/>
            <a:ext cx="12306300" cy="2414828"/>
          </a:xfrm>
          <a:prstGeom prst="rect">
            <a:avLst/>
          </a:prstGeom>
        </p:spPr>
        <p:txBody>
          <a:bodyPr wrap="square" lIns="0" tIns="0" rIns="0" bIns="0" rtlCol="0" anchor="t">
            <a:spAutoFit/>
          </a:bodyPr>
          <a:lstStyle/>
          <a:p>
            <a:pPr marL="449263" indent="-449263">
              <a:lnSpc>
                <a:spcPct val="150000"/>
              </a:lnSpc>
              <a:spcBef>
                <a:spcPts val="1800"/>
              </a:spcBef>
              <a:spcAft>
                <a:spcPts val="400"/>
              </a:spcAft>
            </a:pPr>
            <a:r>
              <a:rPr lang="uk-UA" sz="3200" b="1" dirty="0">
                <a:solidFill>
                  <a:srgbClr val="184174"/>
                </a:solidFill>
                <a:latin typeface="Montserrat Bold"/>
              </a:rPr>
              <a:t>13</a:t>
            </a:r>
            <a:r>
              <a:rPr lang="en-US" sz="3200" b="1" dirty="0">
                <a:solidFill>
                  <a:srgbClr val="184174"/>
                </a:solidFill>
                <a:latin typeface="Montserrat Bold"/>
              </a:rPr>
              <a:t>. </a:t>
            </a:r>
            <a:r>
              <a:rPr lang="en-US" sz="3200" b="1" dirty="0" err="1">
                <a:solidFill>
                  <a:srgbClr val="184174"/>
                </a:solidFill>
                <a:latin typeface="Montserrat Bold"/>
              </a:rPr>
              <a:t>Уніфікація</a:t>
            </a:r>
            <a:r>
              <a:rPr lang="en-US" sz="3200" b="1" dirty="0">
                <a:solidFill>
                  <a:srgbClr val="184174"/>
                </a:solidFill>
                <a:latin typeface="Montserrat Bold"/>
              </a:rPr>
              <a:t> </a:t>
            </a:r>
            <a:r>
              <a:rPr lang="en-US" sz="3200" b="1" dirty="0" err="1">
                <a:solidFill>
                  <a:srgbClr val="184174"/>
                </a:solidFill>
                <a:latin typeface="Montserrat Bold"/>
              </a:rPr>
              <a:t>кодекс</a:t>
            </a:r>
            <a:r>
              <a:rPr lang="uk-UA" sz="3200" b="1" dirty="0">
                <a:solidFill>
                  <a:srgbClr val="184174"/>
                </a:solidFill>
                <a:latin typeface="Montserrat Bold"/>
              </a:rPr>
              <a:t>ів</a:t>
            </a:r>
            <a:r>
              <a:rPr lang="en-US" sz="3200" b="1" dirty="0">
                <a:solidFill>
                  <a:srgbClr val="184174"/>
                </a:solidFill>
                <a:latin typeface="Montserrat Bold"/>
              </a:rPr>
              <a:t> з </a:t>
            </a:r>
            <a:r>
              <a:rPr lang="en-US" sz="3200" b="1" dirty="0" err="1">
                <a:solidFill>
                  <a:srgbClr val="184174"/>
                </a:solidFill>
                <a:latin typeface="Montserrat Bold"/>
              </a:rPr>
              <a:t>метою</a:t>
            </a:r>
            <a:r>
              <a:rPr lang="en-US" sz="3200" b="1" dirty="0">
                <a:solidFill>
                  <a:srgbClr val="184174"/>
                </a:solidFill>
                <a:latin typeface="Montserrat Bold"/>
              </a:rPr>
              <a:t> </a:t>
            </a:r>
            <a:r>
              <a:rPr lang="en-US" sz="3200" b="1" dirty="0" err="1">
                <a:solidFill>
                  <a:srgbClr val="184174"/>
                </a:solidFill>
                <a:latin typeface="Montserrat Bold"/>
              </a:rPr>
              <a:t>усунення</a:t>
            </a:r>
            <a:r>
              <a:rPr lang="en-US" sz="3200" b="1" dirty="0">
                <a:solidFill>
                  <a:srgbClr val="184174"/>
                </a:solidFill>
                <a:latin typeface="Montserrat Bold"/>
              </a:rPr>
              <a:t> </a:t>
            </a:r>
            <a:r>
              <a:rPr lang="en-US" sz="3200" b="1" dirty="0" err="1">
                <a:solidFill>
                  <a:srgbClr val="184174"/>
                </a:solidFill>
                <a:latin typeface="Montserrat Bold"/>
              </a:rPr>
              <a:t>розбіжностей</a:t>
            </a:r>
            <a:r>
              <a:rPr lang="en-US" sz="3200" b="1" dirty="0">
                <a:solidFill>
                  <a:srgbClr val="184174"/>
                </a:solidFill>
                <a:latin typeface="Montserrat Bold"/>
              </a:rPr>
              <a:t> у </a:t>
            </a:r>
            <a:r>
              <a:rPr lang="en-US" sz="3200" b="1" dirty="0" err="1">
                <a:solidFill>
                  <a:srgbClr val="184174"/>
                </a:solidFill>
                <a:latin typeface="Montserrat Bold"/>
              </a:rPr>
              <a:t>вимогах</a:t>
            </a:r>
            <a:r>
              <a:rPr lang="en-US" sz="3200" b="1" dirty="0">
                <a:solidFill>
                  <a:srgbClr val="184174"/>
                </a:solidFill>
                <a:latin typeface="Montserrat Bold"/>
              </a:rPr>
              <a:t> </a:t>
            </a:r>
            <a:r>
              <a:rPr lang="en-US" sz="3200" b="1" dirty="0" err="1">
                <a:solidFill>
                  <a:srgbClr val="184174"/>
                </a:solidFill>
                <a:latin typeface="Montserrat Bold"/>
              </a:rPr>
              <a:t>до</a:t>
            </a:r>
            <a:r>
              <a:rPr lang="en-US" sz="3200" b="1" dirty="0">
                <a:solidFill>
                  <a:srgbClr val="184174"/>
                </a:solidFill>
                <a:latin typeface="Montserrat Bold"/>
              </a:rPr>
              <a:t> </a:t>
            </a:r>
            <a:r>
              <a:rPr lang="en-US" sz="3200" b="1" dirty="0" err="1">
                <a:solidFill>
                  <a:srgbClr val="184174"/>
                </a:solidFill>
                <a:latin typeface="Montserrat Bold"/>
              </a:rPr>
              <a:t>заяви</a:t>
            </a:r>
            <a:r>
              <a:rPr lang="en-US" sz="3200" b="1" dirty="0">
                <a:solidFill>
                  <a:srgbClr val="184174"/>
                </a:solidFill>
                <a:latin typeface="Montserrat Bold"/>
              </a:rPr>
              <a:t> </a:t>
            </a:r>
            <a:r>
              <a:rPr lang="en-US" sz="3200" b="1" dirty="0" err="1">
                <a:solidFill>
                  <a:srgbClr val="184174"/>
                </a:solidFill>
                <a:latin typeface="Montserrat Bold"/>
              </a:rPr>
              <a:t>та</a:t>
            </a:r>
            <a:r>
              <a:rPr lang="en-US" sz="3200" b="1" dirty="0">
                <a:solidFill>
                  <a:srgbClr val="184174"/>
                </a:solidFill>
                <a:latin typeface="Montserrat Bold"/>
              </a:rPr>
              <a:t> </a:t>
            </a:r>
            <a:r>
              <a:rPr lang="en-US" sz="3200" b="1" dirty="0" err="1">
                <a:solidFill>
                  <a:srgbClr val="184174"/>
                </a:solidFill>
                <a:latin typeface="Montserrat Bold"/>
              </a:rPr>
              <a:t>виклику</a:t>
            </a:r>
            <a:r>
              <a:rPr lang="en-US" sz="3200" b="1" dirty="0">
                <a:solidFill>
                  <a:srgbClr val="184174"/>
                </a:solidFill>
                <a:latin typeface="Montserrat Bold"/>
              </a:rPr>
              <a:t> </a:t>
            </a:r>
            <a:r>
              <a:rPr lang="en-US" sz="3200" b="1" dirty="0" err="1">
                <a:solidFill>
                  <a:srgbClr val="184174"/>
                </a:solidFill>
                <a:latin typeface="Montserrat Bold"/>
              </a:rPr>
              <a:t>свідка</a:t>
            </a:r>
            <a:endParaRPr lang="en-150" sz="3200" b="1" dirty="0">
              <a:solidFill>
                <a:srgbClr val="184174"/>
              </a:solidFill>
              <a:latin typeface="Montserrat Bold"/>
            </a:endParaRPr>
          </a:p>
          <a:p>
            <a:pPr marL="449263" lvl="0" indent="-449263">
              <a:lnSpc>
                <a:spcPct val="150000"/>
              </a:lnSpc>
              <a:spcBef>
                <a:spcPts val="1800"/>
              </a:spcBef>
              <a:spcAft>
                <a:spcPts val="400"/>
              </a:spcAft>
            </a:pPr>
            <a:endParaRPr lang="en-US" sz="3200" b="1" dirty="0">
              <a:solidFill>
                <a:srgbClr val="184174"/>
              </a:solidFill>
              <a:latin typeface="Montserrat Bold"/>
              <a:sym typeface="Montserrat Bold"/>
            </a:endParaRPr>
          </a:p>
        </p:txBody>
      </p:sp>
      <p:sp>
        <p:nvSpPr>
          <p:cNvPr id="5" name="TextBox 5">
            <a:extLst>
              <a:ext uri="{FF2B5EF4-FFF2-40B4-BE49-F238E27FC236}">
                <a16:creationId xmlns:a16="http://schemas.microsoft.com/office/drawing/2014/main" id="{107DC4F6-1955-D8E1-6DAF-6A398B907163}"/>
              </a:ext>
            </a:extLst>
          </p:cNvPr>
          <p:cNvSpPr txBox="1"/>
          <p:nvPr/>
        </p:nvSpPr>
        <p:spPr>
          <a:xfrm>
            <a:off x="671604" y="3224423"/>
            <a:ext cx="8063882" cy="8883522"/>
          </a:xfrm>
          <a:prstGeom prst="rect">
            <a:avLst/>
          </a:prstGeom>
        </p:spPr>
        <p:txBody>
          <a:bodyPr wrap="square" lIns="0" tIns="0" rIns="0" bIns="0" rtlCol="0" anchor="t">
            <a:spAutoFit/>
          </a:bodyPr>
          <a:lstStyle/>
          <a:p>
            <a:pPr algn="just">
              <a:lnSpc>
                <a:spcPct val="115000"/>
              </a:lnSpc>
              <a:spcAft>
                <a:spcPts val="800"/>
              </a:spcAft>
            </a:pPr>
            <a:r>
              <a:rPr lang="uk-UA" sz="2400" dirty="0">
                <a:solidFill>
                  <a:schemeClr val="tx2"/>
                </a:solidFill>
                <a:latin typeface="Garamond" panose="02020404030301010803" pitchFamily="18" charset="0"/>
              </a:rPr>
              <a:t>ГПК та ЦПК по-різному регулюють питання залучення свідків. Так, якщо стаття 91 ЦПК не обмежує жодним чином можливість виклику свідка за заявою учасника справи, то стаття 89 ГПК передбачає можливість виклику лише, якщо обставини, викладені свідком у заяві, суперечать іншим доказам або викликають у суду сумнів щодо їх змісту, достовірності чи повноти.</a:t>
            </a:r>
            <a:endParaRPr lang="en-150" sz="2400" dirty="0">
              <a:solidFill>
                <a:schemeClr val="tx2"/>
              </a:solidFill>
              <a:latin typeface="Garamond" panose="02020404030301010803" pitchFamily="18" charset="0"/>
            </a:endParaRPr>
          </a:p>
          <a:p>
            <a:pPr algn="just">
              <a:lnSpc>
                <a:spcPct val="115000"/>
              </a:lnSpc>
              <a:spcAft>
                <a:spcPts val="800"/>
              </a:spcAft>
            </a:pPr>
            <a:r>
              <a:rPr lang="uk-UA" sz="2400" dirty="0">
                <a:solidFill>
                  <a:schemeClr val="tx2"/>
                </a:solidFill>
                <a:latin typeface="Garamond" panose="02020404030301010803" pitchFamily="18" charset="0"/>
              </a:rPr>
              <a:t>Крім того, ЦПК і ГПК мають невиправдано різне регулювання показань з чужих слів. Стаття 90(2)  ЦПК передбачає, що якщо показання свідка ґрунтуються на повідомленнях інших осіб, то ці особи повинні бути також допитані. У той же час, відповідно до статті 87(4) ГПК показання свідка, що ґрунтуються на повідомленнях інших осіб, не беруться судом до уваги взагалі.</a:t>
            </a:r>
            <a:endParaRPr lang="en-150" sz="2400" dirty="0">
              <a:solidFill>
                <a:schemeClr val="tx2"/>
              </a:solidFill>
              <a:latin typeface="Garamond" panose="02020404030301010803" pitchFamily="18" charset="0"/>
            </a:endParaRPr>
          </a:p>
          <a:p>
            <a:pPr algn="just">
              <a:lnSpc>
                <a:spcPct val="115000"/>
              </a:lnSpc>
              <a:spcAft>
                <a:spcPts val="800"/>
              </a:spcAft>
            </a:pPr>
            <a:r>
              <a:rPr lang="uk-UA" sz="2400" dirty="0">
                <a:solidFill>
                  <a:schemeClr val="tx2"/>
                </a:solidFill>
                <a:latin typeface="Garamond" panose="02020404030301010803" pitchFamily="18" charset="0"/>
              </a:rPr>
              <a:t>Такі обмеження ставлять учасників господарського процесу в завідомо невигідне становище, через неможливість допитати в судовому засіданні свідків, які не хочуть свідчити добровільно. </a:t>
            </a:r>
            <a:endParaRPr lang="en-150" sz="2400" dirty="0">
              <a:solidFill>
                <a:schemeClr val="tx2"/>
              </a:solidFill>
              <a:latin typeface="Garamond" panose="02020404030301010803" pitchFamily="18" charset="0"/>
            </a:endParaRPr>
          </a:p>
          <a:p>
            <a:pPr marR="30480" algn="just">
              <a:lnSpc>
                <a:spcPct val="115000"/>
              </a:lnSpc>
              <a:spcAft>
                <a:spcPts val="800"/>
              </a:spcAft>
            </a:pPr>
            <a:endParaRPr lang="en-150" sz="2400" dirty="0">
              <a:solidFill>
                <a:schemeClr val="tx2"/>
              </a:solidFill>
              <a:latin typeface="Garamond" panose="02020404030301010803" pitchFamily="18" charset="0"/>
            </a:endParaRPr>
          </a:p>
          <a:p>
            <a:pPr marL="237489" lvl="1" algn="l">
              <a:lnSpc>
                <a:spcPts val="3079"/>
              </a:lnSpc>
            </a:pPr>
            <a:endParaRPr lang="en-US" sz="2199" dirty="0">
              <a:solidFill>
                <a:srgbClr val="000000"/>
              </a:solidFill>
              <a:latin typeface="Montserrat"/>
              <a:ea typeface="Montserrat"/>
              <a:cs typeface="Montserrat"/>
              <a:sym typeface="Montserrat"/>
            </a:endParaRPr>
          </a:p>
          <a:p>
            <a:pPr algn="ctr">
              <a:lnSpc>
                <a:spcPts val="3499"/>
              </a:lnSpc>
              <a:spcBef>
                <a:spcPct val="0"/>
              </a:spcBef>
            </a:pPr>
            <a:endParaRPr lang="en-US" sz="2199" dirty="0">
              <a:solidFill>
                <a:srgbClr val="000000"/>
              </a:solidFill>
              <a:latin typeface="Montserrat"/>
              <a:ea typeface="Montserrat"/>
              <a:cs typeface="Montserrat"/>
              <a:sym typeface="Montserrat"/>
            </a:endParaRPr>
          </a:p>
          <a:p>
            <a:pPr algn="l">
              <a:lnSpc>
                <a:spcPts val="3499"/>
              </a:lnSpc>
              <a:spcBef>
                <a:spcPct val="0"/>
              </a:spcBef>
            </a:pPr>
            <a:endParaRPr lang="en-US" sz="2199" dirty="0">
              <a:solidFill>
                <a:srgbClr val="000000"/>
              </a:solidFill>
              <a:latin typeface="Montserrat"/>
              <a:ea typeface="Montserrat"/>
              <a:cs typeface="Montserrat"/>
              <a:sym typeface="Montserrat"/>
            </a:endParaRPr>
          </a:p>
        </p:txBody>
      </p:sp>
      <p:sp>
        <p:nvSpPr>
          <p:cNvPr id="6" name="TextBox 5">
            <a:extLst>
              <a:ext uri="{FF2B5EF4-FFF2-40B4-BE49-F238E27FC236}">
                <a16:creationId xmlns:a16="http://schemas.microsoft.com/office/drawing/2014/main" id="{C952D2E8-649C-BBA6-C76C-32E2A7845005}"/>
              </a:ext>
            </a:extLst>
          </p:cNvPr>
          <p:cNvSpPr txBox="1"/>
          <p:nvPr/>
        </p:nvSpPr>
        <p:spPr>
          <a:xfrm>
            <a:off x="9552515" y="3227546"/>
            <a:ext cx="7867558" cy="9526711"/>
          </a:xfrm>
          <a:prstGeom prst="rect">
            <a:avLst/>
          </a:prstGeom>
          <a:noFill/>
        </p:spPr>
        <p:txBody>
          <a:bodyPr wrap="square">
            <a:spAutoFit/>
          </a:bodyPr>
          <a:lstStyle>
            <a:defPPr>
              <a:defRPr lang="en-US"/>
            </a:defPPr>
            <a:lvl1pPr>
              <a:defRPr kern="100">
                <a:effectLst/>
                <a:latin typeface="Arial" panose="020B0604020202020204" pitchFamily="34" charset="0"/>
                <a:ea typeface="Aptos" panose="020B0004020202020204" pitchFamily="34" charset="0"/>
                <a:cs typeface="Vrinda" panose="020B0502040204020203" pitchFamily="34" charset="0"/>
              </a:defRPr>
            </a:lvl1pPr>
          </a:lstStyle>
          <a:p>
            <a:pPr algn="just">
              <a:lnSpc>
                <a:spcPct val="115000"/>
              </a:lnSpc>
              <a:spcAft>
                <a:spcPts val="800"/>
              </a:spcAft>
            </a:pPr>
            <a:r>
              <a:rPr lang="uk-UA" sz="2400" b="1" kern="1200" dirty="0">
                <a:solidFill>
                  <a:schemeClr val="tx2"/>
                </a:solidFill>
                <a:latin typeface="Garamond" panose="02020404030301010803" pitchFamily="18" charset="0"/>
                <a:ea typeface="+mn-ea"/>
                <a:cs typeface="+mn-cs"/>
              </a:rPr>
              <a:t>Уніфікувати питання виклику свідків в ЦПК та ГПК, а саме:</a:t>
            </a:r>
            <a:endParaRPr lang="en-150" sz="2400" b="1" kern="1200" dirty="0">
              <a:solidFill>
                <a:schemeClr val="tx2"/>
              </a:solidFill>
              <a:latin typeface="Garamond" panose="02020404030301010803" pitchFamily="18" charset="0"/>
              <a:ea typeface="+mn-ea"/>
              <a:cs typeface="+mn-cs"/>
            </a:endParaRPr>
          </a:p>
          <a:p>
            <a:pPr marL="342900" lvl="0" indent="-342900" algn="just">
              <a:lnSpc>
                <a:spcPct val="115000"/>
              </a:lnSpc>
              <a:spcAft>
                <a:spcPts val="800"/>
              </a:spcAft>
              <a:buFont typeface="+mj-lt"/>
              <a:buAutoNum type="arabicParenR"/>
            </a:pPr>
            <a:r>
              <a:rPr lang="uk-UA" sz="2400" b="1" kern="1200" dirty="0">
                <a:solidFill>
                  <a:schemeClr val="tx2"/>
                </a:solidFill>
                <a:latin typeface="Garamond" panose="02020404030301010803" pitchFamily="18" charset="0"/>
                <a:ea typeface="+mn-ea"/>
                <a:cs typeface="+mn-cs"/>
              </a:rPr>
              <a:t>Можливість подання заяви свідка як в господарському, так і у цивільному процесах.</a:t>
            </a:r>
            <a:endParaRPr lang="en-150" sz="2400" b="1" kern="1200" dirty="0">
              <a:solidFill>
                <a:schemeClr val="tx2"/>
              </a:solidFill>
              <a:latin typeface="Garamond" panose="02020404030301010803" pitchFamily="18" charset="0"/>
              <a:ea typeface="+mn-ea"/>
              <a:cs typeface="+mn-cs"/>
            </a:endParaRPr>
          </a:p>
          <a:p>
            <a:pPr marL="342900" lvl="0" indent="-342900" algn="just">
              <a:lnSpc>
                <a:spcPct val="115000"/>
              </a:lnSpc>
              <a:spcAft>
                <a:spcPts val="800"/>
              </a:spcAft>
              <a:buFont typeface="+mj-lt"/>
              <a:buAutoNum type="arabicParenR"/>
            </a:pPr>
            <a:r>
              <a:rPr lang="uk-UA" sz="2400" b="1" kern="1200" dirty="0">
                <a:solidFill>
                  <a:schemeClr val="tx2"/>
                </a:solidFill>
                <a:latin typeface="Garamond" panose="02020404030301010803" pitchFamily="18" charset="0"/>
                <a:ea typeface="+mn-ea"/>
                <a:cs typeface="+mn-cs"/>
              </a:rPr>
              <a:t>Можливість у господарському процесі виклику свідка за ініціативою суду чи учасника процесу незалежно від подання ним заяви свідка.</a:t>
            </a:r>
            <a:endParaRPr lang="en-150" sz="2400" b="1" kern="1200" dirty="0">
              <a:solidFill>
                <a:schemeClr val="tx2"/>
              </a:solidFill>
              <a:latin typeface="Garamond" panose="02020404030301010803" pitchFamily="18" charset="0"/>
              <a:ea typeface="+mn-ea"/>
              <a:cs typeface="+mn-cs"/>
            </a:endParaRPr>
          </a:p>
          <a:p>
            <a:pPr marL="342900" lvl="0" indent="-342900" algn="just">
              <a:lnSpc>
                <a:spcPct val="115000"/>
              </a:lnSpc>
              <a:spcAft>
                <a:spcPts val="800"/>
              </a:spcAft>
              <a:buFont typeface="+mj-lt"/>
              <a:buAutoNum type="arabicParenR"/>
            </a:pPr>
            <a:r>
              <a:rPr lang="uk-UA" sz="2400" b="1" kern="1200" dirty="0">
                <a:solidFill>
                  <a:schemeClr val="tx2"/>
                </a:solidFill>
                <a:latin typeface="Garamond" panose="02020404030301010803" pitchFamily="18" charset="0"/>
                <a:ea typeface="+mn-ea"/>
                <a:cs typeface="+mn-cs"/>
              </a:rPr>
              <a:t>Якщо показання свідка ґрунтуються на повідомленнях інших осіб, то ці особи повинні бути також допитані. За відсутності можливості допитати особу, яка надала первинне повідомлення, показання з чужих слів не може бути допустимим доказом факту чи обставин, на доведення яких вони надані, якщо показання не підтверджується іншими доказами, визнаними допустимими згідно з правилами кодексу.</a:t>
            </a:r>
            <a:endParaRPr lang="en-150" sz="2400" b="1" kern="1200" dirty="0">
              <a:solidFill>
                <a:schemeClr val="tx2"/>
              </a:solidFill>
              <a:latin typeface="Garamond" panose="02020404030301010803" pitchFamily="18" charset="0"/>
              <a:ea typeface="+mn-ea"/>
              <a:cs typeface="+mn-cs"/>
            </a:endParaRPr>
          </a:p>
          <a:p>
            <a:pPr marR="30480" algn="just">
              <a:lnSpc>
                <a:spcPct val="115000"/>
              </a:lnSpc>
              <a:spcAft>
                <a:spcPts val="800"/>
              </a:spcAft>
              <a:tabLst>
                <a:tab pos="270510" algn="l"/>
              </a:tabLst>
            </a:pPr>
            <a:r>
              <a:rPr lang="uk-UA" sz="2400" b="1" kern="1200" dirty="0">
                <a:solidFill>
                  <a:schemeClr val="tx2"/>
                </a:solidFill>
                <a:latin typeface="Garamond" panose="02020404030301010803" pitchFamily="18" charset="0"/>
                <a:ea typeface="+mn-ea"/>
                <a:cs typeface="+mn-cs"/>
              </a:rPr>
              <a:t>. </a:t>
            </a:r>
            <a:endParaRPr lang="en-150" sz="2400" b="1" kern="1200" dirty="0">
              <a:solidFill>
                <a:schemeClr val="tx2"/>
              </a:solidFill>
              <a:latin typeface="Garamond" panose="02020404030301010803" pitchFamily="18" charset="0"/>
              <a:ea typeface="+mn-ea"/>
              <a:cs typeface="+mn-cs"/>
            </a:endParaRPr>
          </a:p>
          <a:p>
            <a:pPr marR="30480" algn="just">
              <a:lnSpc>
                <a:spcPct val="115000"/>
              </a:lnSpc>
              <a:spcAft>
                <a:spcPts val="800"/>
              </a:spcAft>
              <a:tabLst>
                <a:tab pos="270510" algn="l"/>
              </a:tabLst>
            </a:pPr>
            <a:endParaRPr lang="en-150" sz="2400" b="1" kern="1200" dirty="0">
              <a:solidFill>
                <a:schemeClr val="tx2"/>
              </a:solidFill>
              <a:latin typeface="Garamond" panose="02020404030301010803" pitchFamily="18" charset="0"/>
              <a:ea typeface="+mn-ea"/>
              <a:cs typeface="+mn-cs"/>
            </a:endParaRPr>
          </a:p>
          <a:p>
            <a:pPr marR="30480" algn="just">
              <a:lnSpc>
                <a:spcPct val="115000"/>
              </a:lnSpc>
              <a:spcAft>
                <a:spcPts val="800"/>
              </a:spcAft>
            </a:pPr>
            <a:r>
              <a:rPr lang="uk-UA" sz="2400" b="1" kern="1200" dirty="0">
                <a:solidFill>
                  <a:schemeClr val="tx2"/>
                </a:solidFill>
                <a:latin typeface="Garamond" panose="02020404030301010803" pitchFamily="18" charset="0"/>
                <a:ea typeface="+mn-ea"/>
                <a:cs typeface="+mn-cs"/>
              </a:rPr>
              <a:t> </a:t>
            </a:r>
            <a:endParaRPr lang="en-150" sz="2400" b="1" kern="1200" dirty="0">
              <a:solidFill>
                <a:schemeClr val="tx2"/>
              </a:solidFill>
              <a:latin typeface="Garamond" panose="02020404030301010803" pitchFamily="18" charset="0"/>
              <a:ea typeface="+mn-ea"/>
              <a:cs typeface="+mn-cs"/>
            </a:endParaRPr>
          </a:p>
          <a:p>
            <a:endParaRPr lang="en-US" sz="2400" kern="1200" dirty="0">
              <a:solidFill>
                <a:schemeClr val="tx2"/>
              </a:solidFill>
              <a:latin typeface="Garamond" panose="02020404030301010803" pitchFamily="18" charset="0"/>
              <a:cs typeface="+mn-cs"/>
              <a:sym typeface="Montserrat"/>
            </a:endParaRPr>
          </a:p>
          <a:p>
            <a:endParaRPr lang="en-US" dirty="0">
              <a:sym typeface="Montserrat"/>
            </a:endParaRPr>
          </a:p>
        </p:txBody>
      </p:sp>
      <p:sp>
        <p:nvSpPr>
          <p:cNvPr id="8" name="TextBox 7">
            <a:extLst>
              <a:ext uri="{FF2B5EF4-FFF2-40B4-BE49-F238E27FC236}">
                <a16:creationId xmlns:a16="http://schemas.microsoft.com/office/drawing/2014/main" id="{FF98BA66-A225-B00B-7200-23022980FCE7}"/>
              </a:ext>
            </a:extLst>
          </p:cNvPr>
          <p:cNvSpPr txBox="1"/>
          <p:nvPr/>
        </p:nvSpPr>
        <p:spPr>
          <a:xfrm>
            <a:off x="9525000" y="4960648"/>
            <a:ext cx="9144000" cy="369332"/>
          </a:xfrm>
          <a:prstGeom prst="rect">
            <a:avLst/>
          </a:prstGeom>
          <a:noFill/>
        </p:spPr>
        <p:txBody>
          <a:bodyPr wrap="square">
            <a:spAutoFit/>
          </a:bodyPr>
          <a:lstStyle/>
          <a:p>
            <a:r>
              <a:rPr lang="uk-UA" sz="1800" kern="100" dirty="0">
                <a:effectLst/>
                <a:latin typeface="Arial" panose="020B0604020202020204" pitchFamily="34" charset="0"/>
                <a:ea typeface="Aptos" panose="020B0004020202020204" pitchFamily="34" charset="0"/>
                <a:cs typeface="Vrinda" panose="020B0502040204020203" pitchFamily="34" charset="0"/>
              </a:rPr>
              <a:t> </a:t>
            </a:r>
            <a:endParaRPr lang="en-150" dirty="0"/>
          </a:p>
        </p:txBody>
      </p:sp>
    </p:spTree>
    <p:extLst>
      <p:ext uri="{BB962C8B-B14F-4D97-AF65-F5344CB8AC3E}">
        <p14:creationId xmlns:p14="http://schemas.microsoft.com/office/powerpoint/2010/main" val="2215060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1225B-9E3F-EA07-5A28-81EB77394E6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2ECF6E4-FE4D-B2CF-4067-59EE04953D75}"/>
              </a:ext>
            </a:extLst>
          </p:cNvPr>
          <p:cNvSpPr/>
          <p:nvPr/>
        </p:nvSpPr>
        <p:spPr>
          <a:xfrm>
            <a:off x="13486294" y="415371"/>
            <a:ext cx="3773006" cy="1829908"/>
          </a:xfrm>
          <a:custGeom>
            <a:avLst/>
            <a:gdLst/>
            <a:ahLst/>
            <a:cxnLst/>
            <a:rect l="l" t="t" r="r" b="b"/>
            <a:pathLst>
              <a:path w="3773006" h="1829908">
                <a:moveTo>
                  <a:pt x="0" y="0"/>
                </a:moveTo>
                <a:lnTo>
                  <a:pt x="3773006" y="0"/>
                </a:lnTo>
                <a:lnTo>
                  <a:pt x="3773006" y="1829908"/>
                </a:lnTo>
                <a:lnTo>
                  <a:pt x="0" y="1829908"/>
                </a:lnTo>
                <a:lnTo>
                  <a:pt x="0" y="0"/>
                </a:lnTo>
                <a:close/>
              </a:path>
            </a:pathLst>
          </a:custGeom>
          <a:blipFill>
            <a:blip r:embed="rId3"/>
            <a:stretch>
              <a:fillRect/>
            </a:stretch>
          </a:blipFill>
        </p:spPr>
        <p:txBody>
          <a:bodyPr/>
          <a:lstStyle/>
          <a:p>
            <a:endParaRPr lang="en-150"/>
          </a:p>
        </p:txBody>
      </p:sp>
      <p:sp>
        <p:nvSpPr>
          <p:cNvPr id="3" name="TextBox 3">
            <a:extLst>
              <a:ext uri="{FF2B5EF4-FFF2-40B4-BE49-F238E27FC236}">
                <a16:creationId xmlns:a16="http://schemas.microsoft.com/office/drawing/2014/main" id="{49E7264E-907A-3F3C-8F5A-C9D03F076920}"/>
              </a:ext>
            </a:extLst>
          </p:cNvPr>
          <p:cNvSpPr txBox="1"/>
          <p:nvPr/>
        </p:nvSpPr>
        <p:spPr>
          <a:xfrm>
            <a:off x="9139238" y="962025"/>
            <a:ext cx="9525" cy="669925"/>
          </a:xfrm>
          <a:prstGeom prst="rect">
            <a:avLst/>
          </a:prstGeom>
        </p:spPr>
        <p:txBody>
          <a:bodyPr lIns="0" tIns="0" rIns="0" bIns="0" rtlCol="0" anchor="t">
            <a:spAutoFit/>
          </a:bodyPr>
          <a:lstStyle/>
          <a:p>
            <a:pPr algn="ctr">
              <a:lnSpc>
                <a:spcPts val="5599"/>
              </a:lnSpc>
            </a:pPr>
            <a:endParaRPr/>
          </a:p>
        </p:txBody>
      </p:sp>
      <p:sp>
        <p:nvSpPr>
          <p:cNvPr id="4" name="TextBox 4">
            <a:extLst>
              <a:ext uri="{FF2B5EF4-FFF2-40B4-BE49-F238E27FC236}">
                <a16:creationId xmlns:a16="http://schemas.microsoft.com/office/drawing/2014/main" id="{45362249-0F68-51C0-A8FC-7582A2D7D745}"/>
              </a:ext>
            </a:extLst>
          </p:cNvPr>
          <p:cNvSpPr txBox="1"/>
          <p:nvPr/>
        </p:nvSpPr>
        <p:spPr>
          <a:xfrm>
            <a:off x="823827" y="413497"/>
            <a:ext cx="12306300" cy="3435621"/>
          </a:xfrm>
          <a:prstGeom prst="rect">
            <a:avLst/>
          </a:prstGeom>
        </p:spPr>
        <p:txBody>
          <a:bodyPr wrap="square" lIns="0" tIns="0" rIns="0" bIns="0" rtlCol="0" anchor="t">
            <a:spAutoFit/>
          </a:bodyPr>
          <a:lstStyle/>
          <a:p>
            <a:pPr marL="449263" indent="-449263">
              <a:lnSpc>
                <a:spcPct val="150000"/>
              </a:lnSpc>
              <a:spcBef>
                <a:spcPts val="1800"/>
              </a:spcBef>
              <a:spcAft>
                <a:spcPts val="400"/>
              </a:spcAft>
            </a:pPr>
            <a:r>
              <a:rPr lang="uk-UA" sz="3200" b="1" dirty="0">
                <a:solidFill>
                  <a:srgbClr val="184174"/>
                </a:solidFill>
                <a:latin typeface="Montserrat Bold"/>
              </a:rPr>
              <a:t>14</a:t>
            </a:r>
            <a:r>
              <a:rPr lang="en-US" sz="3200" b="1" dirty="0">
                <a:solidFill>
                  <a:srgbClr val="184174"/>
                </a:solidFill>
                <a:latin typeface="Montserrat Bold"/>
              </a:rPr>
              <a:t>. </a:t>
            </a:r>
            <a:r>
              <a:rPr lang="uk-UA" sz="3200" b="1" dirty="0">
                <a:solidFill>
                  <a:srgbClr val="184174"/>
                </a:solidFill>
                <a:latin typeface="Montserrat Bold"/>
              </a:rPr>
              <a:t>Уніфікація та покращення правил щодо опитування учасників справи у ЦПК та ГПК</a:t>
            </a:r>
            <a:endParaRPr lang="en-150" sz="3200" b="1" dirty="0">
              <a:solidFill>
                <a:srgbClr val="184174"/>
              </a:solidFill>
              <a:latin typeface="Montserrat Bold"/>
            </a:endParaRPr>
          </a:p>
          <a:p>
            <a:pPr marL="449263" indent="-449263">
              <a:lnSpc>
                <a:spcPct val="150000"/>
              </a:lnSpc>
              <a:spcBef>
                <a:spcPts val="1800"/>
              </a:spcBef>
              <a:spcAft>
                <a:spcPts val="400"/>
              </a:spcAft>
            </a:pPr>
            <a:endParaRPr lang="en-150" sz="3200" b="1" dirty="0">
              <a:solidFill>
                <a:srgbClr val="184174"/>
              </a:solidFill>
              <a:latin typeface="Montserrat Bold"/>
            </a:endParaRPr>
          </a:p>
          <a:p>
            <a:pPr marL="449263" lvl="0" indent="-449263">
              <a:lnSpc>
                <a:spcPct val="150000"/>
              </a:lnSpc>
              <a:spcBef>
                <a:spcPts val="1800"/>
              </a:spcBef>
              <a:spcAft>
                <a:spcPts val="400"/>
              </a:spcAft>
            </a:pPr>
            <a:endParaRPr lang="en-US" sz="3200" b="1" dirty="0">
              <a:solidFill>
                <a:srgbClr val="184174"/>
              </a:solidFill>
              <a:latin typeface="Montserrat Bold"/>
              <a:sym typeface="Montserrat Bold"/>
            </a:endParaRPr>
          </a:p>
        </p:txBody>
      </p:sp>
      <p:sp>
        <p:nvSpPr>
          <p:cNvPr id="5" name="TextBox 5">
            <a:extLst>
              <a:ext uri="{FF2B5EF4-FFF2-40B4-BE49-F238E27FC236}">
                <a16:creationId xmlns:a16="http://schemas.microsoft.com/office/drawing/2014/main" id="{87A33B17-C981-0229-B281-8D48D0379668}"/>
              </a:ext>
            </a:extLst>
          </p:cNvPr>
          <p:cNvSpPr txBox="1"/>
          <p:nvPr/>
        </p:nvSpPr>
        <p:spPr>
          <a:xfrm>
            <a:off x="671604" y="3224423"/>
            <a:ext cx="8063882" cy="7711919"/>
          </a:xfrm>
          <a:prstGeom prst="rect">
            <a:avLst/>
          </a:prstGeom>
        </p:spPr>
        <p:txBody>
          <a:bodyPr wrap="square" lIns="0" tIns="0" rIns="0" bIns="0" rtlCol="0" anchor="t">
            <a:spAutoFit/>
          </a:bodyPr>
          <a:lstStyle/>
          <a:p>
            <a:pPr algn="just">
              <a:lnSpc>
                <a:spcPct val="115000"/>
              </a:lnSpc>
              <a:spcAft>
                <a:spcPts val="800"/>
              </a:spcAft>
            </a:pPr>
            <a:r>
              <a:rPr lang="uk-UA" sz="2400" dirty="0">
                <a:solidFill>
                  <a:schemeClr val="tx2"/>
                </a:solidFill>
                <a:latin typeface="Garamond" panose="02020404030301010803" pitchFamily="18" charset="0"/>
              </a:rPr>
              <a:t>В обох процесуальних кодексах – ЦПК та ГПК – наявна  спеціальна норма, яка визначає порядок письмового опитування учасників справи як свідків.</a:t>
            </a:r>
            <a:endParaRPr lang="en-150" sz="2400" dirty="0">
              <a:solidFill>
                <a:schemeClr val="tx2"/>
              </a:solidFill>
              <a:latin typeface="Garamond" panose="02020404030301010803" pitchFamily="18" charset="0"/>
            </a:endParaRPr>
          </a:p>
          <a:p>
            <a:pPr algn="just">
              <a:lnSpc>
                <a:spcPct val="115000"/>
              </a:lnSpc>
              <a:spcAft>
                <a:spcPts val="800"/>
              </a:spcAft>
            </a:pPr>
            <a:r>
              <a:rPr lang="uk-UA" sz="2400" dirty="0">
                <a:solidFill>
                  <a:schemeClr val="tx2"/>
                </a:solidFill>
                <a:latin typeface="Garamond" panose="02020404030301010803" pitchFamily="18" charset="0"/>
              </a:rPr>
              <a:t>Частини 1 ст. 93 ЦПК та ст. 90 ГПК встановлюють подібне регулювання і надають право усім учасникам справи поставити в першій заяві по суті справи запитання іншому учаснику (що відповідає і назві самих норм щодо опитування саме учасників справи, а не лише одного учасника).</a:t>
            </a:r>
            <a:endParaRPr lang="en-150" sz="2400" dirty="0">
              <a:solidFill>
                <a:schemeClr val="tx2"/>
              </a:solidFill>
              <a:latin typeface="Garamond" panose="02020404030301010803" pitchFamily="18" charset="0"/>
            </a:endParaRPr>
          </a:p>
          <a:p>
            <a:pPr algn="just">
              <a:lnSpc>
                <a:spcPct val="115000"/>
              </a:lnSpc>
              <a:spcAft>
                <a:spcPts val="800"/>
              </a:spcAft>
            </a:pPr>
            <a:r>
              <a:rPr lang="uk-UA" sz="2400" dirty="0">
                <a:solidFill>
                  <a:schemeClr val="tx2"/>
                </a:solidFill>
                <a:latin typeface="Garamond" panose="02020404030301010803" pitchFamily="18" charset="0"/>
              </a:rPr>
              <a:t>У той же час, частини 2 зазначених норм кодексів відрізняються і в ЦПК встановлено певне обмеження – частина друга ст. 93 ЦПК передбачає можливість поставити питання іншим учасникам справи лише для позивача. </a:t>
            </a:r>
            <a:endParaRPr lang="en-150" sz="2400" dirty="0">
              <a:solidFill>
                <a:schemeClr val="tx2"/>
              </a:solidFill>
              <a:latin typeface="Garamond" panose="02020404030301010803" pitchFamily="18" charset="0"/>
            </a:endParaRPr>
          </a:p>
          <a:p>
            <a:pPr algn="just">
              <a:lnSpc>
                <a:spcPct val="115000"/>
              </a:lnSpc>
              <a:spcAft>
                <a:spcPts val="800"/>
              </a:spcAft>
            </a:pPr>
            <a:endParaRPr lang="en-150" sz="2400" dirty="0">
              <a:solidFill>
                <a:schemeClr val="tx2"/>
              </a:solidFill>
              <a:latin typeface="Garamond" panose="02020404030301010803" pitchFamily="18" charset="0"/>
            </a:endParaRPr>
          </a:p>
          <a:p>
            <a:pPr marR="30480" algn="just">
              <a:lnSpc>
                <a:spcPct val="115000"/>
              </a:lnSpc>
              <a:spcAft>
                <a:spcPts val="800"/>
              </a:spcAft>
            </a:pPr>
            <a:endParaRPr lang="en-150" sz="2400" dirty="0">
              <a:solidFill>
                <a:schemeClr val="tx2"/>
              </a:solidFill>
              <a:latin typeface="Garamond" panose="02020404030301010803" pitchFamily="18" charset="0"/>
            </a:endParaRPr>
          </a:p>
          <a:p>
            <a:pPr marL="237489" lvl="1" algn="l">
              <a:lnSpc>
                <a:spcPts val="3079"/>
              </a:lnSpc>
            </a:pPr>
            <a:endParaRPr lang="en-US" sz="2199" dirty="0">
              <a:solidFill>
                <a:srgbClr val="000000"/>
              </a:solidFill>
              <a:latin typeface="Montserrat"/>
              <a:ea typeface="Montserrat"/>
              <a:cs typeface="Montserrat"/>
              <a:sym typeface="Montserrat"/>
            </a:endParaRPr>
          </a:p>
          <a:p>
            <a:pPr algn="ctr">
              <a:lnSpc>
                <a:spcPts val="3499"/>
              </a:lnSpc>
              <a:spcBef>
                <a:spcPct val="0"/>
              </a:spcBef>
            </a:pPr>
            <a:endParaRPr lang="en-US" sz="2199" dirty="0">
              <a:solidFill>
                <a:srgbClr val="000000"/>
              </a:solidFill>
              <a:latin typeface="Montserrat"/>
              <a:ea typeface="Montserrat"/>
              <a:cs typeface="Montserrat"/>
              <a:sym typeface="Montserrat"/>
            </a:endParaRPr>
          </a:p>
          <a:p>
            <a:pPr algn="l">
              <a:lnSpc>
                <a:spcPts val="3499"/>
              </a:lnSpc>
              <a:spcBef>
                <a:spcPct val="0"/>
              </a:spcBef>
            </a:pPr>
            <a:endParaRPr lang="en-US" sz="2199" dirty="0">
              <a:solidFill>
                <a:srgbClr val="000000"/>
              </a:solidFill>
              <a:latin typeface="Montserrat"/>
              <a:ea typeface="Montserrat"/>
              <a:cs typeface="Montserrat"/>
              <a:sym typeface="Montserrat"/>
            </a:endParaRPr>
          </a:p>
        </p:txBody>
      </p:sp>
      <p:sp>
        <p:nvSpPr>
          <p:cNvPr id="6" name="TextBox 5">
            <a:extLst>
              <a:ext uri="{FF2B5EF4-FFF2-40B4-BE49-F238E27FC236}">
                <a16:creationId xmlns:a16="http://schemas.microsoft.com/office/drawing/2014/main" id="{09002F58-BDC6-FB79-0FF3-A5925172695D}"/>
              </a:ext>
            </a:extLst>
          </p:cNvPr>
          <p:cNvSpPr txBox="1"/>
          <p:nvPr/>
        </p:nvSpPr>
        <p:spPr>
          <a:xfrm>
            <a:off x="9552515" y="3227546"/>
            <a:ext cx="7867558" cy="6875728"/>
          </a:xfrm>
          <a:prstGeom prst="rect">
            <a:avLst/>
          </a:prstGeom>
          <a:noFill/>
        </p:spPr>
        <p:txBody>
          <a:bodyPr wrap="square">
            <a:spAutoFit/>
          </a:bodyPr>
          <a:lstStyle>
            <a:defPPr>
              <a:defRPr lang="en-US"/>
            </a:defPPr>
            <a:lvl1pPr>
              <a:defRPr kern="100">
                <a:effectLst/>
                <a:latin typeface="Arial" panose="020B0604020202020204" pitchFamily="34" charset="0"/>
                <a:ea typeface="Aptos" panose="020B0004020202020204" pitchFamily="34" charset="0"/>
                <a:cs typeface="Vrinda" panose="020B0502040204020203" pitchFamily="34" charset="0"/>
              </a:defRPr>
            </a:lvl1pPr>
          </a:lstStyle>
          <a:p>
            <a:pPr algn="just">
              <a:lnSpc>
                <a:spcPct val="115000"/>
              </a:lnSpc>
              <a:spcAft>
                <a:spcPts val="800"/>
              </a:spcAft>
            </a:pPr>
            <a:r>
              <a:rPr lang="uk-UA" sz="2400" b="1" kern="1200" dirty="0">
                <a:solidFill>
                  <a:schemeClr val="tx2"/>
                </a:solidFill>
                <a:latin typeface="Garamond" panose="02020404030301010803" pitchFamily="18" charset="0"/>
                <a:ea typeface="+mn-ea"/>
                <a:cs typeface="+mn-cs"/>
              </a:rPr>
              <a:t>Передбачити можливість ставити питання з дозволу головуючого не лише в першій заяві по суті справи. </a:t>
            </a:r>
            <a:endParaRPr lang="en-150" sz="2400" b="1" kern="1200" dirty="0">
              <a:solidFill>
                <a:schemeClr val="tx2"/>
              </a:solidFill>
              <a:latin typeface="Garamond" panose="02020404030301010803" pitchFamily="18" charset="0"/>
              <a:ea typeface="+mn-ea"/>
              <a:cs typeface="+mn-cs"/>
            </a:endParaRPr>
          </a:p>
          <a:p>
            <a:pPr marL="342900" lvl="0" indent="-342900" algn="just">
              <a:lnSpc>
                <a:spcPct val="115000"/>
              </a:lnSpc>
              <a:spcAft>
                <a:spcPts val="800"/>
              </a:spcAft>
              <a:buFont typeface="+mj-lt"/>
              <a:buAutoNum type="arabicParenR"/>
            </a:pPr>
            <a:r>
              <a:rPr lang="uk-UA" sz="2400" b="1" kern="1200" dirty="0">
                <a:solidFill>
                  <a:schemeClr val="tx2"/>
                </a:solidFill>
                <a:latin typeface="Garamond" panose="02020404030301010803" pitchFamily="18" charset="0"/>
                <a:ea typeface="+mn-ea"/>
                <a:cs typeface="+mn-cs"/>
              </a:rPr>
              <a:t>Уніфікувати абзац перший частини другої ст. 93 ЦПК з абзацом першим частини другої статті 90 ГПК щодо можливості усім учасникам справи поставити в першій заяві по суті справи запитання іншому учаснику. </a:t>
            </a:r>
            <a:endParaRPr lang="en-150" sz="2400" b="1" kern="1200" dirty="0">
              <a:solidFill>
                <a:schemeClr val="tx2"/>
              </a:solidFill>
              <a:latin typeface="Garamond" panose="02020404030301010803" pitchFamily="18" charset="0"/>
              <a:ea typeface="+mn-ea"/>
              <a:cs typeface="+mn-cs"/>
            </a:endParaRPr>
          </a:p>
          <a:p>
            <a:pPr marL="342900" lvl="0" indent="-342900" algn="just">
              <a:lnSpc>
                <a:spcPct val="115000"/>
              </a:lnSpc>
              <a:spcAft>
                <a:spcPts val="800"/>
              </a:spcAft>
              <a:buFont typeface="+mj-lt"/>
              <a:buAutoNum type="arabicParenR"/>
            </a:pPr>
            <a:r>
              <a:rPr lang="uk-UA" sz="2400" b="1" kern="1200" dirty="0">
                <a:solidFill>
                  <a:schemeClr val="tx2"/>
                </a:solidFill>
                <a:latin typeface="Garamond" panose="02020404030301010803" pitchFamily="18" charset="0"/>
                <a:ea typeface="+mn-ea"/>
                <a:cs typeface="+mn-cs"/>
              </a:rPr>
              <a:t>Передбачити можливість суду робити негативні висновки з ненадання відповідей на поставлені питання.</a:t>
            </a:r>
            <a:endParaRPr lang="en-150" sz="2400" b="1" kern="1200" dirty="0">
              <a:solidFill>
                <a:schemeClr val="tx2"/>
              </a:solidFill>
              <a:latin typeface="Garamond" panose="02020404030301010803" pitchFamily="18" charset="0"/>
              <a:ea typeface="+mn-ea"/>
              <a:cs typeface="+mn-cs"/>
            </a:endParaRPr>
          </a:p>
          <a:p>
            <a:pPr marR="30480" algn="just">
              <a:lnSpc>
                <a:spcPct val="115000"/>
              </a:lnSpc>
              <a:spcAft>
                <a:spcPts val="800"/>
              </a:spcAft>
              <a:tabLst>
                <a:tab pos="270510" algn="l"/>
              </a:tabLst>
            </a:pPr>
            <a:r>
              <a:rPr lang="uk-UA" sz="2400" b="1" kern="1200" dirty="0">
                <a:solidFill>
                  <a:schemeClr val="tx2"/>
                </a:solidFill>
                <a:latin typeface="Garamond" panose="02020404030301010803" pitchFamily="18" charset="0"/>
                <a:ea typeface="+mn-ea"/>
                <a:cs typeface="+mn-cs"/>
              </a:rPr>
              <a:t> </a:t>
            </a:r>
            <a:endParaRPr lang="en-150" sz="2400" b="1" kern="1200" dirty="0">
              <a:solidFill>
                <a:schemeClr val="tx2"/>
              </a:solidFill>
              <a:latin typeface="Garamond" panose="02020404030301010803" pitchFamily="18" charset="0"/>
              <a:ea typeface="+mn-ea"/>
              <a:cs typeface="+mn-cs"/>
            </a:endParaRPr>
          </a:p>
          <a:p>
            <a:pPr marR="30480" algn="just">
              <a:lnSpc>
                <a:spcPct val="115000"/>
              </a:lnSpc>
              <a:spcAft>
                <a:spcPts val="800"/>
              </a:spcAft>
              <a:tabLst>
                <a:tab pos="270510" algn="l"/>
              </a:tabLst>
            </a:pPr>
            <a:endParaRPr lang="en-150" sz="2400" b="1" kern="1200" dirty="0">
              <a:solidFill>
                <a:schemeClr val="tx2"/>
              </a:solidFill>
              <a:latin typeface="Garamond" panose="02020404030301010803" pitchFamily="18" charset="0"/>
              <a:ea typeface="+mn-ea"/>
              <a:cs typeface="+mn-cs"/>
            </a:endParaRPr>
          </a:p>
          <a:p>
            <a:pPr marR="30480" algn="just">
              <a:lnSpc>
                <a:spcPct val="115000"/>
              </a:lnSpc>
              <a:spcAft>
                <a:spcPts val="800"/>
              </a:spcAft>
            </a:pPr>
            <a:r>
              <a:rPr lang="uk-UA" sz="2400" b="1" kern="1200" dirty="0">
                <a:solidFill>
                  <a:schemeClr val="tx2"/>
                </a:solidFill>
                <a:latin typeface="Garamond" panose="02020404030301010803" pitchFamily="18" charset="0"/>
                <a:ea typeface="+mn-ea"/>
                <a:cs typeface="+mn-cs"/>
              </a:rPr>
              <a:t> </a:t>
            </a:r>
            <a:endParaRPr lang="en-150" sz="2400" b="1" kern="1200" dirty="0">
              <a:solidFill>
                <a:schemeClr val="tx2"/>
              </a:solidFill>
              <a:latin typeface="Garamond" panose="02020404030301010803" pitchFamily="18" charset="0"/>
              <a:ea typeface="+mn-ea"/>
              <a:cs typeface="+mn-cs"/>
            </a:endParaRPr>
          </a:p>
          <a:p>
            <a:endParaRPr lang="en-US" sz="2400" kern="1200" dirty="0">
              <a:solidFill>
                <a:schemeClr val="tx2"/>
              </a:solidFill>
              <a:latin typeface="Garamond" panose="02020404030301010803" pitchFamily="18" charset="0"/>
              <a:cs typeface="+mn-cs"/>
              <a:sym typeface="Montserrat"/>
            </a:endParaRPr>
          </a:p>
          <a:p>
            <a:endParaRPr lang="en-US" dirty="0">
              <a:sym typeface="Montserrat"/>
            </a:endParaRPr>
          </a:p>
        </p:txBody>
      </p:sp>
      <p:sp>
        <p:nvSpPr>
          <p:cNvPr id="8" name="TextBox 7">
            <a:extLst>
              <a:ext uri="{FF2B5EF4-FFF2-40B4-BE49-F238E27FC236}">
                <a16:creationId xmlns:a16="http://schemas.microsoft.com/office/drawing/2014/main" id="{C2D91151-10EA-6897-0F87-95E52B1A178E}"/>
              </a:ext>
            </a:extLst>
          </p:cNvPr>
          <p:cNvSpPr txBox="1"/>
          <p:nvPr/>
        </p:nvSpPr>
        <p:spPr>
          <a:xfrm>
            <a:off x="9525000" y="4960648"/>
            <a:ext cx="9144000" cy="369332"/>
          </a:xfrm>
          <a:prstGeom prst="rect">
            <a:avLst/>
          </a:prstGeom>
          <a:noFill/>
        </p:spPr>
        <p:txBody>
          <a:bodyPr wrap="square">
            <a:spAutoFit/>
          </a:bodyPr>
          <a:lstStyle/>
          <a:p>
            <a:r>
              <a:rPr lang="uk-UA" sz="1800" kern="100" dirty="0">
                <a:effectLst/>
                <a:latin typeface="Arial" panose="020B0604020202020204" pitchFamily="34" charset="0"/>
                <a:ea typeface="Aptos" panose="020B0004020202020204" pitchFamily="34" charset="0"/>
                <a:cs typeface="Vrinda" panose="020B0502040204020203" pitchFamily="34" charset="0"/>
              </a:rPr>
              <a:t> </a:t>
            </a:r>
            <a:endParaRPr lang="en-150" dirty="0"/>
          </a:p>
        </p:txBody>
      </p:sp>
    </p:spTree>
    <p:extLst>
      <p:ext uri="{BB962C8B-B14F-4D97-AF65-F5344CB8AC3E}">
        <p14:creationId xmlns:p14="http://schemas.microsoft.com/office/powerpoint/2010/main" val="4176303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243CA-10CA-CFA9-13FA-CD8EC3A76F7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127D8C5-4DD5-84AA-B600-32E3260896B2}"/>
              </a:ext>
            </a:extLst>
          </p:cNvPr>
          <p:cNvSpPr/>
          <p:nvPr/>
        </p:nvSpPr>
        <p:spPr>
          <a:xfrm>
            <a:off x="13486294" y="415371"/>
            <a:ext cx="3773006" cy="1829908"/>
          </a:xfrm>
          <a:custGeom>
            <a:avLst/>
            <a:gdLst/>
            <a:ahLst/>
            <a:cxnLst/>
            <a:rect l="l" t="t" r="r" b="b"/>
            <a:pathLst>
              <a:path w="3773006" h="1829908">
                <a:moveTo>
                  <a:pt x="0" y="0"/>
                </a:moveTo>
                <a:lnTo>
                  <a:pt x="3773006" y="0"/>
                </a:lnTo>
                <a:lnTo>
                  <a:pt x="3773006" y="1829908"/>
                </a:lnTo>
                <a:lnTo>
                  <a:pt x="0" y="1829908"/>
                </a:lnTo>
                <a:lnTo>
                  <a:pt x="0" y="0"/>
                </a:lnTo>
                <a:close/>
              </a:path>
            </a:pathLst>
          </a:custGeom>
          <a:blipFill>
            <a:blip r:embed="rId3"/>
            <a:stretch>
              <a:fillRect/>
            </a:stretch>
          </a:blipFill>
        </p:spPr>
        <p:txBody>
          <a:bodyPr/>
          <a:lstStyle/>
          <a:p>
            <a:endParaRPr lang="en-150"/>
          </a:p>
        </p:txBody>
      </p:sp>
      <p:sp>
        <p:nvSpPr>
          <p:cNvPr id="3" name="TextBox 3">
            <a:extLst>
              <a:ext uri="{FF2B5EF4-FFF2-40B4-BE49-F238E27FC236}">
                <a16:creationId xmlns:a16="http://schemas.microsoft.com/office/drawing/2014/main" id="{8B856577-0E35-C79C-E6F2-74C68AEAEEFA}"/>
              </a:ext>
            </a:extLst>
          </p:cNvPr>
          <p:cNvSpPr txBox="1"/>
          <p:nvPr/>
        </p:nvSpPr>
        <p:spPr>
          <a:xfrm>
            <a:off x="9139238" y="962025"/>
            <a:ext cx="9525" cy="669925"/>
          </a:xfrm>
          <a:prstGeom prst="rect">
            <a:avLst/>
          </a:prstGeom>
        </p:spPr>
        <p:txBody>
          <a:bodyPr lIns="0" tIns="0" rIns="0" bIns="0" rtlCol="0" anchor="t">
            <a:spAutoFit/>
          </a:bodyPr>
          <a:lstStyle/>
          <a:p>
            <a:pPr algn="ctr">
              <a:lnSpc>
                <a:spcPts val="5599"/>
              </a:lnSpc>
            </a:pPr>
            <a:endParaRPr/>
          </a:p>
        </p:txBody>
      </p:sp>
      <p:sp>
        <p:nvSpPr>
          <p:cNvPr id="4" name="TextBox 4">
            <a:extLst>
              <a:ext uri="{FF2B5EF4-FFF2-40B4-BE49-F238E27FC236}">
                <a16:creationId xmlns:a16="http://schemas.microsoft.com/office/drawing/2014/main" id="{DB007741-CB09-B204-16A5-9AF693329649}"/>
              </a:ext>
            </a:extLst>
          </p:cNvPr>
          <p:cNvSpPr txBox="1"/>
          <p:nvPr/>
        </p:nvSpPr>
        <p:spPr>
          <a:xfrm>
            <a:off x="823827" y="413497"/>
            <a:ext cx="12306300" cy="3435621"/>
          </a:xfrm>
          <a:prstGeom prst="rect">
            <a:avLst/>
          </a:prstGeom>
        </p:spPr>
        <p:txBody>
          <a:bodyPr wrap="square" lIns="0" tIns="0" rIns="0" bIns="0" rtlCol="0" anchor="t">
            <a:spAutoFit/>
          </a:bodyPr>
          <a:lstStyle/>
          <a:p>
            <a:pPr marL="449263" indent="-449263">
              <a:lnSpc>
                <a:spcPct val="150000"/>
              </a:lnSpc>
              <a:spcBef>
                <a:spcPts val="1800"/>
              </a:spcBef>
              <a:spcAft>
                <a:spcPts val="400"/>
              </a:spcAft>
            </a:pPr>
            <a:r>
              <a:rPr lang="uk-UA" sz="3200" b="1" dirty="0">
                <a:solidFill>
                  <a:srgbClr val="184174"/>
                </a:solidFill>
                <a:latin typeface="Montserrat Bold"/>
              </a:rPr>
              <a:t>15</a:t>
            </a:r>
            <a:r>
              <a:rPr lang="en-US" sz="3200" b="1" dirty="0">
                <a:solidFill>
                  <a:srgbClr val="184174"/>
                </a:solidFill>
                <a:latin typeface="Montserrat Bold"/>
              </a:rPr>
              <a:t>. </a:t>
            </a:r>
            <a:r>
              <a:rPr lang="en-US" sz="3200" b="1" dirty="0" err="1">
                <a:solidFill>
                  <a:srgbClr val="184174"/>
                </a:solidFill>
                <a:latin typeface="Montserrat Bold"/>
              </a:rPr>
              <a:t>Удосконалення</a:t>
            </a:r>
            <a:r>
              <a:rPr lang="en-US" sz="3200" b="1" dirty="0">
                <a:solidFill>
                  <a:srgbClr val="184174"/>
                </a:solidFill>
                <a:latin typeface="Montserrat Bold"/>
              </a:rPr>
              <a:t> </a:t>
            </a:r>
            <a:r>
              <a:rPr lang="en-US" sz="3200" b="1" dirty="0" err="1">
                <a:solidFill>
                  <a:srgbClr val="184174"/>
                </a:solidFill>
                <a:latin typeface="Montserrat Bold"/>
              </a:rPr>
              <a:t>процесуальних</a:t>
            </a:r>
            <a:r>
              <a:rPr lang="en-US" sz="3200" b="1" dirty="0">
                <a:solidFill>
                  <a:srgbClr val="184174"/>
                </a:solidFill>
                <a:latin typeface="Montserrat Bold"/>
              </a:rPr>
              <a:t> </a:t>
            </a:r>
            <a:r>
              <a:rPr lang="en-US" sz="3200" b="1" dirty="0" err="1">
                <a:solidFill>
                  <a:srgbClr val="184174"/>
                </a:solidFill>
                <a:latin typeface="Montserrat Bold"/>
              </a:rPr>
              <a:t>норм</a:t>
            </a:r>
            <a:r>
              <a:rPr lang="en-US" sz="3200" b="1" dirty="0">
                <a:solidFill>
                  <a:srgbClr val="184174"/>
                </a:solidFill>
                <a:latin typeface="Montserrat Bold"/>
              </a:rPr>
              <a:t> </a:t>
            </a:r>
            <a:r>
              <a:rPr lang="en-US" sz="3200" b="1" dirty="0" err="1">
                <a:solidFill>
                  <a:srgbClr val="184174"/>
                </a:solidFill>
                <a:latin typeface="Montserrat Bold"/>
              </a:rPr>
              <a:t>щодо</a:t>
            </a:r>
            <a:r>
              <a:rPr lang="en-US" sz="3200" b="1" dirty="0">
                <a:solidFill>
                  <a:srgbClr val="184174"/>
                </a:solidFill>
                <a:latin typeface="Montserrat Bold"/>
              </a:rPr>
              <a:t> </a:t>
            </a:r>
            <a:r>
              <a:rPr lang="en-US" sz="3200" b="1" dirty="0" err="1">
                <a:solidFill>
                  <a:srgbClr val="184174"/>
                </a:solidFill>
                <a:latin typeface="Montserrat Bold"/>
              </a:rPr>
              <a:t>ініціювання</a:t>
            </a:r>
            <a:r>
              <a:rPr lang="en-US" sz="3200" b="1" dirty="0">
                <a:solidFill>
                  <a:srgbClr val="184174"/>
                </a:solidFill>
                <a:latin typeface="Montserrat Bold"/>
              </a:rPr>
              <a:t> </a:t>
            </a:r>
            <a:r>
              <a:rPr lang="en-US" sz="3200" b="1" dirty="0" err="1">
                <a:solidFill>
                  <a:srgbClr val="184174"/>
                </a:solidFill>
                <a:latin typeface="Montserrat Bold"/>
              </a:rPr>
              <a:t>відеоконференцій</a:t>
            </a:r>
            <a:endParaRPr lang="en-150" sz="3200" b="1" dirty="0">
              <a:solidFill>
                <a:srgbClr val="184174"/>
              </a:solidFill>
              <a:latin typeface="Montserrat Bold"/>
            </a:endParaRPr>
          </a:p>
          <a:p>
            <a:pPr marL="449263" indent="-449263">
              <a:lnSpc>
                <a:spcPct val="150000"/>
              </a:lnSpc>
              <a:spcBef>
                <a:spcPts val="1800"/>
              </a:spcBef>
              <a:spcAft>
                <a:spcPts val="400"/>
              </a:spcAft>
            </a:pPr>
            <a:endParaRPr lang="en-150" sz="3200" b="1" dirty="0">
              <a:solidFill>
                <a:srgbClr val="184174"/>
              </a:solidFill>
              <a:latin typeface="Montserrat Bold"/>
            </a:endParaRPr>
          </a:p>
          <a:p>
            <a:pPr marL="449263" lvl="0" indent="-449263">
              <a:lnSpc>
                <a:spcPct val="150000"/>
              </a:lnSpc>
              <a:spcBef>
                <a:spcPts val="1800"/>
              </a:spcBef>
              <a:spcAft>
                <a:spcPts val="400"/>
              </a:spcAft>
            </a:pPr>
            <a:endParaRPr lang="en-US" sz="3200" b="1" dirty="0">
              <a:solidFill>
                <a:srgbClr val="184174"/>
              </a:solidFill>
              <a:latin typeface="Montserrat Bold"/>
              <a:sym typeface="Montserrat Bold"/>
            </a:endParaRPr>
          </a:p>
        </p:txBody>
      </p:sp>
      <p:sp>
        <p:nvSpPr>
          <p:cNvPr id="5" name="TextBox 5">
            <a:extLst>
              <a:ext uri="{FF2B5EF4-FFF2-40B4-BE49-F238E27FC236}">
                <a16:creationId xmlns:a16="http://schemas.microsoft.com/office/drawing/2014/main" id="{3B80D90A-2308-1245-B8B8-C5C98AA89A75}"/>
              </a:ext>
            </a:extLst>
          </p:cNvPr>
          <p:cNvSpPr txBox="1"/>
          <p:nvPr/>
        </p:nvSpPr>
        <p:spPr>
          <a:xfrm>
            <a:off x="671604" y="3224423"/>
            <a:ext cx="8063882" cy="5807808"/>
          </a:xfrm>
          <a:prstGeom prst="rect">
            <a:avLst/>
          </a:prstGeom>
        </p:spPr>
        <p:txBody>
          <a:bodyPr wrap="square" lIns="0" tIns="0" rIns="0" bIns="0" rtlCol="0" anchor="t">
            <a:spAutoFit/>
          </a:bodyPr>
          <a:lstStyle/>
          <a:p>
            <a:pPr algn="just">
              <a:lnSpc>
                <a:spcPct val="115000"/>
              </a:lnSpc>
              <a:spcAft>
                <a:spcPts val="800"/>
              </a:spcAft>
            </a:pPr>
            <a:r>
              <a:rPr lang="uk-UA" sz="2400" dirty="0">
                <a:solidFill>
                  <a:schemeClr val="tx2"/>
                </a:solidFill>
                <a:latin typeface="Garamond" panose="02020404030301010803" pitchFamily="18" charset="0"/>
              </a:rPr>
              <a:t>Наявне регулювання порядку подання заяви про участь у судовому засіданні в режимі відеоконференції поза межами приміщення суду (197 ГПК, 212 ЦПК, 195 КАСУ) наразі передбачає неефективний механізм реалізації відповідного права учасника, зокрема, через встановлення (1) вимоги щодо подання заяви про участь винятково за 5 днів до дати засідання, (2) обов’язку надсилання копії заяви іншим учасникам справи в той же строк.</a:t>
            </a:r>
            <a:endParaRPr lang="en-150" sz="2400" dirty="0">
              <a:solidFill>
                <a:schemeClr val="tx2"/>
              </a:solidFill>
              <a:latin typeface="Garamond" panose="02020404030301010803" pitchFamily="18" charset="0"/>
            </a:endParaRPr>
          </a:p>
          <a:p>
            <a:pPr algn="just">
              <a:lnSpc>
                <a:spcPct val="115000"/>
              </a:lnSpc>
              <a:spcAft>
                <a:spcPts val="800"/>
              </a:spcAft>
            </a:pPr>
            <a:endParaRPr lang="en-150" sz="2400" dirty="0">
              <a:solidFill>
                <a:schemeClr val="tx2"/>
              </a:solidFill>
              <a:latin typeface="Garamond" panose="02020404030301010803" pitchFamily="18" charset="0"/>
            </a:endParaRPr>
          </a:p>
          <a:p>
            <a:pPr marR="30480" algn="just">
              <a:lnSpc>
                <a:spcPct val="115000"/>
              </a:lnSpc>
              <a:spcAft>
                <a:spcPts val="800"/>
              </a:spcAft>
            </a:pPr>
            <a:endParaRPr lang="en-150" sz="2400" dirty="0">
              <a:solidFill>
                <a:schemeClr val="tx2"/>
              </a:solidFill>
              <a:latin typeface="Garamond" panose="02020404030301010803" pitchFamily="18" charset="0"/>
            </a:endParaRPr>
          </a:p>
          <a:p>
            <a:pPr marL="237489" lvl="1" algn="l">
              <a:lnSpc>
                <a:spcPts val="3079"/>
              </a:lnSpc>
            </a:pPr>
            <a:endParaRPr lang="en-US" sz="2199" dirty="0">
              <a:solidFill>
                <a:srgbClr val="000000"/>
              </a:solidFill>
              <a:latin typeface="Montserrat"/>
              <a:ea typeface="Montserrat"/>
              <a:cs typeface="Montserrat"/>
              <a:sym typeface="Montserrat"/>
            </a:endParaRPr>
          </a:p>
          <a:p>
            <a:pPr algn="ctr">
              <a:lnSpc>
                <a:spcPts val="3499"/>
              </a:lnSpc>
              <a:spcBef>
                <a:spcPct val="0"/>
              </a:spcBef>
            </a:pPr>
            <a:endParaRPr lang="en-US" sz="2199" dirty="0">
              <a:solidFill>
                <a:srgbClr val="000000"/>
              </a:solidFill>
              <a:latin typeface="Montserrat"/>
              <a:ea typeface="Montserrat"/>
              <a:cs typeface="Montserrat"/>
              <a:sym typeface="Montserrat"/>
            </a:endParaRPr>
          </a:p>
          <a:p>
            <a:pPr algn="l">
              <a:lnSpc>
                <a:spcPts val="3499"/>
              </a:lnSpc>
              <a:spcBef>
                <a:spcPct val="0"/>
              </a:spcBef>
            </a:pPr>
            <a:endParaRPr lang="en-US" sz="2199" dirty="0">
              <a:solidFill>
                <a:srgbClr val="000000"/>
              </a:solidFill>
              <a:latin typeface="Montserrat"/>
              <a:ea typeface="Montserrat"/>
              <a:cs typeface="Montserrat"/>
              <a:sym typeface="Montserrat"/>
            </a:endParaRPr>
          </a:p>
        </p:txBody>
      </p:sp>
      <p:sp>
        <p:nvSpPr>
          <p:cNvPr id="6" name="TextBox 5">
            <a:extLst>
              <a:ext uri="{FF2B5EF4-FFF2-40B4-BE49-F238E27FC236}">
                <a16:creationId xmlns:a16="http://schemas.microsoft.com/office/drawing/2014/main" id="{666C8E4A-AB86-4325-FE8C-20642A7BC166}"/>
              </a:ext>
            </a:extLst>
          </p:cNvPr>
          <p:cNvSpPr txBox="1"/>
          <p:nvPr/>
        </p:nvSpPr>
        <p:spPr>
          <a:xfrm>
            <a:off x="9552515" y="3227546"/>
            <a:ext cx="7867558" cy="7300460"/>
          </a:xfrm>
          <a:prstGeom prst="rect">
            <a:avLst/>
          </a:prstGeom>
          <a:noFill/>
        </p:spPr>
        <p:txBody>
          <a:bodyPr wrap="square">
            <a:spAutoFit/>
          </a:bodyPr>
          <a:lstStyle>
            <a:defPPr>
              <a:defRPr lang="en-US"/>
            </a:defPPr>
            <a:lvl1pPr>
              <a:defRPr kern="100">
                <a:effectLst/>
                <a:latin typeface="Arial" panose="020B0604020202020204" pitchFamily="34" charset="0"/>
                <a:ea typeface="Aptos" panose="020B0004020202020204" pitchFamily="34" charset="0"/>
                <a:cs typeface="Vrinda" panose="020B0502040204020203" pitchFamily="34" charset="0"/>
              </a:defRPr>
            </a:lvl1pPr>
          </a:lstStyle>
          <a:p>
            <a:pPr algn="just">
              <a:lnSpc>
                <a:spcPct val="115000"/>
              </a:lnSpc>
              <a:spcAft>
                <a:spcPts val="800"/>
              </a:spcAft>
            </a:pPr>
            <a:r>
              <a:rPr lang="uk-UA" sz="2400" b="1" kern="1200" dirty="0">
                <a:solidFill>
                  <a:schemeClr val="tx2"/>
                </a:solidFill>
                <a:latin typeface="Garamond" panose="02020404030301010803" pitchFamily="18" charset="0"/>
                <a:ea typeface="+mn-ea"/>
                <a:cs typeface="+mn-cs"/>
              </a:rPr>
              <a:t>Внести зміни до статей 197 ГПК, 212 ЦПК, 195 КАСУ шляхом:</a:t>
            </a:r>
            <a:endParaRPr lang="en-150" sz="2400" b="1" kern="1200" dirty="0">
              <a:solidFill>
                <a:schemeClr val="tx2"/>
              </a:solidFill>
              <a:latin typeface="Garamond" panose="02020404030301010803" pitchFamily="18" charset="0"/>
              <a:ea typeface="+mn-ea"/>
              <a:cs typeface="+mn-cs"/>
            </a:endParaRPr>
          </a:p>
          <a:p>
            <a:pPr marL="342900" lvl="0" indent="-342900" algn="just">
              <a:lnSpc>
                <a:spcPct val="115000"/>
              </a:lnSpc>
              <a:spcAft>
                <a:spcPts val="800"/>
              </a:spcAft>
              <a:buFont typeface="+mj-lt"/>
              <a:buAutoNum type="arabicParenR"/>
            </a:pPr>
            <a:r>
              <a:rPr lang="uk-UA" sz="2400" b="1" kern="1200" dirty="0">
                <a:solidFill>
                  <a:schemeClr val="tx2"/>
                </a:solidFill>
                <a:latin typeface="Garamond" panose="02020404030301010803" pitchFamily="18" charset="0"/>
                <a:ea typeface="+mn-ea"/>
                <a:cs typeface="+mn-cs"/>
              </a:rPr>
              <a:t>закріплення можливості суду задовольнити заяву про участь у судовому засіданні в режимі відеоконференції поза межами приміщення суду, подану пізніше ніж за п’ять днів до судового засідання, у разі наявності технічної можливості;</a:t>
            </a:r>
            <a:endParaRPr lang="en-150" sz="2400" b="1" kern="1200" dirty="0">
              <a:solidFill>
                <a:schemeClr val="tx2"/>
              </a:solidFill>
              <a:latin typeface="Garamond" panose="02020404030301010803" pitchFamily="18" charset="0"/>
              <a:ea typeface="+mn-ea"/>
              <a:cs typeface="+mn-cs"/>
            </a:endParaRPr>
          </a:p>
          <a:p>
            <a:pPr marL="342900" lvl="0" indent="-342900" algn="just">
              <a:lnSpc>
                <a:spcPct val="115000"/>
              </a:lnSpc>
              <a:spcAft>
                <a:spcPts val="800"/>
              </a:spcAft>
              <a:buFont typeface="+mj-lt"/>
              <a:buAutoNum type="arabicParenR"/>
            </a:pPr>
            <a:r>
              <a:rPr lang="uk-UA" sz="2400" b="1" kern="1200" dirty="0">
                <a:solidFill>
                  <a:schemeClr val="tx2"/>
                </a:solidFill>
                <a:latin typeface="Garamond" panose="02020404030301010803" pitchFamily="18" charset="0"/>
                <a:ea typeface="+mn-ea"/>
                <a:cs typeface="+mn-cs"/>
              </a:rPr>
              <a:t>виключення обов’язку направлення копії заяви про участь у судовому засіданні в режимі відеоконференції поза межами приміщення суду іншим учасникам справи.</a:t>
            </a:r>
            <a:endParaRPr lang="en-150" sz="2400" b="1" kern="1200" dirty="0">
              <a:solidFill>
                <a:schemeClr val="tx2"/>
              </a:solidFill>
              <a:latin typeface="Garamond" panose="02020404030301010803" pitchFamily="18" charset="0"/>
              <a:ea typeface="+mn-ea"/>
              <a:cs typeface="+mn-cs"/>
            </a:endParaRPr>
          </a:p>
          <a:p>
            <a:pPr marR="30480" algn="just">
              <a:lnSpc>
                <a:spcPct val="115000"/>
              </a:lnSpc>
              <a:spcAft>
                <a:spcPts val="800"/>
              </a:spcAft>
              <a:tabLst>
                <a:tab pos="270510" algn="l"/>
              </a:tabLst>
            </a:pPr>
            <a:r>
              <a:rPr lang="uk-UA" sz="2400" b="1" kern="1200" dirty="0">
                <a:solidFill>
                  <a:schemeClr val="tx2"/>
                </a:solidFill>
                <a:latin typeface="Garamond" panose="02020404030301010803" pitchFamily="18" charset="0"/>
                <a:ea typeface="+mn-ea"/>
                <a:cs typeface="+mn-cs"/>
              </a:rPr>
              <a:t> </a:t>
            </a:r>
            <a:endParaRPr lang="en-150" sz="2400" b="1" kern="1200" dirty="0">
              <a:solidFill>
                <a:schemeClr val="tx2"/>
              </a:solidFill>
              <a:latin typeface="Garamond" panose="02020404030301010803" pitchFamily="18" charset="0"/>
              <a:ea typeface="+mn-ea"/>
              <a:cs typeface="+mn-cs"/>
            </a:endParaRPr>
          </a:p>
          <a:p>
            <a:pPr marR="30480" algn="just">
              <a:lnSpc>
                <a:spcPct val="115000"/>
              </a:lnSpc>
              <a:spcAft>
                <a:spcPts val="800"/>
              </a:spcAft>
              <a:tabLst>
                <a:tab pos="270510" algn="l"/>
              </a:tabLst>
            </a:pPr>
            <a:endParaRPr lang="en-150" sz="2400" b="1" kern="1200" dirty="0">
              <a:solidFill>
                <a:schemeClr val="tx2"/>
              </a:solidFill>
              <a:latin typeface="Garamond" panose="02020404030301010803" pitchFamily="18" charset="0"/>
              <a:ea typeface="+mn-ea"/>
              <a:cs typeface="+mn-cs"/>
            </a:endParaRPr>
          </a:p>
          <a:p>
            <a:pPr marR="30480" algn="just">
              <a:lnSpc>
                <a:spcPct val="115000"/>
              </a:lnSpc>
              <a:spcAft>
                <a:spcPts val="800"/>
              </a:spcAft>
            </a:pPr>
            <a:r>
              <a:rPr lang="uk-UA" sz="2400" b="1" kern="1200" dirty="0">
                <a:solidFill>
                  <a:schemeClr val="tx2"/>
                </a:solidFill>
                <a:latin typeface="Garamond" panose="02020404030301010803" pitchFamily="18" charset="0"/>
                <a:ea typeface="+mn-ea"/>
                <a:cs typeface="+mn-cs"/>
              </a:rPr>
              <a:t> </a:t>
            </a:r>
            <a:endParaRPr lang="en-150" sz="2400" b="1" kern="1200" dirty="0">
              <a:solidFill>
                <a:schemeClr val="tx2"/>
              </a:solidFill>
              <a:latin typeface="Garamond" panose="02020404030301010803" pitchFamily="18" charset="0"/>
              <a:ea typeface="+mn-ea"/>
              <a:cs typeface="+mn-cs"/>
            </a:endParaRPr>
          </a:p>
          <a:p>
            <a:endParaRPr lang="en-US" sz="2400" kern="1200" dirty="0">
              <a:solidFill>
                <a:schemeClr val="tx2"/>
              </a:solidFill>
              <a:latin typeface="Garamond" panose="02020404030301010803" pitchFamily="18" charset="0"/>
              <a:cs typeface="+mn-cs"/>
              <a:sym typeface="Montserrat"/>
            </a:endParaRPr>
          </a:p>
          <a:p>
            <a:endParaRPr lang="en-US" dirty="0">
              <a:sym typeface="Montserrat"/>
            </a:endParaRPr>
          </a:p>
        </p:txBody>
      </p:sp>
      <p:sp>
        <p:nvSpPr>
          <p:cNvPr id="8" name="TextBox 7">
            <a:extLst>
              <a:ext uri="{FF2B5EF4-FFF2-40B4-BE49-F238E27FC236}">
                <a16:creationId xmlns:a16="http://schemas.microsoft.com/office/drawing/2014/main" id="{4BEF91A1-E766-0309-2B97-F60784D54326}"/>
              </a:ext>
            </a:extLst>
          </p:cNvPr>
          <p:cNvSpPr txBox="1"/>
          <p:nvPr/>
        </p:nvSpPr>
        <p:spPr>
          <a:xfrm>
            <a:off x="9525000" y="4960648"/>
            <a:ext cx="9144000" cy="369332"/>
          </a:xfrm>
          <a:prstGeom prst="rect">
            <a:avLst/>
          </a:prstGeom>
          <a:noFill/>
        </p:spPr>
        <p:txBody>
          <a:bodyPr wrap="square">
            <a:spAutoFit/>
          </a:bodyPr>
          <a:lstStyle/>
          <a:p>
            <a:r>
              <a:rPr lang="uk-UA" sz="1800" kern="100" dirty="0">
                <a:effectLst/>
                <a:latin typeface="Arial" panose="020B0604020202020204" pitchFamily="34" charset="0"/>
                <a:ea typeface="Aptos" panose="020B0004020202020204" pitchFamily="34" charset="0"/>
                <a:cs typeface="Vrinda" panose="020B0502040204020203" pitchFamily="34" charset="0"/>
              </a:rPr>
              <a:t> </a:t>
            </a:r>
            <a:endParaRPr lang="en-150" dirty="0"/>
          </a:p>
        </p:txBody>
      </p:sp>
    </p:spTree>
    <p:extLst>
      <p:ext uri="{BB962C8B-B14F-4D97-AF65-F5344CB8AC3E}">
        <p14:creationId xmlns:p14="http://schemas.microsoft.com/office/powerpoint/2010/main" val="2681763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88D94-740A-B196-2DB7-F7EB8430E63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6EAFAF5-376A-C132-A529-5E5E34D6799F}"/>
              </a:ext>
            </a:extLst>
          </p:cNvPr>
          <p:cNvSpPr/>
          <p:nvPr/>
        </p:nvSpPr>
        <p:spPr>
          <a:xfrm>
            <a:off x="13486294" y="415371"/>
            <a:ext cx="3773006" cy="1829908"/>
          </a:xfrm>
          <a:custGeom>
            <a:avLst/>
            <a:gdLst/>
            <a:ahLst/>
            <a:cxnLst/>
            <a:rect l="l" t="t" r="r" b="b"/>
            <a:pathLst>
              <a:path w="3773006" h="1829908">
                <a:moveTo>
                  <a:pt x="0" y="0"/>
                </a:moveTo>
                <a:lnTo>
                  <a:pt x="3773006" y="0"/>
                </a:lnTo>
                <a:lnTo>
                  <a:pt x="3773006" y="1829908"/>
                </a:lnTo>
                <a:lnTo>
                  <a:pt x="0" y="1829908"/>
                </a:lnTo>
                <a:lnTo>
                  <a:pt x="0" y="0"/>
                </a:lnTo>
                <a:close/>
              </a:path>
            </a:pathLst>
          </a:custGeom>
          <a:blipFill>
            <a:blip r:embed="rId3"/>
            <a:stretch>
              <a:fillRect/>
            </a:stretch>
          </a:blipFill>
        </p:spPr>
        <p:txBody>
          <a:bodyPr/>
          <a:lstStyle/>
          <a:p>
            <a:endParaRPr lang="en-150"/>
          </a:p>
        </p:txBody>
      </p:sp>
      <p:sp>
        <p:nvSpPr>
          <p:cNvPr id="3" name="TextBox 3">
            <a:extLst>
              <a:ext uri="{FF2B5EF4-FFF2-40B4-BE49-F238E27FC236}">
                <a16:creationId xmlns:a16="http://schemas.microsoft.com/office/drawing/2014/main" id="{56C29788-F15D-814C-36FC-E3F5A6C05A31}"/>
              </a:ext>
            </a:extLst>
          </p:cNvPr>
          <p:cNvSpPr txBox="1"/>
          <p:nvPr/>
        </p:nvSpPr>
        <p:spPr>
          <a:xfrm>
            <a:off x="9139238" y="962025"/>
            <a:ext cx="9525" cy="669925"/>
          </a:xfrm>
          <a:prstGeom prst="rect">
            <a:avLst/>
          </a:prstGeom>
        </p:spPr>
        <p:txBody>
          <a:bodyPr lIns="0" tIns="0" rIns="0" bIns="0" rtlCol="0" anchor="t">
            <a:spAutoFit/>
          </a:bodyPr>
          <a:lstStyle/>
          <a:p>
            <a:pPr algn="ctr">
              <a:lnSpc>
                <a:spcPts val="5599"/>
              </a:lnSpc>
            </a:pPr>
            <a:endParaRPr/>
          </a:p>
        </p:txBody>
      </p:sp>
      <p:sp>
        <p:nvSpPr>
          <p:cNvPr id="4" name="TextBox 4">
            <a:extLst>
              <a:ext uri="{FF2B5EF4-FFF2-40B4-BE49-F238E27FC236}">
                <a16:creationId xmlns:a16="http://schemas.microsoft.com/office/drawing/2014/main" id="{1D525D58-239C-AFA6-84D6-C1A20BAD35E1}"/>
              </a:ext>
            </a:extLst>
          </p:cNvPr>
          <p:cNvSpPr txBox="1"/>
          <p:nvPr/>
        </p:nvSpPr>
        <p:spPr>
          <a:xfrm>
            <a:off x="823827" y="413497"/>
            <a:ext cx="12306300" cy="3435621"/>
          </a:xfrm>
          <a:prstGeom prst="rect">
            <a:avLst/>
          </a:prstGeom>
        </p:spPr>
        <p:txBody>
          <a:bodyPr wrap="square" lIns="0" tIns="0" rIns="0" bIns="0" rtlCol="0" anchor="t">
            <a:spAutoFit/>
          </a:bodyPr>
          <a:lstStyle/>
          <a:p>
            <a:pPr marL="449263" indent="-449263">
              <a:lnSpc>
                <a:spcPct val="150000"/>
              </a:lnSpc>
              <a:spcBef>
                <a:spcPts val="1800"/>
              </a:spcBef>
              <a:spcAft>
                <a:spcPts val="400"/>
              </a:spcAft>
            </a:pPr>
            <a:r>
              <a:rPr lang="uk-UA" sz="3200" b="1" dirty="0">
                <a:solidFill>
                  <a:srgbClr val="184174"/>
                </a:solidFill>
                <a:latin typeface="Montserrat Bold"/>
              </a:rPr>
              <a:t>16</a:t>
            </a:r>
            <a:r>
              <a:rPr lang="en-US" sz="3200" b="1" dirty="0">
                <a:solidFill>
                  <a:srgbClr val="184174"/>
                </a:solidFill>
                <a:latin typeface="Montserrat Bold"/>
              </a:rPr>
              <a:t>. </a:t>
            </a:r>
            <a:r>
              <a:rPr lang="en-US" sz="3200" b="1" dirty="0" err="1">
                <a:solidFill>
                  <a:srgbClr val="184174"/>
                </a:solidFill>
                <a:latin typeface="Montserrat Bold"/>
              </a:rPr>
              <a:t>Удосконалення</a:t>
            </a:r>
            <a:r>
              <a:rPr lang="en-US" sz="3200" b="1" dirty="0">
                <a:solidFill>
                  <a:srgbClr val="184174"/>
                </a:solidFill>
                <a:latin typeface="Montserrat Bold"/>
              </a:rPr>
              <a:t> </a:t>
            </a:r>
            <a:r>
              <a:rPr lang="en-US" sz="3200" b="1" dirty="0" err="1">
                <a:solidFill>
                  <a:srgbClr val="184174"/>
                </a:solidFill>
                <a:latin typeface="Montserrat Bold"/>
              </a:rPr>
              <a:t>процесуальних</a:t>
            </a:r>
            <a:r>
              <a:rPr lang="en-US" sz="3200" b="1" dirty="0">
                <a:solidFill>
                  <a:srgbClr val="184174"/>
                </a:solidFill>
                <a:latin typeface="Montserrat Bold"/>
              </a:rPr>
              <a:t> </a:t>
            </a:r>
            <a:r>
              <a:rPr lang="en-US" sz="3200" b="1" dirty="0" err="1">
                <a:solidFill>
                  <a:srgbClr val="184174"/>
                </a:solidFill>
                <a:latin typeface="Montserrat Bold"/>
              </a:rPr>
              <a:t>норм</a:t>
            </a:r>
            <a:r>
              <a:rPr lang="en-US" sz="3200" b="1" dirty="0">
                <a:solidFill>
                  <a:srgbClr val="184174"/>
                </a:solidFill>
                <a:latin typeface="Montserrat Bold"/>
              </a:rPr>
              <a:t> </a:t>
            </a:r>
            <a:r>
              <a:rPr lang="en-US" sz="3200" b="1" dirty="0" err="1">
                <a:solidFill>
                  <a:srgbClr val="184174"/>
                </a:solidFill>
                <a:latin typeface="Montserrat Bold"/>
              </a:rPr>
              <a:t>щодо</a:t>
            </a:r>
            <a:r>
              <a:rPr lang="en-US" sz="3200" b="1" dirty="0">
                <a:solidFill>
                  <a:srgbClr val="184174"/>
                </a:solidFill>
                <a:latin typeface="Montserrat Bold"/>
              </a:rPr>
              <a:t> </a:t>
            </a:r>
            <a:r>
              <a:rPr lang="en-US" sz="3200" b="1" dirty="0" err="1">
                <a:solidFill>
                  <a:srgbClr val="184174"/>
                </a:solidFill>
                <a:latin typeface="Montserrat Bold"/>
              </a:rPr>
              <a:t>учасників</a:t>
            </a:r>
            <a:r>
              <a:rPr lang="en-US" sz="3200" b="1" dirty="0">
                <a:solidFill>
                  <a:srgbClr val="184174"/>
                </a:solidFill>
                <a:latin typeface="Montserrat Bold"/>
              </a:rPr>
              <a:t> </a:t>
            </a:r>
            <a:r>
              <a:rPr lang="en-US" sz="3200" b="1" dirty="0" err="1">
                <a:solidFill>
                  <a:srgbClr val="184174"/>
                </a:solidFill>
                <a:latin typeface="Montserrat Bold"/>
              </a:rPr>
              <a:t>відеоконференцій</a:t>
            </a:r>
            <a:endParaRPr lang="en-150" sz="3200" b="1" dirty="0">
              <a:solidFill>
                <a:srgbClr val="184174"/>
              </a:solidFill>
              <a:latin typeface="Montserrat Bold"/>
            </a:endParaRPr>
          </a:p>
          <a:p>
            <a:pPr marL="449263" indent="-449263">
              <a:lnSpc>
                <a:spcPct val="150000"/>
              </a:lnSpc>
              <a:spcBef>
                <a:spcPts val="1800"/>
              </a:spcBef>
              <a:spcAft>
                <a:spcPts val="400"/>
              </a:spcAft>
            </a:pPr>
            <a:endParaRPr lang="en-150" sz="3200" b="1" dirty="0">
              <a:solidFill>
                <a:srgbClr val="184174"/>
              </a:solidFill>
              <a:latin typeface="Montserrat Bold"/>
            </a:endParaRPr>
          </a:p>
          <a:p>
            <a:pPr marL="449263" lvl="0" indent="-449263">
              <a:lnSpc>
                <a:spcPct val="150000"/>
              </a:lnSpc>
              <a:spcBef>
                <a:spcPts val="1800"/>
              </a:spcBef>
              <a:spcAft>
                <a:spcPts val="400"/>
              </a:spcAft>
            </a:pPr>
            <a:endParaRPr lang="en-US" sz="3200" b="1" dirty="0">
              <a:solidFill>
                <a:srgbClr val="184174"/>
              </a:solidFill>
              <a:latin typeface="Montserrat Bold"/>
              <a:sym typeface="Montserrat Bold"/>
            </a:endParaRPr>
          </a:p>
        </p:txBody>
      </p:sp>
      <p:sp>
        <p:nvSpPr>
          <p:cNvPr id="5" name="TextBox 5">
            <a:extLst>
              <a:ext uri="{FF2B5EF4-FFF2-40B4-BE49-F238E27FC236}">
                <a16:creationId xmlns:a16="http://schemas.microsoft.com/office/drawing/2014/main" id="{4F5C8D11-97EF-BE54-E6F3-B53CFC1B1281}"/>
              </a:ext>
            </a:extLst>
          </p:cNvPr>
          <p:cNvSpPr txBox="1"/>
          <p:nvPr/>
        </p:nvSpPr>
        <p:spPr>
          <a:xfrm>
            <a:off x="671604" y="3224423"/>
            <a:ext cx="8063882" cy="8458790"/>
          </a:xfrm>
          <a:prstGeom prst="rect">
            <a:avLst/>
          </a:prstGeom>
        </p:spPr>
        <p:txBody>
          <a:bodyPr wrap="square" lIns="0" tIns="0" rIns="0" bIns="0" rtlCol="0" anchor="t">
            <a:spAutoFit/>
          </a:bodyPr>
          <a:lstStyle/>
          <a:p>
            <a:pPr algn="just">
              <a:lnSpc>
                <a:spcPct val="115000"/>
              </a:lnSpc>
              <a:spcAft>
                <a:spcPts val="800"/>
              </a:spcAft>
            </a:pPr>
            <a:r>
              <a:rPr lang="uk-UA" sz="2400" i="1" dirty="0">
                <a:solidFill>
                  <a:schemeClr val="tx2"/>
                </a:solidFill>
                <a:latin typeface="Garamond" panose="02020404030301010803" pitchFamily="18" charset="0"/>
              </a:rPr>
              <a:t>Статті 197 ГПК, 212 ЦПК, 195 КАСУ</a:t>
            </a:r>
            <a:r>
              <a:rPr lang="uk-UA" sz="2400" dirty="0">
                <a:solidFill>
                  <a:schemeClr val="tx2"/>
                </a:solidFill>
                <a:latin typeface="Garamond" panose="02020404030301010803" pitchFamily="18" charset="0"/>
              </a:rPr>
              <a:t> надають право брати участь у судових засідання в режимі відеоконференції винятково учасникам справи. При цьому, учасниками справи є лише сторони та треті особи (</a:t>
            </a:r>
            <a:r>
              <a:rPr lang="uk-UA" sz="2400" i="1" dirty="0">
                <a:solidFill>
                  <a:schemeClr val="tx2"/>
                </a:solidFill>
                <a:latin typeface="Garamond" panose="02020404030301010803" pitchFamily="18" charset="0"/>
              </a:rPr>
              <a:t>статті 41 ГПК, 42 ЦПК, 42 КАСУ</a:t>
            </a:r>
            <a:r>
              <a:rPr lang="uk-UA" sz="2400" dirty="0">
                <a:solidFill>
                  <a:schemeClr val="tx2"/>
                </a:solidFill>
                <a:latin typeface="Garamond" panose="02020404030301010803" pitchFamily="18" charset="0"/>
              </a:rPr>
              <a:t>).</a:t>
            </a:r>
            <a:endParaRPr lang="en-150" sz="2400" dirty="0">
              <a:solidFill>
                <a:schemeClr val="tx2"/>
              </a:solidFill>
              <a:latin typeface="Garamond" panose="02020404030301010803" pitchFamily="18" charset="0"/>
            </a:endParaRPr>
          </a:p>
          <a:p>
            <a:pPr algn="just">
              <a:lnSpc>
                <a:spcPct val="115000"/>
              </a:lnSpc>
              <a:spcAft>
                <a:spcPts val="800"/>
              </a:spcAft>
            </a:pPr>
            <a:r>
              <a:rPr lang="uk-UA" sz="2400" dirty="0">
                <a:solidFill>
                  <a:schemeClr val="tx2"/>
                </a:solidFill>
                <a:latin typeface="Garamond" panose="02020404030301010803" pitchFamily="18" charset="0"/>
              </a:rPr>
              <a:t>Більше того, </a:t>
            </a:r>
            <a:r>
              <a:rPr lang="uk-UA" sz="2400" i="1" dirty="0">
                <a:solidFill>
                  <a:schemeClr val="tx2"/>
                </a:solidFill>
                <a:latin typeface="Garamond" panose="02020404030301010803" pitchFamily="18" charset="0"/>
              </a:rPr>
              <a:t>ч. 7 статті 197 ГПК, ч. 7 статті 212 ЦПК та ч. 7 статті 195 КАСУ</a:t>
            </a:r>
            <a:r>
              <a:rPr lang="uk-UA" sz="2400" dirty="0">
                <a:solidFill>
                  <a:schemeClr val="tx2"/>
                </a:solidFill>
                <a:latin typeface="Garamond" panose="02020404030301010803" pitchFamily="18" charset="0"/>
              </a:rPr>
              <a:t> прямо передбачають, що </a:t>
            </a:r>
            <a:r>
              <a:rPr lang="uk-UA" sz="2400" dirty="0">
                <a:solidFill>
                  <a:schemeClr val="tx2"/>
                </a:solidFill>
                <a:latin typeface="Garamond" panose="02020404030301010803" pitchFamily="18" charset="0"/>
                <a:hlinkClick r:id="rId4">
                  <a:extLst>
                    <a:ext uri="{A12FA001-AC4F-418D-AE19-62706E023703}">
                      <ahyp:hlinkClr xmlns:ahyp="http://schemas.microsoft.com/office/drawing/2018/hyperlinkcolor" val="tx"/>
                    </a:ext>
                  </a:extLst>
                </a:hlinkClick>
              </a:rPr>
              <a:t>свідок</a:t>
            </a:r>
            <a:r>
              <a:rPr lang="uk-UA" sz="2400" dirty="0">
                <a:solidFill>
                  <a:schemeClr val="tx2"/>
                </a:solidFill>
                <a:latin typeface="Garamond" panose="02020404030301010803" pitchFamily="18" charset="0"/>
                <a:hlinkClick r:id="rId5">
                  <a:extLst>
                    <a:ext uri="{A12FA001-AC4F-418D-AE19-62706E023703}">
                      <ahyp:hlinkClr xmlns:ahyp="http://schemas.microsoft.com/office/drawing/2018/hyperlinkcolor" val="tx"/>
                    </a:ext>
                  </a:extLst>
                </a:hlinkClick>
              </a:rPr>
              <a:t>,</a:t>
            </a:r>
            <a:r>
              <a:rPr lang="uk-UA" sz="2400" dirty="0">
                <a:solidFill>
                  <a:schemeClr val="tx2"/>
                </a:solidFill>
                <a:latin typeface="Garamond" panose="02020404030301010803" pitchFamily="18" charset="0"/>
              </a:rPr>
              <a:t> </a:t>
            </a:r>
            <a:r>
              <a:rPr lang="uk-UA" sz="2400" dirty="0">
                <a:solidFill>
                  <a:schemeClr val="tx2"/>
                </a:solidFill>
                <a:latin typeface="Garamond" panose="02020404030301010803" pitchFamily="18" charset="0"/>
                <a:hlinkClick r:id="rId6">
                  <a:extLst>
                    <a:ext uri="{A12FA001-AC4F-418D-AE19-62706E023703}">
                      <ahyp:hlinkClr xmlns:ahyp="http://schemas.microsoft.com/office/drawing/2018/hyperlinkcolor" val="tx"/>
                    </a:ext>
                  </a:extLst>
                </a:hlinkClick>
              </a:rPr>
              <a:t>перекладач</a:t>
            </a:r>
            <a:r>
              <a:rPr lang="uk-UA" sz="2400" dirty="0">
                <a:solidFill>
                  <a:schemeClr val="tx2"/>
                </a:solidFill>
                <a:latin typeface="Garamond" panose="02020404030301010803" pitchFamily="18" charset="0"/>
                <a:hlinkClick r:id="rId5">
                  <a:extLst>
                    <a:ext uri="{A12FA001-AC4F-418D-AE19-62706E023703}">
                      <ahyp:hlinkClr xmlns:ahyp="http://schemas.microsoft.com/office/drawing/2018/hyperlinkcolor" val="tx"/>
                    </a:ext>
                  </a:extLst>
                </a:hlinkClick>
              </a:rPr>
              <a:t>,</a:t>
            </a:r>
            <a:r>
              <a:rPr lang="uk-UA" sz="2400" dirty="0">
                <a:solidFill>
                  <a:schemeClr val="tx2"/>
                </a:solidFill>
                <a:latin typeface="Garamond" panose="02020404030301010803" pitchFamily="18" charset="0"/>
              </a:rPr>
              <a:t> </a:t>
            </a:r>
            <a:r>
              <a:rPr lang="uk-UA" sz="2400" dirty="0">
                <a:solidFill>
                  <a:schemeClr val="tx2"/>
                </a:solidFill>
                <a:latin typeface="Garamond" panose="02020404030301010803" pitchFamily="18" charset="0"/>
                <a:hlinkClick r:id="rId7">
                  <a:extLst>
                    <a:ext uri="{A12FA001-AC4F-418D-AE19-62706E023703}">
                      <ahyp:hlinkClr xmlns:ahyp="http://schemas.microsoft.com/office/drawing/2018/hyperlinkcolor" val="tx"/>
                    </a:ext>
                  </a:extLst>
                </a:hlinkClick>
              </a:rPr>
              <a:t>спеціаліст</a:t>
            </a:r>
            <a:r>
              <a:rPr lang="uk-UA" sz="2400" dirty="0">
                <a:solidFill>
                  <a:schemeClr val="tx2"/>
                </a:solidFill>
                <a:latin typeface="Garamond" panose="02020404030301010803" pitchFamily="18" charset="0"/>
                <a:hlinkClick r:id="rId5">
                  <a:extLst>
                    <a:ext uri="{A12FA001-AC4F-418D-AE19-62706E023703}">
                      <ahyp:hlinkClr xmlns:ahyp="http://schemas.microsoft.com/office/drawing/2018/hyperlinkcolor" val="tx"/>
                    </a:ext>
                  </a:extLst>
                </a:hlinkClick>
              </a:rPr>
              <a:t>,</a:t>
            </a:r>
            <a:r>
              <a:rPr lang="uk-UA" sz="2400" dirty="0">
                <a:solidFill>
                  <a:schemeClr val="tx2"/>
                </a:solidFill>
                <a:latin typeface="Garamond" panose="02020404030301010803" pitchFamily="18" charset="0"/>
              </a:rPr>
              <a:t> </a:t>
            </a:r>
            <a:r>
              <a:rPr lang="uk-UA" sz="2400" dirty="0">
                <a:solidFill>
                  <a:schemeClr val="tx2"/>
                </a:solidFill>
                <a:latin typeface="Garamond" panose="02020404030301010803" pitchFamily="18" charset="0"/>
                <a:hlinkClick r:id="rId8">
                  <a:extLst>
                    <a:ext uri="{A12FA001-AC4F-418D-AE19-62706E023703}">
                      <ahyp:hlinkClr xmlns:ahyp="http://schemas.microsoft.com/office/drawing/2018/hyperlinkcolor" val="tx"/>
                    </a:ext>
                  </a:extLst>
                </a:hlinkClick>
              </a:rPr>
              <a:t>експерт</a:t>
            </a:r>
            <a:r>
              <a:rPr lang="uk-UA" sz="2400" dirty="0">
                <a:solidFill>
                  <a:schemeClr val="tx2"/>
                </a:solidFill>
                <a:latin typeface="Garamond" panose="02020404030301010803" pitchFamily="18" charset="0"/>
              </a:rPr>
              <a:t> можуть брати участь у судовому засіданні в режимі відеоконференції виключно у приміщенні суду.</a:t>
            </a:r>
            <a:endParaRPr lang="en-150" sz="2400" dirty="0">
              <a:solidFill>
                <a:schemeClr val="tx2"/>
              </a:solidFill>
              <a:latin typeface="Garamond" panose="02020404030301010803" pitchFamily="18" charset="0"/>
            </a:endParaRPr>
          </a:p>
          <a:p>
            <a:pPr algn="just">
              <a:lnSpc>
                <a:spcPct val="115000"/>
              </a:lnSpc>
              <a:spcAft>
                <a:spcPts val="800"/>
              </a:spcAft>
            </a:pPr>
            <a:r>
              <a:rPr lang="uk-UA" sz="2400" dirty="0">
                <a:solidFill>
                  <a:schemeClr val="tx2"/>
                </a:solidFill>
                <a:latin typeface="Garamond" panose="02020404030301010803" pitchFamily="18" charset="0"/>
              </a:rPr>
              <a:t>Наявні обмеження, особливо в умовах воєнного стану, ускладнюють розгляд справи, можуть перешкоджати встановленню судом всіх обставин спору, в разі неможливості прибуття таких осіб в судове засідання особисто (наприклад, з урахуванням безпекової ситуації), а також зумовлюють додаткові витрати на прибуття вказаних осіб до суду.</a:t>
            </a:r>
            <a:endParaRPr lang="en-150" sz="2400" dirty="0">
              <a:solidFill>
                <a:schemeClr val="tx2"/>
              </a:solidFill>
              <a:latin typeface="Garamond" panose="02020404030301010803" pitchFamily="18" charset="0"/>
            </a:endParaRPr>
          </a:p>
          <a:p>
            <a:pPr marR="30480" algn="just">
              <a:lnSpc>
                <a:spcPct val="115000"/>
              </a:lnSpc>
              <a:spcAft>
                <a:spcPts val="800"/>
              </a:spcAft>
            </a:pPr>
            <a:endParaRPr lang="en-150" sz="2400" dirty="0">
              <a:solidFill>
                <a:schemeClr val="tx2"/>
              </a:solidFill>
              <a:latin typeface="Garamond" panose="02020404030301010803" pitchFamily="18" charset="0"/>
            </a:endParaRPr>
          </a:p>
          <a:p>
            <a:pPr marL="237489" lvl="1" algn="l">
              <a:lnSpc>
                <a:spcPts val="3079"/>
              </a:lnSpc>
            </a:pPr>
            <a:endParaRPr lang="en-US" sz="2199" dirty="0">
              <a:solidFill>
                <a:srgbClr val="000000"/>
              </a:solidFill>
              <a:latin typeface="Montserrat"/>
              <a:ea typeface="Montserrat"/>
              <a:cs typeface="Montserrat"/>
              <a:sym typeface="Montserrat"/>
            </a:endParaRPr>
          </a:p>
          <a:p>
            <a:pPr algn="ctr">
              <a:lnSpc>
                <a:spcPts val="3499"/>
              </a:lnSpc>
              <a:spcBef>
                <a:spcPct val="0"/>
              </a:spcBef>
            </a:pPr>
            <a:endParaRPr lang="en-US" sz="2199" dirty="0">
              <a:solidFill>
                <a:srgbClr val="000000"/>
              </a:solidFill>
              <a:latin typeface="Montserrat"/>
              <a:ea typeface="Montserrat"/>
              <a:cs typeface="Montserrat"/>
              <a:sym typeface="Montserrat"/>
            </a:endParaRPr>
          </a:p>
          <a:p>
            <a:pPr algn="l">
              <a:lnSpc>
                <a:spcPts val="3499"/>
              </a:lnSpc>
              <a:spcBef>
                <a:spcPct val="0"/>
              </a:spcBef>
            </a:pPr>
            <a:endParaRPr lang="en-US" sz="2199" dirty="0">
              <a:solidFill>
                <a:srgbClr val="000000"/>
              </a:solidFill>
              <a:latin typeface="Montserrat"/>
              <a:ea typeface="Montserrat"/>
              <a:cs typeface="Montserrat"/>
              <a:sym typeface="Montserrat"/>
            </a:endParaRPr>
          </a:p>
        </p:txBody>
      </p:sp>
      <p:sp>
        <p:nvSpPr>
          <p:cNvPr id="6" name="TextBox 5">
            <a:extLst>
              <a:ext uri="{FF2B5EF4-FFF2-40B4-BE49-F238E27FC236}">
                <a16:creationId xmlns:a16="http://schemas.microsoft.com/office/drawing/2014/main" id="{9F35E66D-95B2-D637-351F-4E1D9BA6B8BC}"/>
              </a:ext>
            </a:extLst>
          </p:cNvPr>
          <p:cNvSpPr txBox="1"/>
          <p:nvPr/>
        </p:nvSpPr>
        <p:spPr>
          <a:xfrm>
            <a:off x="9552515" y="3227546"/>
            <a:ext cx="7867558" cy="6978321"/>
          </a:xfrm>
          <a:prstGeom prst="rect">
            <a:avLst/>
          </a:prstGeom>
          <a:noFill/>
        </p:spPr>
        <p:txBody>
          <a:bodyPr wrap="square">
            <a:spAutoFit/>
          </a:bodyPr>
          <a:lstStyle>
            <a:defPPr>
              <a:defRPr lang="en-US"/>
            </a:defPPr>
            <a:lvl1pPr>
              <a:defRPr kern="100">
                <a:effectLst/>
                <a:latin typeface="Arial" panose="020B0604020202020204" pitchFamily="34" charset="0"/>
                <a:ea typeface="Aptos" panose="020B0004020202020204" pitchFamily="34" charset="0"/>
                <a:cs typeface="Vrinda" panose="020B0502040204020203" pitchFamily="34" charset="0"/>
              </a:defRPr>
            </a:lvl1pPr>
          </a:lstStyle>
          <a:p>
            <a:pPr algn="just">
              <a:lnSpc>
                <a:spcPct val="115000"/>
              </a:lnSpc>
              <a:spcAft>
                <a:spcPts val="800"/>
              </a:spcAft>
            </a:pPr>
            <a:r>
              <a:rPr lang="uk-UA" sz="2400" b="1" kern="1200" dirty="0">
                <a:solidFill>
                  <a:schemeClr val="tx2"/>
                </a:solidFill>
                <a:latin typeface="Garamond" panose="02020404030301010803" pitchFamily="18" charset="0"/>
                <a:ea typeface="+mn-ea"/>
                <a:cs typeface="+mn-cs"/>
              </a:rPr>
              <a:t>Внести зміни до статей 197 ГПК, 212 ЦПК, 195 КАСУ шляхом:</a:t>
            </a:r>
            <a:endParaRPr lang="en-150" sz="2400" b="1" kern="1200" dirty="0">
              <a:solidFill>
                <a:schemeClr val="tx2"/>
              </a:solidFill>
              <a:latin typeface="Garamond" panose="02020404030301010803" pitchFamily="18" charset="0"/>
              <a:ea typeface="+mn-ea"/>
              <a:cs typeface="+mn-cs"/>
            </a:endParaRPr>
          </a:p>
          <a:p>
            <a:pPr marL="342900" lvl="0" indent="-342900" algn="just">
              <a:lnSpc>
                <a:spcPct val="115000"/>
              </a:lnSpc>
              <a:spcAft>
                <a:spcPts val="800"/>
              </a:spcAft>
              <a:buFont typeface="+mj-lt"/>
              <a:buAutoNum type="arabicParenR"/>
            </a:pPr>
            <a:r>
              <a:rPr lang="uk-UA" sz="2400" b="1" kern="1200" dirty="0">
                <a:solidFill>
                  <a:schemeClr val="tx2"/>
                </a:solidFill>
                <a:latin typeface="Garamond" panose="02020404030301010803" pitchFamily="18" charset="0"/>
                <a:ea typeface="+mn-ea"/>
                <a:cs typeface="+mn-cs"/>
              </a:rPr>
              <a:t>закріплення можливості свідкам, експертам, спеціалістам, перекладачам брати участь у засіданні в режимі відеоконференції поза межами приміщення суду. </a:t>
            </a:r>
            <a:endParaRPr lang="en-150" sz="2400" b="1" kern="1200" dirty="0">
              <a:solidFill>
                <a:schemeClr val="tx2"/>
              </a:solidFill>
              <a:latin typeface="Garamond" panose="02020404030301010803" pitchFamily="18" charset="0"/>
              <a:ea typeface="+mn-ea"/>
              <a:cs typeface="+mn-cs"/>
            </a:endParaRPr>
          </a:p>
          <a:p>
            <a:pPr marL="342900" lvl="0" indent="-342900" algn="just">
              <a:lnSpc>
                <a:spcPct val="115000"/>
              </a:lnSpc>
              <a:spcAft>
                <a:spcPts val="800"/>
              </a:spcAft>
              <a:buFont typeface="+mj-lt"/>
              <a:buAutoNum type="arabicParenR"/>
            </a:pPr>
            <a:r>
              <a:rPr lang="uk-UA" sz="2400" b="1" kern="1200" dirty="0">
                <a:solidFill>
                  <a:schemeClr val="tx2"/>
                </a:solidFill>
                <a:latin typeface="Garamond" panose="02020404030301010803" pitchFamily="18" charset="0"/>
                <a:ea typeface="+mn-ea"/>
                <a:cs typeface="+mn-cs"/>
              </a:rPr>
              <a:t>виключення відповідних обмежень, викладених в ч. 7 статті 197 ГПК, ч. 7 статті 212 ЦПК та ч. 7 статті 195 КАСУ. </a:t>
            </a:r>
            <a:endParaRPr lang="en-150" sz="2400" b="1" kern="1200" dirty="0">
              <a:solidFill>
                <a:schemeClr val="tx2"/>
              </a:solidFill>
              <a:latin typeface="Garamond" panose="02020404030301010803" pitchFamily="18" charset="0"/>
              <a:ea typeface="+mn-ea"/>
              <a:cs typeface="+mn-cs"/>
            </a:endParaRPr>
          </a:p>
          <a:p>
            <a:pPr marL="342900" lvl="0" indent="-342900" algn="just">
              <a:lnSpc>
                <a:spcPct val="115000"/>
              </a:lnSpc>
              <a:spcAft>
                <a:spcPts val="800"/>
              </a:spcAft>
              <a:buFont typeface="+mj-lt"/>
              <a:buAutoNum type="arabicParenR"/>
            </a:pPr>
            <a:endParaRPr lang="en-150" sz="2400" b="1" kern="1200" dirty="0">
              <a:solidFill>
                <a:schemeClr val="tx2"/>
              </a:solidFill>
              <a:latin typeface="Garamond" panose="02020404030301010803" pitchFamily="18" charset="0"/>
              <a:ea typeface="+mn-ea"/>
              <a:cs typeface="+mn-cs"/>
            </a:endParaRPr>
          </a:p>
          <a:p>
            <a:pPr marR="30480" algn="just">
              <a:lnSpc>
                <a:spcPct val="115000"/>
              </a:lnSpc>
              <a:spcAft>
                <a:spcPts val="800"/>
              </a:spcAft>
              <a:tabLst>
                <a:tab pos="270510" algn="l"/>
              </a:tabLst>
            </a:pPr>
            <a:r>
              <a:rPr lang="uk-UA" sz="2400" b="1" kern="1200" dirty="0">
                <a:solidFill>
                  <a:schemeClr val="tx2"/>
                </a:solidFill>
                <a:latin typeface="Garamond" panose="02020404030301010803" pitchFamily="18" charset="0"/>
                <a:ea typeface="+mn-ea"/>
                <a:cs typeface="+mn-cs"/>
              </a:rPr>
              <a:t> </a:t>
            </a:r>
            <a:endParaRPr lang="en-150" sz="2400" b="1" kern="1200" dirty="0">
              <a:solidFill>
                <a:schemeClr val="tx2"/>
              </a:solidFill>
              <a:latin typeface="Garamond" panose="02020404030301010803" pitchFamily="18" charset="0"/>
              <a:ea typeface="+mn-ea"/>
              <a:cs typeface="+mn-cs"/>
            </a:endParaRPr>
          </a:p>
          <a:p>
            <a:pPr marR="30480" algn="just">
              <a:lnSpc>
                <a:spcPct val="115000"/>
              </a:lnSpc>
              <a:spcAft>
                <a:spcPts val="800"/>
              </a:spcAft>
              <a:tabLst>
                <a:tab pos="270510" algn="l"/>
              </a:tabLst>
            </a:pPr>
            <a:endParaRPr lang="en-150" sz="2400" b="1" kern="1200" dirty="0">
              <a:solidFill>
                <a:schemeClr val="tx2"/>
              </a:solidFill>
              <a:latin typeface="Garamond" panose="02020404030301010803" pitchFamily="18" charset="0"/>
              <a:ea typeface="+mn-ea"/>
              <a:cs typeface="+mn-cs"/>
            </a:endParaRPr>
          </a:p>
          <a:p>
            <a:pPr marR="30480" algn="just">
              <a:lnSpc>
                <a:spcPct val="115000"/>
              </a:lnSpc>
              <a:spcAft>
                <a:spcPts val="800"/>
              </a:spcAft>
            </a:pPr>
            <a:r>
              <a:rPr lang="uk-UA" sz="2400" b="1" kern="1200" dirty="0">
                <a:solidFill>
                  <a:schemeClr val="tx2"/>
                </a:solidFill>
                <a:latin typeface="Garamond" panose="02020404030301010803" pitchFamily="18" charset="0"/>
                <a:ea typeface="+mn-ea"/>
                <a:cs typeface="+mn-cs"/>
              </a:rPr>
              <a:t> </a:t>
            </a:r>
            <a:endParaRPr lang="en-150" sz="2400" b="1" kern="1200" dirty="0">
              <a:solidFill>
                <a:schemeClr val="tx2"/>
              </a:solidFill>
              <a:latin typeface="Garamond" panose="02020404030301010803" pitchFamily="18" charset="0"/>
              <a:ea typeface="+mn-ea"/>
              <a:cs typeface="+mn-cs"/>
            </a:endParaRPr>
          </a:p>
          <a:p>
            <a:endParaRPr lang="en-US" sz="2400" kern="1200" dirty="0">
              <a:solidFill>
                <a:schemeClr val="tx2"/>
              </a:solidFill>
              <a:latin typeface="Garamond" panose="02020404030301010803" pitchFamily="18" charset="0"/>
              <a:cs typeface="+mn-cs"/>
              <a:sym typeface="Montserrat"/>
            </a:endParaRPr>
          </a:p>
          <a:p>
            <a:endParaRPr lang="en-US" dirty="0">
              <a:sym typeface="Montserrat"/>
            </a:endParaRPr>
          </a:p>
        </p:txBody>
      </p:sp>
      <p:sp>
        <p:nvSpPr>
          <p:cNvPr id="8" name="TextBox 7">
            <a:extLst>
              <a:ext uri="{FF2B5EF4-FFF2-40B4-BE49-F238E27FC236}">
                <a16:creationId xmlns:a16="http://schemas.microsoft.com/office/drawing/2014/main" id="{80EBB480-BE7E-2DEF-4188-08E40BFE52A4}"/>
              </a:ext>
            </a:extLst>
          </p:cNvPr>
          <p:cNvSpPr txBox="1"/>
          <p:nvPr/>
        </p:nvSpPr>
        <p:spPr>
          <a:xfrm>
            <a:off x="9525000" y="4960648"/>
            <a:ext cx="9144000" cy="369332"/>
          </a:xfrm>
          <a:prstGeom prst="rect">
            <a:avLst/>
          </a:prstGeom>
          <a:noFill/>
        </p:spPr>
        <p:txBody>
          <a:bodyPr wrap="square">
            <a:spAutoFit/>
          </a:bodyPr>
          <a:lstStyle/>
          <a:p>
            <a:r>
              <a:rPr lang="uk-UA" sz="1800" kern="100" dirty="0">
                <a:effectLst/>
                <a:latin typeface="Arial" panose="020B0604020202020204" pitchFamily="34" charset="0"/>
                <a:ea typeface="Aptos" panose="020B0004020202020204" pitchFamily="34" charset="0"/>
                <a:cs typeface="Vrinda" panose="020B0502040204020203" pitchFamily="34" charset="0"/>
              </a:rPr>
              <a:t> </a:t>
            </a:r>
            <a:endParaRPr lang="en-150" dirty="0"/>
          </a:p>
        </p:txBody>
      </p:sp>
    </p:spTree>
    <p:extLst>
      <p:ext uri="{BB962C8B-B14F-4D97-AF65-F5344CB8AC3E}">
        <p14:creationId xmlns:p14="http://schemas.microsoft.com/office/powerpoint/2010/main" val="3399207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0BB0F-52CF-DDCA-5766-7210BEF997A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E69D9F2-655F-C8FC-082E-00141727CD30}"/>
              </a:ext>
            </a:extLst>
          </p:cNvPr>
          <p:cNvSpPr/>
          <p:nvPr/>
        </p:nvSpPr>
        <p:spPr>
          <a:xfrm>
            <a:off x="13486294" y="415371"/>
            <a:ext cx="3773006" cy="1829908"/>
          </a:xfrm>
          <a:custGeom>
            <a:avLst/>
            <a:gdLst/>
            <a:ahLst/>
            <a:cxnLst/>
            <a:rect l="l" t="t" r="r" b="b"/>
            <a:pathLst>
              <a:path w="3773006" h="1829908">
                <a:moveTo>
                  <a:pt x="0" y="0"/>
                </a:moveTo>
                <a:lnTo>
                  <a:pt x="3773006" y="0"/>
                </a:lnTo>
                <a:lnTo>
                  <a:pt x="3773006" y="1829908"/>
                </a:lnTo>
                <a:lnTo>
                  <a:pt x="0" y="1829908"/>
                </a:lnTo>
                <a:lnTo>
                  <a:pt x="0" y="0"/>
                </a:lnTo>
                <a:close/>
              </a:path>
            </a:pathLst>
          </a:custGeom>
          <a:blipFill>
            <a:blip r:embed="rId3"/>
            <a:stretch>
              <a:fillRect/>
            </a:stretch>
          </a:blipFill>
        </p:spPr>
        <p:txBody>
          <a:bodyPr/>
          <a:lstStyle/>
          <a:p>
            <a:endParaRPr lang="en-150"/>
          </a:p>
        </p:txBody>
      </p:sp>
      <p:sp>
        <p:nvSpPr>
          <p:cNvPr id="3" name="TextBox 3">
            <a:extLst>
              <a:ext uri="{FF2B5EF4-FFF2-40B4-BE49-F238E27FC236}">
                <a16:creationId xmlns:a16="http://schemas.microsoft.com/office/drawing/2014/main" id="{21E13233-12CC-B2AC-2566-9A6AA82CB423}"/>
              </a:ext>
            </a:extLst>
          </p:cNvPr>
          <p:cNvSpPr txBox="1"/>
          <p:nvPr/>
        </p:nvSpPr>
        <p:spPr>
          <a:xfrm>
            <a:off x="9139238" y="962025"/>
            <a:ext cx="9525" cy="669925"/>
          </a:xfrm>
          <a:prstGeom prst="rect">
            <a:avLst/>
          </a:prstGeom>
        </p:spPr>
        <p:txBody>
          <a:bodyPr lIns="0" tIns="0" rIns="0" bIns="0" rtlCol="0" anchor="t">
            <a:spAutoFit/>
          </a:bodyPr>
          <a:lstStyle/>
          <a:p>
            <a:pPr algn="ctr">
              <a:lnSpc>
                <a:spcPts val="5599"/>
              </a:lnSpc>
            </a:pPr>
            <a:endParaRPr/>
          </a:p>
        </p:txBody>
      </p:sp>
      <p:sp>
        <p:nvSpPr>
          <p:cNvPr id="4" name="TextBox 4">
            <a:extLst>
              <a:ext uri="{FF2B5EF4-FFF2-40B4-BE49-F238E27FC236}">
                <a16:creationId xmlns:a16="http://schemas.microsoft.com/office/drawing/2014/main" id="{34DF7138-D12F-736B-2BA6-01DC8D4D5141}"/>
              </a:ext>
            </a:extLst>
          </p:cNvPr>
          <p:cNvSpPr txBox="1"/>
          <p:nvPr/>
        </p:nvSpPr>
        <p:spPr>
          <a:xfrm>
            <a:off x="823827" y="413497"/>
            <a:ext cx="12306300" cy="4456413"/>
          </a:xfrm>
          <a:prstGeom prst="rect">
            <a:avLst/>
          </a:prstGeom>
        </p:spPr>
        <p:txBody>
          <a:bodyPr wrap="square" lIns="0" tIns="0" rIns="0" bIns="0" rtlCol="0" anchor="t">
            <a:spAutoFit/>
          </a:bodyPr>
          <a:lstStyle/>
          <a:p>
            <a:pPr marL="449263" indent="-449263">
              <a:lnSpc>
                <a:spcPct val="150000"/>
              </a:lnSpc>
              <a:spcBef>
                <a:spcPts val="1800"/>
              </a:spcBef>
              <a:spcAft>
                <a:spcPts val="400"/>
              </a:spcAft>
            </a:pPr>
            <a:r>
              <a:rPr lang="uk-UA" sz="3200" b="1" dirty="0">
                <a:solidFill>
                  <a:srgbClr val="184174"/>
                </a:solidFill>
                <a:latin typeface="Montserrat Bold"/>
              </a:rPr>
              <a:t>17</a:t>
            </a:r>
            <a:r>
              <a:rPr lang="en-US" sz="3200" b="1" dirty="0">
                <a:solidFill>
                  <a:srgbClr val="184174"/>
                </a:solidFill>
                <a:latin typeface="Montserrat Bold"/>
              </a:rPr>
              <a:t>. </a:t>
            </a:r>
            <a:r>
              <a:rPr lang="en-US" sz="3200" b="1" dirty="0" err="1">
                <a:solidFill>
                  <a:srgbClr val="184174"/>
                </a:solidFill>
                <a:latin typeface="Montserrat Bold"/>
              </a:rPr>
              <a:t>Удосконалення</a:t>
            </a:r>
            <a:r>
              <a:rPr lang="uk-UA" sz="3200" b="1" dirty="0">
                <a:solidFill>
                  <a:srgbClr val="184174"/>
                </a:solidFill>
                <a:latin typeface="Montserrat Bold"/>
              </a:rPr>
              <a:t> процесуальних норм щодо попереднього розрахунку судових витрат</a:t>
            </a:r>
            <a:endParaRPr lang="en-150" sz="3200" b="1" dirty="0">
              <a:solidFill>
                <a:srgbClr val="184174"/>
              </a:solidFill>
              <a:latin typeface="Montserrat Bold"/>
            </a:endParaRPr>
          </a:p>
          <a:p>
            <a:pPr marL="449263" indent="-449263">
              <a:lnSpc>
                <a:spcPct val="150000"/>
              </a:lnSpc>
              <a:spcBef>
                <a:spcPts val="1800"/>
              </a:spcBef>
              <a:spcAft>
                <a:spcPts val="400"/>
              </a:spcAft>
            </a:pPr>
            <a:endParaRPr lang="en-150" sz="3200" b="1" dirty="0">
              <a:solidFill>
                <a:srgbClr val="184174"/>
              </a:solidFill>
              <a:latin typeface="Montserrat Bold"/>
            </a:endParaRPr>
          </a:p>
          <a:p>
            <a:pPr marL="449263" indent="-449263">
              <a:lnSpc>
                <a:spcPct val="150000"/>
              </a:lnSpc>
              <a:spcBef>
                <a:spcPts val="1800"/>
              </a:spcBef>
              <a:spcAft>
                <a:spcPts val="400"/>
              </a:spcAft>
            </a:pPr>
            <a:endParaRPr lang="en-150" sz="3200" b="1" dirty="0">
              <a:solidFill>
                <a:srgbClr val="184174"/>
              </a:solidFill>
              <a:latin typeface="Montserrat Bold"/>
            </a:endParaRPr>
          </a:p>
          <a:p>
            <a:pPr marL="449263" lvl="0" indent="-449263">
              <a:lnSpc>
                <a:spcPct val="150000"/>
              </a:lnSpc>
              <a:spcBef>
                <a:spcPts val="1800"/>
              </a:spcBef>
              <a:spcAft>
                <a:spcPts val="400"/>
              </a:spcAft>
            </a:pPr>
            <a:endParaRPr lang="en-US" sz="3200" b="1" dirty="0">
              <a:solidFill>
                <a:srgbClr val="184174"/>
              </a:solidFill>
              <a:latin typeface="Montserrat Bold"/>
              <a:sym typeface="Montserrat Bold"/>
            </a:endParaRPr>
          </a:p>
        </p:txBody>
      </p:sp>
      <p:sp>
        <p:nvSpPr>
          <p:cNvPr id="5" name="TextBox 5">
            <a:extLst>
              <a:ext uri="{FF2B5EF4-FFF2-40B4-BE49-F238E27FC236}">
                <a16:creationId xmlns:a16="http://schemas.microsoft.com/office/drawing/2014/main" id="{E71759D5-7A76-B4DD-5521-0F78D12D32E9}"/>
              </a:ext>
            </a:extLst>
          </p:cNvPr>
          <p:cNvSpPr txBox="1"/>
          <p:nvPr/>
        </p:nvSpPr>
        <p:spPr>
          <a:xfrm>
            <a:off x="671604" y="3224423"/>
            <a:ext cx="8063882" cy="8883522"/>
          </a:xfrm>
          <a:prstGeom prst="rect">
            <a:avLst/>
          </a:prstGeom>
        </p:spPr>
        <p:txBody>
          <a:bodyPr wrap="square" lIns="0" tIns="0" rIns="0" bIns="0" rtlCol="0" anchor="t">
            <a:spAutoFit/>
          </a:bodyPr>
          <a:lstStyle/>
          <a:p>
            <a:pPr algn="just">
              <a:lnSpc>
                <a:spcPct val="115000"/>
              </a:lnSpc>
              <a:spcAft>
                <a:spcPts val="800"/>
              </a:spcAft>
            </a:pPr>
            <a:r>
              <a:rPr lang="uk-UA" sz="2400" dirty="0">
                <a:solidFill>
                  <a:schemeClr val="tx2"/>
                </a:solidFill>
                <a:latin typeface="Garamond" panose="02020404030301010803" pitchFamily="18" charset="0"/>
              </a:rPr>
              <a:t>Відповідно до вимог процесуальних кодексів (</a:t>
            </a:r>
            <a:r>
              <a:rPr lang="uk-UA" sz="2400" i="1" dirty="0">
                <a:solidFill>
                  <a:schemeClr val="tx2"/>
                </a:solidFill>
                <a:latin typeface="Garamond" panose="02020404030301010803" pitchFamily="18" charset="0"/>
              </a:rPr>
              <a:t>ст. 124 ГПК, ст. 134 ЦПК</a:t>
            </a:r>
            <a:r>
              <a:rPr lang="uk-UA" sz="2400" dirty="0">
                <a:solidFill>
                  <a:schemeClr val="tx2"/>
                </a:solidFill>
                <a:latin typeface="Garamond" panose="02020404030301010803" pitchFamily="18" charset="0"/>
              </a:rPr>
              <a:t>), якщо сторона хоче відшкодувати витрати на правничу допомогу, то вона повинна разом з першою заявою по суті спору повинна подати суду попередній (орієнтовний) розрахунок суми таких витрат. У разі невиконання вказаного обов’язку, суд може відмовити у відшкодуванні.</a:t>
            </a:r>
            <a:endParaRPr lang="en-150" sz="2400" dirty="0">
              <a:solidFill>
                <a:schemeClr val="tx2"/>
              </a:solidFill>
              <a:latin typeface="Garamond" panose="02020404030301010803" pitchFamily="18" charset="0"/>
            </a:endParaRPr>
          </a:p>
          <a:p>
            <a:pPr algn="just">
              <a:lnSpc>
                <a:spcPct val="115000"/>
              </a:lnSpc>
              <a:spcAft>
                <a:spcPts val="800"/>
              </a:spcAft>
            </a:pPr>
            <a:r>
              <a:rPr lang="uk-UA" sz="2400" dirty="0">
                <a:solidFill>
                  <a:schemeClr val="tx2"/>
                </a:solidFill>
                <a:latin typeface="Garamond" panose="02020404030301010803" pitchFamily="18" charset="0"/>
              </a:rPr>
              <a:t>На практиці суди часто відмовляють у відшкодуванні витрат, якщо сторона не подавала такий попередній розрахунок.  </a:t>
            </a:r>
            <a:endParaRPr lang="en-150" sz="2400" dirty="0">
              <a:solidFill>
                <a:schemeClr val="tx2"/>
              </a:solidFill>
              <a:latin typeface="Garamond" panose="02020404030301010803" pitchFamily="18" charset="0"/>
            </a:endParaRPr>
          </a:p>
          <a:p>
            <a:pPr algn="just">
              <a:lnSpc>
                <a:spcPct val="115000"/>
              </a:lnSpc>
              <a:spcAft>
                <a:spcPts val="800"/>
              </a:spcAft>
            </a:pPr>
            <a:r>
              <a:rPr lang="uk-UA" sz="2400" dirty="0">
                <a:solidFill>
                  <a:schemeClr val="tx2"/>
                </a:solidFill>
                <a:latin typeface="Garamond" panose="02020404030301010803" pitchFamily="18" charset="0"/>
              </a:rPr>
              <a:t>Водночас, обов’язок сторін подавати попередній розрахунок витрат є зайвим, оскільки звернення за відщкодуванням вартості  правової допомоги є правом особи, а не обов’язком. Крім того, сторона на початку справи  не може об’єктивно визначити  майбутній розмір витрат на правову допомогу, так як на це впливає багато чинників (кількість судових засідань, тривалість справи тощо). Це  призвело до того, що на практиці адвокати дуже формально роблять такі попередні розрахунки.</a:t>
            </a:r>
            <a:endParaRPr lang="en-150" sz="2400" dirty="0">
              <a:solidFill>
                <a:schemeClr val="tx2"/>
              </a:solidFill>
              <a:latin typeface="Garamond" panose="02020404030301010803" pitchFamily="18" charset="0"/>
            </a:endParaRPr>
          </a:p>
          <a:p>
            <a:pPr marR="30480" algn="just">
              <a:lnSpc>
                <a:spcPct val="115000"/>
              </a:lnSpc>
              <a:spcAft>
                <a:spcPts val="800"/>
              </a:spcAft>
            </a:pPr>
            <a:endParaRPr lang="en-150" sz="2400" dirty="0">
              <a:solidFill>
                <a:schemeClr val="tx2"/>
              </a:solidFill>
              <a:latin typeface="Garamond" panose="02020404030301010803" pitchFamily="18" charset="0"/>
            </a:endParaRPr>
          </a:p>
          <a:p>
            <a:pPr marL="237489" lvl="1" algn="l">
              <a:lnSpc>
                <a:spcPts val="3079"/>
              </a:lnSpc>
            </a:pPr>
            <a:endParaRPr lang="en-US" sz="2199" dirty="0">
              <a:solidFill>
                <a:srgbClr val="000000"/>
              </a:solidFill>
              <a:latin typeface="Montserrat"/>
              <a:ea typeface="Montserrat"/>
              <a:cs typeface="Montserrat"/>
              <a:sym typeface="Montserrat"/>
            </a:endParaRPr>
          </a:p>
          <a:p>
            <a:pPr algn="ctr">
              <a:lnSpc>
                <a:spcPts val="3499"/>
              </a:lnSpc>
              <a:spcBef>
                <a:spcPct val="0"/>
              </a:spcBef>
            </a:pPr>
            <a:endParaRPr lang="en-US" sz="2199" dirty="0">
              <a:solidFill>
                <a:srgbClr val="000000"/>
              </a:solidFill>
              <a:latin typeface="Montserrat"/>
              <a:ea typeface="Montserrat"/>
              <a:cs typeface="Montserrat"/>
              <a:sym typeface="Montserrat"/>
            </a:endParaRPr>
          </a:p>
          <a:p>
            <a:pPr algn="l">
              <a:lnSpc>
                <a:spcPts val="3499"/>
              </a:lnSpc>
              <a:spcBef>
                <a:spcPct val="0"/>
              </a:spcBef>
            </a:pPr>
            <a:endParaRPr lang="en-US" sz="2199" dirty="0">
              <a:solidFill>
                <a:srgbClr val="000000"/>
              </a:solidFill>
              <a:latin typeface="Montserrat"/>
              <a:ea typeface="Montserrat"/>
              <a:cs typeface="Montserrat"/>
              <a:sym typeface="Montserrat"/>
            </a:endParaRPr>
          </a:p>
        </p:txBody>
      </p:sp>
      <p:sp>
        <p:nvSpPr>
          <p:cNvPr id="6" name="TextBox 5">
            <a:extLst>
              <a:ext uri="{FF2B5EF4-FFF2-40B4-BE49-F238E27FC236}">
                <a16:creationId xmlns:a16="http://schemas.microsoft.com/office/drawing/2014/main" id="{03C9DA78-BF8E-B167-099D-AD1A6E0A9533}"/>
              </a:ext>
            </a:extLst>
          </p:cNvPr>
          <p:cNvSpPr txBox="1"/>
          <p:nvPr/>
        </p:nvSpPr>
        <p:spPr>
          <a:xfrm>
            <a:off x="9552515" y="3227546"/>
            <a:ext cx="7867558" cy="8677247"/>
          </a:xfrm>
          <a:prstGeom prst="rect">
            <a:avLst/>
          </a:prstGeom>
          <a:noFill/>
        </p:spPr>
        <p:txBody>
          <a:bodyPr wrap="square">
            <a:spAutoFit/>
          </a:bodyPr>
          <a:lstStyle>
            <a:defPPr>
              <a:defRPr lang="en-US"/>
            </a:defPPr>
            <a:lvl1pPr>
              <a:defRPr kern="100">
                <a:effectLst/>
                <a:latin typeface="Arial" panose="020B0604020202020204" pitchFamily="34" charset="0"/>
                <a:ea typeface="Aptos" panose="020B0004020202020204" pitchFamily="34" charset="0"/>
                <a:cs typeface="Vrinda" panose="020B0502040204020203" pitchFamily="34" charset="0"/>
              </a:defRPr>
            </a:lvl1pPr>
          </a:lstStyle>
          <a:p>
            <a:pPr marL="342900" lvl="0" indent="-342900" algn="just">
              <a:lnSpc>
                <a:spcPct val="115000"/>
              </a:lnSpc>
              <a:spcAft>
                <a:spcPts val="800"/>
              </a:spcAft>
              <a:buFont typeface="+mj-lt"/>
              <a:buAutoNum type="arabicParenR"/>
            </a:pPr>
            <a:r>
              <a:rPr lang="uk-UA" sz="2400" b="1" kern="1200" dirty="0">
                <a:solidFill>
                  <a:schemeClr val="tx2"/>
                </a:solidFill>
                <a:latin typeface="Garamond" panose="02020404030301010803" pitchFamily="18" charset="0"/>
                <a:ea typeface="+mn-ea"/>
                <a:cs typeface="+mn-cs"/>
              </a:rPr>
              <a:t>Передбачити, що сторони, а також у випадках передбачених законом треті особи, мають право подати до суду попередній (орієнтовний) розрахунок суми судових витрат, які вони понесли і які очікують понести у зв’язку із розглядом справи.</a:t>
            </a:r>
            <a:endParaRPr lang="en-150" sz="2400" b="1" kern="1200" dirty="0">
              <a:solidFill>
                <a:schemeClr val="tx2"/>
              </a:solidFill>
              <a:latin typeface="Garamond" panose="02020404030301010803" pitchFamily="18" charset="0"/>
              <a:ea typeface="+mn-ea"/>
              <a:cs typeface="+mn-cs"/>
            </a:endParaRPr>
          </a:p>
          <a:p>
            <a:pPr marL="342900" lvl="0" indent="-342900" algn="just">
              <a:lnSpc>
                <a:spcPct val="115000"/>
              </a:lnSpc>
              <a:spcAft>
                <a:spcPts val="800"/>
              </a:spcAft>
              <a:buFont typeface="+mj-lt"/>
              <a:buAutoNum type="arabicParenR"/>
            </a:pPr>
            <a:r>
              <a:rPr lang="uk-UA" sz="2400" b="1" kern="1200" dirty="0">
                <a:solidFill>
                  <a:schemeClr val="tx2"/>
                </a:solidFill>
                <a:latin typeface="Garamond" panose="02020404030301010803" pitchFamily="18" charset="0"/>
                <a:ea typeface="+mn-ea"/>
                <a:cs typeface="+mn-cs"/>
              </a:rPr>
              <a:t>Виключити норму яка передбачає право суду відмовити особі у відшкодуванні відповідних судових витрат у випадку неподання стороною такого попереднього розрахунку.</a:t>
            </a:r>
            <a:endParaRPr lang="en-150" sz="2400" b="1" kern="1200" dirty="0">
              <a:solidFill>
                <a:schemeClr val="tx2"/>
              </a:solidFill>
              <a:latin typeface="Garamond" panose="02020404030301010803" pitchFamily="18" charset="0"/>
              <a:ea typeface="+mn-ea"/>
              <a:cs typeface="+mn-cs"/>
            </a:endParaRPr>
          </a:p>
          <a:p>
            <a:pPr marL="342900" lvl="0" indent="-342900" algn="just">
              <a:lnSpc>
                <a:spcPct val="115000"/>
              </a:lnSpc>
              <a:spcAft>
                <a:spcPts val="800"/>
              </a:spcAft>
              <a:buFont typeface="+mj-lt"/>
              <a:buAutoNum type="arabicParenR"/>
            </a:pPr>
            <a:r>
              <a:rPr lang="uk-UA" sz="2400" b="1" kern="1200" dirty="0">
                <a:solidFill>
                  <a:schemeClr val="tx2"/>
                </a:solidFill>
                <a:latin typeface="Garamond" panose="02020404030301010803" pitchFamily="18" charset="0"/>
                <a:ea typeface="+mn-ea"/>
                <a:cs typeface="+mn-cs"/>
              </a:rPr>
              <a:t>Виключити норму, яка передбачає право суду відмовити стороні у відшкодуванні судових витрат в частині перевищення від попередньо задекларованого розміру витрат.</a:t>
            </a:r>
            <a:endParaRPr lang="en-150" sz="2400" b="1" kern="1200" dirty="0">
              <a:solidFill>
                <a:schemeClr val="tx2"/>
              </a:solidFill>
              <a:latin typeface="Garamond" panose="02020404030301010803" pitchFamily="18" charset="0"/>
              <a:ea typeface="+mn-ea"/>
              <a:cs typeface="+mn-cs"/>
            </a:endParaRPr>
          </a:p>
          <a:p>
            <a:pPr marL="342900" lvl="0" indent="-342900" algn="just">
              <a:lnSpc>
                <a:spcPct val="115000"/>
              </a:lnSpc>
              <a:spcAft>
                <a:spcPts val="800"/>
              </a:spcAft>
              <a:buFont typeface="+mj-lt"/>
              <a:buAutoNum type="arabicParenR"/>
            </a:pPr>
            <a:endParaRPr lang="en-150" sz="2400" b="1" kern="1200" dirty="0">
              <a:solidFill>
                <a:schemeClr val="tx2"/>
              </a:solidFill>
              <a:latin typeface="Garamond" panose="02020404030301010803" pitchFamily="18" charset="0"/>
              <a:ea typeface="+mn-ea"/>
              <a:cs typeface="+mn-cs"/>
            </a:endParaRPr>
          </a:p>
          <a:p>
            <a:pPr marR="30480" algn="just">
              <a:lnSpc>
                <a:spcPct val="115000"/>
              </a:lnSpc>
              <a:spcAft>
                <a:spcPts val="800"/>
              </a:spcAft>
              <a:tabLst>
                <a:tab pos="270510" algn="l"/>
              </a:tabLst>
            </a:pPr>
            <a:r>
              <a:rPr lang="uk-UA" sz="2400" b="1" kern="1200" dirty="0">
                <a:solidFill>
                  <a:schemeClr val="tx2"/>
                </a:solidFill>
                <a:latin typeface="Garamond" panose="02020404030301010803" pitchFamily="18" charset="0"/>
                <a:ea typeface="+mn-ea"/>
                <a:cs typeface="+mn-cs"/>
              </a:rPr>
              <a:t> </a:t>
            </a:r>
            <a:endParaRPr lang="en-150" sz="2400" b="1" kern="1200" dirty="0">
              <a:solidFill>
                <a:schemeClr val="tx2"/>
              </a:solidFill>
              <a:latin typeface="Garamond" panose="02020404030301010803" pitchFamily="18" charset="0"/>
              <a:ea typeface="+mn-ea"/>
              <a:cs typeface="+mn-cs"/>
            </a:endParaRPr>
          </a:p>
          <a:p>
            <a:pPr marR="30480" algn="just">
              <a:lnSpc>
                <a:spcPct val="115000"/>
              </a:lnSpc>
              <a:spcAft>
                <a:spcPts val="800"/>
              </a:spcAft>
              <a:tabLst>
                <a:tab pos="270510" algn="l"/>
              </a:tabLst>
            </a:pPr>
            <a:endParaRPr lang="en-150" sz="2400" b="1" kern="1200" dirty="0">
              <a:solidFill>
                <a:schemeClr val="tx2"/>
              </a:solidFill>
              <a:latin typeface="Garamond" panose="02020404030301010803" pitchFamily="18" charset="0"/>
              <a:ea typeface="+mn-ea"/>
              <a:cs typeface="+mn-cs"/>
            </a:endParaRPr>
          </a:p>
          <a:p>
            <a:pPr marR="30480" algn="just">
              <a:lnSpc>
                <a:spcPct val="115000"/>
              </a:lnSpc>
              <a:spcAft>
                <a:spcPts val="800"/>
              </a:spcAft>
            </a:pPr>
            <a:r>
              <a:rPr lang="uk-UA" sz="2400" b="1" kern="1200" dirty="0">
                <a:solidFill>
                  <a:schemeClr val="tx2"/>
                </a:solidFill>
                <a:latin typeface="Garamond" panose="02020404030301010803" pitchFamily="18" charset="0"/>
                <a:ea typeface="+mn-ea"/>
                <a:cs typeface="+mn-cs"/>
              </a:rPr>
              <a:t> </a:t>
            </a:r>
            <a:endParaRPr lang="en-150" sz="2400" b="1" kern="1200" dirty="0">
              <a:solidFill>
                <a:schemeClr val="tx2"/>
              </a:solidFill>
              <a:latin typeface="Garamond" panose="02020404030301010803" pitchFamily="18" charset="0"/>
              <a:ea typeface="+mn-ea"/>
              <a:cs typeface="+mn-cs"/>
            </a:endParaRPr>
          </a:p>
          <a:p>
            <a:endParaRPr lang="en-US" sz="2400" kern="1200" dirty="0">
              <a:solidFill>
                <a:schemeClr val="tx2"/>
              </a:solidFill>
              <a:latin typeface="Garamond" panose="02020404030301010803" pitchFamily="18" charset="0"/>
              <a:cs typeface="+mn-cs"/>
              <a:sym typeface="Montserrat"/>
            </a:endParaRPr>
          </a:p>
          <a:p>
            <a:endParaRPr lang="en-US" dirty="0">
              <a:sym typeface="Montserrat"/>
            </a:endParaRPr>
          </a:p>
        </p:txBody>
      </p:sp>
      <p:sp>
        <p:nvSpPr>
          <p:cNvPr id="8" name="TextBox 7">
            <a:extLst>
              <a:ext uri="{FF2B5EF4-FFF2-40B4-BE49-F238E27FC236}">
                <a16:creationId xmlns:a16="http://schemas.microsoft.com/office/drawing/2014/main" id="{11A76466-DF46-9ECF-6CF6-438B3E8DC81F}"/>
              </a:ext>
            </a:extLst>
          </p:cNvPr>
          <p:cNvSpPr txBox="1"/>
          <p:nvPr/>
        </p:nvSpPr>
        <p:spPr>
          <a:xfrm>
            <a:off x="9525000" y="4960648"/>
            <a:ext cx="9144000" cy="369332"/>
          </a:xfrm>
          <a:prstGeom prst="rect">
            <a:avLst/>
          </a:prstGeom>
          <a:noFill/>
        </p:spPr>
        <p:txBody>
          <a:bodyPr wrap="square">
            <a:spAutoFit/>
          </a:bodyPr>
          <a:lstStyle/>
          <a:p>
            <a:r>
              <a:rPr lang="uk-UA" sz="1800" kern="100" dirty="0">
                <a:effectLst/>
                <a:latin typeface="Arial" panose="020B0604020202020204" pitchFamily="34" charset="0"/>
                <a:ea typeface="Aptos" panose="020B0004020202020204" pitchFamily="34" charset="0"/>
                <a:cs typeface="Vrinda" panose="020B0502040204020203" pitchFamily="34" charset="0"/>
              </a:rPr>
              <a:t> </a:t>
            </a:r>
            <a:endParaRPr lang="en-150" dirty="0"/>
          </a:p>
        </p:txBody>
      </p:sp>
    </p:spTree>
    <p:extLst>
      <p:ext uri="{BB962C8B-B14F-4D97-AF65-F5344CB8AC3E}">
        <p14:creationId xmlns:p14="http://schemas.microsoft.com/office/powerpoint/2010/main" val="402940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90BCE-10F9-61EF-0F71-A26891B0A63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E6D895C-500A-A8D1-874D-B20668CC0E13}"/>
              </a:ext>
            </a:extLst>
          </p:cNvPr>
          <p:cNvSpPr/>
          <p:nvPr/>
        </p:nvSpPr>
        <p:spPr>
          <a:xfrm>
            <a:off x="13486294" y="415371"/>
            <a:ext cx="3773006" cy="1829908"/>
          </a:xfrm>
          <a:custGeom>
            <a:avLst/>
            <a:gdLst/>
            <a:ahLst/>
            <a:cxnLst/>
            <a:rect l="l" t="t" r="r" b="b"/>
            <a:pathLst>
              <a:path w="3773006" h="1829908">
                <a:moveTo>
                  <a:pt x="0" y="0"/>
                </a:moveTo>
                <a:lnTo>
                  <a:pt x="3773006" y="0"/>
                </a:lnTo>
                <a:lnTo>
                  <a:pt x="3773006" y="1829908"/>
                </a:lnTo>
                <a:lnTo>
                  <a:pt x="0" y="1829908"/>
                </a:lnTo>
                <a:lnTo>
                  <a:pt x="0" y="0"/>
                </a:lnTo>
                <a:close/>
              </a:path>
            </a:pathLst>
          </a:custGeom>
          <a:blipFill>
            <a:blip r:embed="rId3"/>
            <a:stretch>
              <a:fillRect/>
            </a:stretch>
          </a:blipFill>
        </p:spPr>
        <p:txBody>
          <a:bodyPr/>
          <a:lstStyle/>
          <a:p>
            <a:endParaRPr lang="en-150"/>
          </a:p>
        </p:txBody>
      </p:sp>
      <p:sp>
        <p:nvSpPr>
          <p:cNvPr id="3" name="TextBox 3">
            <a:extLst>
              <a:ext uri="{FF2B5EF4-FFF2-40B4-BE49-F238E27FC236}">
                <a16:creationId xmlns:a16="http://schemas.microsoft.com/office/drawing/2014/main" id="{359AE226-DC3B-A58D-8D88-3783415DAC47}"/>
              </a:ext>
            </a:extLst>
          </p:cNvPr>
          <p:cNvSpPr txBox="1"/>
          <p:nvPr/>
        </p:nvSpPr>
        <p:spPr>
          <a:xfrm>
            <a:off x="9139238" y="962025"/>
            <a:ext cx="9525" cy="669925"/>
          </a:xfrm>
          <a:prstGeom prst="rect">
            <a:avLst/>
          </a:prstGeom>
        </p:spPr>
        <p:txBody>
          <a:bodyPr lIns="0" tIns="0" rIns="0" bIns="0" rtlCol="0" anchor="t">
            <a:spAutoFit/>
          </a:bodyPr>
          <a:lstStyle/>
          <a:p>
            <a:pPr algn="ctr">
              <a:lnSpc>
                <a:spcPts val="5599"/>
              </a:lnSpc>
            </a:pPr>
            <a:endParaRPr/>
          </a:p>
        </p:txBody>
      </p:sp>
      <p:sp>
        <p:nvSpPr>
          <p:cNvPr id="4" name="TextBox 4">
            <a:extLst>
              <a:ext uri="{FF2B5EF4-FFF2-40B4-BE49-F238E27FC236}">
                <a16:creationId xmlns:a16="http://schemas.microsoft.com/office/drawing/2014/main" id="{54734547-FB55-DE92-3CEE-94E197F96169}"/>
              </a:ext>
            </a:extLst>
          </p:cNvPr>
          <p:cNvSpPr txBox="1"/>
          <p:nvPr/>
        </p:nvSpPr>
        <p:spPr>
          <a:xfrm>
            <a:off x="823827" y="413497"/>
            <a:ext cx="12306300" cy="4174284"/>
          </a:xfrm>
          <a:prstGeom prst="rect">
            <a:avLst/>
          </a:prstGeom>
        </p:spPr>
        <p:txBody>
          <a:bodyPr wrap="square" lIns="0" tIns="0" rIns="0" bIns="0" rtlCol="0" anchor="t">
            <a:spAutoFit/>
          </a:bodyPr>
          <a:lstStyle/>
          <a:p>
            <a:pPr marL="449263" indent="-449263">
              <a:lnSpc>
                <a:spcPct val="150000"/>
              </a:lnSpc>
              <a:spcBef>
                <a:spcPts val="1800"/>
              </a:spcBef>
              <a:spcAft>
                <a:spcPts val="400"/>
              </a:spcAft>
            </a:pPr>
            <a:r>
              <a:rPr lang="uk-UA" sz="3200" b="1" dirty="0">
                <a:solidFill>
                  <a:srgbClr val="184174"/>
                </a:solidFill>
                <a:latin typeface="Montserrat Bold"/>
              </a:rPr>
              <a:t>18</a:t>
            </a:r>
            <a:r>
              <a:rPr lang="en-US" sz="3200" b="1" dirty="0">
                <a:solidFill>
                  <a:srgbClr val="184174"/>
                </a:solidFill>
                <a:latin typeface="Montserrat Bold"/>
              </a:rPr>
              <a:t>. </a:t>
            </a:r>
            <a:r>
              <a:rPr lang="en-US" sz="3200" b="1" dirty="0" err="1">
                <a:solidFill>
                  <a:srgbClr val="184174"/>
                </a:solidFill>
                <a:latin typeface="Montserrat Bold"/>
              </a:rPr>
              <a:t>Можливість</a:t>
            </a:r>
            <a:r>
              <a:rPr lang="en-US" sz="3200" b="1" dirty="0">
                <a:solidFill>
                  <a:srgbClr val="184174"/>
                </a:solidFill>
                <a:latin typeface="Montserrat Bold"/>
              </a:rPr>
              <a:t> </a:t>
            </a:r>
            <a:r>
              <a:rPr lang="en-US" sz="3200" b="1" dirty="0" err="1">
                <a:solidFill>
                  <a:srgbClr val="184174"/>
                </a:solidFill>
                <a:latin typeface="Montserrat Bold"/>
              </a:rPr>
              <a:t>покладення</a:t>
            </a:r>
            <a:r>
              <a:rPr lang="en-US" sz="3200" b="1" dirty="0">
                <a:solidFill>
                  <a:srgbClr val="184174"/>
                </a:solidFill>
                <a:latin typeface="Montserrat Bold"/>
              </a:rPr>
              <a:t> </a:t>
            </a:r>
            <a:r>
              <a:rPr lang="en-US" sz="3200" b="1" dirty="0" err="1">
                <a:solidFill>
                  <a:srgbClr val="184174"/>
                </a:solidFill>
                <a:latin typeface="Montserrat Bold"/>
              </a:rPr>
              <a:t>на</a:t>
            </a:r>
            <a:r>
              <a:rPr lang="en-US" sz="3200" b="1" dirty="0">
                <a:solidFill>
                  <a:srgbClr val="184174"/>
                </a:solidFill>
                <a:latin typeface="Montserrat Bold"/>
              </a:rPr>
              <a:t> </a:t>
            </a:r>
            <a:r>
              <a:rPr lang="en-US" sz="3200" b="1" dirty="0" err="1">
                <a:solidFill>
                  <a:srgbClr val="184174"/>
                </a:solidFill>
                <a:latin typeface="Montserrat Bold"/>
              </a:rPr>
              <a:t>третю</a:t>
            </a:r>
            <a:r>
              <a:rPr lang="en-US" sz="3200" b="1" dirty="0">
                <a:solidFill>
                  <a:srgbClr val="184174"/>
                </a:solidFill>
                <a:latin typeface="Montserrat Bold"/>
              </a:rPr>
              <a:t> </a:t>
            </a:r>
            <a:r>
              <a:rPr lang="en-US" sz="3200" b="1" dirty="0" err="1">
                <a:solidFill>
                  <a:srgbClr val="184174"/>
                </a:solidFill>
                <a:latin typeface="Montserrat Bold"/>
              </a:rPr>
              <a:t>особу</a:t>
            </a:r>
            <a:r>
              <a:rPr lang="en-US" sz="3200" b="1" dirty="0">
                <a:solidFill>
                  <a:srgbClr val="184174"/>
                </a:solidFill>
                <a:latin typeface="Montserrat Bold"/>
              </a:rPr>
              <a:t> </a:t>
            </a:r>
            <a:r>
              <a:rPr lang="en-US" sz="3200" b="1" dirty="0" err="1">
                <a:solidFill>
                  <a:srgbClr val="184174"/>
                </a:solidFill>
                <a:latin typeface="Montserrat Bold"/>
              </a:rPr>
              <a:t>понесених</a:t>
            </a:r>
            <a:r>
              <a:rPr lang="en-US" sz="3200" b="1" dirty="0">
                <a:solidFill>
                  <a:srgbClr val="184174"/>
                </a:solidFill>
                <a:latin typeface="Montserrat Bold"/>
              </a:rPr>
              <a:t> </a:t>
            </a:r>
            <a:r>
              <a:rPr lang="en-US" sz="3200" b="1" dirty="0" err="1">
                <a:solidFill>
                  <a:srgbClr val="184174"/>
                </a:solidFill>
                <a:latin typeface="Montserrat Bold"/>
              </a:rPr>
              <a:t>сторонами</a:t>
            </a:r>
            <a:r>
              <a:rPr lang="en-US" sz="3200" b="1" dirty="0">
                <a:solidFill>
                  <a:srgbClr val="184174"/>
                </a:solidFill>
                <a:latin typeface="Montserrat Bold"/>
              </a:rPr>
              <a:t> </a:t>
            </a:r>
            <a:r>
              <a:rPr lang="en-US" sz="3200" b="1" dirty="0" err="1">
                <a:solidFill>
                  <a:srgbClr val="184174"/>
                </a:solidFill>
                <a:latin typeface="Montserrat Bold"/>
              </a:rPr>
              <a:t>та</a:t>
            </a:r>
            <a:r>
              <a:rPr lang="en-US" sz="3200" b="1" dirty="0">
                <a:solidFill>
                  <a:srgbClr val="184174"/>
                </a:solidFill>
                <a:latin typeface="Montserrat Bold"/>
              </a:rPr>
              <a:t> </a:t>
            </a:r>
            <a:r>
              <a:rPr lang="en-US" sz="3200" b="1" dirty="0" err="1">
                <a:solidFill>
                  <a:srgbClr val="184174"/>
                </a:solidFill>
                <a:latin typeface="Montserrat Bold"/>
              </a:rPr>
              <a:t>третіми</a:t>
            </a:r>
            <a:r>
              <a:rPr lang="en-US" sz="3200" b="1" dirty="0">
                <a:solidFill>
                  <a:srgbClr val="184174"/>
                </a:solidFill>
                <a:latin typeface="Montserrat Bold"/>
              </a:rPr>
              <a:t> </a:t>
            </a:r>
            <a:r>
              <a:rPr lang="en-US" sz="3200" b="1" dirty="0" err="1">
                <a:solidFill>
                  <a:srgbClr val="184174"/>
                </a:solidFill>
                <a:latin typeface="Montserrat Bold"/>
              </a:rPr>
              <a:t>особами</a:t>
            </a:r>
            <a:r>
              <a:rPr lang="en-US" sz="3200" b="1" dirty="0">
                <a:solidFill>
                  <a:srgbClr val="184174"/>
                </a:solidFill>
                <a:latin typeface="Montserrat Bold"/>
              </a:rPr>
              <a:t> </a:t>
            </a:r>
            <a:r>
              <a:rPr lang="en-US" sz="3200" b="1" dirty="0" err="1">
                <a:solidFill>
                  <a:srgbClr val="184174"/>
                </a:solidFill>
                <a:latin typeface="Montserrat Bold"/>
              </a:rPr>
              <a:t>витрат</a:t>
            </a:r>
            <a:r>
              <a:rPr lang="en-US" sz="3200" b="1" dirty="0">
                <a:solidFill>
                  <a:srgbClr val="184174"/>
                </a:solidFill>
                <a:latin typeface="Montserrat Bold"/>
              </a:rPr>
              <a:t> </a:t>
            </a:r>
            <a:r>
              <a:rPr lang="en-US" sz="3200" b="1" dirty="0" err="1">
                <a:solidFill>
                  <a:srgbClr val="184174"/>
                </a:solidFill>
                <a:latin typeface="Montserrat Bold"/>
              </a:rPr>
              <a:t>на</a:t>
            </a:r>
            <a:r>
              <a:rPr lang="en-US" sz="3200" b="1" dirty="0">
                <a:solidFill>
                  <a:srgbClr val="184174"/>
                </a:solidFill>
                <a:latin typeface="Montserrat Bold"/>
              </a:rPr>
              <a:t> </a:t>
            </a:r>
            <a:r>
              <a:rPr lang="en-US" sz="3200" b="1" dirty="0" err="1">
                <a:solidFill>
                  <a:srgbClr val="184174"/>
                </a:solidFill>
                <a:latin typeface="Montserrat Bold"/>
              </a:rPr>
              <a:t>правову</a:t>
            </a:r>
            <a:r>
              <a:rPr lang="en-US" sz="3200" b="1" dirty="0">
                <a:solidFill>
                  <a:srgbClr val="184174"/>
                </a:solidFill>
                <a:latin typeface="Montserrat Bold"/>
              </a:rPr>
              <a:t> </a:t>
            </a:r>
            <a:r>
              <a:rPr lang="en-US" sz="3200" b="1" dirty="0" err="1">
                <a:solidFill>
                  <a:srgbClr val="184174"/>
                </a:solidFill>
                <a:latin typeface="Montserrat Bold"/>
              </a:rPr>
              <a:t>допомогу</a:t>
            </a:r>
            <a:endParaRPr lang="en-150" sz="3200" b="1" dirty="0">
              <a:solidFill>
                <a:srgbClr val="184174"/>
              </a:solidFill>
              <a:latin typeface="Montserrat Bold"/>
            </a:endParaRPr>
          </a:p>
          <a:p>
            <a:pPr marL="449263" indent="-449263">
              <a:lnSpc>
                <a:spcPct val="150000"/>
              </a:lnSpc>
              <a:spcBef>
                <a:spcPts val="1800"/>
              </a:spcBef>
              <a:spcAft>
                <a:spcPts val="400"/>
              </a:spcAft>
            </a:pPr>
            <a:endParaRPr lang="en-150" sz="3200" b="1" dirty="0">
              <a:solidFill>
                <a:srgbClr val="184174"/>
              </a:solidFill>
              <a:latin typeface="Montserrat Bold"/>
            </a:endParaRPr>
          </a:p>
          <a:p>
            <a:pPr marL="449263" lvl="0" indent="-449263">
              <a:lnSpc>
                <a:spcPct val="150000"/>
              </a:lnSpc>
              <a:spcBef>
                <a:spcPts val="1800"/>
              </a:spcBef>
              <a:spcAft>
                <a:spcPts val="400"/>
              </a:spcAft>
            </a:pPr>
            <a:endParaRPr lang="en-US" sz="3200" b="1" dirty="0">
              <a:solidFill>
                <a:srgbClr val="184174"/>
              </a:solidFill>
              <a:latin typeface="Montserrat Bold"/>
              <a:sym typeface="Montserrat Bold"/>
            </a:endParaRPr>
          </a:p>
        </p:txBody>
      </p:sp>
      <p:sp>
        <p:nvSpPr>
          <p:cNvPr id="5" name="TextBox 5">
            <a:extLst>
              <a:ext uri="{FF2B5EF4-FFF2-40B4-BE49-F238E27FC236}">
                <a16:creationId xmlns:a16="http://schemas.microsoft.com/office/drawing/2014/main" id="{57FAE0F4-BCF5-1737-B216-FA388596F40C}"/>
              </a:ext>
            </a:extLst>
          </p:cNvPr>
          <p:cNvSpPr txBox="1"/>
          <p:nvPr/>
        </p:nvSpPr>
        <p:spPr>
          <a:xfrm>
            <a:off x="671604" y="3224423"/>
            <a:ext cx="8063882" cy="6129948"/>
          </a:xfrm>
          <a:prstGeom prst="rect">
            <a:avLst/>
          </a:prstGeom>
        </p:spPr>
        <p:txBody>
          <a:bodyPr wrap="square" lIns="0" tIns="0" rIns="0" bIns="0" rtlCol="0" anchor="t">
            <a:spAutoFit/>
          </a:bodyPr>
          <a:lstStyle/>
          <a:p>
            <a:pPr algn="just">
              <a:lnSpc>
                <a:spcPct val="115000"/>
              </a:lnSpc>
              <a:spcAft>
                <a:spcPts val="800"/>
              </a:spcAft>
            </a:pPr>
            <a:r>
              <a:rPr lang="uk-UA" sz="2400" dirty="0">
                <a:solidFill>
                  <a:schemeClr val="tx2"/>
                </a:solidFill>
                <a:latin typeface="Garamond" panose="02020404030301010803" pitchFamily="18" charset="0"/>
              </a:rPr>
              <a:t>Процесуальним законом передбачена можливість відшкодування третій особі без самостійних вимог на предмет спору  понесених нею витрат на професійну правничу допомогу, за рахунок сторін по справі. Водночас, можливості відшкодування понесених сторонами спору витрат на професійну правничу допомогу за рахунок третьої особи законом не передбачено. Тому, третя особа у разі неуспішних оскаржень судових рішень повинна на рівні з сторонами у справі нести витрати, пов’язані з правничою допомогою адвоката.</a:t>
            </a:r>
            <a:endParaRPr lang="en-150" sz="2400" dirty="0">
              <a:solidFill>
                <a:schemeClr val="tx2"/>
              </a:solidFill>
              <a:latin typeface="Garamond" panose="02020404030301010803" pitchFamily="18" charset="0"/>
            </a:endParaRPr>
          </a:p>
          <a:p>
            <a:pPr marR="30480" algn="just">
              <a:lnSpc>
                <a:spcPct val="115000"/>
              </a:lnSpc>
              <a:spcAft>
                <a:spcPts val="800"/>
              </a:spcAft>
            </a:pPr>
            <a:endParaRPr lang="en-150" sz="2400" dirty="0">
              <a:solidFill>
                <a:schemeClr val="tx2"/>
              </a:solidFill>
              <a:latin typeface="Garamond" panose="02020404030301010803" pitchFamily="18" charset="0"/>
            </a:endParaRPr>
          </a:p>
          <a:p>
            <a:pPr marL="237489" lvl="1" algn="l">
              <a:lnSpc>
                <a:spcPts val="3079"/>
              </a:lnSpc>
            </a:pPr>
            <a:endParaRPr lang="en-US" sz="2199" dirty="0">
              <a:solidFill>
                <a:srgbClr val="000000"/>
              </a:solidFill>
              <a:latin typeface="Montserrat"/>
              <a:ea typeface="Montserrat"/>
              <a:cs typeface="Montserrat"/>
              <a:sym typeface="Montserrat"/>
            </a:endParaRPr>
          </a:p>
          <a:p>
            <a:pPr algn="ctr">
              <a:lnSpc>
                <a:spcPts val="3499"/>
              </a:lnSpc>
              <a:spcBef>
                <a:spcPct val="0"/>
              </a:spcBef>
            </a:pPr>
            <a:endParaRPr lang="en-US" sz="2199" dirty="0">
              <a:solidFill>
                <a:srgbClr val="000000"/>
              </a:solidFill>
              <a:latin typeface="Montserrat"/>
              <a:ea typeface="Montserrat"/>
              <a:cs typeface="Montserrat"/>
              <a:sym typeface="Montserrat"/>
            </a:endParaRPr>
          </a:p>
          <a:p>
            <a:pPr algn="l">
              <a:lnSpc>
                <a:spcPts val="3499"/>
              </a:lnSpc>
              <a:spcBef>
                <a:spcPct val="0"/>
              </a:spcBef>
            </a:pPr>
            <a:endParaRPr lang="en-US" sz="2199" dirty="0">
              <a:solidFill>
                <a:srgbClr val="000000"/>
              </a:solidFill>
              <a:latin typeface="Montserrat"/>
              <a:ea typeface="Montserrat"/>
              <a:cs typeface="Montserrat"/>
              <a:sym typeface="Montserrat"/>
            </a:endParaRPr>
          </a:p>
        </p:txBody>
      </p:sp>
      <p:sp>
        <p:nvSpPr>
          <p:cNvPr id="6" name="TextBox 5">
            <a:extLst>
              <a:ext uri="{FF2B5EF4-FFF2-40B4-BE49-F238E27FC236}">
                <a16:creationId xmlns:a16="http://schemas.microsoft.com/office/drawing/2014/main" id="{5AFA3348-DB62-21BE-6646-200A1BF49B42}"/>
              </a:ext>
            </a:extLst>
          </p:cNvPr>
          <p:cNvSpPr txBox="1"/>
          <p:nvPr/>
        </p:nvSpPr>
        <p:spPr>
          <a:xfrm>
            <a:off x="9552515" y="3227546"/>
            <a:ext cx="7867558" cy="4224746"/>
          </a:xfrm>
          <a:prstGeom prst="rect">
            <a:avLst/>
          </a:prstGeom>
          <a:noFill/>
        </p:spPr>
        <p:txBody>
          <a:bodyPr wrap="square">
            <a:spAutoFit/>
          </a:bodyPr>
          <a:lstStyle>
            <a:defPPr>
              <a:defRPr lang="en-US"/>
            </a:defPPr>
            <a:lvl1pPr>
              <a:defRPr kern="100">
                <a:effectLst/>
                <a:latin typeface="Arial" panose="020B0604020202020204" pitchFamily="34" charset="0"/>
                <a:ea typeface="Aptos" panose="020B0004020202020204" pitchFamily="34" charset="0"/>
                <a:cs typeface="Vrinda" panose="020B0502040204020203" pitchFamily="34" charset="0"/>
              </a:defRPr>
            </a:lvl1pPr>
          </a:lstStyle>
          <a:p>
            <a:pPr algn="just">
              <a:lnSpc>
                <a:spcPct val="115000"/>
              </a:lnSpc>
              <a:spcAft>
                <a:spcPts val="800"/>
              </a:spcAft>
            </a:pPr>
            <a:r>
              <a:rPr lang="uk-UA" sz="2400" b="1" kern="1200" dirty="0">
                <a:solidFill>
                  <a:schemeClr val="tx2"/>
                </a:solidFill>
                <a:latin typeface="Garamond" panose="02020404030301010803" pitchFamily="18" charset="0"/>
                <a:ea typeface="+mn-ea"/>
                <a:cs typeface="+mn-cs"/>
              </a:rPr>
              <a:t>Передбачити можливість покладення  на третю особу понесених сторонами та третіми особами витрат на правову допомогу.</a:t>
            </a:r>
            <a:endParaRPr lang="en-150" sz="2400" b="1" kern="1200" dirty="0">
              <a:solidFill>
                <a:schemeClr val="tx2"/>
              </a:solidFill>
              <a:latin typeface="Garamond" panose="02020404030301010803" pitchFamily="18" charset="0"/>
              <a:ea typeface="+mn-ea"/>
              <a:cs typeface="+mn-cs"/>
            </a:endParaRPr>
          </a:p>
          <a:p>
            <a:pPr lvl="0" algn="just">
              <a:lnSpc>
                <a:spcPct val="115000"/>
              </a:lnSpc>
              <a:spcAft>
                <a:spcPts val="800"/>
              </a:spcAft>
            </a:pPr>
            <a:endParaRPr lang="en-150" sz="2400" b="1" kern="1200" dirty="0">
              <a:solidFill>
                <a:schemeClr val="tx2"/>
              </a:solidFill>
              <a:latin typeface="Garamond" panose="02020404030301010803" pitchFamily="18" charset="0"/>
              <a:ea typeface="+mn-ea"/>
              <a:cs typeface="+mn-cs"/>
            </a:endParaRPr>
          </a:p>
          <a:p>
            <a:pPr marR="30480" algn="just">
              <a:lnSpc>
                <a:spcPct val="115000"/>
              </a:lnSpc>
              <a:spcAft>
                <a:spcPts val="800"/>
              </a:spcAft>
              <a:tabLst>
                <a:tab pos="270510" algn="l"/>
              </a:tabLst>
            </a:pPr>
            <a:r>
              <a:rPr lang="uk-UA" sz="2400" b="1" kern="1200" dirty="0">
                <a:solidFill>
                  <a:schemeClr val="tx2"/>
                </a:solidFill>
                <a:latin typeface="Garamond" panose="02020404030301010803" pitchFamily="18" charset="0"/>
                <a:ea typeface="+mn-ea"/>
                <a:cs typeface="+mn-cs"/>
              </a:rPr>
              <a:t> </a:t>
            </a:r>
            <a:endParaRPr lang="en-150" sz="2400" b="1" kern="1200" dirty="0">
              <a:solidFill>
                <a:schemeClr val="tx2"/>
              </a:solidFill>
              <a:latin typeface="Garamond" panose="02020404030301010803" pitchFamily="18" charset="0"/>
              <a:ea typeface="+mn-ea"/>
              <a:cs typeface="+mn-cs"/>
            </a:endParaRPr>
          </a:p>
          <a:p>
            <a:pPr marR="30480" algn="just">
              <a:lnSpc>
                <a:spcPct val="115000"/>
              </a:lnSpc>
              <a:spcAft>
                <a:spcPts val="800"/>
              </a:spcAft>
              <a:tabLst>
                <a:tab pos="270510" algn="l"/>
              </a:tabLst>
            </a:pPr>
            <a:endParaRPr lang="en-150" sz="2400" b="1" kern="1200" dirty="0">
              <a:solidFill>
                <a:schemeClr val="tx2"/>
              </a:solidFill>
              <a:latin typeface="Garamond" panose="02020404030301010803" pitchFamily="18" charset="0"/>
              <a:ea typeface="+mn-ea"/>
              <a:cs typeface="+mn-cs"/>
            </a:endParaRPr>
          </a:p>
          <a:p>
            <a:pPr marR="30480" algn="just">
              <a:lnSpc>
                <a:spcPct val="115000"/>
              </a:lnSpc>
              <a:spcAft>
                <a:spcPts val="800"/>
              </a:spcAft>
            </a:pPr>
            <a:r>
              <a:rPr lang="uk-UA" sz="2400" b="1" kern="1200" dirty="0">
                <a:solidFill>
                  <a:schemeClr val="tx2"/>
                </a:solidFill>
                <a:latin typeface="Garamond" panose="02020404030301010803" pitchFamily="18" charset="0"/>
                <a:ea typeface="+mn-ea"/>
                <a:cs typeface="+mn-cs"/>
              </a:rPr>
              <a:t> </a:t>
            </a:r>
            <a:endParaRPr lang="en-150" sz="2400" b="1" kern="1200" dirty="0">
              <a:solidFill>
                <a:schemeClr val="tx2"/>
              </a:solidFill>
              <a:latin typeface="Garamond" panose="02020404030301010803" pitchFamily="18" charset="0"/>
              <a:ea typeface="+mn-ea"/>
              <a:cs typeface="+mn-cs"/>
            </a:endParaRPr>
          </a:p>
          <a:p>
            <a:endParaRPr lang="en-US" sz="2400" kern="1200" dirty="0">
              <a:solidFill>
                <a:schemeClr val="tx2"/>
              </a:solidFill>
              <a:latin typeface="Garamond" panose="02020404030301010803" pitchFamily="18" charset="0"/>
              <a:cs typeface="+mn-cs"/>
              <a:sym typeface="Montserrat"/>
            </a:endParaRPr>
          </a:p>
          <a:p>
            <a:endParaRPr lang="en-US" dirty="0">
              <a:sym typeface="Montserrat"/>
            </a:endParaRPr>
          </a:p>
        </p:txBody>
      </p:sp>
      <p:sp>
        <p:nvSpPr>
          <p:cNvPr id="8" name="TextBox 7">
            <a:extLst>
              <a:ext uri="{FF2B5EF4-FFF2-40B4-BE49-F238E27FC236}">
                <a16:creationId xmlns:a16="http://schemas.microsoft.com/office/drawing/2014/main" id="{E695D1A5-042D-FE6F-C114-525E2BDF8101}"/>
              </a:ext>
            </a:extLst>
          </p:cNvPr>
          <p:cNvSpPr txBox="1"/>
          <p:nvPr/>
        </p:nvSpPr>
        <p:spPr>
          <a:xfrm>
            <a:off x="9525000" y="4960648"/>
            <a:ext cx="9144000" cy="369332"/>
          </a:xfrm>
          <a:prstGeom prst="rect">
            <a:avLst/>
          </a:prstGeom>
          <a:noFill/>
        </p:spPr>
        <p:txBody>
          <a:bodyPr wrap="square">
            <a:spAutoFit/>
          </a:bodyPr>
          <a:lstStyle/>
          <a:p>
            <a:r>
              <a:rPr lang="uk-UA" sz="1800" kern="100" dirty="0">
                <a:effectLst/>
                <a:latin typeface="Arial" panose="020B0604020202020204" pitchFamily="34" charset="0"/>
                <a:ea typeface="Aptos" panose="020B0004020202020204" pitchFamily="34" charset="0"/>
                <a:cs typeface="Vrinda" panose="020B0502040204020203" pitchFamily="34" charset="0"/>
              </a:rPr>
              <a:t> </a:t>
            </a:r>
            <a:endParaRPr lang="en-150" dirty="0"/>
          </a:p>
        </p:txBody>
      </p:sp>
    </p:spTree>
    <p:extLst>
      <p:ext uri="{BB962C8B-B14F-4D97-AF65-F5344CB8AC3E}">
        <p14:creationId xmlns:p14="http://schemas.microsoft.com/office/powerpoint/2010/main" val="2105041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B3066-474D-C10F-7A32-1EBEAE371D2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6007137-4144-5385-D3CB-EE268B8E74D7}"/>
              </a:ext>
            </a:extLst>
          </p:cNvPr>
          <p:cNvSpPr/>
          <p:nvPr/>
        </p:nvSpPr>
        <p:spPr>
          <a:xfrm>
            <a:off x="13486294" y="415371"/>
            <a:ext cx="3773006" cy="1829908"/>
          </a:xfrm>
          <a:custGeom>
            <a:avLst/>
            <a:gdLst/>
            <a:ahLst/>
            <a:cxnLst/>
            <a:rect l="l" t="t" r="r" b="b"/>
            <a:pathLst>
              <a:path w="3773006" h="1829908">
                <a:moveTo>
                  <a:pt x="0" y="0"/>
                </a:moveTo>
                <a:lnTo>
                  <a:pt x="3773006" y="0"/>
                </a:lnTo>
                <a:lnTo>
                  <a:pt x="3773006" y="1829908"/>
                </a:lnTo>
                <a:lnTo>
                  <a:pt x="0" y="1829908"/>
                </a:lnTo>
                <a:lnTo>
                  <a:pt x="0" y="0"/>
                </a:lnTo>
                <a:close/>
              </a:path>
            </a:pathLst>
          </a:custGeom>
          <a:blipFill>
            <a:blip r:embed="rId3"/>
            <a:stretch>
              <a:fillRect/>
            </a:stretch>
          </a:blipFill>
        </p:spPr>
        <p:txBody>
          <a:bodyPr/>
          <a:lstStyle/>
          <a:p>
            <a:endParaRPr lang="en-150" dirty="0"/>
          </a:p>
        </p:txBody>
      </p:sp>
      <p:sp>
        <p:nvSpPr>
          <p:cNvPr id="3" name="TextBox 3">
            <a:extLst>
              <a:ext uri="{FF2B5EF4-FFF2-40B4-BE49-F238E27FC236}">
                <a16:creationId xmlns:a16="http://schemas.microsoft.com/office/drawing/2014/main" id="{6260C839-C2FE-ABA1-5804-A2E2B8798152}"/>
              </a:ext>
            </a:extLst>
          </p:cNvPr>
          <p:cNvSpPr txBox="1"/>
          <p:nvPr/>
        </p:nvSpPr>
        <p:spPr>
          <a:xfrm>
            <a:off x="9139238" y="962025"/>
            <a:ext cx="9525" cy="669925"/>
          </a:xfrm>
          <a:prstGeom prst="rect">
            <a:avLst/>
          </a:prstGeom>
        </p:spPr>
        <p:txBody>
          <a:bodyPr lIns="0" tIns="0" rIns="0" bIns="0" rtlCol="0" anchor="t">
            <a:spAutoFit/>
          </a:bodyPr>
          <a:lstStyle/>
          <a:p>
            <a:pPr algn="ctr">
              <a:lnSpc>
                <a:spcPts val="5599"/>
              </a:lnSpc>
            </a:pPr>
            <a:endParaRPr dirty="0"/>
          </a:p>
        </p:txBody>
      </p:sp>
      <p:sp>
        <p:nvSpPr>
          <p:cNvPr id="4" name="TextBox 4">
            <a:extLst>
              <a:ext uri="{FF2B5EF4-FFF2-40B4-BE49-F238E27FC236}">
                <a16:creationId xmlns:a16="http://schemas.microsoft.com/office/drawing/2014/main" id="{76F0A53C-AC5A-07C0-61E8-71625B45BB9E}"/>
              </a:ext>
            </a:extLst>
          </p:cNvPr>
          <p:cNvSpPr txBox="1"/>
          <p:nvPr/>
        </p:nvSpPr>
        <p:spPr>
          <a:xfrm>
            <a:off x="823827" y="413497"/>
            <a:ext cx="12306300" cy="5041573"/>
          </a:xfrm>
          <a:prstGeom prst="rect">
            <a:avLst/>
          </a:prstGeom>
        </p:spPr>
        <p:txBody>
          <a:bodyPr wrap="square" lIns="0" tIns="0" rIns="0" bIns="0" rtlCol="0" anchor="t">
            <a:spAutoFit/>
          </a:bodyPr>
          <a:lstStyle/>
          <a:p>
            <a:pPr marL="449263" indent="-449263">
              <a:lnSpc>
                <a:spcPct val="150000"/>
              </a:lnSpc>
              <a:spcBef>
                <a:spcPts val="1800"/>
              </a:spcBef>
              <a:spcAft>
                <a:spcPts val="400"/>
              </a:spcAft>
            </a:pPr>
            <a:r>
              <a:rPr lang="uk-UA" sz="3200" b="1" dirty="0">
                <a:solidFill>
                  <a:srgbClr val="184174"/>
                </a:solidFill>
                <a:latin typeface="Montserrat Bold"/>
              </a:rPr>
              <a:t>1</a:t>
            </a:r>
            <a:r>
              <a:rPr lang="en-US" sz="3200" b="1" dirty="0">
                <a:solidFill>
                  <a:srgbClr val="184174"/>
                </a:solidFill>
                <a:latin typeface="Montserrat Bold"/>
              </a:rPr>
              <a:t>. </a:t>
            </a:r>
            <a:r>
              <a:rPr lang="uk-UA" sz="3200" b="1" dirty="0">
                <a:solidFill>
                  <a:srgbClr val="184174"/>
                </a:solidFill>
                <a:latin typeface="Montserrat Bold"/>
              </a:rPr>
              <a:t>Удосконалення законодавчого регулювання застосування наслідків спливу позовної давності та строків звернення з позовом до суду </a:t>
            </a:r>
            <a:endParaRPr lang="en-150" sz="3200" b="1" dirty="0">
              <a:solidFill>
                <a:srgbClr val="184174"/>
              </a:solidFill>
              <a:latin typeface="Montserrat Bold"/>
            </a:endParaRPr>
          </a:p>
          <a:p>
            <a:pPr marL="449263" indent="-449263">
              <a:lnSpc>
                <a:spcPct val="150000"/>
              </a:lnSpc>
              <a:spcBef>
                <a:spcPts val="1800"/>
              </a:spcBef>
              <a:spcAft>
                <a:spcPts val="400"/>
              </a:spcAft>
            </a:pPr>
            <a:endParaRPr lang="en-150" sz="3200" b="1" dirty="0">
              <a:solidFill>
                <a:srgbClr val="184174"/>
              </a:solidFill>
              <a:latin typeface="Montserrat Bold"/>
            </a:endParaRPr>
          </a:p>
          <a:p>
            <a:pPr marL="449263" indent="-449263">
              <a:lnSpc>
                <a:spcPct val="150000"/>
              </a:lnSpc>
              <a:spcBef>
                <a:spcPts val="1800"/>
              </a:spcBef>
              <a:spcAft>
                <a:spcPts val="400"/>
              </a:spcAft>
            </a:pPr>
            <a:endParaRPr lang="en-150" sz="3200" b="1" dirty="0">
              <a:solidFill>
                <a:srgbClr val="184174"/>
              </a:solidFill>
              <a:latin typeface="Montserrat Bold"/>
            </a:endParaRPr>
          </a:p>
          <a:p>
            <a:pPr marL="449263" lvl="0" indent="-449263">
              <a:lnSpc>
                <a:spcPct val="150000"/>
              </a:lnSpc>
              <a:spcBef>
                <a:spcPts val="1800"/>
              </a:spcBef>
              <a:spcAft>
                <a:spcPts val="400"/>
              </a:spcAft>
            </a:pPr>
            <a:endParaRPr lang="en-US" sz="2400" dirty="0">
              <a:solidFill>
                <a:schemeClr val="tx2"/>
              </a:solidFill>
              <a:latin typeface="Garamond" panose="02020404030301010803" pitchFamily="18" charset="0"/>
              <a:sym typeface="Montserrat Bold"/>
            </a:endParaRPr>
          </a:p>
        </p:txBody>
      </p:sp>
      <p:sp>
        <p:nvSpPr>
          <p:cNvPr id="5" name="TextBox 5">
            <a:extLst>
              <a:ext uri="{FF2B5EF4-FFF2-40B4-BE49-F238E27FC236}">
                <a16:creationId xmlns:a16="http://schemas.microsoft.com/office/drawing/2014/main" id="{6DC2C9BC-94C2-B14E-BC3E-53806D72E7F7}"/>
              </a:ext>
            </a:extLst>
          </p:cNvPr>
          <p:cNvSpPr txBox="1"/>
          <p:nvPr/>
        </p:nvSpPr>
        <p:spPr>
          <a:xfrm>
            <a:off x="1075356" y="3390900"/>
            <a:ext cx="8063882" cy="6657272"/>
          </a:xfrm>
          <a:prstGeom prst="rect">
            <a:avLst/>
          </a:prstGeom>
        </p:spPr>
        <p:txBody>
          <a:bodyPr wrap="square" lIns="0" tIns="0" rIns="0" bIns="0" rtlCol="0" anchor="t">
            <a:spAutoFit/>
          </a:bodyPr>
          <a:lstStyle/>
          <a:p>
            <a:pPr algn="just">
              <a:lnSpc>
                <a:spcPct val="115000"/>
              </a:lnSpc>
              <a:spcAft>
                <a:spcPts val="800"/>
              </a:spcAft>
            </a:pPr>
            <a:r>
              <a:rPr lang="uk-UA" sz="2400" dirty="0">
                <a:solidFill>
                  <a:schemeClr val="tx2"/>
                </a:solidFill>
                <a:latin typeface="Garamond" panose="02020404030301010803" pitchFamily="18" charset="0"/>
              </a:rPr>
              <a:t>Поточне законодавче регулювання та практика застосування наслідків спливу строків позовної давності та строків звернення до суду у трудових спорах є істотно обтяжливою, оскільки передбачає необхідність розв’язання складних юридичних конфліктів по суті навіть у випадках, коли позивачеві не може бути надано судовий захист через несвоєчасне подання позову.</a:t>
            </a:r>
            <a:endParaRPr lang="en-150" sz="2400" dirty="0">
              <a:solidFill>
                <a:schemeClr val="tx2"/>
              </a:solidFill>
              <a:latin typeface="Garamond" panose="02020404030301010803" pitchFamily="18" charset="0"/>
            </a:endParaRPr>
          </a:p>
          <a:p>
            <a:pPr algn="just">
              <a:lnSpc>
                <a:spcPct val="115000"/>
              </a:lnSpc>
              <a:spcAft>
                <a:spcPts val="800"/>
              </a:spcAft>
            </a:pPr>
            <a:r>
              <a:rPr lang="uk-UA" sz="2400" dirty="0">
                <a:solidFill>
                  <a:schemeClr val="tx2"/>
                </a:solidFill>
                <a:latin typeface="Garamond" panose="02020404030301010803" pitchFamily="18" charset="0"/>
              </a:rPr>
              <a:t>У цій ситуації видається більш вдалою конструкція закриття провадження у справі без розгляду справи по суті, коли перш ніж вирішити спір по суті суд з’ясовує чи не пропущені строки подання позову, а якщо пропущені, то чи були на це поважні причини. </a:t>
            </a:r>
            <a:endParaRPr lang="en-150" sz="2400" dirty="0">
              <a:solidFill>
                <a:schemeClr val="tx2"/>
              </a:solidFill>
              <a:latin typeface="Garamond" panose="02020404030301010803" pitchFamily="18" charset="0"/>
            </a:endParaRPr>
          </a:p>
          <a:p>
            <a:pPr marR="30480" algn="just">
              <a:lnSpc>
                <a:spcPct val="115000"/>
              </a:lnSpc>
              <a:spcAft>
                <a:spcPts val="800"/>
              </a:spcAft>
            </a:pPr>
            <a:endParaRPr lang="en-150" sz="2400" dirty="0">
              <a:solidFill>
                <a:schemeClr val="tx2"/>
              </a:solidFill>
              <a:latin typeface="Garamond" panose="02020404030301010803" pitchFamily="18" charset="0"/>
            </a:endParaRPr>
          </a:p>
          <a:p>
            <a:pPr marL="237489" lvl="1" algn="l">
              <a:lnSpc>
                <a:spcPts val="3079"/>
              </a:lnSpc>
            </a:pPr>
            <a:endParaRPr lang="en-US" sz="2400" dirty="0">
              <a:solidFill>
                <a:schemeClr val="tx2"/>
              </a:solidFill>
              <a:latin typeface="Garamond" panose="02020404030301010803" pitchFamily="18" charset="0"/>
              <a:sym typeface="Montserrat"/>
            </a:endParaRPr>
          </a:p>
          <a:p>
            <a:pPr algn="ctr">
              <a:lnSpc>
                <a:spcPts val="3499"/>
              </a:lnSpc>
              <a:spcBef>
                <a:spcPct val="0"/>
              </a:spcBef>
            </a:pPr>
            <a:endParaRPr lang="en-US" sz="2400" dirty="0">
              <a:solidFill>
                <a:schemeClr val="tx2"/>
              </a:solidFill>
              <a:latin typeface="Garamond" panose="02020404030301010803" pitchFamily="18" charset="0"/>
              <a:sym typeface="Montserrat"/>
            </a:endParaRPr>
          </a:p>
          <a:p>
            <a:pPr algn="l">
              <a:lnSpc>
                <a:spcPts val="3499"/>
              </a:lnSpc>
              <a:spcBef>
                <a:spcPct val="0"/>
              </a:spcBef>
            </a:pPr>
            <a:endParaRPr lang="en-US" sz="2199" dirty="0">
              <a:solidFill>
                <a:srgbClr val="000000"/>
              </a:solidFill>
              <a:latin typeface="Montserrat"/>
              <a:ea typeface="Montserrat"/>
              <a:cs typeface="Montserrat"/>
              <a:sym typeface="Montserrat"/>
            </a:endParaRPr>
          </a:p>
        </p:txBody>
      </p:sp>
      <p:sp>
        <p:nvSpPr>
          <p:cNvPr id="6" name="TextBox 5">
            <a:extLst>
              <a:ext uri="{FF2B5EF4-FFF2-40B4-BE49-F238E27FC236}">
                <a16:creationId xmlns:a16="http://schemas.microsoft.com/office/drawing/2014/main" id="{B6C4355D-FA33-B327-442E-7AB63ED7390A}"/>
              </a:ext>
            </a:extLst>
          </p:cNvPr>
          <p:cNvSpPr txBox="1"/>
          <p:nvPr/>
        </p:nvSpPr>
        <p:spPr>
          <a:xfrm>
            <a:off x="9589120" y="3390900"/>
            <a:ext cx="7867558" cy="8747010"/>
          </a:xfrm>
          <a:prstGeom prst="rect">
            <a:avLst/>
          </a:prstGeom>
          <a:noFill/>
        </p:spPr>
        <p:txBody>
          <a:bodyPr wrap="square">
            <a:spAutoFit/>
          </a:bodyPr>
          <a:lstStyle>
            <a:defPPr>
              <a:defRPr lang="en-US"/>
            </a:defPPr>
            <a:lvl1pPr>
              <a:defRPr kern="100">
                <a:effectLst/>
                <a:latin typeface="Arial" panose="020B0604020202020204" pitchFamily="34" charset="0"/>
                <a:ea typeface="Aptos" panose="020B0004020202020204" pitchFamily="34" charset="0"/>
                <a:cs typeface="Vrinda" panose="020B0502040204020203" pitchFamily="34" charset="0"/>
              </a:defRPr>
            </a:lvl1pPr>
          </a:lstStyle>
          <a:p>
            <a:pPr marL="342900" lvl="0" indent="-342900" algn="just">
              <a:lnSpc>
                <a:spcPct val="115000"/>
              </a:lnSpc>
              <a:spcAft>
                <a:spcPts val="800"/>
              </a:spcAft>
              <a:buFont typeface="+mj-lt"/>
              <a:buAutoNum type="arabicParenR"/>
            </a:pPr>
            <a:r>
              <a:rPr lang="uk-UA" sz="2400" b="1" kern="1200" dirty="0">
                <a:solidFill>
                  <a:schemeClr val="tx2"/>
                </a:solidFill>
                <a:latin typeface="Garamond" panose="02020404030301010803" pitchFamily="18" charset="0"/>
                <a:ea typeface="+mn-ea"/>
                <a:cs typeface="+mn-cs"/>
              </a:rPr>
              <a:t>внести зміни до ЦК та КзПП, якими передбачити, що провадження у справі закривається без розгляду справи по суті якщо позов поданий з пропуском строків позовної давності, про що заявлено стороною або третьою особою, і причини пропуску такого строку судом не будуть визнані поважними;</a:t>
            </a:r>
            <a:endParaRPr lang="en-150" sz="2400" b="1" kern="1200" dirty="0">
              <a:solidFill>
                <a:schemeClr val="tx2"/>
              </a:solidFill>
              <a:latin typeface="Garamond" panose="02020404030301010803" pitchFamily="18" charset="0"/>
              <a:ea typeface="+mn-ea"/>
              <a:cs typeface="+mn-cs"/>
            </a:endParaRPr>
          </a:p>
          <a:p>
            <a:pPr marL="342900" lvl="0" indent="-342900" algn="just">
              <a:lnSpc>
                <a:spcPct val="115000"/>
              </a:lnSpc>
              <a:spcAft>
                <a:spcPts val="800"/>
              </a:spcAft>
              <a:buFont typeface="+mj-lt"/>
              <a:buAutoNum type="arabicParenR"/>
            </a:pPr>
            <a:r>
              <a:rPr lang="uk-UA" sz="2400" b="1" kern="1200" dirty="0">
                <a:solidFill>
                  <a:schemeClr val="tx2"/>
                </a:solidFill>
                <a:latin typeface="Garamond" panose="02020404030301010803" pitchFamily="18" charset="0"/>
                <a:ea typeface="+mn-ea"/>
                <a:cs typeface="+mn-cs"/>
              </a:rPr>
              <a:t>доповнити ГПК та ЦПК положеннями, що (1) провадження у справі закривається, якщо позов поданий з пропуском строків позовної давності, про що заявлено стороною або третьою особою, і (2) причини пропуску такого строку судом не будуть визнані поважними, (3)  позивачеві забезпечується право обґрунтувати поважність причин пропуску строку позовної давності. (4) Питання пропуску строків позовної давності розглядається в суді першочергово у підготовчому провадженні (5) з відповідним продовженням строків на розгляд справи по суті. </a:t>
            </a:r>
            <a:endParaRPr lang="en-150" sz="2400" b="1" kern="1200" dirty="0">
              <a:solidFill>
                <a:schemeClr val="tx2"/>
              </a:solidFill>
              <a:latin typeface="Garamond" panose="02020404030301010803" pitchFamily="18" charset="0"/>
              <a:ea typeface="+mn-ea"/>
              <a:cs typeface="+mn-cs"/>
            </a:endParaRPr>
          </a:p>
          <a:p>
            <a:pPr algn="just">
              <a:lnSpc>
                <a:spcPct val="115000"/>
              </a:lnSpc>
              <a:spcAft>
                <a:spcPts val="800"/>
              </a:spcAft>
            </a:pPr>
            <a:endParaRPr lang="en-150" sz="2400" b="1" kern="1200" dirty="0">
              <a:solidFill>
                <a:schemeClr val="tx2"/>
              </a:solidFill>
              <a:latin typeface="Garamond" panose="02020404030301010803" pitchFamily="18" charset="0"/>
              <a:ea typeface="+mn-ea"/>
              <a:cs typeface="+mn-cs"/>
            </a:endParaRPr>
          </a:p>
          <a:p>
            <a:endParaRPr lang="en-US" dirty="0">
              <a:sym typeface="Montserrat"/>
            </a:endParaRPr>
          </a:p>
        </p:txBody>
      </p:sp>
      <p:sp>
        <p:nvSpPr>
          <p:cNvPr id="8" name="TextBox 7">
            <a:extLst>
              <a:ext uri="{FF2B5EF4-FFF2-40B4-BE49-F238E27FC236}">
                <a16:creationId xmlns:a16="http://schemas.microsoft.com/office/drawing/2014/main" id="{477E360A-8E00-3D12-F0E7-2A4F14D24632}"/>
              </a:ext>
            </a:extLst>
          </p:cNvPr>
          <p:cNvSpPr txBox="1"/>
          <p:nvPr/>
        </p:nvSpPr>
        <p:spPr>
          <a:xfrm>
            <a:off x="9525000" y="4960648"/>
            <a:ext cx="9144000" cy="369332"/>
          </a:xfrm>
          <a:prstGeom prst="rect">
            <a:avLst/>
          </a:prstGeom>
          <a:noFill/>
        </p:spPr>
        <p:txBody>
          <a:bodyPr wrap="square">
            <a:spAutoFit/>
          </a:bodyPr>
          <a:lstStyle/>
          <a:p>
            <a:r>
              <a:rPr lang="uk-UA" sz="1800" kern="100" dirty="0">
                <a:effectLst/>
                <a:latin typeface="Arial" panose="020B0604020202020204" pitchFamily="34" charset="0"/>
                <a:ea typeface="Aptos" panose="020B0004020202020204" pitchFamily="34" charset="0"/>
                <a:cs typeface="Vrinda" panose="020B0502040204020203" pitchFamily="34" charset="0"/>
              </a:rPr>
              <a:t> </a:t>
            </a:r>
            <a:endParaRPr lang="en-150" dirty="0"/>
          </a:p>
        </p:txBody>
      </p:sp>
    </p:spTree>
    <p:extLst>
      <p:ext uri="{BB962C8B-B14F-4D97-AF65-F5344CB8AC3E}">
        <p14:creationId xmlns:p14="http://schemas.microsoft.com/office/powerpoint/2010/main" val="1439195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C53E3-EC56-3DB0-5957-9E5B9644809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09E204F-0027-BAAC-CF81-3F87D0D0CE62}"/>
              </a:ext>
            </a:extLst>
          </p:cNvPr>
          <p:cNvSpPr/>
          <p:nvPr/>
        </p:nvSpPr>
        <p:spPr>
          <a:xfrm>
            <a:off x="13486294" y="415371"/>
            <a:ext cx="3773006" cy="1829908"/>
          </a:xfrm>
          <a:custGeom>
            <a:avLst/>
            <a:gdLst/>
            <a:ahLst/>
            <a:cxnLst/>
            <a:rect l="l" t="t" r="r" b="b"/>
            <a:pathLst>
              <a:path w="3773006" h="1829908">
                <a:moveTo>
                  <a:pt x="0" y="0"/>
                </a:moveTo>
                <a:lnTo>
                  <a:pt x="3773006" y="0"/>
                </a:lnTo>
                <a:lnTo>
                  <a:pt x="3773006" y="1829908"/>
                </a:lnTo>
                <a:lnTo>
                  <a:pt x="0" y="1829908"/>
                </a:lnTo>
                <a:lnTo>
                  <a:pt x="0" y="0"/>
                </a:lnTo>
                <a:close/>
              </a:path>
            </a:pathLst>
          </a:custGeom>
          <a:blipFill>
            <a:blip r:embed="rId3"/>
            <a:stretch>
              <a:fillRect/>
            </a:stretch>
          </a:blipFill>
        </p:spPr>
        <p:txBody>
          <a:bodyPr/>
          <a:lstStyle/>
          <a:p>
            <a:endParaRPr lang="en-150"/>
          </a:p>
        </p:txBody>
      </p:sp>
      <p:sp>
        <p:nvSpPr>
          <p:cNvPr id="3" name="TextBox 3">
            <a:extLst>
              <a:ext uri="{FF2B5EF4-FFF2-40B4-BE49-F238E27FC236}">
                <a16:creationId xmlns:a16="http://schemas.microsoft.com/office/drawing/2014/main" id="{CC8C9FCC-F5A6-F441-4084-818C3EBE0009}"/>
              </a:ext>
            </a:extLst>
          </p:cNvPr>
          <p:cNvSpPr txBox="1"/>
          <p:nvPr/>
        </p:nvSpPr>
        <p:spPr>
          <a:xfrm>
            <a:off x="9139238" y="962025"/>
            <a:ext cx="9525" cy="669925"/>
          </a:xfrm>
          <a:prstGeom prst="rect">
            <a:avLst/>
          </a:prstGeom>
        </p:spPr>
        <p:txBody>
          <a:bodyPr lIns="0" tIns="0" rIns="0" bIns="0" rtlCol="0" anchor="t">
            <a:spAutoFit/>
          </a:bodyPr>
          <a:lstStyle/>
          <a:p>
            <a:pPr algn="ctr">
              <a:lnSpc>
                <a:spcPts val="5599"/>
              </a:lnSpc>
            </a:pPr>
            <a:endParaRPr/>
          </a:p>
        </p:txBody>
      </p:sp>
      <p:sp>
        <p:nvSpPr>
          <p:cNvPr id="4" name="TextBox 4">
            <a:extLst>
              <a:ext uri="{FF2B5EF4-FFF2-40B4-BE49-F238E27FC236}">
                <a16:creationId xmlns:a16="http://schemas.microsoft.com/office/drawing/2014/main" id="{A8FD233C-4FC2-6FA2-649B-D98C49333774}"/>
              </a:ext>
            </a:extLst>
          </p:cNvPr>
          <p:cNvSpPr txBox="1"/>
          <p:nvPr/>
        </p:nvSpPr>
        <p:spPr>
          <a:xfrm>
            <a:off x="823827" y="413497"/>
            <a:ext cx="12306300" cy="3282117"/>
          </a:xfrm>
          <a:prstGeom prst="rect">
            <a:avLst/>
          </a:prstGeom>
        </p:spPr>
        <p:txBody>
          <a:bodyPr wrap="square" lIns="0" tIns="0" rIns="0" bIns="0" rtlCol="0" anchor="t">
            <a:spAutoFit/>
          </a:bodyPr>
          <a:lstStyle/>
          <a:p>
            <a:pPr marL="449263" indent="-449263">
              <a:lnSpc>
                <a:spcPct val="150000"/>
              </a:lnSpc>
              <a:spcBef>
                <a:spcPts val="1800"/>
              </a:spcBef>
              <a:spcAft>
                <a:spcPts val="400"/>
              </a:spcAft>
            </a:pPr>
            <a:r>
              <a:rPr lang="uk-UA" sz="3200" b="1" dirty="0">
                <a:solidFill>
                  <a:srgbClr val="184174"/>
                </a:solidFill>
                <a:latin typeface="Montserrat Bold"/>
              </a:rPr>
              <a:t>19</a:t>
            </a:r>
            <a:r>
              <a:rPr lang="en-US" sz="3200" b="1" dirty="0">
                <a:solidFill>
                  <a:srgbClr val="184174"/>
                </a:solidFill>
                <a:latin typeface="Montserrat Bold"/>
              </a:rPr>
              <a:t>. </a:t>
            </a:r>
            <a:r>
              <a:rPr lang="en-US" sz="3200" b="1" dirty="0" err="1">
                <a:solidFill>
                  <a:srgbClr val="184174"/>
                </a:solidFill>
                <a:latin typeface="Montserrat Bold"/>
              </a:rPr>
              <a:t>Виключення</a:t>
            </a:r>
            <a:r>
              <a:rPr lang="en-US" sz="3200" b="1" dirty="0">
                <a:solidFill>
                  <a:srgbClr val="184174"/>
                </a:solidFill>
                <a:latin typeface="Montserrat Bold"/>
              </a:rPr>
              <a:t> </a:t>
            </a:r>
            <a:r>
              <a:rPr lang="en-US" sz="3200" b="1" dirty="0" err="1">
                <a:solidFill>
                  <a:srgbClr val="184174"/>
                </a:solidFill>
                <a:latin typeface="Montserrat Bold"/>
              </a:rPr>
              <a:t>ціни</a:t>
            </a:r>
            <a:r>
              <a:rPr lang="en-US" sz="3200" b="1" dirty="0">
                <a:solidFill>
                  <a:srgbClr val="184174"/>
                </a:solidFill>
                <a:latin typeface="Montserrat Bold"/>
              </a:rPr>
              <a:t> </a:t>
            </a:r>
            <a:r>
              <a:rPr lang="en-US" sz="3200" b="1" dirty="0" err="1">
                <a:solidFill>
                  <a:srgbClr val="184174"/>
                </a:solidFill>
                <a:latin typeface="Montserrat Bold"/>
              </a:rPr>
              <a:t>позову</a:t>
            </a:r>
            <a:r>
              <a:rPr lang="en-US" sz="3200" b="1" dirty="0">
                <a:solidFill>
                  <a:srgbClr val="184174"/>
                </a:solidFill>
                <a:latin typeface="Montserrat Bold"/>
              </a:rPr>
              <a:t> </a:t>
            </a:r>
            <a:r>
              <a:rPr lang="en-US" sz="3200" b="1" dirty="0" err="1">
                <a:solidFill>
                  <a:srgbClr val="184174"/>
                </a:solidFill>
                <a:latin typeface="Montserrat Bold"/>
              </a:rPr>
              <a:t>як</a:t>
            </a:r>
            <a:r>
              <a:rPr lang="en-US" sz="3200" b="1" dirty="0">
                <a:solidFill>
                  <a:srgbClr val="184174"/>
                </a:solidFill>
                <a:latin typeface="Montserrat Bold"/>
              </a:rPr>
              <a:t> </a:t>
            </a:r>
            <a:r>
              <a:rPr lang="en-US" sz="3200" b="1" dirty="0" err="1">
                <a:solidFill>
                  <a:srgbClr val="184174"/>
                </a:solidFill>
                <a:latin typeface="Montserrat Bold"/>
              </a:rPr>
              <a:t>критерію</a:t>
            </a:r>
            <a:r>
              <a:rPr lang="en-US" sz="3200" b="1" dirty="0">
                <a:solidFill>
                  <a:srgbClr val="184174"/>
                </a:solidFill>
                <a:latin typeface="Montserrat Bold"/>
              </a:rPr>
              <a:t> </a:t>
            </a:r>
            <a:r>
              <a:rPr lang="en-US" sz="3200" b="1" dirty="0" err="1">
                <a:solidFill>
                  <a:srgbClr val="184174"/>
                </a:solidFill>
                <a:latin typeface="Montserrat Bold"/>
              </a:rPr>
              <a:t>визначення</a:t>
            </a:r>
            <a:r>
              <a:rPr lang="en-US" sz="3200" b="1" dirty="0">
                <a:solidFill>
                  <a:srgbClr val="184174"/>
                </a:solidFill>
                <a:latin typeface="Montserrat Bold"/>
              </a:rPr>
              <a:t> </a:t>
            </a:r>
            <a:r>
              <a:rPr lang="en-US" sz="3200" b="1" dirty="0" err="1">
                <a:solidFill>
                  <a:srgbClr val="184174"/>
                </a:solidFill>
                <a:latin typeface="Montserrat Bold"/>
              </a:rPr>
              <a:t>співмірності</a:t>
            </a:r>
            <a:r>
              <a:rPr lang="en-US" sz="3200" b="1" dirty="0">
                <a:solidFill>
                  <a:srgbClr val="184174"/>
                </a:solidFill>
                <a:latin typeface="Montserrat Bold"/>
              </a:rPr>
              <a:t> </a:t>
            </a:r>
            <a:r>
              <a:rPr lang="en-US" sz="3200" b="1" dirty="0" err="1">
                <a:solidFill>
                  <a:srgbClr val="184174"/>
                </a:solidFill>
                <a:latin typeface="Montserrat Bold"/>
              </a:rPr>
              <a:t>розміру</a:t>
            </a:r>
            <a:r>
              <a:rPr lang="en-US" sz="3200" b="1" dirty="0">
                <a:solidFill>
                  <a:srgbClr val="184174"/>
                </a:solidFill>
                <a:latin typeface="Montserrat Bold"/>
              </a:rPr>
              <a:t> </a:t>
            </a:r>
            <a:r>
              <a:rPr lang="en-US" sz="3200" b="1" dirty="0" err="1">
                <a:solidFill>
                  <a:srgbClr val="184174"/>
                </a:solidFill>
                <a:latin typeface="Montserrat Bold"/>
              </a:rPr>
              <a:t>судових</a:t>
            </a:r>
            <a:r>
              <a:rPr lang="en-US" sz="3200" b="1" dirty="0">
                <a:solidFill>
                  <a:srgbClr val="184174"/>
                </a:solidFill>
                <a:latin typeface="Montserrat Bold"/>
              </a:rPr>
              <a:t> </a:t>
            </a:r>
            <a:r>
              <a:rPr lang="en-US" sz="3200" b="1" dirty="0" err="1">
                <a:solidFill>
                  <a:srgbClr val="184174"/>
                </a:solidFill>
                <a:latin typeface="Montserrat Bold"/>
              </a:rPr>
              <a:t>витрат</a:t>
            </a:r>
            <a:endParaRPr lang="en-150" sz="3200" b="1" dirty="0">
              <a:solidFill>
                <a:srgbClr val="184174"/>
              </a:solidFill>
              <a:latin typeface="Montserrat Bold"/>
            </a:endParaRPr>
          </a:p>
          <a:p>
            <a:pPr marL="449263" indent="-449263">
              <a:lnSpc>
                <a:spcPct val="150000"/>
              </a:lnSpc>
              <a:spcBef>
                <a:spcPts val="1800"/>
              </a:spcBef>
              <a:spcAft>
                <a:spcPts val="400"/>
              </a:spcAft>
            </a:pPr>
            <a:endParaRPr lang="en-150" sz="3200" b="1" dirty="0">
              <a:solidFill>
                <a:srgbClr val="184174"/>
              </a:solidFill>
              <a:latin typeface="Montserrat Bold"/>
            </a:endParaRPr>
          </a:p>
          <a:p>
            <a:pPr marL="449263" lvl="0" indent="-449263">
              <a:lnSpc>
                <a:spcPct val="150000"/>
              </a:lnSpc>
              <a:spcBef>
                <a:spcPts val="1800"/>
              </a:spcBef>
              <a:spcAft>
                <a:spcPts val="400"/>
              </a:spcAft>
            </a:pPr>
            <a:endParaRPr lang="en-US" sz="2400" dirty="0">
              <a:solidFill>
                <a:schemeClr val="tx2"/>
              </a:solidFill>
              <a:latin typeface="Garamond" panose="02020404030301010803" pitchFamily="18" charset="0"/>
              <a:sym typeface="Montserrat Bold"/>
            </a:endParaRPr>
          </a:p>
        </p:txBody>
      </p:sp>
      <p:sp>
        <p:nvSpPr>
          <p:cNvPr id="5" name="TextBox 5">
            <a:extLst>
              <a:ext uri="{FF2B5EF4-FFF2-40B4-BE49-F238E27FC236}">
                <a16:creationId xmlns:a16="http://schemas.microsoft.com/office/drawing/2014/main" id="{EAB73F15-19EC-72B3-2B62-04D9E757ED2D}"/>
              </a:ext>
            </a:extLst>
          </p:cNvPr>
          <p:cNvSpPr txBox="1"/>
          <p:nvPr/>
        </p:nvSpPr>
        <p:spPr>
          <a:xfrm>
            <a:off x="805883" y="3390900"/>
            <a:ext cx="8063882" cy="8136651"/>
          </a:xfrm>
          <a:prstGeom prst="rect">
            <a:avLst/>
          </a:prstGeom>
        </p:spPr>
        <p:txBody>
          <a:bodyPr wrap="square" lIns="0" tIns="0" rIns="0" bIns="0" rtlCol="0" anchor="t">
            <a:spAutoFit/>
          </a:bodyPr>
          <a:lstStyle/>
          <a:p>
            <a:pPr algn="just">
              <a:lnSpc>
                <a:spcPct val="115000"/>
              </a:lnSpc>
              <a:spcAft>
                <a:spcPts val="800"/>
              </a:spcAft>
            </a:pPr>
            <a:r>
              <a:rPr lang="uk-UA" sz="2400" i="1" dirty="0">
                <a:solidFill>
                  <a:schemeClr val="tx2"/>
                </a:solidFill>
                <a:latin typeface="Garamond" panose="02020404030301010803" pitchFamily="18" charset="0"/>
              </a:rPr>
              <a:t>Частиною четвертою ст. 126 ГПК</a:t>
            </a:r>
            <a:r>
              <a:rPr lang="uk-UA" sz="2400" dirty="0">
                <a:solidFill>
                  <a:schemeClr val="tx2"/>
                </a:solidFill>
                <a:latin typeface="Garamond" panose="02020404030301010803" pitchFamily="18" charset="0"/>
              </a:rPr>
              <a:t> передбачено, що розмір витрат на оплату адвоката має бути співмірним із ціною позову та (або) значенням справи для сторони, в тому числі впливом вирішення справи на репутацію сторони або публічним інтересом до справи.</a:t>
            </a:r>
            <a:endParaRPr lang="en-150" sz="2400" dirty="0">
              <a:solidFill>
                <a:schemeClr val="tx2"/>
              </a:solidFill>
              <a:latin typeface="Garamond" panose="02020404030301010803" pitchFamily="18" charset="0"/>
            </a:endParaRPr>
          </a:p>
          <a:p>
            <a:pPr algn="just">
              <a:lnSpc>
                <a:spcPct val="115000"/>
              </a:lnSpc>
              <a:spcAft>
                <a:spcPts val="800"/>
              </a:spcAft>
            </a:pPr>
            <a:r>
              <a:rPr lang="uk-UA" sz="2400" dirty="0">
                <a:solidFill>
                  <a:schemeClr val="tx2"/>
                </a:solidFill>
                <a:latin typeface="Garamond" panose="02020404030301010803" pitchFamily="18" charset="0"/>
              </a:rPr>
              <a:t>Однак, ціна позову це далеко не об’єктивний критерій. На практиці є багато справ з невеликою ціною позову, де роботи адвокат робить набагато більше ніж в справах з високою ціною позову.  </a:t>
            </a:r>
            <a:endParaRPr lang="en-150" sz="2400" dirty="0">
              <a:solidFill>
                <a:schemeClr val="tx2"/>
              </a:solidFill>
              <a:latin typeface="Garamond" panose="02020404030301010803" pitchFamily="18" charset="0"/>
            </a:endParaRPr>
          </a:p>
          <a:p>
            <a:pPr algn="just">
              <a:lnSpc>
                <a:spcPct val="115000"/>
              </a:lnSpc>
              <a:spcAft>
                <a:spcPts val="800"/>
              </a:spcAft>
            </a:pPr>
            <a:r>
              <a:rPr lang="uk-UA" sz="2400" dirty="0">
                <a:solidFill>
                  <a:schemeClr val="tx2"/>
                </a:solidFill>
                <a:latin typeface="Garamond" panose="02020404030301010803" pitchFamily="18" charset="0"/>
              </a:rPr>
              <a:t>Крім того, немайнові спори взагалі не мають оцінки (ціна позову не визначається).</a:t>
            </a:r>
            <a:endParaRPr lang="en-150" sz="2400" dirty="0">
              <a:solidFill>
                <a:schemeClr val="tx2"/>
              </a:solidFill>
              <a:latin typeface="Garamond" panose="02020404030301010803" pitchFamily="18" charset="0"/>
            </a:endParaRPr>
          </a:p>
          <a:p>
            <a:pPr algn="just">
              <a:lnSpc>
                <a:spcPct val="115000"/>
              </a:lnSpc>
              <a:spcAft>
                <a:spcPts val="800"/>
              </a:spcAft>
            </a:pPr>
            <a:r>
              <a:rPr lang="uk-UA" sz="2400" dirty="0">
                <a:solidFill>
                  <a:schemeClr val="tx2"/>
                </a:solidFill>
                <a:latin typeface="Garamond" panose="02020404030301010803" pitchFamily="18" charset="0"/>
              </a:rPr>
              <a:t>Тому цей критерій є зайвим та не сприятиме сталості підходу суду до відшкодування витрат на професійну правничу допомогу.   </a:t>
            </a:r>
            <a:endParaRPr lang="en-150" sz="2400" dirty="0">
              <a:solidFill>
                <a:schemeClr val="tx2"/>
              </a:solidFill>
              <a:latin typeface="Garamond" panose="02020404030301010803" pitchFamily="18" charset="0"/>
            </a:endParaRPr>
          </a:p>
          <a:p>
            <a:pPr marR="30480" algn="just">
              <a:lnSpc>
                <a:spcPct val="115000"/>
              </a:lnSpc>
              <a:spcAft>
                <a:spcPts val="800"/>
              </a:spcAft>
            </a:pPr>
            <a:endParaRPr lang="en-150" sz="2400" dirty="0">
              <a:solidFill>
                <a:schemeClr val="tx2"/>
              </a:solidFill>
              <a:latin typeface="Garamond" panose="02020404030301010803" pitchFamily="18" charset="0"/>
            </a:endParaRPr>
          </a:p>
          <a:p>
            <a:pPr marL="237489" lvl="1" algn="l">
              <a:lnSpc>
                <a:spcPts val="3079"/>
              </a:lnSpc>
            </a:pPr>
            <a:endParaRPr lang="en-US" sz="2199" dirty="0">
              <a:solidFill>
                <a:srgbClr val="000000"/>
              </a:solidFill>
              <a:latin typeface="Montserrat"/>
              <a:ea typeface="Montserrat"/>
              <a:cs typeface="Montserrat"/>
              <a:sym typeface="Montserrat"/>
            </a:endParaRPr>
          </a:p>
          <a:p>
            <a:pPr algn="ctr">
              <a:lnSpc>
                <a:spcPts val="3499"/>
              </a:lnSpc>
              <a:spcBef>
                <a:spcPct val="0"/>
              </a:spcBef>
            </a:pPr>
            <a:endParaRPr lang="en-US" sz="2199" dirty="0">
              <a:solidFill>
                <a:srgbClr val="000000"/>
              </a:solidFill>
              <a:latin typeface="Montserrat"/>
              <a:ea typeface="Montserrat"/>
              <a:cs typeface="Montserrat"/>
              <a:sym typeface="Montserrat"/>
            </a:endParaRPr>
          </a:p>
          <a:p>
            <a:pPr algn="l">
              <a:lnSpc>
                <a:spcPts val="3499"/>
              </a:lnSpc>
              <a:spcBef>
                <a:spcPct val="0"/>
              </a:spcBef>
            </a:pPr>
            <a:endParaRPr lang="en-US" sz="2199" dirty="0">
              <a:solidFill>
                <a:srgbClr val="000000"/>
              </a:solidFill>
              <a:latin typeface="Montserrat"/>
              <a:ea typeface="Montserrat"/>
              <a:cs typeface="Montserrat"/>
              <a:sym typeface="Montserrat"/>
            </a:endParaRPr>
          </a:p>
        </p:txBody>
      </p:sp>
      <p:sp>
        <p:nvSpPr>
          <p:cNvPr id="6" name="TextBox 5">
            <a:extLst>
              <a:ext uri="{FF2B5EF4-FFF2-40B4-BE49-F238E27FC236}">
                <a16:creationId xmlns:a16="http://schemas.microsoft.com/office/drawing/2014/main" id="{0912BCA5-EF28-8D4E-01A5-376F8A0090EB}"/>
              </a:ext>
            </a:extLst>
          </p:cNvPr>
          <p:cNvSpPr txBox="1"/>
          <p:nvPr/>
        </p:nvSpPr>
        <p:spPr>
          <a:xfrm>
            <a:off x="9589120" y="3390900"/>
            <a:ext cx="7867558" cy="3800015"/>
          </a:xfrm>
          <a:prstGeom prst="rect">
            <a:avLst/>
          </a:prstGeom>
          <a:noFill/>
        </p:spPr>
        <p:txBody>
          <a:bodyPr wrap="square">
            <a:spAutoFit/>
          </a:bodyPr>
          <a:lstStyle>
            <a:defPPr>
              <a:defRPr lang="en-US"/>
            </a:defPPr>
            <a:lvl1pPr>
              <a:defRPr kern="100">
                <a:effectLst/>
                <a:latin typeface="Arial" panose="020B0604020202020204" pitchFamily="34" charset="0"/>
                <a:ea typeface="Aptos" panose="020B0004020202020204" pitchFamily="34" charset="0"/>
                <a:cs typeface="Vrinda" panose="020B0502040204020203" pitchFamily="34" charset="0"/>
              </a:defRPr>
            </a:lvl1pPr>
          </a:lstStyle>
          <a:p>
            <a:pPr algn="just">
              <a:lnSpc>
                <a:spcPct val="115000"/>
              </a:lnSpc>
              <a:spcAft>
                <a:spcPts val="800"/>
              </a:spcAft>
            </a:pPr>
            <a:r>
              <a:rPr lang="uk-UA" sz="2400" b="1" kern="1200" dirty="0">
                <a:solidFill>
                  <a:schemeClr val="tx2"/>
                </a:solidFill>
                <a:latin typeface="Garamond" panose="02020404030301010803" pitchFamily="18" charset="0"/>
                <a:ea typeface="+mn-ea"/>
                <a:cs typeface="+mn-cs"/>
              </a:rPr>
              <a:t>Виключити ціну позову, як критерій визначення співмірності розміру судових витрат.</a:t>
            </a:r>
            <a:endParaRPr lang="en-150" sz="2400" b="1" kern="1200" dirty="0">
              <a:solidFill>
                <a:schemeClr val="tx2"/>
              </a:solidFill>
              <a:latin typeface="Garamond" panose="02020404030301010803" pitchFamily="18" charset="0"/>
              <a:ea typeface="+mn-ea"/>
              <a:cs typeface="+mn-cs"/>
            </a:endParaRPr>
          </a:p>
          <a:p>
            <a:pPr lvl="0" algn="just">
              <a:lnSpc>
                <a:spcPct val="115000"/>
              </a:lnSpc>
              <a:spcAft>
                <a:spcPts val="800"/>
              </a:spcAft>
            </a:pPr>
            <a:endParaRPr lang="en-150" sz="2400" b="1" kern="1200" dirty="0">
              <a:solidFill>
                <a:schemeClr val="tx2"/>
              </a:solidFill>
              <a:latin typeface="Garamond" panose="02020404030301010803" pitchFamily="18" charset="0"/>
              <a:ea typeface="+mn-ea"/>
              <a:cs typeface="+mn-cs"/>
            </a:endParaRPr>
          </a:p>
          <a:p>
            <a:pPr marR="30480" algn="just">
              <a:lnSpc>
                <a:spcPct val="115000"/>
              </a:lnSpc>
              <a:spcAft>
                <a:spcPts val="800"/>
              </a:spcAft>
              <a:tabLst>
                <a:tab pos="270510" algn="l"/>
              </a:tabLst>
            </a:pPr>
            <a:r>
              <a:rPr lang="uk-UA" sz="2400" b="1" kern="1200" dirty="0">
                <a:solidFill>
                  <a:schemeClr val="tx2"/>
                </a:solidFill>
                <a:latin typeface="Garamond" panose="02020404030301010803" pitchFamily="18" charset="0"/>
                <a:ea typeface="+mn-ea"/>
                <a:cs typeface="+mn-cs"/>
              </a:rPr>
              <a:t> </a:t>
            </a:r>
            <a:endParaRPr lang="en-150" sz="2400" b="1" kern="1200" dirty="0">
              <a:solidFill>
                <a:schemeClr val="tx2"/>
              </a:solidFill>
              <a:latin typeface="Garamond" panose="02020404030301010803" pitchFamily="18" charset="0"/>
              <a:ea typeface="+mn-ea"/>
              <a:cs typeface="+mn-cs"/>
            </a:endParaRPr>
          </a:p>
          <a:p>
            <a:pPr marR="30480" algn="just">
              <a:lnSpc>
                <a:spcPct val="115000"/>
              </a:lnSpc>
              <a:spcAft>
                <a:spcPts val="800"/>
              </a:spcAft>
              <a:tabLst>
                <a:tab pos="270510" algn="l"/>
              </a:tabLst>
            </a:pPr>
            <a:endParaRPr lang="en-150" sz="2400" b="1" kern="1200" dirty="0">
              <a:solidFill>
                <a:schemeClr val="tx2"/>
              </a:solidFill>
              <a:latin typeface="Garamond" panose="02020404030301010803" pitchFamily="18" charset="0"/>
              <a:ea typeface="+mn-ea"/>
              <a:cs typeface="+mn-cs"/>
            </a:endParaRPr>
          </a:p>
          <a:p>
            <a:pPr marR="30480" algn="just">
              <a:lnSpc>
                <a:spcPct val="115000"/>
              </a:lnSpc>
              <a:spcAft>
                <a:spcPts val="800"/>
              </a:spcAft>
            </a:pPr>
            <a:r>
              <a:rPr lang="uk-UA" sz="2400" b="1" kern="1200" dirty="0">
                <a:solidFill>
                  <a:schemeClr val="tx2"/>
                </a:solidFill>
                <a:latin typeface="Garamond" panose="02020404030301010803" pitchFamily="18" charset="0"/>
                <a:ea typeface="+mn-ea"/>
                <a:cs typeface="+mn-cs"/>
              </a:rPr>
              <a:t> </a:t>
            </a:r>
            <a:endParaRPr lang="en-150" sz="2400" b="1" kern="1200" dirty="0">
              <a:solidFill>
                <a:schemeClr val="tx2"/>
              </a:solidFill>
              <a:latin typeface="Garamond" panose="02020404030301010803" pitchFamily="18" charset="0"/>
              <a:ea typeface="+mn-ea"/>
              <a:cs typeface="+mn-cs"/>
            </a:endParaRPr>
          </a:p>
          <a:p>
            <a:endParaRPr lang="en-US" sz="2400" kern="1200" dirty="0">
              <a:solidFill>
                <a:schemeClr val="tx2"/>
              </a:solidFill>
              <a:latin typeface="Garamond" panose="02020404030301010803" pitchFamily="18" charset="0"/>
              <a:cs typeface="+mn-cs"/>
              <a:sym typeface="Montserrat"/>
            </a:endParaRPr>
          </a:p>
          <a:p>
            <a:endParaRPr lang="en-US" dirty="0">
              <a:sym typeface="Montserrat"/>
            </a:endParaRPr>
          </a:p>
        </p:txBody>
      </p:sp>
      <p:sp>
        <p:nvSpPr>
          <p:cNvPr id="8" name="TextBox 7">
            <a:extLst>
              <a:ext uri="{FF2B5EF4-FFF2-40B4-BE49-F238E27FC236}">
                <a16:creationId xmlns:a16="http://schemas.microsoft.com/office/drawing/2014/main" id="{90692EAA-7604-387B-FF59-AE3BBB55FC1B}"/>
              </a:ext>
            </a:extLst>
          </p:cNvPr>
          <p:cNvSpPr txBox="1"/>
          <p:nvPr/>
        </p:nvSpPr>
        <p:spPr>
          <a:xfrm>
            <a:off x="9525000" y="4960648"/>
            <a:ext cx="9144000" cy="369332"/>
          </a:xfrm>
          <a:prstGeom prst="rect">
            <a:avLst/>
          </a:prstGeom>
          <a:noFill/>
        </p:spPr>
        <p:txBody>
          <a:bodyPr wrap="square">
            <a:spAutoFit/>
          </a:bodyPr>
          <a:lstStyle/>
          <a:p>
            <a:r>
              <a:rPr lang="uk-UA" sz="1800" kern="100" dirty="0">
                <a:effectLst/>
                <a:latin typeface="Arial" panose="020B0604020202020204" pitchFamily="34" charset="0"/>
                <a:ea typeface="Aptos" panose="020B0004020202020204" pitchFamily="34" charset="0"/>
                <a:cs typeface="Vrinda" panose="020B0502040204020203" pitchFamily="34" charset="0"/>
              </a:rPr>
              <a:t> </a:t>
            </a:r>
            <a:endParaRPr lang="en-150" dirty="0"/>
          </a:p>
        </p:txBody>
      </p:sp>
    </p:spTree>
    <p:extLst>
      <p:ext uri="{BB962C8B-B14F-4D97-AF65-F5344CB8AC3E}">
        <p14:creationId xmlns:p14="http://schemas.microsoft.com/office/powerpoint/2010/main" val="2087437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99F46-BBEB-9B57-305C-18DE33E4A03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E56D68E-B879-CB32-A1D5-89166038B259}"/>
              </a:ext>
            </a:extLst>
          </p:cNvPr>
          <p:cNvSpPr/>
          <p:nvPr/>
        </p:nvSpPr>
        <p:spPr>
          <a:xfrm>
            <a:off x="13486294" y="415371"/>
            <a:ext cx="3773006" cy="1829908"/>
          </a:xfrm>
          <a:custGeom>
            <a:avLst/>
            <a:gdLst/>
            <a:ahLst/>
            <a:cxnLst/>
            <a:rect l="l" t="t" r="r" b="b"/>
            <a:pathLst>
              <a:path w="3773006" h="1829908">
                <a:moveTo>
                  <a:pt x="0" y="0"/>
                </a:moveTo>
                <a:lnTo>
                  <a:pt x="3773006" y="0"/>
                </a:lnTo>
                <a:lnTo>
                  <a:pt x="3773006" y="1829908"/>
                </a:lnTo>
                <a:lnTo>
                  <a:pt x="0" y="1829908"/>
                </a:lnTo>
                <a:lnTo>
                  <a:pt x="0" y="0"/>
                </a:lnTo>
                <a:close/>
              </a:path>
            </a:pathLst>
          </a:custGeom>
          <a:blipFill>
            <a:blip r:embed="rId3"/>
            <a:stretch>
              <a:fillRect/>
            </a:stretch>
          </a:blipFill>
        </p:spPr>
        <p:txBody>
          <a:bodyPr/>
          <a:lstStyle/>
          <a:p>
            <a:endParaRPr lang="en-150"/>
          </a:p>
        </p:txBody>
      </p:sp>
      <p:sp>
        <p:nvSpPr>
          <p:cNvPr id="3" name="TextBox 3">
            <a:extLst>
              <a:ext uri="{FF2B5EF4-FFF2-40B4-BE49-F238E27FC236}">
                <a16:creationId xmlns:a16="http://schemas.microsoft.com/office/drawing/2014/main" id="{81D8AC26-C4B0-99D7-0E40-182BC830EAAC}"/>
              </a:ext>
            </a:extLst>
          </p:cNvPr>
          <p:cNvSpPr txBox="1"/>
          <p:nvPr/>
        </p:nvSpPr>
        <p:spPr>
          <a:xfrm>
            <a:off x="9139238" y="962025"/>
            <a:ext cx="9525" cy="669925"/>
          </a:xfrm>
          <a:prstGeom prst="rect">
            <a:avLst/>
          </a:prstGeom>
        </p:spPr>
        <p:txBody>
          <a:bodyPr lIns="0" tIns="0" rIns="0" bIns="0" rtlCol="0" anchor="t">
            <a:spAutoFit/>
          </a:bodyPr>
          <a:lstStyle/>
          <a:p>
            <a:pPr algn="ctr">
              <a:lnSpc>
                <a:spcPts val="5599"/>
              </a:lnSpc>
            </a:pPr>
            <a:endParaRPr/>
          </a:p>
        </p:txBody>
      </p:sp>
      <p:sp>
        <p:nvSpPr>
          <p:cNvPr id="4" name="TextBox 4">
            <a:extLst>
              <a:ext uri="{FF2B5EF4-FFF2-40B4-BE49-F238E27FC236}">
                <a16:creationId xmlns:a16="http://schemas.microsoft.com/office/drawing/2014/main" id="{2A62BEA4-1AE3-DB39-0AEA-FCB1D2318C8B}"/>
              </a:ext>
            </a:extLst>
          </p:cNvPr>
          <p:cNvSpPr txBox="1"/>
          <p:nvPr/>
        </p:nvSpPr>
        <p:spPr>
          <a:xfrm>
            <a:off x="823827" y="413497"/>
            <a:ext cx="12306300" cy="3282117"/>
          </a:xfrm>
          <a:prstGeom prst="rect">
            <a:avLst/>
          </a:prstGeom>
        </p:spPr>
        <p:txBody>
          <a:bodyPr wrap="square" lIns="0" tIns="0" rIns="0" bIns="0" rtlCol="0" anchor="t">
            <a:spAutoFit/>
          </a:bodyPr>
          <a:lstStyle/>
          <a:p>
            <a:pPr marL="449263" indent="-449263">
              <a:lnSpc>
                <a:spcPct val="150000"/>
              </a:lnSpc>
              <a:spcBef>
                <a:spcPts val="1800"/>
              </a:spcBef>
              <a:spcAft>
                <a:spcPts val="400"/>
              </a:spcAft>
            </a:pPr>
            <a:r>
              <a:rPr lang="uk-UA" sz="3200" b="1" dirty="0">
                <a:solidFill>
                  <a:srgbClr val="184174"/>
                </a:solidFill>
                <a:latin typeface="Montserrat Bold"/>
              </a:rPr>
              <a:t>20</a:t>
            </a:r>
            <a:r>
              <a:rPr lang="en-US" sz="3200" b="1" dirty="0">
                <a:solidFill>
                  <a:srgbClr val="184174"/>
                </a:solidFill>
                <a:latin typeface="Montserrat Bold"/>
              </a:rPr>
              <a:t>. </a:t>
            </a:r>
            <a:r>
              <a:rPr lang="en-US" sz="3200" b="1" dirty="0" err="1">
                <a:solidFill>
                  <a:srgbClr val="184174"/>
                </a:solidFill>
                <a:latin typeface="Montserrat Bold"/>
              </a:rPr>
              <a:t>Удосконалення</a:t>
            </a:r>
            <a:r>
              <a:rPr lang="en-US" sz="3200" b="1" dirty="0">
                <a:solidFill>
                  <a:srgbClr val="184174"/>
                </a:solidFill>
                <a:latin typeface="Montserrat Bold"/>
              </a:rPr>
              <a:t> </a:t>
            </a:r>
            <a:r>
              <a:rPr lang="en-US" sz="3200" b="1" dirty="0" err="1">
                <a:solidFill>
                  <a:srgbClr val="184174"/>
                </a:solidFill>
                <a:latin typeface="Montserrat Bold"/>
              </a:rPr>
              <a:t>правових</a:t>
            </a:r>
            <a:r>
              <a:rPr lang="en-US" sz="3200" b="1" dirty="0">
                <a:solidFill>
                  <a:srgbClr val="184174"/>
                </a:solidFill>
                <a:latin typeface="Montserrat Bold"/>
              </a:rPr>
              <a:t> </a:t>
            </a:r>
            <a:r>
              <a:rPr lang="en-US" sz="3200" b="1" dirty="0" err="1">
                <a:solidFill>
                  <a:srgbClr val="184174"/>
                </a:solidFill>
                <a:latin typeface="Montserrat Bold"/>
              </a:rPr>
              <a:t>норм</a:t>
            </a:r>
            <a:r>
              <a:rPr lang="en-US" sz="3200" b="1" dirty="0">
                <a:solidFill>
                  <a:srgbClr val="184174"/>
                </a:solidFill>
                <a:latin typeface="Montserrat Bold"/>
              </a:rPr>
              <a:t> </a:t>
            </a:r>
            <a:r>
              <a:rPr lang="en-US" sz="3200" b="1" dirty="0" err="1">
                <a:solidFill>
                  <a:srgbClr val="184174"/>
                </a:solidFill>
                <a:latin typeface="Montserrat Bold"/>
              </a:rPr>
              <a:t>щодо</a:t>
            </a:r>
            <a:r>
              <a:rPr lang="en-US" sz="3200" b="1" dirty="0">
                <a:solidFill>
                  <a:srgbClr val="184174"/>
                </a:solidFill>
                <a:latin typeface="Montserrat Bold"/>
              </a:rPr>
              <a:t> </a:t>
            </a:r>
            <a:r>
              <a:rPr lang="en-US" sz="3200" b="1" dirty="0" err="1">
                <a:solidFill>
                  <a:srgbClr val="184174"/>
                </a:solidFill>
                <a:latin typeface="Montserrat Bold"/>
              </a:rPr>
              <a:t>доведення</a:t>
            </a:r>
            <a:r>
              <a:rPr lang="en-US" sz="3200" b="1" dirty="0">
                <a:solidFill>
                  <a:srgbClr val="184174"/>
                </a:solidFill>
                <a:latin typeface="Montserrat Bold"/>
              </a:rPr>
              <a:t> </a:t>
            </a:r>
            <a:r>
              <a:rPr lang="en-US" sz="3200" b="1" dirty="0" err="1">
                <a:solidFill>
                  <a:srgbClr val="184174"/>
                </a:solidFill>
                <a:latin typeface="Montserrat Bold"/>
              </a:rPr>
              <a:t>неспівмірності</a:t>
            </a:r>
            <a:r>
              <a:rPr lang="en-US" sz="3200" b="1" dirty="0">
                <a:solidFill>
                  <a:srgbClr val="184174"/>
                </a:solidFill>
                <a:latin typeface="Montserrat Bold"/>
              </a:rPr>
              <a:t> </a:t>
            </a:r>
            <a:r>
              <a:rPr lang="en-US" sz="3200" b="1" dirty="0" err="1">
                <a:solidFill>
                  <a:srgbClr val="184174"/>
                </a:solidFill>
                <a:latin typeface="Montserrat Bold"/>
              </a:rPr>
              <a:t>витрат</a:t>
            </a:r>
            <a:endParaRPr lang="en-150" sz="3200" b="1" dirty="0">
              <a:solidFill>
                <a:srgbClr val="184174"/>
              </a:solidFill>
              <a:latin typeface="Montserrat Bold"/>
            </a:endParaRPr>
          </a:p>
          <a:p>
            <a:pPr marL="449263" indent="-449263">
              <a:lnSpc>
                <a:spcPct val="150000"/>
              </a:lnSpc>
              <a:spcBef>
                <a:spcPts val="1800"/>
              </a:spcBef>
              <a:spcAft>
                <a:spcPts val="400"/>
              </a:spcAft>
            </a:pPr>
            <a:endParaRPr lang="en-150" sz="3200" b="1" dirty="0">
              <a:solidFill>
                <a:srgbClr val="184174"/>
              </a:solidFill>
              <a:latin typeface="Montserrat Bold"/>
            </a:endParaRPr>
          </a:p>
          <a:p>
            <a:pPr marL="449263" lvl="0" indent="-449263">
              <a:lnSpc>
                <a:spcPct val="150000"/>
              </a:lnSpc>
              <a:spcBef>
                <a:spcPts val="1800"/>
              </a:spcBef>
              <a:spcAft>
                <a:spcPts val="400"/>
              </a:spcAft>
            </a:pPr>
            <a:endParaRPr lang="en-US" sz="2400" dirty="0">
              <a:solidFill>
                <a:schemeClr val="tx2"/>
              </a:solidFill>
              <a:latin typeface="Garamond" panose="02020404030301010803" pitchFamily="18" charset="0"/>
              <a:sym typeface="Montserrat Bold"/>
            </a:endParaRPr>
          </a:p>
        </p:txBody>
      </p:sp>
      <p:sp>
        <p:nvSpPr>
          <p:cNvPr id="5" name="TextBox 5">
            <a:extLst>
              <a:ext uri="{FF2B5EF4-FFF2-40B4-BE49-F238E27FC236}">
                <a16:creationId xmlns:a16="http://schemas.microsoft.com/office/drawing/2014/main" id="{71B0366F-0D70-C24C-77D0-D5A7DB10C516}"/>
              </a:ext>
            </a:extLst>
          </p:cNvPr>
          <p:cNvSpPr txBox="1"/>
          <p:nvPr/>
        </p:nvSpPr>
        <p:spPr>
          <a:xfrm>
            <a:off x="805883" y="3390900"/>
            <a:ext cx="8063882" cy="5280485"/>
          </a:xfrm>
          <a:prstGeom prst="rect">
            <a:avLst/>
          </a:prstGeom>
        </p:spPr>
        <p:txBody>
          <a:bodyPr wrap="square" lIns="0" tIns="0" rIns="0" bIns="0" rtlCol="0" anchor="t">
            <a:spAutoFit/>
          </a:bodyPr>
          <a:lstStyle/>
          <a:p>
            <a:pPr algn="just">
              <a:lnSpc>
                <a:spcPct val="115000"/>
              </a:lnSpc>
              <a:spcAft>
                <a:spcPts val="800"/>
              </a:spcAft>
            </a:pPr>
            <a:r>
              <a:rPr lang="uk-UA" sz="2400" i="1" dirty="0">
                <a:solidFill>
                  <a:schemeClr val="tx2"/>
                </a:solidFill>
                <a:latin typeface="Garamond" panose="02020404030301010803" pitchFamily="18" charset="0"/>
              </a:rPr>
              <a:t>Частиною шостою ст. 126 ГПК</a:t>
            </a:r>
            <a:r>
              <a:rPr lang="uk-UA" sz="2400" dirty="0">
                <a:solidFill>
                  <a:schemeClr val="tx2"/>
                </a:solidFill>
                <a:latin typeface="Garamond" panose="02020404030301010803" pitchFamily="18" charset="0"/>
              </a:rPr>
              <a:t> передбачено, що обов’язок доведення неспівмірності витрат покладається на сторону, яка заявляє клопотання про зменшення витрат на оплату правничої допомоги адвоката, які підлягають розподілу між сторонами. Водночас, з огляду на пропозицію у випадках передбачених законом покладення витрат на правову допомогу  також здійснювати на третіх осіб, є доцільним передбачити відповідні зміни у вказаній нормі закону.</a:t>
            </a:r>
            <a:endParaRPr lang="en-150" sz="2400" dirty="0">
              <a:solidFill>
                <a:schemeClr val="tx2"/>
              </a:solidFill>
              <a:latin typeface="Garamond" panose="02020404030301010803" pitchFamily="18" charset="0"/>
            </a:endParaRPr>
          </a:p>
          <a:p>
            <a:pPr marR="30480" algn="just">
              <a:lnSpc>
                <a:spcPct val="115000"/>
              </a:lnSpc>
              <a:spcAft>
                <a:spcPts val="800"/>
              </a:spcAft>
            </a:pPr>
            <a:endParaRPr lang="en-150" sz="2400" dirty="0">
              <a:solidFill>
                <a:schemeClr val="tx2"/>
              </a:solidFill>
              <a:latin typeface="Garamond" panose="02020404030301010803" pitchFamily="18" charset="0"/>
            </a:endParaRPr>
          </a:p>
          <a:p>
            <a:pPr marL="237489" lvl="1" algn="l">
              <a:lnSpc>
                <a:spcPts val="3079"/>
              </a:lnSpc>
            </a:pPr>
            <a:endParaRPr lang="en-US" sz="2199" dirty="0">
              <a:solidFill>
                <a:srgbClr val="000000"/>
              </a:solidFill>
              <a:latin typeface="Montserrat"/>
              <a:ea typeface="Montserrat"/>
              <a:cs typeface="Montserrat"/>
              <a:sym typeface="Montserrat"/>
            </a:endParaRPr>
          </a:p>
          <a:p>
            <a:pPr algn="ctr">
              <a:lnSpc>
                <a:spcPts val="3499"/>
              </a:lnSpc>
              <a:spcBef>
                <a:spcPct val="0"/>
              </a:spcBef>
            </a:pPr>
            <a:endParaRPr lang="en-US" sz="2199" dirty="0">
              <a:solidFill>
                <a:srgbClr val="000000"/>
              </a:solidFill>
              <a:latin typeface="Montserrat"/>
              <a:ea typeface="Montserrat"/>
              <a:cs typeface="Montserrat"/>
              <a:sym typeface="Montserrat"/>
            </a:endParaRPr>
          </a:p>
          <a:p>
            <a:pPr algn="l">
              <a:lnSpc>
                <a:spcPts val="3499"/>
              </a:lnSpc>
              <a:spcBef>
                <a:spcPct val="0"/>
              </a:spcBef>
            </a:pPr>
            <a:endParaRPr lang="en-US" sz="2199" dirty="0">
              <a:solidFill>
                <a:srgbClr val="000000"/>
              </a:solidFill>
              <a:latin typeface="Montserrat"/>
              <a:ea typeface="Montserrat"/>
              <a:cs typeface="Montserrat"/>
              <a:sym typeface="Montserrat"/>
            </a:endParaRPr>
          </a:p>
        </p:txBody>
      </p:sp>
      <p:sp>
        <p:nvSpPr>
          <p:cNvPr id="6" name="TextBox 5">
            <a:extLst>
              <a:ext uri="{FF2B5EF4-FFF2-40B4-BE49-F238E27FC236}">
                <a16:creationId xmlns:a16="http://schemas.microsoft.com/office/drawing/2014/main" id="{75721E91-0D10-06AD-5C3F-AC0AC3E06AB4}"/>
              </a:ext>
            </a:extLst>
          </p:cNvPr>
          <p:cNvSpPr txBox="1"/>
          <p:nvPr/>
        </p:nvSpPr>
        <p:spPr>
          <a:xfrm>
            <a:off x="9589120" y="3390900"/>
            <a:ext cx="7867558" cy="6026265"/>
          </a:xfrm>
          <a:prstGeom prst="rect">
            <a:avLst/>
          </a:prstGeom>
          <a:noFill/>
        </p:spPr>
        <p:txBody>
          <a:bodyPr wrap="square">
            <a:spAutoFit/>
          </a:bodyPr>
          <a:lstStyle>
            <a:defPPr>
              <a:defRPr lang="en-US"/>
            </a:defPPr>
            <a:lvl1pPr>
              <a:defRPr kern="100">
                <a:effectLst/>
                <a:latin typeface="Arial" panose="020B0604020202020204" pitchFamily="34" charset="0"/>
                <a:ea typeface="Aptos" panose="020B0004020202020204" pitchFamily="34" charset="0"/>
                <a:cs typeface="Vrinda" panose="020B0502040204020203" pitchFamily="34" charset="0"/>
              </a:defRPr>
            </a:lvl1pPr>
          </a:lstStyle>
          <a:p>
            <a:pPr algn="just">
              <a:lnSpc>
                <a:spcPct val="115000"/>
              </a:lnSpc>
              <a:spcAft>
                <a:spcPts val="800"/>
              </a:spcAft>
            </a:pPr>
            <a:r>
              <a:rPr lang="uk-UA" sz="2400" b="1" kern="1200" dirty="0">
                <a:solidFill>
                  <a:schemeClr val="tx2"/>
                </a:solidFill>
                <a:latin typeface="Garamond" panose="02020404030301010803" pitchFamily="18" charset="0"/>
                <a:ea typeface="+mn-ea"/>
                <a:cs typeface="+mn-cs"/>
              </a:rPr>
              <a:t>Передбачити, що обов’язок доведення неспівмірності витрат покладається на сторону, яка заявляє клопотання про зменшення витрат на оплату правничої допомоги адвоката, які підлягають розподілу між сторонами, а у випадках передбачених законом, між сторонами та третьою особою.</a:t>
            </a:r>
            <a:endParaRPr lang="en-150" sz="2400" b="1" kern="1200" dirty="0">
              <a:solidFill>
                <a:schemeClr val="tx2"/>
              </a:solidFill>
              <a:latin typeface="Garamond" panose="02020404030301010803" pitchFamily="18" charset="0"/>
              <a:ea typeface="+mn-ea"/>
              <a:cs typeface="+mn-cs"/>
            </a:endParaRPr>
          </a:p>
          <a:p>
            <a:pPr algn="just">
              <a:lnSpc>
                <a:spcPct val="115000"/>
              </a:lnSpc>
              <a:spcAft>
                <a:spcPts val="800"/>
              </a:spcAft>
            </a:pPr>
            <a:endParaRPr lang="en-150" sz="2400" b="1" kern="1200" dirty="0">
              <a:solidFill>
                <a:schemeClr val="tx2"/>
              </a:solidFill>
              <a:latin typeface="Garamond" panose="02020404030301010803" pitchFamily="18" charset="0"/>
              <a:ea typeface="+mn-ea"/>
              <a:cs typeface="+mn-cs"/>
            </a:endParaRPr>
          </a:p>
          <a:p>
            <a:pPr lvl="0" algn="just">
              <a:lnSpc>
                <a:spcPct val="115000"/>
              </a:lnSpc>
              <a:spcAft>
                <a:spcPts val="800"/>
              </a:spcAft>
            </a:pPr>
            <a:endParaRPr lang="en-150" sz="2400" b="1" kern="1200" dirty="0">
              <a:solidFill>
                <a:schemeClr val="tx2"/>
              </a:solidFill>
              <a:latin typeface="Garamond" panose="02020404030301010803" pitchFamily="18" charset="0"/>
              <a:ea typeface="+mn-ea"/>
              <a:cs typeface="+mn-cs"/>
            </a:endParaRPr>
          </a:p>
          <a:p>
            <a:pPr marR="30480" algn="just">
              <a:lnSpc>
                <a:spcPct val="115000"/>
              </a:lnSpc>
              <a:spcAft>
                <a:spcPts val="800"/>
              </a:spcAft>
              <a:tabLst>
                <a:tab pos="270510" algn="l"/>
              </a:tabLst>
            </a:pPr>
            <a:r>
              <a:rPr lang="uk-UA" sz="2400" b="1" kern="1200" dirty="0">
                <a:solidFill>
                  <a:schemeClr val="tx2"/>
                </a:solidFill>
                <a:latin typeface="Garamond" panose="02020404030301010803" pitchFamily="18" charset="0"/>
                <a:ea typeface="+mn-ea"/>
                <a:cs typeface="+mn-cs"/>
              </a:rPr>
              <a:t> </a:t>
            </a:r>
            <a:endParaRPr lang="en-150" sz="2400" b="1" kern="1200" dirty="0">
              <a:solidFill>
                <a:schemeClr val="tx2"/>
              </a:solidFill>
              <a:latin typeface="Garamond" panose="02020404030301010803" pitchFamily="18" charset="0"/>
              <a:ea typeface="+mn-ea"/>
              <a:cs typeface="+mn-cs"/>
            </a:endParaRPr>
          </a:p>
          <a:p>
            <a:pPr marR="30480" algn="just">
              <a:lnSpc>
                <a:spcPct val="115000"/>
              </a:lnSpc>
              <a:spcAft>
                <a:spcPts val="800"/>
              </a:spcAft>
              <a:tabLst>
                <a:tab pos="270510" algn="l"/>
              </a:tabLst>
            </a:pPr>
            <a:endParaRPr lang="en-150" sz="2400" b="1" kern="1200" dirty="0">
              <a:solidFill>
                <a:schemeClr val="tx2"/>
              </a:solidFill>
              <a:latin typeface="Garamond" panose="02020404030301010803" pitchFamily="18" charset="0"/>
              <a:ea typeface="+mn-ea"/>
              <a:cs typeface="+mn-cs"/>
            </a:endParaRPr>
          </a:p>
          <a:p>
            <a:pPr marR="30480" algn="just">
              <a:lnSpc>
                <a:spcPct val="115000"/>
              </a:lnSpc>
              <a:spcAft>
                <a:spcPts val="800"/>
              </a:spcAft>
            </a:pPr>
            <a:r>
              <a:rPr lang="uk-UA" sz="2400" b="1" kern="1200" dirty="0">
                <a:solidFill>
                  <a:schemeClr val="tx2"/>
                </a:solidFill>
                <a:latin typeface="Garamond" panose="02020404030301010803" pitchFamily="18" charset="0"/>
                <a:ea typeface="+mn-ea"/>
                <a:cs typeface="+mn-cs"/>
              </a:rPr>
              <a:t> </a:t>
            </a:r>
            <a:endParaRPr lang="en-150" sz="2400" b="1" kern="1200" dirty="0">
              <a:solidFill>
                <a:schemeClr val="tx2"/>
              </a:solidFill>
              <a:latin typeface="Garamond" panose="02020404030301010803" pitchFamily="18" charset="0"/>
              <a:ea typeface="+mn-ea"/>
              <a:cs typeface="+mn-cs"/>
            </a:endParaRPr>
          </a:p>
          <a:p>
            <a:endParaRPr lang="en-US" sz="2400" kern="1200" dirty="0">
              <a:solidFill>
                <a:schemeClr val="tx2"/>
              </a:solidFill>
              <a:latin typeface="Garamond" panose="02020404030301010803" pitchFamily="18" charset="0"/>
              <a:cs typeface="+mn-cs"/>
              <a:sym typeface="Montserrat"/>
            </a:endParaRPr>
          </a:p>
          <a:p>
            <a:endParaRPr lang="en-US" dirty="0">
              <a:sym typeface="Montserrat"/>
            </a:endParaRPr>
          </a:p>
        </p:txBody>
      </p:sp>
      <p:sp>
        <p:nvSpPr>
          <p:cNvPr id="8" name="TextBox 7">
            <a:extLst>
              <a:ext uri="{FF2B5EF4-FFF2-40B4-BE49-F238E27FC236}">
                <a16:creationId xmlns:a16="http://schemas.microsoft.com/office/drawing/2014/main" id="{336F5EB3-0045-FB78-8092-07B9FACF003A}"/>
              </a:ext>
            </a:extLst>
          </p:cNvPr>
          <p:cNvSpPr txBox="1"/>
          <p:nvPr/>
        </p:nvSpPr>
        <p:spPr>
          <a:xfrm>
            <a:off x="9525000" y="4960648"/>
            <a:ext cx="9144000" cy="369332"/>
          </a:xfrm>
          <a:prstGeom prst="rect">
            <a:avLst/>
          </a:prstGeom>
          <a:noFill/>
        </p:spPr>
        <p:txBody>
          <a:bodyPr wrap="square">
            <a:spAutoFit/>
          </a:bodyPr>
          <a:lstStyle/>
          <a:p>
            <a:r>
              <a:rPr lang="uk-UA" sz="1800" kern="100" dirty="0">
                <a:effectLst/>
                <a:latin typeface="Arial" panose="020B0604020202020204" pitchFamily="34" charset="0"/>
                <a:ea typeface="Aptos" panose="020B0004020202020204" pitchFamily="34" charset="0"/>
                <a:cs typeface="Vrinda" panose="020B0502040204020203" pitchFamily="34" charset="0"/>
              </a:rPr>
              <a:t> </a:t>
            </a:r>
            <a:endParaRPr lang="en-150" dirty="0"/>
          </a:p>
        </p:txBody>
      </p:sp>
    </p:spTree>
    <p:extLst>
      <p:ext uri="{BB962C8B-B14F-4D97-AF65-F5344CB8AC3E}">
        <p14:creationId xmlns:p14="http://schemas.microsoft.com/office/powerpoint/2010/main" val="449408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7EB20-7145-0E04-B4EA-FF66DD7DABD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5EBF295-61A9-AB54-392B-6D7C2165B2F4}"/>
              </a:ext>
            </a:extLst>
          </p:cNvPr>
          <p:cNvSpPr/>
          <p:nvPr/>
        </p:nvSpPr>
        <p:spPr>
          <a:xfrm>
            <a:off x="13486294" y="415371"/>
            <a:ext cx="3773006" cy="1829908"/>
          </a:xfrm>
          <a:custGeom>
            <a:avLst/>
            <a:gdLst/>
            <a:ahLst/>
            <a:cxnLst/>
            <a:rect l="l" t="t" r="r" b="b"/>
            <a:pathLst>
              <a:path w="3773006" h="1829908">
                <a:moveTo>
                  <a:pt x="0" y="0"/>
                </a:moveTo>
                <a:lnTo>
                  <a:pt x="3773006" y="0"/>
                </a:lnTo>
                <a:lnTo>
                  <a:pt x="3773006" y="1829908"/>
                </a:lnTo>
                <a:lnTo>
                  <a:pt x="0" y="1829908"/>
                </a:lnTo>
                <a:lnTo>
                  <a:pt x="0" y="0"/>
                </a:lnTo>
                <a:close/>
              </a:path>
            </a:pathLst>
          </a:custGeom>
          <a:blipFill>
            <a:blip r:embed="rId3"/>
            <a:stretch>
              <a:fillRect/>
            </a:stretch>
          </a:blipFill>
        </p:spPr>
        <p:txBody>
          <a:bodyPr/>
          <a:lstStyle/>
          <a:p>
            <a:endParaRPr lang="en-150"/>
          </a:p>
        </p:txBody>
      </p:sp>
      <p:sp>
        <p:nvSpPr>
          <p:cNvPr id="3" name="TextBox 3">
            <a:extLst>
              <a:ext uri="{FF2B5EF4-FFF2-40B4-BE49-F238E27FC236}">
                <a16:creationId xmlns:a16="http://schemas.microsoft.com/office/drawing/2014/main" id="{679AF64A-A581-1E3A-827C-6C6DBAF4B9AA}"/>
              </a:ext>
            </a:extLst>
          </p:cNvPr>
          <p:cNvSpPr txBox="1"/>
          <p:nvPr/>
        </p:nvSpPr>
        <p:spPr>
          <a:xfrm>
            <a:off x="9139238" y="962025"/>
            <a:ext cx="9525" cy="669925"/>
          </a:xfrm>
          <a:prstGeom prst="rect">
            <a:avLst/>
          </a:prstGeom>
        </p:spPr>
        <p:txBody>
          <a:bodyPr lIns="0" tIns="0" rIns="0" bIns="0" rtlCol="0" anchor="t">
            <a:spAutoFit/>
          </a:bodyPr>
          <a:lstStyle/>
          <a:p>
            <a:pPr algn="ctr">
              <a:lnSpc>
                <a:spcPts val="5599"/>
              </a:lnSpc>
            </a:pPr>
            <a:endParaRPr/>
          </a:p>
        </p:txBody>
      </p:sp>
      <p:sp>
        <p:nvSpPr>
          <p:cNvPr id="4" name="TextBox 4">
            <a:extLst>
              <a:ext uri="{FF2B5EF4-FFF2-40B4-BE49-F238E27FC236}">
                <a16:creationId xmlns:a16="http://schemas.microsoft.com/office/drawing/2014/main" id="{7A6B133E-3C9C-C118-38CC-32959E675D33}"/>
              </a:ext>
            </a:extLst>
          </p:cNvPr>
          <p:cNvSpPr txBox="1"/>
          <p:nvPr/>
        </p:nvSpPr>
        <p:spPr>
          <a:xfrm>
            <a:off x="823827" y="413497"/>
            <a:ext cx="12306300" cy="3282117"/>
          </a:xfrm>
          <a:prstGeom prst="rect">
            <a:avLst/>
          </a:prstGeom>
        </p:spPr>
        <p:txBody>
          <a:bodyPr wrap="square" lIns="0" tIns="0" rIns="0" bIns="0" rtlCol="0" anchor="t">
            <a:spAutoFit/>
          </a:bodyPr>
          <a:lstStyle/>
          <a:p>
            <a:pPr marL="449263" indent="-449263">
              <a:lnSpc>
                <a:spcPct val="150000"/>
              </a:lnSpc>
              <a:spcBef>
                <a:spcPts val="1800"/>
              </a:spcBef>
              <a:spcAft>
                <a:spcPts val="400"/>
              </a:spcAft>
            </a:pPr>
            <a:r>
              <a:rPr lang="uk-UA" sz="3200" b="1" dirty="0">
                <a:solidFill>
                  <a:srgbClr val="184174"/>
                </a:solidFill>
                <a:latin typeface="Montserrat Bold"/>
              </a:rPr>
              <a:t>21</a:t>
            </a:r>
            <a:r>
              <a:rPr lang="en-US" sz="3200" b="1" dirty="0">
                <a:solidFill>
                  <a:srgbClr val="184174"/>
                </a:solidFill>
                <a:latin typeface="Montserrat Bold"/>
              </a:rPr>
              <a:t>. </a:t>
            </a:r>
            <a:r>
              <a:rPr lang="en-US" sz="3200" b="1" dirty="0" err="1">
                <a:solidFill>
                  <a:srgbClr val="184174"/>
                </a:solidFill>
                <a:latin typeface="Montserrat Bold"/>
              </a:rPr>
              <a:t>Удосконалення</a:t>
            </a:r>
            <a:r>
              <a:rPr lang="en-US" sz="3200" b="1" dirty="0">
                <a:solidFill>
                  <a:srgbClr val="184174"/>
                </a:solidFill>
                <a:latin typeface="Montserrat Bold"/>
              </a:rPr>
              <a:t> </a:t>
            </a:r>
            <a:r>
              <a:rPr lang="en-US" sz="3200" b="1" dirty="0" err="1">
                <a:solidFill>
                  <a:srgbClr val="184174"/>
                </a:solidFill>
                <a:latin typeface="Montserrat Bold"/>
              </a:rPr>
              <a:t>правових</a:t>
            </a:r>
            <a:r>
              <a:rPr lang="en-US" sz="3200" b="1" dirty="0">
                <a:solidFill>
                  <a:srgbClr val="184174"/>
                </a:solidFill>
                <a:latin typeface="Montserrat Bold"/>
              </a:rPr>
              <a:t> </a:t>
            </a:r>
            <a:r>
              <a:rPr lang="en-US" sz="3200" b="1" dirty="0" err="1">
                <a:solidFill>
                  <a:srgbClr val="184174"/>
                </a:solidFill>
                <a:latin typeface="Montserrat Bold"/>
              </a:rPr>
              <a:t>норм</a:t>
            </a:r>
            <a:r>
              <a:rPr lang="en-US" sz="3200" b="1" dirty="0">
                <a:solidFill>
                  <a:srgbClr val="184174"/>
                </a:solidFill>
                <a:latin typeface="Montserrat Bold"/>
              </a:rPr>
              <a:t> </a:t>
            </a:r>
            <a:r>
              <a:rPr lang="en-US" sz="3200" b="1" dirty="0" err="1">
                <a:solidFill>
                  <a:srgbClr val="184174"/>
                </a:solidFill>
                <a:latin typeface="Montserrat Bold"/>
              </a:rPr>
              <a:t>щодо</a:t>
            </a:r>
            <a:r>
              <a:rPr lang="en-US" sz="3200" b="1" dirty="0">
                <a:solidFill>
                  <a:srgbClr val="184174"/>
                </a:solidFill>
                <a:latin typeface="Montserrat Bold"/>
              </a:rPr>
              <a:t> </a:t>
            </a:r>
            <a:r>
              <a:rPr lang="en-US" sz="3200" b="1" dirty="0" err="1">
                <a:solidFill>
                  <a:srgbClr val="184174"/>
                </a:solidFill>
                <a:latin typeface="Montserrat Bold"/>
              </a:rPr>
              <a:t>доведення</a:t>
            </a:r>
            <a:r>
              <a:rPr lang="en-US" sz="3200" b="1" dirty="0">
                <a:solidFill>
                  <a:srgbClr val="184174"/>
                </a:solidFill>
                <a:latin typeface="Montserrat Bold"/>
              </a:rPr>
              <a:t> </a:t>
            </a:r>
            <a:r>
              <a:rPr lang="en-US" sz="3200" b="1" dirty="0" err="1">
                <a:solidFill>
                  <a:srgbClr val="184174"/>
                </a:solidFill>
                <a:latin typeface="Montserrat Bold"/>
              </a:rPr>
              <a:t>неспівмірності</a:t>
            </a:r>
            <a:r>
              <a:rPr lang="en-US" sz="3200" b="1" dirty="0">
                <a:solidFill>
                  <a:srgbClr val="184174"/>
                </a:solidFill>
                <a:latin typeface="Montserrat Bold"/>
              </a:rPr>
              <a:t> </a:t>
            </a:r>
            <a:r>
              <a:rPr lang="en-US" sz="3200" b="1" dirty="0" err="1">
                <a:solidFill>
                  <a:srgbClr val="184174"/>
                </a:solidFill>
                <a:latin typeface="Montserrat Bold"/>
              </a:rPr>
              <a:t>витрат</a:t>
            </a:r>
            <a:endParaRPr lang="en-150" sz="3200" b="1" dirty="0">
              <a:solidFill>
                <a:srgbClr val="184174"/>
              </a:solidFill>
              <a:latin typeface="Montserrat Bold"/>
            </a:endParaRPr>
          </a:p>
          <a:p>
            <a:pPr marL="449263" indent="-449263">
              <a:lnSpc>
                <a:spcPct val="150000"/>
              </a:lnSpc>
              <a:spcBef>
                <a:spcPts val="1800"/>
              </a:spcBef>
              <a:spcAft>
                <a:spcPts val="400"/>
              </a:spcAft>
            </a:pPr>
            <a:endParaRPr lang="en-150" sz="3200" b="1" dirty="0">
              <a:solidFill>
                <a:srgbClr val="184174"/>
              </a:solidFill>
              <a:latin typeface="Montserrat Bold"/>
            </a:endParaRPr>
          </a:p>
          <a:p>
            <a:pPr marL="449263" lvl="0" indent="-449263">
              <a:lnSpc>
                <a:spcPct val="150000"/>
              </a:lnSpc>
              <a:spcBef>
                <a:spcPts val="1800"/>
              </a:spcBef>
              <a:spcAft>
                <a:spcPts val="400"/>
              </a:spcAft>
            </a:pPr>
            <a:endParaRPr lang="en-US" sz="2400" dirty="0">
              <a:solidFill>
                <a:schemeClr val="tx2"/>
              </a:solidFill>
              <a:latin typeface="Garamond" panose="02020404030301010803" pitchFamily="18" charset="0"/>
              <a:sym typeface="Montserrat Bold"/>
            </a:endParaRPr>
          </a:p>
        </p:txBody>
      </p:sp>
      <p:sp>
        <p:nvSpPr>
          <p:cNvPr id="5" name="TextBox 5">
            <a:extLst>
              <a:ext uri="{FF2B5EF4-FFF2-40B4-BE49-F238E27FC236}">
                <a16:creationId xmlns:a16="http://schemas.microsoft.com/office/drawing/2014/main" id="{F8D6096C-EDF2-EE58-8389-C2E7856A956E}"/>
              </a:ext>
            </a:extLst>
          </p:cNvPr>
          <p:cNvSpPr txBox="1"/>
          <p:nvPr/>
        </p:nvSpPr>
        <p:spPr>
          <a:xfrm>
            <a:off x="805883" y="3390900"/>
            <a:ext cx="8063882" cy="8458790"/>
          </a:xfrm>
          <a:prstGeom prst="rect">
            <a:avLst/>
          </a:prstGeom>
        </p:spPr>
        <p:txBody>
          <a:bodyPr wrap="square" lIns="0" tIns="0" rIns="0" bIns="0" rtlCol="0" anchor="t">
            <a:spAutoFit/>
          </a:bodyPr>
          <a:lstStyle/>
          <a:p>
            <a:pPr lvl="0" algn="just">
              <a:lnSpc>
                <a:spcPct val="115000"/>
              </a:lnSpc>
              <a:spcAft>
                <a:spcPts val="800"/>
              </a:spcAft>
            </a:pPr>
            <a:r>
              <a:rPr lang="uk-UA" sz="2400" dirty="0">
                <a:solidFill>
                  <a:schemeClr val="tx2"/>
                </a:solidFill>
                <a:latin typeface="Garamond" panose="02020404030301010803" pitchFamily="18" charset="0"/>
              </a:rPr>
              <a:t>Відповідно до вимог</a:t>
            </a:r>
            <a:r>
              <a:rPr lang="uk-UA" sz="2400" i="1" dirty="0">
                <a:solidFill>
                  <a:schemeClr val="tx2"/>
                </a:solidFill>
                <a:latin typeface="Garamond" panose="02020404030301010803" pitchFamily="18" charset="0"/>
              </a:rPr>
              <a:t> ч. 8 ст. 129 ГПК</a:t>
            </a:r>
            <a:r>
              <a:rPr lang="uk-UA" sz="2400" dirty="0">
                <a:solidFill>
                  <a:schemeClr val="tx2"/>
                </a:solidFill>
                <a:latin typeface="Garamond" panose="02020404030301010803" pitchFamily="18" charset="0"/>
              </a:rPr>
              <a:t> розмір витрат, які сторона сплатила або має сплатити у зв’язку з розглядом справи, встановлюється судом на підставі поданих сторонами доказів (договорів, рахунків тощо). </a:t>
            </a:r>
            <a:endParaRPr lang="en-150" sz="2400" dirty="0">
              <a:solidFill>
                <a:schemeClr val="tx2"/>
              </a:solidFill>
              <a:latin typeface="Garamond" panose="02020404030301010803" pitchFamily="18" charset="0"/>
            </a:endParaRPr>
          </a:p>
          <a:p>
            <a:pPr algn="just">
              <a:lnSpc>
                <a:spcPct val="115000"/>
              </a:lnSpc>
              <a:spcAft>
                <a:spcPts val="800"/>
              </a:spcAft>
            </a:pPr>
            <a:r>
              <a:rPr lang="uk-UA" sz="2400" dirty="0">
                <a:solidFill>
                  <a:schemeClr val="tx2"/>
                </a:solidFill>
                <a:latin typeface="Garamond" panose="02020404030301010803" pitchFamily="18" charset="0"/>
              </a:rPr>
              <a:t>На практиці неможливо точно спрогнозувати коли будуть судові дебати, і готувати документи на відшкодування на кожне засідання дуже незручно, а тому, як правило, такі докази подаються після ухвалення рішення суду. Такі документи потрібно підготувати, надати на розгляд клієнту, отримати підпис клієнта і подати фізично в суд. </a:t>
            </a:r>
            <a:endParaRPr lang="en-150" sz="2400" dirty="0">
              <a:solidFill>
                <a:schemeClr val="tx2"/>
              </a:solidFill>
              <a:latin typeface="Garamond" panose="02020404030301010803" pitchFamily="18" charset="0"/>
            </a:endParaRPr>
          </a:p>
          <a:p>
            <a:pPr algn="just">
              <a:lnSpc>
                <a:spcPct val="115000"/>
              </a:lnSpc>
              <a:spcAft>
                <a:spcPts val="800"/>
              </a:spcAft>
            </a:pPr>
            <a:r>
              <a:rPr lang="uk-UA" sz="2400" dirty="0">
                <a:solidFill>
                  <a:schemeClr val="tx2"/>
                </a:solidFill>
                <a:latin typeface="Garamond" panose="02020404030301010803" pitchFamily="18" charset="0"/>
              </a:rPr>
              <a:t>Найважливіше те, що зверненням до суду з заявою про винесення додаткового рішення з наданням таких документів, що обґрунтовують витрати на правову допомогу після ухвалення судом рішення ми по суті породжуємо ще один судовий процес, щоб довести об’єктивність витрат на адвоката. </a:t>
            </a:r>
            <a:endParaRPr lang="en-150" sz="2400" dirty="0">
              <a:solidFill>
                <a:schemeClr val="tx2"/>
              </a:solidFill>
              <a:latin typeface="Garamond" panose="02020404030301010803" pitchFamily="18" charset="0"/>
            </a:endParaRPr>
          </a:p>
          <a:p>
            <a:pPr marR="30480" algn="just">
              <a:lnSpc>
                <a:spcPct val="115000"/>
              </a:lnSpc>
              <a:spcAft>
                <a:spcPts val="800"/>
              </a:spcAft>
            </a:pPr>
            <a:endParaRPr lang="en-150" sz="2400" dirty="0">
              <a:solidFill>
                <a:schemeClr val="tx2"/>
              </a:solidFill>
              <a:latin typeface="Garamond" panose="02020404030301010803" pitchFamily="18" charset="0"/>
            </a:endParaRPr>
          </a:p>
          <a:p>
            <a:pPr marL="237489" lvl="1" algn="l">
              <a:lnSpc>
                <a:spcPts val="3079"/>
              </a:lnSpc>
            </a:pPr>
            <a:endParaRPr lang="en-US" sz="2199" dirty="0">
              <a:solidFill>
                <a:srgbClr val="000000"/>
              </a:solidFill>
              <a:latin typeface="Montserrat"/>
              <a:ea typeface="Montserrat"/>
              <a:cs typeface="Montserrat"/>
              <a:sym typeface="Montserrat"/>
            </a:endParaRPr>
          </a:p>
          <a:p>
            <a:pPr algn="ctr">
              <a:lnSpc>
                <a:spcPts val="3499"/>
              </a:lnSpc>
              <a:spcBef>
                <a:spcPct val="0"/>
              </a:spcBef>
            </a:pPr>
            <a:endParaRPr lang="en-US" sz="2199" dirty="0">
              <a:solidFill>
                <a:srgbClr val="000000"/>
              </a:solidFill>
              <a:latin typeface="Montserrat"/>
              <a:ea typeface="Montserrat"/>
              <a:cs typeface="Montserrat"/>
              <a:sym typeface="Montserrat"/>
            </a:endParaRPr>
          </a:p>
          <a:p>
            <a:pPr algn="l">
              <a:lnSpc>
                <a:spcPts val="3499"/>
              </a:lnSpc>
              <a:spcBef>
                <a:spcPct val="0"/>
              </a:spcBef>
            </a:pPr>
            <a:endParaRPr lang="en-US" sz="2199" dirty="0">
              <a:solidFill>
                <a:srgbClr val="000000"/>
              </a:solidFill>
              <a:latin typeface="Montserrat"/>
              <a:ea typeface="Montserrat"/>
              <a:cs typeface="Montserrat"/>
              <a:sym typeface="Montserrat"/>
            </a:endParaRPr>
          </a:p>
        </p:txBody>
      </p:sp>
      <p:sp>
        <p:nvSpPr>
          <p:cNvPr id="6" name="TextBox 5">
            <a:extLst>
              <a:ext uri="{FF2B5EF4-FFF2-40B4-BE49-F238E27FC236}">
                <a16:creationId xmlns:a16="http://schemas.microsoft.com/office/drawing/2014/main" id="{2E95E059-5545-054E-2555-C81D18592C94}"/>
              </a:ext>
            </a:extLst>
          </p:cNvPr>
          <p:cNvSpPr txBox="1"/>
          <p:nvPr/>
        </p:nvSpPr>
        <p:spPr>
          <a:xfrm>
            <a:off x="9589120" y="3390900"/>
            <a:ext cx="7867558" cy="10376174"/>
          </a:xfrm>
          <a:prstGeom prst="rect">
            <a:avLst/>
          </a:prstGeom>
          <a:noFill/>
        </p:spPr>
        <p:txBody>
          <a:bodyPr wrap="square">
            <a:spAutoFit/>
          </a:bodyPr>
          <a:lstStyle>
            <a:defPPr>
              <a:defRPr lang="en-US"/>
            </a:defPPr>
            <a:lvl1pPr>
              <a:defRPr kern="100">
                <a:effectLst/>
                <a:latin typeface="Arial" panose="020B0604020202020204" pitchFamily="34" charset="0"/>
                <a:ea typeface="Aptos" panose="020B0004020202020204" pitchFamily="34" charset="0"/>
                <a:cs typeface="Vrinda" panose="020B0502040204020203" pitchFamily="34" charset="0"/>
              </a:defRPr>
            </a:lvl1pPr>
          </a:lstStyle>
          <a:p>
            <a:pPr marL="342900" lvl="0" indent="-342900" algn="just">
              <a:lnSpc>
                <a:spcPct val="115000"/>
              </a:lnSpc>
              <a:spcAft>
                <a:spcPts val="800"/>
              </a:spcAft>
              <a:buFont typeface="+mj-lt"/>
              <a:buAutoNum type="arabicParenR"/>
            </a:pPr>
            <a:r>
              <a:rPr lang="uk-UA" sz="2400" b="1" kern="1200" dirty="0">
                <a:solidFill>
                  <a:schemeClr val="tx2"/>
                </a:solidFill>
                <a:latin typeface="Garamond" panose="02020404030301010803" pitchFamily="18" charset="0"/>
                <a:ea typeface="+mn-ea"/>
                <a:cs typeface="+mn-cs"/>
              </a:rPr>
              <a:t>Передбачити, що витрати на професійну правничу допомогу адвоката підлягають розподілу між сторонами разом із іншими витратами, пов’язаними з розглядом справи за результатами остаточного розгляду спору. </a:t>
            </a:r>
            <a:endParaRPr lang="en-150" sz="2400" b="1" kern="1200" dirty="0">
              <a:solidFill>
                <a:schemeClr val="tx2"/>
              </a:solidFill>
              <a:latin typeface="Garamond" panose="02020404030301010803" pitchFamily="18" charset="0"/>
              <a:ea typeface="+mn-ea"/>
              <a:cs typeface="+mn-cs"/>
            </a:endParaRPr>
          </a:p>
          <a:p>
            <a:pPr marL="342900" lvl="0" indent="-342900" algn="just">
              <a:lnSpc>
                <a:spcPct val="115000"/>
              </a:lnSpc>
              <a:spcAft>
                <a:spcPts val="800"/>
              </a:spcAft>
              <a:buFont typeface="+mj-lt"/>
              <a:buAutoNum type="arabicParenR"/>
            </a:pPr>
            <a:r>
              <a:rPr lang="uk-UA" sz="2400" b="1" kern="1200" dirty="0">
                <a:solidFill>
                  <a:schemeClr val="tx2"/>
                </a:solidFill>
                <a:latin typeface="Garamond" panose="02020404030301010803" pitchFamily="18" charset="0"/>
                <a:ea typeface="+mn-ea"/>
                <a:cs typeface="+mn-cs"/>
              </a:rPr>
              <a:t>Встановити, що докази понесення витрат, пов’язаних з розглядом справи подаються до суду першої інстанції, який прийняв судове рішення у справі, протягом 30 днів з моменту набрання таким судовим рішенням законної сили. У випадку відкриття по справі апеляційного, касаційного провадження, розподіл судом витрат відкладається до завершення такого провадження. Понесені учасниками справи в суді апеляційної, касаційної інстанції витрати пов’язані з розглядом справи подаються до суду першої інстанції.</a:t>
            </a:r>
            <a:endParaRPr lang="en-150" sz="2400" b="1" kern="1200" dirty="0">
              <a:solidFill>
                <a:schemeClr val="tx2"/>
              </a:solidFill>
              <a:latin typeface="Garamond" panose="02020404030301010803" pitchFamily="18" charset="0"/>
              <a:ea typeface="+mn-ea"/>
              <a:cs typeface="+mn-cs"/>
            </a:endParaRPr>
          </a:p>
          <a:p>
            <a:pPr algn="just">
              <a:lnSpc>
                <a:spcPct val="115000"/>
              </a:lnSpc>
              <a:spcAft>
                <a:spcPts val="800"/>
              </a:spcAft>
            </a:pPr>
            <a:endParaRPr lang="en-150" sz="2400" b="1" kern="1200" dirty="0">
              <a:solidFill>
                <a:schemeClr val="tx2"/>
              </a:solidFill>
              <a:latin typeface="Garamond" panose="02020404030301010803" pitchFamily="18" charset="0"/>
              <a:ea typeface="+mn-ea"/>
              <a:cs typeface="+mn-cs"/>
            </a:endParaRPr>
          </a:p>
          <a:p>
            <a:pPr lvl="0" algn="just">
              <a:lnSpc>
                <a:spcPct val="115000"/>
              </a:lnSpc>
              <a:spcAft>
                <a:spcPts val="800"/>
              </a:spcAft>
            </a:pPr>
            <a:endParaRPr lang="en-150" sz="2400" b="1" kern="1200" dirty="0">
              <a:solidFill>
                <a:schemeClr val="tx2"/>
              </a:solidFill>
              <a:latin typeface="Garamond" panose="02020404030301010803" pitchFamily="18" charset="0"/>
              <a:ea typeface="+mn-ea"/>
              <a:cs typeface="+mn-cs"/>
            </a:endParaRPr>
          </a:p>
          <a:p>
            <a:pPr marR="30480" algn="just">
              <a:lnSpc>
                <a:spcPct val="115000"/>
              </a:lnSpc>
              <a:spcAft>
                <a:spcPts val="800"/>
              </a:spcAft>
              <a:tabLst>
                <a:tab pos="270510" algn="l"/>
              </a:tabLst>
            </a:pPr>
            <a:r>
              <a:rPr lang="uk-UA" sz="2400" b="1" kern="1200" dirty="0">
                <a:solidFill>
                  <a:schemeClr val="tx2"/>
                </a:solidFill>
                <a:latin typeface="Garamond" panose="02020404030301010803" pitchFamily="18" charset="0"/>
                <a:ea typeface="+mn-ea"/>
                <a:cs typeface="+mn-cs"/>
              </a:rPr>
              <a:t> </a:t>
            </a:r>
            <a:endParaRPr lang="en-150" sz="2400" b="1" kern="1200" dirty="0">
              <a:solidFill>
                <a:schemeClr val="tx2"/>
              </a:solidFill>
              <a:latin typeface="Garamond" panose="02020404030301010803" pitchFamily="18" charset="0"/>
              <a:ea typeface="+mn-ea"/>
              <a:cs typeface="+mn-cs"/>
            </a:endParaRPr>
          </a:p>
          <a:p>
            <a:pPr marR="30480" algn="just">
              <a:lnSpc>
                <a:spcPct val="115000"/>
              </a:lnSpc>
              <a:spcAft>
                <a:spcPts val="800"/>
              </a:spcAft>
              <a:tabLst>
                <a:tab pos="270510" algn="l"/>
              </a:tabLst>
            </a:pPr>
            <a:endParaRPr lang="en-150" sz="2400" b="1" kern="1200" dirty="0">
              <a:solidFill>
                <a:schemeClr val="tx2"/>
              </a:solidFill>
              <a:latin typeface="Garamond" panose="02020404030301010803" pitchFamily="18" charset="0"/>
              <a:ea typeface="+mn-ea"/>
              <a:cs typeface="+mn-cs"/>
            </a:endParaRPr>
          </a:p>
          <a:p>
            <a:pPr marR="30480" algn="just">
              <a:lnSpc>
                <a:spcPct val="115000"/>
              </a:lnSpc>
              <a:spcAft>
                <a:spcPts val="800"/>
              </a:spcAft>
            </a:pPr>
            <a:r>
              <a:rPr lang="uk-UA" sz="2400" b="1" kern="1200" dirty="0">
                <a:solidFill>
                  <a:schemeClr val="tx2"/>
                </a:solidFill>
                <a:latin typeface="Garamond" panose="02020404030301010803" pitchFamily="18" charset="0"/>
                <a:ea typeface="+mn-ea"/>
                <a:cs typeface="+mn-cs"/>
              </a:rPr>
              <a:t> </a:t>
            </a:r>
            <a:endParaRPr lang="en-150" sz="2400" b="1" kern="1200" dirty="0">
              <a:solidFill>
                <a:schemeClr val="tx2"/>
              </a:solidFill>
              <a:latin typeface="Garamond" panose="02020404030301010803" pitchFamily="18" charset="0"/>
              <a:ea typeface="+mn-ea"/>
              <a:cs typeface="+mn-cs"/>
            </a:endParaRPr>
          </a:p>
          <a:p>
            <a:endParaRPr lang="en-US" sz="2400" kern="1200" dirty="0">
              <a:solidFill>
                <a:schemeClr val="tx2"/>
              </a:solidFill>
              <a:latin typeface="Garamond" panose="02020404030301010803" pitchFamily="18" charset="0"/>
              <a:cs typeface="+mn-cs"/>
              <a:sym typeface="Montserrat"/>
            </a:endParaRPr>
          </a:p>
          <a:p>
            <a:endParaRPr lang="en-US" dirty="0">
              <a:sym typeface="Montserrat"/>
            </a:endParaRPr>
          </a:p>
        </p:txBody>
      </p:sp>
      <p:sp>
        <p:nvSpPr>
          <p:cNvPr id="8" name="TextBox 7">
            <a:extLst>
              <a:ext uri="{FF2B5EF4-FFF2-40B4-BE49-F238E27FC236}">
                <a16:creationId xmlns:a16="http://schemas.microsoft.com/office/drawing/2014/main" id="{3C5C81EA-CF4D-CA22-8A17-66717CA9D457}"/>
              </a:ext>
            </a:extLst>
          </p:cNvPr>
          <p:cNvSpPr txBox="1"/>
          <p:nvPr/>
        </p:nvSpPr>
        <p:spPr>
          <a:xfrm>
            <a:off x="9525000" y="4960648"/>
            <a:ext cx="9144000" cy="369332"/>
          </a:xfrm>
          <a:prstGeom prst="rect">
            <a:avLst/>
          </a:prstGeom>
          <a:noFill/>
        </p:spPr>
        <p:txBody>
          <a:bodyPr wrap="square">
            <a:spAutoFit/>
          </a:bodyPr>
          <a:lstStyle/>
          <a:p>
            <a:r>
              <a:rPr lang="uk-UA" sz="1800" kern="100" dirty="0">
                <a:effectLst/>
                <a:latin typeface="Arial" panose="020B0604020202020204" pitchFamily="34" charset="0"/>
                <a:ea typeface="Aptos" panose="020B0004020202020204" pitchFamily="34" charset="0"/>
                <a:cs typeface="Vrinda" panose="020B0502040204020203" pitchFamily="34" charset="0"/>
              </a:rPr>
              <a:t> </a:t>
            </a:r>
            <a:endParaRPr lang="en-150" dirty="0"/>
          </a:p>
        </p:txBody>
      </p:sp>
    </p:spTree>
    <p:extLst>
      <p:ext uri="{BB962C8B-B14F-4D97-AF65-F5344CB8AC3E}">
        <p14:creationId xmlns:p14="http://schemas.microsoft.com/office/powerpoint/2010/main" val="1608994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EA8C7-3A8C-48E4-9A22-E5EC9AAF5D7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0D678C9-6B5B-F363-5F3F-509A59701EC1}"/>
              </a:ext>
            </a:extLst>
          </p:cNvPr>
          <p:cNvSpPr/>
          <p:nvPr/>
        </p:nvSpPr>
        <p:spPr>
          <a:xfrm>
            <a:off x="13486294" y="415371"/>
            <a:ext cx="3773006" cy="1829908"/>
          </a:xfrm>
          <a:custGeom>
            <a:avLst/>
            <a:gdLst/>
            <a:ahLst/>
            <a:cxnLst/>
            <a:rect l="l" t="t" r="r" b="b"/>
            <a:pathLst>
              <a:path w="3773006" h="1829908">
                <a:moveTo>
                  <a:pt x="0" y="0"/>
                </a:moveTo>
                <a:lnTo>
                  <a:pt x="3773006" y="0"/>
                </a:lnTo>
                <a:lnTo>
                  <a:pt x="3773006" y="1829908"/>
                </a:lnTo>
                <a:lnTo>
                  <a:pt x="0" y="1829908"/>
                </a:lnTo>
                <a:lnTo>
                  <a:pt x="0" y="0"/>
                </a:lnTo>
                <a:close/>
              </a:path>
            </a:pathLst>
          </a:custGeom>
          <a:blipFill>
            <a:blip r:embed="rId3"/>
            <a:stretch>
              <a:fillRect/>
            </a:stretch>
          </a:blipFill>
        </p:spPr>
        <p:txBody>
          <a:bodyPr/>
          <a:lstStyle/>
          <a:p>
            <a:endParaRPr lang="en-150"/>
          </a:p>
        </p:txBody>
      </p:sp>
      <p:sp>
        <p:nvSpPr>
          <p:cNvPr id="3" name="TextBox 3">
            <a:extLst>
              <a:ext uri="{FF2B5EF4-FFF2-40B4-BE49-F238E27FC236}">
                <a16:creationId xmlns:a16="http://schemas.microsoft.com/office/drawing/2014/main" id="{D68C7B50-BC30-79F0-2812-CEB33709668A}"/>
              </a:ext>
            </a:extLst>
          </p:cNvPr>
          <p:cNvSpPr txBox="1"/>
          <p:nvPr/>
        </p:nvSpPr>
        <p:spPr>
          <a:xfrm>
            <a:off x="9139238" y="962025"/>
            <a:ext cx="9525" cy="669925"/>
          </a:xfrm>
          <a:prstGeom prst="rect">
            <a:avLst/>
          </a:prstGeom>
        </p:spPr>
        <p:txBody>
          <a:bodyPr lIns="0" tIns="0" rIns="0" bIns="0" rtlCol="0" anchor="t">
            <a:spAutoFit/>
          </a:bodyPr>
          <a:lstStyle/>
          <a:p>
            <a:pPr algn="ctr">
              <a:lnSpc>
                <a:spcPts val="5599"/>
              </a:lnSpc>
            </a:pPr>
            <a:endParaRPr/>
          </a:p>
        </p:txBody>
      </p:sp>
      <p:sp>
        <p:nvSpPr>
          <p:cNvPr id="4" name="TextBox 4">
            <a:extLst>
              <a:ext uri="{FF2B5EF4-FFF2-40B4-BE49-F238E27FC236}">
                <a16:creationId xmlns:a16="http://schemas.microsoft.com/office/drawing/2014/main" id="{9C537ED6-5106-AB91-CC13-E67B947D6DB3}"/>
              </a:ext>
            </a:extLst>
          </p:cNvPr>
          <p:cNvSpPr txBox="1"/>
          <p:nvPr/>
        </p:nvSpPr>
        <p:spPr>
          <a:xfrm>
            <a:off x="823827" y="413497"/>
            <a:ext cx="12306300" cy="3282117"/>
          </a:xfrm>
          <a:prstGeom prst="rect">
            <a:avLst/>
          </a:prstGeom>
        </p:spPr>
        <p:txBody>
          <a:bodyPr wrap="square" lIns="0" tIns="0" rIns="0" bIns="0" rtlCol="0" anchor="t">
            <a:spAutoFit/>
          </a:bodyPr>
          <a:lstStyle/>
          <a:p>
            <a:pPr marL="449263" indent="-449263">
              <a:lnSpc>
                <a:spcPct val="150000"/>
              </a:lnSpc>
              <a:spcBef>
                <a:spcPts val="1800"/>
              </a:spcBef>
              <a:spcAft>
                <a:spcPts val="400"/>
              </a:spcAft>
            </a:pPr>
            <a:r>
              <a:rPr lang="uk-UA" sz="3200" b="1" dirty="0">
                <a:solidFill>
                  <a:srgbClr val="184174"/>
                </a:solidFill>
                <a:latin typeface="Montserrat Bold"/>
              </a:rPr>
              <a:t>22</a:t>
            </a:r>
            <a:r>
              <a:rPr lang="en-US" sz="3200" b="1" dirty="0">
                <a:solidFill>
                  <a:srgbClr val="184174"/>
                </a:solidFill>
                <a:latin typeface="Montserrat Bold"/>
              </a:rPr>
              <a:t>. </a:t>
            </a:r>
            <a:r>
              <a:rPr lang="en-US" sz="3200" b="1" dirty="0" err="1">
                <a:solidFill>
                  <a:srgbClr val="184174"/>
                </a:solidFill>
                <a:latin typeface="Montserrat Bold"/>
              </a:rPr>
              <a:t>Уточнення</a:t>
            </a:r>
            <a:r>
              <a:rPr lang="en-US" sz="3200" b="1" dirty="0">
                <a:solidFill>
                  <a:srgbClr val="184174"/>
                </a:solidFill>
                <a:latin typeface="Montserrat Bold"/>
              </a:rPr>
              <a:t> </a:t>
            </a:r>
            <a:r>
              <a:rPr lang="en-US" sz="3200" b="1" dirty="0" err="1">
                <a:solidFill>
                  <a:srgbClr val="184174"/>
                </a:solidFill>
                <a:latin typeface="Montserrat Bold"/>
              </a:rPr>
              <a:t>відомостей</a:t>
            </a:r>
            <a:r>
              <a:rPr lang="en-US" sz="3200" b="1" dirty="0">
                <a:solidFill>
                  <a:srgbClr val="184174"/>
                </a:solidFill>
                <a:latin typeface="Montserrat Bold"/>
              </a:rPr>
              <a:t>, </a:t>
            </a:r>
            <a:r>
              <a:rPr lang="en-US" sz="3200" b="1" dirty="0" err="1">
                <a:solidFill>
                  <a:srgbClr val="184174"/>
                </a:solidFill>
                <a:latin typeface="Montserrat Bold"/>
              </a:rPr>
              <a:t>що</a:t>
            </a:r>
            <a:r>
              <a:rPr lang="en-US" sz="3200" b="1" dirty="0">
                <a:solidFill>
                  <a:srgbClr val="184174"/>
                </a:solidFill>
                <a:latin typeface="Montserrat Bold"/>
              </a:rPr>
              <a:t> </a:t>
            </a:r>
            <a:r>
              <a:rPr lang="en-US" sz="3200" b="1" dirty="0" err="1">
                <a:solidFill>
                  <a:srgbClr val="184174"/>
                </a:solidFill>
                <a:latin typeface="Montserrat Bold"/>
              </a:rPr>
              <a:t>зазначаються</a:t>
            </a:r>
            <a:r>
              <a:rPr lang="en-US" sz="3200" b="1" dirty="0">
                <a:solidFill>
                  <a:srgbClr val="184174"/>
                </a:solidFill>
                <a:latin typeface="Montserrat Bold"/>
              </a:rPr>
              <a:t> у </a:t>
            </a:r>
            <a:r>
              <a:rPr lang="en-US" sz="3200" b="1" dirty="0" err="1">
                <a:solidFill>
                  <a:srgbClr val="184174"/>
                </a:solidFill>
                <a:latin typeface="Montserrat Bold"/>
              </a:rPr>
              <a:t>судовому</a:t>
            </a:r>
            <a:r>
              <a:rPr lang="en-US" sz="3200" b="1" dirty="0">
                <a:solidFill>
                  <a:srgbClr val="184174"/>
                </a:solidFill>
                <a:latin typeface="Montserrat Bold"/>
              </a:rPr>
              <a:t> </a:t>
            </a:r>
            <a:r>
              <a:rPr lang="en-US" sz="3200" b="1" dirty="0" err="1">
                <a:solidFill>
                  <a:srgbClr val="184174"/>
                </a:solidFill>
                <a:latin typeface="Montserrat Bold"/>
              </a:rPr>
              <a:t>наказі</a:t>
            </a:r>
            <a:endParaRPr lang="en-150" sz="3200" b="1" dirty="0">
              <a:solidFill>
                <a:srgbClr val="184174"/>
              </a:solidFill>
              <a:latin typeface="Montserrat Bold"/>
            </a:endParaRPr>
          </a:p>
          <a:p>
            <a:pPr marL="449263" indent="-449263">
              <a:lnSpc>
                <a:spcPct val="150000"/>
              </a:lnSpc>
              <a:spcBef>
                <a:spcPts val="1800"/>
              </a:spcBef>
              <a:spcAft>
                <a:spcPts val="400"/>
              </a:spcAft>
            </a:pPr>
            <a:endParaRPr lang="en-150" sz="3200" b="1" dirty="0">
              <a:solidFill>
                <a:srgbClr val="184174"/>
              </a:solidFill>
              <a:latin typeface="Montserrat Bold"/>
            </a:endParaRPr>
          </a:p>
          <a:p>
            <a:pPr marL="449263" lvl="0" indent="-449263">
              <a:lnSpc>
                <a:spcPct val="150000"/>
              </a:lnSpc>
              <a:spcBef>
                <a:spcPts val="1800"/>
              </a:spcBef>
              <a:spcAft>
                <a:spcPts val="400"/>
              </a:spcAft>
            </a:pPr>
            <a:endParaRPr lang="en-US" sz="2400" dirty="0">
              <a:solidFill>
                <a:schemeClr val="tx2"/>
              </a:solidFill>
              <a:latin typeface="Garamond" panose="02020404030301010803" pitchFamily="18" charset="0"/>
              <a:sym typeface="Montserrat Bold"/>
            </a:endParaRPr>
          </a:p>
        </p:txBody>
      </p:sp>
      <p:sp>
        <p:nvSpPr>
          <p:cNvPr id="5" name="TextBox 5">
            <a:extLst>
              <a:ext uri="{FF2B5EF4-FFF2-40B4-BE49-F238E27FC236}">
                <a16:creationId xmlns:a16="http://schemas.microsoft.com/office/drawing/2014/main" id="{09DBE7DF-C844-76A8-5D85-3F409B251F17}"/>
              </a:ext>
            </a:extLst>
          </p:cNvPr>
          <p:cNvSpPr txBox="1"/>
          <p:nvPr/>
        </p:nvSpPr>
        <p:spPr>
          <a:xfrm>
            <a:off x="1075356" y="3390900"/>
            <a:ext cx="8063882" cy="8136651"/>
          </a:xfrm>
          <a:prstGeom prst="rect">
            <a:avLst/>
          </a:prstGeom>
        </p:spPr>
        <p:txBody>
          <a:bodyPr wrap="square" lIns="0" tIns="0" rIns="0" bIns="0" rtlCol="0" anchor="t">
            <a:spAutoFit/>
          </a:bodyPr>
          <a:lstStyle/>
          <a:p>
            <a:pPr algn="just">
              <a:lnSpc>
                <a:spcPct val="115000"/>
              </a:lnSpc>
              <a:spcAft>
                <a:spcPts val="800"/>
              </a:spcAft>
            </a:pPr>
            <a:r>
              <a:rPr lang="uk-UA" sz="2400" dirty="0">
                <a:solidFill>
                  <a:schemeClr val="tx2"/>
                </a:solidFill>
                <a:latin typeface="Garamond" panose="02020404030301010803" pitchFamily="18" charset="0"/>
              </a:rPr>
              <a:t>У судовому наказі зазначаються, зокрема, сума судових витрат, що сплачена заявником і підлягає стягненню на його користь з боржника (п. 6 ч. 1 ст. 155 ГПК, п. 6 ч. 1 ст. 168 ЦПК).</a:t>
            </a:r>
            <a:endParaRPr lang="en-150" sz="2400" dirty="0">
              <a:solidFill>
                <a:schemeClr val="tx2"/>
              </a:solidFill>
              <a:latin typeface="Garamond" panose="02020404030301010803" pitchFamily="18" charset="0"/>
            </a:endParaRPr>
          </a:p>
          <a:p>
            <a:pPr algn="just">
              <a:lnSpc>
                <a:spcPct val="115000"/>
              </a:lnSpc>
              <a:spcAft>
                <a:spcPts val="800"/>
              </a:spcAft>
            </a:pPr>
            <a:r>
              <a:rPr lang="uk-UA" sz="2400" dirty="0">
                <a:solidFill>
                  <a:schemeClr val="tx2"/>
                </a:solidFill>
                <a:latin typeface="Garamond" panose="02020404030301010803" pitchFamily="18" charset="0"/>
              </a:rPr>
              <a:t>Існує неоднозначна судова практика щодо включення в судовий наказ витрат на правову допомогу, з урахуванням:</a:t>
            </a:r>
            <a:endParaRPr lang="en-150" sz="2400" dirty="0">
              <a:solidFill>
                <a:schemeClr val="tx2"/>
              </a:solidFill>
              <a:latin typeface="Garamond" panose="02020404030301010803" pitchFamily="18" charset="0"/>
            </a:endParaRPr>
          </a:p>
          <a:p>
            <a:pPr marL="742950" lvl="1" indent="-285750" algn="just">
              <a:lnSpc>
                <a:spcPct val="115000"/>
              </a:lnSpc>
              <a:spcAft>
                <a:spcPts val="800"/>
              </a:spcAft>
              <a:buFont typeface="+mj-lt"/>
              <a:buAutoNum type="arabicParenR"/>
            </a:pPr>
            <a:r>
              <a:rPr lang="uk-UA" sz="2400" dirty="0">
                <a:solidFill>
                  <a:schemeClr val="tx2"/>
                </a:solidFill>
                <a:latin typeface="Garamond" panose="02020404030301010803" pitchFamily="18" charset="0"/>
              </a:rPr>
              <a:t>ст. 147 ГПК, в якій передбачено стягнення заборгованості на підставі судового наказу як особливої форми судового рішення за фактично безспірними вимогами; </a:t>
            </a:r>
            <a:endParaRPr lang="en-150" sz="2400" dirty="0">
              <a:solidFill>
                <a:schemeClr val="tx2"/>
              </a:solidFill>
              <a:latin typeface="Garamond" panose="02020404030301010803" pitchFamily="18" charset="0"/>
            </a:endParaRPr>
          </a:p>
          <a:p>
            <a:pPr marL="742950" lvl="1" indent="-285750" algn="just">
              <a:lnSpc>
                <a:spcPct val="115000"/>
              </a:lnSpc>
              <a:spcAft>
                <a:spcPts val="800"/>
              </a:spcAft>
              <a:buFont typeface="+mj-lt"/>
              <a:buAutoNum type="arabicParenR"/>
            </a:pPr>
            <a:r>
              <a:rPr lang="uk-UA" sz="2400" dirty="0">
                <a:solidFill>
                  <a:schemeClr val="tx2"/>
                </a:solidFill>
                <a:latin typeface="Garamond" panose="02020404030301010803" pitchFamily="18" charset="0"/>
              </a:rPr>
              <a:t>ст. 126 ГПК, якою для розподілу між сторонами, разом з іншими судовими витратами витрат на правову допомогу, передбачено як подання доказів, які підтверджують здійснення відповідних витрат, так і доведення співмірності їх розміру із умовами, визначеними ч. 4 ст. 126 ГПК.</a:t>
            </a:r>
            <a:endParaRPr lang="en-150" sz="2400" dirty="0">
              <a:solidFill>
                <a:schemeClr val="tx2"/>
              </a:solidFill>
              <a:latin typeface="Garamond" panose="02020404030301010803" pitchFamily="18" charset="0"/>
            </a:endParaRPr>
          </a:p>
          <a:p>
            <a:pPr marR="30480" algn="just">
              <a:lnSpc>
                <a:spcPct val="115000"/>
              </a:lnSpc>
              <a:spcAft>
                <a:spcPts val="800"/>
              </a:spcAft>
            </a:pPr>
            <a:endParaRPr lang="en-150" sz="2400" dirty="0">
              <a:solidFill>
                <a:schemeClr val="tx2"/>
              </a:solidFill>
              <a:latin typeface="Garamond" panose="02020404030301010803" pitchFamily="18" charset="0"/>
            </a:endParaRPr>
          </a:p>
          <a:p>
            <a:pPr marL="237489" lvl="1" algn="l">
              <a:lnSpc>
                <a:spcPts val="3079"/>
              </a:lnSpc>
            </a:pPr>
            <a:endParaRPr lang="en-US" sz="2199" dirty="0">
              <a:solidFill>
                <a:srgbClr val="000000"/>
              </a:solidFill>
              <a:latin typeface="Montserrat"/>
              <a:ea typeface="Montserrat"/>
              <a:cs typeface="Montserrat"/>
              <a:sym typeface="Montserrat"/>
            </a:endParaRPr>
          </a:p>
          <a:p>
            <a:pPr algn="ctr">
              <a:lnSpc>
                <a:spcPts val="3499"/>
              </a:lnSpc>
              <a:spcBef>
                <a:spcPct val="0"/>
              </a:spcBef>
            </a:pPr>
            <a:endParaRPr lang="en-US" sz="2199" dirty="0">
              <a:solidFill>
                <a:srgbClr val="000000"/>
              </a:solidFill>
              <a:latin typeface="Montserrat"/>
              <a:ea typeface="Montserrat"/>
              <a:cs typeface="Montserrat"/>
              <a:sym typeface="Montserrat"/>
            </a:endParaRPr>
          </a:p>
          <a:p>
            <a:pPr algn="l">
              <a:lnSpc>
                <a:spcPts val="3499"/>
              </a:lnSpc>
              <a:spcBef>
                <a:spcPct val="0"/>
              </a:spcBef>
            </a:pPr>
            <a:endParaRPr lang="en-US" sz="2199" dirty="0">
              <a:solidFill>
                <a:srgbClr val="000000"/>
              </a:solidFill>
              <a:latin typeface="Montserrat"/>
              <a:ea typeface="Montserrat"/>
              <a:cs typeface="Montserrat"/>
              <a:sym typeface="Montserrat"/>
            </a:endParaRPr>
          </a:p>
        </p:txBody>
      </p:sp>
      <p:sp>
        <p:nvSpPr>
          <p:cNvPr id="6" name="TextBox 5">
            <a:extLst>
              <a:ext uri="{FF2B5EF4-FFF2-40B4-BE49-F238E27FC236}">
                <a16:creationId xmlns:a16="http://schemas.microsoft.com/office/drawing/2014/main" id="{20F2CDDE-F1B7-9F35-EDA9-469DEC26CACE}"/>
              </a:ext>
            </a:extLst>
          </p:cNvPr>
          <p:cNvSpPr txBox="1"/>
          <p:nvPr/>
        </p:nvSpPr>
        <p:spPr>
          <a:xfrm>
            <a:off x="9589120" y="3390900"/>
            <a:ext cx="7867558" cy="3445046"/>
          </a:xfrm>
          <a:prstGeom prst="rect">
            <a:avLst/>
          </a:prstGeom>
          <a:noFill/>
        </p:spPr>
        <p:txBody>
          <a:bodyPr wrap="square">
            <a:spAutoFit/>
          </a:bodyPr>
          <a:lstStyle>
            <a:defPPr>
              <a:defRPr lang="en-US"/>
            </a:defPPr>
            <a:lvl1pPr>
              <a:defRPr kern="100">
                <a:effectLst/>
                <a:latin typeface="Arial" panose="020B0604020202020204" pitchFamily="34" charset="0"/>
                <a:ea typeface="Aptos" panose="020B0004020202020204" pitchFamily="34" charset="0"/>
                <a:cs typeface="Vrinda" panose="020B0502040204020203" pitchFamily="34" charset="0"/>
              </a:defRPr>
            </a:lvl1pPr>
          </a:lstStyle>
          <a:p>
            <a:pPr algn="just">
              <a:lnSpc>
                <a:spcPct val="115000"/>
              </a:lnSpc>
              <a:spcAft>
                <a:spcPts val="800"/>
              </a:spcAft>
            </a:pPr>
            <a:r>
              <a:rPr lang="uk-UA" sz="2400" b="1" kern="1200" dirty="0">
                <a:solidFill>
                  <a:schemeClr val="tx2"/>
                </a:solidFill>
                <a:latin typeface="Garamond" panose="02020404030301010803" pitchFamily="18" charset="0"/>
                <a:ea typeface="+mn-ea"/>
                <a:cs typeface="+mn-cs"/>
              </a:rPr>
              <a:t>Внести зміни до п.6 ч. 1 ст. 155 ГПК / п. 6 ч. 1 ст. 168 ЦПК у вигляді деталізації (звуження) кола відомостей, що зазначаються у судовому наказі, а саме – у вигляді вказівки на те, що у судовому наказі зазначається лише сума судового збору, що сплачена заявником і підлягає стягненню на його користь з боржника, а не сума судових витрат загалом.  </a:t>
            </a:r>
            <a:endParaRPr lang="en-150" sz="2400" b="1" kern="1200" dirty="0">
              <a:solidFill>
                <a:schemeClr val="tx2"/>
              </a:solidFill>
              <a:latin typeface="Garamond" panose="02020404030301010803" pitchFamily="18" charset="0"/>
              <a:ea typeface="+mn-ea"/>
              <a:cs typeface="+mn-cs"/>
            </a:endParaRPr>
          </a:p>
          <a:p>
            <a:endParaRPr lang="en-US" dirty="0">
              <a:sym typeface="Montserrat"/>
            </a:endParaRPr>
          </a:p>
        </p:txBody>
      </p:sp>
      <p:sp>
        <p:nvSpPr>
          <p:cNvPr id="8" name="TextBox 7">
            <a:extLst>
              <a:ext uri="{FF2B5EF4-FFF2-40B4-BE49-F238E27FC236}">
                <a16:creationId xmlns:a16="http://schemas.microsoft.com/office/drawing/2014/main" id="{5BAEE9AC-83D9-66B6-C205-60A286E6C909}"/>
              </a:ext>
            </a:extLst>
          </p:cNvPr>
          <p:cNvSpPr txBox="1"/>
          <p:nvPr/>
        </p:nvSpPr>
        <p:spPr>
          <a:xfrm>
            <a:off x="9525000" y="4960648"/>
            <a:ext cx="9144000" cy="369332"/>
          </a:xfrm>
          <a:prstGeom prst="rect">
            <a:avLst/>
          </a:prstGeom>
          <a:noFill/>
        </p:spPr>
        <p:txBody>
          <a:bodyPr wrap="square">
            <a:spAutoFit/>
          </a:bodyPr>
          <a:lstStyle/>
          <a:p>
            <a:r>
              <a:rPr lang="uk-UA" sz="1800" kern="100" dirty="0">
                <a:effectLst/>
                <a:latin typeface="Arial" panose="020B0604020202020204" pitchFamily="34" charset="0"/>
                <a:ea typeface="Aptos" panose="020B0004020202020204" pitchFamily="34" charset="0"/>
                <a:cs typeface="Vrinda" panose="020B0502040204020203" pitchFamily="34" charset="0"/>
              </a:rPr>
              <a:t> </a:t>
            </a:r>
            <a:endParaRPr lang="en-150" dirty="0"/>
          </a:p>
        </p:txBody>
      </p:sp>
    </p:spTree>
    <p:extLst>
      <p:ext uri="{BB962C8B-B14F-4D97-AF65-F5344CB8AC3E}">
        <p14:creationId xmlns:p14="http://schemas.microsoft.com/office/powerpoint/2010/main" val="1140541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84D32-5311-20AD-2D45-EB95265D0E5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8D0F386-0652-B58F-DCC2-66E1287083CB}"/>
              </a:ext>
            </a:extLst>
          </p:cNvPr>
          <p:cNvSpPr/>
          <p:nvPr/>
        </p:nvSpPr>
        <p:spPr>
          <a:xfrm>
            <a:off x="13486294" y="415371"/>
            <a:ext cx="3773006" cy="1829908"/>
          </a:xfrm>
          <a:custGeom>
            <a:avLst/>
            <a:gdLst/>
            <a:ahLst/>
            <a:cxnLst/>
            <a:rect l="l" t="t" r="r" b="b"/>
            <a:pathLst>
              <a:path w="3773006" h="1829908">
                <a:moveTo>
                  <a:pt x="0" y="0"/>
                </a:moveTo>
                <a:lnTo>
                  <a:pt x="3773006" y="0"/>
                </a:lnTo>
                <a:lnTo>
                  <a:pt x="3773006" y="1829908"/>
                </a:lnTo>
                <a:lnTo>
                  <a:pt x="0" y="1829908"/>
                </a:lnTo>
                <a:lnTo>
                  <a:pt x="0" y="0"/>
                </a:lnTo>
                <a:close/>
              </a:path>
            </a:pathLst>
          </a:custGeom>
          <a:blipFill>
            <a:blip r:embed="rId3"/>
            <a:stretch>
              <a:fillRect/>
            </a:stretch>
          </a:blipFill>
        </p:spPr>
        <p:txBody>
          <a:bodyPr/>
          <a:lstStyle/>
          <a:p>
            <a:endParaRPr lang="en-150"/>
          </a:p>
        </p:txBody>
      </p:sp>
      <p:sp>
        <p:nvSpPr>
          <p:cNvPr id="3" name="TextBox 3">
            <a:extLst>
              <a:ext uri="{FF2B5EF4-FFF2-40B4-BE49-F238E27FC236}">
                <a16:creationId xmlns:a16="http://schemas.microsoft.com/office/drawing/2014/main" id="{000FCB83-CBBA-7964-2F91-6C0FCFD7E269}"/>
              </a:ext>
            </a:extLst>
          </p:cNvPr>
          <p:cNvSpPr txBox="1"/>
          <p:nvPr/>
        </p:nvSpPr>
        <p:spPr>
          <a:xfrm>
            <a:off x="9139238" y="962025"/>
            <a:ext cx="9525" cy="669925"/>
          </a:xfrm>
          <a:prstGeom prst="rect">
            <a:avLst/>
          </a:prstGeom>
        </p:spPr>
        <p:txBody>
          <a:bodyPr lIns="0" tIns="0" rIns="0" bIns="0" rtlCol="0" anchor="t">
            <a:spAutoFit/>
          </a:bodyPr>
          <a:lstStyle/>
          <a:p>
            <a:pPr algn="ctr">
              <a:lnSpc>
                <a:spcPts val="5599"/>
              </a:lnSpc>
            </a:pPr>
            <a:endParaRPr/>
          </a:p>
        </p:txBody>
      </p:sp>
      <p:sp>
        <p:nvSpPr>
          <p:cNvPr id="4" name="TextBox 4">
            <a:extLst>
              <a:ext uri="{FF2B5EF4-FFF2-40B4-BE49-F238E27FC236}">
                <a16:creationId xmlns:a16="http://schemas.microsoft.com/office/drawing/2014/main" id="{C0BAC5B3-025C-98F5-A938-4879805FC473}"/>
              </a:ext>
            </a:extLst>
          </p:cNvPr>
          <p:cNvSpPr txBox="1"/>
          <p:nvPr/>
        </p:nvSpPr>
        <p:spPr>
          <a:xfrm>
            <a:off x="823827" y="413497"/>
            <a:ext cx="12306300" cy="3282117"/>
          </a:xfrm>
          <a:prstGeom prst="rect">
            <a:avLst/>
          </a:prstGeom>
        </p:spPr>
        <p:txBody>
          <a:bodyPr wrap="square" lIns="0" tIns="0" rIns="0" bIns="0" rtlCol="0" anchor="t">
            <a:spAutoFit/>
          </a:bodyPr>
          <a:lstStyle/>
          <a:p>
            <a:pPr marL="449263" indent="-449263">
              <a:lnSpc>
                <a:spcPct val="150000"/>
              </a:lnSpc>
              <a:spcBef>
                <a:spcPts val="1800"/>
              </a:spcBef>
              <a:spcAft>
                <a:spcPts val="400"/>
              </a:spcAft>
            </a:pPr>
            <a:r>
              <a:rPr lang="uk-UA" sz="3200" b="1" dirty="0">
                <a:solidFill>
                  <a:srgbClr val="184174"/>
                </a:solidFill>
                <a:latin typeface="Montserrat Bold"/>
              </a:rPr>
              <a:t>23</a:t>
            </a:r>
            <a:r>
              <a:rPr lang="en-US" sz="3200" b="1" dirty="0">
                <a:solidFill>
                  <a:srgbClr val="184174"/>
                </a:solidFill>
                <a:latin typeface="Montserrat Bold"/>
              </a:rPr>
              <a:t>. </a:t>
            </a:r>
            <a:r>
              <a:rPr lang="en-US" sz="3200" b="1" dirty="0" err="1">
                <a:solidFill>
                  <a:srgbClr val="184174"/>
                </a:solidFill>
                <a:latin typeface="Montserrat Bold"/>
              </a:rPr>
              <a:t>Удосконалення</a:t>
            </a:r>
            <a:r>
              <a:rPr lang="en-US" sz="3200" b="1" dirty="0">
                <a:solidFill>
                  <a:srgbClr val="184174"/>
                </a:solidFill>
                <a:latin typeface="Montserrat Bold"/>
              </a:rPr>
              <a:t> </a:t>
            </a:r>
            <a:r>
              <a:rPr lang="en-US" sz="3200" b="1" dirty="0" err="1">
                <a:solidFill>
                  <a:srgbClr val="184174"/>
                </a:solidFill>
                <a:latin typeface="Montserrat Bold"/>
              </a:rPr>
              <a:t>процедури</a:t>
            </a:r>
            <a:r>
              <a:rPr lang="en-US" sz="3200" b="1" dirty="0">
                <a:solidFill>
                  <a:srgbClr val="184174"/>
                </a:solidFill>
                <a:latin typeface="Montserrat Bold"/>
              </a:rPr>
              <a:t> </a:t>
            </a:r>
            <a:r>
              <a:rPr lang="en-US" sz="3200" b="1" dirty="0" err="1">
                <a:solidFill>
                  <a:srgbClr val="184174"/>
                </a:solidFill>
                <a:latin typeface="Montserrat Bold"/>
              </a:rPr>
              <a:t>прийняття</a:t>
            </a:r>
            <a:r>
              <a:rPr lang="en-US" sz="3200" b="1" dirty="0">
                <a:solidFill>
                  <a:srgbClr val="184174"/>
                </a:solidFill>
                <a:latin typeface="Montserrat Bold"/>
              </a:rPr>
              <a:t> </a:t>
            </a:r>
            <a:r>
              <a:rPr lang="en-US" sz="3200" b="1" dirty="0" err="1">
                <a:solidFill>
                  <a:srgbClr val="184174"/>
                </a:solidFill>
                <a:latin typeface="Montserrat Bold"/>
              </a:rPr>
              <a:t>додаткового</a:t>
            </a:r>
            <a:r>
              <a:rPr lang="en-US" sz="3200" b="1" dirty="0">
                <a:solidFill>
                  <a:srgbClr val="184174"/>
                </a:solidFill>
                <a:latin typeface="Montserrat Bold"/>
              </a:rPr>
              <a:t> </a:t>
            </a:r>
            <a:r>
              <a:rPr lang="en-US" sz="3200" b="1" dirty="0" err="1">
                <a:solidFill>
                  <a:srgbClr val="184174"/>
                </a:solidFill>
                <a:latin typeface="Montserrat Bold"/>
              </a:rPr>
              <a:t>судового</a:t>
            </a:r>
            <a:r>
              <a:rPr lang="en-US" sz="3200" b="1" dirty="0">
                <a:solidFill>
                  <a:srgbClr val="184174"/>
                </a:solidFill>
                <a:latin typeface="Montserrat Bold"/>
              </a:rPr>
              <a:t> </a:t>
            </a:r>
            <a:r>
              <a:rPr lang="en-US" sz="3200" b="1" dirty="0" err="1">
                <a:solidFill>
                  <a:srgbClr val="184174"/>
                </a:solidFill>
                <a:latin typeface="Montserrat Bold"/>
              </a:rPr>
              <a:t>рішення</a:t>
            </a:r>
            <a:endParaRPr lang="en-150" sz="3200" b="1" dirty="0">
              <a:solidFill>
                <a:srgbClr val="184174"/>
              </a:solidFill>
              <a:latin typeface="Montserrat Bold"/>
            </a:endParaRPr>
          </a:p>
          <a:p>
            <a:pPr marL="449263" indent="-449263">
              <a:lnSpc>
                <a:spcPct val="150000"/>
              </a:lnSpc>
              <a:spcBef>
                <a:spcPts val="1800"/>
              </a:spcBef>
              <a:spcAft>
                <a:spcPts val="400"/>
              </a:spcAft>
            </a:pPr>
            <a:endParaRPr lang="en-150" sz="3200" b="1" dirty="0">
              <a:solidFill>
                <a:srgbClr val="184174"/>
              </a:solidFill>
              <a:latin typeface="Montserrat Bold"/>
            </a:endParaRPr>
          </a:p>
          <a:p>
            <a:pPr marL="449263" lvl="0" indent="-449263">
              <a:lnSpc>
                <a:spcPct val="150000"/>
              </a:lnSpc>
              <a:spcBef>
                <a:spcPts val="1800"/>
              </a:spcBef>
              <a:spcAft>
                <a:spcPts val="400"/>
              </a:spcAft>
            </a:pPr>
            <a:endParaRPr lang="en-US" sz="2400" dirty="0">
              <a:solidFill>
                <a:schemeClr val="tx2"/>
              </a:solidFill>
              <a:latin typeface="Garamond" panose="02020404030301010803" pitchFamily="18" charset="0"/>
              <a:sym typeface="Montserrat Bold"/>
            </a:endParaRPr>
          </a:p>
        </p:txBody>
      </p:sp>
      <p:sp>
        <p:nvSpPr>
          <p:cNvPr id="5" name="TextBox 5">
            <a:extLst>
              <a:ext uri="{FF2B5EF4-FFF2-40B4-BE49-F238E27FC236}">
                <a16:creationId xmlns:a16="http://schemas.microsoft.com/office/drawing/2014/main" id="{C2958BD7-CB22-1FE2-0FA5-E7EBB6F21719}"/>
              </a:ext>
            </a:extLst>
          </p:cNvPr>
          <p:cNvSpPr txBox="1"/>
          <p:nvPr/>
        </p:nvSpPr>
        <p:spPr>
          <a:xfrm>
            <a:off x="1075356" y="3390900"/>
            <a:ext cx="8063882" cy="8883522"/>
          </a:xfrm>
          <a:prstGeom prst="rect">
            <a:avLst/>
          </a:prstGeom>
        </p:spPr>
        <p:txBody>
          <a:bodyPr wrap="square" lIns="0" tIns="0" rIns="0" bIns="0" rtlCol="0" anchor="t">
            <a:spAutoFit/>
          </a:bodyPr>
          <a:lstStyle/>
          <a:p>
            <a:pPr algn="just">
              <a:lnSpc>
                <a:spcPct val="115000"/>
              </a:lnSpc>
              <a:spcAft>
                <a:spcPts val="800"/>
              </a:spcAft>
            </a:pPr>
            <a:r>
              <a:rPr lang="uk-UA" sz="2400" dirty="0">
                <a:solidFill>
                  <a:schemeClr val="tx2"/>
                </a:solidFill>
                <a:latin typeface="Garamond" panose="02020404030301010803" pitchFamily="18" charset="0"/>
              </a:rPr>
              <a:t>Буквальне тлумачення частини першої </a:t>
            </a:r>
            <a:r>
              <a:rPr lang="uk-UA" sz="2400" i="1" dirty="0">
                <a:solidFill>
                  <a:schemeClr val="tx2"/>
                </a:solidFill>
                <a:latin typeface="Garamond" panose="02020404030301010803" pitchFamily="18" charset="0"/>
              </a:rPr>
              <a:t>ст. 244 ГПК</a:t>
            </a:r>
            <a:r>
              <a:rPr lang="uk-UA" sz="2400" dirty="0">
                <a:solidFill>
                  <a:schemeClr val="tx2"/>
                </a:solidFill>
                <a:latin typeface="Garamond" panose="02020404030301010803" pitchFamily="18" charset="0"/>
              </a:rPr>
              <a:t>, частини першої </a:t>
            </a:r>
            <a:r>
              <a:rPr lang="uk-UA" sz="2400" i="1" dirty="0">
                <a:solidFill>
                  <a:schemeClr val="tx2"/>
                </a:solidFill>
                <a:latin typeface="Garamond" panose="02020404030301010803" pitchFamily="18" charset="0"/>
              </a:rPr>
              <a:t>ст. 270 ЦПК</a:t>
            </a:r>
            <a:r>
              <a:rPr lang="uk-UA" sz="2400" dirty="0">
                <a:solidFill>
                  <a:schemeClr val="tx2"/>
                </a:solidFill>
                <a:latin typeface="Garamond" panose="02020404030301010803" pitchFamily="18" charset="0"/>
              </a:rPr>
              <a:t> дозволяє стверджувати, що суд не може прийняти додаткову ухвалу чи додаткову постанову. Однак такого роду інтерпретація правових норм є хибною, оскільки прямо суперечить актуальній судовій практиці. </a:t>
            </a:r>
            <a:endParaRPr lang="en-150" sz="2400" dirty="0">
              <a:solidFill>
                <a:schemeClr val="tx2"/>
              </a:solidFill>
              <a:latin typeface="Garamond" panose="02020404030301010803" pitchFamily="18" charset="0"/>
            </a:endParaRPr>
          </a:p>
          <a:p>
            <a:pPr algn="just">
              <a:lnSpc>
                <a:spcPct val="115000"/>
              </a:lnSpc>
              <a:spcAft>
                <a:spcPts val="800"/>
              </a:spcAft>
            </a:pPr>
            <a:r>
              <a:rPr lang="uk-UA" sz="2400" dirty="0">
                <a:solidFill>
                  <a:schemeClr val="tx2"/>
                </a:solidFill>
                <a:latin typeface="Garamond" panose="02020404030301010803" pitchFamily="18" charset="0"/>
              </a:rPr>
              <a:t>Саме тому, уявляється більш логічним встановити у приписі частини першої ст. 244 ГПК України, частини першої ст. 270 ЦПК України вказівку не лише на “рішення”, а саме на “судове рішення” (у широкому значенні даної правової категорії, це охоплює собою додаткову ухвалу та додаткову постанову суду).  </a:t>
            </a:r>
            <a:endParaRPr lang="en-150" sz="2400" dirty="0">
              <a:solidFill>
                <a:schemeClr val="tx2"/>
              </a:solidFill>
              <a:latin typeface="Garamond" panose="02020404030301010803" pitchFamily="18" charset="0"/>
            </a:endParaRPr>
          </a:p>
          <a:p>
            <a:pPr algn="just">
              <a:lnSpc>
                <a:spcPct val="115000"/>
              </a:lnSpc>
              <a:spcAft>
                <a:spcPts val="800"/>
              </a:spcAft>
            </a:pPr>
            <a:r>
              <a:rPr lang="uk-UA" sz="2400" dirty="0">
                <a:solidFill>
                  <a:schemeClr val="tx2"/>
                </a:solidFill>
                <a:latin typeface="Garamond" panose="02020404030301010803" pitchFamily="18" charset="0"/>
              </a:rPr>
              <a:t>Крім того, неврегульованим на законодавчому рівні залишається питання, стосовно чинності додаткового судового рішення, у тому випадку, якщо суд апеляційної чи касаційної інстанції скасовує рішення по суті (основне рішення), а додаткове рішення щодо витрат не оскаржується і формально зберігає свою чинність. </a:t>
            </a:r>
            <a:endParaRPr lang="en-150" sz="2400" dirty="0">
              <a:solidFill>
                <a:schemeClr val="tx2"/>
              </a:solidFill>
              <a:latin typeface="Garamond" panose="02020404030301010803" pitchFamily="18" charset="0"/>
            </a:endParaRPr>
          </a:p>
          <a:p>
            <a:pPr marR="30480" algn="just">
              <a:lnSpc>
                <a:spcPct val="115000"/>
              </a:lnSpc>
              <a:spcAft>
                <a:spcPts val="800"/>
              </a:spcAft>
            </a:pPr>
            <a:endParaRPr lang="en-150" sz="2400" dirty="0">
              <a:solidFill>
                <a:schemeClr val="tx2"/>
              </a:solidFill>
              <a:latin typeface="Garamond" panose="02020404030301010803" pitchFamily="18" charset="0"/>
            </a:endParaRPr>
          </a:p>
          <a:p>
            <a:pPr marL="237489" lvl="1" algn="l">
              <a:lnSpc>
                <a:spcPts val="3079"/>
              </a:lnSpc>
            </a:pPr>
            <a:endParaRPr lang="en-US" sz="2400" dirty="0">
              <a:solidFill>
                <a:schemeClr val="tx2"/>
              </a:solidFill>
              <a:latin typeface="Garamond" panose="02020404030301010803" pitchFamily="18" charset="0"/>
              <a:sym typeface="Montserrat"/>
            </a:endParaRPr>
          </a:p>
          <a:p>
            <a:pPr algn="ctr">
              <a:lnSpc>
                <a:spcPts val="3499"/>
              </a:lnSpc>
              <a:spcBef>
                <a:spcPct val="0"/>
              </a:spcBef>
            </a:pPr>
            <a:endParaRPr lang="en-US" sz="2400" dirty="0">
              <a:solidFill>
                <a:schemeClr val="tx2"/>
              </a:solidFill>
              <a:latin typeface="Garamond" panose="02020404030301010803" pitchFamily="18" charset="0"/>
              <a:sym typeface="Montserrat"/>
            </a:endParaRPr>
          </a:p>
          <a:p>
            <a:pPr algn="l">
              <a:lnSpc>
                <a:spcPts val="3499"/>
              </a:lnSpc>
              <a:spcBef>
                <a:spcPct val="0"/>
              </a:spcBef>
            </a:pPr>
            <a:endParaRPr lang="en-US" sz="2199" dirty="0">
              <a:solidFill>
                <a:srgbClr val="000000"/>
              </a:solidFill>
              <a:latin typeface="Montserrat"/>
              <a:ea typeface="Montserrat"/>
              <a:cs typeface="Montserrat"/>
              <a:sym typeface="Montserrat"/>
            </a:endParaRPr>
          </a:p>
        </p:txBody>
      </p:sp>
      <p:sp>
        <p:nvSpPr>
          <p:cNvPr id="6" name="TextBox 5">
            <a:extLst>
              <a:ext uri="{FF2B5EF4-FFF2-40B4-BE49-F238E27FC236}">
                <a16:creationId xmlns:a16="http://schemas.microsoft.com/office/drawing/2014/main" id="{CEF7A2D7-D2AE-26CF-0234-04808964A0F3}"/>
              </a:ext>
            </a:extLst>
          </p:cNvPr>
          <p:cNvSpPr txBox="1"/>
          <p:nvPr/>
        </p:nvSpPr>
        <p:spPr>
          <a:xfrm>
            <a:off x="9589120" y="3390900"/>
            <a:ext cx="7867558" cy="4924425"/>
          </a:xfrm>
          <a:prstGeom prst="rect">
            <a:avLst/>
          </a:prstGeom>
          <a:noFill/>
        </p:spPr>
        <p:txBody>
          <a:bodyPr wrap="square">
            <a:spAutoFit/>
          </a:bodyPr>
          <a:lstStyle>
            <a:defPPr>
              <a:defRPr lang="en-US"/>
            </a:defPPr>
            <a:lvl1pPr>
              <a:defRPr kern="100">
                <a:effectLst/>
                <a:latin typeface="Arial" panose="020B0604020202020204" pitchFamily="34" charset="0"/>
                <a:ea typeface="Aptos" panose="020B0004020202020204" pitchFamily="34" charset="0"/>
                <a:cs typeface="Vrinda" panose="020B0502040204020203" pitchFamily="34" charset="0"/>
              </a:defRPr>
            </a:lvl1pPr>
          </a:lstStyle>
          <a:p>
            <a:pPr marL="342900" lvl="0" indent="-342900" algn="just">
              <a:lnSpc>
                <a:spcPct val="115000"/>
              </a:lnSpc>
              <a:spcAft>
                <a:spcPts val="800"/>
              </a:spcAft>
              <a:buFont typeface="+mj-lt"/>
              <a:buAutoNum type="arabicParenR"/>
            </a:pPr>
            <a:r>
              <a:rPr lang="uk-UA" sz="2400" b="1" kern="1200" dirty="0">
                <a:solidFill>
                  <a:schemeClr val="tx2"/>
                </a:solidFill>
                <a:latin typeface="Garamond" panose="02020404030301010803" pitchFamily="18" charset="0"/>
                <a:ea typeface="+mn-ea"/>
                <a:cs typeface="+mn-cs"/>
              </a:rPr>
              <a:t>Встановити у приписі ч.1 ст. 244 ГПК, ч.1 ст. 270 ЦПК вказівку не лише на “рішення”, а саме на “судове рішення” (у широкому значенні даної правової категорії, що охоплює собою, зокрема, ухвали та постанови суду).  </a:t>
            </a:r>
            <a:endParaRPr lang="en-150" sz="2400" b="1" kern="1200" dirty="0">
              <a:solidFill>
                <a:schemeClr val="tx2"/>
              </a:solidFill>
              <a:latin typeface="Garamond" panose="02020404030301010803" pitchFamily="18" charset="0"/>
              <a:ea typeface="+mn-ea"/>
              <a:cs typeface="+mn-cs"/>
            </a:endParaRPr>
          </a:p>
          <a:p>
            <a:pPr marL="342900" lvl="0" indent="-342900" algn="just">
              <a:lnSpc>
                <a:spcPct val="115000"/>
              </a:lnSpc>
              <a:spcAft>
                <a:spcPts val="800"/>
              </a:spcAft>
              <a:buFont typeface="+mj-lt"/>
              <a:buAutoNum type="arabicParenR"/>
            </a:pPr>
            <a:r>
              <a:rPr lang="uk-UA" sz="2400" b="1" kern="1200" dirty="0">
                <a:solidFill>
                  <a:schemeClr val="tx2"/>
                </a:solidFill>
                <a:latin typeface="Garamond" panose="02020404030301010803" pitchFamily="18" charset="0"/>
                <a:ea typeface="+mn-ea"/>
                <a:cs typeface="+mn-cs"/>
              </a:rPr>
              <a:t>Запровадити пряму норму про втрату чинності додаткового рішення у випадку скасування в апеляційному чи касаційному порядку основного судового рішення.</a:t>
            </a:r>
            <a:endParaRPr lang="en-150" sz="2400" b="1" kern="1200" dirty="0">
              <a:solidFill>
                <a:schemeClr val="tx2"/>
              </a:solidFill>
              <a:latin typeface="Garamond" panose="02020404030301010803" pitchFamily="18" charset="0"/>
              <a:ea typeface="+mn-ea"/>
              <a:cs typeface="+mn-cs"/>
            </a:endParaRPr>
          </a:p>
          <a:p>
            <a:pPr algn="just">
              <a:lnSpc>
                <a:spcPct val="115000"/>
              </a:lnSpc>
              <a:spcAft>
                <a:spcPts val="800"/>
              </a:spcAft>
            </a:pPr>
            <a:endParaRPr lang="en-150" sz="2400" b="1" kern="1200" dirty="0">
              <a:solidFill>
                <a:schemeClr val="tx2"/>
              </a:solidFill>
              <a:latin typeface="Garamond" panose="02020404030301010803" pitchFamily="18" charset="0"/>
              <a:ea typeface="+mn-ea"/>
              <a:cs typeface="+mn-cs"/>
            </a:endParaRPr>
          </a:p>
          <a:p>
            <a:endParaRPr lang="en-US" dirty="0">
              <a:sym typeface="Montserrat"/>
            </a:endParaRPr>
          </a:p>
        </p:txBody>
      </p:sp>
      <p:sp>
        <p:nvSpPr>
          <p:cNvPr id="8" name="TextBox 7">
            <a:extLst>
              <a:ext uri="{FF2B5EF4-FFF2-40B4-BE49-F238E27FC236}">
                <a16:creationId xmlns:a16="http://schemas.microsoft.com/office/drawing/2014/main" id="{D523A45A-2BA2-2333-AC24-F596C46D0D41}"/>
              </a:ext>
            </a:extLst>
          </p:cNvPr>
          <p:cNvSpPr txBox="1"/>
          <p:nvPr/>
        </p:nvSpPr>
        <p:spPr>
          <a:xfrm>
            <a:off x="9525000" y="4960648"/>
            <a:ext cx="9144000" cy="369332"/>
          </a:xfrm>
          <a:prstGeom prst="rect">
            <a:avLst/>
          </a:prstGeom>
          <a:noFill/>
        </p:spPr>
        <p:txBody>
          <a:bodyPr wrap="square">
            <a:spAutoFit/>
          </a:bodyPr>
          <a:lstStyle/>
          <a:p>
            <a:r>
              <a:rPr lang="uk-UA" sz="1800" kern="100" dirty="0">
                <a:effectLst/>
                <a:latin typeface="Arial" panose="020B0604020202020204" pitchFamily="34" charset="0"/>
                <a:ea typeface="Aptos" panose="020B0004020202020204" pitchFamily="34" charset="0"/>
                <a:cs typeface="Vrinda" panose="020B0502040204020203" pitchFamily="34" charset="0"/>
              </a:rPr>
              <a:t> </a:t>
            </a:r>
            <a:endParaRPr lang="en-150" dirty="0"/>
          </a:p>
        </p:txBody>
      </p:sp>
    </p:spTree>
    <p:extLst>
      <p:ext uri="{BB962C8B-B14F-4D97-AF65-F5344CB8AC3E}">
        <p14:creationId xmlns:p14="http://schemas.microsoft.com/office/powerpoint/2010/main" val="864140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9508B-BD44-F772-E378-F2ED7D17173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89970F9-D908-9EE5-830F-BF81091184E6}"/>
              </a:ext>
            </a:extLst>
          </p:cNvPr>
          <p:cNvSpPr/>
          <p:nvPr/>
        </p:nvSpPr>
        <p:spPr>
          <a:xfrm>
            <a:off x="13486294" y="415371"/>
            <a:ext cx="3773006" cy="1829908"/>
          </a:xfrm>
          <a:custGeom>
            <a:avLst/>
            <a:gdLst/>
            <a:ahLst/>
            <a:cxnLst/>
            <a:rect l="l" t="t" r="r" b="b"/>
            <a:pathLst>
              <a:path w="3773006" h="1829908">
                <a:moveTo>
                  <a:pt x="0" y="0"/>
                </a:moveTo>
                <a:lnTo>
                  <a:pt x="3773006" y="0"/>
                </a:lnTo>
                <a:lnTo>
                  <a:pt x="3773006" y="1829908"/>
                </a:lnTo>
                <a:lnTo>
                  <a:pt x="0" y="1829908"/>
                </a:lnTo>
                <a:lnTo>
                  <a:pt x="0" y="0"/>
                </a:lnTo>
                <a:close/>
              </a:path>
            </a:pathLst>
          </a:custGeom>
          <a:blipFill>
            <a:blip r:embed="rId3"/>
            <a:stretch>
              <a:fillRect/>
            </a:stretch>
          </a:blipFill>
        </p:spPr>
        <p:txBody>
          <a:bodyPr/>
          <a:lstStyle/>
          <a:p>
            <a:endParaRPr lang="en-150"/>
          </a:p>
        </p:txBody>
      </p:sp>
      <p:sp>
        <p:nvSpPr>
          <p:cNvPr id="3" name="TextBox 3">
            <a:extLst>
              <a:ext uri="{FF2B5EF4-FFF2-40B4-BE49-F238E27FC236}">
                <a16:creationId xmlns:a16="http://schemas.microsoft.com/office/drawing/2014/main" id="{2FE98070-D848-C99B-B898-E1CCF6B5D7EF}"/>
              </a:ext>
            </a:extLst>
          </p:cNvPr>
          <p:cNvSpPr txBox="1"/>
          <p:nvPr/>
        </p:nvSpPr>
        <p:spPr>
          <a:xfrm>
            <a:off x="9139238" y="962025"/>
            <a:ext cx="9525" cy="669925"/>
          </a:xfrm>
          <a:prstGeom prst="rect">
            <a:avLst/>
          </a:prstGeom>
        </p:spPr>
        <p:txBody>
          <a:bodyPr lIns="0" tIns="0" rIns="0" bIns="0" rtlCol="0" anchor="t">
            <a:spAutoFit/>
          </a:bodyPr>
          <a:lstStyle/>
          <a:p>
            <a:pPr algn="ctr">
              <a:lnSpc>
                <a:spcPts val="5599"/>
              </a:lnSpc>
            </a:pPr>
            <a:endParaRPr/>
          </a:p>
        </p:txBody>
      </p:sp>
      <p:sp>
        <p:nvSpPr>
          <p:cNvPr id="4" name="TextBox 4">
            <a:extLst>
              <a:ext uri="{FF2B5EF4-FFF2-40B4-BE49-F238E27FC236}">
                <a16:creationId xmlns:a16="http://schemas.microsoft.com/office/drawing/2014/main" id="{135853EF-C4CD-1A26-11AB-F9DD2A47BC7D}"/>
              </a:ext>
            </a:extLst>
          </p:cNvPr>
          <p:cNvSpPr txBox="1"/>
          <p:nvPr/>
        </p:nvSpPr>
        <p:spPr>
          <a:xfrm>
            <a:off x="823827" y="413497"/>
            <a:ext cx="12306300" cy="4302909"/>
          </a:xfrm>
          <a:prstGeom prst="rect">
            <a:avLst/>
          </a:prstGeom>
        </p:spPr>
        <p:txBody>
          <a:bodyPr wrap="square" lIns="0" tIns="0" rIns="0" bIns="0" rtlCol="0" anchor="t">
            <a:spAutoFit/>
          </a:bodyPr>
          <a:lstStyle/>
          <a:p>
            <a:pPr marL="449263" indent="-449263">
              <a:lnSpc>
                <a:spcPct val="150000"/>
              </a:lnSpc>
              <a:spcBef>
                <a:spcPts val="1800"/>
              </a:spcBef>
              <a:spcAft>
                <a:spcPts val="400"/>
              </a:spcAft>
            </a:pPr>
            <a:r>
              <a:rPr lang="uk-UA" sz="3200" b="1" dirty="0">
                <a:solidFill>
                  <a:srgbClr val="184174"/>
                </a:solidFill>
                <a:latin typeface="Montserrat Bold"/>
              </a:rPr>
              <a:t>24</a:t>
            </a:r>
            <a:r>
              <a:rPr lang="en-US" sz="3200" b="1" dirty="0">
                <a:solidFill>
                  <a:srgbClr val="184174"/>
                </a:solidFill>
                <a:latin typeface="Montserrat Bold"/>
              </a:rPr>
              <a:t>. </a:t>
            </a:r>
            <a:r>
              <a:rPr lang="uk-UA" sz="3200" b="1" dirty="0">
                <a:solidFill>
                  <a:srgbClr val="184174"/>
                </a:solidFill>
                <a:latin typeface="Montserrat Bold"/>
              </a:rPr>
              <a:t>Внесення змін до законодавства з метою покращення доступу до Верховного Суду ч. 1</a:t>
            </a:r>
            <a:endParaRPr lang="en-150" sz="3200" b="1" dirty="0">
              <a:solidFill>
                <a:srgbClr val="184174"/>
              </a:solidFill>
              <a:latin typeface="Montserrat Bold"/>
            </a:endParaRPr>
          </a:p>
          <a:p>
            <a:pPr marL="449263" indent="-449263">
              <a:lnSpc>
                <a:spcPct val="150000"/>
              </a:lnSpc>
              <a:spcBef>
                <a:spcPts val="1800"/>
              </a:spcBef>
              <a:spcAft>
                <a:spcPts val="400"/>
              </a:spcAft>
            </a:pPr>
            <a:endParaRPr lang="en-150" sz="3200" b="1" dirty="0">
              <a:solidFill>
                <a:srgbClr val="184174"/>
              </a:solidFill>
              <a:latin typeface="Montserrat Bold"/>
            </a:endParaRPr>
          </a:p>
          <a:p>
            <a:pPr marL="449263" indent="-449263">
              <a:lnSpc>
                <a:spcPct val="150000"/>
              </a:lnSpc>
              <a:spcBef>
                <a:spcPts val="1800"/>
              </a:spcBef>
              <a:spcAft>
                <a:spcPts val="400"/>
              </a:spcAft>
            </a:pPr>
            <a:endParaRPr lang="en-150" sz="3200" b="1" dirty="0">
              <a:solidFill>
                <a:srgbClr val="184174"/>
              </a:solidFill>
              <a:latin typeface="Montserrat Bold"/>
            </a:endParaRPr>
          </a:p>
          <a:p>
            <a:pPr marL="449263" lvl="0" indent="-449263">
              <a:lnSpc>
                <a:spcPct val="150000"/>
              </a:lnSpc>
              <a:spcBef>
                <a:spcPts val="1800"/>
              </a:spcBef>
              <a:spcAft>
                <a:spcPts val="400"/>
              </a:spcAft>
            </a:pPr>
            <a:endParaRPr lang="en-US" sz="2400" dirty="0">
              <a:solidFill>
                <a:schemeClr val="tx2"/>
              </a:solidFill>
              <a:latin typeface="Garamond" panose="02020404030301010803" pitchFamily="18" charset="0"/>
              <a:sym typeface="Montserrat Bold"/>
            </a:endParaRPr>
          </a:p>
        </p:txBody>
      </p:sp>
      <p:sp>
        <p:nvSpPr>
          <p:cNvPr id="5" name="TextBox 5">
            <a:extLst>
              <a:ext uri="{FF2B5EF4-FFF2-40B4-BE49-F238E27FC236}">
                <a16:creationId xmlns:a16="http://schemas.microsoft.com/office/drawing/2014/main" id="{95930122-286F-5E84-D4BD-86690575D461}"/>
              </a:ext>
            </a:extLst>
          </p:cNvPr>
          <p:cNvSpPr txBox="1"/>
          <p:nvPr/>
        </p:nvSpPr>
        <p:spPr>
          <a:xfrm>
            <a:off x="1493178" y="3390900"/>
            <a:ext cx="8063882" cy="8356198"/>
          </a:xfrm>
          <a:prstGeom prst="rect">
            <a:avLst/>
          </a:prstGeom>
        </p:spPr>
        <p:txBody>
          <a:bodyPr wrap="square" lIns="0" tIns="0" rIns="0" bIns="0" rtlCol="0" anchor="t">
            <a:spAutoFit/>
          </a:bodyPr>
          <a:lstStyle/>
          <a:p>
            <a:pPr algn="just">
              <a:lnSpc>
                <a:spcPct val="115000"/>
              </a:lnSpc>
              <a:spcAft>
                <a:spcPts val="800"/>
              </a:spcAft>
            </a:pPr>
            <a:r>
              <a:rPr lang="uk-UA" sz="2400" dirty="0">
                <a:solidFill>
                  <a:schemeClr val="tx2"/>
                </a:solidFill>
                <a:latin typeface="Garamond" panose="02020404030301010803" pitchFamily="18" charset="0"/>
              </a:rPr>
              <a:t>08 лютого 2020 року до цивільного, господарського та адміністративного процесуального законодавства Законом № 460-IX були внесені зміни, якими були введені, так звані, касаційні фільтри. За думкою законодавця, це мало забезпечити формування єдиної судової практики та з часом дозволити значно зменшити кількісне навантаження на Верховний Суд.</a:t>
            </a:r>
            <a:endParaRPr lang="en-150" sz="2400" dirty="0">
              <a:solidFill>
                <a:schemeClr val="tx2"/>
              </a:solidFill>
              <a:latin typeface="Garamond" panose="02020404030301010803" pitchFamily="18" charset="0"/>
            </a:endParaRPr>
          </a:p>
          <a:p>
            <a:pPr algn="just">
              <a:lnSpc>
                <a:spcPct val="115000"/>
              </a:lnSpc>
              <a:spcAft>
                <a:spcPts val="800"/>
              </a:spcAft>
            </a:pPr>
            <a:r>
              <a:rPr lang="uk-UA" sz="2400" dirty="0">
                <a:solidFill>
                  <a:schemeClr val="tx2"/>
                </a:solidFill>
                <a:latin typeface="Garamond" panose="02020404030301010803" pitchFamily="18" charset="0"/>
              </a:rPr>
              <a:t>Нажаль, при практичній реалізації таких нововведень виникають процесуальні складнощі, які пов’язані із різними підходами до оцінки висновків Верховного Суду у аспекті їх подібності.</a:t>
            </a:r>
            <a:endParaRPr lang="en-150" sz="2400" dirty="0">
              <a:solidFill>
                <a:schemeClr val="tx2"/>
              </a:solidFill>
              <a:latin typeface="Garamond" panose="02020404030301010803" pitchFamily="18" charset="0"/>
            </a:endParaRPr>
          </a:p>
          <a:p>
            <a:pPr algn="just">
              <a:lnSpc>
                <a:spcPct val="115000"/>
              </a:lnSpc>
              <a:spcAft>
                <a:spcPts val="800"/>
              </a:spcAft>
            </a:pPr>
            <a:r>
              <a:rPr lang="uk-UA" sz="2400" dirty="0">
                <a:solidFill>
                  <a:schemeClr val="tx2"/>
                </a:solidFill>
                <a:latin typeface="Garamond" panose="02020404030301010803" pitchFamily="18" charset="0"/>
              </a:rPr>
              <a:t>Застосування фільтру доступу до Верховного Суду через призму такої оціночної категорії як "застосування у постанові Верховного Суду норми права у подібних правовідносинах" створює невиправдані ризики застосування формальних перепон у доступі до суду касаційної інстанції. </a:t>
            </a:r>
            <a:endParaRPr lang="en-150" sz="2400" dirty="0">
              <a:solidFill>
                <a:schemeClr val="tx2"/>
              </a:solidFill>
              <a:latin typeface="Garamond" panose="02020404030301010803" pitchFamily="18" charset="0"/>
            </a:endParaRPr>
          </a:p>
          <a:p>
            <a:pPr marL="237489" lvl="1" algn="l">
              <a:lnSpc>
                <a:spcPts val="3079"/>
              </a:lnSpc>
            </a:pPr>
            <a:endParaRPr lang="en-US" sz="2400" dirty="0">
              <a:solidFill>
                <a:schemeClr val="tx2"/>
              </a:solidFill>
              <a:latin typeface="Garamond" panose="02020404030301010803" pitchFamily="18" charset="0"/>
              <a:sym typeface="Montserrat"/>
            </a:endParaRPr>
          </a:p>
          <a:p>
            <a:pPr algn="ctr">
              <a:lnSpc>
                <a:spcPts val="3499"/>
              </a:lnSpc>
              <a:spcBef>
                <a:spcPct val="0"/>
              </a:spcBef>
            </a:pPr>
            <a:endParaRPr lang="en-US" sz="2400" dirty="0">
              <a:solidFill>
                <a:schemeClr val="tx2"/>
              </a:solidFill>
              <a:latin typeface="Garamond" panose="02020404030301010803" pitchFamily="18" charset="0"/>
              <a:sym typeface="Montserrat"/>
            </a:endParaRPr>
          </a:p>
          <a:p>
            <a:pPr algn="l">
              <a:lnSpc>
                <a:spcPts val="3499"/>
              </a:lnSpc>
              <a:spcBef>
                <a:spcPct val="0"/>
              </a:spcBef>
            </a:pPr>
            <a:endParaRPr lang="en-US" sz="2199" dirty="0">
              <a:solidFill>
                <a:srgbClr val="000000"/>
              </a:solidFill>
              <a:latin typeface="Montserrat"/>
              <a:ea typeface="Montserrat"/>
              <a:cs typeface="Montserrat"/>
              <a:sym typeface="Montserrat"/>
            </a:endParaRPr>
          </a:p>
        </p:txBody>
      </p:sp>
      <p:sp>
        <p:nvSpPr>
          <p:cNvPr id="6" name="TextBox 5">
            <a:extLst>
              <a:ext uri="{FF2B5EF4-FFF2-40B4-BE49-F238E27FC236}">
                <a16:creationId xmlns:a16="http://schemas.microsoft.com/office/drawing/2014/main" id="{FFC67C94-FE89-35C3-C5A3-E686635155C8}"/>
              </a:ext>
            </a:extLst>
          </p:cNvPr>
          <p:cNvSpPr txBox="1"/>
          <p:nvPr/>
        </p:nvSpPr>
        <p:spPr>
          <a:xfrm>
            <a:off x="9589120" y="3390900"/>
            <a:ext cx="7867558" cy="8322278"/>
          </a:xfrm>
          <a:prstGeom prst="rect">
            <a:avLst/>
          </a:prstGeom>
          <a:noFill/>
        </p:spPr>
        <p:txBody>
          <a:bodyPr wrap="square">
            <a:spAutoFit/>
          </a:bodyPr>
          <a:lstStyle>
            <a:defPPr>
              <a:defRPr lang="en-US"/>
            </a:defPPr>
            <a:lvl1pPr>
              <a:defRPr kern="100">
                <a:effectLst/>
                <a:latin typeface="Arial" panose="020B0604020202020204" pitchFamily="34" charset="0"/>
                <a:ea typeface="Aptos" panose="020B0004020202020204" pitchFamily="34" charset="0"/>
                <a:cs typeface="Vrinda" panose="020B0502040204020203" pitchFamily="34" charset="0"/>
              </a:defRPr>
            </a:lvl1pPr>
          </a:lstStyle>
          <a:p>
            <a:pPr algn="just">
              <a:lnSpc>
                <a:spcPct val="115000"/>
              </a:lnSpc>
              <a:spcAft>
                <a:spcPts val="800"/>
              </a:spcAft>
            </a:pPr>
            <a:r>
              <a:rPr lang="uk-UA" sz="1800" kern="100" dirty="0">
                <a:effectLst/>
                <a:latin typeface="Arial" panose="020B0604020202020204" pitchFamily="34" charset="0"/>
                <a:ea typeface="Aptos" panose="020B0004020202020204" pitchFamily="34" charset="0"/>
                <a:cs typeface="Vrinda" panose="020B0502040204020203" pitchFamily="34" charset="0"/>
              </a:rPr>
              <a:t>З </a:t>
            </a:r>
            <a:r>
              <a:rPr lang="uk-UA" sz="2400" b="1" kern="1200" dirty="0">
                <a:solidFill>
                  <a:schemeClr val="tx2"/>
                </a:solidFill>
                <a:latin typeface="Garamond" panose="02020404030301010803" pitchFamily="18" charset="0"/>
                <a:ea typeface="+mn-ea"/>
                <a:cs typeface="+mn-cs"/>
              </a:rPr>
              <a:t>огляду на наведені вище обставини, пропонується внести зміни до процесуального законодавства (ГПК, ЦПК та КАС), якими:</a:t>
            </a:r>
            <a:endParaRPr lang="en-150" sz="2400" b="1" kern="1200" dirty="0">
              <a:solidFill>
                <a:schemeClr val="tx2"/>
              </a:solidFill>
              <a:latin typeface="Garamond" panose="02020404030301010803" pitchFamily="18" charset="0"/>
              <a:ea typeface="+mn-ea"/>
              <a:cs typeface="+mn-cs"/>
            </a:endParaRPr>
          </a:p>
          <a:p>
            <a:pPr marL="342900" lvl="0" indent="-342900" algn="just">
              <a:lnSpc>
                <a:spcPct val="115000"/>
              </a:lnSpc>
              <a:spcAft>
                <a:spcPts val="800"/>
              </a:spcAft>
              <a:buFont typeface="+mj-lt"/>
              <a:buAutoNum type="arabicParenR"/>
            </a:pPr>
            <a:r>
              <a:rPr lang="uk-UA" sz="2400" b="1" kern="1200" dirty="0">
                <a:solidFill>
                  <a:schemeClr val="tx2"/>
                </a:solidFill>
                <a:latin typeface="Garamond" panose="02020404030301010803" pitchFamily="18" charset="0"/>
                <a:ea typeface="+mn-ea"/>
                <a:cs typeface="+mn-cs"/>
              </a:rPr>
              <a:t>скасувати передбачені процесуальними законами виключні підстави для касаційного оскарження судових рішень, які передбачають (1) посилання на висновки Верховного Суду щодо застосування норми права у подібних правовідносинах; (2) необхідність зазначення у касаційній скарзі підстави касаційного оскарження; (3) можливість залишення без руху (4) або повернення касаційної скарги у разі не зазначення у ній підстави касаційного оскарження судового рішення; (5) можливість закриття касаційного провадження у разі встановлення судом касаційної інстанції, що висновки у правовідносинах у постановах, на які посилається скаржник, не є подібними;</a:t>
            </a:r>
            <a:endParaRPr lang="en-150" sz="2400" b="1" kern="1200" dirty="0">
              <a:solidFill>
                <a:schemeClr val="tx2"/>
              </a:solidFill>
              <a:latin typeface="Garamond" panose="02020404030301010803" pitchFamily="18" charset="0"/>
              <a:ea typeface="+mn-ea"/>
              <a:cs typeface="+mn-cs"/>
            </a:endParaRPr>
          </a:p>
          <a:p>
            <a:pPr algn="just">
              <a:lnSpc>
                <a:spcPct val="115000"/>
              </a:lnSpc>
              <a:spcAft>
                <a:spcPts val="800"/>
              </a:spcAft>
            </a:pPr>
            <a:endParaRPr lang="en-150" sz="2400" b="1" kern="1200" dirty="0">
              <a:solidFill>
                <a:schemeClr val="tx2"/>
              </a:solidFill>
              <a:latin typeface="Garamond" panose="02020404030301010803" pitchFamily="18" charset="0"/>
              <a:ea typeface="+mn-ea"/>
              <a:cs typeface="+mn-cs"/>
            </a:endParaRPr>
          </a:p>
          <a:p>
            <a:endParaRPr lang="en-US" dirty="0">
              <a:sym typeface="Montserrat"/>
            </a:endParaRPr>
          </a:p>
        </p:txBody>
      </p:sp>
      <p:sp>
        <p:nvSpPr>
          <p:cNvPr id="8" name="TextBox 7">
            <a:extLst>
              <a:ext uri="{FF2B5EF4-FFF2-40B4-BE49-F238E27FC236}">
                <a16:creationId xmlns:a16="http://schemas.microsoft.com/office/drawing/2014/main" id="{09B6A39D-7B5C-F20E-CBFF-E30C917F8CB6}"/>
              </a:ext>
            </a:extLst>
          </p:cNvPr>
          <p:cNvSpPr txBox="1"/>
          <p:nvPr/>
        </p:nvSpPr>
        <p:spPr>
          <a:xfrm>
            <a:off x="9525000" y="4960648"/>
            <a:ext cx="9144000" cy="369332"/>
          </a:xfrm>
          <a:prstGeom prst="rect">
            <a:avLst/>
          </a:prstGeom>
          <a:noFill/>
        </p:spPr>
        <p:txBody>
          <a:bodyPr wrap="square">
            <a:spAutoFit/>
          </a:bodyPr>
          <a:lstStyle/>
          <a:p>
            <a:r>
              <a:rPr lang="uk-UA" sz="1800" kern="100" dirty="0">
                <a:effectLst/>
                <a:latin typeface="Arial" panose="020B0604020202020204" pitchFamily="34" charset="0"/>
                <a:ea typeface="Aptos" panose="020B0004020202020204" pitchFamily="34" charset="0"/>
                <a:cs typeface="Vrinda" panose="020B0502040204020203" pitchFamily="34" charset="0"/>
              </a:rPr>
              <a:t> </a:t>
            </a:r>
            <a:endParaRPr lang="en-150" dirty="0"/>
          </a:p>
        </p:txBody>
      </p:sp>
    </p:spTree>
    <p:extLst>
      <p:ext uri="{BB962C8B-B14F-4D97-AF65-F5344CB8AC3E}">
        <p14:creationId xmlns:p14="http://schemas.microsoft.com/office/powerpoint/2010/main" val="1045412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78843-BE92-2797-BD79-2E48B0540B8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052ED20-E496-A6EC-E9EE-CC2201CA2B86}"/>
              </a:ext>
            </a:extLst>
          </p:cNvPr>
          <p:cNvSpPr/>
          <p:nvPr/>
        </p:nvSpPr>
        <p:spPr>
          <a:xfrm>
            <a:off x="13486294" y="415371"/>
            <a:ext cx="3773006" cy="1829908"/>
          </a:xfrm>
          <a:custGeom>
            <a:avLst/>
            <a:gdLst/>
            <a:ahLst/>
            <a:cxnLst/>
            <a:rect l="l" t="t" r="r" b="b"/>
            <a:pathLst>
              <a:path w="3773006" h="1829908">
                <a:moveTo>
                  <a:pt x="0" y="0"/>
                </a:moveTo>
                <a:lnTo>
                  <a:pt x="3773006" y="0"/>
                </a:lnTo>
                <a:lnTo>
                  <a:pt x="3773006" y="1829908"/>
                </a:lnTo>
                <a:lnTo>
                  <a:pt x="0" y="1829908"/>
                </a:lnTo>
                <a:lnTo>
                  <a:pt x="0" y="0"/>
                </a:lnTo>
                <a:close/>
              </a:path>
            </a:pathLst>
          </a:custGeom>
          <a:blipFill>
            <a:blip r:embed="rId3"/>
            <a:stretch>
              <a:fillRect/>
            </a:stretch>
          </a:blipFill>
        </p:spPr>
        <p:txBody>
          <a:bodyPr/>
          <a:lstStyle/>
          <a:p>
            <a:endParaRPr lang="en-150"/>
          </a:p>
        </p:txBody>
      </p:sp>
      <p:sp>
        <p:nvSpPr>
          <p:cNvPr id="3" name="TextBox 3">
            <a:extLst>
              <a:ext uri="{FF2B5EF4-FFF2-40B4-BE49-F238E27FC236}">
                <a16:creationId xmlns:a16="http://schemas.microsoft.com/office/drawing/2014/main" id="{61C3F836-11E5-BB3E-4C60-A436874A0CDF}"/>
              </a:ext>
            </a:extLst>
          </p:cNvPr>
          <p:cNvSpPr txBox="1"/>
          <p:nvPr/>
        </p:nvSpPr>
        <p:spPr>
          <a:xfrm>
            <a:off x="9139238" y="962025"/>
            <a:ext cx="9525" cy="669925"/>
          </a:xfrm>
          <a:prstGeom prst="rect">
            <a:avLst/>
          </a:prstGeom>
        </p:spPr>
        <p:txBody>
          <a:bodyPr lIns="0" tIns="0" rIns="0" bIns="0" rtlCol="0" anchor="t">
            <a:spAutoFit/>
          </a:bodyPr>
          <a:lstStyle/>
          <a:p>
            <a:pPr algn="ctr">
              <a:lnSpc>
                <a:spcPts val="5599"/>
              </a:lnSpc>
            </a:pPr>
            <a:endParaRPr/>
          </a:p>
        </p:txBody>
      </p:sp>
      <p:sp>
        <p:nvSpPr>
          <p:cNvPr id="4" name="TextBox 4">
            <a:extLst>
              <a:ext uri="{FF2B5EF4-FFF2-40B4-BE49-F238E27FC236}">
                <a16:creationId xmlns:a16="http://schemas.microsoft.com/office/drawing/2014/main" id="{58DC7F1D-0D7A-3D5F-E922-ABCA277A0C5B}"/>
              </a:ext>
            </a:extLst>
          </p:cNvPr>
          <p:cNvSpPr txBox="1"/>
          <p:nvPr/>
        </p:nvSpPr>
        <p:spPr>
          <a:xfrm>
            <a:off x="823827" y="413497"/>
            <a:ext cx="12306300" cy="4302909"/>
          </a:xfrm>
          <a:prstGeom prst="rect">
            <a:avLst/>
          </a:prstGeom>
        </p:spPr>
        <p:txBody>
          <a:bodyPr wrap="square" lIns="0" tIns="0" rIns="0" bIns="0" rtlCol="0" anchor="t">
            <a:spAutoFit/>
          </a:bodyPr>
          <a:lstStyle/>
          <a:p>
            <a:pPr marL="449263" indent="-449263">
              <a:lnSpc>
                <a:spcPct val="150000"/>
              </a:lnSpc>
              <a:spcBef>
                <a:spcPts val="1800"/>
              </a:spcBef>
              <a:spcAft>
                <a:spcPts val="400"/>
              </a:spcAft>
            </a:pPr>
            <a:r>
              <a:rPr lang="uk-UA" sz="3200" b="1" dirty="0">
                <a:solidFill>
                  <a:srgbClr val="184174"/>
                </a:solidFill>
                <a:latin typeface="Montserrat Bold"/>
              </a:rPr>
              <a:t>24</a:t>
            </a:r>
            <a:r>
              <a:rPr lang="en-US" sz="3200" b="1" dirty="0">
                <a:solidFill>
                  <a:srgbClr val="184174"/>
                </a:solidFill>
                <a:latin typeface="Montserrat Bold"/>
              </a:rPr>
              <a:t>. </a:t>
            </a:r>
            <a:r>
              <a:rPr lang="uk-UA" sz="3200" b="1" dirty="0">
                <a:solidFill>
                  <a:srgbClr val="184174"/>
                </a:solidFill>
                <a:latin typeface="Montserrat Bold"/>
              </a:rPr>
              <a:t>Внесення змін до законодавства з метою покращення доступу до Верховного Суду ч. 2</a:t>
            </a:r>
            <a:endParaRPr lang="en-150" sz="3200" b="1" dirty="0">
              <a:solidFill>
                <a:srgbClr val="184174"/>
              </a:solidFill>
              <a:latin typeface="Montserrat Bold"/>
            </a:endParaRPr>
          </a:p>
          <a:p>
            <a:pPr marL="449263" indent="-449263">
              <a:lnSpc>
                <a:spcPct val="150000"/>
              </a:lnSpc>
              <a:spcBef>
                <a:spcPts val="1800"/>
              </a:spcBef>
              <a:spcAft>
                <a:spcPts val="400"/>
              </a:spcAft>
            </a:pPr>
            <a:endParaRPr lang="en-150" sz="3200" b="1" dirty="0">
              <a:solidFill>
                <a:srgbClr val="184174"/>
              </a:solidFill>
              <a:latin typeface="Montserrat Bold"/>
            </a:endParaRPr>
          </a:p>
          <a:p>
            <a:pPr marL="449263" indent="-449263">
              <a:lnSpc>
                <a:spcPct val="150000"/>
              </a:lnSpc>
              <a:spcBef>
                <a:spcPts val="1800"/>
              </a:spcBef>
              <a:spcAft>
                <a:spcPts val="400"/>
              </a:spcAft>
            </a:pPr>
            <a:endParaRPr lang="en-150" sz="3200" b="1" dirty="0">
              <a:solidFill>
                <a:srgbClr val="184174"/>
              </a:solidFill>
              <a:latin typeface="Montserrat Bold"/>
            </a:endParaRPr>
          </a:p>
          <a:p>
            <a:pPr marL="449263" lvl="0" indent="-449263">
              <a:lnSpc>
                <a:spcPct val="150000"/>
              </a:lnSpc>
              <a:spcBef>
                <a:spcPts val="1800"/>
              </a:spcBef>
              <a:spcAft>
                <a:spcPts val="400"/>
              </a:spcAft>
            </a:pPr>
            <a:endParaRPr lang="en-US" sz="2400" dirty="0">
              <a:solidFill>
                <a:schemeClr val="tx2"/>
              </a:solidFill>
              <a:latin typeface="Garamond" panose="02020404030301010803" pitchFamily="18" charset="0"/>
              <a:sym typeface="Montserrat Bold"/>
            </a:endParaRPr>
          </a:p>
        </p:txBody>
      </p:sp>
      <p:sp>
        <p:nvSpPr>
          <p:cNvPr id="5" name="TextBox 5">
            <a:extLst>
              <a:ext uri="{FF2B5EF4-FFF2-40B4-BE49-F238E27FC236}">
                <a16:creationId xmlns:a16="http://schemas.microsoft.com/office/drawing/2014/main" id="{FE7B04E7-27AC-E15C-4569-927065B1C7DC}"/>
              </a:ext>
            </a:extLst>
          </p:cNvPr>
          <p:cNvSpPr txBox="1"/>
          <p:nvPr/>
        </p:nvSpPr>
        <p:spPr>
          <a:xfrm>
            <a:off x="1493178" y="3390900"/>
            <a:ext cx="8063882" cy="8356198"/>
          </a:xfrm>
          <a:prstGeom prst="rect">
            <a:avLst/>
          </a:prstGeom>
        </p:spPr>
        <p:txBody>
          <a:bodyPr wrap="square" lIns="0" tIns="0" rIns="0" bIns="0" rtlCol="0" anchor="t">
            <a:spAutoFit/>
          </a:bodyPr>
          <a:lstStyle/>
          <a:p>
            <a:pPr algn="just">
              <a:lnSpc>
                <a:spcPct val="115000"/>
              </a:lnSpc>
              <a:spcAft>
                <a:spcPts val="800"/>
              </a:spcAft>
            </a:pPr>
            <a:r>
              <a:rPr lang="uk-UA" sz="2400" dirty="0">
                <a:solidFill>
                  <a:schemeClr val="tx2"/>
                </a:solidFill>
                <a:latin typeface="Garamond" panose="02020404030301010803" pitchFamily="18" charset="0"/>
              </a:rPr>
              <a:t>08 лютого 2020 року до цивільного, господарського та адміністративного процесуального законодавства Законом № 460-IX були внесені зміни, якими були введені, так звані, касаційні фільтри. За думкою законодавця, це мало забезпечити формування єдиної судової практики та з часом дозволити значно зменшити кількісне навантаження на Верховний Суд.</a:t>
            </a:r>
            <a:endParaRPr lang="en-150" sz="2400" dirty="0">
              <a:solidFill>
                <a:schemeClr val="tx2"/>
              </a:solidFill>
              <a:latin typeface="Garamond" panose="02020404030301010803" pitchFamily="18" charset="0"/>
            </a:endParaRPr>
          </a:p>
          <a:p>
            <a:pPr algn="just">
              <a:lnSpc>
                <a:spcPct val="115000"/>
              </a:lnSpc>
              <a:spcAft>
                <a:spcPts val="800"/>
              </a:spcAft>
            </a:pPr>
            <a:r>
              <a:rPr lang="uk-UA" sz="2400" dirty="0">
                <a:solidFill>
                  <a:schemeClr val="tx2"/>
                </a:solidFill>
                <a:latin typeface="Garamond" panose="02020404030301010803" pitchFamily="18" charset="0"/>
              </a:rPr>
              <a:t>Нажаль, при практичній реалізації таких нововведень виникають процесуальні складнощі, які пов’язані із різними підходами до оцінки висновків Верховного Суду у аспекті їх подібності.</a:t>
            </a:r>
            <a:endParaRPr lang="en-150" sz="2400" dirty="0">
              <a:solidFill>
                <a:schemeClr val="tx2"/>
              </a:solidFill>
              <a:latin typeface="Garamond" panose="02020404030301010803" pitchFamily="18" charset="0"/>
            </a:endParaRPr>
          </a:p>
          <a:p>
            <a:pPr algn="just">
              <a:lnSpc>
                <a:spcPct val="115000"/>
              </a:lnSpc>
              <a:spcAft>
                <a:spcPts val="800"/>
              </a:spcAft>
            </a:pPr>
            <a:r>
              <a:rPr lang="uk-UA" sz="2400" dirty="0">
                <a:solidFill>
                  <a:schemeClr val="tx2"/>
                </a:solidFill>
                <a:latin typeface="Garamond" panose="02020404030301010803" pitchFamily="18" charset="0"/>
              </a:rPr>
              <a:t>Застосування фільтру доступу до Верховного Суду через призму такої оціночної категорії як "застосування у постанові Верховного Суду норми права у подібних правовідносинах" створює невиправдані ризики застосування формальних перепон у доступі до суду касаційної інстанції. </a:t>
            </a:r>
            <a:endParaRPr lang="en-150" sz="2400" dirty="0">
              <a:solidFill>
                <a:schemeClr val="tx2"/>
              </a:solidFill>
              <a:latin typeface="Garamond" panose="02020404030301010803" pitchFamily="18" charset="0"/>
            </a:endParaRPr>
          </a:p>
          <a:p>
            <a:pPr marL="237489" lvl="1" algn="l">
              <a:lnSpc>
                <a:spcPts val="3079"/>
              </a:lnSpc>
            </a:pPr>
            <a:endParaRPr lang="en-US" sz="2400" dirty="0">
              <a:solidFill>
                <a:schemeClr val="tx2"/>
              </a:solidFill>
              <a:latin typeface="Garamond" panose="02020404030301010803" pitchFamily="18" charset="0"/>
              <a:sym typeface="Montserrat"/>
            </a:endParaRPr>
          </a:p>
          <a:p>
            <a:pPr algn="ctr">
              <a:lnSpc>
                <a:spcPts val="3499"/>
              </a:lnSpc>
              <a:spcBef>
                <a:spcPct val="0"/>
              </a:spcBef>
            </a:pPr>
            <a:endParaRPr lang="en-US" sz="2400" dirty="0">
              <a:solidFill>
                <a:schemeClr val="tx2"/>
              </a:solidFill>
              <a:latin typeface="Garamond" panose="02020404030301010803" pitchFamily="18" charset="0"/>
              <a:sym typeface="Montserrat"/>
            </a:endParaRPr>
          </a:p>
          <a:p>
            <a:pPr algn="l">
              <a:lnSpc>
                <a:spcPts val="3499"/>
              </a:lnSpc>
              <a:spcBef>
                <a:spcPct val="0"/>
              </a:spcBef>
            </a:pPr>
            <a:endParaRPr lang="en-US" sz="2199" dirty="0">
              <a:solidFill>
                <a:srgbClr val="000000"/>
              </a:solidFill>
              <a:latin typeface="Montserrat"/>
              <a:ea typeface="Montserrat"/>
              <a:cs typeface="Montserrat"/>
              <a:sym typeface="Montserrat"/>
            </a:endParaRPr>
          </a:p>
        </p:txBody>
      </p:sp>
      <p:sp>
        <p:nvSpPr>
          <p:cNvPr id="6" name="TextBox 5">
            <a:extLst>
              <a:ext uri="{FF2B5EF4-FFF2-40B4-BE49-F238E27FC236}">
                <a16:creationId xmlns:a16="http://schemas.microsoft.com/office/drawing/2014/main" id="{8EBADE3B-46F7-F64D-B2B7-14C6BAE1A869}"/>
              </a:ext>
            </a:extLst>
          </p:cNvPr>
          <p:cNvSpPr txBox="1"/>
          <p:nvPr/>
        </p:nvSpPr>
        <p:spPr>
          <a:xfrm>
            <a:off x="9589120" y="3390900"/>
            <a:ext cx="7867558" cy="7472815"/>
          </a:xfrm>
          <a:prstGeom prst="rect">
            <a:avLst/>
          </a:prstGeom>
          <a:noFill/>
        </p:spPr>
        <p:txBody>
          <a:bodyPr wrap="square">
            <a:spAutoFit/>
          </a:bodyPr>
          <a:lstStyle>
            <a:defPPr>
              <a:defRPr lang="en-US"/>
            </a:defPPr>
            <a:lvl1pPr>
              <a:defRPr kern="100">
                <a:effectLst/>
                <a:latin typeface="Arial" panose="020B0604020202020204" pitchFamily="34" charset="0"/>
                <a:ea typeface="Aptos" panose="020B0004020202020204" pitchFamily="34" charset="0"/>
                <a:cs typeface="Vrinda" panose="020B0502040204020203" pitchFamily="34" charset="0"/>
              </a:defRPr>
            </a:lvl1pPr>
          </a:lstStyle>
          <a:p>
            <a:pPr algn="just">
              <a:lnSpc>
                <a:spcPct val="115000"/>
              </a:lnSpc>
              <a:spcAft>
                <a:spcPts val="800"/>
              </a:spcAft>
            </a:pPr>
            <a:r>
              <a:rPr lang="uk-UA" sz="1800" kern="100" dirty="0">
                <a:effectLst/>
                <a:latin typeface="Arial" panose="020B0604020202020204" pitchFamily="34" charset="0"/>
                <a:ea typeface="Aptos" panose="020B0004020202020204" pitchFamily="34" charset="0"/>
                <a:cs typeface="Vrinda" panose="020B0502040204020203" pitchFamily="34" charset="0"/>
              </a:rPr>
              <a:t>З </a:t>
            </a:r>
            <a:r>
              <a:rPr lang="uk-UA" sz="2400" b="1" kern="1200" dirty="0">
                <a:solidFill>
                  <a:schemeClr val="tx2"/>
                </a:solidFill>
                <a:latin typeface="Garamond" panose="02020404030301010803" pitchFamily="18" charset="0"/>
                <a:ea typeface="+mn-ea"/>
                <a:cs typeface="+mn-cs"/>
              </a:rPr>
              <a:t>огляду на наведені вище обставини, пропонується внести зміни до процесуального законодавства (ГПК, ЦПК та КАС), якими:</a:t>
            </a:r>
            <a:endParaRPr lang="en-150" sz="2400" b="1" kern="1200" dirty="0">
              <a:solidFill>
                <a:schemeClr val="tx2"/>
              </a:solidFill>
              <a:latin typeface="Garamond" panose="02020404030301010803" pitchFamily="18" charset="0"/>
              <a:ea typeface="+mn-ea"/>
              <a:cs typeface="+mn-cs"/>
            </a:endParaRPr>
          </a:p>
          <a:p>
            <a:pPr marL="342900" lvl="0" indent="-342900" algn="just">
              <a:lnSpc>
                <a:spcPct val="115000"/>
              </a:lnSpc>
              <a:spcAft>
                <a:spcPts val="800"/>
              </a:spcAft>
              <a:buFont typeface="+mj-lt"/>
              <a:buAutoNum type="arabicParenR"/>
            </a:pPr>
            <a:r>
              <a:rPr lang="uk-UA" sz="2400" b="1" kern="1200" dirty="0">
                <a:solidFill>
                  <a:schemeClr val="tx2"/>
                </a:solidFill>
                <a:latin typeface="Garamond" panose="02020404030301010803" pitchFamily="18" charset="0"/>
                <a:ea typeface="+mn-ea"/>
                <a:cs typeface="+mn-cs"/>
              </a:rPr>
              <a:t>передбачити повноваження суду касаційної інстанції закрити касаційне провадження у разі, якщо ним буде встановлено, що Верховний Суд у своїй постанові викладав висновок щодо застосування норми права у подібних правовідносинах і суд апеляційної інстанції переглянув судове рішення відповідно до такого висновку крім випадку, коли Верховний Суд вважає за необхідне відступити від нього. Водночас, удосконалити цей механізм шляхом забезпечення права сторін висловитися стосовно питання закриття касаційного провадження з цієї підстави.</a:t>
            </a:r>
            <a:endParaRPr lang="en-150" sz="2400" b="1" kern="1200" dirty="0">
              <a:solidFill>
                <a:schemeClr val="tx2"/>
              </a:solidFill>
              <a:latin typeface="Garamond" panose="02020404030301010803" pitchFamily="18" charset="0"/>
              <a:ea typeface="+mn-ea"/>
              <a:cs typeface="+mn-cs"/>
            </a:endParaRPr>
          </a:p>
          <a:p>
            <a:pPr algn="just">
              <a:lnSpc>
                <a:spcPct val="115000"/>
              </a:lnSpc>
              <a:spcAft>
                <a:spcPts val="800"/>
              </a:spcAft>
            </a:pPr>
            <a:endParaRPr lang="en-150" sz="2400" b="1" kern="1200" dirty="0">
              <a:solidFill>
                <a:schemeClr val="tx2"/>
              </a:solidFill>
              <a:latin typeface="Garamond" panose="02020404030301010803" pitchFamily="18" charset="0"/>
              <a:ea typeface="+mn-ea"/>
              <a:cs typeface="+mn-cs"/>
            </a:endParaRPr>
          </a:p>
          <a:p>
            <a:endParaRPr lang="en-US" dirty="0">
              <a:sym typeface="Montserrat"/>
            </a:endParaRPr>
          </a:p>
        </p:txBody>
      </p:sp>
      <p:sp>
        <p:nvSpPr>
          <p:cNvPr id="8" name="TextBox 7">
            <a:extLst>
              <a:ext uri="{FF2B5EF4-FFF2-40B4-BE49-F238E27FC236}">
                <a16:creationId xmlns:a16="http://schemas.microsoft.com/office/drawing/2014/main" id="{7F6CBC11-D7B7-5856-1A97-82462BAF5259}"/>
              </a:ext>
            </a:extLst>
          </p:cNvPr>
          <p:cNvSpPr txBox="1"/>
          <p:nvPr/>
        </p:nvSpPr>
        <p:spPr>
          <a:xfrm>
            <a:off x="9525000" y="4960648"/>
            <a:ext cx="9144000" cy="369332"/>
          </a:xfrm>
          <a:prstGeom prst="rect">
            <a:avLst/>
          </a:prstGeom>
          <a:noFill/>
        </p:spPr>
        <p:txBody>
          <a:bodyPr wrap="square">
            <a:spAutoFit/>
          </a:bodyPr>
          <a:lstStyle/>
          <a:p>
            <a:r>
              <a:rPr lang="uk-UA" sz="1800" kern="100" dirty="0">
                <a:effectLst/>
                <a:latin typeface="Arial" panose="020B0604020202020204" pitchFamily="34" charset="0"/>
                <a:ea typeface="Aptos" panose="020B0004020202020204" pitchFamily="34" charset="0"/>
                <a:cs typeface="Vrinda" panose="020B0502040204020203" pitchFamily="34" charset="0"/>
              </a:rPr>
              <a:t> </a:t>
            </a:r>
            <a:endParaRPr lang="en-150" dirty="0"/>
          </a:p>
        </p:txBody>
      </p:sp>
    </p:spTree>
    <p:extLst>
      <p:ext uri="{BB962C8B-B14F-4D97-AF65-F5344CB8AC3E}">
        <p14:creationId xmlns:p14="http://schemas.microsoft.com/office/powerpoint/2010/main" val="3126164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48BF4-A7F0-0539-D4A9-DDA6AD87F66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A7C402D-34A6-C58A-107E-9C33224BD6D0}"/>
              </a:ext>
            </a:extLst>
          </p:cNvPr>
          <p:cNvSpPr/>
          <p:nvPr/>
        </p:nvSpPr>
        <p:spPr>
          <a:xfrm>
            <a:off x="13486294" y="415371"/>
            <a:ext cx="3773006" cy="1829908"/>
          </a:xfrm>
          <a:custGeom>
            <a:avLst/>
            <a:gdLst/>
            <a:ahLst/>
            <a:cxnLst/>
            <a:rect l="l" t="t" r="r" b="b"/>
            <a:pathLst>
              <a:path w="3773006" h="1829908">
                <a:moveTo>
                  <a:pt x="0" y="0"/>
                </a:moveTo>
                <a:lnTo>
                  <a:pt x="3773006" y="0"/>
                </a:lnTo>
                <a:lnTo>
                  <a:pt x="3773006" y="1829908"/>
                </a:lnTo>
                <a:lnTo>
                  <a:pt x="0" y="1829908"/>
                </a:lnTo>
                <a:lnTo>
                  <a:pt x="0" y="0"/>
                </a:lnTo>
                <a:close/>
              </a:path>
            </a:pathLst>
          </a:custGeom>
          <a:blipFill>
            <a:blip r:embed="rId3"/>
            <a:stretch>
              <a:fillRect/>
            </a:stretch>
          </a:blipFill>
        </p:spPr>
        <p:txBody>
          <a:bodyPr/>
          <a:lstStyle/>
          <a:p>
            <a:endParaRPr lang="en-150"/>
          </a:p>
        </p:txBody>
      </p:sp>
      <p:sp>
        <p:nvSpPr>
          <p:cNvPr id="3" name="TextBox 3">
            <a:extLst>
              <a:ext uri="{FF2B5EF4-FFF2-40B4-BE49-F238E27FC236}">
                <a16:creationId xmlns:a16="http://schemas.microsoft.com/office/drawing/2014/main" id="{4B82761B-9D0A-8113-476F-F0A00CC2E84C}"/>
              </a:ext>
            </a:extLst>
          </p:cNvPr>
          <p:cNvSpPr txBox="1"/>
          <p:nvPr/>
        </p:nvSpPr>
        <p:spPr>
          <a:xfrm>
            <a:off x="9139238" y="962025"/>
            <a:ext cx="9525" cy="669925"/>
          </a:xfrm>
          <a:prstGeom prst="rect">
            <a:avLst/>
          </a:prstGeom>
        </p:spPr>
        <p:txBody>
          <a:bodyPr lIns="0" tIns="0" rIns="0" bIns="0" rtlCol="0" anchor="t">
            <a:spAutoFit/>
          </a:bodyPr>
          <a:lstStyle/>
          <a:p>
            <a:pPr algn="ctr">
              <a:lnSpc>
                <a:spcPts val="5599"/>
              </a:lnSpc>
            </a:pPr>
            <a:endParaRPr/>
          </a:p>
        </p:txBody>
      </p:sp>
      <p:sp>
        <p:nvSpPr>
          <p:cNvPr id="4" name="TextBox 4">
            <a:extLst>
              <a:ext uri="{FF2B5EF4-FFF2-40B4-BE49-F238E27FC236}">
                <a16:creationId xmlns:a16="http://schemas.microsoft.com/office/drawing/2014/main" id="{D301BF1B-1D29-8498-BC6A-FAA635F1577B}"/>
              </a:ext>
            </a:extLst>
          </p:cNvPr>
          <p:cNvSpPr txBox="1"/>
          <p:nvPr/>
        </p:nvSpPr>
        <p:spPr>
          <a:xfrm>
            <a:off x="823827" y="413497"/>
            <a:ext cx="12306300" cy="4302909"/>
          </a:xfrm>
          <a:prstGeom prst="rect">
            <a:avLst/>
          </a:prstGeom>
        </p:spPr>
        <p:txBody>
          <a:bodyPr wrap="square" lIns="0" tIns="0" rIns="0" bIns="0" rtlCol="0" anchor="t">
            <a:spAutoFit/>
          </a:bodyPr>
          <a:lstStyle/>
          <a:p>
            <a:pPr marL="630238" indent="-630238">
              <a:lnSpc>
                <a:spcPct val="150000"/>
              </a:lnSpc>
              <a:spcBef>
                <a:spcPts val="1800"/>
              </a:spcBef>
              <a:spcAft>
                <a:spcPts val="400"/>
              </a:spcAft>
            </a:pPr>
            <a:r>
              <a:rPr lang="uk-UA" sz="3200" b="1" dirty="0">
                <a:solidFill>
                  <a:srgbClr val="184174"/>
                </a:solidFill>
                <a:latin typeface="Montserrat Bold"/>
              </a:rPr>
              <a:t>25</a:t>
            </a:r>
            <a:r>
              <a:rPr lang="en-US" sz="3200" b="1" dirty="0">
                <a:solidFill>
                  <a:srgbClr val="184174"/>
                </a:solidFill>
                <a:latin typeface="Montserrat Bold"/>
              </a:rPr>
              <a:t>. </a:t>
            </a:r>
            <a:r>
              <a:rPr lang="uk-UA" sz="3200" b="1" dirty="0">
                <a:solidFill>
                  <a:srgbClr val="184174"/>
                </a:solidFill>
                <a:latin typeface="Montserrat Bold"/>
              </a:rPr>
              <a:t>Удосконалення передачі справ до Великої Палати Верховного Суду </a:t>
            </a:r>
            <a:endParaRPr lang="en-150" sz="3200" b="1" dirty="0">
              <a:solidFill>
                <a:srgbClr val="184174"/>
              </a:solidFill>
              <a:latin typeface="Montserrat Bold"/>
            </a:endParaRPr>
          </a:p>
          <a:p>
            <a:pPr marL="449263" indent="-449263">
              <a:lnSpc>
                <a:spcPct val="150000"/>
              </a:lnSpc>
              <a:spcBef>
                <a:spcPts val="1800"/>
              </a:spcBef>
              <a:spcAft>
                <a:spcPts val="400"/>
              </a:spcAft>
            </a:pPr>
            <a:endParaRPr lang="en-150" sz="3200" b="1" dirty="0">
              <a:solidFill>
                <a:srgbClr val="184174"/>
              </a:solidFill>
              <a:latin typeface="Montserrat Bold"/>
            </a:endParaRPr>
          </a:p>
          <a:p>
            <a:pPr marL="449263" indent="-449263">
              <a:lnSpc>
                <a:spcPct val="150000"/>
              </a:lnSpc>
              <a:spcBef>
                <a:spcPts val="1800"/>
              </a:spcBef>
              <a:spcAft>
                <a:spcPts val="400"/>
              </a:spcAft>
            </a:pPr>
            <a:endParaRPr lang="en-150" sz="3200" b="1" dirty="0">
              <a:solidFill>
                <a:srgbClr val="184174"/>
              </a:solidFill>
              <a:latin typeface="Montserrat Bold"/>
            </a:endParaRPr>
          </a:p>
          <a:p>
            <a:pPr marL="449263" lvl="0" indent="-449263">
              <a:lnSpc>
                <a:spcPct val="150000"/>
              </a:lnSpc>
              <a:spcBef>
                <a:spcPts val="1800"/>
              </a:spcBef>
              <a:spcAft>
                <a:spcPts val="400"/>
              </a:spcAft>
            </a:pPr>
            <a:endParaRPr lang="en-US" sz="2400" dirty="0">
              <a:solidFill>
                <a:schemeClr val="tx2"/>
              </a:solidFill>
              <a:latin typeface="Garamond" panose="02020404030301010803" pitchFamily="18" charset="0"/>
              <a:sym typeface="Montserrat Bold"/>
            </a:endParaRPr>
          </a:p>
        </p:txBody>
      </p:sp>
      <p:sp>
        <p:nvSpPr>
          <p:cNvPr id="5" name="TextBox 5">
            <a:extLst>
              <a:ext uri="{FF2B5EF4-FFF2-40B4-BE49-F238E27FC236}">
                <a16:creationId xmlns:a16="http://schemas.microsoft.com/office/drawing/2014/main" id="{A1CD3889-93D9-DBF3-C854-3FAEEDE71543}"/>
              </a:ext>
            </a:extLst>
          </p:cNvPr>
          <p:cNvSpPr txBox="1"/>
          <p:nvPr/>
        </p:nvSpPr>
        <p:spPr>
          <a:xfrm>
            <a:off x="1075356" y="3390900"/>
            <a:ext cx="8063882" cy="8458790"/>
          </a:xfrm>
          <a:prstGeom prst="rect">
            <a:avLst/>
          </a:prstGeom>
        </p:spPr>
        <p:txBody>
          <a:bodyPr wrap="square" lIns="0" tIns="0" rIns="0" bIns="0" rtlCol="0" anchor="t">
            <a:spAutoFit/>
          </a:bodyPr>
          <a:lstStyle/>
          <a:p>
            <a:pPr algn="just">
              <a:lnSpc>
                <a:spcPct val="115000"/>
              </a:lnSpc>
              <a:spcAft>
                <a:spcPts val="800"/>
              </a:spcAft>
            </a:pPr>
            <a:r>
              <a:rPr lang="uk-UA" sz="2400" dirty="0">
                <a:solidFill>
                  <a:schemeClr val="tx2"/>
                </a:solidFill>
                <a:latin typeface="Garamond" panose="02020404030301010803" pitchFamily="18" charset="0"/>
              </a:rPr>
              <a:t>Наразі спостерігаються непоодинокі випадки, коли касаційний суд у складі Верховного Суду визнає за необхідне передати справу на розгляд Великої Палати Верховного Суду, посилаючись на існування виключної правової проблеми. Водночас Велика Палата Верховного Суду повертає справу до відповідного касаційного суду, мотивуючи це недотриманням так званих якісних та кількісних показників, що визначають існування виключної правової проблеми. Зазначені показники, однак, не закріплені у процесуальному законодавстві, а були сформовані самою Великою Палатою Верховного Суду.</a:t>
            </a:r>
            <a:endParaRPr lang="en-150" sz="2400" dirty="0">
              <a:solidFill>
                <a:schemeClr val="tx2"/>
              </a:solidFill>
              <a:latin typeface="Garamond" panose="02020404030301010803" pitchFamily="18" charset="0"/>
            </a:endParaRPr>
          </a:p>
          <a:p>
            <a:pPr algn="just">
              <a:lnSpc>
                <a:spcPct val="115000"/>
              </a:lnSpc>
              <a:spcAft>
                <a:spcPts val="800"/>
              </a:spcAft>
            </a:pPr>
            <a:r>
              <a:rPr lang="uk-UA" sz="2400" dirty="0">
                <a:solidFill>
                  <a:schemeClr val="tx2"/>
                </a:solidFill>
                <a:latin typeface="Garamond" panose="02020404030301010803" pitchFamily="18" charset="0"/>
              </a:rPr>
              <a:t>За аналогією з принципом недопустимості спорів щодо підсудності між судами першої інстанції, будь-які суперечки між суддями Верховного Суду щодо наявності чи відсутності виключної правової проблеми є неприйнятними.</a:t>
            </a:r>
            <a:endParaRPr lang="en-150" sz="2400" dirty="0">
              <a:solidFill>
                <a:schemeClr val="tx2"/>
              </a:solidFill>
              <a:latin typeface="Garamond" panose="02020404030301010803" pitchFamily="18" charset="0"/>
            </a:endParaRPr>
          </a:p>
          <a:p>
            <a:pPr algn="just">
              <a:lnSpc>
                <a:spcPct val="115000"/>
              </a:lnSpc>
              <a:spcAft>
                <a:spcPts val="800"/>
              </a:spcAft>
            </a:pPr>
            <a:r>
              <a:rPr lang="uk-UA" sz="2400" dirty="0">
                <a:solidFill>
                  <a:schemeClr val="tx2"/>
                </a:solidFill>
                <a:latin typeface="Garamond" panose="02020404030301010803" pitchFamily="18" charset="0"/>
              </a:rPr>
              <a:t>і </a:t>
            </a:r>
            <a:endParaRPr lang="en-150" sz="2400" dirty="0">
              <a:solidFill>
                <a:schemeClr val="tx2"/>
              </a:solidFill>
              <a:latin typeface="Garamond" panose="02020404030301010803" pitchFamily="18" charset="0"/>
            </a:endParaRPr>
          </a:p>
          <a:p>
            <a:pPr marR="30480" algn="just">
              <a:lnSpc>
                <a:spcPct val="115000"/>
              </a:lnSpc>
              <a:spcAft>
                <a:spcPts val="800"/>
              </a:spcAft>
            </a:pPr>
            <a:endParaRPr lang="en-150" sz="2400" dirty="0">
              <a:solidFill>
                <a:schemeClr val="tx2"/>
              </a:solidFill>
              <a:latin typeface="Garamond" panose="02020404030301010803" pitchFamily="18" charset="0"/>
            </a:endParaRPr>
          </a:p>
          <a:p>
            <a:pPr marL="237489" lvl="1" algn="l">
              <a:lnSpc>
                <a:spcPts val="3079"/>
              </a:lnSpc>
            </a:pPr>
            <a:endParaRPr lang="en-US" sz="2400" dirty="0">
              <a:solidFill>
                <a:schemeClr val="tx2"/>
              </a:solidFill>
              <a:latin typeface="Garamond" panose="02020404030301010803" pitchFamily="18" charset="0"/>
              <a:sym typeface="Montserrat"/>
            </a:endParaRPr>
          </a:p>
          <a:p>
            <a:pPr algn="ctr">
              <a:lnSpc>
                <a:spcPts val="3499"/>
              </a:lnSpc>
              <a:spcBef>
                <a:spcPct val="0"/>
              </a:spcBef>
            </a:pPr>
            <a:endParaRPr lang="en-US" sz="2400" dirty="0">
              <a:solidFill>
                <a:schemeClr val="tx2"/>
              </a:solidFill>
              <a:latin typeface="Garamond" panose="02020404030301010803" pitchFamily="18" charset="0"/>
              <a:sym typeface="Montserrat"/>
            </a:endParaRPr>
          </a:p>
          <a:p>
            <a:pPr algn="l">
              <a:lnSpc>
                <a:spcPts val="3499"/>
              </a:lnSpc>
              <a:spcBef>
                <a:spcPct val="0"/>
              </a:spcBef>
            </a:pPr>
            <a:endParaRPr lang="en-US" sz="2199" dirty="0">
              <a:solidFill>
                <a:srgbClr val="000000"/>
              </a:solidFill>
              <a:latin typeface="Montserrat"/>
              <a:ea typeface="Montserrat"/>
              <a:cs typeface="Montserrat"/>
              <a:sym typeface="Montserrat"/>
            </a:endParaRPr>
          </a:p>
        </p:txBody>
      </p:sp>
      <p:sp>
        <p:nvSpPr>
          <p:cNvPr id="6" name="TextBox 5">
            <a:extLst>
              <a:ext uri="{FF2B5EF4-FFF2-40B4-BE49-F238E27FC236}">
                <a16:creationId xmlns:a16="http://schemas.microsoft.com/office/drawing/2014/main" id="{A4B397FF-74F7-D6B3-7A94-72FE52DA377A}"/>
              </a:ext>
            </a:extLst>
          </p:cNvPr>
          <p:cNvSpPr txBox="1"/>
          <p:nvPr/>
        </p:nvSpPr>
        <p:spPr>
          <a:xfrm>
            <a:off x="9589120" y="3390900"/>
            <a:ext cx="7867558" cy="2273443"/>
          </a:xfrm>
          <a:prstGeom prst="rect">
            <a:avLst/>
          </a:prstGeom>
          <a:noFill/>
        </p:spPr>
        <p:txBody>
          <a:bodyPr wrap="square">
            <a:spAutoFit/>
          </a:bodyPr>
          <a:lstStyle>
            <a:defPPr>
              <a:defRPr lang="en-US"/>
            </a:defPPr>
            <a:lvl1pPr>
              <a:defRPr kern="100">
                <a:effectLst/>
                <a:latin typeface="Arial" panose="020B0604020202020204" pitchFamily="34" charset="0"/>
                <a:ea typeface="Aptos" panose="020B0004020202020204" pitchFamily="34" charset="0"/>
                <a:cs typeface="Vrinda" panose="020B0502040204020203" pitchFamily="34" charset="0"/>
              </a:defRPr>
            </a:lvl1pPr>
          </a:lstStyle>
          <a:p>
            <a:pPr algn="just">
              <a:lnSpc>
                <a:spcPct val="115000"/>
              </a:lnSpc>
              <a:spcAft>
                <a:spcPts val="800"/>
              </a:spcAft>
            </a:pPr>
            <a:r>
              <a:rPr lang="uk-UA" sz="2400" b="1" kern="1200" dirty="0">
                <a:solidFill>
                  <a:schemeClr val="tx2"/>
                </a:solidFill>
                <a:latin typeface="Garamond" panose="02020404030301010803" pitchFamily="18" charset="0"/>
                <a:ea typeface="+mn-ea"/>
                <a:cs typeface="+mn-cs"/>
              </a:rPr>
              <a:t>Скасувати повноваження Великої Палати Верховного Суду відмовляти в прийнятті до свого розгляду справи, що стосуються виключного правового питання. </a:t>
            </a:r>
            <a:endParaRPr lang="en-150" sz="2400" b="1" kern="1200" dirty="0">
              <a:solidFill>
                <a:schemeClr val="tx2"/>
              </a:solidFill>
              <a:latin typeface="Garamond" panose="02020404030301010803" pitchFamily="18" charset="0"/>
              <a:ea typeface="+mn-ea"/>
              <a:cs typeface="+mn-cs"/>
            </a:endParaRPr>
          </a:p>
          <a:p>
            <a:pPr algn="just">
              <a:lnSpc>
                <a:spcPct val="115000"/>
              </a:lnSpc>
              <a:spcAft>
                <a:spcPts val="800"/>
              </a:spcAft>
            </a:pPr>
            <a:endParaRPr lang="en-150" sz="2400" b="1" kern="1200" dirty="0">
              <a:solidFill>
                <a:schemeClr val="tx2"/>
              </a:solidFill>
              <a:latin typeface="Garamond" panose="02020404030301010803" pitchFamily="18" charset="0"/>
              <a:ea typeface="+mn-ea"/>
              <a:cs typeface="+mn-cs"/>
            </a:endParaRPr>
          </a:p>
          <a:p>
            <a:endParaRPr lang="en-US" dirty="0">
              <a:sym typeface="Montserrat"/>
            </a:endParaRPr>
          </a:p>
        </p:txBody>
      </p:sp>
      <p:sp>
        <p:nvSpPr>
          <p:cNvPr id="8" name="TextBox 7">
            <a:extLst>
              <a:ext uri="{FF2B5EF4-FFF2-40B4-BE49-F238E27FC236}">
                <a16:creationId xmlns:a16="http://schemas.microsoft.com/office/drawing/2014/main" id="{5EA66547-D2F0-10B5-3B15-C836EA42EC58}"/>
              </a:ext>
            </a:extLst>
          </p:cNvPr>
          <p:cNvSpPr txBox="1"/>
          <p:nvPr/>
        </p:nvSpPr>
        <p:spPr>
          <a:xfrm>
            <a:off x="9525000" y="4960648"/>
            <a:ext cx="9144000" cy="369332"/>
          </a:xfrm>
          <a:prstGeom prst="rect">
            <a:avLst/>
          </a:prstGeom>
          <a:noFill/>
        </p:spPr>
        <p:txBody>
          <a:bodyPr wrap="square">
            <a:spAutoFit/>
          </a:bodyPr>
          <a:lstStyle/>
          <a:p>
            <a:r>
              <a:rPr lang="uk-UA" sz="1800" kern="100" dirty="0">
                <a:effectLst/>
                <a:latin typeface="Arial" panose="020B0604020202020204" pitchFamily="34" charset="0"/>
                <a:ea typeface="Aptos" panose="020B0004020202020204" pitchFamily="34" charset="0"/>
                <a:cs typeface="Vrinda" panose="020B0502040204020203" pitchFamily="34" charset="0"/>
              </a:rPr>
              <a:t> </a:t>
            </a:r>
            <a:endParaRPr lang="en-150" dirty="0"/>
          </a:p>
        </p:txBody>
      </p:sp>
    </p:spTree>
    <p:extLst>
      <p:ext uri="{BB962C8B-B14F-4D97-AF65-F5344CB8AC3E}">
        <p14:creationId xmlns:p14="http://schemas.microsoft.com/office/powerpoint/2010/main" val="487907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FF0F2"/>
        </a:solidFill>
        <a:effectLst/>
      </p:bgPr>
    </p:bg>
    <p:spTree>
      <p:nvGrpSpPr>
        <p:cNvPr id="1" name=""/>
        <p:cNvGrpSpPr/>
        <p:nvPr/>
      </p:nvGrpSpPr>
      <p:grpSpPr>
        <a:xfrm>
          <a:off x="0" y="0"/>
          <a:ext cx="0" cy="0"/>
          <a:chOff x="0" y="0"/>
          <a:chExt cx="0" cy="0"/>
        </a:xfrm>
      </p:grpSpPr>
      <p:sp>
        <p:nvSpPr>
          <p:cNvPr id="2" name="Freeform 2"/>
          <p:cNvSpPr/>
          <p:nvPr/>
        </p:nvSpPr>
        <p:spPr>
          <a:xfrm>
            <a:off x="1028700" y="802130"/>
            <a:ext cx="3773006" cy="1829908"/>
          </a:xfrm>
          <a:custGeom>
            <a:avLst/>
            <a:gdLst/>
            <a:ahLst/>
            <a:cxnLst/>
            <a:rect l="l" t="t" r="r" b="b"/>
            <a:pathLst>
              <a:path w="3773006" h="1829908">
                <a:moveTo>
                  <a:pt x="0" y="0"/>
                </a:moveTo>
                <a:lnTo>
                  <a:pt x="3773006" y="0"/>
                </a:lnTo>
                <a:lnTo>
                  <a:pt x="3773006" y="1829908"/>
                </a:lnTo>
                <a:lnTo>
                  <a:pt x="0" y="1829908"/>
                </a:lnTo>
                <a:lnTo>
                  <a:pt x="0" y="0"/>
                </a:lnTo>
                <a:close/>
              </a:path>
            </a:pathLst>
          </a:custGeom>
          <a:blipFill>
            <a:blip r:embed="rId3"/>
            <a:stretch>
              <a:fillRect/>
            </a:stretch>
          </a:blipFill>
        </p:spPr>
        <p:txBody>
          <a:bodyPr/>
          <a:lstStyle/>
          <a:p>
            <a:endParaRPr lang="en-150"/>
          </a:p>
        </p:txBody>
      </p:sp>
      <p:grpSp>
        <p:nvGrpSpPr>
          <p:cNvPr id="3" name="Group 3"/>
          <p:cNvGrpSpPr/>
          <p:nvPr/>
        </p:nvGrpSpPr>
        <p:grpSpPr>
          <a:xfrm>
            <a:off x="12403768" y="0"/>
            <a:ext cx="11103534" cy="10336798"/>
            <a:chOff x="0" y="0"/>
            <a:chExt cx="924522" cy="860681"/>
          </a:xfrm>
        </p:grpSpPr>
        <p:sp>
          <p:nvSpPr>
            <p:cNvPr id="4" name="Freeform 4"/>
            <p:cNvSpPr/>
            <p:nvPr/>
          </p:nvSpPr>
          <p:spPr>
            <a:xfrm>
              <a:off x="0" y="0"/>
              <a:ext cx="924522" cy="860681"/>
            </a:xfrm>
            <a:custGeom>
              <a:avLst/>
              <a:gdLst/>
              <a:ahLst/>
              <a:cxnLst/>
              <a:rect l="l" t="t" r="r" b="b"/>
              <a:pathLst>
                <a:path w="924522" h="860681">
                  <a:moveTo>
                    <a:pt x="462261" y="0"/>
                  </a:moveTo>
                  <a:cubicBezTo>
                    <a:pt x="206961" y="0"/>
                    <a:pt x="0" y="192670"/>
                    <a:pt x="0" y="430340"/>
                  </a:cubicBezTo>
                  <a:cubicBezTo>
                    <a:pt x="0" y="668011"/>
                    <a:pt x="206961" y="860681"/>
                    <a:pt x="462261" y="860681"/>
                  </a:cubicBezTo>
                  <a:cubicBezTo>
                    <a:pt x="717561" y="860681"/>
                    <a:pt x="924522" y="668011"/>
                    <a:pt x="924522" y="430340"/>
                  </a:cubicBezTo>
                  <a:cubicBezTo>
                    <a:pt x="924522" y="192670"/>
                    <a:pt x="717561" y="0"/>
                    <a:pt x="462261" y="0"/>
                  </a:cubicBezTo>
                  <a:close/>
                </a:path>
              </a:pathLst>
            </a:custGeom>
            <a:blipFill>
              <a:blip r:embed="rId4">
                <a:alphaModFix amt="83000"/>
              </a:blip>
              <a:stretch>
                <a:fillRect l="-19733" r="-19733"/>
              </a:stretch>
            </a:blipFill>
          </p:spPr>
          <p:txBody>
            <a:bodyPr/>
            <a:lstStyle/>
            <a:p>
              <a:endParaRPr lang="en-150"/>
            </a:p>
          </p:txBody>
        </p:sp>
      </p:grpSp>
      <p:sp>
        <p:nvSpPr>
          <p:cNvPr id="5" name="TextBox 5"/>
          <p:cNvSpPr txBox="1"/>
          <p:nvPr/>
        </p:nvSpPr>
        <p:spPr>
          <a:xfrm>
            <a:off x="9139238" y="962025"/>
            <a:ext cx="9525" cy="669925"/>
          </a:xfrm>
          <a:prstGeom prst="rect">
            <a:avLst/>
          </a:prstGeom>
        </p:spPr>
        <p:txBody>
          <a:bodyPr lIns="0" tIns="0" rIns="0" bIns="0" rtlCol="0" anchor="t">
            <a:spAutoFit/>
          </a:bodyPr>
          <a:lstStyle/>
          <a:p>
            <a:pPr algn="ctr">
              <a:lnSpc>
                <a:spcPts val="5599"/>
              </a:lnSpc>
            </a:pPr>
            <a:endParaRPr/>
          </a:p>
        </p:txBody>
      </p:sp>
      <p:sp>
        <p:nvSpPr>
          <p:cNvPr id="6" name="TextBox 6"/>
          <p:cNvSpPr txBox="1"/>
          <p:nvPr/>
        </p:nvSpPr>
        <p:spPr>
          <a:xfrm>
            <a:off x="741852" y="3768725"/>
            <a:ext cx="10171042" cy="669925"/>
          </a:xfrm>
          <a:prstGeom prst="rect">
            <a:avLst/>
          </a:prstGeom>
        </p:spPr>
        <p:txBody>
          <a:bodyPr lIns="0" tIns="0" rIns="0" bIns="0" rtlCol="0" anchor="t">
            <a:spAutoFit/>
          </a:bodyPr>
          <a:lstStyle/>
          <a:p>
            <a:pPr algn="l">
              <a:lnSpc>
                <a:spcPts val="5599"/>
              </a:lnSpc>
              <a:spcBef>
                <a:spcPct val="0"/>
              </a:spcBef>
            </a:pPr>
            <a:r>
              <a:rPr lang="uk-UA" sz="3999" b="1" dirty="0">
                <a:solidFill>
                  <a:srgbClr val="184174"/>
                </a:solidFill>
                <a:latin typeface="Montserrat Bold"/>
                <a:ea typeface="Montserrat Bold"/>
                <a:cs typeface="Montserrat Bold"/>
                <a:sym typeface="Montserrat Bold"/>
              </a:rPr>
              <a:t>ДЯКУЄМО ЗА УВАГУ!</a:t>
            </a:r>
            <a:endParaRPr lang="en-US" sz="3999" b="1" dirty="0">
              <a:solidFill>
                <a:srgbClr val="184174"/>
              </a:solidFill>
              <a:latin typeface="Montserrat Bold"/>
              <a:ea typeface="Montserrat Bold"/>
              <a:cs typeface="Montserrat Bold"/>
              <a:sym typeface="Montserrat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B7A7C-26BD-AF66-302A-8A52149EE8F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B138956-EBF3-0413-628E-AC168ED64F55}"/>
              </a:ext>
            </a:extLst>
          </p:cNvPr>
          <p:cNvSpPr/>
          <p:nvPr/>
        </p:nvSpPr>
        <p:spPr>
          <a:xfrm>
            <a:off x="13486294" y="415371"/>
            <a:ext cx="3773006" cy="1829908"/>
          </a:xfrm>
          <a:custGeom>
            <a:avLst/>
            <a:gdLst/>
            <a:ahLst/>
            <a:cxnLst/>
            <a:rect l="l" t="t" r="r" b="b"/>
            <a:pathLst>
              <a:path w="3773006" h="1829908">
                <a:moveTo>
                  <a:pt x="0" y="0"/>
                </a:moveTo>
                <a:lnTo>
                  <a:pt x="3773006" y="0"/>
                </a:lnTo>
                <a:lnTo>
                  <a:pt x="3773006" y="1829908"/>
                </a:lnTo>
                <a:lnTo>
                  <a:pt x="0" y="1829908"/>
                </a:lnTo>
                <a:lnTo>
                  <a:pt x="0" y="0"/>
                </a:lnTo>
                <a:close/>
              </a:path>
            </a:pathLst>
          </a:custGeom>
          <a:blipFill>
            <a:blip r:embed="rId3"/>
            <a:stretch>
              <a:fillRect/>
            </a:stretch>
          </a:blipFill>
        </p:spPr>
        <p:txBody>
          <a:bodyPr/>
          <a:lstStyle/>
          <a:p>
            <a:endParaRPr lang="en-150" dirty="0"/>
          </a:p>
        </p:txBody>
      </p:sp>
      <p:sp>
        <p:nvSpPr>
          <p:cNvPr id="3" name="TextBox 3">
            <a:extLst>
              <a:ext uri="{FF2B5EF4-FFF2-40B4-BE49-F238E27FC236}">
                <a16:creationId xmlns:a16="http://schemas.microsoft.com/office/drawing/2014/main" id="{CBD56B38-5312-CBCF-166D-1294B004AC01}"/>
              </a:ext>
            </a:extLst>
          </p:cNvPr>
          <p:cNvSpPr txBox="1"/>
          <p:nvPr/>
        </p:nvSpPr>
        <p:spPr>
          <a:xfrm>
            <a:off x="9139238" y="962025"/>
            <a:ext cx="9525" cy="669925"/>
          </a:xfrm>
          <a:prstGeom prst="rect">
            <a:avLst/>
          </a:prstGeom>
        </p:spPr>
        <p:txBody>
          <a:bodyPr lIns="0" tIns="0" rIns="0" bIns="0" rtlCol="0" anchor="t">
            <a:spAutoFit/>
          </a:bodyPr>
          <a:lstStyle/>
          <a:p>
            <a:pPr algn="ctr">
              <a:lnSpc>
                <a:spcPts val="5599"/>
              </a:lnSpc>
            </a:pPr>
            <a:endParaRPr dirty="0"/>
          </a:p>
        </p:txBody>
      </p:sp>
      <p:sp>
        <p:nvSpPr>
          <p:cNvPr id="4" name="TextBox 4">
            <a:extLst>
              <a:ext uri="{FF2B5EF4-FFF2-40B4-BE49-F238E27FC236}">
                <a16:creationId xmlns:a16="http://schemas.microsoft.com/office/drawing/2014/main" id="{C037B5FF-EE05-909B-6A67-B93FCF1B6BCE}"/>
              </a:ext>
            </a:extLst>
          </p:cNvPr>
          <p:cNvSpPr txBox="1"/>
          <p:nvPr/>
        </p:nvSpPr>
        <p:spPr>
          <a:xfrm>
            <a:off x="823827" y="413497"/>
            <a:ext cx="12306300" cy="4302909"/>
          </a:xfrm>
          <a:prstGeom prst="rect">
            <a:avLst/>
          </a:prstGeom>
        </p:spPr>
        <p:txBody>
          <a:bodyPr wrap="square" lIns="0" tIns="0" rIns="0" bIns="0" rtlCol="0" anchor="t">
            <a:spAutoFit/>
          </a:bodyPr>
          <a:lstStyle/>
          <a:p>
            <a:pPr marL="449263" indent="-449263">
              <a:lnSpc>
                <a:spcPct val="150000"/>
              </a:lnSpc>
              <a:spcBef>
                <a:spcPts val="1800"/>
              </a:spcBef>
              <a:spcAft>
                <a:spcPts val="400"/>
              </a:spcAft>
            </a:pPr>
            <a:r>
              <a:rPr lang="uk-UA" sz="3200" b="1" dirty="0">
                <a:solidFill>
                  <a:srgbClr val="184174"/>
                </a:solidFill>
                <a:latin typeface="Montserrat Bold"/>
              </a:rPr>
              <a:t>2</a:t>
            </a:r>
            <a:r>
              <a:rPr lang="en-US" sz="3200" b="1" dirty="0">
                <a:solidFill>
                  <a:srgbClr val="184174"/>
                </a:solidFill>
                <a:latin typeface="Montserrat Bold"/>
              </a:rPr>
              <a:t>. </a:t>
            </a:r>
            <a:r>
              <a:rPr lang="en-US" sz="3200" b="1" dirty="0" err="1">
                <a:solidFill>
                  <a:srgbClr val="184174"/>
                </a:solidFill>
                <a:latin typeface="Montserrat Bold"/>
              </a:rPr>
              <a:t>Перегляд</a:t>
            </a:r>
            <a:r>
              <a:rPr lang="en-US" sz="3200" b="1" dirty="0">
                <a:solidFill>
                  <a:srgbClr val="184174"/>
                </a:solidFill>
                <a:latin typeface="Montserrat Bold"/>
              </a:rPr>
              <a:t> </a:t>
            </a:r>
            <a:r>
              <a:rPr lang="en-US" sz="3200" b="1" dirty="0" err="1">
                <a:solidFill>
                  <a:srgbClr val="184174"/>
                </a:solidFill>
                <a:latin typeface="Montserrat Bold"/>
              </a:rPr>
              <a:t>норм</a:t>
            </a:r>
            <a:r>
              <a:rPr lang="en-US" sz="3200" b="1" dirty="0">
                <a:solidFill>
                  <a:srgbClr val="184174"/>
                </a:solidFill>
                <a:latin typeface="Montserrat Bold"/>
              </a:rPr>
              <a:t> </a:t>
            </a:r>
            <a:r>
              <a:rPr lang="en-US" sz="3200" b="1" dirty="0" err="1">
                <a:solidFill>
                  <a:srgbClr val="184174"/>
                </a:solidFill>
                <a:latin typeface="Montserrat Bold"/>
              </a:rPr>
              <a:t>щодо</a:t>
            </a:r>
            <a:r>
              <a:rPr lang="en-US" sz="3200" b="1" dirty="0">
                <a:solidFill>
                  <a:srgbClr val="184174"/>
                </a:solidFill>
                <a:latin typeface="Montserrat Bold"/>
              </a:rPr>
              <a:t> </a:t>
            </a:r>
            <a:r>
              <a:rPr lang="en-US" sz="3200" b="1" dirty="0" err="1">
                <a:solidFill>
                  <a:srgbClr val="184174"/>
                </a:solidFill>
                <a:latin typeface="Montserrat Bold"/>
              </a:rPr>
              <a:t>зупинення</a:t>
            </a:r>
            <a:r>
              <a:rPr lang="en-US" sz="3200" b="1" dirty="0">
                <a:solidFill>
                  <a:srgbClr val="184174"/>
                </a:solidFill>
                <a:latin typeface="Montserrat Bold"/>
              </a:rPr>
              <a:t> </a:t>
            </a:r>
            <a:r>
              <a:rPr lang="en-US" sz="3200" b="1" dirty="0" err="1">
                <a:solidFill>
                  <a:srgbClr val="184174"/>
                </a:solidFill>
                <a:latin typeface="Montserrat Bold"/>
              </a:rPr>
              <a:t>позовної</a:t>
            </a:r>
            <a:r>
              <a:rPr lang="en-US" sz="3200" b="1" dirty="0">
                <a:solidFill>
                  <a:srgbClr val="184174"/>
                </a:solidFill>
                <a:latin typeface="Montserrat Bold"/>
              </a:rPr>
              <a:t> </a:t>
            </a:r>
            <a:r>
              <a:rPr lang="en-US" sz="3200" b="1" dirty="0" err="1">
                <a:solidFill>
                  <a:srgbClr val="184174"/>
                </a:solidFill>
                <a:latin typeface="Montserrat Bold"/>
              </a:rPr>
              <a:t>давності</a:t>
            </a:r>
            <a:r>
              <a:rPr lang="en-US" sz="3200" b="1" dirty="0">
                <a:solidFill>
                  <a:srgbClr val="184174"/>
                </a:solidFill>
                <a:latin typeface="Montserrat Bold"/>
              </a:rPr>
              <a:t> в </a:t>
            </a:r>
            <a:r>
              <a:rPr lang="en-US" sz="3200" b="1" dirty="0" err="1">
                <a:solidFill>
                  <a:srgbClr val="184174"/>
                </a:solidFill>
                <a:latin typeface="Montserrat Bold"/>
              </a:rPr>
              <a:t>зв’язку</a:t>
            </a:r>
            <a:r>
              <a:rPr lang="en-US" sz="3200" b="1" dirty="0">
                <a:solidFill>
                  <a:srgbClr val="184174"/>
                </a:solidFill>
                <a:latin typeface="Montserrat Bold"/>
              </a:rPr>
              <a:t> з </a:t>
            </a:r>
            <a:r>
              <a:rPr lang="en-US" sz="3200" b="1" dirty="0" err="1">
                <a:solidFill>
                  <a:srgbClr val="184174"/>
                </a:solidFill>
                <a:latin typeface="Montserrat Bold"/>
              </a:rPr>
              <a:t>воєнним</a:t>
            </a:r>
            <a:r>
              <a:rPr lang="en-US" sz="3200" b="1" dirty="0">
                <a:solidFill>
                  <a:srgbClr val="184174"/>
                </a:solidFill>
                <a:latin typeface="Montserrat Bold"/>
              </a:rPr>
              <a:t> </a:t>
            </a:r>
            <a:r>
              <a:rPr lang="en-US" sz="3200" b="1" dirty="0" err="1">
                <a:solidFill>
                  <a:srgbClr val="184174"/>
                </a:solidFill>
                <a:latin typeface="Montserrat Bold"/>
              </a:rPr>
              <a:t>станом</a:t>
            </a:r>
            <a:endParaRPr lang="en-150" sz="3200" b="1" dirty="0">
              <a:solidFill>
                <a:srgbClr val="184174"/>
              </a:solidFill>
              <a:latin typeface="Montserrat Bold"/>
            </a:endParaRPr>
          </a:p>
          <a:p>
            <a:pPr marL="449263" indent="-449263">
              <a:lnSpc>
                <a:spcPct val="150000"/>
              </a:lnSpc>
              <a:spcBef>
                <a:spcPts val="1800"/>
              </a:spcBef>
              <a:spcAft>
                <a:spcPts val="400"/>
              </a:spcAft>
            </a:pPr>
            <a:endParaRPr lang="en-150" sz="3200" b="1" dirty="0">
              <a:solidFill>
                <a:srgbClr val="184174"/>
              </a:solidFill>
              <a:latin typeface="Montserrat Bold"/>
            </a:endParaRPr>
          </a:p>
          <a:p>
            <a:pPr marL="449263" indent="-449263">
              <a:lnSpc>
                <a:spcPct val="150000"/>
              </a:lnSpc>
              <a:spcBef>
                <a:spcPts val="1800"/>
              </a:spcBef>
              <a:spcAft>
                <a:spcPts val="400"/>
              </a:spcAft>
            </a:pPr>
            <a:endParaRPr lang="en-150" sz="3200" b="1" dirty="0">
              <a:solidFill>
                <a:srgbClr val="184174"/>
              </a:solidFill>
              <a:latin typeface="Montserrat Bold"/>
            </a:endParaRPr>
          </a:p>
          <a:p>
            <a:pPr marL="449263" lvl="0" indent="-449263">
              <a:lnSpc>
                <a:spcPct val="150000"/>
              </a:lnSpc>
              <a:spcBef>
                <a:spcPts val="1800"/>
              </a:spcBef>
              <a:spcAft>
                <a:spcPts val="400"/>
              </a:spcAft>
            </a:pPr>
            <a:endParaRPr lang="en-US" sz="2400" dirty="0">
              <a:solidFill>
                <a:schemeClr val="tx2"/>
              </a:solidFill>
              <a:latin typeface="Garamond" panose="02020404030301010803" pitchFamily="18" charset="0"/>
              <a:sym typeface="Montserrat Bold"/>
            </a:endParaRPr>
          </a:p>
        </p:txBody>
      </p:sp>
      <p:sp>
        <p:nvSpPr>
          <p:cNvPr id="5" name="TextBox 5">
            <a:extLst>
              <a:ext uri="{FF2B5EF4-FFF2-40B4-BE49-F238E27FC236}">
                <a16:creationId xmlns:a16="http://schemas.microsoft.com/office/drawing/2014/main" id="{5F4E232D-DC28-1214-BEE5-4CD359214193}"/>
              </a:ext>
            </a:extLst>
          </p:cNvPr>
          <p:cNvSpPr txBox="1"/>
          <p:nvPr/>
        </p:nvSpPr>
        <p:spPr>
          <a:xfrm>
            <a:off x="1075356" y="3390900"/>
            <a:ext cx="8063882" cy="8239243"/>
          </a:xfrm>
          <a:prstGeom prst="rect">
            <a:avLst/>
          </a:prstGeom>
        </p:spPr>
        <p:txBody>
          <a:bodyPr wrap="square" lIns="0" tIns="0" rIns="0" bIns="0" rtlCol="0" anchor="t">
            <a:spAutoFit/>
          </a:bodyPr>
          <a:lstStyle/>
          <a:p>
            <a:pPr marR="30480" algn="just">
              <a:lnSpc>
                <a:spcPct val="115000"/>
              </a:lnSpc>
              <a:spcAft>
                <a:spcPts val="800"/>
              </a:spcAft>
            </a:pPr>
            <a:r>
              <a:rPr lang="uk-UA" sz="2400" dirty="0">
                <a:solidFill>
                  <a:schemeClr val="tx2"/>
                </a:solidFill>
                <a:latin typeface="Garamond" panose="02020404030301010803" pitchFamily="18" charset="0"/>
              </a:rPr>
              <a:t>Загальна позовна давність спочатку була продовжена більше ніж на 3 роки на період дії карантину, а наразі зупинена в зв’язку з воєнним станом. </a:t>
            </a:r>
            <a:endParaRPr lang="en-150" sz="2400" dirty="0">
              <a:solidFill>
                <a:schemeClr val="tx2"/>
              </a:solidFill>
              <a:latin typeface="Garamond" panose="02020404030301010803" pitchFamily="18" charset="0"/>
            </a:endParaRPr>
          </a:p>
          <a:p>
            <a:pPr marR="30480" algn="just">
              <a:lnSpc>
                <a:spcPct val="115000"/>
              </a:lnSpc>
              <a:spcAft>
                <a:spcPts val="800"/>
              </a:spcAft>
            </a:pPr>
            <a:r>
              <a:rPr lang="uk-UA" sz="2400" dirty="0">
                <a:solidFill>
                  <a:schemeClr val="tx2"/>
                </a:solidFill>
                <a:latin typeface="Garamond" panose="02020404030301010803" pitchFamily="18" charset="0"/>
              </a:rPr>
              <a:t>Втім КЗпП, ГК, які також встановлюють строки звернення до суду, не містять аналогічних норм щодо зупинення строків звернення до суду. </a:t>
            </a:r>
            <a:endParaRPr lang="en-150" sz="2400" dirty="0">
              <a:solidFill>
                <a:schemeClr val="tx2"/>
              </a:solidFill>
              <a:latin typeface="Garamond" panose="02020404030301010803" pitchFamily="18" charset="0"/>
            </a:endParaRPr>
          </a:p>
          <a:p>
            <a:pPr marR="30480" algn="just">
              <a:lnSpc>
                <a:spcPct val="115000"/>
              </a:lnSpc>
              <a:spcAft>
                <a:spcPts val="800"/>
              </a:spcAft>
            </a:pPr>
            <a:r>
              <a:rPr lang="uk-UA" sz="2400" dirty="0">
                <a:solidFill>
                  <a:schemeClr val="tx2"/>
                </a:solidFill>
                <a:latin typeface="Garamond" panose="02020404030301010803" pitchFamily="18" charset="0"/>
              </a:rPr>
              <a:t>Позовна давність в аспекті розумних строків є важливою гарантією правової визначеності та стабільності цивільного обороту. А тому підходи щодо продовження позовної давності мають бути виваженими та індивідуалізованими. </a:t>
            </a:r>
            <a:endParaRPr lang="en-150" sz="2400" dirty="0">
              <a:solidFill>
                <a:schemeClr val="tx2"/>
              </a:solidFill>
              <a:latin typeface="Garamond" panose="02020404030301010803" pitchFamily="18" charset="0"/>
            </a:endParaRPr>
          </a:p>
          <a:p>
            <a:pPr marR="30480" algn="just">
              <a:lnSpc>
                <a:spcPct val="115000"/>
              </a:lnSpc>
              <a:spcAft>
                <a:spcPts val="800"/>
              </a:spcAft>
            </a:pPr>
            <a:r>
              <a:rPr lang="uk-UA" sz="2400" dirty="0">
                <a:solidFill>
                  <a:schemeClr val="tx2"/>
                </a:solidFill>
                <a:latin typeface="Garamond" panose="02020404030301010803" pitchFamily="18" charset="0"/>
              </a:rPr>
              <a:t>За наявності поважних причин пропуску позовної давності в зв’язку з воєнним чи надзвичайним станом суд може захистити права особи відповідно до ч. 6 ст. 267 ЦК.</a:t>
            </a:r>
            <a:endParaRPr lang="en-150" sz="2400" dirty="0">
              <a:solidFill>
                <a:schemeClr val="tx2"/>
              </a:solidFill>
              <a:latin typeface="Garamond" panose="02020404030301010803" pitchFamily="18" charset="0"/>
            </a:endParaRPr>
          </a:p>
          <a:p>
            <a:pPr algn="just">
              <a:lnSpc>
                <a:spcPct val="115000"/>
              </a:lnSpc>
              <a:spcAft>
                <a:spcPts val="800"/>
              </a:spcAft>
            </a:pPr>
            <a:r>
              <a:rPr lang="uk-UA" sz="2400" dirty="0">
                <a:solidFill>
                  <a:schemeClr val="tx2"/>
                </a:solidFill>
                <a:latin typeface="Garamond" panose="02020404030301010803" pitchFamily="18" charset="0"/>
              </a:rPr>
              <a:t>. </a:t>
            </a:r>
            <a:endParaRPr lang="en-150" sz="2400" dirty="0">
              <a:solidFill>
                <a:schemeClr val="tx2"/>
              </a:solidFill>
              <a:latin typeface="Garamond" panose="02020404030301010803" pitchFamily="18" charset="0"/>
            </a:endParaRPr>
          </a:p>
          <a:p>
            <a:pPr marR="30480" algn="just">
              <a:lnSpc>
                <a:spcPct val="115000"/>
              </a:lnSpc>
              <a:spcAft>
                <a:spcPts val="800"/>
              </a:spcAft>
            </a:pPr>
            <a:endParaRPr lang="en-150" sz="2400" dirty="0">
              <a:solidFill>
                <a:schemeClr val="tx2"/>
              </a:solidFill>
              <a:latin typeface="Garamond" panose="02020404030301010803" pitchFamily="18" charset="0"/>
            </a:endParaRPr>
          </a:p>
          <a:p>
            <a:pPr marL="237489" lvl="1" algn="l">
              <a:lnSpc>
                <a:spcPts val="3079"/>
              </a:lnSpc>
            </a:pPr>
            <a:endParaRPr lang="en-US" sz="2400" dirty="0">
              <a:solidFill>
                <a:schemeClr val="tx2"/>
              </a:solidFill>
              <a:latin typeface="Garamond" panose="02020404030301010803" pitchFamily="18" charset="0"/>
              <a:sym typeface="Montserrat"/>
            </a:endParaRPr>
          </a:p>
          <a:p>
            <a:pPr algn="ctr">
              <a:lnSpc>
                <a:spcPts val="3499"/>
              </a:lnSpc>
              <a:spcBef>
                <a:spcPct val="0"/>
              </a:spcBef>
            </a:pPr>
            <a:endParaRPr lang="en-US" sz="2400" dirty="0">
              <a:solidFill>
                <a:schemeClr val="tx2"/>
              </a:solidFill>
              <a:latin typeface="Garamond" panose="02020404030301010803" pitchFamily="18" charset="0"/>
              <a:sym typeface="Montserrat"/>
            </a:endParaRPr>
          </a:p>
          <a:p>
            <a:pPr algn="l">
              <a:lnSpc>
                <a:spcPts val="3499"/>
              </a:lnSpc>
              <a:spcBef>
                <a:spcPct val="0"/>
              </a:spcBef>
            </a:pPr>
            <a:endParaRPr lang="en-US" sz="2199" dirty="0">
              <a:solidFill>
                <a:srgbClr val="000000"/>
              </a:solidFill>
              <a:latin typeface="Montserrat"/>
              <a:ea typeface="Montserrat"/>
              <a:cs typeface="Montserrat"/>
              <a:sym typeface="Montserrat"/>
            </a:endParaRPr>
          </a:p>
        </p:txBody>
      </p:sp>
      <p:sp>
        <p:nvSpPr>
          <p:cNvPr id="6" name="TextBox 5">
            <a:extLst>
              <a:ext uri="{FF2B5EF4-FFF2-40B4-BE49-F238E27FC236}">
                <a16:creationId xmlns:a16="http://schemas.microsoft.com/office/drawing/2014/main" id="{19015E4C-1F7C-B9FF-50A2-DA9DDC4F9C33}"/>
              </a:ext>
            </a:extLst>
          </p:cNvPr>
          <p:cNvSpPr txBox="1"/>
          <p:nvPr/>
        </p:nvSpPr>
        <p:spPr>
          <a:xfrm>
            <a:off x="9589120" y="3390900"/>
            <a:ext cx="7867558" cy="2698175"/>
          </a:xfrm>
          <a:prstGeom prst="rect">
            <a:avLst/>
          </a:prstGeom>
          <a:noFill/>
        </p:spPr>
        <p:txBody>
          <a:bodyPr wrap="square">
            <a:spAutoFit/>
          </a:bodyPr>
          <a:lstStyle>
            <a:defPPr>
              <a:defRPr lang="en-US"/>
            </a:defPPr>
            <a:lvl1pPr>
              <a:defRPr kern="100">
                <a:effectLst/>
                <a:latin typeface="Arial" panose="020B0604020202020204" pitchFamily="34" charset="0"/>
                <a:ea typeface="Aptos" panose="020B0004020202020204" pitchFamily="34" charset="0"/>
                <a:cs typeface="Vrinda" panose="020B0502040204020203" pitchFamily="34" charset="0"/>
              </a:defRPr>
            </a:lvl1pPr>
          </a:lstStyle>
          <a:p>
            <a:pPr marR="30480" lvl="0" algn="just">
              <a:lnSpc>
                <a:spcPct val="115000"/>
              </a:lnSpc>
              <a:spcBef>
                <a:spcPts val="1800"/>
              </a:spcBef>
              <a:spcAft>
                <a:spcPts val="800"/>
              </a:spcAft>
            </a:pPr>
            <a:r>
              <a:rPr lang="uk-UA" sz="2400" b="1" kern="1200" dirty="0">
                <a:solidFill>
                  <a:schemeClr val="tx2"/>
                </a:solidFill>
                <a:latin typeface="Garamond" panose="02020404030301010803" pitchFamily="18" charset="0"/>
                <a:ea typeface="+mn-ea"/>
                <a:cs typeface="+mn-cs"/>
              </a:rPr>
              <a:t>Виключити п. 19 «Прикінцеві та перехідні положення» Цивільного кодексу України, надавши перехідний період протягом 5 місяців для відновлення спливу строку позовної давності. </a:t>
            </a:r>
            <a:endParaRPr lang="en-150" sz="2400" b="1" kern="1200" dirty="0">
              <a:solidFill>
                <a:schemeClr val="tx2"/>
              </a:solidFill>
              <a:latin typeface="Garamond" panose="02020404030301010803" pitchFamily="18" charset="0"/>
              <a:ea typeface="+mn-ea"/>
              <a:cs typeface="+mn-cs"/>
            </a:endParaRPr>
          </a:p>
          <a:p>
            <a:pPr algn="just">
              <a:lnSpc>
                <a:spcPct val="115000"/>
              </a:lnSpc>
              <a:spcAft>
                <a:spcPts val="800"/>
              </a:spcAft>
            </a:pPr>
            <a:endParaRPr lang="en-150" sz="2400" b="1" kern="1200" dirty="0">
              <a:solidFill>
                <a:schemeClr val="tx2"/>
              </a:solidFill>
              <a:latin typeface="Garamond" panose="02020404030301010803" pitchFamily="18" charset="0"/>
              <a:ea typeface="+mn-ea"/>
              <a:cs typeface="+mn-cs"/>
            </a:endParaRPr>
          </a:p>
          <a:p>
            <a:endParaRPr lang="en-US" dirty="0">
              <a:sym typeface="Montserrat"/>
            </a:endParaRPr>
          </a:p>
        </p:txBody>
      </p:sp>
      <p:sp>
        <p:nvSpPr>
          <p:cNvPr id="8" name="TextBox 7">
            <a:extLst>
              <a:ext uri="{FF2B5EF4-FFF2-40B4-BE49-F238E27FC236}">
                <a16:creationId xmlns:a16="http://schemas.microsoft.com/office/drawing/2014/main" id="{499D75DB-E0D1-46B3-2244-5621C61D1666}"/>
              </a:ext>
            </a:extLst>
          </p:cNvPr>
          <p:cNvSpPr txBox="1"/>
          <p:nvPr/>
        </p:nvSpPr>
        <p:spPr>
          <a:xfrm>
            <a:off x="9525000" y="4960648"/>
            <a:ext cx="9144000" cy="369332"/>
          </a:xfrm>
          <a:prstGeom prst="rect">
            <a:avLst/>
          </a:prstGeom>
          <a:noFill/>
        </p:spPr>
        <p:txBody>
          <a:bodyPr wrap="square">
            <a:spAutoFit/>
          </a:bodyPr>
          <a:lstStyle/>
          <a:p>
            <a:r>
              <a:rPr lang="uk-UA" sz="1800" kern="100" dirty="0">
                <a:effectLst/>
                <a:latin typeface="Arial" panose="020B0604020202020204" pitchFamily="34" charset="0"/>
                <a:ea typeface="Aptos" panose="020B0004020202020204" pitchFamily="34" charset="0"/>
                <a:cs typeface="Vrinda" panose="020B0502040204020203" pitchFamily="34" charset="0"/>
              </a:rPr>
              <a:t> </a:t>
            </a:r>
            <a:endParaRPr lang="en-150" dirty="0"/>
          </a:p>
        </p:txBody>
      </p:sp>
    </p:spTree>
    <p:extLst>
      <p:ext uri="{BB962C8B-B14F-4D97-AF65-F5344CB8AC3E}">
        <p14:creationId xmlns:p14="http://schemas.microsoft.com/office/powerpoint/2010/main" val="947807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486294" y="415371"/>
            <a:ext cx="3773006" cy="1829908"/>
          </a:xfrm>
          <a:custGeom>
            <a:avLst/>
            <a:gdLst/>
            <a:ahLst/>
            <a:cxnLst/>
            <a:rect l="l" t="t" r="r" b="b"/>
            <a:pathLst>
              <a:path w="3773006" h="1829908">
                <a:moveTo>
                  <a:pt x="0" y="0"/>
                </a:moveTo>
                <a:lnTo>
                  <a:pt x="3773006" y="0"/>
                </a:lnTo>
                <a:lnTo>
                  <a:pt x="3773006" y="1829908"/>
                </a:lnTo>
                <a:lnTo>
                  <a:pt x="0" y="1829908"/>
                </a:lnTo>
                <a:lnTo>
                  <a:pt x="0" y="0"/>
                </a:lnTo>
                <a:close/>
              </a:path>
            </a:pathLst>
          </a:custGeom>
          <a:blipFill>
            <a:blip r:embed="rId2"/>
            <a:stretch>
              <a:fillRect/>
            </a:stretch>
          </a:blipFill>
        </p:spPr>
        <p:txBody>
          <a:bodyPr/>
          <a:lstStyle/>
          <a:p>
            <a:endParaRPr lang="en-150"/>
          </a:p>
        </p:txBody>
      </p:sp>
      <p:sp>
        <p:nvSpPr>
          <p:cNvPr id="3" name="TextBox 3"/>
          <p:cNvSpPr txBox="1"/>
          <p:nvPr/>
        </p:nvSpPr>
        <p:spPr>
          <a:xfrm>
            <a:off x="9139238" y="962025"/>
            <a:ext cx="9525" cy="669925"/>
          </a:xfrm>
          <a:prstGeom prst="rect">
            <a:avLst/>
          </a:prstGeom>
        </p:spPr>
        <p:txBody>
          <a:bodyPr lIns="0" tIns="0" rIns="0" bIns="0" rtlCol="0" anchor="t">
            <a:spAutoFit/>
          </a:bodyPr>
          <a:lstStyle/>
          <a:p>
            <a:pPr algn="ctr">
              <a:lnSpc>
                <a:spcPts val="5599"/>
              </a:lnSpc>
            </a:pPr>
            <a:endParaRPr/>
          </a:p>
        </p:txBody>
      </p:sp>
      <p:sp>
        <p:nvSpPr>
          <p:cNvPr id="4" name="TextBox 4"/>
          <p:cNvSpPr txBox="1"/>
          <p:nvPr/>
        </p:nvSpPr>
        <p:spPr>
          <a:xfrm>
            <a:off x="823827" y="413497"/>
            <a:ext cx="12306300" cy="3154069"/>
          </a:xfrm>
          <a:prstGeom prst="rect">
            <a:avLst/>
          </a:prstGeom>
        </p:spPr>
        <p:txBody>
          <a:bodyPr wrap="square" lIns="0" tIns="0" rIns="0" bIns="0" rtlCol="0" anchor="t">
            <a:spAutoFit/>
          </a:bodyPr>
          <a:lstStyle/>
          <a:p>
            <a:pPr marL="360363" indent="-360363" algn="l">
              <a:lnSpc>
                <a:spcPct val="150000"/>
              </a:lnSpc>
              <a:spcBef>
                <a:spcPct val="0"/>
              </a:spcBef>
            </a:pPr>
            <a:r>
              <a:rPr lang="uk-UA" sz="3200" b="1" dirty="0">
                <a:solidFill>
                  <a:srgbClr val="184174"/>
                </a:solidFill>
                <a:latin typeface="Montserrat Bold"/>
              </a:rPr>
              <a:t>3</a:t>
            </a:r>
            <a:r>
              <a:rPr lang="en-US" sz="3200" b="1" dirty="0">
                <a:solidFill>
                  <a:srgbClr val="184174"/>
                </a:solidFill>
                <a:latin typeface="Montserrat Bold"/>
              </a:rPr>
              <a:t>. </a:t>
            </a:r>
            <a:r>
              <a:rPr lang="en-US" sz="3200" b="1" dirty="0" err="1">
                <a:solidFill>
                  <a:srgbClr val="184174"/>
                </a:solidFill>
                <a:latin typeface="Montserrat Bold"/>
              </a:rPr>
              <a:t>Вдосконалення</a:t>
            </a:r>
            <a:r>
              <a:rPr lang="en-US" sz="3200" b="1" dirty="0">
                <a:solidFill>
                  <a:srgbClr val="184174"/>
                </a:solidFill>
                <a:latin typeface="Montserrat Bold"/>
              </a:rPr>
              <a:t> </a:t>
            </a:r>
            <a:r>
              <a:rPr lang="en-US" sz="3200" b="1" dirty="0" err="1">
                <a:solidFill>
                  <a:srgbClr val="184174"/>
                </a:solidFill>
                <a:latin typeface="Montserrat Bold"/>
              </a:rPr>
              <a:t>процесуальних</a:t>
            </a:r>
            <a:r>
              <a:rPr lang="en-US" sz="3200" b="1" dirty="0">
                <a:solidFill>
                  <a:srgbClr val="184174"/>
                </a:solidFill>
                <a:latin typeface="Montserrat Bold"/>
              </a:rPr>
              <a:t> </a:t>
            </a:r>
            <a:r>
              <a:rPr lang="en-US" sz="3200" b="1" dirty="0" err="1">
                <a:solidFill>
                  <a:srgbClr val="184174"/>
                </a:solidFill>
                <a:latin typeface="Montserrat Bold"/>
              </a:rPr>
              <a:t>норм</a:t>
            </a:r>
            <a:r>
              <a:rPr lang="en-US" sz="3200" b="1" dirty="0">
                <a:solidFill>
                  <a:srgbClr val="184174"/>
                </a:solidFill>
                <a:latin typeface="Montserrat Bold"/>
              </a:rPr>
              <a:t> </a:t>
            </a:r>
            <a:r>
              <a:rPr lang="en-US" sz="3200" b="1" dirty="0" err="1">
                <a:solidFill>
                  <a:srgbClr val="184174"/>
                </a:solidFill>
                <a:latin typeface="Montserrat Bold"/>
              </a:rPr>
              <a:t>щодо</a:t>
            </a:r>
            <a:r>
              <a:rPr lang="en-US" sz="3200" b="1" dirty="0">
                <a:solidFill>
                  <a:srgbClr val="184174"/>
                </a:solidFill>
                <a:latin typeface="Montserrat Bold"/>
              </a:rPr>
              <a:t> </a:t>
            </a:r>
            <a:r>
              <a:rPr lang="en-US" sz="3200" b="1" dirty="0" err="1">
                <a:solidFill>
                  <a:srgbClr val="184174"/>
                </a:solidFill>
                <a:latin typeface="Montserrat Bold"/>
              </a:rPr>
              <a:t>повернення</a:t>
            </a:r>
            <a:r>
              <a:rPr lang="en-US" sz="3200" b="1" dirty="0">
                <a:solidFill>
                  <a:srgbClr val="184174"/>
                </a:solidFill>
                <a:latin typeface="Montserrat Bold"/>
              </a:rPr>
              <a:t> </a:t>
            </a:r>
            <a:r>
              <a:rPr lang="en-US" sz="3200" b="1" dirty="0" err="1">
                <a:solidFill>
                  <a:srgbClr val="184174"/>
                </a:solidFill>
                <a:latin typeface="Montserrat Bold"/>
              </a:rPr>
              <a:t>позовної</a:t>
            </a:r>
            <a:r>
              <a:rPr lang="en-US" sz="3200" b="1" dirty="0">
                <a:solidFill>
                  <a:srgbClr val="184174"/>
                </a:solidFill>
                <a:latin typeface="Montserrat Bold"/>
              </a:rPr>
              <a:t> </a:t>
            </a:r>
            <a:r>
              <a:rPr lang="en-US" sz="3200" b="1" dirty="0" err="1">
                <a:solidFill>
                  <a:srgbClr val="184174"/>
                </a:solidFill>
                <a:latin typeface="Montserrat Bold"/>
              </a:rPr>
              <a:t>заяви</a:t>
            </a:r>
            <a:r>
              <a:rPr lang="en-US" sz="3200" b="1" dirty="0">
                <a:solidFill>
                  <a:srgbClr val="184174"/>
                </a:solidFill>
                <a:latin typeface="Montserrat Bold"/>
              </a:rPr>
              <a:t> (</a:t>
            </a:r>
            <a:r>
              <a:rPr lang="en-US" sz="3200" b="1" dirty="0" err="1">
                <a:solidFill>
                  <a:srgbClr val="184174"/>
                </a:solidFill>
                <a:latin typeface="Montserrat Bold"/>
              </a:rPr>
              <a:t>апеляційної</a:t>
            </a:r>
            <a:r>
              <a:rPr lang="en-US" sz="3200" b="1" dirty="0">
                <a:solidFill>
                  <a:srgbClr val="184174"/>
                </a:solidFill>
                <a:latin typeface="Montserrat Bold"/>
              </a:rPr>
              <a:t>, </a:t>
            </a:r>
            <a:r>
              <a:rPr lang="en-US" sz="3200" b="1" dirty="0" err="1">
                <a:solidFill>
                  <a:srgbClr val="184174"/>
                </a:solidFill>
                <a:latin typeface="Montserrat Bold"/>
              </a:rPr>
              <a:t>касаційної</a:t>
            </a:r>
            <a:r>
              <a:rPr lang="en-US" sz="3200" b="1" dirty="0">
                <a:solidFill>
                  <a:srgbClr val="184174"/>
                </a:solidFill>
                <a:latin typeface="Montserrat Bold"/>
              </a:rPr>
              <a:t> </a:t>
            </a:r>
            <a:r>
              <a:rPr lang="en-US" sz="3200" b="1" dirty="0" err="1">
                <a:solidFill>
                  <a:srgbClr val="184174"/>
                </a:solidFill>
                <a:latin typeface="Montserrat Bold"/>
              </a:rPr>
              <a:t>скарг</a:t>
            </a:r>
            <a:r>
              <a:rPr lang="en-US" sz="3200" b="1" dirty="0">
                <a:solidFill>
                  <a:srgbClr val="184174"/>
                </a:solidFill>
                <a:latin typeface="Montserrat Bold"/>
              </a:rPr>
              <a:t>)</a:t>
            </a:r>
            <a:endParaRPr lang="en-US" sz="3200" b="1" dirty="0">
              <a:solidFill>
                <a:srgbClr val="184174"/>
              </a:solidFill>
              <a:latin typeface="Montserrat Bold"/>
              <a:sym typeface="Montserrat Bold"/>
            </a:endParaRPr>
          </a:p>
          <a:p>
            <a:pPr algn="just">
              <a:lnSpc>
                <a:spcPts val="7875"/>
              </a:lnSpc>
              <a:spcBef>
                <a:spcPct val="0"/>
              </a:spcBef>
            </a:pPr>
            <a:r>
              <a:rPr lang="en-US" sz="5625" b="1" dirty="0">
                <a:solidFill>
                  <a:srgbClr val="184174"/>
                </a:solidFill>
                <a:latin typeface="Montserrat Bold"/>
                <a:ea typeface="Montserrat Bold"/>
                <a:cs typeface="Montserrat Bold"/>
                <a:sym typeface="Montserrat Bold"/>
              </a:rPr>
              <a:t> </a:t>
            </a:r>
          </a:p>
        </p:txBody>
      </p:sp>
      <p:sp>
        <p:nvSpPr>
          <p:cNvPr id="5" name="TextBox 5"/>
          <p:cNvSpPr txBox="1"/>
          <p:nvPr/>
        </p:nvSpPr>
        <p:spPr>
          <a:xfrm>
            <a:off x="671604" y="3224423"/>
            <a:ext cx="7786596" cy="8356198"/>
          </a:xfrm>
          <a:prstGeom prst="rect">
            <a:avLst/>
          </a:prstGeom>
        </p:spPr>
        <p:txBody>
          <a:bodyPr wrap="square" lIns="0" tIns="0" rIns="0" bIns="0" rtlCol="0" anchor="t">
            <a:spAutoFit/>
          </a:bodyPr>
          <a:lstStyle/>
          <a:p>
            <a:pPr marR="30480" algn="just">
              <a:lnSpc>
                <a:spcPct val="115000"/>
              </a:lnSpc>
              <a:spcAft>
                <a:spcPts val="800"/>
              </a:spcAft>
            </a:pPr>
            <a:r>
              <a:rPr lang="uk-UA" sz="2400" dirty="0">
                <a:solidFill>
                  <a:schemeClr val="tx2"/>
                </a:solidFill>
                <a:effectLst/>
                <a:latin typeface="Garamond" panose="02020404030301010803" pitchFamily="18" charset="0"/>
                <a:ea typeface="Times New Roman" panose="02020603050405020304" pitchFamily="18" charset="0"/>
              </a:rPr>
              <a:t>Діючі редакції кодексів передбачають, що суддя повертає позовну заяву і додані до неї документи у разі, якщо заяву (апеляційну, касаційну скаргу) подано особою, яка не має процесуальної дієздатності, не підписано або підписано особою, яка не має права її підписувати, або особою, посадове становище якої не вказано </a:t>
            </a:r>
            <a:r>
              <a:rPr lang="uk-UA" sz="2400" i="1" dirty="0">
                <a:solidFill>
                  <a:schemeClr val="tx2"/>
                </a:solidFill>
                <a:effectLst/>
                <a:latin typeface="Garamond" panose="02020404030301010803" pitchFamily="18" charset="0"/>
                <a:ea typeface="Times New Roman" panose="02020603050405020304" pitchFamily="18" charset="0"/>
              </a:rPr>
              <a:t>(п. 1 ч. 5 ст. 174 ГПК, аналогічні норми у п. 1 ч. 4 ст. 185 ЦПК, п. 3 ч. 4 ст. 169 КАС).</a:t>
            </a:r>
            <a:endParaRPr lang="en-150" sz="2400" dirty="0">
              <a:solidFill>
                <a:schemeClr val="tx2"/>
              </a:solidFill>
              <a:effectLst/>
              <a:latin typeface="Garamond" panose="02020404030301010803" pitchFamily="18" charset="0"/>
              <a:ea typeface="Times New Roman" panose="02020603050405020304" pitchFamily="18" charset="0"/>
            </a:endParaRPr>
          </a:p>
          <a:p>
            <a:pPr marR="30480" algn="just">
              <a:lnSpc>
                <a:spcPct val="115000"/>
              </a:lnSpc>
              <a:spcAft>
                <a:spcPts val="800"/>
              </a:spcAft>
              <a:tabLst>
                <a:tab pos="270510" algn="l"/>
              </a:tabLst>
            </a:pPr>
            <a:r>
              <a:rPr lang="uk-UA" sz="2400" dirty="0">
                <a:solidFill>
                  <a:schemeClr val="tx2"/>
                </a:solidFill>
                <a:latin typeface="Garamond" panose="02020404030301010803" pitchFamily="18" charset="0"/>
              </a:rPr>
              <a:t>Відповідно, у разі наявності у суду сумнівів в повноваженнях підписанта позову (апеляційної чи касаційної скарги) суд повертає відповідний навіть, якщо це недоліки технічного характеру і можуть бути усунені. </a:t>
            </a:r>
            <a:endParaRPr lang="en-150" sz="2400" dirty="0">
              <a:solidFill>
                <a:schemeClr val="tx2"/>
              </a:solidFill>
              <a:latin typeface="Garamond" panose="02020404030301010803" pitchFamily="18" charset="0"/>
            </a:endParaRPr>
          </a:p>
          <a:p>
            <a:pPr marR="30480" algn="just">
              <a:lnSpc>
                <a:spcPct val="115000"/>
              </a:lnSpc>
              <a:spcAft>
                <a:spcPts val="800"/>
              </a:spcAft>
              <a:tabLst>
                <a:tab pos="270510" algn="l"/>
              </a:tabLst>
            </a:pPr>
            <a:r>
              <a:rPr lang="uk-UA" sz="2400" dirty="0">
                <a:solidFill>
                  <a:schemeClr val="tx2"/>
                </a:solidFill>
                <a:latin typeface="Garamond" panose="02020404030301010803" pitchFamily="18" charset="0"/>
              </a:rPr>
              <a:t>Однак при встановлені будь-яких інших недоліків (несплата чи неправильна сплата судового збору, неналежне направлення учасникам процесу тощо), суд залишає відповідну заяву без руху та надає строк на усунення недоліків</a:t>
            </a:r>
            <a:r>
              <a:rPr lang="uk-UA" sz="2400" kern="100" dirty="0">
                <a:solidFill>
                  <a:schemeClr val="tx2"/>
                </a:solidFill>
                <a:effectLst/>
                <a:latin typeface="Garamond" panose="02020404030301010803" pitchFamily="18" charset="0"/>
                <a:ea typeface="Aptos" panose="020B0004020202020204" pitchFamily="34" charset="0"/>
                <a:cs typeface="Vrinda" panose="020B0502040204020203" pitchFamily="34" charset="0"/>
              </a:rPr>
              <a:t>. </a:t>
            </a:r>
            <a:endParaRPr lang="en-150" sz="2400" kern="100" dirty="0">
              <a:solidFill>
                <a:schemeClr val="tx2"/>
              </a:solidFill>
              <a:effectLst/>
              <a:latin typeface="Garamond" panose="02020404030301010803" pitchFamily="18" charset="0"/>
              <a:ea typeface="Aptos" panose="020B0004020202020204" pitchFamily="34" charset="0"/>
              <a:cs typeface="Vrinda" panose="020B0502040204020203" pitchFamily="34" charset="0"/>
            </a:endParaRPr>
          </a:p>
          <a:p>
            <a:pPr marL="237489" lvl="1" algn="l">
              <a:lnSpc>
                <a:spcPts val="3079"/>
              </a:lnSpc>
            </a:pPr>
            <a:endParaRPr lang="en-US" sz="2199" dirty="0">
              <a:solidFill>
                <a:srgbClr val="000000"/>
              </a:solidFill>
              <a:latin typeface="Montserrat"/>
              <a:ea typeface="Montserrat"/>
              <a:cs typeface="Montserrat"/>
              <a:sym typeface="Montserrat"/>
            </a:endParaRPr>
          </a:p>
          <a:p>
            <a:pPr algn="ctr">
              <a:lnSpc>
                <a:spcPts val="3499"/>
              </a:lnSpc>
              <a:spcBef>
                <a:spcPct val="0"/>
              </a:spcBef>
            </a:pPr>
            <a:endParaRPr lang="en-US" sz="2199" dirty="0">
              <a:solidFill>
                <a:srgbClr val="000000"/>
              </a:solidFill>
              <a:latin typeface="Montserrat"/>
              <a:ea typeface="Montserrat"/>
              <a:cs typeface="Montserrat"/>
              <a:sym typeface="Montserrat"/>
            </a:endParaRPr>
          </a:p>
          <a:p>
            <a:pPr algn="l">
              <a:lnSpc>
                <a:spcPts val="3499"/>
              </a:lnSpc>
              <a:spcBef>
                <a:spcPct val="0"/>
              </a:spcBef>
            </a:pPr>
            <a:endParaRPr lang="en-US" sz="2199" dirty="0">
              <a:solidFill>
                <a:srgbClr val="000000"/>
              </a:solidFill>
              <a:latin typeface="Montserrat"/>
              <a:ea typeface="Montserrat"/>
              <a:cs typeface="Montserrat"/>
              <a:sym typeface="Montserrat"/>
            </a:endParaRPr>
          </a:p>
        </p:txBody>
      </p:sp>
      <p:sp>
        <p:nvSpPr>
          <p:cNvPr id="6" name="TextBox 5">
            <a:extLst>
              <a:ext uri="{FF2B5EF4-FFF2-40B4-BE49-F238E27FC236}">
                <a16:creationId xmlns:a16="http://schemas.microsoft.com/office/drawing/2014/main" id="{FBB3CD9A-E238-4755-2C5F-3A630CD5FB7F}"/>
              </a:ext>
            </a:extLst>
          </p:cNvPr>
          <p:cNvSpPr txBox="1"/>
          <p:nvPr/>
        </p:nvSpPr>
        <p:spPr>
          <a:xfrm>
            <a:off x="9196348" y="3212556"/>
            <a:ext cx="7867558" cy="3323987"/>
          </a:xfrm>
          <a:prstGeom prst="rect">
            <a:avLst/>
          </a:prstGeom>
          <a:noFill/>
        </p:spPr>
        <p:txBody>
          <a:bodyPr wrap="square">
            <a:spAutoFit/>
          </a:bodyPr>
          <a:lstStyle>
            <a:defPPr>
              <a:defRPr lang="en-US"/>
            </a:defPPr>
            <a:lvl1pPr>
              <a:defRPr kern="100">
                <a:effectLst/>
                <a:latin typeface="Arial" panose="020B0604020202020204" pitchFamily="34" charset="0"/>
                <a:ea typeface="Aptos" panose="020B0004020202020204" pitchFamily="34" charset="0"/>
                <a:cs typeface="Vrinda" panose="020B0502040204020203" pitchFamily="34" charset="0"/>
              </a:defRPr>
            </a:lvl1pPr>
          </a:lstStyle>
          <a:p>
            <a:pPr algn="just"/>
            <a:r>
              <a:rPr lang="uk-UA" sz="2400" b="1" kern="1200" dirty="0">
                <a:solidFill>
                  <a:schemeClr val="tx2"/>
                </a:solidFill>
                <a:latin typeface="Garamond" panose="02020404030301010803" pitchFamily="18" charset="0"/>
                <a:cs typeface="+mn-cs"/>
              </a:rPr>
              <a:t>Уніфікувати підхід та надати можливість суду залишати позовну заяву (апеляційну та касаційну скаргу) без руху також у разі недоліків в оформленні або наданні доказів в підтвердження повноважень підписанта. Суд в ухвалі про залишення відповідної заяви без руху може зобов’язати виправити помилку або надати додаткові документи на підтвердження повноважень підписанта.  </a:t>
            </a:r>
            <a:endParaRPr lang="en-150" sz="2400" b="1" kern="1200" dirty="0">
              <a:solidFill>
                <a:schemeClr val="tx2"/>
              </a:solidFill>
              <a:latin typeface="Garamond" panose="02020404030301010803" pitchFamily="18" charset="0"/>
              <a:cs typeface="+mn-cs"/>
            </a:endParaRPr>
          </a:p>
          <a:p>
            <a:endParaRPr lang="en-US" sz="2400" kern="1200" dirty="0">
              <a:solidFill>
                <a:schemeClr val="tx2"/>
              </a:solidFill>
              <a:latin typeface="Garamond" panose="02020404030301010803" pitchFamily="18" charset="0"/>
              <a:cs typeface="+mn-cs"/>
              <a:sym typeface="Montserrat"/>
            </a:endParaRPr>
          </a:p>
          <a:p>
            <a:endParaRPr lang="en-US" dirty="0">
              <a:sym typeface="Montserrat"/>
            </a:endParaRPr>
          </a:p>
        </p:txBody>
      </p:sp>
      <p:sp>
        <p:nvSpPr>
          <p:cNvPr id="8" name="TextBox 7">
            <a:extLst>
              <a:ext uri="{FF2B5EF4-FFF2-40B4-BE49-F238E27FC236}">
                <a16:creationId xmlns:a16="http://schemas.microsoft.com/office/drawing/2014/main" id="{9659BCC9-7628-92A7-D2BB-17334C8BF88F}"/>
              </a:ext>
            </a:extLst>
          </p:cNvPr>
          <p:cNvSpPr txBox="1"/>
          <p:nvPr/>
        </p:nvSpPr>
        <p:spPr>
          <a:xfrm>
            <a:off x="4572000" y="4960648"/>
            <a:ext cx="9144000" cy="369332"/>
          </a:xfrm>
          <a:prstGeom prst="rect">
            <a:avLst/>
          </a:prstGeom>
          <a:noFill/>
        </p:spPr>
        <p:txBody>
          <a:bodyPr wrap="square">
            <a:spAutoFit/>
          </a:bodyPr>
          <a:lstStyle/>
          <a:p>
            <a:r>
              <a:rPr lang="uk-UA" sz="1800" kern="100" dirty="0">
                <a:effectLst/>
                <a:latin typeface="Arial" panose="020B0604020202020204" pitchFamily="34" charset="0"/>
                <a:ea typeface="Aptos" panose="020B0004020202020204" pitchFamily="34" charset="0"/>
                <a:cs typeface="Vrinda" panose="020B0502040204020203" pitchFamily="34" charset="0"/>
              </a:rPr>
              <a:t> </a:t>
            </a:r>
            <a:endParaRPr lang="en-1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73A40-0019-B21D-730C-1EC3816275D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2E8FC05-E615-B8D2-9597-5E681B41426F}"/>
              </a:ext>
            </a:extLst>
          </p:cNvPr>
          <p:cNvSpPr/>
          <p:nvPr/>
        </p:nvSpPr>
        <p:spPr>
          <a:xfrm>
            <a:off x="13486294" y="415371"/>
            <a:ext cx="3773006" cy="1829908"/>
          </a:xfrm>
          <a:custGeom>
            <a:avLst/>
            <a:gdLst/>
            <a:ahLst/>
            <a:cxnLst/>
            <a:rect l="l" t="t" r="r" b="b"/>
            <a:pathLst>
              <a:path w="3773006" h="1829908">
                <a:moveTo>
                  <a:pt x="0" y="0"/>
                </a:moveTo>
                <a:lnTo>
                  <a:pt x="3773006" y="0"/>
                </a:lnTo>
                <a:lnTo>
                  <a:pt x="3773006" y="1829908"/>
                </a:lnTo>
                <a:lnTo>
                  <a:pt x="0" y="1829908"/>
                </a:lnTo>
                <a:lnTo>
                  <a:pt x="0" y="0"/>
                </a:lnTo>
                <a:close/>
              </a:path>
            </a:pathLst>
          </a:custGeom>
          <a:blipFill>
            <a:blip r:embed="rId2"/>
            <a:stretch>
              <a:fillRect/>
            </a:stretch>
          </a:blipFill>
        </p:spPr>
        <p:txBody>
          <a:bodyPr/>
          <a:lstStyle/>
          <a:p>
            <a:endParaRPr lang="en-150"/>
          </a:p>
        </p:txBody>
      </p:sp>
      <p:sp>
        <p:nvSpPr>
          <p:cNvPr id="3" name="TextBox 3">
            <a:extLst>
              <a:ext uri="{FF2B5EF4-FFF2-40B4-BE49-F238E27FC236}">
                <a16:creationId xmlns:a16="http://schemas.microsoft.com/office/drawing/2014/main" id="{7AEF05DF-0ABA-7551-77ED-67DC7A3CD7EC}"/>
              </a:ext>
            </a:extLst>
          </p:cNvPr>
          <p:cNvSpPr txBox="1"/>
          <p:nvPr/>
        </p:nvSpPr>
        <p:spPr>
          <a:xfrm>
            <a:off x="9139238" y="962025"/>
            <a:ext cx="9525" cy="669925"/>
          </a:xfrm>
          <a:prstGeom prst="rect">
            <a:avLst/>
          </a:prstGeom>
        </p:spPr>
        <p:txBody>
          <a:bodyPr lIns="0" tIns="0" rIns="0" bIns="0" rtlCol="0" anchor="t">
            <a:spAutoFit/>
          </a:bodyPr>
          <a:lstStyle/>
          <a:p>
            <a:pPr algn="ctr">
              <a:lnSpc>
                <a:spcPts val="5599"/>
              </a:lnSpc>
            </a:pPr>
            <a:endParaRPr/>
          </a:p>
        </p:txBody>
      </p:sp>
      <p:sp>
        <p:nvSpPr>
          <p:cNvPr id="4" name="TextBox 4">
            <a:extLst>
              <a:ext uri="{FF2B5EF4-FFF2-40B4-BE49-F238E27FC236}">
                <a16:creationId xmlns:a16="http://schemas.microsoft.com/office/drawing/2014/main" id="{E84F48DB-DCBC-588F-7B6E-6C52FC79A8ED}"/>
              </a:ext>
            </a:extLst>
          </p:cNvPr>
          <p:cNvSpPr txBox="1"/>
          <p:nvPr/>
        </p:nvSpPr>
        <p:spPr>
          <a:xfrm>
            <a:off x="823827" y="413497"/>
            <a:ext cx="12306300" cy="2251899"/>
          </a:xfrm>
          <a:prstGeom prst="rect">
            <a:avLst/>
          </a:prstGeom>
        </p:spPr>
        <p:txBody>
          <a:bodyPr wrap="square" lIns="0" tIns="0" rIns="0" bIns="0" rtlCol="0" anchor="t">
            <a:spAutoFit/>
          </a:bodyPr>
          <a:lstStyle/>
          <a:p>
            <a:pPr marL="449263" lvl="0" indent="-449263">
              <a:spcBef>
                <a:spcPts val="1800"/>
              </a:spcBef>
              <a:spcAft>
                <a:spcPts val="400"/>
              </a:spcAft>
            </a:pPr>
            <a:endParaRPr lang="en-US" sz="3200" b="1" dirty="0">
              <a:solidFill>
                <a:srgbClr val="184174"/>
              </a:solidFill>
              <a:latin typeface="Montserrat Bold"/>
            </a:endParaRPr>
          </a:p>
          <a:p>
            <a:pPr marL="449263" lvl="0" indent="-449263">
              <a:spcBef>
                <a:spcPts val="1800"/>
              </a:spcBef>
              <a:spcAft>
                <a:spcPts val="400"/>
              </a:spcAft>
            </a:pPr>
            <a:r>
              <a:rPr lang="uk-UA" sz="3200" b="1" dirty="0">
                <a:solidFill>
                  <a:srgbClr val="184174"/>
                </a:solidFill>
                <a:latin typeface="Montserrat Bold"/>
              </a:rPr>
              <a:t>4</a:t>
            </a:r>
            <a:r>
              <a:rPr lang="en-US" sz="3200" b="1" dirty="0">
                <a:solidFill>
                  <a:srgbClr val="184174"/>
                </a:solidFill>
                <a:latin typeface="Montserrat Bold"/>
              </a:rPr>
              <a:t>. </a:t>
            </a:r>
            <a:r>
              <a:rPr lang="uk-UA" sz="3200" b="1" dirty="0">
                <a:solidFill>
                  <a:srgbClr val="184174"/>
                </a:solidFill>
                <a:latin typeface="Montserrat Bold"/>
              </a:rPr>
              <a:t>Вдосконалення процесуальних норм щодо залишення позовної заяви без розгляду, відмови від позову</a:t>
            </a:r>
            <a:endParaRPr lang="en-US" sz="3200" b="1" dirty="0">
              <a:solidFill>
                <a:srgbClr val="184174"/>
              </a:solidFill>
              <a:latin typeface="Montserrat Bold"/>
              <a:sym typeface="Montserrat Bold"/>
            </a:endParaRPr>
          </a:p>
        </p:txBody>
      </p:sp>
      <p:sp>
        <p:nvSpPr>
          <p:cNvPr id="5" name="TextBox 5">
            <a:extLst>
              <a:ext uri="{FF2B5EF4-FFF2-40B4-BE49-F238E27FC236}">
                <a16:creationId xmlns:a16="http://schemas.microsoft.com/office/drawing/2014/main" id="{B82CF264-7DF5-B99F-E5B2-FEEAAB878234}"/>
              </a:ext>
            </a:extLst>
          </p:cNvPr>
          <p:cNvSpPr txBox="1"/>
          <p:nvPr/>
        </p:nvSpPr>
        <p:spPr>
          <a:xfrm>
            <a:off x="671604" y="3224423"/>
            <a:ext cx="7786596" cy="8034059"/>
          </a:xfrm>
          <a:prstGeom prst="rect">
            <a:avLst/>
          </a:prstGeom>
        </p:spPr>
        <p:txBody>
          <a:bodyPr wrap="square" lIns="0" tIns="0" rIns="0" bIns="0" rtlCol="0" anchor="t">
            <a:spAutoFit/>
          </a:bodyPr>
          <a:lstStyle/>
          <a:p>
            <a:pPr marR="30480" algn="just">
              <a:lnSpc>
                <a:spcPct val="115000"/>
              </a:lnSpc>
              <a:spcAft>
                <a:spcPts val="800"/>
              </a:spcAft>
            </a:pPr>
            <a:r>
              <a:rPr lang="uk-UA" sz="2400" dirty="0">
                <a:solidFill>
                  <a:schemeClr val="tx2"/>
                </a:solidFill>
                <a:latin typeface="Garamond" panose="02020404030301010803" pitchFamily="18" charset="0"/>
              </a:rPr>
              <a:t>Процесуальне законодавство передбачає можливість відмови від позову як під час розгляду справи судом першої інстанції, так і на стадії апеляційного чи касаційного перегляду (</a:t>
            </a:r>
            <a:r>
              <a:rPr lang="uk-UA" sz="2400" i="1" dirty="0">
                <a:solidFill>
                  <a:schemeClr val="tx2"/>
                </a:solidFill>
                <a:latin typeface="Garamond" panose="02020404030301010803" pitchFamily="18" charset="0"/>
              </a:rPr>
              <a:t>ст. 191, 274, 307 ГПК, ст. 206, 373, 408 ЦПК, ст. 189, 314, 348 КАС</a:t>
            </a:r>
            <a:r>
              <a:rPr lang="uk-UA" sz="2400" dirty="0">
                <a:solidFill>
                  <a:schemeClr val="tx2"/>
                </a:solidFill>
                <a:latin typeface="Garamond" panose="02020404030301010803" pitchFamily="18" charset="0"/>
              </a:rPr>
              <a:t>).</a:t>
            </a:r>
            <a:endParaRPr lang="en-150" sz="2400" dirty="0">
              <a:solidFill>
                <a:schemeClr val="tx2"/>
              </a:solidFill>
              <a:latin typeface="Garamond" panose="02020404030301010803" pitchFamily="18" charset="0"/>
            </a:endParaRPr>
          </a:p>
          <a:p>
            <a:pPr marR="30480" algn="just">
              <a:lnSpc>
                <a:spcPct val="115000"/>
              </a:lnSpc>
              <a:spcAft>
                <a:spcPts val="800"/>
              </a:spcAft>
            </a:pPr>
            <a:r>
              <a:rPr lang="uk-UA" sz="2400" dirty="0">
                <a:solidFill>
                  <a:schemeClr val="tx2"/>
                </a:solidFill>
                <a:latin typeface="Garamond" panose="02020404030301010803" pitchFamily="18" charset="0"/>
              </a:rPr>
              <a:t>Практичне застосування права на відмову від позову на стадії апеляційного чи касаційного перегляду демонструє, що учасники процесу використовують дане процесуальне право з метою визнання нечинним рішення суду першої інстанції, прийняте не на їх користь. </a:t>
            </a:r>
            <a:endParaRPr lang="en-150" sz="2400" dirty="0">
              <a:solidFill>
                <a:schemeClr val="tx2"/>
              </a:solidFill>
              <a:latin typeface="Garamond" panose="02020404030301010803" pitchFamily="18" charset="0"/>
            </a:endParaRPr>
          </a:p>
          <a:p>
            <a:pPr marR="30480" algn="just">
              <a:lnSpc>
                <a:spcPct val="115000"/>
              </a:lnSpc>
              <a:spcAft>
                <a:spcPts val="800"/>
              </a:spcAft>
            </a:pPr>
            <a:r>
              <a:rPr lang="uk-UA" sz="2400" dirty="0">
                <a:solidFill>
                  <a:schemeClr val="tx2"/>
                </a:solidFill>
                <a:latin typeface="Garamond" panose="02020404030301010803" pitchFamily="18" charset="0"/>
              </a:rPr>
              <a:t>Наявність заперечень інших учасників процесу не є підставою для неприйняття судом відмови від позову на стадії апеляційного та касаційного перегляду. </a:t>
            </a:r>
            <a:endParaRPr lang="en-150" sz="2400" dirty="0">
              <a:solidFill>
                <a:schemeClr val="tx2"/>
              </a:solidFill>
              <a:latin typeface="Garamond" panose="02020404030301010803" pitchFamily="18" charset="0"/>
            </a:endParaRPr>
          </a:p>
          <a:p>
            <a:pPr marR="30480" algn="just">
              <a:lnSpc>
                <a:spcPct val="115000"/>
              </a:lnSpc>
              <a:spcAft>
                <a:spcPts val="800"/>
              </a:spcAft>
            </a:pPr>
            <a:r>
              <a:rPr lang="uk-UA" sz="2400" dirty="0">
                <a:solidFill>
                  <a:schemeClr val="tx2"/>
                </a:solidFill>
                <a:latin typeface="Garamond" panose="02020404030301010803" pitchFamily="18" charset="0"/>
              </a:rPr>
              <a:t>Вказане не відповідає інтересам інших учасників процесу, коли фактично анулюється судове рішення, яке вирішує спір на їх користь.</a:t>
            </a:r>
            <a:endParaRPr lang="en-150" sz="2400" dirty="0">
              <a:solidFill>
                <a:schemeClr val="tx2"/>
              </a:solidFill>
              <a:latin typeface="Garamond" panose="02020404030301010803" pitchFamily="18" charset="0"/>
            </a:endParaRPr>
          </a:p>
          <a:p>
            <a:pPr marL="237489" lvl="1" algn="l">
              <a:lnSpc>
                <a:spcPts val="3079"/>
              </a:lnSpc>
            </a:pPr>
            <a:endParaRPr lang="en-US" sz="2199" dirty="0">
              <a:solidFill>
                <a:srgbClr val="000000"/>
              </a:solidFill>
              <a:latin typeface="Montserrat"/>
              <a:ea typeface="Montserrat"/>
              <a:cs typeface="Montserrat"/>
              <a:sym typeface="Montserrat"/>
            </a:endParaRPr>
          </a:p>
          <a:p>
            <a:pPr algn="ctr">
              <a:lnSpc>
                <a:spcPts val="3499"/>
              </a:lnSpc>
              <a:spcBef>
                <a:spcPct val="0"/>
              </a:spcBef>
            </a:pPr>
            <a:endParaRPr lang="en-US" sz="2199" dirty="0">
              <a:solidFill>
                <a:srgbClr val="000000"/>
              </a:solidFill>
              <a:latin typeface="Montserrat"/>
              <a:ea typeface="Montserrat"/>
              <a:cs typeface="Montserrat"/>
              <a:sym typeface="Montserrat"/>
            </a:endParaRPr>
          </a:p>
          <a:p>
            <a:pPr algn="l">
              <a:lnSpc>
                <a:spcPts val="3499"/>
              </a:lnSpc>
              <a:spcBef>
                <a:spcPct val="0"/>
              </a:spcBef>
            </a:pPr>
            <a:endParaRPr lang="en-US" sz="2199" dirty="0">
              <a:solidFill>
                <a:srgbClr val="000000"/>
              </a:solidFill>
              <a:latin typeface="Montserrat"/>
              <a:ea typeface="Montserrat"/>
              <a:cs typeface="Montserrat"/>
              <a:sym typeface="Montserrat"/>
            </a:endParaRPr>
          </a:p>
        </p:txBody>
      </p:sp>
      <p:sp>
        <p:nvSpPr>
          <p:cNvPr id="6" name="TextBox 5">
            <a:extLst>
              <a:ext uri="{FF2B5EF4-FFF2-40B4-BE49-F238E27FC236}">
                <a16:creationId xmlns:a16="http://schemas.microsoft.com/office/drawing/2014/main" id="{3F071FEF-D6D7-E3FF-B536-024446DE9393}"/>
              </a:ext>
            </a:extLst>
          </p:cNvPr>
          <p:cNvSpPr txBox="1"/>
          <p:nvPr/>
        </p:nvSpPr>
        <p:spPr>
          <a:xfrm>
            <a:off x="9552515" y="3227546"/>
            <a:ext cx="7867558" cy="3814378"/>
          </a:xfrm>
          <a:prstGeom prst="rect">
            <a:avLst/>
          </a:prstGeom>
          <a:noFill/>
        </p:spPr>
        <p:txBody>
          <a:bodyPr wrap="square">
            <a:spAutoFit/>
          </a:bodyPr>
          <a:lstStyle>
            <a:defPPr>
              <a:defRPr lang="en-US"/>
            </a:defPPr>
            <a:lvl1pPr>
              <a:defRPr kern="100">
                <a:effectLst/>
                <a:latin typeface="Arial" panose="020B0604020202020204" pitchFamily="34" charset="0"/>
                <a:ea typeface="Aptos" panose="020B0004020202020204" pitchFamily="34" charset="0"/>
                <a:cs typeface="Vrinda" panose="020B0502040204020203" pitchFamily="34" charset="0"/>
              </a:defRPr>
            </a:lvl1pPr>
          </a:lstStyle>
          <a:p>
            <a:pPr marR="30480" algn="just">
              <a:lnSpc>
                <a:spcPct val="115000"/>
              </a:lnSpc>
              <a:spcAft>
                <a:spcPts val="800"/>
              </a:spcAft>
            </a:pPr>
            <a:r>
              <a:rPr lang="uk-UA" sz="2400" b="1" kern="1200" dirty="0">
                <a:solidFill>
                  <a:schemeClr val="tx2"/>
                </a:solidFill>
                <a:latin typeface="Garamond" panose="02020404030301010803" pitchFamily="18" charset="0"/>
                <a:ea typeface="+mn-ea"/>
                <a:cs typeface="+mn-cs"/>
              </a:rPr>
              <a:t>Закріпити, що на стадії апеляційного та касаційного перегляду Позивач може відмовитися від позову у будь-який час до закінчення апеляційного (касаційного) розгляду, якщо тільки відповідач або третя особа не висунули заперечень проти відмови від позову і суд не визнав законний інтерес відповідача чи третьої особи в остаточному врегулюванні спору.</a:t>
            </a:r>
            <a:endParaRPr lang="en-150" sz="2400" b="1" kern="1200" dirty="0">
              <a:solidFill>
                <a:schemeClr val="tx2"/>
              </a:solidFill>
              <a:latin typeface="Garamond" panose="02020404030301010803" pitchFamily="18" charset="0"/>
              <a:ea typeface="+mn-ea"/>
              <a:cs typeface="+mn-cs"/>
            </a:endParaRPr>
          </a:p>
          <a:p>
            <a:endParaRPr lang="en-US" sz="2400" kern="1200" dirty="0">
              <a:solidFill>
                <a:schemeClr val="tx2"/>
              </a:solidFill>
              <a:latin typeface="Garamond" panose="02020404030301010803" pitchFamily="18" charset="0"/>
              <a:cs typeface="+mn-cs"/>
              <a:sym typeface="Montserrat"/>
            </a:endParaRPr>
          </a:p>
          <a:p>
            <a:endParaRPr lang="en-US" dirty="0">
              <a:sym typeface="Montserrat"/>
            </a:endParaRPr>
          </a:p>
        </p:txBody>
      </p:sp>
      <p:sp>
        <p:nvSpPr>
          <p:cNvPr id="8" name="TextBox 7">
            <a:extLst>
              <a:ext uri="{FF2B5EF4-FFF2-40B4-BE49-F238E27FC236}">
                <a16:creationId xmlns:a16="http://schemas.microsoft.com/office/drawing/2014/main" id="{D4A067B9-19EF-C79F-6D7C-61E364AD1A86}"/>
              </a:ext>
            </a:extLst>
          </p:cNvPr>
          <p:cNvSpPr txBox="1"/>
          <p:nvPr/>
        </p:nvSpPr>
        <p:spPr>
          <a:xfrm>
            <a:off x="4572000" y="4960648"/>
            <a:ext cx="9144000" cy="369332"/>
          </a:xfrm>
          <a:prstGeom prst="rect">
            <a:avLst/>
          </a:prstGeom>
          <a:noFill/>
        </p:spPr>
        <p:txBody>
          <a:bodyPr wrap="square">
            <a:spAutoFit/>
          </a:bodyPr>
          <a:lstStyle/>
          <a:p>
            <a:r>
              <a:rPr lang="uk-UA" sz="1800" kern="100" dirty="0">
                <a:effectLst/>
                <a:latin typeface="Arial" panose="020B0604020202020204" pitchFamily="34" charset="0"/>
                <a:ea typeface="Aptos" panose="020B0004020202020204" pitchFamily="34" charset="0"/>
                <a:cs typeface="Vrinda" panose="020B0502040204020203" pitchFamily="34" charset="0"/>
              </a:rPr>
              <a:t> </a:t>
            </a:r>
            <a:endParaRPr lang="en-150" dirty="0"/>
          </a:p>
        </p:txBody>
      </p:sp>
    </p:spTree>
    <p:extLst>
      <p:ext uri="{BB962C8B-B14F-4D97-AF65-F5344CB8AC3E}">
        <p14:creationId xmlns:p14="http://schemas.microsoft.com/office/powerpoint/2010/main" val="3776224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AAFA4-948A-04A0-E0AA-95422FE44A8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2C6992F-F89A-D643-1920-A59570549806}"/>
              </a:ext>
            </a:extLst>
          </p:cNvPr>
          <p:cNvSpPr/>
          <p:nvPr/>
        </p:nvSpPr>
        <p:spPr>
          <a:xfrm>
            <a:off x="13486294" y="415371"/>
            <a:ext cx="3773006" cy="1829908"/>
          </a:xfrm>
          <a:custGeom>
            <a:avLst/>
            <a:gdLst/>
            <a:ahLst/>
            <a:cxnLst/>
            <a:rect l="l" t="t" r="r" b="b"/>
            <a:pathLst>
              <a:path w="3773006" h="1829908">
                <a:moveTo>
                  <a:pt x="0" y="0"/>
                </a:moveTo>
                <a:lnTo>
                  <a:pt x="3773006" y="0"/>
                </a:lnTo>
                <a:lnTo>
                  <a:pt x="3773006" y="1829908"/>
                </a:lnTo>
                <a:lnTo>
                  <a:pt x="0" y="1829908"/>
                </a:lnTo>
                <a:lnTo>
                  <a:pt x="0" y="0"/>
                </a:lnTo>
                <a:close/>
              </a:path>
            </a:pathLst>
          </a:custGeom>
          <a:blipFill>
            <a:blip r:embed="rId2"/>
            <a:stretch>
              <a:fillRect/>
            </a:stretch>
          </a:blipFill>
        </p:spPr>
        <p:txBody>
          <a:bodyPr/>
          <a:lstStyle/>
          <a:p>
            <a:endParaRPr lang="en-150"/>
          </a:p>
        </p:txBody>
      </p:sp>
      <p:sp>
        <p:nvSpPr>
          <p:cNvPr id="3" name="TextBox 3">
            <a:extLst>
              <a:ext uri="{FF2B5EF4-FFF2-40B4-BE49-F238E27FC236}">
                <a16:creationId xmlns:a16="http://schemas.microsoft.com/office/drawing/2014/main" id="{7BEFD97E-1738-E493-7B7E-FBA52BEBC13A}"/>
              </a:ext>
            </a:extLst>
          </p:cNvPr>
          <p:cNvSpPr txBox="1"/>
          <p:nvPr/>
        </p:nvSpPr>
        <p:spPr>
          <a:xfrm>
            <a:off x="9139238" y="962025"/>
            <a:ext cx="9525" cy="669925"/>
          </a:xfrm>
          <a:prstGeom prst="rect">
            <a:avLst/>
          </a:prstGeom>
        </p:spPr>
        <p:txBody>
          <a:bodyPr lIns="0" tIns="0" rIns="0" bIns="0" rtlCol="0" anchor="t">
            <a:spAutoFit/>
          </a:bodyPr>
          <a:lstStyle/>
          <a:p>
            <a:pPr algn="ctr">
              <a:lnSpc>
                <a:spcPts val="5599"/>
              </a:lnSpc>
            </a:pPr>
            <a:endParaRPr/>
          </a:p>
        </p:txBody>
      </p:sp>
      <p:sp>
        <p:nvSpPr>
          <p:cNvPr id="4" name="TextBox 4">
            <a:extLst>
              <a:ext uri="{FF2B5EF4-FFF2-40B4-BE49-F238E27FC236}">
                <a16:creationId xmlns:a16="http://schemas.microsoft.com/office/drawing/2014/main" id="{0BDBA9E0-408B-45EF-7AD6-12C53E3A4672}"/>
              </a:ext>
            </a:extLst>
          </p:cNvPr>
          <p:cNvSpPr txBox="1"/>
          <p:nvPr/>
        </p:nvSpPr>
        <p:spPr>
          <a:xfrm>
            <a:off x="823827" y="413497"/>
            <a:ext cx="12306300" cy="2132700"/>
          </a:xfrm>
          <a:prstGeom prst="rect">
            <a:avLst/>
          </a:prstGeom>
        </p:spPr>
        <p:txBody>
          <a:bodyPr wrap="square" lIns="0" tIns="0" rIns="0" bIns="0" rtlCol="0" anchor="t">
            <a:spAutoFit/>
          </a:bodyPr>
          <a:lstStyle/>
          <a:p>
            <a:pPr marL="449263" lvl="0" indent="-449263">
              <a:lnSpc>
                <a:spcPct val="150000"/>
              </a:lnSpc>
              <a:spcBef>
                <a:spcPts val="1800"/>
              </a:spcBef>
              <a:spcAft>
                <a:spcPts val="400"/>
              </a:spcAft>
            </a:pPr>
            <a:r>
              <a:rPr lang="uk-UA" sz="3200" b="1" dirty="0">
                <a:solidFill>
                  <a:srgbClr val="184174"/>
                </a:solidFill>
                <a:latin typeface="Montserrat Bold"/>
              </a:rPr>
              <a:t>5</a:t>
            </a:r>
            <a:r>
              <a:rPr lang="en-US" sz="3200" b="1" dirty="0">
                <a:solidFill>
                  <a:srgbClr val="184174"/>
                </a:solidFill>
                <a:latin typeface="Montserrat Bold"/>
              </a:rPr>
              <a:t>. </a:t>
            </a:r>
            <a:r>
              <a:rPr lang="en-US" sz="3200" b="1" dirty="0" err="1">
                <a:solidFill>
                  <a:srgbClr val="184174"/>
                </a:solidFill>
                <a:latin typeface="Montserrat Bold"/>
              </a:rPr>
              <a:t>Вдосконалення</a:t>
            </a:r>
            <a:r>
              <a:rPr lang="en-US" sz="3200" b="1" dirty="0">
                <a:solidFill>
                  <a:srgbClr val="184174"/>
                </a:solidFill>
                <a:latin typeface="Montserrat Bold"/>
              </a:rPr>
              <a:t> </a:t>
            </a:r>
            <a:r>
              <a:rPr lang="en-US" sz="3200" b="1" dirty="0" err="1">
                <a:solidFill>
                  <a:srgbClr val="184174"/>
                </a:solidFill>
                <a:latin typeface="Montserrat Bold"/>
              </a:rPr>
              <a:t>процесуальних</a:t>
            </a:r>
            <a:r>
              <a:rPr lang="en-US" sz="3200" b="1" dirty="0">
                <a:solidFill>
                  <a:srgbClr val="184174"/>
                </a:solidFill>
                <a:latin typeface="Montserrat Bold"/>
              </a:rPr>
              <a:t> </a:t>
            </a:r>
            <a:r>
              <a:rPr lang="en-US" sz="3200" b="1" dirty="0" err="1">
                <a:solidFill>
                  <a:srgbClr val="184174"/>
                </a:solidFill>
                <a:latin typeface="Montserrat Bold"/>
              </a:rPr>
              <a:t>норм</a:t>
            </a:r>
            <a:r>
              <a:rPr lang="en-US" sz="3200" b="1" dirty="0">
                <a:solidFill>
                  <a:srgbClr val="184174"/>
                </a:solidFill>
                <a:latin typeface="Montserrat Bold"/>
              </a:rPr>
              <a:t> </a:t>
            </a:r>
            <a:r>
              <a:rPr lang="en-US" sz="3200" b="1" dirty="0" err="1">
                <a:solidFill>
                  <a:srgbClr val="184174"/>
                </a:solidFill>
                <a:latin typeface="Montserrat Bold"/>
              </a:rPr>
              <a:t>щодо</a:t>
            </a:r>
            <a:r>
              <a:rPr lang="en-US" sz="3200" b="1" dirty="0">
                <a:solidFill>
                  <a:srgbClr val="184174"/>
                </a:solidFill>
                <a:latin typeface="Montserrat Bold"/>
              </a:rPr>
              <a:t> </a:t>
            </a:r>
            <a:r>
              <a:rPr lang="en-US" sz="3200" b="1" dirty="0" err="1">
                <a:solidFill>
                  <a:srgbClr val="184174"/>
                </a:solidFill>
                <a:latin typeface="Montserrat Bold"/>
              </a:rPr>
              <a:t>передачі</a:t>
            </a:r>
            <a:r>
              <a:rPr lang="en-US" sz="3200" b="1" dirty="0">
                <a:solidFill>
                  <a:srgbClr val="184174"/>
                </a:solidFill>
                <a:latin typeface="Montserrat Bold"/>
              </a:rPr>
              <a:t> </a:t>
            </a:r>
            <a:r>
              <a:rPr lang="en-US" sz="3200" b="1" dirty="0" err="1">
                <a:solidFill>
                  <a:srgbClr val="184174"/>
                </a:solidFill>
                <a:latin typeface="Montserrat Bold"/>
              </a:rPr>
              <a:t>справи</a:t>
            </a:r>
            <a:r>
              <a:rPr lang="en-US" sz="3200" b="1" dirty="0">
                <a:solidFill>
                  <a:srgbClr val="184174"/>
                </a:solidFill>
                <a:latin typeface="Montserrat Bold"/>
              </a:rPr>
              <a:t> </a:t>
            </a:r>
            <a:r>
              <a:rPr lang="en-US" sz="3200" b="1" dirty="0" err="1">
                <a:solidFill>
                  <a:srgbClr val="184174"/>
                </a:solidFill>
                <a:latin typeface="Montserrat Bold"/>
              </a:rPr>
              <a:t>за</a:t>
            </a:r>
            <a:r>
              <a:rPr lang="en-US" sz="3200" b="1" dirty="0">
                <a:solidFill>
                  <a:srgbClr val="184174"/>
                </a:solidFill>
                <a:latin typeface="Montserrat Bold"/>
              </a:rPr>
              <a:t> </a:t>
            </a:r>
            <a:r>
              <a:rPr lang="en-US" sz="3200" b="1" dirty="0" err="1">
                <a:solidFill>
                  <a:srgbClr val="184174"/>
                </a:solidFill>
                <a:latin typeface="Montserrat Bold"/>
              </a:rPr>
              <a:t>належною</a:t>
            </a:r>
            <a:r>
              <a:rPr lang="en-US" sz="3200" b="1" dirty="0">
                <a:solidFill>
                  <a:srgbClr val="184174"/>
                </a:solidFill>
                <a:latin typeface="Montserrat Bold"/>
              </a:rPr>
              <a:t> </a:t>
            </a:r>
            <a:r>
              <a:rPr lang="en-US" sz="3200" b="1" dirty="0" err="1">
                <a:solidFill>
                  <a:srgbClr val="184174"/>
                </a:solidFill>
                <a:latin typeface="Montserrat Bold"/>
              </a:rPr>
              <a:t>юрисдикцією</a:t>
            </a:r>
            <a:r>
              <a:rPr lang="en-US" sz="3200" b="1" dirty="0">
                <a:solidFill>
                  <a:srgbClr val="184174"/>
                </a:solidFill>
                <a:latin typeface="Montserrat Bold"/>
              </a:rPr>
              <a:t> у </a:t>
            </a:r>
            <a:r>
              <a:rPr lang="en-US" sz="3200" b="1" dirty="0" err="1">
                <a:solidFill>
                  <a:srgbClr val="184174"/>
                </a:solidFill>
                <a:latin typeface="Montserrat Bold"/>
              </a:rPr>
              <a:t>випадку</a:t>
            </a:r>
            <a:r>
              <a:rPr lang="en-US" sz="3200" b="1" dirty="0">
                <a:solidFill>
                  <a:srgbClr val="184174"/>
                </a:solidFill>
                <a:latin typeface="Montserrat Bold"/>
              </a:rPr>
              <a:t> </a:t>
            </a:r>
            <a:r>
              <a:rPr lang="en-US" sz="3200" b="1" dirty="0" err="1">
                <a:solidFill>
                  <a:srgbClr val="184174"/>
                </a:solidFill>
                <a:latin typeface="Montserrat Bold"/>
              </a:rPr>
              <a:t>закриття</a:t>
            </a:r>
            <a:r>
              <a:rPr lang="en-US" sz="3200" b="1" dirty="0">
                <a:solidFill>
                  <a:srgbClr val="184174"/>
                </a:solidFill>
                <a:latin typeface="Montserrat Bold"/>
              </a:rPr>
              <a:t> </a:t>
            </a:r>
            <a:r>
              <a:rPr lang="en-US" sz="3200" b="1" dirty="0" err="1">
                <a:solidFill>
                  <a:srgbClr val="184174"/>
                </a:solidFill>
                <a:latin typeface="Montserrat Bold"/>
              </a:rPr>
              <a:t>провадження</a:t>
            </a:r>
            <a:r>
              <a:rPr lang="en-US" sz="3200" b="1" dirty="0">
                <a:solidFill>
                  <a:srgbClr val="184174"/>
                </a:solidFill>
                <a:latin typeface="Montserrat Bold"/>
              </a:rPr>
              <a:t> у </a:t>
            </a:r>
            <a:r>
              <a:rPr lang="en-US" sz="3200" b="1" dirty="0" err="1">
                <a:solidFill>
                  <a:srgbClr val="184174"/>
                </a:solidFill>
                <a:latin typeface="Montserrat Bold"/>
              </a:rPr>
              <a:t>справі</a:t>
            </a:r>
            <a:endParaRPr lang="en-US" sz="3200" b="1" dirty="0">
              <a:solidFill>
                <a:srgbClr val="184174"/>
              </a:solidFill>
              <a:latin typeface="Montserrat Bold"/>
              <a:sym typeface="Montserrat Bold"/>
            </a:endParaRPr>
          </a:p>
        </p:txBody>
      </p:sp>
      <p:sp>
        <p:nvSpPr>
          <p:cNvPr id="5" name="TextBox 5">
            <a:extLst>
              <a:ext uri="{FF2B5EF4-FFF2-40B4-BE49-F238E27FC236}">
                <a16:creationId xmlns:a16="http://schemas.microsoft.com/office/drawing/2014/main" id="{265DE35D-9567-0659-4BE7-98AFE4063493}"/>
              </a:ext>
            </a:extLst>
          </p:cNvPr>
          <p:cNvSpPr txBox="1"/>
          <p:nvPr/>
        </p:nvSpPr>
        <p:spPr>
          <a:xfrm>
            <a:off x="671604" y="3224423"/>
            <a:ext cx="7786596" cy="3903697"/>
          </a:xfrm>
          <a:prstGeom prst="rect">
            <a:avLst/>
          </a:prstGeom>
        </p:spPr>
        <p:txBody>
          <a:bodyPr wrap="square" lIns="0" tIns="0" rIns="0" bIns="0" rtlCol="0" anchor="t">
            <a:spAutoFit/>
          </a:bodyPr>
          <a:lstStyle/>
          <a:p>
            <a:pPr marR="30480" algn="just">
              <a:lnSpc>
                <a:spcPct val="115000"/>
              </a:lnSpc>
              <a:spcAft>
                <a:spcPts val="800"/>
              </a:spcAft>
            </a:pPr>
            <a:r>
              <a:rPr lang="uk-UA" sz="2400" dirty="0">
                <a:solidFill>
                  <a:schemeClr val="tx2"/>
                </a:solidFill>
                <a:latin typeface="Garamond" panose="02020404030301010803" pitchFamily="18" charset="0"/>
              </a:rPr>
              <a:t>Якщо провадження у справі закривається з підстави порушення предметної юрисдикції, лише суд апеляційної або касаційної інстанції на підставі поданої заяви має повноваження передати справу за встановленою юрисдикцією. Суд першої інстанції відповідних повноважень не має. </a:t>
            </a:r>
            <a:endParaRPr lang="en-150" sz="2400" dirty="0">
              <a:solidFill>
                <a:schemeClr val="tx2"/>
              </a:solidFill>
              <a:latin typeface="Garamond" panose="02020404030301010803" pitchFamily="18" charset="0"/>
            </a:endParaRPr>
          </a:p>
          <a:p>
            <a:pPr marL="237489" lvl="1" algn="l">
              <a:lnSpc>
                <a:spcPts val="3079"/>
              </a:lnSpc>
            </a:pPr>
            <a:endParaRPr lang="en-US" sz="2199" dirty="0">
              <a:solidFill>
                <a:srgbClr val="000000"/>
              </a:solidFill>
              <a:latin typeface="Montserrat"/>
              <a:ea typeface="Montserrat"/>
              <a:cs typeface="Montserrat"/>
              <a:sym typeface="Montserrat"/>
            </a:endParaRPr>
          </a:p>
          <a:p>
            <a:pPr algn="ctr">
              <a:lnSpc>
                <a:spcPts val="3499"/>
              </a:lnSpc>
              <a:spcBef>
                <a:spcPct val="0"/>
              </a:spcBef>
            </a:pPr>
            <a:endParaRPr lang="en-US" sz="2199" dirty="0">
              <a:solidFill>
                <a:srgbClr val="000000"/>
              </a:solidFill>
              <a:latin typeface="Montserrat"/>
              <a:ea typeface="Montserrat"/>
              <a:cs typeface="Montserrat"/>
              <a:sym typeface="Montserrat"/>
            </a:endParaRPr>
          </a:p>
          <a:p>
            <a:pPr algn="l">
              <a:lnSpc>
                <a:spcPts val="3499"/>
              </a:lnSpc>
              <a:spcBef>
                <a:spcPct val="0"/>
              </a:spcBef>
            </a:pPr>
            <a:endParaRPr lang="en-US" sz="2199" dirty="0">
              <a:solidFill>
                <a:srgbClr val="000000"/>
              </a:solidFill>
              <a:latin typeface="Montserrat"/>
              <a:ea typeface="Montserrat"/>
              <a:cs typeface="Montserrat"/>
              <a:sym typeface="Montserrat"/>
            </a:endParaRPr>
          </a:p>
        </p:txBody>
      </p:sp>
      <p:sp>
        <p:nvSpPr>
          <p:cNvPr id="6" name="TextBox 5">
            <a:extLst>
              <a:ext uri="{FF2B5EF4-FFF2-40B4-BE49-F238E27FC236}">
                <a16:creationId xmlns:a16="http://schemas.microsoft.com/office/drawing/2014/main" id="{1435ECA2-CC75-84D1-BBC2-AAD757BA0A20}"/>
              </a:ext>
            </a:extLst>
          </p:cNvPr>
          <p:cNvSpPr txBox="1"/>
          <p:nvPr/>
        </p:nvSpPr>
        <p:spPr>
          <a:xfrm>
            <a:off x="9552515" y="3227546"/>
            <a:ext cx="7867558" cy="3814378"/>
          </a:xfrm>
          <a:prstGeom prst="rect">
            <a:avLst/>
          </a:prstGeom>
          <a:noFill/>
        </p:spPr>
        <p:txBody>
          <a:bodyPr wrap="square">
            <a:spAutoFit/>
          </a:bodyPr>
          <a:lstStyle>
            <a:defPPr>
              <a:defRPr lang="en-US"/>
            </a:defPPr>
            <a:lvl1pPr>
              <a:defRPr kern="100">
                <a:effectLst/>
                <a:latin typeface="Arial" panose="020B0604020202020204" pitchFamily="34" charset="0"/>
                <a:ea typeface="Aptos" panose="020B0004020202020204" pitchFamily="34" charset="0"/>
                <a:cs typeface="Vrinda" panose="020B0502040204020203" pitchFamily="34" charset="0"/>
              </a:defRPr>
            </a:lvl1pPr>
          </a:lstStyle>
          <a:p>
            <a:pPr marR="30480" algn="just">
              <a:lnSpc>
                <a:spcPct val="115000"/>
              </a:lnSpc>
              <a:spcAft>
                <a:spcPts val="800"/>
              </a:spcAft>
            </a:pPr>
            <a:r>
              <a:rPr lang="uk-UA" sz="2400" b="1" kern="1200" dirty="0">
                <a:solidFill>
                  <a:schemeClr val="tx2"/>
                </a:solidFill>
                <a:latin typeface="Garamond" panose="02020404030301010803" pitchFamily="18" charset="0"/>
                <a:ea typeface="+mn-ea"/>
                <a:cs typeface="+mn-cs"/>
              </a:rPr>
              <a:t>Закріпити, що  суд першої інстанції у разі закриття провадження у справі з підстави порушення предметної юрисдикції за заявою позивача, поданою протягом 10 днів, передає справу за встановленою юрисдикцією. При цьому оскарження заяви про закриття провадження зупиняє дію ухвали про передачу справи. </a:t>
            </a:r>
            <a:endParaRPr lang="en-150" sz="2400" b="1" kern="1200" dirty="0">
              <a:solidFill>
                <a:schemeClr val="tx2"/>
              </a:solidFill>
              <a:latin typeface="Garamond" panose="02020404030301010803" pitchFamily="18" charset="0"/>
              <a:ea typeface="+mn-ea"/>
              <a:cs typeface="+mn-cs"/>
            </a:endParaRPr>
          </a:p>
          <a:p>
            <a:endParaRPr lang="en-US" sz="2400" kern="1200" dirty="0">
              <a:solidFill>
                <a:schemeClr val="tx2"/>
              </a:solidFill>
              <a:latin typeface="Garamond" panose="02020404030301010803" pitchFamily="18" charset="0"/>
              <a:cs typeface="+mn-cs"/>
              <a:sym typeface="Montserrat"/>
            </a:endParaRPr>
          </a:p>
          <a:p>
            <a:endParaRPr lang="en-US" dirty="0">
              <a:sym typeface="Montserrat"/>
            </a:endParaRPr>
          </a:p>
        </p:txBody>
      </p:sp>
      <p:sp>
        <p:nvSpPr>
          <p:cNvPr id="8" name="TextBox 7">
            <a:extLst>
              <a:ext uri="{FF2B5EF4-FFF2-40B4-BE49-F238E27FC236}">
                <a16:creationId xmlns:a16="http://schemas.microsoft.com/office/drawing/2014/main" id="{332F4980-45C7-D209-6D0C-F2A50F3287C5}"/>
              </a:ext>
            </a:extLst>
          </p:cNvPr>
          <p:cNvSpPr txBox="1"/>
          <p:nvPr/>
        </p:nvSpPr>
        <p:spPr>
          <a:xfrm>
            <a:off x="4572000" y="4960648"/>
            <a:ext cx="9144000" cy="369332"/>
          </a:xfrm>
          <a:prstGeom prst="rect">
            <a:avLst/>
          </a:prstGeom>
          <a:noFill/>
        </p:spPr>
        <p:txBody>
          <a:bodyPr wrap="square">
            <a:spAutoFit/>
          </a:bodyPr>
          <a:lstStyle/>
          <a:p>
            <a:r>
              <a:rPr lang="uk-UA" sz="1800" kern="100" dirty="0">
                <a:effectLst/>
                <a:latin typeface="Arial" panose="020B0604020202020204" pitchFamily="34" charset="0"/>
                <a:ea typeface="Aptos" panose="020B0004020202020204" pitchFamily="34" charset="0"/>
                <a:cs typeface="Vrinda" panose="020B0502040204020203" pitchFamily="34" charset="0"/>
              </a:rPr>
              <a:t> </a:t>
            </a:r>
            <a:endParaRPr lang="en-150" dirty="0"/>
          </a:p>
        </p:txBody>
      </p:sp>
    </p:spTree>
    <p:extLst>
      <p:ext uri="{BB962C8B-B14F-4D97-AF65-F5344CB8AC3E}">
        <p14:creationId xmlns:p14="http://schemas.microsoft.com/office/powerpoint/2010/main" val="837859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B62D0-A298-B7BB-7DE6-60DC422F91C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A263F3B-DE65-D35F-2F04-DBA367E26553}"/>
              </a:ext>
            </a:extLst>
          </p:cNvPr>
          <p:cNvSpPr/>
          <p:nvPr/>
        </p:nvSpPr>
        <p:spPr>
          <a:xfrm>
            <a:off x="13486294" y="415371"/>
            <a:ext cx="3773006" cy="1829908"/>
          </a:xfrm>
          <a:custGeom>
            <a:avLst/>
            <a:gdLst/>
            <a:ahLst/>
            <a:cxnLst/>
            <a:rect l="l" t="t" r="r" b="b"/>
            <a:pathLst>
              <a:path w="3773006" h="1829908">
                <a:moveTo>
                  <a:pt x="0" y="0"/>
                </a:moveTo>
                <a:lnTo>
                  <a:pt x="3773006" y="0"/>
                </a:lnTo>
                <a:lnTo>
                  <a:pt x="3773006" y="1829908"/>
                </a:lnTo>
                <a:lnTo>
                  <a:pt x="0" y="1829908"/>
                </a:lnTo>
                <a:lnTo>
                  <a:pt x="0" y="0"/>
                </a:lnTo>
                <a:close/>
              </a:path>
            </a:pathLst>
          </a:custGeom>
          <a:blipFill>
            <a:blip r:embed="rId2"/>
            <a:stretch>
              <a:fillRect/>
            </a:stretch>
          </a:blipFill>
        </p:spPr>
        <p:txBody>
          <a:bodyPr/>
          <a:lstStyle/>
          <a:p>
            <a:endParaRPr lang="en-150"/>
          </a:p>
        </p:txBody>
      </p:sp>
      <p:sp>
        <p:nvSpPr>
          <p:cNvPr id="3" name="TextBox 3">
            <a:extLst>
              <a:ext uri="{FF2B5EF4-FFF2-40B4-BE49-F238E27FC236}">
                <a16:creationId xmlns:a16="http://schemas.microsoft.com/office/drawing/2014/main" id="{8F76682E-17BD-351C-0A5A-B79DD52F43CC}"/>
              </a:ext>
            </a:extLst>
          </p:cNvPr>
          <p:cNvSpPr txBox="1"/>
          <p:nvPr/>
        </p:nvSpPr>
        <p:spPr>
          <a:xfrm>
            <a:off x="9139238" y="962025"/>
            <a:ext cx="9525" cy="669925"/>
          </a:xfrm>
          <a:prstGeom prst="rect">
            <a:avLst/>
          </a:prstGeom>
        </p:spPr>
        <p:txBody>
          <a:bodyPr lIns="0" tIns="0" rIns="0" bIns="0" rtlCol="0" anchor="t">
            <a:spAutoFit/>
          </a:bodyPr>
          <a:lstStyle/>
          <a:p>
            <a:pPr algn="ctr">
              <a:lnSpc>
                <a:spcPts val="5599"/>
              </a:lnSpc>
            </a:pPr>
            <a:endParaRPr/>
          </a:p>
        </p:txBody>
      </p:sp>
      <p:sp>
        <p:nvSpPr>
          <p:cNvPr id="4" name="TextBox 4">
            <a:extLst>
              <a:ext uri="{FF2B5EF4-FFF2-40B4-BE49-F238E27FC236}">
                <a16:creationId xmlns:a16="http://schemas.microsoft.com/office/drawing/2014/main" id="{AFC77A92-8943-3721-CB9F-37FE101531D3}"/>
              </a:ext>
            </a:extLst>
          </p:cNvPr>
          <p:cNvSpPr txBox="1"/>
          <p:nvPr/>
        </p:nvSpPr>
        <p:spPr>
          <a:xfrm>
            <a:off x="823827" y="413497"/>
            <a:ext cx="12306300" cy="1394036"/>
          </a:xfrm>
          <a:prstGeom prst="rect">
            <a:avLst/>
          </a:prstGeom>
        </p:spPr>
        <p:txBody>
          <a:bodyPr wrap="square" lIns="0" tIns="0" rIns="0" bIns="0" rtlCol="0" anchor="t">
            <a:spAutoFit/>
          </a:bodyPr>
          <a:lstStyle/>
          <a:p>
            <a:pPr marL="449263" lvl="0" indent="-449263">
              <a:lnSpc>
                <a:spcPct val="150000"/>
              </a:lnSpc>
              <a:spcBef>
                <a:spcPts val="1800"/>
              </a:spcBef>
              <a:spcAft>
                <a:spcPts val="400"/>
              </a:spcAft>
            </a:pPr>
            <a:r>
              <a:rPr lang="uk-UA" sz="3200" b="1" dirty="0">
                <a:solidFill>
                  <a:srgbClr val="184174"/>
                </a:solidFill>
                <a:latin typeface="Montserrat Bold"/>
              </a:rPr>
              <a:t>6</a:t>
            </a:r>
            <a:r>
              <a:rPr lang="en-US" sz="3200" b="1" dirty="0">
                <a:solidFill>
                  <a:srgbClr val="184174"/>
                </a:solidFill>
                <a:latin typeface="Montserrat Bold"/>
              </a:rPr>
              <a:t>. </a:t>
            </a:r>
            <a:r>
              <a:rPr lang="en-US" sz="3200" b="1" dirty="0" err="1">
                <a:solidFill>
                  <a:srgbClr val="184174"/>
                </a:solidFill>
                <a:latin typeface="Montserrat Bold"/>
              </a:rPr>
              <a:t>Удосконалення</a:t>
            </a:r>
            <a:r>
              <a:rPr lang="en-US" sz="3200" b="1" dirty="0">
                <a:solidFill>
                  <a:srgbClr val="184174"/>
                </a:solidFill>
                <a:latin typeface="Montserrat Bold"/>
              </a:rPr>
              <a:t> </a:t>
            </a:r>
            <a:r>
              <a:rPr lang="en-US" sz="3200" b="1" dirty="0" err="1">
                <a:solidFill>
                  <a:srgbClr val="184174"/>
                </a:solidFill>
                <a:latin typeface="Montserrat Bold"/>
              </a:rPr>
              <a:t>процесуальних</a:t>
            </a:r>
            <a:r>
              <a:rPr lang="en-US" sz="3200" b="1" dirty="0">
                <a:solidFill>
                  <a:srgbClr val="184174"/>
                </a:solidFill>
                <a:latin typeface="Montserrat Bold"/>
              </a:rPr>
              <a:t> </a:t>
            </a:r>
            <a:r>
              <a:rPr lang="en-US" sz="3200" b="1" dirty="0" err="1">
                <a:solidFill>
                  <a:srgbClr val="184174"/>
                </a:solidFill>
                <a:latin typeface="Montserrat Bold"/>
              </a:rPr>
              <a:t>норм</a:t>
            </a:r>
            <a:r>
              <a:rPr lang="en-US" sz="3200" b="1" dirty="0">
                <a:solidFill>
                  <a:srgbClr val="184174"/>
                </a:solidFill>
                <a:latin typeface="Montserrat Bold"/>
              </a:rPr>
              <a:t> </a:t>
            </a:r>
            <a:r>
              <a:rPr lang="en-US" sz="3200" b="1" dirty="0" err="1">
                <a:solidFill>
                  <a:srgbClr val="184174"/>
                </a:solidFill>
                <a:latin typeface="Montserrat Bold"/>
              </a:rPr>
              <a:t>щодо</a:t>
            </a:r>
            <a:r>
              <a:rPr lang="en-US" sz="3200" b="1" dirty="0">
                <a:solidFill>
                  <a:srgbClr val="184174"/>
                </a:solidFill>
                <a:latin typeface="Montserrat Bold"/>
              </a:rPr>
              <a:t> </a:t>
            </a:r>
            <a:r>
              <a:rPr lang="en-US" sz="3200" b="1" dirty="0" err="1">
                <a:solidFill>
                  <a:srgbClr val="184174"/>
                </a:solidFill>
                <a:latin typeface="Montserrat Bold"/>
              </a:rPr>
              <a:t>спорів</a:t>
            </a:r>
            <a:r>
              <a:rPr lang="en-US" sz="3200" b="1" dirty="0">
                <a:solidFill>
                  <a:srgbClr val="184174"/>
                </a:solidFill>
                <a:latin typeface="Montserrat Bold"/>
              </a:rPr>
              <a:t>, в </a:t>
            </a:r>
            <a:r>
              <a:rPr lang="en-US" sz="3200" b="1" dirty="0" err="1">
                <a:solidFill>
                  <a:srgbClr val="184174"/>
                </a:solidFill>
                <a:latin typeface="Montserrat Bold"/>
              </a:rPr>
              <a:t>яких</a:t>
            </a:r>
            <a:r>
              <a:rPr lang="en-US" sz="3200" b="1" dirty="0">
                <a:solidFill>
                  <a:srgbClr val="184174"/>
                </a:solidFill>
                <a:latin typeface="Montserrat Bold"/>
              </a:rPr>
              <a:t> </a:t>
            </a:r>
            <a:r>
              <a:rPr lang="en-US" sz="3200" b="1" dirty="0" err="1">
                <a:solidFill>
                  <a:srgbClr val="184174"/>
                </a:solidFill>
                <a:latin typeface="Montserrat Bold"/>
              </a:rPr>
              <a:t>укладено</a:t>
            </a:r>
            <a:r>
              <a:rPr lang="en-US" sz="3200" b="1" dirty="0">
                <a:solidFill>
                  <a:srgbClr val="184174"/>
                </a:solidFill>
                <a:latin typeface="Montserrat Bold"/>
              </a:rPr>
              <a:t> </a:t>
            </a:r>
            <a:r>
              <a:rPr lang="en-US" sz="3200" b="1" dirty="0" err="1">
                <a:solidFill>
                  <a:srgbClr val="184174"/>
                </a:solidFill>
                <a:latin typeface="Montserrat Bold"/>
              </a:rPr>
              <a:t>угоду</a:t>
            </a:r>
            <a:r>
              <a:rPr lang="en-US" sz="3200" b="1" dirty="0">
                <a:solidFill>
                  <a:srgbClr val="184174"/>
                </a:solidFill>
                <a:latin typeface="Montserrat Bold"/>
              </a:rPr>
              <a:t> </a:t>
            </a:r>
            <a:r>
              <a:rPr lang="en-US" sz="3200" b="1" dirty="0" err="1">
                <a:solidFill>
                  <a:srgbClr val="184174"/>
                </a:solidFill>
                <a:latin typeface="Montserrat Bold"/>
              </a:rPr>
              <a:t>про</a:t>
            </a:r>
            <a:r>
              <a:rPr lang="en-US" sz="3200" b="1" dirty="0">
                <a:solidFill>
                  <a:srgbClr val="184174"/>
                </a:solidFill>
                <a:latin typeface="Montserrat Bold"/>
              </a:rPr>
              <a:t> </a:t>
            </a:r>
            <a:r>
              <a:rPr lang="en-US" sz="3200" b="1" dirty="0" err="1">
                <a:solidFill>
                  <a:srgbClr val="184174"/>
                </a:solidFill>
                <a:latin typeface="Montserrat Bold"/>
              </a:rPr>
              <a:t>вибір</a:t>
            </a:r>
            <a:r>
              <a:rPr lang="en-US" sz="3200" b="1" dirty="0">
                <a:solidFill>
                  <a:srgbClr val="184174"/>
                </a:solidFill>
                <a:latin typeface="Montserrat Bold"/>
              </a:rPr>
              <a:t> </a:t>
            </a:r>
            <a:r>
              <a:rPr lang="en-US" sz="3200" b="1" dirty="0" err="1">
                <a:solidFill>
                  <a:srgbClr val="184174"/>
                </a:solidFill>
                <a:latin typeface="Montserrat Bold"/>
              </a:rPr>
              <a:t>суду</a:t>
            </a:r>
            <a:endParaRPr lang="en-US" sz="3200" b="1" dirty="0">
              <a:solidFill>
                <a:srgbClr val="184174"/>
              </a:solidFill>
              <a:latin typeface="Montserrat Bold"/>
              <a:sym typeface="Montserrat Bold"/>
            </a:endParaRPr>
          </a:p>
        </p:txBody>
      </p:sp>
      <p:sp>
        <p:nvSpPr>
          <p:cNvPr id="5" name="TextBox 5">
            <a:extLst>
              <a:ext uri="{FF2B5EF4-FFF2-40B4-BE49-F238E27FC236}">
                <a16:creationId xmlns:a16="http://schemas.microsoft.com/office/drawing/2014/main" id="{066E42D1-584B-4283-EE70-184948AA207C}"/>
              </a:ext>
            </a:extLst>
          </p:cNvPr>
          <p:cNvSpPr txBox="1"/>
          <p:nvPr/>
        </p:nvSpPr>
        <p:spPr>
          <a:xfrm>
            <a:off x="671604" y="3224423"/>
            <a:ext cx="8063882" cy="8356198"/>
          </a:xfrm>
          <a:prstGeom prst="rect">
            <a:avLst/>
          </a:prstGeom>
        </p:spPr>
        <p:txBody>
          <a:bodyPr wrap="square" lIns="0" tIns="0" rIns="0" bIns="0" rtlCol="0" anchor="t">
            <a:spAutoFit/>
          </a:bodyPr>
          <a:lstStyle/>
          <a:p>
            <a:pPr marR="30480" algn="just">
              <a:lnSpc>
                <a:spcPct val="115000"/>
              </a:lnSpc>
              <a:spcAft>
                <a:spcPts val="800"/>
              </a:spcAft>
            </a:pPr>
            <a:r>
              <a:rPr lang="uk-UA" sz="2400" dirty="0">
                <a:solidFill>
                  <a:schemeClr val="tx2"/>
                </a:solidFill>
                <a:latin typeface="Garamond" panose="02020404030301010803" pitchFamily="18" charset="0"/>
              </a:rPr>
              <a:t>Процесуальне законодавство в поточному вигляді не містить ефективного регулювання тих питань, які виникають при надходженні на розгляд суду справ, у яких сторони уклали угоду про вибір суду. </a:t>
            </a:r>
            <a:endParaRPr lang="en-150" sz="2400" dirty="0">
              <a:solidFill>
                <a:schemeClr val="tx2"/>
              </a:solidFill>
              <a:latin typeface="Garamond" panose="02020404030301010803" pitchFamily="18" charset="0"/>
            </a:endParaRPr>
          </a:p>
          <a:p>
            <a:pPr marR="30480" algn="just">
              <a:lnSpc>
                <a:spcPct val="115000"/>
              </a:lnSpc>
              <a:spcAft>
                <a:spcPts val="800"/>
              </a:spcAft>
            </a:pPr>
            <a:r>
              <a:rPr lang="uk-UA" sz="2400" dirty="0">
                <a:solidFill>
                  <a:schemeClr val="tx2"/>
                </a:solidFill>
                <a:latin typeface="Garamond" panose="02020404030301010803" pitchFamily="18" charset="0"/>
              </a:rPr>
              <a:t>Незважаючи на те, що у зв'язку з ратифікацією Конвенції про угоди про вибір суду зміни були внесені не лише до Закону України «Про міжнародне приватне право», але і до процесуальних кодексів, процесуальні питання, пов’язані з відмовою у відкритті провадження, залишення позову без розгляду врегульовані не процесуальним законом, а нормами Закону України «Про міжнародне приватне право» (</a:t>
            </a:r>
            <a:r>
              <a:rPr lang="uk-UA" sz="2400" i="1" dirty="0">
                <a:solidFill>
                  <a:schemeClr val="tx2"/>
                </a:solidFill>
                <a:latin typeface="Garamond" panose="02020404030301010803" pitchFamily="18" charset="0"/>
              </a:rPr>
              <a:t>стаття 75</a:t>
            </a:r>
            <a:r>
              <a:rPr lang="uk-UA" sz="2400" dirty="0">
                <a:solidFill>
                  <a:schemeClr val="tx2"/>
                </a:solidFill>
                <a:latin typeface="Garamond" panose="02020404030301010803" pitchFamily="18" charset="0"/>
              </a:rPr>
              <a:t>). </a:t>
            </a:r>
            <a:endParaRPr lang="en-150" sz="2400" dirty="0">
              <a:solidFill>
                <a:schemeClr val="tx2"/>
              </a:solidFill>
              <a:latin typeface="Garamond" panose="02020404030301010803" pitchFamily="18" charset="0"/>
            </a:endParaRPr>
          </a:p>
          <a:p>
            <a:pPr marR="30480" algn="just">
              <a:lnSpc>
                <a:spcPct val="115000"/>
              </a:lnSpc>
              <a:spcAft>
                <a:spcPts val="800"/>
              </a:spcAft>
            </a:pPr>
            <a:r>
              <a:rPr lang="uk-UA" sz="2400" dirty="0">
                <a:solidFill>
                  <a:schemeClr val="tx2"/>
                </a:solidFill>
                <a:latin typeface="Garamond" panose="02020404030301010803" pitchFamily="18" charset="0"/>
              </a:rPr>
              <a:t> Відповідно, є необхідність включення положень щодо юрисдикції спорів, відмови у відкритті провадження, залишення позову без розгляду у справах, де сторонами укладено угоду про вибір суду, до відповідних розділів саме процесуальних кодексів. </a:t>
            </a:r>
            <a:endParaRPr lang="en-150" sz="2400" dirty="0">
              <a:solidFill>
                <a:schemeClr val="tx2"/>
              </a:solidFill>
              <a:latin typeface="Garamond" panose="02020404030301010803" pitchFamily="18" charset="0"/>
            </a:endParaRPr>
          </a:p>
          <a:p>
            <a:pPr marL="237489" lvl="1" algn="l">
              <a:lnSpc>
                <a:spcPts val="3079"/>
              </a:lnSpc>
            </a:pPr>
            <a:endParaRPr lang="en-US" sz="2199" dirty="0">
              <a:solidFill>
                <a:srgbClr val="000000"/>
              </a:solidFill>
              <a:latin typeface="Montserrat"/>
              <a:ea typeface="Montserrat"/>
              <a:cs typeface="Montserrat"/>
              <a:sym typeface="Montserrat"/>
            </a:endParaRPr>
          </a:p>
          <a:p>
            <a:pPr algn="ctr">
              <a:lnSpc>
                <a:spcPts val="3499"/>
              </a:lnSpc>
              <a:spcBef>
                <a:spcPct val="0"/>
              </a:spcBef>
            </a:pPr>
            <a:endParaRPr lang="en-US" sz="2199" dirty="0">
              <a:solidFill>
                <a:srgbClr val="000000"/>
              </a:solidFill>
              <a:latin typeface="Montserrat"/>
              <a:ea typeface="Montserrat"/>
              <a:cs typeface="Montserrat"/>
              <a:sym typeface="Montserrat"/>
            </a:endParaRPr>
          </a:p>
          <a:p>
            <a:pPr algn="l">
              <a:lnSpc>
                <a:spcPts val="3499"/>
              </a:lnSpc>
              <a:spcBef>
                <a:spcPct val="0"/>
              </a:spcBef>
            </a:pPr>
            <a:endParaRPr lang="en-US" sz="2199" dirty="0">
              <a:solidFill>
                <a:srgbClr val="000000"/>
              </a:solidFill>
              <a:latin typeface="Montserrat"/>
              <a:ea typeface="Montserrat"/>
              <a:cs typeface="Montserrat"/>
              <a:sym typeface="Montserrat"/>
            </a:endParaRPr>
          </a:p>
        </p:txBody>
      </p:sp>
      <p:sp>
        <p:nvSpPr>
          <p:cNvPr id="6" name="TextBox 5">
            <a:extLst>
              <a:ext uri="{FF2B5EF4-FFF2-40B4-BE49-F238E27FC236}">
                <a16:creationId xmlns:a16="http://schemas.microsoft.com/office/drawing/2014/main" id="{2AEC3255-C441-8833-FC12-11C05E3A6E1B}"/>
              </a:ext>
            </a:extLst>
          </p:cNvPr>
          <p:cNvSpPr txBox="1"/>
          <p:nvPr/>
        </p:nvSpPr>
        <p:spPr>
          <a:xfrm>
            <a:off x="9552515" y="3227546"/>
            <a:ext cx="7867558" cy="6567952"/>
          </a:xfrm>
          <a:prstGeom prst="rect">
            <a:avLst/>
          </a:prstGeom>
          <a:noFill/>
        </p:spPr>
        <p:txBody>
          <a:bodyPr wrap="square">
            <a:spAutoFit/>
          </a:bodyPr>
          <a:lstStyle>
            <a:defPPr>
              <a:defRPr lang="en-US"/>
            </a:defPPr>
            <a:lvl1pPr>
              <a:defRPr kern="100">
                <a:effectLst/>
                <a:latin typeface="Arial" panose="020B0604020202020204" pitchFamily="34" charset="0"/>
                <a:ea typeface="Aptos" panose="020B0004020202020204" pitchFamily="34" charset="0"/>
                <a:cs typeface="Vrinda" panose="020B0502040204020203" pitchFamily="34" charset="0"/>
              </a:defRPr>
            </a:lvl1pPr>
          </a:lstStyle>
          <a:p>
            <a:pPr marR="30480" algn="just">
              <a:lnSpc>
                <a:spcPct val="115000"/>
              </a:lnSpc>
              <a:spcAft>
                <a:spcPts val="800"/>
              </a:spcAft>
            </a:pPr>
            <a:r>
              <a:rPr lang="uk-UA" sz="2400" b="1" kern="1200" dirty="0">
                <a:solidFill>
                  <a:schemeClr val="tx2"/>
                </a:solidFill>
                <a:latin typeface="Garamond" panose="02020404030301010803" pitchFamily="18" charset="0"/>
                <a:ea typeface="+mn-ea"/>
                <a:cs typeface="+mn-cs"/>
              </a:rPr>
              <a:t>Доповнити відповідні розділи щодо юрисдикції загальними подовженнями щодо юрисдикції судів за угодою про вибір суду.</a:t>
            </a:r>
            <a:endParaRPr lang="en-150" sz="2400" b="1" kern="1200" dirty="0">
              <a:solidFill>
                <a:schemeClr val="tx2"/>
              </a:solidFill>
              <a:latin typeface="Garamond" panose="02020404030301010803" pitchFamily="18" charset="0"/>
              <a:ea typeface="+mn-ea"/>
              <a:cs typeface="+mn-cs"/>
            </a:endParaRPr>
          </a:p>
          <a:p>
            <a:pPr marR="30480" algn="just">
              <a:lnSpc>
                <a:spcPct val="115000"/>
              </a:lnSpc>
              <a:spcAft>
                <a:spcPts val="800"/>
              </a:spcAft>
            </a:pPr>
            <a:r>
              <a:rPr lang="uk-UA" sz="2400" b="1" kern="1200" dirty="0">
                <a:solidFill>
                  <a:schemeClr val="tx2"/>
                </a:solidFill>
                <a:latin typeface="Garamond" panose="02020404030301010803" pitchFamily="18" charset="0"/>
                <a:ea typeface="+mn-ea"/>
                <a:cs typeface="+mn-cs"/>
              </a:rPr>
              <a:t>Доповнити статті, які визначають підстави для відмови у відкритті провадження у справі (</a:t>
            </a:r>
            <a:r>
              <a:rPr lang="uk-UA" sz="2400" b="1" i="1" kern="1200" dirty="0">
                <a:solidFill>
                  <a:schemeClr val="tx2"/>
                </a:solidFill>
                <a:latin typeface="Garamond" panose="02020404030301010803" pitchFamily="18" charset="0"/>
                <a:ea typeface="+mn-ea"/>
                <a:cs typeface="+mn-cs"/>
              </a:rPr>
              <a:t>175 ГПК,  186 ЦПК</a:t>
            </a:r>
            <a:r>
              <a:rPr lang="uk-UA" sz="2400" b="1" kern="1200" dirty="0">
                <a:solidFill>
                  <a:schemeClr val="tx2"/>
                </a:solidFill>
                <a:latin typeface="Garamond" panose="02020404030301010803" pitchFamily="18" charset="0"/>
                <a:ea typeface="+mn-ea"/>
                <a:cs typeface="+mn-cs"/>
              </a:rPr>
              <a:t>) та підстави для залишення позову без розгляду (</a:t>
            </a:r>
            <a:r>
              <a:rPr lang="uk-UA" sz="2400" b="1" i="1" kern="1200" dirty="0">
                <a:solidFill>
                  <a:schemeClr val="tx2"/>
                </a:solidFill>
                <a:latin typeface="Garamond" panose="02020404030301010803" pitchFamily="18" charset="0"/>
                <a:ea typeface="+mn-ea"/>
                <a:cs typeface="+mn-cs"/>
              </a:rPr>
              <a:t>226 ГПК, 257 ЦПК</a:t>
            </a:r>
            <a:r>
              <a:rPr lang="uk-UA" sz="2400" b="1" kern="1200" dirty="0">
                <a:solidFill>
                  <a:schemeClr val="tx2"/>
                </a:solidFill>
                <a:latin typeface="Garamond" panose="02020404030301010803" pitchFamily="18" charset="0"/>
                <a:ea typeface="+mn-ea"/>
                <a:cs typeface="+mn-cs"/>
              </a:rPr>
              <a:t>), додатковою підставою – якщо до/після відкриття провадження у справі на підставі угоди сторін про вибір суду судом встановлено, що у суді чи іншому юрисдикційному органі іноземної держави є справа із спору між тими самими сторонами, про той самий предмет і з тих самих підстав.</a:t>
            </a:r>
            <a:endParaRPr lang="en-150" sz="2400" b="1" kern="1200" dirty="0">
              <a:solidFill>
                <a:schemeClr val="tx2"/>
              </a:solidFill>
              <a:latin typeface="Garamond" panose="02020404030301010803" pitchFamily="18" charset="0"/>
              <a:ea typeface="+mn-ea"/>
              <a:cs typeface="+mn-cs"/>
            </a:endParaRPr>
          </a:p>
          <a:p>
            <a:pPr marR="30480" algn="just">
              <a:lnSpc>
                <a:spcPct val="115000"/>
              </a:lnSpc>
              <a:spcAft>
                <a:spcPts val="800"/>
              </a:spcAft>
            </a:pPr>
            <a:r>
              <a:rPr lang="uk-UA" sz="2400" b="1" kern="1200" dirty="0">
                <a:solidFill>
                  <a:schemeClr val="tx2"/>
                </a:solidFill>
                <a:latin typeface="Garamond" panose="02020404030301010803" pitchFamily="18" charset="0"/>
                <a:ea typeface="+mn-ea"/>
                <a:cs typeface="+mn-cs"/>
              </a:rPr>
              <a:t> </a:t>
            </a:r>
            <a:endParaRPr lang="en-150" sz="2400" b="1" kern="1200" dirty="0">
              <a:solidFill>
                <a:schemeClr val="tx2"/>
              </a:solidFill>
              <a:latin typeface="Garamond" panose="02020404030301010803" pitchFamily="18" charset="0"/>
              <a:ea typeface="+mn-ea"/>
              <a:cs typeface="+mn-cs"/>
            </a:endParaRPr>
          </a:p>
          <a:p>
            <a:endParaRPr lang="en-US" sz="2400" kern="1200" dirty="0">
              <a:solidFill>
                <a:schemeClr val="tx2"/>
              </a:solidFill>
              <a:latin typeface="Garamond" panose="02020404030301010803" pitchFamily="18" charset="0"/>
              <a:cs typeface="+mn-cs"/>
              <a:sym typeface="Montserrat"/>
            </a:endParaRPr>
          </a:p>
          <a:p>
            <a:endParaRPr lang="en-US" dirty="0">
              <a:sym typeface="Montserrat"/>
            </a:endParaRPr>
          </a:p>
        </p:txBody>
      </p:sp>
      <p:sp>
        <p:nvSpPr>
          <p:cNvPr id="8" name="TextBox 7">
            <a:extLst>
              <a:ext uri="{FF2B5EF4-FFF2-40B4-BE49-F238E27FC236}">
                <a16:creationId xmlns:a16="http://schemas.microsoft.com/office/drawing/2014/main" id="{08930E8E-E63C-8AEC-BC1C-A08EBB2C9358}"/>
              </a:ext>
            </a:extLst>
          </p:cNvPr>
          <p:cNvSpPr txBox="1"/>
          <p:nvPr/>
        </p:nvSpPr>
        <p:spPr>
          <a:xfrm>
            <a:off x="4572000" y="4960648"/>
            <a:ext cx="9144000" cy="369332"/>
          </a:xfrm>
          <a:prstGeom prst="rect">
            <a:avLst/>
          </a:prstGeom>
          <a:noFill/>
        </p:spPr>
        <p:txBody>
          <a:bodyPr wrap="square">
            <a:spAutoFit/>
          </a:bodyPr>
          <a:lstStyle/>
          <a:p>
            <a:r>
              <a:rPr lang="uk-UA" sz="1800" kern="100" dirty="0">
                <a:effectLst/>
                <a:latin typeface="Arial" panose="020B0604020202020204" pitchFamily="34" charset="0"/>
                <a:ea typeface="Aptos" panose="020B0004020202020204" pitchFamily="34" charset="0"/>
                <a:cs typeface="Vrinda" panose="020B0502040204020203" pitchFamily="34" charset="0"/>
              </a:rPr>
              <a:t> </a:t>
            </a:r>
            <a:endParaRPr lang="en-150" dirty="0"/>
          </a:p>
        </p:txBody>
      </p:sp>
    </p:spTree>
    <p:extLst>
      <p:ext uri="{BB962C8B-B14F-4D97-AF65-F5344CB8AC3E}">
        <p14:creationId xmlns:p14="http://schemas.microsoft.com/office/powerpoint/2010/main" val="2618453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D3C62-E5BA-ED84-9E00-CD73FE97253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6EF6B2F-DE34-E152-E444-39536A04753C}"/>
              </a:ext>
            </a:extLst>
          </p:cNvPr>
          <p:cNvSpPr/>
          <p:nvPr/>
        </p:nvSpPr>
        <p:spPr>
          <a:xfrm>
            <a:off x="13486294" y="415371"/>
            <a:ext cx="3773006" cy="1829908"/>
          </a:xfrm>
          <a:custGeom>
            <a:avLst/>
            <a:gdLst/>
            <a:ahLst/>
            <a:cxnLst/>
            <a:rect l="l" t="t" r="r" b="b"/>
            <a:pathLst>
              <a:path w="3773006" h="1829908">
                <a:moveTo>
                  <a:pt x="0" y="0"/>
                </a:moveTo>
                <a:lnTo>
                  <a:pt x="3773006" y="0"/>
                </a:lnTo>
                <a:lnTo>
                  <a:pt x="3773006" y="1829908"/>
                </a:lnTo>
                <a:lnTo>
                  <a:pt x="0" y="1829908"/>
                </a:lnTo>
                <a:lnTo>
                  <a:pt x="0" y="0"/>
                </a:lnTo>
                <a:close/>
              </a:path>
            </a:pathLst>
          </a:custGeom>
          <a:blipFill>
            <a:blip r:embed="rId2"/>
            <a:stretch>
              <a:fillRect/>
            </a:stretch>
          </a:blipFill>
        </p:spPr>
        <p:txBody>
          <a:bodyPr/>
          <a:lstStyle/>
          <a:p>
            <a:endParaRPr lang="en-150"/>
          </a:p>
        </p:txBody>
      </p:sp>
      <p:sp>
        <p:nvSpPr>
          <p:cNvPr id="3" name="TextBox 3">
            <a:extLst>
              <a:ext uri="{FF2B5EF4-FFF2-40B4-BE49-F238E27FC236}">
                <a16:creationId xmlns:a16="http://schemas.microsoft.com/office/drawing/2014/main" id="{4C2136D0-BBD1-6197-BCBA-E8A3E06153A8}"/>
              </a:ext>
            </a:extLst>
          </p:cNvPr>
          <p:cNvSpPr txBox="1"/>
          <p:nvPr/>
        </p:nvSpPr>
        <p:spPr>
          <a:xfrm>
            <a:off x="9139238" y="962025"/>
            <a:ext cx="9525" cy="669925"/>
          </a:xfrm>
          <a:prstGeom prst="rect">
            <a:avLst/>
          </a:prstGeom>
        </p:spPr>
        <p:txBody>
          <a:bodyPr lIns="0" tIns="0" rIns="0" bIns="0" rtlCol="0" anchor="t">
            <a:spAutoFit/>
          </a:bodyPr>
          <a:lstStyle/>
          <a:p>
            <a:pPr algn="ctr">
              <a:lnSpc>
                <a:spcPts val="5599"/>
              </a:lnSpc>
            </a:pPr>
            <a:endParaRPr/>
          </a:p>
        </p:txBody>
      </p:sp>
      <p:sp>
        <p:nvSpPr>
          <p:cNvPr id="4" name="TextBox 4">
            <a:extLst>
              <a:ext uri="{FF2B5EF4-FFF2-40B4-BE49-F238E27FC236}">
                <a16:creationId xmlns:a16="http://schemas.microsoft.com/office/drawing/2014/main" id="{01400F95-E4CD-A18E-596A-E2A5CFDB3551}"/>
              </a:ext>
            </a:extLst>
          </p:cNvPr>
          <p:cNvSpPr txBox="1"/>
          <p:nvPr/>
        </p:nvSpPr>
        <p:spPr>
          <a:xfrm>
            <a:off x="823827" y="413497"/>
            <a:ext cx="12306300" cy="1394036"/>
          </a:xfrm>
          <a:prstGeom prst="rect">
            <a:avLst/>
          </a:prstGeom>
        </p:spPr>
        <p:txBody>
          <a:bodyPr wrap="square" lIns="0" tIns="0" rIns="0" bIns="0" rtlCol="0" anchor="t">
            <a:spAutoFit/>
          </a:bodyPr>
          <a:lstStyle/>
          <a:p>
            <a:pPr marL="449263" lvl="0" indent="-449263">
              <a:lnSpc>
                <a:spcPct val="150000"/>
              </a:lnSpc>
              <a:spcBef>
                <a:spcPts val="1800"/>
              </a:spcBef>
              <a:spcAft>
                <a:spcPts val="400"/>
              </a:spcAft>
            </a:pPr>
            <a:r>
              <a:rPr lang="uk-UA" sz="3200" b="1" dirty="0">
                <a:solidFill>
                  <a:srgbClr val="184174"/>
                </a:solidFill>
                <a:latin typeface="Montserrat Bold"/>
              </a:rPr>
              <a:t>7</a:t>
            </a:r>
            <a:r>
              <a:rPr lang="en-US" sz="3200" b="1" dirty="0">
                <a:solidFill>
                  <a:srgbClr val="184174"/>
                </a:solidFill>
                <a:latin typeface="Montserrat Bold"/>
              </a:rPr>
              <a:t>. </a:t>
            </a:r>
            <a:r>
              <a:rPr lang="en-US" sz="3200" b="1" dirty="0" err="1">
                <a:solidFill>
                  <a:srgbClr val="184174"/>
                </a:solidFill>
                <a:latin typeface="Montserrat Bold"/>
              </a:rPr>
              <a:t>Удосконалення</a:t>
            </a:r>
            <a:r>
              <a:rPr lang="en-US" sz="3200" b="1" dirty="0">
                <a:solidFill>
                  <a:srgbClr val="184174"/>
                </a:solidFill>
                <a:latin typeface="Montserrat Bold"/>
              </a:rPr>
              <a:t> </a:t>
            </a:r>
            <a:r>
              <a:rPr lang="en-US" sz="3200" b="1" dirty="0" err="1">
                <a:solidFill>
                  <a:srgbClr val="184174"/>
                </a:solidFill>
                <a:latin typeface="Montserrat Bold"/>
              </a:rPr>
              <a:t>норм</a:t>
            </a:r>
            <a:r>
              <a:rPr lang="en-US" sz="3200" b="1" dirty="0">
                <a:solidFill>
                  <a:srgbClr val="184174"/>
                </a:solidFill>
                <a:latin typeface="Montserrat Bold"/>
              </a:rPr>
              <a:t> </a:t>
            </a:r>
            <a:r>
              <a:rPr lang="en-US" sz="3200" b="1" dirty="0" err="1">
                <a:solidFill>
                  <a:srgbClr val="184174"/>
                </a:solidFill>
                <a:latin typeface="Montserrat Bold"/>
              </a:rPr>
              <a:t>щодо</a:t>
            </a:r>
            <a:r>
              <a:rPr lang="en-US" sz="3200" b="1" dirty="0">
                <a:solidFill>
                  <a:srgbClr val="184174"/>
                </a:solidFill>
                <a:latin typeface="Montserrat Bold"/>
              </a:rPr>
              <a:t> </a:t>
            </a:r>
            <a:r>
              <a:rPr lang="en-US" sz="3200" b="1" dirty="0" err="1">
                <a:solidFill>
                  <a:srgbClr val="184174"/>
                </a:solidFill>
                <a:latin typeface="Montserrat Bold"/>
              </a:rPr>
              <a:t>поновлення</a:t>
            </a:r>
            <a:r>
              <a:rPr lang="en-US" sz="3200" b="1" dirty="0">
                <a:solidFill>
                  <a:srgbClr val="184174"/>
                </a:solidFill>
                <a:latin typeface="Montserrat Bold"/>
              </a:rPr>
              <a:t> </a:t>
            </a:r>
            <a:r>
              <a:rPr lang="en-US" sz="3200" b="1" dirty="0" err="1">
                <a:solidFill>
                  <a:srgbClr val="184174"/>
                </a:solidFill>
                <a:latin typeface="Montserrat Bold"/>
              </a:rPr>
              <a:t>та</a:t>
            </a:r>
            <a:r>
              <a:rPr lang="en-US" sz="3200" b="1" dirty="0">
                <a:solidFill>
                  <a:srgbClr val="184174"/>
                </a:solidFill>
                <a:latin typeface="Montserrat Bold"/>
              </a:rPr>
              <a:t> </a:t>
            </a:r>
            <a:r>
              <a:rPr lang="en-US" sz="3200" b="1" dirty="0" err="1">
                <a:solidFill>
                  <a:srgbClr val="184174"/>
                </a:solidFill>
                <a:latin typeface="Montserrat Bold"/>
              </a:rPr>
              <a:t>продовження</a:t>
            </a:r>
            <a:r>
              <a:rPr lang="en-US" sz="3200" b="1" dirty="0">
                <a:solidFill>
                  <a:srgbClr val="184174"/>
                </a:solidFill>
                <a:latin typeface="Montserrat Bold"/>
              </a:rPr>
              <a:t> </a:t>
            </a:r>
            <a:r>
              <a:rPr lang="en-US" sz="3200" b="1" dirty="0" err="1">
                <a:solidFill>
                  <a:srgbClr val="184174"/>
                </a:solidFill>
                <a:latin typeface="Montserrat Bold"/>
              </a:rPr>
              <a:t>процесуальних</a:t>
            </a:r>
            <a:r>
              <a:rPr lang="en-US" sz="3200" b="1" dirty="0">
                <a:solidFill>
                  <a:srgbClr val="184174"/>
                </a:solidFill>
                <a:latin typeface="Montserrat Bold"/>
              </a:rPr>
              <a:t> </a:t>
            </a:r>
            <a:r>
              <a:rPr lang="en-US" sz="3200" b="1" dirty="0" err="1">
                <a:solidFill>
                  <a:srgbClr val="184174"/>
                </a:solidFill>
                <a:latin typeface="Montserrat Bold"/>
              </a:rPr>
              <a:t>строків</a:t>
            </a:r>
            <a:endParaRPr lang="en-US" sz="3200" b="1" dirty="0">
              <a:solidFill>
                <a:srgbClr val="184174"/>
              </a:solidFill>
              <a:latin typeface="Montserrat Bold"/>
              <a:sym typeface="Montserrat Bold"/>
            </a:endParaRPr>
          </a:p>
        </p:txBody>
      </p:sp>
      <p:sp>
        <p:nvSpPr>
          <p:cNvPr id="5" name="TextBox 5">
            <a:extLst>
              <a:ext uri="{FF2B5EF4-FFF2-40B4-BE49-F238E27FC236}">
                <a16:creationId xmlns:a16="http://schemas.microsoft.com/office/drawing/2014/main" id="{8187A98F-744C-C650-1B2B-E06D390B94C6}"/>
              </a:ext>
            </a:extLst>
          </p:cNvPr>
          <p:cNvSpPr txBox="1"/>
          <p:nvPr/>
        </p:nvSpPr>
        <p:spPr>
          <a:xfrm>
            <a:off x="671604" y="3224423"/>
            <a:ext cx="8063882" cy="8561383"/>
          </a:xfrm>
          <a:prstGeom prst="rect">
            <a:avLst/>
          </a:prstGeom>
        </p:spPr>
        <p:txBody>
          <a:bodyPr wrap="square" lIns="0" tIns="0" rIns="0" bIns="0" rtlCol="0" anchor="t">
            <a:spAutoFit/>
          </a:bodyPr>
          <a:lstStyle/>
          <a:p>
            <a:pPr marR="30480" algn="just">
              <a:lnSpc>
                <a:spcPct val="115000"/>
              </a:lnSpc>
              <a:spcAft>
                <a:spcPts val="800"/>
              </a:spcAft>
            </a:pPr>
            <a:r>
              <a:rPr lang="uk-UA" sz="2400" dirty="0">
                <a:solidFill>
                  <a:schemeClr val="tx2"/>
                </a:solidFill>
                <a:latin typeface="Garamond" panose="02020404030301010803" pitchFamily="18" charset="0"/>
              </a:rPr>
              <a:t>Процесуальне законодавство по різному регулює питання пропуску процесуальних строків в залежності від того, цей строк встановлений законом чи судом (ст. 119 ГПК, 127 ЦПК, 121 КАС).</a:t>
            </a:r>
            <a:endParaRPr lang="en-150" sz="2400" dirty="0">
              <a:solidFill>
                <a:schemeClr val="tx2"/>
              </a:solidFill>
              <a:latin typeface="Garamond" panose="02020404030301010803" pitchFamily="18" charset="0"/>
            </a:endParaRPr>
          </a:p>
          <a:p>
            <a:pPr marR="30480" algn="just">
              <a:lnSpc>
                <a:spcPct val="115000"/>
              </a:lnSpc>
              <a:spcAft>
                <a:spcPts val="800"/>
              </a:spcAft>
            </a:pPr>
            <a:r>
              <a:rPr lang="uk-UA" sz="2400" dirty="0">
                <a:solidFill>
                  <a:schemeClr val="tx2"/>
                </a:solidFill>
                <a:latin typeface="Garamond" panose="02020404030301010803" pitchFamily="18" charset="0"/>
              </a:rPr>
              <a:t>Для встановлених законом строків діє правило, що суд за заявою учасника справи поновлює пропущений процесуальний строк, встановлений законом, якщо визнає причини його пропуску поважними.</a:t>
            </a:r>
            <a:endParaRPr lang="en-150" sz="2400" dirty="0">
              <a:solidFill>
                <a:schemeClr val="tx2"/>
              </a:solidFill>
              <a:latin typeface="Garamond" panose="02020404030301010803" pitchFamily="18" charset="0"/>
            </a:endParaRPr>
          </a:p>
          <a:p>
            <a:pPr marR="30480" algn="just">
              <a:lnSpc>
                <a:spcPct val="115000"/>
              </a:lnSpc>
              <a:spcAft>
                <a:spcPts val="800"/>
              </a:spcAft>
            </a:pPr>
            <a:r>
              <a:rPr lang="uk-UA" sz="2400" dirty="0">
                <a:solidFill>
                  <a:schemeClr val="tx2"/>
                </a:solidFill>
                <a:latin typeface="Garamond" panose="02020404030301010803" pitchFamily="18" charset="0"/>
              </a:rPr>
              <a:t>Для встановлених судом строків діє правило, що він може бути продовжений судом за заявою учасника справи, поданою до закінчення цього строку, чи з ініціативи суду.</a:t>
            </a:r>
            <a:endParaRPr lang="en-150" sz="2400" dirty="0">
              <a:solidFill>
                <a:schemeClr val="tx2"/>
              </a:solidFill>
              <a:latin typeface="Garamond" panose="02020404030301010803" pitchFamily="18" charset="0"/>
            </a:endParaRPr>
          </a:p>
          <a:p>
            <a:pPr marR="30480" algn="just">
              <a:lnSpc>
                <a:spcPct val="115000"/>
              </a:lnSpc>
              <a:spcAft>
                <a:spcPts val="800"/>
              </a:spcAft>
            </a:pPr>
            <a:r>
              <a:rPr lang="uk-UA" sz="2400" dirty="0">
                <a:solidFill>
                  <a:schemeClr val="tx2"/>
                </a:solidFill>
                <a:latin typeface="Garamond" panose="02020404030301010803" pitchFamily="18" charset="0"/>
              </a:rPr>
              <a:t>Строки, встановлені судом, це строки на подання відзиву, інших заяв по суті справи та клопотань. Процесуальне законодавство не врегульовує питання порядку дій у разі пропуску вказаних строків. </a:t>
            </a:r>
            <a:endParaRPr lang="en-150" sz="2400" dirty="0">
              <a:solidFill>
                <a:schemeClr val="tx2"/>
              </a:solidFill>
              <a:latin typeface="Garamond" panose="02020404030301010803" pitchFamily="18" charset="0"/>
            </a:endParaRPr>
          </a:p>
          <a:p>
            <a:pPr marR="30480" algn="just">
              <a:lnSpc>
                <a:spcPct val="115000"/>
              </a:lnSpc>
              <a:spcAft>
                <a:spcPts val="800"/>
              </a:spcAft>
              <a:tabLst>
                <a:tab pos="1507490" algn="l"/>
              </a:tabLst>
            </a:pPr>
            <a:endParaRPr lang="en-150" sz="2400" dirty="0">
              <a:solidFill>
                <a:schemeClr val="tx2"/>
              </a:solidFill>
              <a:latin typeface="Garamond" panose="02020404030301010803" pitchFamily="18" charset="0"/>
            </a:endParaRPr>
          </a:p>
          <a:p>
            <a:pPr marL="237489" lvl="1" algn="l">
              <a:lnSpc>
                <a:spcPts val="3079"/>
              </a:lnSpc>
            </a:pPr>
            <a:endParaRPr lang="en-US" sz="2199" dirty="0">
              <a:solidFill>
                <a:srgbClr val="000000"/>
              </a:solidFill>
              <a:latin typeface="Montserrat"/>
              <a:ea typeface="Montserrat"/>
              <a:cs typeface="Montserrat"/>
              <a:sym typeface="Montserrat"/>
            </a:endParaRPr>
          </a:p>
          <a:p>
            <a:pPr algn="ctr">
              <a:lnSpc>
                <a:spcPts val="3499"/>
              </a:lnSpc>
              <a:spcBef>
                <a:spcPct val="0"/>
              </a:spcBef>
            </a:pPr>
            <a:endParaRPr lang="en-US" sz="2199" dirty="0">
              <a:solidFill>
                <a:srgbClr val="000000"/>
              </a:solidFill>
              <a:latin typeface="Montserrat"/>
              <a:ea typeface="Montserrat"/>
              <a:cs typeface="Montserrat"/>
              <a:sym typeface="Montserrat"/>
            </a:endParaRPr>
          </a:p>
          <a:p>
            <a:pPr algn="l">
              <a:lnSpc>
                <a:spcPts val="3499"/>
              </a:lnSpc>
              <a:spcBef>
                <a:spcPct val="0"/>
              </a:spcBef>
            </a:pPr>
            <a:endParaRPr lang="en-US" sz="2199" dirty="0">
              <a:solidFill>
                <a:srgbClr val="000000"/>
              </a:solidFill>
              <a:latin typeface="Montserrat"/>
              <a:ea typeface="Montserrat"/>
              <a:cs typeface="Montserrat"/>
              <a:sym typeface="Montserrat"/>
            </a:endParaRPr>
          </a:p>
        </p:txBody>
      </p:sp>
      <p:sp>
        <p:nvSpPr>
          <p:cNvPr id="6" name="TextBox 5">
            <a:extLst>
              <a:ext uri="{FF2B5EF4-FFF2-40B4-BE49-F238E27FC236}">
                <a16:creationId xmlns:a16="http://schemas.microsoft.com/office/drawing/2014/main" id="{DEAB5D7F-4541-E91B-06D8-581F320D4A2D}"/>
              </a:ext>
            </a:extLst>
          </p:cNvPr>
          <p:cNvSpPr txBox="1"/>
          <p:nvPr/>
        </p:nvSpPr>
        <p:spPr>
          <a:xfrm>
            <a:off x="9552515" y="3227546"/>
            <a:ext cx="7867558" cy="4019562"/>
          </a:xfrm>
          <a:prstGeom prst="rect">
            <a:avLst/>
          </a:prstGeom>
          <a:noFill/>
        </p:spPr>
        <p:txBody>
          <a:bodyPr wrap="square">
            <a:spAutoFit/>
          </a:bodyPr>
          <a:lstStyle>
            <a:defPPr>
              <a:defRPr lang="en-US"/>
            </a:defPPr>
            <a:lvl1pPr>
              <a:defRPr kern="100">
                <a:effectLst/>
                <a:latin typeface="Arial" panose="020B0604020202020204" pitchFamily="34" charset="0"/>
                <a:ea typeface="Aptos" panose="020B0004020202020204" pitchFamily="34" charset="0"/>
                <a:cs typeface="Vrinda" panose="020B0502040204020203" pitchFamily="34" charset="0"/>
              </a:defRPr>
            </a:lvl1pPr>
          </a:lstStyle>
          <a:p>
            <a:pPr marR="30480" algn="just">
              <a:lnSpc>
                <a:spcPct val="115000"/>
              </a:lnSpc>
              <a:spcAft>
                <a:spcPts val="800"/>
              </a:spcAft>
            </a:pPr>
            <a:r>
              <a:rPr lang="uk-UA" sz="2400" b="1" kern="1200" dirty="0">
                <a:solidFill>
                  <a:schemeClr val="tx2"/>
                </a:solidFill>
                <a:latin typeface="Garamond" panose="02020404030301010803" pitchFamily="18" charset="0"/>
                <a:ea typeface="+mn-ea"/>
                <a:cs typeface="+mn-cs"/>
              </a:rPr>
              <a:t>Встановити єдиний підхід для строків встановлених законом і судом - суд за заявою учасника справи поновлює пропущений процесуальний строк, якщо визнає причини його пропуску поважними. </a:t>
            </a:r>
            <a:endParaRPr lang="en-150" sz="2400" b="1" kern="1200" dirty="0">
              <a:solidFill>
                <a:schemeClr val="tx2"/>
              </a:solidFill>
              <a:latin typeface="Garamond" panose="02020404030301010803" pitchFamily="18" charset="0"/>
              <a:ea typeface="+mn-ea"/>
              <a:cs typeface="+mn-cs"/>
            </a:endParaRPr>
          </a:p>
          <a:p>
            <a:pPr marR="30480" algn="just">
              <a:lnSpc>
                <a:spcPct val="115000"/>
              </a:lnSpc>
              <a:spcAft>
                <a:spcPts val="800"/>
              </a:spcAft>
            </a:pPr>
            <a:r>
              <a:rPr lang="uk-UA" sz="2400" b="1" kern="1200" dirty="0">
                <a:solidFill>
                  <a:schemeClr val="tx2"/>
                </a:solidFill>
                <a:latin typeface="Garamond" panose="02020404030301010803" pitchFamily="18" charset="0"/>
                <a:ea typeface="+mn-ea"/>
                <a:cs typeface="+mn-cs"/>
              </a:rPr>
              <a:t>Відповідно, норми про продовження встановлених судом строків мають бути виключені.</a:t>
            </a:r>
            <a:endParaRPr lang="en-150" sz="2400" b="1" kern="1200" dirty="0">
              <a:solidFill>
                <a:schemeClr val="tx2"/>
              </a:solidFill>
              <a:latin typeface="Garamond" panose="02020404030301010803" pitchFamily="18" charset="0"/>
              <a:ea typeface="+mn-ea"/>
              <a:cs typeface="+mn-cs"/>
            </a:endParaRPr>
          </a:p>
          <a:p>
            <a:pPr marR="30480" algn="just">
              <a:lnSpc>
                <a:spcPct val="115000"/>
              </a:lnSpc>
              <a:spcAft>
                <a:spcPts val="800"/>
              </a:spcAft>
            </a:pPr>
            <a:r>
              <a:rPr lang="uk-UA" sz="2400" b="1" kern="1200" dirty="0">
                <a:solidFill>
                  <a:schemeClr val="tx2"/>
                </a:solidFill>
                <a:latin typeface="Garamond" panose="02020404030301010803" pitchFamily="18" charset="0"/>
                <a:ea typeface="+mn-ea"/>
                <a:cs typeface="+mn-cs"/>
              </a:rPr>
              <a:t> </a:t>
            </a:r>
            <a:endParaRPr lang="en-150" sz="2400" b="1" kern="1200" dirty="0">
              <a:solidFill>
                <a:schemeClr val="tx2"/>
              </a:solidFill>
              <a:latin typeface="Garamond" panose="02020404030301010803" pitchFamily="18" charset="0"/>
              <a:ea typeface="+mn-ea"/>
              <a:cs typeface="+mn-cs"/>
            </a:endParaRPr>
          </a:p>
          <a:p>
            <a:endParaRPr lang="en-US" sz="2400" kern="1200" dirty="0">
              <a:solidFill>
                <a:schemeClr val="tx2"/>
              </a:solidFill>
              <a:latin typeface="Garamond" panose="02020404030301010803" pitchFamily="18" charset="0"/>
              <a:cs typeface="+mn-cs"/>
              <a:sym typeface="Montserrat"/>
            </a:endParaRPr>
          </a:p>
          <a:p>
            <a:endParaRPr lang="en-US" dirty="0">
              <a:sym typeface="Montserrat"/>
            </a:endParaRPr>
          </a:p>
        </p:txBody>
      </p:sp>
      <p:sp>
        <p:nvSpPr>
          <p:cNvPr id="8" name="TextBox 7">
            <a:extLst>
              <a:ext uri="{FF2B5EF4-FFF2-40B4-BE49-F238E27FC236}">
                <a16:creationId xmlns:a16="http://schemas.microsoft.com/office/drawing/2014/main" id="{275BA01A-48B2-D0D2-272B-686833FEE1F7}"/>
              </a:ext>
            </a:extLst>
          </p:cNvPr>
          <p:cNvSpPr txBox="1"/>
          <p:nvPr/>
        </p:nvSpPr>
        <p:spPr>
          <a:xfrm>
            <a:off x="4572000" y="4960648"/>
            <a:ext cx="9144000" cy="369332"/>
          </a:xfrm>
          <a:prstGeom prst="rect">
            <a:avLst/>
          </a:prstGeom>
          <a:noFill/>
        </p:spPr>
        <p:txBody>
          <a:bodyPr wrap="square">
            <a:spAutoFit/>
          </a:bodyPr>
          <a:lstStyle/>
          <a:p>
            <a:r>
              <a:rPr lang="uk-UA" sz="1800" kern="100" dirty="0">
                <a:effectLst/>
                <a:latin typeface="Arial" panose="020B0604020202020204" pitchFamily="34" charset="0"/>
                <a:ea typeface="Aptos" panose="020B0004020202020204" pitchFamily="34" charset="0"/>
                <a:cs typeface="Vrinda" panose="020B0502040204020203" pitchFamily="34" charset="0"/>
              </a:rPr>
              <a:t> </a:t>
            </a:r>
            <a:endParaRPr lang="en-150" dirty="0"/>
          </a:p>
        </p:txBody>
      </p:sp>
    </p:spTree>
    <p:extLst>
      <p:ext uri="{BB962C8B-B14F-4D97-AF65-F5344CB8AC3E}">
        <p14:creationId xmlns:p14="http://schemas.microsoft.com/office/powerpoint/2010/main" val="3840485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E3AE9-5C84-232C-3666-60FD0726761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8179904-3C07-EE92-9FA7-AFBF68B078DE}"/>
              </a:ext>
            </a:extLst>
          </p:cNvPr>
          <p:cNvSpPr/>
          <p:nvPr/>
        </p:nvSpPr>
        <p:spPr>
          <a:xfrm>
            <a:off x="13486294" y="415371"/>
            <a:ext cx="3773006" cy="1829908"/>
          </a:xfrm>
          <a:custGeom>
            <a:avLst/>
            <a:gdLst/>
            <a:ahLst/>
            <a:cxnLst/>
            <a:rect l="l" t="t" r="r" b="b"/>
            <a:pathLst>
              <a:path w="3773006" h="1829908">
                <a:moveTo>
                  <a:pt x="0" y="0"/>
                </a:moveTo>
                <a:lnTo>
                  <a:pt x="3773006" y="0"/>
                </a:lnTo>
                <a:lnTo>
                  <a:pt x="3773006" y="1829908"/>
                </a:lnTo>
                <a:lnTo>
                  <a:pt x="0" y="1829908"/>
                </a:lnTo>
                <a:lnTo>
                  <a:pt x="0" y="0"/>
                </a:lnTo>
                <a:close/>
              </a:path>
            </a:pathLst>
          </a:custGeom>
          <a:blipFill>
            <a:blip r:embed="rId2"/>
            <a:stretch>
              <a:fillRect/>
            </a:stretch>
          </a:blipFill>
        </p:spPr>
        <p:txBody>
          <a:bodyPr/>
          <a:lstStyle/>
          <a:p>
            <a:endParaRPr lang="en-150"/>
          </a:p>
        </p:txBody>
      </p:sp>
      <p:sp>
        <p:nvSpPr>
          <p:cNvPr id="3" name="TextBox 3">
            <a:extLst>
              <a:ext uri="{FF2B5EF4-FFF2-40B4-BE49-F238E27FC236}">
                <a16:creationId xmlns:a16="http://schemas.microsoft.com/office/drawing/2014/main" id="{6AB8B4FF-574D-4EC9-C9FD-B3E11E00AE66}"/>
              </a:ext>
            </a:extLst>
          </p:cNvPr>
          <p:cNvSpPr txBox="1"/>
          <p:nvPr/>
        </p:nvSpPr>
        <p:spPr>
          <a:xfrm>
            <a:off x="9139238" y="962025"/>
            <a:ext cx="9525" cy="669925"/>
          </a:xfrm>
          <a:prstGeom prst="rect">
            <a:avLst/>
          </a:prstGeom>
        </p:spPr>
        <p:txBody>
          <a:bodyPr lIns="0" tIns="0" rIns="0" bIns="0" rtlCol="0" anchor="t">
            <a:spAutoFit/>
          </a:bodyPr>
          <a:lstStyle/>
          <a:p>
            <a:pPr algn="ctr">
              <a:lnSpc>
                <a:spcPts val="5599"/>
              </a:lnSpc>
            </a:pPr>
            <a:endParaRPr/>
          </a:p>
        </p:txBody>
      </p:sp>
      <p:sp>
        <p:nvSpPr>
          <p:cNvPr id="4" name="TextBox 4">
            <a:extLst>
              <a:ext uri="{FF2B5EF4-FFF2-40B4-BE49-F238E27FC236}">
                <a16:creationId xmlns:a16="http://schemas.microsoft.com/office/drawing/2014/main" id="{E0B8808C-00EB-3347-4836-6F06758B3512}"/>
              </a:ext>
            </a:extLst>
          </p:cNvPr>
          <p:cNvSpPr txBox="1"/>
          <p:nvPr/>
        </p:nvSpPr>
        <p:spPr>
          <a:xfrm>
            <a:off x="823827" y="413497"/>
            <a:ext cx="12306300" cy="1394036"/>
          </a:xfrm>
          <a:prstGeom prst="rect">
            <a:avLst/>
          </a:prstGeom>
        </p:spPr>
        <p:txBody>
          <a:bodyPr wrap="square" lIns="0" tIns="0" rIns="0" bIns="0" rtlCol="0" anchor="t">
            <a:spAutoFit/>
          </a:bodyPr>
          <a:lstStyle/>
          <a:p>
            <a:pPr marL="449263" lvl="0" indent="-449263">
              <a:lnSpc>
                <a:spcPct val="150000"/>
              </a:lnSpc>
              <a:spcBef>
                <a:spcPts val="1800"/>
              </a:spcBef>
              <a:spcAft>
                <a:spcPts val="400"/>
              </a:spcAft>
            </a:pPr>
            <a:r>
              <a:rPr lang="uk-UA" sz="3200" b="1" dirty="0">
                <a:solidFill>
                  <a:srgbClr val="184174"/>
                </a:solidFill>
                <a:latin typeface="Montserrat Bold"/>
              </a:rPr>
              <a:t>8</a:t>
            </a:r>
            <a:r>
              <a:rPr lang="en-US" sz="3200" b="1" dirty="0">
                <a:solidFill>
                  <a:srgbClr val="184174"/>
                </a:solidFill>
                <a:latin typeface="Montserrat Bold"/>
              </a:rPr>
              <a:t>. </a:t>
            </a:r>
            <a:r>
              <a:rPr lang="en-US" sz="3200" b="1" dirty="0" err="1">
                <a:solidFill>
                  <a:srgbClr val="184174"/>
                </a:solidFill>
                <a:latin typeface="Montserrat Bold"/>
              </a:rPr>
              <a:t>Визначення</a:t>
            </a:r>
            <a:r>
              <a:rPr lang="en-US" sz="3200" b="1" dirty="0">
                <a:solidFill>
                  <a:srgbClr val="184174"/>
                </a:solidFill>
                <a:latin typeface="Montserrat Bold"/>
              </a:rPr>
              <a:t> </a:t>
            </a:r>
            <a:r>
              <a:rPr lang="en-US" sz="3200" b="1" dirty="0" err="1">
                <a:solidFill>
                  <a:srgbClr val="184174"/>
                </a:solidFill>
                <a:latin typeface="Montserrat Bold"/>
              </a:rPr>
              <a:t>мінімального</a:t>
            </a:r>
            <a:r>
              <a:rPr lang="en-US" sz="3200" b="1" dirty="0">
                <a:solidFill>
                  <a:srgbClr val="184174"/>
                </a:solidFill>
                <a:latin typeface="Montserrat Bold"/>
              </a:rPr>
              <a:t> </a:t>
            </a:r>
            <a:r>
              <a:rPr lang="en-US" sz="3200" b="1" dirty="0" err="1">
                <a:solidFill>
                  <a:srgbClr val="184174"/>
                </a:solidFill>
                <a:latin typeface="Montserrat Bold"/>
              </a:rPr>
              <a:t>строку</a:t>
            </a:r>
            <a:r>
              <a:rPr lang="en-US" sz="3200" b="1" dirty="0">
                <a:solidFill>
                  <a:srgbClr val="184174"/>
                </a:solidFill>
                <a:latin typeface="Montserrat Bold"/>
              </a:rPr>
              <a:t> </a:t>
            </a:r>
            <a:r>
              <a:rPr lang="en-US" sz="3200" b="1" dirty="0" err="1">
                <a:solidFill>
                  <a:srgbClr val="184174"/>
                </a:solidFill>
                <a:latin typeface="Montserrat Bold"/>
              </a:rPr>
              <a:t>для</a:t>
            </a:r>
            <a:r>
              <a:rPr lang="en-US" sz="3200" b="1" dirty="0">
                <a:solidFill>
                  <a:srgbClr val="184174"/>
                </a:solidFill>
                <a:latin typeface="Montserrat Bold"/>
              </a:rPr>
              <a:t> </a:t>
            </a:r>
            <a:r>
              <a:rPr lang="en-US" sz="3200" b="1" dirty="0" err="1">
                <a:solidFill>
                  <a:srgbClr val="184174"/>
                </a:solidFill>
                <a:latin typeface="Montserrat Bold"/>
              </a:rPr>
              <a:t>подачі</a:t>
            </a:r>
            <a:r>
              <a:rPr lang="en-US" sz="3200" b="1" dirty="0">
                <a:solidFill>
                  <a:srgbClr val="184174"/>
                </a:solidFill>
                <a:latin typeface="Montserrat Bold"/>
              </a:rPr>
              <a:t> </a:t>
            </a:r>
            <a:r>
              <a:rPr lang="en-US" sz="3200" b="1" dirty="0" err="1">
                <a:solidFill>
                  <a:srgbClr val="184174"/>
                </a:solidFill>
                <a:latin typeface="Montserrat Bold"/>
              </a:rPr>
              <a:t>заяв</a:t>
            </a:r>
            <a:r>
              <a:rPr lang="en-US" sz="3200" b="1" dirty="0">
                <a:solidFill>
                  <a:srgbClr val="184174"/>
                </a:solidFill>
                <a:latin typeface="Montserrat Bold"/>
              </a:rPr>
              <a:t> </a:t>
            </a:r>
            <a:r>
              <a:rPr lang="en-US" sz="3200" b="1" dirty="0" err="1">
                <a:solidFill>
                  <a:srgbClr val="184174"/>
                </a:solidFill>
                <a:latin typeface="Montserrat Bold"/>
              </a:rPr>
              <a:t>по</a:t>
            </a:r>
            <a:r>
              <a:rPr lang="en-US" sz="3200" b="1" dirty="0">
                <a:solidFill>
                  <a:srgbClr val="184174"/>
                </a:solidFill>
                <a:latin typeface="Montserrat Bold"/>
              </a:rPr>
              <a:t> </a:t>
            </a:r>
            <a:r>
              <a:rPr lang="en-US" sz="3200" b="1" dirty="0" err="1">
                <a:solidFill>
                  <a:srgbClr val="184174"/>
                </a:solidFill>
                <a:latin typeface="Montserrat Bold"/>
              </a:rPr>
              <a:t>суті</a:t>
            </a:r>
            <a:r>
              <a:rPr lang="en-US" sz="3200" b="1" dirty="0">
                <a:solidFill>
                  <a:srgbClr val="184174"/>
                </a:solidFill>
                <a:latin typeface="Montserrat Bold"/>
              </a:rPr>
              <a:t> </a:t>
            </a:r>
            <a:r>
              <a:rPr lang="en-US" sz="3200" b="1" dirty="0" err="1">
                <a:solidFill>
                  <a:srgbClr val="184174"/>
                </a:solidFill>
                <a:latin typeface="Montserrat Bold"/>
              </a:rPr>
              <a:t>спору</a:t>
            </a:r>
            <a:r>
              <a:rPr lang="en-US" sz="3200" b="1" dirty="0">
                <a:solidFill>
                  <a:srgbClr val="184174"/>
                </a:solidFill>
                <a:latin typeface="Montserrat Bold"/>
              </a:rPr>
              <a:t> в 15 </a:t>
            </a:r>
            <a:r>
              <a:rPr lang="en-US" sz="3200" b="1" dirty="0" err="1">
                <a:solidFill>
                  <a:srgbClr val="184174"/>
                </a:solidFill>
                <a:latin typeface="Montserrat Bold"/>
              </a:rPr>
              <a:t>днів</a:t>
            </a:r>
            <a:endParaRPr lang="en-US" sz="3200" b="1" dirty="0">
              <a:solidFill>
                <a:srgbClr val="184174"/>
              </a:solidFill>
              <a:latin typeface="Montserrat Bold"/>
              <a:sym typeface="Montserrat Bold"/>
            </a:endParaRPr>
          </a:p>
        </p:txBody>
      </p:sp>
      <p:sp>
        <p:nvSpPr>
          <p:cNvPr id="5" name="TextBox 5">
            <a:extLst>
              <a:ext uri="{FF2B5EF4-FFF2-40B4-BE49-F238E27FC236}">
                <a16:creationId xmlns:a16="http://schemas.microsoft.com/office/drawing/2014/main" id="{FFFC47FC-26A5-5B48-0659-B33F7363F00B}"/>
              </a:ext>
            </a:extLst>
          </p:cNvPr>
          <p:cNvSpPr txBox="1"/>
          <p:nvPr/>
        </p:nvSpPr>
        <p:spPr>
          <a:xfrm>
            <a:off x="671604" y="3224423"/>
            <a:ext cx="8063882" cy="8883522"/>
          </a:xfrm>
          <a:prstGeom prst="rect">
            <a:avLst/>
          </a:prstGeom>
        </p:spPr>
        <p:txBody>
          <a:bodyPr wrap="square" lIns="0" tIns="0" rIns="0" bIns="0" rtlCol="0" anchor="t">
            <a:spAutoFit/>
          </a:bodyPr>
          <a:lstStyle/>
          <a:p>
            <a:pPr marR="30480" algn="just">
              <a:lnSpc>
                <a:spcPct val="115000"/>
              </a:lnSpc>
              <a:spcAft>
                <a:spcPts val="800"/>
              </a:spcAft>
              <a:tabLst>
                <a:tab pos="270510" algn="l"/>
              </a:tabLst>
            </a:pPr>
            <a:r>
              <a:rPr lang="uk-UA" sz="2400" dirty="0">
                <a:solidFill>
                  <a:schemeClr val="tx2"/>
                </a:solidFill>
                <a:latin typeface="Garamond" panose="02020404030301010803" pitchFamily="18" charset="0"/>
              </a:rPr>
              <a:t>Процесуальне законодавство встановлює мінімальний строк лише для подання відзиву - відзив подається в строк, встановлений судом, який не може бути меншим п’ятнадцяти днів з дня вручення ухвали про відкриття провадження у справі (ст. 165 ГПК, 178 ЦПК, 162 КАС). </a:t>
            </a:r>
            <a:endParaRPr lang="en-150" sz="2400" dirty="0">
              <a:solidFill>
                <a:schemeClr val="tx2"/>
              </a:solidFill>
              <a:latin typeface="Garamond" panose="02020404030301010803" pitchFamily="18" charset="0"/>
            </a:endParaRPr>
          </a:p>
          <a:p>
            <a:pPr marR="30480" algn="just">
              <a:lnSpc>
                <a:spcPct val="115000"/>
              </a:lnSpc>
              <a:spcAft>
                <a:spcPts val="800"/>
              </a:spcAft>
              <a:tabLst>
                <a:tab pos="270510" algn="l"/>
              </a:tabLst>
            </a:pPr>
            <a:r>
              <a:rPr lang="uk-UA" sz="2400" dirty="0">
                <a:solidFill>
                  <a:schemeClr val="tx2"/>
                </a:solidFill>
                <a:latin typeface="Garamond" panose="02020404030301010803" pitchFamily="18" charset="0"/>
              </a:rPr>
              <a:t>Строки подання відповіді на відзив та заперечень встановлюються судом без законодавчого закріплення мінімального строку на подання. Так само строк подання відзиву на апеляційні і касаційні скарги встановлюються судом без законодавчого закріплення мінімального строку на подання.</a:t>
            </a:r>
            <a:endParaRPr lang="en-150" sz="2400" dirty="0">
              <a:solidFill>
                <a:schemeClr val="tx2"/>
              </a:solidFill>
              <a:latin typeface="Garamond" panose="02020404030301010803" pitchFamily="18" charset="0"/>
            </a:endParaRPr>
          </a:p>
          <a:p>
            <a:pPr marR="30480" algn="just">
              <a:lnSpc>
                <a:spcPct val="115000"/>
              </a:lnSpc>
              <a:spcAft>
                <a:spcPts val="800"/>
              </a:spcAft>
              <a:tabLst>
                <a:tab pos="270510" algn="l"/>
              </a:tabLst>
            </a:pPr>
            <a:r>
              <a:rPr lang="uk-UA" sz="2400" dirty="0">
                <a:solidFill>
                  <a:schemeClr val="tx2"/>
                </a:solidFill>
                <a:latin typeface="Garamond" panose="02020404030301010803" pitchFamily="18" charset="0"/>
              </a:rPr>
              <a:t>Практична реалізація вказаних норм демонструє, що суди в значній кількості випадках встановлюють строк в 5 календарних днів для учасників справи для подання заяв по суті спору. У вказаний строк можуть входити вихідні або святкові дні.</a:t>
            </a:r>
            <a:endParaRPr lang="en-150" sz="2400" dirty="0">
              <a:solidFill>
                <a:schemeClr val="tx2"/>
              </a:solidFill>
              <a:latin typeface="Garamond" panose="02020404030301010803" pitchFamily="18" charset="0"/>
            </a:endParaRPr>
          </a:p>
          <a:p>
            <a:pPr marR="30480" algn="just">
              <a:lnSpc>
                <a:spcPct val="115000"/>
              </a:lnSpc>
              <a:spcAft>
                <a:spcPts val="800"/>
              </a:spcAft>
              <a:tabLst>
                <a:tab pos="1507490" algn="l"/>
              </a:tabLst>
            </a:pPr>
            <a:endParaRPr lang="en-150" sz="2400" dirty="0">
              <a:solidFill>
                <a:schemeClr val="tx2"/>
              </a:solidFill>
              <a:latin typeface="Garamond" panose="02020404030301010803" pitchFamily="18" charset="0"/>
            </a:endParaRPr>
          </a:p>
          <a:p>
            <a:pPr marL="237489" lvl="1" algn="l">
              <a:lnSpc>
                <a:spcPts val="3079"/>
              </a:lnSpc>
            </a:pPr>
            <a:endParaRPr lang="en-US" sz="2199" dirty="0">
              <a:solidFill>
                <a:srgbClr val="000000"/>
              </a:solidFill>
              <a:latin typeface="Montserrat"/>
              <a:ea typeface="Montserrat"/>
              <a:cs typeface="Montserrat"/>
              <a:sym typeface="Montserrat"/>
            </a:endParaRPr>
          </a:p>
          <a:p>
            <a:pPr algn="ctr">
              <a:lnSpc>
                <a:spcPts val="3499"/>
              </a:lnSpc>
              <a:spcBef>
                <a:spcPct val="0"/>
              </a:spcBef>
            </a:pPr>
            <a:endParaRPr lang="en-US" sz="2199" dirty="0">
              <a:solidFill>
                <a:srgbClr val="000000"/>
              </a:solidFill>
              <a:latin typeface="Montserrat"/>
              <a:ea typeface="Montserrat"/>
              <a:cs typeface="Montserrat"/>
              <a:sym typeface="Montserrat"/>
            </a:endParaRPr>
          </a:p>
          <a:p>
            <a:pPr algn="l">
              <a:lnSpc>
                <a:spcPts val="3499"/>
              </a:lnSpc>
              <a:spcBef>
                <a:spcPct val="0"/>
              </a:spcBef>
            </a:pPr>
            <a:endParaRPr lang="en-US" sz="2199" dirty="0">
              <a:solidFill>
                <a:srgbClr val="000000"/>
              </a:solidFill>
              <a:latin typeface="Montserrat"/>
              <a:ea typeface="Montserrat"/>
              <a:cs typeface="Montserrat"/>
              <a:sym typeface="Montserrat"/>
            </a:endParaRPr>
          </a:p>
        </p:txBody>
      </p:sp>
      <p:sp>
        <p:nvSpPr>
          <p:cNvPr id="6" name="TextBox 5">
            <a:extLst>
              <a:ext uri="{FF2B5EF4-FFF2-40B4-BE49-F238E27FC236}">
                <a16:creationId xmlns:a16="http://schemas.microsoft.com/office/drawing/2014/main" id="{6F9FDE7B-764F-7434-CEE3-26EA5B3238AE}"/>
              </a:ext>
            </a:extLst>
          </p:cNvPr>
          <p:cNvSpPr txBox="1"/>
          <p:nvPr/>
        </p:nvSpPr>
        <p:spPr>
          <a:xfrm>
            <a:off x="9552515" y="3227546"/>
            <a:ext cx="7867558" cy="3594830"/>
          </a:xfrm>
          <a:prstGeom prst="rect">
            <a:avLst/>
          </a:prstGeom>
          <a:noFill/>
        </p:spPr>
        <p:txBody>
          <a:bodyPr wrap="square">
            <a:spAutoFit/>
          </a:bodyPr>
          <a:lstStyle>
            <a:defPPr>
              <a:defRPr lang="en-US"/>
            </a:defPPr>
            <a:lvl1pPr>
              <a:defRPr kern="100">
                <a:effectLst/>
                <a:latin typeface="Arial" panose="020B0604020202020204" pitchFamily="34" charset="0"/>
                <a:ea typeface="Aptos" panose="020B0004020202020204" pitchFamily="34" charset="0"/>
                <a:cs typeface="Vrinda" panose="020B0502040204020203" pitchFamily="34" charset="0"/>
              </a:defRPr>
            </a:lvl1pPr>
          </a:lstStyle>
          <a:p>
            <a:pPr marR="30480" algn="just">
              <a:lnSpc>
                <a:spcPct val="115000"/>
              </a:lnSpc>
              <a:spcAft>
                <a:spcPts val="800"/>
              </a:spcAft>
              <a:tabLst>
                <a:tab pos="270510" algn="l"/>
              </a:tabLst>
            </a:pPr>
            <a:r>
              <a:rPr lang="uk-UA" sz="2400" b="1" kern="1200" dirty="0">
                <a:solidFill>
                  <a:schemeClr val="tx2"/>
                </a:solidFill>
                <a:latin typeface="Garamond" panose="02020404030301010803" pitchFamily="18" charset="0"/>
                <a:ea typeface="+mn-ea"/>
                <a:cs typeface="+mn-cs"/>
              </a:rPr>
              <a:t>Встановити, що встановлені судом строки на подачу відповіді на відзив, заперечення, пояснення третьої особи щодо позову або відзиву, відзиву на апеляційну скаргу, відзиву на касаційну скаргу не можуть бути меншими за п’ятнадцять днів.</a:t>
            </a:r>
            <a:endParaRPr lang="en-150" sz="2400" b="1" kern="1200" dirty="0">
              <a:solidFill>
                <a:schemeClr val="tx2"/>
              </a:solidFill>
              <a:latin typeface="Garamond" panose="02020404030301010803" pitchFamily="18" charset="0"/>
              <a:ea typeface="+mn-ea"/>
              <a:cs typeface="+mn-cs"/>
            </a:endParaRPr>
          </a:p>
          <a:p>
            <a:pPr marR="30480" algn="just">
              <a:lnSpc>
                <a:spcPct val="115000"/>
              </a:lnSpc>
              <a:spcAft>
                <a:spcPts val="800"/>
              </a:spcAft>
            </a:pPr>
            <a:r>
              <a:rPr lang="uk-UA" sz="2400" b="1" kern="1200" dirty="0">
                <a:solidFill>
                  <a:schemeClr val="tx2"/>
                </a:solidFill>
                <a:latin typeface="Garamond" panose="02020404030301010803" pitchFamily="18" charset="0"/>
                <a:ea typeface="+mn-ea"/>
                <a:cs typeface="+mn-cs"/>
              </a:rPr>
              <a:t> </a:t>
            </a:r>
            <a:endParaRPr lang="en-150" sz="2400" b="1" kern="1200" dirty="0">
              <a:solidFill>
                <a:schemeClr val="tx2"/>
              </a:solidFill>
              <a:latin typeface="Garamond" panose="02020404030301010803" pitchFamily="18" charset="0"/>
              <a:ea typeface="+mn-ea"/>
              <a:cs typeface="+mn-cs"/>
            </a:endParaRPr>
          </a:p>
          <a:p>
            <a:endParaRPr lang="en-US" sz="2400" kern="1200" dirty="0">
              <a:solidFill>
                <a:schemeClr val="tx2"/>
              </a:solidFill>
              <a:latin typeface="Garamond" panose="02020404030301010803" pitchFamily="18" charset="0"/>
              <a:cs typeface="+mn-cs"/>
              <a:sym typeface="Montserrat"/>
            </a:endParaRPr>
          </a:p>
          <a:p>
            <a:endParaRPr lang="en-US" dirty="0">
              <a:sym typeface="Montserrat"/>
            </a:endParaRPr>
          </a:p>
        </p:txBody>
      </p:sp>
      <p:sp>
        <p:nvSpPr>
          <p:cNvPr id="8" name="TextBox 7">
            <a:extLst>
              <a:ext uri="{FF2B5EF4-FFF2-40B4-BE49-F238E27FC236}">
                <a16:creationId xmlns:a16="http://schemas.microsoft.com/office/drawing/2014/main" id="{A54C398D-CE56-3DA6-390B-30D9C01ADD39}"/>
              </a:ext>
            </a:extLst>
          </p:cNvPr>
          <p:cNvSpPr txBox="1"/>
          <p:nvPr/>
        </p:nvSpPr>
        <p:spPr>
          <a:xfrm>
            <a:off x="9525000" y="4960648"/>
            <a:ext cx="9144000" cy="369332"/>
          </a:xfrm>
          <a:prstGeom prst="rect">
            <a:avLst/>
          </a:prstGeom>
          <a:noFill/>
        </p:spPr>
        <p:txBody>
          <a:bodyPr wrap="square">
            <a:spAutoFit/>
          </a:bodyPr>
          <a:lstStyle/>
          <a:p>
            <a:r>
              <a:rPr lang="uk-UA" sz="1800" kern="100" dirty="0">
                <a:effectLst/>
                <a:latin typeface="Arial" panose="020B0604020202020204" pitchFamily="34" charset="0"/>
                <a:ea typeface="Aptos" panose="020B0004020202020204" pitchFamily="34" charset="0"/>
                <a:cs typeface="Vrinda" panose="020B0502040204020203" pitchFamily="34" charset="0"/>
              </a:rPr>
              <a:t> </a:t>
            </a:r>
            <a:endParaRPr lang="en-150" dirty="0"/>
          </a:p>
        </p:txBody>
      </p:sp>
    </p:spTree>
    <p:extLst>
      <p:ext uri="{BB962C8B-B14F-4D97-AF65-F5344CB8AC3E}">
        <p14:creationId xmlns:p14="http://schemas.microsoft.com/office/powerpoint/2010/main" val="28718167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204</TotalTime>
  <Words>5082</Words>
  <Application>Microsoft Office PowerPoint</Application>
  <PresentationFormat>Custom</PresentationFormat>
  <Paragraphs>299</Paragraphs>
  <Slides>28</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Montserrat Bold</vt:lpstr>
      <vt:lpstr>Montserrat</vt:lpstr>
      <vt:lpstr>Garamond</vt:lpstr>
      <vt:lpstr>Arial</vt:lpstr>
      <vt:lpstr>Calibri</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засідання Правління 26.11.24, копія</dc:title>
  <cp:lastModifiedBy>Queritius Ukraine</cp:lastModifiedBy>
  <cp:revision>3</cp:revision>
  <dcterms:created xsi:type="dcterms:W3CDTF">2006-08-16T00:00:00Z</dcterms:created>
  <dcterms:modified xsi:type="dcterms:W3CDTF">2024-12-06T01:15:52Z</dcterms:modified>
  <dc:identifier>DAGYdbfeR4E</dc:identifier>
</cp:coreProperties>
</file>