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9"/>
  </p:notesMasterIdLst>
  <p:sldIdLst>
    <p:sldId id="319" r:id="rId2"/>
    <p:sldId id="443" r:id="rId3"/>
    <p:sldId id="423" r:id="rId4"/>
    <p:sldId id="424" r:id="rId5"/>
    <p:sldId id="425" r:id="rId6"/>
    <p:sldId id="426" r:id="rId7"/>
    <p:sldId id="427" r:id="rId8"/>
    <p:sldId id="428" r:id="rId9"/>
    <p:sldId id="429" r:id="rId10"/>
    <p:sldId id="430" r:id="rId11"/>
    <p:sldId id="431" r:id="rId12"/>
    <p:sldId id="432" r:id="rId13"/>
    <p:sldId id="446" r:id="rId14"/>
    <p:sldId id="448" r:id="rId15"/>
    <p:sldId id="447" r:id="rId16"/>
    <p:sldId id="433" r:id="rId17"/>
    <p:sldId id="434" r:id="rId18"/>
    <p:sldId id="435" r:id="rId19"/>
    <p:sldId id="436" r:id="rId20"/>
    <p:sldId id="437" r:id="rId21"/>
    <p:sldId id="438" r:id="rId22"/>
    <p:sldId id="439" r:id="rId23"/>
    <p:sldId id="440" r:id="rId24"/>
    <p:sldId id="441" r:id="rId25"/>
    <p:sldId id="442" r:id="rId26"/>
    <p:sldId id="444" r:id="rId27"/>
    <p:sldId id="445" r:id="rId28"/>
    <p:sldId id="373" r:id="rId29"/>
    <p:sldId id="416" r:id="rId30"/>
    <p:sldId id="417" r:id="rId31"/>
    <p:sldId id="418" r:id="rId32"/>
    <p:sldId id="379" r:id="rId33"/>
    <p:sldId id="419" r:id="rId34"/>
    <p:sldId id="380" r:id="rId35"/>
    <p:sldId id="422" r:id="rId36"/>
    <p:sldId id="420" r:id="rId37"/>
    <p:sldId id="421" r:id="rId38"/>
    <p:sldId id="449" r:id="rId39"/>
    <p:sldId id="385" r:id="rId40"/>
    <p:sldId id="402" r:id="rId41"/>
    <p:sldId id="415" r:id="rId42"/>
    <p:sldId id="403" r:id="rId43"/>
    <p:sldId id="410" r:id="rId44"/>
    <p:sldId id="450" r:id="rId45"/>
    <p:sldId id="451" r:id="rId46"/>
    <p:sldId id="452" r:id="rId47"/>
    <p:sldId id="318" r:id="rId4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8DB83EA-F758-473B-91F5-61AF972F5221}">
          <p14:sldIdLst>
            <p14:sldId id="319"/>
            <p14:sldId id="443"/>
            <p14:sldId id="423"/>
            <p14:sldId id="424"/>
            <p14:sldId id="425"/>
            <p14:sldId id="426"/>
            <p14:sldId id="427"/>
            <p14:sldId id="428"/>
            <p14:sldId id="429"/>
            <p14:sldId id="430"/>
            <p14:sldId id="431"/>
            <p14:sldId id="432"/>
            <p14:sldId id="446"/>
            <p14:sldId id="448"/>
            <p14:sldId id="447"/>
            <p14:sldId id="433"/>
            <p14:sldId id="434"/>
            <p14:sldId id="435"/>
            <p14:sldId id="436"/>
            <p14:sldId id="437"/>
            <p14:sldId id="438"/>
            <p14:sldId id="439"/>
            <p14:sldId id="440"/>
            <p14:sldId id="441"/>
            <p14:sldId id="442"/>
            <p14:sldId id="444"/>
            <p14:sldId id="445"/>
            <p14:sldId id="373"/>
            <p14:sldId id="416"/>
            <p14:sldId id="417"/>
            <p14:sldId id="418"/>
            <p14:sldId id="379"/>
            <p14:sldId id="419"/>
            <p14:sldId id="380"/>
            <p14:sldId id="422"/>
            <p14:sldId id="420"/>
            <p14:sldId id="421"/>
            <p14:sldId id="449"/>
            <p14:sldId id="385"/>
            <p14:sldId id="402"/>
            <p14:sldId id="415"/>
            <p14:sldId id="403"/>
            <p14:sldId id="410"/>
            <p14:sldId id="450"/>
            <p14:sldId id="451"/>
            <p14:sldId id="452"/>
            <p14:sldId id="318"/>
          </p14:sldIdLst>
        </p14:section>
      </p14:sectionLst>
    </p:ext>
    <p:ext uri="{EFAFB233-063F-42B5-8137-9DF3F51BA10A}">
      <p15:sldGuideLst xmlns:p15="http://schemas.microsoft.com/office/powerpoint/2012/main">
        <p15:guide id="1" orient="horz" pos="952" userDrawn="1">
          <p15:clr>
            <a:srgbClr val="A4A3A4"/>
          </p15:clr>
        </p15:guide>
        <p15:guide id="2" orient="horz" pos="4042" userDrawn="1">
          <p15:clr>
            <a:srgbClr val="A4A3A4"/>
          </p15:clr>
        </p15:guide>
        <p15:guide id="3" orient="horz" pos="3844" userDrawn="1">
          <p15:clr>
            <a:srgbClr val="A4A3A4"/>
          </p15:clr>
        </p15:guide>
        <p15:guide id="4" orient="horz" pos="255" userDrawn="1">
          <p15:clr>
            <a:srgbClr val="A4A3A4"/>
          </p15:clr>
        </p15:guide>
        <p15:guide id="5" orient="horz" pos="767" userDrawn="1">
          <p15:clr>
            <a:srgbClr val="A4A3A4"/>
          </p15:clr>
        </p15:guide>
        <p15:guide id="6" pos="7295" userDrawn="1">
          <p15:clr>
            <a:srgbClr val="A4A3A4"/>
          </p15:clr>
        </p15:guide>
        <p15:guide id="7" pos="39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32E"/>
    <a:srgbClr val="FBB040"/>
    <a:srgbClr val="818084"/>
    <a:srgbClr val="FFFFFF"/>
    <a:srgbClr val="ED1C24"/>
    <a:srgbClr val="1C75BC"/>
    <a:srgbClr val="00A79D"/>
    <a:srgbClr val="515D69"/>
    <a:srgbClr val="B2B8BF"/>
    <a:srgbClr val="8F98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62DFA8-C053-4828-865A-5E36D4EE4AF7}" v="2" dt="2024-09-25T08:35:51.50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Помір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Помір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93302" autoAdjust="0"/>
  </p:normalViewPr>
  <p:slideViewPr>
    <p:cSldViewPr snapToGrid="0" snapToObjects="1">
      <p:cViewPr varScale="1">
        <p:scale>
          <a:sx n="63" d="100"/>
          <a:sy n="63" d="100"/>
        </p:scale>
        <p:origin x="1004" y="76"/>
      </p:cViewPr>
      <p:guideLst>
        <p:guide orient="horz" pos="952"/>
        <p:guide orient="horz" pos="4042"/>
        <p:guide orient="horz" pos="3844"/>
        <p:guide orient="horz" pos="255"/>
        <p:guide orient="horz" pos="767"/>
        <p:guide pos="7295"/>
        <p:guide pos="3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7" d="100"/>
        <a:sy n="57" d="100"/>
      </p:scale>
      <p:origin x="0" y="0"/>
    </p:cViewPr>
  </p:sorterViewPr>
  <p:notesViewPr>
    <p:cSldViewPr snapToGrid="0" snapToObjects="1" showGuides="1">
      <p:cViewPr varScale="1">
        <p:scale>
          <a:sx n="72" d="100"/>
          <a:sy n="72" d="100"/>
        </p:scale>
        <p:origin x="-2938" y="-91"/>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yna Voitsitska" userId="ec563c70-be23-4156-8aea-d202ead26d4f" providerId="ADAL" clId="{E2337198-95AA-4376-AF4F-B7298517746F}"/>
    <pc:docChg chg="undo custSel addSld delSld modSld sldOrd modSection">
      <pc:chgData name="Iryna Voitsitska" userId="ec563c70-be23-4156-8aea-d202ead26d4f" providerId="ADAL" clId="{E2337198-95AA-4376-AF4F-B7298517746F}" dt="2024-09-24T16:40:04" v="151" actId="114"/>
      <pc:docMkLst>
        <pc:docMk/>
      </pc:docMkLst>
      <pc:sldChg chg="delSp modSp mod">
        <pc:chgData name="Iryna Voitsitska" userId="ec563c70-be23-4156-8aea-d202ead26d4f" providerId="ADAL" clId="{E2337198-95AA-4376-AF4F-B7298517746F}" dt="2024-09-24T16:30:22.534" v="113" actId="13926"/>
        <pc:sldMkLst>
          <pc:docMk/>
          <pc:sldMk cId="2791368252" sldId="379"/>
        </pc:sldMkLst>
        <pc:spChg chg="mod">
          <ac:chgData name="Iryna Voitsitska" userId="ec563c70-be23-4156-8aea-d202ead26d4f" providerId="ADAL" clId="{E2337198-95AA-4376-AF4F-B7298517746F}" dt="2024-09-24T16:30:22.534" v="113" actId="13926"/>
          <ac:spMkLst>
            <pc:docMk/>
            <pc:sldMk cId="2791368252" sldId="379"/>
            <ac:spMk id="3" creationId="{13511177-7394-4C2F-8489-022A433FEBCB}"/>
          </ac:spMkLst>
        </pc:spChg>
        <pc:inkChg chg="del">
          <ac:chgData name="Iryna Voitsitska" userId="ec563c70-be23-4156-8aea-d202ead26d4f" providerId="ADAL" clId="{E2337198-95AA-4376-AF4F-B7298517746F}" dt="2024-09-24T16:30:13.112" v="112" actId="478"/>
          <ac:inkMkLst>
            <pc:docMk/>
            <pc:sldMk cId="2791368252" sldId="379"/>
            <ac:inkMk id="2" creationId="{A4518E96-DB7F-5ED8-3DFE-BEFA929BD7C0}"/>
          </ac:inkMkLst>
        </pc:inkChg>
        <pc:inkChg chg="del">
          <ac:chgData name="Iryna Voitsitska" userId="ec563c70-be23-4156-8aea-d202ead26d4f" providerId="ADAL" clId="{E2337198-95AA-4376-AF4F-B7298517746F}" dt="2024-09-24T16:30:11.324" v="111" actId="478"/>
          <ac:inkMkLst>
            <pc:docMk/>
            <pc:sldMk cId="2791368252" sldId="379"/>
            <ac:inkMk id="4" creationId="{8D24951D-1481-CDC8-DF23-AD1642F591D2}"/>
          </ac:inkMkLst>
        </pc:inkChg>
      </pc:sldChg>
      <pc:sldChg chg="delSp modSp mod">
        <pc:chgData name="Iryna Voitsitska" userId="ec563c70-be23-4156-8aea-d202ead26d4f" providerId="ADAL" clId="{E2337198-95AA-4376-AF4F-B7298517746F}" dt="2024-09-24T16:31:53.935" v="117" actId="13926"/>
        <pc:sldMkLst>
          <pc:docMk/>
          <pc:sldMk cId="681319611" sldId="380"/>
        </pc:sldMkLst>
        <pc:spChg chg="mod">
          <ac:chgData name="Iryna Voitsitska" userId="ec563c70-be23-4156-8aea-d202ead26d4f" providerId="ADAL" clId="{E2337198-95AA-4376-AF4F-B7298517746F}" dt="2024-09-24T16:31:53.935" v="117" actId="13926"/>
          <ac:spMkLst>
            <pc:docMk/>
            <pc:sldMk cId="681319611" sldId="380"/>
            <ac:spMk id="3" creationId="{711E0D30-BAD5-08FB-2625-BDFFC7058131}"/>
          </ac:spMkLst>
        </pc:spChg>
        <pc:inkChg chg="del">
          <ac:chgData name="Iryna Voitsitska" userId="ec563c70-be23-4156-8aea-d202ead26d4f" providerId="ADAL" clId="{E2337198-95AA-4376-AF4F-B7298517746F}" dt="2024-09-24T16:31:30.511" v="115" actId="478"/>
          <ac:inkMkLst>
            <pc:docMk/>
            <pc:sldMk cId="681319611" sldId="380"/>
            <ac:inkMk id="2" creationId="{A991C3ED-FAB6-C539-A2C7-5AC6C845AD28}"/>
          </ac:inkMkLst>
        </pc:inkChg>
      </pc:sldChg>
      <pc:sldChg chg="modSp mod">
        <pc:chgData name="Iryna Voitsitska" userId="ec563c70-be23-4156-8aea-d202ead26d4f" providerId="ADAL" clId="{E2337198-95AA-4376-AF4F-B7298517746F}" dt="2024-09-24T16:31:22.588" v="114" actId="13926"/>
        <pc:sldMkLst>
          <pc:docMk/>
          <pc:sldMk cId="1593812265" sldId="419"/>
        </pc:sldMkLst>
        <pc:spChg chg="mod">
          <ac:chgData name="Iryna Voitsitska" userId="ec563c70-be23-4156-8aea-d202ead26d4f" providerId="ADAL" clId="{E2337198-95AA-4376-AF4F-B7298517746F}" dt="2024-09-24T16:31:22.588" v="114" actId="13926"/>
          <ac:spMkLst>
            <pc:docMk/>
            <pc:sldMk cId="1593812265" sldId="419"/>
            <ac:spMk id="3" creationId="{1E1CDF3A-0109-6F13-F0F7-FEDFDF8DC734}"/>
          </ac:spMkLst>
        </pc:spChg>
      </pc:sldChg>
      <pc:sldChg chg="delSp mod">
        <pc:chgData name="Iryna Voitsitska" userId="ec563c70-be23-4156-8aea-d202ead26d4f" providerId="ADAL" clId="{E2337198-95AA-4376-AF4F-B7298517746F}" dt="2024-09-24T16:33:02.471" v="118" actId="478"/>
        <pc:sldMkLst>
          <pc:docMk/>
          <pc:sldMk cId="3321210386" sldId="420"/>
        </pc:sldMkLst>
        <pc:inkChg chg="del">
          <ac:chgData name="Iryna Voitsitska" userId="ec563c70-be23-4156-8aea-d202ead26d4f" providerId="ADAL" clId="{E2337198-95AA-4376-AF4F-B7298517746F}" dt="2024-09-24T16:33:02.471" v="118" actId="478"/>
          <ac:inkMkLst>
            <pc:docMk/>
            <pc:sldMk cId="3321210386" sldId="420"/>
            <ac:inkMk id="2" creationId="{973A0CCC-8046-58B1-AE34-AB56989F8113}"/>
          </ac:inkMkLst>
        </pc:inkChg>
      </pc:sldChg>
      <pc:sldChg chg="new del">
        <pc:chgData name="Iryna Voitsitska" userId="ec563c70-be23-4156-8aea-d202ead26d4f" providerId="ADAL" clId="{E2337198-95AA-4376-AF4F-B7298517746F}" dt="2024-09-24T16:16:53.698" v="1" actId="680"/>
        <pc:sldMkLst>
          <pc:docMk/>
          <pc:sldMk cId="3711532671" sldId="443"/>
        </pc:sldMkLst>
      </pc:sldChg>
      <pc:sldChg chg="delSp modSp new mod ord">
        <pc:chgData name="Iryna Voitsitska" userId="ec563c70-be23-4156-8aea-d202ead26d4f" providerId="ADAL" clId="{E2337198-95AA-4376-AF4F-B7298517746F}" dt="2024-09-24T16:40:04" v="151" actId="114"/>
        <pc:sldMkLst>
          <pc:docMk/>
          <pc:sldMk cId="4246079312" sldId="443"/>
        </pc:sldMkLst>
        <pc:spChg chg="del">
          <ac:chgData name="Iryna Voitsitska" userId="ec563c70-be23-4156-8aea-d202ead26d4f" providerId="ADAL" clId="{E2337198-95AA-4376-AF4F-B7298517746F}" dt="2024-09-24T16:17:05.272" v="5" actId="21"/>
          <ac:spMkLst>
            <pc:docMk/>
            <pc:sldMk cId="4246079312" sldId="443"/>
            <ac:spMk id="2" creationId="{4D846316-8071-DC1D-FC90-59E464029EA7}"/>
          </ac:spMkLst>
        </pc:spChg>
        <pc:spChg chg="mod">
          <ac:chgData name="Iryna Voitsitska" userId="ec563c70-be23-4156-8aea-d202ead26d4f" providerId="ADAL" clId="{E2337198-95AA-4376-AF4F-B7298517746F}" dt="2024-09-24T16:40:04" v="151" actId="114"/>
          <ac:spMkLst>
            <pc:docMk/>
            <pc:sldMk cId="4246079312" sldId="443"/>
            <ac:spMk id="3" creationId="{06ABA198-9BC5-9B9C-A23B-ED45F8AAF9F4}"/>
          </ac:spMkLst>
        </pc:spChg>
        <pc:spChg chg="del">
          <ac:chgData name="Iryna Voitsitska" userId="ec563c70-be23-4156-8aea-d202ead26d4f" providerId="ADAL" clId="{E2337198-95AA-4376-AF4F-B7298517746F}" dt="2024-09-24T16:17:09.619" v="6" actId="21"/>
          <ac:spMkLst>
            <pc:docMk/>
            <pc:sldMk cId="4246079312" sldId="443"/>
            <ac:spMk id="4" creationId="{F420093D-97F5-8936-D767-E61DA5966605}"/>
          </ac:spMkLst>
        </pc:spChg>
      </pc:sldChg>
      <pc:sldChg chg="delSp modSp new mod">
        <pc:chgData name="Iryna Voitsitska" userId="ec563c70-be23-4156-8aea-d202ead26d4f" providerId="ADAL" clId="{E2337198-95AA-4376-AF4F-B7298517746F}" dt="2024-09-24T16:22:58.808" v="59" actId="20577"/>
        <pc:sldMkLst>
          <pc:docMk/>
          <pc:sldMk cId="1828570534" sldId="444"/>
        </pc:sldMkLst>
        <pc:spChg chg="del">
          <ac:chgData name="Iryna Voitsitska" userId="ec563c70-be23-4156-8aea-d202ead26d4f" providerId="ADAL" clId="{E2337198-95AA-4376-AF4F-B7298517746F}" dt="2024-09-24T16:20:49.844" v="27" actId="21"/>
          <ac:spMkLst>
            <pc:docMk/>
            <pc:sldMk cId="1828570534" sldId="444"/>
            <ac:spMk id="2" creationId="{A06208D3-6A93-3756-7813-1AFDE4B28D73}"/>
          </ac:spMkLst>
        </pc:spChg>
        <pc:spChg chg="mod">
          <ac:chgData name="Iryna Voitsitska" userId="ec563c70-be23-4156-8aea-d202ead26d4f" providerId="ADAL" clId="{E2337198-95AA-4376-AF4F-B7298517746F}" dt="2024-09-24T16:22:58.808" v="59" actId="20577"/>
          <ac:spMkLst>
            <pc:docMk/>
            <pc:sldMk cId="1828570534" sldId="444"/>
            <ac:spMk id="3" creationId="{0A9D66AB-4664-72B7-2D6A-4078A2099B8A}"/>
          </ac:spMkLst>
        </pc:spChg>
        <pc:spChg chg="del">
          <ac:chgData name="Iryna Voitsitska" userId="ec563c70-be23-4156-8aea-d202ead26d4f" providerId="ADAL" clId="{E2337198-95AA-4376-AF4F-B7298517746F}" dt="2024-09-24T16:20:55.395" v="28" actId="21"/>
          <ac:spMkLst>
            <pc:docMk/>
            <pc:sldMk cId="1828570534" sldId="444"/>
            <ac:spMk id="4" creationId="{F1DD264C-A885-7BC8-E4D4-ADDFEC07106A}"/>
          </ac:spMkLst>
        </pc:spChg>
      </pc:sldChg>
      <pc:sldChg chg="delSp modSp new mod">
        <pc:chgData name="Iryna Voitsitska" userId="ec563c70-be23-4156-8aea-d202ead26d4f" providerId="ADAL" clId="{E2337198-95AA-4376-AF4F-B7298517746F}" dt="2024-09-24T16:27:45.026" v="106" actId="255"/>
        <pc:sldMkLst>
          <pc:docMk/>
          <pc:sldMk cId="1559813886" sldId="445"/>
        </pc:sldMkLst>
        <pc:spChg chg="del">
          <ac:chgData name="Iryna Voitsitska" userId="ec563c70-be23-4156-8aea-d202ead26d4f" providerId="ADAL" clId="{E2337198-95AA-4376-AF4F-B7298517746F}" dt="2024-09-24T16:23:08.502" v="61" actId="21"/>
          <ac:spMkLst>
            <pc:docMk/>
            <pc:sldMk cId="1559813886" sldId="445"/>
            <ac:spMk id="2" creationId="{111FFBBF-F358-3B9F-BF28-33AC052FD5C9}"/>
          </ac:spMkLst>
        </pc:spChg>
        <pc:spChg chg="mod">
          <ac:chgData name="Iryna Voitsitska" userId="ec563c70-be23-4156-8aea-d202ead26d4f" providerId="ADAL" clId="{E2337198-95AA-4376-AF4F-B7298517746F}" dt="2024-09-24T16:27:45.026" v="106" actId="255"/>
          <ac:spMkLst>
            <pc:docMk/>
            <pc:sldMk cId="1559813886" sldId="445"/>
            <ac:spMk id="3" creationId="{F35F42C5-A078-9D2D-CD9A-4BDF247EAEBB}"/>
          </ac:spMkLst>
        </pc:spChg>
        <pc:spChg chg="del">
          <ac:chgData name="Iryna Voitsitska" userId="ec563c70-be23-4156-8aea-d202ead26d4f" providerId="ADAL" clId="{E2337198-95AA-4376-AF4F-B7298517746F}" dt="2024-09-24T16:23:12.558" v="62" actId="21"/>
          <ac:spMkLst>
            <pc:docMk/>
            <pc:sldMk cId="1559813886" sldId="445"/>
            <ac:spMk id="4" creationId="{AD45D634-38F6-2E6E-AE6A-4F65876E68CF}"/>
          </ac:spMkLst>
        </pc:spChg>
      </pc:sldChg>
      <pc:sldChg chg="delSp modSp new mod ord">
        <pc:chgData name="Iryna Voitsitska" userId="ec563c70-be23-4156-8aea-d202ead26d4f" providerId="ADAL" clId="{E2337198-95AA-4376-AF4F-B7298517746F}" dt="2024-09-24T16:38:12.122" v="149"/>
        <pc:sldMkLst>
          <pc:docMk/>
          <pc:sldMk cId="1713661417" sldId="446"/>
        </pc:sldMkLst>
        <pc:spChg chg="del">
          <ac:chgData name="Iryna Voitsitska" userId="ec563c70-be23-4156-8aea-d202ead26d4f" providerId="ADAL" clId="{E2337198-95AA-4376-AF4F-B7298517746F}" dt="2024-09-24T16:35:35.582" v="120" actId="21"/>
          <ac:spMkLst>
            <pc:docMk/>
            <pc:sldMk cId="1713661417" sldId="446"/>
            <ac:spMk id="2" creationId="{BE085206-4632-E49C-80F7-0F56C082FC67}"/>
          </ac:spMkLst>
        </pc:spChg>
        <pc:spChg chg="mod">
          <ac:chgData name="Iryna Voitsitska" userId="ec563c70-be23-4156-8aea-d202ead26d4f" providerId="ADAL" clId="{E2337198-95AA-4376-AF4F-B7298517746F}" dt="2024-09-24T16:37:50.345" v="147" actId="20577"/>
          <ac:spMkLst>
            <pc:docMk/>
            <pc:sldMk cId="1713661417" sldId="446"/>
            <ac:spMk id="3" creationId="{8BE1CC84-B15D-60EE-ECA9-4E87A7A49710}"/>
          </ac:spMkLst>
        </pc:spChg>
        <pc:spChg chg="del">
          <ac:chgData name="Iryna Voitsitska" userId="ec563c70-be23-4156-8aea-d202ead26d4f" providerId="ADAL" clId="{E2337198-95AA-4376-AF4F-B7298517746F}" dt="2024-09-24T16:35:50.513" v="122" actId="21"/>
          <ac:spMkLst>
            <pc:docMk/>
            <pc:sldMk cId="1713661417" sldId="446"/>
            <ac:spMk id="4" creationId="{096E0FE0-004A-F6B4-5CBC-7E0817EC5503}"/>
          </ac:spMkLst>
        </pc:spChg>
      </pc:sldChg>
    </pc:docChg>
  </pc:docChgLst>
  <pc:docChgLst>
    <pc:chgData name="Iryna Voitsitska" userId="ec563c70-be23-4156-8aea-d202ead26d4f" providerId="ADAL" clId="{DC62DFA8-C053-4828-865A-5E36D4EE4AF7}"/>
    <pc:docChg chg="custSel addSld delSld modSld modSection">
      <pc:chgData name="Iryna Voitsitska" userId="ec563c70-be23-4156-8aea-d202ead26d4f" providerId="ADAL" clId="{DC62DFA8-C053-4828-865A-5E36D4EE4AF7}" dt="2024-09-26T06:02:55.403" v="275" actId="20577"/>
      <pc:docMkLst>
        <pc:docMk/>
      </pc:docMkLst>
      <pc:sldChg chg="delSp modSp mod">
        <pc:chgData name="Iryna Voitsitska" userId="ec563c70-be23-4156-8aea-d202ead26d4f" providerId="ADAL" clId="{DC62DFA8-C053-4828-865A-5E36D4EE4AF7}" dt="2024-09-25T08:34:34.100" v="102" actId="20577"/>
        <pc:sldMkLst>
          <pc:docMk/>
          <pc:sldMk cId="2254124332" sldId="402"/>
        </pc:sldMkLst>
        <pc:spChg chg="mod">
          <ac:chgData name="Iryna Voitsitska" userId="ec563c70-be23-4156-8aea-d202ead26d4f" providerId="ADAL" clId="{DC62DFA8-C053-4828-865A-5E36D4EE4AF7}" dt="2024-09-25T08:34:34.100" v="102" actId="20577"/>
          <ac:spMkLst>
            <pc:docMk/>
            <pc:sldMk cId="2254124332" sldId="402"/>
            <ac:spMk id="2" creationId="{6401BD70-46CD-BF4E-ABF6-91C531C54CED}"/>
          </ac:spMkLst>
        </pc:spChg>
        <pc:spChg chg="del mod">
          <ac:chgData name="Iryna Voitsitska" userId="ec563c70-be23-4156-8aea-d202ead26d4f" providerId="ADAL" clId="{DC62DFA8-C053-4828-865A-5E36D4EE4AF7}" dt="2024-09-25T08:30:42.941" v="54" actId="21"/>
          <ac:spMkLst>
            <pc:docMk/>
            <pc:sldMk cId="2254124332" sldId="402"/>
            <ac:spMk id="3" creationId="{4AA1EF7D-2862-5465-04F5-B09DBECC06F2}"/>
          </ac:spMkLst>
        </pc:spChg>
        <pc:graphicFrameChg chg="del modGraphic">
          <ac:chgData name="Iryna Voitsitska" userId="ec563c70-be23-4156-8aea-d202ead26d4f" providerId="ADAL" clId="{DC62DFA8-C053-4828-865A-5E36D4EE4AF7}" dt="2024-09-25T08:30:11.260" v="50" actId="478"/>
          <ac:graphicFrameMkLst>
            <pc:docMk/>
            <pc:sldMk cId="2254124332" sldId="402"/>
            <ac:graphicFrameMk id="6" creationId="{9B24D2AC-1DA5-68D6-F0EF-66DFE0429CB7}"/>
          </ac:graphicFrameMkLst>
        </pc:graphicFrameChg>
      </pc:sldChg>
      <pc:sldChg chg="modSp mod">
        <pc:chgData name="Iryna Voitsitska" userId="ec563c70-be23-4156-8aea-d202ead26d4f" providerId="ADAL" clId="{DC62DFA8-C053-4828-865A-5E36D4EE4AF7}" dt="2024-09-25T08:38:20.861" v="126" actId="948"/>
        <pc:sldMkLst>
          <pc:docMk/>
          <pc:sldMk cId="3156468507" sldId="403"/>
        </pc:sldMkLst>
        <pc:spChg chg="mod">
          <ac:chgData name="Iryna Voitsitska" userId="ec563c70-be23-4156-8aea-d202ead26d4f" providerId="ADAL" clId="{DC62DFA8-C053-4828-865A-5E36D4EE4AF7}" dt="2024-09-25T08:38:20.861" v="126" actId="948"/>
          <ac:spMkLst>
            <pc:docMk/>
            <pc:sldMk cId="3156468507" sldId="403"/>
            <ac:spMk id="3" creationId="{3767F243-D3A4-7450-5260-11D1163ABA9F}"/>
          </ac:spMkLst>
        </pc:spChg>
      </pc:sldChg>
      <pc:sldChg chg="del">
        <pc:chgData name="Iryna Voitsitska" userId="ec563c70-be23-4156-8aea-d202ead26d4f" providerId="ADAL" clId="{DC62DFA8-C053-4828-865A-5E36D4EE4AF7}" dt="2024-09-25T08:42:12.768" v="148" actId="47"/>
        <pc:sldMkLst>
          <pc:docMk/>
          <pc:sldMk cId="2271013137" sldId="404"/>
        </pc:sldMkLst>
      </pc:sldChg>
      <pc:sldChg chg="del">
        <pc:chgData name="Iryna Voitsitska" userId="ec563c70-be23-4156-8aea-d202ead26d4f" providerId="ADAL" clId="{DC62DFA8-C053-4828-865A-5E36D4EE4AF7}" dt="2024-09-25T08:42:00.442" v="147" actId="47"/>
        <pc:sldMkLst>
          <pc:docMk/>
          <pc:sldMk cId="2821820637" sldId="406"/>
        </pc:sldMkLst>
      </pc:sldChg>
      <pc:sldChg chg="del">
        <pc:chgData name="Iryna Voitsitska" userId="ec563c70-be23-4156-8aea-d202ead26d4f" providerId="ADAL" clId="{DC62DFA8-C053-4828-865A-5E36D4EE4AF7}" dt="2024-09-25T08:41:51.225" v="146" actId="47"/>
        <pc:sldMkLst>
          <pc:docMk/>
          <pc:sldMk cId="3627976215" sldId="407"/>
        </pc:sldMkLst>
      </pc:sldChg>
      <pc:sldChg chg="del">
        <pc:chgData name="Iryna Voitsitska" userId="ec563c70-be23-4156-8aea-d202ead26d4f" providerId="ADAL" clId="{DC62DFA8-C053-4828-865A-5E36D4EE4AF7}" dt="2024-09-25T08:41:47.448" v="145" actId="47"/>
        <pc:sldMkLst>
          <pc:docMk/>
          <pc:sldMk cId="3931903659" sldId="408"/>
        </pc:sldMkLst>
      </pc:sldChg>
      <pc:sldChg chg="del">
        <pc:chgData name="Iryna Voitsitska" userId="ec563c70-be23-4156-8aea-d202ead26d4f" providerId="ADAL" clId="{DC62DFA8-C053-4828-865A-5E36D4EE4AF7}" dt="2024-09-25T08:41:42.507" v="144" actId="47"/>
        <pc:sldMkLst>
          <pc:docMk/>
          <pc:sldMk cId="895478398" sldId="409"/>
        </pc:sldMkLst>
      </pc:sldChg>
      <pc:sldChg chg="delSp modSp mod">
        <pc:chgData name="Iryna Voitsitska" userId="ec563c70-be23-4156-8aea-d202ead26d4f" providerId="ADAL" clId="{DC62DFA8-C053-4828-865A-5E36D4EE4AF7}" dt="2024-09-25T08:40:37.556" v="143" actId="1076"/>
        <pc:sldMkLst>
          <pc:docMk/>
          <pc:sldMk cId="730072838" sldId="410"/>
        </pc:sldMkLst>
        <pc:spChg chg="del mod">
          <ac:chgData name="Iryna Voitsitska" userId="ec563c70-be23-4156-8aea-d202ead26d4f" providerId="ADAL" clId="{DC62DFA8-C053-4828-865A-5E36D4EE4AF7}" dt="2024-09-25T08:39:04.332" v="131" actId="21"/>
          <ac:spMkLst>
            <pc:docMk/>
            <pc:sldMk cId="730072838" sldId="410"/>
            <ac:spMk id="2" creationId="{20B4558E-88B7-055F-2D2F-211ED05F2E97}"/>
          </ac:spMkLst>
        </pc:spChg>
        <pc:spChg chg="mod">
          <ac:chgData name="Iryna Voitsitska" userId="ec563c70-be23-4156-8aea-d202ead26d4f" providerId="ADAL" clId="{DC62DFA8-C053-4828-865A-5E36D4EE4AF7}" dt="2024-09-25T08:40:37.556" v="143" actId="1076"/>
          <ac:spMkLst>
            <pc:docMk/>
            <pc:sldMk cId="730072838" sldId="410"/>
            <ac:spMk id="3" creationId="{D31D895D-362C-D7CA-E662-9A6653BC1503}"/>
          </ac:spMkLst>
        </pc:spChg>
        <pc:spChg chg="del">
          <ac:chgData name="Iryna Voitsitska" userId="ec563c70-be23-4156-8aea-d202ead26d4f" providerId="ADAL" clId="{DC62DFA8-C053-4828-865A-5E36D4EE4AF7}" dt="2024-09-25T08:38:58.738" v="129" actId="21"/>
          <ac:spMkLst>
            <pc:docMk/>
            <pc:sldMk cId="730072838" sldId="410"/>
            <ac:spMk id="6" creationId="{AA0FA7B0-5BA1-49B6-07A7-44A517AED722}"/>
          </ac:spMkLst>
        </pc:spChg>
      </pc:sldChg>
      <pc:sldChg chg="modSp mod">
        <pc:chgData name="Iryna Voitsitska" userId="ec563c70-be23-4156-8aea-d202ead26d4f" providerId="ADAL" clId="{DC62DFA8-C053-4828-865A-5E36D4EE4AF7}" dt="2024-09-25T08:35:04.154" v="103" actId="13926"/>
        <pc:sldMkLst>
          <pc:docMk/>
          <pc:sldMk cId="962942032" sldId="415"/>
        </pc:sldMkLst>
        <pc:spChg chg="mod">
          <ac:chgData name="Iryna Voitsitska" userId="ec563c70-be23-4156-8aea-d202ead26d4f" providerId="ADAL" clId="{DC62DFA8-C053-4828-865A-5E36D4EE4AF7}" dt="2024-09-25T08:35:04.154" v="103" actId="13926"/>
          <ac:spMkLst>
            <pc:docMk/>
            <pc:sldMk cId="962942032" sldId="415"/>
            <ac:spMk id="3" creationId="{66202634-B2BA-0166-A90A-8E84EBA5E70F}"/>
          </ac:spMkLst>
        </pc:spChg>
      </pc:sldChg>
      <pc:sldChg chg="modSp mod">
        <pc:chgData name="Iryna Voitsitska" userId="ec563c70-be23-4156-8aea-d202ead26d4f" providerId="ADAL" clId="{DC62DFA8-C053-4828-865A-5E36D4EE4AF7}" dt="2024-09-25T07:55:07.783" v="0" actId="13926"/>
        <pc:sldMkLst>
          <pc:docMk/>
          <pc:sldMk cId="2839586186" sldId="416"/>
        </pc:sldMkLst>
        <pc:spChg chg="mod">
          <ac:chgData name="Iryna Voitsitska" userId="ec563c70-be23-4156-8aea-d202ead26d4f" providerId="ADAL" clId="{DC62DFA8-C053-4828-865A-5E36D4EE4AF7}" dt="2024-09-25T07:55:07.783" v="0" actId="13926"/>
          <ac:spMkLst>
            <pc:docMk/>
            <pc:sldMk cId="2839586186" sldId="416"/>
            <ac:spMk id="3" creationId="{A9517218-18EC-734D-F3C5-250F7BFCD6A9}"/>
          </ac:spMkLst>
        </pc:spChg>
      </pc:sldChg>
      <pc:sldChg chg="modSp mod">
        <pc:chgData name="Iryna Voitsitska" userId="ec563c70-be23-4156-8aea-d202ead26d4f" providerId="ADAL" clId="{DC62DFA8-C053-4828-865A-5E36D4EE4AF7}" dt="2024-09-25T09:42:16.127" v="149" actId="13926"/>
        <pc:sldMkLst>
          <pc:docMk/>
          <pc:sldMk cId="3540095533" sldId="417"/>
        </pc:sldMkLst>
        <pc:spChg chg="mod">
          <ac:chgData name="Iryna Voitsitska" userId="ec563c70-be23-4156-8aea-d202ead26d4f" providerId="ADAL" clId="{DC62DFA8-C053-4828-865A-5E36D4EE4AF7}" dt="2024-09-25T09:42:16.127" v="149" actId="13926"/>
          <ac:spMkLst>
            <pc:docMk/>
            <pc:sldMk cId="3540095533" sldId="417"/>
            <ac:spMk id="3" creationId="{1D12EB81-A4C7-83EE-D1B6-0F6896013302}"/>
          </ac:spMkLst>
        </pc:spChg>
      </pc:sldChg>
      <pc:sldChg chg="modSp mod">
        <pc:chgData name="Iryna Voitsitska" userId="ec563c70-be23-4156-8aea-d202ead26d4f" providerId="ADAL" clId="{DC62DFA8-C053-4828-865A-5E36D4EE4AF7}" dt="2024-09-25T08:01:57.495" v="22" actId="123"/>
        <pc:sldMkLst>
          <pc:docMk/>
          <pc:sldMk cId="3321210386" sldId="420"/>
        </pc:sldMkLst>
        <pc:spChg chg="mod">
          <ac:chgData name="Iryna Voitsitska" userId="ec563c70-be23-4156-8aea-d202ead26d4f" providerId="ADAL" clId="{DC62DFA8-C053-4828-865A-5E36D4EE4AF7}" dt="2024-09-25T08:01:57.495" v="22" actId="123"/>
          <ac:spMkLst>
            <pc:docMk/>
            <pc:sldMk cId="3321210386" sldId="420"/>
            <ac:spMk id="3" creationId="{AE6E8E43-1E34-80BB-AC85-36F01156CEF7}"/>
          </ac:spMkLst>
        </pc:spChg>
      </pc:sldChg>
      <pc:sldChg chg="modSp mod">
        <pc:chgData name="Iryna Voitsitska" userId="ec563c70-be23-4156-8aea-d202ead26d4f" providerId="ADAL" clId="{DC62DFA8-C053-4828-865A-5E36D4EE4AF7}" dt="2024-09-25T08:03:21.358" v="32" actId="20577"/>
        <pc:sldMkLst>
          <pc:docMk/>
          <pc:sldMk cId="3449955757" sldId="421"/>
        </pc:sldMkLst>
        <pc:spChg chg="mod">
          <ac:chgData name="Iryna Voitsitska" userId="ec563c70-be23-4156-8aea-d202ead26d4f" providerId="ADAL" clId="{DC62DFA8-C053-4828-865A-5E36D4EE4AF7}" dt="2024-09-25T08:03:21.358" v="32" actId="20577"/>
          <ac:spMkLst>
            <pc:docMk/>
            <pc:sldMk cId="3449955757" sldId="421"/>
            <ac:spMk id="3" creationId="{D8E5EBE9-D27C-FBA9-4247-6419C191EB3E}"/>
          </ac:spMkLst>
        </pc:spChg>
      </pc:sldChg>
      <pc:sldChg chg="modSp mod">
        <pc:chgData name="Iryna Voitsitska" userId="ec563c70-be23-4156-8aea-d202ead26d4f" providerId="ADAL" clId="{DC62DFA8-C053-4828-865A-5E36D4EE4AF7}" dt="2024-09-25T10:25:06.082" v="274" actId="790"/>
        <pc:sldMkLst>
          <pc:docMk/>
          <pc:sldMk cId="669975838" sldId="428"/>
        </pc:sldMkLst>
        <pc:spChg chg="mod">
          <ac:chgData name="Iryna Voitsitska" userId="ec563c70-be23-4156-8aea-d202ead26d4f" providerId="ADAL" clId="{DC62DFA8-C053-4828-865A-5E36D4EE4AF7}" dt="2024-09-25T10:25:06.082" v="274" actId="790"/>
          <ac:spMkLst>
            <pc:docMk/>
            <pc:sldMk cId="669975838" sldId="428"/>
            <ac:spMk id="3" creationId="{9A5A43F8-283C-FB99-595D-642E4CBCEC02}"/>
          </ac:spMkLst>
        </pc:spChg>
      </pc:sldChg>
      <pc:sldChg chg="modSp mod">
        <pc:chgData name="Iryna Voitsitska" userId="ec563c70-be23-4156-8aea-d202ead26d4f" providerId="ADAL" clId="{DC62DFA8-C053-4828-865A-5E36D4EE4AF7}" dt="2024-09-25T09:55:47.511" v="272" actId="948"/>
        <pc:sldMkLst>
          <pc:docMk/>
          <pc:sldMk cId="2783730753" sldId="435"/>
        </pc:sldMkLst>
        <pc:spChg chg="mod">
          <ac:chgData name="Iryna Voitsitska" userId="ec563c70-be23-4156-8aea-d202ead26d4f" providerId="ADAL" clId="{DC62DFA8-C053-4828-865A-5E36D4EE4AF7}" dt="2024-09-25T09:55:47.511" v="272" actId="948"/>
          <ac:spMkLst>
            <pc:docMk/>
            <pc:sldMk cId="2783730753" sldId="435"/>
            <ac:spMk id="3" creationId="{A8881CA6-DE05-0247-9C04-7721E3F336B4}"/>
          </ac:spMkLst>
        </pc:spChg>
      </pc:sldChg>
      <pc:sldChg chg="modSp mod">
        <pc:chgData name="Iryna Voitsitska" userId="ec563c70-be23-4156-8aea-d202ead26d4f" providerId="ADAL" clId="{DC62DFA8-C053-4828-865A-5E36D4EE4AF7}" dt="2024-09-26T06:02:55.403" v="275" actId="20577"/>
        <pc:sldMkLst>
          <pc:docMk/>
          <pc:sldMk cId="1365154665" sldId="440"/>
        </pc:sldMkLst>
        <pc:spChg chg="mod">
          <ac:chgData name="Iryna Voitsitska" userId="ec563c70-be23-4156-8aea-d202ead26d4f" providerId="ADAL" clId="{DC62DFA8-C053-4828-865A-5E36D4EE4AF7}" dt="2024-09-26T06:02:55.403" v="275" actId="20577"/>
          <ac:spMkLst>
            <pc:docMk/>
            <pc:sldMk cId="1365154665" sldId="440"/>
            <ac:spMk id="3" creationId="{6ED25DE0-8274-B8E5-685F-AE68E004C89D}"/>
          </ac:spMkLst>
        </pc:spChg>
      </pc:sldChg>
      <pc:sldChg chg="modSp mod">
        <pc:chgData name="Iryna Voitsitska" userId="ec563c70-be23-4156-8aea-d202ead26d4f" providerId="ADAL" clId="{DC62DFA8-C053-4828-865A-5E36D4EE4AF7}" dt="2024-09-25T08:08:22.404" v="47" actId="790"/>
        <pc:sldMkLst>
          <pc:docMk/>
          <pc:sldMk cId="1995300210" sldId="447"/>
        </pc:sldMkLst>
        <pc:spChg chg="mod">
          <ac:chgData name="Iryna Voitsitska" userId="ec563c70-be23-4156-8aea-d202ead26d4f" providerId="ADAL" clId="{DC62DFA8-C053-4828-865A-5E36D4EE4AF7}" dt="2024-09-25T08:08:22.404" v="47" actId="790"/>
          <ac:spMkLst>
            <pc:docMk/>
            <pc:sldMk cId="1995300210" sldId="447"/>
            <ac:spMk id="3" creationId="{8BE1CC84-B15D-60EE-ECA9-4E87A7A49710}"/>
          </ac:spMkLst>
        </pc:spChg>
      </pc:sldChg>
      <pc:sldChg chg="delSp modSp new mod">
        <pc:chgData name="Iryna Voitsitska" userId="ec563c70-be23-4156-8aea-d202ead26d4f" providerId="ADAL" clId="{DC62DFA8-C053-4828-865A-5E36D4EE4AF7}" dt="2024-09-25T08:07:40.020" v="46" actId="20577"/>
        <pc:sldMkLst>
          <pc:docMk/>
          <pc:sldMk cId="2128388877" sldId="449"/>
        </pc:sldMkLst>
        <pc:spChg chg="del">
          <ac:chgData name="Iryna Voitsitska" userId="ec563c70-be23-4156-8aea-d202ead26d4f" providerId="ADAL" clId="{DC62DFA8-C053-4828-865A-5E36D4EE4AF7}" dt="2024-09-25T08:06:03.489" v="35" actId="21"/>
          <ac:spMkLst>
            <pc:docMk/>
            <pc:sldMk cId="2128388877" sldId="449"/>
            <ac:spMk id="2" creationId="{1E3EE1B2-E48D-6510-E362-7BD581237A9D}"/>
          </ac:spMkLst>
        </pc:spChg>
        <pc:spChg chg="mod">
          <ac:chgData name="Iryna Voitsitska" userId="ec563c70-be23-4156-8aea-d202ead26d4f" providerId="ADAL" clId="{DC62DFA8-C053-4828-865A-5E36D4EE4AF7}" dt="2024-09-25T08:07:40.020" v="46" actId="20577"/>
          <ac:spMkLst>
            <pc:docMk/>
            <pc:sldMk cId="2128388877" sldId="449"/>
            <ac:spMk id="3" creationId="{1B847A93-66EA-39B9-04C9-463F4EA9A84E}"/>
          </ac:spMkLst>
        </pc:spChg>
        <pc:spChg chg="del">
          <ac:chgData name="Iryna Voitsitska" userId="ec563c70-be23-4156-8aea-d202ead26d4f" providerId="ADAL" clId="{DC62DFA8-C053-4828-865A-5E36D4EE4AF7}" dt="2024-09-25T08:06:28.798" v="36" actId="21"/>
          <ac:spMkLst>
            <pc:docMk/>
            <pc:sldMk cId="2128388877" sldId="449"/>
            <ac:spMk id="4" creationId="{89ED91B5-85FC-E63C-BF72-BD1A3D4B48FF}"/>
          </ac:spMkLst>
        </pc:spChg>
      </pc:sldChg>
      <pc:sldChg chg="delSp modSp new mod">
        <pc:chgData name="Iryna Voitsitska" userId="ec563c70-be23-4156-8aea-d202ead26d4f" providerId="ADAL" clId="{DC62DFA8-C053-4828-865A-5E36D4EE4AF7}" dt="2024-09-25T09:43:45.725" v="165" actId="20577"/>
        <pc:sldMkLst>
          <pc:docMk/>
          <pc:sldMk cId="2653708369" sldId="450"/>
        </pc:sldMkLst>
        <pc:spChg chg="del">
          <ac:chgData name="Iryna Voitsitska" userId="ec563c70-be23-4156-8aea-d202ead26d4f" providerId="ADAL" clId="{DC62DFA8-C053-4828-865A-5E36D4EE4AF7}" dt="2024-09-25T09:42:37.270" v="151" actId="21"/>
          <ac:spMkLst>
            <pc:docMk/>
            <pc:sldMk cId="2653708369" sldId="450"/>
            <ac:spMk id="2" creationId="{89ECBA29-7874-D6E5-F9CB-82245F932B92}"/>
          </ac:spMkLst>
        </pc:spChg>
        <pc:spChg chg="mod">
          <ac:chgData name="Iryna Voitsitska" userId="ec563c70-be23-4156-8aea-d202ead26d4f" providerId="ADAL" clId="{DC62DFA8-C053-4828-865A-5E36D4EE4AF7}" dt="2024-09-25T09:43:45.725" v="165" actId="20577"/>
          <ac:spMkLst>
            <pc:docMk/>
            <pc:sldMk cId="2653708369" sldId="450"/>
            <ac:spMk id="3" creationId="{3CCE5736-2A3F-FB7F-5C2D-8D0B1E3FF0DB}"/>
          </ac:spMkLst>
        </pc:spChg>
        <pc:spChg chg="del">
          <ac:chgData name="Iryna Voitsitska" userId="ec563c70-be23-4156-8aea-d202ead26d4f" providerId="ADAL" clId="{DC62DFA8-C053-4828-865A-5E36D4EE4AF7}" dt="2024-09-25T09:42:40.945" v="152" actId="21"/>
          <ac:spMkLst>
            <pc:docMk/>
            <pc:sldMk cId="2653708369" sldId="450"/>
            <ac:spMk id="4" creationId="{31CC4F58-A551-9058-346A-00BD641F6DD1}"/>
          </ac:spMkLst>
        </pc:spChg>
      </pc:sldChg>
      <pc:sldChg chg="delSp modSp new mod">
        <pc:chgData name="Iryna Voitsitska" userId="ec563c70-be23-4156-8aea-d202ead26d4f" providerId="ADAL" clId="{DC62DFA8-C053-4828-865A-5E36D4EE4AF7}" dt="2024-09-25T09:47:53.670" v="195" actId="255"/>
        <pc:sldMkLst>
          <pc:docMk/>
          <pc:sldMk cId="2020414009" sldId="451"/>
        </pc:sldMkLst>
        <pc:spChg chg="del">
          <ac:chgData name="Iryna Voitsitska" userId="ec563c70-be23-4156-8aea-d202ead26d4f" providerId="ADAL" clId="{DC62DFA8-C053-4828-865A-5E36D4EE4AF7}" dt="2024-09-25T09:45:37.053" v="174" actId="21"/>
          <ac:spMkLst>
            <pc:docMk/>
            <pc:sldMk cId="2020414009" sldId="451"/>
            <ac:spMk id="2" creationId="{1B6DDBE2-1159-8027-FEFC-F09A517188E4}"/>
          </ac:spMkLst>
        </pc:spChg>
        <pc:spChg chg="mod">
          <ac:chgData name="Iryna Voitsitska" userId="ec563c70-be23-4156-8aea-d202ead26d4f" providerId="ADAL" clId="{DC62DFA8-C053-4828-865A-5E36D4EE4AF7}" dt="2024-09-25T09:47:53.670" v="195" actId="255"/>
          <ac:spMkLst>
            <pc:docMk/>
            <pc:sldMk cId="2020414009" sldId="451"/>
            <ac:spMk id="3" creationId="{B2F06B5B-E43A-C7CF-4FCD-4E380748419E}"/>
          </ac:spMkLst>
        </pc:spChg>
        <pc:spChg chg="del">
          <ac:chgData name="Iryna Voitsitska" userId="ec563c70-be23-4156-8aea-d202ead26d4f" providerId="ADAL" clId="{DC62DFA8-C053-4828-865A-5E36D4EE4AF7}" dt="2024-09-25T09:45:45.683" v="176" actId="21"/>
          <ac:spMkLst>
            <pc:docMk/>
            <pc:sldMk cId="2020414009" sldId="451"/>
            <ac:spMk id="4" creationId="{0673AE27-7895-8156-EB23-458FB6B99438}"/>
          </ac:spMkLst>
        </pc:spChg>
      </pc:sldChg>
      <pc:sldChg chg="delSp modSp new mod">
        <pc:chgData name="Iryna Voitsitska" userId="ec563c70-be23-4156-8aea-d202ead26d4f" providerId="ADAL" clId="{DC62DFA8-C053-4828-865A-5E36D4EE4AF7}" dt="2024-09-25T09:51:50.459" v="238" actId="20577"/>
        <pc:sldMkLst>
          <pc:docMk/>
          <pc:sldMk cId="1196830924" sldId="452"/>
        </pc:sldMkLst>
        <pc:spChg chg="del">
          <ac:chgData name="Iryna Voitsitska" userId="ec563c70-be23-4156-8aea-d202ead26d4f" providerId="ADAL" clId="{DC62DFA8-C053-4828-865A-5E36D4EE4AF7}" dt="2024-09-25T09:48:01.675" v="197" actId="21"/>
          <ac:spMkLst>
            <pc:docMk/>
            <pc:sldMk cId="1196830924" sldId="452"/>
            <ac:spMk id="2" creationId="{A2E2924F-538A-EE1A-54EB-C8BA717AAEA2}"/>
          </ac:spMkLst>
        </pc:spChg>
        <pc:spChg chg="mod">
          <ac:chgData name="Iryna Voitsitska" userId="ec563c70-be23-4156-8aea-d202ead26d4f" providerId="ADAL" clId="{DC62DFA8-C053-4828-865A-5E36D4EE4AF7}" dt="2024-09-25T09:51:50.459" v="238" actId="20577"/>
          <ac:spMkLst>
            <pc:docMk/>
            <pc:sldMk cId="1196830924" sldId="452"/>
            <ac:spMk id="3" creationId="{3396EBA5-67CF-4405-EA20-975625A76CEE}"/>
          </ac:spMkLst>
        </pc:spChg>
        <pc:spChg chg="del">
          <ac:chgData name="Iryna Voitsitska" userId="ec563c70-be23-4156-8aea-d202ead26d4f" providerId="ADAL" clId="{DC62DFA8-C053-4828-865A-5E36D4EE4AF7}" dt="2024-09-25T09:48:05.725" v="198" actId="21"/>
          <ac:spMkLst>
            <pc:docMk/>
            <pc:sldMk cId="1196830924" sldId="452"/>
            <ac:spMk id="4" creationId="{8C0AE36B-58F3-99C0-8108-D5295E3FC195}"/>
          </ac:spMkLst>
        </pc:spChg>
      </pc:sldChg>
    </pc:docChg>
  </pc:docChgLst>
  <pc:docChgLst>
    <pc:chgData name="Yuliia Kryvomaz" userId="b27a86ad-7286-4214-b362-bd3a649a73a4" providerId="ADAL" clId="{C54D6650-BBE8-465E-81E3-E22AB9D599A7}"/>
    <pc:docChg chg="undo redo custSel addSld modSld modSection">
      <pc:chgData name="Yuliia Kryvomaz" userId="b27a86ad-7286-4214-b362-bd3a649a73a4" providerId="ADAL" clId="{C54D6650-BBE8-465E-81E3-E22AB9D599A7}" dt="2024-09-24T19:25:05.856" v="3054" actId="114"/>
      <pc:docMkLst>
        <pc:docMk/>
      </pc:docMkLst>
      <pc:sldChg chg="modSp mod">
        <pc:chgData name="Yuliia Kryvomaz" userId="b27a86ad-7286-4214-b362-bd3a649a73a4" providerId="ADAL" clId="{C54D6650-BBE8-465E-81E3-E22AB9D599A7}" dt="2024-09-24T18:50:43.127" v="564" actId="20577"/>
        <pc:sldMkLst>
          <pc:docMk/>
          <pc:sldMk cId="1713661417" sldId="446"/>
        </pc:sldMkLst>
        <pc:spChg chg="mod">
          <ac:chgData name="Yuliia Kryvomaz" userId="b27a86ad-7286-4214-b362-bd3a649a73a4" providerId="ADAL" clId="{C54D6650-BBE8-465E-81E3-E22AB9D599A7}" dt="2024-09-24T18:50:43.127" v="564" actId="20577"/>
          <ac:spMkLst>
            <pc:docMk/>
            <pc:sldMk cId="1713661417" sldId="446"/>
            <ac:spMk id="3" creationId="{8BE1CC84-B15D-60EE-ECA9-4E87A7A49710}"/>
          </ac:spMkLst>
        </pc:spChg>
      </pc:sldChg>
      <pc:sldChg chg="modSp add mod">
        <pc:chgData name="Yuliia Kryvomaz" userId="b27a86ad-7286-4214-b362-bd3a649a73a4" providerId="ADAL" clId="{C54D6650-BBE8-465E-81E3-E22AB9D599A7}" dt="2024-09-24T19:25:05.856" v="3054" actId="114"/>
        <pc:sldMkLst>
          <pc:docMk/>
          <pc:sldMk cId="1995300210" sldId="447"/>
        </pc:sldMkLst>
        <pc:spChg chg="mod">
          <ac:chgData name="Yuliia Kryvomaz" userId="b27a86ad-7286-4214-b362-bd3a649a73a4" providerId="ADAL" clId="{C54D6650-BBE8-465E-81E3-E22AB9D599A7}" dt="2024-09-24T19:25:05.856" v="3054" actId="114"/>
          <ac:spMkLst>
            <pc:docMk/>
            <pc:sldMk cId="1995300210" sldId="447"/>
            <ac:spMk id="3" creationId="{8BE1CC84-B15D-60EE-ECA9-4E87A7A49710}"/>
          </ac:spMkLst>
        </pc:spChg>
      </pc:sldChg>
      <pc:sldChg chg="modSp add mod">
        <pc:chgData name="Yuliia Kryvomaz" userId="b27a86ad-7286-4214-b362-bd3a649a73a4" providerId="ADAL" clId="{C54D6650-BBE8-465E-81E3-E22AB9D599A7}" dt="2024-09-24T19:05:21.730" v="2491" actId="20577"/>
        <pc:sldMkLst>
          <pc:docMk/>
          <pc:sldMk cId="179569108" sldId="448"/>
        </pc:sldMkLst>
        <pc:spChg chg="mod">
          <ac:chgData name="Yuliia Kryvomaz" userId="b27a86ad-7286-4214-b362-bd3a649a73a4" providerId="ADAL" clId="{C54D6650-BBE8-465E-81E3-E22AB9D599A7}" dt="2024-09-24T19:05:21.730" v="2491" actId="20577"/>
          <ac:spMkLst>
            <pc:docMk/>
            <pc:sldMk cId="179569108" sldId="448"/>
            <ac:spMk id="3" creationId="{8BE1CC84-B15D-60EE-ECA9-4E87A7A497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452FA-58B1-4574-8740-B99F6507667A}" type="datetimeFigureOut">
              <a:rPr lang="de-DE" smtClean="0"/>
              <a:pPr/>
              <a:t>26.09.2024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0C0CE-6668-41A1-93E1-3A7BF1A13B3E}" type="slidenum">
              <a:rPr lang="de-DE" smtClean="0"/>
              <a:pPr/>
              <a:t>‹№›</a:t>
            </a:fld>
            <a:endParaRPr lang="de-DE"/>
          </a:p>
        </p:txBody>
      </p:sp>
    </p:spTree>
    <p:extLst>
      <p:ext uri="{BB962C8B-B14F-4D97-AF65-F5344CB8AC3E}">
        <p14:creationId xmlns:p14="http://schemas.microsoft.com/office/powerpoint/2010/main" val="261722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4" name="Foliennummernplatzhalter 3"/>
          <p:cNvSpPr>
            <a:spLocks noGrp="1"/>
          </p:cNvSpPr>
          <p:nvPr>
            <p:ph type="sldNum" sz="quarter" idx="10"/>
          </p:nvPr>
        </p:nvSpPr>
        <p:spPr/>
        <p:txBody>
          <a:bodyPr/>
          <a:lstStyle/>
          <a:p>
            <a:fld id="{4080C0CE-6668-41A1-93E1-3A7BF1A13B3E}" type="slidenum">
              <a:rPr lang="de-DE" smtClean="0"/>
              <a:pPr/>
              <a:t>1</a:t>
            </a:fld>
            <a:endParaRPr lang="de-DE"/>
          </a:p>
        </p:txBody>
      </p:sp>
      <p:sp>
        <p:nvSpPr>
          <p:cNvPr id="5" name="Notizenplatzhalter 4"/>
          <p:cNvSpPr>
            <a:spLocks noGrp="1"/>
          </p:cNvSpPr>
          <p:nvPr>
            <p:ph type="body" sz="quarter" idx="11"/>
          </p:nvPr>
        </p:nvSpPr>
        <p:spPr/>
        <p:txBody>
          <a:bodyPr>
            <a:normAutofit/>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4" name="Foliennummernplatzhalter 3"/>
          <p:cNvSpPr>
            <a:spLocks noGrp="1"/>
          </p:cNvSpPr>
          <p:nvPr>
            <p:ph type="sldNum" sz="quarter" idx="10"/>
          </p:nvPr>
        </p:nvSpPr>
        <p:spPr/>
        <p:txBody>
          <a:bodyPr/>
          <a:lstStyle/>
          <a:p>
            <a:fld id="{4080C0CE-6668-41A1-93E1-3A7BF1A13B3E}" type="slidenum">
              <a:rPr lang="de-DE" smtClean="0"/>
              <a:pPr/>
              <a:t>47</a:t>
            </a:fld>
            <a:endParaRPr lang="de-DE"/>
          </a:p>
        </p:txBody>
      </p:sp>
      <p:sp>
        <p:nvSpPr>
          <p:cNvPr id="5" name="Notizenplatzhalter 4"/>
          <p:cNvSpPr>
            <a:spLocks noGrp="1"/>
          </p:cNvSpPr>
          <p:nvPr>
            <p:ph type="body" sz="quarter" idx="11"/>
          </p:nvPr>
        </p:nvSpPr>
        <p:spPr/>
        <p:txBody>
          <a:bodyPr>
            <a:normAutofit/>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rot">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2184000" y="1836001"/>
            <a:ext cx="9288000" cy="1470025"/>
          </a:xfrm>
        </p:spPr>
        <p:txBody>
          <a:bodyPr vert="horz" wrap="square" lIns="0" tIns="0" rIns="0" bIns="0" rtlCol="0" anchor="b">
            <a:noAutofit/>
          </a:bodyPr>
          <a:lstStyle>
            <a:lvl1pPr algn="l" defTabSz="914400" rtl="0" eaLnBrk="1" latinLnBrk="0" hangingPunct="1">
              <a:spcBef>
                <a:spcPct val="0"/>
              </a:spcBef>
              <a:buNone/>
              <a:defRPr lang="de-DE" sz="4000" kern="1200" baseline="0">
                <a:solidFill>
                  <a:schemeClr val="bg1"/>
                </a:solidFill>
                <a:latin typeface="Arial" pitchFamily="34" charset="0"/>
                <a:ea typeface="+mj-ea"/>
                <a:cs typeface="Arial" pitchFamily="34" charset="0"/>
              </a:defRPr>
            </a:lvl1pPr>
          </a:lstStyle>
          <a:p>
            <a:r>
              <a:rPr lang="de-DE" dirty="0"/>
              <a:t>Titelmasterformat durch Klicken bearbeiten</a:t>
            </a:r>
          </a:p>
        </p:txBody>
      </p:sp>
      <p:sp>
        <p:nvSpPr>
          <p:cNvPr id="3" name="Untertitel 2"/>
          <p:cNvSpPr>
            <a:spLocks noGrp="1"/>
          </p:cNvSpPr>
          <p:nvPr>
            <p:ph type="subTitle" idx="1"/>
          </p:nvPr>
        </p:nvSpPr>
        <p:spPr bwMode="gray">
          <a:xfrm>
            <a:off x="2184000" y="3535200"/>
            <a:ext cx="9288000" cy="861774"/>
          </a:xfrm>
        </p:spPr>
        <p:txBody>
          <a:bodyPr vert="horz" wrap="square" lIns="0" tIns="0" rIns="0" bIns="0" rtlCol="0">
            <a:spAutoFit/>
          </a:bodyPr>
          <a:lstStyle>
            <a:lvl1pPr marL="0" indent="0" algn="l" defTabSz="914400" rtl="0" eaLnBrk="1" latinLnBrk="0" hangingPunct="1">
              <a:spcBef>
                <a:spcPct val="20000"/>
              </a:spcBef>
              <a:buClr>
                <a:schemeClr val="accent1"/>
              </a:buClr>
              <a:buFont typeface="Arial" pitchFamily="34" charset="0"/>
              <a:buNone/>
              <a:defRPr lang="de-DE" sz="2800" kern="1200" dirty="0">
                <a:solidFill>
                  <a:schemeClr val="bg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5" name="Рисунок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6"/>
            <a:ext cx="12192000" cy="685662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weiß">
    <p:spTree>
      <p:nvGrpSpPr>
        <p:cNvPr id="1" name=""/>
        <p:cNvGrpSpPr/>
        <p:nvPr/>
      </p:nvGrpSpPr>
      <p:grpSpPr>
        <a:xfrm>
          <a:off x="0" y="0"/>
          <a:ext cx="0" cy="0"/>
          <a:chOff x="0" y="0"/>
          <a:chExt cx="0" cy="0"/>
        </a:xfrm>
      </p:grpSpPr>
      <p:sp>
        <p:nvSpPr>
          <p:cNvPr id="7" name="Rechteck 6"/>
          <p:cNvSpPr/>
          <p:nvPr userDrawn="1"/>
        </p:nvSpPr>
        <p:spPr bwMode="gray">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2" name="Titel 1"/>
          <p:cNvSpPr>
            <a:spLocks noGrp="1"/>
          </p:cNvSpPr>
          <p:nvPr userDrawn="1">
            <p:ph type="ctrTitle"/>
          </p:nvPr>
        </p:nvSpPr>
        <p:spPr bwMode="gray">
          <a:xfrm>
            <a:off x="2184000" y="1836001"/>
            <a:ext cx="9288000" cy="1470025"/>
          </a:xfrm>
        </p:spPr>
        <p:txBody>
          <a:bodyPr vert="horz" wrap="square" lIns="0" tIns="0" rIns="0" bIns="0" rtlCol="0" anchor="b">
            <a:noAutofit/>
          </a:bodyPr>
          <a:lstStyle>
            <a:lvl1pPr algn="l" defTabSz="914400" rtl="0" eaLnBrk="1" latinLnBrk="0" hangingPunct="1">
              <a:spcBef>
                <a:spcPct val="0"/>
              </a:spcBef>
              <a:buNone/>
              <a:defRPr lang="de-DE" sz="4000" kern="1200" baseline="0">
                <a:solidFill>
                  <a:schemeClr val="tx1"/>
                </a:solidFill>
                <a:latin typeface="Arial" pitchFamily="34" charset="0"/>
                <a:ea typeface="+mj-ea"/>
                <a:cs typeface="Arial" pitchFamily="34" charset="0"/>
              </a:defRPr>
            </a:lvl1pPr>
          </a:lstStyle>
          <a:p>
            <a:r>
              <a:rPr lang="de-DE" dirty="0"/>
              <a:t>Titelmasterformat durch Klicken bearbeiten</a:t>
            </a:r>
          </a:p>
        </p:txBody>
      </p:sp>
      <p:sp>
        <p:nvSpPr>
          <p:cNvPr id="3" name="Untertitel 2"/>
          <p:cNvSpPr>
            <a:spLocks noGrp="1"/>
          </p:cNvSpPr>
          <p:nvPr userDrawn="1">
            <p:ph type="subTitle" idx="1"/>
          </p:nvPr>
        </p:nvSpPr>
        <p:spPr bwMode="gray">
          <a:xfrm>
            <a:off x="2184000" y="3535200"/>
            <a:ext cx="9288000" cy="861774"/>
          </a:xfrm>
        </p:spPr>
        <p:txBody>
          <a:bodyPr vert="horz" wrap="square" lIns="0" tIns="0" rIns="0" bIns="0" rtlCol="0">
            <a:spAutoFit/>
          </a:bodyPr>
          <a:lstStyle>
            <a:lvl1pPr marL="0" indent="0" algn="l" defTabSz="914400" rtl="0" eaLnBrk="1" latinLnBrk="0" hangingPunct="1">
              <a:spcBef>
                <a:spcPct val="20000"/>
              </a:spcBef>
              <a:buClr>
                <a:schemeClr val="accent1"/>
              </a:buClr>
              <a:buFont typeface="Arial" pitchFamily="34" charset="0"/>
              <a:buNone/>
              <a:defRPr lang="de-DE" sz="2800" kern="1200" dirty="0">
                <a:solidFill>
                  <a:schemeClr val="tx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bwMode="gray">
          <a:xfrm>
            <a:off x="624417" y="1520825"/>
            <a:ext cx="10972800" cy="991041"/>
          </a:xfrm>
        </p:spPr>
        <p:txBody>
          <a:bodyPr/>
          <a:lstStyle>
            <a:lvl5pPr marL="906463" indent="-193675">
              <a:defRPr sz="14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5" name="Fußzeilenplatzhalter 4"/>
          <p:cNvSpPr>
            <a:spLocks noGrp="1"/>
          </p:cNvSpPr>
          <p:nvPr>
            <p:ph type="ftr" sz="quarter" idx="11"/>
          </p:nvPr>
        </p:nvSpPr>
        <p:spPr bwMode="gray">
          <a:xfrm>
            <a:off x="9978101" y="6620476"/>
            <a:ext cx="1409040" cy="123111"/>
          </a:xfrm>
        </p:spPr>
        <p:txBody>
          <a:bodyPr wrap="none"/>
          <a:lstStyle/>
          <a:p>
            <a:r>
              <a:rPr lang="uk-UA" dirty="0"/>
              <a:t>Назва</a:t>
            </a:r>
            <a:r>
              <a:rPr lang="de-DE" dirty="0"/>
              <a:t> · </a:t>
            </a:r>
            <a:r>
              <a:rPr lang="uk-UA" dirty="0"/>
              <a:t>Автор</a:t>
            </a:r>
            <a:r>
              <a:rPr lang="de-DE" dirty="0"/>
              <a:t>· DD.MM.YYYY </a:t>
            </a:r>
          </a:p>
        </p:txBody>
      </p:sp>
      <p:sp>
        <p:nvSpPr>
          <p:cNvPr id="6" name="Foliennummernplatzhalter 5"/>
          <p:cNvSpPr>
            <a:spLocks noGrp="1"/>
          </p:cNvSpPr>
          <p:nvPr>
            <p:ph type="sldNum" sz="quarter" idx="12"/>
          </p:nvPr>
        </p:nvSpPr>
        <p:spPr bwMode="gray">
          <a:xfrm>
            <a:off x="11442551" y="6620476"/>
            <a:ext cx="125034" cy="123111"/>
          </a:xfrm>
        </p:spPr>
        <p:txBody>
          <a:bodyPr/>
          <a:lstStyle/>
          <a:p>
            <a:fld id="{05B86B18-2475-4CE0-AB5D-557E749F8469}" type="slidenum">
              <a:rPr lang="de-DE" smtClean="0"/>
              <a:pPr/>
              <a:t>‹№›</a:t>
            </a:fld>
            <a:endParaRPr lang="de-DE"/>
          </a:p>
        </p:txBody>
      </p:sp>
      <p:sp>
        <p:nvSpPr>
          <p:cNvPr id="7" name="Rechteck 6"/>
          <p:cNvSpPr/>
          <p:nvPr userDrawn="1"/>
        </p:nvSpPr>
        <p:spPr bwMode="gray">
          <a:xfrm>
            <a:off x="609600" y="1510019"/>
            <a:ext cx="10957984" cy="458280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Titel 1"/>
          <p:cNvSpPr>
            <a:spLocks noGrp="1"/>
          </p:cNvSpPr>
          <p:nvPr>
            <p:ph type="title"/>
          </p:nvPr>
        </p:nvSpPr>
        <p:spPr bwMode="gray">
          <a:xfrm>
            <a:off x="624418" y="658362"/>
            <a:ext cx="10943167" cy="615553"/>
          </a:xfrm>
        </p:spPr>
        <p:txBody>
          <a:bodyPr/>
          <a:lstStyle/>
          <a:p>
            <a:r>
              <a:rPr lang="de-DE"/>
              <a:t>Titelmasterformat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a:xfrm>
            <a:off x="624417" y="1520825"/>
            <a:ext cx="10972800" cy="991041"/>
          </a:xfrm>
        </p:spPr>
        <p:txBody>
          <a:bodyPr/>
          <a:lstStyle>
            <a:lvl5pPr marL="906463" indent="-193675">
              <a:defRPr sz="14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5" name="Fußzeilenplatzhalter 4"/>
          <p:cNvSpPr>
            <a:spLocks noGrp="1"/>
          </p:cNvSpPr>
          <p:nvPr>
            <p:ph type="ftr" sz="quarter" idx="11"/>
          </p:nvPr>
        </p:nvSpPr>
        <p:spPr bwMode="gray">
          <a:xfrm>
            <a:off x="9915585" y="6620476"/>
            <a:ext cx="1471557" cy="123111"/>
          </a:xfrm>
        </p:spPr>
        <p:txBody>
          <a:bodyPr wrap="none"/>
          <a:lstStyle/>
          <a:p>
            <a:r>
              <a:rPr lang="uk-UA" dirty="0"/>
              <a:t>Назва</a:t>
            </a:r>
            <a:r>
              <a:rPr lang="de-DE" dirty="0"/>
              <a:t> · </a:t>
            </a:r>
            <a:r>
              <a:rPr lang="uk-UA" dirty="0"/>
              <a:t>Автор</a:t>
            </a:r>
            <a:r>
              <a:rPr lang="de-DE" dirty="0"/>
              <a:t>· · DD.MM.YYYY </a:t>
            </a:r>
          </a:p>
        </p:txBody>
      </p:sp>
      <p:sp>
        <p:nvSpPr>
          <p:cNvPr id="6" name="Foliennummernplatzhalter 5"/>
          <p:cNvSpPr>
            <a:spLocks noGrp="1"/>
          </p:cNvSpPr>
          <p:nvPr>
            <p:ph type="sldNum" sz="quarter" idx="12"/>
          </p:nvPr>
        </p:nvSpPr>
        <p:spPr bwMode="gray">
          <a:xfrm>
            <a:off x="11442551" y="6620476"/>
            <a:ext cx="125034" cy="123111"/>
          </a:xfrm>
        </p:spPr>
        <p:txBody>
          <a:bodyPr/>
          <a:lstStyle/>
          <a:p>
            <a:fld id="{05B86B18-2475-4CE0-AB5D-557E749F8469}" type="slidenum">
              <a:rPr lang="de-DE" smtClean="0"/>
              <a:pPr/>
              <a:t>‹№›</a:t>
            </a:fld>
            <a:endParaRPr lang="de-DE"/>
          </a:p>
        </p:txBody>
      </p:sp>
      <p:sp>
        <p:nvSpPr>
          <p:cNvPr id="7" name="Rechteck 6"/>
          <p:cNvSpPr/>
          <p:nvPr userDrawn="1"/>
        </p:nvSpPr>
        <p:spPr bwMode="gray">
          <a:xfrm>
            <a:off x="609600" y="1510019"/>
            <a:ext cx="10957984" cy="458280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197348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grau">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2185144" y="1837190"/>
            <a:ext cx="9286856" cy="1470025"/>
          </a:xfrm>
        </p:spPr>
        <p:txBody>
          <a:bodyPr/>
          <a:lstStyle>
            <a:lvl1pPr>
              <a:defRPr sz="4000">
                <a:solidFill>
                  <a:schemeClr val="bg1"/>
                </a:solidFill>
              </a:defRPr>
            </a:lvl1pPr>
          </a:lstStyle>
          <a:p>
            <a:r>
              <a:rPr lang="de-DE" dirty="0"/>
              <a:t>Titelmasterformat durch Klicken bearbeiten</a:t>
            </a:r>
          </a:p>
        </p:txBody>
      </p:sp>
      <p:sp>
        <p:nvSpPr>
          <p:cNvPr id="3" name="Untertitel 2"/>
          <p:cNvSpPr>
            <a:spLocks noGrp="1"/>
          </p:cNvSpPr>
          <p:nvPr>
            <p:ph type="subTitle" idx="1"/>
          </p:nvPr>
        </p:nvSpPr>
        <p:spPr bwMode="gray">
          <a:xfrm>
            <a:off x="2185144" y="3534370"/>
            <a:ext cx="9286856" cy="861774"/>
          </a:xfrm>
        </p:spPr>
        <p:txBody>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4" name="Рисунок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6"/>
            <a:ext cx="12192000" cy="6856629"/>
          </a:xfrm>
          <a:prstGeom prst="rect">
            <a:avLst/>
          </a:prstGeom>
        </p:spPr>
      </p:pic>
      <p:pic>
        <p:nvPicPr>
          <p:cNvPr id="5" name="Shape 130" descr="KM_Partners_logo_White.png"/>
          <p:cNvPicPr preferRelativeResize="0"/>
          <p:nvPr userDrawn="1"/>
        </p:nvPicPr>
        <p:blipFill>
          <a:blip r:embed="rId3">
            <a:alphaModFix/>
          </a:blip>
          <a:stretch>
            <a:fillRect/>
          </a:stretch>
        </p:blipFill>
        <p:spPr>
          <a:xfrm>
            <a:off x="1144367" y="5828801"/>
            <a:ext cx="3659235" cy="351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624418" y="658362"/>
            <a:ext cx="10943167" cy="615553"/>
          </a:xfrm>
          <a:prstGeom prst="rect">
            <a:avLst/>
          </a:prstGeom>
        </p:spPr>
        <p:txBody>
          <a:bodyPr vert="horz" wrap="square" lIns="0" tIns="0" rIns="0" bIns="0" rtlCol="0" anchor="b">
            <a:noAutofit/>
          </a:bodyPr>
          <a:lstStyle/>
          <a:p>
            <a:r>
              <a:rPr lang="de-DE" dirty="0"/>
              <a:t>Titelmasterformat durch Klicken bearbeiten</a:t>
            </a:r>
          </a:p>
        </p:txBody>
      </p:sp>
      <p:sp>
        <p:nvSpPr>
          <p:cNvPr id="3" name="Textplatzhalter 2"/>
          <p:cNvSpPr>
            <a:spLocks noGrp="1"/>
          </p:cNvSpPr>
          <p:nvPr>
            <p:ph type="body" idx="1"/>
          </p:nvPr>
        </p:nvSpPr>
        <p:spPr bwMode="gray">
          <a:xfrm>
            <a:off x="624417" y="1520826"/>
            <a:ext cx="10972800" cy="830997"/>
          </a:xfrm>
          <a:prstGeom prst="rect">
            <a:avLst/>
          </a:prstGeom>
        </p:spPr>
        <p:txBody>
          <a:bodyPr vert="horz" wrap="square" lIns="0" tIns="0" rIns="0" bIns="0" rtlCol="0">
            <a:spAutoFit/>
          </a:bodyPr>
          <a:lstStyle/>
          <a:p>
            <a:pPr marL="134938" indent="-134938">
              <a:spcBef>
                <a:spcPts val="600"/>
              </a:spcBef>
              <a:buClr>
                <a:srgbClr val="7A232E"/>
              </a:buClr>
              <a:buFont typeface="Arial" pitchFamily="34" charset="0"/>
              <a:buChar char="»"/>
            </a:pPr>
            <a:r>
              <a:rPr lang="uk-UA" sz="1100" dirty="0">
                <a:solidFill>
                  <a:schemeClr val="tx1"/>
                </a:solidFill>
                <a:latin typeface="Arial" pitchFamily="34" charset="0"/>
                <a:cs typeface="Arial" pitchFamily="34" charset="0"/>
              </a:rPr>
              <a:t>Рівень1</a:t>
            </a:r>
            <a:endParaRPr lang="en-GB" sz="1100" dirty="0">
              <a:solidFill>
                <a:schemeClr val="tx1"/>
              </a:solidFill>
              <a:latin typeface="Arial" pitchFamily="34" charset="0"/>
              <a:cs typeface="Arial" pitchFamily="34" charset="0"/>
            </a:endParaRPr>
          </a:p>
          <a:p>
            <a:pPr marL="288000" indent="-109538">
              <a:spcBef>
                <a:spcPts val="300"/>
              </a:spcBef>
              <a:buClr>
                <a:srgbClr val="7A232E"/>
              </a:buClr>
              <a:buFont typeface="Arial" pitchFamily="34" charset="0"/>
              <a:buChar char="›"/>
            </a:pPr>
            <a:r>
              <a:rPr lang="uk-UA" sz="1100" dirty="0">
                <a:solidFill>
                  <a:schemeClr val="tx1"/>
                </a:solidFill>
                <a:latin typeface="Arial" pitchFamily="34" charset="0"/>
                <a:cs typeface="Arial" pitchFamily="34" charset="0"/>
              </a:rPr>
              <a:t>Рівень 2</a:t>
            </a:r>
            <a:endParaRPr lang="en-GB" sz="1100" dirty="0">
              <a:solidFill>
                <a:schemeClr val="tx1"/>
              </a:solidFill>
              <a:latin typeface="Arial" pitchFamily="34" charset="0"/>
              <a:cs typeface="Arial" pitchFamily="34" charset="0"/>
            </a:endParaRPr>
          </a:p>
          <a:p>
            <a:pPr marL="396875" indent="-109538">
              <a:spcBef>
                <a:spcPts val="300"/>
              </a:spcBef>
              <a:buClr>
                <a:srgbClr val="7A232E"/>
              </a:buClr>
              <a:buFont typeface="Arial" pitchFamily="34" charset="0"/>
              <a:buChar char="•"/>
            </a:pPr>
            <a:r>
              <a:rPr lang="uk-UA" sz="1100" dirty="0">
                <a:solidFill>
                  <a:schemeClr val="tx1"/>
                </a:solidFill>
                <a:latin typeface="Arial" pitchFamily="34" charset="0"/>
                <a:cs typeface="Arial" pitchFamily="34" charset="0"/>
              </a:rPr>
              <a:t>Рівень 3</a:t>
            </a:r>
            <a:endParaRPr lang="en-GB" sz="1100" dirty="0">
              <a:solidFill>
                <a:schemeClr val="tx1"/>
              </a:solidFill>
              <a:latin typeface="Arial" pitchFamily="34" charset="0"/>
              <a:cs typeface="Arial" pitchFamily="34" charset="0"/>
            </a:endParaRPr>
          </a:p>
          <a:p>
            <a:pPr marL="134938" indent="-134938">
              <a:spcBef>
                <a:spcPts val="600"/>
              </a:spcBef>
              <a:buClr>
                <a:srgbClr val="7A232E"/>
              </a:buClr>
              <a:buFont typeface="Arial" pitchFamily="34" charset="0"/>
              <a:buChar char="»"/>
            </a:pPr>
            <a:r>
              <a:rPr lang="uk-UA" sz="1100" dirty="0">
                <a:solidFill>
                  <a:schemeClr val="tx1"/>
                </a:solidFill>
                <a:latin typeface="Arial" pitchFamily="34" charset="0"/>
                <a:cs typeface="Arial" pitchFamily="34" charset="0"/>
              </a:rPr>
              <a:t>Рівень 1</a:t>
            </a:r>
            <a:endParaRPr lang="en-GB" sz="1100" dirty="0">
              <a:solidFill>
                <a:schemeClr val="tx1"/>
              </a:solidFill>
              <a:latin typeface="Arial" pitchFamily="34" charset="0"/>
              <a:cs typeface="Arial" pitchFamily="34" charset="0"/>
            </a:endParaRPr>
          </a:p>
        </p:txBody>
      </p:sp>
      <p:sp>
        <p:nvSpPr>
          <p:cNvPr id="5" name="Fußzeilenplatzhalter 4"/>
          <p:cNvSpPr>
            <a:spLocks noGrp="1"/>
          </p:cNvSpPr>
          <p:nvPr>
            <p:ph type="ftr" sz="quarter" idx="3"/>
          </p:nvPr>
        </p:nvSpPr>
        <p:spPr bwMode="gray">
          <a:xfrm>
            <a:off x="7324916" y="6620476"/>
            <a:ext cx="3860800" cy="123111"/>
          </a:xfrm>
          <a:prstGeom prst="rect">
            <a:avLst/>
          </a:prstGeom>
        </p:spPr>
        <p:txBody>
          <a:bodyPr vert="horz" lIns="0" tIns="0" rIns="0" bIns="0" rtlCol="0" anchor="ctr">
            <a:spAutoFit/>
          </a:bodyPr>
          <a:lstStyle>
            <a:lvl1pPr algn="r">
              <a:defRPr sz="800">
                <a:solidFill>
                  <a:schemeClr val="tx1"/>
                </a:solidFill>
              </a:defRPr>
            </a:lvl1pPr>
          </a:lstStyle>
          <a:p>
            <a:r>
              <a:rPr lang="uk-UA" dirty="0"/>
              <a:t>Назва</a:t>
            </a:r>
            <a:r>
              <a:rPr lang="de-DE" dirty="0"/>
              <a:t> ·</a:t>
            </a:r>
            <a:r>
              <a:rPr lang="uk-UA" dirty="0"/>
              <a:t> Автор</a:t>
            </a:r>
            <a:r>
              <a:rPr lang="de-DE" dirty="0"/>
              <a:t> · DD.MM.YYYY </a:t>
            </a:r>
          </a:p>
        </p:txBody>
      </p:sp>
      <p:sp>
        <p:nvSpPr>
          <p:cNvPr id="6" name="Foliennummernplatzhalter 5"/>
          <p:cNvSpPr>
            <a:spLocks noGrp="1"/>
          </p:cNvSpPr>
          <p:nvPr>
            <p:ph type="sldNum" sz="quarter" idx="4"/>
          </p:nvPr>
        </p:nvSpPr>
        <p:spPr bwMode="gray">
          <a:xfrm>
            <a:off x="11442551" y="6620476"/>
            <a:ext cx="125034" cy="123111"/>
          </a:xfrm>
          <a:prstGeom prst="rect">
            <a:avLst/>
          </a:prstGeom>
        </p:spPr>
        <p:txBody>
          <a:bodyPr vert="horz" wrap="none" lIns="0" tIns="0" rIns="0" bIns="0" rtlCol="0" anchor="ctr">
            <a:spAutoFit/>
          </a:bodyPr>
          <a:lstStyle>
            <a:lvl1pPr algn="r">
              <a:defRPr sz="800">
                <a:solidFill>
                  <a:schemeClr val="tx1"/>
                </a:solidFill>
              </a:defRPr>
            </a:lvl1pPr>
          </a:lstStyle>
          <a:p>
            <a:fld id="{05B86B18-2475-4CE0-AB5D-557E749F8469}" type="slidenum">
              <a:rPr lang="de-DE" smtClean="0"/>
              <a:pPr/>
              <a:t>‹№›</a:t>
            </a:fld>
            <a:endParaRPr lang="de-DE"/>
          </a:p>
        </p:txBody>
      </p:sp>
      <p:pic>
        <p:nvPicPr>
          <p:cNvPr id="4" name="Рисунок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42809" y="269570"/>
            <a:ext cx="1792835" cy="172060"/>
          </a:xfrm>
          <a:prstGeom prst="rect">
            <a:avLst/>
          </a:prstGeom>
        </p:spPr>
      </p:pic>
      <p:cxnSp>
        <p:nvCxnSpPr>
          <p:cNvPr id="7" name="Gerade Verbindung 11"/>
          <p:cNvCxnSpPr/>
          <p:nvPr userDrawn="1"/>
        </p:nvCxnSpPr>
        <p:spPr bwMode="gray">
          <a:xfrm>
            <a:off x="624418" y="525907"/>
            <a:ext cx="1094316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1857" y="296434"/>
            <a:ext cx="1377336" cy="145196"/>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49" r:id="rId2"/>
    <p:sldLayoutId id="2147483650" r:id="rId3"/>
    <p:sldLayoutId id="2147483653" r:id="rId4"/>
    <p:sldLayoutId id="2147483651" r:id="rId5"/>
  </p:sldLayoutIdLst>
  <p:hf hdr="0" dt="0"/>
  <p:txStyles>
    <p:titleStyle>
      <a:lvl1pPr algn="l" defTabSz="914400" rtl="0" eaLnBrk="1" latinLnBrk="0" hangingPunct="1">
        <a:spcBef>
          <a:spcPct val="0"/>
        </a:spcBef>
        <a:buNone/>
        <a:defRPr lang="de-DE" sz="2000" kern="1200" baseline="0" smtClean="0">
          <a:solidFill>
            <a:schemeClr val="tx1"/>
          </a:solidFill>
          <a:latin typeface="Arial" pitchFamily="34" charset="0"/>
          <a:ea typeface="+mj-ea"/>
          <a:cs typeface="Arial" pitchFamily="34" charset="0"/>
        </a:defRPr>
      </a:lvl1pPr>
    </p:titleStyle>
    <p:bodyStyle>
      <a:lvl1pPr marL="134938" indent="-134938" algn="l" defTabSz="914400" rtl="0" eaLnBrk="1" latinLnBrk="0" hangingPunct="1">
        <a:spcBef>
          <a:spcPts val="600"/>
        </a:spcBef>
        <a:buClr>
          <a:srgbClr val="7A232E"/>
        </a:buClr>
        <a:buFont typeface="Arial" pitchFamily="34" charset="0"/>
        <a:buChar char="»"/>
        <a:defRPr sz="1400" kern="1200">
          <a:solidFill>
            <a:schemeClr val="tx1"/>
          </a:solidFill>
          <a:latin typeface="Arial" pitchFamily="34" charset="0"/>
          <a:ea typeface="+mn-ea"/>
          <a:cs typeface="Arial" pitchFamily="34" charset="0"/>
        </a:defRPr>
      </a:lvl1pPr>
      <a:lvl2pPr marL="355600" indent="-173038"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2pPr>
      <a:lvl3pPr marL="538163" indent="-192088"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720725" indent="-182563" algn="l" defTabSz="914400" rtl="0" eaLnBrk="1" latinLnBrk="0" hangingPunct="1">
        <a:spcBef>
          <a:spcPct val="20000"/>
        </a:spcBef>
        <a:buClr>
          <a:schemeClr val="accent1"/>
        </a:buClr>
        <a:buFont typeface="Symbol" pitchFamily="18" charset="2"/>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zakon.rada.gov.ua/laws/show/2473-19#n179"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reyestr.court.gov.ua/Review/100022843"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zakon.rada.gov.ua/laws/show/2755-17#n16559" TargetMode="External"/><Relationship Id="rId3" Type="http://schemas.openxmlformats.org/officeDocument/2006/relationships/hyperlink" Target="https://zakon.rada.gov.ua/laws/show/2755-17#n1865" TargetMode="External"/><Relationship Id="rId7" Type="http://schemas.openxmlformats.org/officeDocument/2006/relationships/hyperlink" Target="https://zakon.rada.gov.ua/laws/show/2755-17#n1847" TargetMode="External"/><Relationship Id="rId2" Type="http://schemas.openxmlformats.org/officeDocument/2006/relationships/hyperlink" Target="https://zakon.rada.gov.ua/laws/show/2755-17#n1110" TargetMode="External"/><Relationship Id="rId1" Type="http://schemas.openxmlformats.org/officeDocument/2006/relationships/slideLayout" Target="../slideLayouts/slideLayout4.xml"/><Relationship Id="rId6" Type="http://schemas.openxmlformats.org/officeDocument/2006/relationships/hyperlink" Target="https://zakon.rada.gov.ua/laws/show/2755-17#n16558" TargetMode="External"/><Relationship Id="rId5" Type="http://schemas.openxmlformats.org/officeDocument/2006/relationships/hyperlink" Target="https://zakon.rada.gov.ua/laws/show/4495-17" TargetMode="External"/><Relationship Id="rId4" Type="http://schemas.openxmlformats.org/officeDocument/2006/relationships/hyperlink" Target="https://zakon.rada.gov.ua/laws/show/2755-17#n1913" TargetMode="External"/><Relationship Id="rId9" Type="http://schemas.openxmlformats.org/officeDocument/2006/relationships/hyperlink" Target="https://zakon.rada.gov.ua/laws/show/4495-17#n2966"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zakon.rada.gov.ua/laws/show/2755-17#n1031" TargetMode="External"/><Relationship Id="rId2" Type="http://schemas.openxmlformats.org/officeDocument/2006/relationships/hyperlink" Target="https://zakon.rada.gov.ua/laws/show/2755-17#n2290" TargetMode="External"/><Relationship Id="rId1" Type="http://schemas.openxmlformats.org/officeDocument/2006/relationships/slideLayout" Target="../slideLayouts/slideLayout4.xml"/><Relationship Id="rId6" Type="http://schemas.openxmlformats.org/officeDocument/2006/relationships/hyperlink" Target="https://zakon.rada.gov.ua/laws/show/z0159-16#n21" TargetMode="External"/><Relationship Id="rId5" Type="http://schemas.openxmlformats.org/officeDocument/2006/relationships/hyperlink" Target="https://zakon.rada.gov.ua/laws/show/2755-17#n10778" TargetMode="External"/><Relationship Id="rId4" Type="http://schemas.openxmlformats.org/officeDocument/2006/relationships/hyperlink" Target="https://zakon.rada.gov.ua/laws/show/2755-17#n1846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s://zakon.rada.gov.ua/laws/show/2755-17#n16559" TargetMode="External"/><Relationship Id="rId3" Type="http://schemas.openxmlformats.org/officeDocument/2006/relationships/hyperlink" Target="https://zakon.rada.gov.ua/laws/show/2755-17#n1865" TargetMode="External"/><Relationship Id="rId7" Type="http://schemas.openxmlformats.org/officeDocument/2006/relationships/hyperlink" Target="https://zakon.rada.gov.ua/laws/show/2755-17#n1847" TargetMode="External"/><Relationship Id="rId2" Type="http://schemas.openxmlformats.org/officeDocument/2006/relationships/hyperlink" Target="https://zakon.rada.gov.ua/laws/show/2755-17#n1110" TargetMode="External"/><Relationship Id="rId1" Type="http://schemas.openxmlformats.org/officeDocument/2006/relationships/slideLayout" Target="../slideLayouts/slideLayout4.xml"/><Relationship Id="rId6" Type="http://schemas.openxmlformats.org/officeDocument/2006/relationships/hyperlink" Target="https://zakon.rada.gov.ua/laws/show/2755-17#n16558" TargetMode="External"/><Relationship Id="rId5" Type="http://schemas.openxmlformats.org/officeDocument/2006/relationships/hyperlink" Target="https://zakon.rada.gov.ua/laws/show/4495-17" TargetMode="External"/><Relationship Id="rId4" Type="http://schemas.openxmlformats.org/officeDocument/2006/relationships/hyperlink" Target="https://zakon.rada.gov.ua/laws/show/2755-17#n1913" TargetMode="External"/><Relationship Id="rId9" Type="http://schemas.openxmlformats.org/officeDocument/2006/relationships/hyperlink" Target="https://zakon.rada.gov.ua/laws/show/4495-17#n2966"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zakon.rada.gov.ua/laws/show/3453-20" TargetMode="External"/><Relationship Id="rId2" Type="http://schemas.openxmlformats.org/officeDocument/2006/relationships/hyperlink" Target="https://zakon.rada.gov.ua/laws/show/2755-17" TargetMode="External"/><Relationship Id="rId1" Type="http://schemas.openxmlformats.org/officeDocument/2006/relationships/slideLayout" Target="../slideLayouts/slideLayout4.xml"/><Relationship Id="rId5" Type="http://schemas.openxmlformats.org/officeDocument/2006/relationships/hyperlink" Target="https://zakon.rada.gov.ua/laws/show/3219-20/ed20230903" TargetMode="External"/><Relationship Id="rId4" Type="http://schemas.openxmlformats.org/officeDocument/2006/relationships/hyperlink" Target="https://zakon.rada.gov.ua/laws/show/2755-17/ed2023090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zakon.rada.gov.ua/laws/show/2755-17#n2287" TargetMode="External"/><Relationship Id="rId2" Type="http://schemas.openxmlformats.org/officeDocument/2006/relationships/hyperlink" Target="https://zakon.rada.gov.ua/laws/show/2755-17#n2290" TargetMode="External"/><Relationship Id="rId1" Type="http://schemas.openxmlformats.org/officeDocument/2006/relationships/slideLayout" Target="../slideLayouts/slideLayout4.xml"/><Relationship Id="rId4" Type="http://schemas.openxmlformats.org/officeDocument/2006/relationships/hyperlink" Target="https://zakon.rada.gov.ua/laws/show/2755-17#n2295"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zakon.rada.gov.ua/laws/show/2260-20/ed20220903" TargetMode="External"/><Relationship Id="rId3" Type="http://schemas.openxmlformats.org/officeDocument/2006/relationships/hyperlink" Target="https://zakon.rada.gov.ua/laws/show/591-20" TargetMode="External"/><Relationship Id="rId7" Type="http://schemas.openxmlformats.org/officeDocument/2006/relationships/hyperlink" Target="https://zakon.rada.gov.ua/laws/show/3219-20" TargetMode="External"/><Relationship Id="rId2" Type="http://schemas.openxmlformats.org/officeDocument/2006/relationships/hyperlink" Target="https://zakon.rada.gov.ua/laws/show/2755-17" TargetMode="External"/><Relationship Id="rId1" Type="http://schemas.openxmlformats.org/officeDocument/2006/relationships/slideLayout" Target="../slideLayouts/slideLayout4.xml"/><Relationship Id="rId6" Type="http://schemas.openxmlformats.org/officeDocument/2006/relationships/hyperlink" Target="https://zakon.rada.gov.ua/laws/show/2260-20/ed20230622" TargetMode="External"/><Relationship Id="rId5" Type="http://schemas.openxmlformats.org/officeDocument/2006/relationships/hyperlink" Target="https://zakon.rada.gov.ua/laws/show/2142-20/ed20230622" TargetMode="External"/><Relationship Id="rId4" Type="http://schemas.openxmlformats.org/officeDocument/2006/relationships/hyperlink" Target="https://zakon.rada.gov.ua/laws/show/2120-20/ed20230622"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hyperlink" Target="https://zakon.rada.gov.ua/laws/show/2755-17/ed20240903#n21210" TargetMode="External"/><Relationship Id="rId3" Type="http://schemas.openxmlformats.org/officeDocument/2006/relationships/hyperlink" Target="https://zakon.rada.gov.ua/laws/show/2755-17/ed20240903#n1031" TargetMode="External"/><Relationship Id="rId7" Type="http://schemas.openxmlformats.org/officeDocument/2006/relationships/hyperlink" Target="https://zakon.rada.gov.ua/laws/show/2755-17/ed20240903#n21209" TargetMode="External"/><Relationship Id="rId2" Type="http://schemas.openxmlformats.org/officeDocument/2006/relationships/hyperlink" Target="https://zakon.rada.gov.ua/laws/show/2970-20#n219" TargetMode="External"/><Relationship Id="rId1" Type="http://schemas.openxmlformats.org/officeDocument/2006/relationships/slideLayout" Target="../slideLayouts/slideLayout4.xml"/><Relationship Id="rId6" Type="http://schemas.openxmlformats.org/officeDocument/2006/relationships/hyperlink" Target="https://zakon.rada.gov.ua/laws/show/3721-20#n7" TargetMode="External"/><Relationship Id="rId5" Type="http://schemas.openxmlformats.org/officeDocument/2006/relationships/hyperlink" Target="https://zakon.rada.gov.ua/laws/show/2755-17/ed20240903#n10778" TargetMode="External"/><Relationship Id="rId4" Type="http://schemas.openxmlformats.org/officeDocument/2006/relationships/hyperlink" Target="https://zakon.rada.gov.ua/laws/show/2755-17/ed20240903#n18466" TargetMode="External"/><Relationship Id="rId9" Type="http://schemas.openxmlformats.org/officeDocument/2006/relationships/hyperlink" Target="https://zakon.rada.gov.ua/laws/show/2755-17/ed20240903#n2295"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zakon.rada.gov.ua/laws/show/2755-17/ed20230401/paran17640" TargetMode="External"/><Relationship Id="rId2" Type="http://schemas.openxmlformats.org/officeDocument/2006/relationships/hyperlink" Target="https://zakon.rada.gov.ua/laws/show/2755-17/ed20230401" TargetMode="External"/><Relationship Id="rId1" Type="http://schemas.openxmlformats.org/officeDocument/2006/relationships/slideLayout" Target="../slideLayouts/slideLayout4.xml"/><Relationship Id="rId4" Type="http://schemas.openxmlformats.org/officeDocument/2006/relationships/hyperlink" Target="https://zakon.rada.gov.ua/laws/show/2755-17/ed20230401#n2295"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https://zakon.rada.gov.ua/laws/show/2755-17#n1110"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zakon.rada.gov.ua/laws/show/2755-17#n22041"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527985" y="2219640"/>
            <a:ext cx="7245295" cy="2123440"/>
          </a:xfrm>
        </p:spPr>
        <p:txBody>
          <a:bodyPr/>
          <a:lstStyle/>
          <a:p>
            <a:pPr algn="ctr"/>
            <a:r>
              <a:rPr lang="uk-UA" sz="2800" b="1" dirty="0">
                <a:solidFill>
                  <a:srgbClr val="7A232E"/>
                </a:solidFill>
              </a:rPr>
              <a:t>Поновлення податкових перевірок: </a:t>
            </a:r>
            <a:br>
              <a:rPr lang="en-US" sz="2800" b="1" dirty="0">
                <a:solidFill>
                  <a:srgbClr val="7A232E"/>
                </a:solidFill>
              </a:rPr>
            </a:br>
            <a:r>
              <a:rPr lang="uk-UA" sz="2800" b="1" dirty="0">
                <a:solidFill>
                  <a:srgbClr val="7A232E"/>
                </a:solidFill>
              </a:rPr>
              <a:t>на що зважати </a:t>
            </a:r>
            <a:br>
              <a:rPr lang="en-US" sz="2800" b="1" dirty="0">
                <a:solidFill>
                  <a:srgbClr val="7A232E"/>
                </a:solidFill>
              </a:rPr>
            </a:br>
            <a:r>
              <a:rPr lang="uk-UA" sz="2800" b="1" dirty="0">
                <a:solidFill>
                  <a:srgbClr val="7A232E"/>
                </a:solidFill>
              </a:rPr>
              <a:t>перед прийняттям рішення про допуск податкового органу та під час перевірки</a:t>
            </a:r>
            <a:r>
              <a:rPr lang="ru-RU" sz="2800" b="1" dirty="0">
                <a:solidFill>
                  <a:srgbClr val="7A232E"/>
                </a:solidFill>
              </a:rPr>
              <a:t>?</a:t>
            </a:r>
            <a:endParaRPr lang="en-GB" sz="2800" dirty="0">
              <a:solidFill>
                <a:srgbClr val="7A232E"/>
              </a:solidFill>
            </a:endParaRPr>
          </a:p>
        </p:txBody>
      </p:sp>
      <p:pic>
        <p:nvPicPr>
          <p:cNvPr id="3" name="Рисунок 2">
            <a:extLst>
              <a:ext uri="{FF2B5EF4-FFF2-40B4-BE49-F238E27FC236}">
                <a16:creationId xmlns:a16="http://schemas.microsoft.com/office/drawing/2014/main" id="{31863478-A0CC-427C-A0B1-C76EA3A9A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3775" y="6171080"/>
            <a:ext cx="1923985" cy="430887"/>
          </a:xfrm>
          <a:prstGeom prst="rect">
            <a:avLst/>
          </a:prstGeom>
        </p:spPr>
      </p:pic>
      <p:sp>
        <p:nvSpPr>
          <p:cNvPr id="11" name="TextBox 10">
            <a:extLst>
              <a:ext uri="{FF2B5EF4-FFF2-40B4-BE49-F238E27FC236}">
                <a16:creationId xmlns:a16="http://schemas.microsoft.com/office/drawing/2014/main" id="{CD711C9B-7504-7948-AC67-36B127AA966D}"/>
              </a:ext>
            </a:extLst>
          </p:cNvPr>
          <p:cNvSpPr txBox="1"/>
          <p:nvPr/>
        </p:nvSpPr>
        <p:spPr>
          <a:xfrm>
            <a:off x="1249680" y="4978400"/>
            <a:ext cx="2275840" cy="1323439"/>
          </a:xfrm>
          <a:prstGeom prst="rect">
            <a:avLst/>
          </a:prstGeom>
          <a:noFill/>
        </p:spPr>
        <p:txBody>
          <a:bodyPr wrap="square" rtlCol="0">
            <a:spAutoFit/>
          </a:bodyPr>
          <a:lstStyle/>
          <a:p>
            <a:pPr algn="ctr"/>
            <a:r>
              <a:rPr lang="uk-UA" sz="2000" i="1" dirty="0"/>
              <a:t>Олександр </a:t>
            </a:r>
            <a:r>
              <a:rPr lang="uk-UA" sz="2000" i="1" dirty="0" err="1"/>
              <a:t>Мінін</a:t>
            </a:r>
            <a:r>
              <a:rPr lang="uk-UA" sz="2000" i="1" dirty="0"/>
              <a:t>,</a:t>
            </a:r>
          </a:p>
          <a:p>
            <a:pPr algn="ctr"/>
            <a:r>
              <a:rPr lang="uk-UA" sz="2000" i="1" dirty="0"/>
              <a:t>старший партнер </a:t>
            </a:r>
          </a:p>
          <a:p>
            <a:pPr algn="ctr"/>
            <a:r>
              <a:rPr lang="uk-UA" sz="2000" i="1" dirty="0"/>
              <a:t>КМ Партнери</a:t>
            </a:r>
          </a:p>
        </p:txBody>
      </p:sp>
      <p:sp>
        <p:nvSpPr>
          <p:cNvPr id="12" name="TextBox 11">
            <a:extLst>
              <a:ext uri="{FF2B5EF4-FFF2-40B4-BE49-F238E27FC236}">
                <a16:creationId xmlns:a16="http://schemas.microsoft.com/office/drawing/2014/main" id="{2E5758E3-38ED-7C3D-DBED-C6E01BB63351}"/>
              </a:ext>
            </a:extLst>
          </p:cNvPr>
          <p:cNvSpPr txBox="1"/>
          <p:nvPr/>
        </p:nvSpPr>
        <p:spPr>
          <a:xfrm>
            <a:off x="4397828" y="4978400"/>
            <a:ext cx="2194560" cy="1323439"/>
          </a:xfrm>
          <a:prstGeom prst="rect">
            <a:avLst/>
          </a:prstGeom>
          <a:noFill/>
        </p:spPr>
        <p:txBody>
          <a:bodyPr wrap="square" rtlCol="0">
            <a:spAutoFit/>
          </a:bodyPr>
          <a:lstStyle/>
          <a:p>
            <a:pPr algn="ctr"/>
            <a:r>
              <a:rPr lang="uk-UA" sz="2000" i="1" dirty="0"/>
              <a:t>Юлія </a:t>
            </a:r>
            <a:r>
              <a:rPr lang="uk-UA" sz="2000" i="1" dirty="0" err="1"/>
              <a:t>Кривомаз</a:t>
            </a:r>
            <a:r>
              <a:rPr lang="uk-UA" sz="2000" i="1" dirty="0"/>
              <a:t>,</a:t>
            </a:r>
          </a:p>
          <a:p>
            <a:pPr algn="ctr"/>
            <a:r>
              <a:rPr lang="uk-UA" sz="2000" i="1" dirty="0"/>
              <a:t>старший </a:t>
            </a:r>
            <a:r>
              <a:rPr lang="en-US" sz="2000" i="1" dirty="0"/>
              <a:t> </a:t>
            </a:r>
            <a:r>
              <a:rPr lang="uk-UA" sz="2000" i="1" dirty="0"/>
              <a:t>радник</a:t>
            </a:r>
          </a:p>
          <a:p>
            <a:pPr algn="ctr"/>
            <a:r>
              <a:rPr lang="uk-UA" sz="2000" i="1" dirty="0"/>
              <a:t>КМ Партнери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ED25DE0-8274-B8E5-685F-AE68E004C89D}"/>
              </a:ext>
            </a:extLst>
          </p:cNvPr>
          <p:cNvSpPr>
            <a:spLocks noGrp="1"/>
          </p:cNvSpPr>
          <p:nvPr>
            <p:ph idx="1"/>
          </p:nvPr>
        </p:nvSpPr>
        <p:spPr>
          <a:xfrm>
            <a:off x="594785" y="354606"/>
            <a:ext cx="10972800" cy="4401205"/>
          </a:xfrm>
        </p:spPr>
        <p:txBody>
          <a:bodyPr/>
          <a:lstStyle/>
          <a:p>
            <a:pPr marL="0" indent="0">
              <a:buNone/>
            </a:pPr>
            <a:endParaRPr lang="ru-RU" dirty="0"/>
          </a:p>
          <a:p>
            <a:pPr marL="0" indent="0" algn="ctr">
              <a:buNone/>
            </a:pPr>
            <a:r>
              <a:rPr lang="uk-UA" sz="2000" b="1" dirty="0">
                <a:solidFill>
                  <a:srgbClr val="7A232E"/>
                </a:solidFill>
              </a:rPr>
              <a:t>ТОЖ НА ЩО ЗВЕРНУТИ УВАГУ, ЯКЩО ВАМ ПРИЗНАЧИЛИ ПЕРЕВІРКУ?</a:t>
            </a:r>
          </a:p>
          <a:p>
            <a:pPr marL="0" indent="0" algn="just">
              <a:buNone/>
            </a:pPr>
            <a:endParaRPr lang="uk-UA" sz="2400" dirty="0">
              <a:highlight>
                <a:srgbClr val="C0C0C0"/>
              </a:highlight>
            </a:endParaRPr>
          </a:p>
          <a:p>
            <a:pPr marL="0" indent="0" algn="just">
              <a:buNone/>
            </a:pPr>
            <a:endParaRPr lang="uk-UA" sz="2400" dirty="0">
              <a:highlight>
                <a:srgbClr val="C0C0C0"/>
              </a:highlight>
            </a:endParaRPr>
          </a:p>
          <a:p>
            <a:pPr marL="0" marR="0" lvl="0" indent="0" algn="just" defTabSz="914400" rtl="0" eaLnBrk="1" fontAlgn="auto" latinLnBrk="0" hangingPunct="1">
              <a:lnSpc>
                <a:spcPct val="100000"/>
              </a:lnSpc>
              <a:spcBef>
                <a:spcPts val="600"/>
              </a:spcBef>
              <a:spcAft>
                <a:spcPts val="0"/>
              </a:spcAft>
              <a:buClr>
                <a:srgbClr val="7A232E"/>
              </a:buClr>
              <a:buSzTx/>
              <a:buFont typeface="Arial" pitchFamily="34" charset="0"/>
              <a:buNone/>
              <a:tabLst/>
              <a:defRPr/>
            </a:pPr>
            <a:r>
              <a:rPr kumimoji="0" lang="uk-UA" sz="2400" b="0" i="0" u="none" strike="noStrike" kern="1200" cap="none" spc="0" normalizeH="0" baseline="0" noProof="0" dirty="0">
                <a:ln>
                  <a:noFill/>
                </a:ln>
                <a:solidFill>
                  <a:prstClr val="black"/>
                </a:solidFill>
                <a:effectLst/>
                <a:highlight>
                  <a:srgbClr val="C0C0C0"/>
                </a:highlight>
                <a:uLnTx/>
                <a:uFillTx/>
                <a:latin typeface="Arial" pitchFamily="34" charset="0"/>
                <a:ea typeface="+mn-ea"/>
                <a:cs typeface="Arial" pitchFamily="34" charset="0"/>
              </a:rPr>
              <a:t>Якщо перевірка позапланова:</a:t>
            </a:r>
          </a:p>
          <a:p>
            <a:pPr marL="0" marR="0" lvl="0" indent="0" algn="just" defTabSz="914400" rtl="0" eaLnBrk="1" fontAlgn="auto" latinLnBrk="0" hangingPunct="1">
              <a:lnSpc>
                <a:spcPct val="100000"/>
              </a:lnSpc>
              <a:spcBef>
                <a:spcPts val="600"/>
              </a:spcBef>
              <a:spcAft>
                <a:spcPts val="0"/>
              </a:spcAft>
              <a:buClr>
                <a:srgbClr val="7A232E"/>
              </a:buClr>
              <a:buSzTx/>
              <a:buFont typeface="Arial" pitchFamily="34" charset="0"/>
              <a:buNone/>
              <a:tabLst/>
              <a:defRPr/>
            </a:pPr>
            <a:endParaRPr kumimoji="0" lang="uk-UA" sz="2400" b="0" i="0" u="none" strike="noStrike" kern="1200" cap="none" spc="0" normalizeH="0" baseline="0" noProof="0" dirty="0">
              <a:ln>
                <a:noFill/>
              </a:ln>
              <a:solidFill>
                <a:prstClr val="black"/>
              </a:solidFill>
              <a:effectLst/>
              <a:highlight>
                <a:srgbClr val="C0C0C0"/>
              </a:highlight>
              <a:uLnTx/>
              <a:uFillTx/>
              <a:latin typeface="Arial" pitchFamily="34" charset="0"/>
              <a:ea typeface="+mn-ea"/>
              <a:cs typeface="Arial" pitchFamily="34" charset="0"/>
            </a:endParaRPr>
          </a:p>
          <a:p>
            <a:pPr algn="just">
              <a:spcAft>
                <a:spcPts val="600"/>
              </a:spcAft>
              <a:buSzPct val="150000"/>
              <a:buFont typeface="Wingdings" panose="05000000000000000000" pitchFamily="2" charset="2"/>
              <a:buChar char="ü"/>
            </a:pPr>
            <a:r>
              <a:rPr lang="uk-UA" sz="1600" dirty="0"/>
              <a:t>Які конкретно підстави для призначення податкової перевірки? Чи є всі обов’язкові елементи, визначені ПКУ, для того, щоб стверджувати про наявність підстав за тією нормою ПКУ, посилання на яку міститься в наказі про перевірку.</a:t>
            </a:r>
          </a:p>
          <a:p>
            <a:pPr algn="just">
              <a:spcAft>
                <a:spcPts val="600"/>
              </a:spcAft>
              <a:buSzPct val="150000"/>
              <a:buFont typeface="Wingdings" panose="05000000000000000000" pitchFamily="2" charset="2"/>
              <a:buChar char="ü"/>
            </a:pPr>
            <a:r>
              <a:rPr lang="uk-UA" sz="1600" dirty="0"/>
              <a:t>Чи чітко зазначені підстави для призначення перевірки в наказі?</a:t>
            </a:r>
          </a:p>
          <a:p>
            <a:pPr algn="just">
              <a:spcAft>
                <a:spcPts val="600"/>
              </a:spcAft>
              <a:buSzPct val="150000"/>
              <a:buFont typeface="Wingdings" panose="05000000000000000000" pitchFamily="2" charset="2"/>
              <a:buChar char="ü"/>
            </a:pPr>
            <a:r>
              <a:rPr lang="uk-UA" sz="1600" dirty="0"/>
              <a:t>Чи принципово виникло у податкового органу право на перевірку?</a:t>
            </a:r>
          </a:p>
          <a:p>
            <a:pPr marL="0" indent="0" algn="just">
              <a:spcAft>
                <a:spcPts val="600"/>
              </a:spcAft>
              <a:buSzPct val="150000"/>
              <a:buNone/>
            </a:pPr>
            <a:endParaRPr lang="uk-UA" sz="1600" dirty="0"/>
          </a:p>
        </p:txBody>
      </p:sp>
      <p:sp>
        <p:nvSpPr>
          <p:cNvPr id="5" name="Місце для номера слайда 4">
            <a:extLst>
              <a:ext uri="{FF2B5EF4-FFF2-40B4-BE49-F238E27FC236}">
                <a16:creationId xmlns:a16="http://schemas.microsoft.com/office/drawing/2014/main" id="{B64C9178-E04A-45DB-89A5-4417B6A6AECB}"/>
              </a:ext>
            </a:extLst>
          </p:cNvPr>
          <p:cNvSpPr>
            <a:spLocks noGrp="1"/>
          </p:cNvSpPr>
          <p:nvPr>
            <p:ph type="sldNum" sz="quarter" idx="12"/>
          </p:nvPr>
        </p:nvSpPr>
        <p:spPr/>
        <p:txBody>
          <a:bodyPr/>
          <a:lstStyle/>
          <a:p>
            <a:fld id="{05B86B18-2475-4CE0-AB5D-557E749F8469}" type="slidenum">
              <a:rPr lang="de-DE" smtClean="0"/>
              <a:pPr/>
              <a:t>10</a:t>
            </a:fld>
            <a:endParaRPr lang="de-DE"/>
          </a:p>
        </p:txBody>
      </p:sp>
    </p:spTree>
    <p:extLst>
      <p:ext uri="{BB962C8B-B14F-4D97-AF65-F5344CB8AC3E}">
        <p14:creationId xmlns:p14="http://schemas.microsoft.com/office/powerpoint/2010/main" val="3764423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ED25DE0-8274-B8E5-685F-AE68E004C89D}"/>
              </a:ext>
            </a:extLst>
          </p:cNvPr>
          <p:cNvSpPr>
            <a:spLocks noGrp="1"/>
          </p:cNvSpPr>
          <p:nvPr>
            <p:ph idx="1"/>
          </p:nvPr>
        </p:nvSpPr>
        <p:spPr>
          <a:xfrm>
            <a:off x="594785" y="354606"/>
            <a:ext cx="10972800" cy="6447919"/>
          </a:xfrm>
        </p:spPr>
        <p:txBody>
          <a:bodyPr/>
          <a:lstStyle/>
          <a:p>
            <a:pPr marL="0" indent="0">
              <a:buNone/>
            </a:pPr>
            <a:endParaRPr lang="ru-RU" dirty="0"/>
          </a:p>
          <a:p>
            <a:pPr marL="0" indent="0" algn="ctr">
              <a:buNone/>
            </a:pPr>
            <a:r>
              <a:rPr lang="uk-UA" sz="2000" b="1" dirty="0">
                <a:solidFill>
                  <a:srgbClr val="7A232E"/>
                </a:solidFill>
              </a:rPr>
              <a:t>ТОЖ НА ЩО ЗВЕРНУТИ УВАГУ, ЯКЩО ВАМ ПРИЗНАЧИЛИ ПЕРЕВІРКУ?</a:t>
            </a:r>
          </a:p>
          <a:p>
            <a:pPr marL="0" indent="0" algn="just">
              <a:spcAft>
                <a:spcPts val="600"/>
              </a:spcAft>
              <a:buSzPct val="150000"/>
              <a:buNone/>
            </a:pPr>
            <a:r>
              <a:rPr lang="uk-UA" sz="1600" dirty="0"/>
              <a:t>Наприклад, за п.п. 78.1 ПКУ позапланова податкова перевірка призначається, якщо:</a:t>
            </a:r>
          </a:p>
          <a:p>
            <a:pPr marL="403225" lvl="2" indent="0" algn="just">
              <a:spcAft>
                <a:spcPts val="600"/>
              </a:spcAft>
              <a:buSzPct val="150000"/>
              <a:buNone/>
            </a:pPr>
            <a:r>
              <a:rPr lang="uk-UA" dirty="0">
                <a:latin typeface="Courier New" panose="02070309020205020404" pitchFamily="49" charset="0"/>
                <a:cs typeface="Courier New" panose="02070309020205020404" pitchFamily="49" charset="0"/>
              </a:rPr>
              <a:t>«</a:t>
            </a:r>
            <a:r>
              <a:rPr lang="ru-RU" dirty="0">
                <a:latin typeface="Courier New" panose="02070309020205020404" pitchFamily="49" charset="0"/>
                <a:cs typeface="Courier New" panose="02070309020205020404" pitchFamily="49" charset="0"/>
              </a:rPr>
              <a:t>78.1.1. </a:t>
            </a:r>
            <a:r>
              <a:rPr lang="uk-UA" b="1" dirty="0">
                <a:latin typeface="Courier New" panose="02070309020205020404" pitchFamily="49" charset="0"/>
                <a:cs typeface="Courier New" panose="02070309020205020404" pitchFamily="49" charset="0"/>
              </a:rPr>
              <a:t>отримано податкову інформацію</a:t>
            </a:r>
            <a:r>
              <a:rPr lang="uk-UA" dirty="0">
                <a:latin typeface="Courier New" panose="02070309020205020404" pitchFamily="49" charset="0"/>
                <a:cs typeface="Courier New" panose="02070309020205020404" pitchFamily="49" charset="0"/>
              </a:rPr>
              <a:t>, що свідчить про порушення платником податків валютного, податкового законодавства, законодавства у сфері запобігання та протидії легалізації (відмиванню) доходів, одержаних злочинним шляхом, фінансуванню тероризму та фінансуванню розповсюдження зброї масового знищення та іншого не врегульованого цим Кодексом законодавства, контроль за дотриманням якого покладено на контролюючі органи, якщо платник податків не </a:t>
            </a:r>
            <a:r>
              <a:rPr lang="uk-UA" dirty="0" err="1">
                <a:latin typeface="Courier New" panose="02070309020205020404" pitchFamily="49" charset="0"/>
                <a:cs typeface="Courier New" panose="02070309020205020404" pitchFamily="49" charset="0"/>
              </a:rPr>
              <a:t>надасть</a:t>
            </a:r>
            <a:r>
              <a:rPr lang="uk-UA" dirty="0">
                <a:latin typeface="Courier New" panose="02070309020205020404" pitchFamily="49" charset="0"/>
                <a:cs typeface="Courier New" panose="02070309020205020404" pitchFamily="49" charset="0"/>
              </a:rPr>
              <a:t> пояснення та їх документальні підтвердження на обов’язковий письмовий запит контролюючого органу, в якому зазначаються порушення цим платником податків відповідно валютного, податкового та іншого не врегульованого цим Кодексом законодавства, контроль за дотриманням якого покладено на контролюючі органи, протягом 15 робочих днів з дня, наступного за днем отримання запиту</a:t>
            </a:r>
            <a:r>
              <a:rPr lang="ru-RU" dirty="0">
                <a:latin typeface="Courier New" panose="02070309020205020404" pitchFamily="49" charset="0"/>
                <a:cs typeface="Courier New" panose="02070309020205020404" pitchFamily="49" charset="0"/>
              </a:rPr>
              <a:t>;</a:t>
            </a:r>
          </a:p>
          <a:p>
            <a:pPr marL="403225" lvl="2" indent="0" algn="just">
              <a:spcAft>
                <a:spcPts val="600"/>
              </a:spcAft>
              <a:buSzPct val="150000"/>
              <a:buNone/>
            </a:pPr>
            <a:r>
              <a:rPr lang="ru-RU" dirty="0">
                <a:latin typeface="Courier New" panose="02070309020205020404" pitchFamily="49" charset="0"/>
                <a:cs typeface="Courier New" panose="02070309020205020404" pitchFamily="49" charset="0"/>
              </a:rPr>
              <a:t>…</a:t>
            </a:r>
          </a:p>
          <a:p>
            <a:pPr marL="403225" lvl="2" indent="0" algn="just">
              <a:spcAft>
                <a:spcPts val="600"/>
              </a:spcAft>
              <a:buSzPct val="150000"/>
              <a:buNone/>
            </a:pPr>
            <a:r>
              <a:rPr lang="ru-RU" dirty="0">
                <a:latin typeface="Courier New" panose="02070309020205020404" pitchFamily="49" charset="0"/>
                <a:cs typeface="Courier New" panose="02070309020205020404" pitchFamily="49" charset="0"/>
              </a:rPr>
              <a:t>78.1.4. </a:t>
            </a:r>
            <a:r>
              <a:rPr lang="uk-UA" b="1" dirty="0">
                <a:latin typeface="Courier New" panose="02070309020205020404" pitchFamily="49" charset="0"/>
                <a:cs typeface="Courier New" panose="02070309020205020404" pitchFamily="49" charset="0"/>
              </a:rPr>
              <a:t>виявлено недостовірність даних</a:t>
            </a:r>
            <a:r>
              <a:rPr lang="uk-UA" dirty="0">
                <a:latin typeface="Courier New" panose="02070309020205020404" pitchFamily="49" charset="0"/>
                <a:cs typeface="Courier New" panose="02070309020205020404" pitchFamily="49" charset="0"/>
              </a:rPr>
              <a:t>, що </a:t>
            </a:r>
            <a:r>
              <a:rPr lang="uk-UA" b="1" dirty="0">
                <a:latin typeface="Courier New" panose="02070309020205020404" pitchFamily="49" charset="0"/>
                <a:cs typeface="Courier New" panose="02070309020205020404" pitchFamily="49" charset="0"/>
              </a:rPr>
              <a:t>містяться у податкових деклараціях</a:t>
            </a:r>
            <a:r>
              <a:rPr lang="uk-UA" dirty="0">
                <a:latin typeface="Courier New" panose="02070309020205020404" pitchFamily="49" charset="0"/>
                <a:cs typeface="Courier New" panose="02070309020205020404" pitchFamily="49" charset="0"/>
              </a:rPr>
              <a:t>, поданих платником податків, якщо платник податків не </a:t>
            </a:r>
            <a:r>
              <a:rPr lang="uk-UA" dirty="0" err="1">
                <a:latin typeface="Courier New" panose="02070309020205020404" pitchFamily="49" charset="0"/>
                <a:cs typeface="Courier New" panose="02070309020205020404" pitchFamily="49" charset="0"/>
              </a:rPr>
              <a:t>надасть</a:t>
            </a:r>
            <a:r>
              <a:rPr lang="uk-UA" dirty="0">
                <a:latin typeface="Courier New" panose="02070309020205020404" pitchFamily="49" charset="0"/>
                <a:cs typeface="Courier New" panose="02070309020205020404" pitchFamily="49" charset="0"/>
              </a:rPr>
              <a:t> пояснення та їх документальні підтвердження на письмовий запит контролюючого органу, в якому зазначено виявлену недостовірність даних та відповідну декларацію протягом 15 робочих днів з дня, наступного за днем отримання запиту</a:t>
            </a:r>
            <a:r>
              <a:rPr lang="ru-RU" dirty="0">
                <a:latin typeface="Courier New" panose="02070309020205020404" pitchFamily="49" charset="0"/>
                <a:cs typeface="Courier New" panose="02070309020205020404" pitchFamily="49" charset="0"/>
              </a:rPr>
              <a:t>;</a:t>
            </a:r>
          </a:p>
          <a:p>
            <a:pPr marL="403225" lvl="2" indent="0" algn="just">
              <a:spcAft>
                <a:spcPts val="600"/>
              </a:spcAft>
              <a:buSzPct val="150000"/>
              <a:buNone/>
            </a:pPr>
            <a:r>
              <a:rPr lang="ru-RU" dirty="0">
                <a:latin typeface="Courier New" panose="02070309020205020404" pitchFamily="49" charset="0"/>
                <a:cs typeface="Courier New" panose="02070309020205020404" pitchFamily="49" charset="0"/>
              </a:rPr>
              <a:t>…</a:t>
            </a:r>
          </a:p>
          <a:p>
            <a:pPr marL="403225" lvl="2" indent="0" algn="just">
              <a:spcAft>
                <a:spcPts val="600"/>
              </a:spcAft>
              <a:buSzPct val="150000"/>
              <a:buNone/>
            </a:pPr>
            <a:r>
              <a:rPr lang="ru-RU" dirty="0">
                <a:latin typeface="Courier New" panose="02070309020205020404" pitchFamily="49" charset="0"/>
                <a:cs typeface="Courier New" panose="02070309020205020404" pitchFamily="49" charset="0"/>
              </a:rPr>
              <a:t>78.1.21. </a:t>
            </a:r>
            <a:r>
              <a:rPr lang="uk-UA" dirty="0">
                <a:latin typeface="Courier New" panose="02070309020205020404" pitchFamily="49" charset="0"/>
                <a:cs typeface="Courier New" panose="02070309020205020404" pitchFamily="49" charset="0"/>
              </a:rPr>
              <a:t>контролюючим органом </a:t>
            </a:r>
            <a:r>
              <a:rPr lang="uk-UA" b="1" dirty="0">
                <a:latin typeface="Courier New" panose="02070309020205020404" pitchFamily="49" charset="0"/>
                <a:cs typeface="Courier New" panose="02070309020205020404" pitchFamily="49" charset="0"/>
              </a:rPr>
              <a:t>після проведення документальної планової перевірки або документальної позапланової перевірки </a:t>
            </a:r>
            <a:r>
              <a:rPr lang="uk-UA" dirty="0">
                <a:latin typeface="Courier New" panose="02070309020205020404" pitchFamily="49" charset="0"/>
                <a:cs typeface="Courier New" panose="02070309020205020404" pitchFamily="49" charset="0"/>
              </a:rPr>
              <a:t>отримано інформацію та/або документи від іноземних державних органів, які стосуються питань, що були охоплені під час попередніх перевірок платника податків та свідчать про порушення платником податків податкового, валютного та іншого законодавства, контроль за яким покладено на контролюючі органи. Така перевірка проводиться виключно щодо питань, що стали підставою для проведення такої перевірки».</a:t>
            </a:r>
          </a:p>
          <a:p>
            <a:pPr marL="0" indent="0" algn="just">
              <a:spcAft>
                <a:spcPts val="600"/>
              </a:spcAft>
              <a:buSzPct val="150000"/>
              <a:buNone/>
            </a:pPr>
            <a:endParaRPr lang="uk-UA" sz="1600" dirty="0"/>
          </a:p>
        </p:txBody>
      </p:sp>
      <p:sp>
        <p:nvSpPr>
          <p:cNvPr id="5" name="Місце для номера слайда 4">
            <a:extLst>
              <a:ext uri="{FF2B5EF4-FFF2-40B4-BE49-F238E27FC236}">
                <a16:creationId xmlns:a16="http://schemas.microsoft.com/office/drawing/2014/main" id="{B64C9178-E04A-45DB-89A5-4417B6A6AECB}"/>
              </a:ext>
            </a:extLst>
          </p:cNvPr>
          <p:cNvSpPr>
            <a:spLocks noGrp="1"/>
          </p:cNvSpPr>
          <p:nvPr>
            <p:ph type="sldNum" sz="quarter" idx="12"/>
          </p:nvPr>
        </p:nvSpPr>
        <p:spPr/>
        <p:txBody>
          <a:bodyPr/>
          <a:lstStyle/>
          <a:p>
            <a:fld id="{05B86B18-2475-4CE0-AB5D-557E749F8469}" type="slidenum">
              <a:rPr lang="de-DE" smtClean="0"/>
              <a:pPr/>
              <a:t>11</a:t>
            </a:fld>
            <a:endParaRPr lang="de-DE"/>
          </a:p>
        </p:txBody>
      </p:sp>
    </p:spTree>
    <p:extLst>
      <p:ext uri="{BB962C8B-B14F-4D97-AF65-F5344CB8AC3E}">
        <p14:creationId xmlns:p14="http://schemas.microsoft.com/office/powerpoint/2010/main" val="364811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ED25DE0-8274-B8E5-685F-AE68E004C89D}"/>
              </a:ext>
            </a:extLst>
          </p:cNvPr>
          <p:cNvSpPr>
            <a:spLocks noGrp="1"/>
          </p:cNvSpPr>
          <p:nvPr>
            <p:ph idx="1"/>
          </p:nvPr>
        </p:nvSpPr>
        <p:spPr>
          <a:xfrm>
            <a:off x="594785" y="354606"/>
            <a:ext cx="10972800" cy="6170920"/>
          </a:xfrm>
        </p:spPr>
        <p:txBody>
          <a:bodyPr/>
          <a:lstStyle/>
          <a:p>
            <a:pPr marL="0" indent="0">
              <a:buNone/>
            </a:pPr>
            <a:endParaRPr lang="ru-RU" dirty="0"/>
          </a:p>
          <a:p>
            <a:pPr marL="0" indent="0" algn="ctr">
              <a:buNone/>
            </a:pPr>
            <a:r>
              <a:rPr lang="uk-UA" sz="2000" b="1" dirty="0">
                <a:solidFill>
                  <a:srgbClr val="7A232E"/>
                </a:solidFill>
              </a:rPr>
              <a:t>ТОЖ НА ЩО ЗВЕРНУТИ УВАГУ, ЯКЩО ВАМ ПРИЗНАЧИЛИ ПЕРЕВІРКУ?</a:t>
            </a:r>
          </a:p>
          <a:p>
            <a:pPr marL="0" indent="0" algn="just">
              <a:buNone/>
            </a:pPr>
            <a:endParaRPr lang="uk-UA" sz="2400" dirty="0">
              <a:highlight>
                <a:srgbClr val="C0C0C0"/>
              </a:highlight>
            </a:endParaRPr>
          </a:p>
          <a:p>
            <a:pPr marL="0" indent="0" algn="just">
              <a:buNone/>
            </a:pPr>
            <a:r>
              <a:rPr lang="uk-UA" sz="2400" dirty="0">
                <a:highlight>
                  <a:srgbClr val="C0C0C0"/>
                </a:highlight>
              </a:rPr>
              <a:t>Після отримання наказу:</a:t>
            </a:r>
          </a:p>
          <a:p>
            <a:pPr marL="0" indent="0" algn="just">
              <a:buNone/>
            </a:pPr>
            <a:endParaRPr lang="uk-UA" sz="2400" dirty="0">
              <a:highlight>
                <a:srgbClr val="C0C0C0"/>
              </a:highlight>
            </a:endParaRPr>
          </a:p>
          <a:p>
            <a:pPr algn="just">
              <a:spcAft>
                <a:spcPts val="600"/>
              </a:spcAft>
              <a:buSzPct val="150000"/>
              <a:buFont typeface="Wingdings" panose="05000000000000000000" pitchFamily="2" charset="2"/>
              <a:buChar char="ü"/>
            </a:pPr>
            <a:r>
              <a:rPr lang="uk-UA" sz="1600" dirty="0"/>
              <a:t>Чи вчасно податковим органом було вручено наказ про призначення перевірки?</a:t>
            </a:r>
          </a:p>
          <a:p>
            <a:pPr algn="just">
              <a:spcAft>
                <a:spcPts val="600"/>
              </a:spcAft>
              <a:buSzPct val="150000"/>
              <a:buFont typeface="Wingdings" panose="05000000000000000000" pitchFamily="2" charset="2"/>
              <a:buChar char="ü"/>
            </a:pPr>
            <a:r>
              <a:rPr lang="uk-UA" sz="1600" dirty="0"/>
              <a:t>Чи містить наказ всі визначені законом елементи, щоб говорити про його законність (наприклад, в залежності від підстав, на які податковий орган посилається в наказі про перевірку: </a:t>
            </a:r>
          </a:p>
          <a:p>
            <a:pPr marL="220662" lvl="1" indent="0" algn="just">
              <a:spcAft>
                <a:spcPts val="600"/>
              </a:spcAft>
              <a:buSzPct val="150000"/>
              <a:buNone/>
            </a:pPr>
            <a:r>
              <a:rPr lang="uk-UA" sz="1600" dirty="0"/>
              <a:t>чи достатньо деталізовано підстави для призначення перевірки, </a:t>
            </a:r>
          </a:p>
          <a:p>
            <a:pPr marL="220662" lvl="1" indent="0" algn="just">
              <a:spcAft>
                <a:spcPts val="600"/>
              </a:spcAft>
              <a:buSzPct val="150000"/>
              <a:buNone/>
            </a:pPr>
            <a:r>
              <a:rPr lang="uk-UA" sz="1600" dirty="0"/>
              <a:t>чи зазначено інформацію, яка підтверджує наявність таких підстав, </a:t>
            </a:r>
          </a:p>
          <a:p>
            <a:pPr marL="220662" lvl="1" indent="0" algn="just">
              <a:spcAft>
                <a:spcPts val="600"/>
              </a:spcAft>
              <a:buSzPct val="150000"/>
              <a:buNone/>
            </a:pPr>
            <a:r>
              <a:rPr lang="uk-UA" sz="1600" dirty="0"/>
              <a:t>чи зазначено яку інформацію отримано податковим органом, </a:t>
            </a:r>
          </a:p>
          <a:p>
            <a:pPr marL="220662" lvl="1" indent="0" algn="just">
              <a:spcAft>
                <a:spcPts val="600"/>
              </a:spcAft>
              <a:buSzPct val="150000"/>
              <a:buNone/>
            </a:pPr>
            <a:r>
              <a:rPr lang="uk-UA" sz="1600" dirty="0"/>
              <a:t>в якому порядку така інформація була отримана)?</a:t>
            </a:r>
          </a:p>
          <a:p>
            <a:pPr algn="just">
              <a:spcAft>
                <a:spcPts val="600"/>
              </a:spcAft>
              <a:buSzPct val="150000"/>
              <a:buFont typeface="Wingdings" panose="05000000000000000000" pitchFamily="2" charset="2"/>
              <a:buChar char="ü"/>
            </a:pPr>
            <a:r>
              <a:rPr lang="uk-UA" sz="1600" dirty="0"/>
              <a:t>За який період призначено перевірку? Чи не вийшов податковий орган за межі строків давності для призначення та проведення перевірки?</a:t>
            </a:r>
          </a:p>
          <a:p>
            <a:pPr algn="just">
              <a:spcAft>
                <a:spcPts val="600"/>
              </a:spcAft>
              <a:buSzPct val="150000"/>
              <a:buFont typeface="Wingdings" panose="05000000000000000000" pitchFamily="2" charset="2"/>
              <a:buChar char="ü"/>
            </a:pPr>
            <a:r>
              <a:rPr lang="uk-UA" sz="1600" dirty="0"/>
              <a:t>Хто підписав наказ? Чи міститься інформація щодо підписанта та чи наявні у нього відповідні повноваження відповідно до даних, опублікованих на сайті ДПС України щодо уповноважених осіб ДПС?</a:t>
            </a:r>
          </a:p>
          <a:p>
            <a:pPr marL="0" indent="0" algn="just">
              <a:spcAft>
                <a:spcPts val="600"/>
              </a:spcAft>
              <a:buSzPct val="150000"/>
              <a:buNone/>
            </a:pPr>
            <a:endParaRPr lang="uk-UA" sz="1600" dirty="0"/>
          </a:p>
        </p:txBody>
      </p:sp>
      <p:sp>
        <p:nvSpPr>
          <p:cNvPr id="5" name="Місце для номера слайда 4">
            <a:extLst>
              <a:ext uri="{FF2B5EF4-FFF2-40B4-BE49-F238E27FC236}">
                <a16:creationId xmlns:a16="http://schemas.microsoft.com/office/drawing/2014/main" id="{B64C9178-E04A-45DB-89A5-4417B6A6AECB}"/>
              </a:ext>
            </a:extLst>
          </p:cNvPr>
          <p:cNvSpPr>
            <a:spLocks noGrp="1"/>
          </p:cNvSpPr>
          <p:nvPr>
            <p:ph type="sldNum" sz="quarter" idx="12"/>
          </p:nvPr>
        </p:nvSpPr>
        <p:spPr/>
        <p:txBody>
          <a:bodyPr/>
          <a:lstStyle/>
          <a:p>
            <a:fld id="{05B86B18-2475-4CE0-AB5D-557E749F8469}" type="slidenum">
              <a:rPr lang="de-DE" smtClean="0"/>
              <a:pPr/>
              <a:t>12</a:t>
            </a:fld>
            <a:endParaRPr lang="de-DE"/>
          </a:p>
        </p:txBody>
      </p:sp>
    </p:spTree>
    <p:extLst>
      <p:ext uri="{BB962C8B-B14F-4D97-AF65-F5344CB8AC3E}">
        <p14:creationId xmlns:p14="http://schemas.microsoft.com/office/powerpoint/2010/main" val="137466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BE1CC84-B15D-60EE-ECA9-4E87A7A49710}"/>
              </a:ext>
            </a:extLst>
          </p:cNvPr>
          <p:cNvSpPr>
            <a:spLocks noGrp="1"/>
          </p:cNvSpPr>
          <p:nvPr>
            <p:ph idx="1"/>
          </p:nvPr>
        </p:nvSpPr>
        <p:spPr>
          <a:xfrm>
            <a:off x="609600" y="850265"/>
            <a:ext cx="10972800" cy="5060488"/>
          </a:xfrm>
        </p:spPr>
        <p:txBody>
          <a:bodyPr/>
          <a:lstStyle/>
          <a:p>
            <a:pPr marL="0" indent="0" algn="ctr">
              <a:buNone/>
            </a:pPr>
            <a:r>
              <a:rPr lang="uk-UA" sz="1800" b="1" dirty="0">
                <a:solidFill>
                  <a:srgbClr val="7A232E"/>
                </a:solidFill>
                <a:ea typeface="Aptos" panose="020B0004020202020204" pitchFamily="34" charset="0"/>
              </a:rPr>
              <a:t>З якими недобросовісними діями при призначенні перевірки вже стикалися платники на практиці?</a:t>
            </a:r>
            <a:endParaRPr lang="en-US" sz="1800" b="1" dirty="0">
              <a:solidFill>
                <a:srgbClr val="7A232E"/>
              </a:solidFill>
              <a:effectLst/>
              <a:latin typeface="Arial" panose="020B0604020202020204" pitchFamily="34" charset="0"/>
              <a:ea typeface="Aptos" panose="020B0004020202020204" pitchFamily="34" charset="0"/>
            </a:endParaRPr>
          </a:p>
          <a:p>
            <a:pPr marL="0" indent="0" algn="just">
              <a:buNone/>
            </a:pPr>
            <a:r>
              <a:rPr lang="uk-UA" sz="1800" dirty="0">
                <a:ea typeface="Aptos" panose="020B0004020202020204" pitchFamily="34" charset="0"/>
              </a:rPr>
              <a:t>Наприклад, при призначенні перевірки з посиланням на п.п. 78.1.21 ПКУ:</a:t>
            </a:r>
          </a:p>
          <a:p>
            <a:pPr marL="220662" lvl="1" indent="0" algn="just">
              <a:buNone/>
            </a:pPr>
            <a:r>
              <a:rPr lang="ru-RU" dirty="0">
                <a:latin typeface="Courier New" panose="02070309020205020404" pitchFamily="49" charset="0"/>
                <a:cs typeface="Courier New" panose="02070309020205020404" pitchFamily="49" charset="0"/>
              </a:rPr>
              <a:t>«78.1.21. </a:t>
            </a:r>
            <a:r>
              <a:rPr lang="uk-UA" dirty="0">
                <a:latin typeface="Courier New" panose="02070309020205020404" pitchFamily="49" charset="0"/>
                <a:cs typeface="Courier New" panose="02070309020205020404" pitchFamily="49" charset="0"/>
              </a:rPr>
              <a:t>контролюючим органом </a:t>
            </a:r>
            <a:r>
              <a:rPr lang="uk-UA" b="1" dirty="0">
                <a:latin typeface="Courier New" panose="02070309020205020404" pitchFamily="49" charset="0"/>
                <a:cs typeface="Courier New" panose="02070309020205020404" pitchFamily="49" charset="0"/>
              </a:rPr>
              <a:t>після проведення документальної планової перевірки або документальної позапланової перевірки </a:t>
            </a:r>
            <a:r>
              <a:rPr lang="uk-UA" dirty="0">
                <a:latin typeface="Courier New" panose="02070309020205020404" pitchFamily="49" charset="0"/>
                <a:cs typeface="Courier New" panose="02070309020205020404" pitchFamily="49" charset="0"/>
              </a:rPr>
              <a:t>отримано інформацію та/або документи від іноземних державних органів, які стосуються питань, що були охоплені під час попередніх перевірок платника податків та свідчать про порушення платником податків податкового, валютного та іншого законодавства, контроль за яким покладено на контролюючі органи. Така перевірка проводиться виключно щодо питань, що стали підставою для проведення такої перевірки».</a:t>
            </a:r>
            <a:endParaRPr lang="en-US" dirty="0">
              <a:ea typeface="Aptos" panose="020B0004020202020204" pitchFamily="34" charset="0"/>
            </a:endParaRPr>
          </a:p>
          <a:p>
            <a:pPr marL="0" indent="0" algn="just">
              <a:buNone/>
            </a:pPr>
            <a:endParaRPr lang="uk-UA" sz="1800" dirty="0">
              <a:effectLst/>
              <a:latin typeface="+mj-lt"/>
              <a:ea typeface="Aptos" panose="020B0004020202020204" pitchFamily="34" charset="0"/>
            </a:endParaRPr>
          </a:p>
          <a:p>
            <a:pPr marL="0" indent="0" algn="just">
              <a:buNone/>
            </a:pPr>
            <a:r>
              <a:rPr lang="uk-UA" sz="1800" dirty="0">
                <a:effectLst/>
                <a:latin typeface="+mj-lt"/>
                <a:ea typeface="Aptos" panose="020B0004020202020204" pitchFamily="34" charset="0"/>
              </a:rPr>
              <a:t>Тобто, </a:t>
            </a:r>
            <a:r>
              <a:rPr lang="uk-UA" sz="1800" dirty="0">
                <a:solidFill>
                  <a:srgbClr val="000000"/>
                </a:solidFill>
                <a:effectLst/>
                <a:latin typeface="+mj-lt"/>
                <a:ea typeface="Calibri" panose="020F0502020204030204" pitchFamily="34" charset="0"/>
                <a:cs typeface="Times New Roman" panose="02020603050405020304" pitchFamily="18" charset="0"/>
              </a:rPr>
              <a:t>позапланова перевірка за п.п. 78.1.21 ПКУ може бути призначена за </a:t>
            </a:r>
            <a:r>
              <a:rPr lang="uk-UA" sz="1800" b="1" u="sng" dirty="0">
                <a:solidFill>
                  <a:srgbClr val="000000"/>
                </a:solidFill>
                <a:effectLst/>
                <a:latin typeface="+mj-lt"/>
                <a:ea typeface="Calibri" panose="020F0502020204030204" pitchFamily="34" charset="0"/>
                <a:cs typeface="Times New Roman" panose="02020603050405020304" pitchFamily="18" charset="0"/>
              </a:rPr>
              <a:t>одночасної</a:t>
            </a:r>
            <a:r>
              <a:rPr lang="uk-UA" sz="1800" dirty="0">
                <a:solidFill>
                  <a:srgbClr val="000000"/>
                </a:solidFill>
                <a:effectLst/>
                <a:latin typeface="+mj-lt"/>
                <a:ea typeface="Calibri" panose="020F0502020204030204" pitchFamily="34" charset="0"/>
                <a:cs typeface="Times New Roman" panose="02020603050405020304" pitchFamily="18" charset="0"/>
              </a:rPr>
              <a:t> наявності наступних підстав:</a:t>
            </a:r>
          </a:p>
          <a:p>
            <a:pPr marL="0" indent="0" algn="just">
              <a:buNone/>
            </a:pPr>
            <a:endParaRPr lang="uk-UA" sz="18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arenR"/>
            </a:pPr>
            <a:r>
              <a:rPr lang="uk-UA" sz="1800" dirty="0">
                <a:effectLst/>
                <a:latin typeface="+mj-lt"/>
                <a:ea typeface="Calibri" panose="020F0502020204030204" pitchFamily="34" charset="0"/>
                <a:cs typeface="Times New Roman" panose="02020603050405020304" pitchFamily="18" charset="0"/>
              </a:rPr>
              <a:t>щодо платника податку </a:t>
            </a:r>
            <a:r>
              <a:rPr lang="uk-UA" sz="1800" b="1" dirty="0">
                <a:effectLst/>
                <a:latin typeface="+mj-lt"/>
                <a:ea typeface="Calibri" panose="020F0502020204030204" pitchFamily="34" charset="0"/>
                <a:cs typeface="Times New Roman" panose="02020603050405020304" pitchFamily="18" charset="0"/>
              </a:rPr>
              <a:t>було проведено </a:t>
            </a:r>
            <a:r>
              <a:rPr lang="uk-UA" sz="1800" dirty="0">
                <a:effectLst/>
                <a:latin typeface="+mj-lt"/>
                <a:ea typeface="Calibri" panose="020F0502020204030204" pitchFamily="34" charset="0"/>
                <a:cs typeface="Times New Roman" panose="02020603050405020304" pitchFamily="18" charset="0"/>
              </a:rPr>
              <a:t>документальну планову або позапланову перевірку,</a:t>
            </a:r>
          </a:p>
          <a:p>
            <a:pPr marL="342900" lvl="0" indent="-342900" algn="just">
              <a:lnSpc>
                <a:spcPct val="115000"/>
              </a:lnSpc>
              <a:buFont typeface="+mj-lt"/>
              <a:buAutoNum type="arabicParenR"/>
            </a:pPr>
            <a:r>
              <a:rPr lang="uk-UA" sz="1800" dirty="0">
                <a:effectLst/>
                <a:latin typeface="+mj-lt"/>
                <a:ea typeface="Calibri" panose="020F0502020204030204" pitchFamily="34" charset="0"/>
                <a:cs typeface="Times New Roman" panose="02020603050405020304" pitchFamily="18" charset="0"/>
              </a:rPr>
              <a:t>контролюючим органом </a:t>
            </a:r>
            <a:r>
              <a:rPr lang="uk-UA" sz="1800" b="1" dirty="0">
                <a:effectLst/>
                <a:latin typeface="+mj-lt"/>
                <a:ea typeface="Calibri" panose="020F0502020204030204" pitchFamily="34" charset="0"/>
                <a:cs typeface="Times New Roman" panose="02020603050405020304" pitchFamily="18" charset="0"/>
              </a:rPr>
              <a:t>в подальшому було отримано інформацію </a:t>
            </a:r>
            <a:r>
              <a:rPr lang="uk-UA" sz="1800" dirty="0">
                <a:effectLst/>
                <a:latin typeface="+mj-lt"/>
                <a:ea typeface="Calibri" panose="020F0502020204030204" pitchFamily="34" charset="0"/>
                <a:cs typeface="Times New Roman" panose="02020603050405020304" pitchFamily="18" charset="0"/>
              </a:rPr>
              <a:t>та / або документи від іноземних державних органів, </a:t>
            </a:r>
            <a:r>
              <a:rPr lang="uk-UA" sz="1800" b="1" dirty="0">
                <a:effectLst/>
                <a:latin typeface="+mj-lt"/>
                <a:ea typeface="Calibri" panose="020F0502020204030204" pitchFamily="34" charset="0"/>
                <a:cs typeface="Times New Roman" panose="02020603050405020304" pitchFamily="18" charset="0"/>
              </a:rPr>
              <a:t>що стосуються питань, охоплених проведеною перевіркою</a:t>
            </a:r>
            <a:r>
              <a:rPr lang="uk-UA" sz="1800" dirty="0">
                <a:effectLst/>
                <a:latin typeface="+mj-lt"/>
                <a:ea typeface="Calibri" panose="020F0502020204030204" pitchFamily="34" charset="0"/>
                <a:cs typeface="Times New Roman" panose="02020603050405020304" pitchFamily="18" charset="0"/>
              </a:rPr>
              <a:t>,</a:t>
            </a:r>
          </a:p>
          <a:p>
            <a:pPr marL="342900" lvl="0" indent="-342900" algn="just">
              <a:lnSpc>
                <a:spcPct val="115000"/>
              </a:lnSpc>
              <a:spcAft>
                <a:spcPts val="1000"/>
              </a:spcAft>
              <a:buFont typeface="+mj-lt"/>
              <a:buAutoNum type="arabicParenR"/>
            </a:pPr>
            <a:r>
              <a:rPr lang="uk-UA" sz="1800" dirty="0">
                <a:effectLst/>
                <a:latin typeface="+mj-lt"/>
                <a:ea typeface="Calibri" panose="020F0502020204030204" pitchFamily="34" charset="0"/>
                <a:cs typeface="Times New Roman" panose="02020603050405020304" pitchFamily="18" charset="0"/>
              </a:rPr>
              <a:t>такі інформація та / чи документи </a:t>
            </a:r>
            <a:r>
              <a:rPr lang="uk-UA" sz="1800" b="1" dirty="0">
                <a:effectLst/>
                <a:latin typeface="+mj-lt"/>
                <a:ea typeface="Calibri" panose="020F0502020204030204" pitchFamily="34" charset="0"/>
                <a:cs typeface="Times New Roman" panose="02020603050405020304" pitchFamily="18" charset="0"/>
              </a:rPr>
              <a:t>свідчать про порушення </a:t>
            </a:r>
            <a:r>
              <a:rPr lang="uk-UA" sz="1800" dirty="0">
                <a:effectLst/>
                <a:latin typeface="+mj-lt"/>
                <a:ea typeface="Calibri" panose="020F0502020204030204" pitchFamily="34" charset="0"/>
                <a:cs typeface="Times New Roman" panose="02020603050405020304" pitchFamily="18" charset="0"/>
              </a:rPr>
              <a:t>платником податків законодавства.</a:t>
            </a:r>
          </a:p>
        </p:txBody>
      </p:sp>
      <p:sp>
        <p:nvSpPr>
          <p:cNvPr id="5" name="Місце для номера слайда 4">
            <a:extLst>
              <a:ext uri="{FF2B5EF4-FFF2-40B4-BE49-F238E27FC236}">
                <a16:creationId xmlns:a16="http://schemas.microsoft.com/office/drawing/2014/main" id="{70FBB6C5-FA06-1692-8E43-0C0DBE475714}"/>
              </a:ext>
            </a:extLst>
          </p:cNvPr>
          <p:cNvSpPr>
            <a:spLocks noGrp="1"/>
          </p:cNvSpPr>
          <p:nvPr>
            <p:ph type="sldNum" sz="quarter" idx="12"/>
          </p:nvPr>
        </p:nvSpPr>
        <p:spPr/>
        <p:txBody>
          <a:bodyPr/>
          <a:lstStyle/>
          <a:p>
            <a:fld id="{05B86B18-2475-4CE0-AB5D-557E749F8469}" type="slidenum">
              <a:rPr lang="de-DE" smtClean="0"/>
              <a:pPr/>
              <a:t>13</a:t>
            </a:fld>
            <a:endParaRPr lang="de-DE"/>
          </a:p>
        </p:txBody>
      </p:sp>
    </p:spTree>
    <p:extLst>
      <p:ext uri="{BB962C8B-B14F-4D97-AF65-F5344CB8AC3E}">
        <p14:creationId xmlns:p14="http://schemas.microsoft.com/office/powerpoint/2010/main" val="171366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BE1CC84-B15D-60EE-ECA9-4E87A7A49710}"/>
              </a:ext>
            </a:extLst>
          </p:cNvPr>
          <p:cNvSpPr>
            <a:spLocks noGrp="1"/>
          </p:cNvSpPr>
          <p:nvPr>
            <p:ph idx="1"/>
          </p:nvPr>
        </p:nvSpPr>
        <p:spPr>
          <a:xfrm>
            <a:off x="609600" y="850265"/>
            <a:ext cx="10972800" cy="5641544"/>
          </a:xfrm>
        </p:spPr>
        <p:txBody>
          <a:bodyPr/>
          <a:lstStyle/>
          <a:p>
            <a:pPr marL="0" indent="0" algn="just">
              <a:buNone/>
            </a:pPr>
            <a:r>
              <a:rPr lang="uk-UA" sz="1800" dirty="0">
                <a:effectLst/>
                <a:latin typeface="Arial" panose="020B0604020202020204" pitchFamily="34" charset="0"/>
                <a:ea typeface="Aptos" panose="020B0004020202020204" pitchFamily="34" charset="0"/>
              </a:rPr>
              <a:t>Платнику слід перевірити насамперед – </a:t>
            </a:r>
            <a:r>
              <a:rPr lang="uk-UA" sz="1800" dirty="0">
                <a:solidFill>
                  <a:srgbClr val="7A232E"/>
                </a:solidFill>
                <a:effectLst/>
                <a:latin typeface="Arial" panose="020B0604020202020204" pitchFamily="34" charset="0"/>
                <a:ea typeface="Aptos" panose="020B0004020202020204" pitchFamily="34" charset="0"/>
              </a:rPr>
              <a:t>а чи дійсно наявні всі такі підстави</a:t>
            </a:r>
            <a:r>
              <a:rPr lang="uk-UA" sz="1800" dirty="0">
                <a:effectLst/>
                <a:latin typeface="Arial" panose="020B0604020202020204" pitchFamily="34" charset="0"/>
                <a:ea typeface="Aptos" panose="020B0004020202020204" pitchFamily="34" charset="0"/>
              </a:rPr>
              <a:t>?</a:t>
            </a:r>
          </a:p>
          <a:p>
            <a:pPr marL="0" indent="0" algn="just">
              <a:buNone/>
            </a:pPr>
            <a:r>
              <a:rPr lang="uk-UA" sz="1800" dirty="0">
                <a:ea typeface="Aptos" panose="020B0004020202020204" pitchFamily="34" charset="0"/>
              </a:rPr>
              <a:t>Наприклад, </a:t>
            </a:r>
          </a:p>
          <a:p>
            <a:pPr algn="just">
              <a:buFont typeface="Arial" panose="020B0604020202020204" pitchFamily="34" charset="0"/>
              <a:buChar char="?"/>
            </a:pPr>
            <a:r>
              <a:rPr lang="uk-UA" sz="1800" dirty="0">
                <a:ea typeface="Aptos" panose="020B0004020202020204" pitchFamily="34" charset="0"/>
              </a:rPr>
              <a:t>чи дійсно було проведено попередню перевірку?</a:t>
            </a:r>
          </a:p>
          <a:p>
            <a:pPr marL="220662" lvl="1" indent="0" algn="just">
              <a:buNone/>
            </a:pPr>
            <a:r>
              <a:rPr lang="uk-UA" dirty="0">
                <a:solidFill>
                  <a:schemeClr val="tx1">
                    <a:lumMod val="65000"/>
                    <a:lumOff val="35000"/>
                  </a:schemeClr>
                </a:solidFill>
                <a:ea typeface="Aptos" panose="020B0004020202020204" pitchFamily="34" charset="0"/>
              </a:rPr>
              <a:t>	незаконність перевірки нівелює </a:t>
            </a:r>
            <a:r>
              <a:rPr lang="uk-UA" u="sng" dirty="0">
                <a:solidFill>
                  <a:schemeClr val="tx1">
                    <a:lumMod val="65000"/>
                    <a:lumOff val="35000"/>
                  </a:schemeClr>
                </a:solidFill>
                <a:ea typeface="Aptos" panose="020B0004020202020204" pitchFamily="34" charset="0"/>
              </a:rPr>
              <a:t>всі її наслідки</a:t>
            </a:r>
            <a:r>
              <a:rPr lang="uk-UA" dirty="0">
                <a:solidFill>
                  <a:schemeClr val="tx1">
                    <a:lumMod val="65000"/>
                    <a:lumOff val="35000"/>
                  </a:schemeClr>
                </a:solidFill>
                <a:ea typeface="Aptos" panose="020B0004020202020204" pitchFamily="34" charset="0"/>
              </a:rPr>
              <a:t>. А отже, якщо, наприклад, попередня перевірка платника також була 	незаконною (і, наприклад, платник посилався на це під час оскарження її результатів та така незаконність встановлена 	судом), це нівелює і можливість податкового органу посилатися на факт проведення такої перевірки при призначенні 	нової за п.п. 78.1.21 ПКУ</a:t>
            </a:r>
          </a:p>
          <a:p>
            <a:pPr algn="just">
              <a:buFont typeface="Arial" panose="020B0604020202020204" pitchFamily="34" charset="0"/>
              <a:buChar char="?"/>
            </a:pPr>
            <a:r>
              <a:rPr lang="uk-UA" sz="1800" dirty="0">
                <a:ea typeface="Aptos" panose="020B0004020202020204" pitchFamily="34" charset="0"/>
              </a:rPr>
              <a:t>чи дійсно податковим органом було отримано якась інформація чи документи від іноземних державних органів?</a:t>
            </a:r>
          </a:p>
          <a:p>
            <a:pPr marL="0" indent="0" algn="just">
              <a:buNone/>
            </a:pPr>
            <a:r>
              <a:rPr lang="uk-UA" sz="1800" dirty="0">
                <a:solidFill>
                  <a:schemeClr val="tx1">
                    <a:lumMod val="65000"/>
                    <a:lumOff val="35000"/>
                  </a:schemeClr>
                </a:solidFill>
                <a:ea typeface="Aptos" panose="020B0004020202020204" pitchFamily="34" charset="0"/>
              </a:rPr>
              <a:t>	</a:t>
            </a:r>
            <a:r>
              <a:rPr lang="uk-UA" dirty="0">
                <a:solidFill>
                  <a:schemeClr val="tx1">
                    <a:lumMod val="65000"/>
                    <a:lumOff val="35000"/>
                  </a:schemeClr>
                </a:solidFill>
                <a:ea typeface="Aptos" panose="020B0004020202020204" pitchFamily="34" charset="0"/>
              </a:rPr>
              <a:t>тут насамперед не завадить перевірити, а чи дійсно компетентний іноземний орган в розумінні відповідної Конвенції про 	уникнення подвійного оподаткування надав відповідні інформацію та документи? Хто з українських державних органів 	звертався до такого іноземного органу, в якому порядку, чи має такий український орган відповідні повноваження на це?</a:t>
            </a:r>
          </a:p>
          <a:p>
            <a:pPr algn="just">
              <a:buFont typeface="Arial" panose="020B0604020202020204" pitchFamily="34" charset="0"/>
              <a:buChar char="?"/>
            </a:pPr>
            <a:r>
              <a:rPr lang="uk-UA" sz="1800" dirty="0">
                <a:ea typeface="Aptos" panose="020B0004020202020204" pitchFamily="34" charset="0"/>
              </a:rPr>
              <a:t>чи стосуються питання, окреслені в таких документах, питань, охоплених попередньою перевіркою?</a:t>
            </a:r>
          </a:p>
          <a:p>
            <a:pPr marL="0" indent="0" algn="just">
              <a:buNone/>
            </a:pPr>
            <a:r>
              <a:rPr lang="uk-UA" dirty="0">
                <a:solidFill>
                  <a:schemeClr val="tx1">
                    <a:lumMod val="65000"/>
                    <a:lumOff val="35000"/>
                  </a:schemeClr>
                </a:solidFill>
                <a:ea typeface="Aptos" panose="020B0004020202020204" pitchFamily="34" charset="0"/>
              </a:rPr>
              <a:t>	Тут варто перевірити, чи були відповідні питання охоплені попередньою перевіркою, чи дійсно відповідна інформація та 	документи, отримані податковим органом, - нові, чи не намагався вже податковий орган притягнути платника до 	відповідальності за таке порушення за наслідками попередньої перевірки, адже це може свідчити про намагання 	притягнути до відповідальності за одне і те саме порушення двічі (незалежно від результатів оскарження результатів 	попередньої перевірки), що суперечить приписам ст. 67 Конституції України.</a:t>
            </a:r>
          </a:p>
          <a:p>
            <a:pPr algn="just">
              <a:buFont typeface="Arial" panose="020B0604020202020204" pitchFamily="34" charset="0"/>
              <a:buChar char="?"/>
            </a:pPr>
            <a:r>
              <a:rPr lang="uk-UA" sz="1800" dirty="0">
                <a:ea typeface="Aptos" panose="020B0004020202020204" pitchFamily="34" charset="0"/>
              </a:rPr>
              <a:t>чи свідчать такі інформація та документи про порушення платником податків законодавства?</a:t>
            </a:r>
          </a:p>
          <a:p>
            <a:pPr marL="771525" lvl="4" indent="0" algn="just">
              <a:buNone/>
            </a:pPr>
            <a:r>
              <a:rPr lang="uk-UA" dirty="0">
                <a:solidFill>
                  <a:schemeClr val="tx1">
                    <a:lumMod val="65000"/>
                    <a:lumOff val="35000"/>
                  </a:schemeClr>
                </a:solidFill>
              </a:rPr>
              <a:t>	Відповідна інформація, яка підтверджує ймовірне порушення має бути чітко зазначена, в тому числі і в наказі про 	призначення перевірки.</a:t>
            </a:r>
          </a:p>
        </p:txBody>
      </p:sp>
      <p:sp>
        <p:nvSpPr>
          <p:cNvPr id="5" name="Місце для номера слайда 4">
            <a:extLst>
              <a:ext uri="{FF2B5EF4-FFF2-40B4-BE49-F238E27FC236}">
                <a16:creationId xmlns:a16="http://schemas.microsoft.com/office/drawing/2014/main" id="{70FBB6C5-FA06-1692-8E43-0C0DBE475714}"/>
              </a:ext>
            </a:extLst>
          </p:cNvPr>
          <p:cNvSpPr>
            <a:spLocks noGrp="1"/>
          </p:cNvSpPr>
          <p:nvPr>
            <p:ph type="sldNum" sz="quarter" idx="12"/>
          </p:nvPr>
        </p:nvSpPr>
        <p:spPr/>
        <p:txBody>
          <a:bodyPr/>
          <a:lstStyle/>
          <a:p>
            <a:fld id="{05B86B18-2475-4CE0-AB5D-557E749F8469}" type="slidenum">
              <a:rPr lang="de-DE" smtClean="0"/>
              <a:pPr/>
              <a:t>14</a:t>
            </a:fld>
            <a:endParaRPr lang="de-DE"/>
          </a:p>
        </p:txBody>
      </p:sp>
    </p:spTree>
    <p:extLst>
      <p:ext uri="{BB962C8B-B14F-4D97-AF65-F5344CB8AC3E}">
        <p14:creationId xmlns:p14="http://schemas.microsoft.com/office/powerpoint/2010/main" val="17956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BE1CC84-B15D-60EE-ECA9-4E87A7A49710}"/>
              </a:ext>
            </a:extLst>
          </p:cNvPr>
          <p:cNvSpPr>
            <a:spLocks noGrp="1"/>
          </p:cNvSpPr>
          <p:nvPr>
            <p:ph idx="1"/>
          </p:nvPr>
        </p:nvSpPr>
        <p:spPr>
          <a:xfrm>
            <a:off x="609600" y="850265"/>
            <a:ext cx="10972800" cy="5789277"/>
          </a:xfrm>
        </p:spPr>
        <p:txBody>
          <a:bodyPr/>
          <a:lstStyle/>
          <a:p>
            <a:pPr marL="0" indent="0" algn="just">
              <a:buNone/>
            </a:pPr>
            <a:r>
              <a:rPr lang="uk-UA" sz="1800" dirty="0">
                <a:ea typeface="Aptos" panose="020B0004020202020204" pitchFamily="34" charset="0"/>
              </a:rPr>
              <a:t>Також, наприклад, при призначенні перевірки </a:t>
            </a:r>
            <a:r>
              <a:rPr lang="ru-RU" sz="1800" dirty="0">
                <a:ea typeface="Aptos" panose="020B0004020202020204" pitchFamily="34" charset="0"/>
              </a:rPr>
              <a:t>з </a:t>
            </a:r>
            <a:r>
              <a:rPr lang="uk-UA" sz="1800" dirty="0">
                <a:ea typeface="Aptos" panose="020B0004020202020204" pitchFamily="34" charset="0"/>
              </a:rPr>
              <a:t>питань дотримання вимог </a:t>
            </a:r>
            <a:r>
              <a:rPr lang="uk-UA" sz="1800" b="1" dirty="0">
                <a:solidFill>
                  <a:srgbClr val="7A232E"/>
                </a:solidFill>
                <a:ea typeface="Aptos" panose="020B0004020202020204" pitchFamily="34" charset="0"/>
              </a:rPr>
              <a:t>валютного законодавства</a:t>
            </a:r>
            <a:r>
              <a:rPr lang="uk-UA" sz="1800" dirty="0">
                <a:ea typeface="Aptos" panose="020B0004020202020204" pitchFamily="34" charset="0"/>
              </a:rPr>
              <a:t>:</a:t>
            </a:r>
          </a:p>
          <a:p>
            <a:pPr algn="just">
              <a:buFont typeface="Arial" panose="020B0604020202020204" pitchFamily="34" charset="0"/>
              <a:buChar char="?"/>
            </a:pPr>
            <a:r>
              <a:rPr lang="uk-UA" sz="1800" dirty="0"/>
              <a:t>насамперед радили б перевірити, </a:t>
            </a:r>
            <a:r>
              <a:rPr lang="uk-UA" sz="1800" b="1" dirty="0">
                <a:solidFill>
                  <a:srgbClr val="7A232E"/>
                </a:solidFill>
              </a:rPr>
              <a:t>хто саме призначив та здійснив вихід на перевірку</a:t>
            </a:r>
            <a:r>
              <a:rPr lang="ru-RU" sz="1800" b="1" dirty="0"/>
              <a:t>.</a:t>
            </a:r>
            <a:endParaRPr lang="ru-RU" sz="1800" dirty="0"/>
          </a:p>
          <a:p>
            <a:pPr marL="0" indent="0" algn="just">
              <a:buNone/>
            </a:pPr>
            <a:endParaRPr lang="uk-UA" sz="400" dirty="0">
              <a:solidFill>
                <a:schemeClr val="tx1">
                  <a:lumMod val="65000"/>
                  <a:lumOff val="35000"/>
                </a:schemeClr>
              </a:solidFill>
              <a:effectLst/>
              <a:latin typeface="+mj-lt"/>
              <a:ea typeface="Times New Roman" panose="02020603050405020304" pitchFamily="18" charset="0"/>
            </a:endParaRPr>
          </a:p>
          <a:p>
            <a:pPr marL="0" indent="0" algn="just">
              <a:spcAft>
                <a:spcPts val="800"/>
              </a:spcAft>
              <a:buNone/>
            </a:pPr>
            <a:r>
              <a:rPr lang="uk-UA" sz="1600" dirty="0">
                <a:solidFill>
                  <a:schemeClr val="tx1">
                    <a:lumMod val="65000"/>
                    <a:lumOff val="35000"/>
                  </a:schemeClr>
                </a:solidFill>
                <a:effectLst/>
                <a:latin typeface="+mj-lt"/>
                <a:ea typeface="Times New Roman" panose="02020603050405020304" pitchFamily="18" charset="0"/>
              </a:rPr>
              <a:t>Частинами 4 і 6 ст. 11 Закону України «Про валюту і валютні операції» в якості органу валютного нагляду визначений </a:t>
            </a:r>
            <a:r>
              <a:rPr lang="uk-UA" sz="1600" dirty="0">
                <a:solidFill>
                  <a:schemeClr val="tx1">
                    <a:lumMod val="65000"/>
                    <a:lumOff val="35000"/>
                  </a:schemeClr>
                </a:solidFill>
                <a:effectLst/>
                <a:latin typeface="Courier New" panose="02070309020205020404" pitchFamily="49" charset="0"/>
                <a:ea typeface="Times New Roman" panose="02020603050405020304" pitchFamily="18" charset="0"/>
              </a:rPr>
              <a:t>«</a:t>
            </a:r>
            <a:r>
              <a:rPr lang="uk-UA" sz="1600" dirty="0">
                <a:solidFill>
                  <a:srgbClr val="7A232E"/>
                </a:solidFill>
                <a:effectLst/>
                <a:latin typeface="Courier New" panose="02070309020205020404" pitchFamily="49" charset="0"/>
                <a:ea typeface="Times New Roman" panose="02020603050405020304" pitchFamily="18" charset="0"/>
              </a:rPr>
              <a:t>Центральний орган виконавчої влади</a:t>
            </a:r>
            <a:r>
              <a:rPr lang="uk-UA" sz="1600" dirty="0">
                <a:solidFill>
                  <a:schemeClr val="tx1">
                    <a:lumMod val="65000"/>
                    <a:lumOff val="35000"/>
                  </a:schemeClr>
                </a:solidFill>
                <a:effectLst/>
                <a:latin typeface="Courier New" panose="02070309020205020404" pitchFamily="49" charset="0"/>
                <a:ea typeface="Times New Roman" panose="02020603050405020304" pitchFamily="18" charset="0"/>
              </a:rPr>
              <a:t>, що реалізує державну податкову політику»</a:t>
            </a:r>
            <a:r>
              <a:rPr lang="uk-UA" sz="1600" dirty="0">
                <a:solidFill>
                  <a:schemeClr val="tx1">
                    <a:lumMod val="65000"/>
                    <a:lumOff val="35000"/>
                  </a:schemeClr>
                </a:solidFill>
                <a:effectLst/>
                <a:latin typeface="Times New Roman" panose="02020603050405020304" pitchFamily="18" charset="0"/>
                <a:ea typeface="Times New Roman" panose="02020603050405020304" pitchFamily="18" charset="0"/>
              </a:rPr>
              <a:t>. </a:t>
            </a:r>
            <a:r>
              <a:rPr lang="uk-UA" sz="1600" dirty="0">
                <a:solidFill>
                  <a:schemeClr val="tx1">
                    <a:lumMod val="65000"/>
                    <a:lumOff val="35000"/>
                  </a:schemeClr>
                </a:solidFill>
                <a:effectLst/>
                <a:latin typeface="+mj-lt"/>
                <a:ea typeface="Times New Roman" panose="02020603050405020304" pitchFamily="18" charset="0"/>
              </a:rPr>
              <a:t>Саме він, відповідно до ч. 9 ст. 11 Закону України «Про валюту і валютні операції» наділений правом на проведення відповідних перевірок з питань валютного законодавства.</a:t>
            </a:r>
          </a:p>
          <a:p>
            <a:pPr marL="0" indent="0" algn="just">
              <a:spcAft>
                <a:spcPts val="800"/>
              </a:spcAft>
              <a:buNone/>
            </a:pPr>
            <a:r>
              <a:rPr lang="uk-UA" sz="1600" dirty="0">
                <a:solidFill>
                  <a:schemeClr val="tx1">
                    <a:lumMod val="65000"/>
                    <a:lumOff val="35000"/>
                  </a:schemeClr>
                </a:solidFill>
                <a:effectLst/>
                <a:latin typeface="+mj-lt"/>
                <a:ea typeface="Times New Roman" panose="02020603050405020304" pitchFamily="18" charset="0"/>
              </a:rPr>
              <a:t>І далі ч. 8 ст. 13 вказаного Закону «Особливості встановлення граничних строків розрахунків за операціями з експорту та імпорту товарів» встановлює:</a:t>
            </a:r>
          </a:p>
          <a:p>
            <a:pPr marL="220662" lvl="1" indent="0" algn="just">
              <a:spcAft>
                <a:spcPts val="800"/>
              </a:spcAft>
              <a:buNone/>
            </a:pPr>
            <a:r>
              <a:rPr lang="uk-UA" sz="1600" dirty="0">
                <a:solidFill>
                  <a:schemeClr val="tx1">
                    <a:lumMod val="65000"/>
                    <a:lumOff val="35000"/>
                  </a:schemeClr>
                </a:solidFill>
                <a:effectLst/>
                <a:latin typeface="Courier New" panose="02070309020205020404" pitchFamily="49" charset="0"/>
                <a:ea typeface="Times New Roman" panose="02020603050405020304" pitchFamily="18" charset="0"/>
              </a:rPr>
              <a:t>«8. </a:t>
            </a:r>
            <a:r>
              <a:rPr lang="uk-UA" sz="1600" b="1" i="1" dirty="0">
                <a:solidFill>
                  <a:schemeClr val="tx1">
                    <a:lumMod val="65000"/>
                    <a:lumOff val="35000"/>
                  </a:schemeClr>
                </a:solidFill>
                <a:effectLst/>
                <a:latin typeface="Courier New" panose="02070309020205020404" pitchFamily="49" charset="0"/>
                <a:ea typeface="Times New Roman" panose="02020603050405020304" pitchFamily="18" charset="0"/>
              </a:rPr>
              <a:t>Центральний орган виконавчої влади, що реалізує державну податкову політику</a:t>
            </a:r>
            <a:r>
              <a:rPr lang="uk-UA" sz="1600" dirty="0">
                <a:solidFill>
                  <a:schemeClr val="tx1">
                    <a:lumMod val="65000"/>
                    <a:lumOff val="35000"/>
                  </a:schemeClr>
                </a:solidFill>
                <a:effectLst/>
                <a:latin typeface="Courier New" panose="02070309020205020404" pitchFamily="49" charset="0"/>
                <a:ea typeface="Times New Roman" panose="02020603050405020304" pitchFamily="18" charset="0"/>
              </a:rPr>
              <a:t>, за результатами перевірки стягує у встановленому законом порядку з резидентів пеню, передбачену </a:t>
            </a:r>
            <a:r>
              <a:rPr lang="uk-UA" sz="1600" u="sng" dirty="0">
                <a:solidFill>
                  <a:schemeClr val="tx1">
                    <a:lumMod val="65000"/>
                    <a:lumOff val="35000"/>
                  </a:schemeClr>
                </a:solidFill>
                <a:effectLst/>
                <a:latin typeface="Courier New" panose="02070309020205020404" pitchFamily="49" charset="0"/>
                <a:ea typeface="Times New Roman" panose="02020603050405020304" pitchFamily="18" charset="0"/>
                <a:hlinkClick r:id="rId2">
                  <a:extLst>
                    <a:ext uri="{A12FA001-AC4F-418D-AE19-62706E023703}">
                      <ahyp:hlinkClr xmlns:ahyp="http://schemas.microsoft.com/office/drawing/2018/hyperlinkcolor" val="tx"/>
                    </a:ext>
                  </a:extLst>
                </a:hlinkClick>
              </a:rPr>
              <a:t>частиною п’ятою</a:t>
            </a:r>
            <a:r>
              <a:rPr lang="uk-UA" sz="1600" dirty="0">
                <a:solidFill>
                  <a:schemeClr val="tx1">
                    <a:lumMod val="65000"/>
                    <a:lumOff val="35000"/>
                  </a:schemeClr>
                </a:solidFill>
                <a:effectLst/>
                <a:latin typeface="Courier New" panose="02070309020205020404" pitchFamily="49" charset="0"/>
                <a:ea typeface="Times New Roman" panose="02020603050405020304" pitchFamily="18" charset="0"/>
              </a:rPr>
              <a:t> цієї статті».</a:t>
            </a:r>
            <a:endParaRPr lang="uk-UA" sz="1600" dirty="0">
              <a:solidFill>
                <a:schemeClr val="tx1">
                  <a:lumMod val="65000"/>
                  <a:lumOff val="35000"/>
                </a:schemeClr>
              </a:solidFill>
              <a:effectLst/>
              <a:latin typeface="Times New Roman" panose="02020603050405020304" pitchFamily="18" charset="0"/>
              <a:ea typeface="Times New Roman" panose="02020603050405020304" pitchFamily="18" charset="0"/>
            </a:endParaRPr>
          </a:p>
          <a:p>
            <a:pPr algn="just">
              <a:spcAft>
                <a:spcPts val="600"/>
              </a:spcAft>
              <a:buFont typeface="Arial" panose="020B0604020202020204" pitchFamily="34" charset="0"/>
              <a:buChar char="!"/>
            </a:pPr>
            <a:r>
              <a:rPr lang="uk-UA" sz="1600" dirty="0">
                <a:solidFill>
                  <a:schemeClr val="tx1">
                    <a:lumMod val="65000"/>
                    <a:lumOff val="35000"/>
                  </a:schemeClr>
                </a:solidFill>
                <a:effectLst/>
                <a:latin typeface="+mj-lt"/>
                <a:ea typeface="Times New Roman" panose="02020603050405020304" pitchFamily="18" charset="0"/>
              </a:rPr>
              <a:t>Таким чином, Законом України «Про валюту і валютні операції» (ч. 4 і ч. 6 ст. 11) в якості органу валютного нагляду визначений </a:t>
            </a:r>
            <a:r>
              <a:rPr lang="uk-UA" sz="1600" b="1" i="1" u="sng" dirty="0">
                <a:solidFill>
                  <a:srgbClr val="7A232E"/>
                </a:solidFill>
                <a:effectLst/>
                <a:latin typeface="+mj-lt"/>
                <a:ea typeface="Times New Roman" panose="02020603050405020304" pitchFamily="18" charset="0"/>
              </a:rPr>
              <a:t>центральний орган виконавчої влади, що реалізує державну податкову політику (тобто ДПС України)</a:t>
            </a:r>
            <a:r>
              <a:rPr lang="uk-UA" sz="1600" dirty="0">
                <a:solidFill>
                  <a:schemeClr val="tx1">
                    <a:lumMod val="65000"/>
                    <a:lumOff val="35000"/>
                  </a:schemeClr>
                </a:solidFill>
                <a:effectLst/>
                <a:latin typeface="+mj-lt"/>
                <a:ea typeface="Times New Roman" panose="02020603050405020304" pitchFamily="18" charset="0"/>
              </a:rPr>
              <a:t>. </a:t>
            </a:r>
          </a:p>
          <a:p>
            <a:pPr marL="0" indent="0" algn="just">
              <a:spcAft>
                <a:spcPts val="600"/>
              </a:spcAft>
              <a:buNone/>
            </a:pPr>
            <a:r>
              <a:rPr lang="uk-UA" sz="1600" dirty="0">
                <a:solidFill>
                  <a:schemeClr val="tx1">
                    <a:lumMod val="65000"/>
                    <a:lumOff val="35000"/>
                  </a:schemeClr>
                </a:solidFill>
                <a:effectLst/>
                <a:latin typeface="+mj-lt"/>
                <a:ea typeface="Times New Roman" panose="02020603050405020304" pitchFamily="18" charset="0"/>
              </a:rPr>
              <a:t>Саме цьому органу вказаним Законом (ч. 9 ст. 11) надане право на проведення відповідних перевірок з дотримання валютного законодавства і (ч. 8 ст. 13 вказаного Закону) право за результатами перевірок стягувати пеню за порушення граничних строків розрахунків за експортно-імпортними операціями.</a:t>
            </a:r>
          </a:p>
          <a:p>
            <a:pPr marL="0" indent="0" algn="just">
              <a:buNone/>
            </a:pPr>
            <a:r>
              <a:rPr lang="uk-UA" dirty="0">
                <a:solidFill>
                  <a:schemeClr val="tx1">
                    <a:lumMod val="65000"/>
                    <a:lumOff val="35000"/>
                  </a:schemeClr>
                </a:solidFill>
              </a:rPr>
              <a:t>Відповідно, територіальні органи ДПС України не уповноважені </a:t>
            </a:r>
            <a:r>
              <a:rPr lang="uk-UA" i="1" dirty="0">
                <a:solidFill>
                  <a:schemeClr val="tx1">
                    <a:lumMod val="65000"/>
                    <a:lumOff val="35000"/>
                  </a:schemeClr>
                </a:solidFill>
              </a:rPr>
              <a:t>ЗАКОНОМ</a:t>
            </a:r>
            <a:r>
              <a:rPr lang="uk-UA" dirty="0">
                <a:solidFill>
                  <a:schemeClr val="tx1">
                    <a:lumMod val="65000"/>
                    <a:lumOff val="35000"/>
                  </a:schemeClr>
                </a:solidFill>
              </a:rPr>
              <a:t> на проведення перевірок валютного законодавства та накладення санкцій на платників податків.</a:t>
            </a:r>
          </a:p>
        </p:txBody>
      </p:sp>
      <p:sp>
        <p:nvSpPr>
          <p:cNvPr id="5" name="Місце для номера слайда 4">
            <a:extLst>
              <a:ext uri="{FF2B5EF4-FFF2-40B4-BE49-F238E27FC236}">
                <a16:creationId xmlns:a16="http://schemas.microsoft.com/office/drawing/2014/main" id="{70FBB6C5-FA06-1692-8E43-0C0DBE475714}"/>
              </a:ext>
            </a:extLst>
          </p:cNvPr>
          <p:cNvSpPr>
            <a:spLocks noGrp="1"/>
          </p:cNvSpPr>
          <p:nvPr>
            <p:ph type="sldNum" sz="quarter" idx="12"/>
          </p:nvPr>
        </p:nvSpPr>
        <p:spPr/>
        <p:txBody>
          <a:bodyPr/>
          <a:lstStyle/>
          <a:p>
            <a:fld id="{05B86B18-2475-4CE0-AB5D-557E749F8469}" type="slidenum">
              <a:rPr lang="de-DE" smtClean="0"/>
              <a:pPr/>
              <a:t>15</a:t>
            </a:fld>
            <a:endParaRPr lang="de-DE"/>
          </a:p>
        </p:txBody>
      </p:sp>
    </p:spTree>
    <p:extLst>
      <p:ext uri="{BB962C8B-B14F-4D97-AF65-F5344CB8AC3E}">
        <p14:creationId xmlns:p14="http://schemas.microsoft.com/office/powerpoint/2010/main" val="199530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Зображення, що містить текст, Шрифт&#10;&#10;Автоматично згенерований опис">
            <a:extLst>
              <a:ext uri="{FF2B5EF4-FFF2-40B4-BE49-F238E27FC236}">
                <a16:creationId xmlns:a16="http://schemas.microsoft.com/office/drawing/2014/main" id="{57C8C25A-2B43-413B-C070-01A345FAC8B6}"/>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 y="1495997"/>
            <a:ext cx="3032911" cy="2014480"/>
          </a:xfrm>
          <a:prstGeom prst="rect">
            <a:avLst/>
          </a:prstGeom>
          <a:effectLst>
            <a:softEdge rad="215900"/>
          </a:effectLst>
        </p:spPr>
      </p:pic>
      <p:sp>
        <p:nvSpPr>
          <p:cNvPr id="3" name="Місце для вмісту 2">
            <a:extLst>
              <a:ext uri="{FF2B5EF4-FFF2-40B4-BE49-F238E27FC236}">
                <a16:creationId xmlns:a16="http://schemas.microsoft.com/office/drawing/2014/main" id="{6ED25DE0-8274-B8E5-685F-AE68E004C89D}"/>
              </a:ext>
            </a:extLst>
          </p:cNvPr>
          <p:cNvSpPr>
            <a:spLocks noGrp="1"/>
          </p:cNvSpPr>
          <p:nvPr>
            <p:ph idx="1"/>
          </p:nvPr>
        </p:nvSpPr>
        <p:spPr>
          <a:xfrm>
            <a:off x="2432640" y="535675"/>
            <a:ext cx="9210118" cy="5139869"/>
          </a:xfrm>
        </p:spPr>
        <p:txBody>
          <a:bodyPr/>
          <a:lstStyle/>
          <a:p>
            <a:pPr marL="0" indent="0">
              <a:buNone/>
            </a:pPr>
            <a:endParaRPr lang="ru-RU" dirty="0"/>
          </a:p>
          <a:p>
            <a:pPr marL="0" indent="0" algn="ctr">
              <a:buNone/>
            </a:pPr>
            <a:r>
              <a:rPr lang="uk-UA" sz="2000" b="1" dirty="0">
                <a:solidFill>
                  <a:srgbClr val="7A232E"/>
                </a:solidFill>
              </a:rPr>
              <a:t>ТОЖ НА ЩО ЗВЕРНУТИ УВАГУ, ЯКЩО ВАМ ПРИЗНАЧИЛИ ПЕРЕВІРКУ?</a:t>
            </a:r>
          </a:p>
          <a:p>
            <a:pPr marL="0" indent="0" algn="just">
              <a:buNone/>
            </a:pPr>
            <a:endParaRPr lang="uk-UA" sz="2400" dirty="0">
              <a:highlight>
                <a:srgbClr val="C0C0C0"/>
              </a:highlight>
            </a:endParaRPr>
          </a:p>
          <a:p>
            <a:pPr algn="just">
              <a:buFont typeface="Wingdings" panose="05000000000000000000" pitchFamily="2" charset="2"/>
              <a:buChar char="Ø"/>
            </a:pPr>
            <a:r>
              <a:rPr lang="uk-UA" sz="2000" dirty="0" err="1"/>
              <a:t>Ставте</a:t>
            </a:r>
            <a:r>
              <a:rPr lang="uk-UA" sz="2000" dirty="0"/>
              <a:t> питання податковому органу – щодо підстав, повноважень, будь-яких інших сумнівів у законності призначеної перевірки</a:t>
            </a:r>
          </a:p>
          <a:p>
            <a:pPr marL="0" indent="0" algn="just">
              <a:buNone/>
            </a:pPr>
            <a:endParaRPr lang="uk-UA" sz="2000" dirty="0"/>
          </a:p>
          <a:p>
            <a:pPr algn="just">
              <a:buFont typeface="Wingdings" panose="05000000000000000000" pitchFamily="2" charset="2"/>
              <a:buChar char="Ø"/>
            </a:pPr>
            <a:r>
              <a:rPr lang="uk-UA" sz="2000" dirty="0"/>
              <a:t>Розгляньте можливість </a:t>
            </a:r>
            <a:r>
              <a:rPr lang="uk-UA" sz="2000" dirty="0" err="1"/>
              <a:t>недопуску</a:t>
            </a:r>
            <a:r>
              <a:rPr lang="uk-UA" sz="2000" dirty="0"/>
              <a:t> до проведення перевірки (тут необхідно зважити ризики та потенційні переваги, що може принести такий недопуск – про це в наступному розділі)</a:t>
            </a:r>
          </a:p>
          <a:p>
            <a:pPr marL="0" indent="0" algn="just">
              <a:buNone/>
            </a:pPr>
            <a:endParaRPr lang="uk-UA" sz="2000" dirty="0"/>
          </a:p>
          <a:p>
            <a:pPr algn="just">
              <a:buFont typeface="Wingdings" panose="05000000000000000000" pitchFamily="2" charset="2"/>
              <a:buChar char="Ø"/>
            </a:pPr>
            <a:r>
              <a:rPr lang="uk-UA" sz="2000" dirty="0"/>
              <a:t>Та в будь-якому разі пробуйте оскаржувати – або саме призначення податкової перевірки, або вже її наслідки (якщо прийнято рішення про допуск), але не </a:t>
            </a:r>
            <a:r>
              <a:rPr lang="uk-UA" sz="2000" dirty="0" err="1"/>
              <a:t>забудьте</a:t>
            </a:r>
            <a:r>
              <a:rPr lang="uk-UA" sz="2000" dirty="0"/>
              <a:t> всі процедурні порушення, допущені під час її призначення (тут поки практика Верховного Суду не встигла змінитися).</a:t>
            </a:r>
          </a:p>
          <a:p>
            <a:pPr marL="0" indent="0" algn="just">
              <a:spcAft>
                <a:spcPts val="600"/>
              </a:spcAft>
              <a:buSzPct val="150000"/>
              <a:buNone/>
            </a:pPr>
            <a:endParaRPr lang="uk-UA" sz="1600" dirty="0"/>
          </a:p>
        </p:txBody>
      </p:sp>
      <p:sp>
        <p:nvSpPr>
          <p:cNvPr id="5" name="Місце для номера слайда 4">
            <a:extLst>
              <a:ext uri="{FF2B5EF4-FFF2-40B4-BE49-F238E27FC236}">
                <a16:creationId xmlns:a16="http://schemas.microsoft.com/office/drawing/2014/main" id="{B64C9178-E04A-45DB-89A5-4417B6A6AECB}"/>
              </a:ext>
            </a:extLst>
          </p:cNvPr>
          <p:cNvSpPr>
            <a:spLocks noGrp="1"/>
          </p:cNvSpPr>
          <p:nvPr>
            <p:ph type="sldNum" sz="quarter" idx="12"/>
          </p:nvPr>
        </p:nvSpPr>
        <p:spPr/>
        <p:txBody>
          <a:bodyPr/>
          <a:lstStyle/>
          <a:p>
            <a:fld id="{05B86B18-2475-4CE0-AB5D-557E749F8469}" type="slidenum">
              <a:rPr lang="de-DE" smtClean="0"/>
              <a:pPr/>
              <a:t>16</a:t>
            </a:fld>
            <a:endParaRPr lang="de-DE"/>
          </a:p>
        </p:txBody>
      </p:sp>
    </p:spTree>
    <p:extLst>
      <p:ext uri="{BB962C8B-B14F-4D97-AF65-F5344CB8AC3E}">
        <p14:creationId xmlns:p14="http://schemas.microsoft.com/office/powerpoint/2010/main" val="321199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Зображення, що містить одежа, Обличчя людини, мультфільм, ілюстрація&#10;&#10;Автоматично згенерований опис">
            <a:extLst>
              <a:ext uri="{FF2B5EF4-FFF2-40B4-BE49-F238E27FC236}">
                <a16:creationId xmlns:a16="http://schemas.microsoft.com/office/drawing/2014/main" id="{054D3BB2-F116-E9D3-B296-93C4D462F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270" y="1457608"/>
            <a:ext cx="3834646" cy="4364638"/>
          </a:xfrm>
          <a:prstGeom prst="rect">
            <a:avLst/>
          </a:prstGeom>
        </p:spPr>
      </p:pic>
      <p:sp>
        <p:nvSpPr>
          <p:cNvPr id="3" name="Місце для вмісту 2">
            <a:extLst>
              <a:ext uri="{FF2B5EF4-FFF2-40B4-BE49-F238E27FC236}">
                <a16:creationId xmlns:a16="http://schemas.microsoft.com/office/drawing/2014/main" id="{A8881CA6-DE05-0247-9C04-7721E3F336B4}"/>
              </a:ext>
            </a:extLst>
          </p:cNvPr>
          <p:cNvSpPr>
            <a:spLocks noGrp="1"/>
          </p:cNvSpPr>
          <p:nvPr>
            <p:ph idx="1"/>
          </p:nvPr>
        </p:nvSpPr>
        <p:spPr>
          <a:xfrm>
            <a:off x="624417" y="2640409"/>
            <a:ext cx="9633159" cy="2831544"/>
          </a:xfrm>
        </p:spPr>
        <p:txBody>
          <a:bodyPr/>
          <a:lstStyle/>
          <a:p>
            <a:pPr marL="0" indent="0" algn="ctr">
              <a:spcBef>
                <a:spcPts val="1200"/>
              </a:spcBef>
              <a:spcAft>
                <a:spcPts val="1200"/>
              </a:spcAft>
              <a:buNone/>
            </a:pPr>
            <a:r>
              <a:rPr lang="uk-UA" sz="3200" b="1" dirty="0">
                <a:solidFill>
                  <a:srgbClr val="7A232E"/>
                </a:solidFill>
              </a:rPr>
              <a:t>Блок ІІ</a:t>
            </a:r>
            <a:endParaRPr lang="en-US" sz="3200" b="1" dirty="0">
              <a:solidFill>
                <a:srgbClr val="7A232E"/>
              </a:solidFill>
            </a:endParaRPr>
          </a:p>
          <a:p>
            <a:pPr marL="0" indent="0" algn="ctr">
              <a:spcBef>
                <a:spcPts val="1200"/>
              </a:spcBef>
              <a:spcAft>
                <a:spcPts val="1200"/>
              </a:spcAft>
              <a:buNone/>
            </a:pPr>
            <a:r>
              <a:rPr lang="uk-UA" sz="3200" b="1" dirty="0">
                <a:solidFill>
                  <a:schemeClr val="tx1">
                    <a:lumMod val="75000"/>
                    <a:lumOff val="25000"/>
                  </a:schemeClr>
                </a:solidFill>
              </a:rPr>
              <a:t>Прийняття рішення про допуск / </a:t>
            </a:r>
            <a:br>
              <a:rPr lang="uk-UA" sz="3200" b="1" dirty="0">
                <a:solidFill>
                  <a:schemeClr val="tx1">
                    <a:lumMod val="75000"/>
                    <a:lumOff val="25000"/>
                  </a:schemeClr>
                </a:solidFill>
              </a:rPr>
            </a:br>
            <a:r>
              <a:rPr lang="uk-UA" sz="3200" b="1" dirty="0">
                <a:solidFill>
                  <a:schemeClr val="tx1">
                    <a:lumMod val="75000"/>
                    <a:lumOff val="25000"/>
                  </a:schemeClr>
                </a:solidFill>
              </a:rPr>
              <a:t>недопуск до перевірки.</a:t>
            </a:r>
          </a:p>
          <a:p>
            <a:pPr marL="0" indent="0" algn="ctr">
              <a:spcBef>
                <a:spcPts val="1200"/>
              </a:spcBef>
              <a:spcAft>
                <a:spcPts val="1200"/>
              </a:spcAft>
              <a:buNone/>
            </a:pPr>
            <a:r>
              <a:rPr lang="uk-UA" sz="2400" b="1" dirty="0">
                <a:solidFill>
                  <a:schemeClr val="tx1">
                    <a:lumMod val="75000"/>
                    <a:lumOff val="25000"/>
                  </a:schemeClr>
                </a:solidFill>
              </a:rPr>
              <a:t>Ризики для платників в разі </a:t>
            </a:r>
            <a:r>
              <a:rPr lang="uk-UA" sz="2400" b="1" dirty="0" err="1">
                <a:solidFill>
                  <a:schemeClr val="tx1">
                    <a:lumMod val="75000"/>
                    <a:lumOff val="25000"/>
                  </a:schemeClr>
                </a:solidFill>
              </a:rPr>
              <a:t>недопуску</a:t>
            </a:r>
            <a:r>
              <a:rPr lang="uk-UA" sz="2400" b="1" dirty="0">
                <a:solidFill>
                  <a:schemeClr val="tx1">
                    <a:lumMod val="75000"/>
                    <a:lumOff val="25000"/>
                  </a:schemeClr>
                </a:solidFill>
              </a:rPr>
              <a:t>, </a:t>
            </a:r>
            <a:br>
              <a:rPr lang="uk-UA" sz="2400" b="1" dirty="0">
                <a:solidFill>
                  <a:schemeClr val="tx1">
                    <a:lumMod val="75000"/>
                    <a:lumOff val="25000"/>
                  </a:schemeClr>
                </a:solidFill>
              </a:rPr>
            </a:br>
            <a:r>
              <a:rPr lang="uk-UA" sz="2400" b="1" dirty="0">
                <a:solidFill>
                  <a:schemeClr val="tx1">
                    <a:lumMod val="75000"/>
                    <a:lumOff val="25000"/>
                  </a:schemeClr>
                </a:solidFill>
              </a:rPr>
              <a:t>судова практика щодо оскарження наказів про перевірку</a:t>
            </a:r>
            <a:r>
              <a:rPr lang="ru-RU" sz="2400" b="1" dirty="0">
                <a:solidFill>
                  <a:schemeClr val="tx1">
                    <a:lumMod val="75000"/>
                    <a:lumOff val="25000"/>
                  </a:schemeClr>
                </a:solidFill>
              </a:rPr>
              <a:t>.</a:t>
            </a:r>
            <a:endParaRPr lang="uk-UA" sz="2400" b="1" dirty="0">
              <a:solidFill>
                <a:schemeClr val="tx1">
                  <a:lumMod val="75000"/>
                  <a:lumOff val="25000"/>
                </a:schemeClr>
              </a:solidFill>
            </a:endParaRPr>
          </a:p>
        </p:txBody>
      </p:sp>
      <p:sp>
        <p:nvSpPr>
          <p:cNvPr id="5" name="Місце для номера слайда 4">
            <a:extLst>
              <a:ext uri="{FF2B5EF4-FFF2-40B4-BE49-F238E27FC236}">
                <a16:creationId xmlns:a16="http://schemas.microsoft.com/office/drawing/2014/main" id="{F257B0FB-CD7B-3542-7B93-6C9A95EB793A}"/>
              </a:ext>
            </a:extLst>
          </p:cNvPr>
          <p:cNvSpPr>
            <a:spLocks noGrp="1"/>
          </p:cNvSpPr>
          <p:nvPr>
            <p:ph type="sldNum" sz="quarter" idx="12"/>
          </p:nvPr>
        </p:nvSpPr>
        <p:spPr/>
        <p:txBody>
          <a:bodyPr/>
          <a:lstStyle/>
          <a:p>
            <a:fld id="{05B86B18-2475-4CE0-AB5D-557E749F8469}" type="slidenum">
              <a:rPr lang="de-DE" smtClean="0"/>
              <a:pPr/>
              <a:t>17</a:t>
            </a:fld>
            <a:endParaRPr lang="de-DE"/>
          </a:p>
        </p:txBody>
      </p:sp>
    </p:spTree>
    <p:extLst>
      <p:ext uri="{BB962C8B-B14F-4D97-AF65-F5344CB8AC3E}">
        <p14:creationId xmlns:p14="http://schemas.microsoft.com/office/powerpoint/2010/main" val="844989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8881CA6-DE05-0247-9C04-7721E3F336B4}"/>
              </a:ext>
            </a:extLst>
          </p:cNvPr>
          <p:cNvSpPr>
            <a:spLocks noGrp="1"/>
          </p:cNvSpPr>
          <p:nvPr>
            <p:ph idx="1"/>
          </p:nvPr>
        </p:nvSpPr>
        <p:spPr>
          <a:xfrm>
            <a:off x="624417" y="759038"/>
            <a:ext cx="10943168" cy="5416868"/>
          </a:xfrm>
        </p:spPr>
        <p:txBody>
          <a:bodyPr/>
          <a:lstStyle/>
          <a:p>
            <a:pPr marL="0" indent="0" algn="ctr">
              <a:spcBef>
                <a:spcPts val="1200"/>
              </a:spcBef>
              <a:spcAft>
                <a:spcPts val="1200"/>
              </a:spcAft>
              <a:buNone/>
            </a:pPr>
            <a:r>
              <a:rPr lang="uk-UA" sz="2800" b="1" dirty="0">
                <a:solidFill>
                  <a:srgbClr val="7A232E"/>
                </a:solidFill>
              </a:rPr>
              <a:t>Що обрати:</a:t>
            </a:r>
          </a:p>
          <a:p>
            <a:pPr marL="0" indent="0" algn="ctr">
              <a:spcBef>
                <a:spcPts val="1200"/>
              </a:spcBef>
              <a:spcAft>
                <a:spcPts val="1200"/>
              </a:spcAft>
              <a:buNone/>
            </a:pPr>
            <a:r>
              <a:rPr lang="uk-UA" sz="2800" b="1" dirty="0" err="1">
                <a:solidFill>
                  <a:srgbClr val="7A232E"/>
                </a:solidFill>
              </a:rPr>
              <a:t>недопустити</a:t>
            </a:r>
            <a:r>
              <a:rPr lang="uk-UA" sz="2800" b="1" dirty="0">
                <a:solidFill>
                  <a:srgbClr val="7A232E"/>
                </a:solidFill>
              </a:rPr>
              <a:t> до незаконної перевірки </a:t>
            </a:r>
          </a:p>
          <a:p>
            <a:pPr marL="0" indent="0" algn="ctr">
              <a:spcBef>
                <a:spcPts val="1200"/>
              </a:spcBef>
              <a:spcAft>
                <a:spcPts val="1200"/>
              </a:spcAft>
              <a:buNone/>
            </a:pPr>
            <a:r>
              <a:rPr lang="uk-UA" sz="2800" b="1" dirty="0">
                <a:solidFill>
                  <a:srgbClr val="7A232E"/>
                </a:solidFill>
              </a:rPr>
              <a:t>чи боротися вже з її наслідками?</a:t>
            </a:r>
          </a:p>
          <a:p>
            <a:pPr marL="0" indent="0" algn="just">
              <a:spcBef>
                <a:spcPts val="1800"/>
              </a:spcBef>
              <a:spcAft>
                <a:spcPts val="1200"/>
              </a:spcAft>
              <a:buNone/>
            </a:pPr>
            <a:r>
              <a:rPr lang="uk-UA" sz="1800" kern="0" dirty="0">
                <a:effectLst/>
                <a:ea typeface="Calibri" panose="020F0502020204030204" pitchFamily="34" charset="0"/>
              </a:rPr>
              <a:t>Відповідно до ч. 1 ст. 19 Конституції України:</a:t>
            </a:r>
          </a:p>
          <a:p>
            <a:pPr marL="0" indent="0" algn="just">
              <a:spcBef>
                <a:spcPts val="1200"/>
              </a:spcBef>
              <a:spcAft>
                <a:spcPts val="1200"/>
              </a:spcAft>
              <a:buNone/>
            </a:pPr>
            <a:r>
              <a:rPr lang="uk-UA" sz="1700" kern="0" dirty="0">
                <a:effectLst/>
                <a:latin typeface="Courier New" panose="02070309020205020404" pitchFamily="49" charset="0"/>
                <a:ea typeface="Calibri" panose="020F0502020204030204" pitchFamily="34" charset="0"/>
              </a:rPr>
              <a:t>«</a:t>
            </a:r>
            <a:r>
              <a:rPr lang="uk-UA" sz="1700" kern="0" dirty="0">
                <a:solidFill>
                  <a:srgbClr val="333333"/>
                </a:solidFill>
                <a:effectLst/>
                <a:latin typeface="Courier New" panose="02070309020205020404" pitchFamily="49" charset="0"/>
                <a:ea typeface="Calibri" panose="020F0502020204030204" pitchFamily="34" charset="0"/>
              </a:rPr>
              <a:t>Правовий порядок в Україні ґрунтується на засадах, відповідно до яких </a:t>
            </a:r>
            <a:r>
              <a:rPr lang="uk-UA" sz="1700" u="sng" kern="0" dirty="0">
                <a:solidFill>
                  <a:srgbClr val="7A232E"/>
                </a:solidFill>
                <a:effectLst/>
                <a:latin typeface="Courier New" panose="02070309020205020404" pitchFamily="49" charset="0"/>
                <a:ea typeface="Calibri" panose="020F0502020204030204" pitchFamily="34" charset="0"/>
              </a:rPr>
              <a:t>ніхто не може бути примушений робити те, що не передбачено законодавством</a:t>
            </a:r>
            <a:r>
              <a:rPr lang="uk-UA" sz="1700" kern="0" dirty="0">
                <a:solidFill>
                  <a:srgbClr val="333333"/>
                </a:solidFill>
                <a:effectLst/>
                <a:latin typeface="Courier New" panose="02070309020205020404" pitchFamily="49" charset="0"/>
                <a:ea typeface="Calibri" panose="020F0502020204030204" pitchFamily="34" charset="0"/>
              </a:rPr>
              <a:t>».</a:t>
            </a:r>
          </a:p>
          <a:p>
            <a:pPr marL="0" indent="0" algn="just">
              <a:spcBef>
                <a:spcPts val="1800"/>
              </a:spcBef>
              <a:spcAft>
                <a:spcPts val="1200"/>
              </a:spcAft>
              <a:buNone/>
            </a:pPr>
            <a:r>
              <a:rPr lang="uk-UA" sz="1800" dirty="0">
                <a:effectLst/>
                <a:latin typeface="Arial" panose="020B0604020202020204" pitchFamily="34" charset="0"/>
                <a:ea typeface="Aptos" panose="020B0004020202020204" pitchFamily="34" charset="0"/>
              </a:rPr>
              <a:t>За п. 81.1. ст. 81 ПКУ:</a:t>
            </a:r>
            <a:endParaRPr lang="uk-UA" sz="1800" dirty="0">
              <a:effectLst/>
              <a:latin typeface="Calibri" panose="020F0502020204030204" pitchFamily="34" charset="0"/>
              <a:ea typeface="Aptos" panose="020B0004020202020204" pitchFamily="34" charset="0"/>
            </a:endParaRPr>
          </a:p>
          <a:p>
            <a:pPr marL="0" indent="0" algn="just">
              <a:spcBef>
                <a:spcPts val="1200"/>
              </a:spcBef>
              <a:spcAft>
                <a:spcPts val="1200"/>
              </a:spcAft>
              <a:buNone/>
            </a:pPr>
            <a:r>
              <a:rPr lang="uk-UA" sz="1700" dirty="0">
                <a:effectLst/>
                <a:latin typeface="Courier New" panose="02070309020205020404" pitchFamily="49" charset="0"/>
                <a:ea typeface="Aptos" panose="020B0004020202020204" pitchFamily="34" charset="0"/>
                <a:cs typeface="Courier New" panose="02070309020205020404" pitchFamily="49" charset="0"/>
              </a:rPr>
              <a:t>«</a:t>
            </a:r>
            <a:r>
              <a:rPr lang="ru-RU" sz="1700" dirty="0">
                <a:effectLst/>
                <a:latin typeface="Courier New" panose="02070309020205020404" pitchFamily="49" charset="0"/>
                <a:ea typeface="Aptos" panose="020B0004020202020204" pitchFamily="34" charset="0"/>
                <a:cs typeface="Courier New" panose="02070309020205020404" pitchFamily="49" charset="0"/>
              </a:rPr>
              <a:t>81.1. </a:t>
            </a:r>
            <a:r>
              <a:rPr lang="uk-UA" sz="1700" dirty="0">
                <a:effectLst/>
                <a:latin typeface="Courier New" panose="02070309020205020404" pitchFamily="49" charset="0"/>
                <a:ea typeface="Aptos" panose="020B0004020202020204" pitchFamily="34" charset="0"/>
                <a:cs typeface="Courier New" panose="02070309020205020404" pitchFamily="49" charset="0"/>
              </a:rPr>
              <a:t>Посадові особи контролюючого органу мають право приступити до проведення документальної виїзної перевірки, фактичної перевірки </a:t>
            </a:r>
            <a:r>
              <a:rPr lang="uk-UA" sz="1700" dirty="0">
                <a:effectLst/>
                <a:highlight>
                  <a:srgbClr val="00FFFF"/>
                </a:highlight>
                <a:latin typeface="Courier New" panose="02070309020205020404" pitchFamily="49" charset="0"/>
                <a:ea typeface="Aptos" panose="020B0004020202020204" pitchFamily="34" charset="0"/>
                <a:cs typeface="Courier New" panose="02070309020205020404" pitchFamily="49" charset="0"/>
              </a:rPr>
              <a:t>за наявності підстав для їх проведення, визначених цим Кодексом</a:t>
            </a:r>
            <a:r>
              <a:rPr lang="uk-UA" sz="1700" dirty="0">
                <a:effectLst/>
                <a:latin typeface="Courier New" panose="02070309020205020404" pitchFamily="49" charset="0"/>
                <a:ea typeface="Aptos" panose="020B0004020202020204" pitchFamily="34" charset="0"/>
                <a:cs typeface="Courier New" panose="02070309020205020404" pitchFamily="49" charset="0"/>
              </a:rPr>
              <a:t>, та </a:t>
            </a:r>
            <a:r>
              <a:rPr lang="uk-UA" sz="17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за умови пред'явлення або надіслання у випадках, визначених цим Кодексом, таких документів</a:t>
            </a:r>
            <a:r>
              <a:rPr lang="ru-RU" sz="1700" dirty="0">
                <a:effectLst/>
                <a:latin typeface="Courier New" panose="02070309020205020404" pitchFamily="49" charset="0"/>
                <a:ea typeface="Aptos" panose="020B0004020202020204" pitchFamily="34" charset="0"/>
                <a:cs typeface="Courier New" panose="02070309020205020404" pitchFamily="49" charset="0"/>
              </a:rPr>
              <a:t>: </a:t>
            </a:r>
            <a:r>
              <a:rPr lang="uk-UA" sz="1700" dirty="0">
                <a:effectLst/>
                <a:latin typeface="Courier New" panose="02070309020205020404" pitchFamily="49" charset="0"/>
                <a:ea typeface="Aptos" panose="020B0004020202020204" pitchFamily="34" charset="0"/>
                <a:cs typeface="Courier New" panose="02070309020205020404" pitchFamily="49" charset="0"/>
              </a:rPr>
              <a:t>…».</a:t>
            </a:r>
          </a:p>
        </p:txBody>
      </p:sp>
      <p:sp>
        <p:nvSpPr>
          <p:cNvPr id="5" name="Місце для номера слайда 4">
            <a:extLst>
              <a:ext uri="{FF2B5EF4-FFF2-40B4-BE49-F238E27FC236}">
                <a16:creationId xmlns:a16="http://schemas.microsoft.com/office/drawing/2014/main" id="{F257B0FB-CD7B-3542-7B93-6C9A95EB793A}"/>
              </a:ext>
            </a:extLst>
          </p:cNvPr>
          <p:cNvSpPr>
            <a:spLocks noGrp="1"/>
          </p:cNvSpPr>
          <p:nvPr>
            <p:ph type="sldNum" sz="quarter" idx="12"/>
          </p:nvPr>
        </p:nvSpPr>
        <p:spPr/>
        <p:txBody>
          <a:bodyPr/>
          <a:lstStyle/>
          <a:p>
            <a:fld id="{05B86B18-2475-4CE0-AB5D-557E749F8469}" type="slidenum">
              <a:rPr lang="de-DE" smtClean="0"/>
              <a:pPr/>
              <a:t>18</a:t>
            </a:fld>
            <a:endParaRPr lang="de-DE"/>
          </a:p>
        </p:txBody>
      </p:sp>
    </p:spTree>
    <p:extLst>
      <p:ext uri="{BB962C8B-B14F-4D97-AF65-F5344CB8AC3E}">
        <p14:creationId xmlns:p14="http://schemas.microsoft.com/office/powerpoint/2010/main" val="278373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Зображення, що містить суглоб, мультфільм, мистецтво&#10;&#10;Автоматично згенерований опис">
            <a:extLst>
              <a:ext uri="{FF2B5EF4-FFF2-40B4-BE49-F238E27FC236}">
                <a16:creationId xmlns:a16="http://schemas.microsoft.com/office/drawing/2014/main" id="{BCD928AD-CE4D-FA2E-F83A-A5E93C7D2F39}"/>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b="13351"/>
          <a:stretch/>
        </p:blipFill>
        <p:spPr>
          <a:xfrm>
            <a:off x="8952649" y="561124"/>
            <a:ext cx="2181225" cy="2145862"/>
          </a:xfrm>
          <a:prstGeom prst="rect">
            <a:avLst/>
          </a:prstGeom>
        </p:spPr>
      </p:pic>
      <p:sp>
        <p:nvSpPr>
          <p:cNvPr id="3" name="Місце для вмісту 2">
            <a:extLst>
              <a:ext uri="{FF2B5EF4-FFF2-40B4-BE49-F238E27FC236}">
                <a16:creationId xmlns:a16="http://schemas.microsoft.com/office/drawing/2014/main" id="{6ED25DE0-8274-B8E5-685F-AE68E004C89D}"/>
              </a:ext>
            </a:extLst>
          </p:cNvPr>
          <p:cNvSpPr>
            <a:spLocks noGrp="1"/>
          </p:cNvSpPr>
          <p:nvPr>
            <p:ph idx="1"/>
          </p:nvPr>
        </p:nvSpPr>
        <p:spPr>
          <a:xfrm>
            <a:off x="604692" y="561124"/>
            <a:ext cx="10972800" cy="5370701"/>
          </a:xfrm>
        </p:spPr>
        <p:txBody>
          <a:bodyPr/>
          <a:lstStyle/>
          <a:p>
            <a:pPr marL="0" indent="0">
              <a:buNone/>
            </a:pPr>
            <a:endParaRPr lang="ru-RU" dirty="0"/>
          </a:p>
          <a:p>
            <a:pPr marL="0" indent="0" algn="ctr">
              <a:buNone/>
            </a:pPr>
            <a:r>
              <a:rPr lang="ru-RU" sz="2000" b="1" dirty="0">
                <a:solidFill>
                  <a:srgbClr val="7A232E"/>
                </a:solidFill>
              </a:rPr>
              <a:t>Яким чином </a:t>
            </a:r>
            <a:r>
              <a:rPr lang="uk-UA" sz="2000" b="1" dirty="0">
                <a:solidFill>
                  <a:srgbClr val="7A232E"/>
                </a:solidFill>
              </a:rPr>
              <a:t>можна захиститися від перевірок, </a:t>
            </a:r>
            <a:br>
              <a:rPr lang="uk-UA" sz="2000" b="1" dirty="0">
                <a:solidFill>
                  <a:srgbClr val="7A232E"/>
                </a:solidFill>
              </a:rPr>
            </a:br>
            <a:r>
              <a:rPr lang="uk-UA" sz="2000" b="1" dirty="0">
                <a:solidFill>
                  <a:srgbClr val="7A232E"/>
                </a:solidFill>
              </a:rPr>
              <a:t>які апріорі є незаконними?</a:t>
            </a:r>
          </a:p>
          <a:p>
            <a:pPr marL="0" indent="0" algn="just">
              <a:buNone/>
            </a:pPr>
            <a:endParaRPr lang="uk-UA" sz="2000" b="1" dirty="0">
              <a:solidFill>
                <a:srgbClr val="7A232E"/>
              </a:solidFill>
            </a:endParaRPr>
          </a:p>
          <a:p>
            <a:pPr marL="0" indent="0" algn="just">
              <a:buNone/>
            </a:pPr>
            <a:endParaRPr lang="uk-UA" sz="2000" b="1" dirty="0">
              <a:solidFill>
                <a:srgbClr val="7A232E"/>
              </a:solidFill>
            </a:endParaRPr>
          </a:p>
          <a:p>
            <a:pPr marL="0" indent="0" algn="just">
              <a:buNone/>
            </a:pPr>
            <a:endParaRPr lang="uk-UA" sz="2000" b="1" dirty="0">
              <a:solidFill>
                <a:srgbClr val="7A232E"/>
              </a:solidFill>
            </a:endParaRPr>
          </a:p>
          <a:p>
            <a:pPr algn="just">
              <a:buFont typeface="Wingdings" panose="05000000000000000000" pitchFamily="2" charset="2"/>
              <a:buChar char="Ø"/>
            </a:pPr>
            <a:r>
              <a:rPr lang="uk-UA" sz="1800" dirty="0"/>
              <a:t>Чи можна отримати захист від таких незаконних перевірок з боку </a:t>
            </a:r>
            <a:r>
              <a:rPr lang="uk-UA" sz="1800" dirty="0">
                <a:solidFill>
                  <a:srgbClr val="7A232E"/>
                </a:solidFill>
              </a:rPr>
              <a:t>адміністративних судів </a:t>
            </a:r>
            <a:r>
              <a:rPr lang="uk-UA" sz="1800" dirty="0"/>
              <a:t>шляхом звернення із позовом про скасування відповідного наказу ДО початку перевірки</a:t>
            </a:r>
            <a:r>
              <a:rPr lang="ru-RU" sz="1800" dirty="0"/>
              <a:t>?</a:t>
            </a:r>
          </a:p>
          <a:p>
            <a:pPr algn="just">
              <a:buFont typeface="Wingdings" panose="05000000000000000000" pitchFamily="2" charset="2"/>
              <a:buChar char="Ø"/>
            </a:pPr>
            <a:endParaRPr lang="ru-RU" sz="1800" dirty="0"/>
          </a:p>
          <a:p>
            <a:pPr algn="just">
              <a:buFont typeface="Wingdings" panose="05000000000000000000" pitchFamily="2" charset="2"/>
              <a:buChar char="Ø"/>
            </a:pPr>
            <a:r>
              <a:rPr lang="uk-UA" sz="1800" dirty="0"/>
              <a:t>Чи звернення до суду з позовом про скасування наказу про перевірку досі необхідно / може бути в нагоді при захисті прав платника</a:t>
            </a:r>
            <a:r>
              <a:rPr lang="ru-RU" sz="1800" dirty="0"/>
              <a:t>?</a:t>
            </a:r>
          </a:p>
          <a:p>
            <a:pPr algn="just">
              <a:buFont typeface="Wingdings" panose="05000000000000000000" pitchFamily="2" charset="2"/>
              <a:buChar char="Ø"/>
            </a:pPr>
            <a:endParaRPr lang="ru-RU" sz="1800" dirty="0"/>
          </a:p>
          <a:p>
            <a:pPr algn="just">
              <a:buFont typeface="Wingdings" panose="05000000000000000000" pitchFamily="2" charset="2"/>
              <a:buChar char="Ø"/>
            </a:pPr>
            <a:r>
              <a:rPr lang="uk-UA" sz="1800" dirty="0"/>
              <a:t>Чи може просто звернутися до ДПС України з адміністративною скаргою </a:t>
            </a:r>
            <a:r>
              <a:rPr lang="ru-RU" sz="1800" dirty="0"/>
              <a:t>на наказ?</a:t>
            </a:r>
          </a:p>
          <a:p>
            <a:pPr algn="just">
              <a:buFont typeface="Wingdings" panose="05000000000000000000" pitchFamily="2" charset="2"/>
              <a:buChar char="Ø"/>
            </a:pPr>
            <a:endParaRPr lang="ru-RU" sz="1800" b="1" dirty="0"/>
          </a:p>
          <a:p>
            <a:pPr algn="just">
              <a:buFont typeface="Wingdings" panose="05000000000000000000" pitchFamily="2" charset="2"/>
              <a:buChar char="Ø"/>
            </a:pPr>
            <a:r>
              <a:rPr lang="uk-UA" sz="1800" dirty="0"/>
              <a:t>Чого очікувати при зверненні податкового органу до суду для підтвердження адміністративного арешту через </a:t>
            </a:r>
            <a:r>
              <a:rPr lang="uk-UA" sz="1800" dirty="0" err="1"/>
              <a:t>недопуск</a:t>
            </a:r>
            <a:r>
              <a:rPr lang="uk-UA" sz="1800" dirty="0"/>
              <a:t> до перевірки</a:t>
            </a:r>
            <a:r>
              <a:rPr lang="ru-RU" sz="1800" dirty="0"/>
              <a:t>?</a:t>
            </a:r>
            <a:endParaRPr lang="uk-UA" b="1" dirty="0"/>
          </a:p>
        </p:txBody>
      </p:sp>
      <p:sp>
        <p:nvSpPr>
          <p:cNvPr id="5" name="Місце для номера слайда 4">
            <a:extLst>
              <a:ext uri="{FF2B5EF4-FFF2-40B4-BE49-F238E27FC236}">
                <a16:creationId xmlns:a16="http://schemas.microsoft.com/office/drawing/2014/main" id="{B64C9178-E04A-45DB-89A5-4417B6A6AECB}"/>
              </a:ext>
            </a:extLst>
          </p:cNvPr>
          <p:cNvSpPr>
            <a:spLocks noGrp="1"/>
          </p:cNvSpPr>
          <p:nvPr>
            <p:ph type="sldNum" sz="quarter" idx="12"/>
          </p:nvPr>
        </p:nvSpPr>
        <p:spPr/>
        <p:txBody>
          <a:bodyPr/>
          <a:lstStyle/>
          <a:p>
            <a:fld id="{05B86B18-2475-4CE0-AB5D-557E749F8469}" type="slidenum">
              <a:rPr lang="de-DE" smtClean="0"/>
              <a:pPr/>
              <a:t>19</a:t>
            </a:fld>
            <a:endParaRPr lang="de-DE"/>
          </a:p>
        </p:txBody>
      </p:sp>
    </p:spTree>
    <p:extLst>
      <p:ext uri="{BB962C8B-B14F-4D97-AF65-F5344CB8AC3E}">
        <p14:creationId xmlns:p14="http://schemas.microsoft.com/office/powerpoint/2010/main" val="20209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6ABA198-9BC5-9B9C-A23B-ED45F8AAF9F4}"/>
              </a:ext>
            </a:extLst>
          </p:cNvPr>
          <p:cNvSpPr>
            <a:spLocks noGrp="1"/>
          </p:cNvSpPr>
          <p:nvPr>
            <p:ph idx="1"/>
          </p:nvPr>
        </p:nvSpPr>
        <p:spPr>
          <a:xfrm>
            <a:off x="695537" y="1813173"/>
            <a:ext cx="10972800" cy="3847207"/>
          </a:xfrm>
        </p:spPr>
        <p:txBody>
          <a:bodyPr/>
          <a:lstStyle/>
          <a:p>
            <a:pPr marL="0" indent="0" algn="just">
              <a:buNone/>
            </a:pPr>
            <a:r>
              <a:rPr lang="uk-UA" sz="2000" dirty="0"/>
              <a:t>Проблему легше попередити, ніж «лікувати».</a:t>
            </a:r>
          </a:p>
          <a:p>
            <a:pPr marL="0" indent="0" algn="just">
              <a:buNone/>
            </a:pPr>
            <a:endParaRPr lang="uk-UA" sz="2000" dirty="0"/>
          </a:p>
          <a:p>
            <a:pPr marL="0" indent="0" algn="just">
              <a:buNone/>
            </a:pPr>
            <a:r>
              <a:rPr lang="uk-UA" sz="2000" dirty="0"/>
              <a:t>Якщо є реальні сумніви щодо наявності підстав для перевірки за законом, планованих обсягів перевірки за межами, передбаченими законами, вимогами понад закон, і податкова «не чує» підприємство щодо цього при попередній комунікації, то які це формує очікування щодо «поведінки» і підходів податкової при перевірці?</a:t>
            </a:r>
          </a:p>
          <a:p>
            <a:pPr marL="0" indent="0" algn="just">
              <a:buNone/>
            </a:pPr>
            <a:endParaRPr lang="uk-UA" sz="2000" dirty="0"/>
          </a:p>
          <a:p>
            <a:pPr marL="0" indent="0" algn="just">
              <a:buNone/>
            </a:pPr>
            <a:r>
              <a:rPr lang="uk-UA" sz="2000" dirty="0"/>
              <a:t>Перевірка як заявлена податковою справді неминуча? А якщо боротися з власне перевіркою?</a:t>
            </a:r>
          </a:p>
          <a:p>
            <a:pPr marL="0" indent="0" algn="just">
              <a:buNone/>
            </a:pPr>
            <a:endParaRPr lang="uk-UA" sz="2000" dirty="0"/>
          </a:p>
          <a:p>
            <a:pPr marL="0" indent="0" algn="just">
              <a:buNone/>
            </a:pPr>
            <a:r>
              <a:rPr lang="uk-UA" sz="2000" dirty="0"/>
              <a:t>Захист інтересів платників податків справа, у першу чергу, самих платників податків.</a:t>
            </a:r>
          </a:p>
        </p:txBody>
      </p:sp>
      <p:sp>
        <p:nvSpPr>
          <p:cNvPr id="5" name="Місце для номера слайда 4">
            <a:extLst>
              <a:ext uri="{FF2B5EF4-FFF2-40B4-BE49-F238E27FC236}">
                <a16:creationId xmlns:a16="http://schemas.microsoft.com/office/drawing/2014/main" id="{5884BA3F-D33F-864B-F396-12FDCE26BC6B}"/>
              </a:ext>
            </a:extLst>
          </p:cNvPr>
          <p:cNvSpPr>
            <a:spLocks noGrp="1"/>
          </p:cNvSpPr>
          <p:nvPr>
            <p:ph type="sldNum" sz="quarter" idx="12"/>
          </p:nvPr>
        </p:nvSpPr>
        <p:spPr/>
        <p:txBody>
          <a:bodyPr/>
          <a:lstStyle/>
          <a:p>
            <a:fld id="{05B86B18-2475-4CE0-AB5D-557E749F8469}" type="slidenum">
              <a:rPr lang="de-DE" smtClean="0"/>
              <a:pPr/>
              <a:t>2</a:t>
            </a:fld>
            <a:endParaRPr lang="de-DE"/>
          </a:p>
        </p:txBody>
      </p:sp>
    </p:spTree>
    <p:extLst>
      <p:ext uri="{BB962C8B-B14F-4D97-AF65-F5344CB8AC3E}">
        <p14:creationId xmlns:p14="http://schemas.microsoft.com/office/powerpoint/2010/main" val="424607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ED25DE0-8274-B8E5-685F-AE68E004C89D}"/>
              </a:ext>
            </a:extLst>
          </p:cNvPr>
          <p:cNvSpPr>
            <a:spLocks noGrp="1"/>
          </p:cNvSpPr>
          <p:nvPr>
            <p:ph idx="1"/>
          </p:nvPr>
        </p:nvSpPr>
        <p:spPr>
          <a:xfrm>
            <a:off x="594785" y="354606"/>
            <a:ext cx="10972800" cy="6297365"/>
          </a:xfrm>
        </p:spPr>
        <p:txBody>
          <a:bodyPr/>
          <a:lstStyle/>
          <a:p>
            <a:pPr marL="0" indent="0">
              <a:buNone/>
            </a:pPr>
            <a:endParaRPr lang="ru-RU" dirty="0"/>
          </a:p>
          <a:p>
            <a:pPr marL="0" indent="0" algn="ctr">
              <a:buNone/>
            </a:pPr>
            <a:r>
              <a:rPr lang="uk-UA" sz="2000" b="1" dirty="0">
                <a:solidFill>
                  <a:srgbClr val="7A232E"/>
                </a:solidFill>
              </a:rPr>
              <a:t>Що зараз з оскарженням наказів на перевірку?</a:t>
            </a:r>
          </a:p>
          <a:p>
            <a:pPr marL="0" indent="0" algn="just">
              <a:lnSpc>
                <a:spcPct val="107000"/>
              </a:lnSpc>
              <a:spcAft>
                <a:spcPts val="800"/>
              </a:spcAft>
              <a:buNone/>
            </a:pPr>
            <a:r>
              <a:rPr lang="uk-UA" sz="1600" kern="100" dirty="0">
                <a:effectLst/>
                <a:ea typeface="Aptos" panose="020B0004020202020204" pitchFamily="34" charset="0"/>
              </a:rPr>
              <a:t>У Постанові №280/4643/23 зазначено:</a:t>
            </a:r>
          </a:p>
          <a:p>
            <a:pPr marL="0" indent="0" algn="just">
              <a:lnSpc>
                <a:spcPct val="107000"/>
              </a:lnSpc>
              <a:spcAft>
                <a:spcPts val="800"/>
              </a:spcAft>
              <a:buNone/>
            </a:pPr>
            <a:r>
              <a:rPr lang="uk-UA" kern="100" dirty="0">
                <a:effectLst/>
                <a:latin typeface="Courier New" panose="02070309020205020404" pitchFamily="49" charset="0"/>
                <a:ea typeface="Aptos" panose="020B0004020202020204" pitchFamily="34" charset="0"/>
                <a:cs typeface="Times New Roman" panose="02020603050405020304" pitchFamily="18" charset="0"/>
              </a:rPr>
              <a:t>«Проаналізувавши вказані вище норми та рішення Конституційного Суду України, </a:t>
            </a:r>
            <a:r>
              <a:rPr lang="uk-UA" b="1" kern="100" dirty="0">
                <a:effectLst/>
                <a:latin typeface="Courier New" panose="02070309020205020404" pitchFamily="49" charset="0"/>
                <a:ea typeface="Aptos" panose="020B0004020202020204" pitchFamily="34" charset="0"/>
                <a:cs typeface="Times New Roman" panose="02020603050405020304" pitchFamily="18" charset="0"/>
              </a:rPr>
              <a:t>Велика Палата Верховного Суду у постанові від 08 вересня 2021 року у справі №816/228/17</a:t>
            </a:r>
            <a:r>
              <a:rPr lang="uk-UA" kern="100" dirty="0">
                <a:effectLst/>
                <a:latin typeface="Courier New" panose="02070309020205020404" pitchFamily="49" charset="0"/>
                <a:ea typeface="Aptos" panose="020B0004020202020204" pitchFamily="34" charset="0"/>
                <a:cs typeface="Times New Roman" panose="02020603050405020304" pitchFamily="18" charset="0"/>
              </a:rPr>
              <a:t> (постанова на яку </a:t>
            </a:r>
            <a:r>
              <a:rPr lang="uk-UA" kern="100" dirty="0" err="1">
                <a:effectLst/>
                <a:latin typeface="Courier New" panose="02070309020205020404" pitchFamily="49" charset="0"/>
                <a:ea typeface="Aptos" panose="020B0004020202020204" pitchFamily="34" charset="0"/>
                <a:cs typeface="Times New Roman" panose="02020603050405020304" pitchFamily="18" charset="0"/>
              </a:rPr>
              <a:t>зіслався</a:t>
            </a:r>
            <a:r>
              <a:rPr lang="uk-UA" kern="100" dirty="0">
                <a:effectLst/>
                <a:latin typeface="Courier New" panose="02070309020205020404" pitchFamily="49" charset="0"/>
                <a:ea typeface="Aptos" panose="020B0004020202020204" pitchFamily="34" charset="0"/>
                <a:cs typeface="Times New Roman" panose="02020603050405020304" pitchFamily="18" charset="0"/>
              </a:rPr>
              <a:t> суд апеляційної інстанції, закриваючи провадження у справі) вказала, </a:t>
            </a:r>
            <a:r>
              <a:rPr lang="uk-UA" b="1" kern="100" dirty="0">
                <a:effectLst/>
                <a:latin typeface="Courier New" panose="02070309020205020404" pitchFamily="49" charset="0"/>
                <a:ea typeface="Aptos" panose="020B0004020202020204" pitchFamily="34" charset="0"/>
                <a:cs typeface="Times New Roman" panose="02020603050405020304" pitchFamily="18" charset="0"/>
              </a:rPr>
              <a:t>що у разі якщо контролюючий орган був допущений до проведення перевірки на підставі наказу про її проведення, то цей наказ як акт індивідуальної дії реалізовано його застосуванням, а тому його оскарження не є належним та ефективним способом захисту права платника податків</a:t>
            </a:r>
            <a:r>
              <a:rPr lang="uk-UA" kern="100" dirty="0">
                <a:effectLst/>
                <a:latin typeface="Courier New" panose="02070309020205020404" pitchFamily="49" charset="0"/>
                <a:ea typeface="Aptos" panose="020B0004020202020204" pitchFamily="34" charset="0"/>
                <a:cs typeface="Times New Roman" panose="02020603050405020304" pitchFamily="18" charset="0"/>
              </a:rPr>
              <a:t>, оскільки скасування наказу не може призвести до відновлення порушеного права. Неправомірність дій контролюючого органу при призначенні і проведенні перевірки не може бути предметом окремого позову, але може бути підставами позову про визнання протиправними рішень, прийнятих за наслідками такої перевірки.</a:t>
            </a:r>
            <a:endParaRPr lang="uk-UA"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07000"/>
              </a:lnSpc>
              <a:spcAft>
                <a:spcPts val="800"/>
              </a:spcAft>
              <a:buNone/>
            </a:pPr>
            <a:r>
              <a:rPr lang="uk-UA" b="1" kern="100" dirty="0">
                <a:effectLst/>
                <a:latin typeface="Courier New" panose="02070309020205020404" pitchFamily="49" charset="0"/>
                <a:ea typeface="Aptos" panose="020B0004020202020204" pitchFamily="34" charset="0"/>
                <a:cs typeface="Times New Roman" panose="02020603050405020304" pitchFamily="18" charset="0"/>
              </a:rPr>
              <a:t>Верховний Суд чітко наголосив на тому, що </a:t>
            </a:r>
            <a:r>
              <a:rPr lang="uk-UA" b="1" kern="100" dirty="0">
                <a:solidFill>
                  <a:srgbClr val="7A232E"/>
                </a:solidFill>
                <a:effectLst/>
                <a:latin typeface="Courier New" panose="02070309020205020404" pitchFamily="49" charset="0"/>
                <a:ea typeface="Aptos" panose="020B0004020202020204" pitchFamily="34" charset="0"/>
                <a:cs typeface="Times New Roman" panose="02020603050405020304" pitchFamily="18" charset="0"/>
              </a:rPr>
              <a:t>оскарження наказу не є належним та ефективним способом захисту права платника податків лише у випадку, якщо контролюючий орган був допущений до проведення перевірки на підставі спірного наказу</a:t>
            </a:r>
            <a:r>
              <a:rPr lang="uk-UA" b="1" kern="100" dirty="0">
                <a:effectLst/>
                <a:latin typeface="Courier New" panose="02070309020205020404" pitchFamily="49" charset="0"/>
                <a:ea typeface="Aptos" panose="020B0004020202020204" pitchFamily="34" charset="0"/>
                <a:cs typeface="Times New Roman" panose="02020603050405020304" pitchFamily="18" charset="0"/>
              </a:rPr>
              <a:t>.</a:t>
            </a:r>
            <a:r>
              <a:rPr lang="uk-UA" kern="100" dirty="0">
                <a:effectLst/>
                <a:latin typeface="Courier New" panose="02070309020205020404" pitchFamily="49" charset="0"/>
                <a:ea typeface="Aptos" panose="020B0004020202020204" pitchFamily="34" charset="0"/>
                <a:cs typeface="Times New Roman" panose="02020603050405020304" pitchFamily="18" charset="0"/>
              </a:rPr>
              <a:t> </a:t>
            </a:r>
            <a:r>
              <a:rPr lang="uk-UA" b="1" u="heavy" kern="100" dirty="0">
                <a:effectLst/>
                <a:latin typeface="Courier New" panose="02070309020205020404" pitchFamily="49" charset="0"/>
                <a:ea typeface="Aptos" panose="020B0004020202020204" pitchFamily="34" charset="0"/>
                <a:cs typeface="Times New Roman" panose="02020603050405020304" pitchFamily="18" charset="0"/>
              </a:rPr>
              <a:t>Обмежень щодо оскарження наказу, у випадку якщо контролюючий орган не був допущений до перевірки, Верховний Суд не встановлював.</a:t>
            </a:r>
            <a:endParaRPr lang="uk-UA"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07000"/>
              </a:lnSpc>
              <a:spcAft>
                <a:spcPts val="800"/>
              </a:spcAft>
              <a:buNone/>
            </a:pPr>
            <a:r>
              <a:rPr lang="uk-UA" kern="100" dirty="0">
                <a:effectLst/>
                <a:latin typeface="Courier New" panose="02070309020205020404" pitchFamily="49" charset="0"/>
                <a:ea typeface="Aptos" panose="020B0004020202020204" pitchFamily="34" charset="0"/>
                <a:cs typeface="Times New Roman" panose="02020603050405020304" pitchFamily="18" charset="0"/>
              </a:rPr>
              <a:t>Закриваючи провадження у справі, Суд наголосив на тому, що в даній справі відсутній предмет спору, адже оскаржуваний акт індивідуальної дії є таким, що вичерпав свою дію в часі. В той же час, Верховний Суд при ухвалені постанови від 08 вересня 2021 року звертав увагу на те, що наказ не може бути окремо оскарженим у випадку, якщо він вичерпав свою дію в результаті реалізації.</a:t>
            </a:r>
            <a:endParaRPr lang="uk-UA"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07000"/>
              </a:lnSpc>
              <a:spcAft>
                <a:spcPts val="800"/>
              </a:spcAft>
              <a:buNone/>
            </a:pPr>
            <a:r>
              <a:rPr lang="uk-UA" kern="100" dirty="0">
                <a:effectLst/>
                <a:latin typeface="Courier New" panose="02070309020205020404" pitchFamily="49" charset="0"/>
                <a:ea typeface="Aptos" panose="020B0004020202020204" pitchFamily="34" charset="0"/>
                <a:cs typeface="Times New Roman" panose="02020603050405020304" pitchFamily="18" charset="0"/>
              </a:rPr>
              <a:t>Як зазначалося вище, </a:t>
            </a:r>
            <a:r>
              <a:rPr lang="uk-UA" b="1" kern="100" dirty="0">
                <a:effectLst/>
                <a:latin typeface="Courier New" panose="02070309020205020404" pitchFamily="49" charset="0"/>
                <a:ea typeface="Aptos" panose="020B0004020202020204" pitchFamily="34" charset="0"/>
                <a:cs typeface="Times New Roman" panose="02020603050405020304" pitchFamily="18" charset="0"/>
              </a:rPr>
              <a:t>позивач, вважаючи, що наказ виданий за відсутності правових підстав, скористався наданим податковим законодавством правом не допуску до перевірки. Відтак спірний наказ не був реалізованим</a:t>
            </a:r>
            <a:r>
              <a:rPr lang="uk-UA" b="1" kern="100" dirty="0">
                <a:effectLst/>
                <a:latin typeface="Cambria" panose="02040503050406030204" pitchFamily="18" charset="0"/>
                <a:ea typeface="Aptos" panose="020B0004020202020204" pitchFamily="34" charset="0"/>
                <a:cs typeface="Times New Roman" panose="02020603050405020304" pitchFamily="18" charset="0"/>
              </a:rPr>
              <a:t>».</a:t>
            </a:r>
            <a:endParaRPr lang="uk-UA"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64C9178-E04A-45DB-89A5-4417B6A6AECB}"/>
              </a:ext>
            </a:extLst>
          </p:cNvPr>
          <p:cNvSpPr>
            <a:spLocks noGrp="1"/>
          </p:cNvSpPr>
          <p:nvPr>
            <p:ph type="sldNum" sz="quarter" idx="12"/>
          </p:nvPr>
        </p:nvSpPr>
        <p:spPr/>
        <p:txBody>
          <a:bodyPr/>
          <a:lstStyle/>
          <a:p>
            <a:fld id="{05B86B18-2475-4CE0-AB5D-557E749F8469}" type="slidenum">
              <a:rPr lang="de-DE" smtClean="0"/>
              <a:pPr/>
              <a:t>20</a:t>
            </a:fld>
            <a:endParaRPr lang="de-DE"/>
          </a:p>
        </p:txBody>
      </p:sp>
    </p:spTree>
    <p:extLst>
      <p:ext uri="{BB962C8B-B14F-4D97-AF65-F5344CB8AC3E}">
        <p14:creationId xmlns:p14="http://schemas.microsoft.com/office/powerpoint/2010/main" val="2057639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ED25DE0-8274-B8E5-685F-AE68E004C89D}"/>
              </a:ext>
            </a:extLst>
          </p:cNvPr>
          <p:cNvSpPr>
            <a:spLocks noGrp="1"/>
          </p:cNvSpPr>
          <p:nvPr>
            <p:ph idx="1"/>
          </p:nvPr>
        </p:nvSpPr>
        <p:spPr>
          <a:xfrm>
            <a:off x="594785" y="354606"/>
            <a:ext cx="10972800" cy="5961632"/>
          </a:xfrm>
        </p:spPr>
        <p:txBody>
          <a:bodyPr/>
          <a:lstStyle/>
          <a:p>
            <a:pPr marL="0" indent="0">
              <a:buNone/>
            </a:pPr>
            <a:endParaRPr lang="ru-RU" dirty="0"/>
          </a:p>
          <a:p>
            <a:pPr marL="0" indent="0" algn="ctr">
              <a:buNone/>
            </a:pPr>
            <a:r>
              <a:rPr lang="uk-UA" sz="2000" b="1" dirty="0">
                <a:solidFill>
                  <a:srgbClr val="7A232E"/>
                </a:solidFill>
              </a:rPr>
              <a:t>Що зараз з оскарженням наказів на перевірку?</a:t>
            </a:r>
          </a:p>
          <a:p>
            <a:pPr marL="0" indent="0" algn="just">
              <a:buNone/>
            </a:pPr>
            <a:r>
              <a:rPr lang="uk-UA" sz="2000" dirty="0">
                <a:highlight>
                  <a:srgbClr val="C0C0C0"/>
                </a:highlight>
              </a:rPr>
              <a:t>Однак, якщо перевірка невиїзна:</a:t>
            </a:r>
          </a:p>
          <a:p>
            <a:pPr marL="0" indent="0" algn="just">
              <a:buNone/>
            </a:pPr>
            <a:endParaRPr lang="uk-UA" sz="2000" dirty="0">
              <a:highlight>
                <a:srgbClr val="C0C0C0"/>
              </a:highlight>
            </a:endParaRPr>
          </a:p>
          <a:p>
            <a:pPr marL="0" marR="71120" indent="0" algn="just">
              <a:spcAft>
                <a:spcPts val="600"/>
              </a:spcAft>
              <a:buNone/>
            </a:pPr>
            <a:r>
              <a:rPr lang="uk-UA" sz="1800" dirty="0">
                <a:effectLst/>
                <a:ea typeface="Microsoft Sans Serif" panose="020B0604020202020204" pitchFamily="34" charset="0"/>
              </a:rPr>
              <a:t>Наразі в адміністративних судах набула поширення практика відмов платникам податків у</a:t>
            </a:r>
            <a:r>
              <a:rPr lang="uk-UA" sz="1800" spc="5" dirty="0">
                <a:effectLst/>
                <a:ea typeface="Microsoft Sans Serif" panose="020B0604020202020204" pitchFamily="34" charset="0"/>
              </a:rPr>
              <a:t> </a:t>
            </a:r>
            <a:r>
              <a:rPr lang="uk-UA" sz="1800" dirty="0">
                <a:effectLst/>
                <a:ea typeface="Microsoft Sans Serif" panose="020B0604020202020204" pitchFamily="34" charset="0"/>
              </a:rPr>
              <a:t>відкритті</a:t>
            </a:r>
            <a:r>
              <a:rPr lang="uk-UA" sz="1800" spc="5" dirty="0">
                <a:effectLst/>
                <a:ea typeface="Microsoft Sans Serif" panose="020B0604020202020204" pitchFamily="34" charset="0"/>
              </a:rPr>
              <a:t> </a:t>
            </a:r>
            <a:r>
              <a:rPr lang="uk-UA" sz="1800" dirty="0">
                <a:effectLst/>
                <a:ea typeface="Microsoft Sans Serif" panose="020B0604020202020204" pitchFamily="34" charset="0"/>
              </a:rPr>
              <a:t>провадження</a:t>
            </a:r>
            <a:r>
              <a:rPr lang="uk-UA" sz="1800" spc="5" dirty="0">
                <a:effectLst/>
                <a:ea typeface="Microsoft Sans Serif" panose="020B0604020202020204" pitchFamily="34" charset="0"/>
              </a:rPr>
              <a:t> </a:t>
            </a:r>
            <a:r>
              <a:rPr lang="uk-UA" sz="1800" dirty="0">
                <a:effectLst/>
                <a:ea typeface="Microsoft Sans Serif" panose="020B0604020202020204" pitchFamily="34" charset="0"/>
              </a:rPr>
              <a:t>у</a:t>
            </a:r>
            <a:r>
              <a:rPr lang="uk-UA" sz="1800" spc="5" dirty="0">
                <a:effectLst/>
                <a:ea typeface="Microsoft Sans Serif" panose="020B0604020202020204" pitchFamily="34" charset="0"/>
              </a:rPr>
              <a:t> </a:t>
            </a:r>
            <a:r>
              <a:rPr lang="uk-UA" sz="1800" dirty="0">
                <a:effectLst/>
                <a:ea typeface="Microsoft Sans Serif" panose="020B0604020202020204" pitchFamily="34" charset="0"/>
              </a:rPr>
              <a:t>справах</a:t>
            </a:r>
            <a:r>
              <a:rPr lang="uk-UA" sz="1800" spc="5" dirty="0">
                <a:effectLst/>
                <a:ea typeface="Microsoft Sans Serif" panose="020B0604020202020204" pitchFamily="34" charset="0"/>
              </a:rPr>
              <a:t> </a:t>
            </a:r>
            <a:r>
              <a:rPr lang="uk-UA" sz="1800" dirty="0">
                <a:effectLst/>
                <a:ea typeface="Microsoft Sans Serif" panose="020B0604020202020204" pitchFamily="34" charset="0"/>
              </a:rPr>
              <a:t>про</a:t>
            </a:r>
            <a:r>
              <a:rPr lang="uk-UA" sz="1800" spc="5" dirty="0">
                <a:effectLst/>
                <a:ea typeface="Microsoft Sans Serif" panose="020B0604020202020204" pitchFamily="34" charset="0"/>
              </a:rPr>
              <a:t> </a:t>
            </a:r>
            <a:r>
              <a:rPr lang="uk-UA" sz="1800" dirty="0">
                <a:effectLst/>
                <a:ea typeface="Microsoft Sans Serif" panose="020B0604020202020204" pitchFamily="34" charset="0"/>
              </a:rPr>
              <a:t>оскарження</a:t>
            </a:r>
            <a:r>
              <a:rPr lang="uk-UA" sz="1800" spc="5" dirty="0">
                <a:effectLst/>
                <a:ea typeface="Microsoft Sans Serif" panose="020B0604020202020204" pitchFamily="34" charset="0"/>
              </a:rPr>
              <a:t> </a:t>
            </a:r>
            <a:r>
              <a:rPr lang="uk-UA" sz="1800" dirty="0">
                <a:effectLst/>
                <a:ea typeface="Microsoft Sans Serif" panose="020B0604020202020204" pitchFamily="34" charset="0"/>
              </a:rPr>
              <a:t>наказів</a:t>
            </a:r>
            <a:r>
              <a:rPr lang="uk-UA" sz="1800" spc="5" dirty="0">
                <a:effectLst/>
                <a:ea typeface="Microsoft Sans Serif" panose="020B0604020202020204" pitchFamily="34" charset="0"/>
              </a:rPr>
              <a:t> </a:t>
            </a:r>
            <a:r>
              <a:rPr lang="uk-UA" sz="1800" dirty="0">
                <a:effectLst/>
                <a:ea typeface="Microsoft Sans Serif" panose="020B0604020202020204" pitchFamily="34" charset="0"/>
              </a:rPr>
              <a:t>про</a:t>
            </a:r>
            <a:r>
              <a:rPr lang="uk-UA" sz="1800" spc="5" dirty="0">
                <a:effectLst/>
                <a:ea typeface="Microsoft Sans Serif" panose="020B0604020202020204" pitchFamily="34" charset="0"/>
              </a:rPr>
              <a:t> </a:t>
            </a:r>
            <a:r>
              <a:rPr lang="uk-UA" sz="1800" dirty="0">
                <a:effectLst/>
                <a:ea typeface="Microsoft Sans Serif" panose="020B0604020202020204" pitchFamily="34" charset="0"/>
              </a:rPr>
              <a:t>призначення</a:t>
            </a:r>
            <a:r>
              <a:rPr lang="uk-UA" sz="1800" spc="5" dirty="0">
                <a:effectLst/>
                <a:ea typeface="Microsoft Sans Serif" panose="020B0604020202020204" pitchFamily="34" charset="0"/>
              </a:rPr>
              <a:t> </a:t>
            </a:r>
            <a:r>
              <a:rPr lang="uk-UA" sz="1800" dirty="0">
                <a:effectLst/>
                <a:ea typeface="Microsoft Sans Serif" panose="020B0604020202020204" pitchFamily="34" charset="0"/>
              </a:rPr>
              <a:t>податкової</a:t>
            </a:r>
            <a:r>
              <a:rPr lang="uk-UA" sz="1800" spc="5" dirty="0">
                <a:effectLst/>
                <a:ea typeface="Microsoft Sans Serif" panose="020B0604020202020204" pitchFamily="34" charset="0"/>
              </a:rPr>
              <a:t> </a:t>
            </a:r>
            <a:r>
              <a:rPr lang="uk-UA" sz="1800" dirty="0">
                <a:effectLst/>
                <a:ea typeface="Microsoft Sans Serif" panose="020B0604020202020204" pitchFamily="34" charset="0"/>
              </a:rPr>
              <a:t>перевірки з посиланням на те, що такий спір </a:t>
            </a:r>
            <a:r>
              <a:rPr lang="uk-UA" sz="1800" dirty="0">
                <a:solidFill>
                  <a:srgbClr val="7A232E"/>
                </a:solidFill>
                <a:effectLst/>
                <a:ea typeface="Microsoft Sans Serif" panose="020B0604020202020204" pitchFamily="34" charset="0"/>
              </a:rPr>
              <a:t>нібито взагалі не належить до розгляду в</a:t>
            </a:r>
            <a:r>
              <a:rPr lang="uk-UA" sz="1800" spc="5" dirty="0">
                <a:solidFill>
                  <a:srgbClr val="7A232E"/>
                </a:solidFill>
                <a:effectLst/>
                <a:ea typeface="Microsoft Sans Serif" panose="020B0604020202020204" pitchFamily="34" charset="0"/>
              </a:rPr>
              <a:t> </a:t>
            </a:r>
            <a:r>
              <a:rPr lang="uk-UA" sz="1800" dirty="0">
                <a:solidFill>
                  <a:srgbClr val="7A232E"/>
                </a:solidFill>
                <a:effectLst/>
                <a:ea typeface="Microsoft Sans Serif" panose="020B0604020202020204" pitchFamily="34" charset="0"/>
              </a:rPr>
              <a:t>порядку</a:t>
            </a:r>
            <a:r>
              <a:rPr lang="uk-UA" sz="1800" spc="5" dirty="0">
                <a:solidFill>
                  <a:srgbClr val="7A232E"/>
                </a:solidFill>
                <a:effectLst/>
                <a:ea typeface="Microsoft Sans Serif" panose="020B0604020202020204" pitchFamily="34" charset="0"/>
              </a:rPr>
              <a:t> </a:t>
            </a:r>
            <a:r>
              <a:rPr lang="uk-UA" sz="1800" dirty="0">
                <a:solidFill>
                  <a:srgbClr val="7A232E"/>
                </a:solidFill>
                <a:effectLst/>
                <a:ea typeface="Microsoft Sans Serif" panose="020B0604020202020204" pitchFamily="34" charset="0"/>
              </a:rPr>
              <a:t>адміністративного</a:t>
            </a:r>
            <a:r>
              <a:rPr lang="uk-UA" sz="1800" spc="5" dirty="0">
                <a:solidFill>
                  <a:srgbClr val="7A232E"/>
                </a:solidFill>
                <a:effectLst/>
                <a:ea typeface="Microsoft Sans Serif" panose="020B0604020202020204" pitchFamily="34" charset="0"/>
              </a:rPr>
              <a:t> </a:t>
            </a:r>
            <a:r>
              <a:rPr lang="uk-UA" sz="1800" dirty="0">
                <a:solidFill>
                  <a:srgbClr val="7A232E"/>
                </a:solidFill>
                <a:effectLst/>
                <a:ea typeface="Microsoft Sans Serif" panose="020B0604020202020204" pitchFamily="34" charset="0"/>
              </a:rPr>
              <a:t>судочинства</a:t>
            </a:r>
            <a:r>
              <a:rPr lang="uk-UA" sz="1800" dirty="0">
                <a:effectLst/>
                <a:ea typeface="Microsoft Sans Serif" panose="020B0604020202020204" pitchFamily="34" charset="0"/>
              </a:rPr>
              <a:t>.</a:t>
            </a:r>
          </a:p>
          <a:p>
            <a:pPr marL="0" indent="0" algn="just">
              <a:spcAft>
                <a:spcPts val="600"/>
              </a:spcAft>
              <a:buNone/>
            </a:pPr>
            <a:r>
              <a:rPr lang="uk-UA" sz="1800" dirty="0">
                <a:effectLst/>
                <a:ea typeface="Microsoft Sans Serif" panose="020B0604020202020204" pitchFamily="34" charset="0"/>
              </a:rPr>
              <a:t>В обґрунтування цього наводиться посилання на позицію Верховного Суду, викладену Великою Палатою Верховного Суду в </a:t>
            </a:r>
            <a:r>
              <a:rPr lang="uk-UA" sz="1800" dirty="0">
                <a:effectLst/>
                <a:ea typeface="Microsoft Sans Serif" panose="020B0604020202020204" pitchFamily="34" charset="0"/>
                <a:hlinkClick r:id="rId2"/>
              </a:rPr>
              <a:t>Постанові від 08.09.2021 у справі №816/228/17</a:t>
            </a:r>
            <a:r>
              <a:rPr lang="uk-UA" sz="1800" dirty="0">
                <a:ea typeface="Microsoft Sans Serif" panose="020B0604020202020204" pitchFamily="34" charset="0"/>
              </a:rPr>
              <a:t>:</a:t>
            </a:r>
          </a:p>
          <a:p>
            <a:pPr marL="220662" lvl="1" indent="0" algn="just">
              <a:spcAft>
                <a:spcPts val="600"/>
              </a:spcAft>
              <a:buNone/>
            </a:pPr>
            <a:r>
              <a:rPr lang="uk-UA" dirty="0">
                <a:effectLst/>
                <a:latin typeface="Courier New" panose="02070309020205020404" pitchFamily="49" charset="0"/>
                <a:ea typeface="Calibri" panose="020F0502020204030204" pitchFamily="34" charset="0"/>
                <a:cs typeface="Times New Roman" panose="02020603050405020304" pitchFamily="18" charset="0"/>
              </a:rPr>
              <a:t>«</a:t>
            </a:r>
            <a:r>
              <a:rPr lang="uk-UA" kern="100" dirty="0">
                <a:effectLst/>
                <a:latin typeface="Courier New" panose="02070309020205020404" pitchFamily="49" charset="0"/>
                <a:ea typeface="Aptos" panose="020B0004020202020204" pitchFamily="34" charset="0"/>
                <a:cs typeface="Times New Roman" panose="02020603050405020304" pitchFamily="18" charset="0"/>
              </a:rPr>
              <a:t>Виходячи з наведеного Велика Палата Верховного Суду не погоджується із позицією судів попередніх інстанцій у частині задоволення позову про протиправність наказу щодо призначення перевірки від 10 жовтня 2016 року № 1336, </a:t>
            </a:r>
            <a:r>
              <a:rPr lang="uk-UA" b="1" kern="100" dirty="0">
                <a:effectLst/>
                <a:latin typeface="Courier New" panose="02070309020205020404" pitchFamily="49" charset="0"/>
                <a:ea typeface="Aptos" panose="020B0004020202020204" pitchFamily="34" charset="0"/>
                <a:cs typeface="Times New Roman" panose="02020603050405020304" pitchFamily="18" charset="0"/>
              </a:rPr>
              <a:t>оскільки такий спір не підлягає розгляду за правилами адміністративного судочинства.</a:t>
            </a:r>
            <a:endParaRPr lang="uk-UA" kern="100" dirty="0">
              <a:effectLst/>
              <a:latin typeface="Aptos" panose="020B0004020202020204" pitchFamily="34" charset="0"/>
              <a:ea typeface="Aptos" panose="020B0004020202020204" pitchFamily="34" charset="0"/>
              <a:cs typeface="Times New Roman" panose="02020603050405020304" pitchFamily="18" charset="0"/>
            </a:endParaRPr>
          </a:p>
          <a:p>
            <a:pPr marL="220662" lvl="1" indent="0" algn="just">
              <a:spcAft>
                <a:spcPts val="600"/>
              </a:spcAft>
              <a:buNone/>
            </a:pPr>
            <a:r>
              <a:rPr lang="uk-UA" dirty="0">
                <a:effectLst/>
                <a:latin typeface="Courier New" panose="02070309020205020404" pitchFamily="49" charset="0"/>
                <a:ea typeface="Calibri" panose="020F0502020204030204" pitchFamily="34" charset="0"/>
                <a:cs typeface="Times New Roman" panose="02020603050405020304" pitchFamily="18" charset="0"/>
              </a:rPr>
              <a:t>При цьому поняття «спір, який не підлягає розгляду в порядку адміністративного судочинства» слід тлумачити </a:t>
            </a:r>
            <a:r>
              <a:rPr lang="uk-UA" u="sng" dirty="0">
                <a:effectLst/>
                <a:latin typeface="Courier New" panose="02070309020205020404" pitchFamily="49" charset="0"/>
                <a:ea typeface="Calibri" panose="020F0502020204030204" pitchFamily="34" charset="0"/>
                <a:cs typeface="Times New Roman" panose="02020603050405020304" pitchFamily="18" charset="0"/>
              </a:rPr>
              <a:t>в ширшому значенні</a:t>
            </a:r>
            <a:r>
              <a:rPr lang="uk-UA" dirty="0">
                <a:effectLst/>
                <a:latin typeface="Courier New" panose="02070309020205020404" pitchFamily="49" charset="0"/>
                <a:ea typeface="Calibri" panose="020F0502020204030204" pitchFamily="34" charset="0"/>
                <a:cs typeface="Times New Roman" panose="02020603050405020304" pitchFamily="18" charset="0"/>
              </a:rPr>
              <a:t>, тобто як поняття, що стосується тих спорів, які не підлягають розгляду в порядку адміністративного судочинства, і тих спорів, які взагалі не підлягають судовому розгляду. </a:t>
            </a:r>
          </a:p>
          <a:p>
            <a:pPr marL="220662" lvl="1" indent="0" algn="just">
              <a:spcAft>
                <a:spcPts val="600"/>
              </a:spcAft>
              <a:buNone/>
            </a:pPr>
            <a:r>
              <a:rPr lang="uk-UA" dirty="0">
                <a:effectLst/>
                <a:latin typeface="Courier New" panose="02070309020205020404" pitchFamily="49" charset="0"/>
                <a:ea typeface="Calibri" panose="020F0502020204030204" pitchFamily="34" charset="0"/>
                <a:cs typeface="Times New Roman" panose="02020603050405020304" pitchFamily="18" charset="0"/>
              </a:rPr>
              <a:t>Таким чином, Велика Палата Верховного Суду вважає за необхідне відступити від висновку, викладеного Верховним Судом України у постанові від 27 січня 2015 року (справа № 21-425а14)».</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SzPct val="150000"/>
              <a:buNone/>
            </a:pPr>
            <a:endParaRPr lang="uk-UA" sz="1600" dirty="0"/>
          </a:p>
        </p:txBody>
      </p:sp>
      <p:sp>
        <p:nvSpPr>
          <p:cNvPr id="5" name="Місце для номера слайда 4">
            <a:extLst>
              <a:ext uri="{FF2B5EF4-FFF2-40B4-BE49-F238E27FC236}">
                <a16:creationId xmlns:a16="http://schemas.microsoft.com/office/drawing/2014/main" id="{B64C9178-E04A-45DB-89A5-4417B6A6AECB}"/>
              </a:ext>
            </a:extLst>
          </p:cNvPr>
          <p:cNvSpPr>
            <a:spLocks noGrp="1"/>
          </p:cNvSpPr>
          <p:nvPr>
            <p:ph type="sldNum" sz="quarter" idx="12"/>
          </p:nvPr>
        </p:nvSpPr>
        <p:spPr/>
        <p:txBody>
          <a:bodyPr/>
          <a:lstStyle/>
          <a:p>
            <a:fld id="{05B86B18-2475-4CE0-AB5D-557E749F8469}" type="slidenum">
              <a:rPr lang="de-DE" smtClean="0"/>
              <a:pPr/>
              <a:t>21</a:t>
            </a:fld>
            <a:endParaRPr lang="de-DE"/>
          </a:p>
        </p:txBody>
      </p:sp>
    </p:spTree>
    <p:extLst>
      <p:ext uri="{BB962C8B-B14F-4D97-AF65-F5344CB8AC3E}">
        <p14:creationId xmlns:p14="http://schemas.microsoft.com/office/powerpoint/2010/main" val="430544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ED25DE0-8274-B8E5-685F-AE68E004C89D}"/>
              </a:ext>
            </a:extLst>
          </p:cNvPr>
          <p:cNvSpPr>
            <a:spLocks noGrp="1"/>
          </p:cNvSpPr>
          <p:nvPr>
            <p:ph idx="1"/>
          </p:nvPr>
        </p:nvSpPr>
        <p:spPr>
          <a:xfrm>
            <a:off x="594785" y="354607"/>
            <a:ext cx="10972800" cy="6571030"/>
          </a:xfrm>
        </p:spPr>
        <p:txBody>
          <a:bodyPr/>
          <a:lstStyle/>
          <a:p>
            <a:pPr marL="0" indent="0">
              <a:buNone/>
            </a:pPr>
            <a:endParaRPr lang="ru-RU" dirty="0"/>
          </a:p>
          <a:p>
            <a:pPr marL="0" indent="0" algn="ctr">
              <a:buNone/>
            </a:pPr>
            <a:r>
              <a:rPr lang="uk-UA" sz="2000" b="1" dirty="0">
                <a:solidFill>
                  <a:srgbClr val="7A232E"/>
                </a:solidFill>
              </a:rPr>
              <a:t>Як раніше працював механізм захисту платника податку?</a:t>
            </a:r>
          </a:p>
          <a:p>
            <a:pPr marL="0" indent="0" algn="just">
              <a:buNone/>
            </a:pPr>
            <a:r>
              <a:rPr lang="uk-UA" sz="1800" dirty="0">
                <a:effectLst/>
                <a:ea typeface="Aptos" panose="020B0004020202020204" pitchFamily="34" charset="0"/>
              </a:rPr>
              <a:t>У спорах про підтвердження обґрунтованості адміністративного арешту за ст. 283 КАСУ домінувала позиція, за якою, якщо платник оскаржує наказ про перевірку, то таке оскарження є </a:t>
            </a:r>
            <a:br>
              <a:rPr lang="uk-UA" sz="1800" dirty="0">
                <a:effectLst/>
                <a:ea typeface="Aptos" panose="020B0004020202020204" pitchFamily="34" charset="0"/>
              </a:rPr>
            </a:br>
            <a:r>
              <a:rPr lang="uk-UA" sz="1800" dirty="0">
                <a:effectLst/>
                <a:ea typeface="Aptos" panose="020B0004020202020204" pitchFamily="34" charset="0"/>
              </a:rPr>
              <a:t>«спором про право».</a:t>
            </a:r>
            <a:endParaRPr lang="uk-UA" sz="2400" dirty="0">
              <a:highlight>
                <a:srgbClr val="C0C0C0"/>
              </a:highlight>
            </a:endParaRPr>
          </a:p>
          <a:p>
            <a:pPr marL="0" indent="0" algn="just">
              <a:spcAft>
                <a:spcPts val="600"/>
              </a:spcAft>
              <a:buSzPct val="150000"/>
              <a:buNone/>
            </a:pPr>
            <a:endParaRPr lang="uk-UA" sz="1600" dirty="0"/>
          </a:p>
          <a:p>
            <a:pPr marL="0" indent="0" algn="just">
              <a:spcAft>
                <a:spcPts val="600"/>
              </a:spcAft>
              <a:buSzPct val="150000"/>
              <a:buNone/>
            </a:pPr>
            <a:r>
              <a:rPr lang="uk-UA" sz="1800" dirty="0"/>
              <a:t>Вищий адміністративний суд України ще в Листі від 02.02.2011 року сформував правову позицію, за якою «спір про право» в контексті ст. 283 КАСУ слід розглядати як ситуацію, коли платник податків висловлює будь-яку (виражену в будь-якій матеріальній формі) незгоду з рішенням податкового органу, зокрема, у формі оскарження наказу про проведення перевірки.</a:t>
            </a:r>
          </a:p>
          <a:p>
            <a:pPr marL="0" indent="0" algn="just">
              <a:spcAft>
                <a:spcPts val="600"/>
              </a:spcAft>
              <a:buSzPct val="150000"/>
              <a:buNone/>
            </a:pPr>
            <a:r>
              <a:rPr lang="uk-UA" sz="1800" dirty="0"/>
              <a:t>За відповідною практикою судів тоді наявність «спору про право» є підставою для відмови у відкритті провадження за заявою про обґрунтованість </a:t>
            </a:r>
            <a:r>
              <a:rPr lang="uk-UA" sz="1800" dirty="0">
                <a:solidFill>
                  <a:srgbClr val="7A232E"/>
                </a:solidFill>
              </a:rPr>
              <a:t>адміністративного арешту </a:t>
            </a:r>
            <a:r>
              <a:rPr lang="uk-UA" sz="1800" dirty="0"/>
              <a:t>(п. 2 ч. 4 ст. 283 КАСУ).</a:t>
            </a:r>
          </a:p>
          <a:p>
            <a:pPr marL="0" indent="0" algn="just">
              <a:spcAft>
                <a:spcPts val="600"/>
              </a:spcAft>
              <a:buSzPct val="150000"/>
              <a:buNone/>
            </a:pPr>
            <a:r>
              <a:rPr lang="uk-UA" sz="1800" dirty="0"/>
              <a:t>І такий підхід </a:t>
            </a:r>
            <a:r>
              <a:rPr lang="uk-UA" sz="1800" u="sng" dirty="0"/>
              <a:t>послідовно</a:t>
            </a:r>
            <a:r>
              <a:rPr lang="uk-UA" sz="1800" dirty="0"/>
              <a:t> застосовувався судами протягом більше 10 років*.</a:t>
            </a:r>
          </a:p>
          <a:p>
            <a:pPr marL="0" indent="0" algn="just">
              <a:spcAft>
                <a:spcPts val="600"/>
              </a:spcAft>
              <a:buSzPct val="150000"/>
              <a:buNone/>
            </a:pPr>
            <a:endParaRPr lang="uk-UA" sz="1800" dirty="0"/>
          </a:p>
          <a:p>
            <a:pPr marL="0" indent="0" algn="just">
              <a:spcAft>
                <a:spcPts val="600"/>
              </a:spcAft>
              <a:buSzPct val="150000"/>
              <a:buNone/>
            </a:pPr>
            <a:endParaRPr lang="uk-UA" sz="1800" dirty="0"/>
          </a:p>
          <a:p>
            <a:pPr marL="0" indent="0" algn="just">
              <a:spcAft>
                <a:spcPts val="600"/>
              </a:spcAft>
              <a:buSzPct val="150000"/>
              <a:buNone/>
            </a:pPr>
            <a:endParaRPr lang="uk-UA" sz="1800" dirty="0"/>
          </a:p>
          <a:p>
            <a:pPr marL="0" indent="0" algn="just">
              <a:spcAft>
                <a:spcPts val="600"/>
              </a:spcAft>
              <a:buSzPct val="150000"/>
              <a:buNone/>
            </a:pPr>
            <a:r>
              <a:rPr lang="uk-UA" dirty="0"/>
              <a:t>* 	наприклад, постанови ВС від 07.11.2018 року у справі № 820/3469/17, від 14.11.2018 року у справі № 818/907/16 та </a:t>
            </a:r>
            <a:br>
              <a:rPr lang="uk-UA" dirty="0"/>
            </a:br>
            <a:r>
              <a:rPr lang="uk-UA" dirty="0"/>
              <a:t>	від 19.12.2018 року у справі № 816/284/17 тощо.</a:t>
            </a:r>
          </a:p>
          <a:p>
            <a:pPr marL="0" indent="0" algn="just">
              <a:spcAft>
                <a:spcPts val="600"/>
              </a:spcAft>
              <a:buSzPct val="150000"/>
              <a:buNone/>
            </a:pPr>
            <a:endParaRPr lang="uk-UA" sz="1600" dirty="0"/>
          </a:p>
        </p:txBody>
      </p:sp>
      <p:sp>
        <p:nvSpPr>
          <p:cNvPr id="5" name="Місце для номера слайда 4">
            <a:extLst>
              <a:ext uri="{FF2B5EF4-FFF2-40B4-BE49-F238E27FC236}">
                <a16:creationId xmlns:a16="http://schemas.microsoft.com/office/drawing/2014/main" id="{B64C9178-E04A-45DB-89A5-4417B6A6AECB}"/>
              </a:ext>
            </a:extLst>
          </p:cNvPr>
          <p:cNvSpPr>
            <a:spLocks noGrp="1"/>
          </p:cNvSpPr>
          <p:nvPr>
            <p:ph type="sldNum" sz="quarter" idx="12"/>
          </p:nvPr>
        </p:nvSpPr>
        <p:spPr/>
        <p:txBody>
          <a:bodyPr/>
          <a:lstStyle/>
          <a:p>
            <a:fld id="{05B86B18-2475-4CE0-AB5D-557E749F8469}" type="slidenum">
              <a:rPr lang="de-DE" smtClean="0"/>
              <a:pPr/>
              <a:t>22</a:t>
            </a:fld>
            <a:endParaRPr lang="de-DE"/>
          </a:p>
        </p:txBody>
      </p:sp>
    </p:spTree>
    <p:extLst>
      <p:ext uri="{BB962C8B-B14F-4D97-AF65-F5344CB8AC3E}">
        <p14:creationId xmlns:p14="http://schemas.microsoft.com/office/powerpoint/2010/main" val="4266284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ED25DE0-8274-B8E5-685F-AE68E004C89D}"/>
              </a:ext>
            </a:extLst>
          </p:cNvPr>
          <p:cNvSpPr>
            <a:spLocks noGrp="1"/>
          </p:cNvSpPr>
          <p:nvPr>
            <p:ph idx="1"/>
          </p:nvPr>
        </p:nvSpPr>
        <p:spPr>
          <a:xfrm>
            <a:off x="594785" y="354607"/>
            <a:ext cx="10972800" cy="5186420"/>
          </a:xfrm>
        </p:spPr>
        <p:txBody>
          <a:bodyPr/>
          <a:lstStyle/>
          <a:p>
            <a:pPr marL="0" indent="0">
              <a:buNone/>
            </a:pPr>
            <a:endParaRPr lang="ru-RU" dirty="0"/>
          </a:p>
          <a:p>
            <a:pPr marL="0" indent="0" algn="ctr">
              <a:buNone/>
            </a:pPr>
            <a:r>
              <a:rPr lang="uk-UA" sz="2000" b="1" dirty="0">
                <a:solidFill>
                  <a:srgbClr val="7A232E"/>
                </a:solidFill>
              </a:rPr>
              <a:t>А що зараз?</a:t>
            </a:r>
          </a:p>
          <a:p>
            <a:pPr marL="0" indent="0" algn="just">
              <a:lnSpc>
                <a:spcPct val="107000"/>
              </a:lnSpc>
              <a:spcAft>
                <a:spcPts val="800"/>
              </a:spcAft>
              <a:buNone/>
            </a:pPr>
            <a:r>
              <a:rPr lang="uk-UA" sz="1600" kern="100" dirty="0">
                <a:effectLst/>
                <a:ea typeface="Aptos" panose="020B0004020202020204" pitchFamily="34" charset="0"/>
              </a:rPr>
              <a:t>Верховний Суд у Постанові від 23.02.2023 у справі №640/17091/21 дійшов наступних висновків:</a:t>
            </a:r>
            <a:endParaRPr lang="uk-UA" sz="1800" kern="100" dirty="0">
              <a:effectLst/>
              <a:ea typeface="Aptos" panose="020B0004020202020204" pitchFamily="34" charset="0"/>
            </a:endParaRPr>
          </a:p>
          <a:p>
            <a:pPr marL="220662" lvl="1" indent="0" algn="just">
              <a:lnSpc>
                <a:spcPct val="107000"/>
              </a:lnSpc>
              <a:spcAft>
                <a:spcPts val="800"/>
              </a:spcAft>
              <a:buNone/>
            </a:pPr>
            <a:r>
              <a:rPr lang="uk-UA" b="1" kern="100" dirty="0">
                <a:effectLst/>
                <a:latin typeface="Courier New" panose="02070309020205020404" pitchFamily="49" charset="0"/>
                <a:ea typeface="Aptos" panose="020B0004020202020204" pitchFamily="34" charset="0"/>
                <a:cs typeface="Times New Roman" panose="02020603050405020304" pitchFamily="18" charset="0"/>
              </a:rPr>
              <a:t>«</a:t>
            </a:r>
            <a:r>
              <a:rPr lang="uk-UA" b="1" kern="100" dirty="0">
                <a:solidFill>
                  <a:srgbClr val="000000"/>
                </a:solidFill>
                <a:effectLst/>
                <a:latin typeface="Courier New" panose="02070309020205020404" pitchFamily="49" charset="0"/>
                <a:ea typeface="Aptos" panose="020B0004020202020204" pitchFamily="34" charset="0"/>
                <a:cs typeface="Times New Roman" panose="02020603050405020304" pitchFamily="18" charset="0"/>
              </a:rPr>
              <a:t>Під час розгляду заяв про підтвердження обґрунтованості адміністративного арешту</a:t>
            </a:r>
            <a:r>
              <a:rPr lang="uk-UA" kern="100" dirty="0">
                <a:solidFill>
                  <a:srgbClr val="000000"/>
                </a:solidFill>
                <a:effectLst/>
                <a:latin typeface="Courier New" panose="02070309020205020404" pitchFamily="49" charset="0"/>
                <a:ea typeface="Aptos" panose="020B0004020202020204" pitchFamily="34" charset="0"/>
                <a:cs typeface="Times New Roman" panose="02020603050405020304" pitchFamily="18" charset="0"/>
              </a:rPr>
              <a:t> майна платника податків адміністративний </a:t>
            </a:r>
            <a:r>
              <a:rPr lang="uk-UA" b="1" kern="100" dirty="0">
                <a:solidFill>
                  <a:srgbClr val="000000"/>
                </a:solidFill>
                <a:effectLst/>
                <a:latin typeface="Courier New" panose="02070309020205020404" pitchFamily="49" charset="0"/>
                <a:ea typeface="Aptos" panose="020B0004020202020204" pitchFamily="34" charset="0"/>
                <a:cs typeface="Times New Roman" panose="02020603050405020304" pitchFamily="18" charset="0"/>
              </a:rPr>
              <a:t>суд здійснює оцінку</a:t>
            </a:r>
            <a:r>
              <a:rPr lang="uk-UA" kern="100" dirty="0">
                <a:solidFill>
                  <a:srgbClr val="000000"/>
                </a:solidFill>
                <a:effectLst/>
                <a:latin typeface="Courier New" panose="02070309020205020404" pitchFamily="49" charset="0"/>
                <a:ea typeface="Aptos" panose="020B0004020202020204" pitchFamily="34" charset="0"/>
                <a:cs typeface="Times New Roman" panose="02020603050405020304" pitchFamily="18" charset="0"/>
              </a:rPr>
              <a:t> обґрунтованості рішення контролюючого органу щодо адміністративного арешту майна платника податків шляхом перевірки наявності підстав для прийняття відповідного рішення та </a:t>
            </a:r>
            <a:r>
              <a:rPr lang="uk-UA" b="1" kern="100" dirty="0">
                <a:solidFill>
                  <a:srgbClr val="000000"/>
                </a:solidFill>
                <a:effectLst/>
                <a:latin typeface="Courier New" panose="02070309020205020404" pitchFamily="49" charset="0"/>
                <a:ea typeface="Aptos" panose="020B0004020202020204" pitchFamily="34" charset="0"/>
                <a:cs typeface="Times New Roman" panose="02020603050405020304" pitchFamily="18" charset="0"/>
              </a:rPr>
              <a:t>правильності юридичної кваліфікації дій платника податків, які стали підставою для прийняття такого рішення. </a:t>
            </a:r>
            <a:r>
              <a:rPr lang="uk-UA" b="1" u="sng" kern="100" dirty="0">
                <a:solidFill>
                  <a:srgbClr val="7A232E"/>
                </a:solidFill>
                <a:effectLst/>
                <a:latin typeface="Courier New" panose="02070309020205020404" pitchFamily="49" charset="0"/>
                <a:ea typeface="Aptos" panose="020B0004020202020204" pitchFamily="34" charset="0"/>
                <a:cs typeface="Times New Roman" panose="02020603050405020304" pitchFamily="18" charset="0"/>
              </a:rPr>
              <a:t>Оскарження платником податків наказу про проведення перевірки</a:t>
            </a:r>
            <a:r>
              <a:rPr lang="uk-UA" kern="100" dirty="0">
                <a:solidFill>
                  <a:srgbClr val="7A232E"/>
                </a:solidFill>
                <a:effectLst/>
                <a:latin typeface="Courier New" panose="02070309020205020404" pitchFamily="49" charset="0"/>
                <a:ea typeface="Aptos" panose="020B0004020202020204" pitchFamily="34" charset="0"/>
                <a:cs typeface="Times New Roman" panose="02020603050405020304" pitchFamily="18" charset="0"/>
              </a:rPr>
              <a:t> </a:t>
            </a:r>
            <a:r>
              <a:rPr lang="uk-UA" kern="100" dirty="0">
                <a:solidFill>
                  <a:srgbClr val="000000"/>
                </a:solidFill>
                <a:effectLst/>
                <a:latin typeface="Courier New" panose="02070309020205020404" pitchFamily="49" charset="0"/>
                <a:ea typeface="Aptos" panose="020B0004020202020204" pitchFamily="34" charset="0"/>
                <a:cs typeface="Times New Roman" panose="02020603050405020304" pitchFamily="18" charset="0"/>
              </a:rPr>
              <a:t>є запереченням обставин, що зумовили звернення податкового органу з відповідною заявою, однак, </a:t>
            </a:r>
            <a:r>
              <a:rPr lang="uk-UA" b="1" u="sng" kern="100" dirty="0">
                <a:solidFill>
                  <a:srgbClr val="7A232E"/>
                </a:solidFill>
                <a:effectLst/>
                <a:latin typeface="Courier New" panose="02070309020205020404" pitchFamily="49" charset="0"/>
                <a:ea typeface="Aptos" panose="020B0004020202020204" pitchFamily="34" charset="0"/>
                <a:cs typeface="Times New Roman" panose="02020603050405020304" pitchFamily="18" charset="0"/>
              </a:rPr>
              <a:t>не є спором про право в розумінні пункту 2 частини четвертої статті 283 КАС України </a:t>
            </a:r>
            <a:r>
              <a:rPr lang="uk-UA" b="1" u="sng" kern="100" dirty="0">
                <a:solidFill>
                  <a:srgbClr val="000000"/>
                </a:solidFill>
                <a:effectLst/>
                <a:latin typeface="Courier New" panose="02070309020205020404" pitchFamily="49" charset="0"/>
                <a:ea typeface="Aptos" panose="020B0004020202020204" pitchFamily="34" charset="0"/>
                <a:cs typeface="Times New Roman" panose="02020603050405020304" pitchFamily="18" charset="0"/>
              </a:rPr>
              <a:t>і не перешкоджає розгляду заяви про підтвердження обґрунтованості адміністративного арешту майна платника податків.</a:t>
            </a:r>
            <a:r>
              <a:rPr lang="uk-UA" kern="100" dirty="0">
                <a:solidFill>
                  <a:srgbClr val="000000"/>
                </a:solidFill>
                <a:effectLst/>
                <a:latin typeface="Courier New" panose="02070309020205020404" pitchFamily="49" charset="0"/>
                <a:ea typeface="Aptos" panose="020B0004020202020204" pitchFamily="34" charset="0"/>
                <a:cs typeface="Times New Roman" panose="02020603050405020304" pitchFamily="18" charset="0"/>
              </a:rPr>
              <a:t> Обґрунтованість причин відмови у допуску посадових осіб податкового органу до проведення податкової перевірки з боку платника податків входять до предмета доказування у справах, передбачених пунктом 2 частини першої </a:t>
            </a:r>
            <a:r>
              <a:rPr lang="uk-UA" kern="100" dirty="0">
                <a:effectLst/>
                <a:latin typeface="Courier New" panose="02070309020205020404" pitchFamily="49" charset="0"/>
                <a:ea typeface="Aptos" panose="020B0004020202020204" pitchFamily="34" charset="0"/>
                <a:cs typeface="Times New Roman" panose="02020603050405020304" pitchFamily="18" charset="0"/>
              </a:rPr>
              <a:t>статті 283 КАС України».</a:t>
            </a:r>
          </a:p>
          <a:p>
            <a:pPr marL="0" indent="0" algn="just">
              <a:spcAft>
                <a:spcPts val="600"/>
              </a:spcAft>
              <a:buNone/>
            </a:pPr>
            <a:r>
              <a:rPr lang="uk-UA" sz="1600" dirty="0">
                <a:effectLst/>
                <a:ea typeface="Microsoft Sans Serif" panose="020B0604020202020204" pitchFamily="34" charset="0"/>
              </a:rPr>
              <a:t>Фактично Верховний Суд «</a:t>
            </a:r>
            <a:r>
              <a:rPr lang="uk-UA" sz="1600" dirty="0" err="1">
                <a:effectLst/>
                <a:ea typeface="Microsoft Sans Serif" panose="020B0604020202020204" pitchFamily="34" charset="0"/>
              </a:rPr>
              <a:t>обнулив</a:t>
            </a:r>
            <a:r>
              <a:rPr lang="uk-UA" sz="1600" dirty="0">
                <a:effectLst/>
                <a:ea typeface="Microsoft Sans Serif" panose="020B0604020202020204" pitchFamily="34" charset="0"/>
              </a:rPr>
              <a:t>» можливість посилань на оскарження наказу на перевірку в суді при розгляді справ про накладення адміністративного арешту майна платника податків в разі </a:t>
            </a:r>
            <a:r>
              <a:rPr lang="uk-UA" sz="1600" dirty="0" err="1">
                <a:effectLst/>
                <a:ea typeface="Microsoft Sans Serif" panose="020B0604020202020204" pitchFamily="34" charset="0"/>
              </a:rPr>
              <a:t>недопуску</a:t>
            </a:r>
            <a:r>
              <a:rPr lang="uk-UA" sz="1600" dirty="0">
                <a:effectLst/>
                <a:ea typeface="Microsoft Sans Serif" panose="020B0604020202020204" pitchFamily="34" charset="0"/>
              </a:rPr>
              <a:t> до перевірки.</a:t>
            </a:r>
          </a:p>
          <a:p>
            <a:pPr marL="0" indent="0" algn="just">
              <a:spcAft>
                <a:spcPts val="600"/>
              </a:spcAft>
              <a:buNone/>
            </a:pPr>
            <a:r>
              <a:rPr lang="uk-UA" sz="1600" dirty="0">
                <a:ea typeface="Microsoft Sans Serif" panose="020B0604020202020204" pitchFamily="34" charset="0"/>
              </a:rPr>
              <a:t>Як наслідок, тепер подання до суду позову про скасування наказу на перевірку</a:t>
            </a:r>
            <a:r>
              <a:rPr lang="uk-UA" sz="1600" dirty="0">
                <a:effectLst/>
                <a:ea typeface="Microsoft Sans Serif" panose="020B0604020202020204" pitchFamily="34" charset="0"/>
              </a:rPr>
              <a:t> не перешкоджає відкриттю провадження в суді за заявою податкового органу щодо підтвердження обґрунтованості чи відмови в накладенні адміністративного арешту. І такі справи мають розглядатися в дуже стислі строки і по </a:t>
            </a:r>
            <a:r>
              <a:rPr lang="uk-UA" sz="1600">
                <a:effectLst/>
                <a:ea typeface="Microsoft Sans Serif" panose="020B0604020202020204" pitchFamily="34" charset="0"/>
              </a:rPr>
              <a:t>суті.</a:t>
            </a:r>
            <a:endParaRPr lang="uk-UA" sz="1600" kern="100" dirty="0">
              <a:ea typeface="Microsoft Sans Serif" panose="020B0604020202020204" pitchFamily="34" charset="0"/>
            </a:endParaRPr>
          </a:p>
        </p:txBody>
      </p:sp>
      <p:sp>
        <p:nvSpPr>
          <p:cNvPr id="5" name="Місце для номера слайда 4">
            <a:extLst>
              <a:ext uri="{FF2B5EF4-FFF2-40B4-BE49-F238E27FC236}">
                <a16:creationId xmlns:a16="http://schemas.microsoft.com/office/drawing/2014/main" id="{B64C9178-E04A-45DB-89A5-4417B6A6AECB}"/>
              </a:ext>
            </a:extLst>
          </p:cNvPr>
          <p:cNvSpPr>
            <a:spLocks noGrp="1"/>
          </p:cNvSpPr>
          <p:nvPr>
            <p:ph type="sldNum" sz="quarter" idx="12"/>
          </p:nvPr>
        </p:nvSpPr>
        <p:spPr/>
        <p:txBody>
          <a:bodyPr/>
          <a:lstStyle/>
          <a:p>
            <a:fld id="{05B86B18-2475-4CE0-AB5D-557E749F8469}" type="slidenum">
              <a:rPr lang="de-DE" smtClean="0"/>
              <a:pPr/>
              <a:t>23</a:t>
            </a:fld>
            <a:endParaRPr lang="de-DE"/>
          </a:p>
        </p:txBody>
      </p:sp>
    </p:spTree>
    <p:extLst>
      <p:ext uri="{BB962C8B-B14F-4D97-AF65-F5344CB8AC3E}">
        <p14:creationId xmlns:p14="http://schemas.microsoft.com/office/powerpoint/2010/main" val="1365154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ED25DE0-8274-B8E5-685F-AE68E004C89D}"/>
              </a:ext>
            </a:extLst>
          </p:cNvPr>
          <p:cNvSpPr>
            <a:spLocks noGrp="1"/>
          </p:cNvSpPr>
          <p:nvPr>
            <p:ph idx="1"/>
          </p:nvPr>
        </p:nvSpPr>
        <p:spPr>
          <a:xfrm>
            <a:off x="594785" y="354607"/>
            <a:ext cx="10972800" cy="4308872"/>
          </a:xfrm>
        </p:spPr>
        <p:txBody>
          <a:bodyPr/>
          <a:lstStyle/>
          <a:p>
            <a:pPr marL="0" indent="0">
              <a:buNone/>
            </a:pPr>
            <a:endParaRPr lang="ru-RU" dirty="0"/>
          </a:p>
          <a:p>
            <a:pPr marL="0" indent="0" algn="ctr">
              <a:buNone/>
            </a:pPr>
            <a:r>
              <a:rPr lang="uk-UA" sz="2000" b="1" dirty="0">
                <a:solidFill>
                  <a:srgbClr val="7A232E"/>
                </a:solidFill>
              </a:rPr>
              <a:t>А що зараз?</a:t>
            </a:r>
          </a:p>
          <a:p>
            <a:pPr marL="0" indent="0" algn="just">
              <a:spcAft>
                <a:spcPts val="600"/>
              </a:spcAft>
              <a:buNone/>
            </a:pPr>
            <a:endParaRPr lang="uk-UA" sz="1600" kern="100" dirty="0">
              <a:effectLst/>
              <a:ea typeface="Microsoft Sans Serif" panose="020B0604020202020204" pitchFamily="34" charset="0"/>
            </a:endParaRPr>
          </a:p>
          <a:p>
            <a:pPr marL="0" indent="0" algn="just">
              <a:spcAft>
                <a:spcPts val="600"/>
              </a:spcAft>
              <a:buNone/>
            </a:pPr>
            <a:endParaRPr lang="uk-UA" sz="1600" kern="100" dirty="0">
              <a:effectLst/>
              <a:ea typeface="Microsoft Sans Serif" panose="020B0604020202020204" pitchFamily="34" charset="0"/>
            </a:endParaRPr>
          </a:p>
          <a:p>
            <a:pPr marL="0" indent="0" algn="just">
              <a:spcAft>
                <a:spcPts val="600"/>
              </a:spcAft>
              <a:buNone/>
            </a:pPr>
            <a:r>
              <a:rPr lang="uk-UA" sz="1600" kern="100" dirty="0">
                <a:effectLst/>
                <a:ea typeface="Microsoft Sans Serif" panose="020B0604020202020204" pitchFamily="34" charset="0"/>
              </a:rPr>
              <a:t>Така зміна підходу та висновків Верховним Судом </a:t>
            </a:r>
            <a:r>
              <a:rPr lang="uk-UA" sz="1600" b="1" kern="100" dirty="0">
                <a:solidFill>
                  <a:srgbClr val="7A232E"/>
                </a:solidFill>
                <a:effectLst/>
                <a:ea typeface="Microsoft Sans Serif" panose="020B0604020202020204" pitchFamily="34" charset="0"/>
              </a:rPr>
              <a:t>збільшила ризики накладення адміністративного арешту </a:t>
            </a:r>
            <a:r>
              <a:rPr lang="uk-UA" sz="1600" kern="100" dirty="0">
                <a:effectLst/>
                <a:ea typeface="Microsoft Sans Serif" panose="020B0604020202020204" pitchFamily="34" charset="0"/>
              </a:rPr>
              <a:t>для платників податків у випадку </a:t>
            </a:r>
            <a:r>
              <a:rPr lang="uk-UA" sz="1600" kern="100" dirty="0" err="1">
                <a:effectLst/>
                <a:ea typeface="Microsoft Sans Serif" panose="020B0604020202020204" pitchFamily="34" charset="0"/>
              </a:rPr>
              <a:t>недопуску</a:t>
            </a:r>
            <a:r>
              <a:rPr lang="uk-UA" sz="1600" kern="100" dirty="0">
                <a:effectLst/>
                <a:ea typeface="Microsoft Sans Serif" panose="020B0604020202020204" pitchFamily="34" charset="0"/>
              </a:rPr>
              <a:t> податкового органу до перевірки. </a:t>
            </a:r>
          </a:p>
          <a:p>
            <a:pPr marL="0" indent="0" algn="just">
              <a:spcAft>
                <a:spcPts val="600"/>
              </a:spcAft>
              <a:buNone/>
            </a:pPr>
            <a:r>
              <a:rPr lang="uk-UA" sz="1600" kern="100" dirty="0">
                <a:ea typeface="Microsoft Sans Serif" panose="020B0604020202020204" pitchFamily="34" charset="0"/>
              </a:rPr>
              <a:t>Це зараз</a:t>
            </a:r>
            <a:r>
              <a:rPr lang="uk-UA" sz="1600" kern="100" dirty="0">
                <a:effectLst/>
                <a:ea typeface="Microsoft Sans Serif" panose="020B0604020202020204" pitchFamily="34" charset="0"/>
              </a:rPr>
              <a:t> доволі часто стає таким собі примусом до завідомо незаконної перевірки.</a:t>
            </a:r>
          </a:p>
          <a:p>
            <a:pPr marL="0" indent="0" algn="just">
              <a:spcAft>
                <a:spcPts val="600"/>
              </a:spcAft>
              <a:buNone/>
            </a:pPr>
            <a:r>
              <a:rPr lang="uk-UA" sz="1600" kern="100" dirty="0">
                <a:effectLst/>
                <a:ea typeface="Microsoft Sans Serif" panose="020B0604020202020204" pitchFamily="34" charset="0"/>
              </a:rPr>
              <a:t>Адже простіше розбиратися вже з наслідками незаконної перевірки (хоч фактично і дорожче для платника податків та держави), ніж зазнавати блокування діяльності всього підприємства на невизначений строк через накладення адміністративного арешту та всі бюрократичні складнощі, які можуть виникнути при його знятті (якщо його буде накладено). </a:t>
            </a:r>
          </a:p>
          <a:p>
            <a:pPr marL="0" indent="0" algn="just">
              <a:spcAft>
                <a:spcPts val="600"/>
              </a:spcAft>
              <a:buNone/>
            </a:pPr>
            <a:endParaRPr lang="uk-UA" sz="1600" kern="100" dirty="0">
              <a:ea typeface="Microsoft Sans Serif" panose="020B0604020202020204" pitchFamily="34" charset="0"/>
            </a:endParaRPr>
          </a:p>
          <a:p>
            <a:pPr marL="0" indent="0" algn="just">
              <a:spcAft>
                <a:spcPts val="600"/>
              </a:spcAft>
              <a:buNone/>
            </a:pPr>
            <a:r>
              <a:rPr lang="uk-UA" sz="1600" kern="100" dirty="0">
                <a:effectLst/>
                <a:ea typeface="Microsoft Sans Serif" panose="020B0604020202020204" pitchFamily="34" charset="0"/>
              </a:rPr>
              <a:t>Тому, сподіваємося, Верховний Суд ще матиме нагоду переглянути свої висновки з </a:t>
            </a:r>
            <a:r>
              <a:rPr lang="uk-UA" sz="1600" kern="100">
                <a:effectLst/>
                <a:ea typeface="Microsoft Sans Serif" panose="020B0604020202020204" pitchFamily="34" charset="0"/>
              </a:rPr>
              <a:t>цього питання. </a:t>
            </a:r>
            <a:endParaRPr lang="uk-UA" sz="1600" dirty="0">
              <a:effectLst/>
              <a:ea typeface="Microsoft Sans Serif" panose="020B0604020202020204" pitchFamily="34" charset="0"/>
            </a:endParaRPr>
          </a:p>
        </p:txBody>
      </p:sp>
      <p:sp>
        <p:nvSpPr>
          <p:cNvPr id="5" name="Місце для номера слайда 4">
            <a:extLst>
              <a:ext uri="{FF2B5EF4-FFF2-40B4-BE49-F238E27FC236}">
                <a16:creationId xmlns:a16="http://schemas.microsoft.com/office/drawing/2014/main" id="{B64C9178-E04A-45DB-89A5-4417B6A6AECB}"/>
              </a:ext>
            </a:extLst>
          </p:cNvPr>
          <p:cNvSpPr>
            <a:spLocks noGrp="1"/>
          </p:cNvSpPr>
          <p:nvPr>
            <p:ph type="sldNum" sz="quarter" idx="12"/>
          </p:nvPr>
        </p:nvSpPr>
        <p:spPr/>
        <p:txBody>
          <a:bodyPr/>
          <a:lstStyle/>
          <a:p>
            <a:fld id="{05B86B18-2475-4CE0-AB5D-557E749F8469}" type="slidenum">
              <a:rPr lang="de-DE" smtClean="0"/>
              <a:pPr/>
              <a:t>24</a:t>
            </a:fld>
            <a:endParaRPr lang="de-DE"/>
          </a:p>
        </p:txBody>
      </p:sp>
    </p:spTree>
    <p:extLst>
      <p:ext uri="{BB962C8B-B14F-4D97-AF65-F5344CB8AC3E}">
        <p14:creationId xmlns:p14="http://schemas.microsoft.com/office/powerpoint/2010/main" val="2186052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ED25DE0-8274-B8E5-685F-AE68E004C89D}"/>
              </a:ext>
            </a:extLst>
          </p:cNvPr>
          <p:cNvSpPr>
            <a:spLocks noGrp="1"/>
          </p:cNvSpPr>
          <p:nvPr>
            <p:ph idx="1"/>
          </p:nvPr>
        </p:nvSpPr>
        <p:spPr>
          <a:xfrm>
            <a:off x="594785" y="354607"/>
            <a:ext cx="10972800" cy="6001643"/>
          </a:xfrm>
        </p:spPr>
        <p:txBody>
          <a:bodyPr/>
          <a:lstStyle/>
          <a:p>
            <a:pPr marL="0" indent="0">
              <a:buNone/>
            </a:pPr>
            <a:endParaRPr lang="ru-RU" dirty="0"/>
          </a:p>
          <a:p>
            <a:pPr marL="0" indent="0" algn="ctr">
              <a:buNone/>
            </a:pPr>
            <a:r>
              <a:rPr lang="uk-UA" sz="2000" b="1" dirty="0">
                <a:solidFill>
                  <a:srgbClr val="7A232E"/>
                </a:solidFill>
              </a:rPr>
              <a:t>І що ж робити?</a:t>
            </a:r>
          </a:p>
          <a:p>
            <a:pPr marL="0" indent="0" algn="just">
              <a:spcAft>
                <a:spcPts val="600"/>
              </a:spcAft>
              <a:buNone/>
            </a:pPr>
            <a:endParaRPr lang="uk-UA" sz="1600" kern="100" dirty="0">
              <a:effectLst/>
              <a:ea typeface="Microsoft Sans Serif" panose="020B0604020202020204" pitchFamily="34" charset="0"/>
            </a:endParaRPr>
          </a:p>
          <a:p>
            <a:pPr algn="just">
              <a:spcAft>
                <a:spcPts val="600"/>
              </a:spcAft>
              <a:buFont typeface="Wingdings" panose="05000000000000000000" pitchFamily="2" charset="2"/>
              <a:buChar char="Ø"/>
            </a:pPr>
            <a:r>
              <a:rPr lang="uk-UA" sz="1600" kern="100" dirty="0">
                <a:ea typeface="Microsoft Sans Serif" panose="020B0604020202020204" pitchFamily="34" charset="0"/>
              </a:rPr>
              <a:t>Пробувати оскаржувати наказ про перевірку до його реалізації (і для виїзної, і для невиїзної перевірки) </a:t>
            </a:r>
            <a:br>
              <a:rPr lang="uk-UA" sz="1600" kern="100" dirty="0">
                <a:ea typeface="Microsoft Sans Serif" panose="020B0604020202020204" pitchFamily="34" charset="0"/>
              </a:rPr>
            </a:br>
            <a:r>
              <a:rPr lang="uk-UA" sz="1600" kern="100" dirty="0">
                <a:ea typeface="Microsoft Sans Serif" panose="020B0604020202020204" pitchFamily="34" charset="0"/>
              </a:rPr>
              <a:t>– в суд або щонайменше в адміністративному порядку. </a:t>
            </a:r>
          </a:p>
          <a:p>
            <a:pPr marL="0" indent="0" algn="just">
              <a:spcAft>
                <a:spcPts val="600"/>
              </a:spcAft>
              <a:buNone/>
            </a:pPr>
            <a:r>
              <a:rPr lang="uk-UA" sz="1600" kern="100" dirty="0">
                <a:ea typeface="Microsoft Sans Serif" panose="020B0604020202020204" pitchFamily="34" charset="0"/>
              </a:rPr>
              <a:t>	Навіть якщо в подальшому буде прийнято рішення про допуск до перевірки, таке оскарження може 	певним чином дисциплінувати податковий орган та навіть змусити його переглянути певні питання під 	час перевірки, наприклад, періоди перевірки. </a:t>
            </a:r>
          </a:p>
          <a:p>
            <a:pPr algn="just">
              <a:spcAft>
                <a:spcPts val="600"/>
              </a:spcAft>
              <a:buFont typeface="Wingdings" panose="05000000000000000000" pitchFamily="2" charset="2"/>
              <a:buChar char="Ø"/>
            </a:pPr>
            <a:r>
              <a:rPr lang="uk-UA" sz="1600" kern="100" dirty="0">
                <a:ea typeface="Microsoft Sans Serif" panose="020B0604020202020204" pitchFamily="34" charset="0"/>
              </a:rPr>
              <a:t>Оцінити ризики накладення адміністративного арешту.</a:t>
            </a:r>
          </a:p>
          <a:p>
            <a:pPr marL="0" indent="0" algn="just">
              <a:spcAft>
                <a:spcPts val="600"/>
              </a:spcAft>
              <a:buNone/>
            </a:pPr>
            <a:r>
              <a:rPr lang="uk-UA" sz="1600" kern="100" dirty="0">
                <a:ea typeface="Microsoft Sans Serif" panose="020B0604020202020204" pitchFamily="34" charset="0"/>
              </a:rPr>
              <a:t>	Якщо можливо оцінити вірогідність того, що податковий орган в принципі буде звертатися з такою заявою 	до суду, адже не кожен недопуск має наслідком такі радикальні дії податкового органу).</a:t>
            </a:r>
          </a:p>
          <a:p>
            <a:pPr marL="0" indent="0" algn="just">
              <a:spcAft>
                <a:spcPts val="600"/>
              </a:spcAft>
              <a:buNone/>
            </a:pPr>
            <a:endParaRPr lang="uk-UA" sz="1600" kern="100" dirty="0">
              <a:ea typeface="Microsoft Sans Serif" panose="020B0604020202020204" pitchFamily="34" charset="0"/>
            </a:endParaRPr>
          </a:p>
          <a:p>
            <a:pPr algn="just">
              <a:spcAft>
                <a:spcPts val="600"/>
              </a:spcAft>
              <a:buFont typeface="Wingdings" panose="05000000000000000000" pitchFamily="2" charset="2"/>
              <a:buChar char="Ø"/>
            </a:pPr>
            <a:r>
              <a:rPr lang="uk-UA" sz="1600" kern="100" dirty="0">
                <a:ea typeface="Microsoft Sans Serif" panose="020B0604020202020204" pitchFamily="34" charset="0"/>
              </a:rPr>
              <a:t>І, звісно, якщо вже є негативні наслідки перевірки, зазначати всі процедурні порушення під час призначення перевірки під час їх оскарження. </a:t>
            </a:r>
          </a:p>
          <a:p>
            <a:pPr marL="0" indent="0" algn="just">
              <a:spcAft>
                <a:spcPts val="600"/>
              </a:spcAft>
              <a:buNone/>
            </a:pPr>
            <a:r>
              <a:rPr lang="uk-UA" sz="1600" kern="100" dirty="0">
                <a:ea typeface="Microsoft Sans Serif" panose="020B0604020202020204" pitchFamily="34" charset="0"/>
              </a:rPr>
              <a:t>	Суди доволі часто зважають на такі порушення, і вони можуть грати навіть вирішальну роль при 	винесенні рішення.</a:t>
            </a:r>
          </a:p>
          <a:p>
            <a:pPr algn="just">
              <a:spcAft>
                <a:spcPts val="600"/>
              </a:spcAft>
              <a:buFont typeface="Wingdings" panose="05000000000000000000" pitchFamily="2" charset="2"/>
              <a:buChar char="Ø"/>
            </a:pPr>
            <a:endParaRPr lang="uk-UA" sz="1600" kern="100" dirty="0">
              <a:ea typeface="Microsoft Sans Serif" panose="020B0604020202020204" pitchFamily="34" charset="0"/>
            </a:endParaRPr>
          </a:p>
          <a:p>
            <a:pPr algn="just">
              <a:spcAft>
                <a:spcPts val="600"/>
              </a:spcAft>
              <a:buFont typeface="Wingdings" panose="05000000000000000000" pitchFamily="2" charset="2"/>
              <a:buChar char="Ø"/>
            </a:pPr>
            <a:endParaRPr lang="uk-UA" sz="1600" kern="100" dirty="0">
              <a:effectLst/>
              <a:ea typeface="Microsoft Sans Serif" panose="020B0604020202020204" pitchFamily="34" charset="0"/>
            </a:endParaRPr>
          </a:p>
        </p:txBody>
      </p:sp>
      <p:sp>
        <p:nvSpPr>
          <p:cNvPr id="5" name="Місце для номера слайда 4">
            <a:extLst>
              <a:ext uri="{FF2B5EF4-FFF2-40B4-BE49-F238E27FC236}">
                <a16:creationId xmlns:a16="http://schemas.microsoft.com/office/drawing/2014/main" id="{B64C9178-E04A-45DB-89A5-4417B6A6AECB}"/>
              </a:ext>
            </a:extLst>
          </p:cNvPr>
          <p:cNvSpPr>
            <a:spLocks noGrp="1"/>
          </p:cNvSpPr>
          <p:nvPr>
            <p:ph type="sldNum" sz="quarter" idx="12"/>
          </p:nvPr>
        </p:nvSpPr>
        <p:spPr/>
        <p:txBody>
          <a:bodyPr/>
          <a:lstStyle/>
          <a:p>
            <a:fld id="{05B86B18-2475-4CE0-AB5D-557E749F8469}" type="slidenum">
              <a:rPr lang="de-DE" smtClean="0"/>
              <a:pPr/>
              <a:t>25</a:t>
            </a:fld>
            <a:endParaRPr lang="de-DE"/>
          </a:p>
        </p:txBody>
      </p:sp>
    </p:spTree>
    <p:extLst>
      <p:ext uri="{BB962C8B-B14F-4D97-AF65-F5344CB8AC3E}">
        <p14:creationId xmlns:p14="http://schemas.microsoft.com/office/powerpoint/2010/main" val="165329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A9D66AB-4664-72B7-2D6A-4078A2099B8A}"/>
              </a:ext>
            </a:extLst>
          </p:cNvPr>
          <p:cNvSpPr>
            <a:spLocks noGrp="1"/>
          </p:cNvSpPr>
          <p:nvPr>
            <p:ph idx="1"/>
          </p:nvPr>
        </p:nvSpPr>
        <p:spPr>
          <a:xfrm>
            <a:off x="624417" y="1317625"/>
            <a:ext cx="10972800" cy="3785652"/>
          </a:xfrm>
        </p:spPr>
        <p:txBody>
          <a:bodyPr/>
          <a:lstStyle/>
          <a:p>
            <a:pPr marL="0" indent="0" algn="just">
              <a:buNone/>
            </a:pPr>
            <a:r>
              <a:rPr lang="uk-UA" sz="2000" dirty="0">
                <a:effectLst/>
                <a:latin typeface="Arial" panose="020B0604020202020204" pitchFamily="34" charset="0"/>
                <a:ea typeface="Aptos" panose="020B0004020202020204" pitchFamily="34" charset="0"/>
              </a:rPr>
              <a:t>Ризики адміністративного арешту, за яких підстав він можливий:</a:t>
            </a:r>
            <a:endParaRPr lang="uk-UA" sz="2000" dirty="0">
              <a:effectLst/>
              <a:latin typeface="Calibri" panose="020F0502020204030204" pitchFamily="34" charset="0"/>
              <a:ea typeface="Aptos" panose="020B0004020202020204" pitchFamily="34" charset="0"/>
            </a:endParaRPr>
          </a:p>
          <a:p>
            <a:pPr marL="0" indent="0" algn="just">
              <a:buNone/>
            </a:pPr>
            <a:r>
              <a:rPr lang="uk-UA" sz="1800" dirty="0">
                <a:effectLst/>
                <a:latin typeface="Arial" panose="020B0604020202020204" pitchFamily="34" charset="0"/>
                <a:ea typeface="Aptos" panose="020B0004020202020204" pitchFamily="34" charset="0"/>
              </a:rPr>
              <a:t> </a:t>
            </a:r>
            <a:endParaRPr lang="uk-UA" sz="1800" dirty="0">
              <a:effectLst/>
              <a:latin typeface="Calibri" panose="020F0502020204030204" pitchFamily="34" charset="0"/>
              <a:ea typeface="Aptos" panose="020B0004020202020204" pitchFamily="34" charset="0"/>
            </a:endParaRPr>
          </a:p>
          <a:p>
            <a:pPr marL="0" indent="0" algn="just">
              <a:buNone/>
            </a:pPr>
            <a:r>
              <a:rPr lang="uk-UA" sz="1800" dirty="0">
                <a:effectLst/>
                <a:latin typeface="Courier New" panose="02070309020205020404" pitchFamily="49" charset="0"/>
                <a:ea typeface="Aptos" panose="020B0004020202020204" pitchFamily="34" charset="0"/>
                <a:cs typeface="Courier New" panose="02070309020205020404" pitchFamily="49" charset="0"/>
              </a:rPr>
              <a:t>«Стаття</a:t>
            </a:r>
            <a:r>
              <a:rPr lang="ru-RU" sz="1800" dirty="0">
                <a:effectLst/>
                <a:latin typeface="Courier New" panose="02070309020205020404" pitchFamily="49" charset="0"/>
                <a:ea typeface="Aptos" panose="020B0004020202020204" pitchFamily="34" charset="0"/>
                <a:cs typeface="Courier New" panose="02070309020205020404" pitchFamily="49" charset="0"/>
              </a:rPr>
              <a:t> 94.</a:t>
            </a:r>
            <a:r>
              <a:rPr lang="uk-UA" sz="1800" dirty="0">
                <a:effectLst/>
                <a:latin typeface="Courier New" panose="02070309020205020404" pitchFamily="49" charset="0"/>
                <a:ea typeface="Aptos" panose="020B0004020202020204" pitchFamily="34" charset="0"/>
                <a:cs typeface="Courier New" panose="02070309020205020404" pitchFamily="49" charset="0"/>
              </a:rPr>
              <a:t> Адміністративний арешт </a:t>
            </a:r>
            <a:r>
              <a:rPr lang="ru-RU" sz="1800" dirty="0">
                <a:effectLst/>
                <a:latin typeface="Courier New" panose="02070309020205020404" pitchFamily="49" charset="0"/>
                <a:ea typeface="Aptos" panose="020B0004020202020204" pitchFamily="34" charset="0"/>
                <a:cs typeface="Courier New" panose="02070309020205020404" pitchFamily="49" charset="0"/>
              </a:rPr>
              <a:t>майна</a:t>
            </a:r>
            <a:endParaRPr lang="uk-UA" sz="18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buNone/>
            </a:pPr>
            <a:r>
              <a:rPr lang="ru-RU" sz="1800" dirty="0">
                <a:effectLst/>
                <a:latin typeface="Courier New" panose="02070309020205020404" pitchFamily="49" charset="0"/>
                <a:ea typeface="Aptos" panose="020B0004020202020204" pitchFamily="34" charset="0"/>
                <a:cs typeface="Courier New" panose="02070309020205020404" pitchFamily="49" charset="0"/>
              </a:rPr>
              <a:t>94.1. </a:t>
            </a:r>
            <a:r>
              <a:rPr lang="uk-UA" sz="1800" dirty="0">
                <a:effectLst/>
                <a:latin typeface="Courier New" panose="02070309020205020404" pitchFamily="49" charset="0"/>
                <a:ea typeface="Aptos" panose="020B0004020202020204" pitchFamily="34" charset="0"/>
                <a:cs typeface="Courier New" panose="02070309020205020404" pitchFamily="49" charset="0"/>
              </a:rPr>
              <a:t>Адміністративний арешт майна платника податків (далі - арешт майна) є винятковим способом забезпечення виконання платником податків його обов'язків, визначених </a:t>
            </a:r>
            <a:r>
              <a:rPr lang="ru-RU" sz="1800" dirty="0">
                <a:effectLst/>
                <a:latin typeface="Courier New" panose="02070309020205020404" pitchFamily="49" charset="0"/>
                <a:ea typeface="Aptos" panose="020B0004020202020204" pitchFamily="34" charset="0"/>
                <a:cs typeface="Courier New" panose="02070309020205020404" pitchFamily="49" charset="0"/>
              </a:rPr>
              <a:t>законом.</a:t>
            </a:r>
            <a:endParaRPr lang="uk-UA" sz="18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buNone/>
            </a:pPr>
            <a:r>
              <a:rPr lang="ru-RU" sz="1800" dirty="0">
                <a:effectLst/>
                <a:latin typeface="Courier New" panose="02070309020205020404" pitchFamily="49" charset="0"/>
                <a:ea typeface="Aptos" panose="020B0004020202020204" pitchFamily="34" charset="0"/>
                <a:cs typeface="Courier New" panose="02070309020205020404" pitchFamily="49" charset="0"/>
              </a:rPr>
              <a:t>94.2. </a:t>
            </a:r>
            <a:r>
              <a:rPr lang="uk-UA" sz="1800" dirty="0">
                <a:effectLst/>
                <a:latin typeface="Courier New" panose="02070309020205020404" pitchFamily="49" charset="0"/>
                <a:ea typeface="Aptos" panose="020B0004020202020204" pitchFamily="34" charset="0"/>
                <a:cs typeface="Courier New" panose="02070309020205020404" pitchFamily="49" charset="0"/>
              </a:rPr>
              <a:t>Арешт майна може бути застосовано, якщо з'ясовується одна з таких обставин</a:t>
            </a:r>
            <a:r>
              <a:rPr lang="ru-RU" sz="1800" dirty="0">
                <a:effectLst/>
                <a:latin typeface="Courier New" panose="02070309020205020404" pitchFamily="49" charset="0"/>
                <a:ea typeface="Aptos" panose="020B0004020202020204" pitchFamily="34" charset="0"/>
                <a:cs typeface="Courier New" panose="02070309020205020404" pitchFamily="49" charset="0"/>
              </a:rPr>
              <a:t>:</a:t>
            </a:r>
            <a:endParaRPr lang="uk-UA" sz="18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buNone/>
            </a:pPr>
            <a:r>
              <a:rPr lang="uk-UA" sz="1800" dirty="0">
                <a:effectLst/>
                <a:latin typeface="Courier New" panose="02070309020205020404" pitchFamily="49" charset="0"/>
                <a:ea typeface="Aptos" panose="020B0004020202020204" pitchFamily="34" charset="0"/>
                <a:cs typeface="Courier New" panose="02070309020205020404" pitchFamily="49" charset="0"/>
              </a:rPr>
              <a:t>…</a:t>
            </a:r>
          </a:p>
          <a:p>
            <a:pPr marL="0" indent="0" algn="just">
              <a:buNone/>
            </a:pPr>
            <a:r>
              <a:rPr lang="ru-RU" sz="1800" dirty="0">
                <a:effectLst/>
                <a:latin typeface="Courier New" panose="02070309020205020404" pitchFamily="49" charset="0"/>
                <a:ea typeface="Aptos" panose="020B0004020202020204" pitchFamily="34" charset="0"/>
                <a:cs typeface="Courier New" panose="02070309020205020404" pitchFamily="49" charset="0"/>
              </a:rPr>
              <a:t>94.2.3. платник </a:t>
            </a:r>
            <a:r>
              <a:rPr lang="uk-UA" sz="1800" dirty="0">
                <a:effectLst/>
                <a:latin typeface="Courier New" panose="02070309020205020404" pitchFamily="49" charset="0"/>
                <a:ea typeface="Aptos" panose="020B0004020202020204" pitchFamily="34" charset="0"/>
                <a:cs typeface="Courier New" panose="02070309020205020404" pitchFamily="49" charset="0"/>
              </a:rPr>
              <a:t>податків відмовляється від проведення документальної або фактичної перевірки </a:t>
            </a:r>
            <a:r>
              <a:rPr lang="uk-UA" sz="18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за наявності законних підстав для її проведення</a:t>
            </a:r>
            <a:r>
              <a:rPr lang="uk-UA" sz="1800" dirty="0">
                <a:effectLst/>
                <a:latin typeface="Courier New" panose="02070309020205020404" pitchFamily="49" charset="0"/>
                <a:ea typeface="Aptos" panose="020B0004020202020204" pitchFamily="34" charset="0"/>
                <a:cs typeface="Courier New" panose="02070309020205020404" pitchFamily="49" charset="0"/>
              </a:rPr>
              <a:t> або від допуску посадових осіб контролюючого </a:t>
            </a:r>
            <a:r>
              <a:rPr lang="ru-RU" sz="1800" dirty="0">
                <a:effectLst/>
                <a:latin typeface="Courier New" panose="02070309020205020404" pitchFamily="49" charset="0"/>
                <a:ea typeface="Aptos" panose="020B0004020202020204" pitchFamily="34" charset="0"/>
                <a:cs typeface="Courier New" panose="02070309020205020404" pitchFamily="49" charset="0"/>
              </a:rPr>
              <a:t>органу</a:t>
            </a:r>
            <a:r>
              <a:rPr lang="uk-UA" sz="1800" dirty="0">
                <a:latin typeface="Courier New" panose="02070309020205020404" pitchFamily="49" charset="0"/>
                <a:ea typeface="Aptos" panose="020B0004020202020204" pitchFamily="34" charset="0"/>
                <a:cs typeface="Courier New" panose="02070309020205020404" pitchFamily="49" charset="0"/>
              </a:rPr>
              <a:t>…</a:t>
            </a:r>
            <a:r>
              <a:rPr lang="uk-UA" sz="1800" dirty="0">
                <a:effectLst/>
                <a:latin typeface="Courier New" panose="02070309020205020404" pitchFamily="49" charset="0"/>
                <a:ea typeface="Aptos" panose="020B0004020202020204" pitchFamily="34" charset="0"/>
                <a:cs typeface="Courier New" panose="02070309020205020404" pitchFamily="49" charset="0"/>
              </a:rPr>
              <a:t>».</a:t>
            </a:r>
          </a:p>
        </p:txBody>
      </p:sp>
      <p:sp>
        <p:nvSpPr>
          <p:cNvPr id="5" name="Місце для номера слайда 4">
            <a:extLst>
              <a:ext uri="{FF2B5EF4-FFF2-40B4-BE49-F238E27FC236}">
                <a16:creationId xmlns:a16="http://schemas.microsoft.com/office/drawing/2014/main" id="{1F064E79-7D56-11F6-1A58-4B858534E34C}"/>
              </a:ext>
            </a:extLst>
          </p:cNvPr>
          <p:cNvSpPr>
            <a:spLocks noGrp="1"/>
          </p:cNvSpPr>
          <p:nvPr>
            <p:ph type="sldNum" sz="quarter" idx="12"/>
          </p:nvPr>
        </p:nvSpPr>
        <p:spPr/>
        <p:txBody>
          <a:bodyPr/>
          <a:lstStyle/>
          <a:p>
            <a:fld id="{05B86B18-2475-4CE0-AB5D-557E749F8469}" type="slidenum">
              <a:rPr lang="de-DE" smtClean="0"/>
              <a:pPr/>
              <a:t>26</a:t>
            </a:fld>
            <a:endParaRPr lang="de-DE"/>
          </a:p>
        </p:txBody>
      </p:sp>
    </p:spTree>
    <p:extLst>
      <p:ext uri="{BB962C8B-B14F-4D97-AF65-F5344CB8AC3E}">
        <p14:creationId xmlns:p14="http://schemas.microsoft.com/office/powerpoint/2010/main" val="1828570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35F42C5-A078-9D2D-CD9A-4BDF247EAEBB}"/>
              </a:ext>
            </a:extLst>
          </p:cNvPr>
          <p:cNvSpPr>
            <a:spLocks noGrp="1"/>
          </p:cNvSpPr>
          <p:nvPr>
            <p:ph idx="1"/>
          </p:nvPr>
        </p:nvSpPr>
        <p:spPr>
          <a:xfrm>
            <a:off x="624417" y="657225"/>
            <a:ext cx="10972800" cy="5693866"/>
          </a:xfrm>
        </p:spPr>
        <p:txBody>
          <a:bodyPr/>
          <a:lstStyle/>
          <a:p>
            <a:pPr marL="0" indent="0" algn="just">
              <a:buNone/>
            </a:pPr>
            <a:r>
              <a:rPr lang="uk-UA" sz="1800" dirty="0">
                <a:effectLst/>
                <a:latin typeface="Arial" panose="020B0604020202020204" pitchFamily="34" charset="0"/>
                <a:ea typeface="Aptos" panose="020B0004020202020204" pitchFamily="34" charset="0"/>
              </a:rPr>
              <a:t>А як впливає спір з відмови в проведенні перевірки на перебіг строків давності (за ст. 102 ПКУ):</a:t>
            </a:r>
          </a:p>
          <a:p>
            <a:pPr marL="0" indent="0" algn="just">
              <a:buNone/>
            </a:pPr>
            <a:endParaRPr lang="uk-UA" sz="1800" dirty="0">
              <a:effectLst/>
              <a:latin typeface="Calibri" panose="020F0502020204030204" pitchFamily="34" charset="0"/>
              <a:ea typeface="Aptos" panose="020B0004020202020204" pitchFamily="34" charset="0"/>
            </a:endParaRPr>
          </a:p>
          <a:p>
            <a:pPr marL="0" indent="0" algn="just">
              <a:spcAft>
                <a:spcPts val="600"/>
              </a:spcAf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a:t>
            </a:r>
            <a:r>
              <a:rPr lang="ru-RU" sz="1300" dirty="0">
                <a:effectLst/>
                <a:latin typeface="Courier New" panose="02070309020205020404" pitchFamily="49" charset="0"/>
                <a:ea typeface="Aptos" panose="020B0004020202020204" pitchFamily="34" charset="0"/>
                <a:cs typeface="Courier New" panose="02070309020205020404" pitchFamily="49" charset="0"/>
              </a:rPr>
              <a:t>102.3. </a:t>
            </a:r>
            <a:r>
              <a:rPr lang="uk-UA" sz="1300" dirty="0">
                <a:effectLst/>
                <a:latin typeface="Courier New" panose="02070309020205020404" pitchFamily="49" charset="0"/>
                <a:ea typeface="Aptos" panose="020B0004020202020204" pitchFamily="34" charset="0"/>
                <a:cs typeface="Courier New" panose="02070309020205020404" pitchFamily="49" charset="0"/>
              </a:rPr>
              <a:t>Відлік строку давності зупиняється на будь-який період, протягом якого</a:t>
            </a:r>
            <a:r>
              <a:rPr lang="ru-RU" sz="1300" dirty="0">
                <a:effectLst/>
                <a:latin typeface="Courier New" panose="02070309020205020404" pitchFamily="49" charset="0"/>
                <a:ea typeface="Aptos" panose="020B0004020202020204" pitchFamily="34" charset="0"/>
                <a:cs typeface="Courier New" panose="02070309020205020404" pitchFamily="49" charset="0"/>
              </a:rPr>
              <a:t>:</a:t>
            </a:r>
            <a:endParaRPr lang="uk-UA" sz="13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spcAft>
                <a:spcPts val="600"/>
              </a:spcAft>
              <a:buNone/>
            </a:pPr>
            <a:r>
              <a:rPr lang="ru-RU" sz="1300" dirty="0">
                <a:effectLst/>
                <a:latin typeface="Courier New" panose="02070309020205020404" pitchFamily="49" charset="0"/>
                <a:ea typeface="Aptos" panose="020B0004020202020204" pitchFamily="34" charset="0"/>
                <a:cs typeface="Courier New" panose="02070309020205020404" pitchFamily="49" charset="0"/>
              </a:rPr>
              <a:t>102.3.1. платник </a:t>
            </a:r>
            <a:r>
              <a:rPr lang="uk-UA" sz="1300" dirty="0">
                <a:effectLst/>
                <a:latin typeface="Courier New" panose="02070309020205020404" pitchFamily="49" charset="0"/>
                <a:ea typeface="Aptos" panose="020B0004020202020204" pitchFamily="34" charset="0"/>
                <a:cs typeface="Courier New" panose="02070309020205020404" pitchFamily="49" charset="0"/>
              </a:rPr>
              <a:t>податків перебуває поза межами України, якщо таке перебування є безперервним та дорівнює чи є більшим за 183 дні</a:t>
            </a:r>
            <a:r>
              <a:rPr lang="ru-RU" sz="1300" dirty="0">
                <a:effectLst/>
                <a:latin typeface="Courier New" panose="02070309020205020404" pitchFamily="49" charset="0"/>
                <a:ea typeface="Aptos" panose="020B0004020202020204" pitchFamily="34" charset="0"/>
                <a:cs typeface="Courier New" panose="02070309020205020404" pitchFamily="49" charset="0"/>
              </a:rPr>
              <a:t>;</a:t>
            </a:r>
            <a:endParaRPr lang="uk-UA" sz="13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spcAft>
                <a:spcPts val="600"/>
              </a:spcAft>
              <a:buNone/>
            </a:pPr>
            <a:r>
              <a:rPr lang="ru-RU" sz="1300" dirty="0">
                <a:effectLst/>
                <a:latin typeface="Courier New" panose="02070309020205020404" pitchFamily="49" charset="0"/>
                <a:ea typeface="Aptos" panose="020B0004020202020204" pitchFamily="34" charset="0"/>
                <a:cs typeface="Courier New" panose="02070309020205020404" pitchFamily="49" charset="0"/>
              </a:rPr>
              <a:t>102.3.2. </a:t>
            </a:r>
            <a:r>
              <a:rPr lang="uk-UA" sz="1300" dirty="0">
                <a:effectLst/>
                <a:latin typeface="Courier New" panose="02070309020205020404" pitchFamily="49" charset="0"/>
                <a:ea typeface="Aptos" panose="020B0004020202020204" pitchFamily="34" charset="0"/>
                <a:cs typeface="Courier New" panose="02070309020205020404" pitchFamily="49" charset="0"/>
              </a:rPr>
              <a:t>контролюючому органу згідно із законом та/або рішенням суду заборонено проводити перевірку (перевірки) платника податків</a:t>
            </a:r>
            <a:r>
              <a:rPr lang="ru-RU" sz="1300" dirty="0">
                <a:effectLst/>
                <a:latin typeface="Courier New" panose="02070309020205020404" pitchFamily="49" charset="0"/>
                <a:ea typeface="Aptos" panose="020B0004020202020204" pitchFamily="34" charset="0"/>
                <a:cs typeface="Courier New" panose="02070309020205020404" pitchFamily="49" charset="0"/>
              </a:rPr>
              <a:t>;</a:t>
            </a:r>
            <a:endParaRPr lang="uk-UA" sz="13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spcAft>
                <a:spcPts val="600"/>
              </a:spcAft>
              <a:buNone/>
            </a:pPr>
            <a:r>
              <a:rPr lang="ru-RU" sz="1300" dirty="0">
                <a:effectLst/>
                <a:latin typeface="Courier New" panose="02070309020205020404" pitchFamily="49" charset="0"/>
                <a:ea typeface="Aptos" panose="020B0004020202020204" pitchFamily="34" charset="0"/>
                <a:cs typeface="Courier New" panose="02070309020205020404" pitchFamily="49" charset="0"/>
              </a:rPr>
              <a:t>102.3.3. </a:t>
            </a:r>
            <a:r>
              <a:rPr lang="uk-UA" sz="1300" dirty="0">
                <a:effectLst/>
                <a:latin typeface="Courier New" panose="02070309020205020404" pitchFamily="49" charset="0"/>
                <a:ea typeface="Aptos" panose="020B0004020202020204" pitchFamily="34" charset="0"/>
                <a:cs typeface="Courier New" panose="02070309020205020404" pitchFamily="49" charset="0"/>
              </a:rPr>
              <a:t>контролюючим органом </a:t>
            </a:r>
            <a:r>
              <a:rPr lang="uk-UA" sz="1300" dirty="0" err="1">
                <a:effectLst/>
                <a:latin typeface="Courier New" panose="02070309020205020404" pitchFamily="49" charset="0"/>
                <a:ea typeface="Aptos" panose="020B0004020202020204" pitchFamily="34" charset="0"/>
                <a:cs typeface="Courier New" panose="02070309020205020404" pitchFamily="49" charset="0"/>
              </a:rPr>
              <a:t>зупинено</a:t>
            </a:r>
            <a:r>
              <a:rPr lang="uk-UA" sz="1300" dirty="0">
                <a:effectLst/>
                <a:latin typeface="Courier New" panose="02070309020205020404" pitchFamily="49" charset="0"/>
                <a:ea typeface="Aptos" panose="020B0004020202020204" pitchFamily="34" charset="0"/>
                <a:cs typeface="Courier New" panose="02070309020205020404" pitchFamily="49" charset="0"/>
              </a:rPr>
              <a:t>, продовжено, перенесено строки проведення перевірки у порядку, передбаченому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2">
                  <a:extLst>
                    <a:ext uri="{A12FA001-AC4F-418D-AE19-62706E023703}">
                      <ahyp:hlinkClr xmlns:ahyp="http://schemas.microsoft.com/office/drawing/2018/hyperlinkcolor" val="tx"/>
                    </a:ext>
                  </a:extLst>
                </a:hlinkClick>
              </a:rPr>
              <a:t>статтями 44</a:t>
            </a:r>
            <a:r>
              <a:rPr lang="uk-UA" sz="1300" dirty="0">
                <a:effectLst/>
                <a:latin typeface="Courier New" panose="02070309020205020404" pitchFamily="49" charset="0"/>
                <a:ea typeface="Aptos" panose="020B0004020202020204" pitchFamily="34" charset="0"/>
                <a:cs typeface="Courier New" panose="02070309020205020404" pitchFamily="49" charset="0"/>
              </a:rPr>
              <a:t>,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3">
                  <a:extLst>
                    <a:ext uri="{A12FA001-AC4F-418D-AE19-62706E023703}">
                      <ahyp:hlinkClr xmlns:ahyp="http://schemas.microsoft.com/office/drawing/2018/hyperlinkcolor" val="tx"/>
                    </a:ext>
                  </a:extLst>
                </a:hlinkClick>
              </a:rPr>
              <a:t>82</a:t>
            </a:r>
            <a:r>
              <a:rPr lang="uk-UA" sz="1300" dirty="0">
                <a:effectLst/>
                <a:latin typeface="Courier New" panose="02070309020205020404" pitchFamily="49" charset="0"/>
                <a:ea typeface="Aptos" panose="020B0004020202020204" pitchFamily="34" charset="0"/>
                <a:cs typeface="Courier New" panose="02070309020205020404" pitchFamily="49" charset="0"/>
              </a:rPr>
              <a:t> та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4">
                  <a:extLst>
                    <a:ext uri="{A12FA001-AC4F-418D-AE19-62706E023703}">
                      <ahyp:hlinkClr xmlns:ahyp="http://schemas.microsoft.com/office/drawing/2018/hyperlinkcolor" val="tx"/>
                    </a:ext>
                  </a:extLst>
                </a:hlinkClick>
              </a:rPr>
              <a:t>85</a:t>
            </a:r>
            <a:r>
              <a:rPr lang="uk-UA" sz="1300" dirty="0">
                <a:effectLst/>
                <a:latin typeface="Courier New" panose="02070309020205020404" pitchFamily="49" charset="0"/>
                <a:ea typeface="Aptos" panose="020B0004020202020204" pitchFamily="34" charset="0"/>
                <a:cs typeface="Courier New" panose="02070309020205020404" pitchFamily="49" charset="0"/>
              </a:rPr>
              <a:t> цього Кодексу або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5">
                  <a:extLst>
                    <a:ext uri="{A12FA001-AC4F-418D-AE19-62706E023703}">
                      <ahyp:hlinkClr xmlns:ahyp="http://schemas.microsoft.com/office/drawing/2018/hyperlinkcolor" val="tx"/>
                    </a:ext>
                  </a:extLst>
                </a:hlinkClick>
              </a:rPr>
              <a:t>Митним кодексом України</a:t>
            </a:r>
            <a:r>
              <a:rPr lang="ru-RU" sz="1300" dirty="0">
                <a:effectLst/>
                <a:latin typeface="Courier New" panose="02070309020205020404" pitchFamily="49" charset="0"/>
                <a:ea typeface="Aptos" panose="020B0004020202020204" pitchFamily="34" charset="0"/>
                <a:cs typeface="Courier New" panose="02070309020205020404" pitchFamily="49" charset="0"/>
              </a:rPr>
              <a:t>;</a:t>
            </a:r>
            <a:endParaRPr lang="uk-UA" sz="13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spcAft>
                <a:spcPts val="600"/>
              </a:spcAft>
              <a:buNone/>
            </a:pPr>
            <a:r>
              <a:rPr lang="ru-RU" sz="1300" dirty="0">
                <a:effectLst/>
                <a:latin typeface="Courier New" panose="02070309020205020404" pitchFamily="49" charset="0"/>
                <a:ea typeface="Aptos" panose="020B0004020202020204" pitchFamily="34" charset="0"/>
                <a:cs typeface="Courier New" panose="02070309020205020404" pitchFamily="49" charset="0"/>
              </a:rPr>
              <a:t>102.3.4. </a:t>
            </a:r>
            <a:r>
              <a:rPr lang="uk-UA" sz="1300" dirty="0">
                <a:effectLst/>
                <a:latin typeface="Courier New" panose="02070309020205020404" pitchFamily="49" charset="0"/>
                <a:ea typeface="Aptos" panose="020B0004020202020204" pitchFamily="34" charset="0"/>
                <a:cs typeface="Courier New" panose="02070309020205020404" pitchFamily="49" charset="0"/>
              </a:rPr>
              <a:t>контролюючий орган не може провести перевірку та самостійно визначити суму грошових зобов’язань платника податків у зв’язку із</a:t>
            </a:r>
            <a:r>
              <a:rPr lang="ru-RU" sz="1300" dirty="0">
                <a:effectLst/>
                <a:latin typeface="Courier New" panose="02070309020205020404" pitchFamily="49" charset="0"/>
                <a:ea typeface="Aptos" panose="020B0004020202020204" pitchFamily="34" charset="0"/>
                <a:cs typeface="Courier New" panose="02070309020205020404" pitchFamily="49" charset="0"/>
              </a:rPr>
              <a:t>:</a:t>
            </a:r>
            <a:endParaRPr lang="uk-UA" sz="13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spcAft>
                <a:spcPts val="600"/>
              </a:spcAf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складанням </a:t>
            </a:r>
            <a:r>
              <a:rPr lang="uk-UA" sz="1300" dirty="0" err="1">
                <a:effectLst/>
                <a:latin typeface="Courier New" panose="02070309020205020404" pitchFamily="49" charset="0"/>
                <a:ea typeface="Aptos" panose="020B0004020202020204" pitchFamily="34" charset="0"/>
                <a:cs typeface="Courier New" panose="02070309020205020404" pitchFamily="49" charset="0"/>
              </a:rPr>
              <a:t>акта</a:t>
            </a:r>
            <a:r>
              <a:rPr lang="uk-UA" sz="1300" dirty="0">
                <a:effectLst/>
                <a:latin typeface="Courier New" panose="02070309020205020404" pitchFamily="49" charset="0"/>
                <a:ea typeface="Aptos" panose="020B0004020202020204" pitchFamily="34" charset="0"/>
                <a:cs typeface="Courier New" panose="02070309020205020404" pitchFamily="49" charset="0"/>
              </a:rPr>
              <a:t> про неможливість проведення перевірки (крім випадку визнання незаконними дій із складання такого </a:t>
            </a:r>
            <a:r>
              <a:rPr lang="uk-UA" sz="1300" dirty="0" err="1">
                <a:effectLst/>
                <a:latin typeface="Courier New" panose="02070309020205020404" pitchFamily="49" charset="0"/>
                <a:ea typeface="Aptos" panose="020B0004020202020204" pitchFamily="34" charset="0"/>
                <a:cs typeface="Courier New" panose="02070309020205020404" pitchFamily="49" charset="0"/>
              </a:rPr>
              <a:t>акта</a:t>
            </a:r>
            <a:r>
              <a:rPr lang="ru-RU" sz="1300" dirty="0">
                <a:effectLst/>
                <a:latin typeface="Courier New" panose="02070309020205020404" pitchFamily="49" charset="0"/>
                <a:ea typeface="Aptos" panose="020B0004020202020204" pitchFamily="34" charset="0"/>
                <a:cs typeface="Courier New" panose="02070309020205020404" pitchFamily="49" charset="0"/>
              </a:rPr>
              <a:t>);</a:t>
            </a:r>
            <a:endParaRPr lang="uk-UA" sz="13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spcAft>
                <a:spcPts val="600"/>
              </a:spcAft>
              <a:buNone/>
            </a:pPr>
            <a:r>
              <a:rPr lang="uk-UA" sz="1300" dirty="0">
                <a:effectLst/>
                <a:highlight>
                  <a:srgbClr val="00FFFF"/>
                </a:highlight>
                <a:latin typeface="Courier New" panose="02070309020205020404" pitchFamily="49" charset="0"/>
                <a:ea typeface="Aptos" panose="020B0004020202020204" pitchFamily="34" charset="0"/>
                <a:cs typeface="Courier New" panose="02070309020205020404" pitchFamily="49" charset="0"/>
              </a:rPr>
              <a:t>недопущенням платником податків посадових осіб контролюючого органу до перевірки</a:t>
            </a:r>
            <a:r>
              <a:rPr lang="uk-UA" sz="1300" dirty="0">
                <a:effectLst/>
                <a:latin typeface="Courier New" panose="02070309020205020404" pitchFamily="49" charset="0"/>
                <a:ea typeface="Aptos" panose="020B0004020202020204" pitchFamily="34" charset="0"/>
                <a:cs typeface="Courier New" panose="02070309020205020404" pitchFamily="49" charset="0"/>
              </a:rPr>
              <a:t> </a:t>
            </a:r>
            <a:r>
              <a:rPr lang="uk-UA" sz="13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при дотриманні умов контролюючим органом</a:t>
            </a:r>
            <a:r>
              <a:rPr lang="ru-RU" sz="13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a:t>
            </a:r>
            <a:endParaRPr lang="uk-UA" sz="13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spcAft>
                <a:spcPts val="600"/>
              </a:spcAft>
              <a:buNone/>
            </a:pPr>
            <a:r>
              <a:rPr lang="ru-RU" sz="1300" dirty="0">
                <a:effectLst/>
                <a:latin typeface="Courier New" panose="02070309020205020404" pitchFamily="49" charset="0"/>
                <a:ea typeface="Aptos" panose="020B0004020202020204" pitchFamily="34" charset="0"/>
                <a:cs typeface="Courier New" panose="02070309020205020404" pitchFamily="49" charset="0"/>
              </a:rPr>
              <a:t>а) </a:t>
            </a:r>
            <a:r>
              <a:rPr lang="uk-UA" sz="1300" dirty="0">
                <a:effectLst/>
                <a:latin typeface="Courier New" panose="02070309020205020404" pitchFamily="49" charset="0"/>
                <a:ea typeface="Aptos" panose="020B0004020202020204" pitchFamily="34" charset="0"/>
                <a:cs typeface="Courier New" panose="02070309020205020404" pitchFamily="49" charset="0"/>
              </a:rPr>
              <a:t>визначеним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6">
                  <a:extLst>
                    <a:ext uri="{A12FA001-AC4F-418D-AE19-62706E023703}">
                      <ahyp:hlinkClr xmlns:ahyp="http://schemas.microsoft.com/office/drawing/2018/hyperlinkcolor" val="tx"/>
                    </a:ext>
                  </a:extLst>
                </a:hlinkClick>
              </a:rPr>
              <a:t>підпунктом 41.1.1</a:t>
            </a:r>
            <a:r>
              <a:rPr lang="uk-UA" sz="1300" dirty="0">
                <a:effectLst/>
                <a:latin typeface="Courier New" panose="02070309020205020404" pitchFamily="49" charset="0"/>
                <a:ea typeface="Aptos" panose="020B0004020202020204" pitchFamily="34" charset="0"/>
                <a:cs typeface="Courier New" panose="02070309020205020404" pitchFamily="49" charset="0"/>
              </a:rPr>
              <a:t> пункту 41.1 статті 41 цього Кодексу, передбачених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7">
                  <a:extLst>
                    <a:ext uri="{A12FA001-AC4F-418D-AE19-62706E023703}">
                      <ahyp:hlinkClr xmlns:ahyp="http://schemas.microsoft.com/office/drawing/2018/hyperlinkcolor" val="tx"/>
                    </a:ext>
                  </a:extLst>
                </a:hlinkClick>
              </a:rPr>
              <a:t>статтею 81</a:t>
            </a:r>
            <a:r>
              <a:rPr lang="uk-UA" sz="1300" dirty="0">
                <a:effectLst/>
                <a:latin typeface="Courier New" panose="02070309020205020404" pitchFamily="49" charset="0"/>
                <a:ea typeface="Aptos" panose="020B0004020202020204" pitchFamily="34" charset="0"/>
                <a:cs typeface="Courier New" panose="02070309020205020404" pitchFamily="49" charset="0"/>
              </a:rPr>
              <a:t> цього </a:t>
            </a:r>
            <a:r>
              <a:rPr lang="ru-RU" sz="1300" dirty="0">
                <a:effectLst/>
                <a:latin typeface="Courier New" panose="02070309020205020404" pitchFamily="49" charset="0"/>
                <a:ea typeface="Aptos" panose="020B0004020202020204" pitchFamily="34" charset="0"/>
                <a:cs typeface="Courier New" panose="02070309020205020404" pitchFamily="49" charset="0"/>
              </a:rPr>
              <a:t>Кодексу;</a:t>
            </a:r>
            <a:endParaRPr lang="uk-UA" sz="13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spcAft>
                <a:spcPts val="600"/>
              </a:spcAft>
              <a:buNone/>
            </a:pPr>
            <a:r>
              <a:rPr lang="ru-RU" sz="1300" dirty="0">
                <a:effectLst/>
                <a:latin typeface="Courier New" panose="02070309020205020404" pitchFamily="49" charset="0"/>
                <a:ea typeface="Aptos" panose="020B0004020202020204" pitchFamily="34" charset="0"/>
                <a:cs typeface="Courier New" panose="02070309020205020404" pitchFamily="49" charset="0"/>
              </a:rPr>
              <a:t>б) </a:t>
            </a:r>
            <a:r>
              <a:rPr lang="uk-UA" sz="1300" dirty="0">
                <a:effectLst/>
                <a:latin typeface="Courier New" panose="02070309020205020404" pitchFamily="49" charset="0"/>
                <a:ea typeface="Aptos" panose="020B0004020202020204" pitchFamily="34" charset="0"/>
                <a:cs typeface="Courier New" panose="02070309020205020404" pitchFamily="49" charset="0"/>
              </a:rPr>
              <a:t>визначеним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8">
                  <a:extLst>
                    <a:ext uri="{A12FA001-AC4F-418D-AE19-62706E023703}">
                      <ahyp:hlinkClr xmlns:ahyp="http://schemas.microsoft.com/office/drawing/2018/hyperlinkcolor" val="tx"/>
                    </a:ext>
                  </a:extLst>
                </a:hlinkClick>
              </a:rPr>
              <a:t>підпунктом 41.1.2</a:t>
            </a:r>
            <a:r>
              <a:rPr lang="uk-UA" sz="1300" dirty="0">
                <a:effectLst/>
                <a:latin typeface="Courier New" panose="02070309020205020404" pitchFamily="49" charset="0"/>
                <a:ea typeface="Aptos" panose="020B0004020202020204" pitchFamily="34" charset="0"/>
                <a:cs typeface="Courier New" panose="02070309020205020404" pitchFamily="49" charset="0"/>
              </a:rPr>
              <a:t> пункту 41.1 статті 41 цього Кодексу, передбачених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9">
                  <a:extLst>
                    <a:ext uri="{A12FA001-AC4F-418D-AE19-62706E023703}">
                      <ahyp:hlinkClr xmlns:ahyp="http://schemas.microsoft.com/office/drawing/2018/hyperlinkcolor" val="tx"/>
                    </a:ext>
                  </a:extLst>
                </a:hlinkClick>
              </a:rPr>
              <a:t>статтею 349</a:t>
            </a:r>
            <a:r>
              <a:rPr lang="uk-UA" sz="1300" dirty="0">
                <a:effectLst/>
                <a:latin typeface="Courier New" panose="02070309020205020404" pitchFamily="49" charset="0"/>
                <a:ea typeface="Aptos" panose="020B0004020202020204" pitchFamily="34" charset="0"/>
                <a:cs typeface="Courier New" panose="02070309020205020404" pitchFamily="49" charset="0"/>
              </a:rPr>
              <a:t> Митного кодексу України</a:t>
            </a:r>
            <a:r>
              <a:rPr lang="ru-RU" sz="1300" dirty="0">
                <a:effectLst/>
                <a:latin typeface="Courier New" panose="02070309020205020404" pitchFamily="49" charset="0"/>
                <a:ea typeface="Aptos" panose="020B0004020202020204" pitchFamily="34" charset="0"/>
                <a:cs typeface="Courier New" panose="02070309020205020404" pitchFamily="49" charset="0"/>
              </a:rPr>
              <a:t>;</a:t>
            </a:r>
            <a:endParaRPr lang="uk-UA" sz="13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spcAft>
                <a:spcPts val="600"/>
              </a:spcAft>
              <a:buNone/>
            </a:pPr>
            <a:r>
              <a:rPr lang="uk-UA" sz="1300" dirty="0">
                <a:effectLst/>
                <a:highlight>
                  <a:srgbClr val="00FF00"/>
                </a:highlight>
                <a:latin typeface="Courier New" panose="02070309020205020404" pitchFamily="49" charset="0"/>
                <a:ea typeface="Aptos" panose="020B0004020202020204" pitchFamily="34" charset="0"/>
                <a:cs typeface="Courier New" panose="02070309020205020404" pitchFamily="49" charset="0"/>
              </a:rPr>
              <a:t>оскарженням платником податків у судовому порядку рішення контролюючого органу про проведення перевірки</a:t>
            </a:r>
            <a:r>
              <a:rPr lang="uk-UA" sz="1300" dirty="0">
                <a:effectLst/>
                <a:latin typeface="Courier New" panose="02070309020205020404" pitchFamily="49" charset="0"/>
                <a:ea typeface="Aptos" panose="020B0004020202020204" pitchFamily="34" charset="0"/>
                <a:cs typeface="Courier New" panose="02070309020205020404" pitchFamily="49" charset="0"/>
              </a:rPr>
              <a:t> (</a:t>
            </a:r>
            <a:r>
              <a:rPr lang="uk-UA" sz="1300" dirty="0">
                <a:effectLst/>
                <a:highlight>
                  <a:srgbClr val="FF0000"/>
                </a:highlight>
                <a:latin typeface="Courier New" panose="02070309020205020404" pitchFamily="49" charset="0"/>
                <a:ea typeface="Aptos" panose="020B0004020202020204" pitchFamily="34" charset="0"/>
                <a:cs typeface="Courier New" panose="02070309020205020404" pitchFamily="49" charset="0"/>
              </a:rPr>
              <a:t>крім випадків визнання протиправним та/або скасування такого рішення</a:t>
            </a:r>
            <a:r>
              <a:rPr lang="ru-RU" sz="1300" dirty="0">
                <a:effectLst/>
                <a:latin typeface="Courier New" panose="02070309020205020404" pitchFamily="49" charset="0"/>
                <a:ea typeface="Aptos" panose="020B0004020202020204" pitchFamily="34" charset="0"/>
                <a:cs typeface="Courier New" panose="02070309020205020404" pitchFamily="49" charset="0"/>
              </a:rPr>
              <a:t>)</a:t>
            </a:r>
            <a:r>
              <a:rPr lang="uk-UA" sz="1300" dirty="0">
                <a:effectLst/>
                <a:latin typeface="Courier New" panose="02070309020205020404" pitchFamily="49" charset="0"/>
                <a:ea typeface="Aptos" panose="020B0004020202020204" pitchFamily="34" charset="0"/>
                <a:cs typeface="Courier New" panose="02070309020205020404" pitchFamily="49" charset="0"/>
              </a:rPr>
              <a:t>…».</a:t>
            </a:r>
          </a:p>
        </p:txBody>
      </p:sp>
      <p:sp>
        <p:nvSpPr>
          <p:cNvPr id="5" name="Місце для номера слайда 4">
            <a:extLst>
              <a:ext uri="{FF2B5EF4-FFF2-40B4-BE49-F238E27FC236}">
                <a16:creationId xmlns:a16="http://schemas.microsoft.com/office/drawing/2014/main" id="{71968915-9C16-A098-F835-A0B4D40A81C1}"/>
              </a:ext>
            </a:extLst>
          </p:cNvPr>
          <p:cNvSpPr>
            <a:spLocks noGrp="1"/>
          </p:cNvSpPr>
          <p:nvPr>
            <p:ph type="sldNum" sz="quarter" idx="12"/>
          </p:nvPr>
        </p:nvSpPr>
        <p:spPr/>
        <p:txBody>
          <a:bodyPr/>
          <a:lstStyle/>
          <a:p>
            <a:fld id="{05B86B18-2475-4CE0-AB5D-557E749F8469}" type="slidenum">
              <a:rPr lang="de-DE" smtClean="0"/>
              <a:pPr/>
              <a:t>27</a:t>
            </a:fld>
            <a:endParaRPr lang="de-DE"/>
          </a:p>
        </p:txBody>
      </p:sp>
    </p:spTree>
    <p:extLst>
      <p:ext uri="{BB962C8B-B14F-4D97-AF65-F5344CB8AC3E}">
        <p14:creationId xmlns:p14="http://schemas.microsoft.com/office/powerpoint/2010/main" val="1559813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1509877" y="6620476"/>
            <a:ext cx="57708" cy="123111"/>
          </a:xfrm>
        </p:spPr>
        <p:txBody>
          <a:bodyPr/>
          <a:lstStyle/>
          <a:p>
            <a:fld id="{05B86B18-2475-4CE0-AB5D-557E749F8469}" type="slidenum">
              <a:rPr lang="de-DE" smtClean="0"/>
              <a:pPr/>
              <a:t>28</a:t>
            </a:fld>
            <a:endParaRPr lang="de-DE"/>
          </a:p>
        </p:txBody>
      </p:sp>
      <p:sp>
        <p:nvSpPr>
          <p:cNvPr id="6" name="Місце для вмісту 2">
            <a:extLst>
              <a:ext uri="{FF2B5EF4-FFF2-40B4-BE49-F238E27FC236}">
                <a16:creationId xmlns:a16="http://schemas.microsoft.com/office/drawing/2014/main" id="{B1AA0D2D-918E-73DE-2C9B-F18C3CDB5C13}"/>
              </a:ext>
            </a:extLst>
          </p:cNvPr>
          <p:cNvSpPr txBox="1">
            <a:spLocks/>
          </p:cNvSpPr>
          <p:nvPr/>
        </p:nvSpPr>
        <p:spPr bwMode="gray">
          <a:xfrm>
            <a:off x="624417" y="2640409"/>
            <a:ext cx="11078326" cy="2277547"/>
          </a:xfrm>
          <a:prstGeom prst="rect">
            <a:avLst/>
          </a:prstGeom>
        </p:spPr>
        <p:txBody>
          <a:bodyPr vert="horz" wrap="square" lIns="0" tIns="0" rIns="0" bIns="0" rtlCol="0">
            <a:spAutoFit/>
          </a:bodyPr>
          <a:lstStyle>
            <a:lvl1pPr marL="134938" indent="-134938" algn="l" defTabSz="914400" rtl="0" eaLnBrk="1" latinLnBrk="0" hangingPunct="1">
              <a:spcBef>
                <a:spcPts val="600"/>
              </a:spcBef>
              <a:buClr>
                <a:srgbClr val="7A232E"/>
              </a:buClr>
              <a:buFont typeface="Arial" pitchFamily="34" charset="0"/>
              <a:buChar char="»"/>
              <a:defRPr sz="1400" kern="1200">
                <a:solidFill>
                  <a:schemeClr val="tx1"/>
                </a:solidFill>
                <a:latin typeface="Arial" pitchFamily="34" charset="0"/>
                <a:ea typeface="+mn-ea"/>
                <a:cs typeface="Arial" pitchFamily="34" charset="0"/>
              </a:defRPr>
            </a:lvl1pPr>
            <a:lvl2pPr marL="355600" indent="-173038"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2pPr>
            <a:lvl3pPr marL="538163" indent="-192088"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720725" indent="-182563" algn="l" defTabSz="914400" rtl="0" eaLnBrk="1" latinLnBrk="0" hangingPunct="1">
              <a:spcBef>
                <a:spcPct val="20000"/>
              </a:spcBef>
              <a:buClr>
                <a:schemeClr val="accent1"/>
              </a:buClr>
              <a:buFont typeface="Symbol" pitchFamily="18" charset="2"/>
              <a:buChar char="-"/>
              <a:defRPr sz="1400" kern="1200">
                <a:solidFill>
                  <a:schemeClr val="tx1"/>
                </a:solidFill>
                <a:latin typeface="Arial" pitchFamily="34" charset="0"/>
                <a:ea typeface="+mn-ea"/>
                <a:cs typeface="Arial" pitchFamily="34" charset="0"/>
              </a:defRPr>
            </a:lvl4pPr>
            <a:lvl5pPr marL="906463" indent="-193675"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200"/>
              </a:spcBef>
              <a:spcAft>
                <a:spcPts val="1200"/>
              </a:spcAft>
              <a:buFont typeface="Arial" pitchFamily="34" charset="0"/>
              <a:buNone/>
            </a:pPr>
            <a:r>
              <a:rPr lang="uk-UA" sz="3200" b="1" dirty="0">
                <a:solidFill>
                  <a:srgbClr val="7A232E"/>
                </a:solidFill>
              </a:rPr>
              <a:t>Блок ІІІ</a:t>
            </a:r>
            <a:endParaRPr lang="en-US" sz="3200" b="1" dirty="0">
              <a:solidFill>
                <a:srgbClr val="7A232E"/>
              </a:solidFill>
            </a:endParaRPr>
          </a:p>
          <a:p>
            <a:pPr marL="0" indent="0" algn="ctr">
              <a:spcBef>
                <a:spcPts val="1200"/>
              </a:spcBef>
              <a:spcAft>
                <a:spcPts val="1200"/>
              </a:spcAft>
              <a:buFont typeface="Arial" pitchFamily="34" charset="0"/>
              <a:buNone/>
            </a:pPr>
            <a:r>
              <a:rPr lang="ru-RU" sz="3200" b="1" dirty="0">
                <a:solidFill>
                  <a:schemeClr val="tx1">
                    <a:lumMod val="75000"/>
                    <a:lumOff val="25000"/>
                  </a:schemeClr>
                </a:solidFill>
              </a:rPr>
              <a:t>За </a:t>
            </a:r>
            <a:r>
              <a:rPr lang="uk-UA" sz="3200" b="1" dirty="0">
                <a:solidFill>
                  <a:schemeClr val="tx1">
                    <a:lumMod val="75000"/>
                    <a:lumOff val="25000"/>
                  </a:schemeClr>
                </a:solidFill>
              </a:rPr>
              <a:t>який період податковий орган </a:t>
            </a:r>
            <a:br>
              <a:rPr lang="uk-UA" sz="3200" b="1" dirty="0">
                <a:solidFill>
                  <a:schemeClr val="tx1">
                    <a:lumMod val="75000"/>
                    <a:lumOff val="25000"/>
                  </a:schemeClr>
                </a:solidFill>
              </a:rPr>
            </a:br>
            <a:r>
              <a:rPr lang="uk-UA" sz="3200" b="1" dirty="0">
                <a:solidFill>
                  <a:schemeClr val="tx1">
                    <a:lumMod val="75000"/>
                    <a:lumOff val="25000"/>
                  </a:schemeClr>
                </a:solidFill>
              </a:rPr>
              <a:t>може проводити перевірки, </a:t>
            </a:r>
            <a:br>
              <a:rPr lang="uk-UA" sz="3200" b="1" dirty="0">
                <a:solidFill>
                  <a:schemeClr val="tx1">
                    <a:lumMod val="75000"/>
                    <a:lumOff val="25000"/>
                  </a:schemeClr>
                </a:solidFill>
              </a:rPr>
            </a:br>
            <a:r>
              <a:rPr lang="uk-UA" sz="3200" b="1" dirty="0">
                <a:solidFill>
                  <a:schemeClr val="tx1">
                    <a:lumMod val="75000"/>
                    <a:lumOff val="25000"/>
                  </a:schemeClr>
                </a:solidFill>
              </a:rPr>
              <a:t>які документи можуть перевірятися</a:t>
            </a:r>
            <a:endParaRPr lang="uk-UA" sz="2400" b="1" dirty="0">
              <a:solidFill>
                <a:schemeClr val="tx1">
                  <a:lumMod val="75000"/>
                  <a:lumOff val="25000"/>
                </a:schemeClr>
              </a:solidFill>
            </a:endParaRPr>
          </a:p>
        </p:txBody>
      </p:sp>
      <p:pic>
        <p:nvPicPr>
          <p:cNvPr id="8" name="Рисунок 7" descr="Зображення, що містить текст, Шрифт, знімок екрана, Графіка&#10;&#10;Автоматично згенерований опис">
            <a:extLst>
              <a:ext uri="{FF2B5EF4-FFF2-40B4-BE49-F238E27FC236}">
                <a16:creationId xmlns:a16="http://schemas.microsoft.com/office/drawing/2014/main" id="{984A1173-1782-A3DF-5D73-4D9195E68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067" y="879334"/>
            <a:ext cx="3825933" cy="5741142"/>
          </a:xfrm>
          <a:prstGeom prst="rect">
            <a:avLst/>
          </a:prstGeom>
        </p:spPr>
      </p:pic>
    </p:spTree>
    <p:extLst>
      <p:ext uri="{BB962C8B-B14F-4D97-AF65-F5344CB8AC3E}">
        <p14:creationId xmlns:p14="http://schemas.microsoft.com/office/powerpoint/2010/main" val="1330329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9517218-18EC-734D-F3C5-250F7BFCD6A9}"/>
              </a:ext>
            </a:extLst>
          </p:cNvPr>
          <p:cNvSpPr>
            <a:spLocks noGrp="1"/>
          </p:cNvSpPr>
          <p:nvPr>
            <p:ph idx="1"/>
          </p:nvPr>
        </p:nvSpPr>
        <p:spPr>
          <a:xfrm>
            <a:off x="594785" y="860425"/>
            <a:ext cx="10972800" cy="5047536"/>
          </a:xfrm>
        </p:spPr>
        <p:txBody>
          <a:bodyPr/>
          <a:lstStyle/>
          <a:p>
            <a:pPr marL="0" indent="0" algn="just">
              <a:buNone/>
            </a:pPr>
            <a:r>
              <a:rPr lang="uk-UA" sz="2200" b="1" dirty="0">
                <a:effectLst/>
                <a:latin typeface="Arial" panose="020B0604020202020204" pitchFamily="34" charset="0"/>
                <a:ea typeface="Aptos" panose="020B0004020202020204" pitchFamily="34" charset="0"/>
              </a:rPr>
              <a:t>Право (і) на перевірку і (</a:t>
            </a:r>
            <a:r>
              <a:rPr lang="uk-UA" sz="2200" b="1" dirty="0" err="1">
                <a:effectLst/>
                <a:latin typeface="Arial" panose="020B0604020202020204" pitchFamily="34" charset="0"/>
                <a:ea typeface="Aptos" panose="020B0004020202020204" pitchFamily="34" charset="0"/>
              </a:rPr>
              <a:t>іі</a:t>
            </a:r>
            <a:r>
              <a:rPr lang="uk-UA" sz="2200" b="1" dirty="0">
                <a:effectLst/>
                <a:latin typeface="Arial" panose="020B0604020202020204" pitchFamily="34" charset="0"/>
                <a:ea typeface="Aptos" panose="020B0004020202020204" pitchFamily="34" charset="0"/>
              </a:rPr>
              <a:t>) самостійне визначення суми грошових зобов’язань обмежено у строках (п. 102.1. ст. 102 ПКУ):</a:t>
            </a:r>
            <a:endParaRPr lang="uk-UA" sz="2200" dirty="0">
              <a:effectLst/>
              <a:latin typeface="Calibri" panose="020F0502020204030204" pitchFamily="34" charset="0"/>
              <a:ea typeface="Aptos" panose="020B0004020202020204" pitchFamily="34" charset="0"/>
            </a:endParaRPr>
          </a:p>
          <a:p>
            <a:pPr marL="0" indent="0" algn="just">
              <a:buNone/>
            </a:pPr>
            <a:r>
              <a:rPr lang="uk-UA" sz="2200" dirty="0">
                <a:effectLst/>
                <a:latin typeface="Arial" panose="020B0604020202020204" pitchFamily="34" charset="0"/>
                <a:ea typeface="Aptos" panose="020B0004020202020204" pitchFamily="34" charset="0"/>
              </a:rPr>
              <a:t> </a:t>
            </a:r>
            <a:endParaRPr lang="uk-UA" sz="2200" dirty="0">
              <a:effectLst/>
              <a:latin typeface="Calibri" panose="020F0502020204030204" pitchFamily="34" charset="0"/>
              <a:ea typeface="Aptos" panose="020B0004020202020204" pitchFamily="34" charset="0"/>
            </a:endParaRPr>
          </a:p>
          <a:p>
            <a:pPr marL="0" indent="0" algn="just">
              <a:buNone/>
            </a:pPr>
            <a:r>
              <a:rPr lang="uk-UA" sz="1800" dirty="0">
                <a:effectLst/>
                <a:latin typeface="Courier New" panose="02070309020205020404" pitchFamily="49" charset="0"/>
                <a:ea typeface="Aptos" panose="020B0004020202020204" pitchFamily="34" charset="0"/>
                <a:cs typeface="Courier New" panose="02070309020205020404" pitchFamily="49" charset="0"/>
              </a:rPr>
              <a:t>«</a:t>
            </a:r>
            <a:r>
              <a:rPr lang="ru-RU" sz="1800" dirty="0">
                <a:effectLst/>
                <a:latin typeface="Courier New" panose="02070309020205020404" pitchFamily="49" charset="0"/>
                <a:ea typeface="Aptos" panose="020B0004020202020204" pitchFamily="34" charset="0"/>
                <a:cs typeface="Courier New" panose="02070309020205020404" pitchFamily="49" charset="0"/>
              </a:rPr>
              <a:t>102.1. </a:t>
            </a:r>
            <a:r>
              <a:rPr lang="uk-UA" sz="1800" dirty="0">
                <a:effectLst/>
                <a:latin typeface="Courier New" panose="02070309020205020404" pitchFamily="49" charset="0"/>
                <a:ea typeface="Aptos" panose="020B0004020202020204" pitchFamily="34" charset="0"/>
                <a:cs typeface="Courier New" panose="02070309020205020404" pitchFamily="49" charset="0"/>
              </a:rPr>
              <a:t>Контролюючий орган, </a:t>
            </a:r>
            <a:r>
              <a:rPr lang="uk-UA" sz="1800" dirty="0">
                <a:effectLst/>
                <a:highlight>
                  <a:srgbClr val="FF00FF"/>
                </a:highlight>
                <a:latin typeface="Courier New" panose="02070309020205020404" pitchFamily="49" charset="0"/>
                <a:ea typeface="Aptos" panose="020B0004020202020204" pitchFamily="34" charset="0"/>
                <a:cs typeface="Courier New" panose="02070309020205020404" pitchFamily="49" charset="0"/>
              </a:rPr>
              <a:t>крім випадків, визначених </a:t>
            </a:r>
            <a:r>
              <a:rPr lang="uk-UA" sz="1800" u="sng" dirty="0">
                <a:effectLst/>
                <a:highlight>
                  <a:srgbClr val="FF00FF"/>
                </a:highlight>
                <a:latin typeface="Courier New" panose="02070309020205020404" pitchFamily="49" charset="0"/>
                <a:ea typeface="Aptos" panose="020B0004020202020204" pitchFamily="34" charset="0"/>
                <a:cs typeface="Courier New" panose="02070309020205020404" pitchFamily="49" charset="0"/>
                <a:hlinkClick r:id="rId2">
                  <a:extLst>
                    <a:ext uri="{A12FA001-AC4F-418D-AE19-62706E023703}">
                      <ahyp:hlinkClr xmlns:ahyp="http://schemas.microsoft.com/office/drawing/2018/hyperlinkcolor" val="tx"/>
                    </a:ext>
                  </a:extLst>
                </a:hlinkClick>
              </a:rPr>
              <a:t>пунктом 102.2</a:t>
            </a:r>
            <a:r>
              <a:rPr lang="uk-UA" sz="1800" dirty="0">
                <a:effectLst/>
                <a:highlight>
                  <a:srgbClr val="FF00FF"/>
                </a:highlight>
                <a:latin typeface="Courier New" panose="02070309020205020404" pitchFamily="49" charset="0"/>
                <a:ea typeface="Aptos" panose="020B0004020202020204" pitchFamily="34" charset="0"/>
                <a:cs typeface="Courier New" panose="02070309020205020404" pitchFamily="49" charset="0"/>
              </a:rPr>
              <a:t> цієї статті</a:t>
            </a:r>
            <a:r>
              <a:rPr lang="uk-UA" sz="1800" dirty="0">
                <a:effectLst/>
                <a:latin typeface="Courier New" panose="02070309020205020404" pitchFamily="49" charset="0"/>
                <a:ea typeface="Aptos" panose="020B0004020202020204" pitchFamily="34" charset="0"/>
                <a:cs typeface="Courier New" panose="02070309020205020404" pitchFamily="49" charset="0"/>
              </a:rPr>
              <a:t>, </a:t>
            </a:r>
            <a:r>
              <a:rPr lang="uk-UA" sz="1800" dirty="0">
                <a:effectLst/>
                <a:highlight>
                  <a:srgbClr val="00FF00"/>
                </a:highlight>
                <a:latin typeface="Courier New" panose="02070309020205020404" pitchFamily="49" charset="0"/>
                <a:ea typeface="Aptos" panose="020B0004020202020204" pitchFamily="34" charset="0"/>
                <a:cs typeface="Courier New" panose="02070309020205020404" pitchFamily="49" charset="0"/>
              </a:rPr>
              <a:t>має право </a:t>
            </a:r>
            <a:r>
              <a:rPr lang="uk-UA" sz="1800" dirty="0">
                <a:effectLst/>
                <a:highlight>
                  <a:srgbClr val="00FFFF"/>
                </a:highlight>
                <a:latin typeface="Courier New" panose="02070309020205020404" pitchFamily="49" charset="0"/>
                <a:ea typeface="Aptos" panose="020B0004020202020204" pitchFamily="34" charset="0"/>
                <a:cs typeface="Courier New" panose="02070309020205020404" pitchFamily="49" charset="0"/>
              </a:rPr>
              <a:t>провести перевірку</a:t>
            </a:r>
            <a:r>
              <a:rPr lang="uk-UA" sz="1800" dirty="0">
                <a:effectLst/>
                <a:latin typeface="Courier New" panose="02070309020205020404" pitchFamily="49" charset="0"/>
                <a:ea typeface="Aptos" panose="020B0004020202020204" pitchFamily="34" charset="0"/>
                <a:cs typeface="Courier New" panose="02070309020205020404" pitchFamily="49" charset="0"/>
              </a:rPr>
              <a:t> </a:t>
            </a:r>
            <a:r>
              <a:rPr lang="uk-UA" sz="1800" dirty="0">
                <a:solidFill>
                  <a:srgbClr val="FF0000"/>
                </a:solidFill>
                <a:effectLst/>
                <a:latin typeface="Courier New" panose="02070309020205020404" pitchFamily="49" charset="0"/>
                <a:ea typeface="Aptos" panose="020B0004020202020204" pitchFamily="34" charset="0"/>
                <a:cs typeface="Courier New" panose="02070309020205020404" pitchFamily="49" charset="0"/>
              </a:rPr>
              <a:t>та</a:t>
            </a:r>
            <a:r>
              <a:rPr lang="uk-UA" sz="1800" dirty="0">
                <a:effectLst/>
                <a:latin typeface="Courier New" panose="02070309020205020404" pitchFamily="49" charset="0"/>
                <a:ea typeface="Aptos" panose="020B0004020202020204" pitchFamily="34" charset="0"/>
                <a:cs typeface="Courier New" panose="02070309020205020404" pitchFamily="49" charset="0"/>
              </a:rPr>
              <a:t> </a:t>
            </a:r>
            <a:r>
              <a:rPr lang="uk-UA" sz="18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самостійно визначити суму грошових зобов’язань</a:t>
            </a:r>
            <a:r>
              <a:rPr lang="uk-UA" sz="1800" dirty="0">
                <a:effectLst/>
                <a:latin typeface="Courier New" panose="02070309020205020404" pitchFamily="49" charset="0"/>
                <a:ea typeface="Aptos" panose="020B0004020202020204" pitchFamily="34" charset="0"/>
                <a:cs typeface="Courier New" panose="02070309020205020404" pitchFamily="49" charset="0"/>
              </a:rPr>
              <a:t> платника податків у випадках, визначених цим Кодексом, не пізніше закінчення 1095 дня (2555 дня - у разі проведення перевірки відповідно до </a:t>
            </a:r>
            <a:r>
              <a:rPr lang="uk-UA" sz="1800" u="sng" dirty="0">
                <a:effectLst/>
                <a:latin typeface="Courier New" panose="02070309020205020404" pitchFamily="49" charset="0"/>
                <a:ea typeface="Aptos" panose="020B0004020202020204" pitchFamily="34" charset="0"/>
                <a:cs typeface="Courier New" panose="02070309020205020404" pitchFamily="49" charset="0"/>
                <a:hlinkClick r:id="rId3">
                  <a:extLst>
                    <a:ext uri="{A12FA001-AC4F-418D-AE19-62706E023703}">
                      <ahyp:hlinkClr xmlns:ahyp="http://schemas.microsoft.com/office/drawing/2018/hyperlinkcolor" val="tx"/>
                    </a:ext>
                  </a:extLst>
                </a:hlinkClick>
              </a:rPr>
              <a:t>статей 39</a:t>
            </a:r>
            <a:r>
              <a:rPr lang="uk-UA" sz="1800" dirty="0">
                <a:effectLst/>
                <a:latin typeface="Courier New" panose="02070309020205020404" pitchFamily="49" charset="0"/>
                <a:ea typeface="Aptos" panose="020B0004020202020204" pitchFamily="34" charset="0"/>
                <a:cs typeface="Courier New" panose="02070309020205020404" pitchFamily="49" charset="0"/>
              </a:rPr>
              <a:t> і </a:t>
            </a:r>
            <a:r>
              <a:rPr lang="uk-UA" sz="1800" u="sng" dirty="0">
                <a:effectLst/>
                <a:latin typeface="Courier New" panose="02070309020205020404" pitchFamily="49" charset="0"/>
                <a:ea typeface="Aptos" panose="020B0004020202020204" pitchFamily="34" charset="0"/>
                <a:cs typeface="Courier New" panose="02070309020205020404" pitchFamily="49" charset="0"/>
                <a:hlinkClick r:id="rId4">
                  <a:extLst>
                    <a:ext uri="{A12FA001-AC4F-418D-AE19-62706E023703}">
                      <ahyp:hlinkClr xmlns:ahyp="http://schemas.microsoft.com/office/drawing/2018/hyperlinkcolor" val="tx"/>
                    </a:ext>
                  </a:extLst>
                </a:hlinkClick>
              </a:rPr>
              <a:t>39</a:t>
            </a:r>
            <a:r>
              <a:rPr lang="uk-UA" sz="1800" b="1" u="sng" baseline="30000" dirty="0">
                <a:effectLst/>
                <a:latin typeface="Courier New" panose="02070309020205020404" pitchFamily="49" charset="0"/>
                <a:ea typeface="Aptos" panose="020B0004020202020204" pitchFamily="34" charset="0"/>
                <a:cs typeface="Courier New" panose="02070309020205020404" pitchFamily="49" charset="0"/>
                <a:hlinkClick r:id="rId4">
                  <a:extLst>
                    <a:ext uri="{A12FA001-AC4F-418D-AE19-62706E023703}">
                      <ahyp:hlinkClr xmlns:ahyp="http://schemas.microsoft.com/office/drawing/2018/hyperlinkcolor" val="tx"/>
                    </a:ext>
                  </a:extLst>
                </a:hlinkClick>
              </a:rPr>
              <a:t>-2</a:t>
            </a:r>
            <a:r>
              <a:rPr lang="uk-UA" sz="1800" dirty="0">
                <a:effectLst/>
                <a:latin typeface="Courier New" panose="02070309020205020404" pitchFamily="49" charset="0"/>
                <a:ea typeface="Aptos" panose="020B0004020202020204" pitchFamily="34" charset="0"/>
                <a:cs typeface="Courier New" panose="02070309020205020404" pitchFamily="49" charset="0"/>
              </a:rPr>
              <a:t>, застосування вимог </a:t>
            </a:r>
            <a:r>
              <a:rPr lang="uk-UA" sz="1800" u="sng" dirty="0">
                <a:effectLst/>
                <a:latin typeface="Courier New" panose="02070309020205020404" pitchFamily="49" charset="0"/>
                <a:ea typeface="Aptos" panose="020B0004020202020204" pitchFamily="34" charset="0"/>
                <a:cs typeface="Courier New" panose="02070309020205020404" pitchFamily="49" charset="0"/>
                <a:hlinkClick r:id="rId5">
                  <a:extLst>
                    <a:ext uri="{A12FA001-AC4F-418D-AE19-62706E023703}">
                      <ahyp:hlinkClr xmlns:ahyp="http://schemas.microsoft.com/office/drawing/2018/hyperlinkcolor" val="tx"/>
                    </a:ext>
                  </a:extLst>
                </a:hlinkClick>
              </a:rPr>
              <a:t>пункту 141.4</a:t>
            </a:r>
            <a:r>
              <a:rPr lang="uk-UA" sz="1800" dirty="0">
                <a:effectLst/>
                <a:latin typeface="Courier New" panose="02070309020205020404" pitchFamily="49" charset="0"/>
                <a:ea typeface="Aptos" panose="020B0004020202020204" pitchFamily="34" charset="0"/>
                <a:cs typeface="Courier New" panose="02070309020205020404" pitchFamily="49" charset="0"/>
              </a:rPr>
              <a:t> статті 141 цього Кодексу), що настає за останнім днем граничного строку подання </a:t>
            </a:r>
            <a:r>
              <a:rPr lang="uk-UA" sz="1800" u="sng" dirty="0">
                <a:effectLst/>
                <a:latin typeface="Courier New" panose="02070309020205020404" pitchFamily="49" charset="0"/>
                <a:ea typeface="Aptos" panose="020B0004020202020204" pitchFamily="34" charset="0"/>
                <a:cs typeface="Courier New" panose="02070309020205020404" pitchFamily="49" charset="0"/>
                <a:hlinkClick r:id="rId6">
                  <a:extLst>
                    <a:ext uri="{A12FA001-AC4F-418D-AE19-62706E023703}">
                      <ahyp:hlinkClr xmlns:ahyp="http://schemas.microsoft.com/office/drawing/2018/hyperlinkcolor" val="tx"/>
                    </a:ext>
                  </a:extLst>
                </a:hlinkClick>
              </a:rPr>
              <a:t>податкової декларації</a:t>
            </a:r>
            <a:r>
              <a:rPr lang="ru-RU" sz="1800" dirty="0">
                <a:effectLst/>
                <a:latin typeface="Courier New" panose="02070309020205020404" pitchFamily="49" charset="0"/>
                <a:ea typeface="Aptos" panose="020B0004020202020204" pitchFamily="34" charset="0"/>
                <a:cs typeface="Courier New" panose="02070309020205020404" pitchFamily="49" charset="0"/>
              </a:rPr>
              <a:t>, </a:t>
            </a:r>
            <a:r>
              <a:rPr lang="uk-UA" sz="1800" i="1" dirty="0">
                <a:effectLst/>
                <a:latin typeface="Courier New" panose="02070309020205020404" pitchFamily="49" charset="0"/>
                <a:ea typeface="Aptos" panose="020B0004020202020204" pitchFamily="34" charset="0"/>
                <a:cs typeface="Courier New" panose="02070309020205020404" pitchFamily="49" charset="0"/>
              </a:rPr>
              <a:t>… Якщо протягом зазначеного строку контролюючий орган не визначає суму грошових зобов’язань, платник податків вважається вільним від такого грошового зобов’язання (в тому числі від нарахованої пені),</a:t>
            </a:r>
            <a:r>
              <a:rPr lang="uk-UA" sz="1800" dirty="0">
                <a:effectLst/>
                <a:latin typeface="Courier New" panose="02070309020205020404" pitchFamily="49" charset="0"/>
                <a:ea typeface="Aptos" panose="020B0004020202020204" pitchFamily="34" charset="0"/>
                <a:cs typeface="Courier New" panose="02070309020205020404" pitchFamily="49" charset="0"/>
              </a:rPr>
              <a:t> а спір стосовно такої декларації та/або податкового повідомлення не підлягає розгляду в адміністративному або </a:t>
            </a:r>
            <a:r>
              <a:rPr lang="ru-RU" sz="1800" dirty="0">
                <a:effectLst/>
                <a:latin typeface="Courier New" panose="02070309020205020404" pitchFamily="49" charset="0"/>
                <a:ea typeface="Aptos" panose="020B0004020202020204" pitchFamily="34" charset="0"/>
                <a:cs typeface="Courier New" panose="02070309020205020404" pitchFamily="49" charset="0"/>
              </a:rPr>
              <a:t>судовому порядку</a:t>
            </a:r>
            <a:r>
              <a:rPr lang="uk-UA" sz="1800" dirty="0">
                <a:effectLst/>
                <a:latin typeface="Courier New" panose="02070309020205020404" pitchFamily="49" charset="0"/>
                <a:ea typeface="Aptos" panose="020B0004020202020204" pitchFamily="34" charset="0"/>
                <a:cs typeface="Courier New" panose="02070309020205020404" pitchFamily="49" charset="0"/>
              </a:rPr>
              <a:t>».</a:t>
            </a:r>
          </a:p>
          <a:p>
            <a:pPr marL="0" indent="0" algn="just">
              <a:buNone/>
            </a:pPr>
            <a:r>
              <a:rPr lang="uk-UA" sz="1800" dirty="0">
                <a:effectLst/>
                <a:latin typeface="Arial" panose="020B0604020202020204" pitchFamily="34" charset="0"/>
                <a:ea typeface="Aptos" panose="020B0004020202020204" pitchFamily="34" charset="0"/>
              </a:rPr>
              <a:t> </a:t>
            </a:r>
            <a:endParaRPr lang="uk-UA" sz="1800" dirty="0">
              <a:effectLst/>
              <a:latin typeface="Calibri" panose="020F0502020204030204" pitchFamily="34" charset="0"/>
              <a:ea typeface="Aptos" panose="020B0004020202020204" pitchFamily="34" charset="0"/>
            </a:endParaRPr>
          </a:p>
          <a:p>
            <a:pPr marL="0" indent="0" algn="just">
              <a:buNone/>
            </a:pPr>
            <a:r>
              <a:rPr lang="uk-UA" sz="2200" dirty="0">
                <a:effectLst/>
                <a:latin typeface="Arial" panose="020B0604020202020204" pitchFamily="34" charset="0"/>
                <a:ea typeface="Aptos" panose="020B0004020202020204" pitchFamily="34" charset="0"/>
              </a:rPr>
              <a:t>Вихід за межі встановлених строків за цією нормою лише у випадках визначених п. 102.2. ст. 102 ПКУ (які, для простоти, не передбачаються для цілей цього розгляду).</a:t>
            </a:r>
            <a:endParaRPr lang="uk-UA" sz="2200" dirty="0">
              <a:effectLst/>
              <a:latin typeface="Calibri" panose="020F0502020204030204" pitchFamily="34" charset="0"/>
              <a:ea typeface="Aptos" panose="020B0004020202020204" pitchFamily="34" charset="0"/>
            </a:endParaRPr>
          </a:p>
        </p:txBody>
      </p:sp>
      <p:sp>
        <p:nvSpPr>
          <p:cNvPr id="5" name="Місце для номера слайда 4">
            <a:extLst>
              <a:ext uri="{FF2B5EF4-FFF2-40B4-BE49-F238E27FC236}">
                <a16:creationId xmlns:a16="http://schemas.microsoft.com/office/drawing/2014/main" id="{03231BF3-1453-A689-41B5-309E2B05CF9C}"/>
              </a:ext>
            </a:extLst>
          </p:cNvPr>
          <p:cNvSpPr>
            <a:spLocks noGrp="1"/>
          </p:cNvSpPr>
          <p:nvPr>
            <p:ph type="sldNum" sz="quarter" idx="12"/>
          </p:nvPr>
        </p:nvSpPr>
        <p:spPr/>
        <p:txBody>
          <a:bodyPr/>
          <a:lstStyle/>
          <a:p>
            <a:fld id="{05B86B18-2475-4CE0-AB5D-557E749F8469}" type="slidenum">
              <a:rPr lang="de-DE" smtClean="0"/>
              <a:pPr/>
              <a:t>29</a:t>
            </a:fld>
            <a:endParaRPr lang="de-DE"/>
          </a:p>
        </p:txBody>
      </p:sp>
    </p:spTree>
    <p:extLst>
      <p:ext uri="{BB962C8B-B14F-4D97-AF65-F5344CB8AC3E}">
        <p14:creationId xmlns:p14="http://schemas.microsoft.com/office/powerpoint/2010/main" val="283958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Зображення, що містить мультфільм&#10;&#10;Автоматично згенерований опис">
            <a:extLst>
              <a:ext uri="{FF2B5EF4-FFF2-40B4-BE49-F238E27FC236}">
                <a16:creationId xmlns:a16="http://schemas.microsoft.com/office/drawing/2014/main" id="{2F45D3DE-6798-E9D8-9EE3-97E386BA7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619" y="2156604"/>
            <a:ext cx="4701396" cy="4701396"/>
          </a:xfrm>
          <a:prstGeom prst="rect">
            <a:avLst/>
          </a:prstGeom>
        </p:spPr>
      </p:pic>
      <p:sp>
        <p:nvSpPr>
          <p:cNvPr id="3" name="Місце для вмісту 2">
            <a:extLst>
              <a:ext uri="{FF2B5EF4-FFF2-40B4-BE49-F238E27FC236}">
                <a16:creationId xmlns:a16="http://schemas.microsoft.com/office/drawing/2014/main" id="{A8881CA6-DE05-0247-9C04-7721E3F336B4}"/>
              </a:ext>
            </a:extLst>
          </p:cNvPr>
          <p:cNvSpPr>
            <a:spLocks noGrp="1"/>
          </p:cNvSpPr>
          <p:nvPr>
            <p:ph idx="1"/>
          </p:nvPr>
        </p:nvSpPr>
        <p:spPr>
          <a:xfrm>
            <a:off x="624417" y="2640409"/>
            <a:ext cx="10972800" cy="1785104"/>
          </a:xfrm>
        </p:spPr>
        <p:txBody>
          <a:bodyPr/>
          <a:lstStyle/>
          <a:p>
            <a:pPr marL="0" indent="0" algn="ctr">
              <a:spcBef>
                <a:spcPts val="1200"/>
              </a:spcBef>
              <a:spcAft>
                <a:spcPts val="1200"/>
              </a:spcAft>
              <a:buNone/>
            </a:pPr>
            <a:r>
              <a:rPr lang="uk-UA" sz="3200" b="1" dirty="0">
                <a:solidFill>
                  <a:srgbClr val="7A232E"/>
                </a:solidFill>
              </a:rPr>
              <a:t>Блок І</a:t>
            </a:r>
            <a:endParaRPr lang="en-US" sz="3200" b="1" dirty="0">
              <a:solidFill>
                <a:srgbClr val="7A232E"/>
              </a:solidFill>
            </a:endParaRPr>
          </a:p>
          <a:p>
            <a:pPr marL="0" indent="0" algn="ctr">
              <a:spcBef>
                <a:spcPts val="1200"/>
              </a:spcBef>
              <a:spcAft>
                <a:spcPts val="1200"/>
              </a:spcAft>
              <a:buNone/>
            </a:pPr>
            <a:r>
              <a:rPr lang="uk-UA" sz="3200" b="1" dirty="0">
                <a:solidFill>
                  <a:schemeClr val="tx1">
                    <a:lumMod val="75000"/>
                    <a:lumOff val="25000"/>
                  </a:schemeClr>
                </a:solidFill>
              </a:rPr>
              <a:t>Наявність реальних підстав для призначення перевірок платникам податків</a:t>
            </a:r>
          </a:p>
        </p:txBody>
      </p:sp>
      <p:sp>
        <p:nvSpPr>
          <p:cNvPr id="5" name="Місце для номера слайда 4">
            <a:extLst>
              <a:ext uri="{FF2B5EF4-FFF2-40B4-BE49-F238E27FC236}">
                <a16:creationId xmlns:a16="http://schemas.microsoft.com/office/drawing/2014/main" id="{F257B0FB-CD7B-3542-7B93-6C9A95EB793A}"/>
              </a:ext>
            </a:extLst>
          </p:cNvPr>
          <p:cNvSpPr>
            <a:spLocks noGrp="1"/>
          </p:cNvSpPr>
          <p:nvPr>
            <p:ph type="sldNum" sz="quarter" idx="12"/>
          </p:nvPr>
        </p:nvSpPr>
        <p:spPr/>
        <p:txBody>
          <a:bodyPr/>
          <a:lstStyle/>
          <a:p>
            <a:fld id="{05B86B18-2475-4CE0-AB5D-557E749F8469}" type="slidenum">
              <a:rPr lang="de-DE" smtClean="0"/>
              <a:pPr/>
              <a:t>3</a:t>
            </a:fld>
            <a:endParaRPr lang="de-DE"/>
          </a:p>
        </p:txBody>
      </p:sp>
    </p:spTree>
    <p:extLst>
      <p:ext uri="{BB962C8B-B14F-4D97-AF65-F5344CB8AC3E}">
        <p14:creationId xmlns:p14="http://schemas.microsoft.com/office/powerpoint/2010/main" val="1449465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D12EB81-A4C7-83EE-D1B6-0F6896013302}"/>
              </a:ext>
            </a:extLst>
          </p:cNvPr>
          <p:cNvSpPr>
            <a:spLocks noGrp="1"/>
          </p:cNvSpPr>
          <p:nvPr>
            <p:ph idx="1"/>
          </p:nvPr>
        </p:nvSpPr>
        <p:spPr>
          <a:xfrm>
            <a:off x="624417" y="708025"/>
            <a:ext cx="10972800" cy="5847755"/>
          </a:xfrm>
        </p:spPr>
        <p:txBody>
          <a:bodyPr/>
          <a:lstStyle/>
          <a:p>
            <a:pPr marL="0" indent="0" algn="just">
              <a:spcAft>
                <a:spcPts val="1200"/>
              </a:spcAft>
              <a:buNone/>
            </a:pPr>
            <a:r>
              <a:rPr lang="uk-UA" sz="1500" dirty="0">
                <a:effectLst/>
                <a:latin typeface="Arial" panose="020B0604020202020204" pitchFamily="34" charset="0"/>
                <a:ea typeface="Aptos" panose="020B0004020202020204" pitchFamily="34" charset="0"/>
              </a:rPr>
              <a:t>П. 102.3. ст. 102 встановлено:</a:t>
            </a:r>
            <a:endParaRPr lang="uk-UA" sz="1500" dirty="0">
              <a:effectLst/>
              <a:latin typeface="Calibri" panose="020F0502020204030204" pitchFamily="34" charset="0"/>
              <a:ea typeface="Aptos" panose="020B0004020202020204" pitchFamily="34" charset="0"/>
            </a:endParaRPr>
          </a:p>
          <a:p>
            <a:pPr marL="0" indent="0" algn="jus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a:t>
            </a:r>
            <a:r>
              <a:rPr lang="uk-UA" sz="1300" dirty="0">
                <a:effectLst/>
                <a:highlight>
                  <a:srgbClr val="00FF00"/>
                </a:highlight>
                <a:latin typeface="Courier New" panose="02070309020205020404" pitchFamily="49" charset="0"/>
                <a:ea typeface="Aptos" panose="020B0004020202020204" pitchFamily="34" charset="0"/>
                <a:cs typeface="Courier New" panose="02070309020205020404" pitchFamily="49" charset="0"/>
              </a:rPr>
              <a:t>102.3. Відлік строку давності зупиняється на будь-який період, протягом якого</a:t>
            </a:r>
            <a:r>
              <a:rPr lang="uk-UA" sz="1300" dirty="0">
                <a:effectLst/>
                <a:latin typeface="Courier New" panose="02070309020205020404" pitchFamily="49" charset="0"/>
                <a:ea typeface="Aptos" panose="020B0004020202020204" pitchFamily="34" charset="0"/>
                <a:cs typeface="Courier New" panose="02070309020205020404" pitchFamily="49" charset="0"/>
              </a:rPr>
              <a:t>:</a:t>
            </a:r>
          </a:p>
          <a:p>
            <a:pPr marL="0" indent="0" algn="jus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102.3.1. платник податків перебуває поза межами України, якщо таке перебування є безперервним та дорівнює чи є більшим за 183 дні;</a:t>
            </a:r>
          </a:p>
          <a:p>
            <a:pPr marL="0" indent="0" algn="jus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102.3.2. </a:t>
            </a:r>
            <a:r>
              <a:rPr lang="uk-UA" sz="1300" dirty="0">
                <a:effectLst/>
                <a:highlight>
                  <a:srgbClr val="00FFFF"/>
                </a:highlight>
                <a:latin typeface="Courier New" panose="02070309020205020404" pitchFamily="49" charset="0"/>
                <a:ea typeface="Aptos" panose="020B0004020202020204" pitchFamily="34" charset="0"/>
                <a:cs typeface="Courier New" panose="02070309020205020404" pitchFamily="49" charset="0"/>
              </a:rPr>
              <a:t>контролюючому органу згідно із законом та/або рішенням суду </a:t>
            </a:r>
            <a:r>
              <a:rPr lang="uk-UA" sz="1300" i="1" dirty="0">
                <a:effectLst/>
                <a:highlight>
                  <a:srgbClr val="00FFFF"/>
                </a:highlight>
                <a:latin typeface="Courier New" panose="02070309020205020404" pitchFamily="49" charset="0"/>
                <a:ea typeface="Aptos" panose="020B0004020202020204" pitchFamily="34" charset="0"/>
                <a:cs typeface="Courier New" panose="02070309020205020404" pitchFamily="49" charset="0"/>
              </a:rPr>
              <a:t>заборонено</a:t>
            </a:r>
            <a:r>
              <a:rPr lang="uk-UA" sz="1300" dirty="0">
                <a:effectLst/>
                <a:highlight>
                  <a:srgbClr val="00FFFF"/>
                </a:highlight>
                <a:latin typeface="Courier New" panose="02070309020205020404" pitchFamily="49" charset="0"/>
                <a:ea typeface="Aptos" panose="020B0004020202020204" pitchFamily="34" charset="0"/>
                <a:cs typeface="Courier New" panose="02070309020205020404" pitchFamily="49" charset="0"/>
              </a:rPr>
              <a:t> проводити перевірку (перевірки)</a:t>
            </a:r>
            <a:r>
              <a:rPr lang="uk-UA" sz="1300" dirty="0">
                <a:effectLst/>
                <a:latin typeface="Courier New" panose="02070309020205020404" pitchFamily="49" charset="0"/>
                <a:ea typeface="Aptos" panose="020B0004020202020204" pitchFamily="34" charset="0"/>
                <a:cs typeface="Courier New" panose="02070309020205020404" pitchFamily="49" charset="0"/>
              </a:rPr>
              <a:t> </a:t>
            </a:r>
            <a:r>
              <a:rPr lang="uk-UA" sz="1300" dirty="0" err="1">
                <a:effectLst/>
                <a:highlight>
                  <a:srgbClr val="FFFF00"/>
                </a:highlight>
                <a:latin typeface="Courier New" panose="02070309020205020404" pitchFamily="49" charset="0"/>
                <a:ea typeface="Aptos" panose="020B0004020202020204" pitchFamily="34" charset="0"/>
                <a:cs typeface="Courier New" panose="02070309020205020404" pitchFamily="49" charset="0"/>
              </a:rPr>
              <a:t>платникА</a:t>
            </a:r>
            <a:r>
              <a:rPr lang="uk-UA" sz="13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 податків</a:t>
            </a:r>
            <a:r>
              <a:rPr lang="uk-UA" sz="1300" dirty="0">
                <a:effectLst/>
                <a:latin typeface="Courier New" panose="02070309020205020404" pitchFamily="49" charset="0"/>
                <a:ea typeface="Aptos" panose="020B0004020202020204" pitchFamily="34" charset="0"/>
                <a:cs typeface="Courier New" panose="02070309020205020404" pitchFamily="49" charset="0"/>
              </a:rPr>
              <a:t>;</a:t>
            </a:r>
          </a:p>
          <a:p>
            <a:pPr marL="0" indent="0" algn="jus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102.3.3. контролюючим органом </a:t>
            </a:r>
            <a:r>
              <a:rPr lang="uk-UA" sz="1300" dirty="0" err="1">
                <a:effectLst/>
                <a:latin typeface="Courier New" panose="02070309020205020404" pitchFamily="49" charset="0"/>
                <a:ea typeface="Aptos" panose="020B0004020202020204" pitchFamily="34" charset="0"/>
                <a:cs typeface="Courier New" panose="02070309020205020404" pitchFamily="49" charset="0"/>
              </a:rPr>
              <a:t>зупинено</a:t>
            </a:r>
            <a:r>
              <a:rPr lang="uk-UA" sz="1300" dirty="0">
                <a:effectLst/>
                <a:latin typeface="Courier New" panose="02070309020205020404" pitchFamily="49" charset="0"/>
                <a:ea typeface="Aptos" panose="020B0004020202020204" pitchFamily="34" charset="0"/>
                <a:cs typeface="Courier New" panose="02070309020205020404" pitchFamily="49" charset="0"/>
              </a:rPr>
              <a:t>, продовжено, перенесено строки проведення перевірки у порядку, передбаченому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2">
                  <a:extLst>
                    <a:ext uri="{A12FA001-AC4F-418D-AE19-62706E023703}">
                      <ahyp:hlinkClr xmlns:ahyp="http://schemas.microsoft.com/office/drawing/2018/hyperlinkcolor" val="tx"/>
                    </a:ext>
                  </a:extLst>
                </a:hlinkClick>
              </a:rPr>
              <a:t>статтями 44</a:t>
            </a:r>
            <a:r>
              <a:rPr lang="uk-UA" sz="1300" dirty="0">
                <a:effectLst/>
                <a:latin typeface="Courier New" panose="02070309020205020404" pitchFamily="49" charset="0"/>
                <a:ea typeface="Aptos" panose="020B0004020202020204" pitchFamily="34" charset="0"/>
                <a:cs typeface="Courier New" panose="02070309020205020404" pitchFamily="49" charset="0"/>
              </a:rPr>
              <a:t>,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3">
                  <a:extLst>
                    <a:ext uri="{A12FA001-AC4F-418D-AE19-62706E023703}">
                      <ahyp:hlinkClr xmlns:ahyp="http://schemas.microsoft.com/office/drawing/2018/hyperlinkcolor" val="tx"/>
                    </a:ext>
                  </a:extLst>
                </a:hlinkClick>
              </a:rPr>
              <a:t>82</a:t>
            </a:r>
            <a:r>
              <a:rPr lang="uk-UA" sz="1300" dirty="0">
                <a:effectLst/>
                <a:latin typeface="Courier New" panose="02070309020205020404" pitchFamily="49" charset="0"/>
                <a:ea typeface="Aptos" panose="020B0004020202020204" pitchFamily="34" charset="0"/>
                <a:cs typeface="Courier New" panose="02070309020205020404" pitchFamily="49" charset="0"/>
              </a:rPr>
              <a:t> та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4">
                  <a:extLst>
                    <a:ext uri="{A12FA001-AC4F-418D-AE19-62706E023703}">
                      <ahyp:hlinkClr xmlns:ahyp="http://schemas.microsoft.com/office/drawing/2018/hyperlinkcolor" val="tx"/>
                    </a:ext>
                  </a:extLst>
                </a:hlinkClick>
              </a:rPr>
              <a:t>85</a:t>
            </a:r>
            <a:r>
              <a:rPr lang="uk-UA" sz="1300" dirty="0">
                <a:effectLst/>
                <a:latin typeface="Courier New" panose="02070309020205020404" pitchFamily="49" charset="0"/>
                <a:ea typeface="Aptos" panose="020B0004020202020204" pitchFamily="34" charset="0"/>
                <a:cs typeface="Courier New" panose="02070309020205020404" pitchFamily="49" charset="0"/>
              </a:rPr>
              <a:t> цього Кодексу або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5">
                  <a:extLst>
                    <a:ext uri="{A12FA001-AC4F-418D-AE19-62706E023703}">
                      <ahyp:hlinkClr xmlns:ahyp="http://schemas.microsoft.com/office/drawing/2018/hyperlinkcolor" val="tx"/>
                    </a:ext>
                  </a:extLst>
                </a:hlinkClick>
              </a:rPr>
              <a:t>Митним кодексом України</a:t>
            </a:r>
            <a:r>
              <a:rPr lang="uk-UA" sz="1300" dirty="0">
                <a:effectLst/>
                <a:latin typeface="Courier New" panose="02070309020205020404" pitchFamily="49" charset="0"/>
                <a:ea typeface="Aptos" panose="020B0004020202020204" pitchFamily="34" charset="0"/>
                <a:cs typeface="Courier New" panose="02070309020205020404" pitchFamily="49" charset="0"/>
              </a:rPr>
              <a:t>;</a:t>
            </a:r>
          </a:p>
          <a:p>
            <a:pPr marL="0" indent="0" algn="jus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102.3.4. контролюючий орган не може провести перевірку та самостійно визначити суму грошових зобов’язань платника податків у зв’язку із:</a:t>
            </a:r>
          </a:p>
          <a:p>
            <a:pPr marL="0" indent="0" algn="jus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складанням </a:t>
            </a:r>
            <a:r>
              <a:rPr lang="uk-UA" sz="1300" dirty="0" err="1">
                <a:effectLst/>
                <a:latin typeface="Courier New" panose="02070309020205020404" pitchFamily="49" charset="0"/>
                <a:ea typeface="Aptos" panose="020B0004020202020204" pitchFamily="34" charset="0"/>
                <a:cs typeface="Courier New" panose="02070309020205020404" pitchFamily="49" charset="0"/>
              </a:rPr>
              <a:t>акта</a:t>
            </a:r>
            <a:r>
              <a:rPr lang="uk-UA" sz="1300" dirty="0">
                <a:effectLst/>
                <a:latin typeface="Courier New" panose="02070309020205020404" pitchFamily="49" charset="0"/>
                <a:ea typeface="Aptos" panose="020B0004020202020204" pitchFamily="34" charset="0"/>
                <a:cs typeface="Courier New" panose="02070309020205020404" pitchFamily="49" charset="0"/>
              </a:rPr>
              <a:t> про неможливість проведення перевірки (крім випадку визнання незаконними дій із складання такого </a:t>
            </a:r>
            <a:r>
              <a:rPr lang="uk-UA" sz="1300" dirty="0" err="1">
                <a:effectLst/>
                <a:latin typeface="Courier New" panose="02070309020205020404" pitchFamily="49" charset="0"/>
                <a:ea typeface="Aptos" panose="020B0004020202020204" pitchFamily="34" charset="0"/>
                <a:cs typeface="Courier New" panose="02070309020205020404" pitchFamily="49" charset="0"/>
              </a:rPr>
              <a:t>акта</a:t>
            </a:r>
            <a:r>
              <a:rPr lang="uk-UA" sz="1300" dirty="0">
                <a:effectLst/>
                <a:latin typeface="Courier New" panose="02070309020205020404" pitchFamily="49" charset="0"/>
                <a:ea typeface="Aptos" panose="020B0004020202020204" pitchFamily="34" charset="0"/>
                <a:cs typeface="Courier New" panose="02070309020205020404" pitchFamily="49" charset="0"/>
              </a:rPr>
              <a:t>);</a:t>
            </a:r>
          </a:p>
          <a:p>
            <a:pPr marL="0" indent="0" algn="jus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недопущенням платником податків посадових осіб контролюючого органу до перевірки </a:t>
            </a:r>
            <a:r>
              <a:rPr lang="uk-UA" sz="1300" i="1" dirty="0">
                <a:effectLst/>
                <a:latin typeface="Courier New" panose="02070309020205020404" pitchFamily="49" charset="0"/>
                <a:ea typeface="Aptos" panose="020B0004020202020204" pitchFamily="34" charset="0"/>
                <a:cs typeface="Courier New" panose="02070309020205020404" pitchFamily="49" charset="0"/>
              </a:rPr>
              <a:t>при дотриманні умов контролюючим органом</a:t>
            </a:r>
            <a:r>
              <a:rPr lang="uk-UA" sz="1300" dirty="0">
                <a:effectLst/>
                <a:latin typeface="Courier New" panose="02070309020205020404" pitchFamily="49" charset="0"/>
                <a:ea typeface="Aptos" panose="020B0004020202020204" pitchFamily="34" charset="0"/>
                <a:cs typeface="Courier New" panose="02070309020205020404" pitchFamily="49" charset="0"/>
              </a:rPr>
              <a:t>:</a:t>
            </a:r>
          </a:p>
          <a:p>
            <a:pPr marL="0" indent="0" algn="jus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а) визначеним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6">
                  <a:extLst>
                    <a:ext uri="{A12FA001-AC4F-418D-AE19-62706E023703}">
                      <ahyp:hlinkClr xmlns:ahyp="http://schemas.microsoft.com/office/drawing/2018/hyperlinkcolor" val="tx"/>
                    </a:ext>
                  </a:extLst>
                </a:hlinkClick>
              </a:rPr>
              <a:t>підпунктом 41.1.1</a:t>
            </a:r>
            <a:r>
              <a:rPr lang="uk-UA" sz="1300" dirty="0">
                <a:effectLst/>
                <a:latin typeface="Courier New" panose="02070309020205020404" pitchFamily="49" charset="0"/>
                <a:ea typeface="Aptos" panose="020B0004020202020204" pitchFamily="34" charset="0"/>
                <a:cs typeface="Courier New" panose="02070309020205020404" pitchFamily="49" charset="0"/>
              </a:rPr>
              <a:t> пункту 41.1 статті 41 цього Кодексу, передбачених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7">
                  <a:extLst>
                    <a:ext uri="{A12FA001-AC4F-418D-AE19-62706E023703}">
                      <ahyp:hlinkClr xmlns:ahyp="http://schemas.microsoft.com/office/drawing/2018/hyperlinkcolor" val="tx"/>
                    </a:ext>
                  </a:extLst>
                </a:hlinkClick>
              </a:rPr>
              <a:t>статтею 81</a:t>
            </a:r>
            <a:r>
              <a:rPr lang="uk-UA" sz="1300" dirty="0">
                <a:effectLst/>
                <a:latin typeface="Courier New" panose="02070309020205020404" pitchFamily="49" charset="0"/>
                <a:ea typeface="Aptos" panose="020B0004020202020204" pitchFamily="34" charset="0"/>
                <a:cs typeface="Courier New" panose="02070309020205020404" pitchFamily="49" charset="0"/>
              </a:rPr>
              <a:t> цього Кодексу;</a:t>
            </a:r>
          </a:p>
          <a:p>
            <a:pPr marL="0" indent="0" algn="jus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б) визначеним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8">
                  <a:extLst>
                    <a:ext uri="{A12FA001-AC4F-418D-AE19-62706E023703}">
                      <ahyp:hlinkClr xmlns:ahyp="http://schemas.microsoft.com/office/drawing/2018/hyperlinkcolor" val="tx"/>
                    </a:ext>
                  </a:extLst>
                </a:hlinkClick>
              </a:rPr>
              <a:t>підпунктом 41.1.2</a:t>
            </a:r>
            <a:r>
              <a:rPr lang="uk-UA" sz="1300" dirty="0">
                <a:effectLst/>
                <a:latin typeface="Courier New" panose="02070309020205020404" pitchFamily="49" charset="0"/>
                <a:ea typeface="Aptos" panose="020B0004020202020204" pitchFamily="34" charset="0"/>
                <a:cs typeface="Courier New" panose="02070309020205020404" pitchFamily="49" charset="0"/>
              </a:rPr>
              <a:t> пункту 41.1 статті 41 цього Кодексу, передбачених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9">
                  <a:extLst>
                    <a:ext uri="{A12FA001-AC4F-418D-AE19-62706E023703}">
                      <ahyp:hlinkClr xmlns:ahyp="http://schemas.microsoft.com/office/drawing/2018/hyperlinkcolor" val="tx"/>
                    </a:ext>
                  </a:extLst>
                </a:hlinkClick>
              </a:rPr>
              <a:t>статтею 349</a:t>
            </a:r>
            <a:r>
              <a:rPr lang="uk-UA" sz="1300" dirty="0">
                <a:effectLst/>
                <a:latin typeface="Courier New" panose="02070309020205020404" pitchFamily="49" charset="0"/>
                <a:ea typeface="Aptos" panose="020B0004020202020204" pitchFamily="34" charset="0"/>
                <a:cs typeface="Courier New" panose="02070309020205020404" pitchFamily="49" charset="0"/>
              </a:rPr>
              <a:t> Митного кодексу України;</a:t>
            </a:r>
          </a:p>
          <a:p>
            <a:pPr marL="0" indent="0" algn="jus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оскарженням платником податків у судовому порядку рішення контролюючого органу про проведення перевірки (крім випадків визнання протиправним та/або скасування такого рішення);</a:t>
            </a:r>
          </a:p>
          <a:p>
            <a:pPr marL="0" indent="0" algn="jus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102.3.5. здійснюється адміністративне або судове оскарження платником податків рішення контролюючого органу про нарахування грошового зобов’язання».</a:t>
            </a:r>
          </a:p>
          <a:p>
            <a:pPr marL="0" indent="0" algn="just">
              <a:spcBef>
                <a:spcPts val="1200"/>
              </a:spcBef>
              <a:spcAft>
                <a:spcPts val="600"/>
              </a:spcAft>
              <a:buNone/>
            </a:pPr>
            <a:r>
              <a:rPr lang="uk-UA" sz="1500" dirty="0">
                <a:effectLst/>
                <a:latin typeface="Arial" panose="020B0604020202020204" pitchFamily="34" charset="0"/>
                <a:ea typeface="Aptos" panose="020B0004020202020204" pitchFamily="34" charset="0"/>
              </a:rPr>
              <a:t>Таких випадків для цілей цього розгляду не було, зокрема часткове обмеження на проведення певних перевірок для всіх платників податків не є тим випадком про який в </a:t>
            </a:r>
            <a:r>
              <a:rPr lang="uk-UA" sz="1500" dirty="0" err="1">
                <a:effectLst/>
                <a:latin typeface="Arial" panose="020B0604020202020204" pitchFamily="34" charset="0"/>
                <a:ea typeface="Aptos" panose="020B0004020202020204" pitchFamily="34" charset="0"/>
              </a:rPr>
              <a:t>п.п</a:t>
            </a:r>
            <a:r>
              <a:rPr lang="uk-UA" sz="1500" dirty="0">
                <a:effectLst/>
                <a:latin typeface="Arial" panose="020B0604020202020204" pitchFamily="34" charset="0"/>
                <a:ea typeface="Aptos" panose="020B0004020202020204" pitchFamily="34" charset="0"/>
              </a:rPr>
              <a:t>. 102.3.2. ст. 102 ПКУ.</a:t>
            </a:r>
            <a:endParaRPr lang="uk-UA" sz="1500" dirty="0">
              <a:effectLst/>
              <a:latin typeface="Calibri" panose="020F0502020204030204" pitchFamily="34" charset="0"/>
              <a:ea typeface="Aptos" panose="020B0004020202020204" pitchFamily="34" charset="0"/>
            </a:endParaRPr>
          </a:p>
        </p:txBody>
      </p:sp>
      <p:sp>
        <p:nvSpPr>
          <p:cNvPr id="5" name="Місце для номера слайда 4">
            <a:extLst>
              <a:ext uri="{FF2B5EF4-FFF2-40B4-BE49-F238E27FC236}">
                <a16:creationId xmlns:a16="http://schemas.microsoft.com/office/drawing/2014/main" id="{5C907B11-0C65-B101-7152-CFBCC69EF543}"/>
              </a:ext>
            </a:extLst>
          </p:cNvPr>
          <p:cNvSpPr>
            <a:spLocks noGrp="1"/>
          </p:cNvSpPr>
          <p:nvPr>
            <p:ph type="sldNum" sz="quarter" idx="12"/>
          </p:nvPr>
        </p:nvSpPr>
        <p:spPr/>
        <p:txBody>
          <a:bodyPr/>
          <a:lstStyle/>
          <a:p>
            <a:fld id="{05B86B18-2475-4CE0-AB5D-557E749F8469}" type="slidenum">
              <a:rPr lang="de-DE" smtClean="0"/>
              <a:pPr/>
              <a:t>30</a:t>
            </a:fld>
            <a:endParaRPr lang="de-DE"/>
          </a:p>
        </p:txBody>
      </p:sp>
    </p:spTree>
    <p:extLst>
      <p:ext uri="{BB962C8B-B14F-4D97-AF65-F5344CB8AC3E}">
        <p14:creationId xmlns:p14="http://schemas.microsoft.com/office/powerpoint/2010/main" val="3540095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3596C79-15EC-DCAE-9BE3-64F7CF27549F}"/>
              </a:ext>
            </a:extLst>
          </p:cNvPr>
          <p:cNvSpPr>
            <a:spLocks noGrp="1"/>
          </p:cNvSpPr>
          <p:nvPr>
            <p:ph idx="1"/>
          </p:nvPr>
        </p:nvSpPr>
        <p:spPr>
          <a:xfrm>
            <a:off x="624417" y="2069465"/>
            <a:ext cx="10972800" cy="3139321"/>
          </a:xfrm>
        </p:spPr>
        <p:txBody>
          <a:bodyPr/>
          <a:lstStyle/>
          <a:p>
            <a:pPr marL="0" indent="0" algn="just">
              <a:buNone/>
            </a:pPr>
            <a:r>
              <a:rPr lang="uk-UA" sz="2500" dirty="0">
                <a:effectLst/>
                <a:latin typeface="Arial" panose="020B0604020202020204" pitchFamily="34" charset="0"/>
                <a:ea typeface="Aptos" panose="020B0004020202020204" pitchFamily="34" charset="0"/>
              </a:rPr>
              <a:t>Дія норм п. 102.1 – 102.3. ст. 102 ПКУ не зупинялася, вони не змінювалися </a:t>
            </a:r>
            <a:r>
              <a:rPr lang="uk-UA" sz="2500" dirty="0" err="1">
                <a:effectLst/>
                <a:latin typeface="Arial" panose="020B0604020202020204" pitchFamily="34" charset="0"/>
                <a:ea typeface="Aptos" panose="020B0004020202020204" pitchFamily="34" charset="0"/>
              </a:rPr>
              <a:t>дотично</a:t>
            </a:r>
            <a:r>
              <a:rPr lang="uk-UA" sz="2500" dirty="0">
                <a:effectLst/>
                <a:latin typeface="Arial" panose="020B0604020202020204" pitchFamily="34" charset="0"/>
                <a:ea typeface="Aptos" panose="020B0004020202020204" pitchFamily="34" charset="0"/>
              </a:rPr>
              <a:t> до розглядуваного питання.</a:t>
            </a:r>
            <a:endParaRPr lang="uk-UA" sz="2500" dirty="0">
              <a:effectLst/>
              <a:latin typeface="Calibri" panose="020F0502020204030204" pitchFamily="34" charset="0"/>
              <a:ea typeface="Aptos" panose="020B0004020202020204" pitchFamily="34" charset="0"/>
            </a:endParaRPr>
          </a:p>
          <a:p>
            <a:pPr marL="0" indent="0" algn="just">
              <a:buNone/>
            </a:pPr>
            <a:r>
              <a:rPr lang="uk-UA" sz="2500" dirty="0">
                <a:effectLst/>
                <a:latin typeface="Arial" panose="020B0604020202020204" pitchFamily="34" charset="0"/>
                <a:ea typeface="Aptos" panose="020B0004020202020204" pitchFamily="34" charset="0"/>
              </a:rPr>
              <a:t> </a:t>
            </a:r>
            <a:endParaRPr lang="uk-UA" sz="2500" dirty="0">
              <a:effectLst/>
              <a:latin typeface="Calibri" panose="020F0502020204030204" pitchFamily="34" charset="0"/>
              <a:ea typeface="Aptos" panose="020B0004020202020204" pitchFamily="34" charset="0"/>
            </a:endParaRPr>
          </a:p>
          <a:p>
            <a:pPr marL="0" indent="0" algn="just">
              <a:buNone/>
            </a:pPr>
            <a:r>
              <a:rPr lang="uk-UA" sz="2500" dirty="0">
                <a:effectLst/>
                <a:latin typeface="Arial" panose="020B0604020202020204" pitchFamily="34" charset="0"/>
                <a:ea typeface="Aptos" panose="020B0004020202020204" pitchFamily="34" charset="0"/>
              </a:rPr>
              <a:t>Як висновок, при визначенні періодів щодо яких контролюючий орган має право на проведення перевірок і нарахування грошових зобов’язань, слід керуватися строками, визначеними п. 102.1., тобто 1095 днів в загальному випадку?</a:t>
            </a:r>
            <a:endParaRPr lang="uk-UA" sz="2500" dirty="0">
              <a:effectLst/>
              <a:latin typeface="Calibri" panose="020F0502020204030204" pitchFamily="34" charset="0"/>
              <a:ea typeface="Aptos" panose="020B0004020202020204" pitchFamily="34" charset="0"/>
            </a:endParaRPr>
          </a:p>
          <a:p>
            <a:endParaRPr lang="uk-UA" dirty="0"/>
          </a:p>
        </p:txBody>
      </p:sp>
      <p:sp>
        <p:nvSpPr>
          <p:cNvPr id="5" name="Місце для номера слайда 4">
            <a:extLst>
              <a:ext uri="{FF2B5EF4-FFF2-40B4-BE49-F238E27FC236}">
                <a16:creationId xmlns:a16="http://schemas.microsoft.com/office/drawing/2014/main" id="{B861ACC5-9F28-00A9-DC75-64930928633C}"/>
              </a:ext>
            </a:extLst>
          </p:cNvPr>
          <p:cNvSpPr>
            <a:spLocks noGrp="1"/>
          </p:cNvSpPr>
          <p:nvPr>
            <p:ph type="sldNum" sz="quarter" idx="12"/>
          </p:nvPr>
        </p:nvSpPr>
        <p:spPr/>
        <p:txBody>
          <a:bodyPr/>
          <a:lstStyle/>
          <a:p>
            <a:fld id="{05B86B18-2475-4CE0-AB5D-557E749F8469}" type="slidenum">
              <a:rPr lang="de-DE" smtClean="0"/>
              <a:pPr/>
              <a:t>31</a:t>
            </a:fld>
            <a:endParaRPr lang="de-DE"/>
          </a:p>
        </p:txBody>
      </p:sp>
    </p:spTree>
    <p:extLst>
      <p:ext uri="{BB962C8B-B14F-4D97-AF65-F5344CB8AC3E}">
        <p14:creationId xmlns:p14="http://schemas.microsoft.com/office/powerpoint/2010/main" val="940485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3511177-7394-4C2F-8489-022A433FEBCB}"/>
              </a:ext>
            </a:extLst>
          </p:cNvPr>
          <p:cNvSpPr>
            <a:spLocks noGrp="1"/>
          </p:cNvSpPr>
          <p:nvPr>
            <p:ph idx="1"/>
          </p:nvPr>
        </p:nvSpPr>
        <p:spPr>
          <a:xfrm>
            <a:off x="624417" y="726555"/>
            <a:ext cx="10972800" cy="5940088"/>
          </a:xfrm>
        </p:spPr>
        <p:txBody>
          <a:bodyPr/>
          <a:lstStyle/>
          <a:p>
            <a:pPr marL="0" indent="0" algn="just">
              <a:buNone/>
            </a:pPr>
            <a:r>
              <a:rPr lang="uk-UA" sz="1600" b="1" i="1" dirty="0">
                <a:effectLst/>
                <a:latin typeface="Arial" panose="020B0604020202020204" pitchFamily="34" charset="0"/>
                <a:ea typeface="Aptos" panose="020B0004020202020204" pitchFamily="34" charset="0"/>
              </a:rPr>
              <a:t>Проте період воєнного стану – без строків давності взагалі, час </a:t>
            </a:r>
            <a:r>
              <a:rPr lang="uk-UA" sz="1600" b="1" i="1" dirty="0" err="1">
                <a:effectLst/>
                <a:latin typeface="Arial" panose="020B0604020202020204" pitchFamily="34" charset="0"/>
                <a:ea typeface="Aptos" panose="020B0004020202020204" pitchFamily="34" charset="0"/>
              </a:rPr>
              <a:t>зупинено</a:t>
            </a:r>
            <a:r>
              <a:rPr lang="uk-UA" sz="1600" b="1" i="1" dirty="0">
                <a:effectLst/>
                <a:latin typeface="Arial" panose="020B0604020202020204" pitchFamily="34" charset="0"/>
                <a:ea typeface="Aptos" panose="020B0004020202020204" pitchFamily="34" charset="0"/>
              </a:rPr>
              <a:t>?</a:t>
            </a:r>
          </a:p>
          <a:p>
            <a:pPr marL="0" indent="0" algn="just">
              <a:buNone/>
            </a:pPr>
            <a:endParaRPr lang="uk-UA" dirty="0">
              <a:effectLst/>
              <a:latin typeface="Calibri" panose="020F0502020204030204" pitchFamily="34" charset="0"/>
              <a:ea typeface="Aptos" panose="020B0004020202020204" pitchFamily="34" charset="0"/>
            </a:endParaRPr>
          </a:p>
          <a:p>
            <a:pPr marL="0" indent="0" algn="just">
              <a:buNone/>
            </a:pPr>
            <a:r>
              <a:rPr lang="uk-UA" sz="1600" dirty="0">
                <a:effectLst/>
                <a:latin typeface="Arial" panose="020B0604020202020204" pitchFamily="34" charset="0"/>
                <a:ea typeface="Aptos" panose="020B0004020202020204" pitchFamily="34" charset="0"/>
              </a:rPr>
              <a:t>За Підрозділом 10 Перехідних положень ПКУ зараз:</a:t>
            </a:r>
            <a:endParaRPr lang="uk-UA" sz="1600" dirty="0">
              <a:effectLst/>
              <a:latin typeface="Calibri" panose="020F0502020204030204" pitchFamily="34" charset="0"/>
              <a:ea typeface="Aptos" panose="020B0004020202020204" pitchFamily="34" charset="0"/>
            </a:endParaRPr>
          </a:p>
          <a:p>
            <a:pPr marL="0" indent="0" algn="just">
              <a:buNone/>
            </a:pPr>
            <a:r>
              <a:rPr lang="ru-RU" sz="1300" dirty="0">
                <a:effectLst/>
                <a:latin typeface="Courier New" panose="02070309020205020404" pitchFamily="49" charset="0"/>
                <a:ea typeface="Aptos" panose="020B0004020202020204" pitchFamily="34" charset="0"/>
                <a:cs typeface="Courier New" panose="02070309020205020404" pitchFamily="49" charset="0"/>
              </a:rPr>
              <a:t>«69. </a:t>
            </a:r>
            <a:r>
              <a:rPr lang="uk-UA" sz="1300" dirty="0">
                <a:effectLst/>
                <a:latin typeface="Courier New" panose="02070309020205020404" pitchFamily="49" charset="0"/>
                <a:ea typeface="Aptos" panose="020B0004020202020204" pitchFamily="34" charset="0"/>
                <a:cs typeface="Courier New" panose="02070309020205020404" pitchFamily="49" charset="0"/>
              </a:rPr>
              <a:t>Установити, що тимчасово, </a:t>
            </a:r>
            <a:r>
              <a:rPr lang="uk-UA" sz="1300" dirty="0">
                <a:effectLst/>
                <a:highlight>
                  <a:srgbClr val="00FFFF"/>
                </a:highlight>
                <a:latin typeface="Courier New" panose="02070309020205020404" pitchFamily="49" charset="0"/>
                <a:ea typeface="Aptos" panose="020B0004020202020204" pitchFamily="34" charset="0"/>
                <a:cs typeface="Courier New" panose="02070309020205020404" pitchFamily="49" charset="0"/>
              </a:rPr>
              <a:t>на період до припинення або скасування воєнного стану</a:t>
            </a:r>
            <a:r>
              <a:rPr lang="uk-UA" sz="1300" dirty="0">
                <a:effectLst/>
                <a:latin typeface="Courier New" panose="02070309020205020404" pitchFamily="49" charset="0"/>
                <a:ea typeface="Aptos" panose="020B0004020202020204" pitchFamily="34" charset="0"/>
                <a:cs typeface="Courier New" panose="02070309020205020404" pitchFamily="49" charset="0"/>
              </a:rPr>
              <a:t> … справляння податків і зборів здійснюється з урахуванням особливостей, визначених у цьому пункті</a:t>
            </a:r>
            <a:r>
              <a:rPr lang="ru-RU" sz="1300" dirty="0">
                <a:effectLst/>
                <a:latin typeface="Courier New" panose="02070309020205020404" pitchFamily="49" charset="0"/>
                <a:ea typeface="Aptos" panose="020B0004020202020204" pitchFamily="34" charset="0"/>
                <a:cs typeface="Courier New" panose="02070309020205020404" pitchFamily="49" charset="0"/>
              </a:rPr>
              <a:t>.</a:t>
            </a:r>
            <a:endParaRPr lang="uk-UA" sz="13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buNone/>
            </a:pPr>
            <a:r>
              <a:rPr lang="ru-RU" sz="1300" dirty="0">
                <a:effectLst/>
                <a:latin typeface="Courier New" panose="02070309020205020404" pitchFamily="49" charset="0"/>
                <a:ea typeface="Aptos" panose="020B0004020202020204" pitchFamily="34" charset="0"/>
                <a:cs typeface="Courier New" panose="02070309020205020404" pitchFamily="49" charset="0"/>
              </a:rPr>
              <a:t>…</a:t>
            </a:r>
            <a:endParaRPr lang="uk-UA" sz="13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buNone/>
            </a:pPr>
            <a:r>
              <a:rPr lang="ru-RU" sz="1300" dirty="0">
                <a:effectLst/>
                <a:latin typeface="Courier New" panose="02070309020205020404" pitchFamily="49" charset="0"/>
                <a:ea typeface="Aptos" panose="020B0004020202020204" pitchFamily="34" charset="0"/>
                <a:cs typeface="Courier New" panose="02070309020205020404" pitchFamily="49" charset="0"/>
              </a:rPr>
              <a:t>69.36. Для </a:t>
            </a:r>
            <a:r>
              <a:rPr lang="uk-UA" sz="1300" dirty="0">
                <a:effectLst/>
                <a:latin typeface="Courier New" panose="02070309020205020404" pitchFamily="49" charset="0"/>
                <a:ea typeface="Aptos" panose="020B0004020202020204" pitchFamily="34" charset="0"/>
                <a:cs typeface="Courier New" panose="02070309020205020404" pitchFamily="49" charset="0"/>
              </a:rPr>
              <a:t>контролюючого органу та платників податків </a:t>
            </a:r>
            <a:r>
              <a:rPr lang="uk-UA" sz="13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зупиняється відлік строку давності </a:t>
            </a:r>
            <a:r>
              <a:rPr lang="uk-UA" sz="1300" b="1" i="1" dirty="0">
                <a:effectLst/>
                <a:highlight>
                  <a:srgbClr val="00FF00"/>
                </a:highlight>
                <a:latin typeface="Courier New" panose="02070309020205020404" pitchFamily="49" charset="0"/>
                <a:ea typeface="Aptos" panose="020B0004020202020204" pitchFamily="34" charset="0"/>
                <a:cs typeface="Courier New" panose="02070309020205020404" pitchFamily="49" charset="0"/>
              </a:rPr>
              <a:t>щодо документальних планових та позапланових перевірок</a:t>
            </a:r>
            <a:r>
              <a:rPr lang="uk-UA" sz="1300" dirty="0">
                <a:effectLst/>
                <a:latin typeface="Courier New" panose="02070309020205020404" pitchFamily="49" charset="0"/>
                <a:ea typeface="Aptos" panose="020B0004020202020204" pitchFamily="34" charset="0"/>
                <a:cs typeface="Courier New" panose="02070309020205020404" pitchFamily="49" charset="0"/>
              </a:rPr>
              <a:t>, які не проводяться згідно з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2">
                  <a:extLst>
                    <a:ext uri="{A12FA001-AC4F-418D-AE19-62706E023703}">
                      <ahyp:hlinkClr xmlns:ahyp="http://schemas.microsoft.com/office/drawing/2018/hyperlinkcolor" val="tx"/>
                    </a:ext>
                  </a:extLst>
                </a:hlinkClick>
              </a:rPr>
              <a:t>підпунктами 69.2</a:t>
            </a:r>
            <a:r>
              <a:rPr lang="uk-UA" sz="1300" b="1" u="sng" baseline="30000" dirty="0">
                <a:effectLst/>
                <a:latin typeface="Courier New" panose="02070309020205020404" pitchFamily="49" charset="0"/>
                <a:ea typeface="Aptos" panose="020B0004020202020204" pitchFamily="34" charset="0"/>
                <a:cs typeface="Courier New" panose="02070309020205020404" pitchFamily="49" charset="0"/>
                <a:hlinkClick r:id="rId2">
                  <a:extLst>
                    <a:ext uri="{A12FA001-AC4F-418D-AE19-62706E023703}">
                      <ahyp:hlinkClr xmlns:ahyp="http://schemas.microsoft.com/office/drawing/2018/hyperlinkcolor" val="tx"/>
                    </a:ext>
                  </a:extLst>
                </a:hlinkClick>
              </a:rPr>
              <a:t>-2</a:t>
            </a:r>
            <a:r>
              <a:rPr lang="uk-UA" sz="1300" dirty="0">
                <a:effectLst/>
                <a:latin typeface="Courier New" panose="02070309020205020404" pitchFamily="49" charset="0"/>
                <a:ea typeface="Aptos" panose="020B0004020202020204" pitchFamily="34" charset="0"/>
                <a:cs typeface="Courier New" panose="02070309020205020404" pitchFamily="49" charset="0"/>
              </a:rPr>
              <a:t>,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2">
                  <a:extLst>
                    <a:ext uri="{A12FA001-AC4F-418D-AE19-62706E023703}">
                      <ahyp:hlinkClr xmlns:ahyp="http://schemas.microsoft.com/office/drawing/2018/hyperlinkcolor" val="tx"/>
                    </a:ext>
                  </a:extLst>
                </a:hlinkClick>
              </a:rPr>
              <a:t>69.35</a:t>
            </a:r>
            <a:r>
              <a:rPr lang="uk-UA" sz="1300" b="1" u="sng" baseline="30000" dirty="0">
                <a:effectLst/>
                <a:latin typeface="Courier New" panose="02070309020205020404" pitchFamily="49" charset="0"/>
                <a:ea typeface="Aptos" panose="020B0004020202020204" pitchFamily="34" charset="0"/>
                <a:cs typeface="Courier New" panose="02070309020205020404" pitchFamily="49" charset="0"/>
                <a:hlinkClick r:id="rId2">
                  <a:extLst>
                    <a:ext uri="{A12FA001-AC4F-418D-AE19-62706E023703}">
                      <ahyp:hlinkClr xmlns:ahyp="http://schemas.microsoft.com/office/drawing/2018/hyperlinkcolor" val="tx"/>
                    </a:ext>
                  </a:extLst>
                </a:hlinkClick>
              </a:rPr>
              <a:t>-1</a:t>
            </a:r>
            <a:r>
              <a:rPr lang="uk-UA" sz="1300" dirty="0">
                <a:effectLst/>
                <a:latin typeface="Courier New" panose="02070309020205020404" pitchFamily="49" charset="0"/>
                <a:ea typeface="Aptos" panose="020B0004020202020204" pitchFamily="34" charset="0"/>
                <a:cs typeface="Courier New" panose="02070309020205020404" pitchFamily="49" charset="0"/>
              </a:rPr>
              <a:t> та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2">
                  <a:extLst>
                    <a:ext uri="{A12FA001-AC4F-418D-AE19-62706E023703}">
                      <ahyp:hlinkClr xmlns:ahyp="http://schemas.microsoft.com/office/drawing/2018/hyperlinkcolor" val="tx"/>
                    </a:ext>
                  </a:extLst>
                </a:hlinkClick>
              </a:rPr>
              <a:t>69.35</a:t>
            </a:r>
            <a:r>
              <a:rPr lang="uk-UA" sz="1300" b="1" u="sng" baseline="30000" dirty="0">
                <a:effectLst/>
                <a:latin typeface="Courier New" panose="02070309020205020404" pitchFamily="49" charset="0"/>
                <a:ea typeface="Aptos" panose="020B0004020202020204" pitchFamily="34" charset="0"/>
                <a:cs typeface="Courier New" panose="02070309020205020404" pitchFamily="49" charset="0"/>
                <a:hlinkClick r:id="rId2">
                  <a:extLst>
                    <a:ext uri="{A12FA001-AC4F-418D-AE19-62706E023703}">
                      <ahyp:hlinkClr xmlns:ahyp="http://schemas.microsoft.com/office/drawing/2018/hyperlinkcolor" val="tx"/>
                    </a:ext>
                  </a:extLst>
                </a:hlinkClick>
              </a:rPr>
              <a:t>-2</a:t>
            </a:r>
            <a:r>
              <a:rPr lang="uk-UA" sz="1300" dirty="0">
                <a:effectLst/>
                <a:latin typeface="Courier New" panose="02070309020205020404" pitchFamily="49" charset="0"/>
                <a:ea typeface="Aptos" panose="020B0004020202020204" pitchFamily="34" charset="0"/>
                <a:cs typeface="Courier New" panose="02070309020205020404" pitchFamily="49" charset="0"/>
              </a:rPr>
              <a:t> цього пункту</a:t>
            </a:r>
            <a:r>
              <a:rPr lang="ru-RU" sz="1300" dirty="0">
                <a:effectLst/>
                <a:latin typeface="Courier New" panose="02070309020205020404" pitchFamily="49" charset="0"/>
                <a:ea typeface="Aptos" panose="020B0004020202020204" pitchFamily="34" charset="0"/>
                <a:cs typeface="Courier New" panose="02070309020205020404" pitchFamily="49" charset="0"/>
              </a:rPr>
              <a:t>.</a:t>
            </a:r>
            <a:endParaRPr lang="uk-UA" sz="13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r">
              <a:buNone/>
            </a:pPr>
            <a:r>
              <a:rPr lang="ru-RU" sz="1300" i="1" dirty="0">
                <a:effectLst/>
                <a:latin typeface="Courier New" panose="02070309020205020404" pitchFamily="49" charset="0"/>
                <a:ea typeface="Aptos" panose="020B0004020202020204" pitchFamily="34" charset="0"/>
                <a:cs typeface="Courier New" panose="02070309020205020404" pitchFamily="49" charset="0"/>
              </a:rPr>
              <a:t>{Абзац перший </a:t>
            </a:r>
            <a:r>
              <a:rPr lang="uk-UA" sz="1300" i="1" dirty="0">
                <a:effectLst/>
                <a:latin typeface="Courier New" panose="02070309020205020404" pitchFamily="49" charset="0"/>
                <a:ea typeface="Aptos" panose="020B0004020202020204" pitchFamily="34" charset="0"/>
                <a:cs typeface="Courier New" panose="02070309020205020404" pitchFamily="49" charset="0"/>
              </a:rPr>
              <a:t>підпункту 69.36 пункту 69 підрозділу 10 розділу XX із змінами, внесеними згідно із Законом </a:t>
            </a:r>
            <a:r>
              <a:rPr lang="uk-UA" sz="1300" i="1" u="sng" dirty="0">
                <a:effectLst/>
                <a:latin typeface="Courier New" panose="02070309020205020404" pitchFamily="49" charset="0"/>
                <a:ea typeface="Aptos" panose="020B0004020202020204" pitchFamily="34" charset="0"/>
                <a:cs typeface="Courier New" panose="02070309020205020404" pitchFamily="49" charset="0"/>
                <a:hlinkClick r:id="rId3">
                  <a:extLst>
                    <a:ext uri="{A12FA001-AC4F-418D-AE19-62706E023703}">
                      <ahyp:hlinkClr xmlns:ahyp="http://schemas.microsoft.com/office/drawing/2018/hyperlinkcolor" val="tx"/>
                    </a:ext>
                  </a:extLst>
                </a:hlinkClick>
              </a:rPr>
              <a:t>№ 3453-IX від 09.11.2023</a:t>
            </a:r>
            <a:r>
              <a:rPr lang="ru-RU" sz="1300" i="1" dirty="0">
                <a:effectLst/>
                <a:latin typeface="Courier New" panose="02070309020205020404" pitchFamily="49" charset="0"/>
                <a:ea typeface="Aptos" panose="020B0004020202020204" pitchFamily="34" charset="0"/>
                <a:cs typeface="Courier New" panose="02070309020205020404" pitchFamily="49" charset="0"/>
              </a:rPr>
              <a:t>}</a:t>
            </a:r>
            <a:endParaRPr lang="uk-UA" sz="13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buNone/>
            </a:pPr>
            <a:r>
              <a:rPr lang="ru-RU" sz="1300" dirty="0">
                <a:effectLst/>
                <a:highlight>
                  <a:srgbClr val="FBB040"/>
                </a:highlight>
                <a:latin typeface="Courier New" panose="02070309020205020404" pitchFamily="49" charset="0"/>
                <a:ea typeface="Aptos" panose="020B0004020202020204" pitchFamily="34" charset="0"/>
                <a:cs typeface="Courier New" panose="02070309020205020404" pitchFamily="49" charset="0"/>
              </a:rPr>
              <a:t>Для </a:t>
            </a:r>
            <a:r>
              <a:rPr lang="uk-UA" sz="1300" dirty="0">
                <a:effectLst/>
                <a:highlight>
                  <a:srgbClr val="FBB040"/>
                </a:highlight>
                <a:latin typeface="Courier New" panose="02070309020205020404" pitchFamily="49" charset="0"/>
                <a:ea typeface="Aptos" panose="020B0004020202020204" pitchFamily="34" charset="0"/>
                <a:cs typeface="Courier New" panose="02070309020205020404" pitchFamily="49" charset="0"/>
              </a:rPr>
              <a:t>платників податків продовжуються строки зберігання документів та інформації, визначених </a:t>
            </a:r>
            <a:r>
              <a:rPr lang="uk-UA" sz="1300" u="sng" dirty="0">
                <a:effectLst/>
                <a:highlight>
                  <a:srgbClr val="FBB040"/>
                </a:highlight>
                <a:latin typeface="Courier New" panose="02070309020205020404" pitchFamily="49" charset="0"/>
                <a:ea typeface="Aptos" panose="020B0004020202020204" pitchFamily="34" charset="0"/>
                <a:cs typeface="Courier New" panose="02070309020205020404" pitchFamily="49" charset="0"/>
                <a:hlinkClick r:id="rId2">
                  <a:extLst>
                    <a:ext uri="{A12FA001-AC4F-418D-AE19-62706E023703}">
                      <ahyp:hlinkClr xmlns:ahyp="http://schemas.microsoft.com/office/drawing/2018/hyperlinkcolor" val="tx"/>
                    </a:ext>
                  </a:extLst>
                </a:hlinkClick>
              </a:rPr>
              <a:t>пунктом 44.1</a:t>
            </a:r>
            <a:r>
              <a:rPr lang="uk-UA" sz="1300" dirty="0">
                <a:effectLst/>
                <a:highlight>
                  <a:srgbClr val="FBB040"/>
                </a:highlight>
                <a:latin typeface="Courier New" panose="02070309020205020404" pitchFamily="49" charset="0"/>
                <a:ea typeface="Aptos" panose="020B0004020202020204" pitchFamily="34" charset="0"/>
                <a:cs typeface="Courier New" panose="02070309020205020404" pitchFamily="49" charset="0"/>
              </a:rPr>
              <a:t> статті 44 цього Кодексу, на період зупинення відліку строку давності, передбаченого</a:t>
            </a:r>
            <a:r>
              <a:rPr lang="uk-UA" sz="1300" u="sng" dirty="0">
                <a:effectLst/>
                <a:highlight>
                  <a:srgbClr val="FBB040"/>
                </a:highlight>
                <a:latin typeface="Courier New" panose="02070309020205020404" pitchFamily="49" charset="0"/>
                <a:ea typeface="Aptos" panose="020B0004020202020204" pitchFamily="34" charset="0"/>
                <a:cs typeface="Courier New" panose="02070309020205020404" pitchFamily="49" charset="0"/>
                <a:hlinkClick r:id="rId2">
                  <a:extLst>
                    <a:ext uri="{A12FA001-AC4F-418D-AE19-62706E023703}">
                      <ahyp:hlinkClr xmlns:ahyp="http://schemas.microsoft.com/office/drawing/2018/hyperlinkcolor" val="tx"/>
                    </a:ext>
                  </a:extLst>
                </a:hlinkClick>
              </a:rPr>
              <a:t> абзацом першим</a:t>
            </a:r>
            <a:r>
              <a:rPr lang="uk-UA" sz="1300" dirty="0">
                <a:effectLst/>
                <a:highlight>
                  <a:srgbClr val="FBB040"/>
                </a:highlight>
                <a:latin typeface="Courier New" panose="02070309020205020404" pitchFamily="49" charset="0"/>
                <a:ea typeface="Aptos" panose="020B0004020202020204" pitchFamily="34" charset="0"/>
                <a:cs typeface="Courier New" panose="02070309020205020404" pitchFamily="49" charset="0"/>
              </a:rPr>
              <a:t> цього підпункту</a:t>
            </a:r>
            <a:r>
              <a:rPr lang="uk-UA" sz="1300" dirty="0">
                <a:effectLst/>
                <a:latin typeface="Courier New" panose="02070309020205020404" pitchFamily="49" charset="0"/>
                <a:ea typeface="Aptos" panose="020B0004020202020204" pitchFamily="34" charset="0"/>
                <a:cs typeface="Courier New" panose="02070309020205020404" pitchFamily="49" charset="0"/>
              </a:rPr>
              <a:t>».</a:t>
            </a:r>
          </a:p>
          <a:p>
            <a:pPr marL="0" indent="0" algn="jus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 </a:t>
            </a:r>
          </a:p>
          <a:p>
            <a:pPr marL="0" indent="0" algn="just">
              <a:buNone/>
            </a:pPr>
            <a:r>
              <a:rPr lang="uk-UA" sz="1600" dirty="0">
                <a:effectLst/>
                <a:latin typeface="+mj-lt"/>
                <a:ea typeface="Aptos" panose="020B0004020202020204" pitchFamily="34" charset="0"/>
                <a:cs typeface="Courier New" panose="02070309020205020404" pitchFamily="49" charset="0"/>
              </a:rPr>
              <a:t>У попередній редакції:</a:t>
            </a:r>
          </a:p>
          <a:p>
            <a:pPr marL="0" indent="0" algn="jus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a:t>
            </a:r>
            <a:r>
              <a:rPr lang="ru-RU" sz="1300" dirty="0">
                <a:effectLst/>
                <a:latin typeface="Courier New" panose="02070309020205020404" pitchFamily="49" charset="0"/>
                <a:ea typeface="Aptos" panose="020B0004020202020204" pitchFamily="34" charset="0"/>
                <a:cs typeface="Courier New" panose="02070309020205020404" pitchFamily="49" charset="0"/>
              </a:rPr>
              <a:t>69.36. Для </a:t>
            </a:r>
            <a:r>
              <a:rPr lang="uk-UA" sz="1300" dirty="0">
                <a:effectLst/>
                <a:latin typeface="Courier New" panose="02070309020205020404" pitchFamily="49" charset="0"/>
                <a:ea typeface="Aptos" panose="020B0004020202020204" pitchFamily="34" charset="0"/>
                <a:cs typeface="Courier New" panose="02070309020205020404" pitchFamily="49" charset="0"/>
              </a:rPr>
              <a:t>контролюючого органу та платників податків </a:t>
            </a:r>
            <a:r>
              <a:rPr lang="uk-UA" sz="13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зупиняється відлік строку давності </a:t>
            </a:r>
            <a:r>
              <a:rPr lang="uk-UA" sz="1300" b="1" i="1" dirty="0">
                <a:effectLst/>
                <a:highlight>
                  <a:srgbClr val="00FF00"/>
                </a:highlight>
                <a:latin typeface="Courier New" panose="02070309020205020404" pitchFamily="49" charset="0"/>
                <a:ea typeface="Aptos" panose="020B0004020202020204" pitchFamily="34" charset="0"/>
                <a:cs typeface="Courier New" panose="02070309020205020404" pitchFamily="49" charset="0"/>
              </a:rPr>
              <a:t>щодо документальних планових та позапланових перевірок</a:t>
            </a:r>
            <a:r>
              <a:rPr lang="uk-UA" sz="1300" dirty="0">
                <a:effectLst/>
                <a:latin typeface="Courier New" panose="02070309020205020404" pitchFamily="49" charset="0"/>
                <a:ea typeface="Aptos" panose="020B0004020202020204" pitchFamily="34" charset="0"/>
                <a:cs typeface="Courier New" panose="02070309020205020404" pitchFamily="49" charset="0"/>
              </a:rPr>
              <a:t>, які не передбачені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4">
                  <a:extLst>
                    <a:ext uri="{A12FA001-AC4F-418D-AE19-62706E023703}">
                      <ahyp:hlinkClr xmlns:ahyp="http://schemas.microsoft.com/office/drawing/2018/hyperlinkcolor" val="tx"/>
                    </a:ext>
                  </a:extLst>
                </a:hlinkClick>
              </a:rPr>
              <a:t>підпунктами 69.2</a:t>
            </a:r>
            <a:r>
              <a:rPr lang="uk-UA" sz="1300" b="1" u="sng" baseline="30000" dirty="0">
                <a:effectLst/>
                <a:latin typeface="Courier New" panose="02070309020205020404" pitchFamily="49" charset="0"/>
                <a:ea typeface="Aptos" panose="020B0004020202020204" pitchFamily="34" charset="0"/>
                <a:cs typeface="Courier New" panose="02070309020205020404" pitchFamily="49" charset="0"/>
                <a:hlinkClick r:id="rId4">
                  <a:extLst>
                    <a:ext uri="{A12FA001-AC4F-418D-AE19-62706E023703}">
                      <ahyp:hlinkClr xmlns:ahyp="http://schemas.microsoft.com/office/drawing/2018/hyperlinkcolor" val="tx"/>
                    </a:ext>
                  </a:extLst>
                </a:hlinkClick>
              </a:rPr>
              <a:t>-1</a:t>
            </a:r>
            <a:r>
              <a:rPr lang="uk-UA" sz="1300" dirty="0">
                <a:effectLst/>
                <a:latin typeface="Courier New" panose="02070309020205020404" pitchFamily="49" charset="0"/>
                <a:ea typeface="Aptos" panose="020B0004020202020204" pitchFamily="34" charset="0"/>
                <a:cs typeface="Courier New" panose="02070309020205020404" pitchFamily="49" charset="0"/>
              </a:rPr>
              <a:t> та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4">
                  <a:extLst>
                    <a:ext uri="{A12FA001-AC4F-418D-AE19-62706E023703}">
                      <ahyp:hlinkClr xmlns:ahyp="http://schemas.microsoft.com/office/drawing/2018/hyperlinkcolor" val="tx"/>
                    </a:ext>
                  </a:extLst>
                </a:hlinkClick>
              </a:rPr>
              <a:t>69.35</a:t>
            </a:r>
            <a:r>
              <a:rPr lang="uk-UA" sz="1300" dirty="0">
                <a:effectLst/>
                <a:latin typeface="Courier New" panose="02070309020205020404" pitchFamily="49" charset="0"/>
                <a:ea typeface="Aptos" panose="020B0004020202020204" pitchFamily="34" charset="0"/>
                <a:cs typeface="Courier New" panose="02070309020205020404" pitchFamily="49" charset="0"/>
              </a:rPr>
              <a:t> цього пункт</a:t>
            </a:r>
            <a:r>
              <a:rPr lang="ru-RU" sz="1300" dirty="0">
                <a:effectLst/>
                <a:latin typeface="Courier New" panose="02070309020205020404" pitchFamily="49" charset="0"/>
                <a:ea typeface="Aptos" panose="020B0004020202020204" pitchFamily="34" charset="0"/>
                <a:cs typeface="Courier New" panose="02070309020205020404" pitchFamily="49" charset="0"/>
              </a:rPr>
              <a:t>у.</a:t>
            </a:r>
            <a:endParaRPr lang="uk-UA" sz="13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buNone/>
            </a:pPr>
            <a:r>
              <a:rPr lang="ru-RU" sz="1300" dirty="0">
                <a:effectLst/>
                <a:latin typeface="Courier New" panose="02070309020205020404" pitchFamily="49" charset="0"/>
                <a:ea typeface="Aptos" panose="020B0004020202020204" pitchFamily="34" charset="0"/>
                <a:cs typeface="Courier New" panose="02070309020205020404" pitchFamily="49" charset="0"/>
              </a:rPr>
              <a:t>Для </a:t>
            </a:r>
            <a:r>
              <a:rPr lang="uk-UA" sz="1300" dirty="0">
                <a:effectLst/>
                <a:latin typeface="Courier New" panose="02070309020205020404" pitchFamily="49" charset="0"/>
                <a:ea typeface="Aptos" panose="020B0004020202020204" pitchFamily="34" charset="0"/>
                <a:cs typeface="Courier New" panose="02070309020205020404" pitchFamily="49" charset="0"/>
              </a:rPr>
              <a:t>платників податків продовжуються строки зберігання документів та інформації, визначених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4">
                  <a:extLst>
                    <a:ext uri="{A12FA001-AC4F-418D-AE19-62706E023703}">
                      <ahyp:hlinkClr xmlns:ahyp="http://schemas.microsoft.com/office/drawing/2018/hyperlinkcolor" val="tx"/>
                    </a:ext>
                  </a:extLst>
                </a:hlinkClick>
              </a:rPr>
              <a:t>пунктом 44.1</a:t>
            </a:r>
            <a:r>
              <a:rPr lang="uk-UA" sz="1300" dirty="0">
                <a:effectLst/>
                <a:latin typeface="Courier New" panose="02070309020205020404" pitchFamily="49" charset="0"/>
                <a:ea typeface="Aptos" panose="020B0004020202020204" pitchFamily="34" charset="0"/>
                <a:cs typeface="Courier New" panose="02070309020205020404" pitchFamily="49" charset="0"/>
              </a:rPr>
              <a:t> статті 44 цього Кодексу, на період зупинення відліку строку давності, передбаченого</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4">
                  <a:extLst>
                    <a:ext uri="{A12FA001-AC4F-418D-AE19-62706E023703}">
                      <ahyp:hlinkClr xmlns:ahyp="http://schemas.microsoft.com/office/drawing/2018/hyperlinkcolor" val="tx"/>
                    </a:ext>
                  </a:extLst>
                </a:hlinkClick>
              </a:rPr>
              <a:t> абзацом першим</a:t>
            </a:r>
            <a:r>
              <a:rPr lang="uk-UA" sz="1300" dirty="0">
                <a:effectLst/>
                <a:latin typeface="Courier New" panose="02070309020205020404" pitchFamily="49" charset="0"/>
                <a:ea typeface="Aptos" panose="020B0004020202020204" pitchFamily="34" charset="0"/>
                <a:cs typeface="Courier New" panose="02070309020205020404" pitchFamily="49" charset="0"/>
              </a:rPr>
              <a:t> цього підпункту».</a:t>
            </a:r>
          </a:p>
          <a:p>
            <a:pPr marL="0" indent="0" algn="r">
              <a:buNone/>
            </a:pPr>
            <a:r>
              <a:rPr lang="uk-UA" sz="1300" i="1" dirty="0">
                <a:effectLst/>
                <a:latin typeface="Courier New" panose="02070309020205020404" pitchFamily="49" charset="0"/>
                <a:ea typeface="Aptos" panose="020B0004020202020204" pitchFamily="34" charset="0"/>
                <a:cs typeface="Courier New" panose="02070309020205020404" pitchFamily="49" charset="0"/>
              </a:rPr>
              <a:t>{Пункт 69 підрозділу 10 розділу ХХ доповнено підпунктом 69.36 згідно із Законом</a:t>
            </a:r>
            <a:r>
              <a:rPr lang="ru-RU" sz="1300" i="1" dirty="0">
                <a:effectLst/>
                <a:latin typeface="Courier New" panose="02070309020205020404" pitchFamily="49" charset="0"/>
                <a:ea typeface="Aptos" panose="020B0004020202020204" pitchFamily="34" charset="0"/>
                <a:cs typeface="Courier New" panose="02070309020205020404" pitchFamily="49" charset="0"/>
              </a:rPr>
              <a:t> </a:t>
            </a:r>
            <a:r>
              <a:rPr lang="uk-UA" sz="1300" i="1" u="sng" dirty="0">
                <a:effectLst/>
                <a:latin typeface="Courier New" panose="02070309020205020404" pitchFamily="49" charset="0"/>
                <a:ea typeface="Aptos" panose="020B0004020202020204" pitchFamily="34" charset="0"/>
                <a:cs typeface="Courier New" panose="02070309020205020404" pitchFamily="49" charset="0"/>
                <a:hlinkClick r:id="rId5">
                  <a:extLst>
                    <a:ext uri="{A12FA001-AC4F-418D-AE19-62706E023703}">
                      <ahyp:hlinkClr xmlns:ahyp="http://schemas.microsoft.com/office/drawing/2018/hyperlinkcolor" val="tx"/>
                    </a:ext>
                  </a:extLst>
                </a:hlinkClick>
              </a:rPr>
              <a:t>№ 3219-</a:t>
            </a:r>
            <a:r>
              <a:rPr lang="ru-RU" sz="1300" i="1" u="sng" dirty="0">
                <a:effectLst/>
                <a:latin typeface="Courier New" panose="02070309020205020404" pitchFamily="49" charset="0"/>
                <a:ea typeface="Aptos" panose="020B0004020202020204" pitchFamily="34" charset="0"/>
                <a:cs typeface="Courier New" panose="02070309020205020404" pitchFamily="49" charset="0"/>
                <a:hlinkClick r:id="rId5">
                  <a:extLst>
                    <a:ext uri="{A12FA001-AC4F-418D-AE19-62706E023703}">
                      <ahyp:hlinkClr xmlns:ahyp="http://schemas.microsoft.com/office/drawing/2018/hyperlinkcolor" val="tx"/>
                    </a:ext>
                  </a:extLst>
                </a:hlinkClick>
              </a:rPr>
              <a:t>IX</a:t>
            </a:r>
            <a:r>
              <a:rPr lang="uk-UA" sz="1300" i="1" u="sng" dirty="0">
                <a:effectLst/>
                <a:latin typeface="Courier New" panose="02070309020205020404" pitchFamily="49" charset="0"/>
                <a:ea typeface="Aptos" panose="020B0004020202020204" pitchFamily="34" charset="0"/>
                <a:cs typeface="Courier New" panose="02070309020205020404" pitchFamily="49" charset="0"/>
                <a:hlinkClick r:id="rId5">
                  <a:extLst>
                    <a:ext uri="{A12FA001-AC4F-418D-AE19-62706E023703}">
                      <ahyp:hlinkClr xmlns:ahyp="http://schemas.microsoft.com/office/drawing/2018/hyperlinkcolor" val="tx"/>
                    </a:ext>
                  </a:extLst>
                </a:hlinkClick>
              </a:rPr>
              <a:t> від 30.06.2023</a:t>
            </a:r>
            <a:r>
              <a:rPr lang="uk-UA" sz="1300" i="1" dirty="0">
                <a:effectLst/>
                <a:latin typeface="Courier New" panose="02070309020205020404" pitchFamily="49" charset="0"/>
                <a:ea typeface="Aptos" panose="020B0004020202020204" pitchFamily="34" charset="0"/>
                <a:cs typeface="Courier New" panose="02070309020205020404" pitchFamily="49" charset="0"/>
              </a:rPr>
              <a:t>}</a:t>
            </a:r>
            <a:endParaRPr lang="uk-UA" sz="13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buNone/>
            </a:pPr>
            <a:r>
              <a:rPr lang="ru-RU" dirty="0">
                <a:effectLst/>
                <a:latin typeface="Arial" panose="020B0604020202020204" pitchFamily="34" charset="0"/>
                <a:ea typeface="Aptos" panose="020B0004020202020204" pitchFamily="34" charset="0"/>
              </a:rPr>
              <a:t> </a:t>
            </a:r>
            <a:endParaRPr lang="uk-UA" dirty="0">
              <a:effectLst/>
              <a:latin typeface="Calibri" panose="020F0502020204030204" pitchFamily="34" charset="0"/>
              <a:ea typeface="Aptos" panose="020B0004020202020204" pitchFamily="34" charset="0"/>
            </a:endParaRPr>
          </a:p>
          <a:p>
            <a:pPr marL="0" indent="0" algn="just">
              <a:buNone/>
            </a:pPr>
            <a:r>
              <a:rPr lang="uk-UA" sz="1600" dirty="0">
                <a:effectLst/>
                <a:latin typeface="Arial" panose="020B0604020202020204" pitchFamily="34" charset="0"/>
                <a:ea typeface="Aptos" panose="020B0004020202020204" pitchFamily="34" charset="0"/>
              </a:rPr>
              <a:t>Однак що значить «зупиняється відлік строку давності щодо документальних планових та позапланових перевірок»?</a:t>
            </a:r>
            <a:endParaRPr lang="uk-UA" sz="1600" dirty="0">
              <a:effectLst/>
              <a:latin typeface="Calibri" panose="020F0502020204030204" pitchFamily="34" charset="0"/>
              <a:ea typeface="Aptos" panose="020B0004020202020204" pitchFamily="34" charset="0"/>
            </a:endParaRPr>
          </a:p>
        </p:txBody>
      </p:sp>
      <p:sp>
        <p:nvSpPr>
          <p:cNvPr id="5" name="Номер слайда 4">
            <a:extLst>
              <a:ext uri="{FF2B5EF4-FFF2-40B4-BE49-F238E27FC236}">
                <a16:creationId xmlns:a16="http://schemas.microsoft.com/office/drawing/2014/main" id="{107BBD0E-7140-4220-95F2-5184929C4B5C}"/>
              </a:ext>
            </a:extLst>
          </p:cNvPr>
          <p:cNvSpPr>
            <a:spLocks noGrp="1"/>
          </p:cNvSpPr>
          <p:nvPr>
            <p:ph type="sldNum" sz="quarter" idx="12"/>
          </p:nvPr>
        </p:nvSpPr>
        <p:spPr/>
        <p:txBody>
          <a:bodyPr/>
          <a:lstStyle/>
          <a:p>
            <a:fld id="{05B86B18-2475-4CE0-AB5D-557E749F8469}" type="slidenum">
              <a:rPr lang="de-DE" smtClean="0"/>
              <a:pPr/>
              <a:t>32</a:t>
            </a:fld>
            <a:endParaRPr lang="de-DE"/>
          </a:p>
        </p:txBody>
      </p:sp>
    </p:spTree>
    <p:extLst>
      <p:ext uri="{BB962C8B-B14F-4D97-AF65-F5344CB8AC3E}">
        <p14:creationId xmlns:p14="http://schemas.microsoft.com/office/powerpoint/2010/main" val="2791368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E1CDF3A-0109-6F13-F0F7-FEDFDF8DC734}"/>
              </a:ext>
            </a:extLst>
          </p:cNvPr>
          <p:cNvSpPr>
            <a:spLocks noGrp="1"/>
          </p:cNvSpPr>
          <p:nvPr>
            <p:ph idx="1"/>
          </p:nvPr>
        </p:nvSpPr>
        <p:spPr>
          <a:xfrm>
            <a:off x="624417" y="728345"/>
            <a:ext cx="10972800" cy="5678478"/>
          </a:xfrm>
        </p:spPr>
        <p:txBody>
          <a:bodyPr/>
          <a:lstStyle/>
          <a:p>
            <a:pPr marL="0" indent="0" algn="just">
              <a:spcBef>
                <a:spcPts val="1200"/>
              </a:spcBef>
              <a:spcAft>
                <a:spcPts val="600"/>
              </a:spcAft>
              <a:buNone/>
            </a:pPr>
            <a:r>
              <a:rPr lang="uk-UA" sz="1500" dirty="0">
                <a:effectLst/>
                <a:latin typeface="Arial" panose="020B0604020202020204" pitchFamily="34" charset="0"/>
                <a:ea typeface="Aptos" panose="020B0004020202020204" pitchFamily="34" charset="0"/>
              </a:rPr>
              <a:t>Нагадаємо, п. 102.1. встановлює окремо граничні строки для (і) проведення перевірок та (</a:t>
            </a:r>
            <a:r>
              <a:rPr lang="uk-UA" sz="1500" dirty="0" err="1">
                <a:effectLst/>
                <a:latin typeface="Arial" panose="020B0604020202020204" pitchFamily="34" charset="0"/>
                <a:ea typeface="Aptos" panose="020B0004020202020204" pitchFamily="34" charset="0"/>
              </a:rPr>
              <a:t>іі</a:t>
            </a:r>
            <a:r>
              <a:rPr lang="uk-UA" sz="1500" dirty="0">
                <a:effectLst/>
                <a:latin typeface="Arial" panose="020B0604020202020204" pitchFamily="34" charset="0"/>
                <a:ea typeface="Aptos" panose="020B0004020202020204" pitchFamily="34" charset="0"/>
              </a:rPr>
              <a:t>) самостійне визначення грошових зобов’язань контролюючим органом.</a:t>
            </a:r>
            <a:endParaRPr lang="uk-UA" sz="15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500" dirty="0">
                <a:effectLst/>
                <a:latin typeface="Arial" panose="020B0604020202020204" pitchFamily="34" charset="0"/>
                <a:ea typeface="Aptos" panose="020B0004020202020204" pitchFamily="34" charset="0"/>
              </a:rPr>
              <a:t>Також окремо встановлені строки для застосування штрафних санкцій:</a:t>
            </a:r>
            <a:endParaRPr lang="uk-UA" sz="15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500" dirty="0">
                <a:effectLst/>
                <a:latin typeface="Arial" panose="020B0604020202020204" pitchFamily="34" charset="0"/>
                <a:ea typeface="Aptos" panose="020B0004020202020204" pitchFamily="34" charset="0"/>
              </a:rPr>
              <a:t>Зокрема в 102.1.:</a:t>
            </a:r>
            <a:endParaRPr lang="uk-UA" sz="15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a:t>
            </a:r>
            <a:r>
              <a:rPr lang="ru-RU" sz="1300" dirty="0">
                <a:effectLst/>
                <a:latin typeface="Courier New" panose="02070309020205020404" pitchFamily="49" charset="0"/>
                <a:ea typeface="Aptos" panose="020B0004020202020204" pitchFamily="34" charset="0"/>
                <a:cs typeface="Courier New" panose="02070309020205020404" pitchFamily="49" charset="0"/>
              </a:rPr>
              <a:t>У </a:t>
            </a:r>
            <a:r>
              <a:rPr lang="uk-UA" sz="1300" dirty="0">
                <a:effectLst/>
                <a:latin typeface="Courier New" panose="02070309020205020404" pitchFamily="49" charset="0"/>
                <a:ea typeface="Aptos" panose="020B0004020202020204" pitchFamily="34" charset="0"/>
                <a:cs typeface="Courier New" panose="02070309020205020404" pitchFamily="49" charset="0"/>
              </a:rPr>
              <a:t>разі виявлення за результатами перевірки порушень інших вимог податкового законодавства, безпосередньо не пов’язаних з декларуванням податкових зобов’язань платником податків, а також порушень вимог іншого, крім податкового, законодавства, контроль за дотриманням якого покладено на контролюючі органи, </a:t>
            </a:r>
            <a:r>
              <a:rPr lang="uk-UA" sz="1300" dirty="0">
                <a:effectLst/>
                <a:highlight>
                  <a:srgbClr val="00FFFF"/>
                </a:highlight>
                <a:latin typeface="Courier New" panose="02070309020205020404" pitchFamily="49" charset="0"/>
                <a:ea typeface="Aptos" panose="020B0004020202020204" pitchFamily="34" charset="0"/>
                <a:cs typeface="Courier New" panose="02070309020205020404" pitchFamily="49" charset="0"/>
              </a:rPr>
              <a:t>контролюючий орган</a:t>
            </a:r>
            <a:r>
              <a:rPr lang="uk-UA" sz="1300" dirty="0">
                <a:effectLst/>
                <a:latin typeface="Courier New" panose="02070309020205020404" pitchFamily="49" charset="0"/>
                <a:ea typeface="Aptos" panose="020B0004020202020204" pitchFamily="34" charset="0"/>
                <a:cs typeface="Courier New" panose="02070309020205020404" pitchFamily="49" charset="0"/>
              </a:rPr>
              <a:t>, </a:t>
            </a:r>
            <a:r>
              <a:rPr lang="uk-UA" sz="1300" dirty="0">
                <a:effectLst/>
                <a:highlight>
                  <a:srgbClr val="FF00FF"/>
                </a:highlight>
                <a:latin typeface="Courier New" panose="02070309020205020404" pitchFamily="49" charset="0"/>
                <a:ea typeface="Aptos" panose="020B0004020202020204" pitchFamily="34" charset="0"/>
                <a:cs typeface="Courier New" panose="02070309020205020404" pitchFamily="49" charset="0"/>
              </a:rPr>
              <a:t>крім випадків, визначених </a:t>
            </a:r>
            <a:r>
              <a:rPr lang="uk-UA" sz="1300" u="sng" dirty="0">
                <a:effectLst/>
                <a:highlight>
                  <a:srgbClr val="FF00FF"/>
                </a:highlight>
                <a:latin typeface="Courier New" panose="02070309020205020404" pitchFamily="49" charset="0"/>
                <a:ea typeface="Aptos" panose="020B0004020202020204" pitchFamily="34" charset="0"/>
                <a:cs typeface="Courier New" panose="02070309020205020404" pitchFamily="49" charset="0"/>
                <a:hlinkClick r:id="rId2">
                  <a:extLst>
                    <a:ext uri="{A12FA001-AC4F-418D-AE19-62706E023703}">
                      <ahyp:hlinkClr xmlns:ahyp="http://schemas.microsoft.com/office/drawing/2018/hyperlinkcolor" val="tx"/>
                    </a:ext>
                  </a:extLst>
                </a:hlinkClick>
              </a:rPr>
              <a:t>пунктом 102.2</a:t>
            </a:r>
            <a:r>
              <a:rPr lang="uk-UA" sz="1300" dirty="0">
                <a:effectLst/>
                <a:highlight>
                  <a:srgbClr val="FF00FF"/>
                </a:highlight>
                <a:latin typeface="Courier New" panose="02070309020205020404" pitchFamily="49" charset="0"/>
                <a:ea typeface="Aptos" panose="020B0004020202020204" pitchFamily="34" charset="0"/>
                <a:cs typeface="Courier New" panose="02070309020205020404" pitchFamily="49" charset="0"/>
              </a:rPr>
              <a:t> цієї статті,</a:t>
            </a:r>
            <a:r>
              <a:rPr lang="uk-UA" sz="13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 має право самостійно визначити суму штрафних санкцій (фінансових санкцій, штрафів) платника податків не пізніше 1095 дня з дня вчинення відповідного правопорушення</a:t>
            </a:r>
            <a:r>
              <a:rPr lang="uk-UA" sz="1300" dirty="0">
                <a:effectLst/>
                <a:latin typeface="Courier New" panose="02070309020205020404" pitchFamily="49" charset="0"/>
                <a:ea typeface="Aptos" panose="020B0004020202020204" pitchFamily="34" charset="0"/>
                <a:cs typeface="Courier New" panose="02070309020205020404" pitchFamily="49" charset="0"/>
              </a:rPr>
              <a:t>»</a:t>
            </a:r>
            <a:r>
              <a:rPr lang="uk-UA" sz="1300" dirty="0">
                <a:latin typeface="Courier New" panose="02070309020205020404" pitchFamily="49" charset="0"/>
                <a:ea typeface="Aptos" panose="020B0004020202020204" pitchFamily="34" charset="0"/>
                <a:cs typeface="Courier New" panose="02070309020205020404" pitchFamily="49" charset="0"/>
              </a:rPr>
              <a:t>.</a:t>
            </a:r>
            <a:endParaRPr lang="uk-UA"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500" dirty="0">
                <a:effectLst/>
                <a:latin typeface="Arial" panose="020B0604020202020204" pitchFamily="34" charset="0"/>
                <a:ea typeface="Aptos" panose="020B0004020202020204" pitchFamily="34" charset="0"/>
              </a:rPr>
              <a:t>Також за ст. 113 ПКУ:</a:t>
            </a:r>
            <a:endParaRPr lang="uk-UA" sz="15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«113.1. Граничні строки застосування штрафних (фінансових) санкцій (штрафів) до платників податків відповідають строкам давності для нарахування грошових зобов’язань, визначеним</a:t>
            </a:r>
            <a:r>
              <a:rPr lang="ru-RU" sz="1300" dirty="0">
                <a:effectLst/>
                <a:latin typeface="Courier New" panose="02070309020205020404" pitchFamily="49" charset="0"/>
                <a:ea typeface="Aptos" panose="020B0004020202020204" pitchFamily="34" charset="0"/>
                <a:cs typeface="Courier New" panose="02070309020205020404" pitchFamily="49" charset="0"/>
              </a:rPr>
              <a:t>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3">
                  <a:extLst>
                    <a:ext uri="{A12FA001-AC4F-418D-AE19-62706E023703}">
                      <ahyp:hlinkClr xmlns:ahyp="http://schemas.microsoft.com/office/drawing/2018/hyperlinkcolor" val="tx"/>
                    </a:ext>
                  </a:extLst>
                </a:hlinkClick>
              </a:rPr>
              <a:t>статтею 102</a:t>
            </a:r>
            <a:r>
              <a:rPr lang="ru-RU" sz="1300" dirty="0">
                <a:effectLst/>
                <a:latin typeface="Courier New" panose="02070309020205020404" pitchFamily="49" charset="0"/>
                <a:ea typeface="Aptos" panose="020B0004020202020204" pitchFamily="34" charset="0"/>
                <a:cs typeface="Courier New" panose="02070309020205020404" pitchFamily="49" charset="0"/>
              </a:rPr>
              <a:t> </a:t>
            </a:r>
            <a:r>
              <a:rPr lang="uk-UA" sz="1300" dirty="0">
                <a:effectLst/>
                <a:latin typeface="Courier New" panose="02070309020205020404" pitchFamily="49" charset="0"/>
                <a:ea typeface="Aptos" panose="020B0004020202020204" pitchFamily="34" charset="0"/>
                <a:cs typeface="Courier New" panose="02070309020205020404" pitchFamily="49" charset="0"/>
              </a:rPr>
              <a:t>цього Кодексу.</a:t>
            </a:r>
          </a:p>
          <a:p>
            <a:pPr marL="0" indent="0" algn="just">
              <a:spcBef>
                <a:spcPts val="1200"/>
              </a:spcBef>
              <a:spcAft>
                <a:spcPts val="600"/>
              </a:spcAft>
              <a:buNone/>
            </a:pPr>
            <a:r>
              <a:rPr lang="uk-UA" sz="1300" dirty="0">
                <a:effectLst/>
                <a:latin typeface="Courier New" panose="02070309020205020404" pitchFamily="49" charset="0"/>
                <a:ea typeface="Aptos" panose="020B0004020202020204" pitchFamily="34" charset="0"/>
                <a:cs typeface="Courier New" panose="02070309020205020404" pitchFamily="49" charset="0"/>
              </a:rPr>
              <a:t>113.2. Перебіг строку давності для застосування штрафних (фінансових) санкції (штрафів) зупиняється у випадках, визначених</a:t>
            </a:r>
            <a:r>
              <a:rPr lang="ru-RU" sz="1300" dirty="0">
                <a:effectLst/>
                <a:latin typeface="Courier New" panose="02070309020205020404" pitchFamily="49" charset="0"/>
                <a:ea typeface="Aptos" panose="020B0004020202020204" pitchFamily="34" charset="0"/>
                <a:cs typeface="Courier New" panose="02070309020205020404" pitchFamily="49" charset="0"/>
              </a:rPr>
              <a:t> </a:t>
            </a:r>
            <a:r>
              <a:rPr lang="uk-UA" sz="1300" u="sng" dirty="0">
                <a:effectLst/>
                <a:latin typeface="Courier New" panose="02070309020205020404" pitchFamily="49" charset="0"/>
                <a:ea typeface="Aptos" panose="020B0004020202020204" pitchFamily="34" charset="0"/>
                <a:cs typeface="Courier New" panose="02070309020205020404" pitchFamily="49" charset="0"/>
                <a:hlinkClick r:id="rId4">
                  <a:extLst>
                    <a:ext uri="{A12FA001-AC4F-418D-AE19-62706E023703}">
                      <ahyp:hlinkClr xmlns:ahyp="http://schemas.microsoft.com/office/drawing/2018/hyperlinkcolor" val="tx"/>
                    </a:ext>
                  </a:extLst>
                </a:hlinkClick>
              </a:rPr>
              <a:t>пунктом 102.3</a:t>
            </a:r>
            <a:r>
              <a:rPr lang="ru-RU" sz="1300" dirty="0">
                <a:effectLst/>
                <a:latin typeface="Courier New" panose="02070309020205020404" pitchFamily="49" charset="0"/>
                <a:ea typeface="Aptos" panose="020B0004020202020204" pitchFamily="34" charset="0"/>
                <a:cs typeface="Courier New" panose="02070309020205020404" pitchFamily="49" charset="0"/>
              </a:rPr>
              <a:t> </a:t>
            </a:r>
            <a:r>
              <a:rPr lang="uk-UA" sz="1300" dirty="0">
                <a:effectLst/>
                <a:latin typeface="Courier New" panose="02070309020205020404" pitchFamily="49" charset="0"/>
                <a:ea typeface="Aptos" panose="020B0004020202020204" pitchFamily="34" charset="0"/>
                <a:cs typeface="Courier New" panose="02070309020205020404" pitchFamily="49" charset="0"/>
              </a:rPr>
              <a:t>статті 102 цього Кодексу».</a:t>
            </a:r>
            <a:endParaRPr lang="uk-UA"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500" dirty="0">
                <a:effectLst/>
                <a:latin typeface="Arial" panose="020B0604020202020204" pitchFamily="34" charset="0"/>
                <a:ea typeface="Aptos" panose="020B0004020202020204" pitchFamily="34" charset="0"/>
              </a:rPr>
              <a:t>Тож раніше згадані </a:t>
            </a:r>
            <a:r>
              <a:rPr lang="uk-UA" sz="1500" i="1" dirty="0">
                <a:effectLst/>
                <a:latin typeface="Arial" panose="020B0604020202020204" pitchFamily="34" charset="0"/>
                <a:ea typeface="Aptos" panose="020B0004020202020204" pitchFamily="34" charset="0"/>
              </a:rPr>
              <a:t>поточні</a:t>
            </a:r>
            <a:r>
              <a:rPr lang="uk-UA" sz="1500" dirty="0">
                <a:effectLst/>
                <a:latin typeface="Arial" panose="020B0604020202020204" pitchFamily="34" charset="0"/>
                <a:ea typeface="Aptos" panose="020B0004020202020204" pitchFamily="34" charset="0"/>
              </a:rPr>
              <a:t> зупинки «щодо перевірок» не охоплюють донарахування грошових зобов’язань і застосування санкцій (штрафів)?</a:t>
            </a:r>
            <a:endParaRPr lang="uk-UA" sz="15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500" dirty="0">
                <a:effectLst/>
                <a:latin typeface="Arial" panose="020B0604020202020204" pitchFamily="34" charset="0"/>
                <a:ea typeface="Aptos" panose="020B0004020202020204" pitchFamily="34" charset="0"/>
              </a:rPr>
              <a:t>Тож принаймні для </a:t>
            </a:r>
            <a:r>
              <a:rPr lang="uk-UA" sz="1500" dirty="0" err="1">
                <a:effectLst/>
                <a:latin typeface="Arial" panose="020B0604020202020204" pitchFamily="34" charset="0"/>
                <a:ea typeface="Aptos" panose="020B0004020202020204" pitchFamily="34" charset="0"/>
              </a:rPr>
              <a:t>донарахувань</a:t>
            </a:r>
            <a:r>
              <a:rPr lang="uk-UA" sz="1500" dirty="0">
                <a:effectLst/>
                <a:latin typeface="Arial" panose="020B0604020202020204" pitchFamily="34" charset="0"/>
                <a:ea typeface="Aptos" panose="020B0004020202020204" pitchFamily="34" charset="0"/>
              </a:rPr>
              <a:t> і штрафів зупинки немає?</a:t>
            </a:r>
            <a:endParaRPr lang="uk-UA" sz="1500" dirty="0">
              <a:effectLst/>
              <a:latin typeface="Calibri" panose="020F0502020204030204" pitchFamily="34" charset="0"/>
              <a:ea typeface="Aptos" panose="020B0004020202020204" pitchFamily="34" charset="0"/>
            </a:endParaRPr>
          </a:p>
        </p:txBody>
      </p:sp>
      <p:sp>
        <p:nvSpPr>
          <p:cNvPr id="5" name="Місце для номера слайда 4">
            <a:extLst>
              <a:ext uri="{FF2B5EF4-FFF2-40B4-BE49-F238E27FC236}">
                <a16:creationId xmlns:a16="http://schemas.microsoft.com/office/drawing/2014/main" id="{66763631-8FD9-0AD3-3850-25F6F289BF08}"/>
              </a:ext>
            </a:extLst>
          </p:cNvPr>
          <p:cNvSpPr>
            <a:spLocks noGrp="1"/>
          </p:cNvSpPr>
          <p:nvPr>
            <p:ph type="sldNum" sz="quarter" idx="12"/>
          </p:nvPr>
        </p:nvSpPr>
        <p:spPr/>
        <p:txBody>
          <a:bodyPr/>
          <a:lstStyle/>
          <a:p>
            <a:fld id="{05B86B18-2475-4CE0-AB5D-557E749F8469}" type="slidenum">
              <a:rPr lang="de-DE" smtClean="0"/>
              <a:pPr/>
              <a:t>33</a:t>
            </a:fld>
            <a:endParaRPr lang="de-DE"/>
          </a:p>
        </p:txBody>
      </p:sp>
    </p:spTree>
    <p:extLst>
      <p:ext uri="{BB962C8B-B14F-4D97-AF65-F5344CB8AC3E}">
        <p14:creationId xmlns:p14="http://schemas.microsoft.com/office/powerpoint/2010/main" val="1593812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11E0D30-BAD5-08FB-2625-BDFFC7058131}"/>
              </a:ext>
            </a:extLst>
          </p:cNvPr>
          <p:cNvSpPr>
            <a:spLocks noGrp="1"/>
          </p:cNvSpPr>
          <p:nvPr>
            <p:ph idx="1"/>
          </p:nvPr>
        </p:nvSpPr>
        <p:spPr>
          <a:xfrm>
            <a:off x="624417" y="680389"/>
            <a:ext cx="10972800" cy="5940088"/>
          </a:xfrm>
        </p:spPr>
        <p:txBody>
          <a:bodyPr/>
          <a:lstStyle/>
          <a:p>
            <a:pPr marL="0" indent="0" algn="just">
              <a:buNone/>
            </a:pPr>
            <a:r>
              <a:rPr lang="uk-UA" dirty="0">
                <a:effectLst/>
                <a:latin typeface="Arial" panose="020B0604020202020204" pitchFamily="34" charset="0"/>
                <a:ea typeface="Aptos" panose="020B0004020202020204" pitchFamily="34" charset="0"/>
              </a:rPr>
              <a:t>А до теперішніх «зупинок» ще було певне «розмаїття зупинок», зокрема:</a:t>
            </a:r>
            <a:endParaRPr lang="uk-UA" dirty="0">
              <a:effectLst/>
              <a:latin typeface="Calibri" panose="020F0502020204030204" pitchFamily="34" charset="0"/>
              <a:ea typeface="Aptos" panose="020B0004020202020204" pitchFamily="34" charset="0"/>
            </a:endParaRPr>
          </a:p>
          <a:p>
            <a:pPr marL="0" indent="0" algn="just">
              <a:buNone/>
            </a:pPr>
            <a:r>
              <a:rPr lang="uk-UA" sz="1200" dirty="0">
                <a:effectLst/>
                <a:latin typeface="Arial" panose="020B0604020202020204" pitchFamily="34" charset="0"/>
                <a:ea typeface="Aptos" panose="020B0004020202020204" pitchFamily="34" charset="0"/>
              </a:rPr>
              <a:t> </a:t>
            </a:r>
            <a:endParaRPr lang="uk-UA" sz="1200" dirty="0">
              <a:effectLst/>
              <a:latin typeface="Calibri" panose="020F0502020204030204" pitchFamily="34" charset="0"/>
              <a:ea typeface="Aptos" panose="020B0004020202020204" pitchFamily="34" charset="0"/>
            </a:endParaRPr>
          </a:p>
          <a:p>
            <a:pPr marL="0" indent="0" algn="just">
              <a:buNone/>
            </a:pPr>
            <a:r>
              <a:rPr lang="uk-UA" sz="1200" dirty="0">
                <a:effectLst/>
                <a:latin typeface="Courier New" panose="02070309020205020404" pitchFamily="49" charset="0"/>
                <a:ea typeface="Aptos" panose="020B0004020202020204" pitchFamily="34" charset="0"/>
                <a:cs typeface="Courier New" panose="02070309020205020404" pitchFamily="49" charset="0"/>
              </a:rPr>
              <a:t>«</a:t>
            </a:r>
            <a:r>
              <a:rPr lang="uk-UA" sz="1200" dirty="0">
                <a:effectLst/>
                <a:highlight>
                  <a:srgbClr val="00FFFF"/>
                </a:highlight>
                <a:latin typeface="Courier New" panose="02070309020205020404" pitchFamily="49" charset="0"/>
                <a:ea typeface="Aptos" panose="020B0004020202020204" pitchFamily="34" charset="0"/>
                <a:cs typeface="Courier New" panose="02070309020205020404" pitchFamily="49" charset="0"/>
              </a:rPr>
              <a:t>На період</a:t>
            </a:r>
            <a:r>
              <a:rPr lang="uk-UA" sz="1200" dirty="0">
                <a:effectLst/>
                <a:latin typeface="Courier New" panose="02070309020205020404" pitchFamily="49" charset="0"/>
                <a:ea typeface="Aptos" panose="020B0004020202020204" pitchFamily="34" charset="0"/>
                <a:cs typeface="Courier New" panose="02070309020205020404" pitchFamily="49" charset="0"/>
              </a:rPr>
              <a:t> з 18 березня 2020 року по останній календарний день місяця (включно), в якому завершується дія </a:t>
            </a:r>
            <a:r>
              <a:rPr lang="uk-UA" sz="1200" dirty="0">
                <a:effectLst/>
                <a:highlight>
                  <a:srgbClr val="00FFFF"/>
                </a:highlight>
                <a:latin typeface="Courier New" panose="02070309020205020404" pitchFamily="49" charset="0"/>
                <a:ea typeface="Aptos" panose="020B0004020202020204" pitchFamily="34" charset="0"/>
                <a:cs typeface="Courier New" panose="02070309020205020404" pitchFamily="49" charset="0"/>
              </a:rPr>
              <a:t>карантину</a:t>
            </a:r>
            <a:r>
              <a:rPr lang="uk-UA" sz="1200" dirty="0">
                <a:effectLst/>
                <a:latin typeface="Courier New" panose="02070309020205020404" pitchFamily="49" charset="0"/>
                <a:ea typeface="Aptos" panose="020B0004020202020204" pitchFamily="34" charset="0"/>
                <a:cs typeface="Courier New" panose="02070309020205020404" pitchFamily="49" charset="0"/>
              </a:rPr>
              <a:t>, встановленого Кабінетом Міністрів України на всій території України з метою запобігання поширенню на території України </a:t>
            </a:r>
            <a:r>
              <a:rPr lang="uk-UA" sz="1200" dirty="0" err="1">
                <a:effectLst/>
                <a:latin typeface="Courier New" panose="02070309020205020404" pitchFamily="49" charset="0"/>
                <a:ea typeface="Aptos" panose="020B0004020202020204" pitchFamily="34" charset="0"/>
                <a:cs typeface="Courier New" panose="02070309020205020404" pitchFamily="49" charset="0"/>
              </a:rPr>
              <a:t>коронавірусної</a:t>
            </a:r>
            <a:r>
              <a:rPr lang="uk-UA" sz="1200" dirty="0">
                <a:effectLst/>
                <a:latin typeface="Courier New" panose="02070309020205020404" pitchFamily="49" charset="0"/>
                <a:ea typeface="Aptos" panose="020B0004020202020204" pitchFamily="34" charset="0"/>
                <a:cs typeface="Courier New" panose="02070309020205020404" pitchFamily="49" charset="0"/>
              </a:rPr>
              <a:t> хвороби (</a:t>
            </a:r>
            <a:r>
              <a:rPr lang="ru-RU" sz="1200" dirty="0">
                <a:effectLst/>
                <a:latin typeface="Courier New" panose="02070309020205020404" pitchFamily="49" charset="0"/>
                <a:ea typeface="Aptos" panose="020B0004020202020204" pitchFamily="34" charset="0"/>
                <a:cs typeface="Courier New" panose="02070309020205020404" pitchFamily="49" charset="0"/>
              </a:rPr>
              <a:t>COVID</a:t>
            </a:r>
            <a:r>
              <a:rPr lang="uk-UA" sz="1200" dirty="0">
                <a:effectLst/>
                <a:latin typeface="Courier New" panose="02070309020205020404" pitchFamily="49" charset="0"/>
                <a:ea typeface="Aptos" panose="020B0004020202020204" pitchFamily="34" charset="0"/>
                <a:cs typeface="Courier New" panose="02070309020205020404" pitchFamily="49" charset="0"/>
              </a:rPr>
              <a:t>-19), </a:t>
            </a:r>
            <a:r>
              <a:rPr lang="uk-UA" sz="12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зупиняється перебіг строків давності, передбачених</a:t>
            </a:r>
            <a:r>
              <a:rPr lang="ru-RU" sz="12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 </a:t>
            </a:r>
            <a:r>
              <a:rPr lang="uk-UA" sz="1200" u="sng"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hlinkClick r:id="rId2">
                  <a:extLst>
                    <a:ext uri="{A12FA001-AC4F-418D-AE19-62706E023703}">
                      <ahyp:hlinkClr xmlns:ahyp="http://schemas.microsoft.com/office/drawing/2018/hyperlinkcolor" val="tx"/>
                    </a:ext>
                  </a:extLst>
                </a:hlinkClick>
              </a:rPr>
              <a:t>статтею 102</a:t>
            </a:r>
            <a:r>
              <a:rPr lang="ru-RU" sz="12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 </a:t>
            </a:r>
            <a:r>
              <a:rPr lang="uk-UA" sz="12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цього Кодексу</a:t>
            </a:r>
            <a:r>
              <a:rPr lang="uk-UA" sz="1200" dirty="0">
                <a:effectLst/>
                <a:latin typeface="Courier New" panose="02070309020205020404" pitchFamily="49" charset="0"/>
                <a:ea typeface="Aptos" panose="020B0004020202020204" pitchFamily="34" charset="0"/>
                <a:cs typeface="Courier New" panose="02070309020205020404" pitchFamily="49" charset="0"/>
              </a:rPr>
              <a:t>».</a:t>
            </a:r>
          </a:p>
          <a:p>
            <a:pPr marL="0" indent="0" algn="r">
              <a:buNone/>
            </a:pPr>
            <a:r>
              <a:rPr lang="uk-UA" sz="1200" i="1" dirty="0">
                <a:effectLst/>
                <a:latin typeface="Courier New" panose="02070309020205020404" pitchFamily="49" charset="0"/>
                <a:ea typeface="Aptos" panose="020B0004020202020204" pitchFamily="34" charset="0"/>
                <a:cs typeface="Courier New" panose="02070309020205020404" pitchFamily="49" charset="0"/>
              </a:rPr>
              <a:t>{Абзац пункту 52</a:t>
            </a:r>
            <a:r>
              <a:rPr lang="uk-UA" sz="1200" b="1" baseline="30000" dirty="0">
                <a:effectLst/>
                <a:latin typeface="Courier New" panose="02070309020205020404" pitchFamily="49" charset="0"/>
                <a:ea typeface="Aptos" panose="020B0004020202020204" pitchFamily="34" charset="0"/>
                <a:cs typeface="Courier New" panose="02070309020205020404" pitchFamily="49" charset="0"/>
              </a:rPr>
              <a:t>-2</a:t>
            </a:r>
            <a:r>
              <a:rPr lang="ru-RU" sz="1200" i="1" dirty="0">
                <a:effectLst/>
                <a:latin typeface="Courier New" panose="02070309020205020404" pitchFamily="49" charset="0"/>
                <a:ea typeface="Aptos" panose="020B0004020202020204" pitchFamily="34" charset="0"/>
                <a:cs typeface="Courier New" panose="02070309020205020404" pitchFamily="49" charset="0"/>
              </a:rPr>
              <a:t> </a:t>
            </a:r>
            <a:r>
              <a:rPr lang="uk-UA" sz="1200" i="1" dirty="0">
                <a:effectLst/>
                <a:latin typeface="Courier New" panose="02070309020205020404" pitchFamily="49" charset="0"/>
                <a:ea typeface="Aptos" panose="020B0004020202020204" pitchFamily="34" charset="0"/>
                <a:cs typeface="Courier New" panose="02070309020205020404" pitchFamily="49" charset="0"/>
              </a:rPr>
              <a:t>підрозділу 10 розділу </a:t>
            </a:r>
            <a:r>
              <a:rPr lang="ru-RU" sz="1200" i="1" dirty="0">
                <a:effectLst/>
                <a:latin typeface="Courier New" panose="02070309020205020404" pitchFamily="49" charset="0"/>
                <a:ea typeface="Aptos" panose="020B0004020202020204" pitchFamily="34" charset="0"/>
                <a:cs typeface="Courier New" panose="02070309020205020404" pitchFamily="49" charset="0"/>
              </a:rPr>
              <a:t>XX</a:t>
            </a:r>
            <a:r>
              <a:rPr lang="uk-UA" sz="1200" i="1" dirty="0">
                <a:effectLst/>
                <a:latin typeface="Courier New" panose="02070309020205020404" pitchFamily="49" charset="0"/>
                <a:ea typeface="Aptos" panose="020B0004020202020204" pitchFamily="34" charset="0"/>
                <a:cs typeface="Courier New" panose="02070309020205020404" pitchFamily="49" charset="0"/>
              </a:rPr>
              <a:t> із змінами, внесеними згідно із Законом</a:t>
            </a:r>
            <a:r>
              <a:rPr lang="ru-RU" sz="1200" i="1" dirty="0">
                <a:effectLst/>
                <a:latin typeface="Courier New" panose="02070309020205020404" pitchFamily="49" charset="0"/>
                <a:ea typeface="Aptos" panose="020B0004020202020204" pitchFamily="34" charset="0"/>
                <a:cs typeface="Courier New" panose="02070309020205020404" pitchFamily="49" charset="0"/>
              </a:rPr>
              <a:t> </a:t>
            </a:r>
            <a:r>
              <a:rPr lang="uk-UA" sz="1200" i="1" u="sng" dirty="0">
                <a:effectLst/>
                <a:latin typeface="Courier New" panose="02070309020205020404" pitchFamily="49" charset="0"/>
                <a:ea typeface="Aptos" panose="020B0004020202020204" pitchFamily="34" charset="0"/>
                <a:cs typeface="Courier New" panose="02070309020205020404" pitchFamily="49" charset="0"/>
                <a:hlinkClick r:id="rId3">
                  <a:extLst>
                    <a:ext uri="{A12FA001-AC4F-418D-AE19-62706E023703}">
                      <ahyp:hlinkClr xmlns:ahyp="http://schemas.microsoft.com/office/drawing/2018/hyperlinkcolor" val="tx"/>
                    </a:ext>
                  </a:extLst>
                </a:hlinkClick>
              </a:rPr>
              <a:t>№ 591-</a:t>
            </a:r>
            <a:r>
              <a:rPr lang="ru-RU" sz="1200" i="1" u="sng" dirty="0">
                <a:effectLst/>
                <a:latin typeface="Courier New" panose="02070309020205020404" pitchFamily="49" charset="0"/>
                <a:ea typeface="Aptos" panose="020B0004020202020204" pitchFamily="34" charset="0"/>
                <a:cs typeface="Courier New" panose="02070309020205020404" pitchFamily="49" charset="0"/>
                <a:hlinkClick r:id="rId3">
                  <a:extLst>
                    <a:ext uri="{A12FA001-AC4F-418D-AE19-62706E023703}">
                      <ahyp:hlinkClr xmlns:ahyp="http://schemas.microsoft.com/office/drawing/2018/hyperlinkcolor" val="tx"/>
                    </a:ext>
                  </a:extLst>
                </a:hlinkClick>
              </a:rPr>
              <a:t>IX</a:t>
            </a:r>
            <a:r>
              <a:rPr lang="uk-UA" sz="1200" i="1" u="sng" dirty="0">
                <a:effectLst/>
                <a:latin typeface="Courier New" panose="02070309020205020404" pitchFamily="49" charset="0"/>
                <a:ea typeface="Aptos" panose="020B0004020202020204" pitchFamily="34" charset="0"/>
                <a:cs typeface="Courier New" panose="02070309020205020404" pitchFamily="49" charset="0"/>
                <a:hlinkClick r:id="rId3">
                  <a:extLst>
                    <a:ext uri="{A12FA001-AC4F-418D-AE19-62706E023703}">
                      <ahyp:hlinkClr xmlns:ahyp="http://schemas.microsoft.com/office/drawing/2018/hyperlinkcolor" val="tx"/>
                    </a:ext>
                  </a:extLst>
                </a:hlinkClick>
              </a:rPr>
              <a:t> від 13.05.2020</a:t>
            </a:r>
            <a:r>
              <a:rPr lang="uk-UA" sz="1200" i="1" dirty="0">
                <a:effectLst/>
                <a:latin typeface="Courier New" panose="02070309020205020404" pitchFamily="49" charset="0"/>
                <a:ea typeface="Aptos" panose="020B0004020202020204" pitchFamily="34" charset="0"/>
                <a:cs typeface="Courier New" panose="02070309020205020404" pitchFamily="49" charset="0"/>
              </a:rPr>
              <a:t>}</a:t>
            </a:r>
            <a:endParaRPr lang="uk-UA" sz="12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buNone/>
            </a:pPr>
            <a:r>
              <a:rPr lang="uk-UA" sz="1200" dirty="0">
                <a:effectLst/>
                <a:latin typeface="Courier New" panose="02070309020205020404" pitchFamily="49" charset="0"/>
                <a:ea typeface="Aptos" panose="020B0004020202020204" pitchFamily="34" charset="0"/>
                <a:cs typeface="Courier New" panose="02070309020205020404" pitchFamily="49" charset="0"/>
              </a:rPr>
              <a:t> </a:t>
            </a:r>
          </a:p>
          <a:p>
            <a:pPr marL="0" indent="0" algn="just">
              <a:buNone/>
            </a:pPr>
            <a:r>
              <a:rPr lang="uk-UA" sz="1200" dirty="0">
                <a:effectLst/>
                <a:latin typeface="Courier New" panose="02070309020205020404" pitchFamily="49" charset="0"/>
                <a:ea typeface="Aptos" panose="020B0004020202020204" pitchFamily="34" charset="0"/>
                <a:cs typeface="Courier New" panose="02070309020205020404" pitchFamily="49" charset="0"/>
              </a:rPr>
              <a:t>«</a:t>
            </a:r>
            <a:r>
              <a:rPr lang="ru-RU" sz="1200" dirty="0">
                <a:effectLst/>
                <a:latin typeface="Courier New" panose="02070309020205020404" pitchFamily="49" charset="0"/>
                <a:ea typeface="Aptos" panose="020B0004020202020204" pitchFamily="34" charset="0"/>
                <a:cs typeface="Courier New" panose="02070309020205020404" pitchFamily="49" charset="0"/>
              </a:rPr>
              <a:t>102.9. </a:t>
            </a:r>
            <a:r>
              <a:rPr lang="uk-UA" sz="1200" dirty="0">
                <a:effectLst/>
                <a:latin typeface="Courier New" panose="02070309020205020404" pitchFamily="49" charset="0"/>
                <a:ea typeface="Aptos" panose="020B0004020202020204" pitchFamily="34" charset="0"/>
                <a:cs typeface="Courier New" panose="02070309020205020404" pitchFamily="49" charset="0"/>
              </a:rPr>
              <a:t>На період дії правового режиму воєнного, надзвичайного стану, що вводиться в Україні, </a:t>
            </a:r>
            <a:r>
              <a:rPr lang="uk-UA" sz="1200" dirty="0">
                <a:effectLst/>
                <a:highlight>
                  <a:srgbClr val="00FFFF"/>
                </a:highlight>
                <a:latin typeface="Courier New" panose="02070309020205020404" pitchFamily="49" charset="0"/>
                <a:ea typeface="Aptos" panose="020B0004020202020204" pitchFamily="34" charset="0"/>
                <a:cs typeface="Courier New" panose="02070309020205020404" pitchFamily="49" charset="0"/>
              </a:rPr>
              <a:t>зупиняється перебіг строків, визначених цим Кодексом</a:t>
            </a:r>
            <a:r>
              <a:rPr lang="uk-UA" sz="1200" dirty="0">
                <a:effectLst/>
                <a:latin typeface="Courier New" panose="02070309020205020404" pitchFamily="49" charset="0"/>
                <a:ea typeface="Aptos" panose="020B0004020202020204" pitchFamily="34" charset="0"/>
                <a:cs typeface="Courier New" panose="02070309020205020404" pitchFamily="49" charset="0"/>
              </a:rPr>
              <a:t>, іншим законодавством, контроль за дотриманням якого покладено на контролюючі органи, </a:t>
            </a:r>
            <a:r>
              <a:rPr lang="uk-UA" sz="1200" dirty="0">
                <a:effectLst/>
                <a:highlight>
                  <a:srgbClr val="FBB040"/>
                </a:highlight>
                <a:latin typeface="Courier New" panose="02070309020205020404" pitchFamily="49" charset="0"/>
                <a:ea typeface="Aptos" panose="020B0004020202020204" pitchFamily="34" charset="0"/>
                <a:cs typeface="Courier New" panose="02070309020205020404" pitchFamily="49" charset="0"/>
              </a:rPr>
              <a:t>крім випадків, передбачених цим Кодексом</a:t>
            </a:r>
            <a:r>
              <a:rPr lang="uk-UA" sz="1200" dirty="0">
                <a:effectLst/>
                <a:latin typeface="Courier New" panose="02070309020205020404" pitchFamily="49" charset="0"/>
                <a:ea typeface="Aptos" panose="020B0004020202020204" pitchFamily="34" charset="0"/>
                <a:cs typeface="Courier New" panose="02070309020205020404" pitchFamily="49" charset="0"/>
              </a:rPr>
              <a:t>».</a:t>
            </a:r>
          </a:p>
          <a:p>
            <a:pPr marL="0" indent="0" algn="r">
              <a:buNone/>
            </a:pPr>
            <a:r>
              <a:rPr lang="ru-RU" sz="1200" i="1" dirty="0">
                <a:effectLst/>
                <a:latin typeface="Courier New" panose="02070309020205020404" pitchFamily="49" charset="0"/>
                <a:ea typeface="Aptos" panose="020B0004020202020204" pitchFamily="34" charset="0"/>
                <a:cs typeface="Courier New" panose="02070309020205020404" pitchFamily="49" charset="0"/>
              </a:rPr>
              <a:t>{</a:t>
            </a:r>
            <a:r>
              <a:rPr lang="uk-UA" sz="1200" i="1" dirty="0">
                <a:effectLst/>
                <a:latin typeface="Courier New" panose="02070309020205020404" pitchFamily="49" charset="0"/>
                <a:ea typeface="Aptos" panose="020B0004020202020204" pitchFamily="34" charset="0"/>
                <a:cs typeface="Courier New" panose="02070309020205020404" pitchFamily="49" charset="0"/>
              </a:rPr>
              <a:t>Статтю 102 доповнено пунктом 102.9 згідно із Законом </a:t>
            </a:r>
            <a:r>
              <a:rPr lang="uk-UA" sz="1200" i="1" u="sng" dirty="0">
                <a:effectLst/>
                <a:latin typeface="Courier New" panose="02070309020205020404" pitchFamily="49" charset="0"/>
                <a:ea typeface="Aptos" panose="020B0004020202020204" pitchFamily="34" charset="0"/>
                <a:cs typeface="Courier New" panose="02070309020205020404" pitchFamily="49" charset="0"/>
                <a:hlinkClick r:id="rId4">
                  <a:extLst>
                    <a:ext uri="{A12FA001-AC4F-418D-AE19-62706E023703}">
                      <ahyp:hlinkClr xmlns:ahyp="http://schemas.microsoft.com/office/drawing/2018/hyperlinkcolor" val="tx"/>
                    </a:ext>
                  </a:extLst>
                </a:hlinkClick>
              </a:rPr>
              <a:t>№ 2120-IX від 15.03.2022</a:t>
            </a:r>
            <a:r>
              <a:rPr lang="uk-UA" sz="1200" i="1" dirty="0">
                <a:effectLst/>
                <a:latin typeface="Courier New" panose="02070309020205020404" pitchFamily="49" charset="0"/>
                <a:ea typeface="Aptos" panose="020B0004020202020204" pitchFamily="34" charset="0"/>
                <a:cs typeface="Courier New" panose="02070309020205020404" pitchFamily="49" charset="0"/>
              </a:rPr>
              <a:t>; із змінами, внесеними згідно з Законами </a:t>
            </a:r>
            <a:r>
              <a:rPr lang="uk-UA" sz="1200" i="1" u="sng" dirty="0">
                <a:effectLst/>
                <a:latin typeface="Courier New" panose="02070309020205020404" pitchFamily="49" charset="0"/>
                <a:ea typeface="Aptos" panose="020B0004020202020204" pitchFamily="34" charset="0"/>
                <a:cs typeface="Courier New" panose="02070309020205020404" pitchFamily="49" charset="0"/>
                <a:hlinkClick r:id="rId5">
                  <a:extLst>
                    <a:ext uri="{A12FA001-AC4F-418D-AE19-62706E023703}">
                      <ahyp:hlinkClr xmlns:ahyp="http://schemas.microsoft.com/office/drawing/2018/hyperlinkcolor" val="tx"/>
                    </a:ext>
                  </a:extLst>
                </a:hlinkClick>
              </a:rPr>
              <a:t>№ 2142-IX від 24.03.2022</a:t>
            </a:r>
            <a:r>
              <a:rPr lang="uk-UA" sz="1200" i="1" dirty="0">
                <a:effectLst/>
                <a:latin typeface="Courier New" panose="02070309020205020404" pitchFamily="49" charset="0"/>
                <a:ea typeface="Aptos" panose="020B0004020202020204" pitchFamily="34" charset="0"/>
                <a:cs typeface="Courier New" panose="02070309020205020404" pitchFamily="49" charset="0"/>
              </a:rPr>
              <a:t>, </a:t>
            </a:r>
            <a:r>
              <a:rPr lang="uk-UA" sz="1200" i="1" u="sng" dirty="0">
                <a:effectLst/>
                <a:latin typeface="Courier New" panose="02070309020205020404" pitchFamily="49" charset="0"/>
                <a:ea typeface="Aptos" panose="020B0004020202020204" pitchFamily="34" charset="0"/>
                <a:cs typeface="Courier New" panose="02070309020205020404" pitchFamily="49" charset="0"/>
                <a:hlinkClick r:id="rId6">
                  <a:extLst>
                    <a:ext uri="{A12FA001-AC4F-418D-AE19-62706E023703}">
                      <ahyp:hlinkClr xmlns:ahyp="http://schemas.microsoft.com/office/drawing/2018/hyperlinkcolor" val="tx"/>
                    </a:ext>
                  </a:extLst>
                </a:hlinkClick>
              </a:rPr>
              <a:t>№ 2260-IX від 12.05.2022</a:t>
            </a:r>
            <a:r>
              <a:rPr lang="ru-RU" sz="1200" i="1" dirty="0">
                <a:effectLst/>
                <a:latin typeface="Courier New" panose="02070309020205020404" pitchFamily="49" charset="0"/>
                <a:ea typeface="Aptos" panose="020B0004020202020204" pitchFamily="34" charset="0"/>
                <a:cs typeface="Courier New" panose="02070309020205020404" pitchFamily="49" charset="0"/>
              </a:rPr>
              <a:t>}</a:t>
            </a:r>
            <a:endParaRPr lang="uk-UA" sz="12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r">
              <a:buNone/>
            </a:pPr>
            <a:r>
              <a:rPr lang="ru-RU" sz="1200" i="1" dirty="0">
                <a:effectLst/>
                <a:latin typeface="Courier New" panose="02070309020205020404" pitchFamily="49" charset="0"/>
                <a:ea typeface="Aptos" panose="020B0004020202020204" pitchFamily="34" charset="0"/>
                <a:cs typeface="Courier New" panose="02070309020205020404" pitchFamily="49" charset="0"/>
              </a:rPr>
              <a:t>{Пункт 102.9 </a:t>
            </a:r>
            <a:r>
              <a:rPr lang="uk-UA" sz="1200" i="1" dirty="0">
                <a:effectLst/>
                <a:latin typeface="Courier New" panose="02070309020205020404" pitchFamily="49" charset="0"/>
                <a:ea typeface="Aptos" panose="020B0004020202020204" pitchFamily="34" charset="0"/>
                <a:cs typeface="Courier New" panose="02070309020205020404" pitchFamily="49" charset="0"/>
              </a:rPr>
              <a:t>статті 102 виключено на підставі Закону </a:t>
            </a:r>
            <a:r>
              <a:rPr lang="uk-UA" sz="1200" i="1" u="sng" dirty="0">
                <a:effectLst/>
                <a:latin typeface="Courier New" panose="02070309020205020404" pitchFamily="49" charset="0"/>
                <a:ea typeface="Aptos" panose="020B0004020202020204" pitchFamily="34" charset="0"/>
                <a:cs typeface="Courier New" panose="02070309020205020404" pitchFamily="49" charset="0"/>
                <a:hlinkClick r:id="rId7">
                  <a:extLst>
                    <a:ext uri="{A12FA001-AC4F-418D-AE19-62706E023703}">
                      <ahyp:hlinkClr xmlns:ahyp="http://schemas.microsoft.com/office/drawing/2018/hyperlinkcolor" val="tx"/>
                    </a:ext>
                  </a:extLst>
                </a:hlinkClick>
              </a:rPr>
              <a:t>№ 3219-IX від 30.06.2023</a:t>
            </a:r>
            <a:r>
              <a:rPr lang="ru-RU" sz="1200" i="1" dirty="0">
                <a:effectLst/>
                <a:latin typeface="Courier New" panose="02070309020205020404" pitchFamily="49" charset="0"/>
                <a:ea typeface="Aptos" panose="020B0004020202020204" pitchFamily="34" charset="0"/>
                <a:cs typeface="Courier New" panose="02070309020205020404" pitchFamily="49" charset="0"/>
              </a:rPr>
              <a:t>}</a:t>
            </a:r>
            <a:endParaRPr lang="uk-UA" sz="12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buNone/>
            </a:pPr>
            <a:r>
              <a:rPr lang="uk-UA" sz="1200" dirty="0">
                <a:effectLst/>
                <a:latin typeface="Courier New" panose="02070309020205020404" pitchFamily="49" charset="0"/>
                <a:ea typeface="Aptos" panose="020B0004020202020204" pitchFamily="34" charset="0"/>
                <a:cs typeface="Courier New" panose="02070309020205020404" pitchFamily="49" charset="0"/>
              </a:rPr>
              <a:t> </a:t>
            </a:r>
          </a:p>
          <a:p>
            <a:pPr marL="0" indent="0" algn="just">
              <a:buNone/>
            </a:pPr>
            <a:r>
              <a:rPr lang="uk-UA" sz="1200" dirty="0">
                <a:effectLst/>
                <a:latin typeface="Courier New" panose="02070309020205020404" pitchFamily="49" charset="0"/>
                <a:ea typeface="Aptos" panose="020B0004020202020204" pitchFamily="34" charset="0"/>
                <a:cs typeface="Courier New" panose="02070309020205020404" pitchFamily="49" charset="0"/>
              </a:rPr>
              <a:t>«</a:t>
            </a:r>
            <a:r>
              <a:rPr lang="ru-RU" sz="1200" dirty="0">
                <a:effectLst/>
                <a:latin typeface="Courier New" panose="02070309020205020404" pitchFamily="49" charset="0"/>
                <a:ea typeface="Aptos" panose="020B0004020202020204" pitchFamily="34" charset="0"/>
                <a:cs typeface="Courier New" panose="02070309020205020404" pitchFamily="49" charset="0"/>
              </a:rPr>
              <a:t>69.9. Для </a:t>
            </a:r>
            <a:r>
              <a:rPr lang="uk-UA" sz="1200" dirty="0">
                <a:effectLst/>
                <a:latin typeface="Courier New" panose="02070309020205020404" pitchFamily="49" charset="0"/>
                <a:ea typeface="Aptos" panose="020B0004020202020204" pitchFamily="34" charset="0"/>
                <a:cs typeface="Courier New" panose="02070309020205020404" pitchFamily="49" charset="0"/>
              </a:rPr>
              <a:t>платників податків та контролюючих органів </a:t>
            </a:r>
            <a:r>
              <a:rPr lang="uk-UA" sz="1200" dirty="0">
                <a:effectLst/>
                <a:highlight>
                  <a:srgbClr val="00FFFF"/>
                </a:highlight>
                <a:latin typeface="Courier New" panose="02070309020205020404" pitchFamily="49" charset="0"/>
                <a:ea typeface="Aptos" panose="020B0004020202020204" pitchFamily="34" charset="0"/>
                <a:cs typeface="Courier New" panose="02070309020205020404" pitchFamily="49" charset="0"/>
              </a:rPr>
              <a:t>зупиняється перебіг строків, визначених податковим законодавством та іншим законодавством, контроль за дотриманням якого покладено на контролюючі органи,</a:t>
            </a:r>
            <a:r>
              <a:rPr lang="uk-UA" sz="12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 крім</a:t>
            </a:r>
            <a:r>
              <a:rPr lang="ru-RU" sz="12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a:t>
            </a:r>
            <a:endParaRPr lang="uk-UA" sz="12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buNone/>
            </a:pPr>
            <a:r>
              <a:rPr lang="uk-UA" sz="1200" dirty="0">
                <a:effectLst/>
                <a:latin typeface="Courier New" panose="02070309020205020404" pitchFamily="49" charset="0"/>
                <a:ea typeface="Aptos" panose="020B0004020202020204" pitchFamily="34" charset="0"/>
                <a:cs typeface="Courier New" panose="02070309020205020404" pitchFamily="49" charset="0"/>
              </a:rPr>
              <a:t>дотримання строків реєстрації податкових накладних …</a:t>
            </a:r>
            <a:r>
              <a:rPr lang="ru-RU" sz="1200" dirty="0">
                <a:effectLst/>
                <a:latin typeface="Courier New" panose="02070309020205020404" pitchFamily="49" charset="0"/>
                <a:ea typeface="Aptos" panose="020B0004020202020204" pitchFamily="34" charset="0"/>
                <a:cs typeface="Courier New" panose="02070309020205020404" pitchFamily="49" charset="0"/>
              </a:rPr>
              <a:t>, </a:t>
            </a:r>
            <a:r>
              <a:rPr lang="uk-UA" sz="1200" dirty="0">
                <a:effectLst/>
                <a:latin typeface="Courier New" panose="02070309020205020404" pitchFamily="49" charset="0"/>
                <a:ea typeface="Aptos" panose="020B0004020202020204" pitchFamily="34" charset="0"/>
                <a:cs typeface="Courier New" panose="02070309020205020404" pitchFamily="49" charset="0"/>
              </a:rPr>
              <a:t>подання звітності</a:t>
            </a:r>
            <a:r>
              <a:rPr lang="ru-RU" sz="1200" dirty="0">
                <a:effectLst/>
                <a:latin typeface="Courier New" panose="02070309020205020404" pitchFamily="49" charset="0"/>
                <a:ea typeface="Aptos" panose="020B0004020202020204" pitchFamily="34" charset="0"/>
                <a:cs typeface="Courier New" panose="02070309020205020404" pitchFamily="49" charset="0"/>
              </a:rPr>
              <a:t>, </a:t>
            </a:r>
            <a:r>
              <a:rPr lang="uk-UA" sz="1200" dirty="0">
                <a:effectLst/>
                <a:latin typeface="Courier New" panose="02070309020205020404" pitchFamily="49" charset="0"/>
                <a:ea typeface="Aptos" panose="020B0004020202020204" pitchFamily="34" charset="0"/>
                <a:cs typeface="Courier New" panose="02070309020205020404" pitchFamily="49" charset="0"/>
              </a:rPr>
              <a:t>…, сплати податків та зборів платниками податків</a:t>
            </a:r>
            <a:r>
              <a:rPr lang="ru-RU" sz="1200" dirty="0">
                <a:effectLst/>
                <a:latin typeface="Courier New" panose="02070309020205020404" pitchFamily="49" charset="0"/>
                <a:ea typeface="Aptos" panose="020B0004020202020204" pitchFamily="34" charset="0"/>
                <a:cs typeface="Courier New" panose="02070309020205020404" pitchFamily="49" charset="0"/>
              </a:rPr>
              <a:t>;</a:t>
            </a:r>
            <a:endParaRPr lang="uk-UA" sz="12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buNone/>
            </a:pPr>
            <a:r>
              <a:rPr lang="uk-UA" sz="1200" dirty="0">
                <a:effectLst/>
                <a:latin typeface="Courier New" panose="02070309020205020404" pitchFamily="49" charset="0"/>
                <a:ea typeface="Aptos" panose="020B0004020202020204" pitchFamily="34" charset="0"/>
                <a:cs typeface="Courier New" panose="02070309020205020404" pitchFamily="49" charset="0"/>
              </a:rPr>
              <a:t>строків проведення камеральних перевірок, складення актів, подання та розгляду заперечень, визначення грошових зобов’язань, прийняття, надсилання та оскарження податкового повідомлення-рішення за результатами камеральних перевірок, нарахування пені</a:t>
            </a:r>
            <a:r>
              <a:rPr lang="ru-RU" sz="1200" dirty="0">
                <a:effectLst/>
                <a:latin typeface="Courier New" panose="02070309020205020404" pitchFamily="49" charset="0"/>
                <a:ea typeface="Aptos" panose="020B0004020202020204" pitchFamily="34" charset="0"/>
                <a:cs typeface="Courier New" panose="02070309020205020404" pitchFamily="49" charset="0"/>
              </a:rPr>
              <a:t>;</a:t>
            </a:r>
            <a:endParaRPr lang="uk-UA" sz="1200" dirty="0">
              <a:effectLst/>
              <a:latin typeface="Courier New" panose="02070309020205020404" pitchFamily="49" charset="0"/>
              <a:ea typeface="Aptos" panose="020B0004020202020204" pitchFamily="34" charset="0"/>
              <a:cs typeface="Courier New" panose="02070309020205020404" pitchFamily="49" charset="0"/>
            </a:endParaRPr>
          </a:p>
          <a:p>
            <a:pPr marL="0" indent="0" algn="just">
              <a:buNone/>
            </a:pPr>
            <a:r>
              <a:rPr lang="uk-UA" sz="1200" dirty="0">
                <a:effectLst/>
                <a:latin typeface="Courier New" panose="02070309020205020404" pitchFamily="49" charset="0"/>
                <a:ea typeface="Aptos" panose="020B0004020202020204" pitchFamily="34" charset="0"/>
                <a:cs typeface="Courier New" panose="02070309020205020404" pitchFamily="49" charset="0"/>
              </a:rPr>
              <a:t>строків проведення фактичних та документальних позапланових перевірок, складення актів, подання та розгляду заперечень, додаткових документів та пояснень, визначення грошових зобов’язань, прийняття, надсилання та оскарження податкового повідомлення-рішення, адміністративного арешту майна за результатами фактичних перевірок».</a:t>
            </a:r>
          </a:p>
          <a:p>
            <a:pPr marL="0" indent="0" algn="r">
              <a:buNone/>
            </a:pPr>
            <a:r>
              <a:rPr lang="uk-UA" sz="1200" i="1" dirty="0">
                <a:effectLst/>
                <a:latin typeface="Arial" panose="020B0604020202020204" pitchFamily="34" charset="0"/>
                <a:ea typeface="Aptos" panose="020B0004020202020204" pitchFamily="34" charset="0"/>
              </a:rPr>
              <a:t>{Підпункт 69.9 пункту 69 підрозділу 10 розділу ХХ в редакції Закону</a:t>
            </a:r>
            <a:r>
              <a:rPr lang="ru-RU" sz="1200" i="1" dirty="0">
                <a:effectLst/>
                <a:latin typeface="Arial" panose="020B0604020202020204" pitchFamily="34" charset="0"/>
                <a:ea typeface="Aptos" panose="020B0004020202020204" pitchFamily="34" charset="0"/>
              </a:rPr>
              <a:t> </a:t>
            </a:r>
            <a:r>
              <a:rPr lang="uk-UA" sz="1200" i="1" u="sng" dirty="0">
                <a:effectLst/>
                <a:latin typeface="Arial" panose="020B0604020202020204" pitchFamily="34" charset="0"/>
                <a:ea typeface="Aptos" panose="020B0004020202020204" pitchFamily="34" charset="0"/>
                <a:hlinkClick r:id="rId8">
                  <a:extLst>
                    <a:ext uri="{A12FA001-AC4F-418D-AE19-62706E023703}">
                      <ahyp:hlinkClr xmlns:ahyp="http://schemas.microsoft.com/office/drawing/2018/hyperlinkcolor" val="tx"/>
                    </a:ext>
                  </a:extLst>
                </a:hlinkClick>
              </a:rPr>
              <a:t>№ 2260-</a:t>
            </a:r>
            <a:r>
              <a:rPr lang="ru-RU" sz="1200" i="1" u="sng" dirty="0">
                <a:effectLst/>
                <a:latin typeface="Arial" panose="020B0604020202020204" pitchFamily="34" charset="0"/>
                <a:ea typeface="Aptos" panose="020B0004020202020204" pitchFamily="34" charset="0"/>
                <a:hlinkClick r:id="rId8">
                  <a:extLst>
                    <a:ext uri="{A12FA001-AC4F-418D-AE19-62706E023703}">
                      <ahyp:hlinkClr xmlns:ahyp="http://schemas.microsoft.com/office/drawing/2018/hyperlinkcolor" val="tx"/>
                    </a:ext>
                  </a:extLst>
                </a:hlinkClick>
              </a:rPr>
              <a:t>IX</a:t>
            </a:r>
            <a:r>
              <a:rPr lang="uk-UA" sz="1200" i="1" u="sng" dirty="0">
                <a:effectLst/>
                <a:latin typeface="Arial" panose="020B0604020202020204" pitchFamily="34" charset="0"/>
                <a:ea typeface="Aptos" panose="020B0004020202020204" pitchFamily="34" charset="0"/>
                <a:hlinkClick r:id="rId8">
                  <a:extLst>
                    <a:ext uri="{A12FA001-AC4F-418D-AE19-62706E023703}">
                      <ahyp:hlinkClr xmlns:ahyp="http://schemas.microsoft.com/office/drawing/2018/hyperlinkcolor" val="tx"/>
                    </a:ext>
                  </a:extLst>
                </a:hlinkClick>
              </a:rPr>
              <a:t> від 12.05.2022</a:t>
            </a:r>
            <a:r>
              <a:rPr lang="uk-UA" sz="1200" i="1" dirty="0">
                <a:effectLst/>
                <a:latin typeface="Arial" panose="020B0604020202020204" pitchFamily="34" charset="0"/>
                <a:ea typeface="Aptos" panose="020B0004020202020204" pitchFamily="34" charset="0"/>
              </a:rPr>
              <a:t>}</a:t>
            </a:r>
            <a:endParaRPr lang="uk-UA" sz="1200" dirty="0">
              <a:effectLst/>
              <a:latin typeface="Calibri" panose="020F0502020204030204" pitchFamily="34" charset="0"/>
              <a:ea typeface="Aptos" panose="020B0004020202020204" pitchFamily="34" charset="0"/>
            </a:endParaRPr>
          </a:p>
          <a:p>
            <a:pPr marL="0" indent="0" algn="just">
              <a:buNone/>
            </a:pPr>
            <a:r>
              <a:rPr lang="uk-UA" dirty="0">
                <a:effectLst/>
                <a:latin typeface="Arial" panose="020B0604020202020204" pitchFamily="34" charset="0"/>
                <a:ea typeface="Aptos" panose="020B0004020202020204" pitchFamily="34" charset="0"/>
              </a:rPr>
              <a:t>Наводиться в редакції станом на вересень 2022 року.</a:t>
            </a:r>
            <a:endParaRPr lang="uk-UA" dirty="0">
              <a:effectLst/>
              <a:latin typeface="Calibri" panose="020F0502020204030204" pitchFamily="34" charset="0"/>
              <a:ea typeface="Aptos" panose="020B0004020202020204" pitchFamily="34" charset="0"/>
            </a:endParaRPr>
          </a:p>
        </p:txBody>
      </p:sp>
      <p:sp>
        <p:nvSpPr>
          <p:cNvPr id="5" name="Місце для номера слайда 4">
            <a:extLst>
              <a:ext uri="{FF2B5EF4-FFF2-40B4-BE49-F238E27FC236}">
                <a16:creationId xmlns:a16="http://schemas.microsoft.com/office/drawing/2014/main" id="{1257B596-1D0C-1107-8687-93630DB8F91E}"/>
              </a:ext>
            </a:extLst>
          </p:cNvPr>
          <p:cNvSpPr>
            <a:spLocks noGrp="1"/>
          </p:cNvSpPr>
          <p:nvPr>
            <p:ph type="sldNum" sz="quarter" idx="12"/>
          </p:nvPr>
        </p:nvSpPr>
        <p:spPr/>
        <p:txBody>
          <a:bodyPr/>
          <a:lstStyle/>
          <a:p>
            <a:fld id="{05B86B18-2475-4CE0-AB5D-557E749F8469}" type="slidenum">
              <a:rPr lang="de-DE" smtClean="0"/>
              <a:pPr/>
              <a:t>34</a:t>
            </a:fld>
            <a:endParaRPr lang="de-DE"/>
          </a:p>
        </p:txBody>
      </p:sp>
    </p:spTree>
    <p:extLst>
      <p:ext uri="{BB962C8B-B14F-4D97-AF65-F5344CB8AC3E}">
        <p14:creationId xmlns:p14="http://schemas.microsoft.com/office/powerpoint/2010/main" val="681319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E0ED471-D86E-3C3B-227B-A2228DE4FB9A}"/>
              </a:ext>
            </a:extLst>
          </p:cNvPr>
          <p:cNvSpPr>
            <a:spLocks noGrp="1"/>
          </p:cNvSpPr>
          <p:nvPr>
            <p:ph idx="1"/>
          </p:nvPr>
        </p:nvSpPr>
        <p:spPr>
          <a:xfrm>
            <a:off x="624417" y="711166"/>
            <a:ext cx="10972800" cy="5909310"/>
          </a:xfrm>
        </p:spPr>
        <p:txBody>
          <a:bodyPr/>
          <a:lstStyle/>
          <a:p>
            <a:pPr marL="0" indent="0" algn="just">
              <a:buNone/>
            </a:pPr>
            <a:r>
              <a:rPr lang="uk-UA" sz="1800" dirty="0">
                <a:effectLst/>
                <a:latin typeface="Arial" panose="020B0604020202020204" pitchFamily="34" charset="0"/>
                <a:ea typeface="Aptos" panose="020B0004020202020204" pitchFamily="34" charset="0"/>
              </a:rPr>
              <a:t>Та чи не означає все це розмаїття імпліцитне визнання законодавцем, що протягом усього цього часу були відсутні підстави для зупинки відліку строку давності за п. 102.3. ст. 102 ПКУ:</a:t>
            </a:r>
            <a:endParaRPr lang="uk-UA" sz="1800" dirty="0">
              <a:effectLst/>
              <a:latin typeface="Calibri" panose="020F0502020204030204" pitchFamily="34" charset="0"/>
              <a:ea typeface="Aptos" panose="020B0004020202020204" pitchFamily="34" charset="0"/>
            </a:endParaRPr>
          </a:p>
          <a:p>
            <a:pPr marL="0" indent="0" algn="just">
              <a:buNone/>
            </a:pPr>
            <a:r>
              <a:rPr lang="uk-UA" sz="1800" dirty="0">
                <a:effectLst/>
                <a:latin typeface="Arial" panose="020B0604020202020204" pitchFamily="34" charset="0"/>
                <a:ea typeface="Aptos" panose="020B0004020202020204" pitchFamily="34" charset="0"/>
              </a:rPr>
              <a:t> </a:t>
            </a:r>
            <a:endParaRPr lang="uk-UA" sz="1800" dirty="0">
              <a:effectLst/>
              <a:latin typeface="Calibri" panose="020F0502020204030204" pitchFamily="34" charset="0"/>
              <a:ea typeface="Aptos" panose="020B0004020202020204" pitchFamily="34" charset="0"/>
            </a:endParaRPr>
          </a:p>
          <a:p>
            <a:pPr marL="0" indent="0" algn="just">
              <a:buNone/>
            </a:pPr>
            <a:r>
              <a:rPr lang="uk-UA" sz="1700" dirty="0">
                <a:effectLst/>
                <a:latin typeface="Courier New" panose="02070309020205020404" pitchFamily="49" charset="0"/>
                <a:ea typeface="Aptos" panose="020B0004020202020204" pitchFamily="34" charset="0"/>
                <a:cs typeface="Courier New" panose="02070309020205020404" pitchFamily="49" charset="0"/>
              </a:rPr>
              <a:t>«102.3. Відлік строку давності зупиняється на будь-який період, протягом якого:</a:t>
            </a:r>
          </a:p>
          <a:p>
            <a:pPr marL="0" indent="0" algn="just">
              <a:buNone/>
            </a:pPr>
            <a:r>
              <a:rPr lang="uk-UA" sz="1700" dirty="0">
                <a:effectLst/>
                <a:latin typeface="Courier New" panose="02070309020205020404" pitchFamily="49" charset="0"/>
                <a:ea typeface="Aptos" panose="020B0004020202020204" pitchFamily="34" charset="0"/>
                <a:cs typeface="Courier New" panose="02070309020205020404" pitchFamily="49" charset="0"/>
              </a:rPr>
              <a:t>…</a:t>
            </a:r>
          </a:p>
          <a:p>
            <a:pPr marL="0" indent="0" algn="just">
              <a:buNone/>
            </a:pPr>
            <a:r>
              <a:rPr lang="uk-UA" sz="1700" dirty="0">
                <a:effectLst/>
                <a:latin typeface="Courier New" panose="02070309020205020404" pitchFamily="49" charset="0"/>
                <a:ea typeface="Aptos" panose="020B0004020202020204" pitchFamily="34" charset="0"/>
                <a:cs typeface="Courier New" panose="02070309020205020404" pitchFamily="49" charset="0"/>
              </a:rPr>
              <a:t>102.3.2. контролюючому органу згідно із законом та/або рішенням суду заборонено проводити перевірку (перевірки) платника податків; …»</a:t>
            </a:r>
          </a:p>
          <a:p>
            <a:pPr marL="0" indent="0" algn="just">
              <a:buNone/>
            </a:pPr>
            <a:r>
              <a:rPr lang="uk-UA" sz="1800" dirty="0">
                <a:effectLst/>
                <a:latin typeface="Arial" panose="020B0604020202020204" pitchFamily="34" charset="0"/>
                <a:ea typeface="Aptos" panose="020B0004020202020204" pitchFamily="34" charset="0"/>
              </a:rPr>
              <a:t> </a:t>
            </a:r>
            <a:endParaRPr lang="uk-UA" sz="1800" dirty="0">
              <a:effectLst/>
              <a:latin typeface="Calibri" panose="020F0502020204030204" pitchFamily="34" charset="0"/>
              <a:ea typeface="Aptos" panose="020B0004020202020204" pitchFamily="34" charset="0"/>
            </a:endParaRPr>
          </a:p>
          <a:p>
            <a:pPr marL="0" indent="0" algn="just">
              <a:buNone/>
            </a:pPr>
            <a:r>
              <a:rPr lang="uk-UA" sz="1800" dirty="0">
                <a:effectLst/>
                <a:latin typeface="Arial" panose="020B0604020202020204" pitchFamily="34" charset="0"/>
                <a:ea typeface="Aptos" panose="020B0004020202020204" pitchFamily="34" charset="0"/>
              </a:rPr>
              <a:t>Тож </a:t>
            </a:r>
            <a:r>
              <a:rPr lang="uk-UA" sz="1800" b="1" i="1" dirty="0">
                <a:effectLst/>
                <a:latin typeface="Arial" panose="020B0604020202020204" pitchFamily="34" charset="0"/>
                <a:ea typeface="Aptos" panose="020B0004020202020204" pitchFamily="34" charset="0"/>
              </a:rPr>
              <a:t>заборони</a:t>
            </a:r>
            <a:r>
              <a:rPr lang="uk-UA" sz="1800" dirty="0">
                <a:effectLst/>
                <a:latin typeface="Arial" panose="020B0604020202020204" pitchFamily="34" charset="0"/>
                <a:ea typeface="Aptos" panose="020B0004020202020204" pitchFamily="34" charset="0"/>
              </a:rPr>
              <a:t> на проведення перевірок </a:t>
            </a:r>
            <a:r>
              <a:rPr lang="uk-UA" sz="1800" dirty="0" err="1">
                <a:effectLst/>
                <a:latin typeface="Arial" panose="020B0604020202020204" pitchFamily="34" charset="0"/>
                <a:ea typeface="Aptos" panose="020B0004020202020204" pitchFamily="34" charset="0"/>
              </a:rPr>
              <a:t>платник</a:t>
            </a:r>
            <a:r>
              <a:rPr lang="uk-UA" sz="1800" b="1" i="1" dirty="0" err="1">
                <a:effectLst/>
                <a:latin typeface="Arial" panose="020B0604020202020204" pitchFamily="34" charset="0"/>
                <a:ea typeface="Aptos" panose="020B0004020202020204" pitchFamily="34" charset="0"/>
              </a:rPr>
              <a:t>А</a:t>
            </a:r>
            <a:r>
              <a:rPr lang="uk-UA" sz="1800" dirty="0">
                <a:effectLst/>
                <a:latin typeface="Arial" panose="020B0604020202020204" pitchFamily="34" charset="0"/>
                <a:ea typeface="Aptos" panose="020B0004020202020204" pitchFamily="34" charset="0"/>
              </a:rPr>
              <a:t> податків не було.</a:t>
            </a:r>
            <a:endParaRPr lang="uk-UA" sz="1800" dirty="0">
              <a:effectLst/>
              <a:latin typeface="Calibri" panose="020F0502020204030204" pitchFamily="34" charset="0"/>
              <a:ea typeface="Aptos" panose="020B0004020202020204" pitchFamily="34" charset="0"/>
            </a:endParaRPr>
          </a:p>
          <a:p>
            <a:pPr marL="0" indent="0" algn="just">
              <a:buNone/>
            </a:pPr>
            <a:r>
              <a:rPr lang="uk-UA" sz="1800" dirty="0">
                <a:effectLst/>
                <a:latin typeface="Arial" panose="020B0604020202020204" pitchFamily="34" charset="0"/>
                <a:ea typeface="Aptos" panose="020B0004020202020204" pitchFamily="34" charset="0"/>
              </a:rPr>
              <a:t> </a:t>
            </a:r>
            <a:endParaRPr lang="uk-UA" sz="1800" dirty="0">
              <a:effectLst/>
              <a:latin typeface="Calibri" panose="020F0502020204030204" pitchFamily="34" charset="0"/>
              <a:ea typeface="Aptos" panose="020B0004020202020204" pitchFamily="34" charset="0"/>
            </a:endParaRPr>
          </a:p>
          <a:p>
            <a:pPr marL="0" indent="0" algn="just">
              <a:buNone/>
            </a:pPr>
            <a:r>
              <a:rPr lang="uk-UA" sz="1800" dirty="0">
                <a:effectLst/>
                <a:latin typeface="Arial" panose="020B0604020202020204" pitchFamily="34" charset="0"/>
                <a:ea typeface="Aptos" panose="020B0004020202020204" pitchFamily="34" charset="0"/>
              </a:rPr>
              <a:t>І дійсно, певні перевірки могли проводитися, їх склад змінювався з часом</a:t>
            </a:r>
            <a:r>
              <a:rPr lang="uk-UA" sz="1800" dirty="0">
                <a:ea typeface="Aptos" panose="020B0004020202020204" pitchFamily="34" charset="0"/>
              </a:rPr>
              <a:t>.</a:t>
            </a:r>
            <a:endParaRPr lang="uk-UA" sz="1800" dirty="0">
              <a:effectLst/>
              <a:latin typeface="Calibri" panose="020F0502020204030204" pitchFamily="34" charset="0"/>
              <a:ea typeface="Aptos" panose="020B0004020202020204" pitchFamily="34" charset="0"/>
            </a:endParaRPr>
          </a:p>
          <a:p>
            <a:pPr marL="0" indent="0" algn="just">
              <a:buNone/>
            </a:pPr>
            <a:r>
              <a:rPr lang="uk-UA" sz="1800" dirty="0">
                <a:effectLst/>
                <a:latin typeface="Arial" panose="020B0604020202020204" pitchFamily="34" charset="0"/>
                <a:ea typeface="Aptos" panose="020B0004020202020204" pitchFamily="34" charset="0"/>
              </a:rPr>
              <a:t> </a:t>
            </a:r>
            <a:endParaRPr lang="uk-UA" sz="1800" dirty="0">
              <a:effectLst/>
              <a:latin typeface="Calibri" panose="020F0502020204030204" pitchFamily="34" charset="0"/>
              <a:ea typeface="Aptos" panose="020B0004020202020204" pitchFamily="34" charset="0"/>
            </a:endParaRPr>
          </a:p>
          <a:p>
            <a:pPr marL="0" indent="0" algn="just">
              <a:buNone/>
            </a:pPr>
            <a:r>
              <a:rPr lang="uk-UA" sz="1800" dirty="0">
                <a:effectLst/>
                <a:latin typeface="Arial" panose="020B0604020202020204" pitchFamily="34" charset="0"/>
                <a:ea typeface="Aptos" panose="020B0004020202020204" pitchFamily="34" charset="0"/>
              </a:rPr>
              <a:t>Якщо б визнавалася наявність обставин, передбачених п. 102.3., то відлік строків давності зупинявся би для тих, кого ці обставини стосуються, вже в силу п. 102.3., і не потрібно було б приймати спеціальне положення про зупинку відліку (якщо вважати, що ці положення стосуються перебігу відповідних строків).</a:t>
            </a:r>
            <a:endParaRPr lang="uk-UA" sz="1800" dirty="0">
              <a:effectLst/>
              <a:latin typeface="Calibri" panose="020F0502020204030204" pitchFamily="34" charset="0"/>
              <a:ea typeface="Aptos" panose="020B0004020202020204" pitchFamily="34" charset="0"/>
            </a:endParaRPr>
          </a:p>
          <a:p>
            <a:pPr marL="0" indent="0" algn="just">
              <a:buNone/>
            </a:pPr>
            <a:r>
              <a:rPr lang="uk-UA" sz="1800" dirty="0">
                <a:effectLst/>
                <a:latin typeface="Arial" panose="020B0604020202020204" pitchFamily="34" charset="0"/>
                <a:ea typeface="Aptos" panose="020B0004020202020204" pitchFamily="34" charset="0"/>
              </a:rPr>
              <a:t> </a:t>
            </a:r>
            <a:endParaRPr lang="uk-UA" sz="1800" dirty="0">
              <a:effectLst/>
              <a:latin typeface="Calibri" panose="020F0502020204030204" pitchFamily="34" charset="0"/>
              <a:ea typeface="Aptos" panose="020B0004020202020204" pitchFamily="34" charset="0"/>
            </a:endParaRPr>
          </a:p>
          <a:p>
            <a:pPr marL="0" indent="0" algn="just">
              <a:buNone/>
            </a:pPr>
            <a:r>
              <a:rPr lang="uk-UA" sz="1800" dirty="0">
                <a:effectLst/>
                <a:latin typeface="Arial" panose="020B0604020202020204" pitchFamily="34" charset="0"/>
                <a:ea typeface="Aptos" panose="020B0004020202020204" pitchFamily="34" charset="0"/>
              </a:rPr>
              <a:t>Тож маємо принаймні два (чи більше) різних типів положень про зупинку відліку строків давності.</a:t>
            </a:r>
            <a:endParaRPr lang="uk-UA" sz="1800" dirty="0">
              <a:effectLst/>
              <a:latin typeface="Calibri" panose="020F0502020204030204" pitchFamily="34" charset="0"/>
              <a:ea typeface="Aptos" panose="020B0004020202020204" pitchFamily="34" charset="0"/>
            </a:endParaRPr>
          </a:p>
        </p:txBody>
      </p:sp>
      <p:sp>
        <p:nvSpPr>
          <p:cNvPr id="5" name="Місце для номера слайда 4">
            <a:extLst>
              <a:ext uri="{FF2B5EF4-FFF2-40B4-BE49-F238E27FC236}">
                <a16:creationId xmlns:a16="http://schemas.microsoft.com/office/drawing/2014/main" id="{F04CF82D-4BCF-7D1F-C760-D032FA055CAB}"/>
              </a:ext>
            </a:extLst>
          </p:cNvPr>
          <p:cNvSpPr>
            <a:spLocks noGrp="1"/>
          </p:cNvSpPr>
          <p:nvPr>
            <p:ph type="sldNum" sz="quarter" idx="12"/>
          </p:nvPr>
        </p:nvSpPr>
        <p:spPr/>
        <p:txBody>
          <a:bodyPr/>
          <a:lstStyle/>
          <a:p>
            <a:fld id="{05B86B18-2475-4CE0-AB5D-557E749F8469}" type="slidenum">
              <a:rPr lang="de-DE" smtClean="0"/>
              <a:pPr/>
              <a:t>35</a:t>
            </a:fld>
            <a:endParaRPr lang="de-DE"/>
          </a:p>
        </p:txBody>
      </p:sp>
    </p:spTree>
    <p:extLst>
      <p:ext uri="{BB962C8B-B14F-4D97-AF65-F5344CB8AC3E}">
        <p14:creationId xmlns:p14="http://schemas.microsoft.com/office/powerpoint/2010/main" val="1742881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E6E8E43-1E34-80BB-AC85-36F01156CEF7}"/>
              </a:ext>
            </a:extLst>
          </p:cNvPr>
          <p:cNvSpPr>
            <a:spLocks noGrp="1"/>
          </p:cNvSpPr>
          <p:nvPr>
            <p:ph idx="1"/>
          </p:nvPr>
        </p:nvSpPr>
        <p:spPr>
          <a:xfrm>
            <a:off x="624417" y="951398"/>
            <a:ext cx="10972800" cy="4955203"/>
          </a:xfrm>
        </p:spPr>
        <p:txBody>
          <a:bodyPr/>
          <a:lstStyle/>
          <a:p>
            <a:pPr marL="0" indent="0" algn="just">
              <a:spcBef>
                <a:spcPts val="1200"/>
              </a:spcBef>
              <a:spcAft>
                <a:spcPts val="600"/>
              </a:spcAft>
              <a:buNone/>
            </a:pPr>
            <a:r>
              <a:rPr lang="uk-UA" sz="1900" dirty="0">
                <a:effectLst/>
                <a:latin typeface="Arial" panose="020B0604020202020204" pitchFamily="34" charset="0"/>
                <a:ea typeface="Aptos" panose="020B0004020202020204" pitchFamily="34" charset="0"/>
              </a:rPr>
              <a:t>Тож були раніше нібито такі загальні зупинки, проте чи діяли вони?</a:t>
            </a:r>
            <a:endParaRPr lang="uk-UA" sz="19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900" dirty="0">
                <a:effectLst/>
                <a:latin typeface="Arial" panose="020B0604020202020204" pitchFamily="34" charset="0"/>
                <a:ea typeface="Aptos" panose="020B0004020202020204" pitchFamily="34" charset="0"/>
              </a:rPr>
              <a:t>Якщо поглянути на норми воєнного часу, то вони містять виключення «крім …», і якщо в п. 69.9. перелік виключень нібито визначений, і строки за ст. 102 нібито не попадають, то навіщо тоді ще «зупинка» за п. 102.9? Більш спеціальна для ст. 102?</a:t>
            </a:r>
            <a:endParaRPr lang="uk-UA" sz="19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900" dirty="0">
                <a:effectLst/>
                <a:latin typeface="Arial" panose="020B0604020202020204" pitchFamily="34" charset="0"/>
                <a:ea typeface="Aptos" panose="020B0004020202020204" pitchFamily="34" charset="0"/>
              </a:rPr>
              <a:t>Яка теж містить виключення «крім …», проте неспецифічне, і чи не є строки для перевірок, штрафних санкцій тим самим виключенням, для якого встановлені більш спеціальні норми?</a:t>
            </a:r>
            <a:endParaRPr lang="uk-UA" sz="19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900" dirty="0">
                <a:effectLst/>
                <a:latin typeface="Arial" panose="020B0604020202020204" pitchFamily="34" charset="0"/>
                <a:ea typeface="Aptos" panose="020B0004020202020204" pitchFamily="34" charset="0"/>
              </a:rPr>
              <a:t>А </a:t>
            </a:r>
            <a:r>
              <a:rPr lang="uk-UA" sz="1900" i="1" dirty="0">
                <a:effectLst/>
                <a:latin typeface="Arial" panose="020B0604020202020204" pitchFamily="34" charset="0"/>
                <a:ea typeface="Aptos" panose="020B0004020202020204" pitchFamily="34" charset="0"/>
              </a:rPr>
              <a:t>спеціальні(!)</a:t>
            </a:r>
            <a:r>
              <a:rPr lang="uk-UA" sz="1900" dirty="0">
                <a:effectLst/>
                <a:latin typeface="Arial" panose="020B0604020202020204" pitchFamily="34" charset="0"/>
                <a:ea typeface="Aptos" panose="020B0004020202020204" pitchFamily="34" charset="0"/>
              </a:rPr>
              <a:t> норми (п. 102.1. – 102.3 ст. 102) з вичерпними підставами виходу за межі граничних строків і зупинки відліку строків ніхто не змінював, і вони діяли. </a:t>
            </a:r>
            <a:endParaRPr lang="uk-UA" sz="19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900" dirty="0">
                <a:effectLst/>
                <a:latin typeface="Arial" panose="020B0604020202020204" pitchFamily="34" charset="0"/>
                <a:ea typeface="Aptos" panose="020B0004020202020204" pitchFamily="34" charset="0"/>
              </a:rPr>
              <a:t>Пріоритет – за спеціальною нормою (до речі, приклад рішення ВС з валютної пені, яким не визнали загальну зупинки перебігу строків для цілей валютного регулювання з огляду на невнесення змін до спеціальних норм).</a:t>
            </a:r>
            <a:endParaRPr lang="uk-UA" sz="19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900" dirty="0">
                <a:effectLst/>
                <a:latin typeface="Arial" panose="020B0604020202020204" pitchFamily="34" charset="0"/>
                <a:ea typeface="Aptos" panose="020B0004020202020204" pitchFamily="34" charset="0"/>
              </a:rPr>
              <a:t>І взагалі, за наявності різних норм ПКУ містить спеціальне правило про вирішення конфліктних ситуацій (</a:t>
            </a:r>
            <a:r>
              <a:rPr lang="uk-UA" sz="1900" dirty="0" err="1">
                <a:effectLst/>
                <a:latin typeface="Arial" panose="020B0604020202020204" pitchFamily="34" charset="0"/>
                <a:ea typeface="Aptos" panose="020B0004020202020204" pitchFamily="34" charset="0"/>
              </a:rPr>
              <a:t>п.п</a:t>
            </a:r>
            <a:r>
              <a:rPr lang="uk-UA" sz="1900" dirty="0">
                <a:effectLst/>
                <a:latin typeface="Arial" panose="020B0604020202020204" pitchFamily="34" charset="0"/>
                <a:ea typeface="Aptos" panose="020B0004020202020204" pitchFamily="34" charset="0"/>
              </a:rPr>
              <a:t>. 4.1.4. ст. 4, п. 56.21 ст. 56) на користь пріоритетності позиції платника податків.</a:t>
            </a:r>
            <a:endParaRPr lang="uk-UA" sz="1900" dirty="0">
              <a:effectLst/>
              <a:latin typeface="Calibri" panose="020F0502020204030204" pitchFamily="34" charset="0"/>
              <a:ea typeface="Aptos" panose="020B0004020202020204" pitchFamily="34" charset="0"/>
            </a:endParaRPr>
          </a:p>
        </p:txBody>
      </p:sp>
      <p:sp>
        <p:nvSpPr>
          <p:cNvPr id="5" name="Місце для номера слайда 4">
            <a:extLst>
              <a:ext uri="{FF2B5EF4-FFF2-40B4-BE49-F238E27FC236}">
                <a16:creationId xmlns:a16="http://schemas.microsoft.com/office/drawing/2014/main" id="{B63C7091-BA9E-4FD8-37FC-7A71F121205A}"/>
              </a:ext>
            </a:extLst>
          </p:cNvPr>
          <p:cNvSpPr>
            <a:spLocks noGrp="1"/>
          </p:cNvSpPr>
          <p:nvPr>
            <p:ph type="sldNum" sz="quarter" idx="12"/>
          </p:nvPr>
        </p:nvSpPr>
        <p:spPr/>
        <p:txBody>
          <a:bodyPr/>
          <a:lstStyle/>
          <a:p>
            <a:fld id="{05B86B18-2475-4CE0-AB5D-557E749F8469}" type="slidenum">
              <a:rPr lang="de-DE" smtClean="0"/>
              <a:pPr/>
              <a:t>36</a:t>
            </a:fld>
            <a:endParaRPr lang="de-DE"/>
          </a:p>
        </p:txBody>
      </p:sp>
    </p:spTree>
    <p:extLst>
      <p:ext uri="{BB962C8B-B14F-4D97-AF65-F5344CB8AC3E}">
        <p14:creationId xmlns:p14="http://schemas.microsoft.com/office/powerpoint/2010/main" val="3321210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8E5EBE9-D27C-FBA9-4247-6419C191EB3E}"/>
              </a:ext>
            </a:extLst>
          </p:cNvPr>
          <p:cNvSpPr>
            <a:spLocks noGrp="1"/>
          </p:cNvSpPr>
          <p:nvPr>
            <p:ph idx="1"/>
          </p:nvPr>
        </p:nvSpPr>
        <p:spPr>
          <a:xfrm>
            <a:off x="624417" y="782121"/>
            <a:ext cx="10972800" cy="5632311"/>
          </a:xfrm>
        </p:spPr>
        <p:txBody>
          <a:bodyPr/>
          <a:lstStyle/>
          <a:p>
            <a:pPr marL="0" indent="0" algn="just">
              <a:spcBef>
                <a:spcPts val="1200"/>
              </a:spcBef>
              <a:spcAft>
                <a:spcPts val="600"/>
              </a:spcAft>
              <a:buNone/>
            </a:pPr>
            <a:r>
              <a:rPr lang="uk-UA" sz="1700" dirty="0">
                <a:effectLst/>
                <a:latin typeface="Arial" panose="020B0604020202020204" pitchFamily="34" charset="0"/>
                <a:ea typeface="Aptos" panose="020B0004020202020204" pitchFamily="34" charset="0"/>
              </a:rPr>
              <a:t>Згадані тимчасові норми якісь занадто загальні, не визначені. А за практикою ЄСПЛ з питань якості закону, відсутність чіткості і ясності закону має кваліфікуватись як відсутність закону.</a:t>
            </a:r>
            <a:endParaRPr lang="uk-UA" sz="17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700" dirty="0">
                <a:effectLst/>
                <a:latin typeface="Arial" panose="020B0604020202020204" pitchFamily="34" charset="0"/>
                <a:ea typeface="Aptos" panose="020B0004020202020204" pitchFamily="34" charset="0"/>
              </a:rPr>
              <a:t>Окремо питання: зупинка – вона «абстрактна», «абсолютна» чи функціональна? Тобто якщо податковий орган </a:t>
            </a:r>
            <a:r>
              <a:rPr lang="uk-UA" sz="1700" i="1" dirty="0">
                <a:effectLst/>
                <a:latin typeface="Arial" panose="020B0604020202020204" pitchFamily="34" charset="0"/>
                <a:ea typeface="Aptos" panose="020B0004020202020204" pitchFamily="34" charset="0"/>
              </a:rPr>
              <a:t>не може</a:t>
            </a:r>
            <a:r>
              <a:rPr lang="uk-UA" sz="1700" dirty="0">
                <a:effectLst/>
                <a:latin typeface="Arial" panose="020B0604020202020204" pitchFamily="34" charset="0"/>
                <a:ea typeface="Aptos" panose="020B0004020202020204" pitchFamily="34" charset="0"/>
              </a:rPr>
              <a:t> перевірити через </a:t>
            </a:r>
            <a:r>
              <a:rPr lang="uk-UA" sz="1700" i="1" dirty="0">
                <a:effectLst/>
                <a:latin typeface="Arial" panose="020B0604020202020204" pitchFamily="34" charset="0"/>
                <a:ea typeface="Aptos" panose="020B0004020202020204" pitchFamily="34" charset="0"/>
              </a:rPr>
              <a:t>конкретні(!)</a:t>
            </a:r>
            <a:r>
              <a:rPr lang="uk-UA" sz="1700" dirty="0">
                <a:effectLst/>
                <a:latin typeface="Arial" panose="020B0604020202020204" pitchFamily="34" charset="0"/>
                <a:ea typeface="Aptos" panose="020B0004020202020204" pitchFamily="34" charset="0"/>
              </a:rPr>
              <a:t>, не залежні від нього «</a:t>
            </a:r>
            <a:r>
              <a:rPr lang="uk-UA" sz="1700" dirty="0" err="1">
                <a:effectLst/>
                <a:latin typeface="Arial" panose="020B0604020202020204" pitchFamily="34" charset="0"/>
                <a:ea typeface="Aptos" panose="020B0004020202020204" pitchFamily="34" charset="0"/>
              </a:rPr>
              <a:t>форсмажорні</a:t>
            </a:r>
            <a:r>
              <a:rPr lang="uk-UA" sz="1700" dirty="0">
                <a:effectLst/>
                <a:latin typeface="Arial" panose="020B0604020202020204" pitchFamily="34" charset="0"/>
                <a:ea typeface="Aptos" panose="020B0004020202020204" pitchFamily="34" charset="0"/>
              </a:rPr>
              <a:t>» обставини, то тоді і строки давності для платників зупиняємо. А так загальні обмеження ні до чого (адже ПКУ і так обмежує контролюючі органи у праві на перевірку – лише у передбачених ПКУ випадках). Аналогія закону з кримінальним правом, де перебіг строків давності на карантин та воєнний стан у загальному порядку не зупиняється (принагідно згадаємо про критерії </a:t>
            </a:r>
            <a:r>
              <a:rPr lang="uk-UA" sz="1700" dirty="0" err="1">
                <a:effectLst/>
                <a:latin typeface="Arial" panose="020B0604020202020204" pitchFamily="34" charset="0"/>
                <a:ea typeface="Aptos" panose="020B0004020202020204" pitchFamily="34" charset="0"/>
              </a:rPr>
              <a:t>Енгеля</a:t>
            </a:r>
            <a:r>
              <a:rPr lang="uk-UA" sz="1700" dirty="0">
                <a:effectLst/>
                <a:latin typeface="Arial" panose="020B0604020202020204" pitchFamily="34" charset="0"/>
                <a:ea typeface="Aptos" panose="020B0004020202020204" pitchFamily="34" charset="0"/>
              </a:rPr>
              <a:t> для кваліфікації податкових санкцій як кримінальної відповідальності).</a:t>
            </a:r>
            <a:endParaRPr lang="uk-UA" sz="17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700" dirty="0">
                <a:effectLst/>
                <a:latin typeface="Arial" panose="020B0604020202020204" pitchFamily="34" charset="0"/>
                <a:ea typeface="Aptos" panose="020B0004020202020204" pitchFamily="34" charset="0"/>
              </a:rPr>
              <a:t>При тому, що вимоги про «тотальність» перевірок, тобто що всі періоди по всіх платниках мають бути обов’язково охоплені перевірками, немає. І перевірки взагалі-то проводилися. Тож, чи просто справедливо (справедливість – елемент верховенства права) вважати, що якщо податкова могла за законом перевірити певні моменти, то відлік строків давності за ними все одно зупинений до того часу, поки податкова фактично не прийде?</a:t>
            </a:r>
            <a:endParaRPr lang="uk-UA" sz="17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700" dirty="0">
                <a:effectLst/>
                <a:latin typeface="Arial" panose="020B0604020202020204" pitchFamily="34" charset="0"/>
                <a:ea typeface="Aptos" panose="020B0004020202020204" pitchFamily="34" charset="0"/>
              </a:rPr>
              <a:t>Як поглянути на фактичні дії податкової щодо проведення перевірок з посиланням на Постанову КМУ № 89 від 03 лютого 2021 року «Про скорочення строку дії обмеження в частині дії мораторію на проведення деяких видів перевірок»?</a:t>
            </a:r>
            <a:endParaRPr lang="uk-UA" sz="17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700" dirty="0">
                <a:effectLst/>
                <a:latin typeface="Arial" panose="020B0604020202020204" pitchFamily="34" charset="0"/>
                <a:ea typeface="Aptos" panose="020B0004020202020204" pitchFamily="34" charset="0"/>
              </a:rPr>
              <a:t>Врешті-решт, з погляду загальних конституційних засад з верховенства права як все це оцінити?</a:t>
            </a:r>
            <a:endParaRPr lang="uk-UA" sz="1700" dirty="0">
              <a:effectLst/>
              <a:latin typeface="Calibri" panose="020F0502020204030204" pitchFamily="34" charset="0"/>
              <a:ea typeface="Aptos" panose="020B0004020202020204" pitchFamily="34" charset="0"/>
            </a:endParaRPr>
          </a:p>
        </p:txBody>
      </p:sp>
      <p:sp>
        <p:nvSpPr>
          <p:cNvPr id="5" name="Місце для номера слайда 4">
            <a:extLst>
              <a:ext uri="{FF2B5EF4-FFF2-40B4-BE49-F238E27FC236}">
                <a16:creationId xmlns:a16="http://schemas.microsoft.com/office/drawing/2014/main" id="{C08E9B40-FF3C-20C5-1A0B-944DCE431A0A}"/>
              </a:ext>
            </a:extLst>
          </p:cNvPr>
          <p:cNvSpPr>
            <a:spLocks noGrp="1"/>
          </p:cNvSpPr>
          <p:nvPr>
            <p:ph type="sldNum" sz="quarter" idx="12"/>
          </p:nvPr>
        </p:nvSpPr>
        <p:spPr/>
        <p:txBody>
          <a:bodyPr/>
          <a:lstStyle/>
          <a:p>
            <a:fld id="{05B86B18-2475-4CE0-AB5D-557E749F8469}" type="slidenum">
              <a:rPr lang="de-DE" smtClean="0"/>
              <a:pPr/>
              <a:t>37</a:t>
            </a:fld>
            <a:endParaRPr lang="de-DE"/>
          </a:p>
        </p:txBody>
      </p:sp>
    </p:spTree>
    <p:extLst>
      <p:ext uri="{BB962C8B-B14F-4D97-AF65-F5344CB8AC3E}">
        <p14:creationId xmlns:p14="http://schemas.microsoft.com/office/powerpoint/2010/main" val="3449955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B847A93-66EA-39B9-04C9-463F4EA9A84E}"/>
              </a:ext>
            </a:extLst>
          </p:cNvPr>
          <p:cNvSpPr>
            <a:spLocks noGrp="1"/>
          </p:cNvSpPr>
          <p:nvPr>
            <p:ph idx="1"/>
          </p:nvPr>
        </p:nvSpPr>
        <p:spPr>
          <a:xfrm>
            <a:off x="624417" y="1906905"/>
            <a:ext cx="10972800" cy="3616375"/>
          </a:xfrm>
        </p:spPr>
        <p:txBody>
          <a:bodyPr/>
          <a:lstStyle/>
          <a:p>
            <a:pPr marL="0" indent="0" algn="just">
              <a:buNone/>
            </a:pPr>
            <a:r>
              <a:rPr lang="uk-UA" sz="2800" dirty="0">
                <a:effectLst/>
                <a:latin typeface="Arial" panose="020B0604020202020204" pitchFamily="34" charset="0"/>
                <a:ea typeface="Aptos" panose="020B0004020202020204" pitchFamily="34" charset="0"/>
              </a:rPr>
              <a:t>Не один варіант спробувати обґрунтувати зупинку. Яким шляхом піде податкова в конкретних випадках? </a:t>
            </a:r>
          </a:p>
          <a:p>
            <a:pPr marL="0" indent="0" algn="just">
              <a:buNone/>
            </a:pPr>
            <a:endParaRPr lang="uk-UA" sz="2800" dirty="0">
              <a:effectLst/>
              <a:latin typeface="Calibri" panose="020F0502020204030204" pitchFamily="34" charset="0"/>
              <a:ea typeface="Aptos" panose="020B0004020202020204" pitchFamily="34" charset="0"/>
            </a:endParaRPr>
          </a:p>
          <a:p>
            <a:pPr marL="0" indent="0" algn="just">
              <a:buNone/>
            </a:pPr>
            <a:r>
              <a:rPr lang="uk-UA" sz="2800" dirty="0">
                <a:effectLst/>
                <a:latin typeface="Arial" panose="020B0604020202020204" pitchFamily="34" charset="0"/>
                <a:ea typeface="Aptos" panose="020B0004020202020204" pitchFamily="34" charset="0"/>
              </a:rPr>
              <a:t>Поки що однозначного підходу не бачили.</a:t>
            </a:r>
          </a:p>
          <a:p>
            <a:pPr marL="0" indent="0" algn="just">
              <a:buNone/>
            </a:pPr>
            <a:endParaRPr lang="uk-UA" sz="2800" dirty="0">
              <a:effectLst/>
              <a:latin typeface="Calibri" panose="020F0502020204030204" pitchFamily="34" charset="0"/>
              <a:ea typeface="Aptos" panose="020B0004020202020204" pitchFamily="34" charset="0"/>
            </a:endParaRPr>
          </a:p>
          <a:p>
            <a:pPr marL="0" indent="0" algn="just">
              <a:buNone/>
            </a:pPr>
            <a:r>
              <a:rPr lang="uk-UA" sz="2800" dirty="0">
                <a:effectLst/>
                <a:latin typeface="Arial" panose="020B0604020202020204" pitchFamily="34" charset="0"/>
                <a:ea typeface="Aptos" panose="020B0004020202020204" pitchFamily="34" charset="0"/>
              </a:rPr>
              <a:t>Тож будувати контраргументи (а вони не зводяться лише до згаданого вище) у конкретних випадках.</a:t>
            </a:r>
            <a:endParaRPr lang="uk-UA" sz="2800" dirty="0">
              <a:effectLst/>
              <a:latin typeface="Calibri" panose="020F0502020204030204" pitchFamily="34" charset="0"/>
              <a:ea typeface="Aptos" panose="020B0004020202020204" pitchFamily="34" charset="0"/>
            </a:endParaRPr>
          </a:p>
          <a:p>
            <a:endParaRPr lang="uk-UA" dirty="0"/>
          </a:p>
        </p:txBody>
      </p:sp>
      <p:sp>
        <p:nvSpPr>
          <p:cNvPr id="5" name="Місце для номера слайда 4">
            <a:extLst>
              <a:ext uri="{FF2B5EF4-FFF2-40B4-BE49-F238E27FC236}">
                <a16:creationId xmlns:a16="http://schemas.microsoft.com/office/drawing/2014/main" id="{DDFA7732-5ADC-EC60-B31F-B642E3D8F92E}"/>
              </a:ext>
            </a:extLst>
          </p:cNvPr>
          <p:cNvSpPr>
            <a:spLocks noGrp="1"/>
          </p:cNvSpPr>
          <p:nvPr>
            <p:ph type="sldNum" sz="quarter" idx="12"/>
          </p:nvPr>
        </p:nvSpPr>
        <p:spPr/>
        <p:txBody>
          <a:bodyPr/>
          <a:lstStyle/>
          <a:p>
            <a:fld id="{05B86B18-2475-4CE0-AB5D-557E749F8469}" type="slidenum">
              <a:rPr lang="de-DE" smtClean="0"/>
              <a:pPr/>
              <a:t>38</a:t>
            </a:fld>
            <a:endParaRPr lang="de-DE"/>
          </a:p>
        </p:txBody>
      </p:sp>
    </p:spTree>
    <p:extLst>
      <p:ext uri="{BB962C8B-B14F-4D97-AF65-F5344CB8AC3E}">
        <p14:creationId xmlns:p14="http://schemas.microsoft.com/office/powerpoint/2010/main" val="2128388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6202634-B2BA-0166-A90A-8E84EBA5E70F}"/>
              </a:ext>
            </a:extLst>
          </p:cNvPr>
          <p:cNvSpPr>
            <a:spLocks noGrp="1"/>
          </p:cNvSpPr>
          <p:nvPr>
            <p:ph idx="1"/>
          </p:nvPr>
        </p:nvSpPr>
        <p:spPr>
          <a:xfrm>
            <a:off x="609600" y="2782669"/>
            <a:ext cx="10972800" cy="1292662"/>
          </a:xfrm>
        </p:spPr>
        <p:txBody>
          <a:bodyPr/>
          <a:lstStyle/>
          <a:p>
            <a:pPr marL="0" indent="0" algn="ctr">
              <a:buNone/>
            </a:pPr>
            <a:r>
              <a:rPr lang="uk-UA" sz="2000" b="1" dirty="0">
                <a:solidFill>
                  <a:srgbClr val="7A232E"/>
                </a:solidFill>
              </a:rPr>
              <a:t>А що по документам? </a:t>
            </a:r>
          </a:p>
          <a:p>
            <a:pPr marL="0" indent="0">
              <a:buNone/>
            </a:pPr>
            <a:r>
              <a:rPr lang="uk-UA" sz="2000" dirty="0">
                <a:solidFill>
                  <a:schemeClr val="tx1">
                    <a:lumMod val="65000"/>
                    <a:lumOff val="35000"/>
                  </a:schemeClr>
                </a:solidFill>
              </a:rPr>
              <a:t>Адже перевірка без документів (якщо їх вже належним чином ліквідовано, бо платник не зобов’язаний все зберігати поза межами законодавчо встановлених строків).</a:t>
            </a:r>
          </a:p>
          <a:p>
            <a:pPr marL="0" indent="0">
              <a:buNone/>
            </a:pPr>
            <a:endParaRPr lang="uk-UA" dirty="0"/>
          </a:p>
        </p:txBody>
      </p:sp>
      <p:sp>
        <p:nvSpPr>
          <p:cNvPr id="5" name="Місце для номера слайда 4">
            <a:extLst>
              <a:ext uri="{FF2B5EF4-FFF2-40B4-BE49-F238E27FC236}">
                <a16:creationId xmlns:a16="http://schemas.microsoft.com/office/drawing/2014/main" id="{71978DB6-470D-D1D6-3F85-F6C1C44ADC58}"/>
              </a:ext>
            </a:extLst>
          </p:cNvPr>
          <p:cNvSpPr>
            <a:spLocks noGrp="1"/>
          </p:cNvSpPr>
          <p:nvPr>
            <p:ph type="sldNum" sz="quarter" idx="12"/>
          </p:nvPr>
        </p:nvSpPr>
        <p:spPr/>
        <p:txBody>
          <a:bodyPr/>
          <a:lstStyle/>
          <a:p>
            <a:fld id="{05B86B18-2475-4CE0-AB5D-557E749F8469}" type="slidenum">
              <a:rPr lang="de-DE" smtClean="0"/>
              <a:pPr/>
              <a:t>39</a:t>
            </a:fld>
            <a:endParaRPr lang="de-DE"/>
          </a:p>
        </p:txBody>
      </p:sp>
    </p:spTree>
    <p:extLst>
      <p:ext uri="{BB962C8B-B14F-4D97-AF65-F5344CB8AC3E}">
        <p14:creationId xmlns:p14="http://schemas.microsoft.com/office/powerpoint/2010/main" val="337051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A5A43F8-283C-FB99-595D-642E4CBCEC02}"/>
              </a:ext>
            </a:extLst>
          </p:cNvPr>
          <p:cNvSpPr>
            <a:spLocks noGrp="1"/>
          </p:cNvSpPr>
          <p:nvPr>
            <p:ph idx="1"/>
          </p:nvPr>
        </p:nvSpPr>
        <p:spPr>
          <a:xfrm>
            <a:off x="624417" y="543464"/>
            <a:ext cx="10818134" cy="6109365"/>
          </a:xfrm>
        </p:spPr>
        <p:txBody>
          <a:bodyPr/>
          <a:lstStyle/>
          <a:p>
            <a:pPr marL="0" indent="0" algn="ctr">
              <a:buNone/>
            </a:pPr>
            <a:r>
              <a:rPr lang="uk-UA" sz="2800" b="1" dirty="0">
                <a:solidFill>
                  <a:srgbClr val="7A232E"/>
                </a:solidFill>
                <a:effectLst/>
                <a:latin typeface="Arial" panose="020B0604020202020204" pitchFamily="34" charset="0"/>
                <a:ea typeface="Aptos" panose="020B0004020202020204" pitchFamily="34" charset="0"/>
              </a:rPr>
              <a:t>Щодо планових перевірок</a:t>
            </a:r>
          </a:p>
          <a:p>
            <a:pPr marL="0" indent="0">
              <a:buNone/>
            </a:pPr>
            <a:r>
              <a:rPr lang="uk-UA" dirty="0">
                <a:effectLst/>
                <a:latin typeface="Arial" panose="020B0604020202020204" pitchFamily="34" charset="0"/>
                <a:ea typeface="Aptos" panose="020B0004020202020204" pitchFamily="34" charset="0"/>
              </a:rPr>
              <a:t>Наразі особливості формування Плану-графіку перевірок встановлені лише для 2024 року.</a:t>
            </a:r>
          </a:p>
          <a:p>
            <a:pPr marL="0" indent="0" algn="just">
              <a:buNone/>
            </a:pPr>
            <a:r>
              <a:rPr lang="uk-UA" dirty="0">
                <a:effectLst/>
                <a:latin typeface="Arial" panose="020B0604020202020204" pitchFamily="34" charset="0"/>
                <a:ea typeface="Aptos" panose="020B0004020202020204" pitchFamily="34" charset="0"/>
              </a:rPr>
              <a:t>Зокрема, відповідно до </a:t>
            </a:r>
            <a:r>
              <a:rPr lang="uk-UA" dirty="0">
                <a:ea typeface="Aptos" panose="020B0004020202020204" pitchFamily="34" charset="0"/>
              </a:rPr>
              <a:t>положень п.п. 69.35-2 підрозділу 10 розділу XX «Перехідні положення» ПКУ </a:t>
            </a:r>
            <a:r>
              <a:rPr lang="uk-UA" dirty="0">
                <a:effectLst/>
                <a:latin typeface="Arial" panose="020B0604020202020204" pitchFamily="34" charset="0"/>
                <a:ea typeface="Aptos" panose="020B0004020202020204" pitchFamily="34" charset="0"/>
              </a:rPr>
              <a:t>формування Плану-графіка відбувається зараз</a:t>
            </a:r>
            <a:r>
              <a:rPr lang="uk-UA" dirty="0">
                <a:ea typeface="Aptos" panose="020B0004020202020204" pitchFamily="34" charset="0"/>
              </a:rPr>
              <a:t>,</a:t>
            </a:r>
            <a:r>
              <a:rPr lang="uk-UA" dirty="0">
                <a:effectLst/>
                <a:latin typeface="Arial" panose="020B0604020202020204" pitchFamily="34" charset="0"/>
                <a:ea typeface="Aptos" panose="020B0004020202020204" pitchFamily="34" charset="0"/>
              </a:rPr>
              <a:t> як виходячи </a:t>
            </a:r>
          </a:p>
          <a:p>
            <a:pPr algn="just">
              <a:buFont typeface="Wingdings" panose="05000000000000000000" pitchFamily="2" charset="2"/>
              <a:buChar char="ü"/>
            </a:pPr>
            <a:r>
              <a:rPr lang="uk-UA" dirty="0">
                <a:effectLst/>
                <a:latin typeface="Arial" panose="020B0604020202020204" pitchFamily="34" charset="0"/>
                <a:ea typeface="Aptos" panose="020B0004020202020204" pitchFamily="34" charset="0"/>
              </a:rPr>
              <a:t>з «абсолютних» критеріїв (діяльність з підакцизною продукцією, гральний бізнес, надання фінансових чи платіжних послуг) </a:t>
            </a:r>
          </a:p>
          <a:p>
            <a:pPr algn="just">
              <a:buFont typeface="Wingdings" panose="05000000000000000000" pitchFamily="2" charset="2"/>
              <a:buChar char="ü"/>
            </a:pPr>
            <a:r>
              <a:rPr lang="uk-UA" dirty="0">
                <a:effectLst/>
                <a:latin typeface="Arial" panose="020B0604020202020204" pitchFamily="34" charset="0"/>
                <a:ea typeface="Aptos" panose="020B0004020202020204" pitchFamily="34" charset="0"/>
              </a:rPr>
              <a:t>і «відносних»: </a:t>
            </a:r>
          </a:p>
          <a:p>
            <a:pPr algn="just">
              <a:buFont typeface="Arial" panose="020B0604020202020204" pitchFamily="34" charset="0"/>
              <a:buChar char="•"/>
            </a:pPr>
            <a:r>
              <a:rPr lang="uk-UA" dirty="0">
                <a:effectLst/>
                <a:latin typeface="Arial" panose="020B0604020202020204" pitchFamily="34" charset="0"/>
                <a:ea typeface="Aptos" panose="020B0004020202020204" pitchFamily="34" charset="0"/>
              </a:rPr>
              <a:t>щодо нерезидентів, які здійснюють/здійснювали в Україні діяльність через відокремлені підрозділи, у тому числі постійні представництва, за умови дотримання певних критеріїв,</a:t>
            </a:r>
          </a:p>
          <a:p>
            <a:pPr algn="just">
              <a:buFont typeface="Arial" panose="020B0604020202020204" pitchFamily="34" charset="0"/>
              <a:buChar char="•"/>
            </a:pPr>
            <a:r>
              <a:rPr lang="uk-UA" dirty="0">
                <a:effectLst/>
                <a:latin typeface="Arial" panose="020B0604020202020204" pitchFamily="34" charset="0"/>
                <a:ea typeface="Aptos" panose="020B0004020202020204" pitchFamily="34" charset="0"/>
              </a:rPr>
              <a:t>і «</a:t>
            </a:r>
            <a:r>
              <a:rPr lang="uk-UA" dirty="0">
                <a:solidFill>
                  <a:srgbClr val="7A232E"/>
                </a:solidFill>
                <a:effectLst/>
                <a:latin typeface="Arial" panose="020B0604020202020204" pitchFamily="34" charset="0"/>
                <a:ea typeface="Aptos" panose="020B0004020202020204" pitchFamily="34" charset="0"/>
              </a:rPr>
              <a:t>інші платники податків, які </a:t>
            </a:r>
            <a:r>
              <a:rPr lang="uk-UA" i="1" u="sng" dirty="0">
                <a:effectLst/>
                <a:latin typeface="Arial" panose="020B0604020202020204" pitchFamily="34" charset="0"/>
                <a:ea typeface="Aptos" panose="020B0004020202020204" pitchFamily="34" charset="0"/>
              </a:rPr>
              <a:t>на основі показників, сформованих за підсумками 2021 календарного року</a:t>
            </a:r>
            <a:r>
              <a:rPr lang="uk-UA" dirty="0">
                <a:effectLst/>
                <a:latin typeface="Arial" panose="020B0604020202020204" pitchFamily="34" charset="0"/>
                <a:ea typeface="Aptos" panose="020B0004020202020204" pitchFamily="34" charset="0"/>
              </a:rPr>
              <a:t>, </a:t>
            </a:r>
            <a:r>
              <a:rPr lang="uk-UA" dirty="0">
                <a:solidFill>
                  <a:srgbClr val="7A232E"/>
                </a:solidFill>
                <a:effectLst/>
                <a:latin typeface="Arial" panose="020B0604020202020204" pitchFamily="34" charset="0"/>
                <a:ea typeface="Aptos" panose="020B0004020202020204" pitchFamily="34" charset="0"/>
              </a:rPr>
              <a:t>відповідають хоча б одному з таких критеріїв</a:t>
            </a:r>
            <a:r>
              <a:rPr lang="uk-UA" dirty="0">
                <a:effectLst/>
                <a:latin typeface="Arial" panose="020B0604020202020204" pitchFamily="34" charset="0"/>
                <a:ea typeface="Aptos" panose="020B0004020202020204" pitchFamily="34" charset="0"/>
              </a:rPr>
              <a:t>: ….»:</a:t>
            </a:r>
          </a:p>
          <a:p>
            <a:pPr marL="486092" indent="-171450" algn="just">
              <a:spcAft>
                <a:spcPts val="600"/>
              </a:spcAft>
              <a:buFont typeface="Wingdings" panose="05000000000000000000" pitchFamily="2" charset="2"/>
              <a:buChar char="Ø"/>
            </a:pPr>
            <a:r>
              <a:rPr lang="uk-UA" sz="1200" dirty="0">
                <a:effectLst/>
                <a:latin typeface="Courier New" panose="02070309020205020404" pitchFamily="49" charset="0"/>
                <a:ea typeface="Aptos" panose="020B0004020202020204" pitchFamily="34" charset="0"/>
                <a:cs typeface="Courier New" panose="02070309020205020404" pitchFamily="49" charset="0"/>
              </a:rPr>
              <a:t>«рівень сплати податку на прибуток на 50 і більше відсотків менший, ніж рівень сплати податку у відповідній галузі. Цей критерій не поширюється на платників єдиного податку;</a:t>
            </a:r>
          </a:p>
          <a:p>
            <a:pPr marL="486092" indent="-171450" algn="just">
              <a:spcAft>
                <a:spcPts val="600"/>
              </a:spcAft>
              <a:buFont typeface="Wingdings" panose="05000000000000000000" pitchFamily="2" charset="2"/>
              <a:buChar char="Ø"/>
            </a:pPr>
            <a:r>
              <a:rPr lang="uk-UA" sz="1200" dirty="0">
                <a:effectLst/>
                <a:latin typeface="Courier New" panose="02070309020205020404" pitchFamily="49" charset="0"/>
                <a:ea typeface="Aptos" panose="020B0004020202020204" pitchFamily="34" charset="0"/>
                <a:cs typeface="Courier New" panose="02070309020205020404" pitchFamily="49" charset="0"/>
              </a:rPr>
              <a:t>рівень сплати податку на додану вартість на 50 і більше відсотків менший, ніж рівень сплати податку у відповідній галузі. Цей критерій не поширюється на платників податків, у яких операції з вивезення товарів за межі митної території України становлять 25 і більше відсотків загального обсягу постачання та одночасно рівень сплати податку на прибуток становить не менше 50 відсотків рівня сплати податку на прибуток у відповідній галузі;</a:t>
            </a:r>
          </a:p>
          <a:p>
            <a:pPr marL="486092" indent="-171450" algn="just">
              <a:spcAft>
                <a:spcPts val="600"/>
              </a:spcAft>
              <a:buFont typeface="Wingdings" panose="05000000000000000000" pitchFamily="2" charset="2"/>
              <a:buChar char="Ø"/>
            </a:pPr>
            <a:r>
              <a:rPr lang="uk-UA" sz="1200" dirty="0">
                <a:effectLst/>
                <a:latin typeface="Courier New" panose="02070309020205020404" pitchFamily="49" charset="0"/>
                <a:ea typeface="Aptos" panose="020B0004020202020204" pitchFamily="34" charset="0"/>
                <a:cs typeface="Courier New" panose="02070309020205020404" pitchFamily="49" charset="0"/>
              </a:rPr>
              <a:t>дебіторська заборгованість перевищує кредиторську заборгованість більше ніж у два рази; </a:t>
            </a:r>
            <a:endParaRPr lang="en-US" sz="1200" dirty="0">
              <a:effectLst/>
              <a:latin typeface="Courier New" panose="02070309020205020404" pitchFamily="49" charset="0"/>
              <a:ea typeface="Aptos" panose="020B0004020202020204" pitchFamily="34" charset="0"/>
              <a:cs typeface="Courier New" panose="02070309020205020404" pitchFamily="49" charset="0"/>
            </a:endParaRPr>
          </a:p>
          <a:p>
            <a:pPr marL="486092" indent="-171450" algn="just">
              <a:spcAft>
                <a:spcPts val="600"/>
              </a:spcAft>
              <a:buFont typeface="Wingdings" panose="05000000000000000000" pitchFamily="2" charset="2"/>
              <a:buChar char="Ø"/>
            </a:pPr>
            <a:r>
              <a:rPr lang="uk-UA" sz="1200" dirty="0">
                <a:effectLst/>
                <a:latin typeface="Courier New" panose="02070309020205020404" pitchFamily="49" charset="0"/>
                <a:ea typeface="Aptos" panose="020B0004020202020204" pitchFamily="34" charset="0"/>
                <a:cs typeface="Courier New" panose="02070309020205020404" pitchFamily="49" charset="0"/>
              </a:rPr>
              <a:t>загальна сума витрат, відображених у податковій декларації про майновий стан і доходи, становить 75 або більше відсотків суми загального річного доходу, задекларованого у такій декларації, за умови що сума загального річного доходу, отриманого від провадження підприємницької діяльності, становить 10 мільйонів гривень і більше;</a:t>
            </a:r>
            <a:endParaRPr lang="en-US" sz="1200" dirty="0">
              <a:effectLst/>
              <a:latin typeface="Courier New" panose="02070309020205020404" pitchFamily="49" charset="0"/>
              <a:ea typeface="Aptos" panose="020B0004020202020204" pitchFamily="34" charset="0"/>
              <a:cs typeface="Courier New" panose="02070309020205020404" pitchFamily="49" charset="0"/>
            </a:endParaRPr>
          </a:p>
          <a:p>
            <a:pPr marL="486092" indent="-171450" algn="just">
              <a:spcAft>
                <a:spcPts val="600"/>
              </a:spcAft>
              <a:buFont typeface="Wingdings" panose="05000000000000000000" pitchFamily="2" charset="2"/>
              <a:buChar char="Ø"/>
            </a:pPr>
            <a:r>
              <a:rPr lang="uk-UA" sz="1200" dirty="0">
                <a:effectLst/>
                <a:latin typeface="Courier New" panose="02070309020205020404" pitchFamily="49" charset="0"/>
                <a:ea typeface="Aptos" panose="020B0004020202020204" pitchFamily="34" charset="0"/>
                <a:cs typeface="Courier New" panose="02070309020205020404" pitchFamily="49" charset="0"/>
              </a:rPr>
              <a:t>нарахування та/або виплата податковим агентом - юридичною особою доходів у вигляді заробітної плати в розмірі менше середньої заробітної плати у відповідній галузі у відповідному регіоні (за основним місцем обліку в територіальному органі центрального органу виконавчої влади, що реалізує державну податкову політику)».</a:t>
            </a:r>
            <a:endParaRPr lang="uk-UA" sz="1600" dirty="0">
              <a:ea typeface="Aptos" panose="020B0004020202020204" pitchFamily="34" charset="0"/>
            </a:endParaRPr>
          </a:p>
        </p:txBody>
      </p:sp>
      <p:sp>
        <p:nvSpPr>
          <p:cNvPr id="5" name="Місце для номера слайда 4">
            <a:extLst>
              <a:ext uri="{FF2B5EF4-FFF2-40B4-BE49-F238E27FC236}">
                <a16:creationId xmlns:a16="http://schemas.microsoft.com/office/drawing/2014/main" id="{AA14C4B9-7496-6A81-98AE-B47C9EF67D78}"/>
              </a:ext>
            </a:extLst>
          </p:cNvPr>
          <p:cNvSpPr>
            <a:spLocks noGrp="1"/>
          </p:cNvSpPr>
          <p:nvPr>
            <p:ph type="sldNum" sz="quarter" idx="12"/>
          </p:nvPr>
        </p:nvSpPr>
        <p:spPr/>
        <p:txBody>
          <a:bodyPr/>
          <a:lstStyle/>
          <a:p>
            <a:fld id="{05B86B18-2475-4CE0-AB5D-557E749F8469}" type="slidenum">
              <a:rPr lang="de-DE" smtClean="0"/>
              <a:pPr/>
              <a:t>4</a:t>
            </a:fld>
            <a:endParaRPr lang="de-DE"/>
          </a:p>
        </p:txBody>
      </p:sp>
    </p:spTree>
    <p:extLst>
      <p:ext uri="{BB962C8B-B14F-4D97-AF65-F5344CB8AC3E}">
        <p14:creationId xmlns:p14="http://schemas.microsoft.com/office/powerpoint/2010/main" val="218292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01BD70-46CD-BF4E-ABF6-91C531C54CED}"/>
              </a:ext>
            </a:extLst>
          </p:cNvPr>
          <p:cNvSpPr>
            <a:spLocks noGrp="1"/>
          </p:cNvSpPr>
          <p:nvPr>
            <p:ph type="title"/>
          </p:nvPr>
        </p:nvSpPr>
        <p:spPr>
          <a:xfrm>
            <a:off x="624418" y="658362"/>
            <a:ext cx="10943167" cy="5650998"/>
          </a:xfrm>
        </p:spPr>
        <p:txBody>
          <a:bodyPr/>
          <a:lstStyle/>
          <a:p>
            <a:r>
              <a:rPr lang="ru-RU" sz="1800" dirty="0">
                <a:effectLst/>
                <a:latin typeface="+mn-lt"/>
                <a:ea typeface="Aptos" panose="020B0004020202020204" pitchFamily="34" charset="0"/>
              </a:rPr>
              <a:t>П. 44.3 </a:t>
            </a:r>
            <a:r>
              <a:rPr lang="uk-UA" sz="1800" dirty="0">
                <a:effectLst/>
                <a:latin typeface="+mn-lt"/>
                <a:ea typeface="Aptos" panose="020B0004020202020204" pitchFamily="34" charset="0"/>
              </a:rPr>
              <a:t>ст.</a:t>
            </a:r>
            <a:r>
              <a:rPr lang="ru-RU" sz="1800" dirty="0">
                <a:effectLst/>
                <a:latin typeface="+mn-lt"/>
                <a:ea typeface="Aptos" panose="020B0004020202020204" pitchFamily="34" charset="0"/>
              </a:rPr>
              <a:t> 44 ПКУ </a:t>
            </a:r>
            <a:r>
              <a:rPr lang="uk-UA" sz="1800" dirty="0">
                <a:effectLst/>
                <a:latin typeface="+mn-lt"/>
                <a:ea typeface="Aptos" panose="020B0004020202020204" pitchFamily="34" charset="0"/>
              </a:rPr>
              <a:t>в редакції </a:t>
            </a:r>
            <a:r>
              <a:rPr lang="ru-RU" sz="1800" dirty="0">
                <a:effectLst/>
                <a:latin typeface="+mn-lt"/>
                <a:ea typeface="Aptos" panose="020B0004020202020204" pitchFamily="34" charset="0"/>
              </a:rPr>
              <a:t>Закону </a:t>
            </a:r>
            <a:r>
              <a:rPr lang="ru-RU" sz="1800" u="none" strike="noStrike" dirty="0">
                <a:effectLst/>
                <a:latin typeface="+mn-lt"/>
                <a:ea typeface="Aptos" panose="020B0004020202020204" pitchFamily="34" charset="0"/>
                <a:hlinkClick r:id="rId2">
                  <a:extLst>
                    <a:ext uri="{A12FA001-AC4F-418D-AE19-62706E023703}">
                      <ahyp:hlinkClr xmlns:ahyp="http://schemas.microsoft.com/office/drawing/2018/hyperlinkcolor" val="tx"/>
                    </a:ext>
                  </a:extLst>
                </a:hlinkClick>
              </a:rPr>
              <a:t>№ 2970-IX </a:t>
            </a:r>
            <a:r>
              <a:rPr lang="uk-UA" sz="1800" strike="noStrike" dirty="0">
                <a:effectLst/>
                <a:latin typeface="+mn-lt"/>
                <a:ea typeface="Aptos" panose="020B0004020202020204" pitchFamily="34" charset="0"/>
                <a:hlinkClick r:id="rId2">
                  <a:extLst>
                    <a:ext uri="{A12FA001-AC4F-418D-AE19-62706E023703}">
                      <ahyp:hlinkClr xmlns:ahyp="http://schemas.microsoft.com/office/drawing/2018/hyperlinkcolor" val="tx"/>
                    </a:ext>
                  </a:extLst>
                </a:hlinkClick>
              </a:rPr>
              <a:t>від</a:t>
            </a:r>
            <a:r>
              <a:rPr lang="ru-RU" sz="1800" strike="noStrike" dirty="0">
                <a:effectLst/>
                <a:latin typeface="+mn-lt"/>
                <a:ea typeface="Aptos" panose="020B0004020202020204" pitchFamily="34" charset="0"/>
                <a:hlinkClick r:id="rId2">
                  <a:extLst>
                    <a:ext uri="{A12FA001-AC4F-418D-AE19-62706E023703}">
                      <ahyp:hlinkClr xmlns:ahyp="http://schemas.microsoft.com/office/drawing/2018/hyperlinkcolor" val="tx"/>
                    </a:ext>
                  </a:extLst>
                </a:hlinkClick>
              </a:rPr>
              <a:t> 20.03.2023</a:t>
            </a:r>
            <a:r>
              <a:rPr lang="en-US" sz="1800" strike="noStrike" dirty="0">
                <a:effectLst/>
                <a:latin typeface="+mn-lt"/>
                <a:ea typeface="Aptos" panose="020B0004020202020204" pitchFamily="34" charset="0"/>
              </a:rPr>
              <a:t> </a:t>
            </a:r>
            <a:r>
              <a:rPr lang="uk-UA" sz="1800" u="none" strike="noStrike" dirty="0">
                <a:effectLst/>
                <a:latin typeface="+mn-lt"/>
                <a:ea typeface="Aptos" panose="020B0004020202020204" pitchFamily="34" charset="0"/>
              </a:rPr>
              <a:t>року</a:t>
            </a:r>
            <a:r>
              <a:rPr lang="ru-RU" sz="1800" dirty="0">
                <a:effectLst/>
                <a:latin typeface="+mn-lt"/>
                <a:ea typeface="Aptos" panose="020B0004020202020204" pitchFamily="34" charset="0"/>
              </a:rPr>
              <a:t>:</a:t>
            </a:r>
            <a:br>
              <a:rPr lang="uk-UA" sz="1800" dirty="0">
                <a:effectLst/>
                <a:latin typeface="Calibri" panose="020F0502020204030204" pitchFamily="34" charset="0"/>
                <a:ea typeface="Aptos" panose="020B0004020202020204" pitchFamily="34" charset="0"/>
              </a:rPr>
            </a:br>
            <a:r>
              <a:rPr lang="uk-UA" sz="1800" dirty="0">
                <a:effectLst/>
                <a:latin typeface="Arial" panose="020B0604020202020204" pitchFamily="34" charset="0"/>
                <a:ea typeface="Aptos" panose="020B0004020202020204" pitchFamily="34" charset="0"/>
              </a:rPr>
              <a:t> </a:t>
            </a:r>
            <a:br>
              <a:rPr lang="uk-UA" sz="1800" dirty="0">
                <a:effectLst/>
                <a:latin typeface="Calibri" panose="020F0502020204030204" pitchFamily="34" charset="0"/>
                <a:ea typeface="Aptos" panose="020B0004020202020204" pitchFamily="34" charset="0"/>
              </a:rPr>
            </a:br>
            <a:r>
              <a:rPr lang="uk-UA" sz="1700" dirty="0">
                <a:effectLst/>
                <a:latin typeface="Courier New" panose="02070309020205020404" pitchFamily="49" charset="0"/>
                <a:ea typeface="Aptos" panose="020B0004020202020204" pitchFamily="34" charset="0"/>
                <a:cs typeface="Courier New" panose="02070309020205020404" pitchFamily="49" charset="0"/>
              </a:rPr>
              <a:t>«</a:t>
            </a:r>
            <a:r>
              <a:rPr lang="ru-RU" sz="1700" dirty="0">
                <a:effectLst/>
                <a:latin typeface="Courier New" panose="02070309020205020404" pitchFamily="49" charset="0"/>
                <a:ea typeface="Aptos" panose="020B0004020202020204" pitchFamily="34" charset="0"/>
                <a:cs typeface="Courier New" panose="02070309020205020404" pitchFamily="49" charset="0"/>
              </a:rPr>
              <a:t>44.3. Платники </a:t>
            </a:r>
            <a:r>
              <a:rPr lang="uk-UA" sz="1700" dirty="0">
                <a:effectLst/>
                <a:latin typeface="Courier New" panose="02070309020205020404" pitchFamily="49" charset="0"/>
                <a:ea typeface="Aptos" panose="020B0004020202020204" pitchFamily="34" charset="0"/>
                <a:cs typeface="Courier New" panose="02070309020205020404" pitchFamily="49" charset="0"/>
              </a:rPr>
              <a:t>податків зобов’язані забезпечити зберігання документів та інформації …</a:t>
            </a:r>
            <a:r>
              <a:rPr lang="ru-RU" sz="1700" dirty="0">
                <a:effectLst/>
                <a:latin typeface="Courier New" panose="02070309020205020404" pitchFamily="49" charset="0"/>
                <a:ea typeface="Aptos" panose="020B0004020202020204" pitchFamily="34" charset="0"/>
                <a:cs typeface="Courier New" panose="02070309020205020404" pitchFamily="49" charset="0"/>
              </a:rPr>
              <a:t> </a:t>
            </a:r>
            <a:r>
              <a:rPr lang="uk-UA" sz="1700" dirty="0">
                <a:effectLst/>
                <a:latin typeface="Courier New" panose="02070309020205020404" pitchFamily="49" charset="0"/>
                <a:ea typeface="Aptos" panose="020B0004020202020204" pitchFamily="34" charset="0"/>
                <a:cs typeface="Courier New" panose="02070309020205020404" pitchFamily="49" charset="0"/>
              </a:rPr>
              <a:t>протягом визначених законодавством строків, але не менше</a:t>
            </a:r>
            <a:r>
              <a:rPr lang="ru-RU" sz="1700" dirty="0">
                <a:effectLst/>
                <a:latin typeface="Courier New" panose="02070309020205020404" pitchFamily="49" charset="0"/>
                <a:ea typeface="Aptos" panose="020B0004020202020204" pitchFamily="34" charset="0"/>
                <a:cs typeface="Courier New" panose="02070309020205020404" pitchFamily="49" charset="0"/>
              </a:rPr>
              <a:t>:</a:t>
            </a:r>
            <a:br>
              <a:rPr lang="uk-UA" sz="1700" dirty="0">
                <a:effectLst/>
                <a:latin typeface="Courier New" panose="02070309020205020404" pitchFamily="49" charset="0"/>
                <a:ea typeface="Aptos" panose="020B0004020202020204" pitchFamily="34" charset="0"/>
                <a:cs typeface="Courier New" panose="02070309020205020404" pitchFamily="49" charset="0"/>
              </a:rPr>
            </a:br>
            <a:r>
              <a:rPr lang="ru-RU" sz="1700" dirty="0">
                <a:effectLst/>
                <a:latin typeface="Courier New" panose="02070309020205020404" pitchFamily="49" charset="0"/>
                <a:ea typeface="Aptos" panose="020B0004020202020204" pitchFamily="34" charset="0"/>
                <a:cs typeface="Courier New" panose="02070309020205020404" pitchFamily="49" charset="0"/>
              </a:rPr>
              <a:t>44.3.1. 2555 </a:t>
            </a:r>
            <a:r>
              <a:rPr lang="uk-UA" sz="1700" dirty="0">
                <a:effectLst/>
                <a:latin typeface="Courier New" panose="02070309020205020404" pitchFamily="49" charset="0"/>
                <a:ea typeface="Aptos" panose="020B0004020202020204" pitchFamily="34" charset="0"/>
                <a:cs typeface="Courier New" panose="02070309020205020404" pitchFamily="49" charset="0"/>
              </a:rPr>
              <a:t>днів - для документів та інформації … </a:t>
            </a:r>
            <a:r>
              <a:rPr lang="ru-RU" sz="1700" dirty="0">
                <a:effectLst/>
                <a:latin typeface="Courier New" panose="02070309020205020404" pitchFamily="49" charset="0"/>
                <a:ea typeface="Aptos" panose="020B0004020202020204" pitchFamily="34" charset="0"/>
                <a:cs typeface="Courier New" panose="02070309020205020404" pitchFamily="49" charset="0"/>
              </a:rPr>
              <a:t>до </a:t>
            </a:r>
            <a:r>
              <a:rPr lang="ru-RU" sz="1700" u="sng" dirty="0">
                <a:effectLst/>
                <a:latin typeface="Courier New" panose="02070309020205020404" pitchFamily="49" charset="0"/>
                <a:ea typeface="Aptos" panose="020B0004020202020204" pitchFamily="34" charset="0"/>
                <a:cs typeface="Courier New" panose="02070309020205020404" pitchFamily="49" charset="0"/>
                <a:hlinkClick r:id="rId3">
                  <a:extLst>
                    <a:ext uri="{A12FA001-AC4F-418D-AE19-62706E023703}">
                      <ahyp:hlinkClr xmlns:ahyp="http://schemas.microsoft.com/office/drawing/2018/hyperlinkcolor" val="tx"/>
                    </a:ext>
                  </a:extLst>
                </a:hlinkClick>
              </a:rPr>
              <a:t>статей 39</a:t>
            </a:r>
            <a:r>
              <a:rPr lang="ru-RU" sz="1700" dirty="0">
                <a:effectLst/>
                <a:latin typeface="Courier New" panose="02070309020205020404" pitchFamily="49" charset="0"/>
                <a:ea typeface="Aptos" panose="020B0004020202020204" pitchFamily="34" charset="0"/>
                <a:cs typeface="Courier New" panose="02070309020205020404" pitchFamily="49" charset="0"/>
              </a:rPr>
              <a:t> і </a:t>
            </a:r>
            <a:r>
              <a:rPr lang="ru-RU" sz="1700" u="sng" dirty="0">
                <a:effectLst/>
                <a:latin typeface="Courier New" panose="02070309020205020404" pitchFamily="49" charset="0"/>
                <a:ea typeface="Aptos" panose="020B0004020202020204" pitchFamily="34" charset="0"/>
                <a:cs typeface="Courier New" panose="02070309020205020404" pitchFamily="49" charset="0"/>
                <a:hlinkClick r:id="rId4">
                  <a:extLst>
                    <a:ext uri="{A12FA001-AC4F-418D-AE19-62706E023703}">
                      <ahyp:hlinkClr xmlns:ahyp="http://schemas.microsoft.com/office/drawing/2018/hyperlinkcolor" val="tx"/>
                    </a:ext>
                  </a:extLst>
                </a:hlinkClick>
              </a:rPr>
              <a:t>39</a:t>
            </a:r>
            <a:r>
              <a:rPr lang="ru-RU" sz="1700" b="1" u="sng" baseline="30000" dirty="0">
                <a:effectLst/>
                <a:latin typeface="Courier New" panose="02070309020205020404" pitchFamily="49" charset="0"/>
                <a:ea typeface="Aptos" panose="020B0004020202020204" pitchFamily="34" charset="0"/>
                <a:cs typeface="Courier New" panose="02070309020205020404" pitchFamily="49" charset="0"/>
                <a:hlinkClick r:id="rId4">
                  <a:extLst>
                    <a:ext uri="{A12FA001-AC4F-418D-AE19-62706E023703}">
                      <ahyp:hlinkClr xmlns:ahyp="http://schemas.microsoft.com/office/drawing/2018/hyperlinkcolor" val="tx"/>
                    </a:ext>
                  </a:extLst>
                </a:hlinkClick>
              </a:rPr>
              <a:t>-2</a:t>
            </a:r>
            <a:r>
              <a:rPr lang="ru-RU" sz="1700" dirty="0">
                <a:effectLst/>
                <a:latin typeface="Courier New" panose="02070309020205020404" pitchFamily="49" charset="0"/>
                <a:ea typeface="Aptos" panose="020B0004020202020204" pitchFamily="34" charset="0"/>
                <a:cs typeface="Courier New" panose="02070309020205020404" pitchFamily="49" charset="0"/>
              </a:rPr>
              <a:t>, </a:t>
            </a:r>
            <a:r>
              <a:rPr lang="ru-RU" sz="1700" u="sng" dirty="0">
                <a:effectLst/>
                <a:highlight>
                  <a:srgbClr val="00FF00"/>
                </a:highlight>
                <a:latin typeface="Courier New" panose="02070309020205020404" pitchFamily="49" charset="0"/>
                <a:ea typeface="Aptos" panose="020B0004020202020204" pitchFamily="34" charset="0"/>
                <a:cs typeface="Courier New" panose="02070309020205020404" pitchFamily="49" charset="0"/>
                <a:hlinkClick r:id="rId5">
                  <a:extLst>
                    <a:ext uri="{A12FA001-AC4F-418D-AE19-62706E023703}">
                      <ahyp:hlinkClr xmlns:ahyp="http://schemas.microsoft.com/office/drawing/2018/hyperlinkcolor" val="tx"/>
                    </a:ext>
                  </a:extLst>
                </a:hlinkClick>
              </a:rPr>
              <a:t>пункту 141.4</a:t>
            </a:r>
            <a:r>
              <a:rPr lang="ru-RU" sz="1700" dirty="0">
                <a:effectLst/>
                <a:latin typeface="Courier New" panose="02070309020205020404" pitchFamily="49" charset="0"/>
                <a:ea typeface="Aptos" panose="020B0004020202020204" pitchFamily="34" charset="0"/>
                <a:cs typeface="Courier New" panose="02070309020205020404" pitchFamily="49" charset="0"/>
              </a:rPr>
              <a:t> </a:t>
            </a:r>
            <a:r>
              <a:rPr lang="uk-UA" sz="1700" dirty="0">
                <a:effectLst/>
                <a:latin typeface="Courier New" panose="02070309020205020404" pitchFamily="49" charset="0"/>
                <a:ea typeface="Aptos" panose="020B0004020202020204" pitchFamily="34" charset="0"/>
                <a:cs typeface="Courier New" panose="02070309020205020404" pitchFamily="49" charset="0"/>
              </a:rPr>
              <a:t>статті 141 цього </a:t>
            </a:r>
            <a:r>
              <a:rPr lang="ru-RU" sz="1700" dirty="0">
                <a:effectLst/>
                <a:latin typeface="Courier New" panose="02070309020205020404" pitchFamily="49" charset="0"/>
                <a:ea typeface="Aptos" panose="020B0004020202020204" pitchFamily="34" charset="0"/>
                <a:cs typeface="Courier New" panose="02070309020205020404" pitchFamily="49" charset="0"/>
              </a:rPr>
              <a:t>Кодексу;</a:t>
            </a:r>
            <a:br>
              <a:rPr lang="uk-UA" sz="1700" dirty="0">
                <a:effectLst/>
                <a:latin typeface="Courier New" panose="02070309020205020404" pitchFamily="49" charset="0"/>
                <a:ea typeface="Aptos" panose="020B0004020202020204" pitchFamily="34" charset="0"/>
                <a:cs typeface="Courier New" panose="02070309020205020404" pitchFamily="49" charset="0"/>
              </a:rPr>
            </a:br>
            <a:r>
              <a:rPr lang="ru-RU" sz="1700" i="1" dirty="0">
                <a:effectLst/>
                <a:latin typeface="Courier New" panose="02070309020205020404" pitchFamily="49" charset="0"/>
                <a:ea typeface="Aptos" panose="020B0004020202020204" pitchFamily="34" charset="0"/>
                <a:cs typeface="Courier New" panose="02070309020205020404" pitchFamily="49" charset="0"/>
              </a:rPr>
              <a:t>{</a:t>
            </a:r>
            <a:r>
              <a:rPr lang="uk-UA" sz="1700" i="1" dirty="0">
                <a:effectLst/>
                <a:latin typeface="Courier New" panose="02070309020205020404" pitchFamily="49" charset="0"/>
                <a:ea typeface="Aptos" panose="020B0004020202020204" pitchFamily="34" charset="0"/>
                <a:cs typeface="Courier New" panose="02070309020205020404" pitchFamily="49" charset="0"/>
              </a:rPr>
              <a:t>Підпункт 44.3.1 пункту 44.3 статті 44 із змінами, внесеними згідно із </a:t>
            </a:r>
            <a:r>
              <a:rPr lang="ru-RU" sz="1700" i="1" dirty="0">
                <a:effectLst/>
                <a:latin typeface="Courier New" panose="02070309020205020404" pitchFamily="49" charset="0"/>
                <a:ea typeface="Aptos" panose="020B0004020202020204" pitchFamily="34" charset="0"/>
                <a:cs typeface="Courier New" panose="02070309020205020404" pitchFamily="49" charset="0"/>
              </a:rPr>
              <a:t>Законом </a:t>
            </a:r>
            <a:r>
              <a:rPr lang="ru-RU" sz="1700" i="1" u="sng" dirty="0">
                <a:effectLst/>
                <a:latin typeface="Courier New" panose="02070309020205020404" pitchFamily="49" charset="0"/>
                <a:ea typeface="Aptos" panose="020B0004020202020204" pitchFamily="34" charset="0"/>
                <a:cs typeface="Courier New" panose="02070309020205020404" pitchFamily="49" charset="0"/>
                <a:hlinkClick r:id="rId6">
                  <a:extLst>
                    <a:ext uri="{A12FA001-AC4F-418D-AE19-62706E023703}">
                      <ahyp:hlinkClr xmlns:ahyp="http://schemas.microsoft.com/office/drawing/2018/hyperlinkcolor" val="tx"/>
                    </a:ext>
                  </a:extLst>
                </a:hlinkClick>
              </a:rPr>
              <a:t>№ 3721-IX </a:t>
            </a:r>
            <a:r>
              <a:rPr lang="ru-RU" sz="1700" i="1" u="sng" dirty="0" err="1">
                <a:effectLst/>
                <a:latin typeface="Courier New" panose="02070309020205020404" pitchFamily="49" charset="0"/>
                <a:ea typeface="Aptos" panose="020B0004020202020204" pitchFamily="34" charset="0"/>
                <a:cs typeface="Courier New" panose="02070309020205020404" pitchFamily="49" charset="0"/>
                <a:hlinkClick r:id="rId6">
                  <a:extLst>
                    <a:ext uri="{A12FA001-AC4F-418D-AE19-62706E023703}">
                      <ahyp:hlinkClr xmlns:ahyp="http://schemas.microsoft.com/office/drawing/2018/hyperlinkcolor" val="tx"/>
                    </a:ext>
                  </a:extLst>
                </a:hlinkClick>
              </a:rPr>
              <a:t>від</a:t>
            </a:r>
            <a:r>
              <a:rPr lang="ru-RU" sz="1700" i="1" u="sng" dirty="0">
                <a:effectLst/>
                <a:latin typeface="Courier New" panose="02070309020205020404" pitchFamily="49" charset="0"/>
                <a:ea typeface="Aptos" panose="020B0004020202020204" pitchFamily="34" charset="0"/>
                <a:cs typeface="Courier New" panose="02070309020205020404" pitchFamily="49" charset="0"/>
                <a:hlinkClick r:id="rId6">
                  <a:extLst>
                    <a:ext uri="{A12FA001-AC4F-418D-AE19-62706E023703}">
                      <ahyp:hlinkClr xmlns:ahyp="http://schemas.microsoft.com/office/drawing/2018/hyperlinkcolor" val="tx"/>
                    </a:ext>
                  </a:extLst>
                </a:hlinkClick>
              </a:rPr>
              <a:t> 21.05.2024</a:t>
            </a:r>
            <a:r>
              <a:rPr lang="ru-RU" sz="1700" i="1" dirty="0">
                <a:effectLst/>
                <a:latin typeface="Courier New" panose="02070309020205020404" pitchFamily="49" charset="0"/>
                <a:ea typeface="Aptos" panose="020B0004020202020204" pitchFamily="34" charset="0"/>
                <a:cs typeface="Courier New" panose="02070309020205020404" pitchFamily="49" charset="0"/>
              </a:rPr>
              <a:t>}</a:t>
            </a:r>
            <a:br>
              <a:rPr lang="uk-UA" sz="1700" dirty="0">
                <a:effectLst/>
                <a:latin typeface="Courier New" panose="02070309020205020404" pitchFamily="49" charset="0"/>
                <a:ea typeface="Aptos" panose="020B0004020202020204" pitchFamily="34" charset="0"/>
                <a:cs typeface="Courier New" panose="02070309020205020404" pitchFamily="49" charset="0"/>
              </a:rPr>
            </a:br>
            <a:r>
              <a:rPr lang="ru-RU" sz="1700" dirty="0">
                <a:effectLst/>
                <a:latin typeface="Courier New" panose="02070309020205020404" pitchFamily="49" charset="0"/>
                <a:ea typeface="Aptos" panose="020B0004020202020204" pitchFamily="34" charset="0"/>
                <a:cs typeface="Courier New" panose="02070309020205020404" pitchFamily="49" charset="0"/>
              </a:rPr>
              <a:t>44.3.2. 1825 </a:t>
            </a:r>
            <a:r>
              <a:rPr lang="uk-UA" sz="1700" dirty="0">
                <a:effectLst/>
                <a:latin typeface="Courier New" panose="02070309020205020404" pitchFamily="49" charset="0"/>
                <a:ea typeface="Aptos" panose="020B0004020202020204" pitchFamily="34" charset="0"/>
                <a:cs typeface="Courier New" panose="02070309020205020404" pitchFamily="49" charset="0"/>
              </a:rPr>
              <a:t>днів</a:t>
            </a:r>
            <a:r>
              <a:rPr lang="ru-RU" sz="1700" dirty="0">
                <a:effectLst/>
                <a:latin typeface="Courier New" panose="02070309020205020404" pitchFamily="49" charset="0"/>
                <a:ea typeface="Aptos" panose="020B0004020202020204" pitchFamily="34" charset="0"/>
                <a:cs typeface="Courier New" panose="02070309020205020404" pitchFamily="49" charset="0"/>
              </a:rPr>
              <a:t> - </a:t>
            </a:r>
            <a:r>
              <a:rPr lang="uk-UA" sz="1700" dirty="0">
                <a:effectLst/>
                <a:latin typeface="Courier New" panose="02070309020205020404" pitchFamily="49" charset="0"/>
                <a:ea typeface="Aptos" panose="020B0004020202020204" pitchFamily="34" charset="0"/>
                <a:cs typeface="Courier New" panose="02070309020205020404" pitchFamily="49" charset="0"/>
              </a:rPr>
              <a:t>… </a:t>
            </a:r>
            <a:r>
              <a:rPr lang="ru-RU" sz="1700" dirty="0">
                <a:effectLst/>
                <a:latin typeface="Courier New" panose="02070309020205020404" pitchFamily="49" charset="0"/>
                <a:ea typeface="Aptos" panose="020B0004020202020204" pitchFamily="34" charset="0"/>
                <a:cs typeface="Courier New" panose="02070309020205020404" pitchFamily="49" charset="0"/>
              </a:rPr>
              <a:t>за </a:t>
            </a:r>
            <a:r>
              <a:rPr lang="uk-UA" sz="1700" dirty="0">
                <a:effectLst/>
                <a:latin typeface="Courier New" panose="02070309020205020404" pitchFamily="49" charset="0"/>
                <a:ea typeface="Aptos" panose="020B0004020202020204" pitchFamily="34" charset="0"/>
                <a:cs typeface="Courier New" panose="02070309020205020404" pitchFamily="49" charset="0"/>
              </a:rPr>
              <a:t>винятком документів, до яких застосовується більш тривалий строк зберігання згідно з </a:t>
            </a:r>
            <a:r>
              <a:rPr lang="uk-UA" sz="1700" u="sng" dirty="0">
                <a:effectLst/>
                <a:latin typeface="Courier New" panose="02070309020205020404" pitchFamily="49" charset="0"/>
                <a:ea typeface="Aptos" panose="020B0004020202020204" pitchFamily="34" charset="0"/>
                <a:cs typeface="Courier New" panose="02070309020205020404" pitchFamily="49" charset="0"/>
                <a:hlinkClick r:id="rId7">
                  <a:extLst>
                    <a:ext uri="{A12FA001-AC4F-418D-AE19-62706E023703}">
                      <ahyp:hlinkClr xmlns:ahyp="http://schemas.microsoft.com/office/drawing/2018/hyperlinkcolor" val="tx"/>
                    </a:ext>
                  </a:extLst>
                </a:hlinkClick>
              </a:rPr>
              <a:t>підпунктом 44.3.1</a:t>
            </a:r>
            <a:r>
              <a:rPr lang="uk-UA" sz="1700" dirty="0">
                <a:effectLst/>
                <a:latin typeface="Courier New" panose="02070309020205020404" pitchFamily="49" charset="0"/>
                <a:ea typeface="Aptos" panose="020B0004020202020204" pitchFamily="34" charset="0"/>
                <a:cs typeface="Courier New" panose="02070309020205020404" pitchFamily="49" charset="0"/>
              </a:rPr>
              <a:t> цього </a:t>
            </a:r>
            <a:r>
              <a:rPr lang="ru-RU" sz="1700" dirty="0">
                <a:effectLst/>
                <a:latin typeface="Courier New" panose="02070309020205020404" pitchFamily="49" charset="0"/>
                <a:ea typeface="Aptos" panose="020B0004020202020204" pitchFamily="34" charset="0"/>
                <a:cs typeface="Courier New" panose="02070309020205020404" pitchFamily="49" charset="0"/>
              </a:rPr>
              <a:t>пункту;</a:t>
            </a:r>
            <a:br>
              <a:rPr lang="uk-UA" sz="1700" dirty="0">
                <a:effectLst/>
                <a:latin typeface="Courier New" panose="02070309020205020404" pitchFamily="49" charset="0"/>
                <a:ea typeface="Aptos" panose="020B0004020202020204" pitchFamily="34" charset="0"/>
                <a:cs typeface="Courier New" panose="02070309020205020404" pitchFamily="49" charset="0"/>
              </a:rPr>
            </a:br>
            <a:r>
              <a:rPr lang="ru-RU" sz="1700" dirty="0">
                <a:effectLst/>
                <a:latin typeface="Courier New" panose="02070309020205020404" pitchFamily="49" charset="0"/>
                <a:ea typeface="Aptos" panose="020B0004020202020204" pitchFamily="34" charset="0"/>
                <a:cs typeface="Courier New" panose="02070309020205020404" pitchFamily="49" charset="0"/>
              </a:rPr>
              <a:t>44.3.3. 1095 </a:t>
            </a:r>
            <a:r>
              <a:rPr lang="uk-UA" sz="1700" dirty="0">
                <a:effectLst/>
                <a:latin typeface="Courier New" panose="02070309020205020404" pitchFamily="49" charset="0"/>
                <a:ea typeface="Aptos" panose="020B0004020202020204" pitchFamily="34" charset="0"/>
                <a:cs typeface="Courier New" panose="02070309020205020404" pitchFamily="49" charset="0"/>
              </a:rPr>
              <a:t>днів - для інших документів, на які не поширюються вимоги </a:t>
            </a:r>
            <a:r>
              <a:rPr lang="uk-UA" sz="1700" u="sng" dirty="0">
                <a:effectLst/>
                <a:latin typeface="Courier New" panose="02070309020205020404" pitchFamily="49" charset="0"/>
                <a:ea typeface="Aptos" panose="020B0004020202020204" pitchFamily="34" charset="0"/>
                <a:cs typeface="Courier New" panose="02070309020205020404" pitchFamily="49" charset="0"/>
                <a:hlinkClick r:id="rId7">
                  <a:extLst>
                    <a:ext uri="{A12FA001-AC4F-418D-AE19-62706E023703}">
                      <ahyp:hlinkClr xmlns:ahyp="http://schemas.microsoft.com/office/drawing/2018/hyperlinkcolor" val="tx"/>
                    </a:ext>
                  </a:extLst>
                </a:hlinkClick>
              </a:rPr>
              <a:t>підпунктів 44.3.1</a:t>
            </a:r>
            <a:r>
              <a:rPr lang="uk-UA" sz="1700" dirty="0">
                <a:effectLst/>
                <a:latin typeface="Courier New" panose="02070309020205020404" pitchFamily="49" charset="0"/>
                <a:ea typeface="Aptos" panose="020B0004020202020204" pitchFamily="34" charset="0"/>
                <a:cs typeface="Courier New" panose="02070309020205020404" pitchFamily="49" charset="0"/>
              </a:rPr>
              <a:t> та </a:t>
            </a:r>
            <a:r>
              <a:rPr lang="uk-UA" sz="1700" u="sng" dirty="0">
                <a:effectLst/>
                <a:latin typeface="Courier New" panose="02070309020205020404" pitchFamily="49" charset="0"/>
                <a:ea typeface="Aptos" panose="020B0004020202020204" pitchFamily="34" charset="0"/>
                <a:cs typeface="Courier New" panose="02070309020205020404" pitchFamily="49" charset="0"/>
                <a:hlinkClick r:id="rId8">
                  <a:extLst>
                    <a:ext uri="{A12FA001-AC4F-418D-AE19-62706E023703}">
                      <ahyp:hlinkClr xmlns:ahyp="http://schemas.microsoft.com/office/drawing/2018/hyperlinkcolor" val="tx"/>
                    </a:ext>
                  </a:extLst>
                </a:hlinkClick>
              </a:rPr>
              <a:t>44.3.2</a:t>
            </a:r>
            <a:r>
              <a:rPr lang="uk-UA" sz="1700" dirty="0">
                <a:effectLst/>
                <a:latin typeface="Courier New" panose="02070309020205020404" pitchFamily="49" charset="0"/>
                <a:ea typeface="Aptos" panose="020B0004020202020204" pitchFamily="34" charset="0"/>
                <a:cs typeface="Courier New" panose="02070309020205020404" pitchFamily="49" charset="0"/>
              </a:rPr>
              <a:t> цього</a:t>
            </a:r>
            <a:r>
              <a:rPr lang="ru-RU" sz="1700" dirty="0">
                <a:effectLst/>
                <a:latin typeface="Courier New" panose="02070309020205020404" pitchFamily="49" charset="0"/>
                <a:ea typeface="Aptos" panose="020B0004020202020204" pitchFamily="34" charset="0"/>
                <a:cs typeface="Courier New" panose="02070309020205020404" pitchFamily="49" charset="0"/>
              </a:rPr>
              <a:t> пункту;</a:t>
            </a:r>
            <a:br>
              <a:rPr lang="uk-UA" sz="1700" dirty="0">
                <a:effectLst/>
                <a:latin typeface="Courier New" panose="02070309020205020404" pitchFamily="49" charset="0"/>
                <a:ea typeface="Aptos" panose="020B0004020202020204" pitchFamily="34" charset="0"/>
                <a:cs typeface="Courier New" panose="02070309020205020404" pitchFamily="49" charset="0"/>
              </a:rPr>
            </a:br>
            <a:r>
              <a:rPr lang="ru-RU" sz="1700" dirty="0">
                <a:effectLst/>
                <a:latin typeface="Courier New" panose="02070309020205020404" pitchFamily="49" charset="0"/>
                <a:ea typeface="Aptos" panose="020B0004020202020204" pitchFamily="34" charset="0"/>
                <a:cs typeface="Courier New" panose="02070309020205020404" pitchFamily="49" charset="0"/>
              </a:rPr>
              <a:t>44.3.4. 1095 </a:t>
            </a:r>
            <a:r>
              <a:rPr lang="uk-UA" sz="1700" dirty="0">
                <a:effectLst/>
                <a:latin typeface="Courier New" panose="02070309020205020404" pitchFamily="49" charset="0"/>
                <a:ea typeface="Aptos" panose="020B0004020202020204" pitchFamily="34" charset="0"/>
                <a:cs typeface="Courier New" panose="02070309020205020404" pitchFamily="49" charset="0"/>
              </a:rPr>
              <a:t>днів - для документів, пов’язаних з виконанням вимог іншого законодавства… </a:t>
            </a:r>
            <a:br>
              <a:rPr lang="uk-UA" sz="1700" dirty="0">
                <a:effectLst/>
                <a:latin typeface="Courier New" panose="02070309020205020404" pitchFamily="49" charset="0"/>
                <a:ea typeface="Aptos" panose="020B0004020202020204" pitchFamily="34" charset="0"/>
                <a:cs typeface="Courier New" panose="02070309020205020404" pitchFamily="49" charset="0"/>
              </a:rPr>
            </a:br>
            <a:r>
              <a:rPr lang="uk-UA" sz="1700" dirty="0">
                <a:effectLst/>
                <a:latin typeface="Courier New" panose="02070309020205020404" pitchFamily="49" charset="0"/>
                <a:ea typeface="Aptos" panose="020B0004020202020204" pitchFamily="34" charset="0"/>
                <a:cs typeface="Courier New" panose="02070309020205020404" pitchFamily="49" charset="0"/>
              </a:rPr>
              <a:t>…</a:t>
            </a:r>
            <a:br>
              <a:rPr lang="uk-UA" sz="1700" dirty="0">
                <a:effectLst/>
                <a:latin typeface="Courier New" panose="02070309020205020404" pitchFamily="49" charset="0"/>
                <a:ea typeface="Aptos" panose="020B0004020202020204" pitchFamily="34" charset="0"/>
                <a:cs typeface="Courier New" panose="02070309020205020404" pitchFamily="49" charset="0"/>
              </a:rPr>
            </a:br>
            <a:r>
              <a:rPr lang="uk-UA" sz="1700" dirty="0">
                <a:effectLst/>
                <a:latin typeface="Courier New" panose="02070309020205020404" pitchFamily="49" charset="0"/>
                <a:ea typeface="Aptos" panose="020B0004020202020204" pitchFamily="34" charset="0"/>
                <a:cs typeface="Courier New" panose="02070309020205020404" pitchFamily="49" charset="0"/>
              </a:rPr>
              <a:t>Передбачені цим пунктом строки зберігання документів та інформації </a:t>
            </a:r>
            <a:r>
              <a:rPr lang="uk-UA" sz="1700" dirty="0">
                <a:effectLst/>
                <a:highlight>
                  <a:srgbClr val="00FFFF"/>
                </a:highlight>
                <a:latin typeface="Courier New" panose="02070309020205020404" pitchFamily="49" charset="0"/>
                <a:ea typeface="Aptos" panose="020B0004020202020204" pitchFamily="34" charset="0"/>
                <a:cs typeface="Courier New" panose="02070309020205020404" pitchFamily="49" charset="0"/>
              </a:rPr>
              <a:t>продовжуються на період зупинення відліку строку давності у випадках</a:t>
            </a:r>
            <a:r>
              <a:rPr lang="uk-UA" sz="1700" dirty="0">
                <a:effectLst/>
                <a:latin typeface="Courier New" panose="02070309020205020404" pitchFamily="49" charset="0"/>
                <a:ea typeface="Aptos" panose="020B0004020202020204" pitchFamily="34" charset="0"/>
                <a:cs typeface="Courier New" panose="02070309020205020404" pitchFamily="49" charset="0"/>
              </a:rPr>
              <a:t>, </a:t>
            </a:r>
            <a:r>
              <a:rPr lang="uk-UA" sz="1700" dirty="0">
                <a:effectLst/>
                <a:highlight>
                  <a:srgbClr val="FF0000"/>
                </a:highlight>
                <a:latin typeface="Courier New" panose="02070309020205020404" pitchFamily="49" charset="0"/>
                <a:ea typeface="Aptos" panose="020B0004020202020204" pitchFamily="34" charset="0"/>
                <a:cs typeface="Courier New" panose="02070309020205020404" pitchFamily="49" charset="0"/>
              </a:rPr>
              <a:t>передбачених </a:t>
            </a:r>
            <a:r>
              <a:rPr lang="uk-UA" sz="1700" u="sng" dirty="0">
                <a:effectLst/>
                <a:highlight>
                  <a:srgbClr val="FF0000"/>
                </a:highlight>
                <a:latin typeface="Courier New" panose="02070309020205020404" pitchFamily="49" charset="0"/>
                <a:ea typeface="Aptos" panose="020B0004020202020204" pitchFamily="34" charset="0"/>
                <a:cs typeface="Courier New" panose="02070309020205020404" pitchFamily="49" charset="0"/>
                <a:hlinkClick r:id="rId9">
                  <a:extLst>
                    <a:ext uri="{A12FA001-AC4F-418D-AE19-62706E023703}">
                      <ahyp:hlinkClr xmlns:ahyp="http://schemas.microsoft.com/office/drawing/2018/hyperlinkcolor" val="tx"/>
                    </a:ext>
                  </a:extLst>
                </a:hlinkClick>
              </a:rPr>
              <a:t>пунктом 102.3</a:t>
            </a:r>
            <a:r>
              <a:rPr lang="uk-UA" sz="1700" dirty="0">
                <a:effectLst/>
                <a:latin typeface="Courier New" panose="02070309020205020404" pitchFamily="49" charset="0"/>
                <a:ea typeface="Aptos" panose="020B0004020202020204" pitchFamily="34" charset="0"/>
                <a:cs typeface="Courier New" panose="02070309020205020404" pitchFamily="49" charset="0"/>
              </a:rPr>
              <a:t> статті 102 цього </a:t>
            </a:r>
            <a:r>
              <a:rPr lang="ru-RU" sz="1700" dirty="0">
                <a:effectLst/>
                <a:latin typeface="Courier New" panose="02070309020205020404" pitchFamily="49" charset="0"/>
                <a:ea typeface="Aptos" panose="020B0004020202020204" pitchFamily="34" charset="0"/>
                <a:cs typeface="Courier New" panose="02070309020205020404" pitchFamily="49" charset="0"/>
              </a:rPr>
              <a:t>Кодексу</a:t>
            </a:r>
            <a:r>
              <a:rPr lang="uk-UA" sz="1700" dirty="0">
                <a:effectLst/>
                <a:latin typeface="Courier New" panose="02070309020205020404" pitchFamily="49" charset="0"/>
                <a:ea typeface="Aptos" panose="020B0004020202020204" pitchFamily="34" charset="0"/>
                <a:cs typeface="Courier New" panose="02070309020205020404" pitchFamily="49" charset="0"/>
              </a:rPr>
              <a:t>».</a:t>
            </a:r>
            <a:br>
              <a:rPr lang="uk-UA" sz="1800" dirty="0">
                <a:effectLst/>
                <a:latin typeface="Calibri" panose="020F0502020204030204" pitchFamily="34" charset="0"/>
                <a:ea typeface="Aptos" panose="020B0004020202020204" pitchFamily="34" charset="0"/>
              </a:rPr>
            </a:br>
            <a:r>
              <a:rPr lang="uk-UA" sz="1800" dirty="0">
                <a:effectLst/>
                <a:latin typeface="Arial" panose="020B0604020202020204" pitchFamily="34" charset="0"/>
                <a:ea typeface="Aptos" panose="020B0004020202020204" pitchFamily="34" charset="0"/>
              </a:rPr>
              <a:t> </a:t>
            </a:r>
            <a:br>
              <a:rPr lang="uk-UA" sz="1800" dirty="0">
                <a:effectLst/>
                <a:latin typeface="Calibri" panose="020F0502020204030204" pitchFamily="34" charset="0"/>
                <a:ea typeface="Aptos" panose="020B0004020202020204" pitchFamily="34" charset="0"/>
              </a:rPr>
            </a:br>
            <a:r>
              <a:rPr lang="uk-UA" sz="1800" dirty="0">
                <a:effectLst/>
                <a:latin typeface="Arial" panose="020B0604020202020204" pitchFamily="34" charset="0"/>
                <a:ea typeface="Aptos" panose="020B0004020202020204" pitchFamily="34" charset="0"/>
              </a:rPr>
              <a:t>Тобто тут продовження строків лише у випадках, передбачених п.102.3. Тож такі нормативні підстави зупинки мають значення?</a:t>
            </a:r>
            <a:endParaRPr lang="uk-UA" sz="1800" dirty="0">
              <a:effectLst/>
              <a:latin typeface="Calibri" panose="020F0502020204030204" pitchFamily="34" charset="0"/>
              <a:ea typeface="Aptos" panose="020B0004020202020204" pitchFamily="34" charset="0"/>
            </a:endParaRPr>
          </a:p>
        </p:txBody>
      </p:sp>
      <p:sp>
        <p:nvSpPr>
          <p:cNvPr id="5" name="Місце для номера слайда 4">
            <a:extLst>
              <a:ext uri="{FF2B5EF4-FFF2-40B4-BE49-F238E27FC236}">
                <a16:creationId xmlns:a16="http://schemas.microsoft.com/office/drawing/2014/main" id="{0624598C-AA83-A5DC-5155-6E54EFF0CE73}"/>
              </a:ext>
            </a:extLst>
          </p:cNvPr>
          <p:cNvSpPr>
            <a:spLocks noGrp="1"/>
          </p:cNvSpPr>
          <p:nvPr>
            <p:ph type="sldNum" sz="quarter" idx="12"/>
          </p:nvPr>
        </p:nvSpPr>
        <p:spPr/>
        <p:txBody>
          <a:bodyPr/>
          <a:lstStyle/>
          <a:p>
            <a:fld id="{05B86B18-2475-4CE0-AB5D-557E749F8469}" type="slidenum">
              <a:rPr lang="de-DE" smtClean="0"/>
              <a:pPr/>
              <a:t>40</a:t>
            </a:fld>
            <a:endParaRPr lang="de-DE"/>
          </a:p>
        </p:txBody>
      </p:sp>
    </p:spTree>
    <p:extLst>
      <p:ext uri="{BB962C8B-B14F-4D97-AF65-F5344CB8AC3E}">
        <p14:creationId xmlns:p14="http://schemas.microsoft.com/office/powerpoint/2010/main" val="2254124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6202634-B2BA-0166-A90A-8E84EBA5E70F}"/>
              </a:ext>
            </a:extLst>
          </p:cNvPr>
          <p:cNvSpPr>
            <a:spLocks noGrp="1"/>
          </p:cNvSpPr>
          <p:nvPr>
            <p:ph idx="1"/>
          </p:nvPr>
        </p:nvSpPr>
        <p:spPr>
          <a:xfrm>
            <a:off x="624417" y="809625"/>
            <a:ext cx="10972800" cy="5032147"/>
          </a:xfrm>
        </p:spPr>
        <p:txBody>
          <a:bodyPr/>
          <a:lstStyle/>
          <a:p>
            <a:pPr marL="0" indent="0">
              <a:buNone/>
            </a:pPr>
            <a:r>
              <a:rPr lang="uk-UA" sz="2000" dirty="0"/>
              <a:t>З Підрозділу 10 Перехідних положень ПКУ:</a:t>
            </a:r>
          </a:p>
          <a:p>
            <a:pPr marL="0" indent="0">
              <a:buNone/>
            </a:pPr>
            <a:endParaRPr lang="uk-UA" sz="1600" dirty="0"/>
          </a:p>
          <a:p>
            <a:pPr marL="0" indent="0">
              <a:buNone/>
            </a:pPr>
            <a:r>
              <a:rPr lang="uk-UA" sz="1800" dirty="0">
                <a:latin typeface="Courier New" panose="02070309020205020404" pitchFamily="49" charset="0"/>
                <a:cs typeface="Courier New" panose="02070309020205020404" pitchFamily="49" charset="0"/>
              </a:rPr>
              <a:t>«73. Установити, що до документів та інформації, пов’язаних із застосуванням вимог пункту 141.4 статті 141 цього Кодексу, </a:t>
            </a:r>
            <a:r>
              <a:rPr lang="uk-UA" sz="1800" b="1" u="sng" dirty="0">
                <a:latin typeface="Courier New" panose="02070309020205020404" pitchFamily="49" charset="0"/>
                <a:cs typeface="Courier New" panose="02070309020205020404" pitchFamily="49" charset="0"/>
              </a:rPr>
              <a:t>строк зберігання яких не закінчився на день набрання чинності</a:t>
            </a:r>
            <a:r>
              <a:rPr lang="uk-UA" sz="1800" dirty="0">
                <a:latin typeface="Courier New" panose="02070309020205020404" pitchFamily="49" charset="0"/>
                <a:cs typeface="Courier New" panose="02070309020205020404" pitchFamily="49" charset="0"/>
              </a:rPr>
              <a:t> Законом України "Про внесення змін до Податкового кодексу України та Закону України "Про електронні комунікації" щодо рентної плати за користування радіочастотним спектром (радіочастотним ресурсом) України", </a:t>
            </a:r>
            <a:r>
              <a:rPr lang="uk-UA" sz="1800" dirty="0">
                <a:highlight>
                  <a:srgbClr val="FFFF00"/>
                </a:highlight>
                <a:latin typeface="Courier New" panose="02070309020205020404" pitchFamily="49" charset="0"/>
                <a:cs typeface="Courier New" panose="02070309020205020404" pitchFamily="49" charset="0"/>
              </a:rPr>
              <a:t>а також до податкового контролю за визначенням грошових зобов’язань платника податків на підставі таких документів</a:t>
            </a:r>
            <a:r>
              <a:rPr lang="uk-UA" sz="1800" dirty="0">
                <a:latin typeface="Courier New" panose="02070309020205020404" pitchFamily="49" charset="0"/>
                <a:cs typeface="Courier New" panose="02070309020205020404" pitchFamily="49" charset="0"/>
              </a:rPr>
              <a:t>, застосовуються вимоги щодо 2555-денного мінімального строку зберігання платниками податків документів та інформації, передбачені пунктом 44.3 статті 44 цього Кодексу, та права контролюючого органу щодо визначення сум грошових зобов’язань платника податків протягом 2555-денного строку, передбачені статтею 102 цього Кодексу</a:t>
            </a:r>
            <a:r>
              <a:rPr lang="uk-UA" sz="1800" i="1" dirty="0">
                <a:latin typeface="Courier New" panose="02070309020205020404" pitchFamily="49" charset="0"/>
                <a:cs typeface="Courier New" panose="02070309020205020404" pitchFamily="49" charset="0"/>
              </a:rPr>
              <a:t>».</a:t>
            </a:r>
            <a:endParaRPr lang="en-US" sz="1800" i="1" dirty="0">
              <a:latin typeface="Courier New" panose="02070309020205020404" pitchFamily="49" charset="0"/>
              <a:cs typeface="Courier New" panose="02070309020205020404" pitchFamily="49" charset="0"/>
            </a:endParaRPr>
          </a:p>
          <a:p>
            <a:pPr marL="0" indent="0">
              <a:buNone/>
            </a:pPr>
            <a:endParaRPr lang="uk-UA" sz="1400" i="1" dirty="0">
              <a:latin typeface="Courier New" panose="02070309020205020404" pitchFamily="49" charset="0"/>
              <a:cs typeface="Courier New" panose="02070309020205020404" pitchFamily="49" charset="0"/>
            </a:endParaRPr>
          </a:p>
          <a:p>
            <a:pPr marL="0" indent="0" algn="just">
              <a:buNone/>
            </a:pPr>
            <a:r>
              <a:rPr lang="uk-UA" sz="2000" dirty="0"/>
              <a:t>Як визначити, чи закінчилися строки зберігання чи ні, і чи перервався перебіг строку зберігання?</a:t>
            </a:r>
          </a:p>
          <a:p>
            <a:pPr marL="0" indent="0">
              <a:buNone/>
            </a:pPr>
            <a:endParaRPr lang="uk-UA" dirty="0"/>
          </a:p>
        </p:txBody>
      </p:sp>
      <p:sp>
        <p:nvSpPr>
          <p:cNvPr id="5" name="Місце для номера слайда 4">
            <a:extLst>
              <a:ext uri="{FF2B5EF4-FFF2-40B4-BE49-F238E27FC236}">
                <a16:creationId xmlns:a16="http://schemas.microsoft.com/office/drawing/2014/main" id="{71978DB6-470D-D1D6-3F85-F6C1C44ADC58}"/>
              </a:ext>
            </a:extLst>
          </p:cNvPr>
          <p:cNvSpPr>
            <a:spLocks noGrp="1"/>
          </p:cNvSpPr>
          <p:nvPr>
            <p:ph type="sldNum" sz="quarter" idx="12"/>
          </p:nvPr>
        </p:nvSpPr>
        <p:spPr/>
        <p:txBody>
          <a:bodyPr/>
          <a:lstStyle/>
          <a:p>
            <a:fld id="{05B86B18-2475-4CE0-AB5D-557E749F8469}" type="slidenum">
              <a:rPr lang="de-DE" smtClean="0"/>
              <a:pPr/>
              <a:t>41</a:t>
            </a:fld>
            <a:endParaRPr lang="de-DE"/>
          </a:p>
        </p:txBody>
      </p:sp>
    </p:spTree>
    <p:extLst>
      <p:ext uri="{BB962C8B-B14F-4D97-AF65-F5344CB8AC3E}">
        <p14:creationId xmlns:p14="http://schemas.microsoft.com/office/powerpoint/2010/main" val="962942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767F243-D3A4-7450-5260-11D1163ABA9F}"/>
              </a:ext>
            </a:extLst>
          </p:cNvPr>
          <p:cNvSpPr>
            <a:spLocks noGrp="1"/>
          </p:cNvSpPr>
          <p:nvPr>
            <p:ph idx="1"/>
          </p:nvPr>
        </p:nvSpPr>
        <p:spPr>
          <a:xfrm>
            <a:off x="624417" y="817619"/>
            <a:ext cx="10972800" cy="5463034"/>
          </a:xfrm>
        </p:spPr>
        <p:txBody>
          <a:bodyPr/>
          <a:lstStyle/>
          <a:p>
            <a:pPr marL="0" indent="0" algn="just">
              <a:spcAft>
                <a:spcPts val="1200"/>
              </a:spcAft>
              <a:buNone/>
            </a:pPr>
            <a:r>
              <a:rPr lang="uk-UA" sz="1700" dirty="0">
                <a:effectLst/>
                <a:latin typeface="Arial" panose="020B0604020202020204" pitchFamily="34" charset="0"/>
                <a:ea typeface="Aptos" panose="020B0004020202020204" pitchFamily="34" charset="0"/>
              </a:rPr>
              <a:t>До змін 28.04.2023 року були не строки, а </a:t>
            </a:r>
            <a:r>
              <a:rPr lang="uk-UA" sz="1700" u="sng" dirty="0">
                <a:effectLst/>
                <a:latin typeface="Arial" panose="020B0604020202020204" pitchFamily="34" charset="0"/>
                <a:ea typeface="Aptos" panose="020B0004020202020204" pitchFamily="34" charset="0"/>
              </a:rPr>
              <a:t>терміни</a:t>
            </a:r>
            <a:r>
              <a:rPr lang="uk-UA" sz="1700" dirty="0">
                <a:effectLst/>
                <a:latin typeface="Arial" panose="020B0604020202020204" pitchFamily="34" charset="0"/>
                <a:ea typeface="Aptos" panose="020B0004020202020204" pitchFamily="34" charset="0"/>
              </a:rPr>
              <a:t> зберігання відповідних документів, і були вони обмежені 1095 днями (окрім документації по ТЦУ та КІК): </a:t>
            </a:r>
            <a:endParaRPr lang="uk-UA" sz="1700" dirty="0">
              <a:effectLst/>
              <a:latin typeface="Calibri" panose="020F0502020204030204" pitchFamily="34" charset="0"/>
              <a:ea typeface="Aptos" panose="020B0004020202020204" pitchFamily="34" charset="0"/>
            </a:endParaRPr>
          </a:p>
          <a:p>
            <a:pPr marL="0" indent="0" algn="just">
              <a:buNone/>
            </a:pPr>
            <a:r>
              <a:rPr lang="uk-UA" sz="1500" dirty="0">
                <a:effectLst/>
                <a:latin typeface="Courier New" panose="02070309020205020404" pitchFamily="49" charset="0"/>
                <a:ea typeface="Aptos" panose="020B0004020202020204" pitchFamily="34" charset="0"/>
                <a:cs typeface="Courier New" panose="02070309020205020404" pitchFamily="49" charset="0"/>
              </a:rPr>
              <a:t>«44.3. Платники податків зобов’язані забезпечити зберігання документів, визначених пунктом 44.1 цієї статті, а також документів, пов’язаних із виконанням вимог законодавства, контроль за дотриманням якого покладено на контролюючі органи, </a:t>
            </a:r>
            <a:r>
              <a:rPr lang="uk-UA" sz="1500" i="1" dirty="0">
                <a:effectLst/>
                <a:latin typeface="Courier New" panose="02070309020205020404" pitchFamily="49" charset="0"/>
                <a:ea typeface="Aptos" panose="020B0004020202020204" pitchFamily="34" charset="0"/>
                <a:cs typeface="Courier New" panose="02070309020205020404" pitchFamily="49" charset="0"/>
              </a:rPr>
              <a:t>протягом визначених законодавством </a:t>
            </a:r>
            <a:r>
              <a:rPr lang="uk-UA" sz="1500" b="1" i="1" u="sng" dirty="0">
                <a:effectLst/>
                <a:latin typeface="Courier New" panose="02070309020205020404" pitchFamily="49" charset="0"/>
                <a:ea typeface="Aptos" panose="020B0004020202020204" pitchFamily="34" charset="0"/>
                <a:cs typeface="Courier New" panose="02070309020205020404" pitchFamily="49" charset="0"/>
              </a:rPr>
              <a:t>термінів</a:t>
            </a:r>
            <a:r>
              <a:rPr lang="uk-UA" sz="1500" dirty="0">
                <a:effectLst/>
                <a:latin typeface="Courier New" panose="02070309020205020404" pitchFamily="49" charset="0"/>
                <a:ea typeface="Aptos" panose="020B0004020202020204" pitchFamily="34" charset="0"/>
                <a:cs typeface="Courier New" panose="02070309020205020404" pitchFamily="49" charset="0"/>
              </a:rPr>
              <a:t>, </a:t>
            </a:r>
            <a:r>
              <a:rPr lang="uk-UA" sz="1500" b="1" dirty="0">
                <a:effectLst/>
                <a:latin typeface="Courier New" panose="02070309020205020404" pitchFamily="49" charset="0"/>
                <a:ea typeface="Aptos" panose="020B0004020202020204" pitchFamily="34" charset="0"/>
                <a:cs typeface="Courier New" panose="02070309020205020404" pitchFamily="49" charset="0"/>
              </a:rPr>
              <a:t>але не менш як 1095 днів</a:t>
            </a:r>
            <a:r>
              <a:rPr lang="uk-UA" sz="1500" dirty="0">
                <a:effectLst/>
                <a:latin typeface="Courier New" panose="02070309020205020404" pitchFamily="49" charset="0"/>
                <a:ea typeface="Aptos" panose="020B0004020202020204" pitchFamily="34" charset="0"/>
                <a:cs typeface="Courier New" panose="02070309020205020404" pitchFamily="49" charset="0"/>
              </a:rPr>
              <a:t> (2555 днів - для документів та інформації, необхідної для здійснення податкового контролю за трансфертним ціноутворенням відповідно до </a:t>
            </a:r>
            <a:r>
              <a:rPr lang="uk-UA" sz="1500" u="sng" dirty="0">
                <a:effectLst/>
                <a:latin typeface="Courier New" panose="02070309020205020404" pitchFamily="49" charset="0"/>
                <a:ea typeface="Aptos" panose="020B0004020202020204" pitchFamily="34" charset="0"/>
                <a:cs typeface="Courier New" panose="02070309020205020404" pitchFamily="49" charset="0"/>
                <a:hlinkClick r:id="rId2">
                  <a:extLst>
                    <a:ext uri="{A12FA001-AC4F-418D-AE19-62706E023703}">
                      <ahyp:hlinkClr xmlns:ahyp="http://schemas.microsoft.com/office/drawing/2018/hyperlinkcolor" val="tx"/>
                    </a:ext>
                  </a:extLst>
                </a:hlinkClick>
              </a:rPr>
              <a:t>статей 39</a:t>
            </a:r>
            <a:r>
              <a:rPr lang="uk-UA" sz="1500" dirty="0">
                <a:effectLst/>
                <a:latin typeface="Courier New" panose="02070309020205020404" pitchFamily="49" charset="0"/>
                <a:ea typeface="Aptos" panose="020B0004020202020204" pitchFamily="34" charset="0"/>
                <a:cs typeface="Courier New" panose="02070309020205020404" pitchFamily="49" charset="0"/>
              </a:rPr>
              <a:t> та </a:t>
            </a:r>
            <a:r>
              <a:rPr lang="uk-UA" sz="1500" u="sng" dirty="0">
                <a:effectLst/>
                <a:latin typeface="Courier New" panose="02070309020205020404" pitchFamily="49" charset="0"/>
                <a:ea typeface="Aptos" panose="020B0004020202020204" pitchFamily="34" charset="0"/>
                <a:cs typeface="Courier New" panose="02070309020205020404" pitchFamily="49" charset="0"/>
                <a:hlinkClick r:id="rId3">
                  <a:extLst>
                    <a:ext uri="{A12FA001-AC4F-418D-AE19-62706E023703}">
                      <ahyp:hlinkClr xmlns:ahyp="http://schemas.microsoft.com/office/drawing/2018/hyperlinkcolor" val="tx"/>
                    </a:ext>
                  </a:extLst>
                </a:hlinkClick>
              </a:rPr>
              <a:t>39-2</a:t>
            </a:r>
            <a:r>
              <a:rPr lang="uk-UA" sz="1500" dirty="0">
                <a:effectLst/>
                <a:latin typeface="Courier New" panose="02070309020205020404" pitchFamily="49" charset="0"/>
                <a:ea typeface="Aptos" panose="020B0004020202020204" pitchFamily="34" charset="0"/>
                <a:cs typeface="Courier New" panose="02070309020205020404" pitchFamily="49" charset="0"/>
              </a:rPr>
              <a:t> цього Кодексу) з дня подання податкової звітності, для складення якої використовуються зазначені документи, а в разі її неподання - з передбаченого цим Кодексом граничного терміну подання такої звітності, та документів, пов’язаних з виконанням вимог іншого законодавства, контроль за дотриманням якого покладено на контролюючі органи, - не менш як 1095 днів з дня здійснення відповідної господарської операції (для відповідних дозвільних документів - не менш як 1095 днів з дня завершення терміну їх дії)</a:t>
            </a:r>
          </a:p>
          <a:p>
            <a:pPr marL="0" indent="0" algn="just">
              <a:buNone/>
            </a:pPr>
            <a:r>
              <a:rPr lang="uk-UA" sz="1500" dirty="0">
                <a:effectLst/>
                <a:latin typeface="Courier New" panose="02070309020205020404" pitchFamily="49" charset="0"/>
                <a:ea typeface="Aptos" panose="020B0004020202020204" pitchFamily="34" charset="0"/>
                <a:cs typeface="Courier New" panose="02070309020205020404" pitchFamily="49" charset="0"/>
              </a:rPr>
              <a:t>…</a:t>
            </a:r>
          </a:p>
          <a:p>
            <a:pPr marL="0" indent="0" algn="just">
              <a:buNone/>
            </a:pPr>
            <a:r>
              <a:rPr lang="uk-UA" sz="1500" dirty="0">
                <a:effectLst/>
                <a:latin typeface="Courier New" panose="02070309020205020404" pitchFamily="49" charset="0"/>
                <a:ea typeface="Aptos" panose="020B0004020202020204" pitchFamily="34" charset="0"/>
                <a:cs typeface="Courier New" panose="02070309020205020404" pitchFamily="49" charset="0"/>
              </a:rPr>
              <a:t>Передбачені цим пунктом </a:t>
            </a:r>
            <a:r>
              <a:rPr lang="uk-UA" sz="1500" u="sng" dirty="0">
                <a:effectLst/>
                <a:latin typeface="Courier New" panose="02070309020205020404" pitchFamily="49" charset="0"/>
                <a:ea typeface="Aptos" panose="020B0004020202020204" pitchFamily="34" charset="0"/>
                <a:cs typeface="Courier New" panose="02070309020205020404" pitchFamily="49" charset="0"/>
              </a:rPr>
              <a:t>терміни зберігання</a:t>
            </a:r>
            <a:r>
              <a:rPr lang="uk-UA" sz="1500" dirty="0">
                <a:effectLst/>
                <a:latin typeface="Courier New" panose="02070309020205020404" pitchFamily="49" charset="0"/>
                <a:ea typeface="Aptos" panose="020B0004020202020204" pitchFamily="34" charset="0"/>
                <a:cs typeface="Courier New" panose="02070309020205020404" pitchFamily="49" charset="0"/>
              </a:rPr>
              <a:t> документів продовжуються на період зупинення відліку строку давності </a:t>
            </a:r>
            <a:r>
              <a:rPr lang="uk-UA" sz="15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у випадках, передбачених </a:t>
            </a:r>
            <a:r>
              <a:rPr lang="uk-UA" sz="1500" u="sng"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hlinkClick r:id="rId4">
                  <a:extLst>
                    <a:ext uri="{A12FA001-AC4F-418D-AE19-62706E023703}">
                      <ahyp:hlinkClr xmlns:ahyp="http://schemas.microsoft.com/office/drawing/2018/hyperlinkcolor" val="tx"/>
                    </a:ext>
                  </a:extLst>
                </a:hlinkClick>
              </a:rPr>
              <a:t>пунктом 102.3</a:t>
            </a:r>
            <a:r>
              <a:rPr lang="uk-UA" sz="1500" dirty="0">
                <a:effectLst/>
                <a:latin typeface="Courier New" panose="02070309020205020404" pitchFamily="49" charset="0"/>
                <a:ea typeface="Aptos" panose="020B0004020202020204" pitchFamily="34" charset="0"/>
                <a:cs typeface="Courier New" panose="02070309020205020404" pitchFamily="49" charset="0"/>
              </a:rPr>
              <a:t> статті 102 цього </a:t>
            </a:r>
            <a:r>
              <a:rPr lang="ru-RU" sz="1500" dirty="0">
                <a:effectLst/>
                <a:latin typeface="Courier New" panose="02070309020205020404" pitchFamily="49" charset="0"/>
                <a:ea typeface="Aptos" panose="020B0004020202020204" pitchFamily="34" charset="0"/>
                <a:cs typeface="Courier New" panose="02070309020205020404" pitchFamily="49" charset="0"/>
              </a:rPr>
              <a:t>Кодексу</a:t>
            </a:r>
            <a:r>
              <a:rPr lang="uk-UA" sz="1500" dirty="0">
                <a:effectLst/>
                <a:latin typeface="Courier New" panose="02070309020205020404" pitchFamily="49" charset="0"/>
                <a:ea typeface="Aptos" panose="020B0004020202020204" pitchFamily="34" charset="0"/>
                <a:cs typeface="Courier New" panose="02070309020205020404" pitchFamily="49" charset="0"/>
              </a:rPr>
              <a:t>».</a:t>
            </a:r>
            <a:endParaRPr lang="uk-UA" sz="1600" dirty="0">
              <a:effectLst/>
              <a:latin typeface="Calibri" panose="020F0502020204030204" pitchFamily="34" charset="0"/>
              <a:ea typeface="Aptos" panose="020B0004020202020204" pitchFamily="34" charset="0"/>
            </a:endParaRPr>
          </a:p>
          <a:p>
            <a:pPr marL="0" indent="0" algn="just">
              <a:spcBef>
                <a:spcPts val="1800"/>
              </a:spcBef>
              <a:spcAft>
                <a:spcPts val="1200"/>
              </a:spcAft>
              <a:buNone/>
            </a:pPr>
            <a:r>
              <a:rPr lang="uk-UA" sz="1700" dirty="0">
                <a:effectLst/>
                <a:latin typeface="Arial" panose="020B0604020202020204" pitchFamily="34" charset="0"/>
                <a:ea typeface="Aptos" panose="020B0004020202020204" pitchFamily="34" charset="0"/>
              </a:rPr>
              <a:t>Відповідно, документи, термін зберігання яких встановлений п. 44.3. ПКУ збіг до набуття чинності змінами до ПКУ навесні 2023 року, вже не повинні зберігатися платником податків.</a:t>
            </a:r>
            <a:endParaRPr lang="uk-UA" sz="1700" dirty="0">
              <a:effectLst/>
              <a:latin typeface="Calibri" panose="020F0502020204030204" pitchFamily="34" charset="0"/>
              <a:ea typeface="Aptos" panose="020B0004020202020204" pitchFamily="34" charset="0"/>
            </a:endParaRPr>
          </a:p>
          <a:p>
            <a:pPr marL="0" indent="0" algn="just">
              <a:spcBef>
                <a:spcPts val="1200"/>
              </a:spcBef>
              <a:spcAft>
                <a:spcPts val="1200"/>
              </a:spcAft>
              <a:buNone/>
            </a:pPr>
            <a:r>
              <a:rPr lang="uk-UA" sz="1700" dirty="0">
                <a:effectLst/>
                <a:latin typeface="Arial" panose="020B0604020202020204" pitchFamily="34" charset="0"/>
                <a:ea typeface="Aptos" panose="020B0004020202020204" pitchFamily="34" charset="0"/>
              </a:rPr>
              <a:t>А перебіг «термінів зберігання» ніхто і нічим не зупиняв.</a:t>
            </a:r>
            <a:endParaRPr lang="uk-UA" sz="1700" dirty="0">
              <a:effectLst/>
              <a:latin typeface="Calibri" panose="020F0502020204030204" pitchFamily="34" charset="0"/>
              <a:ea typeface="Aptos" panose="020B0004020202020204" pitchFamily="34" charset="0"/>
            </a:endParaRPr>
          </a:p>
        </p:txBody>
      </p:sp>
      <p:sp>
        <p:nvSpPr>
          <p:cNvPr id="5" name="Місце для номера слайда 4">
            <a:extLst>
              <a:ext uri="{FF2B5EF4-FFF2-40B4-BE49-F238E27FC236}">
                <a16:creationId xmlns:a16="http://schemas.microsoft.com/office/drawing/2014/main" id="{749C17B0-FACF-AC3F-1282-E907E4EDE166}"/>
              </a:ext>
            </a:extLst>
          </p:cNvPr>
          <p:cNvSpPr>
            <a:spLocks noGrp="1"/>
          </p:cNvSpPr>
          <p:nvPr>
            <p:ph type="sldNum" sz="quarter" idx="12"/>
          </p:nvPr>
        </p:nvSpPr>
        <p:spPr/>
        <p:txBody>
          <a:bodyPr/>
          <a:lstStyle/>
          <a:p>
            <a:fld id="{05B86B18-2475-4CE0-AB5D-557E749F8469}" type="slidenum">
              <a:rPr lang="de-DE" smtClean="0"/>
              <a:pPr/>
              <a:t>42</a:t>
            </a:fld>
            <a:endParaRPr lang="de-DE"/>
          </a:p>
        </p:txBody>
      </p:sp>
    </p:spTree>
    <p:extLst>
      <p:ext uri="{BB962C8B-B14F-4D97-AF65-F5344CB8AC3E}">
        <p14:creationId xmlns:p14="http://schemas.microsoft.com/office/powerpoint/2010/main" val="3156468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31D895D-362C-D7CA-E662-9A6653BC1503}"/>
              </a:ext>
            </a:extLst>
          </p:cNvPr>
          <p:cNvSpPr>
            <a:spLocks noGrp="1"/>
          </p:cNvSpPr>
          <p:nvPr>
            <p:ph idx="1"/>
          </p:nvPr>
        </p:nvSpPr>
        <p:spPr>
          <a:xfrm>
            <a:off x="624417" y="914117"/>
            <a:ext cx="10972800" cy="5539978"/>
          </a:xfrm>
        </p:spPr>
        <p:txBody>
          <a:bodyPr/>
          <a:lstStyle/>
          <a:p>
            <a:pPr marL="0" indent="0" algn="just">
              <a:buNone/>
            </a:pPr>
            <a:r>
              <a:rPr lang="uk-UA" sz="2200" dirty="0">
                <a:effectLst/>
                <a:latin typeface="+mn-lt"/>
                <a:ea typeface="Aptos" panose="020B0004020202020204" pitchFamily="34" charset="0"/>
              </a:rPr>
              <a:t>Оскільки зупинення (якщо вважати, що таке було) відліку строку давності відбувалося не з підстав, передбачених п. 102.3 ПКУ, то </a:t>
            </a:r>
            <a:r>
              <a:rPr lang="uk-UA" sz="2200" u="sng" dirty="0">
                <a:effectLst/>
                <a:latin typeface="+mn-lt"/>
                <a:ea typeface="Aptos" panose="020B0004020202020204" pitchFamily="34" charset="0"/>
              </a:rPr>
              <a:t>продовження строку (а до цього терміну) зберігання первинних документів не було (а на той момент такий строк взагалі був встановлений на рівні 3 років (1095 днів)).</a:t>
            </a:r>
            <a:endParaRPr lang="uk-UA" sz="2200" dirty="0">
              <a:effectLst/>
              <a:latin typeface="+mn-lt"/>
              <a:ea typeface="Aptos" panose="020B0004020202020204" pitchFamily="34" charset="0"/>
            </a:endParaRPr>
          </a:p>
          <a:p>
            <a:pPr marL="0" indent="0" algn="just">
              <a:buNone/>
            </a:pPr>
            <a:r>
              <a:rPr lang="uk-UA" sz="2200" dirty="0">
                <a:effectLst/>
                <a:latin typeface="+mn-lt"/>
                <a:ea typeface="Aptos" panose="020B0004020202020204" pitchFamily="34" charset="0"/>
              </a:rPr>
              <a:t> </a:t>
            </a:r>
          </a:p>
          <a:p>
            <a:pPr marL="0" indent="0" algn="just">
              <a:buNone/>
            </a:pPr>
            <a:r>
              <a:rPr lang="uk-UA" sz="2200" dirty="0">
                <a:effectLst/>
                <a:latin typeface="+mn-lt"/>
                <a:ea typeface="Aptos" panose="020B0004020202020204" pitchFamily="34" charset="0"/>
              </a:rPr>
              <a:t>Зазначене свідчить, що </a:t>
            </a:r>
            <a:r>
              <a:rPr lang="uk-UA" sz="2200" u="sng" dirty="0">
                <a:effectLst/>
                <a:latin typeface="+mn-lt"/>
                <a:ea typeface="Aptos" panose="020B0004020202020204" pitchFamily="34" charset="0"/>
              </a:rPr>
              <a:t>строк зберігання первинних документів може завершитися раніше, ніж строк, у межах якого допускається проведення перевірки, що фактично обмежує можливості проведення такої перевірки</a:t>
            </a:r>
            <a:r>
              <a:rPr lang="ru-RU" sz="2200" u="sng" dirty="0">
                <a:effectLst/>
                <a:latin typeface="+mn-lt"/>
                <a:ea typeface="Aptos" panose="020B0004020202020204" pitchFamily="34" charset="0"/>
              </a:rPr>
              <a:t>.</a:t>
            </a:r>
            <a:endParaRPr lang="uk-UA" sz="2200" dirty="0">
              <a:effectLst/>
              <a:latin typeface="+mn-lt"/>
              <a:ea typeface="Aptos" panose="020B0004020202020204" pitchFamily="34" charset="0"/>
            </a:endParaRPr>
          </a:p>
          <a:p>
            <a:pPr marL="0" indent="0" algn="just">
              <a:buNone/>
            </a:pPr>
            <a:r>
              <a:rPr lang="uk-UA" sz="2200" dirty="0">
                <a:effectLst/>
                <a:latin typeface="+mn-lt"/>
                <a:ea typeface="Aptos" panose="020B0004020202020204" pitchFamily="34" charset="0"/>
              </a:rPr>
              <a:t> </a:t>
            </a:r>
          </a:p>
          <a:p>
            <a:pPr marL="0" indent="0" algn="just">
              <a:buNone/>
            </a:pPr>
            <a:r>
              <a:rPr lang="uk-UA" sz="2200" dirty="0">
                <a:effectLst/>
                <a:latin typeface="+mn-lt"/>
                <a:ea typeface="Aptos" panose="020B0004020202020204" pitchFamily="34" charset="0"/>
              </a:rPr>
              <a:t>А зберігати документи понад обумовлений законодавством строк нормативних підстав не вбачається, адже за ч. 1 ст. 19 Конституції України:</a:t>
            </a:r>
          </a:p>
          <a:p>
            <a:pPr marL="0" indent="0" algn="just">
              <a:buNone/>
            </a:pPr>
            <a:endParaRPr lang="uk-UA" sz="2200" dirty="0">
              <a:effectLst/>
              <a:latin typeface="+mn-lt"/>
              <a:ea typeface="Aptos" panose="020B0004020202020204" pitchFamily="34" charset="0"/>
            </a:endParaRPr>
          </a:p>
          <a:p>
            <a:pPr marL="0" indent="0" algn="just">
              <a:buNone/>
            </a:pPr>
            <a:r>
              <a:rPr lang="uk-UA" sz="2000" dirty="0">
                <a:effectLst/>
                <a:latin typeface="Courier New" panose="02070309020205020404" pitchFamily="49" charset="0"/>
                <a:ea typeface="Aptos" panose="020B0004020202020204" pitchFamily="34" charset="0"/>
                <a:cs typeface="Courier New" panose="02070309020205020404" pitchFamily="49" charset="0"/>
              </a:rPr>
              <a:t>«Правовий порядок в Україні ґрунтується на засадах, відповідно до яких ніхто не може бути примушений робити те, що не передбачено законодавством».</a:t>
            </a:r>
            <a:endParaRPr lang="ru-RU" sz="2000" kern="100" dirty="0">
              <a:effectLst/>
              <a:latin typeface="Courier New" panose="02070309020205020404" pitchFamily="49" charset="0"/>
              <a:ea typeface="Roboto" panose="02000000000000000000" pitchFamily="2" charset="0"/>
              <a:cs typeface="Courier New" panose="02070309020205020404" pitchFamily="49" charset="0"/>
            </a:endParaRPr>
          </a:p>
        </p:txBody>
      </p:sp>
      <p:sp>
        <p:nvSpPr>
          <p:cNvPr id="5" name="Місце для номера слайда 4">
            <a:extLst>
              <a:ext uri="{FF2B5EF4-FFF2-40B4-BE49-F238E27FC236}">
                <a16:creationId xmlns:a16="http://schemas.microsoft.com/office/drawing/2014/main" id="{F81E9256-F9E8-326E-CECC-DC5A331986FB}"/>
              </a:ext>
            </a:extLst>
          </p:cNvPr>
          <p:cNvSpPr>
            <a:spLocks noGrp="1"/>
          </p:cNvSpPr>
          <p:nvPr>
            <p:ph type="sldNum" sz="quarter" idx="12"/>
          </p:nvPr>
        </p:nvSpPr>
        <p:spPr/>
        <p:txBody>
          <a:bodyPr/>
          <a:lstStyle/>
          <a:p>
            <a:fld id="{05B86B18-2475-4CE0-AB5D-557E749F8469}" type="slidenum">
              <a:rPr lang="de-DE" smtClean="0"/>
              <a:pPr/>
              <a:t>43</a:t>
            </a:fld>
            <a:endParaRPr lang="de-DE"/>
          </a:p>
        </p:txBody>
      </p:sp>
    </p:spTree>
    <p:extLst>
      <p:ext uri="{BB962C8B-B14F-4D97-AF65-F5344CB8AC3E}">
        <p14:creationId xmlns:p14="http://schemas.microsoft.com/office/powerpoint/2010/main" val="730072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CCE5736-2A3F-FB7F-5C2D-8D0B1E3FF0DB}"/>
              </a:ext>
            </a:extLst>
          </p:cNvPr>
          <p:cNvSpPr>
            <a:spLocks noGrp="1"/>
          </p:cNvSpPr>
          <p:nvPr>
            <p:ph idx="1"/>
          </p:nvPr>
        </p:nvSpPr>
        <p:spPr>
          <a:xfrm>
            <a:off x="609600" y="1104265"/>
            <a:ext cx="10972800" cy="5016758"/>
          </a:xfrm>
        </p:spPr>
        <p:txBody>
          <a:bodyPr/>
          <a:lstStyle/>
          <a:p>
            <a:pPr marL="0" indent="0" algn="just">
              <a:buNone/>
            </a:pPr>
            <a:r>
              <a:rPr lang="uk-UA" sz="2200" dirty="0">
                <a:effectLst/>
                <a:latin typeface="Arial" panose="020B0604020202020204" pitchFamily="34" charset="0"/>
                <a:ea typeface="Aptos" panose="020B0004020202020204" pitchFamily="34" charset="0"/>
              </a:rPr>
              <a:t>Тож продовження термінів</a:t>
            </a:r>
            <a:r>
              <a:rPr lang="ru-RU" sz="2200" dirty="0">
                <a:effectLst/>
                <a:latin typeface="Arial" panose="020B0604020202020204" pitchFamily="34" charset="0"/>
                <a:ea typeface="Aptos" panose="020B0004020202020204" pitchFamily="34" charset="0"/>
              </a:rPr>
              <a:t>/</a:t>
            </a:r>
            <a:r>
              <a:rPr lang="uk-UA" sz="2200" dirty="0">
                <a:effectLst/>
                <a:latin typeface="Arial" panose="020B0604020202020204" pitchFamily="34" charset="0"/>
                <a:ea typeface="Aptos" panose="020B0004020202020204" pitchFamily="34" charset="0"/>
              </a:rPr>
              <a:t>строків зберігання документів передбачено </a:t>
            </a:r>
            <a:r>
              <a:rPr lang="uk-UA" sz="2200" i="1" dirty="0">
                <a:effectLst/>
                <a:latin typeface="Arial" panose="020B0604020202020204" pitchFamily="34" charset="0"/>
                <a:ea typeface="Aptos" panose="020B0004020202020204" pitchFamily="34" charset="0"/>
              </a:rPr>
              <a:t>лише за наявності обставин для зупинки відліку строків давності за п. 102.3 ПКУ.</a:t>
            </a:r>
            <a:endParaRPr lang="uk-UA" sz="2200" dirty="0">
              <a:effectLst/>
              <a:latin typeface="Calibri" panose="020F0502020204030204" pitchFamily="34" charset="0"/>
              <a:ea typeface="Aptos" panose="020B0004020202020204" pitchFamily="34" charset="0"/>
            </a:endParaRPr>
          </a:p>
          <a:p>
            <a:pPr marL="0" indent="0" algn="just">
              <a:buNone/>
            </a:pPr>
            <a:r>
              <a:rPr lang="uk-UA" sz="2200" dirty="0">
                <a:effectLst/>
                <a:latin typeface="Arial" panose="020B0604020202020204" pitchFamily="34" charset="0"/>
                <a:ea typeface="Aptos" panose="020B0004020202020204" pitchFamily="34" charset="0"/>
              </a:rPr>
              <a:t> </a:t>
            </a:r>
            <a:endParaRPr lang="uk-UA" sz="2200" dirty="0">
              <a:effectLst/>
              <a:latin typeface="Calibri" panose="020F0502020204030204" pitchFamily="34" charset="0"/>
              <a:ea typeface="Aptos" panose="020B0004020202020204" pitchFamily="34" charset="0"/>
            </a:endParaRPr>
          </a:p>
          <a:p>
            <a:pPr marL="0" indent="0" algn="just">
              <a:buNone/>
            </a:pPr>
            <a:r>
              <a:rPr lang="uk-UA" sz="2200" dirty="0">
                <a:effectLst/>
                <a:latin typeface="Arial" panose="020B0604020202020204" pitchFamily="34" charset="0"/>
                <a:ea typeface="Aptos" panose="020B0004020202020204" pitchFamily="34" charset="0"/>
              </a:rPr>
              <a:t>Так само для штрафних санкцій.</a:t>
            </a:r>
            <a:endParaRPr lang="uk-UA" sz="2200" dirty="0">
              <a:effectLst/>
              <a:latin typeface="Calibri" panose="020F0502020204030204" pitchFamily="34" charset="0"/>
              <a:ea typeface="Aptos" panose="020B0004020202020204" pitchFamily="34" charset="0"/>
            </a:endParaRPr>
          </a:p>
          <a:p>
            <a:pPr marL="0" indent="0" algn="just">
              <a:buNone/>
            </a:pPr>
            <a:r>
              <a:rPr lang="uk-UA" sz="2200" dirty="0">
                <a:effectLst/>
                <a:latin typeface="Arial" panose="020B0604020202020204" pitchFamily="34" charset="0"/>
                <a:ea typeface="Aptos" panose="020B0004020202020204" pitchFamily="34" charset="0"/>
              </a:rPr>
              <a:t> </a:t>
            </a:r>
            <a:endParaRPr lang="uk-UA" sz="2200" dirty="0">
              <a:effectLst/>
              <a:latin typeface="Calibri" panose="020F0502020204030204" pitchFamily="34" charset="0"/>
              <a:ea typeface="Aptos" panose="020B0004020202020204" pitchFamily="34" charset="0"/>
            </a:endParaRPr>
          </a:p>
          <a:p>
            <a:pPr marL="0" indent="0" algn="just">
              <a:buNone/>
            </a:pPr>
            <a:r>
              <a:rPr lang="uk-UA" sz="2200" dirty="0">
                <a:effectLst/>
                <a:latin typeface="Arial" panose="020B0604020202020204" pitchFamily="34" charset="0"/>
                <a:ea typeface="Aptos" panose="020B0004020202020204" pitchFamily="34" charset="0"/>
              </a:rPr>
              <a:t>Відповідно, нормативні підстави зупинки, якщо вважати, що вона була, таки мають значення з огляду на різні наслідки.</a:t>
            </a:r>
            <a:endParaRPr lang="uk-UA" sz="2200" dirty="0">
              <a:effectLst/>
              <a:latin typeface="Calibri" panose="020F0502020204030204" pitchFamily="34" charset="0"/>
              <a:ea typeface="Aptos" panose="020B0004020202020204" pitchFamily="34" charset="0"/>
            </a:endParaRPr>
          </a:p>
          <a:p>
            <a:pPr marL="0" indent="0" algn="just">
              <a:buNone/>
            </a:pPr>
            <a:r>
              <a:rPr lang="uk-UA" sz="2200" dirty="0">
                <a:effectLst/>
                <a:latin typeface="Arial" panose="020B0604020202020204" pitchFamily="34" charset="0"/>
                <a:ea typeface="Aptos" panose="020B0004020202020204" pitchFamily="34" charset="0"/>
              </a:rPr>
              <a:t> </a:t>
            </a:r>
            <a:endParaRPr lang="uk-UA" sz="2200" dirty="0">
              <a:effectLst/>
              <a:latin typeface="Calibri" panose="020F0502020204030204" pitchFamily="34" charset="0"/>
              <a:ea typeface="Aptos" panose="020B0004020202020204" pitchFamily="34" charset="0"/>
            </a:endParaRPr>
          </a:p>
          <a:p>
            <a:pPr marL="0" indent="0" algn="just">
              <a:buNone/>
            </a:pPr>
            <a:r>
              <a:rPr lang="uk-UA" sz="2200" dirty="0">
                <a:effectLst/>
                <a:latin typeface="Arial" panose="020B0604020202020204" pitchFamily="34" charset="0"/>
                <a:ea typeface="Aptos" panose="020B0004020202020204" pitchFamily="34" charset="0"/>
              </a:rPr>
              <a:t>І, знов-таки, яка документальна перевірка без документів? Якщо документальна перевірка фактично неможлива з огляду на відсутність документів?</a:t>
            </a:r>
            <a:endParaRPr lang="uk-UA" sz="2200" dirty="0">
              <a:effectLst/>
              <a:latin typeface="Calibri" panose="020F0502020204030204" pitchFamily="34" charset="0"/>
              <a:ea typeface="Aptos" panose="020B0004020202020204" pitchFamily="34" charset="0"/>
            </a:endParaRPr>
          </a:p>
          <a:p>
            <a:pPr marL="0" indent="0" algn="just">
              <a:buNone/>
            </a:pPr>
            <a:r>
              <a:rPr lang="uk-UA" sz="2200" dirty="0">
                <a:effectLst/>
                <a:latin typeface="Arial" panose="020B0604020202020204" pitchFamily="34" charset="0"/>
                <a:ea typeface="Aptos" panose="020B0004020202020204" pitchFamily="34" charset="0"/>
              </a:rPr>
              <a:t> </a:t>
            </a:r>
            <a:endParaRPr lang="uk-UA" sz="2200" dirty="0">
              <a:effectLst/>
              <a:latin typeface="Calibri" panose="020F0502020204030204" pitchFamily="34" charset="0"/>
              <a:ea typeface="Aptos" panose="020B0004020202020204" pitchFamily="34" charset="0"/>
            </a:endParaRPr>
          </a:p>
          <a:p>
            <a:pPr marL="0" indent="0" algn="just">
              <a:buNone/>
            </a:pPr>
            <a:r>
              <a:rPr lang="uk-UA" sz="2200" dirty="0">
                <a:effectLst/>
                <a:latin typeface="Arial" panose="020B0604020202020204" pitchFamily="34" charset="0"/>
                <a:ea typeface="Aptos" panose="020B0004020202020204" pitchFamily="34" charset="0"/>
              </a:rPr>
              <a:t>Особливе значення для перевірок з питань п. 141.4 ст. 141 ПКУ – оподаткування виплат нерезидентам. 7 років навіть щодо старого, чи тільки щодо «нового»?</a:t>
            </a:r>
            <a:endParaRPr lang="uk-UA" sz="2200" dirty="0">
              <a:effectLst/>
              <a:latin typeface="Calibri" panose="020F0502020204030204" pitchFamily="34" charset="0"/>
              <a:ea typeface="Aptos" panose="020B0004020202020204" pitchFamily="34" charset="0"/>
            </a:endParaRPr>
          </a:p>
        </p:txBody>
      </p:sp>
      <p:sp>
        <p:nvSpPr>
          <p:cNvPr id="5" name="Місце для номера слайда 4">
            <a:extLst>
              <a:ext uri="{FF2B5EF4-FFF2-40B4-BE49-F238E27FC236}">
                <a16:creationId xmlns:a16="http://schemas.microsoft.com/office/drawing/2014/main" id="{FD695A33-6591-2F04-DADB-8D004495D3E1}"/>
              </a:ext>
            </a:extLst>
          </p:cNvPr>
          <p:cNvSpPr>
            <a:spLocks noGrp="1"/>
          </p:cNvSpPr>
          <p:nvPr>
            <p:ph type="sldNum" sz="quarter" idx="12"/>
          </p:nvPr>
        </p:nvSpPr>
        <p:spPr/>
        <p:txBody>
          <a:bodyPr/>
          <a:lstStyle/>
          <a:p>
            <a:fld id="{05B86B18-2475-4CE0-AB5D-557E749F8469}" type="slidenum">
              <a:rPr lang="de-DE" smtClean="0"/>
              <a:pPr/>
              <a:t>44</a:t>
            </a:fld>
            <a:endParaRPr lang="de-DE"/>
          </a:p>
        </p:txBody>
      </p:sp>
    </p:spTree>
    <p:extLst>
      <p:ext uri="{BB962C8B-B14F-4D97-AF65-F5344CB8AC3E}">
        <p14:creationId xmlns:p14="http://schemas.microsoft.com/office/powerpoint/2010/main" val="2653708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2F06B5B-E43A-C7CF-4FCD-4E380748419E}"/>
              </a:ext>
            </a:extLst>
          </p:cNvPr>
          <p:cNvSpPr>
            <a:spLocks noGrp="1"/>
          </p:cNvSpPr>
          <p:nvPr>
            <p:ph idx="1"/>
          </p:nvPr>
        </p:nvSpPr>
        <p:spPr>
          <a:xfrm>
            <a:off x="624417" y="738505"/>
            <a:ext cx="10972800" cy="5432256"/>
          </a:xfrm>
        </p:spPr>
        <p:txBody>
          <a:bodyPr/>
          <a:lstStyle/>
          <a:p>
            <a:pPr marL="0" indent="0" algn="just">
              <a:buNone/>
            </a:pPr>
            <a:r>
              <a:rPr lang="uk-UA" sz="1700" dirty="0">
                <a:effectLst/>
                <a:latin typeface="Arial" panose="020B0604020202020204" pitchFamily="34" charset="0"/>
                <a:ea typeface="Aptos" panose="020B0004020202020204" pitchFamily="34" charset="0"/>
              </a:rPr>
              <a:t>Якщо допустити податкову до перевірки, проте надавати документи тільки в межах термінів</a:t>
            </a:r>
            <a:r>
              <a:rPr lang="ru-RU" sz="1700" dirty="0">
                <a:effectLst/>
                <a:latin typeface="Arial" panose="020B0604020202020204" pitchFamily="34" charset="0"/>
                <a:ea typeface="Aptos" panose="020B0004020202020204" pitchFamily="34" charset="0"/>
              </a:rPr>
              <a:t>/</a:t>
            </a:r>
            <a:r>
              <a:rPr lang="uk-UA" sz="1700" dirty="0">
                <a:effectLst/>
                <a:latin typeface="Arial" panose="020B0604020202020204" pitchFamily="34" charset="0"/>
                <a:ea typeface="Aptos" panose="020B0004020202020204" pitchFamily="34" charset="0"/>
              </a:rPr>
              <a:t>строків, вирахуваних без зупинки?</a:t>
            </a:r>
            <a:endParaRPr lang="uk-UA" sz="1700" dirty="0">
              <a:effectLst/>
              <a:latin typeface="Calibri" panose="020F0502020204030204" pitchFamily="34" charset="0"/>
              <a:ea typeface="Aptos" panose="020B0004020202020204" pitchFamily="34" charset="0"/>
            </a:endParaRPr>
          </a:p>
          <a:p>
            <a:pPr marL="0" indent="0" algn="just">
              <a:buNone/>
            </a:pPr>
            <a:r>
              <a:rPr lang="uk-UA" sz="1700" dirty="0">
                <a:effectLst/>
                <a:latin typeface="Arial" panose="020B0604020202020204" pitchFamily="34" charset="0"/>
                <a:ea typeface="Aptos" panose="020B0004020202020204" pitchFamily="34" charset="0"/>
              </a:rPr>
              <a:t> </a:t>
            </a:r>
            <a:endParaRPr lang="uk-UA" sz="1700" dirty="0">
              <a:effectLst/>
              <a:latin typeface="Calibri" panose="020F0502020204030204" pitchFamily="34" charset="0"/>
              <a:ea typeface="Aptos" panose="020B0004020202020204" pitchFamily="34" charset="0"/>
            </a:endParaRPr>
          </a:p>
          <a:p>
            <a:pPr marL="0" indent="0" algn="just">
              <a:buNone/>
            </a:pPr>
            <a:r>
              <a:rPr lang="uk-UA" sz="1700" dirty="0">
                <a:effectLst/>
                <a:latin typeface="Arial" panose="020B0604020202020204" pitchFamily="34" charset="0"/>
                <a:ea typeface="Aptos" panose="020B0004020202020204" pitchFamily="34" charset="0"/>
              </a:rPr>
              <a:t>Ймовірний підхід податкової (невизнання витрат, податкового кредиту; а чого тільки їх, а також і не доходів, податкових зобов’язань), проте чи має він нормативні підстави?</a:t>
            </a:r>
            <a:endParaRPr lang="uk-UA" sz="1700" dirty="0">
              <a:effectLst/>
              <a:latin typeface="Calibri" panose="020F0502020204030204" pitchFamily="34" charset="0"/>
              <a:ea typeface="Aptos" panose="020B0004020202020204" pitchFamily="34" charset="0"/>
            </a:endParaRPr>
          </a:p>
          <a:p>
            <a:pPr marL="0" indent="0" algn="just">
              <a:buNone/>
            </a:pPr>
            <a:r>
              <a:rPr lang="uk-UA" sz="1600" dirty="0">
                <a:effectLst/>
                <a:latin typeface="Arial" panose="020B0604020202020204" pitchFamily="34" charset="0"/>
                <a:ea typeface="Aptos" panose="020B0004020202020204" pitchFamily="34" charset="0"/>
              </a:rPr>
              <a:t> </a:t>
            </a:r>
            <a:endParaRPr lang="uk-UA" sz="1600" dirty="0">
              <a:effectLst/>
              <a:latin typeface="Calibri" panose="020F0502020204030204" pitchFamily="34" charset="0"/>
              <a:ea typeface="Aptos" panose="020B0004020202020204" pitchFamily="34" charset="0"/>
            </a:endParaRPr>
          </a:p>
          <a:p>
            <a:pPr marL="0" indent="0" algn="just">
              <a:buNone/>
            </a:pPr>
            <a:r>
              <a:rPr lang="uk-UA" sz="1500" b="1" dirty="0">
                <a:effectLst/>
                <a:latin typeface="Courier New" panose="02070309020205020404" pitchFamily="49" charset="0"/>
                <a:ea typeface="Aptos" panose="020B0004020202020204" pitchFamily="34" charset="0"/>
                <a:cs typeface="Courier New" panose="02070309020205020404" pitchFamily="49" charset="0"/>
              </a:rPr>
              <a:t>«Стаття 121.</a:t>
            </a:r>
            <a:r>
              <a:rPr lang="uk-UA" sz="1500" dirty="0">
                <a:effectLst/>
                <a:latin typeface="Courier New" panose="02070309020205020404" pitchFamily="49" charset="0"/>
                <a:ea typeface="Aptos" panose="020B0004020202020204" pitchFamily="34" charset="0"/>
                <a:cs typeface="Courier New" panose="02070309020205020404" pitchFamily="49" charset="0"/>
              </a:rPr>
              <a:t> Порушення встановлених законодавством строків зберігання документів з питань обчислення і сплати податків та зборів, а також документів, пов'язаних із виконанням вимог іншого законодавства, контроль за дотриманням якого покладено на контролюючі органи</a:t>
            </a:r>
          </a:p>
          <a:p>
            <a:pPr marL="0" indent="0" algn="just">
              <a:buNone/>
            </a:pPr>
            <a:r>
              <a:rPr lang="uk-UA" sz="1500" dirty="0">
                <a:effectLst/>
                <a:latin typeface="Courier New" panose="02070309020205020404" pitchFamily="49" charset="0"/>
                <a:ea typeface="Aptos" panose="020B0004020202020204" pitchFamily="34" charset="0"/>
                <a:cs typeface="Courier New" panose="02070309020205020404" pitchFamily="49" charset="0"/>
              </a:rPr>
              <a:t> </a:t>
            </a:r>
          </a:p>
          <a:p>
            <a:pPr marL="0" indent="0" algn="just">
              <a:buNone/>
            </a:pPr>
            <a:r>
              <a:rPr lang="uk-UA" sz="1500" dirty="0">
                <a:effectLst/>
                <a:latin typeface="Courier New" panose="02070309020205020404" pitchFamily="49" charset="0"/>
                <a:ea typeface="Aptos" panose="020B0004020202020204" pitchFamily="34" charset="0"/>
                <a:cs typeface="Courier New" panose="02070309020205020404" pitchFamily="49" charset="0"/>
              </a:rPr>
              <a:t>121.1. Незабезпечення платником податків зберігання первинних документів, облікових та інших регістрів, бухгалтерської та статистичної звітності, інших документів з питань обчислення і сплати податків та зборів протягом установлених </a:t>
            </a:r>
            <a:r>
              <a:rPr lang="uk-UA" sz="1500" u="sng" dirty="0">
                <a:effectLst/>
                <a:latin typeface="Courier New" panose="02070309020205020404" pitchFamily="49" charset="0"/>
                <a:ea typeface="Aptos" panose="020B0004020202020204" pitchFamily="34" charset="0"/>
                <a:cs typeface="Courier New" panose="02070309020205020404" pitchFamily="49" charset="0"/>
                <a:hlinkClick r:id="rId2">
                  <a:extLst>
                    <a:ext uri="{A12FA001-AC4F-418D-AE19-62706E023703}">
                      <ahyp:hlinkClr xmlns:ahyp="http://schemas.microsoft.com/office/drawing/2018/hyperlinkcolor" val="tx"/>
                    </a:ext>
                  </a:extLst>
                </a:hlinkClick>
              </a:rPr>
              <a:t>статтею 44</a:t>
            </a:r>
            <a:r>
              <a:rPr lang="uk-UA" sz="1500" dirty="0">
                <a:effectLst/>
                <a:latin typeface="Courier New" panose="02070309020205020404" pitchFamily="49" charset="0"/>
                <a:ea typeface="Aptos" panose="020B0004020202020204" pitchFamily="34" charset="0"/>
                <a:cs typeface="Courier New" panose="02070309020205020404" pitchFamily="49" charset="0"/>
              </a:rPr>
              <a:t> цього Кодексу строків їх зберігання та/або ненадання платником податків контролюючим органам оригіналів документів (крім документів, отриманих з Єдиного реєстру податкових накладних) чи їх копій при здійсненні податкового контролю </a:t>
            </a:r>
            <a:r>
              <a:rPr lang="uk-UA" sz="1500" dirty="0">
                <a:effectLst/>
                <a:highlight>
                  <a:srgbClr val="FFFF00"/>
                </a:highlight>
                <a:latin typeface="Courier New" panose="02070309020205020404" pitchFamily="49" charset="0"/>
                <a:ea typeface="Aptos" panose="020B0004020202020204" pitchFamily="34" charset="0"/>
                <a:cs typeface="Courier New" panose="02070309020205020404" pitchFamily="49" charset="0"/>
              </a:rPr>
              <a:t>у випадках, передбачених цим Кодексом</a:t>
            </a:r>
            <a:r>
              <a:rPr lang="uk-UA" sz="1500" dirty="0">
                <a:effectLst/>
                <a:latin typeface="Courier New" panose="02070309020205020404" pitchFamily="49" charset="0"/>
                <a:ea typeface="Aptos" panose="020B0004020202020204" pitchFamily="34" charset="0"/>
                <a:cs typeface="Courier New" panose="02070309020205020404" pitchFamily="49" charset="0"/>
              </a:rPr>
              <a:t>, -</a:t>
            </a:r>
          </a:p>
          <a:p>
            <a:pPr marL="0" indent="0" algn="just">
              <a:buNone/>
            </a:pPr>
            <a:r>
              <a:rPr lang="uk-UA" sz="1500" dirty="0">
                <a:effectLst/>
                <a:latin typeface="Courier New" panose="02070309020205020404" pitchFamily="49" charset="0"/>
                <a:ea typeface="Aptos" panose="020B0004020202020204" pitchFamily="34" charset="0"/>
                <a:cs typeface="Courier New" panose="02070309020205020404" pitchFamily="49" charset="0"/>
              </a:rPr>
              <a:t>тягнуть за собою накладення штрафу в розмірі 1020 гривень …».</a:t>
            </a:r>
            <a:endParaRPr lang="uk-UA" sz="16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600" dirty="0">
                <a:effectLst/>
                <a:latin typeface="Arial" panose="020B0604020202020204" pitchFamily="34" charset="0"/>
                <a:ea typeface="Aptos" panose="020B0004020202020204" pitchFamily="34" charset="0"/>
              </a:rPr>
              <a:t>Кодексом не передбачене автоматичне невизнання</a:t>
            </a:r>
            <a:r>
              <a:rPr lang="uk-UA" sz="1600" dirty="0">
                <a:ea typeface="Aptos" panose="020B0004020202020204" pitchFamily="34" charset="0"/>
              </a:rPr>
              <a:t>.</a:t>
            </a:r>
            <a:endParaRPr lang="uk-UA" sz="16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600" dirty="0">
                <a:effectLst/>
                <a:latin typeface="Arial" panose="020B0604020202020204" pitchFamily="34" charset="0"/>
                <a:ea typeface="Aptos" panose="020B0004020202020204" pitchFamily="34" charset="0"/>
              </a:rPr>
              <a:t>Певна аналогія по документах, втрачених внаслідок воєнних дій.</a:t>
            </a:r>
            <a:endParaRPr lang="uk-UA" sz="1600" dirty="0">
              <a:effectLst/>
              <a:latin typeface="Calibri" panose="020F0502020204030204" pitchFamily="34" charset="0"/>
              <a:ea typeface="Aptos" panose="020B0004020202020204" pitchFamily="34" charset="0"/>
            </a:endParaRPr>
          </a:p>
        </p:txBody>
      </p:sp>
      <p:sp>
        <p:nvSpPr>
          <p:cNvPr id="5" name="Місце для номера слайда 4">
            <a:extLst>
              <a:ext uri="{FF2B5EF4-FFF2-40B4-BE49-F238E27FC236}">
                <a16:creationId xmlns:a16="http://schemas.microsoft.com/office/drawing/2014/main" id="{B830D34F-2D25-987F-2C98-53D434274135}"/>
              </a:ext>
            </a:extLst>
          </p:cNvPr>
          <p:cNvSpPr>
            <a:spLocks noGrp="1"/>
          </p:cNvSpPr>
          <p:nvPr>
            <p:ph type="sldNum" sz="quarter" idx="12"/>
          </p:nvPr>
        </p:nvSpPr>
        <p:spPr/>
        <p:txBody>
          <a:bodyPr/>
          <a:lstStyle/>
          <a:p>
            <a:fld id="{05B86B18-2475-4CE0-AB5D-557E749F8469}" type="slidenum">
              <a:rPr lang="de-DE" smtClean="0"/>
              <a:pPr/>
              <a:t>45</a:t>
            </a:fld>
            <a:endParaRPr lang="de-DE"/>
          </a:p>
        </p:txBody>
      </p:sp>
    </p:spTree>
    <p:extLst>
      <p:ext uri="{BB962C8B-B14F-4D97-AF65-F5344CB8AC3E}">
        <p14:creationId xmlns:p14="http://schemas.microsoft.com/office/powerpoint/2010/main" val="2020414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396EBA5-67CF-4405-EA20-975625A76CEE}"/>
              </a:ext>
            </a:extLst>
          </p:cNvPr>
          <p:cNvSpPr>
            <a:spLocks noGrp="1"/>
          </p:cNvSpPr>
          <p:nvPr>
            <p:ph idx="1"/>
          </p:nvPr>
        </p:nvSpPr>
        <p:spPr>
          <a:xfrm>
            <a:off x="594785" y="1097592"/>
            <a:ext cx="10972800" cy="5309146"/>
          </a:xfrm>
        </p:spPr>
        <p:txBody>
          <a:bodyPr/>
          <a:lstStyle/>
          <a:p>
            <a:pPr marL="0" indent="0" algn="just">
              <a:buNone/>
            </a:pPr>
            <a:r>
              <a:rPr lang="uk-UA" sz="2100" dirty="0">
                <a:effectLst/>
                <a:latin typeface="+mn-lt"/>
                <a:ea typeface="Aptos" panose="020B0004020202020204" pitchFamily="34" charset="0"/>
              </a:rPr>
              <a:t>Мета цього обговорення – не запропонувати готові рішення, а показати напрямок, в якому, можливо, варто працювати </a:t>
            </a:r>
            <a:r>
              <a:rPr lang="uk-UA" sz="2100" dirty="0" err="1">
                <a:effectLst/>
                <a:latin typeface="+mn-lt"/>
                <a:ea typeface="Aptos" panose="020B0004020202020204" pitchFamily="34" charset="0"/>
              </a:rPr>
              <a:t>дотично</a:t>
            </a:r>
            <a:r>
              <a:rPr lang="uk-UA" sz="2100" dirty="0">
                <a:effectLst/>
                <a:latin typeface="+mn-lt"/>
                <a:ea typeface="Aptos" panose="020B0004020202020204" pitchFamily="34" charset="0"/>
              </a:rPr>
              <a:t> до конкретної ситуації, коли відповідний підхід може бути кращим, ніж розбиратися з наслідками перевірки за межами вимог ПКУ.</a:t>
            </a:r>
          </a:p>
          <a:p>
            <a:pPr marL="0" indent="0" algn="just">
              <a:buNone/>
            </a:pPr>
            <a:r>
              <a:rPr lang="uk-UA" sz="2100" dirty="0">
                <a:effectLst/>
                <a:latin typeface="+mn-lt"/>
                <a:ea typeface="Aptos" panose="020B0004020202020204" pitchFamily="34" charset="0"/>
              </a:rPr>
              <a:t> </a:t>
            </a:r>
          </a:p>
          <a:p>
            <a:pPr marL="0" indent="0" algn="just">
              <a:buNone/>
            </a:pPr>
            <a:r>
              <a:rPr lang="uk-UA" sz="2100" dirty="0">
                <a:effectLst/>
                <a:latin typeface="+mn-lt"/>
                <a:ea typeface="Aptos" panose="020B0004020202020204" pitchFamily="34" charset="0"/>
              </a:rPr>
              <a:t>Захист прав і інтересів платників податків – справа, </a:t>
            </a:r>
            <a:r>
              <a:rPr lang="uk-UA" sz="2100" dirty="0">
                <a:latin typeface="+mn-lt"/>
                <a:ea typeface="Aptos" panose="020B0004020202020204" pitchFamily="34" charset="0"/>
              </a:rPr>
              <a:t>у</a:t>
            </a:r>
            <a:r>
              <a:rPr lang="uk-UA" sz="2100" dirty="0">
                <a:effectLst/>
                <a:latin typeface="+mn-lt"/>
                <a:ea typeface="Aptos" panose="020B0004020202020204" pitchFamily="34" charset="0"/>
              </a:rPr>
              <a:t> першу чергу, самих платників податків.</a:t>
            </a:r>
          </a:p>
          <a:p>
            <a:pPr marL="0" indent="0" algn="just">
              <a:buNone/>
            </a:pPr>
            <a:r>
              <a:rPr lang="uk-UA" sz="2100" dirty="0">
                <a:effectLst/>
                <a:latin typeface="+mn-lt"/>
                <a:ea typeface="Aptos" panose="020B0004020202020204" pitchFamily="34" charset="0"/>
              </a:rPr>
              <a:t> </a:t>
            </a:r>
          </a:p>
          <a:p>
            <a:pPr marL="0" indent="0" algn="just">
              <a:buNone/>
            </a:pPr>
            <a:r>
              <a:rPr lang="uk-UA" sz="2100" dirty="0">
                <a:effectLst/>
                <a:latin typeface="+mn-lt"/>
                <a:ea typeface="Aptos" panose="020B0004020202020204" pitchFamily="34" charset="0"/>
              </a:rPr>
              <a:t>Звісно, добре було б сподіватися на нормальне централізоване врегулювання, чи то через «самообмеження» податковою щодо періодів, які можуть бути охоплені перевіркою з обчисленням строків без зупинок, чи через нормативне врегулювання на рівні ПКУ. Проте таке може статися, мабуть, тільки через активну позицію платників податків.</a:t>
            </a:r>
          </a:p>
          <a:p>
            <a:pPr marL="0" indent="0" algn="just">
              <a:buNone/>
            </a:pPr>
            <a:r>
              <a:rPr lang="uk-UA" sz="2100" dirty="0">
                <a:effectLst/>
                <a:latin typeface="+mn-lt"/>
                <a:ea typeface="Aptos" panose="020B0004020202020204" pitchFamily="34" charset="0"/>
              </a:rPr>
              <a:t> </a:t>
            </a:r>
          </a:p>
          <a:p>
            <a:pPr marL="0" indent="0" algn="just">
              <a:buNone/>
            </a:pPr>
            <a:r>
              <a:rPr lang="uk-UA" sz="2100" dirty="0">
                <a:effectLst/>
                <a:latin typeface="+mn-lt"/>
                <a:ea typeface="Aptos" panose="020B0004020202020204" pitchFamily="34" charset="0"/>
              </a:rPr>
              <a:t>А до цього – робота і боротьба </a:t>
            </a:r>
            <a:r>
              <a:rPr lang="en-US" sz="2100" dirty="0">
                <a:effectLst/>
                <a:latin typeface="+mn-lt"/>
                <a:ea typeface="Aptos" panose="020B0004020202020204" pitchFamily="34" charset="0"/>
              </a:rPr>
              <a:t>ad hoc</a:t>
            </a:r>
            <a:r>
              <a:rPr lang="uk-UA" sz="2100" dirty="0">
                <a:effectLst/>
                <a:latin typeface="+mn-lt"/>
                <a:ea typeface="Aptos" panose="020B0004020202020204" pitchFamily="34" charset="0"/>
              </a:rPr>
              <a:t>.</a:t>
            </a:r>
          </a:p>
        </p:txBody>
      </p:sp>
      <p:sp>
        <p:nvSpPr>
          <p:cNvPr id="5" name="Місце для номера слайда 4">
            <a:extLst>
              <a:ext uri="{FF2B5EF4-FFF2-40B4-BE49-F238E27FC236}">
                <a16:creationId xmlns:a16="http://schemas.microsoft.com/office/drawing/2014/main" id="{A85348C8-17CB-ABA7-F6CD-53AC8FBDA7D3}"/>
              </a:ext>
            </a:extLst>
          </p:cNvPr>
          <p:cNvSpPr>
            <a:spLocks noGrp="1"/>
          </p:cNvSpPr>
          <p:nvPr>
            <p:ph type="sldNum" sz="quarter" idx="12"/>
          </p:nvPr>
        </p:nvSpPr>
        <p:spPr/>
        <p:txBody>
          <a:bodyPr/>
          <a:lstStyle/>
          <a:p>
            <a:fld id="{05B86B18-2475-4CE0-AB5D-557E749F8469}" type="slidenum">
              <a:rPr lang="de-DE" smtClean="0"/>
              <a:pPr/>
              <a:t>46</a:t>
            </a:fld>
            <a:endParaRPr lang="de-DE"/>
          </a:p>
        </p:txBody>
      </p:sp>
    </p:spTree>
    <p:extLst>
      <p:ext uri="{BB962C8B-B14F-4D97-AF65-F5344CB8AC3E}">
        <p14:creationId xmlns:p14="http://schemas.microsoft.com/office/powerpoint/2010/main" val="1196830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28"/>
          <p:cNvSpPr txBox="1"/>
          <p:nvPr/>
        </p:nvSpPr>
        <p:spPr>
          <a:xfrm>
            <a:off x="5982377" y="5697801"/>
            <a:ext cx="2107875" cy="467760"/>
          </a:xfrm>
          <a:prstGeom prst="rect">
            <a:avLst/>
          </a:prstGeom>
          <a:noFill/>
          <a:ln>
            <a:noFill/>
          </a:ln>
        </p:spPr>
        <p:txBody>
          <a:bodyPr lIns="91425" tIns="91425" rIns="91425" bIns="91425" anchor="t" anchorCtr="0">
            <a:noAutofit/>
          </a:bodyPr>
          <a:lstStyle/>
          <a:p>
            <a:r>
              <a:rPr lang="uk" sz="1000" dirty="0">
                <a:solidFill>
                  <a:srgbClr val="FFFFFF"/>
                </a:solidFill>
              </a:rPr>
              <a:t>вул. Паньківська 5, 5-й поверх </a:t>
            </a:r>
          </a:p>
          <a:p>
            <a:pPr lvl="0">
              <a:buNone/>
            </a:pPr>
            <a:r>
              <a:rPr lang="uk" sz="1000" dirty="0">
                <a:solidFill>
                  <a:srgbClr val="FFFFFF"/>
                </a:solidFill>
              </a:rPr>
              <a:t>Київ, 01033, Україна</a:t>
            </a:r>
          </a:p>
          <a:p>
            <a:pPr lvl="0" rtl="0">
              <a:buNone/>
            </a:pPr>
            <a:r>
              <a:rPr lang="uk" sz="1000" dirty="0">
                <a:solidFill>
                  <a:srgbClr val="FFFFFF"/>
                </a:solidFill>
              </a:rPr>
              <a:t>www.kmp.ua, www.wts.ua</a:t>
            </a:r>
          </a:p>
        </p:txBody>
      </p:sp>
      <p:sp>
        <p:nvSpPr>
          <p:cNvPr id="3" name="Shape 129"/>
          <p:cNvSpPr txBox="1"/>
          <p:nvPr/>
        </p:nvSpPr>
        <p:spPr>
          <a:xfrm>
            <a:off x="8191850" y="5711775"/>
            <a:ext cx="1945800" cy="468300"/>
          </a:xfrm>
          <a:prstGeom prst="rect">
            <a:avLst/>
          </a:prstGeom>
          <a:noFill/>
          <a:ln>
            <a:noFill/>
          </a:ln>
        </p:spPr>
        <p:txBody>
          <a:bodyPr lIns="91425" tIns="91425" rIns="91425" bIns="91425" anchor="t" anchorCtr="0">
            <a:noAutofit/>
          </a:bodyPr>
          <a:lstStyle/>
          <a:p>
            <a:r>
              <a:rPr lang="uk" sz="1000" dirty="0">
                <a:solidFill>
                  <a:srgbClr val="FFFFFF"/>
                </a:solidFill>
              </a:rPr>
              <a:t>тел.:   +38(044) 490 71 97</a:t>
            </a:r>
          </a:p>
          <a:p>
            <a:r>
              <a:rPr lang="uk" sz="1000" dirty="0">
                <a:solidFill>
                  <a:srgbClr val="FFFFFF"/>
                </a:solidFill>
              </a:rPr>
              <a:t>факс: +38(044) 492 88 59</a:t>
            </a:r>
          </a:p>
          <a:p>
            <a:r>
              <a:rPr lang="uk" sz="1000" dirty="0">
                <a:solidFill>
                  <a:srgbClr val="FFFFFF"/>
                </a:solidFill>
              </a:rPr>
              <a:t>admin@kmp.ua</a:t>
            </a:r>
          </a:p>
        </p:txBody>
      </p:sp>
      <p:sp>
        <p:nvSpPr>
          <p:cNvPr id="5" name="Titel 1"/>
          <p:cNvSpPr txBox="1">
            <a:spLocks/>
          </p:cNvSpPr>
          <p:nvPr/>
        </p:nvSpPr>
        <p:spPr bwMode="gray">
          <a:xfrm>
            <a:off x="4889241" y="529630"/>
            <a:ext cx="4250343" cy="3529186"/>
          </a:xfrm>
          <a:prstGeom prst="rect">
            <a:avLst/>
          </a:prstGeom>
        </p:spPr>
        <p:txBody>
          <a:bodyPr/>
          <a:lstStyle>
            <a:lvl1pPr algn="l" defTabSz="914400" rtl="0" eaLnBrk="1" latinLnBrk="0" hangingPunct="1">
              <a:spcBef>
                <a:spcPct val="0"/>
              </a:spcBef>
              <a:buNone/>
              <a:defRPr lang="de-DE" sz="2000" kern="1200" baseline="0" smtClean="0">
                <a:solidFill>
                  <a:schemeClr val="tx1"/>
                </a:solidFill>
                <a:latin typeface="Arial" pitchFamily="34" charset="0"/>
                <a:ea typeface="+mj-ea"/>
                <a:cs typeface="Arial" pitchFamily="34" charset="0"/>
              </a:defRPr>
            </a:lvl1pPr>
          </a:lstStyle>
          <a:p>
            <a:pPr algn="ctr"/>
            <a:endParaRPr lang="uk-UA" sz="2800" dirty="0">
              <a:solidFill>
                <a:schemeClr val="bg1"/>
              </a:solidFill>
            </a:endParaRPr>
          </a:p>
          <a:p>
            <a:pPr algn="ctr"/>
            <a:r>
              <a:rPr lang="uk-UA" sz="3700" b="1" dirty="0">
                <a:solidFill>
                  <a:schemeClr val="bg1"/>
                </a:solidFill>
              </a:rPr>
              <a:t>Дякуємо за увагу!</a:t>
            </a:r>
          </a:p>
          <a:p>
            <a:pPr algn="ctr"/>
            <a:endParaRPr lang="uk-UA" dirty="0">
              <a:solidFill>
                <a:schemeClr val="bg1"/>
              </a:solidFill>
            </a:endParaRPr>
          </a:p>
          <a:p>
            <a:pPr algn="ctr"/>
            <a:r>
              <a:rPr lang="uk-UA" sz="2500" dirty="0">
                <a:solidFill>
                  <a:schemeClr val="bg1"/>
                </a:solidFill>
              </a:rPr>
              <a:t>Олександр </a:t>
            </a:r>
            <a:r>
              <a:rPr lang="uk-UA" sz="2500" dirty="0" err="1">
                <a:solidFill>
                  <a:schemeClr val="bg1"/>
                </a:solidFill>
              </a:rPr>
              <a:t>Мінін</a:t>
            </a:r>
            <a:r>
              <a:rPr lang="uk-UA" sz="2500" dirty="0">
                <a:solidFill>
                  <a:schemeClr val="bg1"/>
                </a:solidFill>
              </a:rPr>
              <a:t>,</a:t>
            </a:r>
          </a:p>
          <a:p>
            <a:pPr algn="ctr"/>
            <a:r>
              <a:rPr lang="uk-UA" sz="2500" dirty="0">
                <a:solidFill>
                  <a:schemeClr val="bg1"/>
                </a:solidFill>
              </a:rPr>
              <a:t>старший партнер </a:t>
            </a:r>
          </a:p>
          <a:p>
            <a:pPr algn="ctr"/>
            <a:r>
              <a:rPr lang="uk-UA" sz="2500" dirty="0">
                <a:solidFill>
                  <a:schemeClr val="bg1"/>
                </a:solidFill>
              </a:rPr>
              <a:t>КМ Партнери</a:t>
            </a:r>
          </a:p>
          <a:p>
            <a:pPr algn="ctr"/>
            <a:endParaRPr lang="uk-UA" sz="2500" dirty="0">
              <a:solidFill>
                <a:schemeClr val="bg1"/>
              </a:solidFill>
            </a:endParaRPr>
          </a:p>
          <a:p>
            <a:pPr algn="ctr"/>
            <a:r>
              <a:rPr lang="uk-UA" sz="2500" dirty="0">
                <a:solidFill>
                  <a:schemeClr val="bg1"/>
                </a:solidFill>
              </a:rPr>
              <a:t>Юлія </a:t>
            </a:r>
            <a:r>
              <a:rPr lang="uk-UA" sz="2500" dirty="0" err="1">
                <a:solidFill>
                  <a:schemeClr val="bg1"/>
                </a:solidFill>
              </a:rPr>
              <a:t>Кривомаз</a:t>
            </a:r>
            <a:r>
              <a:rPr lang="uk-UA" sz="2500" dirty="0">
                <a:solidFill>
                  <a:schemeClr val="bg1"/>
                </a:solidFill>
              </a:rPr>
              <a:t>,</a:t>
            </a:r>
          </a:p>
          <a:p>
            <a:pPr algn="ctr"/>
            <a:r>
              <a:rPr lang="uk-UA" sz="2500" dirty="0">
                <a:solidFill>
                  <a:schemeClr val="bg1"/>
                </a:solidFill>
              </a:rPr>
              <a:t>старший радник</a:t>
            </a:r>
          </a:p>
          <a:p>
            <a:pPr algn="ctr"/>
            <a:r>
              <a:rPr lang="uk-UA" sz="2500" dirty="0">
                <a:solidFill>
                  <a:schemeClr val="bg1"/>
                </a:solidFill>
              </a:rPr>
              <a:t>КМ Партнери</a:t>
            </a:r>
          </a:p>
          <a:p>
            <a:pPr algn="ctr"/>
            <a:endParaRPr lang="uk-UA" sz="2800" dirty="0">
              <a:solidFill>
                <a:schemeClr val="bg1"/>
              </a:solidFill>
            </a:endParaRPr>
          </a:p>
          <a:p>
            <a:endParaRPr lang="uk-UA" dirty="0">
              <a:solidFill>
                <a:schemeClr val="bg1"/>
              </a:solidFill>
            </a:endParaRPr>
          </a:p>
          <a:p>
            <a:endParaRPr lang="uk-UA" dirty="0">
              <a:solidFill>
                <a:schemeClr val="bg1"/>
              </a:solidFill>
            </a:endParaRPr>
          </a:p>
          <a:p>
            <a:endParaRPr lang="en-GB"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8FD89E4-258C-5488-683E-9FDDAD805B7E}"/>
              </a:ext>
            </a:extLst>
          </p:cNvPr>
          <p:cNvSpPr>
            <a:spLocks noGrp="1"/>
          </p:cNvSpPr>
          <p:nvPr>
            <p:ph idx="1"/>
          </p:nvPr>
        </p:nvSpPr>
        <p:spPr>
          <a:xfrm>
            <a:off x="624417" y="748665"/>
            <a:ext cx="10972800" cy="3716402"/>
          </a:xfrm>
        </p:spPr>
        <p:txBody>
          <a:bodyPr/>
          <a:lstStyle/>
          <a:p>
            <a:pPr marL="0" indent="0" algn="ctr">
              <a:spcBef>
                <a:spcPts val="1200"/>
              </a:spcBef>
              <a:spcAft>
                <a:spcPts val="600"/>
              </a:spcAft>
              <a:buNone/>
            </a:pPr>
            <a:r>
              <a:rPr lang="uk-UA" sz="1800" b="1" dirty="0">
                <a:solidFill>
                  <a:srgbClr val="7A232E"/>
                </a:solidFill>
                <a:effectLst/>
                <a:latin typeface="+mn-lt"/>
                <a:ea typeface="Aptos" panose="020B0004020202020204" pitchFamily="34" charset="0"/>
              </a:rPr>
              <a:t>Окремо можна зупинитися на критерії </a:t>
            </a:r>
            <a:r>
              <a:rPr lang="uk-UA" sz="1800" dirty="0">
                <a:solidFill>
                  <a:srgbClr val="7A232E"/>
                </a:solidFill>
                <a:effectLst/>
                <a:latin typeface="+mn-lt"/>
                <a:ea typeface="Aptos" panose="020B0004020202020204" pitchFamily="34" charset="0"/>
              </a:rPr>
              <a:t>«</a:t>
            </a:r>
            <a:r>
              <a:rPr lang="uk-UA" sz="1800" dirty="0">
                <a:solidFill>
                  <a:srgbClr val="7A232E"/>
                </a:solidFill>
                <a:effectLst/>
                <a:latin typeface="Courier New" panose="02070309020205020404" pitchFamily="49" charset="0"/>
                <a:ea typeface="Aptos" panose="020B0004020202020204" pitchFamily="34" charset="0"/>
                <a:cs typeface="Courier New" panose="02070309020205020404" pitchFamily="49" charset="0"/>
              </a:rPr>
              <a:t>дебіторська заборгованість перевищує кредиторську заборгованість більше ніж у два рази</a:t>
            </a:r>
            <a:r>
              <a:rPr lang="uk-UA" sz="1800" dirty="0">
                <a:solidFill>
                  <a:srgbClr val="7A232E"/>
                </a:solidFill>
                <a:effectLst/>
                <a:latin typeface="+mn-lt"/>
                <a:ea typeface="Aptos" panose="020B0004020202020204" pitchFamily="34" charset="0"/>
              </a:rPr>
              <a:t>»</a:t>
            </a:r>
          </a:p>
          <a:p>
            <a:pPr marL="0" indent="0">
              <a:spcBef>
                <a:spcPts val="1200"/>
              </a:spcBef>
              <a:spcAft>
                <a:spcPts val="600"/>
              </a:spcAft>
              <a:buNone/>
            </a:pPr>
            <a:r>
              <a:rPr lang="uk-UA" sz="1600" b="1" dirty="0">
                <a:effectLst/>
                <a:latin typeface="+mn-lt"/>
                <a:ea typeface="Aptos" panose="020B0004020202020204" pitchFamily="34" charset="0"/>
              </a:rPr>
              <a:t>За ПКУ має рахуватися співвідношення </a:t>
            </a:r>
            <a:r>
              <a:rPr lang="uk-UA" sz="1600" b="1" u="sng" dirty="0">
                <a:effectLst/>
                <a:latin typeface="+mn-lt"/>
                <a:ea typeface="Aptos" panose="020B0004020202020204" pitchFamily="34" charset="0"/>
              </a:rPr>
              <a:t>дебіторської заборгованості</a:t>
            </a:r>
            <a:r>
              <a:rPr lang="uk-UA" sz="1600" b="1" dirty="0">
                <a:effectLst/>
                <a:latin typeface="+mn-lt"/>
                <a:ea typeface="Aptos" panose="020B0004020202020204" pitchFamily="34" charset="0"/>
              </a:rPr>
              <a:t> як такої з </a:t>
            </a:r>
            <a:r>
              <a:rPr lang="uk-UA" sz="1600" b="1" u="sng" dirty="0">
                <a:effectLst/>
                <a:latin typeface="+mn-lt"/>
                <a:ea typeface="Aptos" panose="020B0004020202020204" pitchFamily="34" charset="0"/>
              </a:rPr>
              <a:t>кредиторською заборгованістю</a:t>
            </a:r>
            <a:r>
              <a:rPr lang="uk-UA" sz="1600" b="1" dirty="0">
                <a:effectLst/>
                <a:latin typeface="+mn-lt"/>
                <a:ea typeface="Aptos" panose="020B0004020202020204" pitchFamily="34" charset="0"/>
              </a:rPr>
              <a:t>.</a:t>
            </a:r>
            <a:endParaRPr lang="uk-UA" sz="1600" dirty="0">
              <a:effectLst/>
              <a:latin typeface="+mn-lt"/>
              <a:ea typeface="Aptos" panose="020B0004020202020204" pitchFamily="34" charset="0"/>
            </a:endParaRPr>
          </a:p>
          <a:p>
            <a:pPr marL="0" indent="0">
              <a:spcBef>
                <a:spcPts val="1200"/>
              </a:spcBef>
              <a:spcAft>
                <a:spcPts val="600"/>
              </a:spcAft>
              <a:buNone/>
            </a:pPr>
            <a:r>
              <a:rPr lang="uk-UA" sz="1600" dirty="0">
                <a:effectLst/>
                <a:latin typeface="+mn-lt"/>
                <a:ea typeface="Aptos" panose="020B0004020202020204" pitchFamily="34" charset="0"/>
              </a:rPr>
              <a:t>ПКУ не містить будь-якої деталізації щодо врахування якихось конкретних видів заборгованості/рядків Балансу.</a:t>
            </a:r>
          </a:p>
          <a:p>
            <a:pPr marL="0" indent="0" algn="just">
              <a:buNone/>
            </a:pPr>
            <a:r>
              <a:rPr lang="uk-UA" sz="1600" dirty="0"/>
              <a:t>Відтак, доречно врахувати назви рядків Балансу, які містять згадку про «дебіторську заборгованість»/«кредиторську заборгованість».</a:t>
            </a:r>
          </a:p>
          <a:p>
            <a:pPr marL="0" indent="0" algn="just">
              <a:buNone/>
            </a:pPr>
            <a:r>
              <a:rPr lang="uk-UA" sz="1600" dirty="0"/>
              <a:t>Тобто, врахуванню підлягають </a:t>
            </a:r>
          </a:p>
          <a:p>
            <a:pPr marL="0" indent="0" algn="just">
              <a:buNone/>
            </a:pPr>
            <a:r>
              <a:rPr lang="uk-UA" sz="1600" dirty="0"/>
              <a:t>ВСІ показники дебіторської заборгованості у відношенні до ВСІХ показників кредиторської заборгованості за балансом.</a:t>
            </a:r>
          </a:p>
          <a:p>
            <a:pPr marL="0" indent="0">
              <a:spcBef>
                <a:spcPts val="1200"/>
              </a:spcBef>
              <a:spcAft>
                <a:spcPts val="600"/>
              </a:spcAft>
              <a:buNone/>
            </a:pPr>
            <a:endParaRPr lang="uk-UA" sz="1750" dirty="0"/>
          </a:p>
        </p:txBody>
      </p:sp>
      <p:sp>
        <p:nvSpPr>
          <p:cNvPr id="5" name="Місце для номера слайда 4">
            <a:extLst>
              <a:ext uri="{FF2B5EF4-FFF2-40B4-BE49-F238E27FC236}">
                <a16:creationId xmlns:a16="http://schemas.microsoft.com/office/drawing/2014/main" id="{74C047FE-166E-F05D-AE6A-AD78282C2437}"/>
              </a:ext>
            </a:extLst>
          </p:cNvPr>
          <p:cNvSpPr>
            <a:spLocks noGrp="1"/>
          </p:cNvSpPr>
          <p:nvPr>
            <p:ph type="sldNum" sz="quarter" idx="12"/>
          </p:nvPr>
        </p:nvSpPr>
        <p:spPr/>
        <p:txBody>
          <a:bodyPr/>
          <a:lstStyle/>
          <a:p>
            <a:fld id="{05B86B18-2475-4CE0-AB5D-557E749F8469}" type="slidenum">
              <a:rPr lang="de-DE" smtClean="0"/>
              <a:pPr/>
              <a:t>5</a:t>
            </a:fld>
            <a:endParaRPr lang="de-DE"/>
          </a:p>
        </p:txBody>
      </p:sp>
      <p:graphicFrame>
        <p:nvGraphicFramePr>
          <p:cNvPr id="2" name="Таблиця 1">
            <a:extLst>
              <a:ext uri="{FF2B5EF4-FFF2-40B4-BE49-F238E27FC236}">
                <a16:creationId xmlns:a16="http://schemas.microsoft.com/office/drawing/2014/main" id="{0F4424D3-D13D-5DD6-110D-2BE81CF67A13}"/>
              </a:ext>
            </a:extLst>
          </p:cNvPr>
          <p:cNvGraphicFramePr>
            <a:graphicFrameLocks noGrp="1"/>
          </p:cNvGraphicFramePr>
          <p:nvPr/>
        </p:nvGraphicFramePr>
        <p:xfrm>
          <a:off x="650595" y="4124447"/>
          <a:ext cx="10866544" cy="2496029"/>
        </p:xfrm>
        <a:graphic>
          <a:graphicData uri="http://schemas.openxmlformats.org/drawingml/2006/table">
            <a:tbl>
              <a:tblPr firstRow="1" bandRow="1">
                <a:tableStyleId>{69CF1AB2-1976-4502-BF36-3FF5EA218861}</a:tableStyleId>
              </a:tblPr>
              <a:tblGrid>
                <a:gridCol w="5433272">
                  <a:extLst>
                    <a:ext uri="{9D8B030D-6E8A-4147-A177-3AD203B41FA5}">
                      <a16:colId xmlns:a16="http://schemas.microsoft.com/office/drawing/2014/main" val="664664809"/>
                    </a:ext>
                  </a:extLst>
                </a:gridCol>
                <a:gridCol w="5433272">
                  <a:extLst>
                    <a:ext uri="{9D8B030D-6E8A-4147-A177-3AD203B41FA5}">
                      <a16:colId xmlns:a16="http://schemas.microsoft.com/office/drawing/2014/main" val="1283598826"/>
                    </a:ext>
                  </a:extLst>
                </a:gridCol>
              </a:tblGrid>
              <a:tr h="2496029">
                <a:tc>
                  <a:txBody>
                    <a:bodyPr/>
                    <a:lstStyle/>
                    <a:p>
                      <a:endParaRPr lang="uk-UA" dirty="0"/>
                    </a:p>
                  </a:txBody>
                  <a:tcPr>
                    <a:noFill/>
                  </a:tcPr>
                </a:tc>
                <a:tc>
                  <a:txBody>
                    <a:bodyPr/>
                    <a:lstStyle/>
                    <a:p>
                      <a:endParaRPr lang="uk-UA" dirty="0"/>
                    </a:p>
                    <a:p>
                      <a:endParaRPr lang="uk-UA" dirty="0"/>
                    </a:p>
                  </a:txBody>
                  <a:tcPr>
                    <a:noFill/>
                  </a:tcPr>
                </a:tc>
                <a:extLst>
                  <a:ext uri="{0D108BD9-81ED-4DB2-BD59-A6C34878D82A}">
                    <a16:rowId xmlns:a16="http://schemas.microsoft.com/office/drawing/2014/main" val="578075383"/>
                  </a:ext>
                </a:extLst>
              </a:tr>
            </a:tbl>
          </a:graphicData>
        </a:graphic>
      </p:graphicFrame>
      <p:pic>
        <p:nvPicPr>
          <p:cNvPr id="4" name="Рисунок 3">
            <a:extLst>
              <a:ext uri="{FF2B5EF4-FFF2-40B4-BE49-F238E27FC236}">
                <a16:creationId xmlns:a16="http://schemas.microsoft.com/office/drawing/2014/main" id="{555C8884-9DAF-E4C0-495F-52C0587B6010}"/>
              </a:ext>
            </a:extLst>
          </p:cNvPr>
          <p:cNvPicPr>
            <a:picLocks noChangeAspect="1"/>
          </p:cNvPicPr>
          <p:nvPr/>
        </p:nvPicPr>
        <p:blipFill>
          <a:blip r:embed="rId2"/>
          <a:srcRect l="1425" r="1076"/>
          <a:stretch/>
        </p:blipFill>
        <p:spPr>
          <a:xfrm>
            <a:off x="755362" y="4262203"/>
            <a:ext cx="5274281" cy="2192015"/>
          </a:xfrm>
          <a:prstGeom prst="rect">
            <a:avLst/>
          </a:prstGeom>
        </p:spPr>
      </p:pic>
      <p:pic>
        <p:nvPicPr>
          <p:cNvPr id="7" name="Рисунок 6">
            <a:extLst>
              <a:ext uri="{FF2B5EF4-FFF2-40B4-BE49-F238E27FC236}">
                <a16:creationId xmlns:a16="http://schemas.microsoft.com/office/drawing/2014/main" id="{D4F7A25B-5B40-DB08-99B1-01C76F1D8482}"/>
              </a:ext>
            </a:extLst>
          </p:cNvPr>
          <p:cNvPicPr>
            <a:picLocks noChangeAspect="1"/>
          </p:cNvPicPr>
          <p:nvPr/>
        </p:nvPicPr>
        <p:blipFill>
          <a:blip r:embed="rId3"/>
          <a:stretch>
            <a:fillRect/>
          </a:stretch>
        </p:blipFill>
        <p:spPr>
          <a:xfrm>
            <a:off x="6137582" y="4304520"/>
            <a:ext cx="5312630" cy="2123412"/>
          </a:xfrm>
          <a:prstGeom prst="rect">
            <a:avLst/>
          </a:prstGeom>
        </p:spPr>
      </p:pic>
    </p:spTree>
    <p:extLst>
      <p:ext uri="{BB962C8B-B14F-4D97-AF65-F5344CB8AC3E}">
        <p14:creationId xmlns:p14="http://schemas.microsoft.com/office/powerpoint/2010/main" val="3529053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CADE865-F710-FDC3-FE33-FFECAC872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1949" y="4641511"/>
            <a:ext cx="3324734" cy="2216489"/>
          </a:xfrm>
          <a:prstGeom prst="rect">
            <a:avLst/>
          </a:prstGeom>
        </p:spPr>
      </p:pic>
      <p:sp>
        <p:nvSpPr>
          <p:cNvPr id="3" name="Місце для вмісту 2">
            <a:extLst>
              <a:ext uri="{FF2B5EF4-FFF2-40B4-BE49-F238E27FC236}">
                <a16:creationId xmlns:a16="http://schemas.microsoft.com/office/drawing/2014/main" id="{C6FC36A5-888A-6747-90EF-C28F067123D2}"/>
              </a:ext>
            </a:extLst>
          </p:cNvPr>
          <p:cNvSpPr>
            <a:spLocks noGrp="1"/>
          </p:cNvSpPr>
          <p:nvPr>
            <p:ph idx="1"/>
          </p:nvPr>
        </p:nvSpPr>
        <p:spPr>
          <a:xfrm>
            <a:off x="756497" y="882188"/>
            <a:ext cx="10972800" cy="5278368"/>
          </a:xfrm>
        </p:spPr>
        <p:txBody>
          <a:bodyPr/>
          <a:lstStyle/>
          <a:p>
            <a:pPr marL="0" indent="0" algn="just">
              <a:buNone/>
            </a:pPr>
            <a:r>
              <a:rPr lang="uk-UA" sz="1800" dirty="0"/>
              <a:t>А що робить податкова на практиці?</a:t>
            </a:r>
          </a:p>
          <a:p>
            <a:pPr marL="0" indent="0" algn="just">
              <a:buNone/>
            </a:pPr>
            <a:endParaRPr lang="uk-UA" sz="1800" dirty="0"/>
          </a:p>
          <a:p>
            <a:pPr marL="0" indent="0" algn="just">
              <a:buNone/>
            </a:pPr>
            <a:r>
              <a:rPr lang="uk-UA" sz="1800" dirty="0"/>
              <a:t>Як правило, порівнює показник дебіторської заборгованості за продукцію, товари, роботи послуги (рядок 1125 балансу) з поточною кредиторською заборгованістю за товари, роботи, послуги (рядок 1615 балансу).</a:t>
            </a:r>
          </a:p>
          <a:p>
            <a:pPr marL="0" indent="0" algn="just">
              <a:buNone/>
            </a:pPr>
            <a:endParaRPr lang="uk-UA" sz="1800" dirty="0"/>
          </a:p>
          <a:p>
            <a:pPr marL="0" indent="0" algn="just">
              <a:buNone/>
            </a:pPr>
            <a:r>
              <a:rPr lang="uk-UA" sz="1800" dirty="0"/>
              <a:t>Це видно також, наприклад, з Рішення Київського окружного адміністративного суду від 2 квітня 2024 року у справі № 320/14140/24:</a:t>
            </a:r>
          </a:p>
          <a:p>
            <a:pPr marL="0" indent="0" algn="just">
              <a:buNone/>
            </a:pPr>
            <a:r>
              <a:rPr lang="uk-UA" dirty="0">
                <a:latin typeface="Courier New" panose="02070309020205020404" pitchFamily="49" charset="0"/>
                <a:cs typeface="Courier New" panose="02070309020205020404" pitchFamily="49" charset="0"/>
              </a:rPr>
              <a:t>«З листа податкового органу від 15.02.2024 слідує, що у відповідача наявний критерій ризиковості, а саме дебіторська заборгованість перевищує кредиторську заборгованість більше ніж у два ради, яка розраховується в автоматичному режимі в ІКС «Податковий блок» ДПС України  згідно «Звіту про фінансовий стан» (Баланс) за </a:t>
            </a:r>
            <a:r>
              <a:rPr lang="uk-UA" dirty="0" err="1">
                <a:latin typeface="Courier New" panose="02070309020205020404" pitchFamily="49" charset="0"/>
                <a:cs typeface="Courier New" panose="02070309020205020404" pitchFamily="49" charset="0"/>
              </a:rPr>
              <a:t>звітніий</a:t>
            </a:r>
            <a:r>
              <a:rPr lang="uk-UA" dirty="0">
                <a:latin typeface="Courier New" panose="02070309020205020404" pitchFamily="49" charset="0"/>
                <a:cs typeface="Courier New" panose="02070309020205020404" pitchFamily="49" charset="0"/>
              </a:rPr>
              <a:t> рік товариства </a:t>
            </a:r>
            <a:r>
              <a:rPr lang="uk-UA" b="1" dirty="0">
                <a:highlight>
                  <a:srgbClr val="FFFF00"/>
                </a:highlight>
                <a:latin typeface="Courier New" panose="02070309020205020404" pitchFamily="49" charset="0"/>
                <a:cs typeface="Courier New" panose="02070309020205020404" pitchFamily="49" charset="0"/>
              </a:rPr>
              <a:t>як співвідношення рядку 1125 «Дебіторська заборгованість за продукцію, товари, роботи, послуги» до рядку 1615 «Поточна кредиторська </a:t>
            </a:r>
            <a:r>
              <a:rPr lang="uk-UA" b="1" dirty="0" err="1">
                <a:highlight>
                  <a:srgbClr val="FFFF00"/>
                </a:highlight>
                <a:latin typeface="Courier New" panose="02070309020205020404" pitchFamily="49" charset="0"/>
                <a:cs typeface="Courier New" panose="02070309020205020404" pitchFamily="49" charset="0"/>
              </a:rPr>
              <a:t>заборгованясть</a:t>
            </a:r>
            <a:r>
              <a:rPr lang="uk-UA" b="1" dirty="0">
                <a:highlight>
                  <a:srgbClr val="FFFF00"/>
                </a:highlight>
                <a:latin typeface="Courier New" panose="02070309020205020404" pitchFamily="49" charset="0"/>
                <a:cs typeface="Courier New" panose="02070309020205020404" pitchFamily="49" charset="0"/>
              </a:rPr>
              <a:t> за товари, роботи, послуги»</a:t>
            </a:r>
            <a:r>
              <a:rPr lang="uk-UA" dirty="0">
                <a:latin typeface="Courier New" panose="02070309020205020404" pitchFamily="49" charset="0"/>
                <a:cs typeface="Courier New" panose="02070309020205020404" pitchFamily="49" charset="0"/>
              </a:rPr>
              <a:t>».</a:t>
            </a:r>
          </a:p>
          <a:p>
            <a:pPr marL="0" indent="0">
              <a:buNone/>
            </a:pPr>
            <a:endParaRPr lang="uk-UA" dirty="0"/>
          </a:p>
          <a:p>
            <a:pPr marL="0" indent="0">
              <a:buNone/>
            </a:pPr>
            <a:endParaRPr lang="uk-UA" dirty="0"/>
          </a:p>
          <a:p>
            <a:pPr marL="0" indent="0">
              <a:buNone/>
            </a:pPr>
            <a:r>
              <a:rPr lang="uk-UA" dirty="0">
                <a:solidFill>
                  <a:srgbClr val="7A232E"/>
                </a:solidFill>
              </a:rPr>
              <a:t>Це створює певний «</a:t>
            </a:r>
            <a:r>
              <a:rPr lang="uk-UA" dirty="0" err="1">
                <a:solidFill>
                  <a:srgbClr val="7A232E"/>
                </a:solidFill>
              </a:rPr>
              <a:t>перекос</a:t>
            </a:r>
            <a:r>
              <a:rPr lang="uk-UA" dirty="0">
                <a:solidFill>
                  <a:srgbClr val="7A232E"/>
                </a:solidFill>
              </a:rPr>
              <a:t>», дисбаланс справжніх показників діяльності платника податків та, </a:t>
            </a:r>
            <a:br>
              <a:rPr lang="uk-UA" dirty="0">
                <a:solidFill>
                  <a:srgbClr val="7A232E"/>
                </a:solidFill>
              </a:rPr>
            </a:br>
            <a:r>
              <a:rPr lang="uk-UA" dirty="0">
                <a:solidFill>
                  <a:srgbClr val="7A232E"/>
                </a:solidFill>
              </a:rPr>
              <a:t>як наслідок, до фактично безпідставного включення платника до Плану-графіку.</a:t>
            </a:r>
          </a:p>
          <a:p>
            <a:pPr marL="0" indent="0">
              <a:buNone/>
            </a:pPr>
            <a:endParaRPr lang="uk-UA" dirty="0"/>
          </a:p>
        </p:txBody>
      </p:sp>
      <p:sp>
        <p:nvSpPr>
          <p:cNvPr id="5" name="Місце для номера слайда 4">
            <a:extLst>
              <a:ext uri="{FF2B5EF4-FFF2-40B4-BE49-F238E27FC236}">
                <a16:creationId xmlns:a16="http://schemas.microsoft.com/office/drawing/2014/main" id="{DC5F28E2-335E-89D3-09CA-AA5933D95CDF}"/>
              </a:ext>
            </a:extLst>
          </p:cNvPr>
          <p:cNvSpPr>
            <a:spLocks noGrp="1"/>
          </p:cNvSpPr>
          <p:nvPr>
            <p:ph type="sldNum" sz="quarter" idx="12"/>
          </p:nvPr>
        </p:nvSpPr>
        <p:spPr/>
        <p:txBody>
          <a:bodyPr/>
          <a:lstStyle/>
          <a:p>
            <a:fld id="{05B86B18-2475-4CE0-AB5D-557E749F8469}" type="slidenum">
              <a:rPr lang="de-DE" smtClean="0"/>
              <a:pPr/>
              <a:t>6</a:t>
            </a:fld>
            <a:endParaRPr lang="de-DE"/>
          </a:p>
        </p:txBody>
      </p:sp>
    </p:spTree>
    <p:extLst>
      <p:ext uri="{BB962C8B-B14F-4D97-AF65-F5344CB8AC3E}">
        <p14:creationId xmlns:p14="http://schemas.microsoft.com/office/powerpoint/2010/main" val="268491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1B0D917-33C8-ACB1-0A57-5A8ACDEEAE49}"/>
              </a:ext>
            </a:extLst>
          </p:cNvPr>
          <p:cNvSpPr>
            <a:spLocks noGrp="1"/>
          </p:cNvSpPr>
          <p:nvPr>
            <p:ph idx="1"/>
          </p:nvPr>
        </p:nvSpPr>
        <p:spPr>
          <a:xfrm>
            <a:off x="624417" y="677545"/>
            <a:ext cx="10972800" cy="5463034"/>
          </a:xfrm>
        </p:spPr>
        <p:txBody>
          <a:bodyPr/>
          <a:lstStyle/>
          <a:p>
            <a:pPr marL="0" indent="0" algn="just">
              <a:buNone/>
            </a:pPr>
            <a:r>
              <a:rPr lang="uk-UA" sz="1600" b="1" dirty="0">
                <a:solidFill>
                  <a:srgbClr val="7A232E"/>
                </a:solidFill>
                <a:effectLst/>
                <a:latin typeface="Arial" panose="020B0604020202020204" pitchFamily="34" charset="0"/>
                <a:ea typeface="Aptos" panose="020B0004020202020204" pitchFamily="34" charset="0"/>
              </a:rPr>
              <a:t>А що із законністю коригувань до Плану-графіку зараз в 2024 році?</a:t>
            </a:r>
            <a:endParaRPr lang="uk-UA" sz="1600" dirty="0">
              <a:solidFill>
                <a:srgbClr val="7A232E"/>
              </a:solidFill>
              <a:effectLst/>
              <a:latin typeface="Calibri" panose="020F0502020204030204" pitchFamily="34" charset="0"/>
              <a:ea typeface="Aptos" panose="020B0004020202020204" pitchFamily="34" charset="0"/>
            </a:endParaRPr>
          </a:p>
          <a:p>
            <a:pPr marL="0" indent="0" algn="just">
              <a:buNone/>
            </a:pPr>
            <a:r>
              <a:rPr lang="uk-UA" sz="1000" b="1" dirty="0">
                <a:effectLst/>
                <a:latin typeface="Arial" panose="020B0604020202020204" pitchFamily="34" charset="0"/>
                <a:ea typeface="Aptos" panose="020B0004020202020204" pitchFamily="34" charset="0"/>
              </a:rPr>
              <a:t> </a:t>
            </a:r>
            <a:endParaRPr lang="uk-UA" sz="1000" dirty="0">
              <a:effectLst/>
              <a:latin typeface="Calibri" panose="020F0502020204030204" pitchFamily="34" charset="0"/>
              <a:ea typeface="Aptos" panose="020B0004020202020204" pitchFamily="34" charset="0"/>
            </a:endParaRPr>
          </a:p>
          <a:p>
            <a:pPr marL="0" indent="0" algn="just">
              <a:buNone/>
            </a:pPr>
            <a:r>
              <a:rPr lang="uk-UA" sz="1600" dirty="0">
                <a:effectLst/>
                <a:latin typeface="Arial" panose="020B0604020202020204" pitchFamily="34" charset="0"/>
                <a:ea typeface="Aptos" panose="020B0004020202020204" pitchFamily="34" charset="0"/>
              </a:rPr>
              <a:t>Підпункт 69.35-2 ПКУ встановлює, з огляду на які фактори може здійснюватися оновлення Плану-графіку:</a:t>
            </a:r>
            <a:endParaRPr lang="uk-UA" sz="1600" dirty="0">
              <a:effectLst/>
              <a:latin typeface="Calibri" panose="020F0502020204030204" pitchFamily="34" charset="0"/>
              <a:ea typeface="Aptos" panose="020B0004020202020204" pitchFamily="34" charset="0"/>
            </a:endParaRPr>
          </a:p>
          <a:p>
            <a:pPr marL="0" indent="0" algn="just">
              <a:buNone/>
            </a:pPr>
            <a:r>
              <a:rPr lang="uk-UA" dirty="0">
                <a:effectLst/>
                <a:latin typeface="Courier New" panose="02070309020205020404" pitchFamily="49" charset="0"/>
                <a:ea typeface="Aptos" panose="020B0004020202020204" pitchFamily="34" charset="0"/>
              </a:rPr>
              <a:t>«</a:t>
            </a:r>
            <a:r>
              <a:rPr lang="uk-UA" b="1" dirty="0">
                <a:effectLst/>
                <a:latin typeface="Courier New" panose="02070309020205020404" pitchFamily="49" charset="0"/>
                <a:ea typeface="Aptos" panose="020B0004020202020204" pitchFamily="34" charset="0"/>
              </a:rPr>
              <a:t>Внесення змін до плану-графіка</a:t>
            </a:r>
            <a:r>
              <a:rPr lang="uk-UA" dirty="0">
                <a:effectLst/>
                <a:latin typeface="Courier New" panose="02070309020205020404" pitchFamily="49" charset="0"/>
                <a:ea typeface="Aptos" panose="020B0004020202020204" pitchFamily="34" charset="0"/>
              </a:rPr>
              <a:t> може здійснюватися щомісячно </a:t>
            </a:r>
            <a:r>
              <a:rPr lang="uk-UA" i="1" dirty="0">
                <a:effectLst/>
                <a:latin typeface="Courier New" panose="02070309020205020404" pitchFamily="49" charset="0"/>
                <a:ea typeface="Aptos" panose="020B0004020202020204" pitchFamily="34" charset="0"/>
              </a:rPr>
              <a:t>з урахуванням обставин непереборної сили (форс-мажорних обставин), наявності/відсутності безпечних умов для проведення перевірок,</a:t>
            </a:r>
            <a:r>
              <a:rPr lang="uk-UA" dirty="0">
                <a:effectLst/>
                <a:latin typeface="Courier New" panose="02070309020205020404" pitchFamily="49" charset="0"/>
                <a:ea typeface="Aptos" panose="020B0004020202020204" pitchFamily="34" charset="0"/>
              </a:rPr>
              <a:t> визначених </a:t>
            </a:r>
            <a:r>
              <a:rPr lang="uk-UA" u="sng" dirty="0">
                <a:effectLst/>
                <a:latin typeface="Courier New" panose="02070309020205020404" pitchFamily="49" charset="0"/>
                <a:ea typeface="Aptos" panose="020B0004020202020204" pitchFamily="34" charset="0"/>
                <a:hlinkClick r:id="rId2">
                  <a:extLst>
                    <a:ext uri="{A12FA001-AC4F-418D-AE19-62706E023703}">
                      <ahyp:hlinkClr xmlns:ahyp="http://schemas.microsoft.com/office/drawing/2018/hyperlinkcolor" val="tx"/>
                    </a:ext>
                  </a:extLst>
                </a:hlinkClick>
              </a:rPr>
              <a:t>підпунктом 69.2</a:t>
            </a:r>
            <a:r>
              <a:rPr lang="uk-UA" b="1" u="sng" baseline="30000" dirty="0">
                <a:effectLst/>
                <a:latin typeface="Courier New" panose="02070309020205020404" pitchFamily="49" charset="0"/>
                <a:ea typeface="Aptos" panose="020B0004020202020204" pitchFamily="34" charset="0"/>
                <a:hlinkClick r:id="rId2">
                  <a:extLst>
                    <a:ext uri="{A12FA001-AC4F-418D-AE19-62706E023703}">
                      <ahyp:hlinkClr xmlns:ahyp="http://schemas.microsoft.com/office/drawing/2018/hyperlinkcolor" val="tx"/>
                    </a:ext>
                  </a:extLst>
                </a:hlinkClick>
              </a:rPr>
              <a:t>-2</a:t>
            </a:r>
            <a:r>
              <a:rPr lang="uk-UA" dirty="0">
                <a:effectLst/>
                <a:latin typeface="Courier New" panose="02070309020205020404" pitchFamily="49" charset="0"/>
                <a:ea typeface="Aptos" panose="020B0004020202020204" pitchFamily="34" charset="0"/>
              </a:rPr>
              <a:t> цього пункту, </a:t>
            </a:r>
            <a:r>
              <a:rPr lang="uk-UA" i="1" dirty="0">
                <a:effectLst/>
                <a:latin typeface="Courier New" panose="02070309020205020404" pitchFamily="49" charset="0"/>
                <a:ea typeface="Aptos" panose="020B0004020202020204" pitchFamily="34" charset="0"/>
              </a:rPr>
              <a:t>та з урахуванням вимог, встановлених цим підпунктом</a:t>
            </a:r>
            <a:r>
              <a:rPr lang="uk-UA" dirty="0">
                <a:effectLst/>
                <a:latin typeface="Courier New" panose="02070309020205020404" pitchFamily="49" charset="0"/>
                <a:ea typeface="Aptos" panose="020B0004020202020204" pitchFamily="34" charset="0"/>
              </a:rPr>
              <a:t>».</a:t>
            </a:r>
            <a:endParaRPr lang="uk-UA" dirty="0">
              <a:effectLst/>
              <a:latin typeface="Calibri" panose="020F0502020204030204" pitchFamily="34" charset="0"/>
              <a:ea typeface="Aptos" panose="020B0004020202020204" pitchFamily="34" charset="0"/>
            </a:endParaRPr>
          </a:p>
          <a:p>
            <a:pPr marL="0" indent="0" algn="just">
              <a:buNone/>
            </a:pPr>
            <a:r>
              <a:rPr lang="uk-UA" sz="1500" b="1" dirty="0">
                <a:effectLst/>
                <a:latin typeface="Arial" panose="020B0604020202020204" pitchFamily="34" charset="0"/>
                <a:ea typeface="Aptos" panose="020B0004020202020204" pitchFamily="34" charset="0"/>
              </a:rPr>
              <a:t> </a:t>
            </a:r>
            <a:endParaRPr lang="uk-UA" sz="1500" dirty="0">
              <a:effectLst/>
              <a:latin typeface="Calibri" panose="020F0502020204030204" pitchFamily="34" charset="0"/>
              <a:ea typeface="Aptos" panose="020B0004020202020204" pitchFamily="34" charset="0"/>
            </a:endParaRPr>
          </a:p>
          <a:p>
            <a:pPr marL="0" indent="0" algn="just">
              <a:buNone/>
            </a:pPr>
            <a:r>
              <a:rPr lang="uk-UA" sz="1600" dirty="0">
                <a:effectLst/>
                <a:latin typeface="Arial" panose="020B0604020202020204" pitchFamily="34" charset="0"/>
                <a:ea typeface="Aptos" panose="020B0004020202020204" pitchFamily="34" charset="0"/>
              </a:rPr>
              <a:t>Тобто, відповідно до положень </a:t>
            </a:r>
            <a:r>
              <a:rPr lang="uk-UA" sz="1600" dirty="0" err="1">
                <a:effectLst/>
                <a:latin typeface="Arial" panose="020B0604020202020204" pitchFamily="34" charset="0"/>
                <a:ea typeface="Aptos" panose="020B0004020202020204" pitchFamily="34" charset="0"/>
              </a:rPr>
              <a:t>п.п</a:t>
            </a:r>
            <a:r>
              <a:rPr lang="uk-UA" sz="1600" dirty="0">
                <a:effectLst/>
                <a:latin typeface="Arial" panose="020B0604020202020204" pitchFamily="34" charset="0"/>
                <a:ea typeface="Aptos" panose="020B0004020202020204" pitchFamily="34" charset="0"/>
              </a:rPr>
              <a:t>. 69.35-2 ПКУ обставинами, які обумовлюють внесення змін до Плану-графіку є лише:</a:t>
            </a:r>
            <a:endParaRPr lang="uk-UA" sz="1600" dirty="0">
              <a:effectLst/>
              <a:latin typeface="Calibri" panose="020F0502020204030204" pitchFamily="34" charset="0"/>
              <a:ea typeface="Aptos" panose="020B0004020202020204" pitchFamily="34" charset="0"/>
            </a:endParaRPr>
          </a:p>
          <a:p>
            <a:pPr marL="0" indent="0" algn="just">
              <a:buNone/>
            </a:pPr>
            <a:r>
              <a:rPr lang="uk-UA" sz="1000" dirty="0">
                <a:effectLst/>
                <a:latin typeface="Arial" panose="020B0604020202020204" pitchFamily="34" charset="0"/>
                <a:ea typeface="Aptos" panose="020B0004020202020204" pitchFamily="34" charset="0"/>
              </a:rPr>
              <a:t> </a:t>
            </a:r>
            <a:endParaRPr lang="uk-UA" sz="1000" dirty="0">
              <a:effectLst/>
              <a:latin typeface="Calibri" panose="020F0502020204030204" pitchFamily="34" charset="0"/>
              <a:ea typeface="Aptos" panose="020B0004020202020204" pitchFamily="34" charset="0"/>
            </a:endParaRPr>
          </a:p>
          <a:p>
            <a:pPr algn="just">
              <a:buSzPct val="150000"/>
              <a:buFont typeface="Wingdings" panose="05000000000000000000" pitchFamily="2" charset="2"/>
              <a:buChar char="ü"/>
            </a:pPr>
            <a:r>
              <a:rPr lang="uk-UA" sz="1600" dirty="0">
                <a:effectLst/>
                <a:latin typeface="Arial" panose="020B0604020202020204" pitchFamily="34" charset="0"/>
                <a:ea typeface="Times New Roman" panose="02020603050405020304" pitchFamily="18" charset="0"/>
                <a:cs typeface="Times New Roman" panose="02020603050405020304" pitchFamily="18" charset="0"/>
              </a:rPr>
              <a:t> наявність чи відсутність форс-мажорних обставин,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uk-UA" sz="1600" dirty="0">
                <a:effectLst/>
                <a:latin typeface="Arial" panose="020B0604020202020204" pitchFamily="34" charset="0"/>
                <a:ea typeface="Aptos" panose="020B0004020202020204" pitchFamily="34" charset="0"/>
              </a:rPr>
              <a:t>та/або</a:t>
            </a:r>
            <a:endParaRPr lang="uk-UA" sz="1600" dirty="0">
              <a:effectLst/>
              <a:latin typeface="Calibri" panose="020F0502020204030204" pitchFamily="34" charset="0"/>
              <a:ea typeface="Aptos" panose="020B0004020202020204" pitchFamily="34" charset="0"/>
            </a:endParaRPr>
          </a:p>
          <a:p>
            <a:pPr lvl="0" algn="just">
              <a:buSzPct val="150000"/>
              <a:buFont typeface="Wingdings" panose="05000000000000000000" pitchFamily="2" charset="2"/>
              <a:buChar char="ü"/>
            </a:pPr>
            <a:r>
              <a:rPr lang="uk-UA" sz="1600" dirty="0">
                <a:effectLst/>
                <a:latin typeface="Arial" panose="020B0604020202020204" pitchFamily="34" charset="0"/>
                <a:ea typeface="Times New Roman" panose="02020603050405020304" pitchFamily="18" charset="0"/>
                <a:cs typeface="Times New Roman" panose="02020603050405020304" pitchFamily="18" charset="0"/>
              </a:rPr>
              <a:t> наявність чи відсутність безпечних умов для проведення перевірки.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uk-UA" sz="1000" dirty="0">
                <a:effectLst/>
                <a:latin typeface="Arial" panose="020B0604020202020204" pitchFamily="34" charset="0"/>
                <a:ea typeface="Aptos" panose="020B0004020202020204" pitchFamily="34" charset="0"/>
              </a:rPr>
              <a:t> </a:t>
            </a:r>
            <a:endParaRPr lang="uk-UA" sz="10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600" dirty="0">
                <a:effectLst/>
                <a:latin typeface="Arial" panose="020B0604020202020204" pitchFamily="34" charset="0"/>
                <a:ea typeface="Aptos" panose="020B0004020202020204" pitchFamily="34" charset="0"/>
              </a:rPr>
              <a:t>З цього вбачається, що додавання чи виключення платників до Плану-графіку може здійснюватися виключно з огляду на вказані вище обставини, при цьому, в будь-якому випадку, з урахуванням вимог встановлених </a:t>
            </a:r>
            <a:br>
              <a:rPr lang="uk-UA" sz="1600" dirty="0">
                <a:effectLst/>
                <a:latin typeface="Arial" panose="020B0604020202020204" pitchFamily="34" charset="0"/>
                <a:ea typeface="Aptos" panose="020B0004020202020204" pitchFamily="34" charset="0"/>
              </a:rPr>
            </a:br>
            <a:r>
              <a:rPr lang="uk-UA" sz="1600" dirty="0">
                <a:effectLst/>
                <a:latin typeface="Arial" panose="020B0604020202020204" pitchFamily="34" charset="0"/>
                <a:ea typeface="Aptos" panose="020B0004020202020204" pitchFamily="34" charset="0"/>
              </a:rPr>
              <a:t>п.п. 69.35-2 ПКУ.</a:t>
            </a:r>
            <a:endParaRPr lang="uk-UA" sz="1600" dirty="0">
              <a:effectLst/>
              <a:latin typeface="Calibri" panose="020F0502020204030204" pitchFamily="34" charset="0"/>
              <a:ea typeface="Aptos" panose="020B0004020202020204" pitchFamily="34" charset="0"/>
            </a:endParaRPr>
          </a:p>
          <a:p>
            <a:pPr marL="0" indent="0" algn="just">
              <a:spcBef>
                <a:spcPts val="1200"/>
              </a:spcBef>
              <a:spcAft>
                <a:spcPts val="600"/>
              </a:spcAft>
              <a:buNone/>
            </a:pPr>
            <a:r>
              <a:rPr lang="uk-UA" sz="1600" dirty="0">
                <a:effectLst/>
                <a:latin typeface="Arial" panose="020B0604020202020204" pitchFamily="34" charset="0"/>
                <a:ea typeface="Aptos" panose="020B0004020202020204" pitchFamily="34" charset="0"/>
              </a:rPr>
              <a:t>В іншому випадку щомісячне оновлення Плану-графіку здійснювалось би свавільно, ґрунтуючись на внутрішніх рішеннях податкового органу, що було б грубим порушенням принципу верховенства права.</a:t>
            </a:r>
            <a:endParaRPr lang="uk-UA" sz="1600" dirty="0">
              <a:effectLst/>
              <a:latin typeface="Calibri" panose="020F0502020204030204" pitchFamily="34" charset="0"/>
              <a:ea typeface="Aptos" panose="020B0004020202020204" pitchFamily="34" charset="0"/>
            </a:endParaRPr>
          </a:p>
        </p:txBody>
      </p:sp>
      <p:sp>
        <p:nvSpPr>
          <p:cNvPr id="5" name="Місце для номера слайда 4">
            <a:extLst>
              <a:ext uri="{FF2B5EF4-FFF2-40B4-BE49-F238E27FC236}">
                <a16:creationId xmlns:a16="http://schemas.microsoft.com/office/drawing/2014/main" id="{6B7194CA-9B06-1E00-30B6-5FD64B7BA05F}"/>
              </a:ext>
            </a:extLst>
          </p:cNvPr>
          <p:cNvSpPr>
            <a:spLocks noGrp="1"/>
          </p:cNvSpPr>
          <p:nvPr>
            <p:ph type="sldNum" sz="quarter" idx="12"/>
          </p:nvPr>
        </p:nvSpPr>
        <p:spPr/>
        <p:txBody>
          <a:bodyPr/>
          <a:lstStyle/>
          <a:p>
            <a:fld id="{05B86B18-2475-4CE0-AB5D-557E749F8469}" type="slidenum">
              <a:rPr lang="de-DE" smtClean="0"/>
              <a:pPr/>
              <a:t>7</a:t>
            </a:fld>
            <a:endParaRPr lang="de-DE"/>
          </a:p>
        </p:txBody>
      </p:sp>
    </p:spTree>
    <p:extLst>
      <p:ext uri="{BB962C8B-B14F-4D97-AF65-F5344CB8AC3E}">
        <p14:creationId xmlns:p14="http://schemas.microsoft.com/office/powerpoint/2010/main" val="412945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A5A43F8-283C-FB99-595D-642E4CBCEC02}"/>
              </a:ext>
            </a:extLst>
          </p:cNvPr>
          <p:cNvSpPr>
            <a:spLocks noGrp="1"/>
          </p:cNvSpPr>
          <p:nvPr>
            <p:ph idx="1"/>
          </p:nvPr>
        </p:nvSpPr>
        <p:spPr>
          <a:xfrm>
            <a:off x="624417" y="767751"/>
            <a:ext cx="10818134" cy="5518434"/>
          </a:xfrm>
        </p:spPr>
        <p:txBody>
          <a:bodyPr/>
          <a:lstStyle/>
          <a:p>
            <a:pPr marL="0" indent="0" algn="just">
              <a:buNone/>
            </a:pPr>
            <a:r>
              <a:rPr lang="uk-UA" sz="1600" dirty="0">
                <a:ea typeface="Aptos" panose="020B0004020202020204" pitchFamily="34" charset="0"/>
              </a:rPr>
              <a:t>Якщо надалі в податкове законодавство не буде внесено ніяких додаткових змін, то вже для цілей відібрання платників податків для призначення їм перевірок </a:t>
            </a:r>
            <a:r>
              <a:rPr lang="uk-UA" sz="1600" b="1" dirty="0">
                <a:solidFill>
                  <a:srgbClr val="7A232E"/>
                </a:solidFill>
                <a:ea typeface="Aptos" panose="020B0004020202020204" pitchFamily="34" charset="0"/>
              </a:rPr>
              <a:t>в 2025 році ми житимемо «за загальними» правилами</a:t>
            </a:r>
            <a:r>
              <a:rPr lang="uk-UA" sz="1600" dirty="0">
                <a:ea typeface="Aptos" panose="020B0004020202020204" pitchFamily="34" charset="0"/>
              </a:rPr>
              <a:t>.</a:t>
            </a:r>
          </a:p>
          <a:p>
            <a:pPr marL="0" indent="0" algn="just">
              <a:buNone/>
            </a:pPr>
            <a:r>
              <a:rPr lang="uk-UA" sz="1600" dirty="0">
                <a:effectLst/>
                <a:latin typeface="Arial" panose="020B0604020202020204" pitchFamily="34" charset="0"/>
                <a:ea typeface="Aptos" panose="020B0004020202020204" pitchFamily="34" charset="0"/>
              </a:rPr>
              <a:t>А це </a:t>
            </a:r>
            <a:r>
              <a:rPr lang="uk-UA" sz="1600" dirty="0" err="1">
                <a:effectLst/>
                <a:latin typeface="Arial" panose="020B0604020202020204" pitchFamily="34" charset="0"/>
                <a:ea typeface="Aptos" panose="020B0004020202020204" pitchFamily="34" charset="0"/>
              </a:rPr>
              <a:t>означатиме</a:t>
            </a:r>
            <a:r>
              <a:rPr lang="uk-UA" sz="1600" dirty="0">
                <a:effectLst/>
                <a:latin typeface="Arial" panose="020B0604020202020204" pitchFamily="34" charset="0"/>
                <a:ea typeface="Aptos" panose="020B0004020202020204" pitchFamily="34" charset="0"/>
              </a:rPr>
              <a:t>, що планові та позапланові перевірки з 2025 року в перспективі вже будуть призначатися та проводитися «по повній»</a:t>
            </a:r>
            <a:r>
              <a:rPr lang="uk-UA" sz="1600" dirty="0">
                <a:ea typeface="Aptos" panose="020B0004020202020204" pitchFamily="34" charset="0"/>
              </a:rPr>
              <a:t>, хіба що з огляду тільки на безпекову ситуацію.</a:t>
            </a:r>
          </a:p>
          <a:p>
            <a:pPr marL="0" indent="0" algn="just">
              <a:buNone/>
            </a:pPr>
            <a:r>
              <a:rPr lang="uk-UA" sz="1600" dirty="0">
                <a:ea typeface="Aptos" panose="020B0004020202020204" pitchFamily="34" charset="0"/>
              </a:rPr>
              <a:t>Щодо планових перевірок – це повернення до правил формування Плану-графіку відповідно до вимог </a:t>
            </a:r>
            <a:br>
              <a:rPr lang="uk-UA" sz="1600" dirty="0">
                <a:ea typeface="Aptos" panose="020B0004020202020204" pitchFamily="34" charset="0"/>
              </a:rPr>
            </a:br>
            <a:r>
              <a:rPr lang="uk-UA" sz="1600" dirty="0">
                <a:ea typeface="Aptos" panose="020B0004020202020204" pitchFamily="34" charset="0"/>
              </a:rPr>
              <a:t>п. 77.2 ПКУ. </a:t>
            </a:r>
          </a:p>
          <a:p>
            <a:pPr marL="0" indent="0" algn="just">
              <a:buNone/>
            </a:pPr>
            <a:r>
              <a:rPr lang="uk-UA" sz="1600" dirty="0">
                <a:ea typeface="Aptos" panose="020B0004020202020204" pitchFamily="34" charset="0"/>
              </a:rPr>
              <a:t>А значить к кінцю 2024 року можна вже очікувати новий більш-менш точний План-графік перевірок на 2025 рік, сформований за «довоєнними» нормами ПКУ, адже коригування Плану-графіку в поточному році, на який його сформовано, за п. 77.2 ПКУ допускається лише один раз в першому та один раз в другому кварталі такого року. </a:t>
            </a:r>
          </a:p>
          <a:p>
            <a:pPr marL="0" indent="0" algn="just">
              <a:buNone/>
            </a:pPr>
            <a:endParaRPr lang="uk-UA" sz="1600" dirty="0">
              <a:effectLst/>
              <a:latin typeface="Arial" panose="020B0604020202020204" pitchFamily="34" charset="0"/>
              <a:ea typeface="Aptos" panose="020B0004020202020204" pitchFamily="34" charset="0"/>
            </a:endParaRPr>
          </a:p>
          <a:p>
            <a:pPr marL="0" indent="0" algn="just">
              <a:buNone/>
            </a:pPr>
            <a:r>
              <a:rPr lang="uk-UA" sz="1600" dirty="0">
                <a:solidFill>
                  <a:srgbClr val="7A232E"/>
                </a:solidFill>
                <a:effectLst/>
                <a:latin typeface="Arial" panose="020B0604020202020204" pitchFamily="34" charset="0"/>
                <a:ea typeface="Aptos" panose="020B0004020202020204" pitchFamily="34" charset="0"/>
              </a:rPr>
              <a:t>Єдини</a:t>
            </a:r>
            <a:r>
              <a:rPr lang="uk-UA" sz="1600" dirty="0">
                <a:solidFill>
                  <a:srgbClr val="7A232E"/>
                </a:solidFill>
                <a:ea typeface="Aptos" panose="020B0004020202020204" pitchFamily="34" charset="0"/>
              </a:rPr>
              <a:t>м суттєвим обмеженням </a:t>
            </a:r>
            <a:r>
              <a:rPr lang="uk-UA" sz="1600" dirty="0">
                <a:ea typeface="Aptos" panose="020B0004020202020204" pitchFamily="34" charset="0"/>
              </a:rPr>
              <a:t>для призначення та проведення перевірок в такому випадку можуть бути </a:t>
            </a:r>
            <a:br>
              <a:rPr lang="uk-UA" sz="1600" dirty="0">
                <a:ea typeface="Aptos" panose="020B0004020202020204" pitchFamily="34" charset="0"/>
              </a:rPr>
            </a:br>
            <a:r>
              <a:rPr lang="uk-UA" sz="1600" dirty="0">
                <a:ea typeface="Aptos" panose="020B0004020202020204" pitchFamily="34" charset="0"/>
              </a:rPr>
              <a:t>(п. 69.2-2 підрозділу 10 розділу ХХ ПКУ):</a:t>
            </a:r>
          </a:p>
          <a:p>
            <a:pPr marL="220662" lvl="1" indent="0" algn="just">
              <a:buNone/>
            </a:pPr>
            <a:r>
              <a:rPr lang="uk-UA" sz="1200" dirty="0">
                <a:latin typeface="Courier New" panose="02070309020205020404" pitchFamily="49" charset="0"/>
                <a:ea typeface="Aptos" panose="020B0004020202020204" pitchFamily="34" charset="0"/>
                <a:cs typeface="Courier New" panose="02070309020205020404" pitchFamily="49" charset="0"/>
              </a:rPr>
              <a:t>«Документальні та фактичні перевірки під час дії воєнного стану проводяться </a:t>
            </a:r>
            <a:r>
              <a:rPr lang="uk-UA" sz="1200" b="1" dirty="0">
                <a:highlight>
                  <a:srgbClr val="FFFF00"/>
                </a:highlight>
                <a:latin typeface="Courier New" panose="02070309020205020404" pitchFamily="49" charset="0"/>
                <a:ea typeface="Aptos" panose="020B0004020202020204" pitchFamily="34" charset="0"/>
                <a:cs typeface="Courier New" panose="02070309020205020404" pitchFamily="49" charset="0"/>
              </a:rPr>
              <a:t>за наявності безпечних умов для їх проведення</a:t>
            </a:r>
            <a:r>
              <a:rPr lang="uk-UA" sz="1200" dirty="0">
                <a:latin typeface="Courier New" panose="02070309020205020404" pitchFamily="49" charset="0"/>
                <a:ea typeface="Aptos" panose="020B0004020202020204" pitchFamily="34" charset="0"/>
                <a:cs typeface="Courier New" panose="02070309020205020404" pitchFamily="49" charset="0"/>
              </a:rPr>
              <a:t>, а саме безпечного</a:t>
            </a:r>
            <a:r>
              <a:rPr lang="ru-RU" sz="1200" dirty="0">
                <a:latin typeface="Courier New" panose="02070309020205020404" pitchFamily="49" charset="0"/>
                <a:ea typeface="Aptos" panose="020B0004020202020204" pitchFamily="34" charset="0"/>
                <a:cs typeface="Courier New" panose="02070309020205020404" pitchFamily="49" charset="0"/>
              </a:rPr>
              <a:t>:</a:t>
            </a:r>
          </a:p>
          <a:p>
            <a:pPr marL="220662" lvl="1" indent="0" algn="just">
              <a:buNone/>
            </a:pPr>
            <a:r>
              <a:rPr lang="ru-RU" sz="1200" dirty="0">
                <a:latin typeface="Courier New" panose="02070309020205020404" pitchFamily="49" charset="0"/>
                <a:ea typeface="Aptos" panose="020B0004020202020204" pitchFamily="34" charset="0"/>
                <a:cs typeface="Courier New" panose="02070309020205020404" pitchFamily="49" charset="0"/>
              </a:rPr>
              <a:t>доступу, допуску до </a:t>
            </a:r>
            <a:r>
              <a:rPr lang="uk-UA" sz="1200" dirty="0">
                <a:latin typeface="Courier New" panose="02070309020205020404" pitchFamily="49" charset="0"/>
                <a:ea typeface="Aptos" panose="020B0004020202020204" pitchFamily="34" charset="0"/>
                <a:cs typeface="Courier New" panose="02070309020205020404" pitchFamily="49" charset="0"/>
              </a:rPr>
              <a:t>територій, приміщень та іншого майна, що використовуються для провадження господарської діяльності та/або є об’єктами оподаткування, або використовуються для отримання доходів (прибутку), або пов’язані з іншими об’єктами оподаткування таких платників податків;</a:t>
            </a:r>
          </a:p>
          <a:p>
            <a:pPr marL="220662" lvl="1" indent="0" algn="just">
              <a:buNone/>
            </a:pPr>
            <a:r>
              <a:rPr lang="uk-UA" sz="1200" dirty="0">
                <a:latin typeface="Courier New" panose="02070309020205020404" pitchFamily="49" charset="0"/>
                <a:ea typeface="Aptos" panose="020B0004020202020204" pitchFamily="34" charset="0"/>
                <a:cs typeface="Courier New" panose="02070309020205020404" pitchFamily="49" charset="0"/>
              </a:rPr>
              <a:t>доступу, допуску до документів, довідок про фінансово-господарську діяльність, отримані доходи, видатки платників податків та до іншої інформації, пов’язаної з обчисленням та сплатою податків, зборів, платежів, про дотримання вимог законодавства, здійснення контролю за яким покладено на контролюючі органи, а також до фінансової і статистичної звітності у порядку та на підставах, визначених законом;</a:t>
            </a:r>
          </a:p>
          <a:p>
            <a:pPr marL="220662" lvl="1" indent="0" algn="just">
              <a:buNone/>
            </a:pPr>
            <a:r>
              <a:rPr lang="uk-UA" sz="1200" dirty="0">
                <a:latin typeface="Courier New" panose="02070309020205020404" pitchFamily="49" charset="0"/>
                <a:ea typeface="Aptos" panose="020B0004020202020204" pitchFamily="34" charset="0"/>
                <a:cs typeface="Courier New" panose="02070309020205020404" pitchFamily="49" charset="0"/>
              </a:rPr>
              <a:t>проведення інвентаризації основних засобів, товарно-матеріальних цінностей, коштів, зняття залишків товарно-матеріальних цінностей, готівки».</a:t>
            </a:r>
            <a:endParaRPr lang="uk-UA" sz="1200" dirty="0">
              <a:effectLst/>
              <a:latin typeface="Courier New" panose="02070309020205020404" pitchFamily="49" charset="0"/>
              <a:ea typeface="Aptos" panose="020B0004020202020204" pitchFamily="34" charset="0"/>
              <a:cs typeface="Courier New" panose="02070309020205020404" pitchFamily="49" charset="0"/>
            </a:endParaRPr>
          </a:p>
        </p:txBody>
      </p:sp>
      <p:sp>
        <p:nvSpPr>
          <p:cNvPr id="5" name="Місце для номера слайда 4">
            <a:extLst>
              <a:ext uri="{FF2B5EF4-FFF2-40B4-BE49-F238E27FC236}">
                <a16:creationId xmlns:a16="http://schemas.microsoft.com/office/drawing/2014/main" id="{AA14C4B9-7496-6A81-98AE-B47C9EF67D78}"/>
              </a:ext>
            </a:extLst>
          </p:cNvPr>
          <p:cNvSpPr>
            <a:spLocks noGrp="1"/>
          </p:cNvSpPr>
          <p:nvPr>
            <p:ph type="sldNum" sz="quarter" idx="12"/>
          </p:nvPr>
        </p:nvSpPr>
        <p:spPr/>
        <p:txBody>
          <a:bodyPr/>
          <a:lstStyle/>
          <a:p>
            <a:fld id="{05B86B18-2475-4CE0-AB5D-557E749F8469}" type="slidenum">
              <a:rPr lang="de-DE" smtClean="0"/>
              <a:pPr/>
              <a:t>8</a:t>
            </a:fld>
            <a:endParaRPr lang="de-DE"/>
          </a:p>
        </p:txBody>
      </p:sp>
    </p:spTree>
    <p:extLst>
      <p:ext uri="{BB962C8B-B14F-4D97-AF65-F5344CB8AC3E}">
        <p14:creationId xmlns:p14="http://schemas.microsoft.com/office/powerpoint/2010/main" val="669975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ED25DE0-8274-B8E5-685F-AE68E004C89D}"/>
              </a:ext>
            </a:extLst>
          </p:cNvPr>
          <p:cNvSpPr>
            <a:spLocks noGrp="1"/>
          </p:cNvSpPr>
          <p:nvPr>
            <p:ph idx="1"/>
          </p:nvPr>
        </p:nvSpPr>
        <p:spPr>
          <a:xfrm>
            <a:off x="594785" y="354606"/>
            <a:ext cx="10972800" cy="5299912"/>
          </a:xfrm>
        </p:spPr>
        <p:txBody>
          <a:bodyPr/>
          <a:lstStyle/>
          <a:p>
            <a:pPr marL="0" indent="0">
              <a:buNone/>
            </a:pPr>
            <a:endParaRPr lang="ru-RU" dirty="0"/>
          </a:p>
          <a:p>
            <a:pPr marL="0" indent="0" algn="ctr">
              <a:buNone/>
            </a:pPr>
            <a:r>
              <a:rPr lang="uk-UA" sz="2000" b="1" dirty="0">
                <a:solidFill>
                  <a:srgbClr val="7A232E"/>
                </a:solidFill>
              </a:rPr>
              <a:t>ТОЖ НА ЩО ЗВЕРНУТИ УВАГУ, ЯКЩО ВАМ ПРИЗНАЧИЛИ ПЕРЕВІРКУ?</a:t>
            </a:r>
          </a:p>
          <a:p>
            <a:pPr marL="0" indent="0" algn="just">
              <a:buNone/>
            </a:pPr>
            <a:endParaRPr lang="uk-UA" sz="2400" dirty="0">
              <a:highlight>
                <a:srgbClr val="C0C0C0"/>
              </a:highlight>
            </a:endParaRPr>
          </a:p>
          <a:p>
            <a:pPr marL="0" indent="0" algn="just">
              <a:buNone/>
            </a:pPr>
            <a:endParaRPr lang="uk-UA" sz="2400" dirty="0">
              <a:highlight>
                <a:srgbClr val="C0C0C0"/>
              </a:highlight>
            </a:endParaRPr>
          </a:p>
          <a:p>
            <a:pPr marL="0" indent="0" algn="just">
              <a:buNone/>
            </a:pPr>
            <a:endParaRPr lang="uk-UA" sz="2400" dirty="0">
              <a:highlight>
                <a:srgbClr val="C0C0C0"/>
              </a:highlight>
            </a:endParaRPr>
          </a:p>
          <a:p>
            <a:pPr marL="0" indent="0" algn="just">
              <a:buNone/>
            </a:pPr>
            <a:r>
              <a:rPr lang="uk-UA" sz="2400" dirty="0">
                <a:highlight>
                  <a:srgbClr val="C0C0C0"/>
                </a:highlight>
              </a:rPr>
              <a:t>Якщо перевірка планова:</a:t>
            </a:r>
          </a:p>
          <a:p>
            <a:pPr algn="just">
              <a:spcAft>
                <a:spcPts val="600"/>
              </a:spcAft>
              <a:buSzPct val="150000"/>
              <a:buFont typeface="Wingdings" panose="05000000000000000000" pitchFamily="2" charset="2"/>
              <a:buChar char="ü"/>
            </a:pPr>
            <a:r>
              <a:rPr lang="uk-UA" sz="1600" dirty="0"/>
              <a:t>Чи було Підприємство в </a:t>
            </a:r>
            <a:r>
              <a:rPr lang="uk-UA" sz="1600" dirty="0" err="1"/>
              <a:t>першопочатковому</a:t>
            </a:r>
            <a:r>
              <a:rPr lang="uk-UA" sz="1600" dirty="0"/>
              <a:t> Плані-графіку податкових перевірок?</a:t>
            </a:r>
          </a:p>
          <a:p>
            <a:pPr algn="just">
              <a:spcAft>
                <a:spcPts val="600"/>
              </a:spcAft>
              <a:buSzPct val="150000"/>
              <a:buFont typeface="Wingdings" panose="05000000000000000000" pitchFamily="2" charset="2"/>
              <a:buChar char="ü"/>
            </a:pPr>
            <a:r>
              <a:rPr lang="uk-UA" sz="1600" dirty="0"/>
              <a:t>Чи є об’єктивно підстави для включення Підприємства до Плану-графіку? </a:t>
            </a:r>
          </a:p>
          <a:p>
            <a:pPr algn="just">
              <a:spcAft>
                <a:spcPts val="600"/>
              </a:spcAft>
              <a:buSzPct val="150000"/>
              <a:buFont typeface="Wingdings" panose="05000000000000000000" pitchFamily="2" charset="2"/>
              <a:buChar char="ü"/>
            </a:pPr>
            <a:r>
              <a:rPr lang="uk-UA" sz="1600" dirty="0"/>
              <a:t>Якщо Підприємство включено коригуванням до Плану-графіку:</a:t>
            </a:r>
          </a:p>
          <a:p>
            <a:pPr lvl="2" algn="just">
              <a:spcAft>
                <a:spcPts val="600"/>
              </a:spcAft>
              <a:buSzPct val="150000"/>
              <a:buFont typeface="Wingdings" panose="05000000000000000000" pitchFamily="2" charset="2"/>
              <a:buChar char="§"/>
            </a:pPr>
            <a:r>
              <a:rPr lang="uk-UA" sz="1600" dirty="0"/>
              <a:t>чи є / можуть бути об’єктивні обставини, які могли б надати податковому органу право це зробити?</a:t>
            </a:r>
            <a:r>
              <a:rPr lang="uk-UA" sz="1600" dirty="0">
                <a:solidFill>
                  <a:srgbClr val="7A232E"/>
                </a:solidFill>
              </a:rPr>
              <a:t> </a:t>
            </a:r>
          </a:p>
          <a:p>
            <a:pPr lvl="2" algn="just">
              <a:spcAft>
                <a:spcPts val="600"/>
              </a:spcAft>
              <a:buSzPct val="150000"/>
              <a:buFont typeface="Wingdings" panose="05000000000000000000" pitchFamily="2" charset="2"/>
              <a:buChar char="§"/>
            </a:pPr>
            <a:r>
              <a:rPr lang="uk-UA" sz="1600" dirty="0"/>
              <a:t>чи своєчасно здійснено коригування Плану-графіку з огляду на запланований період початку проведення перевірок?</a:t>
            </a:r>
          </a:p>
          <a:p>
            <a:pPr algn="just">
              <a:spcAft>
                <a:spcPts val="600"/>
              </a:spcAft>
              <a:buSzPct val="150000"/>
              <a:buFont typeface="Wingdings" panose="05000000000000000000" pitchFamily="2" charset="2"/>
              <a:buChar char="ü"/>
            </a:pPr>
            <a:r>
              <a:rPr lang="uk-UA" sz="1600" dirty="0"/>
              <a:t>Які конкретно підстави для включення Підприємства до Плану-графіку?</a:t>
            </a:r>
          </a:p>
          <a:p>
            <a:pPr marL="0" indent="0" algn="just">
              <a:spcAft>
                <a:spcPts val="600"/>
              </a:spcAft>
              <a:buSzPct val="150000"/>
              <a:buNone/>
            </a:pPr>
            <a:endParaRPr lang="uk-UA" sz="1600" dirty="0"/>
          </a:p>
        </p:txBody>
      </p:sp>
      <p:sp>
        <p:nvSpPr>
          <p:cNvPr id="5" name="Місце для номера слайда 4">
            <a:extLst>
              <a:ext uri="{FF2B5EF4-FFF2-40B4-BE49-F238E27FC236}">
                <a16:creationId xmlns:a16="http://schemas.microsoft.com/office/drawing/2014/main" id="{B64C9178-E04A-45DB-89A5-4417B6A6AECB}"/>
              </a:ext>
            </a:extLst>
          </p:cNvPr>
          <p:cNvSpPr>
            <a:spLocks noGrp="1"/>
          </p:cNvSpPr>
          <p:nvPr>
            <p:ph type="sldNum" sz="quarter" idx="12"/>
          </p:nvPr>
        </p:nvSpPr>
        <p:spPr/>
        <p:txBody>
          <a:bodyPr/>
          <a:lstStyle/>
          <a:p>
            <a:fld id="{05B86B18-2475-4CE0-AB5D-557E749F8469}" type="slidenum">
              <a:rPr lang="de-DE" smtClean="0"/>
              <a:pPr/>
              <a:t>9</a:t>
            </a:fld>
            <a:endParaRPr lang="de-DE"/>
          </a:p>
        </p:txBody>
      </p:sp>
    </p:spTree>
    <p:extLst>
      <p:ext uri="{BB962C8B-B14F-4D97-AF65-F5344CB8AC3E}">
        <p14:creationId xmlns:p14="http://schemas.microsoft.com/office/powerpoint/2010/main" val="3246478482"/>
      </p:ext>
    </p:extLst>
  </p:cSld>
  <p:clrMapOvr>
    <a:masterClrMapping/>
  </p:clrMapOvr>
</p:sld>
</file>

<file path=ppt/theme/theme1.xml><?xml version="1.0" encoding="utf-8"?>
<a:theme xmlns:a="http://schemas.openxmlformats.org/drawingml/2006/main" name="wts">
  <a:themeElements>
    <a:clrScheme name="WTS">
      <a:dk1>
        <a:sysClr val="windowText" lastClr="000000"/>
      </a:dk1>
      <a:lt1>
        <a:sysClr val="window" lastClr="FFFFFF"/>
      </a:lt1>
      <a:dk2>
        <a:srgbClr val="1F497D"/>
      </a:dk2>
      <a:lt2>
        <a:srgbClr val="EEECE1"/>
      </a:lt2>
      <a:accent1>
        <a:srgbClr val="CC0033"/>
      </a:accent1>
      <a:accent2>
        <a:srgbClr val="515D69"/>
      </a:accent2>
      <a:accent3>
        <a:srgbClr val="F6A400"/>
      </a:accent3>
      <a:accent4>
        <a:srgbClr val="728006"/>
      </a:accent4>
      <a:accent5>
        <a:srgbClr val="00698E"/>
      </a:accent5>
      <a:accent6>
        <a:srgbClr val="932E24"/>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Design">
  <a:themeElements>
    <a:clrScheme name="WTS">
      <a:dk1>
        <a:sysClr val="windowText" lastClr="000000"/>
      </a:dk1>
      <a:lt1>
        <a:sysClr val="window" lastClr="FFFFFF"/>
      </a:lt1>
      <a:dk2>
        <a:srgbClr val="1F497D"/>
      </a:dk2>
      <a:lt2>
        <a:srgbClr val="EEECE1"/>
      </a:lt2>
      <a:accent1>
        <a:srgbClr val="CC0033"/>
      </a:accent1>
      <a:accent2>
        <a:srgbClr val="515D69"/>
      </a:accent2>
      <a:accent3>
        <a:srgbClr val="F6A400"/>
      </a:accent3>
      <a:accent4>
        <a:srgbClr val="728006"/>
      </a:accent4>
      <a:accent5>
        <a:srgbClr val="00698E"/>
      </a:accent5>
      <a:accent6>
        <a:srgbClr val="932E24"/>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3262</TotalTime>
  <Words>7602</Words>
  <Application>Microsoft Office PowerPoint</Application>
  <PresentationFormat>Широкий екран</PresentationFormat>
  <Paragraphs>440</Paragraphs>
  <Slides>47</Slides>
  <Notes>2</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47</vt:i4>
      </vt:variant>
    </vt:vector>
  </HeadingPairs>
  <TitlesOfParts>
    <vt:vector size="57" baseType="lpstr">
      <vt:lpstr>Aptos</vt:lpstr>
      <vt:lpstr>Arial</vt:lpstr>
      <vt:lpstr>Calibri</vt:lpstr>
      <vt:lpstr>Cambria</vt:lpstr>
      <vt:lpstr>Courier New</vt:lpstr>
      <vt:lpstr>Microsoft Sans Serif</vt:lpstr>
      <vt:lpstr>Symbol</vt:lpstr>
      <vt:lpstr>Times New Roman</vt:lpstr>
      <vt:lpstr>Wingdings</vt:lpstr>
      <vt:lpstr>wts</vt:lpstr>
      <vt:lpstr>Поновлення податкових перевірок:  на що зважати  перед прийняттям рішення про допуск податкового органу та під час перевірки?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 44.3 ст. 44 ПКУ в редакції Закону № 2970-IX від 20.03.2023 року:   «44.3. Платники податків зобов’язані забезпечити зберігання документів та інформації … протягом визначених законодавством строків, але не менше: 44.3.1. 2555 днів - для документів та інформації … до статей 39 і 39-2, пункту 141.4 статті 141 цього Кодексу; {Підпункт 44.3.1 пункту 44.3 статті 44 із змінами, внесеними згідно із Законом № 3721-IX від 21.05.2024} 44.3.2. 1825 днів - … за винятком документів, до яких застосовується більш тривалий строк зберігання згідно з підпунктом 44.3.1 цього пункту; 44.3.3. 1095 днів - для інших документів, на які не поширюються вимоги підпунктів 44.3.1 та 44.3.2 цього пункту; 44.3.4. 1095 днів - для документів, пов’язаних з виконанням вимог іншого законодавства…  … Передбачені цим пунктом строки зберігання документів та інформації продовжуються на період зупинення відліку строку давності у випадках, передбачених пунктом 102.3 статті 102 цього Кодексу».   Тобто тут продовження строків лише у випадках, передбачених п.102.3. Тож такі нормативні підстави зупинки мають значення?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NN</dc:creator>
  <cp:lastModifiedBy>Iryna Voitsitska</cp:lastModifiedBy>
  <cp:revision>949</cp:revision>
  <dcterms:created xsi:type="dcterms:W3CDTF">2012-06-02T12:26:36Z</dcterms:created>
  <dcterms:modified xsi:type="dcterms:W3CDTF">2024-09-26T06:03:04Z</dcterms:modified>
</cp:coreProperties>
</file>