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0" r:id="rId4"/>
    <p:sldId id="263" r:id="rId5"/>
  </p:sldIdLst>
  <p:sldSz cx="24384000" cy="13716000"/>
  <p:notesSz cx="6858000" cy="9144000"/>
  <p:embeddedFontLst>
    <p:embeddedFont>
      <p:font typeface="Helvetica Neue" panose="020B0604020202020204" charset="0"/>
      <p:regular r:id="rId7"/>
      <p:bold r:id="rId8"/>
      <p:italic r:id="rId9"/>
      <p:boldItalic r:id="rId10"/>
    </p:embeddedFont>
    <p:embeddedFont>
      <p:font typeface="Merriweather Sans" pitchFamily="2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mdyBBqXmYJgFRvnwpkuKhHF+M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3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04" y="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1477520" y="3557256"/>
            <a:ext cx="21428960" cy="4312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1528818" y="8572500"/>
            <a:ext cx="21326364" cy="34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Info">
  <p:cSld name="1_Large Info 3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eading + Blank 1/3">
  <p:cSld name="Heading + Blank 1/3"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8"/>
          <p:cNvSpPr/>
          <p:nvPr/>
        </p:nvSpPr>
        <p:spPr>
          <a:xfrm>
            <a:off x="0" y="0"/>
            <a:ext cx="8128000" cy="13716000"/>
          </a:xfrm>
          <a:prstGeom prst="rect">
            <a:avLst/>
          </a:prstGeom>
          <a:solidFill>
            <a:srgbClr val="B7D5F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1207899" y="1327883"/>
            <a:ext cx="5715001" cy="1106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1pPr>
            <a:lvl2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Info">
  <p:cSld name="1_Large Info">
    <p:bg>
      <p:bgPr>
        <a:solidFill>
          <a:srgbClr val="F1F4F9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" y="567"/>
            <a:ext cx="24381984" cy="1371486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2"/>
          <p:cNvSpPr txBox="1">
            <a:spLocks noGrp="1"/>
          </p:cNvSpPr>
          <p:nvPr>
            <p:ph type="title"/>
          </p:nvPr>
        </p:nvSpPr>
        <p:spPr>
          <a:xfrm>
            <a:off x="1477520" y="3557256"/>
            <a:ext cx="8466580" cy="695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Info">
  <p:cSld name="1_Large Info 2">
    <p:bg>
      <p:bgPr>
        <a:solidFill>
          <a:srgbClr val="FFFFFF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 txBox="1">
            <a:spLocks noGrp="1"/>
          </p:cNvSpPr>
          <p:nvPr>
            <p:ph type="title"/>
          </p:nvPr>
        </p:nvSpPr>
        <p:spPr>
          <a:xfrm>
            <a:off x="1477520" y="1333500"/>
            <a:ext cx="21428960" cy="2628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body" idx="1"/>
          </p:nvPr>
        </p:nvSpPr>
        <p:spPr>
          <a:xfrm>
            <a:off x="1529114" y="6208697"/>
            <a:ext cx="3730206" cy="48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2000"/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body" idx="2"/>
          </p:nvPr>
        </p:nvSpPr>
        <p:spPr>
          <a:xfrm>
            <a:off x="1592422" y="4494213"/>
            <a:ext cx="3487737" cy="151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9000"/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body" idx="3"/>
          </p:nvPr>
        </p:nvSpPr>
        <p:spPr>
          <a:xfrm>
            <a:off x="6493000" y="6208697"/>
            <a:ext cx="3730206" cy="48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2000"/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body" idx="4"/>
          </p:nvPr>
        </p:nvSpPr>
        <p:spPr>
          <a:xfrm>
            <a:off x="6556308" y="4494213"/>
            <a:ext cx="3487737" cy="151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9000"/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body" idx="5"/>
          </p:nvPr>
        </p:nvSpPr>
        <p:spPr>
          <a:xfrm>
            <a:off x="11596222" y="6208697"/>
            <a:ext cx="3730206" cy="48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2000"/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6"/>
          </p:nvPr>
        </p:nvSpPr>
        <p:spPr>
          <a:xfrm>
            <a:off x="11659530" y="4494213"/>
            <a:ext cx="3487737" cy="151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9000"/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7"/>
          </p:nvPr>
        </p:nvSpPr>
        <p:spPr>
          <a:xfrm>
            <a:off x="1529114" y="10031759"/>
            <a:ext cx="3730206" cy="48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2000"/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body" idx="8"/>
          </p:nvPr>
        </p:nvSpPr>
        <p:spPr>
          <a:xfrm>
            <a:off x="1592422" y="8317275"/>
            <a:ext cx="3487737" cy="151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9000"/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body" idx="9"/>
          </p:nvPr>
        </p:nvSpPr>
        <p:spPr>
          <a:xfrm>
            <a:off x="6493000" y="10031759"/>
            <a:ext cx="3730206" cy="48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2000"/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13"/>
          </p:nvPr>
        </p:nvSpPr>
        <p:spPr>
          <a:xfrm>
            <a:off x="6556308" y="8317275"/>
            <a:ext cx="3487737" cy="151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9000"/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14"/>
          </p:nvPr>
        </p:nvSpPr>
        <p:spPr>
          <a:xfrm>
            <a:off x="11596222" y="10031759"/>
            <a:ext cx="3730206" cy="48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2000"/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15"/>
          </p:nvPr>
        </p:nvSpPr>
        <p:spPr>
          <a:xfrm>
            <a:off x="11659530" y="8317275"/>
            <a:ext cx="3487737" cy="151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9000"/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6"/>
          </p:nvPr>
        </p:nvSpPr>
        <p:spPr>
          <a:xfrm>
            <a:off x="16516565" y="4776168"/>
            <a:ext cx="4532052" cy="24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3000"/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17"/>
          </p:nvPr>
        </p:nvSpPr>
        <p:spPr>
          <a:xfrm>
            <a:off x="16516565" y="8664514"/>
            <a:ext cx="4532052" cy="24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3000"/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/ Text e-Ukraine HEAD">
  <p:cSld name="Quote / Text e-Ukraine HEAD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1778000" y="3048000"/>
            <a:ext cx="20828000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/>
            </a:lvl1pPr>
            <a:lvl2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/ Text e-Ukraine">
  <p:cSld name="Quote / Text e-Ukraine">
    <p:bg>
      <p:bgPr>
        <a:solidFill>
          <a:srgbClr val="FFFFFF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>
            <a:spLocks noGrp="1"/>
          </p:cNvSpPr>
          <p:nvPr>
            <p:ph type="title"/>
          </p:nvPr>
        </p:nvSpPr>
        <p:spPr>
          <a:xfrm>
            <a:off x="1778000" y="3048000"/>
            <a:ext cx="20828000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/>
            </a:lvl1pPr>
            <a:lvl2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1778000" y="3048000"/>
            <a:ext cx="20828000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1pPr>
            <a:lvl2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">
  <p:cSld name="Number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/>
          <p:nvPr/>
        </p:nvSpPr>
        <p:spPr>
          <a:xfrm>
            <a:off x="0" y="-1"/>
            <a:ext cx="12192000" cy="13716002"/>
          </a:xfrm>
          <a:prstGeom prst="rect">
            <a:avLst/>
          </a:prstGeom>
          <a:solidFill>
            <a:srgbClr val="B7D5F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" name="Google Shape;52;p29"/>
          <p:cNvSpPr txBox="1">
            <a:spLocks noGrp="1"/>
          </p:cNvSpPr>
          <p:nvPr>
            <p:ph type="title"/>
          </p:nvPr>
        </p:nvSpPr>
        <p:spPr>
          <a:xfrm>
            <a:off x="1207899" y="1327883"/>
            <a:ext cx="9144001" cy="1106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Arial"/>
              <a:buNone/>
              <a:defRPr sz="25000"/>
            </a:lvl1pPr>
            <a:lvl2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body" idx="1"/>
          </p:nvPr>
        </p:nvSpPr>
        <p:spPr>
          <a:xfrm>
            <a:off x="13722134" y="1522757"/>
            <a:ext cx="9140759" cy="1092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514350" algn="l">
              <a:lnSpc>
                <a:spcPct val="120000"/>
              </a:lnSpc>
              <a:spcBef>
                <a:spcPts val="2500"/>
              </a:spcBef>
              <a:spcAft>
                <a:spcPts val="0"/>
              </a:spcAft>
              <a:buClr>
                <a:srgbClr val="99CBFF"/>
              </a:buClr>
              <a:buSzPts val="4500"/>
              <a:buFont typeface="Arial"/>
              <a:buChar char="•"/>
              <a:defRPr sz="3600"/>
            </a:lvl1pPr>
            <a:lvl2pPr marL="914400" lvl="1" indent="-514350" algn="l">
              <a:lnSpc>
                <a:spcPct val="120000"/>
              </a:lnSpc>
              <a:spcBef>
                <a:spcPts val="2500"/>
              </a:spcBef>
              <a:spcAft>
                <a:spcPts val="0"/>
              </a:spcAft>
              <a:buClr>
                <a:srgbClr val="99CBFF"/>
              </a:buClr>
              <a:buSzPts val="4500"/>
              <a:buFont typeface="Arial"/>
              <a:buChar char="•"/>
              <a:defRPr sz="3600"/>
            </a:lvl2pPr>
            <a:lvl3pPr marL="1371600" lvl="2" indent="-514350" algn="l">
              <a:lnSpc>
                <a:spcPct val="120000"/>
              </a:lnSpc>
              <a:spcBef>
                <a:spcPts val="2500"/>
              </a:spcBef>
              <a:spcAft>
                <a:spcPts val="0"/>
              </a:spcAft>
              <a:buClr>
                <a:srgbClr val="99CBFF"/>
              </a:buClr>
              <a:buSzPts val="4500"/>
              <a:buFont typeface="Arial"/>
              <a:buChar char="•"/>
              <a:defRPr sz="3600"/>
            </a:lvl3pPr>
            <a:lvl4pPr marL="1828800" lvl="3" indent="-514350" algn="l">
              <a:lnSpc>
                <a:spcPct val="120000"/>
              </a:lnSpc>
              <a:spcBef>
                <a:spcPts val="2500"/>
              </a:spcBef>
              <a:spcAft>
                <a:spcPts val="0"/>
              </a:spcAft>
              <a:buClr>
                <a:srgbClr val="99CBFF"/>
              </a:buClr>
              <a:buSzPts val="4500"/>
              <a:buFont typeface="Arial"/>
              <a:buChar char="•"/>
              <a:defRPr sz="3600"/>
            </a:lvl4pPr>
            <a:lvl5pPr marL="2286000" lvl="4" indent="-514350" algn="l">
              <a:lnSpc>
                <a:spcPct val="120000"/>
              </a:lnSpc>
              <a:spcBef>
                <a:spcPts val="2500"/>
              </a:spcBef>
              <a:spcAft>
                <a:spcPts val="0"/>
              </a:spcAft>
              <a:buClr>
                <a:srgbClr val="99CBFF"/>
              </a:buClr>
              <a:buSzPts val="4500"/>
              <a:buFont typeface="Arial"/>
              <a:buChar char="•"/>
              <a:defRPr sz="3600"/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eading + Text 1/3">
  <p:cSld name="Heading + Text 1/3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/>
          <p:nvPr/>
        </p:nvSpPr>
        <p:spPr>
          <a:xfrm>
            <a:off x="0" y="0"/>
            <a:ext cx="8128000" cy="13716000"/>
          </a:xfrm>
          <a:prstGeom prst="rect">
            <a:avLst/>
          </a:prstGeom>
          <a:solidFill>
            <a:srgbClr val="B7D5F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56;p25"/>
          <p:cNvSpPr txBox="1">
            <a:spLocks noGrp="1"/>
          </p:cNvSpPr>
          <p:nvPr>
            <p:ph type="title"/>
          </p:nvPr>
        </p:nvSpPr>
        <p:spPr>
          <a:xfrm>
            <a:off x="1207899" y="1327883"/>
            <a:ext cx="5969001" cy="1106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1pPr>
            <a:lvl2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1"/>
          </p:nvPr>
        </p:nvSpPr>
        <p:spPr>
          <a:xfrm>
            <a:off x="9521649" y="1522757"/>
            <a:ext cx="13341245" cy="1092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514350" algn="l">
              <a:lnSpc>
                <a:spcPct val="120000"/>
              </a:lnSpc>
              <a:spcBef>
                <a:spcPts val="250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Char char="•"/>
              <a:defRPr sz="3600"/>
            </a:lvl1pPr>
            <a:lvl2pPr marL="914400" lvl="1" indent="-514350" algn="l">
              <a:lnSpc>
                <a:spcPct val="120000"/>
              </a:lnSpc>
              <a:spcBef>
                <a:spcPts val="2500"/>
              </a:spcBef>
              <a:spcAft>
                <a:spcPts val="0"/>
              </a:spcAft>
              <a:buClr>
                <a:srgbClr val="99CBFF"/>
              </a:buClr>
              <a:buSzPts val="4500"/>
              <a:buFont typeface="Arial"/>
              <a:buChar char="•"/>
              <a:defRPr sz="3600"/>
            </a:lvl2pPr>
            <a:lvl3pPr marL="1371600" lvl="2" indent="-514350" algn="l">
              <a:lnSpc>
                <a:spcPct val="120000"/>
              </a:lnSpc>
              <a:spcBef>
                <a:spcPts val="2500"/>
              </a:spcBef>
              <a:spcAft>
                <a:spcPts val="0"/>
              </a:spcAft>
              <a:buClr>
                <a:srgbClr val="99CBFF"/>
              </a:buClr>
              <a:buSzPts val="4500"/>
              <a:buFont typeface="Arial"/>
              <a:buChar char="•"/>
              <a:defRPr sz="3600"/>
            </a:lvl3pPr>
            <a:lvl4pPr marL="1828800" lvl="3" indent="-514350" algn="l">
              <a:lnSpc>
                <a:spcPct val="120000"/>
              </a:lnSpc>
              <a:spcBef>
                <a:spcPts val="2500"/>
              </a:spcBef>
              <a:spcAft>
                <a:spcPts val="0"/>
              </a:spcAft>
              <a:buClr>
                <a:srgbClr val="99CBFF"/>
              </a:buClr>
              <a:buSzPts val="4500"/>
              <a:buFont typeface="Arial"/>
              <a:buChar char="•"/>
              <a:defRPr sz="3600"/>
            </a:lvl4pPr>
            <a:lvl5pPr marL="2286000" lvl="4" indent="-514350" algn="l">
              <a:lnSpc>
                <a:spcPct val="120000"/>
              </a:lnSpc>
              <a:spcBef>
                <a:spcPts val="2500"/>
              </a:spcBef>
              <a:spcAft>
                <a:spcPts val="0"/>
              </a:spcAft>
              <a:buClr>
                <a:srgbClr val="99CBFF"/>
              </a:buClr>
              <a:buSzPts val="4500"/>
              <a:buFont typeface="Arial"/>
              <a:buChar char="•"/>
              <a:defRPr sz="3600"/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" y="567"/>
            <a:ext cx="24381984" cy="137148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6"/>
          <p:cNvSpPr txBox="1">
            <a:spLocks noGrp="1"/>
          </p:cNvSpPr>
          <p:nvPr>
            <p:ph type="title"/>
          </p:nvPr>
        </p:nvSpPr>
        <p:spPr>
          <a:xfrm>
            <a:off x="1477520" y="3557256"/>
            <a:ext cx="21428960" cy="4312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body" idx="1"/>
          </p:nvPr>
        </p:nvSpPr>
        <p:spPr>
          <a:xfrm>
            <a:off x="1528818" y="8572500"/>
            <a:ext cx="21326364" cy="34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mailto:info@boi.org.u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4911" y="814100"/>
            <a:ext cx="6071770" cy="145776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 txBox="1">
            <a:spLocks noGrp="1"/>
          </p:cNvSpPr>
          <p:nvPr>
            <p:ph type="title"/>
          </p:nvPr>
        </p:nvSpPr>
        <p:spPr>
          <a:xfrm>
            <a:off x="2642695" y="3473412"/>
            <a:ext cx="21428960" cy="4312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12000" b="1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Рада бізнес-омбудсмена </a:t>
            </a:r>
            <a:endParaRPr sz="12000" b="1" i="0" u="none" strike="noStrike" cap="non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" name="Google Shape;68;p1"/>
          <p:cNvSpPr txBox="1">
            <a:spLocks noGrp="1"/>
          </p:cNvSpPr>
          <p:nvPr>
            <p:ph type="body" idx="1"/>
          </p:nvPr>
        </p:nvSpPr>
        <p:spPr>
          <a:xfrm>
            <a:off x="8346332" y="6896553"/>
            <a:ext cx="14041073" cy="216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uk-UA" sz="7200" b="1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Проблемні питання з якими стикаються платники податків</a:t>
            </a:r>
            <a:endParaRPr lang="uk-UA" sz="72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-2793801" y="11513310"/>
            <a:ext cx="26073304" cy="180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5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boi.org.ua</a:t>
            </a:r>
            <a:endParaRPr sz="50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" name="Google Shape;70;p1" descr="Зображення, що містить мультфільм, мистецтво, знімок екрана, дизайн&#10;&#10;Автоматично згенерований опис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6595" y="6819447"/>
            <a:ext cx="7114478" cy="7114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"/>
          <p:cNvSpPr txBox="1">
            <a:spLocks noGrp="1"/>
          </p:cNvSpPr>
          <p:nvPr>
            <p:ph type="title"/>
          </p:nvPr>
        </p:nvSpPr>
        <p:spPr>
          <a:xfrm>
            <a:off x="768096" y="1327883"/>
            <a:ext cx="6511573" cy="1106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uk-UA" dirty="0"/>
              <a:t>Податкові скарги за 9 місяців 2024 року*</a:t>
            </a: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sz="3200" baseline="0" dirty="0"/>
              <a:t>* станом на 24.09.2024 року</a:t>
            </a:r>
            <a:endParaRPr sz="3200" dirty="0"/>
          </a:p>
        </p:txBody>
      </p:sp>
      <p:pic>
        <p:nvPicPr>
          <p:cNvPr id="113" name="Google Shape;11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64136" y="94506"/>
            <a:ext cx="6071770" cy="145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371207-7253-34A6-2BC9-7412AFE05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009" y="3299351"/>
            <a:ext cx="15246154" cy="85921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 txBox="1">
            <a:spLocks noGrp="1"/>
          </p:cNvSpPr>
          <p:nvPr>
            <p:ph type="title"/>
          </p:nvPr>
        </p:nvSpPr>
        <p:spPr>
          <a:xfrm>
            <a:off x="768097" y="1327883"/>
            <a:ext cx="6675120" cy="1106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uk-UA" dirty="0"/>
              <a:t>ТОП-4</a:t>
            </a:r>
            <a:r>
              <a:rPr lang="uk-UA" baseline="0" dirty="0"/>
              <a:t> податкових скарг за 9 місяців 2024 року*</a:t>
            </a:r>
            <a:br>
              <a:rPr lang="uk-UA" baseline="0" dirty="0"/>
            </a:br>
            <a:br>
              <a:rPr lang="uk-UA" baseline="0" dirty="0"/>
            </a:br>
            <a:br>
              <a:rPr lang="uk-UA" baseline="0" dirty="0"/>
            </a:br>
            <a:r>
              <a:rPr lang="uk-UA" sz="3200" baseline="0" dirty="0"/>
              <a:t>* станом на 24.09.2024 року</a:t>
            </a:r>
            <a:endParaRPr sz="6400" b="1" dirty="0"/>
          </a:p>
        </p:txBody>
      </p:sp>
      <p:pic>
        <p:nvPicPr>
          <p:cNvPr id="106" name="Google Shape;10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72751" y="325002"/>
            <a:ext cx="6071770" cy="145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0C55EE-61D9-899C-3C8D-C709A0EC6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9966" y="3224836"/>
            <a:ext cx="15302385" cy="86989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4911" y="814100"/>
            <a:ext cx="6071770" cy="145776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 txBox="1">
            <a:spLocks noGrp="1"/>
          </p:cNvSpPr>
          <p:nvPr>
            <p:ph type="title"/>
          </p:nvPr>
        </p:nvSpPr>
        <p:spPr>
          <a:xfrm>
            <a:off x="1684911" y="3365870"/>
            <a:ext cx="5893098" cy="137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6600" b="1">
                <a:latin typeface="Open Sans"/>
                <a:ea typeface="Open Sans"/>
                <a:cs typeface="Open Sans"/>
                <a:sym typeface="Open Sans"/>
              </a:rPr>
              <a:t>Контакти</a:t>
            </a:r>
            <a:endParaRPr sz="66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2773055" y="5227625"/>
            <a:ext cx="14870844" cy="680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BusinessOmbudsmanUkraine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Email: info@boi.org.ua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Адреса: </a:t>
            </a:r>
            <a:r>
              <a:rPr lang="en-US"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БЦ «Поділ Плаза»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вул. Спаська, 30А, Київ 04070, Україна</a:t>
            </a:r>
            <a:endParaRPr sz="4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Тел. +38097 237 37 37 (Телеграм-чат)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1684911" y="11900616"/>
            <a:ext cx="7620220" cy="153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4400" b="1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boi.org.ua</a:t>
            </a:r>
            <a:endParaRPr/>
          </a:p>
        </p:txBody>
      </p:sp>
      <p:pic>
        <p:nvPicPr>
          <p:cNvPr id="127" name="Google Shape;127;p15" descr="Зображення, що містить символ, логотип&#10;&#10;Автоматично згенерований опис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911" y="5305506"/>
            <a:ext cx="848490" cy="848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 descr="Зображення, що містить коло, Графіка, творчість&#10;&#10;Автоматично згенерований опис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60196" y="7800045"/>
            <a:ext cx="1412859" cy="1412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83123" y="9649660"/>
            <a:ext cx="1050278" cy="10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 descr="Зображення, що містить коло, Графіка, Електрик синій, логотип&#10;&#10;Автоматично згенерований опис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99861" y="6386881"/>
            <a:ext cx="1246604" cy="1246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BOC">
      <a:dk1>
        <a:srgbClr val="000000"/>
      </a:dk1>
      <a:lt1>
        <a:srgbClr val="F1F4F8"/>
      </a:lt1>
      <a:dk2>
        <a:srgbClr val="000021"/>
      </a:dk2>
      <a:lt2>
        <a:srgbClr val="F1F4F8"/>
      </a:lt2>
      <a:accent1>
        <a:srgbClr val="2F56AF"/>
      </a:accent1>
      <a:accent2>
        <a:srgbClr val="AFD0FD"/>
      </a:accent2>
      <a:accent3>
        <a:srgbClr val="7994F6"/>
      </a:accent3>
      <a:accent4>
        <a:srgbClr val="6A5FA9"/>
      </a:accent4>
      <a:accent5>
        <a:srgbClr val="4E438F"/>
      </a:accent5>
      <a:accent6>
        <a:srgbClr val="D2E2F7"/>
      </a:accent6>
      <a:hlink>
        <a:srgbClr val="000021"/>
      </a:hlink>
      <a:folHlink>
        <a:srgbClr val="2F56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Довільний</PresentationFormat>
  <Paragraphs>15</Paragraphs>
  <Slides>4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9" baseType="lpstr">
      <vt:lpstr>Open Sans</vt:lpstr>
      <vt:lpstr>Merriweather Sans</vt:lpstr>
      <vt:lpstr>Arial</vt:lpstr>
      <vt:lpstr>Helvetica Neue</vt:lpstr>
      <vt:lpstr>White</vt:lpstr>
      <vt:lpstr>Рада бізнес-омбудсмена </vt:lpstr>
      <vt:lpstr>Податкові скарги за 9 місяців 2024 року*   * станом на 24.09.2024 року</vt:lpstr>
      <vt:lpstr>ТОП-4 податкових скарг за 9 місяців 2024 року*   * станом на 24.09.2024 року</vt:lpstr>
      <vt:lpstr>Контакти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Анна Бежан</dc:creator>
  <cp:lastModifiedBy>Volodymyr Kutsenko</cp:lastModifiedBy>
  <cp:revision>1</cp:revision>
  <dcterms:modified xsi:type="dcterms:W3CDTF">2024-09-24T14:11:47Z</dcterms:modified>
</cp:coreProperties>
</file>