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57" r:id="rId6"/>
    <p:sldId id="278" r:id="rId7"/>
    <p:sldId id="266" r:id="rId8"/>
    <p:sldId id="258" r:id="rId9"/>
    <p:sldId id="286" r:id="rId10"/>
    <p:sldId id="279" r:id="rId11"/>
    <p:sldId id="289" r:id="rId12"/>
    <p:sldId id="290" r:id="rId13"/>
    <p:sldId id="281" r:id="rId14"/>
    <p:sldId id="280" r:id="rId15"/>
    <p:sldId id="287" r:id="rId16"/>
    <p:sldId id="288" r:id="rId17"/>
    <p:sldId id="284" r:id="rId18"/>
    <p:sldId id="271"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655" autoAdjust="0"/>
  </p:normalViewPr>
  <p:slideViewPr>
    <p:cSldViewPr snapToGrid="0">
      <p:cViewPr varScale="1">
        <p:scale>
          <a:sx n="75" d="100"/>
          <a:sy n="75" d="100"/>
        </p:scale>
        <p:origin x="974" y="48"/>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56F32FC-4BD9-442A-A8C6-51598C909FE3}" type="datetimeFigureOut">
              <a:rPr lang="en-US" smtClean="0"/>
              <a:t>9/30/2024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56371FA-A98D-41E8-93F4-09945841298A}" type="datetimeFigureOut">
              <a:rPr lang="en-US" smtClean="0"/>
              <a:t>9/30/2024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2553107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443967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57546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3105683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163672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209032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180336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390098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pixabay.com/en/boy-child-dad-daughter-family-13004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7122638" y="3167230"/>
            <a:ext cx="4941771" cy="3200400"/>
          </a:xfrm>
        </p:spPr>
        <p:txBody>
          <a:bodyPr anchor="ctr"/>
          <a:lstStyle/>
          <a:p>
            <a:r>
              <a:rPr lang="en-US" dirty="0"/>
              <a:t>INHERITANCE PLANNING AND SUCCESSION PROCEDURES IN CYPRUS</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2540000" y="568961"/>
            <a:ext cx="8813800" cy="464499"/>
          </a:xfrm>
        </p:spPr>
        <p:txBody>
          <a:bodyPr>
            <a:normAutofit fontScale="90000"/>
          </a:bodyPr>
          <a:lstStyle/>
          <a:p>
            <a:r>
              <a:rPr lang="en-US" dirty="0"/>
              <a:t>FORMALITIES AND SUBSTANTIVE LAW</a:t>
            </a:r>
          </a:p>
        </p:txBody>
      </p:sp>
      <p:sp>
        <p:nvSpPr>
          <p:cNvPr id="12" name="Text Placeholder 11">
            <a:extLst>
              <a:ext uri="{FF2B5EF4-FFF2-40B4-BE49-F238E27FC236}">
                <a16:creationId xmlns:a16="http://schemas.microsoft.com/office/drawing/2014/main" id="{554B61B9-26F6-B304-92CD-03053DAAF2A8}"/>
              </a:ext>
            </a:extLst>
          </p:cNvPr>
          <p:cNvSpPr>
            <a:spLocks noGrp="1"/>
          </p:cNvSpPr>
          <p:nvPr>
            <p:ph type="body" idx="1"/>
          </p:nvPr>
        </p:nvSpPr>
        <p:spPr>
          <a:xfrm>
            <a:off x="2540000" y="1128717"/>
            <a:ext cx="4603750" cy="464499"/>
          </a:xfrm>
        </p:spPr>
        <p:txBody>
          <a:bodyPr>
            <a:normAutofit/>
          </a:bodyPr>
          <a:lstStyle/>
          <a:p>
            <a:r>
              <a:rPr lang="en-US" sz="2000" dirty="0"/>
              <a:t>Formalities</a:t>
            </a:r>
          </a:p>
        </p:txBody>
      </p:sp>
      <p:sp>
        <p:nvSpPr>
          <p:cNvPr id="35" name="Content Placeholder 34">
            <a:extLst>
              <a:ext uri="{FF2B5EF4-FFF2-40B4-BE49-F238E27FC236}">
                <a16:creationId xmlns:a16="http://schemas.microsoft.com/office/drawing/2014/main" id="{EDBE6233-75E9-40D1-968F-58CA9AD0FF50}"/>
              </a:ext>
            </a:extLst>
          </p:cNvPr>
          <p:cNvSpPr>
            <a:spLocks noGrp="1"/>
          </p:cNvSpPr>
          <p:nvPr>
            <p:ph sz="half" idx="13"/>
          </p:nvPr>
        </p:nvSpPr>
        <p:spPr>
          <a:xfrm>
            <a:off x="2197326" y="1219200"/>
            <a:ext cx="3898674" cy="5147930"/>
          </a:xfrm>
        </p:spPr>
        <p:txBody>
          <a:bodyPr>
            <a:normAutofit lnSpcReduction="10000"/>
          </a:bodyPr>
          <a:lstStyle/>
          <a:p>
            <a:pPr marL="342900" lvl="1" indent="-342900"/>
            <a:endParaRPr lang="en-US" sz="2000" dirty="0"/>
          </a:p>
          <a:p>
            <a:pPr marL="342900" lvl="1" indent="-342900"/>
            <a:r>
              <a:rPr lang="en-US" sz="2000" dirty="0"/>
              <a:t>For the will to be valid if governed by Cyprus law, the testator must be of adult age (at least 18 years old) and of sound mind</a:t>
            </a:r>
          </a:p>
          <a:p>
            <a:pPr marL="342900" lvl="1" indent="-342900"/>
            <a:r>
              <a:rPr lang="en-US" sz="2000" dirty="0"/>
              <a:t>The will must be in writing and must be signed at the end of it (and if it is more than one page, on every page) by the testator in the presence of two witnesses of adult age and sound mind</a:t>
            </a:r>
          </a:p>
          <a:p>
            <a:pPr lvl="1"/>
            <a:r>
              <a:rPr lang="en-US" sz="2000" dirty="0"/>
              <a:t>The two witnesses must be present simultaneously and confirm that the testator signed in their presence</a:t>
            </a:r>
          </a:p>
          <a:p>
            <a:endParaRPr lang="en-US" dirty="0"/>
          </a:p>
        </p:txBody>
      </p:sp>
      <p:sp>
        <p:nvSpPr>
          <p:cNvPr id="14" name="Text Placeholder 13">
            <a:extLst>
              <a:ext uri="{FF2B5EF4-FFF2-40B4-BE49-F238E27FC236}">
                <a16:creationId xmlns:a16="http://schemas.microsoft.com/office/drawing/2014/main" id="{CB9F9E8B-42CD-AC26-AFC9-F1F66695693B}"/>
              </a:ext>
            </a:extLst>
          </p:cNvPr>
          <p:cNvSpPr>
            <a:spLocks noGrp="1"/>
          </p:cNvSpPr>
          <p:nvPr>
            <p:ph type="body" sz="quarter" idx="3"/>
          </p:nvPr>
        </p:nvSpPr>
        <p:spPr>
          <a:xfrm>
            <a:off x="6096000" y="1111731"/>
            <a:ext cx="4776206" cy="464499"/>
          </a:xfrm>
        </p:spPr>
        <p:txBody>
          <a:bodyPr>
            <a:normAutofit/>
          </a:bodyPr>
          <a:lstStyle/>
          <a:p>
            <a:r>
              <a:rPr lang="en-US" sz="2000" dirty="0"/>
              <a:t>Substantive law - Limitations</a:t>
            </a:r>
          </a:p>
        </p:txBody>
      </p:sp>
      <p:sp>
        <p:nvSpPr>
          <p:cNvPr id="50" name="Content Placeholder 49">
            <a:extLst>
              <a:ext uri="{FF2B5EF4-FFF2-40B4-BE49-F238E27FC236}">
                <a16:creationId xmlns:a16="http://schemas.microsoft.com/office/drawing/2014/main" id="{8F6B2AE9-DDE4-FD99-A235-3B39EEE21481}"/>
              </a:ext>
            </a:extLst>
          </p:cNvPr>
          <p:cNvSpPr>
            <a:spLocks noGrp="1"/>
          </p:cNvSpPr>
          <p:nvPr>
            <p:ph sz="half" idx="14"/>
          </p:nvPr>
        </p:nvSpPr>
        <p:spPr>
          <a:xfrm>
            <a:off x="5966580" y="1551622"/>
            <a:ext cx="5842000" cy="5001247"/>
          </a:xfrm>
        </p:spPr>
        <p:txBody>
          <a:bodyPr>
            <a:noAutofit/>
          </a:bodyPr>
          <a:lstStyle/>
          <a:p>
            <a:pPr marL="342900" indent="-342900">
              <a:buFont typeface="Arial" panose="020B0604020202020204" pitchFamily="34" charset="0"/>
              <a:buChar char="•"/>
            </a:pPr>
            <a:r>
              <a:rPr lang="en-US" sz="2000" dirty="0"/>
              <a:t>Forced heirship provisions (disposable portion and statutory portion) &amp; classes of heirs</a:t>
            </a:r>
          </a:p>
          <a:p>
            <a:pPr lvl="1"/>
            <a:r>
              <a:rPr lang="en-US" sz="2000" dirty="0"/>
              <a:t>Witnesses to a will cannot be heirs</a:t>
            </a:r>
          </a:p>
          <a:p>
            <a:pPr lvl="1"/>
            <a:r>
              <a:rPr lang="en-US" sz="2000" dirty="0"/>
              <a:t>Applicable to any person who has a Cyprus domicile and/or to the immovable property assets located in Cyprus irrespective of the deceased's domicile </a:t>
            </a:r>
          </a:p>
          <a:p>
            <a:pPr lvl="1"/>
            <a:r>
              <a:rPr lang="en-US" sz="2000" dirty="0"/>
              <a:t>If the EU Succession Regulation is applicable, (if Cyprus is the country of habitual residency/chosen nationality), Cyprus succession legislation will be applicable to the whole of the estate irrespective of whether this is located unless the deceased chooses the law of his/her nationality to govern the estate</a:t>
            </a:r>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103458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7164070" y="1239520"/>
            <a:ext cx="4179570" cy="3457971"/>
          </a:xfrm>
        </p:spPr>
        <p:txBody>
          <a:bodyPr/>
          <a:lstStyle/>
          <a:p>
            <a:r>
              <a:rPr lang="en-US" sz="2800" dirty="0">
                <a:latin typeface="+mn-lt"/>
                <a:ea typeface="Times New Roman" panose="02020603050405020304" pitchFamily="18" charset="0"/>
              </a:rPr>
              <a:t>ADMINISTRATION</a:t>
            </a:r>
            <a:r>
              <a:rPr lang="en-CY" sz="2800" dirty="0">
                <a:effectLst/>
                <a:latin typeface="+mn-lt"/>
                <a:ea typeface="Times New Roman" panose="02020603050405020304" pitchFamily="18" charset="0"/>
              </a:rPr>
              <a:t> of property in Cyprus if the </a:t>
            </a:r>
            <a:r>
              <a:rPr lang="en-US" sz="2800" dirty="0">
                <a:effectLst/>
                <a:latin typeface="+mn-lt"/>
                <a:ea typeface="Times New Roman" panose="02020603050405020304" pitchFamily="18" charset="0"/>
              </a:rPr>
              <a:t>DECEASED</a:t>
            </a:r>
            <a:r>
              <a:rPr lang="en-CY" sz="2800" dirty="0">
                <a:effectLst/>
                <a:latin typeface="+mn-lt"/>
                <a:ea typeface="Times New Roman" panose="02020603050405020304" pitchFamily="18" charset="0"/>
              </a:rPr>
              <a:t> was Ukrainian</a:t>
            </a:r>
            <a:br>
              <a:rPr lang="en-CY" sz="1800" dirty="0">
                <a:effectLst/>
                <a:latin typeface="+mn-lt"/>
                <a:ea typeface="Aptos" panose="020B0004020202020204" pitchFamily="34" charset="0"/>
              </a:rPr>
            </a:br>
            <a:endParaRPr lang="en-US" dirty="0">
              <a:latin typeface="+mn-lt"/>
            </a:endParaRPr>
          </a:p>
        </p:txBody>
      </p:sp>
    </p:spTree>
    <p:extLst>
      <p:ext uri="{BB962C8B-B14F-4D97-AF65-F5344CB8AC3E}">
        <p14:creationId xmlns:p14="http://schemas.microsoft.com/office/powerpoint/2010/main" val="33469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419511"/>
          </a:xfrm>
        </p:spPr>
        <p:txBody>
          <a:bodyPr>
            <a:normAutofit fontScale="90000"/>
          </a:bodyPr>
          <a:lstStyle/>
          <a:p>
            <a:r>
              <a:rPr lang="en-US" b="1" dirty="0"/>
              <a:t>ADMINISTRATION PROCESS (1)</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843280" y="843280"/>
            <a:ext cx="8453120" cy="5513069"/>
          </a:xfrm>
        </p:spPr>
        <p:txBody>
          <a:bodyPr>
            <a:normAutofit/>
          </a:bodyPr>
          <a:lstStyle/>
          <a:p>
            <a:pPr marL="800100" lvl="1" indent="-342900"/>
            <a:r>
              <a:rPr lang="en-US" sz="2000" dirty="0">
                <a:effectLst/>
                <a:ea typeface="Times New Roman" panose="02020603050405020304" pitchFamily="18" charset="0"/>
                <a:cs typeface="Aptos" panose="020B0004020202020204" pitchFamily="34" charset="0"/>
              </a:rPr>
              <a:t>Application for the appointment of the executor of the will/</a:t>
            </a:r>
            <a:r>
              <a:rPr lang="en-CY" sz="2000" dirty="0">
                <a:effectLst/>
                <a:ea typeface="Times New Roman" panose="02020603050405020304" pitchFamily="18" charset="0"/>
                <a:cs typeface="Aptos" panose="020B0004020202020204" pitchFamily="34" charset="0"/>
              </a:rPr>
              <a:t>administrator</a:t>
            </a:r>
            <a:r>
              <a:rPr lang="en-US" sz="2000" dirty="0">
                <a:effectLst/>
                <a:ea typeface="Times New Roman" panose="02020603050405020304" pitchFamily="18" charset="0"/>
                <a:cs typeface="Aptos" panose="020B0004020202020204" pitchFamily="34" charset="0"/>
              </a:rPr>
              <a:t>, su</a:t>
            </a:r>
            <a:r>
              <a:rPr lang="en-US" sz="2000" dirty="0">
                <a:ea typeface="Times New Roman" panose="02020603050405020304" pitchFamily="18" charset="0"/>
                <a:cs typeface="Aptos" panose="020B0004020202020204" pitchFamily="34" charset="0"/>
              </a:rPr>
              <a:t>pported by various documents, is submitted</a:t>
            </a:r>
          </a:p>
          <a:p>
            <a:pPr marL="800100" lvl="1" indent="-342900"/>
            <a:r>
              <a:rPr lang="en-US" sz="2000" dirty="0">
                <a:effectLst/>
                <a:ea typeface="Times New Roman" panose="02020603050405020304" pitchFamily="18" charset="0"/>
                <a:cs typeface="Aptos" panose="020B0004020202020204" pitchFamily="34" charset="0"/>
              </a:rPr>
              <a:t>N</a:t>
            </a:r>
            <a:r>
              <a:rPr lang="en-CY" sz="2000" dirty="0" err="1">
                <a:effectLst/>
                <a:ea typeface="Times New Roman" panose="02020603050405020304" pitchFamily="18" charset="0"/>
                <a:cs typeface="Aptos" panose="020B0004020202020204" pitchFamily="34" charset="0"/>
              </a:rPr>
              <a:t>ewspaper</a:t>
            </a:r>
            <a:r>
              <a:rPr lang="en-CY" sz="2000" dirty="0">
                <a:effectLst/>
                <a:ea typeface="Times New Roman" panose="02020603050405020304" pitchFamily="18" charset="0"/>
                <a:cs typeface="Aptos" panose="020B0004020202020204" pitchFamily="34" charset="0"/>
              </a:rPr>
              <a:t> publications </a:t>
            </a:r>
            <a:r>
              <a:rPr lang="en-US" sz="2000" dirty="0">
                <a:effectLst/>
                <a:ea typeface="Times New Roman" panose="02020603050405020304" pitchFamily="18" charset="0"/>
                <a:cs typeface="Aptos" panose="020B0004020202020204" pitchFamily="34" charset="0"/>
              </a:rPr>
              <a:t>are made </a:t>
            </a:r>
            <a:r>
              <a:rPr lang="en-CY" sz="2000" dirty="0">
                <a:effectLst/>
                <a:ea typeface="Times New Roman" panose="02020603050405020304" pitchFamily="18" charset="0"/>
                <a:cs typeface="Aptos" panose="020B0004020202020204" pitchFamily="34" charset="0"/>
              </a:rPr>
              <a:t>and preliminary tax clearance</a:t>
            </a:r>
            <a:r>
              <a:rPr lang="en-US" sz="2000" dirty="0">
                <a:effectLst/>
                <a:ea typeface="Times New Roman" panose="02020603050405020304" pitchFamily="18" charset="0"/>
                <a:cs typeface="Aptos" panose="020B0004020202020204" pitchFamily="34" charset="0"/>
              </a:rPr>
              <a:t> is obtained</a:t>
            </a:r>
            <a:r>
              <a:rPr lang="en-CY" sz="2000" dirty="0">
                <a:effectLst/>
                <a:ea typeface="Times New Roman" panose="02020603050405020304" pitchFamily="18" charset="0"/>
                <a:cs typeface="Aptos" panose="020B0004020202020204" pitchFamily="34" charset="0"/>
              </a:rPr>
              <a:t> for the</a:t>
            </a:r>
            <a:r>
              <a:rPr lang="en-US" sz="2000" dirty="0">
                <a:effectLst/>
                <a:ea typeface="Times New Roman" panose="02020603050405020304" pitchFamily="18" charset="0"/>
                <a:cs typeface="Aptos" panose="020B0004020202020204" pitchFamily="34" charset="0"/>
              </a:rPr>
              <a:t> administration</a:t>
            </a:r>
            <a:r>
              <a:rPr lang="en-CY" sz="2000" dirty="0">
                <a:effectLst/>
                <a:ea typeface="Times New Roman" panose="02020603050405020304" pitchFamily="18" charset="0"/>
                <a:cs typeface="Aptos" panose="020B0004020202020204" pitchFamily="34" charset="0"/>
              </a:rPr>
              <a:t> </a:t>
            </a:r>
            <a:r>
              <a:rPr lang="en-US" sz="2000" dirty="0">
                <a:effectLst/>
                <a:ea typeface="Times New Roman" panose="02020603050405020304" pitchFamily="18" charset="0"/>
                <a:cs typeface="Aptos" panose="020B0004020202020204" pitchFamily="34" charset="0"/>
              </a:rPr>
              <a:t>papers to be granted</a:t>
            </a:r>
            <a:endParaRPr lang="en-US" sz="2000" dirty="0">
              <a:ea typeface="Times New Roman" panose="02020603050405020304" pitchFamily="18" charset="0"/>
              <a:cs typeface="Aptos" panose="020B0004020202020204" pitchFamily="34" charset="0"/>
            </a:endParaRPr>
          </a:p>
          <a:p>
            <a:pPr marL="800100" lvl="1" indent="-342900"/>
            <a:r>
              <a:rPr lang="en-CY" sz="2000" dirty="0">
                <a:effectLst/>
                <a:ea typeface="Times New Roman" panose="02020603050405020304" pitchFamily="18" charset="0"/>
                <a:cs typeface="Aptos" panose="020B0004020202020204" pitchFamily="34" charset="0"/>
              </a:rPr>
              <a:t>The administration order granting administration papers to the executor of the will/administrator (the “</a:t>
            </a:r>
            <a:r>
              <a:rPr lang="en-CY" sz="2000" b="1" dirty="0">
                <a:effectLst/>
                <a:ea typeface="Times New Roman" panose="02020603050405020304" pitchFamily="18" charset="0"/>
                <a:cs typeface="Aptos" panose="020B0004020202020204" pitchFamily="34" charset="0"/>
              </a:rPr>
              <a:t>Personal Representative</a:t>
            </a:r>
            <a:r>
              <a:rPr lang="en-CY" sz="2000" dirty="0">
                <a:effectLst/>
                <a:ea typeface="Times New Roman" panose="02020603050405020304" pitchFamily="18" charset="0"/>
                <a:cs typeface="Aptos" panose="020B0004020202020204" pitchFamily="34" charset="0"/>
              </a:rPr>
              <a:t>”) is issued</a:t>
            </a:r>
            <a:endParaRPr lang="en-US" sz="2000" dirty="0">
              <a:ea typeface="Times New Roman" panose="02020603050405020304" pitchFamily="18" charset="0"/>
              <a:cs typeface="Aptos" panose="020B0004020202020204" pitchFamily="34" charset="0"/>
            </a:endParaRPr>
          </a:p>
          <a:p>
            <a:pPr marL="800100" lvl="1" indent="-342900"/>
            <a:r>
              <a:rPr lang="en-CY" sz="2000" dirty="0">
                <a:effectLst/>
                <a:ea typeface="Times New Roman" panose="02020603050405020304" pitchFamily="18" charset="0"/>
                <a:cs typeface="Aptos" panose="020B0004020202020204" pitchFamily="34" charset="0"/>
              </a:rPr>
              <a:t>The Personal Representative </a:t>
            </a:r>
            <a:r>
              <a:rPr lang="en-US" sz="2000" dirty="0">
                <a:effectLst/>
                <a:ea typeface="Times New Roman" panose="02020603050405020304" pitchFamily="18" charset="0"/>
                <a:cs typeface="Aptos" panose="020B0004020202020204" pitchFamily="34" charset="0"/>
              </a:rPr>
              <a:t>collects information and submits an inventory of the estate</a:t>
            </a:r>
            <a:endParaRPr lang="en-US" sz="2000" dirty="0">
              <a:ea typeface="Times New Roman" panose="02020603050405020304" pitchFamily="18" charset="0"/>
              <a:cs typeface="Aptos" panose="020B0004020202020204" pitchFamily="34" charset="0"/>
            </a:endParaRPr>
          </a:p>
          <a:p>
            <a:pPr marL="800100" lvl="1" indent="-342900"/>
            <a:r>
              <a:rPr lang="en-CY" sz="2000" dirty="0">
                <a:effectLst/>
                <a:ea typeface="Times New Roman" panose="02020603050405020304" pitchFamily="18" charset="0"/>
                <a:cs typeface="Aptos" panose="020B0004020202020204" pitchFamily="34" charset="0"/>
              </a:rPr>
              <a:t>Opening of bank account for the administration unless it is not required due to the nature and after liaising with Court Registry. Every payment made must be from that account via banker’s draft. Any amounts received by the Personal Representative must be deposited to that account.</a:t>
            </a:r>
            <a:endParaRPr lang="en-CY" sz="2000" dirty="0">
              <a:effectLst/>
              <a:ea typeface="Aptos" panose="020B0004020202020204" pitchFamily="34" charset="0"/>
              <a:cs typeface="Aptos" panose="020B0004020202020204" pitchFamily="34" charset="0"/>
            </a:endParaRP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210546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419511"/>
          </a:xfrm>
        </p:spPr>
        <p:txBody>
          <a:bodyPr>
            <a:normAutofit fontScale="90000"/>
          </a:bodyPr>
          <a:lstStyle/>
          <a:p>
            <a:r>
              <a:rPr lang="en-US" b="1" dirty="0"/>
              <a:t>ADMINISTRATION PROCESS (2)</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843280" y="843280"/>
            <a:ext cx="8676640" cy="5513069"/>
          </a:xfrm>
        </p:spPr>
        <p:txBody>
          <a:bodyPr>
            <a:normAutofit fontScale="92500" lnSpcReduction="20000"/>
          </a:bodyPr>
          <a:lstStyle/>
          <a:p>
            <a:pPr marL="742950" lvl="1"/>
            <a:r>
              <a:rPr lang="en-US" sz="2200" dirty="0"/>
              <a:t>Payment of taxes if applicable</a:t>
            </a:r>
          </a:p>
          <a:p>
            <a:pPr marL="742950" lvl="1"/>
            <a:r>
              <a:rPr lang="en-US" sz="2200" dirty="0"/>
              <a:t>Obtaining final tax clearance</a:t>
            </a:r>
          </a:p>
          <a:p>
            <a:pPr marL="742950" lvl="1"/>
            <a:r>
              <a:rPr lang="en-US" sz="2200" dirty="0"/>
              <a:t>Payment of expenses and distribution of the property in accordance with the will (if applicable) and the provisions of the applicable substantive law. Before proceeding with any transfer, the Personal Representative can publish the proposed transfer to a newspaper, which allows for more certainty </a:t>
            </a:r>
          </a:p>
          <a:p>
            <a:pPr marL="742950" lvl="1"/>
            <a:r>
              <a:rPr lang="en-US" sz="2200" dirty="0"/>
              <a:t>Submission of final accounts within 2 years or if not possible, submission of interim accounts and then provision of affidavit by the Personal Representative every 6 months explaining reasons for the delay</a:t>
            </a:r>
          </a:p>
          <a:p>
            <a:pPr marL="742950" lvl="1"/>
            <a:r>
              <a:rPr lang="en-US" sz="2200" dirty="0"/>
              <a:t>Obtaining declarations from all heirs that they agree with the way that the estate was administered</a:t>
            </a:r>
          </a:p>
          <a:p>
            <a:pPr marL="742950" lvl="1"/>
            <a:r>
              <a:rPr lang="en-US" sz="2200" dirty="0"/>
              <a:t>Submission of final accounts</a:t>
            </a:r>
          </a:p>
          <a:p>
            <a:pPr marL="742950" lvl="1"/>
            <a:r>
              <a:rPr lang="en-US" sz="2200" dirty="0"/>
              <a:t>Court examines and if it has questions etc. it requests clarifications and thereafter issues order that the administration of the estate has closed</a:t>
            </a:r>
          </a:p>
          <a:p>
            <a:pPr marL="457200" lvl="1" indent="0">
              <a:buNone/>
            </a:pPr>
            <a:endParaRPr lang="en-US"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246928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9140014-73D5-419B-8867-972BB18D52D4}"/>
              </a:ext>
            </a:extLst>
          </p:cNvPr>
          <p:cNvSpPr>
            <a:spLocks noGrp="1"/>
          </p:cNvSpPr>
          <p:nvPr>
            <p:ph type="title"/>
          </p:nvPr>
        </p:nvSpPr>
        <p:spPr>
          <a:xfrm>
            <a:off x="693584" y="337193"/>
            <a:ext cx="5799813" cy="506088"/>
          </a:xfrm>
        </p:spPr>
        <p:txBody>
          <a:bodyPr anchor="b"/>
          <a:lstStyle/>
          <a:p>
            <a:r>
              <a:rPr lang="en-US" dirty="0"/>
              <a:t>Final takeaways</a:t>
            </a:r>
          </a:p>
        </p:txBody>
      </p:sp>
      <p:sp>
        <p:nvSpPr>
          <p:cNvPr id="6" name="Text Placeholder 5">
            <a:extLst>
              <a:ext uri="{FF2B5EF4-FFF2-40B4-BE49-F238E27FC236}">
                <a16:creationId xmlns:a16="http://schemas.microsoft.com/office/drawing/2014/main" id="{D2E1CF79-4FDC-8CAF-CC16-E309A2C49758}"/>
              </a:ext>
            </a:extLst>
          </p:cNvPr>
          <p:cNvSpPr>
            <a:spLocks noGrp="1"/>
          </p:cNvSpPr>
          <p:nvPr>
            <p:ph type="body" idx="1"/>
          </p:nvPr>
        </p:nvSpPr>
        <p:spPr>
          <a:xfrm>
            <a:off x="678343" y="1053663"/>
            <a:ext cx="5799813" cy="602417"/>
          </a:xfrm>
        </p:spPr>
        <p:txBody>
          <a:bodyPr/>
          <a:lstStyle/>
          <a:p>
            <a:r>
              <a:rPr lang="en-US" sz="2000" dirty="0"/>
              <a:t>BE PREPARED</a:t>
            </a:r>
          </a:p>
        </p:txBody>
      </p:sp>
      <p:sp>
        <p:nvSpPr>
          <p:cNvPr id="20"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447040" y="1866462"/>
            <a:ext cx="6126479" cy="4331138"/>
          </a:xfrm>
        </p:spPr>
        <p:txBody>
          <a:bodyPr>
            <a:noAutofit/>
          </a:bodyPr>
          <a:lstStyle/>
          <a:p>
            <a:pPr>
              <a:buFontTx/>
              <a:buChar char="-"/>
            </a:pPr>
            <a:r>
              <a:rPr lang="en-US" sz="2000" dirty="0"/>
              <a:t>If a person has assets in various jurisdictions or connections with different countries, consult lawyers from each of those jurisdictions to ensure that you are aware of the legal position in the country where the assets are located</a:t>
            </a:r>
          </a:p>
          <a:p>
            <a:pPr>
              <a:buFontTx/>
              <a:buChar char="-"/>
            </a:pPr>
            <a:r>
              <a:rPr lang="en-US" sz="2000" dirty="0"/>
              <a:t>Prepare/check that any wills work together so that the intended result is achieved</a:t>
            </a:r>
          </a:p>
          <a:p>
            <a:pPr>
              <a:buFontTx/>
              <a:buChar char="-"/>
            </a:pPr>
            <a:r>
              <a:rPr lang="en-US" sz="2000" dirty="0"/>
              <a:t>Seek legal advice as soon as possible in case any circumstances change</a:t>
            </a:r>
          </a:p>
          <a:p>
            <a:pPr>
              <a:buFontTx/>
              <a:buChar char="-"/>
            </a:pPr>
            <a:endParaRPr lang="en-US" sz="2000" dirty="0"/>
          </a:p>
          <a:p>
            <a:pPr>
              <a:buFontTx/>
              <a:buChar char="-"/>
            </a:pPr>
            <a:endParaRPr lang="en-US" sz="2000" dirty="0"/>
          </a:p>
        </p:txBody>
      </p:sp>
      <p:sp>
        <p:nvSpPr>
          <p:cNvPr id="34" name="Text Placeholder 33">
            <a:extLst>
              <a:ext uri="{FF2B5EF4-FFF2-40B4-BE49-F238E27FC236}">
                <a16:creationId xmlns:a16="http://schemas.microsoft.com/office/drawing/2014/main" id="{AE07A905-8B37-D13F-25D3-1D3BCDB86B0B}"/>
              </a:ext>
            </a:extLst>
          </p:cNvPr>
          <p:cNvSpPr>
            <a:spLocks noGrp="1"/>
          </p:cNvSpPr>
          <p:nvPr>
            <p:ph type="body" sz="quarter" idx="3"/>
          </p:nvPr>
        </p:nvSpPr>
        <p:spPr>
          <a:xfrm>
            <a:off x="7887108" y="2705177"/>
            <a:ext cx="3943627" cy="448989"/>
          </a:xfrm>
        </p:spPr>
        <p:txBody>
          <a:bodyPr/>
          <a:lstStyle/>
          <a:p>
            <a:endParaRPr lang="en-US" dirty="0"/>
          </a:p>
        </p:txBody>
      </p:sp>
      <p:sp>
        <p:nvSpPr>
          <p:cNvPr id="35" name="Content Placeholder 34">
            <a:extLst>
              <a:ext uri="{FF2B5EF4-FFF2-40B4-BE49-F238E27FC236}">
                <a16:creationId xmlns:a16="http://schemas.microsoft.com/office/drawing/2014/main" id="{4E9A764F-6B65-050E-E561-82F77339D164}"/>
              </a:ext>
            </a:extLst>
          </p:cNvPr>
          <p:cNvSpPr>
            <a:spLocks noGrp="1"/>
          </p:cNvSpPr>
          <p:nvPr>
            <p:ph sz="half" idx="14"/>
          </p:nvPr>
        </p:nvSpPr>
        <p:spPr>
          <a:xfrm>
            <a:off x="7463921" y="2515664"/>
            <a:ext cx="3943627" cy="3032733"/>
          </a:xfrm>
        </p:spPr>
        <p:txBody>
          <a:bodyPr>
            <a:normAutofit/>
          </a:bodyPr>
          <a:lstStyle/>
          <a:p>
            <a:endParaRPr lang="en-US" dirty="0"/>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240357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850181"/>
          </a:xfrm>
        </p:spPr>
        <p:txBody>
          <a:bodyPr>
            <a:noAutofit/>
          </a:bodyPr>
          <a:lstStyle/>
          <a:p>
            <a:r>
              <a:rPr lang="en-US" sz="2000" dirty="0"/>
              <a:t>Christina Aloupa, Senior Associate</a:t>
            </a:r>
          </a:p>
          <a:p>
            <a:r>
              <a:rPr lang="en-US" sz="2000" dirty="0"/>
              <a:t>Michael Damianos &amp; Co LLC</a:t>
            </a:r>
          </a:p>
          <a:p>
            <a:r>
              <a:rPr lang="en-US" sz="2000" dirty="0"/>
              <a:t>caloupa@damianoslaw.com</a:t>
            </a:r>
          </a:p>
          <a:p>
            <a:r>
              <a:rPr lang="en-US" sz="2000" dirty="0"/>
              <a:t>www.damianoslaw.com</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731520" y="0"/>
            <a:ext cx="3426460" cy="1473200"/>
          </a:xfrm>
        </p:spPr>
        <p:txBody>
          <a:bodyPr/>
          <a:lstStyle/>
          <a:p>
            <a:r>
              <a:rPr lang="en-US" dirty="0"/>
              <a:t>TOPICS</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802640" y="1544320"/>
            <a:ext cx="3426460" cy="4399283"/>
          </a:xfrm>
        </p:spPr>
        <p:txBody>
          <a:bodyPr>
            <a:normAutofit/>
          </a:bodyPr>
          <a:lstStyle/>
          <a:p>
            <a:pPr marL="342900" lvl="0" indent="-342900">
              <a:buSzPts val="1000"/>
              <a:buFont typeface="Arial" panose="020B0604020202020204" pitchFamily="34" charset="0"/>
              <a:buChar char="•"/>
              <a:tabLst>
                <a:tab pos="457200" algn="l"/>
              </a:tabLst>
            </a:pPr>
            <a:r>
              <a:rPr lang="en-CY" sz="2000" dirty="0">
                <a:effectLst/>
                <a:ea typeface="Times New Roman" panose="02020603050405020304" pitchFamily="18" charset="0"/>
              </a:rPr>
              <a:t>Inheritance planning in Cyprus</a:t>
            </a:r>
            <a:r>
              <a:rPr lang="en-US" sz="2000" dirty="0">
                <a:effectLst/>
                <a:ea typeface="Times New Roman" panose="02020603050405020304" pitchFamily="18" charset="0"/>
              </a:rPr>
              <a:t> - </a:t>
            </a:r>
            <a:r>
              <a:rPr lang="en-US" sz="2000" dirty="0">
                <a:ea typeface="Times New Roman" panose="02020603050405020304" pitchFamily="18" charset="0"/>
              </a:rPr>
              <a:t>w</a:t>
            </a:r>
            <a:r>
              <a:rPr lang="en-CY" sz="2000" dirty="0">
                <a:effectLst/>
                <a:ea typeface="Times New Roman" panose="02020603050405020304" pitchFamily="18" charset="0"/>
              </a:rPr>
              <a:t>h</a:t>
            </a:r>
            <a:r>
              <a:rPr lang="en-US" sz="2000" dirty="0">
                <a:effectLst/>
                <a:ea typeface="Times New Roman" panose="02020603050405020304" pitchFamily="18" charset="0"/>
              </a:rPr>
              <a:t>ich</a:t>
            </a:r>
            <a:r>
              <a:rPr lang="en-CY" sz="2000" dirty="0">
                <a:effectLst/>
                <a:ea typeface="Times New Roman" panose="02020603050405020304" pitchFamily="18" charset="0"/>
              </a:rPr>
              <a:t> tools are most often used by foreigners?</a:t>
            </a:r>
            <a:endParaRPr lang="en-US" sz="2000" dirty="0">
              <a:ea typeface="Times New Roman" panose="02020603050405020304" pitchFamily="18" charset="0"/>
            </a:endParaRPr>
          </a:p>
          <a:p>
            <a:pPr marL="342900" lvl="0" indent="-342900">
              <a:buSzPts val="1000"/>
              <a:buFont typeface="Arial" panose="020B0604020202020204" pitchFamily="34" charset="0"/>
              <a:buChar char="•"/>
              <a:tabLst>
                <a:tab pos="457200" algn="l"/>
              </a:tabLst>
            </a:pPr>
            <a:r>
              <a:rPr lang="en-CY" sz="2000" dirty="0">
                <a:effectLst/>
                <a:ea typeface="Times New Roman" panose="02020603050405020304" pitchFamily="18" charset="0"/>
              </a:rPr>
              <a:t>Peculiarities of inheritance of property in Cyprus if the </a:t>
            </a:r>
            <a:r>
              <a:rPr lang="en-US" sz="2000" dirty="0">
                <a:ea typeface="Times New Roman" panose="02020603050405020304" pitchFamily="18" charset="0"/>
              </a:rPr>
              <a:t>deceased</a:t>
            </a:r>
            <a:r>
              <a:rPr lang="en-CY" sz="2000" dirty="0">
                <a:effectLst/>
                <a:ea typeface="Times New Roman" panose="02020603050405020304" pitchFamily="18" charset="0"/>
              </a:rPr>
              <a:t> was Ukrainian</a:t>
            </a:r>
            <a:endParaRPr lang="en-CY" sz="2000" dirty="0">
              <a:effectLst/>
              <a:ea typeface="Aptos" panose="020B0004020202020204" pitchFamily="34" charset="0"/>
            </a:endParaRPr>
          </a:p>
          <a:p>
            <a:endParaRPr lang="en-US" dirty="0"/>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6991350" y="487018"/>
            <a:ext cx="4179570" cy="3377354"/>
          </a:xfrm>
        </p:spPr>
        <p:txBody>
          <a:bodyPr/>
          <a:lstStyle/>
          <a:p>
            <a:r>
              <a:rPr lang="en-US" dirty="0"/>
              <a:t>Inheritance planning in Cyprus: main forms of planning</a:t>
            </a:r>
          </a:p>
        </p:txBody>
      </p:sp>
      <p:pic>
        <p:nvPicPr>
          <p:cNvPr id="3" name="Picture Placeholder 15">
            <a:extLst>
              <a:ext uri="{FF2B5EF4-FFF2-40B4-BE49-F238E27FC236}">
                <a16:creationId xmlns:a16="http://schemas.microsoft.com/office/drawing/2014/main" id="{CA856F3D-E27A-D49D-0500-571B3F4B5E91}"/>
              </a:ext>
            </a:extLst>
          </p:cNvPr>
          <p:cNvPicPr>
            <a:picLocks noChangeAspect="1"/>
          </p:cNvPicPr>
          <p:nvPr/>
        </p:nvPicPr>
        <p:blipFill>
          <a:blip r:embed="rId3">
            <a:extLst>
              <a:ext uri="{837473B0-CC2E-450A-ABE3-18F120FF3D39}">
                <a1611:picAttrSrcUrl xmlns:a1611="http://schemas.microsoft.com/office/drawing/2016/11/main" r:id="rId4"/>
              </a:ext>
            </a:extLst>
          </a:blip>
          <a:srcRect l="16808" r="16808"/>
          <a:stretch/>
        </p:blipFill>
        <p:spPr>
          <a:xfrm>
            <a:off x="0" y="-7303"/>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pic>
    </p:spTree>
    <p:extLst>
      <p:ext uri="{BB962C8B-B14F-4D97-AF65-F5344CB8AC3E}">
        <p14:creationId xmlns:p14="http://schemas.microsoft.com/office/powerpoint/2010/main" val="60879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6096000" y="1771651"/>
            <a:ext cx="4970260" cy="2107882"/>
          </a:xfrm>
        </p:spPr>
        <p:txBody>
          <a:bodyPr>
            <a:normAutofit/>
          </a:bodyPr>
          <a:lstStyle/>
          <a:p>
            <a:r>
              <a:rPr lang="en-US" sz="4000" dirty="0"/>
              <a:t>CYPRUS INTERNATIONAL TRUSTS</a:t>
            </a:r>
          </a:p>
        </p:txBody>
      </p:sp>
      <p:pic>
        <p:nvPicPr>
          <p:cNvPr id="47" name="Picture Placeholder 46" descr="A person smiling with a shadow on the wall">
            <a:extLst>
              <a:ext uri="{FF2B5EF4-FFF2-40B4-BE49-F238E27FC236}">
                <a16:creationId xmlns:a16="http://schemas.microsoft.com/office/drawing/2014/main" id="{F55BC7A4-EE4B-7EFC-C325-408D66C3CBA7}"/>
              </a:ext>
            </a:extLst>
          </p:cNvPr>
          <p:cNvPicPr>
            <a:picLocks noGrp="1" noChangeAspect="1"/>
          </p:cNvPicPr>
          <p:nvPr>
            <p:ph type="pic" sz="quarter" idx="13"/>
          </p:nvPr>
        </p:nvPicPr>
        <p:blipFill>
          <a:blip r:embed="rId3"/>
          <a:srcRect l="112" r="112"/>
          <a:stretch/>
        </p:blipFill>
        <p:spPr>
          <a:xfrm>
            <a:off x="-28230" y="-9144"/>
            <a:ext cx="5481955" cy="6876288"/>
          </a:xfrm>
        </p:spPr>
      </p:pic>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a:t>
            </a:fld>
            <a:endParaRPr lang="en-US"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sz="half" idx="14"/>
          </p:nvPr>
        </p:nvSpPr>
        <p:spPr>
          <a:xfrm>
            <a:off x="6390640" y="1930400"/>
            <a:ext cx="4970260" cy="4267200"/>
          </a:xfrm>
        </p:spPr>
        <p:txBody>
          <a:bodyPr>
            <a:noAutofit/>
          </a:bodyPr>
          <a:lstStyle/>
          <a:p>
            <a:endParaRPr lang="en-US" dirty="0"/>
          </a:p>
          <a:p>
            <a:endParaRPr lang="en-US" dirty="0"/>
          </a:p>
          <a:p>
            <a:endParaRPr lang="en-US" dirty="0"/>
          </a:p>
          <a:p>
            <a:endParaRPr lang="en-US" dirty="0"/>
          </a:p>
          <a:p>
            <a:endParaRPr lang="en-US" dirty="0"/>
          </a:p>
        </p:txBody>
      </p:sp>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0" y="876300"/>
            <a:ext cx="5246255" cy="170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6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419511"/>
          </a:xfrm>
        </p:spPr>
        <p:txBody>
          <a:bodyPr>
            <a:normAutofit fontScale="90000"/>
          </a:bodyPr>
          <a:lstStyle/>
          <a:p>
            <a:r>
              <a:rPr lang="en-US" b="1" dirty="0"/>
              <a:t>Cyprus international trusts (CIT)</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843280" y="904240"/>
            <a:ext cx="8067040" cy="5265889"/>
          </a:xfrm>
        </p:spPr>
        <p:txBody>
          <a:bodyPr>
            <a:normAutofit fontScale="77500" lnSpcReduction="20000"/>
          </a:bodyPr>
          <a:lstStyle/>
          <a:p>
            <a:pPr marL="457200" indent="-457200">
              <a:buFont typeface="Arial" panose="020B0604020202020204" pitchFamily="34" charset="0"/>
              <a:buChar char="•"/>
            </a:pPr>
            <a:r>
              <a:rPr lang="en-US" sz="3200" b="0" dirty="0"/>
              <a:t>A CIT is a trust of which:</a:t>
            </a:r>
          </a:p>
          <a:p>
            <a:pPr marL="514350" indent="-514350">
              <a:buFont typeface="+mj-lt"/>
              <a:buAutoNum type="alphaLcPeriod"/>
            </a:pPr>
            <a:r>
              <a:rPr lang="en-US" sz="3200" b="0" dirty="0"/>
              <a:t>the settlor (an individual or a legal person) is not a resident of Cyprus in the calendar year which precedes the year in which the trust was created. This basically means that a settlor may subsequently relocate to Cyprus;</a:t>
            </a:r>
          </a:p>
          <a:p>
            <a:pPr marL="514350" indent="-514350">
              <a:buFont typeface="+mj-lt"/>
              <a:buAutoNum type="alphaLcPeriod"/>
            </a:pPr>
            <a:r>
              <a:rPr lang="en-US" sz="3200" b="0" dirty="0"/>
              <a:t>at least one of the trustees (an individual or a legal person) is resident in Cyprus for the whole duration of the trust (and that trustee is typically a regulated person, e.g. a lawyer); and</a:t>
            </a:r>
          </a:p>
          <a:p>
            <a:pPr marL="514350" indent="-514350">
              <a:buFont typeface="+mj-lt"/>
              <a:buAutoNum type="alphaLcPeriod"/>
            </a:pPr>
            <a:r>
              <a:rPr lang="en-US" sz="3200" b="0" dirty="0"/>
              <a:t>none of the beneficiaries (individuals or legal persons, other than a charitable institution) is a resident of Cyprus in the calendar year which precedes the year in which the trust was created</a:t>
            </a:r>
            <a:r>
              <a:rPr kumimoji="0" lang="en-US" sz="3200" b="0" i="0" u="none" strike="noStrike" kern="1200" cap="none" spc="50" normalizeH="0" baseline="0" noProof="0" dirty="0">
                <a:ln>
                  <a:noFill/>
                </a:ln>
                <a:solidFill>
                  <a:prstClr val="black"/>
                </a:solidFill>
                <a:effectLst/>
                <a:uLnTx/>
                <a:uFillTx/>
                <a:ea typeface="+mn-ea"/>
                <a:cs typeface="+mn-cs"/>
              </a:rPr>
              <a:t>.</a:t>
            </a:r>
          </a:p>
          <a:p>
            <a:pPr marL="514350" indent="-514350">
              <a:buFont typeface="+mj-lt"/>
              <a:buAutoNum type="alphaLcPeriod"/>
            </a:pPr>
            <a:endParaRPr lang="en-US"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419511"/>
          </a:xfrm>
        </p:spPr>
        <p:txBody>
          <a:bodyPr>
            <a:normAutofit fontScale="90000"/>
          </a:bodyPr>
          <a:lstStyle/>
          <a:p>
            <a:r>
              <a:rPr lang="en-US" b="1" dirty="0"/>
              <a:t>Cyprus international trusts (</a:t>
            </a:r>
            <a:r>
              <a:rPr lang="en-US" b="1" dirty="0" err="1"/>
              <a:t>cit</a:t>
            </a:r>
            <a:r>
              <a:rPr lang="en-US" b="1" dirty="0"/>
              <a:t>)</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690880" y="767080"/>
            <a:ext cx="8564880" cy="5513069"/>
          </a:xfrm>
        </p:spPr>
        <p:txBody>
          <a:bodyPr>
            <a:normAutofit/>
          </a:bodyPr>
          <a:lstStyle/>
          <a:p>
            <a:r>
              <a:rPr lang="en-US" sz="2000" b="0" dirty="0"/>
              <a:t>CITs enjoy various tax advantages which make them very attractive for asset protection, tax and succession planning purposes. </a:t>
            </a:r>
          </a:p>
          <a:p>
            <a:r>
              <a:rPr lang="en-US" sz="2000" dirty="0"/>
              <a:t>Important features:</a:t>
            </a:r>
          </a:p>
          <a:p>
            <a:pPr marL="342900" indent="-342900">
              <a:buFontTx/>
              <a:buChar char="-"/>
            </a:pPr>
            <a:r>
              <a:rPr lang="en-US" sz="2000" b="0" dirty="0"/>
              <a:t>The settlor has the right to reserve many powers, including the powers to revoke or amend the trust, to appoint and remove trustees and protectors, to change the law regulating the trust or the place of its administration.</a:t>
            </a:r>
            <a:endParaRPr lang="el-GR" sz="2000" b="0" dirty="0"/>
          </a:p>
          <a:p>
            <a:pPr marL="342900" indent="-342900">
              <a:buFontTx/>
              <a:buChar char="-"/>
            </a:pPr>
            <a:r>
              <a:rPr lang="en-US" sz="2000" b="0" dirty="0"/>
              <a:t>A CIT may last for an indefinite period.</a:t>
            </a:r>
            <a:endParaRPr lang="el-GR" sz="2000" b="0" dirty="0"/>
          </a:p>
          <a:p>
            <a:pPr marL="342900" indent="-342900">
              <a:buFontTx/>
              <a:buChar char="-"/>
            </a:pPr>
            <a:r>
              <a:rPr lang="en-US" sz="2000" b="0" dirty="0"/>
              <a:t>Inheritance or succession laws of Cyprus or any other country will not affect the transfer of disposition or validity of any CIT.</a:t>
            </a:r>
          </a:p>
          <a:p>
            <a:pPr marL="342900" indent="-342900">
              <a:buFontTx/>
              <a:buChar char="-"/>
            </a:pPr>
            <a:r>
              <a:rPr lang="en-US" sz="2000" b="0" dirty="0"/>
              <a:t>The trustees are bound by confidentiality and cannot disclose information unless they are ordered by a Cyprus Court in special circumstances (except from the requirement to submit the beneficial owners’ information to a register of trusts maintained by CySEC, which is closed to all but government statutory authorities).</a:t>
            </a:r>
          </a:p>
          <a:p>
            <a:endParaRPr lang="en-US"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356077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FA5E-469B-2BFC-9D4E-BD1EC6E48CA0}"/>
              </a:ext>
            </a:extLst>
          </p:cNvPr>
          <p:cNvSpPr>
            <a:spLocks noGrp="1"/>
          </p:cNvSpPr>
          <p:nvPr>
            <p:ph type="ctrTitle"/>
          </p:nvPr>
        </p:nvSpPr>
        <p:spPr>
          <a:xfrm>
            <a:off x="7021830" y="487680"/>
            <a:ext cx="4179570" cy="3376691"/>
          </a:xfrm>
        </p:spPr>
        <p:txBody>
          <a:bodyPr/>
          <a:lstStyle/>
          <a:p>
            <a:r>
              <a:rPr lang="en-US" sz="4000" dirty="0"/>
              <a:t>WILLS UNDER CYPRUS LAW</a:t>
            </a:r>
          </a:p>
        </p:txBody>
      </p:sp>
      <p:cxnSp>
        <p:nvCxnSpPr>
          <p:cNvPr id="21" name="Straight Connector 20">
            <a:extLst>
              <a:ext uri="{FF2B5EF4-FFF2-40B4-BE49-F238E27FC236}">
                <a16:creationId xmlns:a16="http://schemas.microsoft.com/office/drawing/2014/main" id="{944268F6-A361-9907-F87F-9C4377ECAE6D}"/>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digital balance scale using circles">
            <a:extLst>
              <a:ext uri="{FF2B5EF4-FFF2-40B4-BE49-F238E27FC236}">
                <a16:creationId xmlns:a16="http://schemas.microsoft.com/office/drawing/2014/main" id="{671782A6-DFE3-40D8-AEC6-4F00531C4A91}"/>
              </a:ext>
            </a:extLst>
          </p:cNvPr>
          <p:cNvPicPr>
            <a:picLocks noGrp="1" noChangeAspect="1"/>
          </p:cNvPicPr>
          <p:nvPr>
            <p:ph type="pic" sz="quarter" idx="10"/>
          </p:nvPr>
        </p:nvPicPr>
        <p:blipFill>
          <a:blip r:embed="rId3"/>
          <a:srcRect l="21074" r="21074"/>
          <a:stretch>
            <a:fillRect/>
          </a:stretch>
        </p:blipFill>
        <p:spPr>
          <a:xfrm>
            <a:off x="0" y="812374"/>
            <a:ext cx="6695440" cy="6045626"/>
          </a:xfrm>
        </p:spPr>
      </p:pic>
    </p:spTree>
    <p:extLst>
      <p:ext uri="{BB962C8B-B14F-4D97-AF65-F5344CB8AC3E}">
        <p14:creationId xmlns:p14="http://schemas.microsoft.com/office/powerpoint/2010/main" val="224145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419511"/>
          </a:xfrm>
        </p:spPr>
        <p:txBody>
          <a:bodyPr>
            <a:normAutofit fontScale="90000"/>
          </a:bodyPr>
          <a:lstStyle/>
          <a:p>
            <a:r>
              <a:rPr lang="en-US" b="1" dirty="0"/>
              <a:t>CROSS-BORDER ISSUES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843280" y="843280"/>
            <a:ext cx="7767320" cy="5513069"/>
          </a:xfrm>
        </p:spPr>
        <p:txBody>
          <a:bodyPr>
            <a:normAutofit/>
          </a:bodyPr>
          <a:lstStyle/>
          <a:p>
            <a:pPr marL="342900" lvl="0" indent="-342900">
              <a:buFont typeface="Wingdings" panose="05000000000000000000" pitchFamily="2" charset="2"/>
              <a:buChar char=""/>
            </a:pPr>
            <a:r>
              <a:rPr lang="en-CY" sz="2000" dirty="0">
                <a:effectLst/>
                <a:ea typeface="Times New Roman" panose="02020603050405020304" pitchFamily="18" charset="0"/>
                <a:cs typeface="Times New Roman" panose="02020603050405020304" pitchFamily="18" charset="0"/>
              </a:rPr>
              <a:t>EU Succession Regulation</a:t>
            </a:r>
            <a:r>
              <a:rPr lang="en-US" sz="2000" dirty="0">
                <a:effectLst/>
                <a:ea typeface="Times New Roman" panose="02020603050405020304" pitchFamily="18" charset="0"/>
                <a:cs typeface="Times New Roman" panose="02020603050405020304" pitchFamily="18" charset="0"/>
              </a:rPr>
              <a:t> 650/2012: </a:t>
            </a:r>
            <a:r>
              <a:rPr lang="en-US" sz="2000" b="0" dirty="0">
                <a:effectLst/>
                <a:ea typeface="Times New Roman" panose="02020603050405020304" pitchFamily="18" charset="0"/>
                <a:cs typeface="Times New Roman" panose="02020603050405020304" pitchFamily="18" charset="0"/>
              </a:rPr>
              <a:t>it affects an individual if both of the following apply:</a:t>
            </a:r>
          </a:p>
          <a:p>
            <a:pPr marL="342900" lvl="0" indent="-342900">
              <a:buFont typeface="Courier New" panose="02070309020205020404" pitchFamily="49" charset="0"/>
              <a:buChar char="o"/>
            </a:pPr>
            <a:r>
              <a:rPr lang="en-US" sz="2000" b="0" dirty="0">
                <a:ea typeface="Times New Roman" panose="02020603050405020304" pitchFamily="18" charset="0"/>
                <a:cs typeface="Times New Roman" panose="02020603050405020304" pitchFamily="18" charset="0"/>
              </a:rPr>
              <a:t>h</a:t>
            </a:r>
            <a:r>
              <a:rPr lang="en-US" sz="2000" b="0" dirty="0">
                <a:effectLst/>
                <a:ea typeface="Times New Roman" panose="02020603050405020304" pitchFamily="18" charset="0"/>
                <a:cs typeface="Times New Roman" panose="02020603050405020304" pitchFamily="18" charset="0"/>
              </a:rPr>
              <a:t>e/she has </a:t>
            </a:r>
            <a:r>
              <a:rPr lang="en-US" sz="2000" dirty="0">
                <a:effectLst/>
                <a:ea typeface="Times New Roman" panose="02020603050405020304" pitchFamily="18" charset="0"/>
                <a:cs typeface="Times New Roman" panose="02020603050405020304" pitchFamily="18" charset="0"/>
              </a:rPr>
              <a:t>connections with more than one country </a:t>
            </a:r>
            <a:r>
              <a:rPr lang="en-US" sz="2000" b="0" dirty="0">
                <a:effectLst/>
                <a:ea typeface="Times New Roman" panose="02020603050405020304" pitchFamily="18" charset="0"/>
                <a:cs typeface="Times New Roman" panose="02020603050405020304" pitchFamily="18" charset="0"/>
              </a:rPr>
              <a:t>(for example, has a property abroad or is a national of one country but lives in another) AND </a:t>
            </a:r>
          </a:p>
          <a:p>
            <a:pPr marL="342900" lvl="0" indent="-342900">
              <a:buFont typeface="Courier New" panose="02070309020205020404" pitchFamily="49" charset="0"/>
              <a:buChar char="o"/>
            </a:pPr>
            <a:r>
              <a:rPr lang="en-US" sz="2000" dirty="0">
                <a:ea typeface="Times New Roman" panose="02020603050405020304" pitchFamily="18" charset="0"/>
                <a:cs typeface="Times New Roman" panose="02020603050405020304" pitchFamily="18" charset="0"/>
              </a:rPr>
              <a:t>a</a:t>
            </a:r>
            <a:r>
              <a:rPr lang="en-US" sz="2000" dirty="0">
                <a:effectLst/>
                <a:ea typeface="Times New Roman" panose="02020603050405020304" pitchFamily="18" charset="0"/>
                <a:cs typeface="Times New Roman" panose="02020603050405020304" pitchFamily="18" charset="0"/>
              </a:rPr>
              <a:t>t least one of the countries concerned is an EU member state where the Regulation applies</a:t>
            </a:r>
          </a:p>
          <a:p>
            <a:pPr marL="342900" lvl="0" indent="-342900">
              <a:buFont typeface="Wingdings" panose="05000000000000000000" pitchFamily="2" charset="2"/>
              <a:buChar char=""/>
            </a:pPr>
            <a:r>
              <a:rPr lang="en-CY" sz="2000" b="0" dirty="0">
                <a:effectLst/>
                <a:ea typeface="Times New Roman" panose="02020603050405020304" pitchFamily="18" charset="0"/>
                <a:cs typeface="Times New Roman" panose="02020603050405020304" pitchFamily="18" charset="0"/>
              </a:rPr>
              <a:t>If the </a:t>
            </a:r>
            <a:r>
              <a:rPr lang="en-US" sz="2000" b="0" dirty="0">
                <a:effectLst/>
                <a:ea typeface="Times New Roman" panose="02020603050405020304" pitchFamily="18" charset="0"/>
                <a:cs typeface="Times New Roman" panose="02020603050405020304" pitchFamily="18" charset="0"/>
              </a:rPr>
              <a:t>EU Succession </a:t>
            </a:r>
            <a:r>
              <a:rPr lang="en-CY" sz="2000" b="0" dirty="0">
                <a:effectLst/>
                <a:ea typeface="Times New Roman" panose="02020603050405020304" pitchFamily="18" charset="0"/>
                <a:cs typeface="Times New Roman" panose="02020603050405020304" pitchFamily="18" charset="0"/>
              </a:rPr>
              <a:t>Regulation </a:t>
            </a:r>
            <a:r>
              <a:rPr lang="en-CY" sz="2000" b="0" u="sng" dirty="0">
                <a:effectLst/>
                <a:ea typeface="Times New Roman" panose="02020603050405020304" pitchFamily="18" charset="0"/>
                <a:cs typeface="Times New Roman" panose="02020603050405020304" pitchFamily="18" charset="0"/>
              </a:rPr>
              <a:t>is not </a:t>
            </a:r>
            <a:r>
              <a:rPr lang="en-CY" sz="2000" b="0" dirty="0">
                <a:effectLst/>
                <a:ea typeface="Times New Roman" panose="02020603050405020304" pitchFamily="18" charset="0"/>
                <a:cs typeface="Times New Roman" panose="02020603050405020304" pitchFamily="18" charset="0"/>
              </a:rPr>
              <a:t>applicable</a:t>
            </a:r>
            <a:r>
              <a:rPr lang="en-US" sz="2000" b="0" dirty="0">
                <a:effectLst/>
                <a:ea typeface="Times New Roman" panose="02020603050405020304" pitchFamily="18" charset="0"/>
                <a:cs typeface="Times New Roman" panose="02020603050405020304" pitchFamily="18" charset="0"/>
              </a:rPr>
              <a:t>, from a Cyprus – law - point - of - view</a:t>
            </a:r>
            <a:r>
              <a:rPr lang="en-CY" sz="2000" b="0" dirty="0">
                <a:effectLst/>
                <a:ea typeface="Times New Roman" panose="02020603050405020304" pitchFamily="18" charset="0"/>
                <a:cs typeface="Times New Roman" panose="02020603050405020304" pitchFamily="18" charset="0"/>
              </a:rPr>
              <a:t>:</a:t>
            </a:r>
            <a:endParaRPr lang="en-US" sz="2000" b="0" dirty="0">
              <a:effectLst/>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CY" sz="2000" b="0" dirty="0">
                <a:effectLst/>
                <a:ea typeface="Times New Roman" panose="02020603050405020304" pitchFamily="18" charset="0"/>
                <a:cs typeface="Times New Roman" panose="02020603050405020304" pitchFamily="18" charset="0"/>
              </a:rPr>
              <a:t>Consideration of</a:t>
            </a:r>
            <a:r>
              <a:rPr lang="en-US" sz="2000" b="0" dirty="0">
                <a:effectLst/>
                <a:ea typeface="Times New Roman" panose="02020603050405020304" pitchFamily="18" charset="0"/>
                <a:cs typeface="Times New Roman" panose="02020603050405020304" pitchFamily="18" charset="0"/>
              </a:rPr>
              <a:t> </a:t>
            </a:r>
            <a:r>
              <a:rPr lang="en-US" sz="2000" dirty="0">
                <a:ea typeface="Times New Roman" panose="02020603050405020304" pitchFamily="18" charset="0"/>
                <a:cs typeface="Times New Roman" panose="02020603050405020304" pitchFamily="18" charset="0"/>
              </a:rPr>
              <a:t>domicile of the deceased and </a:t>
            </a:r>
            <a:r>
              <a:rPr lang="en-CY" sz="2000" b="0" dirty="0">
                <a:effectLst/>
                <a:ea typeface="Times New Roman" panose="02020603050405020304" pitchFamily="18" charset="0"/>
                <a:cs typeface="Times New Roman" panose="02020603050405020304" pitchFamily="18" charset="0"/>
              </a:rPr>
              <a:t>the </a:t>
            </a:r>
            <a:r>
              <a:rPr lang="en-CY" sz="2000" dirty="0">
                <a:effectLst/>
                <a:ea typeface="Times New Roman" panose="02020603050405020304" pitchFamily="18" charset="0"/>
                <a:cs typeface="Times New Roman" panose="02020603050405020304" pitchFamily="18" charset="0"/>
              </a:rPr>
              <a:t>type of assets</a:t>
            </a:r>
            <a:endParaRPr lang="en-US" sz="2000" dirty="0">
              <a:effectLst/>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pPr>
            <a:r>
              <a:rPr lang="en-US" sz="2000" b="0" dirty="0">
                <a:ea typeface="Times New Roman" panose="02020603050405020304" pitchFamily="18" charset="0"/>
                <a:cs typeface="Times New Roman" panose="02020603050405020304" pitchFamily="18" charset="0"/>
              </a:rPr>
              <a:t>Consideration of </a:t>
            </a:r>
            <a:r>
              <a:rPr lang="en-CY" sz="2000" b="0" dirty="0">
                <a:effectLst/>
                <a:ea typeface="Times New Roman" panose="02020603050405020304" pitchFamily="18" charset="0"/>
                <a:cs typeface="Times New Roman" panose="02020603050405020304" pitchFamily="18" charset="0"/>
              </a:rPr>
              <a:t>whether an </a:t>
            </a:r>
            <a:r>
              <a:rPr lang="en-US" sz="2000" b="0" dirty="0">
                <a:effectLst/>
                <a:ea typeface="Times New Roman" panose="02020603050405020304" pitchFamily="18" charset="0"/>
                <a:cs typeface="Times New Roman" panose="02020603050405020304" pitchFamily="18" charset="0"/>
              </a:rPr>
              <a:t>estate </a:t>
            </a:r>
            <a:r>
              <a:rPr lang="en-CY" sz="2000" b="0" dirty="0">
                <a:effectLst/>
                <a:ea typeface="Times New Roman" panose="02020603050405020304" pitchFamily="18" charset="0"/>
                <a:cs typeface="Times New Roman" panose="02020603050405020304" pitchFamily="18" charset="0"/>
              </a:rPr>
              <a:t>administration in Cyprus is required (depending on the </a:t>
            </a:r>
            <a:r>
              <a:rPr lang="en-CY" sz="2000" dirty="0">
                <a:effectLst/>
                <a:ea typeface="Times New Roman" panose="02020603050405020304" pitchFamily="18" charset="0"/>
                <a:cs typeface="Times New Roman" panose="02020603050405020304" pitchFamily="18" charset="0"/>
              </a:rPr>
              <a:t>value of the assets</a:t>
            </a:r>
            <a:r>
              <a:rPr lang="en-CY" sz="2000" b="0" dirty="0">
                <a:effectLst/>
                <a:ea typeface="Times New Roman" panose="02020603050405020304" pitchFamily="18" charset="0"/>
                <a:cs typeface="Times New Roman" panose="02020603050405020304" pitchFamily="18" charset="0"/>
              </a:rPr>
              <a:t>)</a:t>
            </a:r>
            <a:endParaRPr lang="en-US" sz="2000" b="0" dirty="0">
              <a:effectLst/>
              <a:ea typeface="Times New Roman" panose="02020603050405020304" pitchFamily="18" charset="0"/>
              <a:cs typeface="Times New Roman" panose="02020603050405020304" pitchFamily="18" charset="0"/>
            </a:endParaRP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366051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419511"/>
          </a:xfrm>
        </p:spPr>
        <p:txBody>
          <a:bodyPr>
            <a:normAutofit fontScale="90000"/>
          </a:bodyPr>
          <a:lstStyle/>
          <a:p>
            <a:r>
              <a:rPr lang="en-US" b="1" dirty="0"/>
              <a:t>CROSS-BORDER ISSUES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843280" y="843280"/>
            <a:ext cx="8676640" cy="5513069"/>
          </a:xfrm>
        </p:spPr>
        <p:txBody>
          <a:bodyPr>
            <a:normAutofit/>
          </a:bodyPr>
          <a:lstStyle/>
          <a:p>
            <a:pPr marL="342900" indent="-342900">
              <a:buFont typeface="Wingdings" panose="05000000000000000000" pitchFamily="2" charset="2"/>
              <a:buChar char=""/>
            </a:pPr>
            <a:r>
              <a:rPr lang="en-CY" sz="2000" b="0" dirty="0">
                <a:effectLst/>
                <a:ea typeface="Times New Roman" panose="02020603050405020304" pitchFamily="18" charset="0"/>
                <a:cs typeface="Times New Roman" panose="02020603050405020304" pitchFamily="18" charset="0"/>
              </a:rPr>
              <a:t>Under Cyprus rules, succession to a person's </a:t>
            </a:r>
            <a:r>
              <a:rPr lang="en-CY" sz="2000" dirty="0">
                <a:effectLst/>
                <a:ea typeface="Times New Roman" panose="02020603050405020304" pitchFamily="18" charset="0"/>
                <a:cs typeface="Times New Roman" panose="02020603050405020304" pitchFamily="18" charset="0"/>
              </a:rPr>
              <a:t>immovable property </a:t>
            </a:r>
            <a:r>
              <a:rPr lang="en-CY" sz="2000" b="0" dirty="0">
                <a:effectLst/>
                <a:ea typeface="Times New Roman" panose="02020603050405020304" pitchFamily="18" charset="0"/>
                <a:cs typeface="Times New Roman" panose="02020603050405020304" pitchFamily="18" charset="0"/>
              </a:rPr>
              <a:t>is governed by the law of the country where it is located.</a:t>
            </a:r>
            <a:endParaRPr lang="en-US" sz="2000" b="0" dirty="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CY" sz="2000" b="0" dirty="0">
                <a:effectLst/>
                <a:ea typeface="Times New Roman" panose="02020603050405020304" pitchFamily="18" charset="0"/>
                <a:cs typeface="Times New Roman" panose="02020603050405020304" pitchFamily="18" charset="0"/>
              </a:rPr>
              <a:t>Succession to a person's </a:t>
            </a:r>
            <a:r>
              <a:rPr lang="en-CY" sz="2000" dirty="0">
                <a:effectLst/>
                <a:ea typeface="Times New Roman" panose="02020603050405020304" pitchFamily="18" charset="0"/>
                <a:cs typeface="Times New Roman" panose="02020603050405020304" pitchFamily="18" charset="0"/>
              </a:rPr>
              <a:t>movable property </a:t>
            </a:r>
            <a:r>
              <a:rPr lang="en-CY" sz="2000" b="0" dirty="0">
                <a:effectLst/>
                <a:ea typeface="Times New Roman" panose="02020603050405020304" pitchFamily="18" charset="0"/>
                <a:cs typeface="Times New Roman" panose="02020603050405020304" pitchFamily="18" charset="0"/>
              </a:rPr>
              <a:t>(everything else) is governed by the law of the country where they are domiciled when they die. </a:t>
            </a:r>
            <a:endParaRPr lang="en-US" sz="2000" b="0" dirty="0">
              <a:effectLst/>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sz="2000" b="0" dirty="0"/>
              <a:t>If the testator had a Ukrainian domicile, then the administration of movable assets in Cyprus (such as shares in a Cyprus company) will be governed by Ukrainian law as the substantive law, but the procedural law applicable will be Cyprus law. </a:t>
            </a:r>
          </a:p>
          <a:p>
            <a:pPr marL="342900" lvl="0" indent="-342900">
              <a:buFont typeface="Wingdings" panose="05000000000000000000" pitchFamily="2" charset="2"/>
              <a:buChar char=""/>
            </a:pPr>
            <a:r>
              <a:rPr lang="en-US" sz="2000" b="0" dirty="0"/>
              <a:t>If the testator had immovable assets in Cyprus, then Cyprus substantive legislation including its forced heirship provisions will be applicable to such assets. </a:t>
            </a:r>
          </a:p>
          <a:p>
            <a:pPr marL="342900" lvl="0" indent="-342900">
              <a:buFont typeface="Wingdings" panose="05000000000000000000" pitchFamily="2" charset="2"/>
              <a:buChar char=""/>
            </a:pPr>
            <a:r>
              <a:rPr lang="en-US" sz="2000" b="0" dirty="0"/>
              <a:t>Consideration of whether the deceased had a will or not, as different procedures will be followed for the administration of the estate.</a:t>
            </a:r>
          </a:p>
          <a:p>
            <a:pPr marL="342900" lvl="0" indent="-342900">
              <a:buFont typeface="Wingdings" panose="05000000000000000000" pitchFamily="2" charset="2"/>
              <a:buChar char=""/>
            </a:pPr>
            <a:endParaRPr lang="en-US" dirty="0"/>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919903986"/>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230e9df3-be65-4c73-a93b-d1236ebd677e"/>
    <ds:schemaRef ds:uri="http://www.w3.org/XML/1998/namespace"/>
    <ds:schemaRef ds:uri="http://purl.org/dc/terms/"/>
    <ds:schemaRef ds:uri="http://schemas.openxmlformats.org/package/2006/metadata/core-properties"/>
    <ds:schemaRef ds:uri="16c05727-aa75-4e4a-9b5f-8a80a1165891"/>
    <ds:schemaRef ds:uri="71af3243-3dd4-4a8d-8c0d-dd76da1f02a5"/>
    <ds:schemaRef ds:uri="http://schemas.microsoft.com/sharepoint/v3"/>
    <ds:schemaRef ds:uri="http://purl.org/dc/dcmityp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{3BC8D3BA-36A2-4AAD-8346-92E60FA7D120}tf67328976_win32</Template>
  <TotalTime>550</TotalTime>
  <Words>1199</Words>
  <Application>Microsoft Office PowerPoint</Application>
  <PresentationFormat>Widescreen</PresentationFormat>
  <Paragraphs>97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Courier New</vt:lpstr>
      <vt:lpstr>Tenorite</vt:lpstr>
      <vt:lpstr>Times New Roman</vt:lpstr>
      <vt:lpstr>Wingdings</vt:lpstr>
      <vt:lpstr>Custom</vt:lpstr>
      <vt:lpstr>INHERITANCE PLANNING AND SUCCESSION PROCEDURES IN CYPRUS</vt:lpstr>
      <vt:lpstr>TOPICS</vt:lpstr>
      <vt:lpstr>Inheritance planning in Cyprus: main forms of planning</vt:lpstr>
      <vt:lpstr>CYPRUS INTERNATIONAL TRUSTS</vt:lpstr>
      <vt:lpstr>Cyprus international trusts (CIT)</vt:lpstr>
      <vt:lpstr>Cyprus international trusts (cit)</vt:lpstr>
      <vt:lpstr>WILLS UNDER CYPRUS LAW</vt:lpstr>
      <vt:lpstr>CROSS-BORDER ISSUES</vt:lpstr>
      <vt:lpstr>CROSS-BORDER ISSUES</vt:lpstr>
      <vt:lpstr>FORMALITIES AND SUBSTANTIVE LAW</vt:lpstr>
      <vt:lpstr>ADMINISTRATION of property in Cyprus if the DECEASED was Ukrainian </vt:lpstr>
      <vt:lpstr>ADMINISTRATION PROCESS (1)</vt:lpstr>
      <vt:lpstr>ADMINISTRATION PROCESS (2)</vt:lpstr>
      <vt:lpstr>Final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Aloupa</dc:creator>
  <cp:lastModifiedBy>Christina Aloupa</cp:lastModifiedBy>
  <cp:revision>62</cp:revision>
  <cp:lastPrinted>2024-09-30T14:49:50Z</cp:lastPrinted>
  <dcterms:created xsi:type="dcterms:W3CDTF">2024-09-13T13:23:37Z</dcterms:created>
  <dcterms:modified xsi:type="dcterms:W3CDTF">2024-09-30T15:04:13Z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