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438" r:id="rId4"/>
    <p:sldId id="257" r:id="rId5"/>
    <p:sldId id="468" r:id="rId6"/>
    <p:sldId id="664" r:id="rId7"/>
    <p:sldId id="375" r:id="rId8"/>
    <p:sldId id="470" r:id="rId9"/>
    <p:sldId id="822" r:id="rId10"/>
    <p:sldId id="499" r:id="rId11"/>
    <p:sldId id="808" r:id="rId12"/>
    <p:sldId id="823" r:id="rId13"/>
    <p:sldId id="825" r:id="rId14"/>
    <p:sldId id="819" r:id="rId15"/>
    <p:sldId id="431" r:id="rId16"/>
    <p:sldId id="805" r:id="rId17"/>
    <p:sldId id="557" r:id="rId18"/>
    <p:sldId id="561" r:id="rId19"/>
    <p:sldId id="856" r:id="rId20"/>
    <p:sldId id="454" r:id="rId21"/>
    <p:sldId id="824" r:id="rId22"/>
    <p:sldId id="270" r:id="rId23"/>
    <p:sldId id="858" r:id="rId24"/>
    <p:sldId id="391" r:id="rId25"/>
    <p:sldId id="857" r:id="rId26"/>
    <p:sldId id="413" r:id="rId27"/>
    <p:sldId id="432" r:id="rId28"/>
  </p:sldIdLst>
  <p:sldSz cx="12192000" cy="6858000"/>
  <p:notesSz cx="6858000" cy="9144000"/>
  <p:embeddedFontLst>
    <p:embeddedFont>
      <p:font typeface="Montserrat Medium" panose="00000600000000000000" pitchFamily="2" charset="-52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08A882-75B4-4E1C-BE11-917885E894FF}">
          <p14:sldIdLst>
            <p14:sldId id="256"/>
          </p14:sldIdLst>
        </p14:section>
        <p14:section name="ПРЕЗЕНТАЦИЯ" id="{C122A780-BEE1-4BF2-BA91-4A6065DF28E3}">
          <p14:sldIdLst>
            <p14:sldId id="438"/>
            <p14:sldId id="257"/>
            <p14:sldId id="468"/>
            <p14:sldId id="664"/>
            <p14:sldId id="375"/>
            <p14:sldId id="470"/>
            <p14:sldId id="822"/>
            <p14:sldId id="499"/>
            <p14:sldId id="808"/>
            <p14:sldId id="823"/>
            <p14:sldId id="825"/>
            <p14:sldId id="819"/>
            <p14:sldId id="431"/>
            <p14:sldId id="805"/>
            <p14:sldId id="557"/>
            <p14:sldId id="561"/>
            <p14:sldId id="856"/>
            <p14:sldId id="454"/>
            <p14:sldId id="824"/>
            <p14:sldId id="270"/>
            <p14:sldId id="858"/>
            <p14:sldId id="391"/>
            <p14:sldId id="857"/>
            <p14:sldId id="413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49816-F154-4F3F-9D1D-B0D40DC6FA3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230B829-7FE9-469B-A516-342631626376}">
      <dgm:prSet custT="1"/>
      <dgm:spPr/>
      <dgm:t>
        <a:bodyPr/>
        <a:lstStyle/>
        <a:p>
          <a:pPr rtl="0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Бажання сторін домовлятись</a:t>
          </a:r>
        </a:p>
      </dgm:t>
    </dgm:pt>
    <dgm:pt modelId="{4C570FF5-4729-405B-B906-8B9E95C18D9D}" type="parTrans" cxnId="{BD0FC7F3-16BC-440F-92B7-D947FD7B25AA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7E43EEA-B0EB-4C91-AF9E-82D83244283D}" type="sibTrans" cxnId="{BD0FC7F3-16BC-440F-92B7-D947FD7B25AA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BBDBE46C-0F8A-49CE-93F1-EB25012B6B3E}">
      <dgm:prSet custT="1"/>
      <dgm:spPr/>
      <dgm:t>
        <a:bodyPr/>
        <a:lstStyle/>
        <a:p>
          <a:pPr rtl="0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Переговорне поле</a:t>
          </a:r>
        </a:p>
      </dgm:t>
    </dgm:pt>
    <dgm:pt modelId="{D30788EF-86BC-49F3-9AA6-8E7ECAFD33B5}" type="parTrans" cxnId="{753B96FD-9BD7-4744-A0E4-69DD6BF189A8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15723744-8433-4E19-95F0-B1CE33CC6341}" type="sibTrans" cxnId="{753B96FD-9BD7-4744-A0E4-69DD6BF189A8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E16FC42-B290-4F29-A47E-AFF6AA33D1BF}">
      <dgm:prSet custT="1"/>
      <dgm:spPr/>
      <dgm:t>
        <a:bodyPr/>
        <a:lstStyle/>
        <a:p>
          <a:pPr rtl="0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Достатній рівень ескалації</a:t>
          </a:r>
        </a:p>
      </dgm:t>
    </dgm:pt>
    <dgm:pt modelId="{06BEF3C7-5D5D-4502-9274-0B210C5010EA}" type="parTrans" cxnId="{20F1133F-72FF-4F33-8CF5-EB57896D70F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334FE97A-FDD9-4EC4-AD00-8E6F5E262E1A}" type="sibTrans" cxnId="{20F1133F-72FF-4F33-8CF5-EB57896D70F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41DF81AA-2415-40FD-8208-FAB2E00ECC08}">
      <dgm:prSet custT="1"/>
      <dgm:spPr/>
      <dgm:t>
        <a:bodyPr/>
        <a:lstStyle/>
        <a:p>
          <a:pPr rtl="0"/>
          <a:r>
            <a:rPr lang="uk-UA" sz="1800" noProof="0" dirty="0">
              <a:latin typeface="+mn-lt"/>
              <a:cs typeface="Times New Roman" panose="02020603050405020304" pitchFamily="18" charset="0"/>
            </a:rPr>
            <a:t>Сторони </a:t>
          </a:r>
          <a:r>
            <a:rPr lang="uk-UA" sz="1800" b="1" noProof="0" dirty="0">
              <a:latin typeface="+mn-lt"/>
              <a:cs typeface="Times New Roman" panose="02020603050405020304" pitchFamily="18" charset="0"/>
            </a:rPr>
            <a:t>хочуть контр-ти </a:t>
          </a:r>
          <a:r>
            <a:rPr lang="uk-UA" sz="1800" noProof="0" dirty="0">
              <a:latin typeface="+mn-lt"/>
              <a:cs typeface="Times New Roman" panose="02020603050405020304" pitchFamily="18" charset="0"/>
            </a:rPr>
            <a:t>процес прийняття рішення</a:t>
          </a:r>
        </a:p>
      </dgm:t>
    </dgm:pt>
    <dgm:pt modelId="{AFAD8757-541E-4BA3-93EC-4C8CC32041EC}" type="parTrans" cxnId="{B1E5B56E-D655-4E02-9C95-37C883BAD67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DFF3D534-8A27-4E41-8D8D-FE538236F66D}" type="sibTrans" cxnId="{B1E5B56E-D655-4E02-9C95-37C883BAD67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2F9E514A-4F74-4FA1-8D81-93368E43C825}">
      <dgm:prSet custT="1"/>
      <dgm:spPr/>
      <dgm:t>
        <a:bodyPr/>
        <a:lstStyle/>
        <a:p>
          <a:pPr rtl="0"/>
          <a:r>
            <a:rPr lang="uk-UA" sz="1800" noProof="0" dirty="0">
              <a:latin typeface="+mn-lt"/>
              <a:cs typeface="Times New Roman" panose="02020603050405020304" pitchFamily="18" charset="0"/>
            </a:rPr>
            <a:t>Сторони </a:t>
          </a:r>
          <a:r>
            <a:rPr lang="uk-UA" sz="1800" b="1" noProof="0" dirty="0">
              <a:latin typeface="+mn-lt"/>
              <a:cs typeface="Times New Roman" panose="02020603050405020304" pitchFamily="18" charset="0"/>
            </a:rPr>
            <a:t>прагнуть знайти </a:t>
          </a:r>
          <a:r>
            <a:rPr lang="uk-UA" sz="1800" noProof="0" dirty="0">
              <a:latin typeface="+mn-lt"/>
              <a:cs typeface="Times New Roman" panose="02020603050405020304" pitchFamily="18" charset="0"/>
            </a:rPr>
            <a:t>рішення швидко з </a:t>
          </a:r>
          <a:r>
            <a:rPr lang="uk-UA" sz="1800" noProof="0" dirty="0" err="1">
              <a:latin typeface="+mn-lt"/>
              <a:cs typeface="Times New Roman" panose="02020603050405020304" pitchFamily="18" charset="0"/>
            </a:rPr>
            <a:t>мінім</a:t>
          </a:r>
          <a:r>
            <a:rPr lang="uk-UA" sz="1800" noProof="0" dirty="0">
              <a:latin typeface="+mn-lt"/>
              <a:cs typeface="Times New Roman" panose="02020603050405020304" pitchFamily="18" charset="0"/>
            </a:rPr>
            <a:t>. затратами</a:t>
          </a:r>
        </a:p>
      </dgm:t>
    </dgm:pt>
    <dgm:pt modelId="{8950FF26-C304-4AF3-99B1-0BC26AC6FBBC}" type="parTrans" cxnId="{87D59AAE-964E-4061-B720-36A1FFADF16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D725E573-6428-4A9F-934C-EE385094F5B4}" type="sibTrans" cxnId="{87D59AAE-964E-4061-B720-36A1FFADF16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BD8E3D5C-2182-4806-BA3E-405836D85D8D}">
      <dgm:prSet custT="1"/>
      <dgm:spPr/>
      <dgm:t>
        <a:bodyPr/>
        <a:lstStyle/>
        <a:p>
          <a:pPr rtl="0"/>
          <a:r>
            <a:rPr lang="uk-UA" sz="1800" noProof="0" dirty="0">
              <a:latin typeface="+mn-lt"/>
              <a:cs typeface="Times New Roman" panose="02020603050405020304" pitchFamily="18" charset="0"/>
            </a:rPr>
            <a:t>Формальне юридичне рішення </a:t>
          </a:r>
          <a:r>
            <a:rPr lang="uk-UA" sz="1800" b="1" noProof="0" dirty="0">
              <a:latin typeface="+mn-lt"/>
              <a:cs typeface="Times New Roman" panose="02020603050405020304" pitchFamily="18" charset="0"/>
            </a:rPr>
            <a:t>не усуне справжніх причин </a:t>
          </a:r>
          <a:r>
            <a:rPr lang="uk-UA" sz="1800" noProof="0" dirty="0">
              <a:latin typeface="+mn-lt"/>
              <a:cs typeface="Times New Roman" panose="02020603050405020304" pitchFamily="18" charset="0"/>
            </a:rPr>
            <a:t>конфлікту</a:t>
          </a:r>
        </a:p>
      </dgm:t>
    </dgm:pt>
    <dgm:pt modelId="{3C364F87-3B26-4874-B20E-98E268DA7D11}" type="parTrans" cxnId="{833AE24D-B8BA-4CF2-AC39-06BA1CD09F77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9CC3EB17-1417-4916-BAE9-D8F8F8D4D16B}" type="sibTrans" cxnId="{833AE24D-B8BA-4CF2-AC39-06BA1CD09F77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B2FCBA30-7A34-447B-9EDF-7F28712B741B}" type="pres">
      <dgm:prSet presAssocID="{93249816-F154-4F3F-9D1D-B0D40DC6FA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0BAC4-0D9B-4FE6-80EC-66B6C9F54F00}" type="pres">
      <dgm:prSet presAssocID="{C230B829-7FE9-469B-A516-342631626376}" presName="vertOne" presStyleCnt="0"/>
      <dgm:spPr/>
    </dgm:pt>
    <dgm:pt modelId="{9D133638-3272-418F-AA6A-C17D9C08670D}" type="pres">
      <dgm:prSet presAssocID="{C230B829-7FE9-469B-A516-342631626376}" presName="txOne" presStyleLbl="node0" presStyleIdx="0" presStyleCnt="3">
        <dgm:presLayoutVars>
          <dgm:chPref val="3"/>
        </dgm:presLayoutVars>
      </dgm:prSet>
      <dgm:spPr/>
    </dgm:pt>
    <dgm:pt modelId="{428C4AD7-B58A-48E5-8460-131231F5C5C9}" type="pres">
      <dgm:prSet presAssocID="{C230B829-7FE9-469B-A516-342631626376}" presName="parTransOne" presStyleCnt="0"/>
      <dgm:spPr/>
    </dgm:pt>
    <dgm:pt modelId="{FEF14817-B40F-478B-A98F-3BBFD7EAF265}" type="pres">
      <dgm:prSet presAssocID="{C230B829-7FE9-469B-A516-342631626376}" presName="horzOne" presStyleCnt="0"/>
      <dgm:spPr/>
    </dgm:pt>
    <dgm:pt modelId="{0BB69A33-C8BB-41EC-8ABA-E2DA8416E6C4}" type="pres">
      <dgm:prSet presAssocID="{41DF81AA-2415-40FD-8208-FAB2E00ECC08}" presName="vertTwo" presStyleCnt="0"/>
      <dgm:spPr/>
    </dgm:pt>
    <dgm:pt modelId="{AEB4FE1A-3396-4E3B-8786-C51167A63CB8}" type="pres">
      <dgm:prSet presAssocID="{41DF81AA-2415-40FD-8208-FAB2E00ECC08}" presName="txTwo" presStyleLbl="node2" presStyleIdx="0" presStyleCnt="3">
        <dgm:presLayoutVars>
          <dgm:chPref val="3"/>
        </dgm:presLayoutVars>
      </dgm:prSet>
      <dgm:spPr/>
    </dgm:pt>
    <dgm:pt modelId="{0EB714BA-9E90-463E-9E54-035F5F9F1828}" type="pres">
      <dgm:prSet presAssocID="{41DF81AA-2415-40FD-8208-FAB2E00ECC08}" presName="horzTwo" presStyleCnt="0"/>
      <dgm:spPr/>
    </dgm:pt>
    <dgm:pt modelId="{C7C996BB-7C4D-49BF-8DA4-600279453CD7}" type="pres">
      <dgm:prSet presAssocID="{DFF3D534-8A27-4E41-8D8D-FE538236F66D}" presName="sibSpaceTwo" presStyleCnt="0"/>
      <dgm:spPr/>
    </dgm:pt>
    <dgm:pt modelId="{0224D85D-B23C-4A2A-8A07-D3895D0DF5A4}" type="pres">
      <dgm:prSet presAssocID="{2F9E514A-4F74-4FA1-8D81-93368E43C825}" presName="vertTwo" presStyleCnt="0"/>
      <dgm:spPr/>
    </dgm:pt>
    <dgm:pt modelId="{18851D44-3A94-4368-9364-FC0204905952}" type="pres">
      <dgm:prSet presAssocID="{2F9E514A-4F74-4FA1-8D81-93368E43C825}" presName="txTwo" presStyleLbl="node2" presStyleIdx="1" presStyleCnt="3">
        <dgm:presLayoutVars>
          <dgm:chPref val="3"/>
        </dgm:presLayoutVars>
      </dgm:prSet>
      <dgm:spPr/>
    </dgm:pt>
    <dgm:pt modelId="{C2A3CD71-9834-4B45-BCDE-B8F894847DDA}" type="pres">
      <dgm:prSet presAssocID="{2F9E514A-4F74-4FA1-8D81-93368E43C825}" presName="horzTwo" presStyleCnt="0"/>
      <dgm:spPr/>
    </dgm:pt>
    <dgm:pt modelId="{11EAE39F-6B87-4268-BE28-E51B7B7FD635}" type="pres">
      <dgm:prSet presAssocID="{D725E573-6428-4A9F-934C-EE385094F5B4}" presName="sibSpaceTwo" presStyleCnt="0"/>
      <dgm:spPr/>
    </dgm:pt>
    <dgm:pt modelId="{C15396E2-568D-49B2-978A-7F9ACABF3F3E}" type="pres">
      <dgm:prSet presAssocID="{BD8E3D5C-2182-4806-BA3E-405836D85D8D}" presName="vertTwo" presStyleCnt="0"/>
      <dgm:spPr/>
    </dgm:pt>
    <dgm:pt modelId="{2EE806B1-783F-4973-9D77-1F129B1A4A66}" type="pres">
      <dgm:prSet presAssocID="{BD8E3D5C-2182-4806-BA3E-405836D85D8D}" presName="txTwo" presStyleLbl="node2" presStyleIdx="2" presStyleCnt="3">
        <dgm:presLayoutVars>
          <dgm:chPref val="3"/>
        </dgm:presLayoutVars>
      </dgm:prSet>
      <dgm:spPr/>
    </dgm:pt>
    <dgm:pt modelId="{47A80290-E114-4D3A-83A0-298011958945}" type="pres">
      <dgm:prSet presAssocID="{BD8E3D5C-2182-4806-BA3E-405836D85D8D}" presName="horzTwo" presStyleCnt="0"/>
      <dgm:spPr/>
    </dgm:pt>
    <dgm:pt modelId="{1C795292-1074-4433-94E4-54164FEDA90C}" type="pres">
      <dgm:prSet presAssocID="{57E43EEA-B0EB-4C91-AF9E-82D83244283D}" presName="sibSpaceOne" presStyleCnt="0"/>
      <dgm:spPr/>
    </dgm:pt>
    <dgm:pt modelId="{F55FAF28-7D0A-4459-809F-48153A63FF55}" type="pres">
      <dgm:prSet presAssocID="{BBDBE46C-0F8A-49CE-93F1-EB25012B6B3E}" presName="vertOne" presStyleCnt="0"/>
      <dgm:spPr/>
    </dgm:pt>
    <dgm:pt modelId="{90759574-A7BF-44E5-9641-3F4D026A36F3}" type="pres">
      <dgm:prSet presAssocID="{BBDBE46C-0F8A-49CE-93F1-EB25012B6B3E}" presName="txOne" presStyleLbl="node0" presStyleIdx="1" presStyleCnt="3" custScaleX="114807" custScaleY="105857">
        <dgm:presLayoutVars>
          <dgm:chPref val="3"/>
        </dgm:presLayoutVars>
      </dgm:prSet>
      <dgm:spPr/>
    </dgm:pt>
    <dgm:pt modelId="{B0832FEB-7AC1-4C10-A32E-B283FE665B28}" type="pres">
      <dgm:prSet presAssocID="{BBDBE46C-0F8A-49CE-93F1-EB25012B6B3E}" presName="horzOne" presStyleCnt="0"/>
      <dgm:spPr/>
    </dgm:pt>
    <dgm:pt modelId="{63E3C37B-F44B-4F96-9A26-DDD667772238}" type="pres">
      <dgm:prSet presAssocID="{15723744-8433-4E19-95F0-B1CE33CC6341}" presName="sibSpaceOne" presStyleCnt="0"/>
      <dgm:spPr/>
    </dgm:pt>
    <dgm:pt modelId="{859CF663-BD56-4674-94E9-BF37C51C1E40}" type="pres">
      <dgm:prSet presAssocID="{FE16FC42-B290-4F29-A47E-AFF6AA33D1BF}" presName="vertOne" presStyleCnt="0"/>
      <dgm:spPr/>
    </dgm:pt>
    <dgm:pt modelId="{A6F5B3E3-33AE-4841-BBFC-9385D5094FE5}" type="pres">
      <dgm:prSet presAssocID="{FE16FC42-B290-4F29-A47E-AFF6AA33D1BF}" presName="txOne" presStyleLbl="node0" presStyleIdx="2" presStyleCnt="3">
        <dgm:presLayoutVars>
          <dgm:chPref val="3"/>
        </dgm:presLayoutVars>
      </dgm:prSet>
      <dgm:spPr/>
    </dgm:pt>
    <dgm:pt modelId="{D9B5D11F-40A7-4313-AD2F-45F2E9D94892}" type="pres">
      <dgm:prSet presAssocID="{FE16FC42-B290-4F29-A47E-AFF6AA33D1BF}" presName="horzOne" presStyleCnt="0"/>
      <dgm:spPr/>
    </dgm:pt>
  </dgm:ptLst>
  <dgm:cxnLst>
    <dgm:cxn modelId="{D7974C0E-E860-46A3-80E6-D5F748A83634}" type="presOf" srcId="{BD8E3D5C-2182-4806-BA3E-405836D85D8D}" destId="{2EE806B1-783F-4973-9D77-1F129B1A4A66}" srcOrd="0" destOrd="0" presId="urn:microsoft.com/office/officeart/2005/8/layout/hierarchy4"/>
    <dgm:cxn modelId="{A8F7781E-D10D-45CA-9FC0-5A9667B9B844}" type="presOf" srcId="{93249816-F154-4F3F-9D1D-B0D40DC6FA39}" destId="{B2FCBA30-7A34-447B-9EDF-7F28712B741B}" srcOrd="0" destOrd="0" presId="urn:microsoft.com/office/officeart/2005/8/layout/hierarchy4"/>
    <dgm:cxn modelId="{20F1133F-72FF-4F33-8CF5-EB57896D70F4}" srcId="{93249816-F154-4F3F-9D1D-B0D40DC6FA39}" destId="{FE16FC42-B290-4F29-A47E-AFF6AA33D1BF}" srcOrd="2" destOrd="0" parTransId="{06BEF3C7-5D5D-4502-9274-0B210C5010EA}" sibTransId="{334FE97A-FDD9-4EC4-AD00-8E6F5E262E1A}"/>
    <dgm:cxn modelId="{1D150B4B-9E8D-4F34-B1CB-1072C4E4285C}" type="presOf" srcId="{FE16FC42-B290-4F29-A47E-AFF6AA33D1BF}" destId="{A6F5B3E3-33AE-4841-BBFC-9385D5094FE5}" srcOrd="0" destOrd="0" presId="urn:microsoft.com/office/officeart/2005/8/layout/hierarchy4"/>
    <dgm:cxn modelId="{FCE8794C-9D2E-44A7-B68F-3D411AA8D95E}" type="presOf" srcId="{C230B829-7FE9-469B-A516-342631626376}" destId="{9D133638-3272-418F-AA6A-C17D9C08670D}" srcOrd="0" destOrd="0" presId="urn:microsoft.com/office/officeart/2005/8/layout/hierarchy4"/>
    <dgm:cxn modelId="{833AE24D-B8BA-4CF2-AC39-06BA1CD09F77}" srcId="{C230B829-7FE9-469B-A516-342631626376}" destId="{BD8E3D5C-2182-4806-BA3E-405836D85D8D}" srcOrd="2" destOrd="0" parTransId="{3C364F87-3B26-4874-B20E-98E268DA7D11}" sibTransId="{9CC3EB17-1417-4916-BAE9-D8F8F8D4D16B}"/>
    <dgm:cxn modelId="{B1E5B56E-D655-4E02-9C95-37C883BAD674}" srcId="{C230B829-7FE9-469B-A516-342631626376}" destId="{41DF81AA-2415-40FD-8208-FAB2E00ECC08}" srcOrd="0" destOrd="0" parTransId="{AFAD8757-541E-4BA3-93EC-4C8CC32041EC}" sibTransId="{DFF3D534-8A27-4E41-8D8D-FE538236F66D}"/>
    <dgm:cxn modelId="{3294415A-36CD-45DA-9D9F-FADC79B31D0A}" type="presOf" srcId="{2F9E514A-4F74-4FA1-8D81-93368E43C825}" destId="{18851D44-3A94-4368-9364-FC0204905952}" srcOrd="0" destOrd="0" presId="urn:microsoft.com/office/officeart/2005/8/layout/hierarchy4"/>
    <dgm:cxn modelId="{A8F4B896-CEB6-4855-8269-C5564ACB21F8}" type="presOf" srcId="{BBDBE46C-0F8A-49CE-93F1-EB25012B6B3E}" destId="{90759574-A7BF-44E5-9641-3F4D026A36F3}" srcOrd="0" destOrd="0" presId="urn:microsoft.com/office/officeart/2005/8/layout/hierarchy4"/>
    <dgm:cxn modelId="{87D59AAE-964E-4061-B720-36A1FFADF164}" srcId="{C230B829-7FE9-469B-A516-342631626376}" destId="{2F9E514A-4F74-4FA1-8D81-93368E43C825}" srcOrd="1" destOrd="0" parTransId="{8950FF26-C304-4AF3-99B1-0BC26AC6FBBC}" sibTransId="{D725E573-6428-4A9F-934C-EE385094F5B4}"/>
    <dgm:cxn modelId="{D24BFFD2-8867-44B8-97BE-DC54F2883295}" type="presOf" srcId="{41DF81AA-2415-40FD-8208-FAB2E00ECC08}" destId="{AEB4FE1A-3396-4E3B-8786-C51167A63CB8}" srcOrd="0" destOrd="0" presId="urn:microsoft.com/office/officeart/2005/8/layout/hierarchy4"/>
    <dgm:cxn modelId="{BD0FC7F3-16BC-440F-92B7-D947FD7B25AA}" srcId="{93249816-F154-4F3F-9D1D-B0D40DC6FA39}" destId="{C230B829-7FE9-469B-A516-342631626376}" srcOrd="0" destOrd="0" parTransId="{4C570FF5-4729-405B-B906-8B9E95C18D9D}" sibTransId="{57E43EEA-B0EB-4C91-AF9E-82D83244283D}"/>
    <dgm:cxn modelId="{753B96FD-9BD7-4744-A0E4-69DD6BF189A8}" srcId="{93249816-F154-4F3F-9D1D-B0D40DC6FA39}" destId="{BBDBE46C-0F8A-49CE-93F1-EB25012B6B3E}" srcOrd="1" destOrd="0" parTransId="{D30788EF-86BC-49F3-9AA6-8E7ECAFD33B5}" sibTransId="{15723744-8433-4E19-95F0-B1CE33CC6341}"/>
    <dgm:cxn modelId="{1B38DCA2-0D52-4321-B1B4-559CDA057908}" type="presParOf" srcId="{B2FCBA30-7A34-447B-9EDF-7F28712B741B}" destId="{1BF0BAC4-0D9B-4FE6-80EC-66B6C9F54F00}" srcOrd="0" destOrd="0" presId="urn:microsoft.com/office/officeart/2005/8/layout/hierarchy4"/>
    <dgm:cxn modelId="{FD842F02-9452-4FBB-AAB7-8C70FC3F4C22}" type="presParOf" srcId="{1BF0BAC4-0D9B-4FE6-80EC-66B6C9F54F00}" destId="{9D133638-3272-418F-AA6A-C17D9C08670D}" srcOrd="0" destOrd="0" presId="urn:microsoft.com/office/officeart/2005/8/layout/hierarchy4"/>
    <dgm:cxn modelId="{7CE12BAF-94C6-42BC-81C1-AFB18C3940B4}" type="presParOf" srcId="{1BF0BAC4-0D9B-4FE6-80EC-66B6C9F54F00}" destId="{428C4AD7-B58A-48E5-8460-131231F5C5C9}" srcOrd="1" destOrd="0" presId="urn:microsoft.com/office/officeart/2005/8/layout/hierarchy4"/>
    <dgm:cxn modelId="{E694C157-4E25-468A-85D2-102E2779402D}" type="presParOf" srcId="{1BF0BAC4-0D9B-4FE6-80EC-66B6C9F54F00}" destId="{FEF14817-B40F-478B-A98F-3BBFD7EAF265}" srcOrd="2" destOrd="0" presId="urn:microsoft.com/office/officeart/2005/8/layout/hierarchy4"/>
    <dgm:cxn modelId="{C99E478C-80BC-4D01-84DE-B7DF9621C1FB}" type="presParOf" srcId="{FEF14817-B40F-478B-A98F-3BBFD7EAF265}" destId="{0BB69A33-C8BB-41EC-8ABA-E2DA8416E6C4}" srcOrd="0" destOrd="0" presId="urn:microsoft.com/office/officeart/2005/8/layout/hierarchy4"/>
    <dgm:cxn modelId="{CC43294C-83DD-466C-BFA6-9D6E5C0858EA}" type="presParOf" srcId="{0BB69A33-C8BB-41EC-8ABA-E2DA8416E6C4}" destId="{AEB4FE1A-3396-4E3B-8786-C51167A63CB8}" srcOrd="0" destOrd="0" presId="urn:microsoft.com/office/officeart/2005/8/layout/hierarchy4"/>
    <dgm:cxn modelId="{015BF3CD-2C3F-4CF9-966B-58B93EAAE5BA}" type="presParOf" srcId="{0BB69A33-C8BB-41EC-8ABA-E2DA8416E6C4}" destId="{0EB714BA-9E90-463E-9E54-035F5F9F1828}" srcOrd="1" destOrd="0" presId="urn:microsoft.com/office/officeart/2005/8/layout/hierarchy4"/>
    <dgm:cxn modelId="{87215F5C-2F24-4F10-A6E0-60F357489BF7}" type="presParOf" srcId="{FEF14817-B40F-478B-A98F-3BBFD7EAF265}" destId="{C7C996BB-7C4D-49BF-8DA4-600279453CD7}" srcOrd="1" destOrd="0" presId="urn:microsoft.com/office/officeart/2005/8/layout/hierarchy4"/>
    <dgm:cxn modelId="{DED813DF-B4EC-4994-B42E-FDE585743B3E}" type="presParOf" srcId="{FEF14817-B40F-478B-A98F-3BBFD7EAF265}" destId="{0224D85D-B23C-4A2A-8A07-D3895D0DF5A4}" srcOrd="2" destOrd="0" presId="urn:microsoft.com/office/officeart/2005/8/layout/hierarchy4"/>
    <dgm:cxn modelId="{8AE880BA-3006-4404-99AB-4D3CEFC080CC}" type="presParOf" srcId="{0224D85D-B23C-4A2A-8A07-D3895D0DF5A4}" destId="{18851D44-3A94-4368-9364-FC0204905952}" srcOrd="0" destOrd="0" presId="urn:microsoft.com/office/officeart/2005/8/layout/hierarchy4"/>
    <dgm:cxn modelId="{A68F0A9F-C9DB-408D-9301-12381BD4ABE7}" type="presParOf" srcId="{0224D85D-B23C-4A2A-8A07-D3895D0DF5A4}" destId="{C2A3CD71-9834-4B45-BCDE-B8F894847DDA}" srcOrd="1" destOrd="0" presId="urn:microsoft.com/office/officeart/2005/8/layout/hierarchy4"/>
    <dgm:cxn modelId="{42C7B465-D5F9-447F-91DE-6E461ECFEFE4}" type="presParOf" srcId="{FEF14817-B40F-478B-A98F-3BBFD7EAF265}" destId="{11EAE39F-6B87-4268-BE28-E51B7B7FD635}" srcOrd="3" destOrd="0" presId="urn:microsoft.com/office/officeart/2005/8/layout/hierarchy4"/>
    <dgm:cxn modelId="{97CB9893-43B8-4CA0-B3B5-137A01EDE807}" type="presParOf" srcId="{FEF14817-B40F-478B-A98F-3BBFD7EAF265}" destId="{C15396E2-568D-49B2-978A-7F9ACABF3F3E}" srcOrd="4" destOrd="0" presId="urn:microsoft.com/office/officeart/2005/8/layout/hierarchy4"/>
    <dgm:cxn modelId="{1E62BFB5-6E2F-4B63-9398-04EDFD9641B3}" type="presParOf" srcId="{C15396E2-568D-49B2-978A-7F9ACABF3F3E}" destId="{2EE806B1-783F-4973-9D77-1F129B1A4A66}" srcOrd="0" destOrd="0" presId="urn:microsoft.com/office/officeart/2005/8/layout/hierarchy4"/>
    <dgm:cxn modelId="{EB928760-8DD8-41BB-8CFE-F87292BC824F}" type="presParOf" srcId="{C15396E2-568D-49B2-978A-7F9ACABF3F3E}" destId="{47A80290-E114-4D3A-83A0-298011958945}" srcOrd="1" destOrd="0" presId="urn:microsoft.com/office/officeart/2005/8/layout/hierarchy4"/>
    <dgm:cxn modelId="{BDD10765-E3AA-4F2C-95DA-1CD36D0108F2}" type="presParOf" srcId="{B2FCBA30-7A34-447B-9EDF-7F28712B741B}" destId="{1C795292-1074-4433-94E4-54164FEDA90C}" srcOrd="1" destOrd="0" presId="urn:microsoft.com/office/officeart/2005/8/layout/hierarchy4"/>
    <dgm:cxn modelId="{41AA01A0-F4FA-4EDE-B1AD-36675B3900E6}" type="presParOf" srcId="{B2FCBA30-7A34-447B-9EDF-7F28712B741B}" destId="{F55FAF28-7D0A-4459-809F-48153A63FF55}" srcOrd="2" destOrd="0" presId="urn:microsoft.com/office/officeart/2005/8/layout/hierarchy4"/>
    <dgm:cxn modelId="{82FEB565-4AA6-4D5C-A8A8-3C8C71718B00}" type="presParOf" srcId="{F55FAF28-7D0A-4459-809F-48153A63FF55}" destId="{90759574-A7BF-44E5-9641-3F4D026A36F3}" srcOrd="0" destOrd="0" presId="urn:microsoft.com/office/officeart/2005/8/layout/hierarchy4"/>
    <dgm:cxn modelId="{814ECEE0-CE40-4947-A98D-78F4301679D3}" type="presParOf" srcId="{F55FAF28-7D0A-4459-809F-48153A63FF55}" destId="{B0832FEB-7AC1-4C10-A32E-B283FE665B28}" srcOrd="1" destOrd="0" presId="urn:microsoft.com/office/officeart/2005/8/layout/hierarchy4"/>
    <dgm:cxn modelId="{8087B1A5-5739-40E7-A976-EA3CCD82733C}" type="presParOf" srcId="{B2FCBA30-7A34-447B-9EDF-7F28712B741B}" destId="{63E3C37B-F44B-4F96-9A26-DDD667772238}" srcOrd="3" destOrd="0" presId="urn:microsoft.com/office/officeart/2005/8/layout/hierarchy4"/>
    <dgm:cxn modelId="{FE393F6E-6E5C-42FD-B4C6-8AC63517CFC7}" type="presParOf" srcId="{B2FCBA30-7A34-447B-9EDF-7F28712B741B}" destId="{859CF663-BD56-4674-94E9-BF37C51C1E40}" srcOrd="4" destOrd="0" presId="urn:microsoft.com/office/officeart/2005/8/layout/hierarchy4"/>
    <dgm:cxn modelId="{4CD10396-466D-4DFE-A4A8-4DFA160D3AB4}" type="presParOf" srcId="{859CF663-BD56-4674-94E9-BF37C51C1E40}" destId="{A6F5B3E3-33AE-4841-BBFC-9385D5094FE5}" srcOrd="0" destOrd="0" presId="urn:microsoft.com/office/officeart/2005/8/layout/hierarchy4"/>
    <dgm:cxn modelId="{08CEC758-0AF3-414D-A52A-1AFBB948492A}" type="presParOf" srcId="{859CF663-BD56-4674-94E9-BF37C51C1E40}" destId="{D9B5D11F-40A7-4313-AD2F-45F2E9D948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74FAB-92DA-4559-A741-00C119F0CAD7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5F94C-98AA-4905-A22A-49DE84DE767B}">
      <dgm:prSet custT="1"/>
      <dgm:spPr/>
      <dgm:t>
        <a:bodyPr/>
        <a:lstStyle/>
        <a:p>
          <a:pPr rtl="0"/>
          <a:r>
            <a:rPr lang="uk-UA" sz="2000" noProof="0" dirty="0">
              <a:solidFill>
                <a:schemeClr val="tx1"/>
              </a:solidFill>
            </a:rPr>
            <a:t>Виявити: </a:t>
          </a:r>
        </a:p>
      </dgm:t>
    </dgm:pt>
    <dgm:pt modelId="{D33FFBED-B14E-44A8-AEF7-1E83E10BFBB3}" type="parTrans" cxnId="{06DF50AE-9C19-41F2-8676-B6F95AF41C45}">
      <dgm:prSet/>
      <dgm:spPr/>
      <dgm:t>
        <a:bodyPr/>
        <a:lstStyle/>
        <a:p>
          <a:endParaRPr lang="ru-RU"/>
        </a:p>
      </dgm:t>
    </dgm:pt>
    <dgm:pt modelId="{2752C808-A892-4774-A3C6-687C6D232F9F}" type="sibTrans" cxnId="{06DF50AE-9C19-41F2-8676-B6F95AF41C45}">
      <dgm:prSet/>
      <dgm:spPr/>
      <dgm:t>
        <a:bodyPr/>
        <a:lstStyle/>
        <a:p>
          <a:endParaRPr lang="ru-RU"/>
        </a:p>
      </dgm:t>
    </dgm:pt>
    <dgm:pt modelId="{9BEF1E25-1590-4C56-BC03-3034CB090860}">
      <dgm:prSet custT="1"/>
      <dgm:spPr/>
      <dgm:t>
        <a:bodyPr/>
        <a:lstStyle/>
        <a:p>
          <a:pPr rtl="0"/>
          <a:r>
            <a:rPr lang="uk-UA" sz="1800" noProof="0" dirty="0">
              <a:solidFill>
                <a:srgbClr val="0070C0"/>
              </a:solidFill>
            </a:rPr>
            <a:t>Що важливо для кожної із сторін?</a:t>
          </a:r>
        </a:p>
      </dgm:t>
    </dgm:pt>
    <dgm:pt modelId="{A8345F85-836D-4AC4-A58B-48A5E94826BA}" type="parTrans" cxnId="{3FF76D4A-ABB5-44C7-8BEF-EC5A72813A51}">
      <dgm:prSet/>
      <dgm:spPr/>
      <dgm:t>
        <a:bodyPr/>
        <a:lstStyle/>
        <a:p>
          <a:endParaRPr lang="ru-RU"/>
        </a:p>
      </dgm:t>
    </dgm:pt>
    <dgm:pt modelId="{EBB03334-629D-4072-A1E4-DB89852410F1}" type="sibTrans" cxnId="{3FF76D4A-ABB5-44C7-8BEF-EC5A72813A51}">
      <dgm:prSet/>
      <dgm:spPr/>
      <dgm:t>
        <a:bodyPr/>
        <a:lstStyle/>
        <a:p>
          <a:endParaRPr lang="ru-RU"/>
        </a:p>
      </dgm:t>
    </dgm:pt>
    <dgm:pt modelId="{5BA8CF86-59F9-4CAF-8241-D207E4794612}">
      <dgm:prSet custT="1"/>
      <dgm:spPr/>
      <dgm:t>
        <a:bodyPr/>
        <a:lstStyle/>
        <a:p>
          <a:pPr rtl="0"/>
          <a:r>
            <a:rPr lang="uk-UA" sz="1800" noProof="0" dirty="0">
              <a:solidFill>
                <a:srgbClr val="0070C0"/>
              </a:solidFill>
            </a:rPr>
            <a:t>Чому для них це важливо?</a:t>
          </a:r>
        </a:p>
      </dgm:t>
    </dgm:pt>
    <dgm:pt modelId="{4F0B1870-078E-4B4B-8D7B-4706E75A225D}" type="parTrans" cxnId="{38D3985A-89CF-48BF-A8D0-E4D2E58D7866}">
      <dgm:prSet/>
      <dgm:spPr/>
      <dgm:t>
        <a:bodyPr/>
        <a:lstStyle/>
        <a:p>
          <a:endParaRPr lang="ru-RU"/>
        </a:p>
      </dgm:t>
    </dgm:pt>
    <dgm:pt modelId="{F6CED48E-3232-4ECD-BBBD-C3415CA05814}" type="sibTrans" cxnId="{38D3985A-89CF-48BF-A8D0-E4D2E58D7866}">
      <dgm:prSet/>
      <dgm:spPr/>
      <dgm:t>
        <a:bodyPr/>
        <a:lstStyle/>
        <a:p>
          <a:endParaRPr lang="ru-RU"/>
        </a:p>
      </dgm:t>
    </dgm:pt>
    <dgm:pt modelId="{DCA218FC-7E20-41D7-A1CA-C1D5BE55B6F8}">
      <dgm:prSet custT="1"/>
      <dgm:spPr/>
      <dgm:t>
        <a:bodyPr/>
        <a:lstStyle/>
        <a:p>
          <a:pPr rtl="0"/>
          <a:r>
            <a:rPr lang="uk-UA" sz="1800" noProof="0" dirty="0">
              <a:solidFill>
                <a:srgbClr val="0070C0"/>
              </a:solidFill>
            </a:rPr>
            <a:t>Що для них це означає?</a:t>
          </a:r>
        </a:p>
      </dgm:t>
    </dgm:pt>
    <dgm:pt modelId="{7BFA64FA-37BE-4E00-8D6D-6AD9C9348818}" type="parTrans" cxnId="{5D8133F3-E309-4A99-BE0E-603CB74E3C07}">
      <dgm:prSet/>
      <dgm:spPr/>
      <dgm:t>
        <a:bodyPr/>
        <a:lstStyle/>
        <a:p>
          <a:endParaRPr lang="ru-RU"/>
        </a:p>
      </dgm:t>
    </dgm:pt>
    <dgm:pt modelId="{D9C551E5-2EE5-4BB9-BEE4-F04EA578CF6A}" type="sibTrans" cxnId="{5D8133F3-E309-4A99-BE0E-603CB74E3C07}">
      <dgm:prSet/>
      <dgm:spPr/>
      <dgm:t>
        <a:bodyPr/>
        <a:lstStyle/>
        <a:p>
          <a:endParaRPr lang="ru-RU"/>
        </a:p>
      </dgm:t>
    </dgm:pt>
    <dgm:pt modelId="{17697A84-7CF1-4496-8E60-206357D691E5}">
      <dgm:prSet custT="1"/>
      <dgm:spPr/>
      <dgm:t>
        <a:bodyPr/>
        <a:lstStyle/>
        <a:p>
          <a:pPr rtl="0"/>
          <a:r>
            <a:rPr lang="uk-UA" sz="1800" noProof="0" dirty="0">
              <a:solidFill>
                <a:schemeClr val="tx1"/>
              </a:solidFill>
            </a:rPr>
            <a:t>Проаналізувати</a:t>
          </a:r>
        </a:p>
      </dgm:t>
    </dgm:pt>
    <dgm:pt modelId="{DCF41BDF-1DAF-4100-B71F-65C069ACEEB1}" type="parTrans" cxnId="{F21CA81D-A6EB-404F-83E4-86034CB461EC}">
      <dgm:prSet/>
      <dgm:spPr/>
      <dgm:t>
        <a:bodyPr/>
        <a:lstStyle/>
        <a:p>
          <a:endParaRPr lang="ru-RU"/>
        </a:p>
      </dgm:t>
    </dgm:pt>
    <dgm:pt modelId="{79E9E3DF-F56F-469B-A127-C2DE1BC946E6}" type="sibTrans" cxnId="{F21CA81D-A6EB-404F-83E4-86034CB461EC}">
      <dgm:prSet/>
      <dgm:spPr/>
      <dgm:t>
        <a:bodyPr/>
        <a:lstStyle/>
        <a:p>
          <a:endParaRPr lang="ru-RU"/>
        </a:p>
      </dgm:t>
    </dgm:pt>
    <dgm:pt modelId="{CB6D6DB0-B201-4FF3-9021-F3B196A706C2}">
      <dgm:prSet custT="1"/>
      <dgm:spPr/>
      <dgm:t>
        <a:bodyPr/>
        <a:lstStyle/>
        <a:p>
          <a:pPr rtl="0"/>
          <a:r>
            <a:rPr lang="uk-UA" sz="1800" noProof="0" dirty="0">
              <a:solidFill>
                <a:schemeClr val="tx1"/>
              </a:solidFill>
            </a:rPr>
            <a:t>Визначити пріоритети</a:t>
          </a:r>
        </a:p>
      </dgm:t>
    </dgm:pt>
    <dgm:pt modelId="{C9C10007-E18E-45E7-9D02-965E858F2442}" type="parTrans" cxnId="{727A3301-F0E7-4AF7-A417-027A2749819B}">
      <dgm:prSet/>
      <dgm:spPr/>
      <dgm:t>
        <a:bodyPr/>
        <a:lstStyle/>
        <a:p>
          <a:endParaRPr lang="ru-RU"/>
        </a:p>
      </dgm:t>
    </dgm:pt>
    <dgm:pt modelId="{8E081DA4-1015-49CE-8990-B36D7B3B5F3E}" type="sibTrans" cxnId="{727A3301-F0E7-4AF7-A417-027A2749819B}">
      <dgm:prSet/>
      <dgm:spPr/>
      <dgm:t>
        <a:bodyPr/>
        <a:lstStyle/>
        <a:p>
          <a:endParaRPr lang="ru-RU"/>
        </a:p>
      </dgm:t>
    </dgm:pt>
    <dgm:pt modelId="{F954A81B-1C48-4FB6-8C97-8DA729A0C9ED}" type="pres">
      <dgm:prSet presAssocID="{22974FAB-92DA-4559-A741-00C119F0CA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8CEC80A-CB7D-4648-B4CC-5594E7C8E623}" type="pres">
      <dgm:prSet presAssocID="{6E35F94C-98AA-4905-A22A-49DE84DE767B}" presName="ParentComposite" presStyleCnt="0"/>
      <dgm:spPr/>
    </dgm:pt>
    <dgm:pt modelId="{223D76D7-3717-416A-A59F-354217B1FA83}" type="pres">
      <dgm:prSet presAssocID="{6E35F94C-98AA-4905-A22A-49DE84DE767B}" presName="Chord" presStyleLbl="bgShp" presStyleIdx="0" presStyleCnt="3"/>
      <dgm:spPr/>
    </dgm:pt>
    <dgm:pt modelId="{166C8BDE-59E5-4868-8D4C-97CD620D16B2}" type="pres">
      <dgm:prSet presAssocID="{6E35F94C-98AA-4905-A22A-49DE84DE767B}" presName="Pie" presStyleLbl="alignNode1" presStyleIdx="0" presStyleCnt="3"/>
      <dgm:spPr/>
    </dgm:pt>
    <dgm:pt modelId="{D57396CD-7800-4656-933C-CC1482D571AB}" type="pres">
      <dgm:prSet presAssocID="{6E35F94C-98AA-4905-A22A-49DE84DE767B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78661DA-EE30-416D-85CD-8C62A0482B14}" type="pres">
      <dgm:prSet presAssocID="{EBB03334-629D-4072-A1E4-DB89852410F1}" presName="negSibTrans" presStyleCnt="0"/>
      <dgm:spPr/>
    </dgm:pt>
    <dgm:pt modelId="{052C465D-C44F-4EA5-9A6C-DD1E8C883C6D}" type="pres">
      <dgm:prSet presAssocID="{6E35F94C-98AA-4905-A22A-49DE84DE767B}" presName="composite" presStyleCnt="0"/>
      <dgm:spPr/>
    </dgm:pt>
    <dgm:pt modelId="{5F7A8AE0-F074-4FD6-BC06-497A2205BDD7}" type="pres">
      <dgm:prSet presAssocID="{6E35F94C-98AA-4905-A22A-49DE84DE767B}" presName="Child" presStyleLbl="revTx" presStyleIdx="1" presStyleCnt="4" custScaleX="234830">
        <dgm:presLayoutVars>
          <dgm:chMax val="0"/>
          <dgm:chPref val="0"/>
          <dgm:bulletEnabled val="1"/>
        </dgm:presLayoutVars>
      </dgm:prSet>
      <dgm:spPr/>
    </dgm:pt>
    <dgm:pt modelId="{FB139FA3-67E1-4A64-949B-C5AF567BB0AE}" type="pres">
      <dgm:prSet presAssocID="{2752C808-A892-4774-A3C6-687C6D232F9F}" presName="sibTrans" presStyleCnt="0"/>
      <dgm:spPr/>
    </dgm:pt>
    <dgm:pt modelId="{841EB3C7-A99D-4113-8435-5AA34E7F50F3}" type="pres">
      <dgm:prSet presAssocID="{17697A84-7CF1-4496-8E60-206357D691E5}" presName="ParentComposite" presStyleCnt="0"/>
      <dgm:spPr/>
    </dgm:pt>
    <dgm:pt modelId="{CDB85BF6-14AD-4875-91AE-ADE6111AA9EE}" type="pres">
      <dgm:prSet presAssocID="{17697A84-7CF1-4496-8E60-206357D691E5}" presName="Chord" presStyleLbl="bgShp" presStyleIdx="1" presStyleCnt="3"/>
      <dgm:spPr/>
    </dgm:pt>
    <dgm:pt modelId="{E5873BE9-356D-457D-8BE0-A3B22FF2E483}" type="pres">
      <dgm:prSet presAssocID="{17697A84-7CF1-4496-8E60-206357D691E5}" presName="Pie" presStyleLbl="alignNode1" presStyleIdx="1" presStyleCnt="3"/>
      <dgm:spPr/>
    </dgm:pt>
    <dgm:pt modelId="{FF4FD6E9-16AC-4356-A66D-4248E081DA4F}" type="pres">
      <dgm:prSet presAssocID="{17697A84-7CF1-4496-8E60-206357D691E5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FE2427B4-3B93-4442-A9A0-AEEEDC7ECBC4}" type="pres">
      <dgm:prSet presAssocID="{CB6D6DB0-B201-4FF3-9021-F3B196A706C2}" presName="ParentComposite" presStyleCnt="0"/>
      <dgm:spPr/>
    </dgm:pt>
    <dgm:pt modelId="{9AF57678-8D3A-4B48-A305-890DE445955E}" type="pres">
      <dgm:prSet presAssocID="{CB6D6DB0-B201-4FF3-9021-F3B196A706C2}" presName="Chord" presStyleLbl="bgShp" presStyleIdx="2" presStyleCnt="3"/>
      <dgm:spPr/>
    </dgm:pt>
    <dgm:pt modelId="{3B3F3BB6-C4AA-4375-825F-B14A25FA0790}" type="pres">
      <dgm:prSet presAssocID="{CB6D6DB0-B201-4FF3-9021-F3B196A706C2}" presName="Pie" presStyleLbl="alignNode1" presStyleIdx="2" presStyleCnt="3"/>
      <dgm:spPr/>
    </dgm:pt>
    <dgm:pt modelId="{425D2EA9-E8C8-48E6-9ACF-0838D84E06B6}" type="pres">
      <dgm:prSet presAssocID="{CB6D6DB0-B201-4FF3-9021-F3B196A706C2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27A3301-F0E7-4AF7-A417-027A2749819B}" srcId="{22974FAB-92DA-4559-A741-00C119F0CAD7}" destId="{CB6D6DB0-B201-4FF3-9021-F3B196A706C2}" srcOrd="2" destOrd="0" parTransId="{C9C10007-E18E-45E7-9D02-965E858F2442}" sibTransId="{8E081DA4-1015-49CE-8990-B36D7B3B5F3E}"/>
    <dgm:cxn modelId="{81358D0F-1EC9-4CA1-B739-37B1D5051795}" type="presOf" srcId="{9BEF1E25-1590-4C56-BC03-3034CB090860}" destId="{5F7A8AE0-F074-4FD6-BC06-497A2205BDD7}" srcOrd="0" destOrd="0" presId="urn:microsoft.com/office/officeart/2009/3/layout/PieProcess"/>
    <dgm:cxn modelId="{F21CA81D-A6EB-404F-83E4-86034CB461EC}" srcId="{22974FAB-92DA-4559-A741-00C119F0CAD7}" destId="{17697A84-7CF1-4496-8E60-206357D691E5}" srcOrd="1" destOrd="0" parTransId="{DCF41BDF-1DAF-4100-B71F-65C069ACEEB1}" sibTransId="{79E9E3DF-F56F-469B-A127-C2DE1BC946E6}"/>
    <dgm:cxn modelId="{C3255A3B-F16E-4ED6-A457-973542D6DA01}" type="presOf" srcId="{6E35F94C-98AA-4905-A22A-49DE84DE767B}" destId="{D57396CD-7800-4656-933C-CC1482D571AB}" srcOrd="0" destOrd="0" presId="urn:microsoft.com/office/officeart/2009/3/layout/PieProcess"/>
    <dgm:cxn modelId="{3FF76D4A-ABB5-44C7-8BEF-EC5A72813A51}" srcId="{6E35F94C-98AA-4905-A22A-49DE84DE767B}" destId="{9BEF1E25-1590-4C56-BC03-3034CB090860}" srcOrd="0" destOrd="0" parTransId="{A8345F85-836D-4AC4-A58B-48A5E94826BA}" sibTransId="{EBB03334-629D-4072-A1E4-DB89852410F1}"/>
    <dgm:cxn modelId="{E9512852-62EC-431B-8502-FCDBDE150232}" type="presOf" srcId="{22974FAB-92DA-4559-A741-00C119F0CAD7}" destId="{F954A81B-1C48-4FB6-8C97-8DA729A0C9ED}" srcOrd="0" destOrd="0" presId="urn:microsoft.com/office/officeart/2009/3/layout/PieProcess"/>
    <dgm:cxn modelId="{38D3985A-89CF-48BF-A8D0-E4D2E58D7866}" srcId="{6E35F94C-98AA-4905-A22A-49DE84DE767B}" destId="{5BA8CF86-59F9-4CAF-8241-D207E4794612}" srcOrd="1" destOrd="0" parTransId="{4F0B1870-078E-4B4B-8D7B-4706E75A225D}" sibTransId="{F6CED48E-3232-4ECD-BBBD-C3415CA05814}"/>
    <dgm:cxn modelId="{B136FE89-A0CD-4DD8-A5FD-86C7D287FB6D}" type="presOf" srcId="{5BA8CF86-59F9-4CAF-8241-D207E4794612}" destId="{5F7A8AE0-F074-4FD6-BC06-497A2205BDD7}" srcOrd="0" destOrd="1" presId="urn:microsoft.com/office/officeart/2009/3/layout/PieProcess"/>
    <dgm:cxn modelId="{06DF50AE-9C19-41F2-8676-B6F95AF41C45}" srcId="{22974FAB-92DA-4559-A741-00C119F0CAD7}" destId="{6E35F94C-98AA-4905-A22A-49DE84DE767B}" srcOrd="0" destOrd="0" parTransId="{D33FFBED-B14E-44A8-AEF7-1E83E10BFBB3}" sibTransId="{2752C808-A892-4774-A3C6-687C6D232F9F}"/>
    <dgm:cxn modelId="{0654F6BA-1D1D-4DE9-9886-DC87F29E9A81}" type="presOf" srcId="{CB6D6DB0-B201-4FF3-9021-F3B196A706C2}" destId="{425D2EA9-E8C8-48E6-9ACF-0838D84E06B6}" srcOrd="0" destOrd="0" presId="urn:microsoft.com/office/officeart/2009/3/layout/PieProcess"/>
    <dgm:cxn modelId="{095CEEC6-2A8F-475B-9E23-A044373144E2}" type="presOf" srcId="{DCA218FC-7E20-41D7-A1CA-C1D5BE55B6F8}" destId="{5F7A8AE0-F074-4FD6-BC06-497A2205BDD7}" srcOrd="0" destOrd="2" presId="urn:microsoft.com/office/officeart/2009/3/layout/PieProcess"/>
    <dgm:cxn modelId="{E14296DD-9AC7-475C-9207-9617F8DD0565}" type="presOf" srcId="{17697A84-7CF1-4496-8E60-206357D691E5}" destId="{FF4FD6E9-16AC-4356-A66D-4248E081DA4F}" srcOrd="0" destOrd="0" presId="urn:microsoft.com/office/officeart/2009/3/layout/PieProcess"/>
    <dgm:cxn modelId="{5D8133F3-E309-4A99-BE0E-603CB74E3C07}" srcId="{6E35F94C-98AA-4905-A22A-49DE84DE767B}" destId="{DCA218FC-7E20-41D7-A1CA-C1D5BE55B6F8}" srcOrd="2" destOrd="0" parTransId="{7BFA64FA-37BE-4E00-8D6D-6AD9C9348818}" sibTransId="{D9C551E5-2EE5-4BB9-BEE4-F04EA578CF6A}"/>
    <dgm:cxn modelId="{9BA08C85-1095-4787-A791-7DEFE906554A}" type="presParOf" srcId="{F954A81B-1C48-4FB6-8C97-8DA729A0C9ED}" destId="{48CEC80A-CB7D-4648-B4CC-5594E7C8E623}" srcOrd="0" destOrd="0" presId="urn:microsoft.com/office/officeart/2009/3/layout/PieProcess"/>
    <dgm:cxn modelId="{1B0B7CF7-FF19-47EC-B86D-984353A020B1}" type="presParOf" srcId="{48CEC80A-CB7D-4648-B4CC-5594E7C8E623}" destId="{223D76D7-3717-416A-A59F-354217B1FA83}" srcOrd="0" destOrd="0" presId="urn:microsoft.com/office/officeart/2009/3/layout/PieProcess"/>
    <dgm:cxn modelId="{7DD0AEC3-2151-41EB-ACB1-BD7D933BB72B}" type="presParOf" srcId="{48CEC80A-CB7D-4648-B4CC-5594E7C8E623}" destId="{166C8BDE-59E5-4868-8D4C-97CD620D16B2}" srcOrd="1" destOrd="0" presId="urn:microsoft.com/office/officeart/2009/3/layout/PieProcess"/>
    <dgm:cxn modelId="{28E30380-BA9E-4E1C-8973-532C9D9280F6}" type="presParOf" srcId="{48CEC80A-CB7D-4648-B4CC-5594E7C8E623}" destId="{D57396CD-7800-4656-933C-CC1482D571AB}" srcOrd="2" destOrd="0" presId="urn:microsoft.com/office/officeart/2009/3/layout/PieProcess"/>
    <dgm:cxn modelId="{2C840E59-C8BE-4A6A-BE5B-5326A22A8878}" type="presParOf" srcId="{F954A81B-1C48-4FB6-8C97-8DA729A0C9ED}" destId="{F78661DA-EE30-416D-85CD-8C62A0482B14}" srcOrd="1" destOrd="0" presId="urn:microsoft.com/office/officeart/2009/3/layout/PieProcess"/>
    <dgm:cxn modelId="{47D04105-BC4C-4020-BC35-44398C2E5EA8}" type="presParOf" srcId="{F954A81B-1C48-4FB6-8C97-8DA729A0C9ED}" destId="{052C465D-C44F-4EA5-9A6C-DD1E8C883C6D}" srcOrd="2" destOrd="0" presId="urn:microsoft.com/office/officeart/2009/3/layout/PieProcess"/>
    <dgm:cxn modelId="{0E92A611-4362-4BC7-9B5C-653B64B1029A}" type="presParOf" srcId="{052C465D-C44F-4EA5-9A6C-DD1E8C883C6D}" destId="{5F7A8AE0-F074-4FD6-BC06-497A2205BDD7}" srcOrd="0" destOrd="0" presId="urn:microsoft.com/office/officeart/2009/3/layout/PieProcess"/>
    <dgm:cxn modelId="{2DE46274-6679-4718-A815-17535D347CA7}" type="presParOf" srcId="{F954A81B-1C48-4FB6-8C97-8DA729A0C9ED}" destId="{FB139FA3-67E1-4A64-949B-C5AF567BB0AE}" srcOrd="3" destOrd="0" presId="urn:microsoft.com/office/officeart/2009/3/layout/PieProcess"/>
    <dgm:cxn modelId="{A13AB298-0C17-47CB-8781-5B8F3FB67232}" type="presParOf" srcId="{F954A81B-1C48-4FB6-8C97-8DA729A0C9ED}" destId="{841EB3C7-A99D-4113-8435-5AA34E7F50F3}" srcOrd="4" destOrd="0" presId="urn:microsoft.com/office/officeart/2009/3/layout/PieProcess"/>
    <dgm:cxn modelId="{853D4802-DA69-4D2B-B27B-2A41D4FC512E}" type="presParOf" srcId="{841EB3C7-A99D-4113-8435-5AA34E7F50F3}" destId="{CDB85BF6-14AD-4875-91AE-ADE6111AA9EE}" srcOrd="0" destOrd="0" presId="urn:microsoft.com/office/officeart/2009/3/layout/PieProcess"/>
    <dgm:cxn modelId="{1F119F8B-DE2C-46DD-8EEF-0626CBD509F2}" type="presParOf" srcId="{841EB3C7-A99D-4113-8435-5AA34E7F50F3}" destId="{E5873BE9-356D-457D-8BE0-A3B22FF2E483}" srcOrd="1" destOrd="0" presId="urn:microsoft.com/office/officeart/2009/3/layout/PieProcess"/>
    <dgm:cxn modelId="{6095A773-A034-41F6-8DBA-1A5ACE7F7D8A}" type="presParOf" srcId="{841EB3C7-A99D-4113-8435-5AA34E7F50F3}" destId="{FF4FD6E9-16AC-4356-A66D-4248E081DA4F}" srcOrd="2" destOrd="0" presId="urn:microsoft.com/office/officeart/2009/3/layout/PieProcess"/>
    <dgm:cxn modelId="{E8EA95DF-00EA-4126-8B0E-929A730B8A1C}" type="presParOf" srcId="{F954A81B-1C48-4FB6-8C97-8DA729A0C9ED}" destId="{FE2427B4-3B93-4442-A9A0-AEEEDC7ECBC4}" srcOrd="5" destOrd="0" presId="urn:microsoft.com/office/officeart/2009/3/layout/PieProcess"/>
    <dgm:cxn modelId="{17F37F37-9B6D-4EFF-B373-A0A6C2C9D5B1}" type="presParOf" srcId="{FE2427B4-3B93-4442-A9A0-AEEEDC7ECBC4}" destId="{9AF57678-8D3A-4B48-A305-890DE445955E}" srcOrd="0" destOrd="0" presId="urn:microsoft.com/office/officeart/2009/3/layout/PieProcess"/>
    <dgm:cxn modelId="{E93FF51F-42C3-4382-8344-033A7A5F4B70}" type="presParOf" srcId="{FE2427B4-3B93-4442-A9A0-AEEEDC7ECBC4}" destId="{3B3F3BB6-C4AA-4375-825F-B14A25FA0790}" srcOrd="1" destOrd="0" presId="urn:microsoft.com/office/officeart/2009/3/layout/PieProcess"/>
    <dgm:cxn modelId="{CA95D597-1072-4875-9D67-2564A192D8FA}" type="presParOf" srcId="{FE2427B4-3B93-4442-A9A0-AEEEDC7ECBC4}" destId="{425D2EA9-E8C8-48E6-9ACF-0838D84E06B6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3638-3272-418F-AA6A-C17D9C08670D}">
      <dsp:nvSpPr>
        <dsp:cNvPr id="0" name=""/>
        <dsp:cNvSpPr/>
      </dsp:nvSpPr>
      <dsp:spPr>
        <a:xfrm>
          <a:off x="3640" y="1656"/>
          <a:ext cx="4281165" cy="177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Бажання сторін домовлятись</a:t>
          </a:r>
        </a:p>
      </dsp:txBody>
      <dsp:txXfrm>
        <a:off x="55705" y="53721"/>
        <a:ext cx="4177035" cy="1673507"/>
      </dsp:txXfrm>
    </dsp:sp>
    <dsp:sp modelId="{AEB4FE1A-3396-4E3B-8786-C51167A63CB8}">
      <dsp:nvSpPr>
        <dsp:cNvPr id="0" name=""/>
        <dsp:cNvSpPr/>
      </dsp:nvSpPr>
      <dsp:spPr>
        <a:xfrm>
          <a:off x="3640" y="1981658"/>
          <a:ext cx="1351377" cy="177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Сторони </a:t>
          </a: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хочуть контр-ти </a:t>
          </a: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процес прийняття рішення</a:t>
          </a:r>
        </a:p>
      </dsp:txBody>
      <dsp:txXfrm>
        <a:off x="43220" y="2021238"/>
        <a:ext cx="1272217" cy="1698477"/>
      </dsp:txXfrm>
    </dsp:sp>
    <dsp:sp modelId="{18851D44-3A94-4368-9364-FC0204905952}">
      <dsp:nvSpPr>
        <dsp:cNvPr id="0" name=""/>
        <dsp:cNvSpPr/>
      </dsp:nvSpPr>
      <dsp:spPr>
        <a:xfrm>
          <a:off x="1468534" y="1981658"/>
          <a:ext cx="1351377" cy="177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Сторони </a:t>
          </a: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прагнуть знайти </a:t>
          </a: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рішення швидко з </a:t>
          </a:r>
          <a:r>
            <a:rPr lang="uk-UA" sz="1800" kern="1200" noProof="0" dirty="0" err="1">
              <a:latin typeface="+mn-lt"/>
              <a:cs typeface="Times New Roman" panose="02020603050405020304" pitchFamily="18" charset="0"/>
            </a:rPr>
            <a:t>мінім</a:t>
          </a: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. затратами</a:t>
          </a:r>
        </a:p>
      </dsp:txBody>
      <dsp:txXfrm>
        <a:off x="1508114" y="2021238"/>
        <a:ext cx="1272217" cy="1698477"/>
      </dsp:txXfrm>
    </dsp:sp>
    <dsp:sp modelId="{2EE806B1-783F-4973-9D77-1F129B1A4A66}">
      <dsp:nvSpPr>
        <dsp:cNvPr id="0" name=""/>
        <dsp:cNvSpPr/>
      </dsp:nvSpPr>
      <dsp:spPr>
        <a:xfrm>
          <a:off x="2933428" y="1981658"/>
          <a:ext cx="1351377" cy="177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Формальне юридичне рішення </a:t>
          </a: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не усуне справжніх причин </a:t>
          </a: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конфлікту</a:t>
          </a:r>
        </a:p>
      </dsp:txBody>
      <dsp:txXfrm>
        <a:off x="2973008" y="2021238"/>
        <a:ext cx="1272217" cy="1698477"/>
      </dsp:txXfrm>
    </dsp:sp>
    <dsp:sp modelId="{90759574-A7BF-44E5-9641-3F4D026A36F3}">
      <dsp:nvSpPr>
        <dsp:cNvPr id="0" name=""/>
        <dsp:cNvSpPr/>
      </dsp:nvSpPr>
      <dsp:spPr>
        <a:xfrm>
          <a:off x="4511837" y="1656"/>
          <a:ext cx="1551476" cy="1881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Переговорне поле</a:t>
          </a:r>
        </a:p>
      </dsp:txBody>
      <dsp:txXfrm>
        <a:off x="4557278" y="47097"/>
        <a:ext cx="1460594" cy="1790872"/>
      </dsp:txXfrm>
    </dsp:sp>
    <dsp:sp modelId="{A6F5B3E3-33AE-4841-BBFC-9385D5094FE5}">
      <dsp:nvSpPr>
        <dsp:cNvPr id="0" name=""/>
        <dsp:cNvSpPr/>
      </dsp:nvSpPr>
      <dsp:spPr>
        <a:xfrm>
          <a:off x="6290346" y="1656"/>
          <a:ext cx="1351377" cy="1777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Достатній рівень ескалації</a:t>
          </a:r>
        </a:p>
      </dsp:txBody>
      <dsp:txXfrm>
        <a:off x="6329926" y="41236"/>
        <a:ext cx="1272217" cy="169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D76D7-3717-416A-A59F-354217B1FA83}">
      <dsp:nvSpPr>
        <dsp:cNvPr id="0" name=""/>
        <dsp:cNvSpPr/>
      </dsp:nvSpPr>
      <dsp:spPr>
        <a:xfrm>
          <a:off x="1096067" y="1406"/>
          <a:ext cx="719376" cy="71937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C8BDE-59E5-4868-8D4C-97CD620D16B2}">
      <dsp:nvSpPr>
        <dsp:cNvPr id="0" name=""/>
        <dsp:cNvSpPr/>
      </dsp:nvSpPr>
      <dsp:spPr>
        <a:xfrm>
          <a:off x="1168004" y="73344"/>
          <a:ext cx="575501" cy="575501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396CD-7800-4656-933C-CC1482D571AB}">
      <dsp:nvSpPr>
        <dsp:cNvPr id="0" name=""/>
        <dsp:cNvSpPr/>
      </dsp:nvSpPr>
      <dsp:spPr>
        <a:xfrm rot="16200000">
          <a:off x="268783" y="1620003"/>
          <a:ext cx="2086191" cy="43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chemeClr val="tx1"/>
              </a:solidFill>
            </a:rPr>
            <a:t>Виявити: </a:t>
          </a:r>
        </a:p>
      </dsp:txBody>
      <dsp:txXfrm>
        <a:off x="268783" y="1620003"/>
        <a:ext cx="2086191" cy="431625"/>
      </dsp:txXfrm>
    </dsp:sp>
    <dsp:sp modelId="{5F7A8AE0-F074-4FD6-BC06-497A2205BDD7}">
      <dsp:nvSpPr>
        <dsp:cNvPr id="0" name=""/>
        <dsp:cNvSpPr/>
      </dsp:nvSpPr>
      <dsp:spPr>
        <a:xfrm>
          <a:off x="1599630" y="1406"/>
          <a:ext cx="3378623" cy="28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rgbClr val="0070C0"/>
              </a:solidFill>
            </a:rPr>
            <a:t>Що важливо для кожної із сторін?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rgbClr val="0070C0"/>
              </a:solidFill>
            </a:rPr>
            <a:t>Чому для них це важливо?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rgbClr val="0070C0"/>
              </a:solidFill>
            </a:rPr>
            <a:t>Що для них це означає?</a:t>
          </a:r>
        </a:p>
      </dsp:txBody>
      <dsp:txXfrm>
        <a:off x="1599630" y="1406"/>
        <a:ext cx="3378623" cy="2877506"/>
      </dsp:txXfrm>
    </dsp:sp>
    <dsp:sp modelId="{CDB85BF6-14AD-4875-91AE-ADE6111AA9EE}">
      <dsp:nvSpPr>
        <dsp:cNvPr id="0" name=""/>
        <dsp:cNvSpPr/>
      </dsp:nvSpPr>
      <dsp:spPr>
        <a:xfrm>
          <a:off x="5311392" y="1406"/>
          <a:ext cx="719376" cy="71937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73BE9-356D-457D-8BE0-A3B22FF2E483}">
      <dsp:nvSpPr>
        <dsp:cNvPr id="0" name=""/>
        <dsp:cNvSpPr/>
      </dsp:nvSpPr>
      <dsp:spPr>
        <a:xfrm>
          <a:off x="5383330" y="73344"/>
          <a:ext cx="575501" cy="5755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D6E9-16AC-4356-A66D-4248E081DA4F}">
      <dsp:nvSpPr>
        <dsp:cNvPr id="0" name=""/>
        <dsp:cNvSpPr/>
      </dsp:nvSpPr>
      <dsp:spPr>
        <a:xfrm rot="16200000">
          <a:off x="4484109" y="1620003"/>
          <a:ext cx="2086191" cy="43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chemeClr val="tx1"/>
              </a:solidFill>
            </a:rPr>
            <a:t>Проаналізувати</a:t>
          </a:r>
        </a:p>
      </dsp:txBody>
      <dsp:txXfrm>
        <a:off x="4484109" y="1620003"/>
        <a:ext cx="2086191" cy="431625"/>
      </dsp:txXfrm>
    </dsp:sp>
    <dsp:sp modelId="{9AF57678-8D3A-4B48-A305-890DE445955E}">
      <dsp:nvSpPr>
        <dsp:cNvPr id="0" name=""/>
        <dsp:cNvSpPr/>
      </dsp:nvSpPr>
      <dsp:spPr>
        <a:xfrm>
          <a:off x="6030769" y="1406"/>
          <a:ext cx="719376" cy="71937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F3BB6-C4AA-4375-825F-B14A25FA0790}">
      <dsp:nvSpPr>
        <dsp:cNvPr id="0" name=""/>
        <dsp:cNvSpPr/>
      </dsp:nvSpPr>
      <dsp:spPr>
        <a:xfrm>
          <a:off x="6102707" y="73344"/>
          <a:ext cx="575501" cy="5755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2EA9-E8C8-48E6-9ACF-0838D84E06B6}">
      <dsp:nvSpPr>
        <dsp:cNvPr id="0" name=""/>
        <dsp:cNvSpPr/>
      </dsp:nvSpPr>
      <dsp:spPr>
        <a:xfrm rot="16200000">
          <a:off x="5203486" y="1620003"/>
          <a:ext cx="2086191" cy="43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chemeClr val="tx1"/>
              </a:solidFill>
            </a:rPr>
            <a:t>Визначити пріоритети</a:t>
          </a:r>
        </a:p>
      </dsp:txBody>
      <dsp:txXfrm>
        <a:off x="5203486" y="1620003"/>
        <a:ext cx="2086191" cy="43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Medium" panose="00000600000000000000" pitchFamily="2" charset="-52"/>
              </a:defRPr>
            </a:lvl1pPr>
          </a:lstStyle>
          <a:p>
            <a:endParaRPr lang="ru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Medium" panose="00000600000000000000" pitchFamily="2" charset="-52"/>
              </a:defRPr>
            </a:lvl1pPr>
          </a:lstStyle>
          <a:p>
            <a:fld id="{6981C250-5E56-47B9-B91E-5A90A7A4D7C4}" type="datetimeFigureOut">
              <a:rPr lang="ru-UA" smtClean="0"/>
              <a:pPr/>
              <a:t>10/01/2024</a:t>
            </a:fld>
            <a:endParaRPr lang="ru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Medium" panose="00000600000000000000" pitchFamily="2" charset="-52"/>
              </a:defRPr>
            </a:lvl1pPr>
          </a:lstStyle>
          <a:p>
            <a:endParaRPr lang="ru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Medium" panose="00000600000000000000" pitchFamily="2" charset="-52"/>
              </a:defRPr>
            </a:lvl1pPr>
          </a:lstStyle>
          <a:p>
            <a:fld id="{BB080AB2-DDE6-4534-BA16-80F399327190}" type="slidenum">
              <a:rPr lang="ru-UA" smtClean="0"/>
              <a:pPr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756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Medium" panose="000006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Medium" panose="000006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Medium" panose="000006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Medium" panose="000006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Medium" panose="000006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1580D-525B-4C4B-A86A-D045C245D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2FD3F-4243-4D97-B82B-EAD2EFAFE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17232-4B1A-4307-A3C4-1DDB0B50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5B3A3-9800-4B31-9E6A-68DD9A92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4D029-26C1-40A7-A7BE-9421AFCA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989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356EC-EF74-4897-9596-B8CF0C35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94290-E4A9-49C2-8185-047CA4FB8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C990D-ED0C-41C9-90E9-696D4A94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E8B2C-F389-4B26-928F-50468689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F6FD5-94E4-4077-8DD9-E742C0C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24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35B574-8D52-4828-818A-9182C7652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F23C0-20FE-4747-85FF-9C6442320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CC54F-E22A-4E7C-844C-EF3FAEBC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00A9F-ED83-4C97-B4FA-AFB53297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19603-55FA-497E-8329-502A356B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35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78973" y="417321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78973" y="3613301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1"/>
          </p:nvPr>
        </p:nvSpPr>
        <p:spPr>
          <a:xfrm>
            <a:off x="462257" y="5373278"/>
            <a:ext cx="2214956" cy="8766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814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едняя картинк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/>
          <p:cNvSpPr>
            <a:spLocks noGrp="1"/>
          </p:cNvSpPr>
          <p:nvPr>
            <p:ph type="body" sz="quarter" idx="11"/>
          </p:nvPr>
        </p:nvSpPr>
        <p:spPr>
          <a:xfrm>
            <a:off x="3681803" y="3752239"/>
            <a:ext cx="7881545" cy="282953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2"/>
          </p:nvPr>
        </p:nvSpPr>
        <p:spPr>
          <a:xfrm>
            <a:off x="3681804" y="1160830"/>
            <a:ext cx="7881545" cy="20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81803" y="739065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81803" y="17915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130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ленькая карти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/>
          <p:cNvSpPr>
            <a:spLocks noGrp="1"/>
          </p:cNvSpPr>
          <p:nvPr>
            <p:ph type="body" sz="quarter" idx="11"/>
          </p:nvPr>
        </p:nvSpPr>
        <p:spPr>
          <a:xfrm>
            <a:off x="471881" y="1238665"/>
            <a:ext cx="5824144" cy="19271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2"/>
          </p:nvPr>
        </p:nvSpPr>
        <p:spPr>
          <a:xfrm>
            <a:off x="471879" y="3418254"/>
            <a:ext cx="5824146" cy="303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7096124" y="3430113"/>
            <a:ext cx="4733925" cy="303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9" y="759775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879" y="19986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4833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2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42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991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01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89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4F4E3-C397-4998-894F-4DE8FF9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C4F76-5574-47E6-8FA9-AABFAA6E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EB48D-F7A4-47FF-8788-7C6D581A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B8F37-EAE1-4082-AE86-7AD4656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6CC22-8069-4C23-8FA9-C97F772B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150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31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37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38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706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40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754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едняя картинк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/>
          <p:cNvSpPr>
            <a:spLocks noGrp="1"/>
          </p:cNvSpPr>
          <p:nvPr>
            <p:ph type="body" sz="quarter" idx="11"/>
          </p:nvPr>
        </p:nvSpPr>
        <p:spPr>
          <a:xfrm>
            <a:off x="3681803" y="3752239"/>
            <a:ext cx="7881545" cy="282953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2"/>
          </p:nvPr>
        </p:nvSpPr>
        <p:spPr>
          <a:xfrm>
            <a:off x="3681804" y="1160830"/>
            <a:ext cx="7881545" cy="20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81803" y="739065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81803" y="17915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786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ленькая карти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/>
          <p:cNvSpPr>
            <a:spLocks noGrp="1"/>
          </p:cNvSpPr>
          <p:nvPr>
            <p:ph type="body" sz="quarter" idx="11"/>
          </p:nvPr>
        </p:nvSpPr>
        <p:spPr>
          <a:xfrm>
            <a:off x="471881" y="1238665"/>
            <a:ext cx="5824144" cy="19271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2"/>
          </p:nvPr>
        </p:nvSpPr>
        <p:spPr>
          <a:xfrm>
            <a:off x="471879" y="3418254"/>
            <a:ext cx="5824146" cy="303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7096124" y="3430113"/>
            <a:ext cx="4733925" cy="303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9" y="759775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879" y="19986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35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едняя карти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2"/>
          <p:cNvSpPr>
            <a:spLocks noGrp="1"/>
          </p:cNvSpPr>
          <p:nvPr>
            <p:ph type="body" sz="quarter" idx="11"/>
          </p:nvPr>
        </p:nvSpPr>
        <p:spPr>
          <a:xfrm>
            <a:off x="4110429" y="1396037"/>
            <a:ext cx="7481495" cy="20520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133975" y="3895725"/>
            <a:ext cx="577215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0429" y="836125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10429" y="276213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61876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ая картинк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/>
          <p:cNvSpPr>
            <a:spLocks noGrp="1"/>
          </p:cNvSpPr>
          <p:nvPr>
            <p:ph type="body" sz="quarter" idx="11"/>
          </p:nvPr>
        </p:nvSpPr>
        <p:spPr>
          <a:xfrm>
            <a:off x="704851" y="1552991"/>
            <a:ext cx="3943350" cy="183791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2"/>
          </p:nvPr>
        </p:nvSpPr>
        <p:spPr>
          <a:xfrm>
            <a:off x="704851" y="3894504"/>
            <a:ext cx="3943350" cy="223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5153025" y="3894504"/>
            <a:ext cx="6324600" cy="24872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704851" y="1121799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704851" y="561887"/>
            <a:ext cx="2893686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026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7598E-66B7-48C1-8AD4-97E45D1A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81E3B1-94D3-448B-A97D-9B8D158C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AB0E-8480-415A-BFDB-0381296D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C9C77-DB6C-4B65-B3A9-39B02CD6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ADA8E-AD0F-488F-857C-8C167689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85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78974" y="4173214"/>
            <a:ext cx="2893687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FontTx/>
              <a:buNone/>
              <a:defRPr sz="1400"/>
            </a:lvl2pPr>
            <a:lvl3pPr marL="914377" indent="0" algn="l">
              <a:buFontTx/>
              <a:buNone/>
              <a:defRPr sz="1400"/>
            </a:lvl3pPr>
            <a:lvl4pPr marL="1371566" indent="0" algn="l">
              <a:buFontTx/>
              <a:buNone/>
              <a:defRPr sz="1400"/>
            </a:lvl4pPr>
            <a:lvl5pPr marL="1828754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78974" y="3613301"/>
            <a:ext cx="2893687" cy="42176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FontTx/>
              <a:buNone/>
              <a:defRPr sz="1400"/>
            </a:lvl2pPr>
            <a:lvl3pPr marL="914377" indent="0" algn="l">
              <a:buFontTx/>
              <a:buNone/>
              <a:defRPr sz="1400"/>
            </a:lvl3pPr>
            <a:lvl4pPr marL="1371566" indent="0" algn="l">
              <a:buFontTx/>
              <a:buNone/>
              <a:defRPr sz="1400"/>
            </a:lvl4pPr>
            <a:lvl5pPr marL="1828754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1"/>
          </p:nvPr>
        </p:nvSpPr>
        <p:spPr>
          <a:xfrm>
            <a:off x="462258" y="5373279"/>
            <a:ext cx="2214956" cy="8766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FontTx/>
              <a:buNone/>
              <a:defRPr sz="1400"/>
            </a:lvl2pPr>
            <a:lvl3pPr marL="914377" indent="0" algn="l">
              <a:buFontTx/>
              <a:buNone/>
              <a:defRPr sz="1400"/>
            </a:lvl3pPr>
            <a:lvl4pPr marL="1371566" indent="0" algn="l">
              <a:buFontTx/>
              <a:buNone/>
              <a:defRPr sz="1400"/>
            </a:lvl4pPr>
            <a:lvl5pPr marL="1828754" indent="0" algn="l">
              <a:buFontTx/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623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092C-94B8-442C-B207-0C944128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963BA-B233-41D3-9824-F1962D8A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10DE6-C298-4356-AB83-42770D18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6C4913-75C6-490E-9E27-2AF05D1C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677B4-C56C-4ECD-BDBD-543EEA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086FB-DB03-4814-B508-8B97C0E4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00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BA284-0FD8-428D-AE08-0EB34B72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28506-08CB-44DB-941E-4A04EDFC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E82FE-139B-406A-A9CF-4C493527E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AB44A-A346-4264-9FB7-31BC22EA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C47406-6333-4FD9-9C7D-6C21082A5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7590DA-FDD9-4FC4-8918-9DC6A10A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B2EB0E-EF59-4211-BAD5-6CE566BD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55513D-1775-422B-963D-DA28DF17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2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C1F7-4A56-4C14-899E-45090F5A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006DE0-A6A5-451D-86FD-3A7D32B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587123-2D5C-4AC9-BC3F-54FF2D27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3D23E-8082-45DD-AA58-D0177186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16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70348-6A05-451F-B19A-CC82DF66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A56AF3-54AA-438D-B473-7144B488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AF2EA-8A78-46D0-8F86-F09B0010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72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D98EF-403A-4E85-AB4E-073510F4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58368-C2F7-435D-AD36-B9C89EFA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408E0-6736-442B-95CA-884285FF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0C74A-10A1-4D34-BC82-2A1A69B6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3909C-8BE7-460E-BA5C-D27A856C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B3CD5B-4101-4924-A6C5-0A411090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9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A53F4-971F-44BB-927A-C03D6A3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F48C10-3D3C-4129-BFB9-E3461D263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F619E-0E5C-4FDC-8631-24108121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CF160-282B-4C78-8527-3821E652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E4FFC-1427-4E2C-9004-4473E3C2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5AA4F7-7111-4D0A-A7FD-93C7E343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9FF2-160B-48AD-A4D1-035631FE2F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63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5039-DE68-4C56-84E9-0DF566BF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5C3C95-00DA-4E4C-B42C-AE6018D61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3C9F9-2FA4-4965-8D64-EFE2A9751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C55B5-368D-49C1-A7B7-F5292D9CE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/>
              <a:t>© 2024, Ольга Тютюн, cmg.ukraine.2020@gmail.com</a:t>
            </a:r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00243-D224-4DBC-914E-C64951C1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fld id="{AF5C9FF2-160B-48AD-A4D1-035631FE2F75}" type="slidenum">
              <a:rPr lang="ru-UA" smtClean="0"/>
              <a:pPr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996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71E5-1555-4F23-B023-B577CC7A42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  <p:sldLayoutId id="2147483679" r:id="rId15"/>
    <p:sldLayoutId id="2147483680" r:id="rId16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g.ukraine.2020@gmail.com" TargetMode="External"/><Relationship Id="rId2" Type="http://schemas.openxmlformats.org/officeDocument/2006/relationships/hyperlink" Target="https://cmg.org.ua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mu.org.ua/" TargetMode="External"/><Relationship Id="rId2" Type="http://schemas.openxmlformats.org/officeDocument/2006/relationships/hyperlink" Target="https://namu.com.ua/ua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mediation-help.com/mediatory/" TargetMode="External"/><Relationship Id="rId5" Type="http://schemas.openxmlformats.org/officeDocument/2006/relationships/hyperlink" Target="https://www.facebook.com/Commercialmediationgroup" TargetMode="External"/><Relationship Id="rId4" Type="http://schemas.openxmlformats.org/officeDocument/2006/relationships/hyperlink" Target="https://cmg.org.ua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mg.ukraine.2020@gmail.com" TargetMode="External"/><Relationship Id="rId2" Type="http://schemas.openxmlformats.org/officeDocument/2006/relationships/hyperlink" Target="https://cmg.org.ua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854890" y="2538483"/>
            <a:ext cx="5923127" cy="28347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dirty="0"/>
              <a:t>Асоціація правників України</a:t>
            </a:r>
          </a:p>
          <a:p>
            <a:pPr>
              <a:lnSpc>
                <a:spcPct val="100000"/>
              </a:lnSpc>
            </a:pPr>
            <a:r>
              <a:rPr lang="uk-UA" sz="2000" dirty="0"/>
              <a:t>ІІ Форуму з сімейного та спадкового права</a:t>
            </a:r>
          </a:p>
          <a:p>
            <a:pPr>
              <a:lnSpc>
                <a:spcPct val="100000"/>
              </a:lnSpc>
            </a:pPr>
            <a:r>
              <a:rPr lang="uk-UA" dirty="0"/>
              <a:t>«Сесії 2. Діти в умовах війни»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03 жовтня 2024</a:t>
            </a:r>
          </a:p>
          <a:p>
            <a:pPr algn="r"/>
            <a:r>
              <a:rPr lang="uk-UA" dirty="0"/>
              <a:t>Ольга Тютюн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2256" y="5373278"/>
            <a:ext cx="3062822" cy="87669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https://cmg.org.ua</a:t>
            </a:r>
            <a:r>
              <a:rPr lang="uk-UA" dirty="0"/>
              <a:t> </a:t>
            </a:r>
          </a:p>
          <a:p>
            <a:r>
              <a:rPr lang="en-US" u="sng" dirty="0">
                <a:hlinkClick r:id="rId3"/>
              </a:rPr>
              <a:t>cmg.ukraine.2020@gmail.com</a:t>
            </a:r>
            <a:r>
              <a:rPr lang="en-US" dirty="0"/>
              <a:t> </a:t>
            </a:r>
            <a:endParaRPr lang="uk-UA" dirty="0"/>
          </a:p>
          <a:p>
            <a:r>
              <a:rPr lang="en-US" dirty="0"/>
              <a:t>+38050</a:t>
            </a:r>
            <a:r>
              <a:rPr lang="uk-UA" dirty="0"/>
              <a:t>5468634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8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F0213233-667A-3963-EDD7-A6FD30D45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0429" y="816077"/>
            <a:ext cx="7481495" cy="5667387"/>
          </a:xfrm>
        </p:spPr>
        <p:txBody>
          <a:bodyPr/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8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Стаття 3. </a:t>
            </a:r>
            <a:r>
              <a:rPr lang="uk-UA" sz="18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Сфера дії Закону</a:t>
            </a:r>
            <a:endParaRPr lang="uk-UA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6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Дія цього Закону поширюється </a:t>
            </a: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суспільні відносини, пов’язані з проведенням медіації з метою </a:t>
            </a:r>
            <a:r>
              <a:rPr lang="uk-UA" sz="16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запобігання виникненню конфліктів (спорів) у майбутньому або врегулювання будь-яких конфліктів (спорів), </a:t>
            </a: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тому числі цивільних, сімейних, трудових, господарських, адміністративних, а також у справах про адміністративні правопорушення та у кримінальних провадженнях з метою примирення потерпілого з підозрюваним (обвинуваченим).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Законодавством можуть передбачатися особливості проведення медіації в окремих категоріях конфліктів (спорів).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Медіація може бути проведена ДО</a:t>
            </a: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звернення до суду, третейського суду, міжнародного комерційного арбітражу </a:t>
            </a:r>
            <a:r>
              <a:rPr lang="uk-UA" sz="16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або під час </a:t>
            </a: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досудового розслідування, судового, третейського, арбітражного провадження, </a:t>
            </a:r>
            <a:r>
              <a:rPr lang="uk-UA" sz="16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або під час виконання рішення </a:t>
            </a: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суду, третейського суду чи міжнародного комерційного арбітражу.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медіації не впливає на перебіг позовної давності.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16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Медіація не проводиться у конфліктах (спорах), що впливають чи можуть вплинути на права і законні інтереси третіх осіб, які не є учасниками цієї медіації.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4AAB11A-0532-74F9-0144-99C42FCB3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429" y="276213"/>
            <a:ext cx="4070010" cy="392381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/>
              <a:t>ЗУ «Про медіацію»</a:t>
            </a:r>
            <a:endParaRPr lang="LID4096" sz="2800" dirty="0"/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B1903F01-9D08-8C23-3E83-AF5EE3A43136}"/>
              </a:ext>
            </a:extLst>
          </p:cNvPr>
          <p:cNvSpPr txBox="1">
            <a:spLocks/>
          </p:cNvSpPr>
          <p:nvPr/>
        </p:nvSpPr>
        <p:spPr>
          <a:xfrm>
            <a:off x="4979437" y="618591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6112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64AAB11A-0532-74F9-0144-99C42FCB3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428" y="276213"/>
            <a:ext cx="7814093" cy="666179"/>
          </a:xfrm>
        </p:spPr>
        <p:txBody>
          <a:bodyPr>
            <a:noAutofit/>
          </a:bodyPr>
          <a:lstStyle/>
          <a:p>
            <a:r>
              <a:rPr lang="uk-UA" sz="2000" dirty="0"/>
              <a:t>Конвенція про юрисдикцію, право, що застосовується, визнання, виконання та співробітництво щодо батьківської відповідальності та заходів захисту дітей, </a:t>
            </a:r>
          </a:p>
          <a:p>
            <a:r>
              <a:rPr lang="uk-UA" sz="2000" dirty="0"/>
              <a:t>Гаага, 19   жовтня   1996  року</a:t>
            </a:r>
            <a:endParaRPr lang="LID4096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BC5FD-C904-B7D6-B4EE-24D04D5F13FD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264090" y="1881933"/>
            <a:ext cx="7007289" cy="42627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Стаття 31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endParaRPr kumimoji="0" lang="LID4096" altLang="LID4096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Центральний орган Договірної Держави, безпосередньо або через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державні органи чи інші організації, здійснює всі належні кроки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для: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endParaRPr kumimoji="0" lang="LID4096" altLang="LID4096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a) полегшення звернень та надання допомоги, передбачених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статтями 8 і 9 та цим Розділом;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endParaRPr kumimoji="0" lang="LID4096" altLang="LID4096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b) </a:t>
            </a: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сприяння шляхом медіації, примирення або подібних заходів, </a:t>
            </a:r>
            <a:b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погоджених рішень щодо захисту особи чи майна дитини у випадках, </a:t>
            </a:r>
            <a:b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до яких застосовується ця Конвенція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;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endParaRPr kumimoji="0" lang="LID4096" altLang="LID4096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c) надання, на прохання компетентного органу іншої Договірної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Держави, допомоги у встановленні місцеперебування дитини, якщо є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підстави вважати, що дитина може перебувати та потребувати захисту </a:t>
            </a:r>
            <a:b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</a:b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на території запитуваної Держави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. 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CCFF80-F39D-1426-5D44-5BEFEF9205D1}"/>
              </a:ext>
            </a:extLst>
          </p:cNvPr>
          <p:cNvSpPr txBox="1">
            <a:spLocks/>
          </p:cNvSpPr>
          <p:nvPr/>
        </p:nvSpPr>
        <p:spPr>
          <a:xfrm>
            <a:off x="4979437" y="618591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67295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640B675-BA3A-3A0F-EC8B-E3B6862A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uk-UA" sz="3733" dirty="0">
                <a:solidFill>
                  <a:srgbClr val="00285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Важлива інформація</a:t>
            </a:r>
            <a:endParaRPr lang="en-US" sz="3733" dirty="0">
              <a:solidFill>
                <a:srgbClr val="0028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F13C071-4089-CBF5-73C4-324271B19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6162" y="2886869"/>
            <a:ext cx="1971675" cy="195262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EF1C20-8A0E-4E09-B704-D2C0BF25D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931385"/>
            <a:ext cx="5384800" cy="3863594"/>
          </a:xfrm>
          <a:noFill/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84688D-E25A-EB31-CB92-8FB9BC0D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u-RU" sz="1500"/>
              <a:t>© 2024, Ольга Тютюн, cmg.ukraine.2020@gmail.com</a:t>
            </a:r>
            <a:endParaRPr lang="uk-UA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D06F0-FC00-90B1-2851-4D48CEDFBE12}"/>
              </a:ext>
            </a:extLst>
          </p:cNvPr>
          <p:cNvSpPr txBox="1"/>
          <p:nvPr/>
        </p:nvSpPr>
        <p:spPr>
          <a:xfrm>
            <a:off x="492190" y="514864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https://assets.hcch.net/docs/53302537-eedd-4c25-a4aa-6120e90f8bc8.pdf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80A512-BB4B-1F16-0C2B-D7C5BC0D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7" y="1159056"/>
            <a:ext cx="4225182" cy="16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9713992E-CD8D-78DC-A55B-5CF11B074F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1802" y="179153"/>
            <a:ext cx="3259771" cy="421765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Медіабельність</a:t>
            </a:r>
            <a:endParaRPr lang="LID4096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AF945222-E840-1C96-37B7-7804C29A15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4153" y="2228850"/>
            <a:ext cx="3751382" cy="4036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+mn-lt"/>
                <a:cs typeface="Times New Roman" panose="02020603050405020304" pitchFamily="18" charset="0"/>
              </a:rPr>
              <a:t>1) наявність прямої законодавчої заборони на вирішення певного виду правового спору в порядку медіації</a:t>
            </a:r>
          </a:p>
          <a:p>
            <a:pPr marL="0" indent="0">
              <a:buNone/>
            </a:pPr>
            <a:r>
              <a:rPr lang="uk-UA" sz="1800" dirty="0">
                <a:latin typeface="+mn-lt"/>
                <a:cs typeface="Times New Roman" panose="02020603050405020304" pitchFamily="18" charset="0"/>
              </a:rPr>
              <a:t>2) суперечність предмета і змісту спору моралі та публічному поряду;</a:t>
            </a:r>
          </a:p>
          <a:p>
            <a:pPr marL="0" indent="0">
              <a:buNone/>
            </a:pPr>
            <a:r>
              <a:rPr lang="uk-UA" sz="1800" dirty="0">
                <a:latin typeface="+mn-lt"/>
                <a:cs typeface="Times New Roman" panose="02020603050405020304" pitchFamily="18" charset="0"/>
              </a:rPr>
              <a:t>3) наявність у спорі інтересів третіх осіб, які не беруть участь у медіації</a:t>
            </a:r>
          </a:p>
          <a:p>
            <a:pPr marL="0" indent="0">
              <a:buNone/>
            </a:pPr>
            <a:r>
              <a:rPr lang="uk-UA" sz="1800" dirty="0">
                <a:latin typeface="+mn-lt"/>
                <a:cs typeface="Times New Roman" panose="02020603050405020304" pitchFamily="18" charset="0"/>
              </a:rPr>
              <a:t>4) неможливість укладення мирової угоди згідно із законодавством</a:t>
            </a:r>
          </a:p>
          <a:p>
            <a:pPr marL="0" indent="0">
              <a:buNone/>
            </a:pPr>
            <a:r>
              <a:rPr lang="uk-UA" sz="1800" dirty="0">
                <a:latin typeface="+mn-lt"/>
                <a:cs typeface="Times New Roman" panose="02020603050405020304" pitchFamily="18" charset="0"/>
              </a:rPr>
              <a:t>5) недієздатність сторін медіації чи відсутність повноважень їх представників на укладення </a:t>
            </a:r>
            <a:r>
              <a:rPr lang="uk-UA" sz="1800" dirty="0" err="1">
                <a:latin typeface="+mn-lt"/>
                <a:cs typeface="Times New Roman" panose="02020603050405020304" pitchFamily="18" charset="0"/>
              </a:rPr>
              <a:t>медіаційної</a:t>
            </a:r>
            <a:r>
              <a:rPr lang="uk-UA" sz="1800" dirty="0">
                <a:latin typeface="+mn-lt"/>
                <a:cs typeface="Times New Roman" panose="02020603050405020304" pitchFamily="18" charset="0"/>
              </a:rPr>
              <a:t> угоди.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38618D7-9140-4628-4586-90D79C7A17B0}"/>
              </a:ext>
            </a:extLst>
          </p:cNvPr>
          <p:cNvSpPr txBox="1">
            <a:spLocks/>
          </p:cNvSpPr>
          <p:nvPr/>
        </p:nvSpPr>
        <p:spPr>
          <a:xfrm>
            <a:off x="8308257" y="2347206"/>
            <a:ext cx="3529781" cy="3778957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cs typeface="Times New Roman" panose="02020603050405020304" pitchFamily="18" charset="0"/>
              </a:rPr>
              <a:t>1) волевиявлення сторін і їх готовність до процедури медіації;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cs typeface="Times New Roman" panose="02020603050405020304" pitchFamily="18" charset="0"/>
              </a:rPr>
              <a:t>2) бажання сторін досягти компромісу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cs typeface="Times New Roman" panose="02020603050405020304" pitchFamily="18" charset="0"/>
              </a:rPr>
              <a:t>3) характер спору дозволяє позиційну варіабельність у рамках інтересів сторін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cs typeface="Times New Roman" panose="02020603050405020304" pitchFamily="18" charset="0"/>
              </a:rPr>
              <a:t>4) сторони заінтересовані в конфіденційності вирішення спору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cs typeface="Times New Roman" panose="02020603050405020304" pitchFamily="18" charset="0"/>
              </a:rPr>
              <a:t>5) сторони заінтересовані у швидкому вирішенні спору.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95A4AA9F-08CC-BD22-7743-1F3F765E4BA4}"/>
              </a:ext>
            </a:extLst>
          </p:cNvPr>
          <p:cNvSpPr txBox="1">
            <a:spLocks/>
          </p:cNvSpPr>
          <p:nvPr/>
        </p:nvSpPr>
        <p:spPr>
          <a:xfrm>
            <a:off x="3544153" y="1002509"/>
            <a:ext cx="4033650" cy="588141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Абсолютні критерії </a:t>
            </a:r>
            <a:r>
              <a:rPr lang="uk-UA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немедіабельності</a:t>
            </a:r>
            <a:r>
              <a:rPr lang="uk-UA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88448DA1-4972-84E5-ED0B-08B42C8D1EBF}"/>
              </a:ext>
            </a:extLst>
          </p:cNvPr>
          <p:cNvSpPr txBox="1">
            <a:spLocks/>
          </p:cNvSpPr>
          <p:nvPr/>
        </p:nvSpPr>
        <p:spPr>
          <a:xfrm>
            <a:off x="8401050" y="976263"/>
            <a:ext cx="3668045" cy="640631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Відносні критерії </a:t>
            </a:r>
            <a:r>
              <a:rPr lang="uk-UA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медіабельності</a:t>
            </a:r>
            <a:r>
              <a:rPr lang="uk-UA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E52F5-ADE9-AF4A-B160-7E45E4CBD880}"/>
              </a:ext>
            </a:extLst>
          </p:cNvPr>
          <p:cNvSpPr txBox="1"/>
          <p:nvPr/>
        </p:nvSpPr>
        <p:spPr>
          <a:xfrm>
            <a:off x="8927690" y="6264982"/>
            <a:ext cx="291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285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(за </a:t>
            </a:r>
            <a:r>
              <a:rPr lang="uk-UA" sz="1800" dirty="0" err="1">
                <a:solidFill>
                  <a:srgbClr val="00285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Н.Мазаракі</a:t>
            </a:r>
            <a:r>
              <a:rPr lang="uk-UA" sz="1800" dirty="0">
                <a:solidFill>
                  <a:srgbClr val="00285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endParaRPr lang="LID4096" dirty="0"/>
          </a:p>
        </p:txBody>
      </p:sp>
      <p:sp>
        <p:nvSpPr>
          <p:cNvPr id="15" name="Стрелка вправо 9">
            <a:extLst>
              <a:ext uri="{FF2B5EF4-FFF2-40B4-BE49-F238E27FC236}">
                <a16:creationId xmlns:a16="http://schemas.microsoft.com/office/drawing/2014/main" id="{F3DB24A0-CCC5-3CD8-2307-61173177FD1E}"/>
              </a:ext>
            </a:extLst>
          </p:cNvPr>
          <p:cNvSpPr/>
          <p:nvPr/>
        </p:nvSpPr>
        <p:spPr>
          <a:xfrm>
            <a:off x="6727412" y="1137458"/>
            <a:ext cx="1327558" cy="4794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послідовно</a:t>
            </a:r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5B727E68-0B01-895F-7A98-4C6DDE43981C}"/>
              </a:ext>
            </a:extLst>
          </p:cNvPr>
          <p:cNvSpPr txBox="1">
            <a:spLocks/>
          </p:cNvSpPr>
          <p:nvPr/>
        </p:nvSpPr>
        <p:spPr>
          <a:xfrm>
            <a:off x="5029199" y="6487015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914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75130863"/>
              </p:ext>
            </p:extLst>
          </p:nvPr>
        </p:nvGraphicFramePr>
        <p:xfrm>
          <a:off x="4167187" y="1818753"/>
          <a:ext cx="7645365" cy="376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8018139F-53D2-D91E-6D8A-FDDBBF310A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428" y="276213"/>
            <a:ext cx="7702123" cy="666179"/>
          </a:xfrm>
        </p:spPr>
        <p:txBody>
          <a:bodyPr>
            <a:normAutofit/>
          </a:bodyPr>
          <a:lstStyle/>
          <a:p>
            <a:r>
              <a:rPr lang="uk-UA" altLang="uk-UA" sz="3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Індикатори успішної медіації за </a:t>
            </a:r>
            <a:r>
              <a:rPr lang="uk-UA" altLang="uk-UA" sz="3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М.Пель</a:t>
            </a:r>
            <a:endParaRPr lang="LID4096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774825" y="3716338"/>
            <a:ext cx="0" cy="2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35413" y="3716338"/>
            <a:ext cx="0" cy="2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51538" y="3716338"/>
            <a:ext cx="0" cy="2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рест 5"/>
          <p:cNvSpPr/>
          <p:nvPr/>
        </p:nvSpPr>
        <p:spPr>
          <a:xfrm>
            <a:off x="8347917" y="2492375"/>
            <a:ext cx="360362" cy="3587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Крест 10"/>
          <p:cNvSpPr/>
          <p:nvPr/>
        </p:nvSpPr>
        <p:spPr>
          <a:xfrm>
            <a:off x="10170232" y="2492375"/>
            <a:ext cx="360363" cy="3587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A8CAA3A6-74E1-AE55-8E77-02DAE23A1414}"/>
              </a:ext>
            </a:extLst>
          </p:cNvPr>
          <p:cNvSpPr txBox="1">
            <a:spLocks/>
          </p:cNvSpPr>
          <p:nvPr/>
        </p:nvSpPr>
        <p:spPr>
          <a:xfrm>
            <a:off x="4979437" y="618591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073770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33638-3272-418F-AA6A-C17D9C0867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E1A-3396-4E3B-8786-C51167A63C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1D44-3A94-4368-9364-FC0204905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806B1-783F-4973-9D77-1F129B1A4A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59574-A7BF-44E5-9641-3F4D026A36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5B3E3-33AE-4841-BBFC-9385D5094F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DC63A7-14F7-0DD9-C6EF-47555460DC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146" y="826533"/>
            <a:ext cx="8156235" cy="5721752"/>
          </a:xfrm>
        </p:spPr>
        <p:txBody>
          <a:bodyPr>
            <a:noAutofit/>
          </a:bodyPr>
          <a:lstStyle/>
          <a:p>
            <a:pPr algn="l"/>
            <a:r>
              <a:rPr lang="uk-UA" sz="1800" b="1" i="1" u="sng" strike="noStrike" baseline="0" dirty="0">
                <a:solidFill>
                  <a:srgbClr val="000000"/>
                </a:solidFill>
              </a:rPr>
              <a:t>Економічні переваги </a:t>
            </a:r>
            <a:r>
              <a:rPr lang="uk-UA" sz="1800" b="0" i="0" u="none" strike="noStrike" baseline="0" dirty="0">
                <a:solidFill>
                  <a:srgbClr val="000000"/>
                </a:solidFill>
              </a:rPr>
              <a:t>проявляються у: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1800" i="0" u="none" strike="noStrike" baseline="0" dirty="0">
                <a:solidFill>
                  <a:srgbClr val="000000"/>
                </a:solidFill>
              </a:rPr>
              <a:t>зменшенні часу розгляду та вирішення спорів.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1800" i="0" u="none" strike="noStrike" baseline="0" dirty="0">
                <a:solidFill>
                  <a:srgbClr val="000000"/>
                </a:solidFill>
              </a:rPr>
              <a:t>зменшенні комерційних та репутаційних втрат обох сторін</a:t>
            </a:r>
            <a:r>
              <a:rPr lang="uk-UA" sz="1800" dirty="0">
                <a:solidFill>
                  <a:srgbClr val="000000"/>
                </a:solidFill>
              </a:rPr>
              <a:t>.</a:t>
            </a:r>
            <a:endParaRPr lang="uk-UA" sz="180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uk-UA" sz="1800" b="1" i="1" u="sng" strike="noStrike" baseline="0" dirty="0">
              <a:solidFill>
                <a:srgbClr val="000000"/>
              </a:solidFill>
            </a:endParaRPr>
          </a:p>
          <a:p>
            <a:pPr algn="l"/>
            <a:r>
              <a:rPr lang="uk-UA" sz="1800" b="1" i="1" u="sng" strike="noStrike" baseline="0" dirty="0">
                <a:solidFill>
                  <a:srgbClr val="000000"/>
                </a:solidFill>
              </a:rPr>
              <a:t>Психологічні переваги </a:t>
            </a:r>
            <a:r>
              <a:rPr lang="uk-UA" sz="1800" b="0" i="0" u="none" strike="noStrike" baseline="0" dirty="0">
                <a:solidFill>
                  <a:srgbClr val="000000"/>
                </a:solidFill>
              </a:rPr>
              <a:t>полягають у добровільності процесу врегулювання та досягнення рішення, яке задовольняє обидві сторони процесу, отже, жодна не почувається переможеною та прагне виконати укладену угоду.</a:t>
            </a:r>
          </a:p>
          <a:p>
            <a:pPr algn="l">
              <a:lnSpc>
                <a:spcPct val="100000"/>
              </a:lnSpc>
            </a:pPr>
            <a:endParaRPr lang="uk-UA" sz="1800" b="1" i="1" u="sng" strike="noStrike" baseline="0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uk-UA" sz="1800" b="1" i="1" u="sng" strike="noStrike" baseline="0" dirty="0">
                <a:solidFill>
                  <a:srgbClr val="000000"/>
                </a:solidFill>
              </a:rPr>
              <a:t>Юридичними перевагами </a:t>
            </a:r>
            <a:r>
              <a:rPr lang="uk-UA" sz="1800" b="0" i="0" u="none" strike="noStrike" baseline="0" dirty="0">
                <a:solidFill>
                  <a:srgbClr val="000000"/>
                </a:solidFill>
              </a:rPr>
              <a:t>медіації є: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800" b="0" i="0" strike="noStrike" baseline="0" dirty="0">
                <a:solidFill>
                  <a:srgbClr val="000000"/>
                </a:solidFill>
              </a:rPr>
              <a:t>гнучкість, яка дозволяє адаптувати процедуру медіації до потреб окремого конфлікту;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800" b="0" i="0" strike="noStrike" baseline="0" dirty="0">
                <a:solidFill>
                  <a:srgbClr val="000000"/>
                </a:solidFill>
              </a:rPr>
              <a:t>конфіденційність, яка сприяє мінімізації ризику публічного розголошення конфлікту, що може бути особливо важливим, наприклад, у сімейних справах,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800" dirty="0"/>
              <a:t>незалежність та професійність: сторони можуть обрати посередника з необхідною спеціалізацією, досвідом,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800" dirty="0"/>
              <a:t>можливість безпосередньо впливати на результат медіації, його передбачуваність.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800" dirty="0"/>
              <a:t>вища вірогідність добровільного виконання угоди. </a:t>
            </a:r>
            <a:endParaRPr lang="uk-UA" sz="1800" b="0" i="0" strike="noStrike" baseline="0" dirty="0">
              <a:solidFill>
                <a:srgbClr val="202124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ECED60-4B91-CFA0-80C8-EDD03C8B1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1803" y="179153"/>
            <a:ext cx="7880932" cy="421765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Переваги медіації</a:t>
            </a:r>
            <a:endParaRPr lang="LID4096" sz="2800" dirty="0"/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AE481BE7-BB8F-2C39-3D0E-FCBC9D7402A2}"/>
              </a:ext>
            </a:extLst>
          </p:cNvPr>
          <p:cNvSpPr txBox="1">
            <a:spLocks/>
          </p:cNvSpPr>
          <p:nvPr/>
        </p:nvSpPr>
        <p:spPr>
          <a:xfrm>
            <a:off x="4979437" y="6356453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754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26572" y="737118"/>
            <a:ext cx="6223517" cy="571130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Відомі дослідники </a:t>
            </a:r>
            <a:r>
              <a:rPr lang="uk-UA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Сандер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Голдберг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назвали 10 найбільш розповсюджених </a:t>
            </a:r>
            <a:r>
              <a:rPr lang="uk-UA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тупікових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ситуацій в правових конфліктах: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Погана комунікація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Незадоволена потреба у вираженні емоцій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Різне сприйняття фактичної інформації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Різні погляди на можливість врегулювання спору. 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Обидві сторони можуть занадто оптимістично оцінювати перспективу звернення до суду</a:t>
            </a:r>
            <a:endParaRPr lang="uk-UA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 співпадіння принципів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Тиск третіх осіб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які не сидять за столом переговорів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Зв’язок з іншими спорами. 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Наявність інших спорів може заважати вирішенню актуальної проблеми, тому що із предметом спору можуть бути пов’язані протиріччя в минулому.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Велика кількість зацікавлених осіб. 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Відмінні інтереси клієнта і юриста. </a:t>
            </a:r>
            <a:endParaRPr lang="uk-UA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Синдром «</a:t>
            </a:r>
            <a:r>
              <a:rPr lang="uk-UA" sz="1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джек</a:t>
            </a:r>
            <a:r>
              <a:rPr lang="uk-U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-поту».</a:t>
            </a:r>
            <a:endParaRPr lang="uk-UA" sz="1800" dirty="0">
              <a:latin typeface="+mn-lt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21C98AC-3EF9-BE58-C321-A9CBAE3F2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878" y="199863"/>
            <a:ext cx="6078211" cy="695876"/>
          </a:xfrm>
        </p:spPr>
        <p:txBody>
          <a:bodyPr>
            <a:normAutofit fontScale="77500" lnSpcReduction="20000"/>
          </a:bodyPr>
          <a:lstStyle/>
          <a:p>
            <a:r>
              <a:rPr lang="uk-UA" sz="32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</a:t>
            </a:r>
            <a:r>
              <a:rPr lang="uk-UA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упікові</a:t>
            </a:r>
            <a:r>
              <a:rPr lang="uk-U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ситуації в правових конфліктах</a:t>
            </a:r>
            <a:endParaRPr lang="LID409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C3853B-53D8-BE76-37A2-E82FC9790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68" y="274637"/>
            <a:ext cx="2144973" cy="101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бесплатная Поверхностное внимание к светловолосой женщине в белой рубашке с длинным рукавом, несущей ребенка на спине Стоковое фото">
            <a:extLst>
              <a:ext uri="{FF2B5EF4-FFF2-40B4-BE49-F238E27FC236}">
                <a16:creationId xmlns:a16="http://schemas.microsoft.com/office/drawing/2014/main" id="{9F4F67DA-748B-5D7A-C1AB-516D9268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28" y="341153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C3E9B608-8F08-7780-5CB3-292BDB88D0D7}"/>
              </a:ext>
            </a:extLst>
          </p:cNvPr>
          <p:cNvSpPr txBox="1">
            <a:spLocks/>
          </p:cNvSpPr>
          <p:nvPr/>
        </p:nvSpPr>
        <p:spPr>
          <a:xfrm>
            <a:off x="3113315" y="6448425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14590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490787" y="355184"/>
            <a:ext cx="7210425" cy="850900"/>
          </a:xfrm>
        </p:spPr>
        <p:txBody>
          <a:bodyPr>
            <a:normAutofit/>
          </a:bodyPr>
          <a:lstStyle/>
          <a:p>
            <a:r>
              <a:rPr lang="uk-UA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Навіщо медіатор?</a:t>
            </a:r>
            <a:endParaRPr lang="uk-UA" alt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607" y="1872049"/>
            <a:ext cx="5944016" cy="3567697"/>
          </a:xfrm>
        </p:spPr>
        <p:txBody>
          <a:bodyPr>
            <a:noAutofit/>
          </a:bodyPr>
          <a:lstStyle/>
          <a:p>
            <a:pPr>
              <a:spcAft>
                <a:spcPts val="32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Нейтральний, неупереджений і незаангажований </a:t>
            </a:r>
            <a:r>
              <a:rPr lang="uk-U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погляд на ситуацію, дослідження нових аспектів</a:t>
            </a:r>
          </a:p>
          <a:p>
            <a:pPr>
              <a:spcAft>
                <a:spcPts val="32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Структурований процес </a:t>
            </a:r>
          </a:p>
          <a:p>
            <a:pPr>
              <a:spcAft>
                <a:spcPts val="32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Можливість обговорення сенситивної, конфіденційної  інформації</a:t>
            </a:r>
          </a:p>
          <a:p>
            <a:pPr>
              <a:spcAft>
                <a:spcPts val="32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Питання, які не зручно поставити (сторонам, клієнту)</a:t>
            </a:r>
            <a:endParaRPr lang="uk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32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Дослідження «очевидних» питань (омана хибного консенсусу)</a:t>
            </a:r>
            <a:endParaRPr lang="uk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очевидні питання – не зрозуміла їх </a:t>
            </a:r>
            <a:r>
              <a:rPr lang="uk-U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наявність </a:t>
            </a:r>
          </a:p>
          <a:p>
            <a:r>
              <a:rPr lang="uk-U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Увага до емоційних станів сторін</a:t>
            </a:r>
          </a:p>
          <a:p>
            <a:endParaRPr lang="uk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uk-UA" sz="16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C3853B-53D8-BE76-37A2-E82FC9790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27" y="401753"/>
            <a:ext cx="2144973" cy="101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бесплатная Бесплатное стоковое фото с анализ, беседа, беспокойство Стоковое фото">
            <a:extLst>
              <a:ext uri="{FF2B5EF4-FFF2-40B4-BE49-F238E27FC236}">
                <a16:creationId xmlns:a16="http://schemas.microsoft.com/office/drawing/2014/main" id="{E5D0ECFD-6DF2-7DED-C7B5-FB1C5E8F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4" y="1843087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AC49F8F6-C481-1534-42B8-67867BD941C4}"/>
              </a:ext>
            </a:extLst>
          </p:cNvPr>
          <p:cNvSpPr txBox="1">
            <a:spLocks/>
          </p:cNvSpPr>
          <p:nvPr/>
        </p:nvSpPr>
        <p:spPr>
          <a:xfrm>
            <a:off x="4102359" y="6241900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43303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63BDAB-79DD-65F6-A4F7-CB3A38684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085" y="994839"/>
            <a:ext cx="3943351" cy="2230967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464646"/>
                </a:solidFill>
                <a:latin typeface="Times New Roman" panose="02020603050405020304" pitchFamily="18" charset="0"/>
              </a:rPr>
              <a:t>Знайте і враховуйте  інтереси того, з ким  спілкуєтесь!</a:t>
            </a:r>
            <a:br>
              <a:rPr lang="uk-UA" sz="2400" b="1" dirty="0">
                <a:solidFill>
                  <a:srgbClr val="464646"/>
                </a:solidFill>
                <a:latin typeface="Times New Roman" panose="02020603050405020304" pitchFamily="18" charset="0"/>
              </a:rPr>
            </a:br>
            <a:br>
              <a:rPr lang="uk-UA" sz="2400" b="1" dirty="0">
                <a:solidFill>
                  <a:srgbClr val="0A7367"/>
                </a:solidFill>
                <a:latin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Чому ми не ловимо рибу на малину з вершками? </a:t>
            </a:r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5DB7D5-8788-4969-37C3-BF3B692CE14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88" y="4007138"/>
            <a:ext cx="3670041" cy="21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E15AF2-9D79-8535-FFF6-64707BF5141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19" y="4157682"/>
            <a:ext cx="2895600" cy="19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3F654036-28D3-E972-22D7-24E3E6682C7A}"/>
              </a:ext>
            </a:extLst>
          </p:cNvPr>
          <p:cNvSpPr txBox="1">
            <a:spLocks/>
          </p:cNvSpPr>
          <p:nvPr/>
        </p:nvSpPr>
        <p:spPr>
          <a:xfrm>
            <a:off x="4687436" y="633520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53727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294787" y="1830249"/>
            <a:ext cx="2893687" cy="3685648"/>
          </a:xfrm>
        </p:spPr>
        <p:txBody>
          <a:bodyPr/>
          <a:lstStyle/>
          <a:p>
            <a:r>
              <a:rPr lang="uk-UA" altLang="uk-UA" b="1" dirty="0">
                <a:solidFill>
                  <a:schemeClr val="tx2"/>
                </a:solidFill>
              </a:rPr>
              <a:t>Базові питань на роботу з інтересами в переговорах і медіації</a:t>
            </a:r>
            <a:endParaRPr lang="uk-UA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4188474" y="3717033"/>
          <a:ext cx="7846213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74B5FFAD-380A-C595-20B4-6946D6EFC3DD}"/>
              </a:ext>
            </a:extLst>
          </p:cNvPr>
          <p:cNvSpPr txBox="1">
            <a:spLocks/>
          </p:cNvSpPr>
          <p:nvPr/>
        </p:nvSpPr>
        <p:spPr>
          <a:xfrm>
            <a:off x="4979437" y="618591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8361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3D76D7-3717-416A-A59F-354217B1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223D76D7-3717-416A-A59F-354217B1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6C8BDE-59E5-4868-8D4C-97CD620D1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166C8BDE-59E5-4868-8D4C-97CD620D1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7396CD-7800-4656-933C-CC1482D5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dgm id="{D57396CD-7800-4656-933C-CC1482D5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B85BF6-14AD-4875-91AE-ADE6111AA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CDB85BF6-14AD-4875-91AE-ADE6111AA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5873BE9-356D-457D-8BE0-A3B22FF2E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E5873BE9-356D-457D-8BE0-A3B22FF2E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4FD6E9-16AC-4356-A66D-4248E081D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FF4FD6E9-16AC-4356-A66D-4248E081D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F57678-8D3A-4B48-A305-890DE4459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9AF57678-8D3A-4B48-A305-890DE4459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3F3BB6-C4AA-4375-825F-B14A25FA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3B3F3BB6-C4AA-4375-825F-B14A25FA0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5D2EA9-E8C8-48E6-9ACF-0838D84E0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425D2EA9-E8C8-48E6-9ACF-0838D84E0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7A8AE0-F074-4FD6-BC06-497A2205B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5F7A8AE0-F074-4FD6-BC06-497A2205B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Объект 3"/>
          <p:cNvSpPr>
            <a:spLocks noGrp="1"/>
          </p:cNvSpPr>
          <p:nvPr>
            <p:ph sz="quarter" idx="12"/>
          </p:nvPr>
        </p:nvSpPr>
        <p:spPr>
          <a:xfrm>
            <a:off x="471880" y="920545"/>
            <a:ext cx="5751939" cy="2337770"/>
          </a:xfrm>
        </p:spPr>
        <p:txBody>
          <a:bodyPr>
            <a:normAutofit fontScale="925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uk-UA" sz="2200" dirty="0">
                <a:latin typeface="+mn-lt"/>
              </a:rPr>
              <a:t>Вільям (</a:t>
            </a:r>
            <a:r>
              <a:rPr lang="uk-UA" altLang="uk-UA" sz="2200" b="1" dirty="0">
                <a:latin typeface="+mn-lt"/>
              </a:rPr>
              <a:t>Білл) Марш </a:t>
            </a:r>
            <a:r>
              <a:rPr lang="uk-UA" altLang="uk-UA" sz="2200" dirty="0">
                <a:latin typeface="+mn-lt"/>
              </a:rPr>
              <a:t>у Звіті щодо питань політики, які випливають із законодавства про медіацію в Україні</a:t>
            </a:r>
            <a:r>
              <a:rPr lang="uk-UA" altLang="uk-UA" sz="2200" baseline="30000" dirty="0">
                <a:latin typeface="+mn-lt"/>
              </a:rPr>
              <a:t> </a:t>
            </a:r>
            <a:r>
              <a:rPr lang="uk-UA" altLang="uk-UA" sz="2200" dirty="0">
                <a:latin typeface="+mn-lt"/>
              </a:rPr>
              <a:t>зазначив, що принцип вибору це не лише питання того, чи слід змушувати сторони вдаватися до медіації, а також того, наскільки активно держава заохочує та просуває використання цілої низки процедур правосуддя як справжніх і вагомих варіантів вибору.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0350" y="549275"/>
            <a:ext cx="685165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br>
              <a:rPr lang="uk-UA" sz="3200" dirty="0"/>
            </a:br>
            <a:endParaRPr lang="uk-UA" sz="3200" dirty="0"/>
          </a:p>
        </p:txBody>
      </p:sp>
      <p:sp>
        <p:nvSpPr>
          <p:cNvPr id="18" name="Объект 3"/>
          <p:cNvSpPr>
            <a:spLocks noGrp="1"/>
          </p:cNvSpPr>
          <p:nvPr>
            <p:ph sz="quarter" idx="12"/>
          </p:nvPr>
        </p:nvSpPr>
        <p:spPr>
          <a:xfrm>
            <a:off x="471880" y="3321673"/>
            <a:ext cx="9054675" cy="30006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uk-UA" sz="2200" dirty="0">
                <a:latin typeface="+mn-lt"/>
              </a:rPr>
              <a:t>Ця політика була гарно узагальнена Уповноваженим з прав людини Парламенту Об’єднаного Королівства в 2005 р.: </a:t>
            </a:r>
            <a:r>
              <a:rPr lang="uk-UA" altLang="uk-UA" sz="2200" i="1" dirty="0">
                <a:latin typeface="+mn-lt"/>
              </a:rPr>
              <a:t>«Мені здається що всі ми – уповноважений з прав людини, трибунали, суди, інші надавачі послуг з альтернативного вирішення спорів – є частиною однієї панорами адміністративної юстиції і </a:t>
            </a:r>
            <a:r>
              <a:rPr lang="uk-UA" altLang="uk-UA" sz="2200" b="1" i="1" dirty="0">
                <a:latin typeface="+mn-lt"/>
              </a:rPr>
              <a:t>ми надаємо нашим клієнтам різноманітні засоби для досягнення цілі, </a:t>
            </a:r>
            <a:r>
              <a:rPr lang="uk-UA" altLang="uk-UA" sz="2200" b="1" i="1" u="sng" dirty="0">
                <a:latin typeface="+mn-lt"/>
              </a:rPr>
              <a:t>а не низку послідовних та щораз вищих бар’єрів для подолання…</a:t>
            </a:r>
            <a:r>
              <a:rPr lang="uk-UA" altLang="uk-UA" sz="2200" b="1" i="1" dirty="0">
                <a:latin typeface="+mn-lt"/>
              </a:rPr>
              <a:t> </a:t>
            </a:r>
            <a:r>
              <a:rPr lang="uk-UA" altLang="uk-UA" sz="2200" i="1" dirty="0">
                <a:latin typeface="+mn-lt"/>
              </a:rPr>
              <a:t>Ми даємо нашим клієнтам </a:t>
            </a:r>
            <a:r>
              <a:rPr lang="uk-UA" altLang="uk-UA" sz="2200" b="1" i="1" u="sng" dirty="0">
                <a:latin typeface="+mn-lt"/>
              </a:rPr>
              <a:t>вибір.</a:t>
            </a:r>
            <a:r>
              <a:rPr lang="uk-UA" altLang="uk-UA" sz="2200" i="1" dirty="0">
                <a:latin typeface="+mn-lt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uk-UA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правосуддя не має ієрархіє – лише найбільш доцільний спосіб відправлення правосуддя в кожному окремому випадку»..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B67D6-5945-B83F-F4FC-F868A942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712" y="3567051"/>
            <a:ext cx="2063250" cy="2741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3DC30-5289-3EC0-36D2-E7EE0A8C1591}"/>
              </a:ext>
            </a:extLst>
          </p:cNvPr>
          <p:cNvSpPr txBox="1"/>
          <p:nvPr/>
        </p:nvSpPr>
        <p:spPr>
          <a:xfrm>
            <a:off x="7051555" y="6322303"/>
            <a:ext cx="5338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/>
              <a:t>https://www.independentmediators.co.uk/our-mediators/bill-marsh/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F98F7E8-2FC4-4F4C-1D25-977FEC09C1D8}"/>
              </a:ext>
            </a:extLst>
          </p:cNvPr>
          <p:cNvSpPr txBox="1">
            <a:spLocks/>
          </p:cNvSpPr>
          <p:nvPr/>
        </p:nvSpPr>
        <p:spPr>
          <a:xfrm>
            <a:off x="514754" y="401216"/>
            <a:ext cx="3721343" cy="455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uk-UA" sz="3000" dirty="0">
                <a:solidFill>
                  <a:srgbClr val="0070C0"/>
                </a:solidFill>
              </a:rPr>
              <a:t>Замість епіграфу</a:t>
            </a:r>
            <a:endParaRPr lang="LID4096" sz="3000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351E7A6C-9FC4-18E5-C2C8-A17737C3BA30}"/>
              </a:ext>
            </a:extLst>
          </p:cNvPr>
          <p:cNvSpPr txBox="1">
            <a:spLocks/>
          </p:cNvSpPr>
          <p:nvPr/>
        </p:nvSpPr>
        <p:spPr>
          <a:xfrm>
            <a:off x="2518884" y="6284359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51123396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>
            <a:extLst>
              <a:ext uri="{FF2B5EF4-FFF2-40B4-BE49-F238E27FC236}">
                <a16:creationId xmlns:a16="http://schemas.microsoft.com/office/drawing/2014/main" id="{9EE2B6B4-B3CC-22FD-B1EE-985DF319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uk-UA" sz="3733" dirty="0">
                <a:solidFill>
                  <a:srgbClr val="00285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Робота з дітьми в медіації</a:t>
            </a:r>
            <a:endParaRPr lang="en-US" sz="3733" dirty="0">
              <a:solidFill>
                <a:srgbClr val="00285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B0782-3774-EC34-1207-F67E8218A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100" b="1" dirty="0"/>
              <a:t>Ставить собі за мету </a:t>
            </a:r>
            <a:r>
              <a:rPr lang="uk-UA" sz="2100" dirty="0"/>
              <a:t>збір інформації щодо дітей, яка необхідна для батьків у прийнятті важливих рішень</a:t>
            </a:r>
          </a:p>
          <a:p>
            <a:pPr marL="0" indent="0">
              <a:lnSpc>
                <a:spcPct val="90000"/>
              </a:lnSpc>
              <a:buNone/>
            </a:pPr>
            <a:endParaRPr lang="uk-UA" sz="2100" dirty="0"/>
          </a:p>
          <a:p>
            <a:pPr marL="0" indent="0">
              <a:lnSpc>
                <a:spcPct val="90000"/>
              </a:lnSpc>
              <a:buNone/>
            </a:pPr>
            <a:r>
              <a:rPr lang="uk-UA" sz="2100" b="1" dirty="0"/>
              <a:t>Форми роботи:</a:t>
            </a:r>
          </a:p>
          <a:p>
            <a:pPr marL="0" indent="0">
              <a:lnSpc>
                <a:spcPct val="90000"/>
              </a:lnSpc>
              <a:buNone/>
            </a:pPr>
            <a:endParaRPr lang="uk-UA" sz="21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uk-UA" sz="2100" dirty="0"/>
              <a:t>Опосередкована участь дитини в медіації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uk-UA" sz="2100" dirty="0"/>
              <a:t>Консультація залученого психолога з дитиною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uk-UA" sz="2100" dirty="0"/>
              <a:t>Безпосередня участь дитини в медіації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100" dirty="0"/>
              <a:t>Консультація медіатора з дитиною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100" dirty="0"/>
              <a:t>Участь дитини в медіації </a:t>
            </a:r>
            <a:r>
              <a:rPr lang="en-US" sz="2100" dirty="0"/>
              <a:t>“</a:t>
            </a:r>
            <a:r>
              <a:rPr lang="uk-UA" sz="2100" dirty="0"/>
              <a:t>за одним столом</a:t>
            </a:r>
            <a:r>
              <a:rPr lang="en-US" sz="2100" dirty="0"/>
              <a:t>”</a:t>
            </a:r>
            <a:endParaRPr lang="uk-UA" sz="2100" dirty="0"/>
          </a:p>
          <a:p>
            <a:pPr>
              <a:lnSpc>
                <a:spcPct val="90000"/>
              </a:lnSpc>
            </a:pPr>
            <a:endParaRPr lang="LID4096" sz="2100" dirty="0"/>
          </a:p>
        </p:txBody>
      </p:sp>
      <p:pic>
        <p:nvPicPr>
          <p:cNvPr id="6146" name="Picture 2" descr="бесплатная Мальчик, лежащий рядом с младенцем на циновке Стоковое фото">
            <a:extLst>
              <a:ext uri="{FF2B5EF4-FFF2-40B4-BE49-F238E27FC236}">
                <a16:creationId xmlns:a16="http://schemas.microsoft.com/office/drawing/2014/main" id="{40392DD7-89F6-6007-9337-97DD7309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r="5957" b="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1C6221-F553-B9C9-6561-A522EA2F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u-RU" sz="1500"/>
              <a:t>© 2024, Ольга Тютюн, cmg.ukraine.2020@gmail.com</a:t>
            </a:r>
            <a:endParaRPr lang="uk-UA" sz="1500"/>
          </a:p>
        </p:txBody>
      </p:sp>
    </p:spTree>
    <p:extLst>
      <p:ext uri="{BB962C8B-B14F-4D97-AF65-F5344CB8AC3E}">
        <p14:creationId xmlns:p14="http://schemas.microsoft.com/office/powerpoint/2010/main" val="411098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600B1-7147-4DBB-AF6B-9E072944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6" y="224918"/>
            <a:ext cx="3355656" cy="1771833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Опосередкована участь дитини в медіації: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C4C13-6F8D-4DBB-9945-A8F88F00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2" y="2371725"/>
            <a:ext cx="3355655" cy="4343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600" b="1" dirty="0">
                <a:latin typeface="+mj-lt"/>
              </a:rPr>
              <a:t>Словесний портрет дитини:</a:t>
            </a:r>
          </a:p>
          <a:p>
            <a:pPr marL="0" indent="0" algn="just">
              <a:buNone/>
            </a:pPr>
            <a:endParaRPr lang="uk-UA" sz="24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Особливості характеру та темпераменту дитини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Рівень розвитку дитини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Справи дитини у школі та з друзями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Здоров'я дитини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Сосунки з братами сестрами</a:t>
            </a:r>
            <a:endParaRPr lang="uk-UA" dirty="0"/>
          </a:p>
          <a:p>
            <a:endParaRPr lang="ru-RU" dirty="0"/>
          </a:p>
        </p:txBody>
      </p:sp>
      <p:pic>
        <p:nvPicPr>
          <p:cNvPr id="8194" name="Picture 2" descr="бесплатная Девушка играет с пузырями Стоковое фото">
            <a:extLst>
              <a:ext uri="{FF2B5EF4-FFF2-40B4-BE49-F238E27FC236}">
                <a16:creationId xmlns:a16="http://schemas.microsoft.com/office/drawing/2014/main" id="{67639040-31C7-F912-F3CF-9F5A7D04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12866F1E-FE90-144D-A5FE-32F22CC5F422}"/>
              </a:ext>
            </a:extLst>
          </p:cNvPr>
          <p:cNvSpPr txBox="1">
            <a:spLocks/>
          </p:cNvSpPr>
          <p:nvPr/>
        </p:nvSpPr>
        <p:spPr>
          <a:xfrm>
            <a:off x="8577262" y="2371725"/>
            <a:ext cx="3355655" cy="415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uk-UA" sz="2600" b="1" dirty="0">
                <a:latin typeface="+mj-lt"/>
              </a:rPr>
              <a:t>Словесний портрет дитини:</a:t>
            </a:r>
          </a:p>
          <a:p>
            <a:pPr marL="0" indent="0" algn="just">
              <a:buFont typeface="Arial" pitchFamily="34" charset="0"/>
              <a:buNone/>
            </a:pPr>
            <a:endParaRPr lang="uk-UA" sz="24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Інтереси, улюблені заняття та хобі дитини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Особливі потреби чи труднощі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Як батьки розуміють, що їх дитина щаслива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Як батьки розуміють, що їх дитина засмучена, що вони роблять                   в цьому випадку</a:t>
            </a:r>
          </a:p>
          <a:p>
            <a:pPr marL="0" indent="0" algn="just">
              <a:buFont typeface="Arial" pitchFamily="34" charset="0"/>
              <a:buNone/>
            </a:pPr>
            <a:endParaRPr lang="uk-UA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261C7A-1C04-D104-24B8-4A6205344447}"/>
              </a:ext>
            </a:extLst>
          </p:cNvPr>
          <p:cNvSpPr txBox="1">
            <a:spLocks/>
          </p:cNvSpPr>
          <p:nvPr/>
        </p:nvSpPr>
        <p:spPr>
          <a:xfrm>
            <a:off x="8577262" y="333376"/>
            <a:ext cx="3355656" cy="166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робота з  образом дитини</a:t>
            </a:r>
            <a:br>
              <a:rPr lang="uk-UA" sz="2400" dirty="0"/>
            </a:br>
            <a:endParaRPr lang="ru-RU" sz="2400" dirty="0"/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F00D5169-15AD-0F2C-CE48-A080244A689E}"/>
              </a:ext>
            </a:extLst>
          </p:cNvPr>
          <p:cNvSpPr txBox="1">
            <a:spLocks/>
          </p:cNvSpPr>
          <p:nvPr/>
        </p:nvSpPr>
        <p:spPr>
          <a:xfrm>
            <a:off x="259082" y="6469993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44789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600B1-7147-4DBB-AF6B-9E072944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6" y="224918"/>
            <a:ext cx="3355656" cy="1771833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Безпосередня участь дитини в медіації: думка самих дітей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C4C13-6F8D-4DBB-9945-A8F88F00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2" y="2371725"/>
            <a:ext cx="3355655" cy="4343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600" b="1" dirty="0">
                <a:latin typeface="+mj-lt"/>
              </a:rPr>
              <a:t>Результати досліджень </a:t>
            </a:r>
            <a:r>
              <a:rPr lang="uk-UA" sz="2600" dirty="0">
                <a:latin typeface="+mj-lt"/>
              </a:rPr>
              <a:t>(за матеріалами Доктора </a:t>
            </a:r>
            <a:r>
              <a:rPr lang="uk-UA" sz="2600" dirty="0" err="1">
                <a:latin typeface="+mj-lt"/>
              </a:rPr>
              <a:t>Леслі</a:t>
            </a:r>
            <a:r>
              <a:rPr lang="uk-UA" sz="2600" dirty="0">
                <a:latin typeface="+mj-lt"/>
              </a:rPr>
              <a:t> </a:t>
            </a:r>
            <a:r>
              <a:rPr lang="uk-UA" sz="2600" dirty="0" err="1">
                <a:latin typeface="+mj-lt"/>
              </a:rPr>
              <a:t>Олпорт</a:t>
            </a:r>
            <a:r>
              <a:rPr lang="uk-UA" sz="2600" dirty="0">
                <a:latin typeface="+mj-lt"/>
              </a:rPr>
              <a:t> для МІКК)</a:t>
            </a:r>
            <a:r>
              <a:rPr lang="uk-UA" sz="2600" b="1" dirty="0">
                <a:latin typeface="+mj-lt"/>
              </a:rPr>
              <a:t>:</a:t>
            </a:r>
          </a:p>
          <a:p>
            <a:pPr marL="0" indent="0" algn="just">
              <a:buNone/>
            </a:pPr>
            <a:endParaRPr lang="uk-UA" sz="24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Діти хотіли мати право голосу в процесі прийняття рішень, коли батьки розлучаються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Молодь і фахівці рішуче підтримала дотримання прав дітей, коли батьки розлучаються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Молоді люди відчувають, що вони більш стійкі у вирішенні проблем, ніж вважають дорослі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uk-UA" dirty="0"/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866F1E-FE90-144D-A5FE-32F22CC5F422}"/>
              </a:ext>
            </a:extLst>
          </p:cNvPr>
          <p:cNvSpPr txBox="1">
            <a:spLocks/>
          </p:cNvSpPr>
          <p:nvPr/>
        </p:nvSpPr>
        <p:spPr>
          <a:xfrm>
            <a:off x="8577262" y="401216"/>
            <a:ext cx="3355655" cy="6313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600" b="1" dirty="0">
                <a:latin typeface="+mj-lt"/>
              </a:rPr>
              <a:t>Результати досліджень:</a:t>
            </a:r>
          </a:p>
          <a:p>
            <a:pPr marL="0" indent="0" algn="just">
              <a:buFont typeface="Arial" pitchFamily="34" charset="0"/>
              <a:buNone/>
            </a:pPr>
            <a:endParaRPr lang="uk-UA" sz="24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Можливість висловити свою думку під час медіації батьків розширює можливості та очищає, </a:t>
            </a:r>
            <a:r>
              <a:rPr lang="uk-UA" sz="2400" dirty="0" err="1">
                <a:latin typeface="+mj-lt"/>
              </a:rPr>
              <a:t>прриносячи</a:t>
            </a:r>
            <a:r>
              <a:rPr lang="uk-UA" sz="2400" dirty="0">
                <a:latin typeface="+mj-lt"/>
              </a:rPr>
              <a:t> користь психічному здоров’ю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Розмова із </a:t>
            </a:r>
            <a:r>
              <a:rPr lang="uk-UA" sz="2400" dirty="0" err="1">
                <a:latin typeface="+mj-lt"/>
              </a:rPr>
              <a:t>емпатійною</a:t>
            </a:r>
            <a:r>
              <a:rPr lang="uk-UA" sz="2400" dirty="0">
                <a:latin typeface="+mj-lt"/>
              </a:rPr>
              <a:t> третьою стороною дала можливість підняти питання, які вони не могли обговорити з батьками, і зменшила тривогу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Залучення до медіації свідчило, що батькам не байдужа їхня думка, допомогло їм зрозуміти варіанти та покращувало комунікацію дітей з батьками</a:t>
            </a:r>
          </a:p>
          <a:p>
            <a:pPr marL="0" indent="0" algn="just">
              <a:buFont typeface="Arial" pitchFamily="34" charset="0"/>
              <a:buNone/>
            </a:pPr>
            <a:endParaRPr lang="uk-UA" dirty="0"/>
          </a:p>
          <a:p>
            <a:endParaRPr lang="ru-RU" dirty="0"/>
          </a:p>
        </p:txBody>
      </p:sp>
      <p:pic>
        <p:nvPicPr>
          <p:cNvPr id="12290" name="Picture 2" descr="бесплатная Бесплатное стоковое фото с вертикальный выстрел, дерево, кавказский мальчик Стоковое фото">
            <a:extLst>
              <a:ext uri="{FF2B5EF4-FFF2-40B4-BE49-F238E27FC236}">
                <a16:creationId xmlns:a16="http://schemas.microsoft.com/office/drawing/2014/main" id="{8D6D1B2D-D493-2272-B478-F4D1A92D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785B1D-17C9-34A9-B418-25F500FB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29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787" y="1655595"/>
            <a:ext cx="5693432" cy="385178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>
                <a:latin typeface="+mn-lt"/>
              </a:rPr>
              <a:t>Стаття 4.</a:t>
            </a:r>
            <a:r>
              <a:rPr lang="uk-UA" sz="2400" dirty="0">
                <a:latin typeface="+mn-lt"/>
              </a:rPr>
              <a:t> </a:t>
            </a:r>
            <a:r>
              <a:rPr lang="uk-UA" sz="2400" b="1" dirty="0">
                <a:latin typeface="+mn-lt"/>
              </a:rPr>
              <a:t>Принципи медіації</a:t>
            </a:r>
          </a:p>
          <a:p>
            <a:pPr marL="685783" indent="-685783">
              <a:buAutoNum type="arabicPeriod"/>
            </a:pPr>
            <a:r>
              <a:rPr lang="uk-UA" sz="2400" dirty="0">
                <a:latin typeface="+mn-lt"/>
              </a:rPr>
              <a:t>Медіація проводиться за взаємною згодою сторін медіації з урахуванням принципів:</a:t>
            </a:r>
          </a:p>
          <a:p>
            <a:pPr marL="1142971" lvl="1" indent="-609585"/>
            <a:r>
              <a:rPr lang="uk-UA" sz="2400" dirty="0">
                <a:latin typeface="+mn-lt"/>
              </a:rPr>
              <a:t>добровільності,</a:t>
            </a:r>
          </a:p>
          <a:p>
            <a:pPr marL="1142971" lvl="1" indent="-609585"/>
            <a:r>
              <a:rPr lang="uk-UA" sz="2400" dirty="0">
                <a:latin typeface="+mn-lt"/>
              </a:rPr>
              <a:t>конфіденційності,</a:t>
            </a:r>
          </a:p>
          <a:p>
            <a:pPr marL="1142971" lvl="1" indent="-609585"/>
            <a:r>
              <a:rPr lang="uk-UA" sz="2400" dirty="0">
                <a:latin typeface="+mn-lt"/>
              </a:rPr>
              <a:t>нейтральності, незалежності та неупередженості медіатора, </a:t>
            </a:r>
          </a:p>
          <a:p>
            <a:pPr marL="1142971" lvl="1" indent="-609585"/>
            <a:r>
              <a:rPr lang="uk-UA" sz="2400" dirty="0">
                <a:latin typeface="+mn-lt"/>
              </a:rPr>
              <a:t>самовизначення та рівності прав сторін медіації.</a:t>
            </a:r>
          </a:p>
          <a:p>
            <a:pPr marL="0" indent="0">
              <a:buNone/>
            </a:pPr>
            <a:r>
              <a:rPr lang="uk-UA" sz="2400" dirty="0">
                <a:latin typeface="+mn-lt"/>
              </a:rPr>
              <a:t>2. Принципи медіації поширюються на стадію підготовки до медіації.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42188" y="292057"/>
            <a:ext cx="7594601" cy="8864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медіації (ЗУ «Про медіацію»)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4A609-0305-2DB1-F6EB-3FC249CE30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27" y="292057"/>
            <a:ext cx="2144973" cy="101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бесплатная Бесплатное стоковое фото с беседа, в помещении, взаимодействовать Стоковое фото">
            <a:extLst>
              <a:ext uri="{FF2B5EF4-FFF2-40B4-BE49-F238E27FC236}">
                <a16:creationId xmlns:a16="http://schemas.microsoft.com/office/drawing/2014/main" id="{8A28C42A-B3A0-3999-CA0A-06961BE3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81" y="1939591"/>
            <a:ext cx="4751132" cy="31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DD0E516D-1C44-CC06-17DB-A87AD1BD633D}"/>
              </a:ext>
            </a:extLst>
          </p:cNvPr>
          <p:cNvSpPr txBox="1">
            <a:spLocks/>
          </p:cNvSpPr>
          <p:nvPr/>
        </p:nvSpPr>
        <p:spPr>
          <a:xfrm>
            <a:off x="3829664" y="6268459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7758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6AAF80F6-24F4-EABD-D81B-6B763E546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699" y="2506339"/>
            <a:ext cx="5865043" cy="385001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dirty="0">
                <a:latin typeface="+mn-lt"/>
              </a:rPr>
              <a:t>За рекомендацією</a:t>
            </a:r>
          </a:p>
          <a:p>
            <a:pPr marL="457200" indent="-457200">
              <a:buAutoNum type="arabicPeriod"/>
            </a:pPr>
            <a:r>
              <a:rPr lang="uk-UA" dirty="0">
                <a:latin typeface="+mn-lt"/>
              </a:rPr>
              <a:t>На сайтах асоціацій</a:t>
            </a:r>
          </a:p>
          <a:p>
            <a:pPr marL="914389" lvl="1" indent="-457200">
              <a:buAutoNum type="arabicPeriod"/>
            </a:pPr>
            <a:r>
              <a:rPr lang="uk-UA" dirty="0"/>
              <a:t>Національна асоціація медіаторів України </a:t>
            </a:r>
            <a:r>
              <a:rPr lang="en-US" dirty="0">
                <a:hlinkClick r:id="rId2"/>
              </a:rPr>
              <a:t>https://namu.com.ua/ua/</a:t>
            </a:r>
            <a:r>
              <a:rPr lang="uk-UA" dirty="0"/>
              <a:t> </a:t>
            </a:r>
          </a:p>
          <a:p>
            <a:pPr marL="914389" lvl="1" indent="-457200">
              <a:buAutoNum type="arabicPeriod"/>
            </a:pPr>
            <a:r>
              <a:rPr lang="uk-UA" dirty="0"/>
              <a:t>Асоціація сімейних медіаторів України </a:t>
            </a:r>
            <a:r>
              <a:rPr lang="en-US" dirty="0">
                <a:hlinkClick r:id="rId3"/>
              </a:rPr>
              <a:t>https://www.afmu.org.ua</a:t>
            </a:r>
            <a:r>
              <a:rPr lang="uk-UA" dirty="0"/>
              <a:t> </a:t>
            </a:r>
          </a:p>
          <a:p>
            <a:pPr marL="457200" indent="-457200">
              <a:buAutoNum type="arabicPeriod"/>
            </a:pPr>
            <a:r>
              <a:rPr lang="uk-UA" dirty="0">
                <a:latin typeface="+mn-lt"/>
              </a:rPr>
              <a:t>На сайтах, сторінках в соцмережах центрів медіації, організацій, об’єднань медіаторів </a:t>
            </a:r>
          </a:p>
          <a:p>
            <a:pPr marL="914389" lvl="1" indent="-457200">
              <a:buAutoNum type="arabicPeriod"/>
            </a:pPr>
            <a:r>
              <a:rPr lang="en-US" dirty="0">
                <a:hlinkClick r:id="rId4"/>
              </a:rPr>
              <a:t>https://cmg.org.ua</a:t>
            </a:r>
            <a:r>
              <a:rPr lang="uk-UA" dirty="0"/>
              <a:t> </a:t>
            </a:r>
          </a:p>
          <a:p>
            <a:pPr marL="914389" lvl="1" indent="-457200">
              <a:buAutoNum type="arabicPeriod"/>
            </a:pPr>
            <a:r>
              <a:rPr lang="en-US" dirty="0">
                <a:hlinkClick r:id="rId5"/>
              </a:rPr>
              <a:t>https://www.facebook.com/Commercialmediationgroup</a:t>
            </a:r>
            <a:r>
              <a:rPr lang="uk-UA" dirty="0"/>
              <a:t> </a:t>
            </a:r>
          </a:p>
          <a:p>
            <a:pPr marL="457200" indent="-457200">
              <a:buAutoNum type="arabicPeriod"/>
            </a:pPr>
            <a:r>
              <a:rPr lang="uk-UA" dirty="0">
                <a:latin typeface="+mn-lt"/>
              </a:rPr>
              <a:t>На спеціалізованих платформах </a:t>
            </a:r>
          </a:p>
          <a:p>
            <a:pPr marL="914389" lvl="1" indent="-457200">
              <a:buAutoNum type="arabicPeriod"/>
            </a:pPr>
            <a:r>
              <a:rPr lang="en-US" dirty="0">
                <a:hlinkClick r:id="rId6"/>
              </a:rPr>
              <a:t>https://www.mediation-help.com/mediatory/</a:t>
            </a:r>
            <a:r>
              <a:rPr lang="uk-UA" dirty="0"/>
              <a:t> </a:t>
            </a:r>
            <a:endParaRPr lang="LID4096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0956C96-55E0-F79A-D6FD-558A111DC1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4699" y="1914352"/>
            <a:ext cx="4689001" cy="42176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Де знайти медіатора?</a:t>
            </a:r>
            <a:endParaRPr lang="LID4096" dirty="0"/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0F70BA88-F654-EADB-86BE-703399AB47C5}"/>
              </a:ext>
            </a:extLst>
          </p:cNvPr>
          <p:cNvSpPr txBox="1">
            <a:spLocks/>
          </p:cNvSpPr>
          <p:nvPr/>
        </p:nvSpPr>
        <p:spPr>
          <a:xfrm>
            <a:off x="3829664" y="6356350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88844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6096000" y="2127380"/>
            <a:ext cx="5567266" cy="369492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uk-UA" sz="3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Замість </a:t>
            </a:r>
            <a:r>
              <a:rPr lang="uk-UA" sz="3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епілогу</a:t>
            </a:r>
            <a:r>
              <a:rPr lang="uk-UA" sz="3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  <a:defRPr/>
            </a:pPr>
            <a:endParaRPr lang="uk-UA" sz="3600" i="1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r>
              <a:rPr lang="uk-UA" sz="3600" i="1" dirty="0">
                <a:solidFill>
                  <a:srgbClr val="0070C0"/>
                </a:solidFill>
              </a:rPr>
              <a:t>«</a:t>
            </a:r>
            <a:r>
              <a:rPr lang="uk-UA" sz="3600" b="1" i="1" dirty="0">
                <a:solidFill>
                  <a:srgbClr val="0070C0"/>
                </a:solidFill>
              </a:rPr>
              <a:t>Спокуса завжди є ефективнішою за примус</a:t>
            </a:r>
            <a:r>
              <a:rPr lang="uk-UA" sz="3600" i="1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  <a:defRPr/>
            </a:pPr>
            <a:r>
              <a:rPr lang="uk-UA" sz="3600" i="1" dirty="0"/>
              <a:t>Багато цінностей на кшталт демократії, прав людини та особистих </a:t>
            </a:r>
            <a:r>
              <a:rPr lang="uk-UA" sz="3200" i="1" dirty="0"/>
              <a:t>можливостей</a:t>
            </a:r>
            <a:r>
              <a:rPr lang="uk-UA" sz="3600" i="1" dirty="0"/>
              <a:t> є надзвичайно спокусливими»</a:t>
            </a:r>
          </a:p>
          <a:p>
            <a:pPr marL="0" indent="0" algn="r">
              <a:buNone/>
              <a:defRPr/>
            </a:pPr>
            <a:r>
              <a:rPr lang="uk-UA" sz="2800" dirty="0"/>
              <a:t>Джозеф Най</a:t>
            </a:r>
            <a:endParaRPr lang="uk-UA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A88B56F6-7653-A214-B2C9-9FB1A31D0832}"/>
              </a:ext>
            </a:extLst>
          </p:cNvPr>
          <p:cNvSpPr txBox="1">
            <a:spLocks/>
          </p:cNvSpPr>
          <p:nvPr/>
        </p:nvSpPr>
        <p:spPr>
          <a:xfrm>
            <a:off x="3829664" y="6213908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9867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854890" y="2538484"/>
            <a:ext cx="5923127" cy="1910686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  <a:p>
            <a:endParaRPr lang="uk-UA" dirty="0"/>
          </a:p>
          <a:p>
            <a:r>
              <a:rPr lang="uk-UA" dirty="0"/>
              <a:t>Запитання?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2256" y="5373278"/>
            <a:ext cx="3062822" cy="87669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https://cmg.org.ua</a:t>
            </a:r>
            <a:r>
              <a:rPr lang="uk-UA" dirty="0"/>
              <a:t> </a:t>
            </a:r>
          </a:p>
          <a:p>
            <a:r>
              <a:rPr lang="en-US" u="sng" dirty="0">
                <a:hlinkClick r:id="rId3"/>
              </a:rPr>
              <a:t>cmg.ukraine.2020@gmail.com</a:t>
            </a:r>
            <a:r>
              <a:rPr lang="en-US" dirty="0"/>
              <a:t> </a:t>
            </a:r>
            <a:endParaRPr lang="uk-UA" dirty="0"/>
          </a:p>
          <a:p>
            <a:r>
              <a:rPr lang="en-US" dirty="0"/>
              <a:t>+38050</a:t>
            </a:r>
            <a:r>
              <a:rPr lang="uk-UA" dirty="0"/>
              <a:t>5468634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53351-443A-4D66-B467-8BAD0297C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4722" y="433677"/>
            <a:ext cx="3659901" cy="42176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Ольга Тютюн</a:t>
            </a:r>
            <a:endParaRPr lang="x-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1801" y="1120022"/>
            <a:ext cx="4502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uk-UA" b="1" dirty="0"/>
              <a:t>Сертифікована бізнес і сімейна </a:t>
            </a:r>
            <a:r>
              <a:rPr lang="uk-UA" b="1" dirty="0" err="1"/>
              <a:t>медіаторка</a:t>
            </a:r>
            <a:r>
              <a:rPr lang="uk-UA" b="1" dirty="0"/>
              <a:t>, сертифікована бізнес-</a:t>
            </a:r>
            <a:r>
              <a:rPr lang="uk-UA" b="1" dirty="0" err="1"/>
              <a:t>тренерка</a:t>
            </a:r>
            <a:endParaRPr lang="uk-UA" b="1" dirty="0"/>
          </a:p>
          <a:p>
            <a:pPr marL="0" indent="0" algn="just">
              <a:buNone/>
              <a:defRPr/>
            </a:pPr>
            <a:endParaRPr lang="uk-UA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dirty="0"/>
              <a:t>Магістр міжнародного права, магістр психології. Почесна членкиня Національної асоціації медіаторів України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uk-UA" dirty="0"/>
          </a:p>
          <a:p>
            <a:pPr algn="just">
              <a:defRPr/>
            </a:pPr>
            <a:r>
              <a:rPr lang="uk-UA" dirty="0"/>
              <a:t>Керуюча партнерка </a:t>
            </a:r>
            <a:r>
              <a:rPr lang="uk-UA" dirty="0" err="1"/>
              <a:t>Commercial</a:t>
            </a:r>
            <a:r>
              <a:rPr lang="uk-UA" dirty="0"/>
              <a:t> </a:t>
            </a:r>
            <a:r>
              <a:rPr lang="uk-UA" dirty="0" err="1"/>
              <a:t>Mediation</a:t>
            </a:r>
            <a:r>
              <a:rPr lang="uk-UA" dirty="0"/>
              <a:t> </a:t>
            </a:r>
            <a:r>
              <a:rPr lang="uk-UA" dirty="0" err="1"/>
              <a:t>Group</a:t>
            </a:r>
            <a:r>
              <a:rPr lang="uk-UA" dirty="0"/>
              <a:t>, </a:t>
            </a:r>
            <a:r>
              <a:rPr lang="uk-UA" dirty="0" err="1"/>
              <a:t>співзасновниця</a:t>
            </a:r>
            <a:r>
              <a:rPr lang="uk-UA" dirty="0"/>
              <a:t> Майстерні практик медіації</a:t>
            </a:r>
          </a:p>
          <a:p>
            <a:pPr algn="just">
              <a:defRPr/>
            </a:pPr>
            <a:endParaRPr lang="uk-UA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dirty="0" err="1"/>
              <a:t>Медіаторка</a:t>
            </a:r>
            <a:r>
              <a:rPr lang="uk-UA" dirty="0"/>
              <a:t> Центру медіації при Київській ТПП, Міського центру дитини (Служба у справах дітей та сім’ї КМДА), Центру посередництва і медіації Київського ЦСС, Центру допомоги сім’ї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35492B-8BF4-4E23-A7CF-DF18D6ED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33" y="1270221"/>
            <a:ext cx="3060970" cy="4593251"/>
          </a:xfrm>
          <a:prstGeom prst="rect">
            <a:avLst/>
          </a:prstGeom>
        </p:spPr>
      </p:pic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71413736-DB01-4883-B102-333675B1D642}"/>
              </a:ext>
            </a:extLst>
          </p:cNvPr>
          <p:cNvSpPr txBox="1">
            <a:spLocks/>
          </p:cNvSpPr>
          <p:nvPr/>
        </p:nvSpPr>
        <p:spPr>
          <a:xfrm>
            <a:off x="4979437" y="618591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096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104D1BAD-4286-C34F-2282-F4E110311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Опитування</a:t>
            </a:r>
            <a:endParaRPr lang="LID4096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530C9-8BBA-4CC9-9C62-7C7500662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9200" y="705985"/>
            <a:ext cx="7801429" cy="909638"/>
          </a:xfrm>
        </p:spPr>
        <p:txBody>
          <a:bodyPr/>
          <a:lstStyle/>
          <a:p>
            <a:r>
              <a:rPr lang="uk-UA" dirty="0"/>
              <a:t>1. «Медіація – це…»</a:t>
            </a:r>
            <a:endParaRPr lang="LID4096" dirty="0"/>
          </a:p>
        </p:txBody>
      </p:sp>
      <p:pic>
        <p:nvPicPr>
          <p:cNvPr id="7170" name="Picture 2" descr="бесплатная Куча скалы возле озера Стоковое фото">
            <a:extLst>
              <a:ext uri="{FF2B5EF4-FFF2-40B4-BE49-F238E27FC236}">
                <a16:creationId xmlns:a16="http://schemas.microsoft.com/office/drawing/2014/main" id="{C2206A29-841F-4AF3-B796-08CEAA0F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7" y="2022183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7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104D1BAD-4286-C34F-2282-F4E110311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Опитування</a:t>
            </a:r>
            <a:endParaRPr lang="LID4096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530C9-8BBA-4CC9-9C62-7C7500662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9200" y="705985"/>
            <a:ext cx="7801429" cy="909638"/>
          </a:xfrm>
        </p:spPr>
        <p:txBody>
          <a:bodyPr/>
          <a:lstStyle/>
          <a:p>
            <a:r>
              <a:rPr lang="uk-UA" dirty="0"/>
              <a:t>2. «Я і медіація»</a:t>
            </a:r>
            <a:endParaRPr lang="LID4096" dirty="0"/>
          </a:p>
        </p:txBody>
      </p:sp>
      <p:pic>
        <p:nvPicPr>
          <p:cNvPr id="1028" name="Picture 4" descr="бесплатная Бесплатное стоковое фото с вместе, женщины, коллеги Стоковое фото">
            <a:extLst>
              <a:ext uri="{FF2B5EF4-FFF2-40B4-BE49-F238E27FC236}">
                <a16:creationId xmlns:a16="http://schemas.microsoft.com/office/drawing/2014/main" id="{630D7D60-792A-ACEB-8B63-EB2D0D8B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28" y="2084095"/>
            <a:ext cx="5979272" cy="39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1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2024, Ольга Тютюн, cmg.ukraine.2020@gmail.com</a:t>
            </a: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430" y="599322"/>
            <a:ext cx="3147732" cy="1603375"/>
          </a:xfrm>
        </p:spPr>
        <p:txBody>
          <a:bodyPr>
            <a:noAutofit/>
          </a:bodyPr>
          <a:lstStyle/>
          <a:p>
            <a:pPr algn="l"/>
            <a:r>
              <a:rPr lang="uk-UA" sz="2667" b="1" dirty="0"/>
              <a:t>Медіація </a:t>
            </a:r>
            <a:r>
              <a:rPr lang="uk-UA" sz="2667" dirty="0"/>
              <a:t>- </a:t>
            </a:r>
            <a:r>
              <a:rPr lang="uk-UA" sz="2400" dirty="0"/>
              <a:t>спосіб, метод, процес, процедура, послуга…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90682" y="2672718"/>
            <a:ext cx="2819318" cy="13487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uk-UA" sz="2400" dirty="0"/>
              <a:t>Альтернативний </a:t>
            </a:r>
          </a:p>
          <a:p>
            <a:r>
              <a:rPr lang="uk-UA" sz="2400" dirty="0"/>
              <a:t>Позасудовий</a:t>
            </a:r>
          </a:p>
          <a:p>
            <a:r>
              <a:rPr lang="uk-UA" sz="2400" dirty="0"/>
              <a:t>Належний </a:t>
            </a:r>
          </a:p>
          <a:p>
            <a:r>
              <a:rPr lang="uk-UA" sz="2400" dirty="0"/>
              <a:t>Ефективний…</a:t>
            </a:r>
          </a:p>
          <a:p>
            <a:endParaRPr lang="uk-UA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04430" y="4810722"/>
            <a:ext cx="3356488" cy="172819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733" dirty="0"/>
              <a:t>Вирішення</a:t>
            </a:r>
          </a:p>
          <a:p>
            <a:r>
              <a:rPr lang="uk-UA" sz="3733" dirty="0"/>
              <a:t>Урегулювання</a:t>
            </a:r>
          </a:p>
          <a:p>
            <a:r>
              <a:rPr lang="uk-UA" sz="3733" dirty="0"/>
              <a:t>Превенція</a:t>
            </a:r>
          </a:p>
          <a:p>
            <a:r>
              <a:rPr lang="uk-UA" sz="3733" dirty="0"/>
              <a:t>Трансформація конфлікту</a:t>
            </a:r>
          </a:p>
          <a:p>
            <a:endParaRPr lang="uk-UA" sz="3733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8680164" y="1719840"/>
            <a:ext cx="3090599" cy="441649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733" dirty="0"/>
              <a:t>Від латинського «</a:t>
            </a:r>
            <a:r>
              <a:rPr lang="en-US" sz="3733" dirty="0" err="1"/>
              <a:t>mediatio</a:t>
            </a:r>
            <a:r>
              <a:rPr lang="uk-UA" sz="3733" dirty="0"/>
              <a:t>»</a:t>
            </a:r>
            <a:r>
              <a:rPr lang="en-US" sz="3733" dirty="0"/>
              <a:t> </a:t>
            </a:r>
            <a:r>
              <a:rPr lang="uk-UA" sz="3733" dirty="0"/>
              <a:t>- здійснювати посередництво, або «</a:t>
            </a:r>
            <a:r>
              <a:rPr lang="en-US" sz="3733" dirty="0" err="1"/>
              <a:t>mediare</a:t>
            </a:r>
            <a:r>
              <a:rPr lang="uk-UA" sz="3733" dirty="0"/>
              <a:t>» – бути посередником,</a:t>
            </a:r>
          </a:p>
          <a:p>
            <a:endParaRPr lang="en-US" sz="3733" dirty="0"/>
          </a:p>
          <a:p>
            <a:r>
              <a:rPr lang="uk-UA" sz="3733" dirty="0"/>
              <a:t>Від грецького «</a:t>
            </a:r>
            <a:r>
              <a:rPr lang="en-US" sz="3733" dirty="0" err="1"/>
              <a:t>medos</a:t>
            </a:r>
            <a:r>
              <a:rPr lang="uk-UA" sz="3733" dirty="0"/>
              <a:t>» - нейтральний, незалежний від сторони</a:t>
            </a:r>
            <a:r>
              <a:rPr lang="en-US" sz="3733" dirty="0"/>
              <a:t> </a:t>
            </a:r>
            <a:endParaRPr lang="uk-UA" sz="3733" dirty="0"/>
          </a:p>
          <a:p>
            <a:endParaRPr lang="uk-UA" sz="3733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77D3FB-B8CC-B594-FBAA-CA0B691BB9B7}"/>
              </a:ext>
            </a:extLst>
          </p:cNvPr>
          <p:cNvSpPr/>
          <p:nvPr/>
        </p:nvSpPr>
        <p:spPr>
          <a:xfrm>
            <a:off x="9395927" y="274638"/>
            <a:ext cx="2509934" cy="891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02EDF1-72CD-5328-33EE-AF2BC267AD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07" y="214485"/>
            <a:ext cx="2144973" cy="101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бесплатная Бесплатное стоковое фото с анти загрязнение, баннер, вертикальный выстрел Стоковое фото">
            <a:extLst>
              <a:ext uri="{FF2B5EF4-FFF2-40B4-BE49-F238E27FC236}">
                <a16:creationId xmlns:a16="http://schemas.microsoft.com/office/drawing/2014/main" id="{0891940C-BC00-5231-4BB2-15A7D255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3">
            <a:extLst>
              <a:ext uri="{FF2B5EF4-FFF2-40B4-BE49-F238E27FC236}">
                <a16:creationId xmlns:a16="http://schemas.microsoft.com/office/drawing/2014/main" id="{22199507-6F2B-393D-1E69-DD42EF160068}"/>
              </a:ext>
            </a:extLst>
          </p:cNvPr>
          <p:cNvSpPr txBox="1">
            <a:spLocks/>
          </p:cNvSpPr>
          <p:nvPr/>
        </p:nvSpPr>
        <p:spPr>
          <a:xfrm>
            <a:off x="4356292" y="6406075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2738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сплатная Три пары обуви на коричневом коврике Стоковое фото">
            <a:extLst>
              <a:ext uri="{FF2B5EF4-FFF2-40B4-BE49-F238E27FC236}">
                <a16:creationId xmlns:a16="http://schemas.microsoft.com/office/drawing/2014/main" id="{6FEB866B-7657-809D-06AC-9FB62022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0"/>
            <a:ext cx="471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5EE68D-4978-4178-86B7-9EB8724AF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887788" cy="798512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Медіація</a:t>
            </a:r>
            <a:endParaRPr lang="LID4096" sz="3000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894" y="1347788"/>
            <a:ext cx="3228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ea typeface="Times New Roman" panose="02020603050405020304" pitchFamily="18" charset="0"/>
              </a:rPr>
              <a:t>Закон України «Про медіацію» від </a:t>
            </a:r>
          </a:p>
          <a:p>
            <a:r>
              <a:rPr lang="uk-UA" sz="2000" b="1" dirty="0">
                <a:ea typeface="Times New Roman" panose="02020603050405020304" pitchFamily="18" charset="0"/>
              </a:rPr>
              <a:t>16 листопада 2021 року № 1875-IX</a:t>
            </a:r>
            <a:endParaRPr lang="en-US" sz="2000" b="1" dirty="0">
              <a:ea typeface="Times New Roman" panose="02020603050405020304" pitchFamily="18" charset="0"/>
            </a:endParaRPr>
          </a:p>
          <a:p>
            <a:r>
              <a:rPr lang="uk-UA" sz="1600" dirty="0"/>
              <a:t>(набрання чинності - 15.12.2021)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6719" y="393589"/>
            <a:ext cx="38877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медіація 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позасудова 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добровільна, конфіденційна, структурована </a:t>
            </a:r>
            <a:r>
              <a:rPr lang="uk-UA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процедура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, під час якої сторони за допомогою медіатора (медіаторів) намагаються </a:t>
            </a:r>
            <a:r>
              <a:rPr lang="uk-UA" sz="2400" u="sng" dirty="0">
                <a:solidFill>
                  <a:srgbClr val="333333"/>
                </a:solidFill>
                <a:ea typeface="Times New Roman" panose="02020603050405020304" pitchFamily="18" charset="0"/>
              </a:rPr>
              <a:t>запобігти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 виникненню або </a:t>
            </a:r>
            <a:r>
              <a:rPr lang="uk-UA" sz="2400" u="sng" dirty="0">
                <a:solidFill>
                  <a:srgbClr val="333333"/>
                </a:solidFill>
                <a:ea typeface="Times New Roman" panose="02020603050405020304" pitchFamily="18" charset="0"/>
              </a:rPr>
              <a:t>врегулювати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конфлікт (спір) </a:t>
            </a:r>
            <a:r>
              <a:rPr lang="uk-UA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шляхом </a:t>
            </a:r>
            <a:r>
              <a:rPr lang="uk-UA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переговорів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66349" y="1559276"/>
            <a:ext cx="362406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333333"/>
                </a:solidFill>
                <a:ea typeface="Times New Roman" panose="02020603050405020304" pitchFamily="18" charset="0"/>
              </a:rPr>
              <a:t>медіатор</a:t>
            </a:r>
            <a:r>
              <a:rPr lang="uk-UA" sz="2000" dirty="0">
                <a:solidFill>
                  <a:srgbClr val="333333"/>
                </a:solidFill>
                <a:ea typeface="Times New Roman" panose="02020603050405020304" pitchFamily="18" charset="0"/>
              </a:rPr>
              <a:t> - спеціально підготовлена нейтральна, незалежна, неупереджена фізична особа, яка проводить медіацію</a:t>
            </a:r>
            <a:endParaRPr lang="uk-UA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E24AE-8295-1E15-CE5B-3ADEE4663B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68" y="274638"/>
            <a:ext cx="2144973" cy="1011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4BAC9A84-D7F0-2F5A-D259-687F85A7AC28}"/>
              </a:ext>
            </a:extLst>
          </p:cNvPr>
          <p:cNvSpPr txBox="1">
            <a:spLocks/>
          </p:cNvSpPr>
          <p:nvPr/>
        </p:nvSpPr>
        <p:spPr>
          <a:xfrm>
            <a:off x="363894" y="3582956"/>
            <a:ext cx="3228391" cy="2640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uk-UA" sz="8000" b="1" dirty="0">
                <a:cs typeface="Times New Roman" panose="02020603050405020304" pitchFamily="18" charset="0"/>
              </a:rPr>
              <a:t>Державний стандарт соціальної послуги медіації,</a:t>
            </a:r>
          </a:p>
          <a:p>
            <a:pPr marL="0" indent="0">
              <a:buNone/>
            </a:pPr>
            <a:endParaRPr lang="uk-UA" altLang="uk-UA" sz="4900" dirty="0"/>
          </a:p>
          <a:p>
            <a:pPr marL="0" indent="0">
              <a:buNone/>
            </a:pPr>
            <a:r>
              <a:rPr lang="uk-UA" altLang="uk-UA" sz="6400" dirty="0"/>
              <a:t>затверджений наказом </a:t>
            </a:r>
            <a:r>
              <a:rPr lang="uk-UA" altLang="uk-UA" sz="6400" dirty="0" err="1"/>
              <a:t>Мінсоцполітики</a:t>
            </a:r>
            <a:r>
              <a:rPr lang="uk-UA" altLang="uk-UA" sz="6400" dirty="0"/>
              <a:t> від </a:t>
            </a:r>
            <a:r>
              <a:rPr lang="ru-RU" altLang="uk-UA" sz="6400" dirty="0"/>
              <a:t>03 червня 2024 року № 269-Н</a:t>
            </a:r>
            <a:r>
              <a:rPr lang="uk-UA" altLang="uk-UA" sz="6400" dirty="0"/>
              <a:t>, зареєстрований у Мінюсті </a:t>
            </a:r>
            <a:r>
              <a:rPr lang="ru-RU" altLang="uk-UA" sz="6400" dirty="0"/>
              <a:t>29 липня 2024 р. за № 1160/42505 (</a:t>
            </a:r>
            <a:r>
              <a:rPr lang="ru-RU" altLang="uk-UA" sz="6400" dirty="0" err="1"/>
              <a:t>зі</a:t>
            </a:r>
            <a:r>
              <a:rPr lang="ru-RU" altLang="uk-UA" sz="6400" dirty="0"/>
              <a:t> </a:t>
            </a:r>
            <a:r>
              <a:rPr lang="ru-RU" altLang="uk-UA" sz="6400" dirty="0" err="1"/>
              <a:t>змінами</a:t>
            </a:r>
            <a:r>
              <a:rPr lang="ru-RU" altLang="uk-UA" sz="6400" dirty="0"/>
              <a:t>)</a:t>
            </a:r>
          </a:p>
          <a:p>
            <a:pPr marL="0" indent="0">
              <a:buNone/>
            </a:pPr>
            <a:endParaRPr lang="uk-UA" altLang="uk-UA" sz="6400" dirty="0"/>
          </a:p>
          <a:p>
            <a:pPr marL="0" indent="0">
              <a:buNone/>
            </a:pPr>
            <a:r>
              <a:rPr lang="uk-UA" altLang="uk-UA" sz="6400" dirty="0"/>
              <a:t>(набрання чинності – 29.08.2024)</a:t>
            </a:r>
          </a:p>
          <a:p>
            <a:pPr marL="0" indent="0">
              <a:buFont typeface="Arial" pitchFamily="34" charset="0"/>
              <a:buNone/>
            </a:pPr>
            <a:endParaRPr lang="uk-UA" altLang="uk-UA" sz="3467" dirty="0"/>
          </a:p>
          <a:p>
            <a:endParaRPr lang="uk-UA" alt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C461C-46B8-AAFA-A473-B3EA07223DBE}"/>
              </a:ext>
            </a:extLst>
          </p:cNvPr>
          <p:cNvSpPr txBox="1"/>
          <p:nvPr/>
        </p:nvSpPr>
        <p:spPr>
          <a:xfrm>
            <a:off x="8636264" y="3990825"/>
            <a:ext cx="3278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Медіатор, який працює з дітьми</a:t>
            </a:r>
            <a:r>
              <a:rPr lang="uk-UA" dirty="0"/>
              <a:t>, повинен мати відповідну спеціальну документально підтверджену підготовку (п.4 розділу ІІ Державного стандарту).</a:t>
            </a:r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:a16="http://schemas.microsoft.com/office/drawing/2014/main" id="{9038180D-0807-1BC1-9588-9FAEBB8F7CA8}"/>
              </a:ext>
            </a:extLst>
          </p:cNvPr>
          <p:cNvSpPr txBox="1">
            <a:spLocks/>
          </p:cNvSpPr>
          <p:nvPr/>
        </p:nvSpPr>
        <p:spPr>
          <a:xfrm>
            <a:off x="4316964" y="6388019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8929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948385-759D-5751-CA31-3B53E93530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878" y="783772"/>
            <a:ext cx="6348800" cy="566465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uk-UA" sz="2300" b="1" dirty="0"/>
              <a:t>Сторони </a:t>
            </a:r>
            <a:r>
              <a:rPr lang="uk-UA" sz="2300" dirty="0"/>
              <a:t>(члени сім’ї, які найчастіше перебувають в стані переживання нормативної або ненормативної кризи; дорослі і діти з 14 років, молодші – з дозволу батьків, опікунів)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uk-UA" sz="2300" b="1" dirty="0"/>
              <a:t>Тематика</a:t>
            </a:r>
            <a:r>
              <a:rPr lang="uk-UA" sz="2300" dirty="0"/>
              <a:t> (питання НЕ тільки правового характеру, інтереси дорослих і дітей, сімейні стосунки, майно, сімейний бізнес, спадок, догляд за старенькими)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uk-UA" sz="2300" b="1" dirty="0"/>
              <a:t>Відносини</a:t>
            </a:r>
            <a:r>
              <a:rPr lang="uk-UA" sz="2300" dirty="0"/>
              <a:t> (часто зруйнована довіра, високе емоційне напруження та рівень стресу, сильні негативні емоції, страх, часткова втрата відчуття реальності)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uk-UA" sz="2300" b="1" dirty="0"/>
              <a:t>Процес</a:t>
            </a:r>
            <a:r>
              <a:rPr lang="uk-UA" sz="2300" dirty="0"/>
              <a:t> (обов’язкові попередні зустрічі; залучення до процесу всіх зацікавлених осіб, врахування інтересів дітей; тривалі процеси: 3-6 зустрічей по 2-3 години, 1 раз на тиждень, 90 % - за загальним столом, скоріше - онлайн)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uk-UA" sz="2300" b="1" dirty="0"/>
              <a:t>Методологія та інструменти </a:t>
            </a:r>
            <a:r>
              <a:rPr lang="uk-UA" sz="2300" dirty="0"/>
              <a:t>(часто еко-системний, </a:t>
            </a:r>
            <a:r>
              <a:rPr lang="uk-UA" sz="2300" dirty="0" err="1"/>
              <a:t>фасилітативний</a:t>
            </a:r>
            <a:r>
              <a:rPr lang="uk-UA" sz="2300" dirty="0"/>
              <a:t>, </a:t>
            </a:r>
            <a:r>
              <a:rPr lang="uk-UA" sz="2300" dirty="0" err="1"/>
              <a:t>трансформативний</a:t>
            </a:r>
            <a:r>
              <a:rPr lang="uk-UA" sz="2300" dirty="0"/>
              <a:t>, проблемно-орієнтований підходи, ТРАВМО-чутливий підхід, човникова дипломатія)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uk-UA" sz="2300" b="1" dirty="0"/>
              <a:t>Хто за столом переговорів </a:t>
            </a:r>
            <a:r>
              <a:rPr lang="uk-UA" sz="2300" dirty="0"/>
              <a:t>(широке коло </a:t>
            </a:r>
            <a:r>
              <a:rPr lang="uk-UA" sz="2300" dirty="0" err="1"/>
              <a:t>стейкголдерів</a:t>
            </a:r>
            <a:r>
              <a:rPr lang="uk-UA" sz="2300" dirty="0"/>
              <a:t>: ті, хто вирішує проблему, на кого впливає конфлікт, участь юридичних радників, інших експертів)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uk-UA" sz="2300" b="1" dirty="0"/>
              <a:t>Вимоги до медіатора </a:t>
            </a:r>
            <a:r>
              <a:rPr lang="uk-UA" sz="2300" dirty="0"/>
              <a:t>(спеціалізована підготовка, ко-медіація)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uk-UA" sz="2300" dirty="0"/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uk-UA" sz="2300" b="1" dirty="0"/>
              <a:t>Що є результатом, успіхом в переговорах?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LID4096" sz="1100" dirty="0"/>
          </a:p>
        </p:txBody>
      </p:sp>
      <p:pic>
        <p:nvPicPr>
          <p:cNvPr id="7170" name="Picture 2" descr="бесплатная Три пары обуви Стоковое фото">
            <a:extLst>
              <a:ext uri="{FF2B5EF4-FFF2-40B4-BE49-F238E27FC236}">
                <a16:creationId xmlns:a16="http://schemas.microsoft.com/office/drawing/2014/main" id="{1488984F-1785-F3C7-2561-E8EAC3A3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r="2" b="2"/>
          <a:stretch/>
        </p:blipFill>
        <p:spPr bwMode="auto">
          <a:xfrm>
            <a:off x="7096124" y="3430113"/>
            <a:ext cx="4733925" cy="303017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DFEDE2C-89BB-39D1-815E-90490CA2DB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878" y="199863"/>
            <a:ext cx="5956913" cy="4439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Особливості сімейної медіації + сучасні виклики</a:t>
            </a:r>
            <a:endParaRPr lang="LID4096" sz="2000" dirty="0"/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189CC302-A5AA-86D0-D308-7CF0EEB603C3}"/>
              </a:ext>
            </a:extLst>
          </p:cNvPr>
          <p:cNvSpPr txBox="1">
            <a:spLocks/>
          </p:cNvSpPr>
          <p:nvPr/>
        </p:nvSpPr>
        <p:spPr>
          <a:xfrm>
            <a:off x="4162455" y="6448426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0245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4">
            <a:extLst>
              <a:ext uri="{FF2B5EF4-FFF2-40B4-BE49-F238E27FC236}">
                <a16:creationId xmlns:a16="http://schemas.microsoft.com/office/drawing/2014/main" id="{EB39661C-23CA-7D0F-BF69-8B58FB18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4" y="2386331"/>
            <a:ext cx="2887139" cy="19271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uk-UA" sz="2400" b="1" kern="1200" dirty="0">
                <a:latin typeface="+mn-lt"/>
                <a:ea typeface="+mn-ea"/>
                <a:cs typeface="Arial" panose="020B0604020202020204" pitchFamily="34" charset="0"/>
              </a:rPr>
              <a:t>Ефективність</a:t>
            </a:r>
            <a:r>
              <a:rPr lang="uk-UA" altLang="uk-UA" sz="2400" kern="1200" dirty="0">
                <a:latin typeface="+mn-lt"/>
                <a:ea typeface="+mn-ea"/>
                <a:cs typeface="Arial" panose="020B0604020202020204" pitchFamily="34" charset="0"/>
              </a:rPr>
              <a:t> – це наслідок того, що </a:t>
            </a:r>
            <a:r>
              <a:rPr lang="uk-UA" altLang="uk-UA" sz="2400" b="1" kern="1200" dirty="0">
                <a:latin typeface="+mn-lt"/>
                <a:ea typeface="+mn-ea"/>
                <a:cs typeface="Arial" panose="020B0604020202020204" pitchFamily="34" charset="0"/>
              </a:rPr>
              <a:t>«правильно створюються потрібні речі» </a:t>
            </a:r>
          </a:p>
          <a:p>
            <a:pPr>
              <a:lnSpc>
                <a:spcPct val="90000"/>
              </a:lnSpc>
              <a:spcBef>
                <a:spcPts val="1000"/>
              </a:spcBef>
              <a:buNone/>
            </a:pPr>
            <a:endParaRPr lang="uk-UA" altLang="uk-UA" sz="2400" kern="1200" dirty="0"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uk-UA" sz="1800" i="1" kern="1200" dirty="0">
                <a:latin typeface="+mn-lt"/>
                <a:ea typeface="+mn-ea"/>
                <a:cs typeface="Arial" panose="020B0604020202020204" pitchFamily="34" charset="0"/>
              </a:rPr>
              <a:t>Ященко О. І. Економічні та соціальні аспекти оцінки ефективності, 2008</a:t>
            </a:r>
          </a:p>
        </p:txBody>
      </p:sp>
      <p:sp>
        <p:nvSpPr>
          <p:cNvPr id="9219" name="Подзаголовок 2">
            <a:extLst>
              <a:ext uri="{FF2B5EF4-FFF2-40B4-BE49-F238E27FC236}">
                <a16:creationId xmlns:a16="http://schemas.microsoft.com/office/drawing/2014/main" id="{B7F1E014-F18D-A87C-D67C-2E03803BE80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90384" y="2152294"/>
            <a:ext cx="3405673" cy="2718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uk-UA" sz="2400" b="1" kern="1200" dirty="0">
                <a:latin typeface="+mn-lt"/>
                <a:ea typeface="+mn-ea"/>
                <a:cs typeface="+mn-cs"/>
              </a:rPr>
              <a:t>Ефективність</a:t>
            </a:r>
            <a:r>
              <a:rPr lang="uk-UA" altLang="uk-UA" sz="2400" kern="1200" dirty="0">
                <a:latin typeface="+mn-lt"/>
                <a:ea typeface="+mn-ea"/>
                <a:cs typeface="+mn-cs"/>
              </a:rPr>
              <a:t> - відношення корисного ефекту (результату) до витрат на його одержання.</a:t>
            </a:r>
          </a:p>
          <a:p>
            <a:pPr marL="0" indent="0">
              <a:buNone/>
            </a:pPr>
            <a:endParaRPr lang="uk-UA" altLang="uk-UA" sz="1800" b="1" i="1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altLang="uk-UA" sz="1800" b="1" i="1" kern="1200" dirty="0">
                <a:latin typeface="+mn-lt"/>
                <a:ea typeface="+mn-ea"/>
                <a:cs typeface="+mn-cs"/>
              </a:rPr>
              <a:t>Вікіпедія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F2A07-07C7-5289-BF84-D105F4E0B1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8534" y="629232"/>
            <a:ext cx="3008437" cy="596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</a:p>
        </p:txBody>
      </p:sp>
      <p:pic>
        <p:nvPicPr>
          <p:cNvPr id="4098" name="Picture 2" descr="бесплатная Мужчина, несущий сына на плечах Стоковое фото">
            <a:extLst>
              <a:ext uri="{FF2B5EF4-FFF2-40B4-BE49-F238E27FC236}">
                <a16:creationId xmlns:a16="http://schemas.microsoft.com/office/drawing/2014/main" id="{4B8ACBF6-5089-DD15-E98F-7099BA45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252412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7A706B-E2CC-EFCD-7F7E-F85B30C29E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09" y="421686"/>
            <a:ext cx="2144973" cy="1011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3FD9F0BA-058A-1BE0-A22C-F9888512A754}"/>
              </a:ext>
            </a:extLst>
          </p:cNvPr>
          <p:cNvSpPr txBox="1">
            <a:spLocks/>
          </p:cNvSpPr>
          <p:nvPr/>
        </p:nvSpPr>
        <p:spPr>
          <a:xfrm>
            <a:off x="4057713" y="6073949"/>
            <a:ext cx="4532671" cy="3836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/>
              <a:t>© 2024, Ольга Тютюн, </a:t>
            </a:r>
            <a:r>
              <a:rPr lang="en-US" sz="1200" dirty="0"/>
              <a:t>cmg.ukraine.2020@gmail.com</a:t>
            </a:r>
            <a:endParaRPr lang="uk-UA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2310</Words>
  <Application>Microsoft Office PowerPoint</Application>
  <PresentationFormat>Широкоэкранный</PresentationFormat>
  <Paragraphs>248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Times New Roman</vt:lpstr>
      <vt:lpstr>Calibri Light</vt:lpstr>
      <vt:lpstr>Arial</vt:lpstr>
      <vt:lpstr>Calibri</vt:lpstr>
      <vt:lpstr>Aptos</vt:lpstr>
      <vt:lpstr>Verdana</vt:lpstr>
      <vt:lpstr>Montserrat Medium</vt:lpstr>
      <vt:lpstr>Wingdings</vt:lpstr>
      <vt:lpstr>Тема Office</vt:lpstr>
      <vt:lpstr>1_Тема Office</vt:lpstr>
      <vt:lpstr>Презентация PowerPoint</vt:lpstr>
      <vt:lpstr> </vt:lpstr>
      <vt:lpstr>Презентация PowerPoint</vt:lpstr>
      <vt:lpstr>1. «Медіація – це…»</vt:lpstr>
      <vt:lpstr>2. «Я і медіація»</vt:lpstr>
      <vt:lpstr>Медіація - спосіб, метод, процес, процедура, послуга…</vt:lpstr>
      <vt:lpstr>Медіація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Важлива інформація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Навіщо медіатор?</vt:lpstr>
      <vt:lpstr>Презентация PowerPoint</vt:lpstr>
      <vt:lpstr>Презентация PowerPoint</vt:lpstr>
      <vt:lpstr>Робота з дітьми в медіації</vt:lpstr>
      <vt:lpstr>Опосередкована участь дитини в медіації:</vt:lpstr>
      <vt:lpstr>Безпосередня участь дитини в медіації: думка самих дітей</vt:lpstr>
      <vt:lpstr>Принципи медіації (ЗУ «Про медіацію»)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BCA</dc:creator>
  <cp:lastModifiedBy>Ольга Тютюн</cp:lastModifiedBy>
  <cp:revision>255</cp:revision>
  <dcterms:created xsi:type="dcterms:W3CDTF">2019-12-16T15:23:07Z</dcterms:created>
  <dcterms:modified xsi:type="dcterms:W3CDTF">2024-10-01T10:55:24Z</dcterms:modified>
</cp:coreProperties>
</file>