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333" r:id="rId3"/>
    <p:sldId id="339" r:id="rId4"/>
    <p:sldId id="340" r:id="rId5"/>
    <p:sldId id="313" r:id="rId6"/>
    <p:sldId id="332" r:id="rId7"/>
    <p:sldId id="330" r:id="rId8"/>
    <p:sldId id="335" r:id="rId9"/>
    <p:sldId id="322" r:id="rId10"/>
    <p:sldId id="337" r:id="rId11"/>
    <p:sldId id="324" r:id="rId12"/>
    <p:sldId id="314" r:id="rId13"/>
    <p:sldId id="316" r:id="rId14"/>
    <p:sldId id="338" r:id="rId15"/>
    <p:sldId id="341" r:id="rId16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СИНЕЛЬНИКОВ Євген Володимирович" initials="СЄВ" lastIdx="1" clrIdx="0">
    <p:extLst>
      <p:ext uri="{19B8F6BF-5375-455C-9EA6-DF929625EA0E}">
        <p15:presenceInfo xmlns:p15="http://schemas.microsoft.com/office/powerpoint/2012/main" userId="S-1-5-21-1338016715-1461542558-604650771-34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 sz="1500" baseline="0"/>
              <a:t>Кількість  заяв, що перебували на розгляді у судах першої інстанції </a:t>
            </a:r>
          </a:p>
        </c:rich>
      </c:tx>
      <c:layout>
        <c:manualLayout>
          <c:xMode val="edge"/>
          <c:yMode val="edge"/>
          <c:x val="0.16204719175805915"/>
          <c:y val="1.99750312109862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2022 рік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Аркуш1!$A$2:$A$6</c:f>
              <c:strCache>
                <c:ptCount val="5"/>
                <c:pt idx="0">
                  <c:v>Про стягнення аліментів</c:v>
                </c:pt>
                <c:pt idx="1">
                  <c:v>Позбавлення батьківських прав</c:v>
                </c:pt>
                <c:pt idx="2">
                  <c:v>Встановлення факту народження</c:v>
                </c:pt>
                <c:pt idx="3">
                  <c:v>Усиновлення</c:v>
                </c:pt>
                <c:pt idx="4">
                  <c:v>Встановлення батьківства та материнства</c:v>
                </c:pt>
              </c:strCache>
            </c:strRef>
          </c:cat>
          <c:val>
            <c:numRef>
              <c:f>Аркуш1!$B$2:$B$6</c:f>
              <c:numCache>
                <c:formatCode>General</c:formatCode>
                <c:ptCount val="5"/>
                <c:pt idx="0">
                  <c:v>29797</c:v>
                </c:pt>
                <c:pt idx="1">
                  <c:v>6928</c:v>
                </c:pt>
                <c:pt idx="2">
                  <c:v>7375</c:v>
                </c:pt>
                <c:pt idx="3">
                  <c:v>2037</c:v>
                </c:pt>
                <c:pt idx="4">
                  <c:v>1606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75-478C-B843-06D71B597CFA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2023 рік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Аркуш1!$A$2:$A$6</c:f>
              <c:strCache>
                <c:ptCount val="5"/>
                <c:pt idx="0">
                  <c:v>Про стягнення аліментів</c:v>
                </c:pt>
                <c:pt idx="1">
                  <c:v>Позбавлення батьківських прав</c:v>
                </c:pt>
                <c:pt idx="2">
                  <c:v>Встановлення факту народження</c:v>
                </c:pt>
                <c:pt idx="3">
                  <c:v>Усиновлення</c:v>
                </c:pt>
                <c:pt idx="4">
                  <c:v>Встановлення батьківства та материнства</c:v>
                </c:pt>
              </c:strCache>
            </c:strRef>
          </c:cat>
          <c:val>
            <c:numRef>
              <c:f>Аркуш1!$C$2:$C$6</c:f>
              <c:numCache>
                <c:formatCode>General</c:formatCode>
                <c:ptCount val="5"/>
                <c:pt idx="0">
                  <c:v>38707</c:v>
                </c:pt>
                <c:pt idx="1">
                  <c:v>11488</c:v>
                </c:pt>
                <c:pt idx="2">
                  <c:v>6260</c:v>
                </c:pt>
                <c:pt idx="3">
                  <c:v>4157</c:v>
                </c:pt>
                <c:pt idx="4">
                  <c:v>2644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75-478C-B843-06D71B597CF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06283368"/>
        <c:axId val="606282976"/>
      </c:barChart>
      <c:catAx>
        <c:axId val="606283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606282976"/>
        <c:crosses val="autoZero"/>
        <c:auto val="1"/>
        <c:lblAlgn val="ctr"/>
        <c:lblOffset val="100"/>
        <c:noMultiLvlLbl val="0"/>
      </c:catAx>
      <c:valAx>
        <c:axId val="606282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606283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ln>
                  <a:solidFill>
                    <a:schemeClr val="tx1">
                      <a:lumMod val="15000"/>
                      <a:lumOff val="85000"/>
                    </a:schemeClr>
                  </a:solidFill>
                </a:ln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ln>
                  <a:solidFill>
                    <a:schemeClr val="tx1">
                      <a:lumMod val="15000"/>
                      <a:lumOff val="85000"/>
                    </a:schemeClr>
                  </a:solidFill>
                </a:ln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ayout>
        <c:manualLayout>
          <c:xMode val="edge"/>
          <c:yMode val="edge"/>
          <c:x val="0.35728426269747188"/>
          <c:y val="8.6217228464419482E-2"/>
          <c:w val="0.25219773749617291"/>
          <c:h val="6.9600794282737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solidFill>
                  <a:schemeClr val="tx1">
                    <a:lumMod val="15000"/>
                    <a:lumOff val="85000"/>
                  </a:schemeClr>
                </a:solidFill>
              </a:ln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uk-UA" sz="1500" baseline="0"/>
              <a:t>Кількість  скарг, що перебували на розгляді у КЦС</a:t>
            </a:r>
          </a:p>
        </c:rich>
      </c:tx>
      <c:layout>
        <c:manualLayout>
          <c:xMode val="edge"/>
          <c:yMode val="edge"/>
          <c:x val="0.2577600531738119"/>
          <c:y val="2.746566791510611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uk-UA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Аркуш1!$B$1</c:f>
              <c:strCache>
                <c:ptCount val="1"/>
                <c:pt idx="0">
                  <c:v>2022 рік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Аркуш1!$A$2:$A$9</c:f>
              <c:strCache>
                <c:ptCount val="8"/>
                <c:pt idx="0">
                  <c:v>Про стягнення аліментів</c:v>
                </c:pt>
                <c:pt idx="1">
                  <c:v>Визначення місця проживання дітей</c:v>
                </c:pt>
                <c:pt idx="2">
                  <c:v>Позбавлення батьківських прав</c:v>
                </c:pt>
                <c:pt idx="3">
                  <c:v>Встановлення батьківства та материнства</c:v>
                </c:pt>
                <c:pt idx="4">
                  <c:v>Усунення перешкод у спілкуванні з дітьми </c:v>
                </c:pt>
                <c:pt idx="5">
                  <c:v>Відібрання дітей</c:v>
                </c:pt>
                <c:pt idx="6">
                  <c:v>Усиновлення</c:v>
                </c:pt>
                <c:pt idx="7">
                  <c:v>Встановлення факту народження</c:v>
                </c:pt>
              </c:strCache>
            </c:strRef>
          </c:cat>
          <c:val>
            <c:numRef>
              <c:f>Аркуш1!$B$2:$B$9</c:f>
              <c:numCache>
                <c:formatCode>General</c:formatCode>
                <c:ptCount val="8"/>
                <c:pt idx="0">
                  <c:v>382</c:v>
                </c:pt>
                <c:pt idx="1">
                  <c:v>108</c:v>
                </c:pt>
                <c:pt idx="2">
                  <c:v>78</c:v>
                </c:pt>
                <c:pt idx="3">
                  <c:v>37</c:v>
                </c:pt>
                <c:pt idx="4">
                  <c:v>37</c:v>
                </c:pt>
                <c:pt idx="5">
                  <c:v>22</c:v>
                </c:pt>
                <c:pt idx="6">
                  <c:v>4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DD-4DE1-9B04-31815DC21104}"/>
            </c:ext>
          </c:extLst>
        </c:ser>
        <c:ser>
          <c:idx val="1"/>
          <c:order val="1"/>
          <c:tx>
            <c:strRef>
              <c:f>Аркуш1!$C$1</c:f>
              <c:strCache>
                <c:ptCount val="1"/>
                <c:pt idx="0">
                  <c:v>2023 рік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Аркуш1!$A$2:$A$9</c:f>
              <c:strCache>
                <c:ptCount val="8"/>
                <c:pt idx="0">
                  <c:v>Про стягнення аліментів</c:v>
                </c:pt>
                <c:pt idx="1">
                  <c:v>Визначення місця проживання дітей</c:v>
                </c:pt>
                <c:pt idx="2">
                  <c:v>Позбавлення батьківських прав</c:v>
                </c:pt>
                <c:pt idx="3">
                  <c:v>Встановлення батьківства та материнства</c:v>
                </c:pt>
                <c:pt idx="4">
                  <c:v>Усунення перешкод у спілкуванні з дітьми </c:v>
                </c:pt>
                <c:pt idx="5">
                  <c:v>Відібрання дітей</c:v>
                </c:pt>
                <c:pt idx="6">
                  <c:v>Усиновлення</c:v>
                </c:pt>
                <c:pt idx="7">
                  <c:v>Встановлення факту народження</c:v>
                </c:pt>
              </c:strCache>
            </c:strRef>
          </c:cat>
          <c:val>
            <c:numRef>
              <c:f>Аркуш1!$C$2:$C$9</c:f>
              <c:numCache>
                <c:formatCode>General</c:formatCode>
                <c:ptCount val="8"/>
                <c:pt idx="0">
                  <c:v>472</c:v>
                </c:pt>
                <c:pt idx="1">
                  <c:v>186</c:v>
                </c:pt>
                <c:pt idx="2">
                  <c:v>120</c:v>
                </c:pt>
                <c:pt idx="3">
                  <c:v>73</c:v>
                </c:pt>
                <c:pt idx="4">
                  <c:v>56</c:v>
                </c:pt>
                <c:pt idx="5">
                  <c:v>45</c:v>
                </c:pt>
                <c:pt idx="6">
                  <c:v>6</c:v>
                </c:pt>
                <c:pt idx="7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DD-4DE1-9B04-31815DC2110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06284152"/>
        <c:axId val="606286112"/>
      </c:barChart>
      <c:catAx>
        <c:axId val="606284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606286112"/>
        <c:crosses val="autoZero"/>
        <c:auto val="1"/>
        <c:lblAlgn val="ctr"/>
        <c:lblOffset val="100"/>
        <c:noMultiLvlLbl val="0"/>
      </c:catAx>
      <c:valAx>
        <c:axId val="60628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6062841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ln>
                  <a:solidFill>
                    <a:schemeClr val="tx1">
                      <a:lumMod val="15000"/>
                      <a:lumOff val="85000"/>
                    </a:schemeClr>
                  </a:solidFill>
                </a:ln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ln>
                  <a:solidFill>
                    <a:schemeClr val="tx1">
                      <a:lumMod val="15000"/>
                      <a:lumOff val="85000"/>
                    </a:schemeClr>
                  </a:solidFill>
                </a:ln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</c:legendEntry>
      <c:layout>
        <c:manualLayout>
          <c:xMode val="edge"/>
          <c:yMode val="edge"/>
          <c:x val="0.35728426269747188"/>
          <c:y val="8.6217228464419482E-2"/>
          <c:w val="0.25219773749617291"/>
          <c:h val="6.960079428273713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ln>
                <a:solidFill>
                  <a:schemeClr val="tx1">
                    <a:lumMod val="15000"/>
                    <a:lumOff val="85000"/>
                  </a:schemeClr>
                </a:solidFill>
              </a:ln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2-10-13T08:37:33.456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4AAFC1-8966-4E4F-8614-4896BBD5CB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64A9CA-D858-4D96-B53C-414ACE925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929320-CCCC-4ECF-8FB5-50A314639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152E4C-6DA1-42B3-9F33-700A4010A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004772-9B49-4D85-A6D6-0C01EB8CE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928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B0397F-FF77-40D9-8E66-8C20DB6E4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D742ED-C4FF-4DA7-BC9D-22E90FB42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8B87E3-614F-4141-B06F-5C937DD4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D43D2E-F2BC-46E9-AA30-9E30A8AE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78436D-B5C2-46FF-940C-4032F011D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674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72797BD-6CE3-4F1A-9420-E8847D5C2A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2F88112-E9FE-414F-9685-6917305232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38C621-6D24-461D-B0F2-6A248A710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6A6F75-F4A8-44D1-9C7F-1DA9D2596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90ABEB-6EAA-4176-87A3-A1A2BC6E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7095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 Обкладинка презентації">
    <p:bg>
      <p:bgPr>
        <a:solidFill>
          <a:srgbClr val="00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3727" y="4175276"/>
            <a:ext cx="11654117" cy="2387600"/>
          </a:xfrm>
        </p:spPr>
        <p:txBody>
          <a:bodyPr anchor="b">
            <a:normAutofit/>
          </a:bodyPr>
          <a:lstStyle>
            <a:lvl1pPr algn="l">
              <a:defRPr sz="6529" b="0" i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</a:lstStyle>
          <a:p>
            <a:r>
              <a:rPr lang="uk-UA" dirty="0"/>
              <a:t>Заголовок презентації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35" y="362331"/>
            <a:ext cx="1304265" cy="1264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89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. Акцент-слайд з текстом і списком">
    <p:bg>
      <p:bgPr>
        <a:solidFill>
          <a:srgbClr val="00274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518735" y="341784"/>
            <a:ext cx="10363200" cy="535995"/>
          </a:xfrm>
        </p:spPr>
        <p:txBody>
          <a:bodyPr anchor="ctr" anchorCtr="0">
            <a:normAutofit/>
          </a:bodyPr>
          <a:lstStyle>
            <a:lvl1pPr algn="l">
              <a:defRPr sz="3264" b="0" i="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</a:lstStyle>
          <a:p>
            <a:r>
              <a:rPr lang="uk-UA" dirty="0"/>
              <a:t>Заголовок слайду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8736" y="1170312"/>
            <a:ext cx="10736079" cy="1442566"/>
          </a:xfrm>
        </p:spPr>
        <p:txBody>
          <a:bodyPr>
            <a:no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2358" b="0" i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457209" indent="0" algn="ctr">
              <a:buNone/>
              <a:defRPr sz="2000"/>
            </a:lvl2pPr>
            <a:lvl3pPr marL="914417" indent="0" algn="ctr">
              <a:buNone/>
              <a:defRPr sz="1800"/>
            </a:lvl3pPr>
            <a:lvl4pPr marL="1371626" indent="0" algn="ctr">
              <a:buNone/>
              <a:defRPr sz="1600"/>
            </a:lvl4pPr>
            <a:lvl5pPr marL="1828835" indent="0" algn="ctr">
              <a:buNone/>
              <a:defRPr sz="1600"/>
            </a:lvl5pPr>
            <a:lvl6pPr marL="2286044" indent="0" algn="ctr">
              <a:buNone/>
              <a:defRPr sz="1600"/>
            </a:lvl6pPr>
            <a:lvl7pPr marL="2743252" indent="0" algn="ctr">
              <a:buNone/>
              <a:defRPr sz="1600"/>
            </a:lvl7pPr>
            <a:lvl8pPr marL="3200461" indent="0" algn="ctr">
              <a:buNone/>
              <a:defRPr sz="1600"/>
            </a:lvl8pPr>
            <a:lvl9pPr marL="3657669" indent="0" algn="ctr">
              <a:buNone/>
              <a:defRPr sz="1600"/>
            </a:lvl9pPr>
          </a:lstStyle>
          <a:p>
            <a:r>
              <a:rPr lang="uk-UA" dirty="0"/>
              <a:t>Але щоб ви зрозуміли, звідки виникає це хибне уявлення людей, цуратись насолоди і вихваляти страждання, я розкрию перед вами всю картину і </a:t>
            </a:r>
            <a:r>
              <a:rPr lang="uk-UA" dirty="0" err="1"/>
              <a:t>роз’ясню</a:t>
            </a:r>
            <a:r>
              <a:rPr lang="uk-UA" dirty="0"/>
              <a:t>, що саме говорив цей чоловік</a:t>
            </a:r>
            <a:r>
              <a:rPr lang="en-US" dirty="0"/>
              <a:t>.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17645" y="6314775"/>
            <a:ext cx="383871" cy="0"/>
          </a:xfrm>
          <a:prstGeom prst="line">
            <a:avLst/>
          </a:prstGeom>
          <a:ln w="14224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2035209" y="6040562"/>
            <a:ext cx="6118867" cy="294761"/>
          </a:xfrm>
        </p:spPr>
        <p:txBody>
          <a:bodyPr>
            <a:normAutofit/>
          </a:bodyPr>
          <a:lstStyle>
            <a:lvl1pPr marL="0" indent="0">
              <a:buNone/>
              <a:defRPr sz="1088" b="0" i="0" baseline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</a:lstStyle>
          <a:p>
            <a:pPr lvl="0"/>
            <a:r>
              <a:rPr lang="uk-UA" dirty="0"/>
              <a:t>Заголовок презентації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 userDrawn="1"/>
        </p:nvSpPr>
        <p:spPr>
          <a:xfrm>
            <a:off x="501746" y="5970198"/>
            <a:ext cx="1321254" cy="365125"/>
          </a:xfrm>
          <a:prstGeom prst="rect">
            <a:avLst/>
          </a:prstGeom>
        </p:spPr>
        <p:txBody>
          <a:bodyPr vert="horz" lIns="82918" tIns="41459" rIns="82918" bIns="41459" rtlCol="0" anchor="ctr" anchorCtr="0">
            <a:noAutofit/>
          </a:bodyPr>
          <a:lstStyle>
            <a:lvl1pPr marL="0" indent="0" algn="l" defTabSz="1008400" rtl="0" eaLnBrk="1" latinLnBrk="0" hangingPunct="1">
              <a:lnSpc>
                <a:spcPct val="114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  <a:lvl2pPr marL="504200" indent="0" algn="ctr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8400" indent="0" algn="ctr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2600" indent="0" algn="ctr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6801" indent="0" algn="ctr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21001" indent="0" algn="ctr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5201" indent="0" algn="ctr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9401" indent="0" algn="ctr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3601" indent="0" algn="ctr" defTabSz="1008400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088" dirty="0">
                <a:solidFill>
                  <a:schemeClr val="bg1"/>
                </a:solidFill>
              </a:rPr>
              <a:t>Верховний Суд</a:t>
            </a:r>
            <a:endParaRPr lang="en-US" sz="1088" dirty="0">
              <a:solidFill>
                <a:schemeClr val="bg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63678" y="5957942"/>
            <a:ext cx="2743201" cy="365125"/>
          </a:xfrm>
        </p:spPr>
        <p:txBody>
          <a:bodyPr/>
          <a:lstStyle>
            <a:lvl1pPr>
              <a:defRPr sz="1088" b="0" i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</a:lstStyle>
          <a:p>
            <a:fld id="{E31F88C0-7908-8242-B816-1B240D45A7D7}" type="slidenum">
              <a:rPr lang="en-US" smtClean="0"/>
              <a:pPr/>
              <a:t>‹№›</a:t>
            </a:fld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518309" y="2841710"/>
            <a:ext cx="7267887" cy="2322227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defRPr sz="2358" b="0" i="0">
                <a:solidFill>
                  <a:schemeClr val="bg1"/>
                </a:solidFill>
                <a:latin typeface="Roboto Condensed Light" charset="0"/>
                <a:ea typeface="Roboto Condensed Light" charset="0"/>
                <a:cs typeface="Roboto Condensed Light" charset="0"/>
              </a:defRPr>
            </a:lvl1pPr>
          </a:lstStyle>
          <a:p>
            <a:pPr lvl="0"/>
            <a:r>
              <a:rPr lang="uk-UA" dirty="0"/>
              <a:t>Перше твердження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706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8FA342-25BB-45BB-A0F8-08361100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5D24BB-18D3-4A84-85D7-D1326BD47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9C7876-2705-4D7E-B4E5-71621048C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8E3270-6EBF-46B9-A371-E3CC3E3B7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38D7DC-CB07-48FC-8EA0-C2DB94E87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7570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D8BBE9-2C3B-4866-A685-DABDB64E2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20AC79-76CD-48E4-9374-B016F0EF1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360086D-4F29-4099-BF31-CBBCB6D61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11DCB6-04BC-45E3-8EF1-82F61A932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8C03F76-03AC-46EA-98A1-BF27376FB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1481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F4C3EC-A7D6-490F-B480-0B1B7391C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CDDD28-9CDB-48AE-8CBE-61F7D0D5A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3149DD-C513-4A37-943D-419E8B48C9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4074C9-51B8-42DE-8137-AAB240EA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F4A410-64E8-4E49-8B4A-DF585384A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90CD1A-77C2-485D-B9EA-25AC01CED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9429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A0993B-6C54-40BE-A419-76C7D12B0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842CF8-EB99-41A3-A92E-BBD86F201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1347CD-6341-416D-9003-7A2579D53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F2E0C5D-D1CD-4247-8B73-0BAA620B34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6092C67-7C09-431F-B676-C7D448C5F9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88359F9-FB69-42E4-96A2-01FC746DB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4D755FE-5F28-408F-9E49-76E694CE2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1FE82BE-805E-48AC-81A2-E5489810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2663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A34B2-F473-44EA-80A9-57E616A00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A199B5A-0EA6-4B63-87D6-A819CB33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D7109CE-993D-440B-A00E-0A89D214B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E04535-2656-4E48-8487-65B3BEB03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8653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7BD6046-5BF9-4586-86D0-43FFB564A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2B4D2EB-CF1B-4449-9062-91C1C7BA2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B85A488-BC49-478E-9EA5-3618E16B3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905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854592-37DE-4BC0-8675-BB94421E7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C2C271-3372-4340-A9C8-C22EE9C27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D4F2BB7-A923-49AA-8A78-3A1BC777D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5678D6B-F6A2-42D5-A97D-ECC8EFCC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BFCD0ED-FDF7-4B67-90A2-77641A27A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C96F99-6142-4005-9896-E007EDE0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8577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8163B7-61BB-4765-9881-FA10AB6CB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D71BA92-3377-446C-8A29-4CC830E506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BCCB56-3096-4153-B3D9-B1F4E3DCC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8596DC-627F-4D16-98FE-054B01EF4F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83AAD2-847C-4353-B6A4-E91F8279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408338-DF7C-42EF-BEB6-6098D083E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565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28A0F6-5CEA-4B5F-A179-4F96E1B5D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91483AD-1000-4F07-A5FC-3A1691301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64F9D2A-D16C-4408-86BB-4F81649F5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8C0A2-7A09-45B7-96F6-5B7BA2085CC2}" type="datetimeFigureOut">
              <a:rPr lang="uk-UA" smtClean="0"/>
              <a:t>30.09.2024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BDC9BB-8871-4F74-AB7F-6C41F778D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DBD2BF-D85D-4E8F-9A29-5F23C239BD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BDC01-C5EC-4197-AF3A-AF26626E730E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6170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925951" y="870012"/>
            <a:ext cx="9264858" cy="4213960"/>
          </a:xfrm>
        </p:spPr>
        <p:txBody>
          <a:bodyPr>
            <a:noAutofit/>
          </a:bodyPr>
          <a:lstStyle/>
          <a:p>
            <a:pPr algn="l"/>
            <a:r>
              <a:rPr lang="uk-UA" sz="4353" dirty="0"/>
              <a:t>Актуальна судова практика у </a:t>
            </a:r>
            <a:r>
              <a:rPr lang="uk-UA" sz="4353" dirty="0" smtClean="0"/>
              <a:t>спорах щодо дітей</a:t>
            </a:r>
            <a:r>
              <a:rPr lang="uk-UA" sz="4353" dirty="0"/>
              <a:t/>
            </a:r>
            <a:br>
              <a:rPr lang="uk-UA" sz="4353" dirty="0"/>
            </a:br>
            <a:r>
              <a:rPr lang="uk-UA" sz="4353" dirty="0"/>
              <a:t/>
            </a:r>
            <a:br>
              <a:rPr lang="uk-UA" sz="4353" dirty="0"/>
            </a:br>
            <a:r>
              <a:rPr lang="uk-UA" sz="1400" dirty="0"/>
              <a:t>Євген </a:t>
            </a:r>
            <a:r>
              <a:rPr lang="uk-UA" sz="1400" dirty="0" err="1"/>
              <a:t>Синельников</a:t>
            </a:r>
            <a:r>
              <a:rPr lang="uk-UA" sz="1400" dirty="0"/>
              <a:t/>
            </a:r>
            <a:br>
              <a:rPr lang="uk-UA" sz="1400" dirty="0"/>
            </a:br>
            <a:r>
              <a:rPr lang="uk-UA" sz="1400" dirty="0"/>
              <a:t>суддя</a:t>
            </a:r>
            <a:endParaRPr lang="en-US" sz="4353" dirty="0"/>
          </a:p>
        </p:txBody>
      </p:sp>
    </p:spTree>
    <p:extLst>
      <p:ext uri="{BB962C8B-B14F-4D97-AF65-F5344CB8AC3E}">
        <p14:creationId xmlns:p14="http://schemas.microsoft.com/office/powerpoint/2010/main" val="272656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009" y="648071"/>
            <a:ext cx="11334406" cy="5536622"/>
          </a:xfrm>
        </p:spPr>
        <p:txBody>
          <a:bodyPr/>
          <a:lstStyle/>
          <a:p>
            <a:pPr algn="just"/>
            <a:r>
              <a:rPr lang="uk-UA" sz="2200" dirty="0"/>
              <a:t>Зупинення провадження у сімейних спорах на підставі п. 2 ч. 1 ст. 251 ЦПК України</a:t>
            </a:r>
          </a:p>
          <a:p>
            <a:pPr algn="just"/>
            <a:endParaRPr lang="uk-UA" sz="2200" dirty="0"/>
          </a:p>
          <a:p>
            <a:pPr algn="just"/>
            <a:r>
              <a:rPr lang="uk-UA" sz="2200" b="1" dirty="0"/>
              <a:t>Постанова КЦС ВС від 04 липня 2023 року у справі № 359/7297/22 (провадження 61-7893св23) – погодився з зупиненням провадження у справі про визначення місця проживання дитини – дитина проживає </a:t>
            </a:r>
            <a:r>
              <a:rPr lang="uk-UA" sz="2200" b="1" dirty="0" smtClean="0"/>
              <a:t>з </a:t>
            </a:r>
            <a:r>
              <a:rPr lang="uk-UA" sz="2200" b="1" dirty="0"/>
              <a:t>матір’ю.</a:t>
            </a:r>
          </a:p>
          <a:p>
            <a:pPr algn="just"/>
            <a:endParaRPr lang="uk-UA" sz="2200" b="1" dirty="0"/>
          </a:p>
          <a:p>
            <a:pPr algn="just"/>
            <a:r>
              <a:rPr lang="uk-UA" sz="2200" b="1" dirty="0"/>
              <a:t>Постанова КЦС ВС від 17 липня 2024 року у справі № 439/1518/23 (провадження № 61-7319св24)</a:t>
            </a:r>
            <a:r>
              <a:rPr lang="uk-UA" sz="2200" dirty="0"/>
              <a:t> дитина забезпечена певним рівнем матеріального благополуччя за рахунок стягнення аліментів з батька, який не ігнорує свої батьківські обов’язки та окрім визначеної судовим рішенням суми аліментів додатково та добровільно сплачує дитині кошти. </a:t>
            </a:r>
          </a:p>
          <a:p>
            <a:pPr algn="just"/>
            <a:endParaRPr lang="uk-UA" sz="2200" dirty="0"/>
          </a:p>
          <a:p>
            <a:pPr algn="just"/>
            <a:r>
              <a:rPr lang="uk-UA" sz="2200" b="1" dirty="0"/>
              <a:t>На розгляді ОП КЦС перебуває справа № 557/1226/23 (провадження № 61-2354сво24</a:t>
            </a:r>
            <a:r>
              <a:rPr lang="uk-UA" sz="2200" b="1" dirty="0" smtClean="0"/>
              <a:t>).</a:t>
            </a:r>
            <a:endParaRPr lang="uk-UA" sz="2200" dirty="0"/>
          </a:p>
          <a:p>
            <a:pPr algn="just"/>
            <a:endParaRPr lang="uk-UA" sz="2000" dirty="0"/>
          </a:p>
          <a:p>
            <a:pPr algn="just"/>
            <a:endParaRPr lang="uk-UA" sz="2000" dirty="0"/>
          </a:p>
          <a:p>
            <a:pPr algn="just"/>
            <a:endParaRPr lang="uk-UA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/>
          <a:lstStyle/>
          <a:p>
            <a:r>
              <a:rPr lang="uk-UA" sz="1100" dirty="0"/>
              <a:t>судова практика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73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009" y="648071"/>
            <a:ext cx="11334406" cy="5536622"/>
          </a:xfrm>
        </p:spPr>
        <p:txBody>
          <a:bodyPr/>
          <a:lstStyle/>
          <a:p>
            <a:pPr algn="just"/>
            <a:r>
              <a:rPr lang="uk-UA" sz="2000" dirty="0"/>
              <a:t>При вирішенні спору з приводу визначення місця проживання дитини суд має право розглянути наступні моделі:</a:t>
            </a:r>
          </a:p>
          <a:p>
            <a:pPr algn="just"/>
            <a:endParaRPr lang="ru-RU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1900" dirty="0"/>
              <a:t>спільна батьківська опіка з почерговим проживанням дитини у помешканні кожного із батьків за відповідним графіком (у постановах від 26 жовтня 2022 року у справі № 750/9620/20 (провадження № 61-7187св22), від 14 грудня 2022 року у справі № 742/2571/21 (провадження № 61-10119св22), від 12 квітня 2023 року у справі № 569/22963/21, від </a:t>
            </a:r>
            <a:r>
              <a:rPr lang="ru-RU" sz="1900" dirty="0"/>
              <a:t>17 </a:t>
            </a:r>
            <a:r>
              <a:rPr lang="ru-RU" sz="1900" dirty="0" err="1"/>
              <a:t>травня</a:t>
            </a:r>
            <a:r>
              <a:rPr lang="ru-RU" sz="1900" dirty="0"/>
              <a:t> 2023 року у </a:t>
            </a:r>
            <a:r>
              <a:rPr lang="ru-RU" sz="1900" dirty="0" err="1"/>
              <a:t>справі</a:t>
            </a:r>
            <a:r>
              <a:rPr lang="ru-RU" sz="1900" dirty="0"/>
              <a:t> № 750/843/21 (</a:t>
            </a:r>
            <a:r>
              <a:rPr lang="ru-RU" sz="1900" dirty="0" err="1"/>
              <a:t>провадження</a:t>
            </a:r>
            <a:r>
              <a:rPr lang="ru-RU" sz="1900" dirty="0"/>
              <a:t> № 61-6463св22), </a:t>
            </a:r>
            <a:r>
              <a:rPr lang="uk-UA" sz="1900" dirty="0"/>
              <a:t>від 04 жовтня 2023 року в справі № 208/4667/20, від 10 січня  2024 року у справі № 183/3958/20)</a:t>
            </a:r>
            <a:r>
              <a:rPr lang="ru-RU" sz="1900" dirty="0"/>
              <a:t> </a:t>
            </a:r>
            <a:r>
              <a:rPr lang="uk-UA" sz="1900" dirty="0"/>
              <a:t>Верховний Суд звертав увагу на можливість застосування судами моделі спільної фізичної опіки над дитиною);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1900" dirty="0"/>
              <a:t>визначення місця проживання дитини у помешканні, в якому дитина проживала, а батьки при цьому почергово мають приїжджати і виїжджати до цього помешкання згідно з узгодженим графіком;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1900" dirty="0"/>
              <a:t>визначення місця проживання дитини з одним із батьків із забезпеченням контакту дитини з іншим з батьків за відповідним графіком.</a:t>
            </a:r>
          </a:p>
          <a:p>
            <a:pPr algn="just"/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/>
          <a:lstStyle/>
          <a:p>
            <a:r>
              <a:rPr lang="uk-UA" dirty="0"/>
              <a:t>…</a:t>
            </a:r>
            <a:r>
              <a:rPr lang="en-US" dirty="0"/>
              <a:t> children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320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009" y="-1"/>
            <a:ext cx="11334406" cy="6184693"/>
          </a:xfrm>
        </p:spPr>
        <p:txBody>
          <a:bodyPr/>
          <a:lstStyle/>
          <a:p>
            <a:pPr algn="just"/>
            <a:endParaRPr lang="uk-UA" dirty="0"/>
          </a:p>
          <a:p>
            <a:r>
              <a:rPr lang="ru-RU" dirty="0"/>
              <a:t>Постанова Верховного Суду </a:t>
            </a:r>
            <a:r>
              <a:rPr lang="ru-RU" dirty="0" err="1"/>
              <a:t>від</a:t>
            </a:r>
            <a:r>
              <a:rPr lang="ru-RU" dirty="0"/>
              <a:t> 16 лютого 2024 року у </a:t>
            </a:r>
            <a:r>
              <a:rPr lang="ru-RU" dirty="0" err="1"/>
              <a:t>справі</a:t>
            </a:r>
            <a:r>
              <a:rPr lang="ru-RU" dirty="0"/>
              <a:t> № 465/6496/19 (</a:t>
            </a:r>
            <a:r>
              <a:rPr lang="ru-RU" dirty="0" err="1"/>
              <a:t>провадження</a:t>
            </a:r>
            <a:r>
              <a:rPr lang="ru-RU" dirty="0"/>
              <a:t> № 61-16408св23) </a:t>
            </a:r>
          </a:p>
          <a:p>
            <a:endParaRPr lang="ru-RU" dirty="0"/>
          </a:p>
          <a:p>
            <a:pPr algn="just"/>
            <a:r>
              <a:rPr lang="uk-UA" dirty="0"/>
              <a:t>При вирішенні спору між розлученими батьками про визначення місця проживання дитини суд, виходячи з міжнародних норм та принципу рівності прав й обов’язків батьків, з урахуванням обставин справи, має право розглянути питання щодо визначення місця проживання дитини з одним з батьків із забезпеченням контакту дитини з іншим з батьків чи застосування спільної фізичної опіки з почерговим проживанням дитини у помешканні кожного з батьків за відповідним графіком. </a:t>
            </a:r>
          </a:p>
          <a:p>
            <a:pPr algn="just"/>
            <a:endParaRPr lang="uk-UA" sz="1400" dirty="0"/>
          </a:p>
          <a:p>
            <a:pPr algn="just"/>
            <a:endParaRPr lang="uk-U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/>
          <a:lstStyle/>
          <a:p>
            <a:r>
              <a:rPr lang="uk-UA" dirty="0"/>
              <a:t>…</a:t>
            </a:r>
            <a:r>
              <a:rPr lang="en-US" dirty="0"/>
              <a:t> children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66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009" y="-330807"/>
            <a:ext cx="11334406" cy="6515500"/>
          </a:xfrm>
        </p:spPr>
        <p:txBody>
          <a:bodyPr/>
          <a:lstStyle/>
          <a:p>
            <a:pPr algn="just"/>
            <a:endParaRPr lang="uk-UA" dirty="0"/>
          </a:p>
          <a:p>
            <a:pPr algn="just"/>
            <a:endParaRPr lang="uk-UA" dirty="0"/>
          </a:p>
          <a:p>
            <a:pPr algn="just"/>
            <a:r>
              <a:rPr lang="uk-UA" dirty="0"/>
              <a:t>Спільне батьківство:</a:t>
            </a:r>
          </a:p>
          <a:p>
            <a:pPr algn="just"/>
            <a:endParaRPr lang="uk-UA" dirty="0"/>
          </a:p>
          <a:p>
            <a:pPr marL="342900" indent="-342900" algn="just">
              <a:buFontTx/>
              <a:buChar char="-"/>
            </a:pPr>
            <a:r>
              <a:rPr lang="uk-UA" sz="2000" dirty="0"/>
              <a:t>розглядається як координація між дорослими у їхніх батьківських ролях і здатність підтримувати та допомагати один одному,  що може покращити співпрацю між батьками та зменшити ризик потенційних суперечок, оскільки така модель вільна від тягаря переможець-переможений;</a:t>
            </a:r>
          </a:p>
          <a:p>
            <a:pPr marL="342900" indent="-342900" algn="just">
              <a:buFontTx/>
              <a:buChar char="-"/>
            </a:pPr>
            <a:r>
              <a:rPr lang="uk-UA" sz="2000" dirty="0"/>
              <a:t>сприяє відкритому спілкуванню між батьками, мінімізації конфліктів та розчарувань, приносить користь стосункам матір-дитина і батько-дитина;</a:t>
            </a:r>
          </a:p>
          <a:p>
            <a:pPr marL="342900" indent="-342900" algn="just">
              <a:buFontTx/>
              <a:buChar char="-"/>
            </a:pPr>
            <a:r>
              <a:rPr lang="uk-UA" sz="2000" dirty="0"/>
              <a:t>є відповіддю на зміни в суспільних цінностях і нормах на поступовий рух до більш рівного розподілу сімейних обов’язків між батьками та матерями, як і рівності в інших сферах життєдіяльності.</a:t>
            </a:r>
          </a:p>
          <a:p>
            <a:pPr algn="just"/>
            <a:endParaRPr lang="uk-UA" dirty="0"/>
          </a:p>
          <a:p>
            <a:pPr algn="just"/>
            <a:r>
              <a:rPr lang="uk-UA" dirty="0"/>
              <a:t>Проблеми, пов’язані із почерговим проживанням дитини з кожним з батьків, проявляються, як правило, лише на початковому етапі.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111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009" y="-330807"/>
            <a:ext cx="11334406" cy="6515500"/>
          </a:xfrm>
        </p:spPr>
        <p:txBody>
          <a:bodyPr/>
          <a:lstStyle/>
          <a:p>
            <a:pPr algn="just"/>
            <a:endParaRPr lang="uk-UA" dirty="0"/>
          </a:p>
          <a:p>
            <a:pPr algn="just"/>
            <a:endParaRPr lang="uk-UA" sz="2200" dirty="0"/>
          </a:p>
          <a:p>
            <a:pPr algn="just"/>
            <a:r>
              <a:rPr lang="uk-UA" sz="2100" dirty="0"/>
              <a:t>Спільна батьківська опіка була присуджена судами апеляційної інстанції: постанова Івано-Франківського апеляційного суду від 20 березня 2024 року у справі № 347/1317/22, постанова Дніпровського апеляційного суду від 13 лютого 2024 року у справі № 201/2277/23, постанова Чернівецького апеляційного суду від 29 лютого 2024 </a:t>
            </a:r>
            <a:r>
              <a:rPr lang="uk-UA" sz="2100" dirty="0" smtClean="0"/>
              <a:t>року </a:t>
            </a:r>
            <a:r>
              <a:rPr lang="uk-UA" sz="2100" dirty="0"/>
              <a:t>у справі № 727/4167/23</a:t>
            </a:r>
            <a:r>
              <a:rPr lang="uk-UA" sz="2100" dirty="0" smtClean="0"/>
              <a:t>. </a:t>
            </a:r>
            <a:endParaRPr lang="uk-UA" sz="2100" dirty="0"/>
          </a:p>
          <a:p>
            <a:endParaRPr lang="uk-UA" sz="2100" dirty="0"/>
          </a:p>
          <a:p>
            <a:pPr algn="just"/>
            <a:r>
              <a:rPr lang="uk-UA" sz="2100" dirty="0"/>
              <a:t>У постанова Верховного Суду від 22 травня 2024 року у справі № 643/7509/21 суд касаційної інстанції дійшов висновку, що за відсутності іншої домовленості між батьками, в інтересах дитини буде проживання (перебування під фізичною опікою кожного з батьків) почергово з батьком та матір’ю за відповідним графіком, щодо чого сторони вчиняли спроби домовитися раніше.</a:t>
            </a:r>
          </a:p>
          <a:p>
            <a:endParaRPr lang="uk-UA" sz="2100" dirty="0"/>
          </a:p>
          <a:p>
            <a:pPr algn="just"/>
            <a:r>
              <a:rPr lang="uk-UA" sz="2100" dirty="0"/>
              <a:t>У постанові від 22 квітня 2024 року у справі № 754/3063/22 Верховний Суд не погодився з позицією судів попередніх інстанцій, які відхилили висновок органу у справах дітей про доцільність застосування почергово проживання дитини з кожним з батьків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>
            <a:normAutofit/>
          </a:bodyPr>
          <a:lstStyle/>
          <a:p>
            <a:r>
              <a:rPr lang="uk-UA" dirty="0"/>
              <a:t>судова практика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50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473" y="648070"/>
            <a:ext cx="11334406" cy="5156985"/>
          </a:xfrm>
        </p:spPr>
        <p:txBody>
          <a:bodyPr/>
          <a:lstStyle/>
          <a:p>
            <a:pPr algn="just"/>
            <a:endParaRPr lang="uk-UA" dirty="0"/>
          </a:p>
          <a:p>
            <a:pPr algn="just"/>
            <a:endParaRPr lang="uk-U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/>
          <a:lstStyle/>
          <a:p>
            <a:r>
              <a:rPr lang="uk-UA" dirty="0"/>
              <a:t>судова практика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1028" name="Picture 4" descr="Хто автор гасла «Слава Україні» – АрміяInform">
            <a:extLst>
              <a:ext uri="{FF2B5EF4-FFF2-40B4-BE49-F238E27FC236}">
                <a16:creationId xmlns:a16="http://schemas.microsoft.com/office/drawing/2014/main" id="{B2F8D144-DF40-4339-8AF0-63A49D60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938213"/>
            <a:ext cx="6858000" cy="498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3010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D5A9C0-5CFF-478B-AC9E-62777E6A02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697" y="338203"/>
            <a:ext cx="10283284" cy="1015229"/>
          </a:xfrm>
        </p:spPr>
        <p:txBody>
          <a:bodyPr>
            <a:normAutofit fontScale="90000"/>
          </a:bodyPr>
          <a:lstStyle/>
          <a:p>
            <a:r>
              <a:rPr lang="uk-UA" sz="2700" dirty="0" smtClean="0"/>
              <a:t/>
            </a:r>
            <a:br>
              <a:rPr lang="uk-UA" sz="2700" dirty="0" smtClean="0"/>
            </a:br>
            <a:r>
              <a:rPr lang="uk-UA" sz="2700" dirty="0" smtClean="0"/>
              <a:t>Захист </a:t>
            </a:r>
            <a:r>
              <a:rPr lang="uk-UA" sz="2700" dirty="0"/>
              <a:t>прав дитини в умовах дії воєнного стану є </a:t>
            </a:r>
            <a:r>
              <a:rPr lang="uk-UA" sz="2700" dirty="0" smtClean="0"/>
              <a:t>одним з </a:t>
            </a:r>
            <a:r>
              <a:rPr lang="uk-UA" sz="2700" dirty="0"/>
              <a:t>ключових питань в Україні.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FCE6BA0-548A-4B4B-9344-779FB7565A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698" y="1694062"/>
            <a:ext cx="10443117" cy="918815"/>
          </a:xfrm>
        </p:spPr>
        <p:txBody>
          <a:bodyPr/>
          <a:lstStyle/>
          <a:p>
            <a:pPr algn="just"/>
            <a:r>
              <a:rPr lang="uk-UA" dirty="0"/>
              <a:t>За два роки повномасштабного вторгнення держави-агресора на українські землі більше 2 мільйонів дітей виїхати за </a:t>
            </a:r>
            <a:r>
              <a:rPr lang="uk-UA" dirty="0" smtClean="0"/>
              <a:t>кордон.</a:t>
            </a:r>
            <a:endParaRPr lang="uk-UA" dirty="0"/>
          </a:p>
          <a:p>
            <a:endParaRPr lang="uk-UA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84998B-3ACA-4D64-AE88-A3CDF115DE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uk-UA" sz="1100" dirty="0"/>
              <a:t>судова практика</a:t>
            </a:r>
            <a:endParaRPr lang="uk-UA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F250E3-D09A-4E6E-A0E1-67DC271247A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11697" y="2841710"/>
            <a:ext cx="10283283" cy="23222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Залишення небезпечних місць проживання та перебування людей призвела до вимушеного розділення українських сімей, діти з дорослими (дідусь, бабуся, матір) евакуювалися до безпечних місць за межі України.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40009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Діаграма 1">
            <a:extLst>
              <a:ext uri="{FF2B5EF4-FFF2-40B4-BE49-F238E27FC236}">
                <a16:creationId xmlns:a16="http://schemas.microsoft.com/office/drawing/2014/main" id="{3A9B0184-3FCF-44D6-BA18-47762D1D22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6360865"/>
              </p:ext>
            </p:extLst>
          </p:nvPr>
        </p:nvGraphicFramePr>
        <p:xfrm>
          <a:off x="983674" y="648071"/>
          <a:ext cx="10335490" cy="5324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Текст 8">
            <a:extLst>
              <a:ext uri="{FF2B5EF4-FFF2-40B4-BE49-F238E27FC236}">
                <a16:creationId xmlns:a16="http://schemas.microsoft.com/office/drawing/2014/main" id="{4C328FB4-92AA-4A85-A8A9-9D552378B7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uk-UA" sz="1100" dirty="0"/>
              <a:t>судова практика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5166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/>
          <a:lstStyle/>
          <a:p>
            <a:r>
              <a:rPr lang="uk-UA" sz="1100" dirty="0"/>
              <a:t>судова практика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Діаграма 2">
            <a:extLst>
              <a:ext uri="{FF2B5EF4-FFF2-40B4-BE49-F238E27FC236}">
                <a16:creationId xmlns:a16="http://schemas.microsoft.com/office/drawing/2014/main" id="{3CCCB9C6-3C0F-436E-8370-AB1A3B600C7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817982"/>
              </p:ext>
            </p:extLst>
          </p:nvPr>
        </p:nvGraphicFramePr>
        <p:xfrm>
          <a:off x="789709" y="570116"/>
          <a:ext cx="10501745" cy="54020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4904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009" y="-330807"/>
            <a:ext cx="11334406" cy="6515500"/>
          </a:xfrm>
        </p:spPr>
        <p:txBody>
          <a:bodyPr/>
          <a:lstStyle/>
          <a:p>
            <a:pPr algn="just"/>
            <a:endParaRPr lang="uk-UA" dirty="0"/>
          </a:p>
          <a:p>
            <a:pPr algn="just"/>
            <a:endParaRPr lang="uk-UA" dirty="0"/>
          </a:p>
          <a:p>
            <a:pPr algn="just"/>
            <a:r>
              <a:rPr lang="uk-UA" dirty="0"/>
              <a:t>Основні виклики:</a:t>
            </a:r>
          </a:p>
          <a:p>
            <a:pPr algn="just"/>
            <a:endParaRPr lang="uk-UA" dirty="0"/>
          </a:p>
          <a:p>
            <a:pPr marL="342900" indent="-342900" algn="just">
              <a:buFontTx/>
              <a:buChar char="-"/>
            </a:pPr>
            <a:r>
              <a:rPr lang="uk-UA" dirty="0"/>
              <a:t>строки розгляду справ щодо дитини (пріоритетність); </a:t>
            </a:r>
          </a:p>
          <a:p>
            <a:pPr marL="342900" indent="-342900" algn="just">
              <a:buFontTx/>
              <a:buChar char="-"/>
            </a:pPr>
            <a:r>
              <a:rPr lang="uk-UA" dirty="0"/>
              <a:t>актуальність запровадження сімейної спеціалізації суддів (судів), адвокатів, медіаторів, розвиток медіації;</a:t>
            </a:r>
          </a:p>
          <a:p>
            <a:pPr marL="342900" indent="-342900" algn="just">
              <a:buFontTx/>
              <a:buChar char="-"/>
            </a:pPr>
            <a:r>
              <a:rPr lang="uk-UA" dirty="0"/>
              <a:t>роль адвоката та органів у справах дітей під час розгляду судом цивільних спорів, які стосуються права дитини на сім’ю;</a:t>
            </a:r>
          </a:p>
          <a:p>
            <a:pPr marL="342900" indent="-342900" algn="just">
              <a:buFontTx/>
              <a:buChar char="-"/>
            </a:pPr>
            <a:r>
              <a:rPr lang="uk-UA" dirty="0"/>
              <a:t>з’ясування та врахування думки дитини у цивільних провадженнях;</a:t>
            </a:r>
          </a:p>
          <a:p>
            <a:pPr marL="342900" indent="-342900" algn="just">
              <a:buFontTx/>
              <a:buChar char="-"/>
            </a:pPr>
            <a:r>
              <a:rPr lang="uk-UA" dirty="0"/>
              <a:t>юрисдикція;</a:t>
            </a:r>
          </a:p>
          <a:p>
            <a:pPr marL="342900" indent="-342900" algn="just">
              <a:buFontTx/>
              <a:buChar char="-"/>
            </a:pPr>
            <a:r>
              <a:rPr lang="uk-UA" dirty="0"/>
              <a:t>залучення психолога у цивільних провадженнях.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/>
          <a:lstStyle/>
          <a:p>
            <a:r>
              <a:rPr lang="uk-UA" sz="1100" dirty="0"/>
              <a:t>судова практика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444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498" y="808547"/>
            <a:ext cx="11334406" cy="4953739"/>
          </a:xfrm>
        </p:spPr>
        <p:txBody>
          <a:bodyPr/>
          <a:lstStyle/>
          <a:p>
            <a:pPr algn="just"/>
            <a:r>
              <a:rPr lang="uk-UA" sz="2400" dirty="0" smtClean="0"/>
              <a:t>Підсудність</a:t>
            </a:r>
          </a:p>
          <a:p>
            <a:pPr algn="just"/>
            <a:endParaRPr lang="uk-UA" sz="2400" dirty="0" smtClean="0"/>
          </a:p>
          <a:p>
            <a:pPr algn="just"/>
            <a:r>
              <a:rPr lang="uk-UA" dirty="0" smtClean="0"/>
              <a:t>У постанові Верховного Суду від 11.12.2023 у справі N607/20787/19 вказано, що нормами чинного законодавства України не передбачено імперативної умови про те, що перебування дитини за межами України є підставою для відмови у задоволенні позову про визначення місця проживання такої дитини, а сама по собі обставина проживання дитини за кордоном (незалежно від того чи вивезена дитина за кордон до звернення до суду з позовом про визначення місця її проживання чи після) не впливає на вирішення судами України спору про визначення місця її проживання</a:t>
            </a:r>
          </a:p>
          <a:p>
            <a:pPr algn="just"/>
            <a:endParaRPr lang="uk-UA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/>
          <a:lstStyle/>
          <a:p>
            <a:r>
              <a:rPr lang="uk-UA" sz="1100" dirty="0"/>
              <a:t>судова практика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436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009" y="648071"/>
            <a:ext cx="11334406" cy="4953739"/>
          </a:xfrm>
        </p:spPr>
        <p:txBody>
          <a:bodyPr/>
          <a:lstStyle/>
          <a:p>
            <a:pPr algn="just"/>
            <a:r>
              <a:rPr lang="uk-UA" sz="2400" dirty="0"/>
              <a:t>Ініціювання спору про визначення місця проживання дитини з метою отримання відстрочки від призову на військову службу під час мобілізації, звільнення з військової служби протягом особливого періоду, виїзду за межі України</a:t>
            </a:r>
          </a:p>
          <a:p>
            <a:pPr algn="just"/>
            <a:endParaRPr lang="uk-UA" sz="2400" dirty="0"/>
          </a:p>
          <a:p>
            <a:pPr algn="just"/>
            <a:r>
              <a:rPr lang="uk-UA" sz="2400" dirty="0"/>
              <a:t>Постанова ВП ВС від 11 вересня 2024 року у справі № 201/5972/22 (провадження № 14-132цс23). Факт самостійного виховання дитини батьком не може бути встановлений за правилами окремого провадження.</a:t>
            </a:r>
          </a:p>
          <a:p>
            <a:pPr algn="just"/>
            <a:endParaRPr lang="uk-UA" sz="2400" dirty="0"/>
          </a:p>
          <a:p>
            <a:pPr algn="just"/>
            <a:endParaRPr lang="uk-UA" sz="2400" dirty="0"/>
          </a:p>
          <a:p>
            <a:pPr algn="just"/>
            <a:r>
              <a:rPr lang="uk-UA" sz="2400" dirty="0"/>
              <a:t>Постанова і окрема ухвала Верховного Суду від 13 березня 2024 року у справі  № 495/2284/23.</a:t>
            </a:r>
          </a:p>
          <a:p>
            <a:pPr algn="just"/>
            <a:endParaRPr lang="uk-UA" sz="2400" dirty="0"/>
          </a:p>
          <a:p>
            <a:pPr algn="just"/>
            <a:endParaRPr lang="uk-UA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/>
          <a:lstStyle/>
          <a:p>
            <a:r>
              <a:rPr lang="uk-UA" sz="1100" dirty="0"/>
              <a:t>судова практика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878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009" y="648071"/>
            <a:ext cx="11334406" cy="5536622"/>
          </a:xfrm>
        </p:spPr>
        <p:txBody>
          <a:bodyPr/>
          <a:lstStyle/>
          <a:p>
            <a:pPr algn="just"/>
            <a:r>
              <a:rPr lang="uk-UA" sz="2400" b="1" dirty="0"/>
              <a:t>Постанова КЦС ВС від 09 вересня 2024 року у справі № 569/20792/23  (провадження № 61-738св24)</a:t>
            </a:r>
          </a:p>
          <a:p>
            <a:pPr algn="just"/>
            <a:r>
              <a:rPr lang="uk-UA" sz="2000" dirty="0"/>
              <a:t>Правова мета звернення заявника до суду з вимогою про встановлення факту полягає у наданні йому певного правового статусу, який буде мати </a:t>
            </a:r>
            <a:r>
              <a:rPr lang="uk-UA" sz="2000" dirty="0" err="1"/>
              <a:t>презюмований</a:t>
            </a:r>
            <a:r>
              <a:rPr lang="uk-UA" sz="2000" dirty="0"/>
              <a:t> характер для певного центру комплектування та соціальної підтримки, що є недопустимим та суперечить інституту встановлення судом юридичних фактів.</a:t>
            </a:r>
          </a:p>
          <a:p>
            <a:pPr algn="just"/>
            <a:endParaRPr lang="uk-UA" sz="2400" dirty="0"/>
          </a:p>
          <a:p>
            <a:pPr algn="just"/>
            <a:r>
              <a:rPr lang="uk-UA" sz="2400" b="1" dirty="0"/>
              <a:t>Постанова КЦС ВС від 05 червня 2024 року у справі № 283/1199/23 (провадження № 61-12851св23).</a:t>
            </a:r>
          </a:p>
          <a:p>
            <a:pPr algn="just"/>
            <a:endParaRPr lang="uk-UA" sz="2400" b="1" dirty="0"/>
          </a:p>
          <a:p>
            <a:pPr algn="just"/>
            <a:r>
              <a:rPr lang="uk-UA" sz="2400" b="1" dirty="0"/>
              <a:t>Постанова КЦС ВС від 29 березня 2024 року у справі № 378/760/23 (провадження № 61-18182св23)</a:t>
            </a:r>
            <a:endParaRPr lang="uk-UA" sz="2400" dirty="0"/>
          </a:p>
          <a:p>
            <a:pPr algn="just"/>
            <a:endParaRPr lang="uk-UA" dirty="0"/>
          </a:p>
          <a:p>
            <a:pPr algn="just"/>
            <a:endParaRPr lang="uk-UA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/>
          <a:lstStyle/>
          <a:p>
            <a:r>
              <a:rPr lang="uk-UA" sz="1100" dirty="0"/>
              <a:t>судова практика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96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326" y="381463"/>
            <a:ext cx="11208665" cy="266608"/>
          </a:xfrm>
        </p:spPr>
        <p:txBody>
          <a:bodyPr>
            <a:normAutofit fontScale="90000"/>
          </a:bodyPr>
          <a:lstStyle/>
          <a:p>
            <a:pPr lvl="0"/>
            <a:r>
              <a:rPr lang="uk-UA" sz="20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0009" y="648071"/>
            <a:ext cx="11334406" cy="5536622"/>
          </a:xfrm>
        </p:spPr>
        <p:txBody>
          <a:bodyPr/>
          <a:lstStyle/>
          <a:p>
            <a:pPr algn="just"/>
            <a:r>
              <a:rPr lang="uk-UA" sz="2400" dirty="0"/>
              <a:t>Постанова Верховного Суду у складі ОП КЦС ВС від 11 грудня 2023 року у справі № 523/19706/19 – ненадання (неможливість надання) органом опіки та піклування </a:t>
            </a:r>
            <a:r>
              <a:rPr lang="uk-UA" sz="2400" i="1" dirty="0"/>
              <a:t>висновку</a:t>
            </a:r>
            <a:r>
              <a:rPr lang="uk-UA" sz="2400" dirty="0"/>
              <a:t> не призводить до неможливості розгляду та вирішення спору по суті.</a:t>
            </a:r>
          </a:p>
          <a:p>
            <a:pPr algn="just"/>
            <a:endParaRPr lang="uk-UA" sz="2400" dirty="0"/>
          </a:p>
          <a:p>
            <a:pPr algn="just"/>
            <a:r>
              <a:rPr lang="uk-UA" sz="2400" dirty="0"/>
              <a:t>Постанова Верховного Суду від 31 січня 2024 року у справі № 711/4569/23 щодо особливостей забезпечення позову у період воєнного стану.</a:t>
            </a:r>
          </a:p>
          <a:p>
            <a:pPr algn="just"/>
            <a:endParaRPr lang="uk-UA" sz="2400" dirty="0"/>
          </a:p>
          <a:p>
            <a:pPr algn="just"/>
            <a:endParaRPr lang="uk-UA" sz="2000" dirty="0"/>
          </a:p>
          <a:p>
            <a:pPr algn="just"/>
            <a:endParaRPr lang="uk-UA" sz="2000" dirty="0"/>
          </a:p>
          <a:p>
            <a:pPr algn="just"/>
            <a:endParaRPr lang="uk-UA" sz="2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8576" y="5993123"/>
            <a:ext cx="6118867" cy="294761"/>
          </a:xfrm>
        </p:spPr>
        <p:txBody>
          <a:bodyPr/>
          <a:lstStyle/>
          <a:p>
            <a:r>
              <a:rPr lang="uk-UA" sz="1100" dirty="0"/>
              <a:t>судова практика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F88C0-7908-8242-B816-1B240D45A7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697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</TotalTime>
  <Words>898</Words>
  <Application>Microsoft Office PowerPoint</Application>
  <PresentationFormat>Широкий екран</PresentationFormat>
  <Paragraphs>108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Roboto Condensed Light</vt:lpstr>
      <vt:lpstr>Тема Office</vt:lpstr>
      <vt:lpstr>Актуальна судова практика у спорах щодо дітей  Євген Синельников суддя</vt:lpstr>
      <vt:lpstr> Захист прав дитини в умовах дії воєнного стану є одним з ключових питань в Україні.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Актуальна судова практика.  Євген Синельников суддя Верховного Суду  Касаційний цивільний суд</dc:title>
  <dc:creator>Home</dc:creator>
  <cp:lastModifiedBy>СИНЕЛЬНИКОВ Євген Володимирович</cp:lastModifiedBy>
  <cp:revision>11</cp:revision>
  <dcterms:created xsi:type="dcterms:W3CDTF">2024-09-28T11:21:10Z</dcterms:created>
  <dcterms:modified xsi:type="dcterms:W3CDTF">2024-09-30T07:00:25Z</dcterms:modified>
</cp:coreProperties>
</file>