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7" r:id="rId2"/>
    <p:sldId id="361" r:id="rId3"/>
    <p:sldId id="367" r:id="rId4"/>
    <p:sldId id="368" r:id="rId5"/>
    <p:sldId id="341" r:id="rId6"/>
    <p:sldId id="342" r:id="rId7"/>
    <p:sldId id="343" r:id="rId8"/>
    <p:sldId id="344" r:id="rId9"/>
    <p:sldId id="369" r:id="rId10"/>
    <p:sldId id="370" r:id="rId11"/>
    <p:sldId id="371" r:id="rId12"/>
    <p:sldId id="372" r:id="rId13"/>
    <p:sldId id="376" r:id="rId14"/>
    <p:sldId id="377" r:id="rId15"/>
    <p:sldId id="378" r:id="rId16"/>
    <p:sldId id="381" r:id="rId17"/>
    <p:sldId id="380" r:id="rId18"/>
    <p:sldId id="379" r:id="rId19"/>
    <p:sldId id="382" r:id="rId20"/>
    <p:sldId id="3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11046-9ABE-4A50-9657-5A8B5684F72A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1CA99-39A2-4CC1-A5B9-F2CBDB8F6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666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5ADB-D39A-4520-9824-9828B29157EA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95EA7-B85F-4732-9930-524829FC7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708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95EA7-B85F-4732-9930-524829FC7642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730-0BC4-46F5-A8EE-CFC50391810E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5FF-01BC-4C94-9AE5-982D104AB9FD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515E-B171-4166-BD7B-947BE9505088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F0FA-9D02-452A-B2A4-3CD69DF27E75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710D-489E-4559-AFC2-0D26CEF96A34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4AF4-3052-4CBC-9A7F-E01A1201F2F8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73A-B625-4DAE-9F30-BB7B061E4ED4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5128-1788-49D1-BDC6-3686ABFC9171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2F3A-4497-40F7-A9CD-BEDD02AA3076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7C00-034A-458D-9B57-CA70F0F2D3C4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91D1-5289-4878-B48A-A5062349EA1C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D728BC-5BBB-4640-A78D-505D652E5171}" type="datetime1">
              <a:rPr lang="ru-RU" smtClean="0"/>
              <a:pPr/>
              <a:t>20.09.2024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/>
              <a:t>www.im-holding.net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42744" cy="1944216"/>
          </a:xfrm>
        </p:spPr>
        <p:txBody>
          <a:bodyPr>
            <a:normAutofit fontScale="90000"/>
          </a:bodyPr>
          <a:lstStyle/>
          <a:p>
            <a:b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5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5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3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5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www.im-family.com</a:t>
            </a:r>
            <a:r>
              <a:rPr lang="en-US" sz="2800" dirty="0">
                <a:latin typeface="Cambria" pitchFamily="18" charset="0"/>
              </a:rPr>
              <a:t> </a:t>
            </a:r>
          </a:p>
        </p:txBody>
      </p:sp>
      <p:pic>
        <p:nvPicPr>
          <p:cNvPr id="1026" name="Picture 2" descr="C:\Documents and Settings\Виталий\Мои документы\IM trainings\Второе дыхание\Слайды\567581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365104"/>
            <a:ext cx="2688299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C:\Documents and Settings\Виталий\Мои документы\IM trainings\Второе дыхание\Слайды\сч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24404">
            <a:off x="4495346" y="2590268"/>
            <a:ext cx="2814448" cy="21189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6" name="Picture 4" descr="C:\Documents and Settings\Виталий\Мои документы\IM trainings\Второе дыхание\Слайды\Семь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140968"/>
            <a:ext cx="2000250" cy="2286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2" descr="C:\Documents and Settings\Виталий\Мои документы\IM trainings\Второе дыхание\Слайды\пож семья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96079">
            <a:off x="6821474" y="3916650"/>
            <a:ext cx="1962339" cy="2712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91937" y="260648"/>
            <a:ext cx="1057630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6192" cy="11430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7030A0"/>
                </a:solidFill>
              </a:rPr>
              <a:t>5</a:t>
            </a:r>
            <a:r>
              <a:rPr lang="ru-RU" sz="3200" dirty="0">
                <a:solidFill>
                  <a:srgbClr val="7030A0"/>
                </a:solidFill>
              </a:rPr>
              <a:t>.</a:t>
            </a:r>
            <a:r>
              <a:rPr lang="uk-UA" sz="3200" dirty="0">
                <a:solidFill>
                  <a:srgbClr val="7030A0"/>
                </a:solidFill>
              </a:rPr>
              <a:t> Стосунки </a:t>
            </a:r>
            <a:r>
              <a:rPr lang="uk-UA" sz="2800" dirty="0">
                <a:solidFill>
                  <a:srgbClr val="7030A0"/>
                </a:solidFill>
              </a:rPr>
              <a:t>– їх побудова  із протилежною статтю.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pPr lvl="0"/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339752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Блок-схема: ИЛИ 2"/>
          <p:cNvSpPr/>
          <p:nvPr/>
        </p:nvSpPr>
        <p:spPr>
          <a:xfrm>
            <a:off x="4067944" y="1802552"/>
            <a:ext cx="2016224" cy="1836784"/>
          </a:xfrm>
          <a:prstGeom prst="flowChartOr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131840" y="2132856"/>
            <a:ext cx="2592288" cy="25202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>
            <a:off x="4363213" y="2071543"/>
            <a:ext cx="2657059" cy="25815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31840" y="4653136"/>
            <a:ext cx="388843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26546" y="143923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1. Любити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702776" y="1468676"/>
            <a:ext cx="255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2. Завантажити цінності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526546" y="2397778"/>
            <a:ext cx="1585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3. Знати етапи</a:t>
            </a:r>
          </a:p>
          <a:p>
            <a:pPr lvl="0"/>
            <a:r>
              <a:rPr lang="uk-UA" dirty="0">
                <a:solidFill>
                  <a:prstClr val="black"/>
                </a:solidFill>
              </a:rPr>
              <a:t>    та ролі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65535" y="2397777"/>
            <a:ext cx="1746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4. Напрацювати</a:t>
            </a:r>
          </a:p>
          <a:p>
            <a:r>
              <a:rPr lang="uk-UA" dirty="0"/>
              <a:t>     навички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8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6192" cy="11430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7030A0"/>
                </a:solidFill>
              </a:rPr>
              <a:t>6. </a:t>
            </a:r>
            <a:r>
              <a:rPr lang="uk-UA" sz="3200" b="1" u="sng" dirty="0">
                <a:solidFill>
                  <a:srgbClr val="7030A0"/>
                </a:solidFill>
              </a:rPr>
              <a:t>Гроші</a:t>
            </a:r>
            <a:r>
              <a:rPr lang="uk-UA" sz="2800" dirty="0">
                <a:solidFill>
                  <a:srgbClr val="7030A0"/>
                </a:solidFill>
              </a:rPr>
              <a:t> – </a:t>
            </a:r>
            <a:r>
              <a:rPr lang="uk-UA" sz="2800" i="1" dirty="0">
                <a:solidFill>
                  <a:srgbClr val="7030A0"/>
                </a:solidFill>
              </a:rPr>
              <a:t>заробіток,накопичення, розпорядження.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339752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ИЛИ 2"/>
          <p:cNvSpPr/>
          <p:nvPr/>
        </p:nvSpPr>
        <p:spPr>
          <a:xfrm>
            <a:off x="4067944" y="1802552"/>
            <a:ext cx="2016224" cy="1836784"/>
          </a:xfrm>
          <a:prstGeom prst="flowChartOr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131840" y="2132856"/>
            <a:ext cx="2592288" cy="25202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>
            <a:off x="4363213" y="2071543"/>
            <a:ext cx="2657059" cy="25815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31840" y="4653136"/>
            <a:ext cx="388843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26546" y="143322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1. Любити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1448366"/>
            <a:ext cx="255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2. Завантажити цінності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1997" y="2500567"/>
            <a:ext cx="1585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3. Знати етапи</a:t>
            </a:r>
          </a:p>
          <a:p>
            <a:pPr lvl="0"/>
            <a:r>
              <a:rPr lang="uk-UA" dirty="0">
                <a:solidFill>
                  <a:prstClr val="black"/>
                </a:solidFill>
              </a:rPr>
              <a:t>    та ролі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9" y="2500567"/>
            <a:ext cx="180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4. Напрацювати</a:t>
            </a:r>
          </a:p>
          <a:p>
            <a:pPr lvl="0"/>
            <a:r>
              <a:rPr lang="uk-UA" dirty="0">
                <a:solidFill>
                  <a:prstClr val="black"/>
                </a:solidFill>
              </a:rPr>
              <a:t>    навички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0783" y="4010605"/>
            <a:ext cx="329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5. Навчити будувати </a:t>
            </a:r>
          </a:p>
          <a:p>
            <a:r>
              <a:rPr lang="uk-UA" dirty="0"/>
              <a:t>стосунки із хлопцем/дівчиною</a:t>
            </a:r>
            <a:endParaRPr lang="ru-RU" dirty="0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5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6192" cy="11430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7030A0"/>
                </a:solidFill>
              </a:rPr>
              <a:t>Діти</a:t>
            </a:r>
            <a:r>
              <a:rPr lang="uk-UA" sz="2800" dirty="0">
                <a:solidFill>
                  <a:srgbClr val="7030A0"/>
                </a:solidFill>
              </a:rPr>
              <a:t> – що робити?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339752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ИЛИ 2"/>
          <p:cNvSpPr/>
          <p:nvPr/>
        </p:nvSpPr>
        <p:spPr>
          <a:xfrm>
            <a:off x="4067944" y="1802552"/>
            <a:ext cx="2016224" cy="1836784"/>
          </a:xfrm>
          <a:prstGeom prst="flowChartOr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131840" y="2132856"/>
            <a:ext cx="2592288" cy="25202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>
            <a:off x="4363213" y="2071543"/>
            <a:ext cx="2657059" cy="25815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31840" y="4653136"/>
            <a:ext cx="388843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26546" y="143322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1. Любити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1448366"/>
            <a:ext cx="255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2. Завантажити цінності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1997" y="2500567"/>
            <a:ext cx="1585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3. Знати етапи</a:t>
            </a:r>
          </a:p>
          <a:p>
            <a:pPr lvl="0"/>
            <a:r>
              <a:rPr lang="uk-UA" dirty="0">
                <a:solidFill>
                  <a:prstClr val="black"/>
                </a:solidFill>
              </a:rPr>
              <a:t>    та ролі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9" y="2500567"/>
            <a:ext cx="180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4. Напрацювати</a:t>
            </a:r>
          </a:p>
          <a:p>
            <a:pPr lvl="0"/>
            <a:r>
              <a:rPr lang="uk-UA" dirty="0">
                <a:solidFill>
                  <a:prstClr val="black"/>
                </a:solidFill>
              </a:rPr>
              <a:t>    навички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0783" y="4010605"/>
            <a:ext cx="329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5. Навчити будувати </a:t>
            </a:r>
          </a:p>
          <a:p>
            <a:r>
              <a:rPr lang="uk-UA" dirty="0"/>
              <a:t>стосунки із хлопцем/дівчиною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5013176"/>
            <a:ext cx="2169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6. Навчити керувати</a:t>
            </a:r>
          </a:p>
          <a:p>
            <a:r>
              <a:rPr lang="uk-UA" dirty="0"/>
              <a:t>     грошима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97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психотравми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i="1" dirty="0">
              <a:solidFill>
                <a:prstClr val="black"/>
              </a:solidFill>
            </a:endParaRPr>
          </a:p>
          <a:p>
            <a:pPr algn="ctr"/>
            <a:r>
              <a:rPr lang="uk-UA" sz="3600" b="1" i="1" dirty="0">
                <a:solidFill>
                  <a:srgbClr val="00B050"/>
                </a:solidFill>
              </a:rPr>
              <a:t>Емоційній прояви</a:t>
            </a:r>
            <a:endParaRPr lang="uk-UA" i="1" dirty="0">
              <a:solidFill>
                <a:prstClr val="black"/>
              </a:solidFill>
            </a:endParaRPr>
          </a:p>
          <a:p>
            <a:pPr algn="ctr"/>
            <a:endParaRPr lang="ru-RU" i="1" dirty="0">
              <a:solidFill>
                <a:prstClr val="black"/>
              </a:solidFill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Страхи</a:t>
            </a: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Плаксивість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Агресивність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Бурхливий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прояв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емоцій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Збіднений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емоційний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прояв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5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психотравми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i="1" dirty="0">
              <a:solidFill>
                <a:prstClr val="black"/>
              </a:solidFill>
            </a:endParaRPr>
          </a:p>
          <a:p>
            <a:pPr algn="ctr"/>
            <a:r>
              <a:rPr lang="uk-UA" sz="3600" b="1" i="1" dirty="0">
                <a:solidFill>
                  <a:srgbClr val="00B050"/>
                </a:solidFill>
              </a:rPr>
              <a:t>Когнітивні прояви</a:t>
            </a:r>
            <a:endParaRPr lang="uk-UA" i="1" dirty="0">
              <a:solidFill>
                <a:prstClr val="black"/>
              </a:solidFill>
            </a:endParaRPr>
          </a:p>
          <a:p>
            <a:pPr algn="ctr"/>
            <a:endParaRPr lang="ru-RU" i="1" dirty="0">
              <a:solidFill>
                <a:prstClr val="black"/>
              </a:solidFill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Погіршення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пам</a:t>
            </a:r>
            <a:r>
              <a:rPr lang="en-US" sz="4000" i="1" dirty="0">
                <a:solidFill>
                  <a:srgbClr val="7030A0"/>
                </a:solidFill>
                <a:latin typeface="Monotype Corsiva" pitchFamily="66" charset="0"/>
              </a:rPr>
              <a:t>’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яті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мислення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уваги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Підвищена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повна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активність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Збіднення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мовлення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3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психотравми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i="1" dirty="0">
              <a:solidFill>
                <a:prstClr val="black"/>
              </a:solidFill>
            </a:endParaRPr>
          </a:p>
          <a:p>
            <a:pPr algn="ctr"/>
            <a:r>
              <a:rPr lang="uk-UA" sz="3600" b="1" i="1" dirty="0">
                <a:solidFill>
                  <a:srgbClr val="00B050"/>
                </a:solidFill>
              </a:rPr>
              <a:t>Соматичні прояви</a:t>
            </a:r>
            <a:endParaRPr lang="uk-UA" i="1" dirty="0">
              <a:solidFill>
                <a:prstClr val="black"/>
              </a:solidFill>
            </a:endParaRPr>
          </a:p>
          <a:p>
            <a:pPr algn="ctr"/>
            <a:endParaRPr lang="ru-RU" i="1" dirty="0">
              <a:solidFill>
                <a:prstClr val="black"/>
              </a:solidFill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Втомлюваність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сонливість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Втрата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апетиту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болі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в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шлунку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Нудота, блювання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Аритмія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головний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біль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Розлади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дихання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20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психотравми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i="1" dirty="0">
              <a:solidFill>
                <a:prstClr val="black"/>
              </a:solidFill>
            </a:endParaRPr>
          </a:p>
          <a:p>
            <a:pPr algn="ctr"/>
            <a:r>
              <a:rPr lang="uk-UA" sz="3600" b="1" i="1" dirty="0">
                <a:solidFill>
                  <a:srgbClr val="00B050"/>
                </a:solidFill>
              </a:rPr>
              <a:t>Поведінкові прояви</a:t>
            </a:r>
            <a:endParaRPr lang="uk-UA" i="1" dirty="0">
              <a:solidFill>
                <a:prstClr val="black"/>
              </a:solidFill>
            </a:endParaRPr>
          </a:p>
          <a:p>
            <a:pPr algn="ctr"/>
            <a:endParaRPr lang="ru-RU" i="1" dirty="0">
              <a:solidFill>
                <a:prstClr val="black"/>
              </a:solidFill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Порушення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сну,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кошмари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Заперечення, впертість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Гіперактивність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Прагнення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до контакту з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дорослими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/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відмова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від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контакту</a:t>
            </a: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Навязливі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думки та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ігри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з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негативним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сюжетом</a:t>
            </a: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3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/>
          </a:bodyPr>
          <a:lstStyle/>
          <a:p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допомозі</a:t>
            </a:r>
            <a:r>
              <a:rPr lang="ru-RU" sz="3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i="1" dirty="0">
              <a:solidFill>
                <a:prstClr val="black"/>
              </a:solidFill>
            </a:endParaRPr>
          </a:p>
          <a:p>
            <a:pPr algn="ctr"/>
            <a:endParaRPr lang="uk-UA" i="1" dirty="0">
              <a:solidFill>
                <a:prstClr val="black"/>
              </a:solidFill>
            </a:endParaRPr>
          </a:p>
          <a:p>
            <a:pPr algn="ctr"/>
            <a:endParaRPr lang="ru-RU" i="1" dirty="0">
              <a:solidFill>
                <a:prstClr val="black"/>
              </a:solidFill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Збалансований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психоемоційний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стан</a:t>
            </a: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Ступінь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надійності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відкритості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та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передбачуванності</a:t>
            </a:r>
            <a:endParaRPr lang="ru-RU" sz="4000" i="1" dirty="0">
              <a:solidFill>
                <a:srgbClr val="00B05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Домінуючі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реакції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на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стрес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,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що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переживає</a:t>
            </a:r>
            <a:r>
              <a:rPr lang="ru-RU" sz="4000" i="1" dirty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00B050"/>
                </a:solidFill>
                <a:latin typeface="Monotype Corsiva" pitchFamily="66" charset="0"/>
              </a:rPr>
              <a:t>дитина</a:t>
            </a:r>
            <a:endParaRPr lang="ru-RU" sz="4000" i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1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/>
          </a:bodyPr>
          <a:lstStyle/>
          <a:p>
            <a:r>
              <a:rPr lang="ru-RU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Знецінювати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ситуацію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Відволікати увагу, «забалакувати» 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Перебільщувати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значення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ситуації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Звинувачувати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та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карати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дитину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Забороняти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проявляти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почуття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Поспішно заспокоювати, жаліти</a:t>
            </a: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Втрачати  емоційний контроль</a:t>
            </a: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Вселяти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зневіру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у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власні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сили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дитини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endParaRPr lang="uk-UA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53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280" y="260648"/>
            <a:ext cx="7498080" cy="725470"/>
          </a:xfrm>
        </p:spPr>
        <p:txBody>
          <a:bodyPr>
            <a:normAutofit/>
          </a:bodyPr>
          <a:lstStyle/>
          <a:p>
            <a:r>
              <a:rPr lang="ru-RU" sz="36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3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3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www.im-family.com</a:t>
            </a:r>
            <a:r>
              <a:rPr lang="en-US" sz="2800" dirty="0">
                <a:solidFill>
                  <a:prstClr val="black">
                    <a:shade val="50000"/>
                  </a:prst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4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142976" y="1000108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Визнати факт стресової ситуації  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Привнести баланс у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ситуацію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Дозволити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проявляти</a:t>
            </a:r>
            <a:r>
              <a:rPr lang="ru-RU" sz="4000" i="1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i="1" dirty="0" err="1">
                <a:solidFill>
                  <a:srgbClr val="7030A0"/>
                </a:solidFill>
                <a:latin typeface="Monotype Corsiva" pitchFamily="66" charset="0"/>
              </a:rPr>
              <a:t>почуття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Підтримувати зоровий та тілесний контакт</a:t>
            </a: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Допомогти розробити план дій </a:t>
            </a: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Заохочувати до самостійних дій</a:t>
            </a: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Схвалювати успіхи</a:t>
            </a:r>
          </a:p>
          <a:p>
            <a:pPr marL="825246" indent="-742950">
              <a:buFontTx/>
              <a:buAutoNum type="arabicParenR"/>
            </a:pPr>
            <a:r>
              <a:rPr lang="uk-UA" sz="4000" i="1" dirty="0">
                <a:solidFill>
                  <a:srgbClr val="7030A0"/>
                </a:solidFill>
                <a:latin typeface="Monotype Corsiva" pitchFamily="66" charset="0"/>
              </a:rPr>
              <a:t>Допомогти усвідомити сенс уроку</a:t>
            </a:r>
            <a:endParaRPr lang="ru-RU" sz="4000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u="sng" dirty="0">
                <a:solidFill>
                  <a:srgbClr val="7030A0"/>
                </a:solidFill>
              </a:rPr>
              <a:t>1. Любити </a:t>
            </a:r>
            <a:r>
              <a:rPr lang="uk-UA" sz="3200" dirty="0">
                <a:solidFill>
                  <a:srgbClr val="7030A0"/>
                </a:solidFill>
              </a:rPr>
              <a:t>– </a:t>
            </a:r>
            <a:r>
              <a:rPr lang="uk-UA" sz="3200" b="0" i="1" dirty="0">
                <a:solidFill>
                  <a:srgbClr val="7030A0"/>
                </a:solidFill>
              </a:rPr>
              <a:t>турбота, атмосфера, ігри, обійми, прийняття, натхнення,час, розмови.</a:t>
            </a:r>
            <a:endParaRPr lang="ru-RU" sz="3200" b="0" i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339752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12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solidFill>
                  <a:srgbClr val="7030A0"/>
                </a:solidFill>
              </a:rPr>
              <a:t>Діти</a:t>
            </a:r>
            <a:r>
              <a:rPr lang="uk-UA" sz="2800" dirty="0">
                <a:solidFill>
                  <a:srgbClr val="7030A0"/>
                </a:solidFill>
              </a:rPr>
              <a:t> – що робити?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ru-RU" sz="4400" dirty="0"/>
          </a:p>
          <a:p>
            <a:pPr lvl="0" algn="ctr">
              <a:buNone/>
            </a:pPr>
            <a:r>
              <a:rPr lang="ru-RU" sz="5400" b="1" dirty="0">
                <a:latin typeface="Monotype Corsiva" pitchFamily="66" charset="0"/>
              </a:rPr>
              <a:t>Бути татом </a:t>
            </a:r>
            <a:r>
              <a:rPr lang="ru-RU" sz="5400" b="1" dirty="0" err="1">
                <a:latin typeface="Monotype Corsiva" pitchFamily="66" charset="0"/>
              </a:rPr>
              <a:t>чи</a:t>
            </a:r>
            <a:r>
              <a:rPr lang="ru-RU" sz="5400" b="1" dirty="0">
                <a:latin typeface="Monotype Corsiva" pitchFamily="66" charset="0"/>
              </a:rPr>
              <a:t> мамою – </a:t>
            </a:r>
          </a:p>
          <a:p>
            <a:pPr lvl="0" algn="ctr">
              <a:buNone/>
            </a:pPr>
            <a:r>
              <a:rPr lang="ru-RU" sz="5400" b="1" dirty="0" err="1">
                <a:latin typeface="Monotype Corsiva" pitchFamily="66" charset="0"/>
              </a:rPr>
              <a:t>Це</a:t>
            </a:r>
            <a:r>
              <a:rPr lang="ru-RU" sz="5400" b="1" dirty="0">
                <a:latin typeface="Monotype Corsiva" pitchFamily="66" charset="0"/>
              </a:rPr>
              <a:t> круто!</a:t>
            </a:r>
          </a:p>
          <a:p>
            <a:pPr lvl="0" algn="ctr">
              <a:buNone/>
            </a:pPr>
            <a:r>
              <a:rPr lang="ru-RU" sz="5400" b="1" dirty="0" err="1">
                <a:latin typeface="Monotype Corsiva" pitchFamily="66" charset="0"/>
              </a:rPr>
              <a:t>Отримуйте</a:t>
            </a:r>
            <a:r>
              <a:rPr lang="ru-RU" sz="5400" b="1" dirty="0">
                <a:latin typeface="Monotype Corsiva" pitchFamily="66" charset="0"/>
              </a:rPr>
              <a:t> </a:t>
            </a:r>
            <a:r>
              <a:rPr lang="ru-RU" sz="5400" b="1" dirty="0" err="1">
                <a:latin typeface="Monotype Corsiva" pitchFamily="66" charset="0"/>
              </a:rPr>
              <a:t>задоволення</a:t>
            </a:r>
            <a:r>
              <a:rPr lang="ru-RU" sz="5400" b="1" dirty="0">
                <a:latin typeface="Monotype Corsiva" pitchFamily="66" charset="0"/>
              </a:rPr>
              <a:t> !</a:t>
            </a:r>
          </a:p>
          <a:p>
            <a:pPr lvl="0" algn="ctr">
              <a:buNone/>
            </a:pPr>
            <a:r>
              <a:rPr lang="ru-RU" sz="5400" b="1" dirty="0">
                <a:latin typeface="Monotype Corsiva" pitchFamily="66" charset="0"/>
              </a:rPr>
              <a:t>Та будьте </a:t>
            </a:r>
            <a:r>
              <a:rPr lang="ru-RU" sz="5400" b="1" dirty="0" err="1">
                <a:latin typeface="Monotype Corsiva" pitchFamily="66" charset="0"/>
              </a:rPr>
              <a:t>мені</a:t>
            </a:r>
            <a:r>
              <a:rPr lang="ru-RU" sz="5400" b="1" dirty="0">
                <a:latin typeface="Monotype Corsiva" pitchFamily="66" charset="0"/>
              </a:rPr>
              <a:t> </a:t>
            </a:r>
            <a:r>
              <a:rPr lang="ru-RU" sz="5400" b="1" dirty="0" err="1">
                <a:latin typeface="Monotype Corsiva" pitchFamily="66" charset="0"/>
              </a:rPr>
              <a:t>щасливими</a:t>
            </a:r>
            <a:r>
              <a:rPr lang="ru-RU" sz="5400" b="1" dirty="0">
                <a:latin typeface="Monotype Corsiva" pitchFamily="66" charset="0"/>
              </a:rPr>
              <a:t>!</a:t>
            </a:r>
          </a:p>
        </p:txBody>
      </p:sp>
      <p:sp>
        <p:nvSpPr>
          <p:cNvPr id="7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958155" y="4638675"/>
            <a:ext cx="2895600" cy="476250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www.im-family.com</a:t>
            </a:r>
            <a:r>
              <a:rPr lang="en-US" sz="2800" dirty="0">
                <a:latin typeface="Cambria" pitchFamily="18" charset="0"/>
              </a:rPr>
              <a:t> </a:t>
            </a:r>
          </a:p>
        </p:txBody>
      </p:sp>
      <p:pic>
        <p:nvPicPr>
          <p:cNvPr id="10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1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i="1" u="sng" dirty="0">
                <a:solidFill>
                  <a:srgbClr val="7030A0"/>
                </a:solidFill>
              </a:rPr>
              <a:t>2. </a:t>
            </a:r>
            <a:r>
              <a:rPr lang="uk-UA" sz="2800" u="sng" dirty="0">
                <a:solidFill>
                  <a:srgbClr val="7030A0"/>
                </a:solidFill>
              </a:rPr>
              <a:t>Цінності</a:t>
            </a:r>
            <a:r>
              <a:rPr lang="uk-UA" sz="2800" i="1" u="sng" dirty="0">
                <a:solidFill>
                  <a:srgbClr val="7030A0"/>
                </a:solidFill>
              </a:rPr>
              <a:t> </a:t>
            </a:r>
            <a:r>
              <a:rPr lang="uk-UA" sz="2800" dirty="0">
                <a:solidFill>
                  <a:srgbClr val="7030A0"/>
                </a:solidFill>
              </a:rPr>
              <a:t>– </a:t>
            </a:r>
            <a:r>
              <a:rPr lang="uk-UA" sz="2800" i="1" dirty="0">
                <a:solidFill>
                  <a:srgbClr val="7030A0"/>
                </a:solidFill>
              </a:rPr>
              <a:t>чесність, віра, впевненість, дружба, цілеспрямованість, сім</a:t>
            </a:r>
            <a:r>
              <a:rPr lang="en-US" sz="2800" i="1" dirty="0">
                <a:solidFill>
                  <a:srgbClr val="7030A0"/>
                </a:solidFill>
              </a:rPr>
              <a:t>’</a:t>
            </a:r>
            <a:r>
              <a:rPr lang="uk-UA" sz="2800" i="1" dirty="0">
                <a:solidFill>
                  <a:srgbClr val="7030A0"/>
                </a:solidFill>
              </a:rPr>
              <a:t>я,  справедливість, наполегливість</a:t>
            </a:r>
            <a:r>
              <a:rPr lang="uk-UA" sz="2800" dirty="0">
                <a:solidFill>
                  <a:srgbClr val="7030A0"/>
                </a:solidFill>
              </a:rPr>
              <a:t>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413" y="6460827"/>
            <a:ext cx="2895600" cy="365125"/>
          </a:xfrm>
        </p:spPr>
        <p:txBody>
          <a:bodyPr/>
          <a:lstStyle/>
          <a:p>
            <a:pPr lvl="0"/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339752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ИЛИ 2"/>
          <p:cNvSpPr/>
          <p:nvPr/>
        </p:nvSpPr>
        <p:spPr>
          <a:xfrm>
            <a:off x="4067944" y="1808240"/>
            <a:ext cx="2016224" cy="1836784"/>
          </a:xfrm>
          <a:prstGeom prst="flowChartOr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7"/>
            <a:endCxn id="3" idx="3"/>
          </p:cNvCxnSpPr>
          <p:nvPr/>
        </p:nvCxnSpPr>
        <p:spPr>
          <a:xfrm flipH="1">
            <a:off x="4363213" y="2077231"/>
            <a:ext cx="1425686" cy="1298802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1"/>
            <a:endCxn id="3" idx="5"/>
          </p:cNvCxnSpPr>
          <p:nvPr/>
        </p:nvCxnSpPr>
        <p:spPr>
          <a:xfrm>
            <a:off x="4363213" y="2077231"/>
            <a:ext cx="1425686" cy="1298802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35696" y="158815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dirty="0">
                <a:solidFill>
                  <a:prstClr val="black"/>
                </a:solidFill>
              </a:rPr>
              <a:t>1. Любити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1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7030A0"/>
                </a:solidFill>
              </a:rPr>
              <a:t>3.</a:t>
            </a:r>
            <a:r>
              <a:rPr lang="uk-UA" sz="3200" u="sng" dirty="0">
                <a:solidFill>
                  <a:srgbClr val="7030A0"/>
                </a:solidFill>
              </a:rPr>
              <a:t> </a:t>
            </a:r>
            <a:r>
              <a:rPr lang="uk-UA" sz="3200" b="1" u="sng" dirty="0">
                <a:solidFill>
                  <a:srgbClr val="7030A0"/>
                </a:solidFill>
              </a:rPr>
              <a:t>Знати</a:t>
            </a:r>
            <a:r>
              <a:rPr lang="uk-UA" sz="2800" u="sng" dirty="0">
                <a:solidFill>
                  <a:srgbClr val="7030A0"/>
                </a:solidFill>
              </a:rPr>
              <a:t> </a:t>
            </a:r>
            <a:r>
              <a:rPr lang="uk-UA" sz="2800" dirty="0">
                <a:solidFill>
                  <a:srgbClr val="7030A0"/>
                </a:solidFill>
              </a:rPr>
              <a:t>– </a:t>
            </a:r>
            <a:r>
              <a:rPr lang="uk-UA" sz="2800" i="1" dirty="0">
                <a:solidFill>
                  <a:srgbClr val="7030A0"/>
                </a:solidFill>
              </a:rPr>
              <a:t>етапи зростання дитини та відповідні батьківські ролі.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prstClr val="black">
                    <a:shade val="50000"/>
                  </a:prstClr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7" name="Сердце 6"/>
          <p:cNvSpPr/>
          <p:nvPr/>
        </p:nvSpPr>
        <p:spPr>
          <a:xfrm>
            <a:off x="2247176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ИЛИ 2"/>
          <p:cNvSpPr/>
          <p:nvPr/>
        </p:nvSpPr>
        <p:spPr>
          <a:xfrm>
            <a:off x="4067944" y="1802552"/>
            <a:ext cx="2016224" cy="1836784"/>
          </a:xfrm>
          <a:prstGeom prst="flowChartOr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131840" y="2132856"/>
            <a:ext cx="2592288" cy="25202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79725" y="143322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1. Любити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1433220"/>
            <a:ext cx="255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2. Завантажити цінності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3" idx="1"/>
            <a:endCxn id="3" idx="5"/>
          </p:cNvCxnSpPr>
          <p:nvPr/>
        </p:nvCxnSpPr>
        <p:spPr>
          <a:xfrm>
            <a:off x="4363213" y="2071543"/>
            <a:ext cx="1425686" cy="12988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18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948" y="260648"/>
            <a:ext cx="7498080" cy="1310964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7030A0"/>
                </a:solidFill>
              </a:rPr>
              <a:t>Етапи зростання дитини та відповідні батьківські ролі.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www.im-family.com</a:t>
            </a:r>
            <a:r>
              <a:rPr lang="en-US" sz="2800" dirty="0"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87624" y="1683130"/>
            <a:ext cx="7712810" cy="4708981"/>
          </a:xfrm>
          <a:prstGeom prst="rect">
            <a:avLst/>
          </a:prstGeom>
          <a:ln w="38100">
            <a:solidFill>
              <a:schemeClr val="bg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до 5 р. –  </a:t>
            </a:r>
            <a:r>
              <a:rPr lang="ru-RU" sz="3200" b="1" dirty="0" err="1">
                <a:solidFill>
                  <a:srgbClr val="00B05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Ангол</a:t>
            </a:r>
            <a:r>
              <a:rPr lang="ru-RU" sz="3200" b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охоронець</a:t>
            </a:r>
            <a:endParaRPr lang="ru-RU" sz="3200" b="1" dirty="0">
              <a:solidFill>
                <a:srgbClr val="00B05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Безпека</a:t>
            </a:r>
            <a:endParaRPr lang="ru-RU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uk-UA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Турбота</a:t>
            </a:r>
            <a:endParaRPr lang="ru-RU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Любов</a:t>
            </a:r>
            <a:endParaRPr lang="ru-RU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Криза 1 року –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довіра</a:t>
            </a: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чи</a:t>
            </a: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недовіра</a:t>
            </a:r>
            <a:endParaRPr lang="ru-RU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Криза 3 року –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автономія</a:t>
            </a: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чи</a:t>
            </a: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сумніви</a:t>
            </a: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своїх</a:t>
            </a:r>
            <a:r>
              <a:rPr lang="ru-RU" sz="3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силах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4400" dirty="0">
              <a:solidFill>
                <a:schemeClr val="tx1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948" y="281256"/>
            <a:ext cx="7498080" cy="1239526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7030A0"/>
                </a:solidFill>
              </a:rPr>
              <a:t>Етапи зростання дитини та відповідні батьківські ролі.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www.im-family.com</a:t>
            </a:r>
            <a:r>
              <a:rPr lang="en-US" sz="2800" dirty="0"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9980" y="1849033"/>
            <a:ext cx="7929586" cy="4708981"/>
          </a:xfrm>
          <a:prstGeom prst="rect">
            <a:avLst/>
          </a:prstGeom>
          <a:ln w="38100">
            <a:solidFill>
              <a:schemeClr val="bg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rgbClr val="00B05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5-12 р. – </a:t>
            </a:r>
            <a:r>
              <a:rPr lang="ru-RU" sz="3200" b="1" dirty="0" err="1">
                <a:solidFill>
                  <a:srgbClr val="00B05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добрий</a:t>
            </a:r>
            <a:r>
              <a:rPr lang="ru-RU" sz="3200" b="1" dirty="0">
                <a:solidFill>
                  <a:srgbClr val="00B05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поліцейський</a:t>
            </a:r>
            <a:endParaRPr lang="ru-RU" sz="3200" b="1" dirty="0">
              <a:solidFill>
                <a:srgbClr val="00B05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>
              <a:solidFill>
                <a:srgbClr val="7030A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Навчати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виховувати</a:t>
            </a:r>
            <a:endParaRPr lang="ru-RU" sz="32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Дисциплінувати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 та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ставити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кордони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Продовжувати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любити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32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Криза 7 року –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любов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праці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чи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32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неповноцінности</a:t>
            </a:r>
            <a:endParaRPr lang="ru-RU" sz="3200" dirty="0">
              <a:solidFill>
                <a:schemeClr val="tx1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4400" dirty="0">
              <a:solidFill>
                <a:schemeClr val="tx1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948" y="188080"/>
            <a:ext cx="7498080" cy="1310964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7030A0"/>
                </a:solidFill>
              </a:rPr>
              <a:t>Етапи зростання дитини та відповідні батьківські ролі.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www.im-family.com</a:t>
            </a:r>
            <a:r>
              <a:rPr lang="en-US" sz="2800" dirty="0"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1575823"/>
            <a:ext cx="8049466" cy="5016758"/>
          </a:xfrm>
          <a:prstGeom prst="rect">
            <a:avLst/>
          </a:prstGeom>
          <a:ln w="38100">
            <a:solidFill>
              <a:schemeClr val="bg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12-17 р. –  КОУЧ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Навчити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приймати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рішення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Бути прикладом та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надихати</a:t>
            </a:r>
            <a:endParaRPr lang="ru-RU" sz="32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Показати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моделі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поведінки</a:t>
            </a:r>
            <a:endParaRPr lang="ru-RU" sz="32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до 50% -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свої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гроші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Продовжувати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любити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Криза 11-15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років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себе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чи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регресс та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інфантильність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Криза 15-17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років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цілеспрямованність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самовизначення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комформізм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948" y="260648"/>
            <a:ext cx="7498080" cy="1382402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7030A0"/>
                </a:solidFill>
              </a:rPr>
              <a:t>Етапи зростання дитини та відповідні батьківські ролі.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ижний колонтитул 8"/>
          <p:cNvSpPr>
            <a:spLocks noGrp="1"/>
          </p:cNvSpPr>
          <p:nvPr>
            <p:ph type="ftr" sz="quarter" idx="11"/>
          </p:nvPr>
        </p:nvSpPr>
        <p:spPr>
          <a:xfrm rot="16200000">
            <a:off x="-1426207" y="4386647"/>
            <a:ext cx="3831704" cy="476250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www.im-family.com</a:t>
            </a:r>
            <a:r>
              <a:rPr lang="en-US" sz="2800" dirty="0">
                <a:latin typeface="Cambr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3728" y="278092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42976" y="1848610"/>
            <a:ext cx="8001024" cy="4524315"/>
          </a:xfrm>
          <a:prstGeom prst="rect">
            <a:avLst/>
          </a:prstGeom>
          <a:ln w="38100">
            <a:solidFill>
              <a:schemeClr val="bg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17 + –  Консультант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Слухати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підтримувати</a:t>
            </a:r>
            <a:endParaRPr lang="ru-RU" sz="3200" dirty="0">
              <a:solidFill>
                <a:schemeClr val="tx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Радити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запитають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Направити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при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виборі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«половинки»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до 100%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свої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гроші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Любити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процесу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сепарації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/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відокремлення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жити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окремо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, в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разі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3200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3" name="Picture 2" descr="C:\Documents and Settings\Виталий\Мои документы\IM trainings\Второе дыхание\ЛОГО\IM_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733150" cy="84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22216" cy="11430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7030A0"/>
                </a:solidFill>
              </a:rPr>
              <a:t>4. </a:t>
            </a:r>
            <a:r>
              <a:rPr lang="uk-UA" sz="3200" u="sng" dirty="0">
                <a:solidFill>
                  <a:srgbClr val="7030A0"/>
                </a:solidFill>
              </a:rPr>
              <a:t>Навички</a:t>
            </a:r>
            <a:r>
              <a:rPr lang="uk-UA" sz="2800" dirty="0">
                <a:solidFill>
                  <a:srgbClr val="7030A0"/>
                </a:solidFill>
              </a:rPr>
              <a:t> – </a:t>
            </a:r>
            <a:r>
              <a:rPr lang="uk-UA" sz="2800" i="1" dirty="0">
                <a:solidFill>
                  <a:srgbClr val="7030A0"/>
                </a:solidFill>
              </a:rPr>
              <a:t>якісний час разом, дисципліна, визначення обдарування, проголошення </a:t>
            </a:r>
            <a:r>
              <a:rPr lang="uk-UA" sz="2800" i="1" dirty="0">
                <a:solidFill>
                  <a:srgbClr val="775F55">
                    <a:satMod val="130000"/>
                  </a:srgbClr>
                </a:solidFill>
              </a:rPr>
              <a:t>.</a:t>
            </a:r>
            <a:endParaRPr lang="ru-RU" sz="32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48001" y="6381328"/>
            <a:ext cx="2895600" cy="365125"/>
          </a:xfrm>
        </p:spPr>
        <p:txBody>
          <a:bodyPr/>
          <a:lstStyle/>
          <a:p>
            <a:pPr lvl="0"/>
            <a:r>
              <a:rPr lang="uk-UA" dirty="0">
                <a:solidFill>
                  <a:srgbClr val="00B050"/>
                </a:solidFill>
              </a:rPr>
              <a:t>Форум з сімейного та спадкового права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2339752" y="1772816"/>
            <a:ext cx="5472608" cy="4392488"/>
          </a:xfrm>
          <a:prstGeom prst="hear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Блок-схема: ИЛИ 2"/>
          <p:cNvSpPr/>
          <p:nvPr/>
        </p:nvSpPr>
        <p:spPr>
          <a:xfrm>
            <a:off x="4067944" y="1802552"/>
            <a:ext cx="2016224" cy="1836784"/>
          </a:xfrm>
          <a:prstGeom prst="flowChartOr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131840" y="2132856"/>
            <a:ext cx="2592288" cy="25202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1"/>
          </p:cNvCxnSpPr>
          <p:nvPr/>
        </p:nvCxnSpPr>
        <p:spPr>
          <a:xfrm>
            <a:off x="4363213" y="2071543"/>
            <a:ext cx="2801075" cy="243757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42707" y="142042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1. Любити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81437" y="1469420"/>
            <a:ext cx="255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2. Завантажити цінності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452579" y="2397778"/>
            <a:ext cx="1585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3. Знати етапи</a:t>
            </a:r>
          </a:p>
          <a:p>
            <a:r>
              <a:rPr lang="uk-UA" dirty="0"/>
              <a:t>    та ролі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023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15122</TotalTime>
  <Words>803</Words>
  <Application>Microsoft Office PowerPoint</Application>
  <PresentationFormat>Экран (4:3)</PresentationFormat>
  <Paragraphs>181</Paragraphs>
  <Slides>20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Book Antiqua</vt:lpstr>
      <vt:lpstr>Calibri</vt:lpstr>
      <vt:lpstr>Cambria</vt:lpstr>
      <vt:lpstr>Cambria Math</vt:lpstr>
      <vt:lpstr>Lucida Sans</vt:lpstr>
      <vt:lpstr>Monotype Corsiva</vt:lpstr>
      <vt:lpstr>Times New Roman</vt:lpstr>
      <vt:lpstr>Wingdings</vt:lpstr>
      <vt:lpstr>Wingdings 2</vt:lpstr>
      <vt:lpstr>Wingdings 3</vt:lpstr>
      <vt:lpstr>Апекс</vt:lpstr>
      <vt:lpstr>         Діти  в умовах  війни. Що робити? </vt:lpstr>
      <vt:lpstr>1. Любити – турбота, атмосфера, ігри, обійми, прийняття, натхнення,час, розмови.</vt:lpstr>
      <vt:lpstr>2. Цінності – чесність, віра, впевненість, дружба, цілеспрямованість, сім’я,  справедливість, наполегливість.</vt:lpstr>
      <vt:lpstr>3. Знати – етапи зростання дитини та відповідні батьківські ролі.</vt:lpstr>
      <vt:lpstr>Етапи зростання дитини та відповідні батьківські ролі.</vt:lpstr>
      <vt:lpstr>Етапи зростання дитини та відповідні батьківські ролі.</vt:lpstr>
      <vt:lpstr>Етапи зростання дитини та відповідні батьківські ролі.</vt:lpstr>
      <vt:lpstr>Етапи зростання дитини та відповідні батьківські ролі.</vt:lpstr>
      <vt:lpstr>4. Навички – якісний час разом, дисципліна, визначення обдарування, проголошення .</vt:lpstr>
      <vt:lpstr>5. Стосунки – їх побудова  із протилежною статтю.</vt:lpstr>
      <vt:lpstr>6. Гроші – заробіток,накопичення, розпорядження.</vt:lpstr>
      <vt:lpstr>Діти – що робити?</vt:lpstr>
      <vt:lpstr>Як зрозуміти що є ознаки психотравми?</vt:lpstr>
      <vt:lpstr>Як зрозуміти що є ознаки психотравми?</vt:lpstr>
      <vt:lpstr>Як зрозуміти що є ознаки психотравми?</vt:lpstr>
      <vt:lpstr>Як зрозуміти що є ознаки психотравми?</vt:lpstr>
      <vt:lpstr>Ролі дорослих при допомозі дітям</vt:lpstr>
      <vt:lpstr>Що не можна робити?</vt:lpstr>
      <vt:lpstr>Що варто робити?</vt:lpstr>
      <vt:lpstr>Діти – що робити?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ВТОРОЕ  ДЫХАНИЕ</dc:title>
  <cp:lastModifiedBy>Tetiana Osaulenko</cp:lastModifiedBy>
  <cp:revision>300</cp:revision>
  <dcterms:modified xsi:type="dcterms:W3CDTF">2024-09-20T13:51:58Z</dcterms:modified>
</cp:coreProperties>
</file>