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Now Bold" charset="1" panose="00000800000000000000"/>
      <p:regular r:id="rId17"/>
    </p:embeddedFont>
    <p:embeddedFont>
      <p:font typeface="DM Sans" charset="1" panose="00000000000000000000"/>
      <p:regular r:id="rId18"/>
    </p:embeddedFont>
    <p:embeddedFont>
      <p:font typeface="DM Sans Italics" charset="1" panose="00000000000000000000"/>
      <p:regular r:id="rId19"/>
    </p:embeddedFont>
    <p:embeddedFont>
      <p:font typeface="DM Sans Bold" charset="1" panose="00000000000000000000"/>
      <p:regular r:id="rId20"/>
    </p:embeddedFont>
    <p:embeddedFont>
      <p:font typeface="DM Sans Bold Italics"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jpe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https://zakon.rada.gov.ua/laws/show/785-2024-%D0%BF#n33"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http://search.ligazakon.ua/l_doc2.nsf/link1/an_419/ed_2020_12_02/pravo1/T022947.html?pravo=1#419" TargetMode="External" Type="http://schemas.openxmlformats.org/officeDocument/2006/relationships/hyperlink"/><Relationship Id="rId6" Target="http://search.ligazakon.ua/l_doc2.nsf/link1/an_419/ed_2020_12_02/pravo1/T022947.html?pravo=1#419" TargetMode="External" Type="http://schemas.openxmlformats.org/officeDocument/2006/relationships/hyperlink"/><Relationship Id="rId7" Target="http://search.ligazakon.ua/l_doc2.nsf/link1/an_843241/ed_2021_01_01/pravo1/T030435.html?pravo=1#843241" TargetMode="External" Type="http://schemas.openxmlformats.org/officeDocument/2006/relationships/hyperlink"/><Relationship Id="rId8" Target="http://search.ligazakon.ua/l_doc2.nsf/link1/an_843253/ed_2021_01_01/pravo1/T030435.html?pravo=1#843253"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grpSp>
        <p:nvGrpSpPr>
          <p:cNvPr name="Group 2" id="2"/>
          <p:cNvGrpSpPr/>
          <p:nvPr/>
        </p:nvGrpSpPr>
        <p:grpSpPr>
          <a:xfrm rot="-5400000">
            <a:off x="11392544" y="4154952"/>
            <a:ext cx="11958151" cy="1929323"/>
            <a:chOff x="0" y="0"/>
            <a:chExt cx="3149472" cy="508135"/>
          </a:xfrm>
        </p:grpSpPr>
        <p:sp>
          <p:nvSpPr>
            <p:cNvPr name="Freeform 3" id="3"/>
            <p:cNvSpPr/>
            <p:nvPr/>
          </p:nvSpPr>
          <p:spPr>
            <a:xfrm flipH="false" flipV="false" rot="0">
              <a:off x="0" y="0"/>
              <a:ext cx="3149472" cy="508135"/>
            </a:xfrm>
            <a:custGeom>
              <a:avLst/>
              <a:gdLst/>
              <a:ahLst/>
              <a:cxnLst/>
              <a:rect r="r" b="b" t="t" l="l"/>
              <a:pathLst>
                <a:path h="508135" w="3149472">
                  <a:moveTo>
                    <a:pt x="0" y="0"/>
                  </a:moveTo>
                  <a:lnTo>
                    <a:pt x="3149472" y="0"/>
                  </a:lnTo>
                  <a:lnTo>
                    <a:pt x="3149472" y="508135"/>
                  </a:lnTo>
                  <a:lnTo>
                    <a:pt x="0" y="508135"/>
                  </a:lnTo>
                  <a:close/>
                </a:path>
              </a:pathLst>
            </a:custGeom>
            <a:solidFill>
              <a:srgbClr val="145DA0"/>
            </a:solidFill>
          </p:spPr>
        </p:sp>
        <p:sp>
          <p:nvSpPr>
            <p:cNvPr name="TextBox 4" id="4"/>
            <p:cNvSpPr txBox="true"/>
            <p:nvPr/>
          </p:nvSpPr>
          <p:spPr>
            <a:xfrm>
              <a:off x="0" y="-28575"/>
              <a:ext cx="3149472" cy="536710"/>
            </a:xfrm>
            <a:prstGeom prst="rect">
              <a:avLst/>
            </a:prstGeom>
          </p:spPr>
          <p:txBody>
            <a:bodyPr anchor="ctr" rtlCol="false" tIns="50800" lIns="50800" bIns="50800" rIns="50800"/>
            <a:lstStyle/>
            <a:p>
              <a:pPr algn="ctr">
                <a:lnSpc>
                  <a:spcPts val="2590"/>
                </a:lnSpc>
              </a:pPr>
            </a:p>
          </p:txBody>
        </p:sp>
      </p:grpSp>
      <p:sp>
        <p:nvSpPr>
          <p:cNvPr name="Freeform 5" id="5"/>
          <p:cNvSpPr/>
          <p:nvPr/>
        </p:nvSpPr>
        <p:spPr>
          <a:xfrm flipH="false" flipV="false" rot="0">
            <a:off x="13165143" y="-859462"/>
            <a:ext cx="2647750" cy="2647750"/>
          </a:xfrm>
          <a:custGeom>
            <a:avLst/>
            <a:gdLst/>
            <a:ahLst/>
            <a:cxnLst/>
            <a:rect r="r" b="b" t="t" l="l"/>
            <a:pathLst>
              <a:path h="2647750" w="2647750">
                <a:moveTo>
                  <a:pt x="0" y="0"/>
                </a:moveTo>
                <a:lnTo>
                  <a:pt x="2647751" y="0"/>
                </a:lnTo>
                <a:lnTo>
                  <a:pt x="2647751" y="2647751"/>
                </a:lnTo>
                <a:lnTo>
                  <a:pt x="0" y="26477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24035" y="1535020"/>
            <a:ext cx="5364117" cy="8420398"/>
            <a:chOff x="0" y="0"/>
            <a:chExt cx="8603361" cy="13505247"/>
          </a:xfrm>
        </p:grpSpPr>
        <p:sp>
          <p:nvSpPr>
            <p:cNvPr name="Freeform 7" id="7"/>
            <p:cNvSpPr/>
            <p:nvPr/>
          </p:nvSpPr>
          <p:spPr>
            <a:xfrm flipH="false" flipV="false" rot="0">
              <a:off x="-2794" y="-127"/>
              <a:ext cx="8606155" cy="13505374"/>
            </a:xfrm>
            <a:custGeom>
              <a:avLst/>
              <a:gdLst/>
              <a:ahLst/>
              <a:cxnLst/>
              <a:rect r="r" b="b" t="t" l="l"/>
              <a:pathLst>
                <a:path h="13505374" w="8606155">
                  <a:moveTo>
                    <a:pt x="8606155" y="13458854"/>
                  </a:moveTo>
                  <a:cubicBezTo>
                    <a:pt x="8606155" y="13502373"/>
                    <a:pt x="8595487" y="13505374"/>
                    <a:pt x="8567674" y="13505374"/>
                  </a:cubicBezTo>
                  <a:cubicBezTo>
                    <a:pt x="5713095" y="13504540"/>
                    <a:pt x="2858643" y="13504540"/>
                    <a:pt x="4064" y="13504540"/>
                  </a:cubicBezTo>
                  <a:cubicBezTo>
                    <a:pt x="0" y="13486366"/>
                    <a:pt x="6350" y="13469858"/>
                    <a:pt x="9271" y="13453019"/>
                  </a:cubicBezTo>
                  <a:cubicBezTo>
                    <a:pt x="134747" y="12715714"/>
                    <a:pt x="260350" y="11978576"/>
                    <a:pt x="386207" y="11241439"/>
                  </a:cubicBezTo>
                  <a:cubicBezTo>
                    <a:pt x="565658" y="10190504"/>
                    <a:pt x="745490" y="9139737"/>
                    <a:pt x="924814" y="8088802"/>
                  </a:cubicBezTo>
                  <a:cubicBezTo>
                    <a:pt x="1146302" y="6790933"/>
                    <a:pt x="1367282" y="5493063"/>
                    <a:pt x="1588643" y="4195360"/>
                  </a:cubicBezTo>
                  <a:cubicBezTo>
                    <a:pt x="1813560" y="2876983"/>
                    <a:pt x="2038604" y="1558771"/>
                    <a:pt x="2264156" y="240560"/>
                  </a:cubicBezTo>
                  <a:cubicBezTo>
                    <a:pt x="2277872" y="160360"/>
                    <a:pt x="2286635" y="78326"/>
                    <a:pt x="2308860" y="794"/>
                  </a:cubicBezTo>
                  <a:cubicBezTo>
                    <a:pt x="4395216" y="794"/>
                    <a:pt x="6481572" y="794"/>
                    <a:pt x="8567928" y="0"/>
                  </a:cubicBezTo>
                  <a:cubicBezTo>
                    <a:pt x="8596249" y="0"/>
                    <a:pt x="8605901" y="4462"/>
                    <a:pt x="8605901" y="46980"/>
                  </a:cubicBezTo>
                  <a:cubicBezTo>
                    <a:pt x="8605139" y="4517660"/>
                    <a:pt x="8605139" y="8988341"/>
                    <a:pt x="8606155" y="13458854"/>
                  </a:cubicBezTo>
                  <a:close/>
                </a:path>
              </a:pathLst>
            </a:custGeom>
            <a:blipFill>
              <a:blip r:embed="rId4"/>
              <a:stretch>
                <a:fillRect l="0" t="-2870" r="0" b="-2870"/>
              </a:stretch>
            </a:blipFill>
          </p:spPr>
        </p:sp>
      </p:grpSp>
      <p:sp>
        <p:nvSpPr>
          <p:cNvPr name="TextBox 8" id="8"/>
          <p:cNvSpPr txBox="true"/>
          <p:nvPr/>
        </p:nvSpPr>
        <p:spPr>
          <a:xfrm rot="0">
            <a:off x="5488152" y="2249971"/>
            <a:ext cx="10918806" cy="3314700"/>
          </a:xfrm>
          <a:prstGeom prst="rect">
            <a:avLst/>
          </a:prstGeom>
        </p:spPr>
        <p:txBody>
          <a:bodyPr anchor="t" rtlCol="false" tIns="0" lIns="0" bIns="0" rIns="0">
            <a:spAutoFit/>
          </a:bodyPr>
          <a:lstStyle/>
          <a:p>
            <a:pPr algn="ctr">
              <a:lnSpc>
                <a:spcPts val="6480"/>
              </a:lnSpc>
            </a:pPr>
            <a:r>
              <a:rPr lang="en-US" b="true" sz="5400">
                <a:solidFill>
                  <a:srgbClr val="FFFBFB"/>
                </a:solidFill>
                <a:latin typeface="Now Bold"/>
                <a:ea typeface="Now Bold"/>
                <a:cs typeface="Now Bold"/>
                <a:sym typeface="Now Bold"/>
              </a:rPr>
              <a:t>ДОГОВІР ПРО ПОДІЛ МАЙНА, ЩО Є СПІЛЬНОЮ СУМІСНОЮ ВЛАСНІСТЮ ПОДРУЖЖЯ*, </a:t>
            </a:r>
          </a:p>
          <a:p>
            <a:pPr algn="ctr">
              <a:lnSpc>
                <a:spcPts val="6480"/>
              </a:lnSpc>
            </a:pPr>
            <a:r>
              <a:rPr lang="en-US" b="true" sz="5400">
                <a:solidFill>
                  <a:srgbClr val="FFFBFB"/>
                </a:solidFill>
                <a:latin typeface="Now Bold"/>
                <a:ea typeface="Now Bold"/>
                <a:cs typeface="Now Bold"/>
                <a:sym typeface="Now Bold"/>
              </a:rPr>
              <a:t>ШЛЮБНИЙ ДОГОВІР</a:t>
            </a:r>
          </a:p>
        </p:txBody>
      </p:sp>
      <p:sp>
        <p:nvSpPr>
          <p:cNvPr name="Freeform 9" id="9"/>
          <p:cNvSpPr/>
          <p:nvPr/>
        </p:nvSpPr>
        <p:spPr>
          <a:xfrm flipH="false" flipV="false" rot="0">
            <a:off x="605607" y="208232"/>
            <a:ext cx="846187" cy="981086"/>
          </a:xfrm>
          <a:custGeom>
            <a:avLst/>
            <a:gdLst/>
            <a:ahLst/>
            <a:cxnLst/>
            <a:rect r="r" b="b" t="t" l="l"/>
            <a:pathLst>
              <a:path h="981086" w="846187">
                <a:moveTo>
                  <a:pt x="0" y="0"/>
                </a:moveTo>
                <a:lnTo>
                  <a:pt x="846186" y="0"/>
                </a:lnTo>
                <a:lnTo>
                  <a:pt x="846186" y="981087"/>
                </a:lnTo>
                <a:lnTo>
                  <a:pt x="0" y="9810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840402" y="8631543"/>
            <a:ext cx="2647750" cy="2647750"/>
          </a:xfrm>
          <a:custGeom>
            <a:avLst/>
            <a:gdLst/>
            <a:ahLst/>
            <a:cxnLst/>
            <a:rect r="r" b="b" t="t" l="l"/>
            <a:pathLst>
              <a:path h="2647750" w="2647750">
                <a:moveTo>
                  <a:pt x="0" y="0"/>
                </a:moveTo>
                <a:lnTo>
                  <a:pt x="2647750" y="0"/>
                </a:lnTo>
                <a:lnTo>
                  <a:pt x="2647750" y="2647750"/>
                </a:lnTo>
                <a:lnTo>
                  <a:pt x="0" y="26477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6020199" y="7233389"/>
            <a:ext cx="9854712" cy="1398154"/>
          </a:xfrm>
          <a:prstGeom prst="rect">
            <a:avLst/>
          </a:prstGeom>
        </p:spPr>
        <p:txBody>
          <a:bodyPr anchor="t" rtlCol="false" tIns="0" lIns="0" bIns="0" rIns="0">
            <a:spAutoFit/>
          </a:bodyPr>
          <a:lstStyle/>
          <a:p>
            <a:pPr algn="ctr">
              <a:lnSpc>
                <a:spcPts val="3727"/>
              </a:lnSpc>
            </a:pPr>
            <a:r>
              <a:rPr lang="en-US" sz="3030">
                <a:solidFill>
                  <a:srgbClr val="56AEFF"/>
                </a:solidFill>
                <a:latin typeface="DM Sans"/>
                <a:ea typeface="DM Sans"/>
                <a:cs typeface="DM Sans"/>
                <a:sym typeface="DM Sans"/>
              </a:rPr>
              <a:t>ГАЛИНА Парусова, приватний нотаріус, </a:t>
            </a:r>
          </a:p>
          <a:p>
            <a:pPr algn="ctr" marL="0" indent="0" lvl="0">
              <a:lnSpc>
                <a:spcPts val="3727"/>
              </a:lnSpc>
              <a:spcBef>
                <a:spcPct val="0"/>
              </a:spcBef>
            </a:pPr>
            <a:r>
              <a:rPr lang="en-US" sz="3030">
                <a:solidFill>
                  <a:srgbClr val="56AEFF"/>
                </a:solidFill>
                <a:latin typeface="DM Sans"/>
                <a:ea typeface="DM Sans"/>
                <a:cs typeface="DM Sans"/>
                <a:sym typeface="DM Sans"/>
              </a:rPr>
              <a:t>членкиня Комісії НПУ з аналітично-методичного забезпечення нотаріальної діяльності</a:t>
            </a:r>
          </a:p>
        </p:txBody>
      </p:sp>
      <p:sp>
        <p:nvSpPr>
          <p:cNvPr name="TextBox 12" id="12"/>
          <p:cNvSpPr txBox="true"/>
          <p:nvPr/>
        </p:nvSpPr>
        <p:spPr>
          <a:xfrm rot="0">
            <a:off x="1701485" y="793746"/>
            <a:ext cx="3135577" cy="464820"/>
          </a:xfrm>
          <a:prstGeom prst="rect">
            <a:avLst/>
          </a:prstGeom>
        </p:spPr>
        <p:txBody>
          <a:bodyPr anchor="t" rtlCol="false" tIns="0" lIns="0" bIns="0" rIns="0">
            <a:spAutoFit/>
          </a:bodyPr>
          <a:lstStyle/>
          <a:p>
            <a:pPr algn="l">
              <a:lnSpc>
                <a:spcPts val="3690"/>
              </a:lnSpc>
            </a:pPr>
            <a:r>
              <a:rPr lang="en-US" sz="3000" i="true" spc="-60">
                <a:solidFill>
                  <a:srgbClr val="56AEFF"/>
                </a:solidFill>
                <a:latin typeface="DM Sans Italics"/>
                <a:ea typeface="DM Sans Italics"/>
                <a:cs typeface="DM Sans Italics"/>
                <a:sym typeface="DM Sans Italics"/>
              </a:rPr>
              <a:t>Сімейне право</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367375" y="171988"/>
            <a:ext cx="15430157" cy="10545890"/>
            <a:chOff x="0" y="0"/>
            <a:chExt cx="5508856" cy="3765081"/>
          </a:xfrm>
        </p:grpSpPr>
        <p:sp>
          <p:nvSpPr>
            <p:cNvPr name="Freeform 3" id="3"/>
            <p:cNvSpPr/>
            <p:nvPr/>
          </p:nvSpPr>
          <p:spPr>
            <a:xfrm flipH="false" flipV="false" rot="0">
              <a:off x="0" y="0"/>
              <a:ext cx="5508856" cy="3765081"/>
            </a:xfrm>
            <a:custGeom>
              <a:avLst/>
              <a:gdLst/>
              <a:ahLst/>
              <a:cxnLst/>
              <a:rect r="r" b="b" t="t" l="l"/>
              <a:pathLst>
                <a:path h="3765081" w="5508856">
                  <a:moveTo>
                    <a:pt x="0" y="0"/>
                  </a:moveTo>
                  <a:lnTo>
                    <a:pt x="3335085" y="0"/>
                  </a:lnTo>
                  <a:lnTo>
                    <a:pt x="5508856" y="3765081"/>
                  </a:lnTo>
                  <a:lnTo>
                    <a:pt x="2173770" y="3765081"/>
                  </a:lnTo>
                  <a:lnTo>
                    <a:pt x="0" y="0"/>
                  </a:lnTo>
                  <a:close/>
                </a:path>
              </a:pathLst>
            </a:custGeom>
            <a:solidFill>
              <a:srgbClr val="F1945B"/>
            </a:solidFill>
          </p:spPr>
        </p:sp>
        <p:sp>
          <p:nvSpPr>
            <p:cNvPr name="Freeform 4" id="4"/>
            <p:cNvSpPr/>
            <p:nvPr/>
          </p:nvSpPr>
          <p:spPr>
            <a:xfrm flipH="false" flipV="false" rot="0">
              <a:off x="0" y="0"/>
              <a:ext cx="5508856" cy="3765081"/>
            </a:xfrm>
            <a:custGeom>
              <a:avLst/>
              <a:gdLst/>
              <a:ahLst/>
              <a:cxnLst/>
              <a:rect r="r" b="b" t="t" l="l"/>
              <a:pathLst>
                <a:path h="3765081" w="5508856">
                  <a:moveTo>
                    <a:pt x="0" y="0"/>
                  </a:moveTo>
                  <a:lnTo>
                    <a:pt x="3335085" y="0"/>
                  </a:lnTo>
                  <a:lnTo>
                    <a:pt x="5508856" y="3765081"/>
                  </a:lnTo>
                  <a:lnTo>
                    <a:pt x="2173770" y="3765081"/>
                  </a:lnTo>
                  <a:lnTo>
                    <a:pt x="0" y="0"/>
                  </a:lnTo>
                  <a:close/>
                </a:path>
              </a:pathLst>
            </a:custGeom>
            <a:blipFill>
              <a:blip r:embed="rId2"/>
              <a:stretch>
                <a:fillRect l="0" t="-1484" r="0" b="-1484"/>
              </a:stretch>
            </a:blipFill>
          </p:spPr>
        </p:sp>
      </p:grpSp>
      <p:sp>
        <p:nvSpPr>
          <p:cNvPr name="Freeform 5" id="5"/>
          <p:cNvSpPr/>
          <p:nvPr/>
        </p:nvSpPr>
        <p:spPr>
          <a:xfrm flipH="false" flipV="false" rot="0">
            <a:off x="-2622339" y="7919689"/>
            <a:ext cx="6452848" cy="5596379"/>
          </a:xfrm>
          <a:custGeom>
            <a:avLst/>
            <a:gdLst/>
            <a:ahLst/>
            <a:cxnLst/>
            <a:rect r="r" b="b" t="t" l="l"/>
            <a:pathLst>
              <a:path h="5596379" w="6452848">
                <a:moveTo>
                  <a:pt x="0" y="0"/>
                </a:moveTo>
                <a:lnTo>
                  <a:pt x="6452849" y="0"/>
                </a:lnTo>
                <a:lnTo>
                  <a:pt x="6452849" y="5596379"/>
                </a:lnTo>
                <a:lnTo>
                  <a:pt x="0" y="55963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800000">
            <a:off x="13367400" y="-2798190"/>
            <a:ext cx="6452848" cy="5596379"/>
          </a:xfrm>
          <a:custGeom>
            <a:avLst/>
            <a:gdLst/>
            <a:ahLst/>
            <a:cxnLst/>
            <a:rect r="r" b="b" t="t" l="l"/>
            <a:pathLst>
              <a:path h="5596379" w="6452848">
                <a:moveTo>
                  <a:pt x="0" y="0"/>
                </a:moveTo>
                <a:lnTo>
                  <a:pt x="6452849" y="0"/>
                </a:lnTo>
                <a:lnTo>
                  <a:pt x="6452849" y="5596380"/>
                </a:lnTo>
                <a:lnTo>
                  <a:pt x="0" y="55963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8136633" y="2179065"/>
            <a:ext cx="8457192" cy="619125"/>
          </a:xfrm>
          <a:prstGeom prst="rect">
            <a:avLst/>
          </a:prstGeom>
        </p:spPr>
        <p:txBody>
          <a:bodyPr anchor="t" rtlCol="false" tIns="0" lIns="0" bIns="0" rIns="0">
            <a:spAutoFit/>
          </a:bodyPr>
          <a:lstStyle/>
          <a:p>
            <a:pPr algn="ctr" marL="0" indent="0" lvl="0">
              <a:lnSpc>
                <a:spcPts val="4799"/>
              </a:lnSpc>
              <a:spcBef>
                <a:spcPct val="0"/>
              </a:spcBef>
            </a:pPr>
            <a:r>
              <a:rPr lang="en-US" b="true" sz="3999">
                <a:solidFill>
                  <a:srgbClr val="FFFFFF"/>
                </a:solidFill>
                <a:latin typeface="Now Bold"/>
                <a:ea typeface="Now Bold"/>
                <a:cs typeface="Now Bold"/>
                <a:sym typeface="Now Bold"/>
              </a:rPr>
              <a:t>ПОЗИЦІЯ МЮУ</a:t>
            </a:r>
          </a:p>
        </p:txBody>
      </p:sp>
      <p:sp>
        <p:nvSpPr>
          <p:cNvPr name="TextBox 8" id="8"/>
          <p:cNvSpPr txBox="true"/>
          <p:nvPr/>
        </p:nvSpPr>
        <p:spPr>
          <a:xfrm rot="0">
            <a:off x="10374067" y="2896661"/>
            <a:ext cx="7464199" cy="5655288"/>
          </a:xfrm>
          <a:prstGeom prst="rect">
            <a:avLst/>
          </a:prstGeom>
        </p:spPr>
        <p:txBody>
          <a:bodyPr anchor="t" rtlCol="false" tIns="0" lIns="0" bIns="0" rIns="0">
            <a:spAutoFit/>
          </a:bodyPr>
          <a:lstStyle/>
          <a:p>
            <a:pPr algn="ctr">
              <a:lnSpc>
                <a:spcPts val="3299"/>
              </a:lnSpc>
            </a:pPr>
            <a:r>
              <a:rPr lang="en-US" b="true" sz="2390" spc="234">
                <a:solidFill>
                  <a:srgbClr val="F5FFF5"/>
                </a:solidFill>
                <a:latin typeface="DM Sans Bold"/>
                <a:ea typeface="DM Sans Bold"/>
                <a:cs typeface="DM Sans Bold"/>
                <a:sym typeface="DM Sans Bold"/>
              </a:rPr>
              <a:t>... шлюбний договір не може змінювати режим права власності нерухомого майна, набутого у спільну сумісну власність. З долученого договору купівлі-продажу вбачається, що квартира набута Вами у спільну сумісну власність за згодою дружини. При цьому ст. 69 СК передбачено, що дружина та чоловік мають право на поділ майна, що належить їм на праві спільної сумісної власності, незалежно від розірвання шлюбу. </a:t>
            </a:r>
          </a:p>
          <a:p>
            <a:pPr algn="l">
              <a:lnSpc>
                <a:spcPts val="3299"/>
              </a:lnSpc>
            </a:pPr>
          </a:p>
          <a:p>
            <a:pPr algn="ctr">
              <a:lnSpc>
                <a:spcPts val="2760"/>
              </a:lnSpc>
            </a:pPr>
            <a:r>
              <a:rPr lang="en-US" sz="2000" spc="196">
                <a:solidFill>
                  <a:srgbClr val="F5FFF5"/>
                </a:solidFill>
                <a:latin typeface="DM Sans"/>
                <a:ea typeface="DM Sans"/>
                <a:cs typeface="DM Sans"/>
                <a:sym typeface="DM Sans"/>
              </a:rPr>
              <a:t>(Лист МЮУ</a:t>
            </a:r>
            <a:r>
              <a:rPr lang="en-US" sz="2000" spc="196">
                <a:solidFill>
                  <a:srgbClr val="F5FFF5"/>
                </a:solidFill>
                <a:latin typeface="DM Sans"/>
                <a:ea typeface="DM Sans"/>
                <a:cs typeface="DM Sans"/>
                <a:sym typeface="DM Sans"/>
              </a:rPr>
              <a:t> від 05 лютого 2024 року</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Freeform 2" id="2"/>
          <p:cNvSpPr/>
          <p:nvPr/>
        </p:nvSpPr>
        <p:spPr>
          <a:xfrm flipH="false" flipV="false" rot="0">
            <a:off x="16683520" y="1590911"/>
            <a:ext cx="2651835" cy="2651835"/>
          </a:xfrm>
          <a:custGeom>
            <a:avLst/>
            <a:gdLst/>
            <a:ahLst/>
            <a:cxnLst/>
            <a:rect r="r" b="b" t="t" l="l"/>
            <a:pathLst>
              <a:path h="2651835" w="2651835">
                <a:moveTo>
                  <a:pt x="0" y="0"/>
                </a:moveTo>
                <a:lnTo>
                  <a:pt x="2651835" y="0"/>
                </a:lnTo>
                <a:lnTo>
                  <a:pt x="2651835"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637321" y="2636321"/>
            <a:ext cx="7650679" cy="7650679"/>
            <a:chOff x="0" y="0"/>
            <a:chExt cx="3331210" cy="3331210"/>
          </a:xfrm>
        </p:grpSpPr>
        <p:sp>
          <p:nvSpPr>
            <p:cNvPr name="Freeform 4" id="4"/>
            <p:cNvSpPr/>
            <p:nvPr/>
          </p:nvSpPr>
          <p:spPr>
            <a:xfrm flipH="false" flipV="false" rot="0">
              <a:off x="0" y="0"/>
              <a:ext cx="3331210" cy="3331210"/>
            </a:xfrm>
            <a:custGeom>
              <a:avLst/>
              <a:gdLst/>
              <a:ahLst/>
              <a:cxnLst/>
              <a:rect r="r" b="b" t="t" l="l"/>
              <a:pathLst>
                <a:path h="3331210" w="3331210">
                  <a:moveTo>
                    <a:pt x="3331210" y="3331210"/>
                  </a:moveTo>
                  <a:lnTo>
                    <a:pt x="0" y="3331210"/>
                  </a:lnTo>
                  <a:cubicBezTo>
                    <a:pt x="0" y="1490980"/>
                    <a:pt x="1490980" y="0"/>
                    <a:pt x="3331210" y="0"/>
                  </a:cubicBezTo>
                  <a:lnTo>
                    <a:pt x="3331210" y="3331210"/>
                  </a:lnTo>
                  <a:close/>
                </a:path>
              </a:pathLst>
            </a:custGeom>
            <a:blipFill>
              <a:blip r:embed="rId4"/>
              <a:stretch>
                <a:fillRect l="-25046" t="0" r="-25046" b="0"/>
              </a:stretch>
            </a:blipFill>
          </p:spPr>
        </p:sp>
      </p:grpSp>
      <p:sp>
        <p:nvSpPr>
          <p:cNvPr name="Freeform 5" id="5"/>
          <p:cNvSpPr/>
          <p:nvPr/>
        </p:nvSpPr>
        <p:spPr>
          <a:xfrm flipH="false" flipV="false" rot="0">
            <a:off x="2264153" y="6653048"/>
            <a:ext cx="673858" cy="673858"/>
          </a:xfrm>
          <a:custGeom>
            <a:avLst/>
            <a:gdLst/>
            <a:ahLst/>
            <a:cxnLst/>
            <a:rect r="r" b="b" t="t" l="l"/>
            <a:pathLst>
              <a:path h="673858" w="673858">
                <a:moveTo>
                  <a:pt x="0" y="0"/>
                </a:moveTo>
                <a:lnTo>
                  <a:pt x="673858" y="0"/>
                </a:lnTo>
                <a:lnTo>
                  <a:pt x="673858" y="673858"/>
                </a:lnTo>
                <a:lnTo>
                  <a:pt x="0" y="6738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255514" y="7632127"/>
            <a:ext cx="682497" cy="682497"/>
          </a:xfrm>
          <a:custGeom>
            <a:avLst/>
            <a:gdLst/>
            <a:ahLst/>
            <a:cxnLst/>
            <a:rect r="r" b="b" t="t" l="l"/>
            <a:pathLst>
              <a:path h="682497" w="682497">
                <a:moveTo>
                  <a:pt x="0" y="0"/>
                </a:moveTo>
                <a:lnTo>
                  <a:pt x="682497" y="0"/>
                </a:lnTo>
                <a:lnTo>
                  <a:pt x="682497" y="682497"/>
                </a:lnTo>
                <a:lnTo>
                  <a:pt x="0" y="6824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789475" y="-570381"/>
            <a:ext cx="2651835" cy="2651835"/>
          </a:xfrm>
          <a:custGeom>
            <a:avLst/>
            <a:gdLst/>
            <a:ahLst/>
            <a:cxnLst/>
            <a:rect r="r" b="b" t="t" l="l"/>
            <a:pathLst>
              <a:path h="2651835" w="2651835">
                <a:moveTo>
                  <a:pt x="0" y="0"/>
                </a:moveTo>
                <a:lnTo>
                  <a:pt x="2651836" y="0"/>
                </a:lnTo>
                <a:lnTo>
                  <a:pt x="2651836"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862361" y="5606864"/>
            <a:ext cx="9364819" cy="617560"/>
          </a:xfrm>
          <a:prstGeom prst="rect">
            <a:avLst/>
          </a:prstGeom>
        </p:spPr>
        <p:txBody>
          <a:bodyPr anchor="t" rtlCol="false" tIns="0" lIns="0" bIns="0" rIns="0">
            <a:spAutoFit/>
          </a:bodyPr>
          <a:lstStyle/>
          <a:p>
            <a:pPr algn="l" marL="0" indent="0" lvl="0">
              <a:lnSpc>
                <a:spcPts val="5099"/>
              </a:lnSpc>
              <a:spcBef>
                <a:spcPct val="0"/>
              </a:spcBef>
            </a:pPr>
            <a:r>
              <a:rPr lang="en-US" b="true" sz="3695">
                <a:solidFill>
                  <a:srgbClr val="4BD1FB"/>
                </a:solidFill>
                <a:latin typeface="DM Sans Bold"/>
                <a:ea typeface="DM Sans Bold"/>
                <a:cs typeface="DM Sans Bold"/>
                <a:sym typeface="DM Sans Bold"/>
              </a:rPr>
              <a:t>Контактна інформація:</a:t>
            </a:r>
          </a:p>
        </p:txBody>
      </p:sp>
      <p:sp>
        <p:nvSpPr>
          <p:cNvPr name="TextBox 9" id="9"/>
          <p:cNvSpPr txBox="true"/>
          <p:nvPr/>
        </p:nvSpPr>
        <p:spPr>
          <a:xfrm rot="0">
            <a:off x="1862361" y="2483921"/>
            <a:ext cx="10434893" cy="1297002"/>
          </a:xfrm>
          <a:prstGeom prst="rect">
            <a:avLst/>
          </a:prstGeom>
        </p:spPr>
        <p:txBody>
          <a:bodyPr anchor="t" rtlCol="false" tIns="0" lIns="0" bIns="0" rIns="0">
            <a:spAutoFit/>
          </a:bodyPr>
          <a:lstStyle/>
          <a:p>
            <a:pPr algn="l" marL="0" indent="0" lvl="0">
              <a:lnSpc>
                <a:spcPts val="10543"/>
              </a:lnSpc>
            </a:pPr>
            <a:r>
              <a:rPr lang="en-US" b="true" sz="7530" spc="459">
                <a:solidFill>
                  <a:srgbClr val="FFFFFF"/>
                </a:solidFill>
                <a:latin typeface="Now Bold"/>
                <a:ea typeface="Now Bold"/>
                <a:cs typeface="Now Bold"/>
                <a:sym typeface="Now Bold"/>
              </a:rPr>
              <a:t>Дякую за увагу!</a:t>
            </a:r>
          </a:p>
        </p:txBody>
      </p:sp>
      <p:sp>
        <p:nvSpPr>
          <p:cNvPr name="TextBox 10" id="10"/>
          <p:cNvSpPr txBox="true"/>
          <p:nvPr/>
        </p:nvSpPr>
        <p:spPr>
          <a:xfrm rot="0">
            <a:off x="3101701" y="7755632"/>
            <a:ext cx="5437025" cy="435488"/>
          </a:xfrm>
          <a:prstGeom prst="rect">
            <a:avLst/>
          </a:prstGeom>
        </p:spPr>
        <p:txBody>
          <a:bodyPr anchor="t" rtlCol="false" tIns="0" lIns="0" bIns="0" rIns="0">
            <a:spAutoFit/>
          </a:bodyPr>
          <a:lstStyle/>
          <a:p>
            <a:pPr algn="l" marL="0" indent="0" lvl="0">
              <a:lnSpc>
                <a:spcPts val="3449"/>
              </a:lnSpc>
              <a:spcBef>
                <a:spcPct val="0"/>
              </a:spcBef>
            </a:pPr>
            <a:r>
              <a:rPr lang="en-US" sz="2874" spc="143">
                <a:solidFill>
                  <a:srgbClr val="FFFBFB"/>
                </a:solidFill>
                <a:latin typeface="DM Sans"/>
                <a:ea typeface="DM Sans"/>
                <a:cs typeface="DM Sans"/>
                <a:sym typeface="DM Sans"/>
              </a:rPr>
              <a:t>hparusova@gmail.com</a:t>
            </a:r>
          </a:p>
        </p:txBody>
      </p:sp>
      <p:sp>
        <p:nvSpPr>
          <p:cNvPr name="TextBox 11" id="11"/>
          <p:cNvSpPr txBox="true"/>
          <p:nvPr/>
        </p:nvSpPr>
        <p:spPr>
          <a:xfrm rot="0">
            <a:off x="3101701" y="6772233"/>
            <a:ext cx="3836223" cy="435488"/>
          </a:xfrm>
          <a:prstGeom prst="rect">
            <a:avLst/>
          </a:prstGeom>
        </p:spPr>
        <p:txBody>
          <a:bodyPr anchor="t" rtlCol="false" tIns="0" lIns="0" bIns="0" rIns="0">
            <a:spAutoFit/>
          </a:bodyPr>
          <a:lstStyle/>
          <a:p>
            <a:pPr algn="l" marL="0" indent="0" lvl="0">
              <a:lnSpc>
                <a:spcPts val="3449"/>
              </a:lnSpc>
              <a:spcBef>
                <a:spcPct val="0"/>
              </a:spcBef>
            </a:pPr>
            <a:r>
              <a:rPr lang="en-US" sz="2874" spc="143">
                <a:solidFill>
                  <a:srgbClr val="FFFBFB"/>
                </a:solidFill>
                <a:latin typeface="DM Sans"/>
                <a:ea typeface="DM Sans"/>
                <a:cs typeface="DM Sans"/>
                <a:sym typeface="DM Sans"/>
              </a:rPr>
              <a:t>+380957935485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TextBox 2" id="2"/>
          <p:cNvSpPr txBox="true"/>
          <p:nvPr/>
        </p:nvSpPr>
        <p:spPr>
          <a:xfrm rot="0">
            <a:off x="6454800" y="3745419"/>
            <a:ext cx="3047287" cy="512444"/>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372 ЦК</a:t>
            </a:r>
          </a:p>
        </p:txBody>
      </p:sp>
      <p:sp>
        <p:nvSpPr>
          <p:cNvPr name="TextBox 3" id="3"/>
          <p:cNvSpPr txBox="true"/>
          <p:nvPr/>
        </p:nvSpPr>
        <p:spPr>
          <a:xfrm rot="0">
            <a:off x="5044315" y="5479739"/>
            <a:ext cx="3199687"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ст.ст. 69-70 СК</a:t>
            </a:r>
          </a:p>
        </p:txBody>
      </p:sp>
      <p:sp>
        <p:nvSpPr>
          <p:cNvPr name="TextBox 4" id="4"/>
          <p:cNvSpPr txBox="true"/>
          <p:nvPr/>
        </p:nvSpPr>
        <p:spPr>
          <a:xfrm rot="0">
            <a:off x="6871362" y="7100758"/>
            <a:ext cx="2745282"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71 СК</a:t>
            </a:r>
          </a:p>
        </p:txBody>
      </p:sp>
      <p:sp>
        <p:nvSpPr>
          <p:cNvPr name="TextBox 5" id="5"/>
          <p:cNvSpPr txBox="true"/>
          <p:nvPr/>
        </p:nvSpPr>
        <p:spPr>
          <a:xfrm rot="0">
            <a:off x="2902973" y="8449628"/>
            <a:ext cx="14685484" cy="1036320"/>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FFFFFF"/>
                </a:solidFill>
                <a:latin typeface="DM Sans Bold"/>
                <a:ea typeface="DM Sans Bold"/>
                <a:cs typeface="DM Sans Bold"/>
                <a:sym typeface="DM Sans Bold"/>
              </a:rPr>
              <a:t>* Стаття 60.  Підстави набуття права спільної сумісної власності подружжя (</a:t>
            </a:r>
            <a:r>
              <a:rPr lang="en-US" b="true" sz="3000">
                <a:solidFill>
                  <a:srgbClr val="CFF4FF"/>
                </a:solidFill>
                <a:latin typeface="DM Sans Bold"/>
                <a:ea typeface="DM Sans Bold"/>
                <a:cs typeface="DM Sans Bold"/>
                <a:sym typeface="DM Sans Bold"/>
              </a:rPr>
              <a:t>презумпція права спільної сумісної власності подружжя</a:t>
            </a:r>
            <a:r>
              <a:rPr lang="en-US" b="true" sz="3000">
                <a:solidFill>
                  <a:srgbClr val="FFFFFF"/>
                </a:solidFill>
                <a:latin typeface="DM Sans Bold"/>
                <a:ea typeface="DM Sans Bold"/>
                <a:cs typeface="DM Sans Bold"/>
                <a:sym typeface="DM Sans Bold"/>
              </a:rPr>
              <a:t>) </a:t>
            </a:r>
          </a:p>
        </p:txBody>
      </p:sp>
      <p:sp>
        <p:nvSpPr>
          <p:cNvPr name="Freeform 6" id="6"/>
          <p:cNvSpPr/>
          <p:nvPr/>
        </p:nvSpPr>
        <p:spPr>
          <a:xfrm flipH="false" flipV="false" rot="1518517">
            <a:off x="-980419" y="6939183"/>
            <a:ext cx="7086596" cy="7086596"/>
          </a:xfrm>
          <a:custGeom>
            <a:avLst/>
            <a:gdLst/>
            <a:ahLst/>
            <a:cxnLst/>
            <a:rect r="r" b="b" t="t" l="l"/>
            <a:pathLst>
              <a:path h="7086596" w="7086596">
                <a:moveTo>
                  <a:pt x="0" y="0"/>
                </a:moveTo>
                <a:lnTo>
                  <a:pt x="7086595" y="0"/>
                </a:lnTo>
                <a:lnTo>
                  <a:pt x="7086595" y="7086595"/>
                </a:lnTo>
                <a:lnTo>
                  <a:pt x="0" y="70865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9367388">
            <a:off x="14777010" y="-1757186"/>
            <a:ext cx="6566182" cy="6566182"/>
          </a:xfrm>
          <a:custGeom>
            <a:avLst/>
            <a:gdLst/>
            <a:ahLst/>
            <a:cxnLst/>
            <a:rect r="r" b="b" t="t" l="l"/>
            <a:pathLst>
              <a:path h="6566182" w="6566182">
                <a:moveTo>
                  <a:pt x="0" y="0"/>
                </a:moveTo>
                <a:lnTo>
                  <a:pt x="6566182" y="0"/>
                </a:lnTo>
                <a:lnTo>
                  <a:pt x="6566182" y="6566182"/>
                </a:lnTo>
                <a:lnTo>
                  <a:pt x="0" y="6566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699543" y="1459230"/>
            <a:ext cx="16888914" cy="6692265"/>
          </a:xfrm>
          <a:prstGeom prst="rect">
            <a:avLst/>
          </a:prstGeom>
        </p:spPr>
        <p:txBody>
          <a:bodyPr anchor="t" rtlCol="false" tIns="0" lIns="0" bIns="0" rIns="0">
            <a:spAutoFit/>
          </a:bodyPr>
          <a:lstStyle/>
          <a:p>
            <a:pPr algn="just">
              <a:lnSpc>
                <a:spcPts val="4830"/>
              </a:lnSpc>
              <a:spcBef>
                <a:spcPct val="0"/>
              </a:spcBef>
            </a:pPr>
            <a:r>
              <a:rPr lang="en-US" b="true" sz="3500">
                <a:solidFill>
                  <a:srgbClr val="FFFFFF"/>
                </a:solidFill>
                <a:latin typeface="DM Sans Bold"/>
                <a:ea typeface="DM Sans Bold"/>
                <a:cs typeface="DM Sans Bold"/>
                <a:sym typeface="DM Sans Bold"/>
              </a:rPr>
              <a:t>“</a:t>
            </a:r>
            <a:r>
              <a:rPr lang="en-US" b="true" sz="3500">
                <a:solidFill>
                  <a:srgbClr val="FFFFFF"/>
                </a:solidFill>
                <a:latin typeface="DM Sans Bold"/>
                <a:ea typeface="DM Sans Bold"/>
                <a:cs typeface="DM Sans Bold"/>
                <a:sym typeface="DM Sans Bold"/>
              </a:rPr>
              <a:t>Закон широко наділяє подружжя договірною ініціативою для врегулювання їх майнових відносин, з можливістю, зокрема домовитися у шлюбному договорі про непоширення на майно, набуте ними за час шлюбу, положень статті 60 Сімейного кодексу України*. </a:t>
            </a:r>
          </a:p>
          <a:p>
            <a:pPr algn="just">
              <a:lnSpc>
                <a:spcPts val="4830"/>
              </a:lnSpc>
              <a:spcBef>
                <a:spcPct val="0"/>
              </a:spcBef>
            </a:pPr>
            <a:r>
              <a:rPr lang="en-US" b="true" sz="3500">
                <a:solidFill>
                  <a:srgbClr val="CFF4FF"/>
                </a:solidFill>
                <a:latin typeface="DM Sans Bold"/>
                <a:ea typeface="DM Sans Bold"/>
                <a:cs typeface="DM Sans Bold"/>
                <a:sym typeface="DM Sans Bold"/>
              </a:rPr>
              <a:t>Чи може подружжя шлюбним договором змінити правовий режим вже набутого до укладення договору майна* чи право визначити таким договором правовий режим може бути реалізоване лише щодо майбутнього майна? </a:t>
            </a:r>
            <a:r>
              <a:rPr lang="en-US" b="true" sz="3500">
                <a:solidFill>
                  <a:srgbClr val="FFFFFF"/>
                </a:solidFill>
                <a:latin typeface="DM Sans Bold"/>
                <a:ea typeface="DM Sans Bold"/>
                <a:cs typeface="DM Sans Bold"/>
                <a:sym typeface="DM Sans Bold"/>
              </a:rPr>
              <a:t>Це питання багато років є предметом гарячих дискусій і в наукових дослідженнях, і в правозастосовчій практиці. Відповідь на нього, на мою думку, лежить у площині мікросвіту поділу спільного майна подружжя.”</a:t>
            </a:r>
          </a:p>
        </p:txBody>
      </p:sp>
      <p:sp>
        <p:nvSpPr>
          <p:cNvPr name="TextBox 9" id="9"/>
          <p:cNvSpPr txBox="true"/>
          <p:nvPr/>
        </p:nvSpPr>
        <p:spPr>
          <a:xfrm rot="0">
            <a:off x="1759323" y="689251"/>
            <a:ext cx="15829133" cy="464820"/>
          </a:xfrm>
          <a:prstGeom prst="rect">
            <a:avLst/>
          </a:prstGeom>
        </p:spPr>
        <p:txBody>
          <a:bodyPr anchor="t" rtlCol="false" tIns="0" lIns="0" bIns="0" rIns="0">
            <a:spAutoFit/>
          </a:bodyPr>
          <a:lstStyle/>
          <a:p>
            <a:pPr algn="l">
              <a:lnSpc>
                <a:spcPts val="3690"/>
              </a:lnSpc>
            </a:pPr>
            <a:r>
              <a:rPr lang="en-US" sz="3000" i="true" spc="-60">
                <a:solidFill>
                  <a:srgbClr val="56AEFF"/>
                </a:solidFill>
                <a:latin typeface="DM Sans Italics"/>
                <a:ea typeface="DM Sans Italics"/>
                <a:cs typeface="DM Sans Italics"/>
                <a:sym typeface="DM Sans Italics"/>
              </a:rPr>
              <a:t>Основне питання для обговорення</a:t>
            </a:r>
          </a:p>
        </p:txBody>
      </p:sp>
      <p:sp>
        <p:nvSpPr>
          <p:cNvPr name="Freeform 10" id="10"/>
          <p:cNvSpPr/>
          <p:nvPr/>
        </p:nvSpPr>
        <p:spPr>
          <a:xfrm flipH="false" flipV="false" rot="0">
            <a:off x="605607" y="429350"/>
            <a:ext cx="846187" cy="981086"/>
          </a:xfrm>
          <a:custGeom>
            <a:avLst/>
            <a:gdLst/>
            <a:ahLst/>
            <a:cxnLst/>
            <a:rect r="r" b="b" t="t" l="l"/>
            <a:pathLst>
              <a:path h="981086" w="846187">
                <a:moveTo>
                  <a:pt x="0" y="0"/>
                </a:moveTo>
                <a:lnTo>
                  <a:pt x="846186" y="0"/>
                </a:lnTo>
                <a:lnTo>
                  <a:pt x="846186" y="981087"/>
                </a:lnTo>
                <a:lnTo>
                  <a:pt x="0" y="9810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TextBox 2" id="2"/>
          <p:cNvSpPr txBox="true"/>
          <p:nvPr/>
        </p:nvSpPr>
        <p:spPr>
          <a:xfrm rot="0">
            <a:off x="6454800" y="3745419"/>
            <a:ext cx="3047287" cy="512444"/>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372 ЦК</a:t>
            </a:r>
          </a:p>
        </p:txBody>
      </p:sp>
      <p:sp>
        <p:nvSpPr>
          <p:cNvPr name="TextBox 3" id="3"/>
          <p:cNvSpPr txBox="true"/>
          <p:nvPr/>
        </p:nvSpPr>
        <p:spPr>
          <a:xfrm rot="0">
            <a:off x="5044315" y="5479739"/>
            <a:ext cx="3199687"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ст.ст. 69-70 СК</a:t>
            </a:r>
          </a:p>
        </p:txBody>
      </p:sp>
      <p:sp>
        <p:nvSpPr>
          <p:cNvPr name="TextBox 4" id="4"/>
          <p:cNvSpPr txBox="true"/>
          <p:nvPr/>
        </p:nvSpPr>
        <p:spPr>
          <a:xfrm rot="0">
            <a:off x="6871362" y="7100758"/>
            <a:ext cx="2745282"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71 СК</a:t>
            </a:r>
          </a:p>
        </p:txBody>
      </p:sp>
      <p:sp>
        <p:nvSpPr>
          <p:cNvPr name="TextBox 5" id="5"/>
          <p:cNvSpPr txBox="true"/>
          <p:nvPr/>
        </p:nvSpPr>
        <p:spPr>
          <a:xfrm rot="0">
            <a:off x="9144000" y="2361108"/>
            <a:ext cx="8330900" cy="7503795"/>
          </a:xfrm>
          <a:prstGeom prst="rect">
            <a:avLst/>
          </a:prstGeom>
        </p:spPr>
        <p:txBody>
          <a:bodyPr anchor="t" rtlCol="false" tIns="0" lIns="0" bIns="0" rIns="0">
            <a:spAutoFit/>
          </a:bodyPr>
          <a:lstStyle/>
          <a:p>
            <a:pPr algn="ctr">
              <a:lnSpc>
                <a:spcPts val="3779"/>
              </a:lnSpc>
            </a:pPr>
            <a:r>
              <a:rPr lang="en-US" sz="3000">
                <a:solidFill>
                  <a:srgbClr val="FFFFFF"/>
                </a:solidFill>
                <a:latin typeface="DM Sans"/>
                <a:ea typeface="DM Sans"/>
                <a:cs typeface="DM Sans"/>
                <a:sym typeface="DM Sans"/>
              </a:rPr>
              <a:t> </a:t>
            </a:r>
          </a:p>
          <a:p>
            <a:pPr algn="just">
              <a:lnSpc>
                <a:spcPts val="3149"/>
              </a:lnSpc>
            </a:pPr>
            <a:r>
              <a:rPr lang="en-US" sz="2499">
                <a:solidFill>
                  <a:srgbClr val="FFFFFF"/>
                </a:solidFill>
                <a:latin typeface="DM Sans"/>
                <a:ea typeface="DM Sans"/>
                <a:cs typeface="DM Sans"/>
                <a:sym typeface="DM Sans"/>
              </a:rPr>
              <a:t> 1. </a:t>
            </a:r>
            <a:r>
              <a:rPr lang="en-US" sz="2499" b="true">
                <a:solidFill>
                  <a:srgbClr val="CFF4FF"/>
                </a:solidFill>
                <a:latin typeface="DM Sans Bold"/>
                <a:ea typeface="DM Sans Bold"/>
                <a:cs typeface="DM Sans Bold"/>
                <a:sym typeface="DM Sans Bold"/>
              </a:rPr>
              <a:t>Майно, що є у спільній сумісній власності</a:t>
            </a:r>
            <a:r>
              <a:rPr lang="en-US" sz="2499" b="true">
                <a:solidFill>
                  <a:srgbClr val="FFFFFF"/>
                </a:solidFill>
                <a:latin typeface="DM Sans Bold"/>
                <a:ea typeface="DM Sans Bold"/>
                <a:cs typeface="DM Sans Bold"/>
                <a:sym typeface="DM Sans Bold"/>
              </a:rPr>
              <a:t>,</a:t>
            </a:r>
            <a:r>
              <a:rPr lang="en-US" sz="2499">
                <a:solidFill>
                  <a:srgbClr val="FFFFFF"/>
                </a:solidFill>
                <a:latin typeface="DM Sans"/>
                <a:ea typeface="DM Sans"/>
                <a:cs typeface="DM Sans"/>
                <a:sym typeface="DM Sans"/>
              </a:rPr>
              <a:t> може бути поділене між співвласниками за домовленістю між ними, крім випадків, установлених законом.</a:t>
            </a:r>
          </a:p>
          <a:p>
            <a:pPr algn="just">
              <a:lnSpc>
                <a:spcPts val="3149"/>
              </a:lnSpc>
            </a:pPr>
            <a:r>
              <a:rPr lang="en-US" sz="2499">
                <a:solidFill>
                  <a:srgbClr val="FFFFFF"/>
                </a:solidFill>
                <a:latin typeface="DM Sans"/>
                <a:ea typeface="DM Sans"/>
                <a:cs typeface="DM Sans"/>
                <a:sym typeface="DM Sans"/>
              </a:rPr>
              <a:t>  2. У разі поділу майна, що є у спільній сумісній власності, вважається, що частки* співвласників у праві спільної сумісної власності є рівними, якщо інше не встановлено домовленістю* між ними або законом.</a:t>
            </a:r>
          </a:p>
          <a:p>
            <a:pPr algn="just">
              <a:lnSpc>
                <a:spcPts val="3149"/>
              </a:lnSpc>
            </a:pPr>
            <a:r>
              <a:rPr lang="en-US" sz="2499">
                <a:solidFill>
                  <a:srgbClr val="FFFFFF"/>
                </a:solidFill>
                <a:latin typeface="DM Sans"/>
                <a:ea typeface="DM Sans"/>
                <a:cs typeface="DM Sans"/>
                <a:sym typeface="DM Sans"/>
              </a:rPr>
              <a:t> За рішенням суду частка співвласника може бути збільшена або зменшена з урахуванням обставин, які мають істотне значення.</a:t>
            </a:r>
          </a:p>
          <a:p>
            <a:pPr algn="just">
              <a:lnSpc>
                <a:spcPts val="3149"/>
              </a:lnSpc>
            </a:pPr>
            <a:r>
              <a:rPr lang="en-US" sz="2499">
                <a:solidFill>
                  <a:srgbClr val="FFFFFF"/>
                </a:solidFill>
                <a:latin typeface="DM Sans"/>
                <a:ea typeface="DM Sans"/>
                <a:cs typeface="DM Sans"/>
                <a:sym typeface="DM Sans"/>
              </a:rPr>
              <a:t> </a:t>
            </a:r>
            <a:r>
              <a:rPr lang="en-US" sz="2499" b="true">
                <a:solidFill>
                  <a:srgbClr val="CFF4FF"/>
                </a:solidFill>
                <a:latin typeface="DM Sans Bold"/>
                <a:ea typeface="DM Sans Bold"/>
                <a:cs typeface="DM Sans Bold"/>
                <a:sym typeface="DM Sans Bold"/>
              </a:rPr>
              <a:t>3. У разі поділу майна між співвласниками право спільної сумісної власності на нього припиняється.</a:t>
            </a:r>
          </a:p>
          <a:p>
            <a:pPr algn="just">
              <a:lnSpc>
                <a:spcPts val="3149"/>
              </a:lnSpc>
            </a:pPr>
            <a:r>
              <a:rPr lang="en-US" sz="2499">
                <a:solidFill>
                  <a:srgbClr val="FFFFFF"/>
                </a:solidFill>
                <a:latin typeface="DM Sans"/>
                <a:ea typeface="DM Sans"/>
                <a:cs typeface="DM Sans"/>
                <a:sym typeface="DM Sans"/>
              </a:rPr>
              <a:t> 4. Договір про поділ нерухомого майна, що є у спільній сумісній власності, укладається у письмовій формі і підлягає нотаріальному посвідченню.</a:t>
            </a:r>
          </a:p>
          <a:p>
            <a:pPr algn="ctr" marL="0" indent="0" lvl="0">
              <a:lnSpc>
                <a:spcPts val="3149"/>
              </a:lnSpc>
            </a:pPr>
          </a:p>
        </p:txBody>
      </p:sp>
      <p:sp>
        <p:nvSpPr>
          <p:cNvPr name="Freeform 6" id="6"/>
          <p:cNvSpPr/>
          <p:nvPr/>
        </p:nvSpPr>
        <p:spPr>
          <a:xfrm flipH="false" flipV="false" rot="0">
            <a:off x="-4971272" y="8099921"/>
            <a:ext cx="7086596" cy="7086596"/>
          </a:xfrm>
          <a:custGeom>
            <a:avLst/>
            <a:gdLst/>
            <a:ahLst/>
            <a:cxnLst/>
            <a:rect r="r" b="b" t="t" l="l"/>
            <a:pathLst>
              <a:path h="7086596" w="7086596">
                <a:moveTo>
                  <a:pt x="0" y="0"/>
                </a:moveTo>
                <a:lnTo>
                  <a:pt x="7086595" y="0"/>
                </a:lnTo>
                <a:lnTo>
                  <a:pt x="7086595" y="7086596"/>
                </a:lnTo>
                <a:lnTo>
                  <a:pt x="0" y="70865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436461">
            <a:off x="15004909" y="-3461708"/>
            <a:ext cx="6566182" cy="6566182"/>
          </a:xfrm>
          <a:custGeom>
            <a:avLst/>
            <a:gdLst/>
            <a:ahLst/>
            <a:cxnLst/>
            <a:rect r="r" b="b" t="t" l="l"/>
            <a:pathLst>
              <a:path h="6566182" w="6566182">
                <a:moveTo>
                  <a:pt x="0" y="0"/>
                </a:moveTo>
                <a:lnTo>
                  <a:pt x="6566182" y="0"/>
                </a:lnTo>
                <a:lnTo>
                  <a:pt x="6566182" y="6566182"/>
                </a:lnTo>
                <a:lnTo>
                  <a:pt x="0" y="6566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9144000" y="1573391"/>
            <a:ext cx="8330900" cy="931545"/>
          </a:xfrm>
          <a:prstGeom prst="rect">
            <a:avLst/>
          </a:prstGeom>
        </p:spPr>
        <p:txBody>
          <a:bodyPr anchor="t" rtlCol="false" tIns="0" lIns="0" bIns="0" rIns="0">
            <a:spAutoFit/>
          </a:bodyPr>
          <a:lstStyle/>
          <a:p>
            <a:pPr algn="just">
              <a:lnSpc>
                <a:spcPts val="3690"/>
              </a:lnSpc>
            </a:pPr>
            <a:r>
              <a:rPr lang="en-US" b="true" sz="3000" spc="-60">
                <a:solidFill>
                  <a:srgbClr val="56AEFF"/>
                </a:solidFill>
                <a:latin typeface="DM Sans Bold"/>
                <a:ea typeface="DM Sans Bold"/>
                <a:cs typeface="DM Sans Bold"/>
                <a:sym typeface="DM Sans Bold"/>
              </a:rPr>
              <a:t>Стаття 372. Поділ майна, що є у спільній сумісній власності</a:t>
            </a:r>
          </a:p>
        </p:txBody>
      </p:sp>
      <p:sp>
        <p:nvSpPr>
          <p:cNvPr name="TextBox 9" id="9"/>
          <p:cNvSpPr txBox="true"/>
          <p:nvPr/>
        </p:nvSpPr>
        <p:spPr>
          <a:xfrm rot="0">
            <a:off x="1701485" y="633127"/>
            <a:ext cx="15205502" cy="464820"/>
          </a:xfrm>
          <a:prstGeom prst="rect">
            <a:avLst/>
          </a:prstGeom>
        </p:spPr>
        <p:txBody>
          <a:bodyPr anchor="t" rtlCol="false" tIns="0" lIns="0" bIns="0" rIns="0">
            <a:spAutoFit/>
          </a:bodyPr>
          <a:lstStyle/>
          <a:p>
            <a:pPr algn="l">
              <a:lnSpc>
                <a:spcPts val="3690"/>
              </a:lnSpc>
            </a:pPr>
            <a:r>
              <a:rPr lang="en-US" sz="3000" i="true" spc="-60">
                <a:solidFill>
                  <a:srgbClr val="56AEFF"/>
                </a:solidFill>
                <a:latin typeface="DM Sans Italics"/>
                <a:ea typeface="DM Sans Italics"/>
                <a:cs typeface="DM Sans Italics"/>
                <a:sym typeface="DM Sans Italics"/>
              </a:rPr>
              <a:t> Форма правочину. Презумпція рівності часток. </a:t>
            </a:r>
            <a:r>
              <a:rPr lang="en-US" b="true" sz="3000" i="true" spc="-60">
                <a:solidFill>
                  <a:srgbClr val="56AEFF"/>
                </a:solidFill>
                <a:latin typeface="DM Sans Bold Italics"/>
                <a:ea typeface="DM Sans Bold Italics"/>
                <a:cs typeface="DM Sans Bold Italics"/>
                <a:sym typeface="DM Sans Bold Italics"/>
              </a:rPr>
              <a:t>Правовий наслідок поділу</a:t>
            </a:r>
          </a:p>
        </p:txBody>
      </p:sp>
      <p:sp>
        <p:nvSpPr>
          <p:cNvPr name="Freeform 10" id="10"/>
          <p:cNvSpPr/>
          <p:nvPr/>
        </p:nvSpPr>
        <p:spPr>
          <a:xfrm flipH="false" flipV="false" rot="0">
            <a:off x="605607" y="208232"/>
            <a:ext cx="846187" cy="981086"/>
          </a:xfrm>
          <a:custGeom>
            <a:avLst/>
            <a:gdLst/>
            <a:ahLst/>
            <a:cxnLst/>
            <a:rect r="r" b="b" t="t" l="l"/>
            <a:pathLst>
              <a:path h="981086" w="846187">
                <a:moveTo>
                  <a:pt x="0" y="0"/>
                </a:moveTo>
                <a:lnTo>
                  <a:pt x="846186" y="0"/>
                </a:lnTo>
                <a:lnTo>
                  <a:pt x="846186" y="981087"/>
                </a:lnTo>
                <a:lnTo>
                  <a:pt x="0" y="9810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028700" y="3413621"/>
            <a:ext cx="7557115" cy="4686300"/>
          </a:xfrm>
          <a:prstGeom prst="rect">
            <a:avLst/>
          </a:prstGeom>
        </p:spPr>
        <p:txBody>
          <a:bodyPr anchor="t" rtlCol="false" tIns="0" lIns="0" bIns="0" rIns="0">
            <a:spAutoFit/>
          </a:bodyPr>
          <a:lstStyle/>
          <a:p>
            <a:pPr algn="just">
              <a:lnSpc>
                <a:spcPts val="3149"/>
              </a:lnSpc>
            </a:pPr>
            <a:r>
              <a:rPr lang="en-US" sz="2499">
                <a:solidFill>
                  <a:srgbClr val="FFFFFF"/>
                </a:solidFill>
                <a:latin typeface="DM Sans"/>
                <a:ea typeface="DM Sans"/>
                <a:cs typeface="DM Sans"/>
                <a:sym typeface="DM Sans"/>
              </a:rPr>
              <a:t> 1. Дружина і чоловік мають право на поділ майна, що належить їм на праві спільної сумісної власності, </a:t>
            </a:r>
            <a:r>
              <a:rPr lang="en-US" sz="2499" b="true">
                <a:solidFill>
                  <a:srgbClr val="CFF4FF"/>
                </a:solidFill>
                <a:latin typeface="DM Sans Bold"/>
                <a:ea typeface="DM Sans Bold"/>
                <a:cs typeface="DM Sans Bold"/>
                <a:sym typeface="DM Sans Bold"/>
              </a:rPr>
              <a:t>незалежно від розірвання шлюбу.</a:t>
            </a:r>
          </a:p>
          <a:p>
            <a:pPr algn="just">
              <a:lnSpc>
                <a:spcPts val="3149"/>
              </a:lnSpc>
            </a:pPr>
            <a:r>
              <a:rPr lang="en-US" sz="2499">
                <a:solidFill>
                  <a:srgbClr val="FFFFFF"/>
                </a:solidFill>
                <a:latin typeface="DM Sans"/>
                <a:ea typeface="DM Sans"/>
                <a:cs typeface="DM Sans"/>
                <a:sym typeface="DM Sans"/>
              </a:rPr>
              <a:t> 2. Дружина і чоловік мають право розділити майно за взаємною згодою.</a:t>
            </a:r>
          </a:p>
          <a:p>
            <a:pPr algn="just">
              <a:lnSpc>
                <a:spcPts val="3149"/>
              </a:lnSpc>
            </a:pPr>
            <a:r>
              <a:rPr lang="en-US" sz="2499">
                <a:solidFill>
                  <a:srgbClr val="FFFFFF"/>
                </a:solidFill>
                <a:latin typeface="DM Sans"/>
                <a:ea typeface="DM Sans"/>
                <a:cs typeface="DM Sans"/>
                <a:sym typeface="DM Sans"/>
              </a:rPr>
              <a:t> Договір про поділ житлового будинку, квартири, іншого нерухомого майна, а також про виділ нерухомого майна дружині, чоловікові зі складу усього майна подружжя має бути нотаріально посвідчений.</a:t>
            </a:r>
          </a:p>
          <a:p>
            <a:pPr algn="ctr" marL="0" indent="0" lvl="0">
              <a:lnSpc>
                <a:spcPts val="3149"/>
              </a:lnSpc>
            </a:pPr>
          </a:p>
        </p:txBody>
      </p:sp>
      <p:sp>
        <p:nvSpPr>
          <p:cNvPr name="TextBox 12" id="12"/>
          <p:cNvSpPr txBox="true"/>
          <p:nvPr/>
        </p:nvSpPr>
        <p:spPr>
          <a:xfrm rot="0">
            <a:off x="1028700" y="1567676"/>
            <a:ext cx="7557115" cy="1864995"/>
          </a:xfrm>
          <a:prstGeom prst="rect">
            <a:avLst/>
          </a:prstGeom>
        </p:spPr>
        <p:txBody>
          <a:bodyPr anchor="t" rtlCol="false" tIns="0" lIns="0" bIns="0" rIns="0">
            <a:spAutoFit/>
          </a:bodyPr>
          <a:lstStyle/>
          <a:p>
            <a:pPr algn="just">
              <a:lnSpc>
                <a:spcPts val="3690"/>
              </a:lnSpc>
            </a:pPr>
            <a:r>
              <a:rPr lang="en-US" b="true" sz="3000" spc="-60">
                <a:solidFill>
                  <a:srgbClr val="56AEFF"/>
                </a:solidFill>
                <a:latin typeface="DM Sans Bold"/>
                <a:ea typeface="DM Sans Bold"/>
                <a:cs typeface="DM Sans Bold"/>
                <a:sym typeface="DM Sans Bold"/>
              </a:rPr>
              <a:t>Стаття 69. Право подружжя на поділ майна, що є об'єктом права спільної сумісної власності подружжя</a:t>
            </a:r>
          </a:p>
          <a:p>
            <a:pPr algn="just">
              <a:lnSpc>
                <a:spcPts val="3690"/>
              </a:lnSpc>
            </a:pPr>
          </a:p>
        </p:txBody>
      </p:sp>
      <p:sp>
        <p:nvSpPr>
          <p:cNvPr name="TextBox 13" id="13"/>
          <p:cNvSpPr txBox="true"/>
          <p:nvPr/>
        </p:nvSpPr>
        <p:spPr>
          <a:xfrm rot="0">
            <a:off x="1028700" y="8326755"/>
            <a:ext cx="7750544" cy="1398270"/>
          </a:xfrm>
          <a:prstGeom prst="rect">
            <a:avLst/>
          </a:prstGeom>
        </p:spPr>
        <p:txBody>
          <a:bodyPr anchor="t" rtlCol="false" tIns="0" lIns="0" bIns="0" rIns="0">
            <a:spAutoFit/>
          </a:bodyPr>
          <a:lstStyle/>
          <a:p>
            <a:pPr algn="l">
              <a:lnSpc>
                <a:spcPts val="3690"/>
              </a:lnSpc>
            </a:pPr>
            <a:r>
              <a:rPr lang="en-US" sz="3000" spc="-60">
                <a:solidFill>
                  <a:srgbClr val="56AEFF"/>
                </a:solidFill>
                <a:latin typeface="DM Sans"/>
                <a:ea typeface="DM Sans"/>
                <a:cs typeface="DM Sans"/>
                <a:sym typeface="DM Sans"/>
              </a:rPr>
              <a:t>ст.ст. 364, 367, 370, 372 ЦК, </a:t>
            </a:r>
          </a:p>
          <a:p>
            <a:pPr algn="l">
              <a:lnSpc>
                <a:spcPts val="3690"/>
              </a:lnSpc>
            </a:pPr>
            <a:r>
              <a:rPr lang="en-US" sz="3000" spc="-60">
                <a:solidFill>
                  <a:srgbClr val="56AEFF"/>
                </a:solidFill>
                <a:latin typeface="DM Sans"/>
                <a:ea typeface="DM Sans"/>
                <a:cs typeface="DM Sans"/>
                <a:sym typeface="DM Sans"/>
              </a:rPr>
              <a:t>ст.ст. 69-72, 74 СК, ст. 89 ЗК</a:t>
            </a:r>
          </a:p>
          <a:p>
            <a:pPr algn="l">
              <a:lnSpc>
                <a:spcPts val="369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grpSp>
        <p:nvGrpSpPr>
          <p:cNvPr name="Group 2" id="2"/>
          <p:cNvGrpSpPr/>
          <p:nvPr/>
        </p:nvGrpSpPr>
        <p:grpSpPr>
          <a:xfrm rot="0">
            <a:off x="2986667" y="3084143"/>
            <a:ext cx="2613061" cy="2273181"/>
            <a:chOff x="0" y="0"/>
            <a:chExt cx="991873" cy="862860"/>
          </a:xfrm>
        </p:grpSpPr>
        <p:sp>
          <p:nvSpPr>
            <p:cNvPr name="Freeform 3" id="3"/>
            <p:cNvSpPr/>
            <p:nvPr/>
          </p:nvSpPr>
          <p:spPr>
            <a:xfrm flipH="false" flipV="false" rot="0">
              <a:off x="0" y="0"/>
              <a:ext cx="991873" cy="862860"/>
            </a:xfrm>
            <a:custGeom>
              <a:avLst/>
              <a:gdLst/>
              <a:ahLst/>
              <a:cxnLst/>
              <a:rect r="r" b="b" t="t" l="l"/>
              <a:pathLst>
                <a:path h="862860" w="991873">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sp>
        <p:sp>
          <p:nvSpPr>
            <p:cNvPr name="TextBox 4" id="4"/>
            <p:cNvSpPr txBox="true"/>
            <p:nvPr/>
          </p:nvSpPr>
          <p:spPr>
            <a:xfrm>
              <a:off x="0" y="-38100"/>
              <a:ext cx="991873" cy="900960"/>
            </a:xfrm>
            <a:prstGeom prst="rect">
              <a:avLst/>
            </a:prstGeom>
          </p:spPr>
          <p:txBody>
            <a:bodyPr anchor="ctr" rtlCol="false" tIns="50800" lIns="50800" bIns="50800" rIns="50800"/>
            <a:lstStyle/>
            <a:p>
              <a:pPr algn="ctr">
                <a:lnSpc>
                  <a:spcPts val="3483"/>
                </a:lnSpc>
              </a:pPr>
            </a:p>
          </p:txBody>
        </p:sp>
      </p:grpSp>
      <p:sp>
        <p:nvSpPr>
          <p:cNvPr name="AutoShape 5" id="5"/>
          <p:cNvSpPr/>
          <p:nvPr/>
        </p:nvSpPr>
        <p:spPr>
          <a:xfrm flipV="true">
            <a:off x="3133964" y="4258833"/>
            <a:ext cx="2203125" cy="0"/>
          </a:xfrm>
          <a:prstGeom prst="line">
            <a:avLst/>
          </a:prstGeom>
          <a:ln cap="flat" w="38100">
            <a:solidFill>
              <a:srgbClr val="FFFFFF"/>
            </a:solidFill>
            <a:prstDash val="solid"/>
            <a:headEnd type="none" len="sm" w="sm"/>
            <a:tailEnd type="none" len="sm" w="sm"/>
          </a:ln>
        </p:spPr>
      </p:sp>
      <p:grpSp>
        <p:nvGrpSpPr>
          <p:cNvPr name="Group 6" id="6"/>
          <p:cNvGrpSpPr/>
          <p:nvPr/>
        </p:nvGrpSpPr>
        <p:grpSpPr>
          <a:xfrm rot="0">
            <a:off x="5844564" y="3084143"/>
            <a:ext cx="2613061" cy="2273181"/>
            <a:chOff x="0" y="0"/>
            <a:chExt cx="991873" cy="862860"/>
          </a:xfrm>
        </p:grpSpPr>
        <p:sp>
          <p:nvSpPr>
            <p:cNvPr name="Freeform 7" id="7"/>
            <p:cNvSpPr/>
            <p:nvPr/>
          </p:nvSpPr>
          <p:spPr>
            <a:xfrm flipH="false" flipV="false" rot="0">
              <a:off x="0" y="0"/>
              <a:ext cx="991873" cy="862860"/>
            </a:xfrm>
            <a:custGeom>
              <a:avLst/>
              <a:gdLst/>
              <a:ahLst/>
              <a:cxnLst/>
              <a:rect r="r" b="b" t="t" l="l"/>
              <a:pathLst>
                <a:path h="862860" w="991873">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sp>
        <p:sp>
          <p:nvSpPr>
            <p:cNvPr name="TextBox 8" id="8"/>
            <p:cNvSpPr txBox="true"/>
            <p:nvPr/>
          </p:nvSpPr>
          <p:spPr>
            <a:xfrm>
              <a:off x="0" y="-38100"/>
              <a:ext cx="991873" cy="900960"/>
            </a:xfrm>
            <a:prstGeom prst="rect">
              <a:avLst/>
            </a:prstGeom>
          </p:spPr>
          <p:txBody>
            <a:bodyPr anchor="ctr" rtlCol="false" tIns="50800" lIns="50800" bIns="50800" rIns="50800"/>
            <a:lstStyle/>
            <a:p>
              <a:pPr algn="ctr">
                <a:lnSpc>
                  <a:spcPts val="3483"/>
                </a:lnSpc>
              </a:pPr>
            </a:p>
          </p:txBody>
        </p:sp>
      </p:grpSp>
      <p:sp>
        <p:nvSpPr>
          <p:cNvPr name="AutoShape 9" id="9"/>
          <p:cNvSpPr/>
          <p:nvPr/>
        </p:nvSpPr>
        <p:spPr>
          <a:xfrm flipV="true">
            <a:off x="5991861" y="4239783"/>
            <a:ext cx="2203125" cy="0"/>
          </a:xfrm>
          <a:prstGeom prst="line">
            <a:avLst/>
          </a:prstGeom>
          <a:ln cap="flat" w="38100">
            <a:solidFill>
              <a:srgbClr val="FFFFFF"/>
            </a:solidFill>
            <a:prstDash val="solid"/>
            <a:headEnd type="none" len="sm" w="sm"/>
            <a:tailEnd type="none" len="sm" w="sm"/>
          </a:ln>
        </p:spPr>
      </p:sp>
      <p:grpSp>
        <p:nvGrpSpPr>
          <p:cNvPr name="Group 10" id="10"/>
          <p:cNvGrpSpPr/>
          <p:nvPr/>
        </p:nvGrpSpPr>
        <p:grpSpPr>
          <a:xfrm rot="0">
            <a:off x="7479220" y="5787101"/>
            <a:ext cx="3839117" cy="2252658"/>
            <a:chOff x="0" y="0"/>
            <a:chExt cx="1457262" cy="855070"/>
          </a:xfrm>
        </p:grpSpPr>
        <p:sp>
          <p:nvSpPr>
            <p:cNvPr name="Freeform 11" id="11"/>
            <p:cNvSpPr/>
            <p:nvPr/>
          </p:nvSpPr>
          <p:spPr>
            <a:xfrm flipH="false" flipV="false" rot="0">
              <a:off x="0" y="0"/>
              <a:ext cx="1457262" cy="855070"/>
            </a:xfrm>
            <a:custGeom>
              <a:avLst/>
              <a:gdLst/>
              <a:ahLst/>
              <a:cxnLst/>
              <a:rect r="r" b="b" t="t" l="l"/>
              <a:pathLst>
                <a:path h="855070" w="1457262">
                  <a:moveTo>
                    <a:pt x="0" y="0"/>
                  </a:moveTo>
                  <a:lnTo>
                    <a:pt x="1457262" y="0"/>
                  </a:lnTo>
                  <a:lnTo>
                    <a:pt x="1457262" y="855070"/>
                  </a:lnTo>
                  <a:lnTo>
                    <a:pt x="0" y="855070"/>
                  </a:lnTo>
                  <a:close/>
                </a:path>
              </a:pathLst>
            </a:custGeom>
            <a:solidFill>
              <a:srgbClr val="145DA0"/>
            </a:solidFill>
            <a:ln w="9525" cap="sq">
              <a:solidFill>
                <a:srgbClr val="FFFFFF"/>
              </a:solidFill>
              <a:prstDash val="solid"/>
              <a:miter/>
            </a:ln>
          </p:spPr>
        </p:sp>
        <p:sp>
          <p:nvSpPr>
            <p:cNvPr name="TextBox 12" id="12"/>
            <p:cNvSpPr txBox="true"/>
            <p:nvPr/>
          </p:nvSpPr>
          <p:spPr>
            <a:xfrm>
              <a:off x="0" y="-38100"/>
              <a:ext cx="1457262" cy="893170"/>
            </a:xfrm>
            <a:prstGeom prst="rect">
              <a:avLst/>
            </a:prstGeom>
          </p:spPr>
          <p:txBody>
            <a:bodyPr anchor="ctr" rtlCol="false" tIns="50800" lIns="50800" bIns="50800" rIns="50800"/>
            <a:lstStyle/>
            <a:p>
              <a:pPr algn="ctr">
                <a:lnSpc>
                  <a:spcPts val="3483"/>
                </a:lnSpc>
              </a:pPr>
            </a:p>
          </p:txBody>
        </p:sp>
      </p:grpSp>
      <p:sp>
        <p:nvSpPr>
          <p:cNvPr name="AutoShape 13" id="13"/>
          <p:cNvSpPr/>
          <p:nvPr/>
        </p:nvSpPr>
        <p:spPr>
          <a:xfrm flipV="true">
            <a:off x="8447198" y="6894380"/>
            <a:ext cx="2203125" cy="0"/>
          </a:xfrm>
          <a:prstGeom prst="line">
            <a:avLst/>
          </a:prstGeom>
          <a:ln cap="flat" w="38100">
            <a:solidFill>
              <a:srgbClr val="FFFFFF"/>
            </a:solidFill>
            <a:prstDash val="solid"/>
            <a:headEnd type="none" len="sm" w="sm"/>
            <a:tailEnd type="none" len="sm" w="sm"/>
          </a:ln>
        </p:spPr>
      </p:sp>
      <p:grpSp>
        <p:nvGrpSpPr>
          <p:cNvPr name="Group 14" id="14"/>
          <p:cNvGrpSpPr/>
          <p:nvPr/>
        </p:nvGrpSpPr>
        <p:grpSpPr>
          <a:xfrm rot="0">
            <a:off x="11708862" y="1753243"/>
            <a:ext cx="6353602" cy="7336723"/>
            <a:chOff x="0" y="0"/>
            <a:chExt cx="5499100" cy="6350000"/>
          </a:xfrm>
        </p:grpSpPr>
        <p:sp>
          <p:nvSpPr>
            <p:cNvPr name="Freeform 15" id="15"/>
            <p:cNvSpPr/>
            <p:nvPr/>
          </p:nvSpPr>
          <p:spPr>
            <a:xfrm flipH="false" flipV="false" rot="0">
              <a:off x="0" y="0"/>
              <a:ext cx="5499100" cy="6350000"/>
            </a:xfrm>
            <a:custGeom>
              <a:avLst/>
              <a:gdLst/>
              <a:ahLst/>
              <a:cxnLst/>
              <a:rect r="r" b="b" t="t" l="l"/>
              <a:pathLst>
                <a:path h="6350000" w="549910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56AEFF"/>
            </a:solidFill>
            <a:ln w="12700">
              <a:solidFill>
                <a:srgbClr val="000000"/>
              </a:solidFill>
            </a:ln>
          </p:spPr>
        </p:sp>
      </p:grpSp>
      <p:grpSp>
        <p:nvGrpSpPr>
          <p:cNvPr name="Group 16" id="16"/>
          <p:cNvGrpSpPr/>
          <p:nvPr/>
        </p:nvGrpSpPr>
        <p:grpSpPr>
          <a:xfrm rot="0">
            <a:off x="12051762" y="2247676"/>
            <a:ext cx="5497244" cy="6347856"/>
            <a:chOff x="0" y="0"/>
            <a:chExt cx="5499100" cy="6350000"/>
          </a:xfrm>
        </p:grpSpPr>
        <p:sp>
          <p:nvSpPr>
            <p:cNvPr name="Freeform 17" id="17"/>
            <p:cNvSpPr/>
            <p:nvPr/>
          </p:nvSpPr>
          <p:spPr>
            <a:xfrm flipH="false" flipV="false" rot="0">
              <a:off x="0" y="0"/>
              <a:ext cx="5499100" cy="6350000"/>
            </a:xfrm>
            <a:custGeom>
              <a:avLst/>
              <a:gdLst/>
              <a:ahLst/>
              <a:cxnLst/>
              <a:rect r="r" b="b" t="t" l="l"/>
              <a:pathLst>
                <a:path h="6350000" w="54991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l="-65956" t="0" r="-65956" b="0"/>
              </a:stretch>
            </a:blipFill>
          </p:spPr>
        </p:sp>
      </p:grpSp>
      <p:grpSp>
        <p:nvGrpSpPr>
          <p:cNvPr name="Group 18" id="18"/>
          <p:cNvGrpSpPr/>
          <p:nvPr/>
        </p:nvGrpSpPr>
        <p:grpSpPr>
          <a:xfrm rot="0">
            <a:off x="8705275" y="3084143"/>
            <a:ext cx="2613061" cy="2273181"/>
            <a:chOff x="0" y="0"/>
            <a:chExt cx="991873" cy="862860"/>
          </a:xfrm>
        </p:grpSpPr>
        <p:sp>
          <p:nvSpPr>
            <p:cNvPr name="Freeform 19" id="19"/>
            <p:cNvSpPr/>
            <p:nvPr/>
          </p:nvSpPr>
          <p:spPr>
            <a:xfrm flipH="false" flipV="false" rot="0">
              <a:off x="0" y="0"/>
              <a:ext cx="991873" cy="862860"/>
            </a:xfrm>
            <a:custGeom>
              <a:avLst/>
              <a:gdLst/>
              <a:ahLst/>
              <a:cxnLst/>
              <a:rect r="r" b="b" t="t" l="l"/>
              <a:pathLst>
                <a:path h="862860" w="991873">
                  <a:moveTo>
                    <a:pt x="0" y="0"/>
                  </a:moveTo>
                  <a:lnTo>
                    <a:pt x="991873" y="0"/>
                  </a:lnTo>
                  <a:lnTo>
                    <a:pt x="991873" y="862860"/>
                  </a:lnTo>
                  <a:lnTo>
                    <a:pt x="0" y="862860"/>
                  </a:lnTo>
                  <a:close/>
                </a:path>
              </a:pathLst>
            </a:custGeom>
            <a:solidFill>
              <a:srgbClr val="145DA0"/>
            </a:solidFill>
            <a:ln w="9525" cap="sq">
              <a:solidFill>
                <a:srgbClr val="FFFFFF"/>
              </a:solidFill>
              <a:prstDash val="solid"/>
              <a:miter/>
            </a:ln>
          </p:spPr>
        </p:sp>
        <p:sp>
          <p:nvSpPr>
            <p:cNvPr name="TextBox 20" id="20"/>
            <p:cNvSpPr txBox="true"/>
            <p:nvPr/>
          </p:nvSpPr>
          <p:spPr>
            <a:xfrm>
              <a:off x="0" y="-38100"/>
              <a:ext cx="991873" cy="900960"/>
            </a:xfrm>
            <a:prstGeom prst="rect">
              <a:avLst/>
            </a:prstGeom>
          </p:spPr>
          <p:txBody>
            <a:bodyPr anchor="ctr" rtlCol="false" tIns="50800" lIns="50800" bIns="50800" rIns="50800"/>
            <a:lstStyle/>
            <a:p>
              <a:pPr algn="ctr">
                <a:lnSpc>
                  <a:spcPts val="3483"/>
                </a:lnSpc>
              </a:pPr>
            </a:p>
          </p:txBody>
        </p:sp>
      </p:grpSp>
      <p:sp>
        <p:nvSpPr>
          <p:cNvPr name="AutoShape 21" id="21"/>
          <p:cNvSpPr/>
          <p:nvPr/>
        </p:nvSpPr>
        <p:spPr>
          <a:xfrm flipV="true">
            <a:off x="8852572" y="4277883"/>
            <a:ext cx="2203125" cy="0"/>
          </a:xfrm>
          <a:prstGeom prst="line">
            <a:avLst/>
          </a:prstGeom>
          <a:ln cap="flat" w="38100">
            <a:solidFill>
              <a:srgbClr val="FFFFFF"/>
            </a:solidFill>
            <a:prstDash val="solid"/>
            <a:headEnd type="none" len="sm" w="sm"/>
            <a:tailEnd type="none" len="sm" w="sm"/>
          </a:ln>
        </p:spPr>
      </p:sp>
      <p:sp>
        <p:nvSpPr>
          <p:cNvPr name="Freeform 22" id="22"/>
          <p:cNvSpPr/>
          <p:nvPr/>
        </p:nvSpPr>
        <p:spPr>
          <a:xfrm flipH="false" flipV="false" rot="0">
            <a:off x="-2074952" y="8212048"/>
            <a:ext cx="4149904" cy="4149904"/>
          </a:xfrm>
          <a:custGeom>
            <a:avLst/>
            <a:gdLst/>
            <a:ahLst/>
            <a:cxnLst/>
            <a:rect r="r" b="b" t="t" l="l"/>
            <a:pathLst>
              <a:path h="4149904" w="4149904">
                <a:moveTo>
                  <a:pt x="0" y="0"/>
                </a:moveTo>
                <a:lnTo>
                  <a:pt x="4149904" y="0"/>
                </a:lnTo>
                <a:lnTo>
                  <a:pt x="4149904" y="4149904"/>
                </a:lnTo>
                <a:lnTo>
                  <a:pt x="0" y="41499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2180533" y="1579193"/>
            <a:ext cx="9943937" cy="1076325"/>
          </a:xfrm>
          <a:prstGeom prst="rect">
            <a:avLst/>
          </a:prstGeom>
        </p:spPr>
        <p:txBody>
          <a:bodyPr anchor="t" rtlCol="false" tIns="0" lIns="0" bIns="0" rIns="0">
            <a:spAutoFit/>
          </a:bodyPr>
          <a:lstStyle/>
          <a:p>
            <a:pPr algn="ctr" marL="0" indent="0" lvl="0">
              <a:lnSpc>
                <a:spcPts val="4200"/>
              </a:lnSpc>
              <a:spcBef>
                <a:spcPct val="0"/>
              </a:spcBef>
            </a:pPr>
            <a:r>
              <a:rPr lang="en-US" b="true" sz="3500">
                <a:solidFill>
                  <a:srgbClr val="56AEFF"/>
                </a:solidFill>
                <a:latin typeface="Now Bold"/>
                <a:ea typeface="Now Bold"/>
                <a:cs typeface="Now Bold"/>
                <a:sym typeface="Now Bold"/>
              </a:rPr>
              <a:t>СПОСОБИ ПОДІЛУ МАЙНА, ЩО Є СПІЛЬНОЮ СУМІСНОЮ ВЛАСНІСТЮ:</a:t>
            </a:r>
          </a:p>
        </p:txBody>
      </p:sp>
      <p:sp>
        <p:nvSpPr>
          <p:cNvPr name="TextBox 24" id="24"/>
          <p:cNvSpPr txBox="true"/>
          <p:nvPr/>
        </p:nvSpPr>
        <p:spPr>
          <a:xfrm rot="0">
            <a:off x="3133964" y="4411233"/>
            <a:ext cx="2318467" cy="642646"/>
          </a:xfrm>
          <a:prstGeom prst="rect">
            <a:avLst/>
          </a:prstGeom>
        </p:spPr>
        <p:txBody>
          <a:bodyPr anchor="t" rtlCol="false" tIns="0" lIns="0" bIns="0" rIns="0">
            <a:spAutoFit/>
          </a:bodyPr>
          <a:lstStyle/>
          <a:p>
            <a:pPr algn="ctr">
              <a:lnSpc>
                <a:spcPts val="2605"/>
              </a:lnSpc>
            </a:pPr>
            <a:r>
              <a:rPr lang="en-US" sz="1887">
                <a:solidFill>
                  <a:srgbClr val="FFFFFF"/>
                </a:solidFill>
                <a:latin typeface="DM Sans"/>
                <a:ea typeface="DM Sans"/>
                <a:cs typeface="DM Sans"/>
                <a:sym typeface="DM Sans"/>
              </a:rPr>
              <a:t>ПОДІЛ МАЙНА </a:t>
            </a:r>
          </a:p>
          <a:p>
            <a:pPr algn="ctr">
              <a:lnSpc>
                <a:spcPts val="2605"/>
              </a:lnSpc>
            </a:pPr>
            <a:r>
              <a:rPr lang="en-US" sz="1887">
                <a:solidFill>
                  <a:srgbClr val="FFFFFF"/>
                </a:solidFill>
                <a:latin typeface="DM Sans"/>
                <a:ea typeface="DM Sans"/>
                <a:cs typeface="DM Sans"/>
                <a:sym typeface="DM Sans"/>
              </a:rPr>
              <a:t>В НАТУРІ</a:t>
            </a:r>
          </a:p>
        </p:txBody>
      </p:sp>
      <p:sp>
        <p:nvSpPr>
          <p:cNvPr name="TextBox 25" id="25"/>
          <p:cNvSpPr txBox="true"/>
          <p:nvPr/>
        </p:nvSpPr>
        <p:spPr>
          <a:xfrm rot="0">
            <a:off x="3447970" y="3094537"/>
            <a:ext cx="1690455" cy="973796"/>
          </a:xfrm>
          <a:prstGeom prst="rect">
            <a:avLst/>
          </a:prstGeom>
        </p:spPr>
        <p:txBody>
          <a:bodyPr anchor="t" rtlCol="false" tIns="0" lIns="0" bIns="0" rIns="0">
            <a:spAutoFit/>
          </a:bodyPr>
          <a:lstStyle/>
          <a:p>
            <a:pPr algn="ctr">
              <a:lnSpc>
                <a:spcPts val="7914"/>
              </a:lnSpc>
            </a:pPr>
            <a:r>
              <a:rPr lang="en-US" sz="5735" b="true">
                <a:solidFill>
                  <a:srgbClr val="FFFFFF"/>
                </a:solidFill>
                <a:latin typeface="DM Sans Bold"/>
                <a:ea typeface="DM Sans Bold"/>
                <a:cs typeface="DM Sans Bold"/>
                <a:sym typeface="DM Sans Bold"/>
              </a:rPr>
              <a:t>01</a:t>
            </a:r>
          </a:p>
        </p:txBody>
      </p:sp>
      <p:sp>
        <p:nvSpPr>
          <p:cNvPr name="TextBox 26" id="26"/>
          <p:cNvSpPr txBox="true"/>
          <p:nvPr/>
        </p:nvSpPr>
        <p:spPr>
          <a:xfrm rot="0">
            <a:off x="5991861" y="4354083"/>
            <a:ext cx="2318467" cy="966496"/>
          </a:xfrm>
          <a:prstGeom prst="rect">
            <a:avLst/>
          </a:prstGeom>
        </p:spPr>
        <p:txBody>
          <a:bodyPr anchor="t" rtlCol="false" tIns="0" lIns="0" bIns="0" rIns="0">
            <a:spAutoFit/>
          </a:bodyPr>
          <a:lstStyle/>
          <a:p>
            <a:pPr algn="ctr">
              <a:lnSpc>
                <a:spcPts val="2605"/>
              </a:lnSpc>
            </a:pPr>
            <a:r>
              <a:rPr lang="en-US" sz="1887">
                <a:solidFill>
                  <a:srgbClr val="FFFFFF"/>
                </a:solidFill>
                <a:latin typeface="DM Sans"/>
                <a:ea typeface="DM Sans"/>
                <a:cs typeface="DM Sans"/>
                <a:sym typeface="DM Sans"/>
              </a:rPr>
              <a:t>ПЕРЕДАЧА МАЙНА ОДНОМУ ІЗ ПОДРУЖЖЯМ</a:t>
            </a:r>
          </a:p>
        </p:txBody>
      </p:sp>
      <p:sp>
        <p:nvSpPr>
          <p:cNvPr name="TextBox 27" id="27"/>
          <p:cNvSpPr txBox="true"/>
          <p:nvPr/>
        </p:nvSpPr>
        <p:spPr>
          <a:xfrm rot="0">
            <a:off x="6307274" y="3113587"/>
            <a:ext cx="1690455" cy="973796"/>
          </a:xfrm>
          <a:prstGeom prst="rect">
            <a:avLst/>
          </a:prstGeom>
        </p:spPr>
        <p:txBody>
          <a:bodyPr anchor="t" rtlCol="false" tIns="0" lIns="0" bIns="0" rIns="0">
            <a:spAutoFit/>
          </a:bodyPr>
          <a:lstStyle/>
          <a:p>
            <a:pPr algn="ctr">
              <a:lnSpc>
                <a:spcPts val="7914"/>
              </a:lnSpc>
            </a:pPr>
            <a:r>
              <a:rPr lang="en-US" sz="5735" b="true">
                <a:solidFill>
                  <a:srgbClr val="FFFFFF"/>
                </a:solidFill>
                <a:latin typeface="DM Sans Bold"/>
                <a:ea typeface="DM Sans Bold"/>
                <a:cs typeface="DM Sans Bold"/>
                <a:sym typeface="DM Sans Bold"/>
              </a:rPr>
              <a:t>02</a:t>
            </a:r>
          </a:p>
        </p:txBody>
      </p:sp>
      <p:sp>
        <p:nvSpPr>
          <p:cNvPr name="TextBox 28" id="28"/>
          <p:cNvSpPr txBox="true"/>
          <p:nvPr/>
        </p:nvSpPr>
        <p:spPr>
          <a:xfrm rot="0">
            <a:off x="7614140" y="7046780"/>
            <a:ext cx="3552477" cy="642646"/>
          </a:xfrm>
          <a:prstGeom prst="rect">
            <a:avLst/>
          </a:prstGeom>
        </p:spPr>
        <p:txBody>
          <a:bodyPr anchor="t" rtlCol="false" tIns="0" lIns="0" bIns="0" rIns="0">
            <a:spAutoFit/>
          </a:bodyPr>
          <a:lstStyle/>
          <a:p>
            <a:pPr algn="ctr">
              <a:lnSpc>
                <a:spcPts val="2605"/>
              </a:lnSpc>
            </a:pPr>
            <a:r>
              <a:rPr lang="en-US" sz="1887">
                <a:solidFill>
                  <a:srgbClr val="FFFFFF"/>
                </a:solidFill>
                <a:latin typeface="DM Sans"/>
                <a:ea typeface="DM Sans"/>
                <a:cs typeface="DM Sans"/>
                <a:sym typeface="DM Sans"/>
              </a:rPr>
              <a:t>СПІЛЬНЕ РОЗПОРЯДЖЕННЯ МАЙНОМ ТА ПОДІЛ ДОХОДУ </a:t>
            </a:r>
          </a:p>
        </p:txBody>
      </p:sp>
      <p:sp>
        <p:nvSpPr>
          <p:cNvPr name="TextBox 29" id="29"/>
          <p:cNvSpPr txBox="true"/>
          <p:nvPr/>
        </p:nvSpPr>
        <p:spPr>
          <a:xfrm rot="0">
            <a:off x="8553551" y="5832767"/>
            <a:ext cx="1690455" cy="973796"/>
          </a:xfrm>
          <a:prstGeom prst="rect">
            <a:avLst/>
          </a:prstGeom>
        </p:spPr>
        <p:txBody>
          <a:bodyPr anchor="t" rtlCol="false" tIns="0" lIns="0" bIns="0" rIns="0">
            <a:spAutoFit/>
          </a:bodyPr>
          <a:lstStyle/>
          <a:p>
            <a:pPr algn="ctr">
              <a:lnSpc>
                <a:spcPts val="7914"/>
              </a:lnSpc>
            </a:pPr>
            <a:r>
              <a:rPr lang="en-US" sz="5735" b="true">
                <a:solidFill>
                  <a:srgbClr val="FFFFFF"/>
                </a:solidFill>
                <a:latin typeface="DM Sans Bold"/>
                <a:ea typeface="DM Sans Bold"/>
                <a:cs typeface="DM Sans Bold"/>
                <a:sym typeface="DM Sans Bold"/>
              </a:rPr>
              <a:t>05</a:t>
            </a:r>
          </a:p>
        </p:txBody>
      </p:sp>
      <p:sp>
        <p:nvSpPr>
          <p:cNvPr name="TextBox 30" id="30"/>
          <p:cNvSpPr txBox="true"/>
          <p:nvPr/>
        </p:nvSpPr>
        <p:spPr>
          <a:xfrm rot="0">
            <a:off x="9144000" y="3113587"/>
            <a:ext cx="1690455" cy="973796"/>
          </a:xfrm>
          <a:prstGeom prst="rect">
            <a:avLst/>
          </a:prstGeom>
        </p:spPr>
        <p:txBody>
          <a:bodyPr anchor="t" rtlCol="false" tIns="0" lIns="0" bIns="0" rIns="0">
            <a:spAutoFit/>
          </a:bodyPr>
          <a:lstStyle/>
          <a:p>
            <a:pPr algn="ctr">
              <a:lnSpc>
                <a:spcPts val="7914"/>
              </a:lnSpc>
            </a:pPr>
            <a:r>
              <a:rPr lang="en-US" sz="5735" b="true">
                <a:solidFill>
                  <a:srgbClr val="FFFFFF"/>
                </a:solidFill>
                <a:latin typeface="DM Sans Bold"/>
                <a:ea typeface="DM Sans Bold"/>
                <a:cs typeface="DM Sans Bold"/>
                <a:sym typeface="DM Sans Bold"/>
              </a:rPr>
              <a:t>03</a:t>
            </a:r>
          </a:p>
        </p:txBody>
      </p:sp>
      <p:grpSp>
        <p:nvGrpSpPr>
          <p:cNvPr name="Group 31" id="31"/>
          <p:cNvGrpSpPr/>
          <p:nvPr/>
        </p:nvGrpSpPr>
        <p:grpSpPr>
          <a:xfrm rot="0">
            <a:off x="3027099" y="5787101"/>
            <a:ext cx="3839117" cy="2252658"/>
            <a:chOff x="0" y="0"/>
            <a:chExt cx="1457262" cy="855070"/>
          </a:xfrm>
        </p:grpSpPr>
        <p:sp>
          <p:nvSpPr>
            <p:cNvPr name="Freeform 32" id="32"/>
            <p:cNvSpPr/>
            <p:nvPr/>
          </p:nvSpPr>
          <p:spPr>
            <a:xfrm flipH="false" flipV="false" rot="0">
              <a:off x="0" y="0"/>
              <a:ext cx="1457262" cy="855070"/>
            </a:xfrm>
            <a:custGeom>
              <a:avLst/>
              <a:gdLst/>
              <a:ahLst/>
              <a:cxnLst/>
              <a:rect r="r" b="b" t="t" l="l"/>
              <a:pathLst>
                <a:path h="855070" w="1457262">
                  <a:moveTo>
                    <a:pt x="0" y="0"/>
                  </a:moveTo>
                  <a:lnTo>
                    <a:pt x="1457262" y="0"/>
                  </a:lnTo>
                  <a:lnTo>
                    <a:pt x="1457262" y="855070"/>
                  </a:lnTo>
                  <a:lnTo>
                    <a:pt x="0" y="855070"/>
                  </a:lnTo>
                  <a:close/>
                </a:path>
              </a:pathLst>
            </a:custGeom>
            <a:solidFill>
              <a:srgbClr val="145DA0"/>
            </a:solidFill>
            <a:ln w="9525" cap="sq">
              <a:solidFill>
                <a:srgbClr val="FFFFFF"/>
              </a:solidFill>
              <a:prstDash val="solid"/>
              <a:miter/>
            </a:ln>
          </p:spPr>
        </p:sp>
        <p:sp>
          <p:nvSpPr>
            <p:cNvPr name="TextBox 33" id="33"/>
            <p:cNvSpPr txBox="true"/>
            <p:nvPr/>
          </p:nvSpPr>
          <p:spPr>
            <a:xfrm>
              <a:off x="0" y="-38100"/>
              <a:ext cx="1457262" cy="893170"/>
            </a:xfrm>
            <a:prstGeom prst="rect">
              <a:avLst/>
            </a:prstGeom>
          </p:spPr>
          <p:txBody>
            <a:bodyPr anchor="ctr" rtlCol="false" tIns="50800" lIns="50800" bIns="50800" rIns="50800"/>
            <a:lstStyle/>
            <a:p>
              <a:pPr algn="ctr">
                <a:lnSpc>
                  <a:spcPts val="3483"/>
                </a:lnSpc>
              </a:pPr>
            </a:p>
          </p:txBody>
        </p:sp>
      </p:grpSp>
      <p:sp>
        <p:nvSpPr>
          <p:cNvPr name="TextBox 34" id="34"/>
          <p:cNvSpPr txBox="true"/>
          <p:nvPr/>
        </p:nvSpPr>
        <p:spPr>
          <a:xfrm rot="0">
            <a:off x="4101430" y="5832767"/>
            <a:ext cx="1690455" cy="973796"/>
          </a:xfrm>
          <a:prstGeom prst="rect">
            <a:avLst/>
          </a:prstGeom>
        </p:spPr>
        <p:txBody>
          <a:bodyPr anchor="t" rtlCol="false" tIns="0" lIns="0" bIns="0" rIns="0">
            <a:spAutoFit/>
          </a:bodyPr>
          <a:lstStyle/>
          <a:p>
            <a:pPr algn="ctr">
              <a:lnSpc>
                <a:spcPts val="7914"/>
              </a:lnSpc>
            </a:pPr>
            <a:r>
              <a:rPr lang="en-US" sz="5735" b="true">
                <a:solidFill>
                  <a:srgbClr val="FFFFFF"/>
                </a:solidFill>
                <a:latin typeface="DM Sans Bold"/>
                <a:ea typeface="DM Sans Bold"/>
                <a:cs typeface="DM Sans Bold"/>
                <a:sym typeface="DM Sans Bold"/>
              </a:rPr>
              <a:t>04</a:t>
            </a:r>
          </a:p>
        </p:txBody>
      </p:sp>
      <p:sp>
        <p:nvSpPr>
          <p:cNvPr name="AutoShape 35" id="35"/>
          <p:cNvSpPr/>
          <p:nvPr/>
        </p:nvSpPr>
        <p:spPr>
          <a:xfrm flipV="true">
            <a:off x="3845095" y="6894380"/>
            <a:ext cx="2203125" cy="0"/>
          </a:xfrm>
          <a:prstGeom prst="line">
            <a:avLst/>
          </a:prstGeom>
          <a:ln cap="flat" w="38100">
            <a:solidFill>
              <a:srgbClr val="FFFFFF"/>
            </a:solidFill>
            <a:prstDash val="solid"/>
            <a:headEnd type="none" len="sm" w="sm"/>
            <a:tailEnd type="none" len="sm" w="sm"/>
          </a:ln>
        </p:spPr>
      </p:sp>
      <p:sp>
        <p:nvSpPr>
          <p:cNvPr name="TextBox 36" id="36"/>
          <p:cNvSpPr txBox="true"/>
          <p:nvPr/>
        </p:nvSpPr>
        <p:spPr>
          <a:xfrm rot="0">
            <a:off x="3027099" y="7027730"/>
            <a:ext cx="3909196" cy="966496"/>
          </a:xfrm>
          <a:prstGeom prst="rect">
            <a:avLst/>
          </a:prstGeom>
        </p:spPr>
        <p:txBody>
          <a:bodyPr anchor="t" rtlCol="false" tIns="0" lIns="0" bIns="0" rIns="0">
            <a:spAutoFit/>
          </a:bodyPr>
          <a:lstStyle/>
          <a:p>
            <a:pPr algn="ctr">
              <a:lnSpc>
                <a:spcPts val="2605"/>
              </a:lnSpc>
            </a:pPr>
            <a:r>
              <a:rPr lang="en-US" sz="1887">
                <a:solidFill>
                  <a:srgbClr val="FFFFFF"/>
                </a:solidFill>
                <a:latin typeface="DM Sans"/>
                <a:ea typeface="DM Sans"/>
                <a:cs typeface="DM Sans"/>
                <a:sym typeface="DM Sans"/>
              </a:rPr>
              <a:t>ВИПЛАТА ГРОШОВОЇ КОМПЕНСАЦІЇ ЗАМІСТЬ ВАРТОСТІ ЧАСТКИ У ПРАВІ</a:t>
            </a:r>
          </a:p>
        </p:txBody>
      </p:sp>
      <p:sp>
        <p:nvSpPr>
          <p:cNvPr name="Freeform 37" id="37"/>
          <p:cNvSpPr/>
          <p:nvPr/>
        </p:nvSpPr>
        <p:spPr>
          <a:xfrm flipH="false" flipV="false" rot="0">
            <a:off x="605607" y="208232"/>
            <a:ext cx="846187" cy="981086"/>
          </a:xfrm>
          <a:custGeom>
            <a:avLst/>
            <a:gdLst/>
            <a:ahLst/>
            <a:cxnLst/>
            <a:rect r="r" b="b" t="t" l="l"/>
            <a:pathLst>
              <a:path h="981086" w="846187">
                <a:moveTo>
                  <a:pt x="0" y="0"/>
                </a:moveTo>
                <a:lnTo>
                  <a:pt x="846186" y="0"/>
                </a:lnTo>
                <a:lnTo>
                  <a:pt x="846186" y="981087"/>
                </a:lnTo>
                <a:lnTo>
                  <a:pt x="0" y="9810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8" id="38"/>
          <p:cNvSpPr/>
          <p:nvPr/>
        </p:nvSpPr>
        <p:spPr>
          <a:xfrm flipH="false" flipV="false" rot="0">
            <a:off x="16213048" y="-2074952"/>
            <a:ext cx="4149904" cy="4149904"/>
          </a:xfrm>
          <a:custGeom>
            <a:avLst/>
            <a:gdLst/>
            <a:ahLst/>
            <a:cxnLst/>
            <a:rect r="r" b="b" t="t" l="l"/>
            <a:pathLst>
              <a:path h="4149904" w="4149904">
                <a:moveTo>
                  <a:pt x="0" y="0"/>
                </a:moveTo>
                <a:lnTo>
                  <a:pt x="4149904" y="0"/>
                </a:lnTo>
                <a:lnTo>
                  <a:pt x="4149904" y="4149904"/>
                </a:lnTo>
                <a:lnTo>
                  <a:pt x="0" y="41499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9" id="39"/>
          <p:cNvSpPr txBox="true"/>
          <p:nvPr/>
        </p:nvSpPr>
        <p:spPr>
          <a:xfrm rot="0">
            <a:off x="1880181" y="612120"/>
            <a:ext cx="3135577" cy="464820"/>
          </a:xfrm>
          <a:prstGeom prst="rect">
            <a:avLst/>
          </a:prstGeom>
        </p:spPr>
        <p:txBody>
          <a:bodyPr anchor="t" rtlCol="false" tIns="0" lIns="0" bIns="0" rIns="0">
            <a:spAutoFit/>
          </a:bodyPr>
          <a:lstStyle/>
          <a:p>
            <a:pPr algn="l">
              <a:lnSpc>
                <a:spcPts val="3690"/>
              </a:lnSpc>
            </a:pPr>
            <a:r>
              <a:rPr lang="en-US" sz="3000" i="true" spc="-60">
                <a:solidFill>
                  <a:srgbClr val="56AEFF"/>
                </a:solidFill>
                <a:latin typeface="DM Sans Italics"/>
                <a:ea typeface="DM Sans Italics"/>
                <a:cs typeface="DM Sans Italics"/>
                <a:sym typeface="DM Sans Italics"/>
              </a:rPr>
              <a:t>Способи поділу</a:t>
            </a:r>
          </a:p>
        </p:txBody>
      </p:sp>
      <p:sp>
        <p:nvSpPr>
          <p:cNvPr name="TextBox 40" id="40"/>
          <p:cNvSpPr txBox="true"/>
          <p:nvPr/>
        </p:nvSpPr>
        <p:spPr>
          <a:xfrm rot="0">
            <a:off x="8705275" y="4354083"/>
            <a:ext cx="2613061" cy="966496"/>
          </a:xfrm>
          <a:prstGeom prst="rect">
            <a:avLst/>
          </a:prstGeom>
        </p:spPr>
        <p:txBody>
          <a:bodyPr anchor="t" rtlCol="false" tIns="0" lIns="0" bIns="0" rIns="0">
            <a:spAutoFit/>
          </a:bodyPr>
          <a:lstStyle/>
          <a:p>
            <a:pPr algn="ctr">
              <a:lnSpc>
                <a:spcPts val="2605"/>
              </a:lnSpc>
            </a:pPr>
            <a:r>
              <a:rPr lang="en-US" sz="1887">
                <a:solidFill>
                  <a:srgbClr val="FFFFFF"/>
                </a:solidFill>
                <a:latin typeface="DM Sans"/>
                <a:ea typeface="DM Sans"/>
                <a:cs typeface="DM Sans"/>
                <a:sym typeface="DM Sans"/>
              </a:rPr>
              <a:t>ВИЗНАЧЕННЯ ЧАСТОК ТА НАСТУПНЕ ВІДЧУЖЕННЯ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TextBox 2" id="2"/>
          <p:cNvSpPr txBox="true"/>
          <p:nvPr/>
        </p:nvSpPr>
        <p:spPr>
          <a:xfrm rot="0">
            <a:off x="6454800" y="3745419"/>
            <a:ext cx="3047287" cy="512444"/>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372 ЦК</a:t>
            </a:r>
          </a:p>
        </p:txBody>
      </p:sp>
      <p:sp>
        <p:nvSpPr>
          <p:cNvPr name="TextBox 3" id="3"/>
          <p:cNvSpPr txBox="true"/>
          <p:nvPr/>
        </p:nvSpPr>
        <p:spPr>
          <a:xfrm rot="-1010263">
            <a:off x="5980810" y="5852704"/>
            <a:ext cx="3199687"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ст.ст. 69-70 СК</a:t>
            </a:r>
          </a:p>
        </p:txBody>
      </p:sp>
      <p:sp>
        <p:nvSpPr>
          <p:cNvPr name="TextBox 4" id="4"/>
          <p:cNvSpPr txBox="true"/>
          <p:nvPr/>
        </p:nvSpPr>
        <p:spPr>
          <a:xfrm rot="-540219">
            <a:off x="7802513" y="8393769"/>
            <a:ext cx="2745282"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71 СК</a:t>
            </a:r>
          </a:p>
        </p:txBody>
      </p:sp>
      <p:sp>
        <p:nvSpPr>
          <p:cNvPr name="TextBox 5" id="5"/>
          <p:cNvSpPr txBox="true"/>
          <p:nvPr/>
        </p:nvSpPr>
        <p:spPr>
          <a:xfrm rot="0">
            <a:off x="5397776" y="8799056"/>
            <a:ext cx="2745282"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89 ЗК</a:t>
            </a:r>
          </a:p>
        </p:txBody>
      </p:sp>
      <p:sp>
        <p:nvSpPr>
          <p:cNvPr name="Freeform 6" id="6"/>
          <p:cNvSpPr/>
          <p:nvPr/>
        </p:nvSpPr>
        <p:spPr>
          <a:xfrm flipH="false" flipV="false" rot="0">
            <a:off x="-5567100" y="8152883"/>
            <a:ext cx="7086596" cy="7086596"/>
          </a:xfrm>
          <a:custGeom>
            <a:avLst/>
            <a:gdLst/>
            <a:ahLst/>
            <a:cxnLst/>
            <a:rect r="r" b="b" t="t" l="l"/>
            <a:pathLst>
              <a:path h="7086596" w="7086596">
                <a:moveTo>
                  <a:pt x="0" y="0"/>
                </a:moveTo>
                <a:lnTo>
                  <a:pt x="7086596" y="0"/>
                </a:lnTo>
                <a:lnTo>
                  <a:pt x="7086596" y="7086596"/>
                </a:lnTo>
                <a:lnTo>
                  <a:pt x="0" y="70865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436461">
            <a:off x="16979049" y="-4328578"/>
            <a:ext cx="6566182" cy="6566182"/>
          </a:xfrm>
          <a:custGeom>
            <a:avLst/>
            <a:gdLst/>
            <a:ahLst/>
            <a:cxnLst/>
            <a:rect r="r" b="b" t="t" l="l"/>
            <a:pathLst>
              <a:path h="6566182" w="6566182">
                <a:moveTo>
                  <a:pt x="0" y="0"/>
                </a:moveTo>
                <a:lnTo>
                  <a:pt x="6566182" y="0"/>
                </a:lnTo>
                <a:lnTo>
                  <a:pt x="6566182" y="6566182"/>
                </a:lnTo>
                <a:lnTo>
                  <a:pt x="0" y="6566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028700" y="1848923"/>
            <a:ext cx="7653560" cy="5568155"/>
          </a:xfrm>
          <a:prstGeom prst="rect">
            <a:avLst/>
          </a:prstGeom>
        </p:spPr>
        <p:txBody>
          <a:bodyPr anchor="t" rtlCol="false" tIns="0" lIns="0" bIns="0" rIns="0">
            <a:spAutoFit/>
          </a:bodyPr>
          <a:lstStyle/>
          <a:p>
            <a:pPr algn="just">
              <a:lnSpc>
                <a:spcPts val="5520"/>
              </a:lnSpc>
            </a:pPr>
            <a:r>
              <a:rPr lang="en-US" sz="4000">
                <a:solidFill>
                  <a:srgbClr val="FFFFFF"/>
                </a:solidFill>
                <a:latin typeface="DM Sans"/>
                <a:ea typeface="DM Sans"/>
                <a:cs typeface="DM Sans"/>
                <a:sym typeface="DM Sans"/>
              </a:rPr>
              <a:t> </a:t>
            </a:r>
          </a:p>
          <a:p>
            <a:pPr algn="just">
              <a:lnSpc>
                <a:spcPts val="4830"/>
              </a:lnSpc>
            </a:pPr>
            <a:r>
              <a:rPr lang="en-US" sz="3500">
                <a:solidFill>
                  <a:srgbClr val="FFFFFF"/>
                </a:solidFill>
                <a:latin typeface="DM Sans"/>
                <a:ea typeface="DM Sans"/>
                <a:cs typeface="DM Sans"/>
                <a:sym typeface="DM Sans"/>
              </a:rPr>
              <a:t> 1. Спільна власність двох або більше осіб </a:t>
            </a:r>
            <a:r>
              <a:rPr lang="en-US" sz="3500">
                <a:solidFill>
                  <a:srgbClr val="CFF4FF"/>
                </a:solidFill>
                <a:latin typeface="DM Sans"/>
                <a:ea typeface="DM Sans"/>
                <a:cs typeface="DM Sans"/>
                <a:sym typeface="DM Sans"/>
              </a:rPr>
              <a:t>без визначення</a:t>
            </a:r>
            <a:r>
              <a:rPr lang="en-US" sz="3500">
                <a:solidFill>
                  <a:srgbClr val="FFFFFF"/>
                </a:solidFill>
                <a:latin typeface="DM Sans"/>
                <a:ea typeface="DM Sans"/>
                <a:cs typeface="DM Sans"/>
                <a:sym typeface="DM Sans"/>
              </a:rPr>
              <a:t> часток кожного з них у праві власності </a:t>
            </a:r>
            <a:r>
              <a:rPr lang="en-US" sz="3500" b="true">
                <a:solidFill>
                  <a:srgbClr val="CFF4FF"/>
                </a:solidFill>
                <a:latin typeface="DM Sans Bold"/>
                <a:ea typeface="DM Sans Bold"/>
                <a:cs typeface="DM Sans Bold"/>
                <a:sym typeface="DM Sans Bold"/>
              </a:rPr>
              <a:t>є спільною сумісною власністю.</a:t>
            </a:r>
          </a:p>
          <a:p>
            <a:pPr algn="ctr">
              <a:lnSpc>
                <a:spcPts val="4830"/>
              </a:lnSpc>
            </a:pPr>
            <a:r>
              <a:rPr lang="en-US" sz="3500">
                <a:solidFill>
                  <a:srgbClr val="FFFFFF"/>
                </a:solidFill>
                <a:latin typeface="DM Sans"/>
                <a:ea typeface="DM Sans"/>
                <a:cs typeface="DM Sans"/>
                <a:sym typeface="DM Sans"/>
              </a:rPr>
              <a:t>(ч. 1 ст. 368 ЦК)</a:t>
            </a:r>
          </a:p>
          <a:p>
            <a:pPr algn="just">
              <a:lnSpc>
                <a:spcPts val="5520"/>
              </a:lnSpc>
            </a:pPr>
            <a:r>
              <a:rPr lang="en-US" sz="4000">
                <a:solidFill>
                  <a:srgbClr val="FFFFFF"/>
                </a:solidFill>
                <a:latin typeface="DM Sans"/>
                <a:ea typeface="DM Sans"/>
                <a:cs typeface="DM Sans"/>
                <a:sym typeface="DM Sans"/>
              </a:rPr>
              <a:t> </a:t>
            </a:r>
          </a:p>
          <a:p>
            <a:pPr algn="just">
              <a:lnSpc>
                <a:spcPts val="4159"/>
              </a:lnSpc>
              <a:spcBef>
                <a:spcPct val="0"/>
              </a:spcBef>
            </a:pPr>
          </a:p>
        </p:txBody>
      </p:sp>
      <p:sp>
        <p:nvSpPr>
          <p:cNvPr name="Freeform 9" id="9"/>
          <p:cNvSpPr/>
          <p:nvPr/>
        </p:nvSpPr>
        <p:spPr>
          <a:xfrm flipH="false" flipV="false" rot="0">
            <a:off x="605607" y="208232"/>
            <a:ext cx="846187" cy="981086"/>
          </a:xfrm>
          <a:custGeom>
            <a:avLst/>
            <a:gdLst/>
            <a:ahLst/>
            <a:cxnLst/>
            <a:rect r="r" b="b" t="t" l="l"/>
            <a:pathLst>
              <a:path h="981086" w="846187">
                <a:moveTo>
                  <a:pt x="0" y="0"/>
                </a:moveTo>
                <a:lnTo>
                  <a:pt x="846186" y="0"/>
                </a:lnTo>
                <a:lnTo>
                  <a:pt x="846186" y="981087"/>
                </a:lnTo>
                <a:lnTo>
                  <a:pt x="0" y="9810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880181" y="612120"/>
            <a:ext cx="10435185" cy="464820"/>
          </a:xfrm>
          <a:prstGeom prst="rect">
            <a:avLst/>
          </a:prstGeom>
        </p:spPr>
        <p:txBody>
          <a:bodyPr anchor="t" rtlCol="false" tIns="0" lIns="0" bIns="0" rIns="0">
            <a:spAutoFit/>
          </a:bodyPr>
          <a:lstStyle/>
          <a:p>
            <a:pPr algn="l">
              <a:lnSpc>
                <a:spcPts val="3690"/>
              </a:lnSpc>
            </a:pPr>
            <a:r>
              <a:rPr lang="en-US" sz="3000" i="true" spc="-60">
                <a:solidFill>
                  <a:srgbClr val="56AEFF"/>
                </a:solidFill>
                <a:latin typeface="DM Sans Italics"/>
                <a:ea typeface="DM Sans Italics"/>
                <a:cs typeface="DM Sans Italics"/>
                <a:sym typeface="DM Sans Italics"/>
              </a:rPr>
              <a:t>Частка у праві спільної сумісної власності</a:t>
            </a:r>
          </a:p>
        </p:txBody>
      </p:sp>
      <p:sp>
        <p:nvSpPr>
          <p:cNvPr name="TextBox 11" id="11"/>
          <p:cNvSpPr txBox="true"/>
          <p:nvPr/>
        </p:nvSpPr>
        <p:spPr>
          <a:xfrm rot="0">
            <a:off x="9315803" y="1848923"/>
            <a:ext cx="8229247" cy="4343400"/>
          </a:xfrm>
          <a:prstGeom prst="rect">
            <a:avLst/>
          </a:prstGeom>
        </p:spPr>
        <p:txBody>
          <a:bodyPr anchor="t" rtlCol="false" tIns="0" lIns="0" bIns="0" rIns="0">
            <a:spAutoFit/>
          </a:bodyPr>
          <a:lstStyle/>
          <a:p>
            <a:pPr algn="just">
              <a:lnSpc>
                <a:spcPts val="5519"/>
              </a:lnSpc>
            </a:pPr>
          </a:p>
          <a:p>
            <a:pPr algn="just">
              <a:lnSpc>
                <a:spcPts val="4830"/>
              </a:lnSpc>
            </a:pPr>
            <a:r>
              <a:rPr lang="en-US" sz="3500">
                <a:solidFill>
                  <a:srgbClr val="FFFFFF"/>
                </a:solidFill>
                <a:latin typeface="DM Sans"/>
                <a:ea typeface="DM Sans"/>
                <a:cs typeface="DM Sans"/>
                <a:sym typeface="DM Sans"/>
              </a:rPr>
              <a:t> 1. Власність двох чи більше осіб </a:t>
            </a:r>
            <a:r>
              <a:rPr lang="en-US" sz="3500">
                <a:solidFill>
                  <a:srgbClr val="CFF4FF"/>
                </a:solidFill>
                <a:latin typeface="DM Sans"/>
                <a:ea typeface="DM Sans"/>
                <a:cs typeface="DM Sans"/>
                <a:sym typeface="DM Sans"/>
              </a:rPr>
              <a:t>із визначенням часток</a:t>
            </a:r>
            <a:r>
              <a:rPr lang="en-US" sz="3500">
                <a:solidFill>
                  <a:srgbClr val="FFFFFF"/>
                </a:solidFill>
                <a:latin typeface="DM Sans"/>
                <a:ea typeface="DM Sans"/>
                <a:cs typeface="DM Sans"/>
                <a:sym typeface="DM Sans"/>
              </a:rPr>
              <a:t> кожного з них у праві власності </a:t>
            </a:r>
            <a:r>
              <a:rPr lang="en-US" sz="3500" b="true">
                <a:solidFill>
                  <a:srgbClr val="CFF4FF"/>
                </a:solidFill>
                <a:latin typeface="DM Sans Bold"/>
                <a:ea typeface="DM Sans Bold"/>
                <a:cs typeface="DM Sans Bold"/>
                <a:sym typeface="DM Sans Bold"/>
              </a:rPr>
              <a:t>є спільною частковою власністю.</a:t>
            </a:r>
          </a:p>
          <a:p>
            <a:pPr algn="just">
              <a:lnSpc>
                <a:spcPts val="4830"/>
              </a:lnSpc>
            </a:pPr>
          </a:p>
          <a:p>
            <a:pPr algn="ctr">
              <a:lnSpc>
                <a:spcPts val="4830"/>
              </a:lnSpc>
              <a:spcBef>
                <a:spcPct val="0"/>
              </a:spcBef>
            </a:pPr>
            <a:r>
              <a:rPr lang="en-US" sz="3500">
                <a:solidFill>
                  <a:srgbClr val="FFFFFF"/>
                </a:solidFill>
                <a:latin typeface="DM Sans"/>
                <a:ea typeface="DM Sans"/>
                <a:cs typeface="DM Sans"/>
                <a:sym typeface="DM Sans"/>
              </a:rPr>
              <a:t>(ч. 1 ст. 356 ЦК)</a:t>
            </a:r>
          </a:p>
        </p:txBody>
      </p:sp>
      <p:sp>
        <p:nvSpPr>
          <p:cNvPr name="AutoShape 12" id="12"/>
          <p:cNvSpPr/>
          <p:nvPr/>
        </p:nvSpPr>
        <p:spPr>
          <a:xfrm>
            <a:off x="9120188" y="2565801"/>
            <a:ext cx="0" cy="3107061"/>
          </a:xfrm>
          <a:prstGeom prst="line">
            <a:avLst/>
          </a:prstGeom>
          <a:ln cap="flat" w="47625">
            <a:solidFill>
              <a:srgbClr val="FFFFFF"/>
            </a:solidFill>
            <a:prstDash val="solid"/>
            <a:headEnd type="none" len="sm" w="sm"/>
            <a:tailEnd type="none" len="sm" w="sm"/>
          </a:ln>
        </p:spPr>
      </p:sp>
      <p:sp>
        <p:nvSpPr>
          <p:cNvPr name="TextBox 13" id="13"/>
          <p:cNvSpPr txBox="true"/>
          <p:nvPr/>
        </p:nvSpPr>
        <p:spPr>
          <a:xfrm rot="0">
            <a:off x="1028700" y="7179906"/>
            <a:ext cx="16516350" cy="1398270"/>
          </a:xfrm>
          <a:prstGeom prst="rect">
            <a:avLst/>
          </a:prstGeom>
        </p:spPr>
        <p:txBody>
          <a:bodyPr anchor="t" rtlCol="false" tIns="0" lIns="0" bIns="0" rIns="0">
            <a:spAutoFit/>
          </a:bodyPr>
          <a:lstStyle/>
          <a:p>
            <a:pPr algn="ctr">
              <a:lnSpc>
                <a:spcPts val="3689"/>
              </a:lnSpc>
            </a:pPr>
            <a:r>
              <a:rPr lang="en-US" sz="2999" spc="-59">
                <a:solidFill>
                  <a:srgbClr val="FFFFFF"/>
                </a:solidFill>
                <a:latin typeface="DM Sans"/>
                <a:ea typeface="DM Sans"/>
                <a:cs typeface="DM Sans"/>
                <a:sym typeface="DM Sans"/>
              </a:rPr>
              <a:t>Н:ормативне підтвердження існування частки у праві спільної сумісної власності:</a:t>
            </a:r>
          </a:p>
          <a:p>
            <a:pPr algn="ctr">
              <a:lnSpc>
                <a:spcPts val="3689"/>
              </a:lnSpc>
            </a:pPr>
            <a:r>
              <a:rPr lang="en-US" sz="2999" spc="-59">
                <a:solidFill>
                  <a:srgbClr val="FFFFFF"/>
                </a:solidFill>
                <a:latin typeface="DM Sans"/>
                <a:ea typeface="DM Sans"/>
                <a:cs typeface="DM Sans"/>
                <a:sym typeface="DM Sans"/>
              </a:rPr>
              <a:t>ч.2 ст. 52 ЦК, ч. 2 ст. 370 ЦК, ч. 2 ст. 372 ЦК, ст. 1226 ЦК, ч. 2 ст. 1243 ЦК, ч. 2 ст. 64 СК, ст. 67 СК,  ч.ч. 1, 4 ст. 71 СК</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TextBox 2" id="2"/>
          <p:cNvSpPr txBox="true"/>
          <p:nvPr/>
        </p:nvSpPr>
        <p:spPr>
          <a:xfrm rot="0">
            <a:off x="6454800" y="3745419"/>
            <a:ext cx="3047287" cy="512444"/>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372 ЦК</a:t>
            </a:r>
          </a:p>
        </p:txBody>
      </p:sp>
      <p:sp>
        <p:nvSpPr>
          <p:cNvPr name="TextBox 3" id="3"/>
          <p:cNvSpPr txBox="true"/>
          <p:nvPr/>
        </p:nvSpPr>
        <p:spPr>
          <a:xfrm rot="0">
            <a:off x="5044315" y="5479739"/>
            <a:ext cx="3199687"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ст.ст. 69-70 СК</a:t>
            </a:r>
          </a:p>
        </p:txBody>
      </p:sp>
      <p:sp>
        <p:nvSpPr>
          <p:cNvPr name="TextBox 4" id="4"/>
          <p:cNvSpPr txBox="true"/>
          <p:nvPr/>
        </p:nvSpPr>
        <p:spPr>
          <a:xfrm rot="0">
            <a:off x="4473180" y="2109993"/>
            <a:ext cx="9470953" cy="866775"/>
          </a:xfrm>
          <a:prstGeom prst="rect">
            <a:avLst/>
          </a:prstGeom>
        </p:spPr>
        <p:txBody>
          <a:bodyPr anchor="t" rtlCol="false" tIns="0" lIns="0" bIns="0" rIns="0">
            <a:spAutoFit/>
          </a:bodyPr>
          <a:lstStyle/>
          <a:p>
            <a:pPr algn="ctr">
              <a:lnSpc>
                <a:spcPts val="3450"/>
              </a:lnSpc>
            </a:pPr>
            <a:r>
              <a:rPr lang="en-US" sz="2500" b="true">
                <a:solidFill>
                  <a:srgbClr val="FFFBFB"/>
                </a:solidFill>
                <a:latin typeface="DM Sans Bold"/>
                <a:ea typeface="DM Sans Bold"/>
                <a:cs typeface="DM Sans Bold"/>
                <a:sym typeface="DM Sans Bold"/>
              </a:rPr>
              <a:t>(перехід невизначеної частки</a:t>
            </a:r>
          </a:p>
          <a:p>
            <a:pPr algn="ctr" marL="0" indent="0" lvl="0">
              <a:lnSpc>
                <a:spcPts val="3450"/>
              </a:lnSpc>
              <a:spcBef>
                <a:spcPct val="0"/>
              </a:spcBef>
            </a:pPr>
            <a:r>
              <a:rPr lang="en-US" b="true" sz="2500">
                <a:solidFill>
                  <a:srgbClr val="FFFBFB"/>
                </a:solidFill>
                <a:latin typeface="DM Sans Bold"/>
                <a:ea typeface="DM Sans Bold"/>
                <a:cs typeface="DM Sans Bold"/>
                <a:sym typeface="DM Sans Bold"/>
              </a:rPr>
              <a:t> у праві ССВ на майно)</a:t>
            </a:r>
          </a:p>
        </p:txBody>
      </p:sp>
      <p:sp>
        <p:nvSpPr>
          <p:cNvPr name="Freeform 5" id="5"/>
          <p:cNvSpPr/>
          <p:nvPr/>
        </p:nvSpPr>
        <p:spPr>
          <a:xfrm flipH="false" flipV="false" rot="-10800000">
            <a:off x="2005897" y="2157618"/>
            <a:ext cx="4677362" cy="4677362"/>
          </a:xfrm>
          <a:custGeom>
            <a:avLst/>
            <a:gdLst/>
            <a:ahLst/>
            <a:cxnLst/>
            <a:rect r="r" b="b" t="t" l="l"/>
            <a:pathLst>
              <a:path h="4677362" w="4677362">
                <a:moveTo>
                  <a:pt x="0" y="0"/>
                </a:moveTo>
                <a:lnTo>
                  <a:pt x="4677362" y="0"/>
                </a:lnTo>
                <a:lnTo>
                  <a:pt x="4677362" y="4677362"/>
                </a:lnTo>
                <a:lnTo>
                  <a:pt x="0" y="46773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11725715" y="2398142"/>
            <a:ext cx="4436838" cy="4436838"/>
          </a:xfrm>
          <a:custGeom>
            <a:avLst/>
            <a:gdLst/>
            <a:ahLst/>
            <a:cxnLst/>
            <a:rect r="r" b="b" t="t" l="l"/>
            <a:pathLst>
              <a:path h="4436838" w="4436838">
                <a:moveTo>
                  <a:pt x="0" y="0"/>
                </a:moveTo>
                <a:lnTo>
                  <a:pt x="4436838" y="0"/>
                </a:lnTo>
                <a:lnTo>
                  <a:pt x="4436838" y="4436838"/>
                </a:lnTo>
                <a:lnTo>
                  <a:pt x="0" y="44368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05607" y="308173"/>
            <a:ext cx="846187" cy="981086"/>
          </a:xfrm>
          <a:custGeom>
            <a:avLst/>
            <a:gdLst/>
            <a:ahLst/>
            <a:cxnLst/>
            <a:rect r="r" b="b" t="t" l="l"/>
            <a:pathLst>
              <a:path h="981086" w="846187">
                <a:moveTo>
                  <a:pt x="0" y="0"/>
                </a:moveTo>
                <a:lnTo>
                  <a:pt x="846186" y="0"/>
                </a:lnTo>
                <a:lnTo>
                  <a:pt x="846186" y="981086"/>
                </a:lnTo>
                <a:lnTo>
                  <a:pt x="0" y="9810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941350" y="3512577"/>
            <a:ext cx="1394694" cy="1095486"/>
          </a:xfrm>
          <a:custGeom>
            <a:avLst/>
            <a:gdLst/>
            <a:ahLst/>
            <a:cxnLst/>
            <a:rect r="r" b="b" t="t" l="l"/>
            <a:pathLst>
              <a:path h="1095486" w="1394694">
                <a:moveTo>
                  <a:pt x="0" y="0"/>
                </a:moveTo>
                <a:lnTo>
                  <a:pt x="1394694" y="0"/>
                </a:lnTo>
                <a:lnTo>
                  <a:pt x="1394694" y="1095486"/>
                </a:lnTo>
                <a:lnTo>
                  <a:pt x="0" y="10954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800000">
            <a:off x="8244003" y="3103346"/>
            <a:ext cx="1394694" cy="1095486"/>
          </a:xfrm>
          <a:custGeom>
            <a:avLst/>
            <a:gdLst/>
            <a:ahLst/>
            <a:cxnLst/>
            <a:rect r="r" b="b" t="t" l="l"/>
            <a:pathLst>
              <a:path h="1095486" w="1394694">
                <a:moveTo>
                  <a:pt x="0" y="0"/>
                </a:moveTo>
                <a:lnTo>
                  <a:pt x="1394694" y="0"/>
                </a:lnTo>
                <a:lnTo>
                  <a:pt x="1394694" y="1095486"/>
                </a:lnTo>
                <a:lnTo>
                  <a:pt x="0" y="10954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343923" y="2791762"/>
            <a:ext cx="3200422" cy="3200422"/>
          </a:xfrm>
          <a:custGeom>
            <a:avLst/>
            <a:gdLst/>
            <a:ahLst/>
            <a:cxnLst/>
            <a:rect r="r" b="b" t="t" l="l"/>
            <a:pathLst>
              <a:path h="3200422" w="3200422">
                <a:moveTo>
                  <a:pt x="0" y="0"/>
                </a:moveTo>
                <a:lnTo>
                  <a:pt x="3200422" y="0"/>
                </a:lnTo>
                <a:lnTo>
                  <a:pt x="3200422" y="3200422"/>
                </a:lnTo>
                <a:lnTo>
                  <a:pt x="0" y="320042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5397776" y="8789531"/>
            <a:ext cx="2745282" cy="545973"/>
          </a:xfrm>
          <a:prstGeom prst="rect">
            <a:avLst/>
          </a:prstGeom>
        </p:spPr>
        <p:txBody>
          <a:bodyPr anchor="t" rtlCol="false" tIns="0" lIns="0" bIns="0" rIns="0">
            <a:spAutoFit/>
          </a:bodyPr>
          <a:lstStyle/>
          <a:p>
            <a:pPr algn="ctr" marL="0" indent="0" lvl="0">
              <a:lnSpc>
                <a:spcPts val="4415"/>
              </a:lnSpc>
              <a:spcBef>
                <a:spcPct val="0"/>
              </a:spcBef>
            </a:pPr>
            <a:r>
              <a:rPr lang="en-US" b="true" sz="3199">
                <a:solidFill>
                  <a:srgbClr val="051D40"/>
                </a:solidFill>
                <a:latin typeface="DM Sans Bold"/>
                <a:ea typeface="DM Sans Bold"/>
                <a:cs typeface="DM Sans Bold"/>
                <a:sym typeface="DM Sans Bold"/>
              </a:rPr>
              <a:t>ст. 89 ЗК</a:t>
            </a:r>
          </a:p>
        </p:txBody>
      </p:sp>
      <p:sp>
        <p:nvSpPr>
          <p:cNvPr name="TextBox 12" id="12"/>
          <p:cNvSpPr txBox="true"/>
          <p:nvPr/>
        </p:nvSpPr>
        <p:spPr>
          <a:xfrm rot="0">
            <a:off x="1908738" y="414864"/>
            <a:ext cx="15671190" cy="931545"/>
          </a:xfrm>
          <a:prstGeom prst="rect">
            <a:avLst/>
          </a:prstGeom>
        </p:spPr>
        <p:txBody>
          <a:bodyPr anchor="t" rtlCol="false" tIns="0" lIns="0" bIns="0" rIns="0">
            <a:spAutoFit/>
          </a:bodyPr>
          <a:lstStyle/>
          <a:p>
            <a:pPr algn="l">
              <a:lnSpc>
                <a:spcPts val="3690"/>
              </a:lnSpc>
            </a:pPr>
            <a:r>
              <a:rPr lang="en-US" sz="3000" i="true" spc="-60">
                <a:solidFill>
                  <a:srgbClr val="56AEFF"/>
                </a:solidFill>
                <a:latin typeface="DM Sans Italics"/>
                <a:ea typeface="DM Sans Italics"/>
                <a:cs typeface="DM Sans Italics"/>
                <a:sym typeface="DM Sans Italics"/>
              </a:rPr>
              <a:t>мікросвіт поділу майна, що є спільною сумісною власністю,  при передачі майна одному із співвласників (трансформація спільної власності в особисту приватну власність)</a:t>
            </a:r>
          </a:p>
        </p:txBody>
      </p:sp>
      <p:sp>
        <p:nvSpPr>
          <p:cNvPr name="TextBox 13" id="13"/>
          <p:cNvSpPr txBox="true"/>
          <p:nvPr/>
        </p:nvSpPr>
        <p:spPr>
          <a:xfrm rot="0">
            <a:off x="2363984" y="6786232"/>
            <a:ext cx="14276206" cy="2084070"/>
          </a:xfrm>
          <a:prstGeom prst="rect">
            <a:avLst/>
          </a:prstGeom>
        </p:spPr>
        <p:txBody>
          <a:bodyPr anchor="t" rtlCol="false" tIns="0" lIns="0" bIns="0" rIns="0">
            <a:spAutoFit/>
          </a:bodyPr>
          <a:lstStyle/>
          <a:p>
            <a:pPr algn="ctr">
              <a:lnSpc>
                <a:spcPts val="4140"/>
              </a:lnSpc>
              <a:spcBef>
                <a:spcPct val="0"/>
              </a:spcBef>
            </a:pPr>
            <a:r>
              <a:rPr lang="en-US" sz="3000">
                <a:solidFill>
                  <a:srgbClr val="FFFBFB"/>
                </a:solidFill>
                <a:latin typeface="DM Sans"/>
                <a:ea typeface="DM Sans"/>
                <a:cs typeface="DM Sans"/>
                <a:sym typeface="DM Sans"/>
              </a:rPr>
              <a:t>Особа, яка стає одноосібним власником майна у результаті поділу спільного майна, набуває право особистої приватної власності на невизначену частку у праві власності на таке майно, що належала іншому співвласнику до поділу. </a:t>
            </a:r>
          </a:p>
        </p:txBody>
      </p:sp>
      <p:sp>
        <p:nvSpPr>
          <p:cNvPr name="Freeform 14" id="14"/>
          <p:cNvSpPr/>
          <p:nvPr/>
        </p:nvSpPr>
        <p:spPr>
          <a:xfrm flipH="false" flipV="false" rot="0">
            <a:off x="2852167" y="2779714"/>
            <a:ext cx="2984822" cy="2984822"/>
          </a:xfrm>
          <a:custGeom>
            <a:avLst/>
            <a:gdLst/>
            <a:ahLst/>
            <a:cxnLst/>
            <a:rect r="r" b="b" t="t" l="l"/>
            <a:pathLst>
              <a:path h="2984822" w="2984822">
                <a:moveTo>
                  <a:pt x="0" y="0"/>
                </a:moveTo>
                <a:lnTo>
                  <a:pt x="2984822" y="0"/>
                </a:lnTo>
                <a:lnTo>
                  <a:pt x="2984822" y="2984822"/>
                </a:lnTo>
                <a:lnTo>
                  <a:pt x="0" y="298482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TextBox 2" id="2"/>
          <p:cNvSpPr txBox="true"/>
          <p:nvPr/>
        </p:nvSpPr>
        <p:spPr>
          <a:xfrm rot="0">
            <a:off x="6454800" y="3745419"/>
            <a:ext cx="3047287" cy="512444"/>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372 ЦК</a:t>
            </a:r>
          </a:p>
        </p:txBody>
      </p:sp>
      <p:sp>
        <p:nvSpPr>
          <p:cNvPr name="TextBox 3" id="3"/>
          <p:cNvSpPr txBox="true"/>
          <p:nvPr/>
        </p:nvSpPr>
        <p:spPr>
          <a:xfrm rot="0">
            <a:off x="5044315" y="5479739"/>
            <a:ext cx="3199687"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ст.ст. 69-70 СК</a:t>
            </a:r>
          </a:p>
        </p:txBody>
      </p:sp>
      <p:sp>
        <p:nvSpPr>
          <p:cNvPr name="TextBox 4" id="4"/>
          <p:cNvSpPr txBox="true"/>
          <p:nvPr/>
        </p:nvSpPr>
        <p:spPr>
          <a:xfrm rot="0">
            <a:off x="6871362" y="7100758"/>
            <a:ext cx="2745282"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71 СК</a:t>
            </a:r>
          </a:p>
        </p:txBody>
      </p:sp>
      <p:sp>
        <p:nvSpPr>
          <p:cNvPr name="TextBox 5" id="5"/>
          <p:cNvSpPr txBox="true"/>
          <p:nvPr/>
        </p:nvSpPr>
        <p:spPr>
          <a:xfrm rot="0">
            <a:off x="5397776" y="8799056"/>
            <a:ext cx="2745282"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89 ЗК</a:t>
            </a:r>
          </a:p>
        </p:txBody>
      </p:sp>
      <p:sp>
        <p:nvSpPr>
          <p:cNvPr name="Freeform 6" id="6"/>
          <p:cNvSpPr/>
          <p:nvPr/>
        </p:nvSpPr>
        <p:spPr>
          <a:xfrm flipH="false" flipV="false" rot="0">
            <a:off x="-5567100" y="8152883"/>
            <a:ext cx="7086596" cy="7086596"/>
          </a:xfrm>
          <a:custGeom>
            <a:avLst/>
            <a:gdLst/>
            <a:ahLst/>
            <a:cxnLst/>
            <a:rect r="r" b="b" t="t" l="l"/>
            <a:pathLst>
              <a:path h="7086596" w="7086596">
                <a:moveTo>
                  <a:pt x="0" y="0"/>
                </a:moveTo>
                <a:lnTo>
                  <a:pt x="7086596" y="0"/>
                </a:lnTo>
                <a:lnTo>
                  <a:pt x="7086596" y="7086596"/>
                </a:lnTo>
                <a:lnTo>
                  <a:pt x="0" y="70865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436461">
            <a:off x="16979049" y="-4328578"/>
            <a:ext cx="6566182" cy="6566182"/>
          </a:xfrm>
          <a:custGeom>
            <a:avLst/>
            <a:gdLst/>
            <a:ahLst/>
            <a:cxnLst/>
            <a:rect r="r" b="b" t="t" l="l"/>
            <a:pathLst>
              <a:path h="6566182" w="6566182">
                <a:moveTo>
                  <a:pt x="0" y="0"/>
                </a:moveTo>
                <a:lnTo>
                  <a:pt x="6566182" y="0"/>
                </a:lnTo>
                <a:lnTo>
                  <a:pt x="6566182" y="6566182"/>
                </a:lnTo>
                <a:lnTo>
                  <a:pt x="0" y="6566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386787" y="2440030"/>
            <a:ext cx="15872513" cy="6798945"/>
          </a:xfrm>
          <a:prstGeom prst="rect">
            <a:avLst/>
          </a:prstGeom>
        </p:spPr>
        <p:txBody>
          <a:bodyPr anchor="t" rtlCol="false" tIns="0" lIns="0" bIns="0" rIns="0">
            <a:spAutoFit/>
          </a:bodyPr>
          <a:lstStyle/>
          <a:p>
            <a:pPr algn="just">
              <a:lnSpc>
                <a:spcPts val="4140"/>
              </a:lnSpc>
              <a:spcBef>
                <a:spcPct val="0"/>
              </a:spcBef>
            </a:pPr>
            <a:r>
              <a:rPr lang="en-US" sz="3000">
                <a:solidFill>
                  <a:srgbClr val="FFFFFF"/>
                </a:solidFill>
                <a:latin typeface="DM Sans"/>
                <a:ea typeface="DM Sans"/>
                <a:cs typeface="DM Sans"/>
                <a:sym typeface="DM Sans"/>
              </a:rPr>
              <a:t>54-2. </a:t>
            </a:r>
            <a:r>
              <a:rPr lang="en-US" sz="3000">
                <a:solidFill>
                  <a:srgbClr val="CFF4FF"/>
                </a:solidFill>
                <a:latin typeface="DM Sans"/>
                <a:ea typeface="DM Sans"/>
                <a:cs typeface="DM Sans"/>
                <a:sym typeface="DM Sans"/>
              </a:rPr>
              <a:t>Для державної реєстрації права власності</a:t>
            </a:r>
            <a:r>
              <a:rPr lang="en-US" sz="3000">
                <a:solidFill>
                  <a:srgbClr val="FFFFFF"/>
                </a:solidFill>
                <a:latin typeface="DM Sans"/>
                <a:ea typeface="DM Sans"/>
                <a:cs typeface="DM Sans"/>
                <a:sym typeface="DM Sans"/>
              </a:rPr>
              <a:t> у зв’язку з поділом майна, що відповідно до закону належить на праві спільної сумісної власності подружжю (</a:t>
            </a:r>
            <a:r>
              <a:rPr lang="en-US" sz="3000">
                <a:solidFill>
                  <a:srgbClr val="CFF4FF"/>
                </a:solidFill>
                <a:latin typeface="DM Sans"/>
                <a:ea typeface="DM Sans"/>
                <a:cs typeface="DM Sans"/>
                <a:sym typeface="DM Sans"/>
              </a:rPr>
              <a:t>колишньому подружжю), </a:t>
            </a:r>
            <a:r>
              <a:rPr lang="en-US" sz="3000">
                <a:solidFill>
                  <a:srgbClr val="FFFFFF"/>
                </a:solidFill>
                <a:latin typeface="DM Sans"/>
                <a:ea typeface="DM Sans"/>
                <a:cs typeface="DM Sans"/>
                <a:sym typeface="DM Sans"/>
              </a:rPr>
              <a:t>або виділом майна дружині, чоловікові із складу всього майна подружжя </a:t>
            </a:r>
            <a:r>
              <a:rPr lang="en-US" sz="3000">
                <a:solidFill>
                  <a:srgbClr val="CFF4FF"/>
                </a:solidFill>
                <a:latin typeface="DM Sans"/>
                <a:ea typeface="DM Sans"/>
                <a:cs typeface="DM Sans"/>
                <a:sym typeface="DM Sans"/>
              </a:rPr>
              <a:t>подається відповідні договір або рішення суду.</a:t>
            </a:r>
          </a:p>
          <a:p>
            <a:pPr algn="just">
              <a:lnSpc>
                <a:spcPts val="4140"/>
              </a:lnSpc>
              <a:spcBef>
                <a:spcPct val="0"/>
              </a:spcBef>
            </a:pPr>
            <a:r>
              <a:rPr lang="en-US" sz="3000">
                <a:solidFill>
                  <a:srgbClr val="CFF4FF"/>
                </a:solidFill>
                <a:latin typeface="DM Sans"/>
                <a:ea typeface="DM Sans"/>
                <a:cs typeface="DM Sans"/>
                <a:sym typeface="DM Sans"/>
              </a:rPr>
              <a:t>       Незалежно від наявності державної реєстрації права власності на майно за тим з подружжя (колишнього подружжя), якому таке майно переходить у власність, проводиться державна реєстрація права власності у зв’язку з набуттям права власності на майно, набуте у результаті такого поділу.</a:t>
            </a:r>
          </a:p>
          <a:p>
            <a:pPr algn="just">
              <a:lnSpc>
                <a:spcPts val="4140"/>
              </a:lnSpc>
              <a:spcBef>
                <a:spcPct val="0"/>
              </a:spcBef>
            </a:pPr>
            <a:r>
              <a:rPr lang="en-US" sz="3000">
                <a:solidFill>
                  <a:srgbClr val="FFFFFF"/>
                </a:solidFill>
                <a:latin typeface="DM Sans"/>
                <a:ea typeface="DM Sans"/>
                <a:cs typeface="DM Sans"/>
                <a:sym typeface="DM Sans"/>
              </a:rPr>
              <a:t>    У разі коли поділ спільного майна подружжя (колишнього подружжя) має наслідком поділ земельної ділянки, закінченого будівництвом об’єкта, державна реєстрація права власності проводиться відповідно до пункту 54 цього Порядку з урахуванням особливостей, визначених цим пунктом. </a:t>
            </a:r>
          </a:p>
          <a:p>
            <a:pPr algn="just">
              <a:lnSpc>
                <a:spcPts val="4140"/>
              </a:lnSpc>
              <a:spcBef>
                <a:spcPct val="0"/>
              </a:spcBef>
            </a:pPr>
          </a:p>
        </p:txBody>
      </p:sp>
      <p:sp>
        <p:nvSpPr>
          <p:cNvPr name="TextBox 9" id="9"/>
          <p:cNvSpPr txBox="true"/>
          <p:nvPr/>
        </p:nvSpPr>
        <p:spPr>
          <a:xfrm rot="0">
            <a:off x="1386787" y="862045"/>
            <a:ext cx="15872513" cy="1321969"/>
          </a:xfrm>
          <a:prstGeom prst="rect">
            <a:avLst/>
          </a:prstGeom>
        </p:spPr>
        <p:txBody>
          <a:bodyPr anchor="t" rtlCol="false" tIns="0" lIns="0" bIns="0" rIns="0">
            <a:spAutoFit/>
          </a:bodyPr>
          <a:lstStyle/>
          <a:p>
            <a:pPr algn="just">
              <a:lnSpc>
                <a:spcPts val="3571"/>
              </a:lnSpc>
              <a:spcBef>
                <a:spcPct val="0"/>
              </a:spcBef>
            </a:pPr>
            <a:r>
              <a:rPr lang="en-US" sz="2587">
                <a:solidFill>
                  <a:srgbClr val="FFFFFF"/>
                </a:solidFill>
                <a:latin typeface="DM Sans"/>
                <a:ea typeface="DM Sans"/>
                <a:cs typeface="DM Sans"/>
                <a:sym typeface="DM Sans"/>
              </a:rPr>
              <a:t>Порядок </a:t>
            </a:r>
            <a:r>
              <a:rPr lang="en-US" sz="2587">
                <a:solidFill>
                  <a:srgbClr val="FFFFFF"/>
                </a:solidFill>
                <a:latin typeface="DM Sans"/>
                <a:ea typeface="DM Sans"/>
                <a:cs typeface="DM Sans"/>
                <a:sym typeface="DM Sans"/>
              </a:rPr>
              <a:t>державної реєстрації речових прав на нерухоме майно та їх обтяжень, постановою Кабінету Міністрів України від 25 грудня 2015 р. № 1127 (Порядок доповнено п. 54-2 згідно із  Постановою КМ   </a:t>
            </a:r>
            <a:r>
              <a:rPr lang="en-US" sz="2587" u="sng">
                <a:solidFill>
                  <a:srgbClr val="FFFFFF"/>
                </a:solidFill>
                <a:latin typeface="DM Sans"/>
                <a:ea typeface="DM Sans"/>
                <a:cs typeface="DM Sans"/>
                <a:sym typeface="DM Sans"/>
                <a:hlinkClick r:id="rId4" tooltip="https://zakon.rada.gov.ua/laws/show/785-2024-%D0%BF#n33"/>
              </a:rPr>
              <a:t>№ 785 від 05.07.2024</a:t>
            </a:r>
            <a:r>
              <a:rPr lang="en-US" sz="2587">
                <a:solidFill>
                  <a:srgbClr val="FFFFFF"/>
                </a:solidFill>
                <a:latin typeface="DM Sans"/>
                <a:ea typeface="DM Sans"/>
                <a:cs typeface="DM Sans"/>
                <a:sym typeface="DM Sans"/>
              </a:rPr>
              <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sp>
        <p:nvSpPr>
          <p:cNvPr name="TextBox 2" id="2"/>
          <p:cNvSpPr txBox="true"/>
          <p:nvPr/>
        </p:nvSpPr>
        <p:spPr>
          <a:xfrm rot="0">
            <a:off x="6454800" y="3745419"/>
            <a:ext cx="3047287" cy="512444"/>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372 ЦК</a:t>
            </a:r>
          </a:p>
        </p:txBody>
      </p:sp>
      <p:sp>
        <p:nvSpPr>
          <p:cNvPr name="TextBox 3" id="3"/>
          <p:cNvSpPr txBox="true"/>
          <p:nvPr/>
        </p:nvSpPr>
        <p:spPr>
          <a:xfrm rot="0">
            <a:off x="5044315" y="5479739"/>
            <a:ext cx="3199687"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ст.ст. 69-70 СК</a:t>
            </a:r>
          </a:p>
        </p:txBody>
      </p:sp>
      <p:sp>
        <p:nvSpPr>
          <p:cNvPr name="TextBox 4" id="4"/>
          <p:cNvSpPr txBox="true"/>
          <p:nvPr/>
        </p:nvSpPr>
        <p:spPr>
          <a:xfrm rot="0">
            <a:off x="6871362" y="7100758"/>
            <a:ext cx="2745282" cy="512445"/>
          </a:xfrm>
          <a:prstGeom prst="rect">
            <a:avLst/>
          </a:prstGeom>
        </p:spPr>
        <p:txBody>
          <a:bodyPr anchor="t" rtlCol="false" tIns="0" lIns="0" bIns="0" rIns="0">
            <a:spAutoFit/>
          </a:bodyPr>
          <a:lstStyle/>
          <a:p>
            <a:pPr algn="ctr" marL="0" indent="0" lvl="0">
              <a:lnSpc>
                <a:spcPts val="4140"/>
              </a:lnSpc>
              <a:spcBef>
                <a:spcPct val="0"/>
              </a:spcBef>
            </a:pPr>
            <a:r>
              <a:rPr lang="en-US" b="true" sz="3000">
                <a:solidFill>
                  <a:srgbClr val="051D40"/>
                </a:solidFill>
                <a:latin typeface="DM Sans Bold"/>
                <a:ea typeface="DM Sans Bold"/>
                <a:cs typeface="DM Sans Bold"/>
                <a:sym typeface="DM Sans Bold"/>
              </a:rPr>
              <a:t>ст. 71 СК</a:t>
            </a:r>
          </a:p>
        </p:txBody>
      </p:sp>
      <p:sp>
        <p:nvSpPr>
          <p:cNvPr name="TextBox 5" id="5"/>
          <p:cNvSpPr txBox="true"/>
          <p:nvPr/>
        </p:nvSpPr>
        <p:spPr>
          <a:xfrm rot="0">
            <a:off x="8928400" y="1228595"/>
            <a:ext cx="8330900" cy="8591550"/>
          </a:xfrm>
          <a:prstGeom prst="rect">
            <a:avLst/>
          </a:prstGeom>
        </p:spPr>
        <p:txBody>
          <a:bodyPr anchor="t" rtlCol="false" tIns="0" lIns="0" bIns="0" rIns="0">
            <a:spAutoFit/>
          </a:bodyPr>
          <a:lstStyle/>
          <a:p>
            <a:pPr algn="just">
              <a:lnSpc>
                <a:spcPts val="3149"/>
              </a:lnSpc>
            </a:pPr>
            <a:r>
              <a:rPr lang="en-US" sz="2499">
                <a:solidFill>
                  <a:srgbClr val="FFFFFF"/>
                </a:solidFill>
                <a:latin typeface="DM Sans"/>
                <a:ea typeface="DM Sans"/>
                <a:cs typeface="DM Sans"/>
                <a:sym typeface="DM Sans"/>
              </a:rPr>
              <a:t> 1. У шлюбному договорі може бути визначене майно, яке дружина, чоловік передає для використання на спільні потреби сім'ї, а також правовий режим майна, подарованого подружжю у зв'язку з реєстрацією шлюбу.</a:t>
            </a:r>
          </a:p>
          <a:p>
            <a:pPr algn="just">
              <a:lnSpc>
                <a:spcPts val="3149"/>
              </a:lnSpc>
            </a:pPr>
            <a:r>
              <a:rPr lang="en-US" sz="2499" b="true">
                <a:solidFill>
                  <a:srgbClr val="FFFFFF"/>
                </a:solidFill>
                <a:latin typeface="DM Sans Bold"/>
                <a:ea typeface="DM Sans Bold"/>
                <a:cs typeface="DM Sans Bold"/>
                <a:sym typeface="DM Sans Bold"/>
              </a:rPr>
              <a:t> 2. Сторони можуть домовитися про непоширення на майно, набуте ними за час шлюбу, положень статті 60 цього Кодексу і вважати його спільною частковою власністю або особистою приватною власністю кожного з них.</a:t>
            </a:r>
          </a:p>
          <a:p>
            <a:pPr algn="just">
              <a:lnSpc>
                <a:spcPts val="3149"/>
              </a:lnSpc>
            </a:pPr>
            <a:r>
              <a:rPr lang="en-US" sz="2499">
                <a:solidFill>
                  <a:srgbClr val="FFFFFF"/>
                </a:solidFill>
                <a:latin typeface="DM Sans"/>
                <a:ea typeface="DM Sans"/>
                <a:cs typeface="DM Sans"/>
                <a:sym typeface="DM Sans"/>
              </a:rPr>
              <a:t> 3. Сторони можуть домовитися про можливий порядок поділу майна, у тому числі і в разі розірвання шлюбу.</a:t>
            </a:r>
          </a:p>
          <a:p>
            <a:pPr algn="just">
              <a:lnSpc>
                <a:spcPts val="3149"/>
              </a:lnSpc>
            </a:pPr>
            <a:r>
              <a:rPr lang="en-US" sz="2499">
                <a:solidFill>
                  <a:srgbClr val="FFFFFF"/>
                </a:solidFill>
                <a:latin typeface="DM Sans"/>
                <a:ea typeface="DM Sans"/>
                <a:cs typeface="DM Sans"/>
                <a:sym typeface="DM Sans"/>
              </a:rPr>
              <a:t> 4. У шлюбному договорі сторони можуть передбачити використання належного їм обом або одному з них майна для забезпечення потреб їхніх дітей, а також інших осіб.</a:t>
            </a:r>
          </a:p>
          <a:p>
            <a:pPr algn="just">
              <a:lnSpc>
                <a:spcPts val="3149"/>
              </a:lnSpc>
            </a:pPr>
            <a:r>
              <a:rPr lang="en-US" sz="2499">
                <a:solidFill>
                  <a:srgbClr val="FFFFFF"/>
                </a:solidFill>
                <a:latin typeface="DM Sans"/>
                <a:ea typeface="DM Sans"/>
                <a:cs typeface="DM Sans"/>
                <a:sym typeface="DM Sans"/>
              </a:rPr>
              <a:t> 5. Сторони можуть включити до шлюбного договору будь-які інші умови щодо правового режиму майна, якщо вони не суперечать моральним засадам суспільства.</a:t>
            </a:r>
          </a:p>
          <a:p>
            <a:pPr algn="just" marL="0" indent="0" lvl="0">
              <a:lnSpc>
                <a:spcPts val="3149"/>
              </a:lnSpc>
            </a:pPr>
          </a:p>
        </p:txBody>
      </p:sp>
      <p:sp>
        <p:nvSpPr>
          <p:cNvPr name="Freeform 6" id="6"/>
          <p:cNvSpPr/>
          <p:nvPr/>
        </p:nvSpPr>
        <p:spPr>
          <a:xfrm flipH="false" flipV="false" rot="0">
            <a:off x="-4971272" y="8099921"/>
            <a:ext cx="7086596" cy="7086596"/>
          </a:xfrm>
          <a:custGeom>
            <a:avLst/>
            <a:gdLst/>
            <a:ahLst/>
            <a:cxnLst/>
            <a:rect r="r" b="b" t="t" l="l"/>
            <a:pathLst>
              <a:path h="7086596" w="7086596">
                <a:moveTo>
                  <a:pt x="0" y="0"/>
                </a:moveTo>
                <a:lnTo>
                  <a:pt x="7086595" y="0"/>
                </a:lnTo>
                <a:lnTo>
                  <a:pt x="7086595" y="7086596"/>
                </a:lnTo>
                <a:lnTo>
                  <a:pt x="0" y="70865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436461">
            <a:off x="16966981" y="-3769708"/>
            <a:ext cx="6566182" cy="6566182"/>
          </a:xfrm>
          <a:custGeom>
            <a:avLst/>
            <a:gdLst/>
            <a:ahLst/>
            <a:cxnLst/>
            <a:rect r="r" b="b" t="t" l="l"/>
            <a:pathLst>
              <a:path h="6566182" w="6566182">
                <a:moveTo>
                  <a:pt x="0" y="0"/>
                </a:moveTo>
                <a:lnTo>
                  <a:pt x="6566182" y="0"/>
                </a:lnTo>
                <a:lnTo>
                  <a:pt x="6566182" y="6566182"/>
                </a:lnTo>
                <a:lnTo>
                  <a:pt x="0" y="65661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8928400" y="257774"/>
            <a:ext cx="8330900" cy="931545"/>
          </a:xfrm>
          <a:prstGeom prst="rect">
            <a:avLst/>
          </a:prstGeom>
        </p:spPr>
        <p:txBody>
          <a:bodyPr anchor="t" rtlCol="false" tIns="0" lIns="0" bIns="0" rIns="0">
            <a:spAutoFit/>
          </a:bodyPr>
          <a:lstStyle/>
          <a:p>
            <a:pPr algn="just">
              <a:lnSpc>
                <a:spcPts val="3690"/>
              </a:lnSpc>
            </a:pPr>
            <a:r>
              <a:rPr lang="en-US" b="true" sz="3000" spc="-60">
                <a:solidFill>
                  <a:srgbClr val="56AEFF"/>
                </a:solidFill>
                <a:latin typeface="DM Sans Bold"/>
                <a:ea typeface="DM Sans Bold"/>
                <a:cs typeface="DM Sans Bold"/>
                <a:sym typeface="DM Sans Bold"/>
              </a:rPr>
              <a:t>Стаття 97. Визначення у шлюбному договорі правового режиму майна</a:t>
            </a:r>
          </a:p>
        </p:txBody>
      </p:sp>
      <p:sp>
        <p:nvSpPr>
          <p:cNvPr name="TextBox 9" id="9"/>
          <p:cNvSpPr txBox="true"/>
          <p:nvPr/>
        </p:nvSpPr>
        <p:spPr>
          <a:xfrm rot="0">
            <a:off x="1125415" y="709259"/>
            <a:ext cx="7557115" cy="7810500"/>
          </a:xfrm>
          <a:prstGeom prst="rect">
            <a:avLst/>
          </a:prstGeom>
        </p:spPr>
        <p:txBody>
          <a:bodyPr anchor="t" rtlCol="false" tIns="0" lIns="0" bIns="0" rIns="0">
            <a:spAutoFit/>
          </a:bodyPr>
          <a:lstStyle/>
          <a:p>
            <a:pPr algn="just">
              <a:lnSpc>
                <a:spcPts val="3149"/>
              </a:lnSpc>
            </a:pPr>
            <a:r>
              <a:rPr lang="en-US" sz="2499">
                <a:solidFill>
                  <a:srgbClr val="FFFFFF"/>
                </a:solidFill>
                <a:latin typeface="DM Sans"/>
                <a:ea typeface="DM Sans"/>
                <a:cs typeface="DM Sans"/>
                <a:sym typeface="DM Sans"/>
              </a:rPr>
              <a:t>  </a:t>
            </a:r>
          </a:p>
          <a:p>
            <a:pPr algn="just">
              <a:lnSpc>
                <a:spcPts val="3149"/>
              </a:lnSpc>
            </a:pPr>
            <a:r>
              <a:rPr lang="en-US" sz="2499">
                <a:solidFill>
                  <a:srgbClr val="FFFFFF"/>
                </a:solidFill>
                <a:latin typeface="DM Sans"/>
                <a:ea typeface="DM Sans"/>
                <a:cs typeface="DM Sans"/>
                <a:sym typeface="DM Sans"/>
              </a:rPr>
              <a:t> 1. Шлюбним договором регулюються майнові відносини між подружжям, визначаються їхні майнові права та обов'язки.</a:t>
            </a:r>
          </a:p>
          <a:p>
            <a:pPr algn="just">
              <a:lnSpc>
                <a:spcPts val="3149"/>
              </a:lnSpc>
            </a:pPr>
            <a:r>
              <a:rPr lang="en-US" sz="2499">
                <a:solidFill>
                  <a:srgbClr val="FFFFFF"/>
                </a:solidFill>
                <a:latin typeface="DM Sans"/>
                <a:ea typeface="DM Sans"/>
                <a:cs typeface="DM Sans"/>
                <a:sym typeface="DM Sans"/>
              </a:rPr>
              <a:t> 2. Шлюбним договором можуть бути визначені майнові права та обов'язки подружжя як батьків.</a:t>
            </a:r>
          </a:p>
          <a:p>
            <a:pPr algn="just">
              <a:lnSpc>
                <a:spcPts val="3149"/>
              </a:lnSpc>
            </a:pPr>
            <a:r>
              <a:rPr lang="en-US" sz="2499">
                <a:solidFill>
                  <a:srgbClr val="FFFFFF"/>
                </a:solidFill>
                <a:latin typeface="DM Sans"/>
                <a:ea typeface="DM Sans"/>
                <a:cs typeface="DM Sans"/>
                <a:sym typeface="DM Sans"/>
              </a:rPr>
              <a:t> 3. Шлюбний договір не може регулювати особисті відносини подружжя, а також особисті відносини між ними та дітьми.</a:t>
            </a:r>
          </a:p>
          <a:p>
            <a:pPr algn="just">
              <a:lnSpc>
                <a:spcPts val="3149"/>
              </a:lnSpc>
            </a:pPr>
            <a:r>
              <a:rPr lang="en-US" sz="2499">
                <a:solidFill>
                  <a:srgbClr val="FFFFFF"/>
                </a:solidFill>
                <a:latin typeface="DM Sans"/>
                <a:ea typeface="DM Sans"/>
                <a:cs typeface="DM Sans"/>
                <a:sym typeface="DM Sans"/>
              </a:rPr>
              <a:t> 4. Шлюбний договір не може зменшувати обсягу прав дитини, які встановлені цим Кодексом, а також ставити одного з подружжя у надзвичайно невигідне матеріальне становище.</a:t>
            </a:r>
          </a:p>
          <a:p>
            <a:pPr algn="just">
              <a:lnSpc>
                <a:spcPts val="3149"/>
              </a:lnSpc>
            </a:pPr>
            <a:r>
              <a:rPr lang="en-US" sz="2499" b="true">
                <a:solidFill>
                  <a:srgbClr val="FFFFFF"/>
                </a:solidFill>
                <a:latin typeface="DM Sans Bold"/>
                <a:ea typeface="DM Sans Bold"/>
                <a:cs typeface="DM Sans Bold"/>
                <a:sym typeface="DM Sans Bold"/>
              </a:rPr>
              <a:t> 5. За шлюбним договором не може передаватися у власність одному з подружжя нерухоме майно та інше майно, право на яке підлягає державній реєстрації.</a:t>
            </a:r>
          </a:p>
          <a:p>
            <a:pPr algn="ctr" marL="0" indent="0" lvl="0">
              <a:lnSpc>
                <a:spcPts val="3149"/>
              </a:lnSpc>
            </a:pPr>
          </a:p>
        </p:txBody>
      </p:sp>
      <p:sp>
        <p:nvSpPr>
          <p:cNvPr name="TextBox 10" id="10"/>
          <p:cNvSpPr txBox="true"/>
          <p:nvPr/>
        </p:nvSpPr>
        <p:spPr>
          <a:xfrm rot="0">
            <a:off x="1028700" y="257774"/>
            <a:ext cx="7557115" cy="931545"/>
          </a:xfrm>
          <a:prstGeom prst="rect">
            <a:avLst/>
          </a:prstGeom>
        </p:spPr>
        <p:txBody>
          <a:bodyPr anchor="t" rtlCol="false" tIns="0" lIns="0" bIns="0" rIns="0">
            <a:spAutoFit/>
          </a:bodyPr>
          <a:lstStyle/>
          <a:p>
            <a:pPr algn="just">
              <a:lnSpc>
                <a:spcPts val="3690"/>
              </a:lnSpc>
            </a:pPr>
            <a:r>
              <a:rPr lang="en-US" b="true" sz="3000" spc="-60">
                <a:solidFill>
                  <a:srgbClr val="56AEFF"/>
                </a:solidFill>
                <a:latin typeface="DM Sans Bold"/>
                <a:ea typeface="DM Sans Bold"/>
                <a:cs typeface="DM Sans Bold"/>
                <a:sym typeface="DM Sans Bold"/>
              </a:rPr>
              <a:t>Стаття 93. Зміст шлюбного договору</a:t>
            </a:r>
          </a:p>
          <a:p>
            <a:pPr algn="just">
              <a:lnSpc>
                <a:spcPts val="3690"/>
              </a:lnSpc>
            </a:pPr>
          </a:p>
        </p:txBody>
      </p:sp>
      <p:sp>
        <p:nvSpPr>
          <p:cNvPr name="TextBox 11" id="11"/>
          <p:cNvSpPr txBox="true"/>
          <p:nvPr/>
        </p:nvSpPr>
        <p:spPr>
          <a:xfrm rot="0">
            <a:off x="1177855" y="8787765"/>
            <a:ext cx="7750544" cy="931545"/>
          </a:xfrm>
          <a:prstGeom prst="rect">
            <a:avLst/>
          </a:prstGeom>
        </p:spPr>
        <p:txBody>
          <a:bodyPr anchor="t" rtlCol="false" tIns="0" lIns="0" bIns="0" rIns="0">
            <a:spAutoFit/>
          </a:bodyPr>
          <a:lstStyle/>
          <a:p>
            <a:pPr algn="l">
              <a:lnSpc>
                <a:spcPts val="3690"/>
              </a:lnSpc>
            </a:pPr>
            <a:r>
              <a:rPr lang="en-US" sz="3000" spc="-60">
                <a:solidFill>
                  <a:srgbClr val="56AEFF"/>
                </a:solidFill>
                <a:latin typeface="DM Sans"/>
                <a:ea typeface="DM Sans"/>
                <a:cs typeface="DM Sans"/>
                <a:sym typeface="DM Sans"/>
              </a:rPr>
              <a:t>ст.ст. 92-103 СК</a:t>
            </a:r>
          </a:p>
          <a:p>
            <a:pPr algn="l">
              <a:lnSpc>
                <a:spcPts val="369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51D4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15079" y="-539680"/>
            <a:ext cx="15430157" cy="10545890"/>
            <a:chOff x="0" y="0"/>
            <a:chExt cx="5508856" cy="3765081"/>
          </a:xfrm>
        </p:grpSpPr>
        <p:sp>
          <p:nvSpPr>
            <p:cNvPr name="Freeform 3" id="3"/>
            <p:cNvSpPr/>
            <p:nvPr/>
          </p:nvSpPr>
          <p:spPr>
            <a:xfrm flipH="false" flipV="false" rot="0">
              <a:off x="0" y="0"/>
              <a:ext cx="5508856" cy="3765081"/>
            </a:xfrm>
            <a:custGeom>
              <a:avLst/>
              <a:gdLst/>
              <a:ahLst/>
              <a:cxnLst/>
              <a:rect r="r" b="b" t="t" l="l"/>
              <a:pathLst>
                <a:path h="3765081" w="5508856">
                  <a:moveTo>
                    <a:pt x="0" y="0"/>
                  </a:moveTo>
                  <a:lnTo>
                    <a:pt x="3335085" y="0"/>
                  </a:lnTo>
                  <a:lnTo>
                    <a:pt x="5508856" y="3765081"/>
                  </a:lnTo>
                  <a:lnTo>
                    <a:pt x="2173770" y="3765081"/>
                  </a:lnTo>
                  <a:lnTo>
                    <a:pt x="0" y="0"/>
                  </a:lnTo>
                  <a:close/>
                </a:path>
              </a:pathLst>
            </a:custGeom>
            <a:solidFill>
              <a:srgbClr val="F1945B"/>
            </a:solidFill>
          </p:spPr>
        </p:sp>
        <p:sp>
          <p:nvSpPr>
            <p:cNvPr name="Freeform 4" id="4"/>
            <p:cNvSpPr/>
            <p:nvPr/>
          </p:nvSpPr>
          <p:spPr>
            <a:xfrm flipH="false" flipV="false" rot="0">
              <a:off x="0" y="0"/>
              <a:ext cx="5508856" cy="3765081"/>
            </a:xfrm>
            <a:custGeom>
              <a:avLst/>
              <a:gdLst/>
              <a:ahLst/>
              <a:cxnLst/>
              <a:rect r="r" b="b" t="t" l="l"/>
              <a:pathLst>
                <a:path h="3765081" w="5508856">
                  <a:moveTo>
                    <a:pt x="0" y="0"/>
                  </a:moveTo>
                  <a:lnTo>
                    <a:pt x="3335085" y="0"/>
                  </a:lnTo>
                  <a:lnTo>
                    <a:pt x="5508856" y="3765081"/>
                  </a:lnTo>
                  <a:lnTo>
                    <a:pt x="2173770" y="3765081"/>
                  </a:lnTo>
                  <a:lnTo>
                    <a:pt x="0" y="0"/>
                  </a:lnTo>
                  <a:close/>
                </a:path>
              </a:pathLst>
            </a:custGeom>
            <a:blipFill>
              <a:blip r:embed="rId2"/>
              <a:stretch>
                <a:fillRect l="-1291" t="0" r="-1291" b="0"/>
              </a:stretch>
            </a:blipFill>
          </p:spPr>
        </p:sp>
      </p:grpSp>
      <p:sp>
        <p:nvSpPr>
          <p:cNvPr name="Freeform 5" id="5"/>
          <p:cNvSpPr/>
          <p:nvPr/>
        </p:nvSpPr>
        <p:spPr>
          <a:xfrm flipH="false" flipV="false" rot="0">
            <a:off x="-2622339" y="7919689"/>
            <a:ext cx="6452848" cy="5596379"/>
          </a:xfrm>
          <a:custGeom>
            <a:avLst/>
            <a:gdLst/>
            <a:ahLst/>
            <a:cxnLst/>
            <a:rect r="r" b="b" t="t" l="l"/>
            <a:pathLst>
              <a:path h="5596379" w="6452848">
                <a:moveTo>
                  <a:pt x="0" y="0"/>
                </a:moveTo>
                <a:lnTo>
                  <a:pt x="6452849" y="0"/>
                </a:lnTo>
                <a:lnTo>
                  <a:pt x="6452849" y="5596379"/>
                </a:lnTo>
                <a:lnTo>
                  <a:pt x="0" y="55963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800000">
            <a:off x="13367400" y="-2798190"/>
            <a:ext cx="6452848" cy="5596379"/>
          </a:xfrm>
          <a:custGeom>
            <a:avLst/>
            <a:gdLst/>
            <a:ahLst/>
            <a:cxnLst/>
            <a:rect r="r" b="b" t="t" l="l"/>
            <a:pathLst>
              <a:path h="5596379" w="6452848">
                <a:moveTo>
                  <a:pt x="0" y="0"/>
                </a:moveTo>
                <a:lnTo>
                  <a:pt x="6452849" y="0"/>
                </a:lnTo>
                <a:lnTo>
                  <a:pt x="6452849" y="5596380"/>
                </a:lnTo>
                <a:lnTo>
                  <a:pt x="0" y="55963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5678512" y="1819976"/>
            <a:ext cx="8457192" cy="504825"/>
          </a:xfrm>
          <a:prstGeom prst="rect">
            <a:avLst/>
          </a:prstGeom>
        </p:spPr>
        <p:txBody>
          <a:bodyPr anchor="t" rtlCol="false" tIns="0" lIns="0" bIns="0" rIns="0">
            <a:spAutoFit/>
          </a:bodyPr>
          <a:lstStyle/>
          <a:p>
            <a:pPr algn="ctr" marL="0" indent="0" lvl="0">
              <a:lnSpc>
                <a:spcPts val="3960"/>
              </a:lnSpc>
              <a:spcBef>
                <a:spcPct val="0"/>
              </a:spcBef>
            </a:pPr>
            <a:r>
              <a:rPr lang="en-US" b="true" sz="3300">
                <a:solidFill>
                  <a:srgbClr val="FFFFFF"/>
                </a:solidFill>
                <a:latin typeface="Now Bold"/>
                <a:ea typeface="Now Bold"/>
                <a:cs typeface="Now Bold"/>
                <a:sym typeface="Now Bold"/>
              </a:rPr>
              <a:t>ПОЗИЦІЯ ВЕРХОВНОГО СУДУ</a:t>
            </a:r>
          </a:p>
        </p:txBody>
      </p:sp>
      <p:sp>
        <p:nvSpPr>
          <p:cNvPr name="TextBox 8" id="8"/>
          <p:cNvSpPr txBox="true"/>
          <p:nvPr/>
        </p:nvSpPr>
        <p:spPr>
          <a:xfrm rot="0">
            <a:off x="7715079" y="2512440"/>
            <a:ext cx="10342495" cy="7191203"/>
          </a:xfrm>
          <a:prstGeom prst="rect">
            <a:avLst/>
          </a:prstGeom>
        </p:spPr>
        <p:txBody>
          <a:bodyPr anchor="t" rtlCol="false" tIns="0" lIns="0" bIns="0" rIns="0">
            <a:spAutoFit/>
          </a:bodyPr>
          <a:lstStyle/>
          <a:p>
            <a:pPr algn="l">
              <a:lnSpc>
                <a:spcPts val="3299"/>
              </a:lnSpc>
            </a:pPr>
            <a:r>
              <a:rPr lang="en-US" sz="2390" spc="234" b="true">
                <a:solidFill>
                  <a:srgbClr val="F5FFF5"/>
                </a:solidFill>
                <a:latin typeface="DM Sans Bold"/>
                <a:ea typeface="DM Sans Bold"/>
                <a:cs typeface="DM Sans Bold"/>
                <a:sym typeface="DM Sans Bold"/>
              </a:rPr>
              <a:t>Верховний Суд, з урахуванням підстав позову, системного аналізу положень шлюбного договору, дійшов висновку, що умова підпункту в) пункту ІІ.2 шлюбного договору, згідно з якою у власність одному з подружжя переходить нерухоме майно, автотранспортні засоби, інше майно, право власності на яке підлягає обов`язковій державній реєстрації, </a:t>
            </a:r>
            <a:r>
              <a:rPr lang="en-US" sz="2390" spc="234" b="true">
                <a:solidFill>
                  <a:srgbClr val="E1BB72"/>
                </a:solidFill>
                <a:latin typeface="DM Sans Bold"/>
                <a:ea typeface="DM Sans Bold"/>
                <a:cs typeface="DM Sans Bold"/>
                <a:sym typeface="DM Sans Bold"/>
              </a:rPr>
              <a:t>що придбане в шлюбі до укладення цього договору</a:t>
            </a:r>
            <a:r>
              <a:rPr lang="en-US" sz="2390" spc="234" b="true">
                <a:solidFill>
                  <a:srgbClr val="F5FFF5"/>
                </a:solidFill>
                <a:latin typeface="DM Sans Bold"/>
                <a:ea typeface="DM Sans Bold"/>
                <a:cs typeface="DM Sans Bold"/>
                <a:sym typeface="DM Sans Bold"/>
              </a:rPr>
              <a:t>, суперечить частині п`ятій </a:t>
            </a:r>
            <a:r>
              <a:rPr lang="en-US" b="true" sz="2390" spc="234" u="sng">
                <a:solidFill>
                  <a:srgbClr val="F5FFF5"/>
                </a:solidFill>
                <a:latin typeface="DM Sans Bold"/>
                <a:ea typeface="DM Sans Bold"/>
                <a:cs typeface="DM Sans Bold"/>
                <a:sym typeface="DM Sans Bold"/>
                <a:hlinkClick r:id="rId5" tooltip="http://search.ligazakon.ua/l_doc2.nsf/link1/an_419/ed_2020_12_02/pravo1/T022947.html?pravo=1#419"/>
              </a:rPr>
              <a:t>статті 93 СК України</a:t>
            </a:r>
            <a:r>
              <a:rPr lang="en-US" sz="2390" spc="234" b="true">
                <a:solidFill>
                  <a:srgbClr val="F5FFF5"/>
                </a:solidFill>
                <a:latin typeface="DM Sans Bold"/>
                <a:ea typeface="DM Sans Bold"/>
                <a:cs typeface="DM Sans Bold"/>
                <a:sym typeface="DM Sans Bold"/>
              </a:rPr>
              <a:t>, оскільки передбачає зміну правового режиму майна, набутого у спільну сумісну власність укладення оспорюваного договору. Враховуючи, що умова підпункту в) пункту ІІ.2 шлюбного договору суперечить частині п`ятій </a:t>
            </a:r>
            <a:r>
              <a:rPr lang="en-US" b="true" sz="2390" spc="234" u="sng">
                <a:solidFill>
                  <a:srgbClr val="F5FFF5"/>
                </a:solidFill>
                <a:latin typeface="DM Sans Bold"/>
                <a:ea typeface="DM Sans Bold"/>
                <a:cs typeface="DM Sans Bold"/>
                <a:sym typeface="DM Sans Bold"/>
                <a:hlinkClick r:id="rId6" tooltip="http://search.ligazakon.ua/l_doc2.nsf/link1/an_419/ed_2020_12_02/pravo1/T022947.html?pravo=1#419"/>
              </a:rPr>
              <a:t>статті 93 СК України</a:t>
            </a:r>
            <a:r>
              <a:rPr lang="en-US" sz="2390" spc="234" b="true">
                <a:solidFill>
                  <a:srgbClr val="F5FFF5"/>
                </a:solidFill>
                <a:latin typeface="DM Sans Bold"/>
                <a:ea typeface="DM Sans Bold"/>
                <a:cs typeface="DM Sans Bold"/>
                <a:sym typeface="DM Sans Bold"/>
              </a:rPr>
              <a:t>, а тому підлягає визнанню недійсною з підстав, встановлених частинами першими статей </a:t>
            </a:r>
            <a:r>
              <a:rPr lang="en-US" b="true" sz="2390" spc="234" u="sng">
                <a:solidFill>
                  <a:srgbClr val="F5FFF5"/>
                </a:solidFill>
                <a:latin typeface="DM Sans Bold"/>
                <a:ea typeface="DM Sans Bold"/>
                <a:cs typeface="DM Sans Bold"/>
                <a:sym typeface="DM Sans Bold"/>
                <a:hlinkClick r:id="rId7" tooltip="http://search.ligazakon.ua/l_doc2.nsf/link1/an_843241/ed_2021_01_01/pravo1/T030435.html?pravo=1#843241"/>
              </a:rPr>
              <a:t>203</a:t>
            </a:r>
            <a:r>
              <a:rPr lang="en-US" sz="2390" spc="234" b="true">
                <a:solidFill>
                  <a:srgbClr val="F5FFF5"/>
                </a:solidFill>
                <a:latin typeface="DM Sans Bold"/>
                <a:ea typeface="DM Sans Bold"/>
                <a:cs typeface="DM Sans Bold"/>
                <a:sym typeface="DM Sans Bold"/>
              </a:rPr>
              <a:t>, </a:t>
            </a:r>
            <a:r>
              <a:rPr lang="en-US" b="true" sz="2390" spc="234" u="sng">
                <a:solidFill>
                  <a:srgbClr val="F5FFF5"/>
                </a:solidFill>
                <a:latin typeface="DM Sans Bold"/>
                <a:ea typeface="DM Sans Bold"/>
                <a:cs typeface="DM Sans Bold"/>
                <a:sym typeface="DM Sans Bold"/>
                <a:hlinkClick r:id="rId8" tooltip="http://search.ligazakon.ua/l_doc2.nsf/link1/an_843253/ed_2021_01_01/pravo1/T030435.html?pravo=1#843253"/>
              </a:rPr>
              <a:t>215 ЦК України</a:t>
            </a:r>
            <a:r>
              <a:rPr lang="en-US" sz="2390" spc="234" b="true">
                <a:solidFill>
                  <a:srgbClr val="F5FFF5"/>
                </a:solidFill>
                <a:latin typeface="DM Sans Bold"/>
                <a:ea typeface="DM Sans Bold"/>
                <a:cs typeface="DM Sans Bold"/>
                <a:sym typeface="DM Sans Bold"/>
              </a:rPr>
              <a:t>.</a:t>
            </a:r>
          </a:p>
          <a:p>
            <a:pPr algn="l">
              <a:lnSpc>
                <a:spcPts val="2760"/>
              </a:lnSpc>
            </a:pPr>
            <a:r>
              <a:rPr lang="en-US" sz="2000" spc="196">
                <a:solidFill>
                  <a:srgbClr val="F5FFF5"/>
                </a:solidFill>
                <a:latin typeface="DM Sans"/>
                <a:ea typeface="DM Sans"/>
                <a:cs typeface="DM Sans"/>
                <a:sym typeface="DM Sans"/>
              </a:rPr>
              <a:t>(</a:t>
            </a:r>
            <a:r>
              <a:rPr lang="en-US" sz="2000" spc="196">
                <a:solidFill>
                  <a:srgbClr val="F5FFF5"/>
                </a:solidFill>
                <a:latin typeface="DM Sans"/>
                <a:ea typeface="DM Sans"/>
                <a:cs typeface="DM Sans"/>
                <a:sym typeface="DM Sans"/>
              </a:rPr>
              <a:t>Постанова ВС від 28 квітня 2021 року у справі №320/3970/18)</a:t>
            </a:r>
          </a:p>
          <a:p>
            <a:pPr algn="ctr">
              <a:lnSpc>
                <a:spcPts val="2471"/>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DAGSTp14Xis</dc:identifier>
  <dcterms:modified xsi:type="dcterms:W3CDTF">2011-08-01T06:04:30Z</dcterms:modified>
  <cp:revision>1</cp:revision>
  <dc:title>Шлюбний договір, договір про поділ майна</dc:title>
</cp:coreProperties>
</file>