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630" r:id="rId6"/>
    <p:sldId id="634" r:id="rId7"/>
    <p:sldId id="257" r:id="rId8"/>
    <p:sldId id="642" r:id="rId9"/>
    <p:sldId id="644" r:id="rId10"/>
    <p:sldId id="264" r:id="rId11"/>
    <p:sldId id="645" r:id="rId12"/>
    <p:sldId id="646" r:id="rId13"/>
    <p:sldId id="647" r:id="rId14"/>
    <p:sldId id="648" r:id="rId15"/>
    <p:sldId id="30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1D74"/>
    <a:srgbClr val="662072"/>
    <a:srgbClr val="9657F3"/>
    <a:srgbClr val="F6E8F8"/>
    <a:srgbClr val="FAF5FB"/>
    <a:srgbClr val="E7E7E8"/>
    <a:srgbClr val="5B1D65"/>
    <a:srgbClr val="491D47"/>
    <a:srgbClr val="592D51"/>
    <a:srgbClr val="521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14B64-F706-46E0-36DA-2402E4F87E60}" v="2" dt="2021-03-25T14:52:55.405"/>
    <p1510:client id="{F7FF0FEB-8A0D-4852-BDAF-3A4159475BAB}" v="16" dt="2021-03-21T10:23:34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3447" autoAdjust="0"/>
  </p:normalViewPr>
  <p:slideViewPr>
    <p:cSldViewPr snapToGrid="0">
      <p:cViewPr varScale="1">
        <p:scale>
          <a:sx n="75" d="100"/>
          <a:sy n="75" d="100"/>
        </p:scale>
        <p:origin x="4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E96F8-B57E-4011-942E-17EFFB814E8A}" type="datetimeFigureOut">
              <a:rPr lang="ru-RU" smtClean="0"/>
              <a:t>06.03.2024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14E7E-7D0F-4C88-80A6-FDC4E1447BF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39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7574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34098f2916017af5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3" name="Google Shape;643;g34098f2916017af5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512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1">
          <a:extLst>
            <a:ext uri="{FF2B5EF4-FFF2-40B4-BE49-F238E27FC236}">
              <a16:creationId xmlns:a16="http://schemas.microsoft.com/office/drawing/2014/main" id="{0F085BC2-F394-A65A-912D-216E1A4D77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34098f2916017af5_155:notes">
            <a:extLst>
              <a:ext uri="{FF2B5EF4-FFF2-40B4-BE49-F238E27FC236}">
                <a16:creationId xmlns:a16="http://schemas.microsoft.com/office/drawing/2014/main" id="{BB02569F-D43C-3C57-EB3F-0592F703F14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3" name="Google Shape;643;g34098f2916017af5_155:notes">
            <a:extLst>
              <a:ext uri="{FF2B5EF4-FFF2-40B4-BE49-F238E27FC236}">
                <a16:creationId xmlns:a16="http://schemas.microsoft.com/office/drawing/2014/main" id="{3172922A-BF42-B4E1-19C6-BE3A6244F16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9578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1">
          <a:extLst>
            <a:ext uri="{FF2B5EF4-FFF2-40B4-BE49-F238E27FC236}">
              <a16:creationId xmlns:a16="http://schemas.microsoft.com/office/drawing/2014/main" id="{3D3F925E-E23D-D550-69D3-D1F656CD6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34098f2916017af5_155:notes">
            <a:extLst>
              <a:ext uri="{FF2B5EF4-FFF2-40B4-BE49-F238E27FC236}">
                <a16:creationId xmlns:a16="http://schemas.microsoft.com/office/drawing/2014/main" id="{2E291370-EF8C-5109-747A-5A6B61214E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3" name="Google Shape;643;g34098f2916017af5_155:notes">
            <a:extLst>
              <a:ext uri="{FF2B5EF4-FFF2-40B4-BE49-F238E27FC236}">
                <a16:creationId xmlns:a16="http://schemas.microsoft.com/office/drawing/2014/main" id="{C50C0628-F233-59B7-277A-BC54D5973D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4374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g219e1c34b13_0_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1" name="Google Shape;851;g219e1c34b13_0_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3482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9">
          <a:extLst>
            <a:ext uri="{FF2B5EF4-FFF2-40B4-BE49-F238E27FC236}">
              <a16:creationId xmlns:a16="http://schemas.microsoft.com/office/drawing/2014/main" id="{BC00FCE1-9A60-4290-0BF2-7DC132CC93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g219e1c34b13_0_440:notes">
            <a:extLst>
              <a:ext uri="{FF2B5EF4-FFF2-40B4-BE49-F238E27FC236}">
                <a16:creationId xmlns:a16="http://schemas.microsoft.com/office/drawing/2014/main" id="{A754D54E-E7E1-9214-4DBF-BEA5C423DC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1" name="Google Shape;851;g219e1c34b13_0_440:notes">
            <a:extLst>
              <a:ext uri="{FF2B5EF4-FFF2-40B4-BE49-F238E27FC236}">
                <a16:creationId xmlns:a16="http://schemas.microsoft.com/office/drawing/2014/main" id="{6C00425A-C8EA-B395-3528-73448D3B862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1664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g22cab7668a0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" name="Google Shape;551;g22cab7668a0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525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DE4338-6796-4EEE-9C24-F8413903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0D9A2F-23E1-415B-B735-0218482A6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D5B0DB-3A39-4A82-8896-8D7C15A8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54A7-16AE-4E5E-B1B3-A44697AF74E8}" type="datetimeFigureOut">
              <a:rPr lang="ru-RU" smtClean="0"/>
              <a:t>06.03.2024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ED5704-941C-48B7-A3B3-8F6B6A15E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3A0F3D-2A48-4C08-9E1D-FB2B8A0ED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A5C6-9ECA-40D4-818E-6B6A465DB1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1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A1F82-3D93-4827-A635-89DEE853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A7C4B5-5D5F-4C66-AE11-5C113BACD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EAEF1A-273B-4CCC-8B33-4B504845E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54A7-16AE-4E5E-B1B3-A44697AF74E8}" type="datetimeFigureOut">
              <a:rPr lang="ru-RU" smtClean="0"/>
              <a:t>06.03.2024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6CD151-1740-4C48-90B6-8BEE1E78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5B2083-36D6-447E-8AAA-E83CE301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A5C6-9ECA-40D4-818E-6B6A465DB1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78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6013BB9-597A-4F33-B318-1AB4B9F378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B6F27A-0645-484B-B948-1C0AE25F4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A1F58A-6E63-43C5-AAFC-D92EA524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54A7-16AE-4E5E-B1B3-A44697AF74E8}" type="datetimeFigureOut">
              <a:rPr lang="ru-RU" smtClean="0"/>
              <a:t>06.03.2024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CA19F3-B4B5-4D1A-A2DD-D7724A43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5972C2-CBC0-4192-BF7F-B0B88BA2A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A5C6-9ECA-40D4-818E-6B6A465DB1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30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8F785F-EAEF-40FB-94C6-90A50AFD2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3FDEE2-79E2-4CB9-8129-0349CDD17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1F343E-95B1-4D47-81F5-824021D0B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54A7-16AE-4E5E-B1B3-A44697AF74E8}" type="datetimeFigureOut">
              <a:rPr lang="ru-RU" smtClean="0"/>
              <a:t>06.03.2024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100388-AAC8-4ABB-862D-9DB8D8D99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6A7B1D-DDD7-467D-84AE-B4BCB928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A5C6-9ECA-40D4-818E-6B6A465DB1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00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151F9-96BA-4C64-8AC7-11222CC2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5F8123-1F23-4C7A-A687-7BB76298F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63B1CB-1727-46CE-974A-68BB022B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54A7-16AE-4E5E-B1B3-A44697AF74E8}" type="datetimeFigureOut">
              <a:rPr lang="ru-RU" smtClean="0"/>
              <a:t>06.03.2024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EF5B9-A1BA-4ADC-9174-01F3090A2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4E5BCE-340F-4B3A-BCA1-7251D2E46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A5C6-9ECA-40D4-818E-6B6A465DB1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53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1C915-AECC-419B-AD35-76B7500E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B3EA8F-CBE1-4A2A-8E33-47A14C7E3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1F8823-E179-41C9-9B43-46965EEDD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20EC20-0DF4-4F7A-A228-BA881FF9F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54A7-16AE-4E5E-B1B3-A44697AF74E8}" type="datetimeFigureOut">
              <a:rPr lang="ru-RU" smtClean="0"/>
              <a:t>06.03.2024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28FFA2-9F55-4CB6-B25B-3EA0DA5DE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0080E0-4467-40EE-81D8-303257C6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A5C6-9ECA-40D4-818E-6B6A465DB1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35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C76B74-087E-4A8E-9ABB-2755D16BB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85B4E8-CA93-4B4C-ABFE-D65AB9624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8AA5D4-70AE-492E-87A5-440E74982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0DA650B-C378-4479-880F-55A3CAD7F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5A6EA30-6EBF-4029-88D3-1D8E223641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F2A951-03A1-4BE3-9CE4-DA51C567D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54A7-16AE-4E5E-B1B3-A44697AF74E8}" type="datetimeFigureOut">
              <a:rPr lang="ru-RU" smtClean="0"/>
              <a:t>06.03.2024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311861-2EB1-44A7-BEA2-8DC10E6A0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47746C-7075-45AC-9CC9-8C1F83F47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A5C6-9ECA-40D4-818E-6B6A465DB1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36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8C4E1-8C5A-4922-8E3B-900A0BC27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03A6BF-0ECA-4ADF-AE60-4209EE42A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54A7-16AE-4E5E-B1B3-A44697AF74E8}" type="datetimeFigureOut">
              <a:rPr lang="ru-RU" smtClean="0"/>
              <a:t>06.03.2024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A63FAC-A649-47D8-8B46-298735897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9148ED-6583-498E-B96D-531D3D8C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A5C6-9ECA-40D4-818E-6B6A465DB1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53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845BE07-9E94-4CF4-ABE0-817727FF4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54A7-16AE-4E5E-B1B3-A44697AF74E8}" type="datetimeFigureOut">
              <a:rPr lang="ru-RU" smtClean="0"/>
              <a:t>06.03.2024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0B28682-FC2A-47A3-BA1A-91F3B9D46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7006EE-CC5C-4EEF-BEFB-9FD196E2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A5C6-9ECA-40D4-818E-6B6A465DB1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83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CA2C9-BE7C-42E6-A603-05106389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14A63B-564F-479F-B7B5-155A27874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5A1660-B847-4D50-A2C7-3EFE43ED1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55CC36-CF5C-4FC9-B4C1-81F6F0083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54A7-16AE-4E5E-B1B3-A44697AF74E8}" type="datetimeFigureOut">
              <a:rPr lang="ru-RU" smtClean="0"/>
              <a:t>06.03.2024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0F4DE6-A2DB-4F10-B2C6-24FB49B1C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064BDF-3896-4F6A-A266-059D9CC01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A5C6-9ECA-40D4-818E-6B6A465DB1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42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DCBB54-D34B-4781-B11D-0EE2642F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DFBF048-914D-4F9F-A247-A4E54C677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561787-0980-4C32-9421-99F9F5EDF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1A2ECE-1813-497B-81A8-04993E194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54A7-16AE-4E5E-B1B3-A44697AF74E8}" type="datetimeFigureOut">
              <a:rPr lang="ru-RU" smtClean="0"/>
              <a:t>06.03.2024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C5B23D-3D19-463E-BCC4-820504D5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F80DCA-AFBE-45D5-9821-572BA1AB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A5C6-9ECA-40D4-818E-6B6A465DB1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44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9E877-7F97-4870-8948-1751F4CAD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750632-CCC2-47C1-9047-4D33ED324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08B130-1CA1-43BC-9A63-24C6A809E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54A7-16AE-4E5E-B1B3-A44697AF74E8}" type="datetimeFigureOut">
              <a:rPr lang="ru-RU" smtClean="0"/>
              <a:t>06.03.2024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B6DD5A-10DC-467B-A065-7623CEF2D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5B66B5-4914-4AEA-8407-39113E055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A5C6-9ECA-40D4-818E-6B6A465DB1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21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1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verdictum.ligazakon.net/document/11231566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https://reyestr.court.gov.ua/Review/10647570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s://reyestr.court.gov.ua/Review/90820838" TargetMode="External"/><Relationship Id="rId4" Type="http://schemas.openxmlformats.org/officeDocument/2006/relationships/hyperlink" Target="https://reyestr.court.gov.ua/Review/8721182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reyestr.court.gov.ua/Review/9260216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reyestr.court.gov.ua/Review/10328324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eyestr.court.gov.ua/Review/116391630" TargetMode="External"/><Relationship Id="rId3" Type="http://schemas.openxmlformats.org/officeDocument/2006/relationships/hyperlink" Target="https://reyestr.court.gov.ua/Review/97445537" TargetMode="External"/><Relationship Id="rId7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01" y="296861"/>
            <a:ext cx="1836567" cy="28756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pPr defTabSz="1219170">
              <a:buClr>
                <a:srgbClr val="000000"/>
              </a:buClr>
              <a:defRPr/>
            </a:pPr>
            <a:fld id="{00000000-1234-1234-1234-123412341234}" type="slidenum">
              <a:rPr lang="ru" sz="1333" kern="0">
                <a:solidFill>
                  <a:srgbClr val="595959"/>
                </a:solidFill>
                <a:latin typeface="HelveticaNeueCyr" panose="02000503040000020004" pitchFamily="2" charset="-52"/>
                <a:cs typeface="Arial"/>
                <a:sym typeface="Arial"/>
              </a:rPr>
              <a:pPr defTabSz="1219170">
                <a:buClr>
                  <a:srgbClr val="000000"/>
                </a:buClr>
                <a:defRPr/>
              </a:pPr>
              <a:t>1</a:t>
            </a:fld>
            <a:endParaRPr sz="1333" kern="0">
              <a:solidFill>
                <a:srgbClr val="595959"/>
              </a:solidFill>
              <a:latin typeface="HelveticaNeueCyr" panose="02000503040000020004" pitchFamily="2" charset="-52"/>
              <a:cs typeface="Arial"/>
              <a:sym typeface="Arial"/>
            </a:endParaRPr>
          </a:p>
        </p:txBody>
      </p:sp>
      <p:sp>
        <p:nvSpPr>
          <p:cNvPr id="12" name="Google Shape;58;p13"/>
          <p:cNvSpPr txBox="1">
            <a:spLocks/>
          </p:cNvSpPr>
          <p:nvPr/>
        </p:nvSpPr>
        <p:spPr>
          <a:xfrm>
            <a:off x="10294943" y="132844"/>
            <a:ext cx="2003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990"/>
            </a:pPr>
            <a:r>
              <a:rPr lang="en-US" sz="2400" dirty="0">
                <a:solidFill>
                  <a:srgbClr val="6B1D74"/>
                </a:solidFill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2024</a:t>
            </a:r>
          </a:p>
        </p:txBody>
      </p:sp>
      <p:sp>
        <p:nvSpPr>
          <p:cNvPr id="14" name="Google Shape;54;p13"/>
          <p:cNvSpPr txBox="1">
            <a:spLocks noGrp="1"/>
          </p:cNvSpPr>
          <p:nvPr>
            <p:ph type="ctrTitle"/>
          </p:nvPr>
        </p:nvSpPr>
        <p:spPr>
          <a:xfrm>
            <a:off x="480001" y="1511647"/>
            <a:ext cx="10563919" cy="1376238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4800" b="1" dirty="0" err="1">
                <a:solidFill>
                  <a:srgbClr val="6B1D74"/>
                </a:solidFill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Проблеми</a:t>
            </a:r>
            <a:r>
              <a:rPr lang="ru-RU" sz="4800" b="1" dirty="0">
                <a:solidFill>
                  <a:srgbClr val="6B1D74"/>
                </a:solidFill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4800" b="1" dirty="0" err="1">
                <a:solidFill>
                  <a:srgbClr val="6B1D74"/>
                </a:solidFill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кваліфікації</a:t>
            </a:r>
            <a:r>
              <a:rPr lang="ru-RU" sz="4800" b="1" dirty="0">
                <a:solidFill>
                  <a:srgbClr val="6B1D74"/>
                </a:solidFill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за </a:t>
            </a:r>
            <a:r>
              <a:rPr lang="ru-RU" sz="4800" b="1" dirty="0" err="1">
                <a:solidFill>
                  <a:srgbClr val="6B1D74"/>
                </a:solidFill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статтею</a:t>
            </a:r>
            <a:r>
              <a:rPr lang="ru-RU" sz="4800" b="1" dirty="0">
                <a:solidFill>
                  <a:srgbClr val="6B1D74"/>
                </a:solidFill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364 Кримінального Кодексу</a:t>
            </a:r>
          </a:p>
        </p:txBody>
      </p:sp>
      <p:pic>
        <p:nvPicPr>
          <p:cNvPr id="10" name="Google Shape;56;p13">
            <a:extLst>
              <a:ext uri="{FF2B5EF4-FFF2-40B4-BE49-F238E27FC236}">
                <a16:creationId xmlns:a16="http://schemas.microsoft.com/office/drawing/2014/main" id="{68BE2093-3FA8-24CF-D667-A5EECE94D86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6601" y="2626632"/>
            <a:ext cx="6325399" cy="42313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991C0750-B023-7A6B-C8C7-E2A8DA927E2E}"/>
              </a:ext>
            </a:extLst>
          </p:cNvPr>
          <p:cNvSpPr txBox="1">
            <a:spLocks/>
          </p:cNvSpPr>
          <p:nvPr/>
        </p:nvSpPr>
        <p:spPr>
          <a:xfrm>
            <a:off x="480001" y="3245806"/>
            <a:ext cx="10563919" cy="524103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ru-RU" sz="2000" dirty="0">
                <a:solidFill>
                  <a:srgbClr val="6B1D74"/>
                </a:solidFill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Андрій Фортуненко, </a:t>
            </a:r>
            <a:r>
              <a:rPr lang="uk-UA" sz="2000" dirty="0">
                <a:solidFill>
                  <a:srgbClr val="6B1D74"/>
                </a:solidFill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партнер</a:t>
            </a:r>
            <a:r>
              <a:rPr lang="ru-RU" sz="2000" dirty="0">
                <a:solidFill>
                  <a:srgbClr val="6B1D74"/>
                </a:solidFill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, адвокат, </a:t>
            </a:r>
            <a:r>
              <a:rPr lang="en-US" sz="2000" dirty="0">
                <a:solidFill>
                  <a:srgbClr val="6B1D74"/>
                </a:solidFill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Certified Fraud Examiner</a:t>
            </a:r>
          </a:p>
        </p:txBody>
      </p:sp>
      <p:pic>
        <p:nvPicPr>
          <p:cNvPr id="3" name="Google Shape;56;p13">
            <a:extLst>
              <a:ext uri="{FF2B5EF4-FFF2-40B4-BE49-F238E27FC236}">
                <a16:creationId xmlns:a16="http://schemas.microsoft.com/office/drawing/2014/main" id="{A5893143-2924-C9CD-6FA7-B35939C3B3C4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32698" y="2925774"/>
            <a:ext cx="6325399" cy="423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Изображение выглядит как человек, текст, в помещении, одежда&#10;&#10;Автоматически созданное описание">
            <a:extLst>
              <a:ext uri="{FF2B5EF4-FFF2-40B4-BE49-F238E27FC236}">
                <a16:creationId xmlns:a16="http://schemas.microsoft.com/office/drawing/2014/main" id="{19ADD7A0-0036-40BF-B154-14AF255D6EE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55"/>
          <a:stretch/>
        </p:blipFill>
        <p:spPr>
          <a:xfrm>
            <a:off x="-9796" y="3856526"/>
            <a:ext cx="12192000" cy="3089383"/>
          </a:xfrm>
          <a:prstGeom prst="rect">
            <a:avLst/>
          </a:prstGeom>
        </p:spPr>
      </p:pic>
      <p:sp>
        <p:nvSpPr>
          <p:cNvPr id="17" name="Rectangle 15">
            <a:extLst>
              <a:ext uri="{FF2B5EF4-FFF2-40B4-BE49-F238E27FC236}">
                <a16:creationId xmlns:a16="http://schemas.microsoft.com/office/drawing/2014/main" id="{70F6B5A8-7845-1148-13CA-D8540DE94C8A}"/>
              </a:ext>
            </a:extLst>
          </p:cNvPr>
          <p:cNvSpPr/>
          <p:nvPr/>
        </p:nvSpPr>
        <p:spPr>
          <a:xfrm>
            <a:off x="-19592" y="3856526"/>
            <a:ext cx="12176114" cy="3089383"/>
          </a:xfrm>
          <a:prstGeom prst="rect">
            <a:avLst/>
          </a:prstGeom>
          <a:solidFill>
            <a:srgbClr val="662073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HelveticaNeueCyr" panose="02000503040000020004" pitchFamily="2" charset="-52"/>
            </a:endParaRPr>
          </a:p>
        </p:txBody>
      </p:sp>
      <p:pic>
        <p:nvPicPr>
          <p:cNvPr id="15" name="Google Shape;56;p13">
            <a:extLst>
              <a:ext uri="{FF2B5EF4-FFF2-40B4-BE49-F238E27FC236}">
                <a16:creationId xmlns:a16="http://schemas.microsoft.com/office/drawing/2014/main" id="{A06429CA-7674-6372-3722-6EA6816BD5D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8681" y="2733486"/>
            <a:ext cx="6325399" cy="423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56;p13">
            <a:extLst>
              <a:ext uri="{FF2B5EF4-FFF2-40B4-BE49-F238E27FC236}">
                <a16:creationId xmlns:a16="http://schemas.microsoft.com/office/drawing/2014/main" id="{AA668E10-0443-0988-746C-D0363ECA19F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90643" y="2733486"/>
            <a:ext cx="6325399" cy="423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4239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F4F0E2-B8C3-092A-F1EF-544FF9A620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144;p16">
            <a:extLst>
              <a:ext uri="{FF2B5EF4-FFF2-40B4-BE49-F238E27FC236}">
                <a16:creationId xmlns:a16="http://schemas.microsoft.com/office/drawing/2014/main" id="{FB9FD634-B160-E692-D705-42BE4F3E6B40}"/>
              </a:ext>
            </a:extLst>
          </p:cNvPr>
          <p:cNvPicPr preferRelativeResize="0"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180000"/>
            <a:ext cx="457300" cy="4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43;p16">
            <a:extLst>
              <a:ext uri="{FF2B5EF4-FFF2-40B4-BE49-F238E27FC236}">
                <a16:creationId xmlns:a16="http://schemas.microsoft.com/office/drawing/2014/main" id="{03F06396-049F-FC09-7193-967D9E84C2E4}"/>
              </a:ext>
            </a:extLst>
          </p:cNvPr>
          <p:cNvSpPr txBox="1">
            <a:spLocks/>
          </p:cNvSpPr>
          <p:nvPr/>
        </p:nvSpPr>
        <p:spPr>
          <a:xfrm>
            <a:off x="1080000" y="144000"/>
            <a:ext cx="6235200" cy="615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990"/>
            </a:pP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А </a:t>
            </a: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що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з </a:t>
            </a: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суб’єктивною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стороною?</a:t>
            </a:r>
          </a:p>
        </p:txBody>
      </p:sp>
      <p:sp>
        <p:nvSpPr>
          <p:cNvPr id="18" name="Google Shape;855;p39">
            <a:extLst>
              <a:ext uri="{FF2B5EF4-FFF2-40B4-BE49-F238E27FC236}">
                <a16:creationId xmlns:a16="http://schemas.microsoft.com/office/drawing/2014/main" id="{CEC48993-2B5E-1460-4A4E-FF0179C64AC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6600" y="6248877"/>
            <a:ext cx="895600" cy="615600"/>
          </a:xfrm>
          <a:prstGeom prst="rect">
            <a:avLst/>
          </a:prstGeom>
          <a:solidFill>
            <a:srgbClr val="F8F0F9"/>
          </a:solidFill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pPr algn="ctr" defTabSz="1219170">
              <a:buClr>
                <a:srgbClr val="000000"/>
              </a:buClr>
            </a:pPr>
            <a:fld id="{00000000-1234-1234-1234-123412341234}" type="slidenum">
              <a:rPr lang="ru" sz="1600" kern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pPr algn="ctr" defTabSz="1219170">
                <a:buClr>
                  <a:srgbClr val="000000"/>
                </a:buClr>
              </a:pPr>
              <a:t>10</a:t>
            </a:fld>
            <a:endParaRPr sz="1600" kern="0">
              <a:solidFill>
                <a:srgbClr val="610E6F"/>
              </a:solidFill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" name="Google Shape;1049;p47">
            <a:extLst>
              <a:ext uri="{FF2B5EF4-FFF2-40B4-BE49-F238E27FC236}">
                <a16:creationId xmlns:a16="http://schemas.microsoft.com/office/drawing/2014/main" id="{904914A2-7CC0-EF8F-9EB7-7528AB73C04E}"/>
              </a:ext>
            </a:extLst>
          </p:cNvPr>
          <p:cNvSpPr/>
          <p:nvPr/>
        </p:nvSpPr>
        <p:spPr>
          <a:xfrm>
            <a:off x="1268800" y="1794888"/>
            <a:ext cx="4827200" cy="910800"/>
          </a:xfrm>
          <a:prstGeom prst="flowChartAlternateProcess">
            <a:avLst/>
          </a:prstGeom>
          <a:solidFill>
            <a:srgbClr val="F8F0F9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HelveticaNeueCyr" panose="02000503040000020004" pitchFamily="50" charset="-52"/>
              <a:cs typeface="Arial"/>
              <a:sym typeface="Arial"/>
            </a:endParaRPr>
          </a:p>
        </p:txBody>
      </p:sp>
      <p:sp>
        <p:nvSpPr>
          <p:cNvPr id="22" name="Google Shape;1060;p47">
            <a:extLst>
              <a:ext uri="{FF2B5EF4-FFF2-40B4-BE49-F238E27FC236}">
                <a16:creationId xmlns:a16="http://schemas.microsoft.com/office/drawing/2014/main" id="{4FF2CF90-C2E7-E5B1-A8B1-ACF4E73563F6}"/>
              </a:ext>
            </a:extLst>
          </p:cNvPr>
          <p:cNvSpPr/>
          <p:nvPr/>
        </p:nvSpPr>
        <p:spPr>
          <a:xfrm>
            <a:off x="847000" y="1755688"/>
            <a:ext cx="1000000" cy="989200"/>
          </a:xfrm>
          <a:prstGeom prst="ellipse">
            <a:avLst/>
          </a:prstGeom>
          <a:solidFill>
            <a:srgbClr val="F8F0F9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HelveticaNeueCyr" panose="02000503040000020004" pitchFamily="50" charset="-52"/>
              <a:cs typeface="Arial"/>
              <a:sym typeface="Arial"/>
            </a:endParaRPr>
          </a:p>
        </p:txBody>
      </p:sp>
      <p:sp>
        <p:nvSpPr>
          <p:cNvPr id="24" name="Google Shape;1062;p47">
            <a:extLst>
              <a:ext uri="{FF2B5EF4-FFF2-40B4-BE49-F238E27FC236}">
                <a16:creationId xmlns:a16="http://schemas.microsoft.com/office/drawing/2014/main" id="{1F366D30-B232-E9CD-E764-4A069F532BD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47000" y="2047888"/>
            <a:ext cx="2968000" cy="414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uk-UA" sz="2400" b="1" dirty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Альтруїзм?</a:t>
            </a:r>
          </a:p>
        </p:txBody>
      </p:sp>
      <p:sp>
        <p:nvSpPr>
          <p:cNvPr id="25" name="Google Shape;1063;p47">
            <a:extLst>
              <a:ext uri="{FF2B5EF4-FFF2-40B4-BE49-F238E27FC236}">
                <a16:creationId xmlns:a16="http://schemas.microsoft.com/office/drawing/2014/main" id="{7B8DA256-B436-445E-2531-312ABD965BEE}"/>
              </a:ext>
            </a:extLst>
          </p:cNvPr>
          <p:cNvSpPr txBox="1">
            <a:spLocks/>
          </p:cNvSpPr>
          <p:nvPr/>
        </p:nvSpPr>
        <p:spPr>
          <a:xfrm>
            <a:off x="1858135" y="2182321"/>
            <a:ext cx="4077200" cy="43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SzPts val="990"/>
            </a:pPr>
            <a:endParaRPr lang="en-GB" sz="2400" dirty="0"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" name="Google Shape;1064;p47">
            <a:extLst>
              <a:ext uri="{FF2B5EF4-FFF2-40B4-BE49-F238E27FC236}">
                <a16:creationId xmlns:a16="http://schemas.microsoft.com/office/drawing/2014/main" id="{6648B1A5-7805-86FD-9DC4-AD8A4EFB35F6}"/>
              </a:ext>
            </a:extLst>
          </p:cNvPr>
          <p:cNvSpPr/>
          <p:nvPr/>
        </p:nvSpPr>
        <p:spPr>
          <a:xfrm>
            <a:off x="1268800" y="3014088"/>
            <a:ext cx="4827200" cy="910800"/>
          </a:xfrm>
          <a:prstGeom prst="flowChartAlternateProcess">
            <a:avLst/>
          </a:prstGeom>
          <a:solidFill>
            <a:srgbClr val="F8F0F9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HelveticaNeueCyr" panose="02000503040000020004" pitchFamily="50" charset="-52"/>
              <a:cs typeface="Arial"/>
              <a:sym typeface="Arial"/>
            </a:endParaRPr>
          </a:p>
        </p:txBody>
      </p:sp>
      <p:sp>
        <p:nvSpPr>
          <p:cNvPr id="27" name="Google Shape;1065;p47">
            <a:extLst>
              <a:ext uri="{FF2B5EF4-FFF2-40B4-BE49-F238E27FC236}">
                <a16:creationId xmlns:a16="http://schemas.microsoft.com/office/drawing/2014/main" id="{88D86E0F-3AC0-7A7F-D172-EF111563787D}"/>
              </a:ext>
            </a:extLst>
          </p:cNvPr>
          <p:cNvSpPr/>
          <p:nvPr/>
        </p:nvSpPr>
        <p:spPr>
          <a:xfrm>
            <a:off x="847000" y="2974888"/>
            <a:ext cx="1000000" cy="989200"/>
          </a:xfrm>
          <a:prstGeom prst="ellipse">
            <a:avLst/>
          </a:prstGeom>
          <a:solidFill>
            <a:srgbClr val="E1C2E6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HelveticaNeueCyr" panose="02000503040000020004" pitchFamily="50" charset="-52"/>
              <a:cs typeface="Arial"/>
              <a:sym typeface="Arial"/>
            </a:endParaRPr>
          </a:p>
        </p:txBody>
      </p:sp>
      <p:sp>
        <p:nvSpPr>
          <p:cNvPr id="28" name="Google Shape;1066;p47">
            <a:extLst>
              <a:ext uri="{FF2B5EF4-FFF2-40B4-BE49-F238E27FC236}">
                <a16:creationId xmlns:a16="http://schemas.microsoft.com/office/drawing/2014/main" id="{977D9CE5-1391-DD19-E6FC-1F1F9267762A}"/>
              </a:ext>
            </a:extLst>
          </p:cNvPr>
          <p:cNvSpPr txBox="1">
            <a:spLocks/>
          </p:cNvSpPr>
          <p:nvPr/>
        </p:nvSpPr>
        <p:spPr>
          <a:xfrm>
            <a:off x="1858135" y="3255631"/>
            <a:ext cx="2968000" cy="414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400" b="1" dirty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Неосудність?</a:t>
            </a:r>
          </a:p>
        </p:txBody>
      </p:sp>
      <p:sp>
        <p:nvSpPr>
          <p:cNvPr id="30" name="Google Shape;1068;p47">
            <a:extLst>
              <a:ext uri="{FF2B5EF4-FFF2-40B4-BE49-F238E27FC236}">
                <a16:creationId xmlns:a16="http://schemas.microsoft.com/office/drawing/2014/main" id="{B7659AB2-7442-B298-B9AA-00EE08E38C1D}"/>
              </a:ext>
            </a:extLst>
          </p:cNvPr>
          <p:cNvSpPr/>
          <p:nvPr/>
        </p:nvSpPr>
        <p:spPr>
          <a:xfrm>
            <a:off x="1268800" y="4233288"/>
            <a:ext cx="4827200" cy="910800"/>
          </a:xfrm>
          <a:prstGeom prst="flowChartAlternateProcess">
            <a:avLst/>
          </a:prstGeom>
          <a:solidFill>
            <a:srgbClr val="F8F0F9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HelveticaNeueCyr" panose="02000503040000020004" pitchFamily="50" charset="-52"/>
              <a:cs typeface="Arial"/>
              <a:sym typeface="Arial"/>
            </a:endParaRPr>
          </a:p>
        </p:txBody>
      </p:sp>
      <p:sp>
        <p:nvSpPr>
          <p:cNvPr id="31" name="Google Shape;1069;p47">
            <a:extLst>
              <a:ext uri="{FF2B5EF4-FFF2-40B4-BE49-F238E27FC236}">
                <a16:creationId xmlns:a16="http://schemas.microsoft.com/office/drawing/2014/main" id="{676D0C4F-212B-99AA-5780-236EAE91273E}"/>
              </a:ext>
            </a:extLst>
          </p:cNvPr>
          <p:cNvSpPr/>
          <p:nvPr/>
        </p:nvSpPr>
        <p:spPr>
          <a:xfrm>
            <a:off x="847000" y="4194088"/>
            <a:ext cx="1000000" cy="989200"/>
          </a:xfrm>
          <a:prstGeom prst="ellipse">
            <a:avLst/>
          </a:prstGeom>
          <a:solidFill>
            <a:srgbClr val="CA82D3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HelveticaNeueCyr" panose="02000503040000020004" pitchFamily="50" charset="-52"/>
              <a:cs typeface="Arial"/>
              <a:sym typeface="Arial"/>
            </a:endParaRPr>
          </a:p>
        </p:txBody>
      </p:sp>
      <p:sp>
        <p:nvSpPr>
          <p:cNvPr id="32" name="Google Shape;1070;p47">
            <a:extLst>
              <a:ext uri="{FF2B5EF4-FFF2-40B4-BE49-F238E27FC236}">
                <a16:creationId xmlns:a16="http://schemas.microsoft.com/office/drawing/2014/main" id="{64522163-1746-5934-DB6D-3913A0A365F2}"/>
              </a:ext>
            </a:extLst>
          </p:cNvPr>
          <p:cNvSpPr txBox="1">
            <a:spLocks/>
          </p:cNvSpPr>
          <p:nvPr/>
        </p:nvSpPr>
        <p:spPr>
          <a:xfrm>
            <a:off x="1858134" y="4481688"/>
            <a:ext cx="3945899" cy="414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400" b="1" dirty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Службова недбалість?</a:t>
            </a:r>
          </a:p>
        </p:txBody>
      </p:sp>
      <p:pic>
        <p:nvPicPr>
          <p:cNvPr id="36" name="Picture 10" descr="A purple logo with a tie&#10;&#10;Description automatically generated">
            <a:extLst>
              <a:ext uri="{FF2B5EF4-FFF2-40B4-BE49-F238E27FC236}">
                <a16:creationId xmlns:a16="http://schemas.microsoft.com/office/drawing/2014/main" id="{93B030F5-8C6E-DC68-406A-0EB489ACA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00" y="4418688"/>
            <a:ext cx="540000" cy="540000"/>
          </a:xfrm>
          <a:prstGeom prst="rect">
            <a:avLst/>
          </a:prstGeom>
        </p:spPr>
      </p:pic>
      <p:pic>
        <p:nvPicPr>
          <p:cNvPr id="37" name="Picture 44">
            <a:extLst>
              <a:ext uri="{FF2B5EF4-FFF2-40B4-BE49-F238E27FC236}">
                <a16:creationId xmlns:a16="http://schemas.microsoft.com/office/drawing/2014/main" id="{699637C9-9726-3011-7E17-894803561A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21" y="2022874"/>
            <a:ext cx="439014" cy="439014"/>
          </a:xfrm>
          <a:prstGeom prst="rect">
            <a:avLst/>
          </a:prstGeom>
        </p:spPr>
      </p:pic>
      <p:pic>
        <p:nvPicPr>
          <p:cNvPr id="39" name="Picture 12" descr="A purple exclamation mark in a brain&#10;&#10;Description automatically generated">
            <a:extLst>
              <a:ext uri="{FF2B5EF4-FFF2-40B4-BE49-F238E27FC236}">
                <a16:creationId xmlns:a16="http://schemas.microsoft.com/office/drawing/2014/main" id="{ABE67DAD-84F9-7810-22D0-268AAC8AED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35" y="3138631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79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55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5462476"/>
            <a:ext cx="12192004" cy="139898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555;p29"/>
          <p:cNvSpPr txBox="1">
            <a:spLocks noGrp="1"/>
          </p:cNvSpPr>
          <p:nvPr>
            <p:ph type="ctrTitle"/>
          </p:nvPr>
        </p:nvSpPr>
        <p:spPr>
          <a:xfrm>
            <a:off x="9818533" y="6219394"/>
            <a:ext cx="2489621" cy="40178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r>
              <a:rPr lang="ru" sz="1800" b="1" dirty="0">
                <a:solidFill>
                  <a:srgbClr val="560D61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www.avellum.com</a:t>
            </a:r>
            <a:endParaRPr sz="1800" b="1" dirty="0">
              <a:solidFill>
                <a:srgbClr val="560D61"/>
              </a:solidFill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1" name="Google Shape;560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8301" y="5780772"/>
            <a:ext cx="731600" cy="727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561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76899" y="5780772"/>
            <a:ext cx="731600" cy="727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562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1900" y="5780772"/>
            <a:ext cx="731600" cy="727216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563;p29"/>
          <p:cNvSpPr txBox="1">
            <a:spLocks/>
          </p:cNvSpPr>
          <p:nvPr/>
        </p:nvSpPr>
        <p:spPr>
          <a:xfrm>
            <a:off x="1439649" y="5667580"/>
            <a:ext cx="3418800" cy="9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ru-RU" sz="1667" dirty="0">
                <a:solidFill>
                  <a:srgbClr val="521060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01010, Київ, Україна</a:t>
            </a:r>
          </a:p>
          <a:p>
            <a:pPr algn="l"/>
            <a:r>
              <a:rPr lang="ru-RU" sz="1667" dirty="0">
                <a:solidFill>
                  <a:srgbClr val="521060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вул. Князів Острозьких 32/2,</a:t>
            </a:r>
          </a:p>
          <a:p>
            <a:pPr algn="l"/>
            <a:r>
              <a:rPr lang="ru-RU" sz="1667" dirty="0">
                <a:solidFill>
                  <a:srgbClr val="521060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БЦ Сенатор, 12 поверх</a:t>
            </a:r>
          </a:p>
        </p:txBody>
      </p:sp>
      <p:sp>
        <p:nvSpPr>
          <p:cNvPr id="2" name="Google Shape;566;p29">
            <a:extLst>
              <a:ext uri="{FF2B5EF4-FFF2-40B4-BE49-F238E27FC236}">
                <a16:creationId xmlns:a16="http://schemas.microsoft.com/office/drawing/2014/main" id="{5F26C62B-1F72-32C5-7867-B8E9E1E1D2EA}"/>
              </a:ext>
            </a:extLst>
          </p:cNvPr>
          <p:cNvSpPr txBox="1">
            <a:spLocks/>
          </p:cNvSpPr>
          <p:nvPr/>
        </p:nvSpPr>
        <p:spPr>
          <a:xfrm>
            <a:off x="480001" y="1619127"/>
            <a:ext cx="4101280" cy="6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SzPts val="990"/>
            </a:pPr>
            <a:r>
              <a:rPr lang="uk-UA" sz="8000" b="1" dirty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Дякую!</a:t>
            </a:r>
            <a:endParaRPr lang="en-GB" sz="8000" b="1" dirty="0">
              <a:solidFill>
                <a:srgbClr val="610E6F"/>
              </a:solidFill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DBE2C9-F18E-F72C-8523-920919E9294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99" y="5608434"/>
            <a:ext cx="1083600" cy="1083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9363FD-2B75-3D10-7DB8-EEE478AB70E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3" y="5608434"/>
            <a:ext cx="1084115" cy="1084115"/>
          </a:xfrm>
          <a:prstGeom prst="rect">
            <a:avLst/>
          </a:prstGeom>
        </p:spPr>
      </p:pic>
      <p:pic>
        <p:nvPicPr>
          <p:cNvPr id="10" name="Picture 9" descr="A purple globe with a cursor&#10;&#10;Description automatically generated">
            <a:extLst>
              <a:ext uri="{FF2B5EF4-FFF2-40B4-BE49-F238E27FC236}">
                <a16:creationId xmlns:a16="http://schemas.microsoft.com/office/drawing/2014/main" id="{91C0861B-B218-C524-8AEE-D30C77B8B0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200" y="5666901"/>
            <a:ext cx="578060" cy="578060"/>
          </a:xfrm>
          <a:prstGeom prst="rect">
            <a:avLst/>
          </a:prstGeom>
        </p:spPr>
      </p:pic>
      <p:sp>
        <p:nvSpPr>
          <p:cNvPr id="7" name="Google Shape;556;p29">
            <a:extLst>
              <a:ext uri="{FF2B5EF4-FFF2-40B4-BE49-F238E27FC236}">
                <a16:creationId xmlns:a16="http://schemas.microsoft.com/office/drawing/2014/main" id="{79B0BC61-8A0B-A368-09DF-4BE126D8A21B}"/>
              </a:ext>
            </a:extLst>
          </p:cNvPr>
          <p:cNvSpPr txBox="1">
            <a:spLocks/>
          </p:cNvSpPr>
          <p:nvPr/>
        </p:nvSpPr>
        <p:spPr>
          <a:xfrm>
            <a:off x="2106669" y="4187080"/>
            <a:ext cx="3347200" cy="311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n-GB" sz="1670" b="1" dirty="0">
                <a:solidFill>
                  <a:srgbClr val="560D61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afortunenko@avellum.com</a:t>
            </a:r>
          </a:p>
        </p:txBody>
      </p:sp>
      <p:sp>
        <p:nvSpPr>
          <p:cNvPr id="8" name="Google Shape;557;p29">
            <a:extLst>
              <a:ext uri="{FF2B5EF4-FFF2-40B4-BE49-F238E27FC236}">
                <a16:creationId xmlns:a16="http://schemas.microsoft.com/office/drawing/2014/main" id="{72E0E2FC-495F-1DA2-AAAC-3C87DF880E83}"/>
              </a:ext>
            </a:extLst>
          </p:cNvPr>
          <p:cNvSpPr txBox="1">
            <a:spLocks/>
          </p:cNvSpPr>
          <p:nvPr/>
        </p:nvSpPr>
        <p:spPr>
          <a:xfrm>
            <a:off x="2106669" y="3739731"/>
            <a:ext cx="4302667" cy="311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uk-UA" sz="167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Партнер, адвокат, </a:t>
            </a:r>
            <a:r>
              <a:rPr lang="en-US" sz="167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Certified Fraud Examiner</a:t>
            </a:r>
          </a:p>
        </p:txBody>
      </p:sp>
      <p:sp>
        <p:nvSpPr>
          <p:cNvPr id="9" name="Google Shape;558;p29">
            <a:extLst>
              <a:ext uri="{FF2B5EF4-FFF2-40B4-BE49-F238E27FC236}">
                <a16:creationId xmlns:a16="http://schemas.microsoft.com/office/drawing/2014/main" id="{25C943FE-2DB5-FA0A-D90F-72494B454AC3}"/>
              </a:ext>
            </a:extLst>
          </p:cNvPr>
          <p:cNvSpPr txBox="1">
            <a:spLocks/>
          </p:cNvSpPr>
          <p:nvPr/>
        </p:nvSpPr>
        <p:spPr>
          <a:xfrm>
            <a:off x="2106669" y="3339265"/>
            <a:ext cx="3347200" cy="264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uk-UA" sz="1670" b="1" cap="all" dirty="0">
                <a:solidFill>
                  <a:srgbClr val="560D61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Андрій Фортуненко</a:t>
            </a:r>
            <a:endParaRPr lang="en-GB" sz="1670" b="1" cap="all" dirty="0">
              <a:solidFill>
                <a:srgbClr val="560D61"/>
              </a:solidFill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910761-C16D-A123-CF41-2E742D08A02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1900" y="3258226"/>
            <a:ext cx="1285200" cy="1224000"/>
          </a:xfrm>
          <a:prstGeom prst="ellipse">
            <a:avLst/>
          </a:prstGeom>
          <a:solidFill>
            <a:srgbClr val="E7E7E8"/>
          </a:solidFill>
        </p:spPr>
      </p:pic>
      <p:pic>
        <p:nvPicPr>
          <p:cNvPr id="12" name="Google Shape;57;p13">
            <a:extLst>
              <a:ext uri="{FF2B5EF4-FFF2-40B4-BE49-F238E27FC236}">
                <a16:creationId xmlns:a16="http://schemas.microsoft.com/office/drawing/2014/main" id="{E3C88C26-5136-A04F-CA05-23D3466B1751}"/>
              </a:ext>
            </a:extLst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0001" y="296861"/>
            <a:ext cx="1836567" cy="287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542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144;p16">
            <a:extLst>
              <a:ext uri="{FF2B5EF4-FFF2-40B4-BE49-F238E27FC236}">
                <a16:creationId xmlns:a16="http://schemas.microsoft.com/office/drawing/2014/main" id="{540A3ADD-3906-5E1C-B48F-40CD65DDB687}"/>
              </a:ext>
            </a:extLst>
          </p:cNvPr>
          <p:cNvPicPr preferRelativeResize="0"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180000"/>
            <a:ext cx="457300" cy="4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43;p16">
            <a:extLst>
              <a:ext uri="{FF2B5EF4-FFF2-40B4-BE49-F238E27FC236}">
                <a16:creationId xmlns:a16="http://schemas.microsoft.com/office/drawing/2014/main" id="{6B6B713D-59A4-2F89-EA5E-978E4EC40B3D}"/>
              </a:ext>
            </a:extLst>
          </p:cNvPr>
          <p:cNvSpPr txBox="1">
            <a:spLocks/>
          </p:cNvSpPr>
          <p:nvPr/>
        </p:nvSpPr>
        <p:spPr>
          <a:xfrm>
            <a:off x="1080000" y="144000"/>
            <a:ext cx="4495300" cy="615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990"/>
            </a:pPr>
            <a:r>
              <a:rPr lang="uk-UA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Проблеми кваліфікації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14AFC6-FBF8-9F86-1071-D1D265B6040E}"/>
              </a:ext>
            </a:extLst>
          </p:cNvPr>
          <p:cNvSpPr txBox="1"/>
          <p:nvPr/>
        </p:nvSpPr>
        <p:spPr>
          <a:xfrm>
            <a:off x="1750252" y="1455385"/>
            <a:ext cx="94680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4800"/>
              </a:spcAft>
            </a:pPr>
            <a:r>
              <a:rPr lang="uk-UA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“[…] 13.1. НАБУ та САП повинні спільно, із залученням зовнішніх експертів за потреби, проаналізувати судову практику ВАКС та розслідування НАБУ за статтями 191, 211 і 364 Кримінального кодексу України з метою </a:t>
            </a:r>
            <a:r>
              <a:rPr lang="uk-UA" sz="2200" b="1" dirty="0">
                <a:latin typeface="HelveticaNeueCyr" panose="02000503040000020004" pitchFamily="50" charset="-52"/>
              </a:rPr>
              <a:t>з’ясування цих складів злочину</a:t>
            </a:r>
            <a:r>
              <a:rPr lang="uk-UA" sz="2200" b="1" dirty="0">
                <a:solidFill>
                  <a:srgbClr val="6A1E74"/>
                </a:solidFill>
                <a:latin typeface="HelveticaNeueCyr" panose="02000503040000020004" pitchFamily="50" charset="-52"/>
              </a:rPr>
              <a:t> </a:t>
            </a:r>
            <a:r>
              <a:rPr lang="uk-UA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та визначення того, </a:t>
            </a:r>
            <a:r>
              <a:rPr lang="uk-UA" sz="2200" b="1" dirty="0">
                <a:latin typeface="HelveticaNeueCyr" panose="02000503040000020004" pitchFamily="50" charset="-52"/>
              </a:rPr>
              <a:t>як кваліфікувати відповідні </a:t>
            </a:r>
            <a:r>
              <a:rPr lang="uk-UA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повідомлення</a:t>
            </a:r>
            <a:r>
              <a:rPr lang="uk-UA" sz="2200" b="1" dirty="0">
                <a:solidFill>
                  <a:srgbClr val="6A1E74"/>
                </a:solidFill>
                <a:latin typeface="HelveticaNeueCyr" panose="02000503040000020004" pitchFamily="50" charset="-52"/>
              </a:rPr>
              <a:t> </a:t>
            </a:r>
            <a:r>
              <a:rPr lang="uk-UA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про можливі злочини.</a:t>
            </a:r>
          </a:p>
          <a:p>
            <a:r>
              <a:rPr lang="uk-UA" sz="2200" dirty="0">
                <a:latin typeface="HelveticaNeueCyr" panose="02000503040000020004" pitchFamily="50" charset="-52"/>
              </a:rPr>
              <a:t>13.2. </a:t>
            </a:r>
            <a:r>
              <a:rPr lang="uk-UA" sz="2200" b="1" dirty="0">
                <a:latin typeface="HelveticaNeueCyr" panose="02000503040000020004" pitchFamily="50" charset="-52"/>
              </a:rPr>
              <a:t>Розробити настанови </a:t>
            </a:r>
            <a:r>
              <a:rPr lang="uk-UA" sz="2200" dirty="0">
                <a:latin typeface="HelveticaNeueCyr" panose="02000503040000020004" pitchFamily="50" charset="-52"/>
              </a:rPr>
              <a:t>для детективів НАБУ щодо кваліфікації справ за статтями 191, 211, 364 КК</a:t>
            </a:r>
            <a:r>
              <a:rPr lang="en-GB" sz="2200" dirty="0">
                <a:latin typeface="HelveticaNeueCyr" panose="02000503040000020004" pitchFamily="50" charset="-52"/>
              </a:rPr>
              <a:t> […] ”</a:t>
            </a:r>
          </a:p>
          <a:p>
            <a:endParaRPr lang="en-GB" sz="2200" dirty="0">
              <a:latin typeface="HelveticaNeueCyr" panose="02000503040000020004" pitchFamily="50" charset="-52"/>
            </a:endParaRPr>
          </a:p>
          <a:p>
            <a:r>
              <a:rPr lang="uk-UA" sz="2200" dirty="0">
                <a:latin typeface="HelveticaNeueCyr" panose="02000503040000020004" pitchFamily="50" charset="-52"/>
              </a:rPr>
              <a:t>Звіт зовнішньої технічної оцінки Національного антикорупційного бюро України,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A4455C-F862-22B8-C949-0E0137E205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30050">
            <a:off x="1030251" y="1455385"/>
            <a:ext cx="507981" cy="5079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7559D5-21B8-CC1B-0A9D-A528AD7363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30050">
            <a:off x="1030249" y="3747219"/>
            <a:ext cx="507981" cy="5079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3FAEFE-0176-04BA-288B-E93298D730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30050">
            <a:off x="1030249" y="4867652"/>
            <a:ext cx="507981" cy="507981"/>
          </a:xfrm>
          <a:prstGeom prst="rect">
            <a:avLst/>
          </a:prstGeom>
        </p:spPr>
      </p:pic>
      <p:sp>
        <p:nvSpPr>
          <p:cNvPr id="8" name="Google Shape;647;p32">
            <a:extLst>
              <a:ext uri="{FF2B5EF4-FFF2-40B4-BE49-F238E27FC236}">
                <a16:creationId xmlns:a16="http://schemas.microsoft.com/office/drawing/2014/main" id="{68620534-3739-5252-969F-7B865C199F7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6600" y="6248877"/>
            <a:ext cx="895600" cy="615600"/>
          </a:xfrm>
          <a:prstGeom prst="rect">
            <a:avLst/>
          </a:prstGeom>
          <a:solidFill>
            <a:srgbClr val="F8F0F9"/>
          </a:solidFill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pPr algn="ctr" defTabSz="1219170">
              <a:buClr>
                <a:srgbClr val="000000"/>
              </a:buClr>
            </a:pPr>
            <a:fld id="{00000000-1234-1234-1234-123412341234}" type="slidenum">
              <a:rPr lang="ru" sz="1600" kern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pPr algn="ctr" defTabSz="1219170">
                <a:buClr>
                  <a:srgbClr val="000000"/>
                </a:buClr>
              </a:pPr>
              <a:t>2</a:t>
            </a:fld>
            <a:endParaRPr sz="1600" kern="0">
              <a:solidFill>
                <a:srgbClr val="610E6F"/>
              </a:solidFill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2511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64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01" y="194200"/>
            <a:ext cx="457300" cy="4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647;p32"/>
          <p:cNvSpPr txBox="1">
            <a:spLocks noGrp="1"/>
          </p:cNvSpPr>
          <p:nvPr>
            <p:ph type="sldNum" idx="12"/>
          </p:nvPr>
        </p:nvSpPr>
        <p:spPr>
          <a:xfrm>
            <a:off x="11296600" y="6248877"/>
            <a:ext cx="895600" cy="615600"/>
          </a:xfrm>
          <a:prstGeom prst="rect">
            <a:avLst/>
          </a:prstGeom>
          <a:solidFill>
            <a:srgbClr val="F8F0F9"/>
          </a:solidFill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pPr algn="ctr" defTabSz="1219170">
              <a:buClr>
                <a:srgbClr val="000000"/>
              </a:buClr>
            </a:pPr>
            <a:fld id="{00000000-1234-1234-1234-123412341234}" type="slidenum">
              <a:rPr lang="ru" sz="1600" kern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pPr algn="ctr" defTabSz="1219170">
                <a:buClr>
                  <a:srgbClr val="000000"/>
                </a:buClr>
              </a:pPr>
              <a:t>3</a:t>
            </a:fld>
            <a:endParaRPr sz="1600" kern="0">
              <a:solidFill>
                <a:srgbClr val="610E6F"/>
              </a:solidFill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69" name="Google Shape;674;p32"/>
          <p:cNvGrpSpPr/>
          <p:nvPr/>
        </p:nvGrpSpPr>
        <p:grpSpPr>
          <a:xfrm>
            <a:off x="937301" y="4740957"/>
            <a:ext cx="10561667" cy="508000"/>
            <a:chOff x="468649" y="3339100"/>
            <a:chExt cx="7921250" cy="381000"/>
          </a:xfrm>
        </p:grpSpPr>
        <p:sp>
          <p:nvSpPr>
            <p:cNvPr id="70" name="Google Shape;675;p32"/>
            <p:cNvSpPr/>
            <p:nvPr/>
          </p:nvSpPr>
          <p:spPr>
            <a:xfrm>
              <a:off x="468649" y="3339100"/>
              <a:ext cx="7921250" cy="381000"/>
            </a:xfrm>
            <a:prstGeom prst="rect">
              <a:avLst/>
            </a:prstGeom>
            <a:solidFill>
              <a:srgbClr val="F8F0F9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u" sz="1867" kern="0" dirty="0">
                  <a:latin typeface="HelveticaNeueCyr" panose="02000503040000020004" pitchFamily="50" charset="-52"/>
                  <a:ea typeface="Helvetica Neue"/>
                  <a:cs typeface="Helvetica Neue"/>
                  <a:sym typeface="Helvetica Neue"/>
                </a:rPr>
                <a:t>        </a:t>
              </a:r>
              <a:r>
                <a:rPr lang="ru-RU" sz="1867" i="1" kern="0" dirty="0">
                  <a:latin typeface="HelveticaNeueCyr" panose="02000503040000020004" pitchFamily="50" charset="-52"/>
                  <a:ea typeface="Helvetica Neue"/>
                  <a:cs typeface="Helvetica Neue"/>
                  <a:sym typeface="Helvetica Neue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Ухвала </a:t>
              </a:r>
              <a:r>
                <a:rPr lang="ru-RU" sz="1867" i="1" kern="0" dirty="0" err="1">
                  <a:latin typeface="HelveticaNeueCyr" panose="02000503040000020004" pitchFamily="50" charset="-52"/>
                  <a:ea typeface="Helvetica Neue"/>
                  <a:cs typeface="Helvetica Neue"/>
                  <a:sym typeface="Helvetica Neue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Касаційного</a:t>
              </a:r>
              <a:r>
                <a:rPr lang="ru-RU" sz="1867" i="1" kern="0" dirty="0">
                  <a:latin typeface="HelveticaNeueCyr" panose="02000503040000020004" pitchFamily="50" charset="-52"/>
                  <a:ea typeface="Helvetica Neue"/>
                  <a:cs typeface="Helvetica Neue"/>
                  <a:sym typeface="Helvetica Neue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кримінального суду </a:t>
              </a:r>
              <a:r>
                <a:rPr lang="ru-RU" sz="1867" i="1" kern="0" dirty="0" err="1">
                  <a:latin typeface="HelveticaNeueCyr" panose="02000503040000020004" pitchFamily="50" charset="-52"/>
                  <a:ea typeface="Helvetica Neue"/>
                  <a:cs typeface="Helvetica Neue"/>
                  <a:sym typeface="Helvetica Neue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від</a:t>
              </a:r>
              <a:r>
                <a:rPr lang="ru-RU" sz="1867" i="1" kern="0" dirty="0">
                  <a:latin typeface="HelveticaNeueCyr" panose="02000503040000020004" pitchFamily="50" charset="-52"/>
                  <a:ea typeface="Helvetica Neue"/>
                  <a:cs typeface="Helvetica Neue"/>
                  <a:sym typeface="Helvetica Neue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18 липня 2023 року в </a:t>
              </a:r>
              <a:r>
                <a:rPr lang="ru-RU" sz="1867" i="1" kern="0" dirty="0" err="1">
                  <a:latin typeface="HelveticaNeueCyr" panose="02000503040000020004" pitchFamily="50" charset="-52"/>
                  <a:ea typeface="Helvetica Neue"/>
                  <a:cs typeface="Helvetica Neue"/>
                  <a:sym typeface="Helvetica Neue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справі</a:t>
              </a:r>
              <a:r>
                <a:rPr lang="ru-RU" sz="1867" i="1" kern="0" dirty="0">
                  <a:latin typeface="HelveticaNeueCyr" panose="02000503040000020004" pitchFamily="50" charset="-52"/>
                  <a:ea typeface="Helvetica Neue"/>
                  <a:cs typeface="Helvetica Neue"/>
                  <a:sym typeface="Helvetica Neue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№ 991/3966/20 </a:t>
              </a:r>
              <a:endParaRPr lang="ru-RU" sz="1867" i="1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endParaRPr>
            </a:p>
          </p:txBody>
        </p:sp>
        <p:pic>
          <p:nvPicPr>
            <p:cNvPr id="71" name="Google Shape;676;p3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00483" y="3445858"/>
              <a:ext cx="181450" cy="181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Google Shape;143;p16">
            <a:extLst>
              <a:ext uri="{FF2B5EF4-FFF2-40B4-BE49-F238E27FC236}">
                <a16:creationId xmlns:a16="http://schemas.microsoft.com/office/drawing/2014/main" id="{035510C4-5869-A6C9-386B-4DFDC492A5F5}"/>
              </a:ext>
            </a:extLst>
          </p:cNvPr>
          <p:cNvSpPr txBox="1">
            <a:spLocks/>
          </p:cNvSpPr>
          <p:nvPr/>
        </p:nvSpPr>
        <p:spPr>
          <a:xfrm>
            <a:off x="1080000" y="144000"/>
            <a:ext cx="6159000" cy="615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990"/>
            </a:pP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Підходи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до </a:t>
            </a: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розмежування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2200" b="1" dirty="0">
                <a:solidFill>
                  <a:srgbClr val="6A1E74"/>
                </a:solidFill>
                <a:latin typeface="HelveticaNeueCyr" panose="02000503040000020004" pitchFamily="50" charset="-52"/>
                <a:ea typeface="+mn-ea"/>
                <a:cs typeface="+mn-cs"/>
                <a:sym typeface="Helvetica Neue"/>
              </a:rPr>
              <a:t>364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та </a:t>
            </a:r>
            <a:r>
              <a:rPr lang="ru-RU" sz="2200" b="1" dirty="0">
                <a:solidFill>
                  <a:srgbClr val="6A1E74"/>
                </a:solidFill>
                <a:latin typeface="HelveticaNeueCyr" panose="02000503040000020004" pitchFamily="50" charset="-52"/>
                <a:ea typeface="+mn-ea"/>
                <a:cs typeface="+mn-cs"/>
                <a:sym typeface="Helvetica Neue"/>
              </a:rPr>
              <a:t>191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D2121F-790D-05AF-1262-FB060F95645A}"/>
              </a:ext>
            </a:extLst>
          </p:cNvPr>
          <p:cNvSpPr txBox="1"/>
          <p:nvPr/>
        </p:nvSpPr>
        <p:spPr>
          <a:xfrm>
            <a:off x="1692989" y="1523918"/>
            <a:ext cx="94680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3000"/>
              </a:spcAft>
            </a:pP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Для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статті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191 КК,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зловживання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службовим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становищем, яке становить склад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статті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364 КК,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може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HelveticaNeueCyr" panose="02000503040000020004" pitchFamily="2" charset="-52"/>
                <a:cs typeface="Arial" panose="020B0604020202020204" pitchFamily="34" charset="0"/>
              </a:rPr>
              <a:t>виступати</a:t>
            </a:r>
            <a:r>
              <a:rPr lang="ru-RU" sz="2200" b="1" dirty="0">
                <a:latin typeface="HelveticaNeueCyr" panose="02000503040000020004" pitchFamily="2" charset="-52"/>
                <a:cs typeface="Arial" panose="020B0604020202020204" pitchFamily="34" charset="0"/>
              </a:rPr>
              <a:t> способом </a:t>
            </a:r>
            <a:r>
              <a:rPr lang="ru-RU" sz="2200" b="1" dirty="0" err="1">
                <a:latin typeface="HelveticaNeueCyr" panose="02000503040000020004" pitchFamily="2" charset="-52"/>
                <a:cs typeface="Arial" panose="020B0604020202020204" pitchFamily="34" charset="0"/>
              </a:rPr>
              <a:t>розкрадання</a:t>
            </a:r>
            <a:r>
              <a:rPr lang="ru-RU" sz="2200" b="1" dirty="0">
                <a:latin typeface="HelveticaNeueCyr" panose="02000503040000020004" pitchFamily="2" charset="-52"/>
                <a:cs typeface="Arial" panose="020B0604020202020204" pitchFamily="34" charset="0"/>
              </a:rPr>
              <a:t> чужого майна</a:t>
            </a:r>
          </a:p>
          <a:p>
            <a:pPr lvl="0" algn="just">
              <a:spcAft>
                <a:spcPts val="3000"/>
              </a:spcAft>
            </a:pP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Натомість, при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корисливому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зловживанні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службовим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становищем за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статтею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364 КК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службова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особа не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заволодіває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чужим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майном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, </a:t>
            </a:r>
            <a:r>
              <a:rPr lang="ru-RU" sz="2200" b="1" dirty="0">
                <a:latin typeface="HelveticaNeueCyr" panose="02000503040000020004" pitchFamily="2" charset="-52"/>
                <a:cs typeface="Arial" panose="020B0604020202020204" pitchFamily="34" charset="0"/>
              </a:rPr>
              <a:t>а </a:t>
            </a:r>
            <a:r>
              <a:rPr lang="ru-RU" sz="2200" b="1" dirty="0" err="1">
                <a:latin typeface="HelveticaNeueCyr" panose="02000503040000020004" pitchFamily="2" charset="-52"/>
                <a:cs typeface="Arial" panose="020B0604020202020204" pitchFamily="34" charset="0"/>
              </a:rPr>
              <a:t>заподіює</a:t>
            </a:r>
            <a:r>
              <a:rPr lang="ru-RU" sz="2200" b="1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HelveticaNeueCyr" panose="02000503040000020004" pitchFamily="2" charset="-52"/>
                <a:cs typeface="Arial" panose="020B0604020202020204" pitchFamily="34" charset="0"/>
              </a:rPr>
              <a:t>власникові</a:t>
            </a:r>
            <a:r>
              <a:rPr lang="ru-RU" sz="2200" b="1" dirty="0">
                <a:latin typeface="HelveticaNeueCyr" panose="02000503040000020004" pitchFamily="2" charset="-52"/>
                <a:cs typeface="Arial" panose="020B0604020202020204" pitchFamily="34" charset="0"/>
              </a:rPr>
              <a:t> майна </a:t>
            </a:r>
            <a:r>
              <a:rPr lang="ru-RU" sz="2200" b="1" dirty="0" err="1">
                <a:latin typeface="HelveticaNeueCyr" panose="02000503040000020004" pitchFamily="2" charset="-52"/>
                <a:cs typeface="Arial" panose="020B0604020202020204" pitchFamily="34" charset="0"/>
              </a:rPr>
              <a:t>майнову</a:t>
            </a:r>
            <a:r>
              <a:rPr lang="ru-RU" sz="2200" b="1" dirty="0">
                <a:latin typeface="HelveticaNeueCyr" panose="02000503040000020004" pitchFamily="2" charset="-52"/>
                <a:cs typeface="Arial" panose="020B0604020202020204" pitchFamily="34" charset="0"/>
              </a:rPr>
              <a:t> шкоду</a:t>
            </a:r>
          </a:p>
          <a:p>
            <a:pPr lvl="0" algn="just">
              <a:spcAft>
                <a:spcPts val="3000"/>
              </a:spcAft>
            </a:pPr>
            <a:endParaRPr lang="uk-UA" sz="2200" dirty="0">
              <a:solidFill>
                <a:srgbClr val="6B1D74"/>
              </a:solidFill>
              <a:latin typeface="HelveticaNeueCyr" panose="02000503040000020004" pitchFamily="2" charset="-52"/>
              <a:cs typeface="Arial" panose="020B0604020202020204" pitchFamily="34" charset="0"/>
            </a:endParaRPr>
          </a:p>
        </p:txBody>
      </p:sp>
      <p:pic>
        <p:nvPicPr>
          <p:cNvPr id="10" name="Picture 26">
            <a:extLst>
              <a:ext uri="{FF2B5EF4-FFF2-40B4-BE49-F238E27FC236}">
                <a16:creationId xmlns:a16="http://schemas.microsoft.com/office/drawing/2014/main" id="{E9C05A5A-94F8-2EBA-471E-B5B89AF023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01" y="3330615"/>
            <a:ext cx="535422" cy="338162"/>
          </a:xfrm>
          <a:prstGeom prst="rect">
            <a:avLst/>
          </a:prstGeom>
        </p:spPr>
      </p:pic>
      <p:pic>
        <p:nvPicPr>
          <p:cNvPr id="11" name="Picture 26">
            <a:extLst>
              <a:ext uri="{FF2B5EF4-FFF2-40B4-BE49-F238E27FC236}">
                <a16:creationId xmlns:a16="http://schemas.microsoft.com/office/drawing/2014/main" id="{32F9EE6B-C16C-45BC-E5DC-7D1B37E737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01" y="1892877"/>
            <a:ext cx="535422" cy="33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0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4">
          <a:extLst>
            <a:ext uri="{FF2B5EF4-FFF2-40B4-BE49-F238E27FC236}">
              <a16:creationId xmlns:a16="http://schemas.microsoft.com/office/drawing/2014/main" id="{42D54123-19E3-AC5A-ED9E-2A5F3A43B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646;p32">
            <a:extLst>
              <a:ext uri="{FF2B5EF4-FFF2-40B4-BE49-F238E27FC236}">
                <a16:creationId xmlns:a16="http://schemas.microsoft.com/office/drawing/2014/main" id="{47A9659B-4B5F-6D41-66C0-36606BA7B30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01" y="194200"/>
            <a:ext cx="457300" cy="4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647;p32">
            <a:extLst>
              <a:ext uri="{FF2B5EF4-FFF2-40B4-BE49-F238E27FC236}">
                <a16:creationId xmlns:a16="http://schemas.microsoft.com/office/drawing/2014/main" id="{1687BB2A-0CC4-1F6C-F906-87118B15F83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6600" y="6248877"/>
            <a:ext cx="895600" cy="615600"/>
          </a:xfrm>
          <a:prstGeom prst="rect">
            <a:avLst/>
          </a:prstGeom>
          <a:solidFill>
            <a:srgbClr val="F8F0F9"/>
          </a:solidFill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pPr algn="ctr" defTabSz="1219170">
              <a:buClr>
                <a:srgbClr val="000000"/>
              </a:buClr>
            </a:pPr>
            <a:fld id="{00000000-1234-1234-1234-123412341234}" type="slidenum">
              <a:rPr lang="ru" sz="1600" kern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pPr algn="ctr" defTabSz="1219170">
                <a:buClr>
                  <a:srgbClr val="000000"/>
                </a:buClr>
              </a:pPr>
              <a:t>4</a:t>
            </a:fld>
            <a:endParaRPr sz="1600" kern="0">
              <a:solidFill>
                <a:srgbClr val="610E6F"/>
              </a:solidFill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0" name="Google Shape;675;p32">
            <a:extLst>
              <a:ext uri="{FF2B5EF4-FFF2-40B4-BE49-F238E27FC236}">
                <a16:creationId xmlns:a16="http://schemas.microsoft.com/office/drawing/2014/main" id="{5910147B-A5BC-FF57-783D-5146CAFED19F}"/>
              </a:ext>
            </a:extLst>
          </p:cNvPr>
          <p:cNvSpPr/>
          <p:nvPr/>
        </p:nvSpPr>
        <p:spPr>
          <a:xfrm>
            <a:off x="1632733" y="4418642"/>
            <a:ext cx="9401400" cy="508000"/>
          </a:xfrm>
          <a:prstGeom prst="rect">
            <a:avLst/>
          </a:prstGeom>
          <a:solidFill>
            <a:srgbClr val="F8F0F9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ru" sz="1867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uk-UA" sz="1867" i="1" kern="0" dirty="0">
                <a:latin typeface="HelveticaNeueCyr" panose="02000503040000020004" pitchFamily="50" charset="-5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Постанова АП ВАКС від 22 вересня 2022 року в справі № 4910/10/19-к</a:t>
            </a:r>
            <a:endParaRPr lang="en-GB" sz="1867" i="1" kern="0" dirty="0"/>
          </a:p>
        </p:txBody>
      </p:sp>
      <p:sp>
        <p:nvSpPr>
          <p:cNvPr id="4" name="Google Shape;143;p16">
            <a:extLst>
              <a:ext uri="{FF2B5EF4-FFF2-40B4-BE49-F238E27FC236}">
                <a16:creationId xmlns:a16="http://schemas.microsoft.com/office/drawing/2014/main" id="{D773996C-F27A-E2C1-3F30-A32943D3D57D}"/>
              </a:ext>
            </a:extLst>
          </p:cNvPr>
          <p:cNvSpPr txBox="1">
            <a:spLocks/>
          </p:cNvSpPr>
          <p:nvPr/>
        </p:nvSpPr>
        <p:spPr>
          <a:xfrm>
            <a:off x="1080000" y="144000"/>
            <a:ext cx="6159000" cy="615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990"/>
            </a:pP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Підходи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до </a:t>
            </a: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розмежування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2200" b="1" dirty="0">
                <a:solidFill>
                  <a:srgbClr val="6A1E74"/>
                </a:solidFill>
                <a:latin typeface="HelveticaNeueCyr" panose="02000503040000020004" pitchFamily="50" charset="-52"/>
                <a:ea typeface="+mn-ea"/>
                <a:cs typeface="+mn-cs"/>
                <a:sym typeface="Helvetica Neue"/>
              </a:rPr>
              <a:t>364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та </a:t>
            </a:r>
            <a:r>
              <a:rPr lang="ru-RU" sz="2200" b="1" dirty="0">
                <a:solidFill>
                  <a:srgbClr val="6A1E74"/>
                </a:solidFill>
                <a:latin typeface="HelveticaNeueCyr" panose="02000503040000020004" pitchFamily="50" charset="-52"/>
                <a:ea typeface="+mn-ea"/>
                <a:cs typeface="+mn-cs"/>
                <a:sym typeface="Helvetica Neue"/>
              </a:rPr>
              <a:t>191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250E2C-76E2-F2F1-4E48-6E3323FDB937}"/>
              </a:ext>
            </a:extLst>
          </p:cNvPr>
          <p:cNvSpPr txBox="1"/>
          <p:nvPr/>
        </p:nvSpPr>
        <p:spPr>
          <a:xfrm>
            <a:off x="1632733" y="1526898"/>
            <a:ext cx="946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1800"/>
              </a:spcAft>
            </a:pP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На думку суду,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статті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364 та 191 КК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співвідносяться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HelveticaNeueCyr" panose="02000503040000020004" pitchFamily="50" charset="-52"/>
              </a:rPr>
              <a:t>як </a:t>
            </a:r>
            <a:r>
              <a:rPr lang="ru-RU" sz="2400" b="1" dirty="0" err="1">
                <a:latin typeface="HelveticaNeueCyr" panose="02000503040000020004" pitchFamily="50" charset="-52"/>
              </a:rPr>
              <a:t>загальна</a:t>
            </a:r>
            <a:r>
              <a:rPr lang="ru-RU" sz="2400" b="1" dirty="0">
                <a:latin typeface="HelveticaNeueCyr" panose="02000503040000020004" pitchFamily="50" charset="-52"/>
              </a:rPr>
              <a:t> та </a:t>
            </a:r>
            <a:r>
              <a:rPr lang="ru-RU" sz="2400" b="1" dirty="0" err="1">
                <a:latin typeface="HelveticaNeueCyr" panose="02000503040000020004" pitchFamily="50" charset="-52"/>
              </a:rPr>
              <a:t>спеціальна</a:t>
            </a:r>
            <a:r>
              <a:rPr lang="ru-RU" sz="2400" b="1" dirty="0">
                <a:latin typeface="HelveticaNeueCyr" panose="02000503040000020004" pitchFamily="50" charset="-52"/>
              </a:rPr>
              <a:t> </a:t>
            </a:r>
            <a:r>
              <a:rPr lang="ru-RU" sz="2400" b="1" dirty="0" err="1">
                <a:latin typeface="HelveticaNeueCyr" panose="02000503040000020004" pitchFamily="50" charset="-52"/>
              </a:rPr>
              <a:t>норми</a:t>
            </a:r>
            <a:r>
              <a:rPr lang="ru-RU" sz="2400" b="1" dirty="0">
                <a:latin typeface="HelveticaNeueCyr" panose="02000503040000020004" pitchFamily="50" charset="-52"/>
              </a:rPr>
              <a:t> і </a:t>
            </a:r>
            <a:r>
              <a:rPr lang="ru-RU" sz="2400" b="1" dirty="0" err="1">
                <a:latin typeface="HelveticaNeueCyr" panose="02000503040000020004" pitchFamily="50" charset="-52"/>
              </a:rPr>
              <a:t>майже</a:t>
            </a:r>
            <a:r>
              <a:rPr lang="ru-RU" sz="2400" b="1" dirty="0">
                <a:latin typeface="HelveticaNeueCyr" panose="02000503040000020004" pitchFamily="50" charset="-52"/>
              </a:rPr>
              <a:t> не </a:t>
            </a:r>
            <a:r>
              <a:rPr lang="ru-RU" sz="2400" b="1" dirty="0" err="1">
                <a:latin typeface="HelveticaNeueCyr" panose="02000503040000020004" pitchFamily="50" charset="-52"/>
              </a:rPr>
              <a:t>відрізняються</a:t>
            </a:r>
            <a:r>
              <a:rPr lang="ru-RU" sz="2400" b="1" dirty="0">
                <a:latin typeface="HelveticaNeueCyr" panose="02000503040000020004" pitchFamily="50" charset="-52"/>
              </a:rPr>
              <a:t> за предметом </a:t>
            </a:r>
            <a:r>
              <a:rPr lang="ru-RU" sz="2400" b="1" dirty="0" err="1">
                <a:latin typeface="HelveticaNeueCyr" panose="02000503040000020004" pitchFamily="50" charset="-52"/>
              </a:rPr>
              <a:t>доказування</a:t>
            </a:r>
            <a:r>
              <a:rPr lang="ru-RU" sz="2400" b="1" dirty="0">
                <a:latin typeface="HelveticaNeueCyr" panose="02000503040000020004" pitchFamily="50" charset="-52"/>
              </a:rPr>
              <a:t>:</a:t>
            </a:r>
          </a:p>
        </p:txBody>
      </p:sp>
      <p:pic>
        <p:nvPicPr>
          <p:cNvPr id="11" name="Google Shape;740;p34">
            <a:extLst>
              <a:ext uri="{FF2B5EF4-FFF2-40B4-BE49-F238E27FC236}">
                <a16:creationId xmlns:a16="http://schemas.microsoft.com/office/drawing/2014/main" id="{4B942195-9FA1-1960-944D-067595EDA772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80000" y="1805085"/>
            <a:ext cx="241933" cy="24193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9E8685C-E17C-80EC-E4A4-0696C6D7DB23}"/>
              </a:ext>
            </a:extLst>
          </p:cNvPr>
          <p:cNvSpPr txBox="1"/>
          <p:nvPr/>
        </p:nvSpPr>
        <p:spPr>
          <a:xfrm>
            <a:off x="1632734" y="3092503"/>
            <a:ext cx="9401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HelveticaNeueCyr" panose="02000503040000020004" pitchFamily="50" charset="-52"/>
              </a:rPr>
              <a:t>“</a:t>
            </a:r>
            <a:r>
              <a:rPr lang="en-GB" dirty="0">
                <a:latin typeface="HelveticaNeueCyr" panose="02000503040000020004" pitchFamily="50" charset="-52"/>
              </a:rPr>
              <a:t>[…]</a:t>
            </a:r>
            <a:r>
              <a:rPr lang="ru-RU" i="1" dirty="0" err="1">
                <a:latin typeface="HelveticaNeueCyr" panose="02000503040000020004" pitchFamily="50" charset="-52"/>
              </a:rPr>
              <a:t>статті</a:t>
            </a:r>
            <a:r>
              <a:rPr lang="ru-RU" i="1" dirty="0">
                <a:latin typeface="HelveticaNeueCyr" panose="02000503040000020004" pitchFamily="50" charset="-52"/>
              </a:rPr>
              <a:t> 364 та 191 КК </a:t>
            </a:r>
            <a:r>
              <a:rPr lang="ru-RU" i="1" dirty="0" err="1">
                <a:latin typeface="HelveticaNeueCyr" panose="02000503040000020004" pitchFamily="50" charset="-52"/>
              </a:rPr>
              <a:t>співвідносяться</a:t>
            </a:r>
            <a:r>
              <a:rPr lang="uk-UA" i="1" dirty="0">
                <a:latin typeface="HelveticaNeueCyr" panose="02000503040000020004" pitchFamily="50" charset="-52"/>
              </a:rPr>
              <a:t>… як </a:t>
            </a:r>
            <a:r>
              <a:rPr lang="ru-RU" i="1" dirty="0" err="1">
                <a:latin typeface="HelveticaNeueCyr" panose="02000503040000020004" pitchFamily="50" charset="-52"/>
              </a:rPr>
              <a:t>загальна</a:t>
            </a:r>
            <a:r>
              <a:rPr lang="ru-RU" i="1" dirty="0">
                <a:latin typeface="HelveticaNeueCyr" panose="02000503040000020004" pitchFamily="50" charset="-52"/>
              </a:rPr>
              <a:t> та </a:t>
            </a:r>
            <a:r>
              <a:rPr lang="ru-RU" i="1" dirty="0" err="1">
                <a:latin typeface="HelveticaNeueCyr" panose="02000503040000020004" pitchFamily="50" charset="-52"/>
              </a:rPr>
              <a:t>спеціальна</a:t>
            </a:r>
            <a:r>
              <a:rPr lang="ru-RU" i="1" dirty="0">
                <a:latin typeface="HelveticaNeueCyr" panose="02000503040000020004" pitchFamily="50" charset="-52"/>
              </a:rPr>
              <a:t> </a:t>
            </a:r>
            <a:r>
              <a:rPr lang="ru-RU" i="1" dirty="0" err="1">
                <a:latin typeface="HelveticaNeueCyr" panose="02000503040000020004" pitchFamily="50" charset="-52"/>
              </a:rPr>
              <a:t>норми</a:t>
            </a:r>
            <a:r>
              <a:rPr lang="ru-RU" i="1" dirty="0">
                <a:latin typeface="HelveticaNeueCyr" panose="02000503040000020004" pitchFamily="50" charset="-52"/>
              </a:rPr>
              <a:t>, </a:t>
            </a:r>
            <a:r>
              <a:rPr lang="ru-RU" i="1" dirty="0" err="1">
                <a:latin typeface="HelveticaNeueCyr" panose="02000503040000020004" pitchFamily="50" charset="-52"/>
              </a:rPr>
              <a:t>обидва</a:t>
            </a:r>
            <a:r>
              <a:rPr lang="ru-RU" i="1" dirty="0">
                <a:latin typeface="HelveticaNeueCyr" panose="02000503040000020004" pitchFamily="50" charset="-52"/>
              </a:rPr>
              <a:t> </a:t>
            </a:r>
            <a:r>
              <a:rPr lang="ru-RU" i="1" dirty="0" err="1">
                <a:latin typeface="HelveticaNeueCyr" panose="02000503040000020004" pitchFamily="50" charset="-52"/>
              </a:rPr>
              <a:t>правопорушення</a:t>
            </a:r>
            <a:r>
              <a:rPr lang="ru-RU" i="1" dirty="0">
                <a:latin typeface="HelveticaNeueCyr" panose="02000503040000020004" pitchFamily="50" charset="-52"/>
              </a:rPr>
              <a:t> </a:t>
            </a:r>
            <a:r>
              <a:rPr lang="ru-RU" i="1" dirty="0" err="1">
                <a:latin typeface="HelveticaNeueCyr" panose="02000503040000020004" pitchFamily="50" charset="-52"/>
              </a:rPr>
              <a:t>мають</a:t>
            </a:r>
            <a:r>
              <a:rPr lang="ru-RU" i="1" dirty="0">
                <a:latin typeface="HelveticaNeueCyr" panose="02000503040000020004" pitchFamily="50" charset="-52"/>
              </a:rPr>
              <a:t> </a:t>
            </a:r>
            <a:r>
              <a:rPr lang="ru-RU" i="1" dirty="0" err="1">
                <a:latin typeface="HelveticaNeueCyr" panose="02000503040000020004" pitchFamily="50" charset="-52"/>
              </a:rPr>
              <a:t>спільні</a:t>
            </a:r>
            <a:r>
              <a:rPr lang="ru-RU" i="1" dirty="0">
                <a:latin typeface="HelveticaNeueCyr" panose="02000503040000020004" pitchFamily="50" charset="-52"/>
              </a:rPr>
              <a:t> </a:t>
            </a:r>
            <a:r>
              <a:rPr lang="ru-RU" i="1" dirty="0" err="1">
                <a:latin typeface="HelveticaNeueCyr" panose="02000503040000020004" pitchFamily="50" charset="-52"/>
              </a:rPr>
              <a:t>об’єкти</a:t>
            </a:r>
            <a:r>
              <a:rPr lang="ru-RU" i="1" dirty="0">
                <a:latin typeface="HelveticaNeueCyr" panose="02000503040000020004" pitchFamily="50" charset="-52"/>
              </a:rPr>
              <a:t>… </a:t>
            </a:r>
            <a:r>
              <a:rPr lang="ru-RU" i="1" dirty="0" err="1">
                <a:latin typeface="HelveticaNeueCyr" panose="02000503040000020004" pitchFamily="50" charset="-52"/>
              </a:rPr>
              <a:t>Зазначене</a:t>
            </a:r>
            <a:r>
              <a:rPr lang="ru-RU" i="1" dirty="0">
                <a:latin typeface="HelveticaNeueCyr" panose="02000503040000020004" pitchFamily="50" charset="-52"/>
              </a:rPr>
              <a:t> </a:t>
            </a:r>
            <a:r>
              <a:rPr lang="ru-RU" i="1" dirty="0" err="1">
                <a:latin typeface="HelveticaNeueCyr" panose="02000503040000020004" pitchFamily="50" charset="-52"/>
              </a:rPr>
              <a:t>свідчить</a:t>
            </a:r>
            <a:r>
              <a:rPr lang="ru-RU" i="1" dirty="0">
                <a:latin typeface="HelveticaNeueCyr" panose="02000503040000020004" pitchFamily="50" charset="-52"/>
              </a:rPr>
              <a:t> про </a:t>
            </a:r>
            <a:r>
              <a:rPr lang="ru-RU" b="1" i="1" dirty="0" err="1">
                <a:latin typeface="HelveticaNeueCyr" panose="02000503040000020004" pitchFamily="50" charset="-52"/>
              </a:rPr>
              <a:t>несуттєву</a:t>
            </a:r>
            <a:r>
              <a:rPr lang="ru-RU" b="1" i="1" dirty="0">
                <a:latin typeface="HelveticaNeueCyr" panose="02000503040000020004" pitchFamily="50" charset="-52"/>
              </a:rPr>
              <a:t> </a:t>
            </a:r>
            <a:r>
              <a:rPr lang="ru-RU" b="1" i="1" dirty="0" err="1">
                <a:latin typeface="HelveticaNeueCyr" panose="02000503040000020004" pitchFamily="50" charset="-52"/>
              </a:rPr>
              <a:t>зміну</a:t>
            </a:r>
            <a:r>
              <a:rPr lang="ru-RU" b="1" i="1" dirty="0">
                <a:latin typeface="HelveticaNeueCyr" panose="02000503040000020004" pitchFamily="50" charset="-52"/>
              </a:rPr>
              <a:t> </a:t>
            </a:r>
            <a:r>
              <a:rPr lang="ru-RU" i="1" dirty="0">
                <a:latin typeface="HelveticaNeueCyr" panose="02000503040000020004" pitchFamily="50" charset="-52"/>
              </a:rPr>
              <a:t>предмету </a:t>
            </a:r>
            <a:r>
              <a:rPr lang="ru-RU" i="1" dirty="0" err="1">
                <a:latin typeface="HelveticaNeueCyr" panose="02000503040000020004" pitchFamily="50" charset="-52"/>
              </a:rPr>
              <a:t>доказування</a:t>
            </a:r>
            <a:r>
              <a:rPr lang="ru-RU" dirty="0">
                <a:latin typeface="HelveticaNeueCyr" panose="02000503040000020004" pitchFamily="50" charset="-52"/>
              </a:rPr>
              <a:t>.</a:t>
            </a:r>
            <a:r>
              <a:rPr lang="en-GB" b="1" dirty="0">
                <a:latin typeface="HelveticaNeueCyr" panose="02000503040000020004" pitchFamily="50" charset="-52"/>
              </a:rPr>
              <a:t>”</a:t>
            </a:r>
            <a:endParaRPr lang="uk-UA" b="1" dirty="0"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209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4">
          <a:extLst>
            <a:ext uri="{FF2B5EF4-FFF2-40B4-BE49-F238E27FC236}">
              <a16:creationId xmlns:a16="http://schemas.microsoft.com/office/drawing/2014/main" id="{B151C034-3549-5AD5-D3DF-D31E80A4D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646;p32">
            <a:extLst>
              <a:ext uri="{FF2B5EF4-FFF2-40B4-BE49-F238E27FC236}">
                <a16:creationId xmlns:a16="http://schemas.microsoft.com/office/drawing/2014/main" id="{D5DF8FB4-939D-A8C2-14C6-36A003E8E32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01" y="194200"/>
            <a:ext cx="457300" cy="4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647;p32">
            <a:extLst>
              <a:ext uri="{FF2B5EF4-FFF2-40B4-BE49-F238E27FC236}">
                <a16:creationId xmlns:a16="http://schemas.microsoft.com/office/drawing/2014/main" id="{6DF0A2B6-B732-80B8-9FFE-E1800CDEEBA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6600" y="6248877"/>
            <a:ext cx="895600" cy="615600"/>
          </a:xfrm>
          <a:prstGeom prst="rect">
            <a:avLst/>
          </a:prstGeom>
          <a:solidFill>
            <a:srgbClr val="F8F0F9"/>
          </a:solidFill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pPr algn="ctr" defTabSz="1219170">
              <a:buClr>
                <a:srgbClr val="000000"/>
              </a:buClr>
            </a:pPr>
            <a:fld id="{00000000-1234-1234-1234-123412341234}" type="slidenum">
              <a:rPr lang="ru" sz="1600" kern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pPr algn="ctr" defTabSz="1219170">
                <a:buClr>
                  <a:srgbClr val="000000"/>
                </a:buClr>
              </a:pPr>
              <a:t>5</a:t>
            </a:fld>
            <a:endParaRPr sz="1600" kern="0">
              <a:solidFill>
                <a:srgbClr val="610E6F"/>
              </a:solidFill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69" name="Google Shape;674;p32">
            <a:extLst>
              <a:ext uri="{FF2B5EF4-FFF2-40B4-BE49-F238E27FC236}">
                <a16:creationId xmlns:a16="http://schemas.microsoft.com/office/drawing/2014/main" id="{D61FA963-F521-CA29-0742-E606B091B974}"/>
              </a:ext>
            </a:extLst>
          </p:cNvPr>
          <p:cNvGrpSpPr/>
          <p:nvPr/>
        </p:nvGrpSpPr>
        <p:grpSpPr>
          <a:xfrm>
            <a:off x="864900" y="4462698"/>
            <a:ext cx="10561667" cy="1092571"/>
            <a:chOff x="468649" y="3339101"/>
            <a:chExt cx="7921250" cy="819428"/>
          </a:xfrm>
        </p:grpSpPr>
        <p:sp>
          <p:nvSpPr>
            <p:cNvPr id="70" name="Google Shape;675;p32">
              <a:extLst>
                <a:ext uri="{FF2B5EF4-FFF2-40B4-BE49-F238E27FC236}">
                  <a16:creationId xmlns:a16="http://schemas.microsoft.com/office/drawing/2014/main" id="{A4A3EE36-6963-EC1B-3DD9-B4EC135AF85E}"/>
                </a:ext>
              </a:extLst>
            </p:cNvPr>
            <p:cNvSpPr/>
            <p:nvPr/>
          </p:nvSpPr>
          <p:spPr>
            <a:xfrm>
              <a:off x="468649" y="3339101"/>
              <a:ext cx="7921250" cy="819428"/>
            </a:xfrm>
            <a:prstGeom prst="rect">
              <a:avLst/>
            </a:prstGeom>
            <a:solidFill>
              <a:srgbClr val="F8F0F9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u" sz="1867" i="1" kern="0" dirty="0">
                  <a:latin typeface="HelveticaNeueCyr" panose="02000503040000020004" pitchFamily="50" charset="-52"/>
                  <a:ea typeface="Helvetica Neue"/>
                  <a:cs typeface="Helvetica Neue"/>
                  <a:sym typeface="Helvetica Neue"/>
                </a:rPr>
                <a:t>        </a:t>
              </a:r>
              <a:r>
                <a:rPr lang="uk-UA" sz="1867" i="1" kern="0" dirty="0">
                  <a:latin typeface="HelveticaNeueCyr" panose="02000503040000020004" pitchFamily="50" charset="-52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Постанова Касаційного кримінального суду Верховного Суду від 22 січня 2020 року в справі № 581/441/18</a:t>
              </a:r>
              <a:r>
                <a:rPr lang="uk-UA" sz="1867" i="1" kern="0" dirty="0">
                  <a:latin typeface="HelveticaNeueCyr" panose="02000503040000020004" pitchFamily="50" charset="-52"/>
                </a:rPr>
                <a:t>, </a:t>
              </a:r>
              <a:r>
                <a:rPr lang="uk-UA" sz="1867" i="1" kern="0" dirty="0">
                  <a:latin typeface="HelveticaNeueCyr" panose="02000503040000020004" pitchFamily="50" charset="-52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Вирок Вищого антикорупційного суду від 6 серпня 2020 року в справі № 910/398/19</a:t>
              </a:r>
              <a:endParaRPr lang="uk-UA" sz="1867" i="1" kern="0" dirty="0">
                <a:latin typeface="HelveticaNeueCyr" panose="02000503040000020004" pitchFamily="50" charset="-52"/>
              </a:endParaRPr>
            </a:p>
          </p:txBody>
        </p:sp>
        <p:pic>
          <p:nvPicPr>
            <p:cNvPr id="71" name="Google Shape;676;p32">
              <a:extLst>
                <a:ext uri="{FF2B5EF4-FFF2-40B4-BE49-F238E27FC236}">
                  <a16:creationId xmlns:a16="http://schemas.microsoft.com/office/drawing/2014/main" id="{2D1D4F1E-E781-09A4-FEA3-5BF6E8B118E9}"/>
                </a:ext>
              </a:extLst>
            </p:cNvPr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00483" y="3445858"/>
              <a:ext cx="181450" cy="181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Google Shape;143;p16">
            <a:extLst>
              <a:ext uri="{FF2B5EF4-FFF2-40B4-BE49-F238E27FC236}">
                <a16:creationId xmlns:a16="http://schemas.microsoft.com/office/drawing/2014/main" id="{CDFA8EA0-AF00-256A-05D1-4CA2FBC15932}"/>
              </a:ext>
            </a:extLst>
          </p:cNvPr>
          <p:cNvSpPr txBox="1">
            <a:spLocks/>
          </p:cNvSpPr>
          <p:nvPr/>
        </p:nvSpPr>
        <p:spPr>
          <a:xfrm>
            <a:off x="1080000" y="144000"/>
            <a:ext cx="6159000" cy="615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990"/>
            </a:pP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Підходи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до </a:t>
            </a: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розмежування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2200" b="1" dirty="0">
                <a:solidFill>
                  <a:srgbClr val="6A1E74"/>
                </a:solidFill>
                <a:latin typeface="HelveticaNeueCyr" panose="02000503040000020004" pitchFamily="50" charset="-52"/>
                <a:ea typeface="+mn-ea"/>
                <a:cs typeface="+mn-cs"/>
                <a:sym typeface="Helvetica Neue"/>
              </a:rPr>
              <a:t>364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та </a:t>
            </a:r>
            <a:r>
              <a:rPr lang="ru-RU" sz="2200" b="1" dirty="0">
                <a:solidFill>
                  <a:srgbClr val="6A1E74"/>
                </a:solidFill>
                <a:latin typeface="HelveticaNeueCyr" panose="02000503040000020004" pitchFamily="50" charset="-52"/>
                <a:ea typeface="+mn-ea"/>
                <a:cs typeface="+mn-cs"/>
                <a:sym typeface="Helvetica Neue"/>
              </a:rPr>
              <a:t>191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2F8F27-1E5C-9CB3-4A7A-B54817B60EFE}"/>
              </a:ext>
            </a:extLst>
          </p:cNvPr>
          <p:cNvSpPr txBox="1"/>
          <p:nvPr/>
        </p:nvSpPr>
        <p:spPr>
          <a:xfrm>
            <a:off x="1591389" y="1697119"/>
            <a:ext cx="9468000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3000"/>
              </a:spcAft>
            </a:pP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Для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статті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191 КК –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винний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HelveticaNeueCyr" panose="02000503040000020004" pitchFamily="2" charset="-52"/>
                <a:cs typeface="Arial" panose="020B0604020202020204" pitchFamily="34" charset="0"/>
              </a:rPr>
              <a:t>зацікавлений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у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долі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інших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осіб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збагачення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або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покращення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становища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яких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відбувається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внаслідок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його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дій</a:t>
            </a:r>
            <a:endParaRPr lang="ru-RU" sz="2200" dirty="0">
              <a:latin typeface="HelveticaNeueCyr" panose="02000503040000020004" pitchFamily="2" charset="-52"/>
              <a:cs typeface="Arial" panose="020B0604020202020204" pitchFamily="34" charset="0"/>
            </a:endParaRPr>
          </a:p>
          <a:p>
            <a:pPr lvl="0" algn="just">
              <a:spcAft>
                <a:spcPts val="3000"/>
              </a:spcAft>
            </a:pP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Для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статті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364 КК –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ставлення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винного до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осіб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які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збагачуються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або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покращують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становище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внаслідок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його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дій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, </a:t>
            </a:r>
            <a:r>
              <a:rPr lang="ru-RU" sz="2200" b="1" dirty="0">
                <a:latin typeface="HelveticaNeueCyr" panose="02000503040000020004" pitchFamily="2" charset="-52"/>
                <a:cs typeface="Arial" panose="020B0604020202020204" pitchFamily="34" charset="0"/>
              </a:rPr>
              <a:t>не </a:t>
            </a:r>
            <a:r>
              <a:rPr lang="ru-RU" sz="2200" b="1" dirty="0" err="1">
                <a:latin typeface="HelveticaNeueCyr" panose="02000503040000020004" pitchFamily="2" charset="-52"/>
                <a:cs typeface="Arial" panose="020B0604020202020204" pitchFamily="34" charset="0"/>
              </a:rPr>
              <a:t>має</a:t>
            </a:r>
            <a:r>
              <a:rPr lang="ru-RU" sz="2200" b="1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суттєвого</a:t>
            </a:r>
            <a:r>
              <a:rPr lang="ru-RU" sz="2200" b="1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HelveticaNeueCyr" panose="02000503040000020004" pitchFamily="2" charset="-52"/>
                <a:cs typeface="Arial" panose="020B0604020202020204" pitchFamily="34" charset="0"/>
              </a:rPr>
              <a:t>значення</a:t>
            </a:r>
            <a:endParaRPr lang="ru-RU" sz="2200" b="1" dirty="0">
              <a:latin typeface="HelveticaNeueCyr" panose="02000503040000020004" pitchFamily="2" charset="-52"/>
              <a:cs typeface="Arial" panose="020B0604020202020204" pitchFamily="34" charset="0"/>
            </a:endParaRPr>
          </a:p>
        </p:txBody>
      </p:sp>
      <p:pic>
        <p:nvPicPr>
          <p:cNvPr id="11" name="Picture 26">
            <a:extLst>
              <a:ext uri="{FF2B5EF4-FFF2-40B4-BE49-F238E27FC236}">
                <a16:creationId xmlns:a16="http://schemas.microsoft.com/office/drawing/2014/main" id="{485313D2-3FD3-958B-26D4-2C9DED327E7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99" y="2983771"/>
            <a:ext cx="535422" cy="338162"/>
          </a:xfrm>
          <a:prstGeom prst="rect">
            <a:avLst/>
          </a:prstGeom>
        </p:spPr>
      </p:pic>
      <p:pic>
        <p:nvPicPr>
          <p:cNvPr id="12" name="Picture 26">
            <a:extLst>
              <a:ext uri="{FF2B5EF4-FFF2-40B4-BE49-F238E27FC236}">
                <a16:creationId xmlns:a16="http://schemas.microsoft.com/office/drawing/2014/main" id="{840CB70B-48B6-EE77-43DD-FD31D9C4D9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99" y="1937314"/>
            <a:ext cx="535422" cy="33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49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854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01" y="194200"/>
            <a:ext cx="457300" cy="4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855;p39"/>
          <p:cNvSpPr txBox="1">
            <a:spLocks noGrp="1"/>
          </p:cNvSpPr>
          <p:nvPr>
            <p:ph type="sldNum" idx="12"/>
          </p:nvPr>
        </p:nvSpPr>
        <p:spPr>
          <a:xfrm>
            <a:off x="11296600" y="6248877"/>
            <a:ext cx="895600" cy="615600"/>
          </a:xfrm>
          <a:prstGeom prst="rect">
            <a:avLst/>
          </a:prstGeom>
          <a:solidFill>
            <a:srgbClr val="F8F0F9"/>
          </a:solidFill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pPr algn="ctr" defTabSz="1219170">
              <a:buClr>
                <a:srgbClr val="000000"/>
              </a:buClr>
            </a:pPr>
            <a:fld id="{00000000-1234-1234-1234-123412341234}" type="slidenum">
              <a:rPr lang="ru" sz="1600" kern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pPr algn="ctr" defTabSz="1219170">
                <a:buClr>
                  <a:srgbClr val="000000"/>
                </a:buClr>
              </a:pPr>
              <a:t>6</a:t>
            </a:fld>
            <a:endParaRPr sz="1600" kern="0">
              <a:solidFill>
                <a:srgbClr val="610E6F"/>
              </a:solidFill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" name="Google Shape;857;p39"/>
          <p:cNvSpPr txBox="1">
            <a:spLocks/>
          </p:cNvSpPr>
          <p:nvPr/>
        </p:nvSpPr>
        <p:spPr>
          <a:xfrm>
            <a:off x="480000" y="972399"/>
            <a:ext cx="9455600" cy="1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ru-RU" sz="3667" b="1" kern="0" dirty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Трискладовий тест для </a:t>
            </a:r>
            <a:r>
              <a:rPr lang="ru-RU" sz="3667" b="1" kern="0" dirty="0" err="1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кваліфікації</a:t>
            </a:r>
            <a:r>
              <a:rPr lang="ru-RU" sz="3667" b="1" kern="0" dirty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за </a:t>
            </a:r>
            <a:r>
              <a:rPr lang="ru-RU" sz="3667" b="1" kern="0" dirty="0" err="1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статтею</a:t>
            </a:r>
            <a:r>
              <a:rPr lang="ru-RU" sz="3667" b="1" kern="0" dirty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364 КК:</a:t>
            </a:r>
          </a:p>
        </p:txBody>
      </p:sp>
      <p:sp>
        <p:nvSpPr>
          <p:cNvPr id="30" name="Google Shape;858;p39"/>
          <p:cNvSpPr txBox="1">
            <a:spLocks/>
          </p:cNvSpPr>
          <p:nvPr/>
        </p:nvSpPr>
        <p:spPr>
          <a:xfrm>
            <a:off x="480000" y="3286602"/>
            <a:ext cx="3358800" cy="8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buSzPts val="990"/>
            </a:pP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Використання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службовою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особою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влади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чи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службового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становища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всупереч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інтересам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служби</a:t>
            </a:r>
            <a:endParaRPr lang="ru-RU" sz="1800" kern="0" dirty="0"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Google Shape;858;p39">
            <a:extLst>
              <a:ext uri="{FF2B5EF4-FFF2-40B4-BE49-F238E27FC236}">
                <a16:creationId xmlns:a16="http://schemas.microsoft.com/office/drawing/2014/main" id="{E098D01A-D1B5-D34A-CF99-7612C288D0FC}"/>
              </a:ext>
            </a:extLst>
          </p:cNvPr>
          <p:cNvSpPr txBox="1">
            <a:spLocks/>
          </p:cNvSpPr>
          <p:nvPr/>
        </p:nvSpPr>
        <p:spPr>
          <a:xfrm>
            <a:off x="4306934" y="3257502"/>
            <a:ext cx="3617866" cy="8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buSzPts val="990"/>
            </a:pP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Вчинення з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корисливих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мотивів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b="1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або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з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мотивів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надання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будь-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якої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неправомірної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вигоди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іншій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фізичній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особі</a:t>
            </a:r>
            <a:endParaRPr lang="ru-RU" sz="1800" kern="0" dirty="0"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" name="Google Shape;858;p39">
            <a:extLst>
              <a:ext uri="{FF2B5EF4-FFF2-40B4-BE49-F238E27FC236}">
                <a16:creationId xmlns:a16="http://schemas.microsoft.com/office/drawing/2014/main" id="{671B0BB2-0E01-7327-045B-C9ECE21BFD24}"/>
              </a:ext>
            </a:extLst>
          </p:cNvPr>
          <p:cNvSpPr txBox="1">
            <a:spLocks/>
          </p:cNvSpPr>
          <p:nvPr/>
        </p:nvSpPr>
        <p:spPr>
          <a:xfrm>
            <a:off x="8133868" y="3257502"/>
            <a:ext cx="3358800" cy="8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buSzPts val="990"/>
            </a:pP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Заподіяння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істотної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шкоди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громадянам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або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юридичним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особам </a:t>
            </a:r>
          </a:p>
        </p:txBody>
      </p:sp>
      <p:sp>
        <p:nvSpPr>
          <p:cNvPr id="8" name="Google Shape;143;p16">
            <a:extLst>
              <a:ext uri="{FF2B5EF4-FFF2-40B4-BE49-F238E27FC236}">
                <a16:creationId xmlns:a16="http://schemas.microsoft.com/office/drawing/2014/main" id="{DFFAEBBA-774B-34C4-9F26-5707DE25CFC6}"/>
              </a:ext>
            </a:extLst>
          </p:cNvPr>
          <p:cNvSpPr txBox="1">
            <a:spLocks/>
          </p:cNvSpPr>
          <p:nvPr/>
        </p:nvSpPr>
        <p:spPr>
          <a:xfrm>
            <a:off x="1080000" y="144000"/>
            <a:ext cx="6159000" cy="615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990"/>
            </a:pP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Підходи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до </a:t>
            </a: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розмежування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2200" b="1" dirty="0">
                <a:solidFill>
                  <a:srgbClr val="6A1E74"/>
                </a:solidFill>
                <a:latin typeface="HelveticaNeueCyr" panose="02000503040000020004" pitchFamily="50" charset="-52"/>
                <a:ea typeface="+mn-ea"/>
                <a:cs typeface="+mn-cs"/>
                <a:sym typeface="Helvetica Neue"/>
              </a:rPr>
              <a:t>364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та </a:t>
            </a:r>
            <a:r>
              <a:rPr lang="ru-RU" sz="2200" b="1" dirty="0">
                <a:solidFill>
                  <a:srgbClr val="6A1E74"/>
                </a:solidFill>
                <a:latin typeface="HelveticaNeueCyr" panose="02000503040000020004" pitchFamily="50" charset="-52"/>
                <a:ea typeface="+mn-ea"/>
                <a:cs typeface="+mn-cs"/>
                <a:sym typeface="Helvetica Neue"/>
              </a:rPr>
              <a:t>191</a:t>
            </a:r>
          </a:p>
        </p:txBody>
      </p:sp>
      <p:sp>
        <p:nvSpPr>
          <p:cNvPr id="10" name="Google Shape;675;p32">
            <a:extLst>
              <a:ext uri="{FF2B5EF4-FFF2-40B4-BE49-F238E27FC236}">
                <a16:creationId xmlns:a16="http://schemas.microsoft.com/office/drawing/2014/main" id="{EEFDFD0C-B5D7-5908-36D3-FA5AC2950145}"/>
              </a:ext>
            </a:extLst>
          </p:cNvPr>
          <p:cNvSpPr/>
          <p:nvPr/>
        </p:nvSpPr>
        <p:spPr>
          <a:xfrm>
            <a:off x="573724" y="5027870"/>
            <a:ext cx="10918944" cy="801599"/>
          </a:xfrm>
          <a:prstGeom prst="rect">
            <a:avLst/>
          </a:prstGeom>
          <a:solidFill>
            <a:srgbClr val="F8F0F9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uk-UA" sz="1867" i="1" kern="0" dirty="0">
                <a:latin typeface="HelveticaNeueCyr" panose="02000503040000020004" pitchFamily="50" charset="-5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Постанова Касаційного кримінального суду Верховного Суду від 28 жовтня 2020 року в справі № 694/1050/16-к</a:t>
            </a:r>
            <a:endParaRPr lang="uk-UA" sz="1867" i="1" kern="0" dirty="0">
              <a:latin typeface="HelveticaNeueCyr" panose="02000503040000020004" pitchFamily="50" charset="-52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54FA51E-FE0C-1A1A-D30E-4A4E2FA20B19}"/>
              </a:ext>
            </a:extLst>
          </p:cNvPr>
          <p:cNvGrpSpPr/>
          <p:nvPr/>
        </p:nvGrpSpPr>
        <p:grpSpPr>
          <a:xfrm>
            <a:off x="573724" y="2570402"/>
            <a:ext cx="615600" cy="615600"/>
            <a:chOff x="573724" y="2570402"/>
            <a:chExt cx="615600" cy="615600"/>
          </a:xfrm>
        </p:grpSpPr>
        <p:pic>
          <p:nvPicPr>
            <p:cNvPr id="31" name="Google Shape;859;p3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73724" y="2570402"/>
              <a:ext cx="615600" cy="615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4">
              <a:extLst>
                <a:ext uri="{FF2B5EF4-FFF2-40B4-BE49-F238E27FC236}">
                  <a16:creationId xmlns:a16="http://schemas.microsoft.com/office/drawing/2014/main" id="{E1107DFD-FF4E-E247-BF15-9428725D8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088" y="2625766"/>
              <a:ext cx="504872" cy="504872"/>
            </a:xfrm>
            <a:prstGeom prst="rect">
              <a:avLst/>
            </a:prstGeom>
          </p:spPr>
        </p:pic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AD0B418C-7722-7913-60D5-062AE2814521}"/>
              </a:ext>
            </a:extLst>
          </p:cNvPr>
          <p:cNvGrpSpPr/>
          <p:nvPr/>
        </p:nvGrpSpPr>
        <p:grpSpPr>
          <a:xfrm>
            <a:off x="4325761" y="2564582"/>
            <a:ext cx="615600" cy="615600"/>
            <a:chOff x="573724" y="2570402"/>
            <a:chExt cx="615600" cy="615600"/>
          </a:xfrm>
        </p:grpSpPr>
        <p:pic>
          <p:nvPicPr>
            <p:cNvPr id="15" name="Google Shape;859;p39">
              <a:extLst>
                <a:ext uri="{FF2B5EF4-FFF2-40B4-BE49-F238E27FC236}">
                  <a16:creationId xmlns:a16="http://schemas.microsoft.com/office/drawing/2014/main" id="{32C9D098-24DC-0C7B-1FA5-DBFBD0534B4D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73724" y="2570402"/>
              <a:ext cx="615600" cy="615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4">
              <a:extLst>
                <a:ext uri="{FF2B5EF4-FFF2-40B4-BE49-F238E27FC236}">
                  <a16:creationId xmlns:a16="http://schemas.microsoft.com/office/drawing/2014/main" id="{F9616FCF-0D45-9016-9A60-D8D80834CE6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088" y="2625766"/>
              <a:ext cx="504872" cy="504872"/>
            </a:xfrm>
            <a:prstGeom prst="rect">
              <a:avLst/>
            </a:prstGeom>
          </p:spPr>
        </p:pic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4DBA0EA4-748D-D5B1-E16E-9D3146121424}"/>
              </a:ext>
            </a:extLst>
          </p:cNvPr>
          <p:cNvGrpSpPr/>
          <p:nvPr/>
        </p:nvGrpSpPr>
        <p:grpSpPr>
          <a:xfrm>
            <a:off x="8133868" y="2564582"/>
            <a:ext cx="615600" cy="615600"/>
            <a:chOff x="573724" y="2570402"/>
            <a:chExt cx="615600" cy="615600"/>
          </a:xfrm>
        </p:grpSpPr>
        <p:pic>
          <p:nvPicPr>
            <p:cNvPr id="18" name="Google Shape;859;p39">
              <a:extLst>
                <a:ext uri="{FF2B5EF4-FFF2-40B4-BE49-F238E27FC236}">
                  <a16:creationId xmlns:a16="http://schemas.microsoft.com/office/drawing/2014/main" id="{8608E716-0D00-9B29-5407-69CB86C39C5A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73724" y="2570402"/>
              <a:ext cx="615600" cy="615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Picture 14">
              <a:extLst>
                <a:ext uri="{FF2B5EF4-FFF2-40B4-BE49-F238E27FC236}">
                  <a16:creationId xmlns:a16="http://schemas.microsoft.com/office/drawing/2014/main" id="{B2860D6C-D9E0-2F63-B52A-90D758523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088" y="2625766"/>
              <a:ext cx="504872" cy="5048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738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2">
          <a:extLst>
            <a:ext uri="{FF2B5EF4-FFF2-40B4-BE49-F238E27FC236}">
              <a16:creationId xmlns:a16="http://schemas.microsoft.com/office/drawing/2014/main" id="{FF55E624-102A-21E5-E2E5-F67201AA95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854;p39">
            <a:extLst>
              <a:ext uri="{FF2B5EF4-FFF2-40B4-BE49-F238E27FC236}">
                <a16:creationId xmlns:a16="http://schemas.microsoft.com/office/drawing/2014/main" id="{074DB6FF-4335-57FC-261C-FBECD6C3F93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01" y="194200"/>
            <a:ext cx="457300" cy="4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855;p39">
            <a:extLst>
              <a:ext uri="{FF2B5EF4-FFF2-40B4-BE49-F238E27FC236}">
                <a16:creationId xmlns:a16="http://schemas.microsoft.com/office/drawing/2014/main" id="{DA3E62CB-6E4A-BD81-EA89-D7DB4D19F3B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6600" y="6248877"/>
            <a:ext cx="895600" cy="615600"/>
          </a:xfrm>
          <a:prstGeom prst="rect">
            <a:avLst/>
          </a:prstGeom>
          <a:solidFill>
            <a:srgbClr val="F8F0F9"/>
          </a:solidFill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pPr algn="ctr" defTabSz="1219170">
              <a:buClr>
                <a:srgbClr val="000000"/>
              </a:buClr>
            </a:pPr>
            <a:fld id="{00000000-1234-1234-1234-123412341234}" type="slidenum">
              <a:rPr lang="ru" sz="1600" kern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pPr algn="ctr" defTabSz="1219170">
                <a:buClr>
                  <a:srgbClr val="000000"/>
                </a:buClr>
              </a:pPr>
              <a:t>7</a:t>
            </a:fld>
            <a:endParaRPr sz="1600" kern="0">
              <a:solidFill>
                <a:srgbClr val="610E6F"/>
              </a:solidFill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" name="Google Shape;857;p39">
            <a:extLst>
              <a:ext uri="{FF2B5EF4-FFF2-40B4-BE49-F238E27FC236}">
                <a16:creationId xmlns:a16="http://schemas.microsoft.com/office/drawing/2014/main" id="{7F17CD07-7E89-F072-7350-C947E10E509F}"/>
              </a:ext>
            </a:extLst>
          </p:cNvPr>
          <p:cNvSpPr txBox="1">
            <a:spLocks/>
          </p:cNvSpPr>
          <p:nvPr/>
        </p:nvSpPr>
        <p:spPr>
          <a:xfrm>
            <a:off x="479999" y="972399"/>
            <a:ext cx="4981001" cy="80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ru-RU" sz="3667" b="1" kern="0" dirty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Об’єктивна сторона</a:t>
            </a:r>
          </a:p>
        </p:txBody>
      </p:sp>
      <p:sp>
        <p:nvSpPr>
          <p:cNvPr id="30" name="Google Shape;858;p39">
            <a:extLst>
              <a:ext uri="{FF2B5EF4-FFF2-40B4-BE49-F238E27FC236}">
                <a16:creationId xmlns:a16="http://schemas.microsoft.com/office/drawing/2014/main" id="{E93F510C-8607-C926-4976-1A71E48EC6F6}"/>
              </a:ext>
            </a:extLst>
          </p:cNvPr>
          <p:cNvSpPr txBox="1">
            <a:spLocks/>
          </p:cNvSpPr>
          <p:nvPr/>
        </p:nvSpPr>
        <p:spPr>
          <a:xfrm>
            <a:off x="1197879" y="2833494"/>
            <a:ext cx="5779855" cy="52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buSzPts val="990"/>
            </a:pP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Використання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влади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чи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службових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повноважень</a:t>
            </a:r>
            <a:endParaRPr lang="ru-RU" sz="1800" kern="0" dirty="0"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Google Shape;858;p39">
            <a:extLst>
              <a:ext uri="{FF2B5EF4-FFF2-40B4-BE49-F238E27FC236}">
                <a16:creationId xmlns:a16="http://schemas.microsoft.com/office/drawing/2014/main" id="{6F2C58BD-7B3D-5031-30F3-129635683A35}"/>
              </a:ext>
            </a:extLst>
          </p:cNvPr>
          <p:cNvSpPr txBox="1">
            <a:spLocks/>
          </p:cNvSpPr>
          <p:nvPr/>
        </p:nvSpPr>
        <p:spPr>
          <a:xfrm>
            <a:off x="1197879" y="3646675"/>
            <a:ext cx="4983989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buSzPts val="990"/>
            </a:pP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Поведінка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всупереч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інтересам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служби</a:t>
            </a:r>
            <a:endParaRPr lang="ru-RU" sz="1800" kern="0" dirty="0"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" name="Google Shape;858;p39">
            <a:extLst>
              <a:ext uri="{FF2B5EF4-FFF2-40B4-BE49-F238E27FC236}">
                <a16:creationId xmlns:a16="http://schemas.microsoft.com/office/drawing/2014/main" id="{58AE2075-7799-F28C-08A1-007C4CFC6647}"/>
              </a:ext>
            </a:extLst>
          </p:cNvPr>
          <p:cNvSpPr txBox="1">
            <a:spLocks/>
          </p:cNvSpPr>
          <p:nvPr/>
        </p:nvSpPr>
        <p:spPr>
          <a:xfrm>
            <a:off x="1197879" y="4477249"/>
            <a:ext cx="5611762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buSzPts val="990"/>
            </a:pP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Спричинення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істотної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шкоди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або</a:t>
            </a:r>
            <a:r>
              <a:rPr lang="ru-RU" sz="1800" kern="0" dirty="0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тяжких </a:t>
            </a:r>
            <a:r>
              <a:rPr lang="ru-RU" sz="1800" kern="0" dirty="0" err="1"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наслідків</a:t>
            </a:r>
            <a:endParaRPr lang="ru-RU" sz="1800" kern="0" dirty="0"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Google Shape;143;p16">
            <a:extLst>
              <a:ext uri="{FF2B5EF4-FFF2-40B4-BE49-F238E27FC236}">
                <a16:creationId xmlns:a16="http://schemas.microsoft.com/office/drawing/2014/main" id="{A522F41B-B9C3-174B-040D-85C7BF7DB760}"/>
              </a:ext>
            </a:extLst>
          </p:cNvPr>
          <p:cNvSpPr txBox="1">
            <a:spLocks/>
          </p:cNvSpPr>
          <p:nvPr/>
        </p:nvSpPr>
        <p:spPr>
          <a:xfrm>
            <a:off x="1080000" y="144000"/>
            <a:ext cx="6159000" cy="615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990"/>
            </a:pP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Підходи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до </a:t>
            </a: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розмежування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2200" b="1" dirty="0">
                <a:solidFill>
                  <a:srgbClr val="6A1E74"/>
                </a:solidFill>
                <a:latin typeface="HelveticaNeueCyr" panose="02000503040000020004" pitchFamily="50" charset="-52"/>
                <a:ea typeface="+mn-ea"/>
                <a:cs typeface="+mn-cs"/>
                <a:sym typeface="Helvetica Neue"/>
              </a:rPr>
              <a:t>364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та </a:t>
            </a:r>
            <a:r>
              <a:rPr lang="ru-RU" sz="2200" b="1" dirty="0">
                <a:solidFill>
                  <a:srgbClr val="6A1E74"/>
                </a:solidFill>
                <a:latin typeface="HelveticaNeueCyr" panose="02000503040000020004" pitchFamily="50" charset="-52"/>
                <a:ea typeface="+mn-ea"/>
                <a:cs typeface="+mn-cs"/>
                <a:sym typeface="Helvetica Neue"/>
              </a:rPr>
              <a:t>191</a:t>
            </a:r>
          </a:p>
        </p:txBody>
      </p:sp>
      <p:sp>
        <p:nvSpPr>
          <p:cNvPr id="10" name="Google Shape;675;p32">
            <a:extLst>
              <a:ext uri="{FF2B5EF4-FFF2-40B4-BE49-F238E27FC236}">
                <a16:creationId xmlns:a16="http://schemas.microsoft.com/office/drawing/2014/main" id="{70BC999B-65E2-7854-BF19-74218FA6F4FD}"/>
              </a:ext>
            </a:extLst>
          </p:cNvPr>
          <p:cNvSpPr/>
          <p:nvPr/>
        </p:nvSpPr>
        <p:spPr>
          <a:xfrm>
            <a:off x="628467" y="5435408"/>
            <a:ext cx="10170476" cy="801599"/>
          </a:xfrm>
          <a:prstGeom prst="rect">
            <a:avLst/>
          </a:prstGeom>
          <a:solidFill>
            <a:srgbClr val="F8F0F9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ru-RU" sz="1867" i="1" kern="0" dirty="0">
                <a:latin typeface="HelveticaNeueCyr" panose="02000503040000020004" pitchFamily="50" charset="-5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Постанова </a:t>
            </a:r>
            <a:r>
              <a:rPr lang="ru-RU" sz="1867" i="1" kern="0" dirty="0" err="1">
                <a:latin typeface="HelveticaNeueCyr" panose="02000503040000020004" pitchFamily="50" charset="-5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Касаційного</a:t>
            </a:r>
            <a:r>
              <a:rPr lang="ru-RU" sz="1867" i="1" kern="0" dirty="0">
                <a:latin typeface="HelveticaNeueCyr" panose="02000503040000020004" pitchFamily="50" charset="-5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кримінального суду Верховного Суду </a:t>
            </a:r>
            <a:r>
              <a:rPr lang="ru-RU" sz="1867" i="1" kern="0" dirty="0" err="1">
                <a:latin typeface="HelveticaNeueCyr" panose="02000503040000020004" pitchFamily="50" charset="-5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від</a:t>
            </a:r>
            <a:r>
              <a:rPr lang="ru-RU" sz="1867" i="1" kern="0" dirty="0">
                <a:latin typeface="HelveticaNeueCyr" panose="02000503040000020004" pitchFamily="50" charset="-5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9 лютого 2022 року в </a:t>
            </a:r>
            <a:r>
              <a:rPr lang="ru-RU" sz="1867" i="1" kern="0" dirty="0" err="1">
                <a:latin typeface="HelveticaNeueCyr" panose="02000503040000020004" pitchFamily="50" charset="-5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справі</a:t>
            </a:r>
            <a:r>
              <a:rPr lang="ru-RU" sz="1867" i="1" kern="0" dirty="0">
                <a:latin typeface="HelveticaNeueCyr" panose="02000503040000020004" pitchFamily="50" charset="-5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№ 707/661/17</a:t>
            </a:r>
            <a:endParaRPr lang="uk-UA" sz="1867" i="1" kern="0" dirty="0">
              <a:latin typeface="HelveticaNeueCyr" panose="02000503040000020004" pitchFamily="50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F6901E-28E9-C257-2D6B-4A75D516D1BA}"/>
              </a:ext>
            </a:extLst>
          </p:cNvPr>
          <p:cNvSpPr txBox="1"/>
          <p:nvPr/>
        </p:nvSpPr>
        <p:spPr>
          <a:xfrm>
            <a:off x="546037" y="1675807"/>
            <a:ext cx="1025290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3000"/>
              </a:spcAft>
            </a:pP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може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виражатися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як в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дії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, так і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бездіяльності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, і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має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складатися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з таких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обов’язкових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ознак</a:t>
            </a:r>
            <a:r>
              <a:rPr lang="ru-RU" sz="2200" dirty="0">
                <a:latin typeface="HelveticaNeueCyr" panose="02000503040000020004" pitchFamily="2" charset="-52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3177F4D-7B68-4A72-908E-0145B074F8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30050">
            <a:off x="584948" y="2816069"/>
            <a:ext cx="507981" cy="507981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76FE44B0-1630-6E2D-C96A-4D8A2183516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30050">
            <a:off x="584948" y="3647881"/>
            <a:ext cx="507981" cy="507981"/>
          </a:xfrm>
          <a:prstGeom prst="rect">
            <a:avLst/>
          </a:prstGeom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919E6066-FB6F-81E0-DBD9-C1F108CC5A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30050">
            <a:off x="584948" y="4506972"/>
            <a:ext cx="507981" cy="50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2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33F09A-665F-44D7-039E-E592EAC15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144;p16">
            <a:extLst>
              <a:ext uri="{FF2B5EF4-FFF2-40B4-BE49-F238E27FC236}">
                <a16:creationId xmlns:a16="http://schemas.microsoft.com/office/drawing/2014/main" id="{8A113FAA-D364-C418-AB78-C02D9E9BE059}"/>
              </a:ext>
            </a:extLst>
          </p:cNvPr>
          <p:cNvPicPr preferRelativeResize="0"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180000"/>
            <a:ext cx="457300" cy="4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43;p16">
            <a:extLst>
              <a:ext uri="{FF2B5EF4-FFF2-40B4-BE49-F238E27FC236}">
                <a16:creationId xmlns:a16="http://schemas.microsoft.com/office/drawing/2014/main" id="{171AD797-C4CC-661F-6392-015564471D29}"/>
              </a:ext>
            </a:extLst>
          </p:cNvPr>
          <p:cNvSpPr txBox="1">
            <a:spLocks/>
          </p:cNvSpPr>
          <p:nvPr/>
        </p:nvSpPr>
        <p:spPr>
          <a:xfrm>
            <a:off x="1080000" y="144000"/>
            <a:ext cx="6235200" cy="615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990"/>
            </a:pP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А </a:t>
            </a: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що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з </a:t>
            </a: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суб’єктивною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стороною?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652771-8793-1B92-1F66-E3FD6A850D43}"/>
              </a:ext>
            </a:extLst>
          </p:cNvPr>
          <p:cNvSpPr txBox="1"/>
          <p:nvPr/>
        </p:nvSpPr>
        <p:spPr>
          <a:xfrm>
            <a:off x="1666900" y="1969000"/>
            <a:ext cx="9468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3000"/>
              </a:spcAft>
            </a:pPr>
            <a:r>
              <a:rPr lang="uk-UA" sz="2400" b="1" dirty="0">
                <a:latin typeface="HelveticaNeueCyr" panose="02000503040000020004" pitchFamily="2" charset="-52"/>
                <a:cs typeface="Arial" panose="020B0604020202020204" pitchFamily="34" charset="0"/>
              </a:rPr>
              <a:t>Мотив -</a:t>
            </a:r>
            <a:r>
              <a:rPr lang="uk-UA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усвідомлена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спонука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особи, яка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викликала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у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неї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намір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вчинити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злочин</a:t>
            </a:r>
            <a:endParaRPr lang="ru-RU" sz="2400" dirty="0">
              <a:latin typeface="HelveticaNeueCyr" panose="02000503040000020004" pitchFamily="2" charset="-52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E86AB8-D05D-3E40-4A57-150B2FCA5441}"/>
              </a:ext>
            </a:extLst>
          </p:cNvPr>
          <p:cNvSpPr txBox="1"/>
          <p:nvPr/>
        </p:nvSpPr>
        <p:spPr>
          <a:xfrm>
            <a:off x="1666899" y="3289565"/>
            <a:ext cx="96699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3000"/>
              </a:spcAft>
            </a:pPr>
            <a:r>
              <a:rPr lang="uk-UA" sz="2400" b="1" dirty="0">
                <a:latin typeface="HelveticaNeueCyr" panose="02000503040000020004" pitchFamily="2" charset="-52"/>
                <a:cs typeface="Arial" panose="020B0604020202020204" pitchFamily="34" charset="0"/>
              </a:rPr>
              <a:t>Мета -</a:t>
            </a:r>
            <a:r>
              <a:rPr lang="uk-UA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уявлення особи про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злочинний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результат,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якого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вона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бажає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досягти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злочинними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діями</a:t>
            </a:r>
            <a:endParaRPr lang="ru-RU" sz="2400" dirty="0">
              <a:latin typeface="HelveticaNeueCyr" panose="02000503040000020004" pitchFamily="2" charset="-52"/>
              <a:cs typeface="Arial" panose="020B0604020202020204" pitchFamily="34" charset="0"/>
            </a:endParaRPr>
          </a:p>
        </p:txBody>
      </p:sp>
      <p:pic>
        <p:nvPicPr>
          <p:cNvPr id="6" name="Picture 32">
            <a:extLst>
              <a:ext uri="{FF2B5EF4-FFF2-40B4-BE49-F238E27FC236}">
                <a16:creationId xmlns:a16="http://schemas.microsoft.com/office/drawing/2014/main" id="{FBA46FC6-37D4-C989-AED4-C36AB0DF6D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00" y="2085698"/>
            <a:ext cx="597600" cy="597600"/>
          </a:xfrm>
          <a:prstGeom prst="rect">
            <a:avLst/>
          </a:prstGeom>
        </p:spPr>
      </p:pic>
      <p:pic>
        <p:nvPicPr>
          <p:cNvPr id="8" name="Picture 28">
            <a:extLst>
              <a:ext uri="{FF2B5EF4-FFF2-40B4-BE49-F238E27FC236}">
                <a16:creationId xmlns:a16="http://schemas.microsoft.com/office/drawing/2014/main" id="{096D9ED8-1AA1-63AD-A0C7-C31A06141F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16" y="3429000"/>
            <a:ext cx="530967" cy="530967"/>
          </a:xfrm>
          <a:prstGeom prst="rect">
            <a:avLst/>
          </a:prstGeom>
        </p:spPr>
      </p:pic>
      <p:sp>
        <p:nvSpPr>
          <p:cNvPr id="16" name="Google Shape;855;p39">
            <a:extLst>
              <a:ext uri="{FF2B5EF4-FFF2-40B4-BE49-F238E27FC236}">
                <a16:creationId xmlns:a16="http://schemas.microsoft.com/office/drawing/2014/main" id="{BCA56153-C59D-382A-C531-A7671392999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6600" y="6248877"/>
            <a:ext cx="895600" cy="615600"/>
          </a:xfrm>
          <a:prstGeom prst="rect">
            <a:avLst/>
          </a:prstGeom>
          <a:solidFill>
            <a:srgbClr val="F8F0F9"/>
          </a:solidFill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pPr algn="ctr" defTabSz="1219170">
              <a:buClr>
                <a:srgbClr val="000000"/>
              </a:buClr>
            </a:pPr>
            <a:fld id="{00000000-1234-1234-1234-123412341234}" type="slidenum">
              <a:rPr lang="ru" sz="1600" kern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pPr algn="ctr" defTabSz="1219170">
                <a:buClr>
                  <a:srgbClr val="000000"/>
                </a:buClr>
              </a:pPr>
              <a:t>8</a:t>
            </a:fld>
            <a:endParaRPr sz="1600" kern="0">
              <a:solidFill>
                <a:srgbClr val="610E6F"/>
              </a:solidFill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53581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F362EB-B121-E129-57C8-4B9B1427A4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144;p16">
            <a:extLst>
              <a:ext uri="{FF2B5EF4-FFF2-40B4-BE49-F238E27FC236}">
                <a16:creationId xmlns:a16="http://schemas.microsoft.com/office/drawing/2014/main" id="{38B1E561-D40E-20BB-D7E2-58549083C7DA}"/>
              </a:ext>
            </a:extLst>
          </p:cNvPr>
          <p:cNvPicPr preferRelativeResize="0"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180000"/>
            <a:ext cx="457300" cy="4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43;p16">
            <a:extLst>
              <a:ext uri="{FF2B5EF4-FFF2-40B4-BE49-F238E27FC236}">
                <a16:creationId xmlns:a16="http://schemas.microsoft.com/office/drawing/2014/main" id="{B7DBF00A-9B8A-5021-E096-F2EF7AF45FF3}"/>
              </a:ext>
            </a:extLst>
          </p:cNvPr>
          <p:cNvSpPr txBox="1">
            <a:spLocks/>
          </p:cNvSpPr>
          <p:nvPr/>
        </p:nvSpPr>
        <p:spPr>
          <a:xfrm>
            <a:off x="1080000" y="144000"/>
            <a:ext cx="6235200" cy="615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SzPts val="990"/>
            </a:pP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А </a:t>
            </a: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що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з </a:t>
            </a:r>
            <a:r>
              <a:rPr lang="ru-RU" sz="2187" cap="all" dirty="0" err="1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суб’єктивною</a:t>
            </a:r>
            <a:r>
              <a:rPr lang="ru-RU" sz="2187" cap="all" dirty="0">
                <a:latin typeface="HelveticaNeueCyr" panose="02000503040000020004" pitchFamily="2" charset="-52"/>
                <a:ea typeface="Helvetica Neue"/>
                <a:cs typeface="Helvetica Neue"/>
                <a:sym typeface="Helvetica Neue"/>
              </a:rPr>
              <a:t> стороною?</a:t>
            </a:r>
          </a:p>
        </p:txBody>
      </p:sp>
      <p:sp>
        <p:nvSpPr>
          <p:cNvPr id="2" name="Google Shape;857;p39">
            <a:extLst>
              <a:ext uri="{FF2B5EF4-FFF2-40B4-BE49-F238E27FC236}">
                <a16:creationId xmlns:a16="http://schemas.microsoft.com/office/drawing/2014/main" id="{62E4865E-B534-9E20-E5FA-F392A0FB9301}"/>
              </a:ext>
            </a:extLst>
          </p:cNvPr>
          <p:cNvSpPr txBox="1">
            <a:spLocks/>
          </p:cNvSpPr>
          <p:nvPr/>
        </p:nvSpPr>
        <p:spPr>
          <a:xfrm>
            <a:off x="479999" y="972399"/>
            <a:ext cx="6835201" cy="80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6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ru-RU" sz="3667" b="1" kern="0" dirty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Мотив і мета у </a:t>
            </a:r>
            <a:r>
              <a:rPr lang="ru-RU" sz="3667" b="1" kern="0" dirty="0" err="1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статті</a:t>
            </a:r>
            <a:r>
              <a:rPr lang="ru-RU" sz="3667" b="1" kern="0" dirty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t> 364 КК: </a:t>
            </a:r>
          </a:p>
        </p:txBody>
      </p:sp>
      <p:sp>
        <p:nvSpPr>
          <p:cNvPr id="11" name="Google Shape;675;p32">
            <a:extLst>
              <a:ext uri="{FF2B5EF4-FFF2-40B4-BE49-F238E27FC236}">
                <a16:creationId xmlns:a16="http://schemas.microsoft.com/office/drawing/2014/main" id="{74523E8A-39C1-6C02-C7FE-3DD16038566F}"/>
              </a:ext>
            </a:extLst>
          </p:cNvPr>
          <p:cNvSpPr/>
          <p:nvPr/>
        </p:nvSpPr>
        <p:spPr>
          <a:xfrm>
            <a:off x="643718" y="4619096"/>
            <a:ext cx="10170476" cy="563163"/>
          </a:xfrm>
          <a:prstGeom prst="rect">
            <a:avLst/>
          </a:prstGeom>
          <a:solidFill>
            <a:srgbClr val="F8F0F9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uk-UA" sz="1867" i="1" kern="0" dirty="0"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Вирок Вищого антикорупційного суду від 7 червня 2021 року в справі № 755/12530/18</a:t>
            </a:r>
            <a:r>
              <a:rPr lang="uk-UA" sz="1867" i="1" kern="0" dirty="0">
                <a:latin typeface="HelveticaNeueCyr" panose="02000503040000020004" pitchFamily="50" charset="-52"/>
              </a:rPr>
              <a:t>,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276126-EF4B-7C79-B521-F8E349853257}"/>
              </a:ext>
            </a:extLst>
          </p:cNvPr>
          <p:cNvSpPr txBox="1"/>
          <p:nvPr/>
        </p:nvSpPr>
        <p:spPr>
          <a:xfrm>
            <a:off x="1391396" y="2324007"/>
            <a:ext cx="946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3000"/>
              </a:spcAft>
            </a:pPr>
            <a:r>
              <a:rPr lang="uk-UA" sz="2400" b="1" dirty="0">
                <a:latin typeface="HelveticaNeueCyr" panose="02000503040000020004" pitchFamily="2" charset="-52"/>
                <a:cs typeface="Arial" panose="020B0604020202020204" pitchFamily="34" charset="0"/>
              </a:rPr>
              <a:t>Мотив -</a:t>
            </a:r>
            <a:r>
              <a:rPr lang="uk-UA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корисливий</a:t>
            </a:r>
            <a:endParaRPr lang="ru-RU" sz="2400" dirty="0">
              <a:latin typeface="HelveticaNeueCyr" panose="02000503040000020004" pitchFamily="2" charset="-52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966D99-C2DF-560B-8149-725174C1DB4D}"/>
              </a:ext>
            </a:extLst>
          </p:cNvPr>
          <p:cNvSpPr txBox="1"/>
          <p:nvPr/>
        </p:nvSpPr>
        <p:spPr>
          <a:xfrm>
            <a:off x="1370066" y="3307362"/>
            <a:ext cx="96699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3000"/>
              </a:spcAft>
            </a:pPr>
            <a:r>
              <a:rPr lang="uk-UA" sz="2400" b="1" dirty="0">
                <a:latin typeface="HelveticaNeueCyr" panose="02000503040000020004" pitchFamily="2" charset="-52"/>
                <a:cs typeface="Arial" panose="020B0604020202020204" pitchFamily="34" charset="0"/>
              </a:rPr>
              <a:t>Мета -</a:t>
            </a:r>
            <a:r>
              <a:rPr lang="uk-UA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одержання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будь-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якої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неправомірної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вигоди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для себе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чи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іншої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фізичної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або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HelveticaNeueCyr" panose="02000503040000020004" pitchFamily="2" charset="-52"/>
                <a:cs typeface="Arial" panose="020B0604020202020204" pitchFamily="34" charset="0"/>
              </a:rPr>
              <a:t>юридичної</a:t>
            </a:r>
            <a:r>
              <a:rPr lang="ru-RU" sz="2400" dirty="0">
                <a:latin typeface="HelveticaNeueCyr" panose="02000503040000020004" pitchFamily="2" charset="-52"/>
                <a:cs typeface="Arial" panose="020B0604020202020204" pitchFamily="34" charset="0"/>
              </a:rPr>
              <a:t> особи</a:t>
            </a:r>
          </a:p>
        </p:txBody>
      </p:sp>
      <p:pic>
        <p:nvPicPr>
          <p:cNvPr id="16" name="Picture 32">
            <a:extLst>
              <a:ext uri="{FF2B5EF4-FFF2-40B4-BE49-F238E27FC236}">
                <a16:creationId xmlns:a16="http://schemas.microsoft.com/office/drawing/2014/main" id="{2B1ED907-568B-36E2-58A1-FC6FF0B64E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97" y="2291505"/>
            <a:ext cx="597600" cy="597600"/>
          </a:xfrm>
          <a:prstGeom prst="rect">
            <a:avLst/>
          </a:prstGeom>
        </p:spPr>
      </p:pic>
      <p:pic>
        <p:nvPicPr>
          <p:cNvPr id="19" name="Picture 29">
            <a:extLst>
              <a:ext uri="{FF2B5EF4-FFF2-40B4-BE49-F238E27FC236}">
                <a16:creationId xmlns:a16="http://schemas.microsoft.com/office/drawing/2014/main" id="{35FFB987-CCB2-B7F7-D80E-4230CBDEF9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18" y="3448146"/>
            <a:ext cx="563163" cy="563163"/>
          </a:xfrm>
          <a:prstGeom prst="rect">
            <a:avLst/>
          </a:prstGeom>
        </p:spPr>
      </p:pic>
      <p:sp>
        <p:nvSpPr>
          <p:cNvPr id="20" name="Google Shape;675;p32">
            <a:extLst>
              <a:ext uri="{FF2B5EF4-FFF2-40B4-BE49-F238E27FC236}">
                <a16:creationId xmlns:a16="http://schemas.microsoft.com/office/drawing/2014/main" id="{CB9D968A-52C8-3750-9698-DFBD1D68BD6C}"/>
              </a:ext>
            </a:extLst>
          </p:cNvPr>
          <p:cNvSpPr/>
          <p:nvPr/>
        </p:nvSpPr>
        <p:spPr>
          <a:xfrm>
            <a:off x="643718" y="5441242"/>
            <a:ext cx="10170476" cy="563164"/>
          </a:xfrm>
          <a:prstGeom prst="rect">
            <a:avLst/>
          </a:prstGeom>
          <a:solidFill>
            <a:srgbClr val="F8F0F9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uk-UA" sz="1867" i="1" kern="0" dirty="0">
                <a:latin typeface="HelveticaNeueCyr" panose="02000503040000020004" pitchFamily="50" charset="-52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Вирок Вищого антикорупційного суду від 18 січня 2024 року в справі № 991/9294/20</a:t>
            </a:r>
            <a:endParaRPr lang="uk-UA" sz="1867" i="1" kern="0" dirty="0">
              <a:latin typeface="HelveticaNeueCyr" panose="02000503040000020004" pitchFamily="50" charset="-52"/>
            </a:endParaRPr>
          </a:p>
        </p:txBody>
      </p:sp>
      <p:sp>
        <p:nvSpPr>
          <p:cNvPr id="21" name="Google Shape;855;p39">
            <a:extLst>
              <a:ext uri="{FF2B5EF4-FFF2-40B4-BE49-F238E27FC236}">
                <a16:creationId xmlns:a16="http://schemas.microsoft.com/office/drawing/2014/main" id="{8F5C51BB-0A2C-24AF-75BD-E211DEC0A7A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6600" y="6248877"/>
            <a:ext cx="895600" cy="615600"/>
          </a:xfrm>
          <a:prstGeom prst="rect">
            <a:avLst/>
          </a:prstGeom>
          <a:solidFill>
            <a:srgbClr val="F8F0F9"/>
          </a:solidFill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pPr algn="ctr" defTabSz="1219170">
              <a:buClr>
                <a:srgbClr val="000000"/>
              </a:buClr>
            </a:pPr>
            <a:fld id="{00000000-1234-1234-1234-123412341234}" type="slidenum">
              <a:rPr lang="ru" sz="1600" kern="0">
                <a:solidFill>
                  <a:srgbClr val="610E6F"/>
                </a:solidFill>
                <a:latin typeface="HelveticaNeueCyr" panose="02000503040000020004" pitchFamily="50" charset="-52"/>
                <a:ea typeface="Helvetica Neue"/>
                <a:cs typeface="Helvetica Neue"/>
                <a:sym typeface="Helvetica Neue"/>
              </a:rPr>
              <a:pPr algn="ctr" defTabSz="1219170">
                <a:buClr>
                  <a:srgbClr val="000000"/>
                </a:buClr>
              </a:pPr>
              <a:t>9</a:t>
            </a:fld>
            <a:endParaRPr sz="1600" kern="0">
              <a:solidFill>
                <a:srgbClr val="610E6F"/>
              </a:solidFill>
              <a:latin typeface="HelveticaNeueCyr" panose="02000503040000020004" pitchFamily="50" charset="-52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51015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fbed166-dd16-4bdd-839d-bb6397809a6d">QE4XUT2P7U2W-1644908977-112209</_dlc_DocId>
    <_dlc_DocIdUrl xmlns="4fbed166-dd16-4bdd-839d-bb6397809a6d">
      <Url>https://avellumllc.sharepoint.com/sites/Portal/Main/bd/_layouts/15/DocIdRedir.aspx?ID=QE4XUT2P7U2W-1644908977-112209</Url>
      <Description>QE4XUT2P7U2W-1644908977-112209</Description>
    </_dlc_DocIdUrl>
    <TaxCatchAll xmlns="4fbed166-dd16-4bdd-839d-bb6397809a6d" xsi:nil="true"/>
    <lcf76f155ced4ddcb4097134ff3c332f xmlns="a27ffaed-1fe1-4077-b170-bc1a1016ecb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B7AA88A7E2E14EBED03FEE84B6E8B5" ma:contentTypeVersion="316" ma:contentTypeDescription="Create a new document." ma:contentTypeScope="" ma:versionID="e856f515ee778a9701ec2f786bc3f92c">
  <xsd:schema xmlns:xsd="http://www.w3.org/2001/XMLSchema" xmlns:xs="http://www.w3.org/2001/XMLSchema" xmlns:p="http://schemas.microsoft.com/office/2006/metadata/properties" xmlns:ns2="4fbed166-dd16-4bdd-839d-bb6397809a6d" xmlns:ns3="a27ffaed-1fe1-4077-b170-bc1a1016ecbf" xmlns:ns4="75e17e8d-ed92-458a-b2b9-e0f90c495149" targetNamespace="http://schemas.microsoft.com/office/2006/metadata/properties" ma:root="true" ma:fieldsID="4a72a1479f1f0b959685e4f6586c49b6" ns2:_="" ns3:_="" ns4:_="">
    <xsd:import namespace="4fbed166-dd16-4bdd-839d-bb6397809a6d"/>
    <xsd:import namespace="a27ffaed-1fe1-4077-b170-bc1a1016ecbf"/>
    <xsd:import namespace="75e17e8d-ed92-458a-b2b9-e0f90c49514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ed166-dd16-4bdd-839d-bb6397809a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6" nillable="true" ma:displayName="Taxonomy Catch All Column" ma:hidden="true" ma:list="{f96a2012-ff99-48a5-a35b-b0898b3892f7}" ma:internalName="TaxCatchAll" ma:showField="CatchAllData" ma:web="4fbed166-dd16-4bdd-839d-bb6397809a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ffaed-1fe1-4077-b170-bc1a1016ec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46ff3cc0-7a4d-47be-977e-972d9331a4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17e8d-ed92-458a-b2b9-e0f90c49514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77C202-D73F-4B0A-9AF2-E1B3AF913B3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D0B2056-9F51-4745-A8BF-F53440049491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a27ffaed-1fe1-4077-b170-bc1a1016ecbf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75e17e8d-ed92-458a-b2b9-e0f90c495149"/>
    <ds:schemaRef ds:uri="4fbed166-dd16-4bdd-839d-bb6397809a6d"/>
  </ds:schemaRefs>
</ds:datastoreItem>
</file>

<file path=customXml/itemProps3.xml><?xml version="1.0" encoding="utf-8"?>
<ds:datastoreItem xmlns:ds="http://schemas.openxmlformats.org/officeDocument/2006/customXml" ds:itemID="{3EE4698D-B667-41DB-9583-2AC9317B1C6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92FF27F-F59E-41FF-ACFE-F55D5A524E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bed166-dd16-4bdd-839d-bb6397809a6d"/>
    <ds:schemaRef ds:uri="a27ffaed-1fe1-4077-b170-bc1a1016ecbf"/>
    <ds:schemaRef ds:uri="75e17e8d-ed92-458a-b2b9-e0f90c4951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5940</TotalTime>
  <Words>586</Words>
  <Application>Microsoft Office PowerPoint</Application>
  <PresentationFormat>Широкоэкранный</PresentationFormat>
  <Paragraphs>64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HelveticaNeueCyr</vt:lpstr>
      <vt:lpstr>Тема Office</vt:lpstr>
      <vt:lpstr>Проблеми кваліфікації за статтею 364 Кримінального Кодексу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Альтруїзм?</vt:lpstr>
      <vt:lpstr>www.avellum.com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Polina Kondratieva</cp:lastModifiedBy>
  <cp:revision>206</cp:revision>
  <dcterms:created xsi:type="dcterms:W3CDTF">2021-02-10T15:29:07Z</dcterms:created>
  <dcterms:modified xsi:type="dcterms:W3CDTF">2024-03-06T18:07:08Z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0x01010075B7AA88A7E2E14EBED03FEE84B6E8B5</vt:lpwstr>
  </property>
  <property fmtid="{D5CDD505-2E9C-101B-9397-08002B2CF9AE}" pid="3" name="_dlc_DocIdItemGuid">
    <vt:lpwstr>2e73700b-dc56-4f81-a5d3-64690477cbeb</vt:lpwstr>
  </property>
  <property fmtid="{D5CDD505-2E9C-101B-9397-08002B2CF9AE}" pid="4" name="MediaServiceImageTags">
    <vt:lpwstr/>
  </property>
</Properties>
</file>