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6" r:id="rId3"/>
    <p:sldId id="264" r:id="rId4"/>
    <p:sldId id="277" r:id="rId5"/>
    <p:sldId id="278" r:id="rId6"/>
    <p:sldId id="279" r:id="rId7"/>
    <p:sldId id="267" r:id="rId8"/>
    <p:sldId id="280" r:id="rId9"/>
    <p:sldId id="285" r:id="rId10"/>
    <p:sldId id="281" r:id="rId11"/>
    <p:sldId id="286" r:id="rId12"/>
    <p:sldId id="282" r:id="rId13"/>
    <p:sldId id="287" r:id="rId14"/>
    <p:sldId id="288" r:id="rId15"/>
    <p:sldId id="283" r:id="rId16"/>
    <p:sldId id="284" r:id="rId17"/>
    <p:sldId id="273" r:id="rId1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естування" initials="Т" lastIdx="1" clrIdx="0">
    <p:extLst>
      <p:ext uri="{19B8F6BF-5375-455C-9EA6-DF929625EA0E}">
        <p15:presenceInfo xmlns:p15="http://schemas.microsoft.com/office/powerpoint/2012/main" userId="Тестування"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6AC"/>
    <a:srgbClr val="0B1B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59"/>
  </p:normalViewPr>
  <p:slideViewPr>
    <p:cSldViewPr snapToGrid="0" snapToObjects="1">
      <p:cViewPr varScale="1">
        <p:scale>
          <a:sx n="82" d="100"/>
          <a:sy n="82" d="100"/>
        </p:scale>
        <p:origin x="58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C7ACC-609D-4161-85F1-9B5E576A3948}" type="datetimeFigureOut">
              <a:rPr lang="ru-RU" smtClean="0"/>
              <a:t>07.03.2024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B9A41-DDF8-4233-AA88-33544B38272A}"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sz="1700" i="1" kern="1800" spc="150" dirty="0">
              <a:solidFill>
                <a:srgbClr val="0B1B49"/>
              </a:solidFill>
              <a:latin typeface="Montserrat"/>
              <a:ea typeface="+mn-ea"/>
              <a:cs typeface="+mn-cs"/>
            </a:endParaRPr>
          </a:p>
        </p:txBody>
      </p:sp>
      <p:sp>
        <p:nvSpPr>
          <p:cNvPr id="4" name="Номер слайда 3"/>
          <p:cNvSpPr>
            <a:spLocks noGrp="1"/>
          </p:cNvSpPr>
          <p:nvPr>
            <p:ph type="sldNum" sz="quarter" idx="5"/>
          </p:nvPr>
        </p:nvSpPr>
        <p:spPr/>
        <p:txBody>
          <a:bodyPr/>
          <a:lstStyle/>
          <a:p>
            <a:fld id="{7108DD6F-B38C-41D2-B0CF-7B87779AE270}" type="slidenum">
              <a:rPr lang="uk-UA" smtClean="0"/>
              <a:pPr/>
              <a:t>13</a:t>
            </a:fld>
            <a:endParaRPr lang="uk-UA"/>
          </a:p>
        </p:txBody>
      </p:sp>
    </p:spTree>
    <p:extLst>
      <p:ext uri="{BB962C8B-B14F-4D97-AF65-F5344CB8AC3E}">
        <p14:creationId xmlns:p14="http://schemas.microsoft.com/office/powerpoint/2010/main" val="107387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7E9C4-383E-7307-723B-7C6D036B146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DCEE6EB-13A8-E905-E411-B39D10B1F70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7AB3761-E06A-C0EE-A350-C09A1D8DE716}"/>
              </a:ext>
            </a:extLst>
          </p:cNvPr>
          <p:cNvSpPr>
            <a:spLocks noGrp="1"/>
          </p:cNvSpPr>
          <p:nvPr>
            <p:ph type="body" idx="1"/>
          </p:nvPr>
        </p:nvSpPr>
        <p:spPr/>
        <p:txBody>
          <a:bodyPr/>
          <a:lstStyle/>
          <a:p>
            <a:endParaRPr lang="uk-UA" sz="1700" i="1" kern="1800" spc="150" dirty="0">
              <a:solidFill>
                <a:srgbClr val="0B1B49"/>
              </a:solidFill>
              <a:latin typeface="Montserrat"/>
              <a:ea typeface="+mn-ea"/>
              <a:cs typeface="+mn-cs"/>
            </a:endParaRPr>
          </a:p>
        </p:txBody>
      </p:sp>
      <p:sp>
        <p:nvSpPr>
          <p:cNvPr id="4" name="Номер слайда 3">
            <a:extLst>
              <a:ext uri="{FF2B5EF4-FFF2-40B4-BE49-F238E27FC236}">
                <a16:creationId xmlns:a16="http://schemas.microsoft.com/office/drawing/2014/main" id="{B95099A8-4ADE-13B4-C1B0-5F373174FA8C}"/>
              </a:ext>
            </a:extLst>
          </p:cNvPr>
          <p:cNvSpPr>
            <a:spLocks noGrp="1"/>
          </p:cNvSpPr>
          <p:nvPr>
            <p:ph type="sldNum" sz="quarter" idx="5"/>
          </p:nvPr>
        </p:nvSpPr>
        <p:spPr/>
        <p:txBody>
          <a:bodyPr/>
          <a:lstStyle/>
          <a:p>
            <a:fld id="{7108DD6F-B38C-41D2-B0CF-7B87779AE270}" type="slidenum">
              <a:rPr lang="uk-UA" smtClean="0"/>
              <a:pPr/>
              <a:t>14</a:t>
            </a:fld>
            <a:endParaRPr lang="uk-UA"/>
          </a:p>
        </p:txBody>
      </p:sp>
    </p:spTree>
    <p:extLst>
      <p:ext uri="{BB962C8B-B14F-4D97-AF65-F5344CB8AC3E}">
        <p14:creationId xmlns:p14="http://schemas.microsoft.com/office/powerpoint/2010/main" val="41747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7FAD-D2A9-5848-9E0C-0C2FD9377A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4CE14E22-333A-7B4C-A57B-F2B3DF9A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F4127674-1257-6F4B-A683-62CECFD32CAF}"/>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5" name="Footer Placeholder 4">
            <a:extLst>
              <a:ext uri="{FF2B5EF4-FFF2-40B4-BE49-F238E27FC236}">
                <a16:creationId xmlns:a16="http://schemas.microsoft.com/office/drawing/2014/main" id="{66C25839-C034-8E49-AEBC-3097A835A1F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A12761E-BDDD-BC48-9774-E0BB27BC04BF}"/>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123400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1EE0-CA89-7949-AEE5-2E734F04178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AAA4267-B64F-754D-83F9-6A4614E42C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5F7F2EB-423C-464B-9F9C-D333D0B90067}"/>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5" name="Footer Placeholder 4">
            <a:extLst>
              <a:ext uri="{FF2B5EF4-FFF2-40B4-BE49-F238E27FC236}">
                <a16:creationId xmlns:a16="http://schemas.microsoft.com/office/drawing/2014/main" id="{45CA881A-3A99-C142-A34E-30AA3BA277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C9A8981-EAE2-E846-9FBA-34F3AE810C59}"/>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16871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1597A-04C9-2442-84DD-BE47802FC0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E0968A9-9809-8B48-9729-E384E115488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62CDB79-C972-154F-ADDE-8FF1B6194BFF}"/>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5" name="Footer Placeholder 4">
            <a:extLst>
              <a:ext uri="{FF2B5EF4-FFF2-40B4-BE49-F238E27FC236}">
                <a16:creationId xmlns:a16="http://schemas.microsoft.com/office/drawing/2014/main" id="{A0AF4DAF-05E5-8841-ADF6-BF928796F0D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B60A951-B437-A84E-BF44-764ED616BCE7}"/>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30514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5710-A19A-4442-8566-AE8E6EE95D8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9741BE09-3721-8D4F-B4CF-6D05474F21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0E38453-4722-8042-8283-39FCD0F10C03}"/>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5" name="Footer Placeholder 4">
            <a:extLst>
              <a:ext uri="{FF2B5EF4-FFF2-40B4-BE49-F238E27FC236}">
                <a16:creationId xmlns:a16="http://schemas.microsoft.com/office/drawing/2014/main" id="{BA767F2A-47A6-8141-9930-04F76FE0779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3BD69E2-03A3-184B-BC4A-34B6D7A48708}"/>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96317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9CD0-F173-2C4F-BB26-6AAF1DE57C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2AE94D0E-8E90-8542-A54C-40FF2005B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A5EF00-A04A-1446-ABA7-CFE961C34454}"/>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5" name="Footer Placeholder 4">
            <a:extLst>
              <a:ext uri="{FF2B5EF4-FFF2-40B4-BE49-F238E27FC236}">
                <a16:creationId xmlns:a16="http://schemas.microsoft.com/office/drawing/2014/main" id="{496544A0-5181-7443-9097-87459702D2F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939D94D-6A2E-4B4B-9CBC-CC61930F186B}"/>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112089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04DD-7614-4D4F-8640-D3F244EB3BF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A526B7C7-86E3-1A4C-B9A1-9B73D9F0ED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C5D52C6F-B774-BC4B-9AB7-DAEC8B3EA5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C0E919B-2592-084E-8958-14C5EF8FDAD0}"/>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6" name="Footer Placeholder 5">
            <a:extLst>
              <a:ext uri="{FF2B5EF4-FFF2-40B4-BE49-F238E27FC236}">
                <a16:creationId xmlns:a16="http://schemas.microsoft.com/office/drawing/2014/main" id="{E3812B16-0CA4-B64C-8CDA-A3A8F85B00E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71243098-A20A-2C4D-B23A-C7F424413FF3}"/>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136337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1A27-65F7-404B-BD03-2AA265F6DE14}"/>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04BA21E5-D20E-B746-BC13-D145009AE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B426B4-B4E0-6B49-B857-D415469E4E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CC4A4962-4134-E343-89DD-363F26962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C57E3C-2136-A04C-AB06-1B14722F5A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D09F135B-3D89-174E-8165-CA683FCC246F}"/>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8" name="Footer Placeholder 7">
            <a:extLst>
              <a:ext uri="{FF2B5EF4-FFF2-40B4-BE49-F238E27FC236}">
                <a16:creationId xmlns:a16="http://schemas.microsoft.com/office/drawing/2014/main" id="{A4DF6991-CB21-A442-BC5B-4BEAFA36143E}"/>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D82367FE-742C-2645-ABBF-FF834C98DC3F}"/>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53260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FF28-4A73-5541-88B6-C84B71F97A48}"/>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07BF36F3-3241-F248-8BEA-DC7079A4FD29}"/>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4" name="Footer Placeholder 3">
            <a:extLst>
              <a:ext uri="{FF2B5EF4-FFF2-40B4-BE49-F238E27FC236}">
                <a16:creationId xmlns:a16="http://schemas.microsoft.com/office/drawing/2014/main" id="{D82E6821-6FC4-774F-AF49-F83FBD022ADC}"/>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83738444-9611-5740-B565-750BC587B6C8}"/>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153273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043A1-257E-454B-94C0-A87F06D64884}"/>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3" name="Footer Placeholder 2">
            <a:extLst>
              <a:ext uri="{FF2B5EF4-FFF2-40B4-BE49-F238E27FC236}">
                <a16:creationId xmlns:a16="http://schemas.microsoft.com/office/drawing/2014/main" id="{C8E06397-A278-5B42-9620-E8333991B6C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93E0481-7F61-954C-8E6E-8651CA5E6769}"/>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180566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23D6-04A4-054F-BFED-11314C6FE0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6164011C-429F-D54D-BF9E-8336903CE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AC9644F5-343F-3744-97B9-5504CA754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A36ED3-2024-9B49-9825-B0BBFF4E6960}"/>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6" name="Footer Placeholder 5">
            <a:extLst>
              <a:ext uri="{FF2B5EF4-FFF2-40B4-BE49-F238E27FC236}">
                <a16:creationId xmlns:a16="http://schemas.microsoft.com/office/drawing/2014/main" id="{5FE445E4-169D-9C4B-9D2B-DC59FC0398B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5AF4E2A-1E03-1D46-B899-116C84958A9F}"/>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334397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2634-84A9-4C42-95AA-9062983EE3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793E2773-2E59-B349-9C13-1D09EAE33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79D8E18-7E36-8D41-8880-A0533119D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2EDB00-AF2E-6A41-B49B-6D72468455E9}"/>
              </a:ext>
            </a:extLst>
          </p:cNvPr>
          <p:cNvSpPr>
            <a:spLocks noGrp="1"/>
          </p:cNvSpPr>
          <p:nvPr>
            <p:ph type="dt" sz="half" idx="10"/>
          </p:nvPr>
        </p:nvSpPr>
        <p:spPr/>
        <p:txBody>
          <a:bodyPr/>
          <a:lstStyle/>
          <a:p>
            <a:fld id="{63B5B59F-7A72-EA43-83EA-C3FE26B0DECC}" type="datetimeFigureOut">
              <a:rPr lang="x-none" smtClean="0"/>
              <a:pPr/>
              <a:t>07.03.2024</a:t>
            </a:fld>
            <a:endParaRPr lang="x-none"/>
          </a:p>
        </p:txBody>
      </p:sp>
      <p:sp>
        <p:nvSpPr>
          <p:cNvPr id="6" name="Footer Placeholder 5">
            <a:extLst>
              <a:ext uri="{FF2B5EF4-FFF2-40B4-BE49-F238E27FC236}">
                <a16:creationId xmlns:a16="http://schemas.microsoft.com/office/drawing/2014/main" id="{2C805E8D-BA59-8B4D-BF08-827B3732900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13DA564-85F6-7F48-8ABF-D7FA79F09600}"/>
              </a:ext>
            </a:extLst>
          </p:cNvPr>
          <p:cNvSpPr>
            <a:spLocks noGrp="1"/>
          </p:cNvSpPr>
          <p:nvPr>
            <p:ph type="sldNum" sz="quarter" idx="12"/>
          </p:nvPr>
        </p:nvSpPr>
        <p:spPr/>
        <p:txBody>
          <a:bodyPr/>
          <a:lstStyle/>
          <a:p>
            <a:fld id="{E2002F0F-9931-D44B-ACA8-482E73D39D08}" type="slidenum">
              <a:rPr lang="x-none" smtClean="0"/>
              <a:pPr/>
              <a:t>‹№›</a:t>
            </a:fld>
            <a:endParaRPr lang="x-none"/>
          </a:p>
        </p:txBody>
      </p:sp>
    </p:spTree>
    <p:extLst>
      <p:ext uri="{BB962C8B-B14F-4D97-AF65-F5344CB8AC3E}">
        <p14:creationId xmlns:p14="http://schemas.microsoft.com/office/powerpoint/2010/main" val="359554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64F7C-EB84-0541-B1D1-8012C884E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D71AA66F-B6EF-4C45-9680-19842F39E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F4DE103-446A-9A42-8212-3561895D2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5B59F-7A72-EA43-83EA-C3FE26B0DECC}" type="datetimeFigureOut">
              <a:rPr lang="x-none" smtClean="0"/>
              <a:pPr/>
              <a:t>07.03.2024</a:t>
            </a:fld>
            <a:endParaRPr lang="x-none"/>
          </a:p>
        </p:txBody>
      </p:sp>
      <p:sp>
        <p:nvSpPr>
          <p:cNvPr id="5" name="Footer Placeholder 4">
            <a:extLst>
              <a:ext uri="{FF2B5EF4-FFF2-40B4-BE49-F238E27FC236}">
                <a16:creationId xmlns:a16="http://schemas.microsoft.com/office/drawing/2014/main" id="{89D1784A-4FE5-DA4C-A453-23A23EC91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497512AC-D0A3-3140-8AFB-86199486C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02F0F-9931-D44B-ACA8-482E73D39D08}" type="slidenum">
              <a:rPr lang="x-none" smtClean="0"/>
              <a:pPr/>
              <a:t>‹№›</a:t>
            </a:fld>
            <a:endParaRPr lang="x-none"/>
          </a:p>
        </p:txBody>
      </p:sp>
    </p:spTree>
    <p:extLst>
      <p:ext uri="{BB962C8B-B14F-4D97-AF65-F5344CB8AC3E}">
        <p14:creationId xmlns:p14="http://schemas.microsoft.com/office/powerpoint/2010/main" val="343640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E297EDC-FDAC-1E42-B173-EDC40069DADB}"/>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10971C9-60B8-AC45-917A-CB0A11D7B870}"/>
              </a:ext>
            </a:extLst>
          </p:cNvPr>
          <p:cNvPicPr>
            <a:picLocks noChangeAspect="1"/>
          </p:cNvPicPr>
          <p:nvPr/>
        </p:nvPicPr>
        <p:blipFill>
          <a:blip r:embed="rId3"/>
          <a:stretch>
            <a:fillRect/>
          </a:stretch>
        </p:blipFill>
        <p:spPr>
          <a:xfrm>
            <a:off x="604774" y="430789"/>
            <a:ext cx="2728316" cy="2300219"/>
          </a:xfrm>
          <a:prstGeom prst="rect">
            <a:avLst/>
          </a:prstGeom>
        </p:spPr>
      </p:pic>
      <p:sp>
        <p:nvSpPr>
          <p:cNvPr id="14" name="TextBox 13">
            <a:extLst>
              <a:ext uri="{FF2B5EF4-FFF2-40B4-BE49-F238E27FC236}">
                <a16:creationId xmlns:a16="http://schemas.microsoft.com/office/drawing/2014/main" id="{94F01C5F-5320-E54C-8B63-24CBB41B835D}"/>
              </a:ext>
            </a:extLst>
          </p:cNvPr>
          <p:cNvSpPr txBox="1"/>
          <p:nvPr/>
        </p:nvSpPr>
        <p:spPr>
          <a:xfrm>
            <a:off x="4596384" y="1328928"/>
            <a:ext cx="7315200" cy="2502032"/>
          </a:xfrm>
          <a:prstGeom prst="rect">
            <a:avLst/>
          </a:prstGeom>
          <a:noFill/>
        </p:spPr>
        <p:txBody>
          <a:bodyPr wrap="square" rtlCol="0">
            <a:spAutoFit/>
          </a:bodyPr>
          <a:lstStyle/>
          <a:p>
            <a:pPr>
              <a:lnSpc>
                <a:spcPts val="4800"/>
              </a:lnSpc>
            </a:pPr>
            <a:r>
              <a:rPr lang="uk-UA" sz="3200" b="1" kern="1800" spc="150" dirty="0">
                <a:solidFill>
                  <a:srgbClr val="0B1B49"/>
                </a:solidFill>
                <a:latin typeface="Montserrat" pitchFamily="2" charset="77"/>
              </a:rPr>
              <a:t>Особливості розгляду справ про застосування санкцій у Вищому антикорупційному суді</a:t>
            </a:r>
            <a:endParaRPr lang="x-none" sz="3200" b="1" kern="1800" spc="150" dirty="0">
              <a:solidFill>
                <a:srgbClr val="0B1B49"/>
              </a:solidFill>
              <a:latin typeface="Montserrat" pitchFamily="2" charset="77"/>
            </a:endParaRPr>
          </a:p>
        </p:txBody>
      </p:sp>
      <p:sp>
        <p:nvSpPr>
          <p:cNvPr id="16" name="TextBox 15">
            <a:extLst>
              <a:ext uri="{FF2B5EF4-FFF2-40B4-BE49-F238E27FC236}">
                <a16:creationId xmlns:a16="http://schemas.microsoft.com/office/drawing/2014/main" id="{76D55FA2-9E66-CD45-BFC7-CE9844738DF2}"/>
              </a:ext>
            </a:extLst>
          </p:cNvPr>
          <p:cNvSpPr txBox="1"/>
          <p:nvPr/>
        </p:nvSpPr>
        <p:spPr>
          <a:xfrm>
            <a:off x="4734035" y="5201386"/>
            <a:ext cx="7315200" cy="655372"/>
          </a:xfrm>
          <a:prstGeom prst="rect">
            <a:avLst/>
          </a:prstGeom>
          <a:noFill/>
        </p:spPr>
        <p:txBody>
          <a:bodyPr wrap="square" rtlCol="0">
            <a:spAutoFit/>
          </a:bodyPr>
          <a:lstStyle/>
          <a:p>
            <a:pPr>
              <a:lnSpc>
                <a:spcPts val="4800"/>
              </a:lnSpc>
            </a:pPr>
            <a:r>
              <a:rPr lang="uk-UA" sz="3200" kern="1800" spc="200" dirty="0">
                <a:solidFill>
                  <a:srgbClr val="0B1B49"/>
                </a:solidFill>
                <a:latin typeface="Montserrat" pitchFamily="2" charset="77"/>
              </a:rPr>
              <a:t>Суддя-спікер Інна Білоус</a:t>
            </a:r>
            <a:endParaRPr lang="x-none" sz="3200" kern="1800" spc="200" dirty="0">
              <a:solidFill>
                <a:srgbClr val="0B1B49"/>
              </a:solidFill>
              <a:latin typeface="Montserrat" pitchFamily="2" charset="77"/>
            </a:endParaRPr>
          </a:p>
        </p:txBody>
      </p:sp>
    </p:spTree>
    <p:extLst>
      <p:ext uri="{BB962C8B-B14F-4D97-AF65-F5344CB8AC3E}">
        <p14:creationId xmlns:p14="http://schemas.microsoft.com/office/powerpoint/2010/main" val="379990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29DE2-CFB0-D26C-EA09-5FA27882690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93FC943B-5522-4ED3-1C60-66A0E4546F00}"/>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896A021-6808-50FB-58E5-EA0362673469}"/>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D4E5B674-7842-D2C7-0B7F-4C95E926C424}"/>
              </a:ext>
            </a:extLst>
          </p:cNvPr>
          <p:cNvSpPr txBox="1"/>
          <p:nvPr/>
        </p:nvSpPr>
        <p:spPr>
          <a:xfrm>
            <a:off x="3921194" y="787753"/>
            <a:ext cx="8093870" cy="5124031"/>
          </a:xfrm>
          <a:prstGeom prst="rect">
            <a:avLst/>
          </a:prstGeom>
          <a:noFill/>
        </p:spPr>
        <p:txBody>
          <a:bodyPr wrap="square" rtlCol="0">
            <a:spAutoFit/>
          </a:bodyPr>
          <a:lstStyle/>
          <a:p>
            <a:pPr algn="just">
              <a:lnSpc>
                <a:spcPct val="107000"/>
              </a:lnSpc>
              <a:spcAft>
                <a:spcPts val="800"/>
              </a:spcAft>
            </a:pPr>
            <a:r>
              <a:rPr lang="uk-UA" sz="1700" b="1" i="1" kern="1800" spc="150" dirty="0">
                <a:solidFill>
                  <a:srgbClr val="0B1B49"/>
                </a:solidFill>
                <a:latin typeface="Montserrat"/>
              </a:rPr>
              <a:t>Законодавство містить такі поняття:</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активи;</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активи, пов'язані з розповсюдженням зброї масового знищення та його фінансуванням;</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кінцевий </a:t>
            </a:r>
            <a:r>
              <a:rPr lang="uk-UA" sz="1700" i="1" kern="1800" spc="150" dirty="0" err="1">
                <a:solidFill>
                  <a:srgbClr val="0B1B49"/>
                </a:solidFill>
                <a:latin typeface="Montserrat"/>
              </a:rPr>
              <a:t>бенефіціарний</a:t>
            </a:r>
            <a:r>
              <a:rPr lang="uk-UA" sz="1700" i="1" kern="1800" spc="150" dirty="0">
                <a:solidFill>
                  <a:srgbClr val="0B1B49"/>
                </a:solidFill>
                <a:latin typeface="Montserrat"/>
              </a:rPr>
              <a:t> власник;</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істотна участь;</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контроль;</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пов’язані особи;</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корпоративні права; </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ланцюг володіння корпоративними правами юридичної особи;</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афілійовані особи;</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значний пакет акцій іноземної держави;</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структура власності юридичної особи.</a:t>
            </a:r>
          </a:p>
        </p:txBody>
      </p:sp>
      <p:sp>
        <p:nvSpPr>
          <p:cNvPr id="10" name="Rectangle 9">
            <a:extLst>
              <a:ext uri="{FF2B5EF4-FFF2-40B4-BE49-F238E27FC236}">
                <a16:creationId xmlns:a16="http://schemas.microsoft.com/office/drawing/2014/main" id="{14C5920E-D347-9335-0042-B6CCCC36CE84}"/>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5032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51256-AA54-A2B2-27A6-4836A280423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805BAC0-BD7B-6B81-2D47-961F46FF1A6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4D357A0-3B44-5CDF-0FEC-1EB261569340}"/>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F63B1EEE-4C5F-44C1-F96E-FAB623BABB99}"/>
              </a:ext>
            </a:extLst>
          </p:cNvPr>
          <p:cNvSpPr txBox="1"/>
          <p:nvPr/>
        </p:nvSpPr>
        <p:spPr>
          <a:xfrm>
            <a:off x="4098130" y="237247"/>
            <a:ext cx="7763939" cy="5510739"/>
          </a:xfrm>
          <a:prstGeom prst="rect">
            <a:avLst/>
          </a:prstGeom>
          <a:noFill/>
        </p:spPr>
        <p:txBody>
          <a:bodyPr wrap="square" rtlCol="0">
            <a:spAutoFit/>
          </a:bodyPr>
          <a:lstStyle/>
          <a:p>
            <a:r>
              <a:rPr lang="uk-UA" sz="3000" b="1" u="sng" kern="1800" spc="150" dirty="0">
                <a:solidFill>
                  <a:srgbClr val="0B1B49"/>
                </a:solidFill>
                <a:latin typeface="Montserrat" pitchFamily="2" charset="77"/>
              </a:rPr>
              <a:t>Майно дружини</a:t>
            </a:r>
            <a:endParaRPr lang="uk-UA" sz="2500" b="1" u="sng" kern="1800" spc="150" dirty="0">
              <a:solidFill>
                <a:srgbClr val="0B1B49"/>
              </a:solidFill>
              <a:latin typeface="Montserrat" pitchFamily="2" charset="77"/>
            </a:endParaRPr>
          </a:p>
          <a:p>
            <a:endParaRPr lang="uk-UA" sz="1700" b="1" i="1" kern="1800" spc="150" dirty="0">
              <a:solidFill>
                <a:srgbClr val="0B1B49"/>
              </a:solidFill>
              <a:latin typeface="Montserrat" pitchFamily="2" charset="77"/>
            </a:endParaRPr>
          </a:p>
          <a:p>
            <a:pPr algn="just">
              <a:lnSpc>
                <a:spcPct val="107000"/>
              </a:lnSpc>
              <a:spcAft>
                <a:spcPts val="800"/>
              </a:spcAft>
            </a:pPr>
            <a:r>
              <a:rPr lang="uk-UA" i="1" kern="1800" spc="150" dirty="0">
                <a:solidFill>
                  <a:srgbClr val="0B1B49"/>
                </a:solidFill>
                <a:latin typeface="Montserrat" pitchFamily="2" charset="77"/>
              </a:rPr>
              <a:t>Згідно зі статтею 60 Сімейного кодексу України майно, набуте подружжям за час шлюбу, належить дружині та чоловікові на праві спільної сумісної власності. </a:t>
            </a:r>
          </a:p>
          <a:p>
            <a:pPr algn="just">
              <a:lnSpc>
                <a:spcPct val="107000"/>
              </a:lnSpc>
              <a:spcAft>
                <a:spcPts val="800"/>
              </a:spcAft>
            </a:pPr>
            <a:r>
              <a:rPr lang="uk-UA" i="1" kern="1800" spc="150" dirty="0">
                <a:solidFill>
                  <a:srgbClr val="0B1B49"/>
                </a:solidFill>
                <a:latin typeface="Montserrat" pitchFamily="2" charset="77"/>
              </a:rPr>
              <a:t>Відповідно до частини 1 статті 63 Сімейного кодексу України дружина та чоловік мають рівні права на володіння, користування і розпоряджання майном, що належить їм на праві спільної сумісної власності, якщо інше не встановлено домовленістю між ними.</a:t>
            </a:r>
          </a:p>
          <a:p>
            <a:pPr algn="just">
              <a:lnSpc>
                <a:spcPct val="107000"/>
              </a:lnSpc>
              <a:spcAft>
                <a:spcPts val="800"/>
              </a:spcAft>
            </a:pPr>
            <a:r>
              <a:rPr lang="uk-UA" i="1" kern="1800" spc="150" dirty="0">
                <a:solidFill>
                  <a:srgbClr val="0B1B49"/>
                </a:solidFill>
                <a:latin typeface="Montserrat" pitchFamily="2" charset="77"/>
              </a:rPr>
              <a:t>Згідно з частиною 1 статті 65 Сімейного кодексу України дружина, чоловік розпоряджаються майном, що є об’єктом права спільної сумісної власності подружжя, за взаємною згодою.</a:t>
            </a:r>
          </a:p>
          <a:p>
            <a:r>
              <a:rPr lang="uk-UA" i="1" kern="1800" spc="150" dirty="0">
                <a:solidFill>
                  <a:srgbClr val="0B1B49"/>
                </a:solidFill>
                <a:latin typeface="Montserrat" pitchFamily="2" charset="77"/>
              </a:rPr>
              <a:t>Отже, щодо майна, набутого під час шлюбу, суд приходить до висновку, що відповідач може вчиняти дії,  тотожні за змістом здійсненню права розпорядження ними.</a:t>
            </a:r>
          </a:p>
        </p:txBody>
      </p:sp>
      <p:sp>
        <p:nvSpPr>
          <p:cNvPr id="10" name="Rectangle 9">
            <a:extLst>
              <a:ext uri="{FF2B5EF4-FFF2-40B4-BE49-F238E27FC236}">
                <a16:creationId xmlns:a16="http://schemas.microsoft.com/office/drawing/2014/main" id="{978A4AC1-F2EB-A31C-6888-BCAC4C37C38A}"/>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56160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A0269-1FDB-AC0D-38FC-7D08CAD7E399}"/>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3764221C-EAE5-2D2C-0E2F-75E83C3DAD6C}"/>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25AC3C-D520-2125-116F-AC62F190DB44}"/>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F2B8E9F3-CB99-67D3-8DA2-2F43DEFAB711}"/>
              </a:ext>
            </a:extLst>
          </p:cNvPr>
          <p:cNvSpPr txBox="1"/>
          <p:nvPr/>
        </p:nvSpPr>
        <p:spPr>
          <a:xfrm>
            <a:off x="3864865" y="162602"/>
            <a:ext cx="8093870" cy="6216061"/>
          </a:xfrm>
          <a:prstGeom prst="rect">
            <a:avLst/>
          </a:prstGeom>
          <a:noFill/>
        </p:spPr>
        <p:txBody>
          <a:bodyPr wrap="square" rtlCol="0">
            <a:spAutoFit/>
          </a:bodyPr>
          <a:lstStyle/>
          <a:p>
            <a:pPr algn="just">
              <a:lnSpc>
                <a:spcPct val="107000"/>
              </a:lnSpc>
              <a:spcAft>
                <a:spcPts val="800"/>
              </a:spcAft>
            </a:pPr>
            <a:r>
              <a:rPr lang="uk-UA" sz="1600" i="1" kern="1800" spc="150" dirty="0">
                <a:solidFill>
                  <a:srgbClr val="0B1B49"/>
                </a:solidFill>
                <a:latin typeface="Montserrat"/>
              </a:rPr>
              <a:t>Законодавство орієнтує Суд тлумачити </a:t>
            </a:r>
            <a:r>
              <a:rPr lang="uk-UA" sz="1600" b="1" i="1" kern="1800" spc="150" dirty="0">
                <a:solidFill>
                  <a:srgbClr val="0B1B49"/>
                </a:solidFill>
                <a:latin typeface="Montserrat"/>
              </a:rPr>
              <a:t>можливість прямого чи опосередкованого вчинення дій, тотожних за змістом права розпорядження </a:t>
            </a:r>
            <a:r>
              <a:rPr lang="uk-UA" sz="1600" i="1" kern="1800" spc="150" dirty="0">
                <a:solidFill>
                  <a:srgbClr val="0B1B49"/>
                </a:solidFill>
                <a:latin typeface="Montserrat"/>
              </a:rPr>
              <a:t>активами, як:</a:t>
            </a:r>
          </a:p>
          <a:p>
            <a:pPr marL="285750" indent="-285750" algn="just">
              <a:lnSpc>
                <a:spcPct val="107000"/>
              </a:lnSpc>
              <a:spcAft>
                <a:spcPts val="800"/>
              </a:spcAft>
              <a:buFont typeface="Wingdings" panose="05000000000000000000" pitchFamily="2" charset="2"/>
              <a:buChar char="Ø"/>
            </a:pPr>
            <a:r>
              <a:rPr lang="uk-UA" sz="1600" i="1" kern="1800" spc="150" dirty="0">
                <a:solidFill>
                  <a:srgbClr val="0B1B49"/>
                </a:solidFill>
                <a:latin typeface="Montserrat"/>
              </a:rPr>
              <a:t>спроможність особи вирішувати юридичну й фактичну долю цих активів (у тому числі шляхом відчуження іншим особам);</a:t>
            </a:r>
          </a:p>
          <a:p>
            <a:pPr marL="285750" indent="-285750" algn="just">
              <a:lnSpc>
                <a:spcPct val="107000"/>
              </a:lnSpc>
              <a:spcAft>
                <a:spcPts val="800"/>
              </a:spcAft>
              <a:buFont typeface="Wingdings" panose="05000000000000000000" pitchFamily="2" charset="2"/>
              <a:buChar char="Ø"/>
            </a:pPr>
            <a:r>
              <a:rPr lang="uk-UA" sz="1600" i="1" kern="1800" spc="150" dirty="0">
                <a:solidFill>
                  <a:srgbClr val="0B1B49"/>
                </a:solidFill>
                <a:latin typeface="Montserrat"/>
              </a:rPr>
              <a:t>прийняття щодо них прямих чи непрямих управлінських та розпорядчих рішень;</a:t>
            </a:r>
          </a:p>
          <a:p>
            <a:pPr marL="285750" indent="-285750" algn="just">
              <a:lnSpc>
                <a:spcPct val="107000"/>
              </a:lnSpc>
              <a:spcAft>
                <a:spcPts val="800"/>
              </a:spcAft>
              <a:buFont typeface="Wingdings" panose="05000000000000000000" pitchFamily="2" charset="2"/>
              <a:buChar char="Ø"/>
            </a:pPr>
            <a:r>
              <a:rPr lang="uk-UA" sz="1600" i="1" kern="1800" spc="150" dirty="0">
                <a:solidFill>
                  <a:srgbClr val="0B1B49"/>
                </a:solidFill>
                <a:latin typeface="Montserrat"/>
              </a:rPr>
              <a:t>визначення пріоритетних сфер розвитку;</a:t>
            </a:r>
          </a:p>
          <a:p>
            <a:pPr marL="285750" indent="-285750" algn="just">
              <a:lnSpc>
                <a:spcPct val="107000"/>
              </a:lnSpc>
              <a:spcAft>
                <a:spcPts val="800"/>
              </a:spcAft>
              <a:buFont typeface="Wingdings" panose="05000000000000000000" pitchFamily="2" charset="2"/>
              <a:buChar char="Ø"/>
            </a:pPr>
            <a:r>
              <a:rPr lang="uk-UA" sz="1600" i="1" kern="1800" spc="150" dirty="0">
                <a:solidFill>
                  <a:srgbClr val="0B1B49"/>
                </a:solidFill>
                <a:latin typeface="Montserrat"/>
              </a:rPr>
              <a:t>визначення контрагентів;</a:t>
            </a:r>
          </a:p>
          <a:p>
            <a:pPr marL="285750" indent="-285750" algn="just">
              <a:lnSpc>
                <a:spcPct val="107000"/>
              </a:lnSpc>
              <a:spcAft>
                <a:spcPts val="800"/>
              </a:spcAft>
              <a:buFont typeface="Wingdings" panose="05000000000000000000" pitchFamily="2" charset="2"/>
              <a:buChar char="Ø"/>
            </a:pPr>
            <a:r>
              <a:rPr lang="uk-UA" sz="1600" i="1" kern="1800" spc="150" dirty="0">
                <a:solidFill>
                  <a:srgbClr val="0B1B49"/>
                </a:solidFill>
                <a:latin typeface="Montserrat"/>
              </a:rPr>
              <a:t>використання прибутку та/або отримання доходів від цих активів. </a:t>
            </a:r>
          </a:p>
          <a:p>
            <a:pPr algn="just">
              <a:lnSpc>
                <a:spcPct val="107000"/>
              </a:lnSpc>
              <a:spcAft>
                <a:spcPts val="800"/>
              </a:spcAft>
            </a:pPr>
            <a:r>
              <a:rPr lang="uk-UA" sz="1600" i="1" kern="1800" spc="150" dirty="0">
                <a:solidFill>
                  <a:srgbClr val="0B1B49"/>
                </a:solidFill>
                <a:latin typeface="Montserrat"/>
              </a:rPr>
              <a:t>Така спроможність може виникати у особи з огляду на:</a:t>
            </a:r>
          </a:p>
          <a:p>
            <a:pPr marL="285750" indent="-285750" algn="just">
              <a:lnSpc>
                <a:spcPct val="107000"/>
              </a:lnSpc>
              <a:spcAft>
                <a:spcPts val="800"/>
              </a:spcAft>
              <a:buFont typeface="Wingdings" panose="05000000000000000000" pitchFamily="2" charset="2"/>
              <a:buChar char="ü"/>
            </a:pPr>
            <a:r>
              <a:rPr lang="uk-UA" sz="1600" i="1" kern="1800" spc="150" dirty="0">
                <a:solidFill>
                  <a:srgbClr val="0B1B49"/>
                </a:solidFill>
                <a:latin typeface="Montserrat"/>
              </a:rPr>
              <a:t>право власності на корпоративні права,</a:t>
            </a:r>
          </a:p>
          <a:p>
            <a:pPr marL="285750" indent="-285750" algn="just">
              <a:lnSpc>
                <a:spcPct val="107000"/>
              </a:lnSpc>
              <a:spcAft>
                <a:spcPts val="800"/>
              </a:spcAft>
              <a:buFont typeface="Wingdings" panose="05000000000000000000" pitchFamily="2" charset="2"/>
              <a:buChar char="ü"/>
            </a:pPr>
            <a:r>
              <a:rPr lang="uk-UA" sz="1600" i="1" kern="1800" spc="150" dirty="0">
                <a:solidFill>
                  <a:srgbClr val="0B1B49"/>
                </a:solidFill>
                <a:latin typeface="Montserrat"/>
              </a:rPr>
              <a:t>положення закону та/або пов’язаність особливого роду з іншими особами. </a:t>
            </a:r>
          </a:p>
          <a:p>
            <a:r>
              <a:rPr lang="uk-UA" sz="1600" i="1" kern="1800" spc="150" dirty="0">
                <a:solidFill>
                  <a:srgbClr val="0B1B49"/>
                </a:solidFill>
                <a:latin typeface="Montserrat"/>
              </a:rPr>
              <a:t>У контексті корпоративних прав можливість вчиняти дії, тотожні за змістом праву розпорядження, нерозривно пов’язана з визначенням кінцевого (формального чи неформального) </a:t>
            </a:r>
            <a:r>
              <a:rPr lang="uk-UA" sz="1600" i="1" kern="1800" spc="150" dirty="0" err="1">
                <a:solidFill>
                  <a:srgbClr val="0B1B49"/>
                </a:solidFill>
                <a:latin typeface="Montserrat"/>
              </a:rPr>
              <a:t>бенефіціарного</a:t>
            </a:r>
            <a:r>
              <a:rPr lang="uk-UA" sz="1600" i="1" kern="1800" spc="150" dirty="0">
                <a:solidFill>
                  <a:srgbClr val="0B1B49"/>
                </a:solidFill>
                <a:latin typeface="Montserrat"/>
              </a:rPr>
              <a:t> власника юридичної особи.</a:t>
            </a:r>
          </a:p>
        </p:txBody>
      </p:sp>
      <p:sp>
        <p:nvSpPr>
          <p:cNvPr id="10" name="Rectangle 9">
            <a:extLst>
              <a:ext uri="{FF2B5EF4-FFF2-40B4-BE49-F238E27FC236}">
                <a16:creationId xmlns:a16="http://schemas.microsoft.com/office/drawing/2014/main" id="{2E004591-B4DE-BDBC-DC7B-A3D37A5E7463}"/>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8480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9CC1-C5C4-516E-DB6F-1440E597C28A}"/>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0812CF8-0F2C-C163-C342-45AE3D87D154}"/>
              </a:ext>
            </a:extLst>
          </p:cNvPr>
          <p:cNvPicPr>
            <a:picLocks noChangeAspect="1"/>
          </p:cNvPicPr>
          <p:nvPr/>
        </p:nvPicPr>
        <p:blipFill>
          <a:blip r:embed="rId3"/>
          <a:stretch>
            <a:fillRect/>
          </a:stretch>
        </p:blipFill>
        <p:spPr>
          <a:xfrm>
            <a:off x="0" y="-9327"/>
            <a:ext cx="12192000" cy="6858000"/>
          </a:xfrm>
          <a:prstGeom prst="rect">
            <a:avLst/>
          </a:prstGeom>
        </p:spPr>
      </p:pic>
      <p:pic>
        <p:nvPicPr>
          <p:cNvPr id="4" name="Picture 3">
            <a:extLst>
              <a:ext uri="{FF2B5EF4-FFF2-40B4-BE49-F238E27FC236}">
                <a16:creationId xmlns:a16="http://schemas.microsoft.com/office/drawing/2014/main" id="{3EA787A3-E5F1-C728-6B28-A7818FFEA90C}"/>
              </a:ext>
            </a:extLst>
          </p:cNvPr>
          <p:cNvPicPr>
            <a:picLocks noChangeAspect="1"/>
          </p:cNvPicPr>
          <p:nvPr/>
        </p:nvPicPr>
        <p:blipFill>
          <a:blip r:embed="rId4"/>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48A2A7E6-D284-3677-C1D5-6018161EB145}"/>
              </a:ext>
            </a:extLst>
          </p:cNvPr>
          <p:cNvSpPr txBox="1"/>
          <p:nvPr/>
        </p:nvSpPr>
        <p:spPr>
          <a:xfrm>
            <a:off x="3864865" y="237247"/>
            <a:ext cx="8093870" cy="6313908"/>
          </a:xfrm>
          <a:prstGeom prst="rect">
            <a:avLst/>
          </a:prstGeom>
          <a:noFill/>
        </p:spPr>
        <p:txBody>
          <a:bodyPr wrap="square" rtlCol="0">
            <a:spAutoFit/>
          </a:bodyPr>
          <a:lstStyle/>
          <a:p>
            <a:r>
              <a:rPr lang="uk-UA" sz="2000" b="1" kern="1800" spc="150" dirty="0">
                <a:solidFill>
                  <a:srgbClr val="0B1B49"/>
                </a:solidFill>
                <a:latin typeface="Montserrat" pitchFamily="2" charset="77"/>
              </a:rPr>
              <a:t>Що може свідчити про те, що відповідач прямо чи опосередковано вчиняє щодо активів дії, тотожні за змістом здійсненню права розпорядження?</a:t>
            </a:r>
          </a:p>
          <a:p>
            <a:endParaRPr lang="uk-UA" sz="1700" i="1" kern="1800" spc="150" dirty="0">
              <a:solidFill>
                <a:srgbClr val="0B1B49"/>
              </a:solidFill>
              <a:latin typeface="Montserrat"/>
            </a:endParaRPr>
          </a:p>
          <a:p>
            <a:pPr algn="just">
              <a:lnSpc>
                <a:spcPct val="107000"/>
              </a:lnSpc>
              <a:spcAft>
                <a:spcPts val="800"/>
              </a:spcAft>
            </a:pPr>
            <a:r>
              <a:rPr lang="uk-UA" sz="1600" i="1" kern="1800" spc="150" dirty="0">
                <a:solidFill>
                  <a:srgbClr val="0B1B49"/>
                </a:solidFill>
                <a:latin typeface="Montserrat"/>
              </a:rPr>
              <a:t>Нижченаведені обставини мають бути оцінені судом у сукупності, зокрема, але не виключно: </a:t>
            </a:r>
          </a:p>
          <a:p>
            <a:pPr algn="just">
              <a:lnSpc>
                <a:spcPct val="107000"/>
              </a:lnSpc>
              <a:spcAft>
                <a:spcPts val="800"/>
              </a:spcAft>
            </a:pPr>
            <a:r>
              <a:rPr lang="uk-UA" sz="1600" i="1" kern="1800" spc="150" dirty="0">
                <a:solidFill>
                  <a:srgbClr val="0B1B49"/>
                </a:solidFill>
                <a:latin typeface="Montserrat"/>
              </a:rPr>
              <a:t>(1) користування активом, в тому числі без оформлення правових відносин між власником та </a:t>
            </a:r>
            <a:r>
              <a:rPr lang="uk-UA" sz="1600" i="1" kern="1800" spc="150" dirty="0" err="1">
                <a:solidFill>
                  <a:srgbClr val="0B1B49"/>
                </a:solidFill>
                <a:latin typeface="Montserrat"/>
              </a:rPr>
              <a:t>підсанкційною</a:t>
            </a:r>
            <a:r>
              <a:rPr lang="uk-UA" sz="1600" i="1" kern="1800" spc="150" dirty="0">
                <a:solidFill>
                  <a:srgbClr val="0B1B49"/>
                </a:solidFill>
                <a:latin typeface="Montserrat"/>
              </a:rPr>
              <a:t> особою; </a:t>
            </a:r>
          </a:p>
          <a:p>
            <a:pPr algn="just">
              <a:lnSpc>
                <a:spcPct val="107000"/>
              </a:lnSpc>
              <a:spcAft>
                <a:spcPts val="800"/>
              </a:spcAft>
            </a:pPr>
            <a:r>
              <a:rPr lang="uk-UA" sz="1600" i="1" kern="1800" spc="150" dirty="0">
                <a:solidFill>
                  <a:srgbClr val="0B1B49"/>
                </a:solidFill>
                <a:latin typeface="Montserrat"/>
              </a:rPr>
              <a:t>(2) систематичність, тривалість, спосіб, обсяг та зміст користування активом </a:t>
            </a:r>
            <a:r>
              <a:rPr lang="uk-UA" sz="1600" i="1" kern="1800" spc="150" dirty="0" err="1">
                <a:solidFill>
                  <a:srgbClr val="0B1B49"/>
                </a:solidFill>
                <a:latin typeface="Montserrat"/>
              </a:rPr>
              <a:t>підсанкційною</a:t>
            </a:r>
            <a:r>
              <a:rPr lang="uk-UA" sz="1600" i="1" kern="1800" spc="150" dirty="0">
                <a:solidFill>
                  <a:srgbClr val="0B1B49"/>
                </a:solidFill>
                <a:latin typeface="Montserrat"/>
              </a:rPr>
              <a:t> особою (при чому таке користування не обов'язково має бути постійним або безперервним); </a:t>
            </a:r>
          </a:p>
          <a:p>
            <a:pPr algn="just">
              <a:lnSpc>
                <a:spcPct val="107000"/>
              </a:lnSpc>
              <a:spcAft>
                <a:spcPts val="800"/>
              </a:spcAft>
            </a:pPr>
            <a:r>
              <a:rPr lang="uk-UA" sz="1600" i="1" kern="1800" spc="150" dirty="0">
                <a:solidFill>
                  <a:srgbClr val="0B1B49"/>
                </a:solidFill>
                <a:latin typeface="Montserrat"/>
              </a:rPr>
              <a:t>(3) наявність між власником та </a:t>
            </a:r>
            <a:r>
              <a:rPr lang="uk-UA" sz="1600" i="1" kern="1800" spc="150" dirty="0" err="1">
                <a:solidFill>
                  <a:srgbClr val="0B1B49"/>
                </a:solidFill>
                <a:latin typeface="Montserrat"/>
              </a:rPr>
              <a:t>підсанкційною</a:t>
            </a:r>
            <a:r>
              <a:rPr lang="uk-UA" sz="1600" i="1" kern="1800" spc="150" dirty="0">
                <a:solidFill>
                  <a:srgbClr val="0B1B49"/>
                </a:solidFill>
                <a:latin typeface="Montserrat"/>
              </a:rPr>
              <a:t> особою безпосередніх або опосередкованих родинних, дружніх, корпоративних або інших зав'язків, відносин підпорядкування, найму тощо; </a:t>
            </a:r>
          </a:p>
          <a:p>
            <a:pPr algn="just">
              <a:lnSpc>
                <a:spcPct val="107000"/>
              </a:lnSpc>
              <a:spcAft>
                <a:spcPts val="800"/>
              </a:spcAft>
            </a:pPr>
            <a:r>
              <a:rPr lang="uk-UA" sz="1600" i="1" kern="1800" spc="150" dirty="0">
                <a:solidFill>
                  <a:srgbClr val="0B1B49"/>
                </a:solidFill>
                <a:latin typeface="Montserrat"/>
              </a:rPr>
              <a:t>(4) придбання активу за дорученням та/або в інтересах особи, яка не зазначена його власником; </a:t>
            </a:r>
          </a:p>
          <a:p>
            <a:pPr algn="just">
              <a:lnSpc>
                <a:spcPct val="107000"/>
              </a:lnSpc>
              <a:spcAft>
                <a:spcPts val="800"/>
              </a:spcAft>
            </a:pPr>
            <a:r>
              <a:rPr lang="uk-UA" sz="1600" i="1" kern="1800" spc="150" dirty="0">
                <a:solidFill>
                  <a:srgbClr val="0B1B49"/>
                </a:solidFill>
                <a:latin typeface="Montserrat"/>
              </a:rPr>
              <a:t>(5) здійснення </a:t>
            </a:r>
            <a:r>
              <a:rPr lang="uk-UA" sz="1600" i="1" kern="1800" spc="150" dirty="0" err="1">
                <a:solidFill>
                  <a:srgbClr val="0B1B49"/>
                </a:solidFill>
                <a:latin typeface="Montserrat"/>
              </a:rPr>
              <a:t>підсанкційною</a:t>
            </a:r>
            <a:r>
              <a:rPr lang="uk-UA" sz="1600" i="1" kern="1800" spc="150" dirty="0">
                <a:solidFill>
                  <a:srgbClr val="0B1B49"/>
                </a:solidFill>
                <a:latin typeface="Montserrat"/>
              </a:rPr>
              <a:t> особою та/або власником за його дорученням витрат, пов'язаних з утриманням активу.</a:t>
            </a:r>
            <a:r>
              <a:rPr lang="uk-UA" sz="1700" i="1" kern="1800" spc="150" dirty="0">
                <a:solidFill>
                  <a:srgbClr val="0B1B49"/>
                </a:solidFill>
                <a:latin typeface="Montserrat"/>
              </a:rPr>
              <a:t> </a:t>
            </a:r>
          </a:p>
        </p:txBody>
      </p:sp>
      <p:sp>
        <p:nvSpPr>
          <p:cNvPr id="10" name="Rectangle 9">
            <a:extLst>
              <a:ext uri="{FF2B5EF4-FFF2-40B4-BE49-F238E27FC236}">
                <a16:creationId xmlns:a16="http://schemas.microsoft.com/office/drawing/2014/main" id="{AD87C8FA-574C-D0D9-B5DC-F7421E995251}"/>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8416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0D662-72A1-01B7-3041-CFDAC6004D4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3B08EFE6-9015-C1F8-8DE4-D0DD9E994EA7}"/>
              </a:ext>
            </a:extLst>
          </p:cNvPr>
          <p:cNvPicPr>
            <a:picLocks noChangeAspect="1"/>
          </p:cNvPicPr>
          <p:nvPr/>
        </p:nvPicPr>
        <p:blipFill>
          <a:blip r:embed="rId3"/>
          <a:stretch>
            <a:fillRect/>
          </a:stretch>
        </p:blipFill>
        <p:spPr>
          <a:xfrm>
            <a:off x="0" y="-9327"/>
            <a:ext cx="12192000" cy="6858000"/>
          </a:xfrm>
          <a:prstGeom prst="rect">
            <a:avLst/>
          </a:prstGeom>
        </p:spPr>
      </p:pic>
      <p:pic>
        <p:nvPicPr>
          <p:cNvPr id="4" name="Picture 3">
            <a:extLst>
              <a:ext uri="{FF2B5EF4-FFF2-40B4-BE49-F238E27FC236}">
                <a16:creationId xmlns:a16="http://schemas.microsoft.com/office/drawing/2014/main" id="{91B6187C-A2B9-B235-0016-842F085CD29A}"/>
              </a:ext>
            </a:extLst>
          </p:cNvPr>
          <p:cNvPicPr>
            <a:picLocks noChangeAspect="1"/>
          </p:cNvPicPr>
          <p:nvPr/>
        </p:nvPicPr>
        <p:blipFill>
          <a:blip r:embed="rId4"/>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F3F66740-EDB3-56EF-AA6D-DF7BB67D3CBD}"/>
              </a:ext>
            </a:extLst>
          </p:cNvPr>
          <p:cNvSpPr txBox="1"/>
          <p:nvPr/>
        </p:nvSpPr>
        <p:spPr>
          <a:xfrm>
            <a:off x="3864865" y="731769"/>
            <a:ext cx="8093870" cy="5525680"/>
          </a:xfrm>
          <a:prstGeom prst="rect">
            <a:avLst/>
          </a:prstGeom>
          <a:noFill/>
        </p:spPr>
        <p:txBody>
          <a:bodyPr wrap="square" rtlCol="0">
            <a:spAutoFit/>
          </a:bodyPr>
          <a:lstStyle/>
          <a:p>
            <a:pPr algn="just">
              <a:lnSpc>
                <a:spcPct val="107000"/>
              </a:lnSpc>
              <a:spcAft>
                <a:spcPts val="800"/>
              </a:spcAft>
            </a:pPr>
            <a:r>
              <a:rPr lang="uk-UA" sz="1700" i="1" kern="1800" spc="150" dirty="0">
                <a:solidFill>
                  <a:srgbClr val="0B1B49"/>
                </a:solidFill>
                <a:latin typeface="Montserrat"/>
              </a:rPr>
              <a:t>(6) здійснення </a:t>
            </a:r>
            <a:r>
              <a:rPr lang="uk-UA" sz="1700" i="1" kern="1800" spc="150" dirty="0" err="1">
                <a:solidFill>
                  <a:srgbClr val="0B1B49"/>
                </a:solidFill>
                <a:latin typeface="Montserrat"/>
              </a:rPr>
              <a:t>підсанкційною</a:t>
            </a:r>
            <a:r>
              <a:rPr lang="uk-UA" sz="1700" i="1" kern="1800" spc="150" dirty="0">
                <a:solidFill>
                  <a:srgbClr val="0B1B49"/>
                </a:solidFill>
                <a:latin typeface="Montserrat"/>
              </a:rPr>
              <a:t> особою та/або власником за його дорученням правочинів, пов'язаних з ефективним використанням активу; </a:t>
            </a:r>
          </a:p>
          <a:p>
            <a:pPr algn="just">
              <a:lnSpc>
                <a:spcPct val="107000"/>
              </a:lnSpc>
              <a:spcAft>
                <a:spcPts val="800"/>
              </a:spcAft>
            </a:pPr>
            <a:r>
              <a:rPr lang="uk-UA" sz="1700" i="1" kern="1800" spc="150" dirty="0">
                <a:solidFill>
                  <a:srgbClr val="0B1B49"/>
                </a:solidFill>
                <a:latin typeface="Montserrat"/>
              </a:rPr>
              <a:t>(7) поліпшення властивостей активу або </a:t>
            </a:r>
            <a:r>
              <a:rPr lang="uk-UA" sz="1700" i="1" kern="1800" spc="150" dirty="0" err="1">
                <a:solidFill>
                  <a:srgbClr val="0B1B49"/>
                </a:solidFill>
                <a:latin typeface="Montserrat"/>
              </a:rPr>
              <a:t>підлаштування</a:t>
            </a:r>
            <a:r>
              <a:rPr lang="uk-UA" sz="1700" i="1" kern="1800" spc="150" dirty="0">
                <a:solidFill>
                  <a:srgbClr val="0B1B49"/>
                </a:solidFill>
                <a:latin typeface="Montserrat"/>
              </a:rPr>
              <a:t> умов його використання під власні потреби; </a:t>
            </a:r>
          </a:p>
          <a:p>
            <a:pPr algn="just">
              <a:lnSpc>
                <a:spcPct val="107000"/>
              </a:lnSpc>
              <a:spcAft>
                <a:spcPts val="800"/>
              </a:spcAft>
            </a:pPr>
            <a:r>
              <a:rPr lang="uk-UA" sz="1700" i="1" kern="1800" spc="150" dirty="0">
                <a:solidFill>
                  <a:srgbClr val="0B1B49"/>
                </a:solidFill>
                <a:latin typeface="Montserrat"/>
              </a:rPr>
              <a:t>(8) можливість </a:t>
            </a:r>
            <a:r>
              <a:rPr lang="uk-UA" sz="1700" i="1" kern="1800" spc="150" dirty="0" err="1">
                <a:solidFill>
                  <a:srgbClr val="0B1B49"/>
                </a:solidFill>
                <a:latin typeface="Montserrat"/>
              </a:rPr>
              <a:t>підсанкційної</a:t>
            </a:r>
            <a:r>
              <a:rPr lang="uk-UA" sz="1700" i="1" kern="1800" spc="150" dirty="0">
                <a:solidFill>
                  <a:srgbClr val="0B1B49"/>
                </a:solidFill>
                <a:latin typeface="Montserrat"/>
              </a:rPr>
              <a:t> особи визначати користування активом іншими, пов'язаними з нею особами; </a:t>
            </a:r>
          </a:p>
          <a:p>
            <a:pPr algn="just">
              <a:lnSpc>
                <a:spcPct val="107000"/>
              </a:lnSpc>
              <a:spcAft>
                <a:spcPts val="800"/>
              </a:spcAft>
            </a:pPr>
            <a:r>
              <a:rPr lang="uk-UA" sz="1700" i="1" kern="1800" spc="150" dirty="0">
                <a:solidFill>
                  <a:srgbClr val="0B1B49"/>
                </a:solidFill>
                <a:latin typeface="Montserrat"/>
              </a:rPr>
              <a:t>(9) можливість </a:t>
            </a:r>
            <a:r>
              <a:rPr lang="uk-UA" sz="1700" i="1" kern="1800" spc="150" dirty="0" err="1">
                <a:solidFill>
                  <a:srgbClr val="0B1B49"/>
                </a:solidFill>
                <a:latin typeface="Montserrat"/>
              </a:rPr>
              <a:t>підсанкційної</a:t>
            </a:r>
            <a:r>
              <a:rPr lang="uk-UA" sz="1700" i="1" kern="1800" spc="150" dirty="0">
                <a:solidFill>
                  <a:srgbClr val="0B1B49"/>
                </a:solidFill>
                <a:latin typeface="Montserrat"/>
              </a:rPr>
              <a:t> особи впливати на долю активу, в тому числі шляхом надання відповідного доручення формальному власнику тощо; </a:t>
            </a:r>
          </a:p>
          <a:p>
            <a:pPr algn="just">
              <a:lnSpc>
                <a:spcPct val="107000"/>
              </a:lnSpc>
              <a:spcAft>
                <a:spcPts val="800"/>
              </a:spcAft>
            </a:pPr>
            <a:r>
              <a:rPr lang="uk-UA" sz="1700" i="1" kern="1800" spc="150" dirty="0">
                <a:solidFill>
                  <a:srgbClr val="0B1B49"/>
                </a:solidFill>
                <a:latin typeface="Montserrat"/>
              </a:rPr>
              <a:t>(10) можливість </a:t>
            </a:r>
            <a:r>
              <a:rPr lang="uk-UA" sz="1700" i="1" kern="1800" spc="150" dirty="0" err="1">
                <a:solidFill>
                  <a:srgbClr val="0B1B49"/>
                </a:solidFill>
                <a:latin typeface="Montserrat"/>
              </a:rPr>
              <a:t>підсанкційної</a:t>
            </a:r>
            <a:r>
              <a:rPr lang="uk-UA" sz="1700" i="1" kern="1800" spc="150" dirty="0">
                <a:solidFill>
                  <a:srgbClr val="0B1B49"/>
                </a:solidFill>
                <a:latin typeface="Montserrat"/>
              </a:rPr>
              <a:t> особи визначати види господарської діяльності, керівництво підприємства, асортимент продукції, що ним випускається, його цінову політику, коло контрагентів, приймати рішення про реорганізацію, ліквідацію підприємства, якщо таким активом є корпоративні права або підприємство як цілісний майновий комплекс тощо.</a:t>
            </a:r>
          </a:p>
        </p:txBody>
      </p:sp>
      <p:sp>
        <p:nvSpPr>
          <p:cNvPr id="10" name="Rectangle 9">
            <a:extLst>
              <a:ext uri="{FF2B5EF4-FFF2-40B4-BE49-F238E27FC236}">
                <a16:creationId xmlns:a16="http://schemas.microsoft.com/office/drawing/2014/main" id="{3D4869AC-A83F-11D9-A20E-D08A5D5C80EE}"/>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04992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B048-6A13-D5B8-F36B-031C3D378D6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EFA20B2-9315-4EE4-BEFB-9125999EE6AD}"/>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766A365-29EB-3B81-067E-8F856BF8F450}"/>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B60F7333-009A-8E48-8252-0DC8F311137B}"/>
              </a:ext>
            </a:extLst>
          </p:cNvPr>
          <p:cNvSpPr txBox="1"/>
          <p:nvPr/>
        </p:nvSpPr>
        <p:spPr>
          <a:xfrm>
            <a:off x="3864865" y="162602"/>
            <a:ext cx="8093870" cy="6613157"/>
          </a:xfrm>
          <a:prstGeom prst="rect">
            <a:avLst/>
          </a:prstGeom>
          <a:noFill/>
        </p:spPr>
        <p:txBody>
          <a:bodyPr wrap="square" rtlCol="0">
            <a:spAutoFit/>
          </a:bodyPr>
          <a:lstStyle/>
          <a:p>
            <a:pPr>
              <a:lnSpc>
                <a:spcPct val="107000"/>
              </a:lnSpc>
              <a:spcAft>
                <a:spcPts val="800"/>
              </a:spcAft>
            </a:pPr>
            <a:r>
              <a:rPr lang="uk-UA" sz="2000" b="1" i="1" kern="1800" spc="150" dirty="0">
                <a:solidFill>
                  <a:srgbClr val="0B1B49"/>
                </a:solidFill>
                <a:latin typeface="Montserrat"/>
                <a:cs typeface="Mongolian Baiti" panose="03000500000000000000" pitchFamily="66" charset="0"/>
              </a:rPr>
              <a:t>Стандарт доказування. </a:t>
            </a:r>
          </a:p>
          <a:p>
            <a:pPr algn="just">
              <a:lnSpc>
                <a:spcPct val="107000"/>
              </a:lnSpc>
              <a:spcAft>
                <a:spcPts val="800"/>
              </a:spcAft>
            </a:pPr>
            <a:r>
              <a:rPr lang="uk-UA" sz="1600" i="1" kern="1800" spc="150" dirty="0">
                <a:solidFill>
                  <a:srgbClr val="0B1B49"/>
                </a:solidFill>
                <a:latin typeface="Montserrat"/>
                <a:cs typeface="Mongolian Baiti" panose="03000500000000000000" pitchFamily="66" charset="0"/>
              </a:rPr>
              <a:t>Відповідно до статті 9, частини 6 статті 283-1 КАС України  розгляд і вирішення справ в адміністративних судах здійснюються на засадах змагальності сторін та свободи в наданні ними суду своїх доказів і у доведенні перед судом їх переконливості. Суд ухвалює рішення на користь тієї сторони, сукупність доказів якої є більш переконливою, порівняно із сукупністю доказів іншої сторони.</a:t>
            </a:r>
          </a:p>
          <a:p>
            <a:pPr algn="just">
              <a:lnSpc>
                <a:spcPct val="107000"/>
              </a:lnSpc>
              <a:spcAft>
                <a:spcPts val="800"/>
              </a:spcAft>
            </a:pPr>
            <a:r>
              <a:rPr lang="uk-UA" sz="1600" i="1" kern="1800" spc="150" dirty="0">
                <a:solidFill>
                  <a:srgbClr val="0B1B49"/>
                </a:solidFill>
                <a:latin typeface="Montserrat"/>
                <a:cs typeface="Mongolian Baiti" panose="03000500000000000000" pitchFamily="66" charset="0"/>
              </a:rPr>
              <a:t>Тобто застосовується стандарт доказування </a:t>
            </a:r>
            <a:r>
              <a:rPr lang="uk-UA" sz="1600" b="1" i="1" kern="1800" spc="150" dirty="0">
                <a:solidFill>
                  <a:srgbClr val="0B1B49"/>
                </a:solidFill>
                <a:latin typeface="Montserrat"/>
                <a:cs typeface="Mongolian Baiti" panose="03000500000000000000" pitchFamily="66" charset="0"/>
              </a:rPr>
              <a:t>«переваги більш вагомих доказів» (</a:t>
            </a:r>
            <a:r>
              <a:rPr lang="uk-UA" sz="1600" b="1" i="1" kern="1800" spc="150" dirty="0" err="1">
                <a:solidFill>
                  <a:srgbClr val="0B1B49"/>
                </a:solidFill>
                <a:latin typeface="Montserrat"/>
                <a:cs typeface="Mongolian Baiti" panose="03000500000000000000" pitchFamily="66" charset="0"/>
              </a:rPr>
              <a:t>preponderance</a:t>
            </a:r>
            <a:r>
              <a:rPr lang="uk-UA" sz="1600" b="1" i="1" kern="1800" spc="150" dirty="0">
                <a:solidFill>
                  <a:srgbClr val="0B1B49"/>
                </a:solidFill>
                <a:latin typeface="Montserrat"/>
                <a:cs typeface="Mongolian Baiti" panose="03000500000000000000" pitchFamily="66" charset="0"/>
              </a:rPr>
              <a:t> </a:t>
            </a:r>
            <a:r>
              <a:rPr lang="uk-UA" sz="1600" b="1" i="1" kern="1800" spc="150" dirty="0" err="1">
                <a:solidFill>
                  <a:srgbClr val="0B1B49"/>
                </a:solidFill>
                <a:latin typeface="Montserrat"/>
                <a:cs typeface="Mongolian Baiti" panose="03000500000000000000" pitchFamily="66" charset="0"/>
              </a:rPr>
              <a:t>of</a:t>
            </a:r>
            <a:r>
              <a:rPr lang="uk-UA" sz="1600" b="1" i="1" kern="1800" spc="150" dirty="0">
                <a:solidFill>
                  <a:srgbClr val="0B1B49"/>
                </a:solidFill>
                <a:latin typeface="Montserrat"/>
                <a:cs typeface="Mongolian Baiti" panose="03000500000000000000" pitchFamily="66" charset="0"/>
              </a:rPr>
              <a:t> </a:t>
            </a:r>
            <a:r>
              <a:rPr lang="uk-UA" sz="1600" b="1" i="1" kern="1800" spc="150" dirty="0" err="1">
                <a:solidFill>
                  <a:srgbClr val="0B1B49"/>
                </a:solidFill>
                <a:latin typeface="Montserrat"/>
                <a:cs typeface="Mongolian Baiti" panose="03000500000000000000" pitchFamily="66" charset="0"/>
              </a:rPr>
              <a:t>the</a:t>
            </a:r>
            <a:r>
              <a:rPr lang="uk-UA" sz="1600" b="1" i="1" kern="1800" spc="150" dirty="0">
                <a:solidFill>
                  <a:srgbClr val="0B1B49"/>
                </a:solidFill>
                <a:latin typeface="Montserrat"/>
                <a:cs typeface="Mongolian Baiti" panose="03000500000000000000" pitchFamily="66" charset="0"/>
              </a:rPr>
              <a:t> </a:t>
            </a:r>
            <a:r>
              <a:rPr lang="uk-UA" sz="1600" b="1" i="1" kern="1800" spc="150" dirty="0" err="1">
                <a:solidFill>
                  <a:srgbClr val="0B1B49"/>
                </a:solidFill>
                <a:latin typeface="Montserrat"/>
                <a:cs typeface="Mongolian Baiti" panose="03000500000000000000" pitchFamily="66" charset="0"/>
              </a:rPr>
              <a:t>evidence</a:t>
            </a:r>
            <a:r>
              <a:rPr lang="uk-UA" sz="1600" b="1" i="1" kern="1800" spc="150" dirty="0">
                <a:solidFill>
                  <a:srgbClr val="0B1B49"/>
                </a:solidFill>
                <a:latin typeface="Montserrat"/>
                <a:cs typeface="Mongolian Baiti" panose="03000500000000000000" pitchFamily="66" charset="0"/>
              </a:rPr>
              <a:t>)</a:t>
            </a:r>
            <a:r>
              <a:rPr lang="uk-UA" sz="1600" i="1" kern="1800" spc="150" dirty="0">
                <a:solidFill>
                  <a:srgbClr val="0B1B49"/>
                </a:solidFill>
                <a:latin typeface="Montserrat"/>
                <a:cs typeface="Mongolian Baiti" panose="03000500000000000000" pitchFamily="66" charset="0"/>
              </a:rPr>
              <a:t> або так званий </a:t>
            </a:r>
            <a:r>
              <a:rPr lang="uk-UA" sz="1600" b="1" i="1" kern="1800" spc="150" dirty="0">
                <a:solidFill>
                  <a:srgbClr val="0B1B49"/>
                </a:solidFill>
                <a:latin typeface="Montserrat"/>
                <a:cs typeface="Mongolian Baiti" panose="03000500000000000000" pitchFamily="66" charset="0"/>
              </a:rPr>
              <a:t>баланс імовірностей (</a:t>
            </a:r>
            <a:r>
              <a:rPr lang="uk-UA" sz="1600" b="1" i="1" kern="1800" spc="150" dirty="0" err="1">
                <a:solidFill>
                  <a:srgbClr val="0B1B49"/>
                </a:solidFill>
                <a:latin typeface="Montserrat"/>
                <a:cs typeface="Mongolian Baiti" panose="03000500000000000000" pitchFamily="66" charset="0"/>
              </a:rPr>
              <a:t>balance</a:t>
            </a:r>
            <a:r>
              <a:rPr lang="uk-UA" sz="1600" b="1" i="1" kern="1800" spc="150" dirty="0">
                <a:solidFill>
                  <a:srgbClr val="0B1B49"/>
                </a:solidFill>
                <a:latin typeface="Montserrat"/>
                <a:cs typeface="Mongolian Baiti" panose="03000500000000000000" pitchFamily="66" charset="0"/>
              </a:rPr>
              <a:t> </a:t>
            </a:r>
            <a:r>
              <a:rPr lang="uk-UA" sz="1600" b="1" i="1" kern="1800" spc="150" dirty="0" err="1">
                <a:solidFill>
                  <a:srgbClr val="0B1B49"/>
                </a:solidFill>
                <a:latin typeface="Montserrat"/>
                <a:cs typeface="Mongolian Baiti" panose="03000500000000000000" pitchFamily="66" charset="0"/>
              </a:rPr>
              <a:t>of</a:t>
            </a:r>
            <a:r>
              <a:rPr lang="uk-UA" sz="1600" b="1" i="1" kern="1800" spc="150" dirty="0">
                <a:solidFill>
                  <a:srgbClr val="0B1B49"/>
                </a:solidFill>
                <a:latin typeface="Montserrat"/>
                <a:cs typeface="Mongolian Baiti" panose="03000500000000000000" pitchFamily="66" charset="0"/>
              </a:rPr>
              <a:t> </a:t>
            </a:r>
            <a:r>
              <a:rPr lang="uk-UA" sz="1600" b="1" i="1" kern="1800" spc="150" dirty="0" err="1">
                <a:solidFill>
                  <a:srgbClr val="0B1B49"/>
                </a:solidFill>
                <a:latin typeface="Montserrat"/>
                <a:cs typeface="Mongolian Baiti" panose="03000500000000000000" pitchFamily="66" charset="0"/>
              </a:rPr>
              <a:t>probabilities</a:t>
            </a:r>
            <a:r>
              <a:rPr lang="uk-UA" sz="1600" b="1" i="1" kern="1800" spc="150" dirty="0">
                <a:solidFill>
                  <a:srgbClr val="0B1B49"/>
                </a:solidFill>
                <a:latin typeface="Montserrat"/>
                <a:cs typeface="Mongolian Baiti" panose="03000500000000000000" pitchFamily="66" charset="0"/>
              </a:rPr>
              <a:t>). </a:t>
            </a:r>
            <a:r>
              <a:rPr lang="uk-UA" sz="1600" i="1" kern="1800" spc="150" dirty="0">
                <a:solidFill>
                  <a:srgbClr val="0B1B49"/>
                </a:solidFill>
                <a:latin typeface="Montserrat"/>
                <a:cs typeface="Mongolian Baiti" panose="03000500000000000000" pitchFamily="66" charset="0"/>
              </a:rPr>
              <a:t>Тягар доведення факту вважається виконаним, якщо на підставі поданих доказів можна зробити висновок, що факт швидше </a:t>
            </a:r>
            <a:r>
              <a:rPr lang="uk-UA" sz="1600" b="1" i="1" kern="1800" spc="150" dirty="0">
                <a:solidFill>
                  <a:srgbClr val="0B1B49"/>
                </a:solidFill>
                <a:latin typeface="Montserrat"/>
                <a:cs typeface="Mongolian Baiti" panose="03000500000000000000" pitchFamily="66" charset="0"/>
              </a:rPr>
              <a:t>мав місце, ніж ні. </a:t>
            </a:r>
          </a:p>
          <a:p>
            <a:pPr algn="just">
              <a:lnSpc>
                <a:spcPct val="107000"/>
              </a:lnSpc>
              <a:spcAft>
                <a:spcPts val="800"/>
              </a:spcAft>
            </a:pPr>
            <a:r>
              <a:rPr lang="uk-UA" sz="1600" b="1" i="1" kern="1800" spc="150" dirty="0">
                <a:solidFill>
                  <a:srgbClr val="0B1B49"/>
                </a:solidFill>
                <a:latin typeface="Montserrat"/>
                <a:cs typeface="Mongolian Baiti" panose="03000500000000000000" pitchFamily="66" charset="0"/>
              </a:rPr>
              <a:t>Отже, використаний в національній системі термін «більша переконливість доказів» означає, що існують розумні підозри вважати, що факт скоріше має місце. </a:t>
            </a:r>
          </a:p>
          <a:p>
            <a:pPr algn="just">
              <a:lnSpc>
                <a:spcPct val="107000"/>
              </a:lnSpc>
              <a:spcAft>
                <a:spcPts val="800"/>
              </a:spcAft>
            </a:pPr>
            <a:r>
              <a:rPr lang="uk-UA" sz="1600" i="1" kern="1800" spc="150" dirty="0">
                <a:solidFill>
                  <a:srgbClr val="0B1B49"/>
                </a:solidFill>
                <a:latin typeface="Montserrat"/>
                <a:cs typeface="Mongolian Baiti" panose="03000500000000000000" pitchFamily="66" charset="0"/>
              </a:rPr>
              <a:t>Зазначений стандарт доказування підкреслює необхідність співставлення судом доказів, які надають позивач та відповідач. Тобто необхідним є не надати достатньо доказів для підтвердження певної обставини, а </a:t>
            </a:r>
            <a:r>
              <a:rPr lang="uk-UA" sz="1600" b="1" i="1" kern="1800" spc="150" dirty="0">
                <a:solidFill>
                  <a:srgbClr val="0B1B49"/>
                </a:solidFill>
                <a:latin typeface="Montserrat"/>
                <a:cs typeface="Mongolian Baiti" panose="03000500000000000000" pitchFamily="66" charset="0"/>
              </a:rPr>
              <a:t>надати саме ту їх кількість, яка зможе переважити доводи протилежної сторони судового процесу.</a:t>
            </a:r>
          </a:p>
        </p:txBody>
      </p:sp>
      <p:sp>
        <p:nvSpPr>
          <p:cNvPr id="10" name="Rectangle 9">
            <a:extLst>
              <a:ext uri="{FF2B5EF4-FFF2-40B4-BE49-F238E27FC236}">
                <a16:creationId xmlns:a16="http://schemas.microsoft.com/office/drawing/2014/main" id="{88EEC87F-D726-23AA-EE6D-E2705EE41320}"/>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0450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7622-941F-EAC1-6FF3-36FCC4765FA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3B9D81A9-283F-8192-D9B3-E51E5EB4077B}"/>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9D0543C-0EBC-C8CD-F10A-EA49E75D03A0}"/>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C0898D11-412E-0772-903F-FD0CEAAF343C}"/>
              </a:ext>
            </a:extLst>
          </p:cNvPr>
          <p:cNvSpPr txBox="1"/>
          <p:nvPr/>
        </p:nvSpPr>
        <p:spPr>
          <a:xfrm>
            <a:off x="3829534" y="237247"/>
            <a:ext cx="8093870" cy="6382325"/>
          </a:xfrm>
          <a:prstGeom prst="rect">
            <a:avLst/>
          </a:prstGeom>
          <a:noFill/>
        </p:spPr>
        <p:txBody>
          <a:bodyPr wrap="square" rtlCol="0">
            <a:spAutoFit/>
          </a:bodyPr>
          <a:lstStyle/>
          <a:p>
            <a:r>
              <a:rPr lang="uk-UA" sz="3000" b="1" kern="1800" spc="150" dirty="0">
                <a:solidFill>
                  <a:srgbClr val="0B1B49"/>
                </a:solidFill>
                <a:latin typeface="Montserrat" pitchFamily="2" charset="77"/>
              </a:rPr>
              <a:t>“</a:t>
            </a:r>
            <a:r>
              <a:rPr lang="uk-UA" sz="2500" b="1" kern="1800" spc="150" dirty="0">
                <a:solidFill>
                  <a:srgbClr val="0B1B49"/>
                </a:solidFill>
                <a:latin typeface="Montserrat" pitchFamily="2" charset="77"/>
              </a:rPr>
              <a:t>Питання № 6 </a:t>
            </a:r>
            <a:r>
              <a:rPr lang="uk-UA" sz="2200" b="1" kern="1800" spc="150" dirty="0">
                <a:solidFill>
                  <a:srgbClr val="0B1B49"/>
                </a:solidFill>
                <a:latin typeface="Montserrat" pitchFamily="2" charset="77"/>
              </a:rPr>
              <a:t>– </a:t>
            </a:r>
            <a:r>
              <a:rPr lang="uk-UA" sz="2000" b="1" kern="1800" spc="150" dirty="0">
                <a:solidFill>
                  <a:srgbClr val="0B1B49"/>
                </a:solidFill>
                <a:latin typeface="Montserrat" pitchFamily="2" charset="77"/>
              </a:rPr>
              <a:t>чи </a:t>
            </a:r>
            <a:r>
              <a:rPr lang="uk-UA" sz="2200" b="1" kern="1800" spc="150" dirty="0">
                <a:solidFill>
                  <a:srgbClr val="0B1B49"/>
                </a:solidFill>
                <a:latin typeface="Montserrat" pitchFamily="2" charset="77"/>
              </a:rPr>
              <a:t>є втручання у право власності відповідача пропорційним”</a:t>
            </a:r>
          </a:p>
          <a:p>
            <a:endParaRPr lang="uk-UA" sz="1700" i="1" u="sng" kern="1800" spc="150" dirty="0">
              <a:solidFill>
                <a:srgbClr val="0B1B49"/>
              </a:solidFill>
              <a:latin typeface="Montserrat"/>
            </a:endParaRPr>
          </a:p>
          <a:p>
            <a:pPr algn="just">
              <a:lnSpc>
                <a:spcPct val="107000"/>
              </a:lnSpc>
              <a:spcAft>
                <a:spcPts val="800"/>
              </a:spcAft>
            </a:pPr>
            <a:r>
              <a:rPr lang="uk-UA" sz="1700" i="1" kern="1800" spc="150" dirty="0">
                <a:solidFill>
                  <a:srgbClr val="0B1B49"/>
                </a:solidFill>
                <a:latin typeface="Montserrat"/>
              </a:rPr>
              <a:t>Україна має суверенне </a:t>
            </a:r>
            <a:r>
              <a:rPr lang="uk-UA" sz="1700" b="1" i="1" kern="1800" spc="150" dirty="0">
                <a:solidFill>
                  <a:srgbClr val="0B1B49"/>
                </a:solidFill>
                <a:latin typeface="Montserrat"/>
              </a:rPr>
              <a:t>право на захист</a:t>
            </a:r>
            <a:r>
              <a:rPr lang="uk-UA" sz="1700" i="1" kern="1800" spc="150" dirty="0">
                <a:solidFill>
                  <a:srgbClr val="0B1B49"/>
                </a:solidFill>
                <a:latin typeface="Montserrat"/>
              </a:rPr>
              <a:t>. Воно закріплене в Конституції України, Декларації про державний суверенітет України, загальновизнаних міжнародних нормативно-правових актах, нормах і правилах.</a:t>
            </a:r>
          </a:p>
          <a:p>
            <a:pPr algn="just">
              <a:lnSpc>
                <a:spcPct val="107000"/>
              </a:lnSpc>
              <a:spcAft>
                <a:spcPts val="800"/>
              </a:spcAft>
            </a:pPr>
            <a:r>
              <a:rPr lang="uk-UA" sz="1700" i="1" kern="1800" spc="150" dirty="0">
                <a:solidFill>
                  <a:srgbClr val="0B1B49"/>
                </a:solidFill>
                <a:latin typeface="Montserrat"/>
              </a:rPr>
              <a:t>Застосування санкції спрямоване, перш за все, на </a:t>
            </a:r>
            <a:r>
              <a:rPr lang="uk-UA" sz="1700" b="1" i="1" kern="1800" spc="150" dirty="0">
                <a:solidFill>
                  <a:srgbClr val="0B1B49"/>
                </a:solidFill>
                <a:latin typeface="Montserrat"/>
              </a:rPr>
              <a:t>зупинення агресивних дій </a:t>
            </a:r>
            <a:r>
              <a:rPr lang="uk-UA" sz="1700" b="1" i="1" kern="1800" spc="150" dirty="0" err="1">
                <a:solidFill>
                  <a:srgbClr val="0B1B49"/>
                </a:solidFill>
                <a:latin typeface="Montserrat"/>
              </a:rPr>
              <a:t>рф</a:t>
            </a:r>
            <a:r>
              <a:rPr lang="uk-UA" sz="1700" b="1" i="1" kern="1800" spc="150" dirty="0">
                <a:solidFill>
                  <a:srgbClr val="0B1B49"/>
                </a:solidFill>
                <a:latin typeface="Montserrat"/>
              </a:rPr>
              <a:t>, припинення підтримки її нинішнього політичного режиму шляхом впливу на фінансові можливості прихильників такої політики та здійснення швидкого та ефективного відшкодування збитків, завданих жертвам агресії за рахунок коштів, отриманих від стягнення</a:t>
            </a:r>
            <a:r>
              <a:rPr lang="uk-UA" sz="1700" i="1" kern="1800" spc="150" dirty="0">
                <a:solidFill>
                  <a:srgbClr val="0B1B49"/>
                </a:solidFill>
                <a:latin typeface="Montserrat"/>
              </a:rPr>
              <a:t>.</a:t>
            </a:r>
          </a:p>
          <a:p>
            <a:pPr algn="just">
              <a:lnSpc>
                <a:spcPct val="107000"/>
              </a:lnSpc>
              <a:spcAft>
                <a:spcPts val="800"/>
              </a:spcAft>
            </a:pPr>
            <a:r>
              <a:rPr lang="uk-UA" sz="1700" i="1" kern="1800" spc="150" dirty="0">
                <a:solidFill>
                  <a:srgbClr val="0B1B49"/>
                </a:solidFill>
                <a:latin typeface="Montserrat"/>
              </a:rPr>
              <a:t>Окремою необхідністю для застосування санкцій виступає важливість </a:t>
            </a:r>
            <a:r>
              <a:rPr lang="uk-UA" sz="1700" b="1" i="1" kern="1800" spc="150" dirty="0">
                <a:solidFill>
                  <a:srgbClr val="0B1B49"/>
                </a:solidFill>
                <a:latin typeface="Montserrat"/>
              </a:rPr>
              <a:t>зупинення подальшого сприяння та підтримки «воєнних операцій» </a:t>
            </a:r>
            <a:r>
              <a:rPr lang="uk-UA" sz="1700" b="1" i="1" kern="1800" spc="150" dirty="0" err="1">
                <a:solidFill>
                  <a:srgbClr val="0B1B49"/>
                </a:solidFill>
                <a:latin typeface="Montserrat"/>
              </a:rPr>
              <a:t>рф</a:t>
            </a:r>
            <a:r>
              <a:rPr lang="uk-UA" sz="1700" b="1" i="1" kern="1800" spc="150" dirty="0">
                <a:solidFill>
                  <a:srgbClr val="0B1B49"/>
                </a:solidFill>
                <a:latin typeface="Montserrat"/>
              </a:rPr>
              <a:t> шляхом встановлення для </a:t>
            </a:r>
            <a:r>
              <a:rPr lang="uk-UA" sz="1700" b="1" i="1" kern="1800" spc="150" dirty="0" err="1">
                <a:solidFill>
                  <a:srgbClr val="0B1B49"/>
                </a:solidFill>
                <a:latin typeface="Montserrat"/>
              </a:rPr>
              <a:t>підсанкційних</a:t>
            </a:r>
            <a:r>
              <a:rPr lang="uk-UA" sz="1700" b="1" i="1" kern="1800" spc="150" dirty="0">
                <a:solidFill>
                  <a:srgbClr val="0B1B49"/>
                </a:solidFill>
                <a:latin typeface="Montserrat"/>
              </a:rPr>
              <a:t> осіб конкретних і невідворотних наслідків таких протиправних дій у вигляді втрати власних активів на території тієї держави, щодо якої здійснюється агресія</a:t>
            </a:r>
            <a:r>
              <a:rPr lang="uk-UA" sz="1700" i="1" kern="1800" spc="150" dirty="0">
                <a:solidFill>
                  <a:srgbClr val="0B1B49"/>
                </a:solidFill>
                <a:latin typeface="Montserrat"/>
              </a:rPr>
              <a:t>.</a:t>
            </a:r>
          </a:p>
        </p:txBody>
      </p:sp>
      <p:sp>
        <p:nvSpPr>
          <p:cNvPr id="10" name="Rectangle 9">
            <a:extLst>
              <a:ext uri="{FF2B5EF4-FFF2-40B4-BE49-F238E27FC236}">
                <a16:creationId xmlns:a16="http://schemas.microsoft.com/office/drawing/2014/main" id="{ED8715C1-B03A-38FC-359C-34BC81380FA7}"/>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9739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9E64473-8807-124A-A8A1-4882C39A629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F5E4C43-AB98-384F-9792-02B037C03CE7}"/>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724A9FFD-633D-7940-9564-D4BFF73AD971}"/>
              </a:ext>
            </a:extLst>
          </p:cNvPr>
          <p:cNvSpPr txBox="1"/>
          <p:nvPr/>
        </p:nvSpPr>
        <p:spPr>
          <a:xfrm>
            <a:off x="3799001" y="948614"/>
            <a:ext cx="8102266" cy="3016210"/>
          </a:xfrm>
          <a:prstGeom prst="rect">
            <a:avLst/>
          </a:prstGeom>
          <a:noFill/>
        </p:spPr>
        <p:txBody>
          <a:bodyPr wrap="square" rtlCol="0">
            <a:spAutoFit/>
          </a:bodyPr>
          <a:lstStyle/>
          <a:p>
            <a:endParaRPr lang="uk-UA" sz="2400" b="1" dirty="0">
              <a:solidFill>
                <a:schemeClr val="tx2">
                  <a:lumMod val="75000"/>
                </a:schemeClr>
              </a:solidFill>
            </a:endParaRPr>
          </a:p>
          <a:p>
            <a:endParaRPr lang="uk-UA" sz="2400" b="1" dirty="0">
              <a:solidFill>
                <a:schemeClr val="tx2">
                  <a:lumMod val="75000"/>
                </a:schemeClr>
              </a:solidFill>
            </a:endParaRPr>
          </a:p>
          <a:p>
            <a:endParaRPr lang="uk-UA" sz="2400" b="1" dirty="0">
              <a:solidFill>
                <a:schemeClr val="tx2">
                  <a:lumMod val="75000"/>
                </a:schemeClr>
              </a:solidFill>
            </a:endParaRPr>
          </a:p>
          <a:p>
            <a:endParaRPr lang="uk-UA" sz="2400" b="1" dirty="0">
              <a:solidFill>
                <a:schemeClr val="tx2">
                  <a:lumMod val="75000"/>
                </a:schemeClr>
              </a:solidFill>
            </a:endParaRPr>
          </a:p>
          <a:p>
            <a:endParaRPr lang="uk-UA" sz="2400" b="1" dirty="0">
              <a:solidFill>
                <a:schemeClr val="tx2">
                  <a:lumMod val="75000"/>
                </a:schemeClr>
              </a:solidFill>
            </a:endParaRPr>
          </a:p>
          <a:p>
            <a:r>
              <a:rPr lang="uk-UA" sz="4600" b="1" dirty="0">
                <a:solidFill>
                  <a:schemeClr val="tx2">
                    <a:lumMod val="75000"/>
                  </a:schemeClr>
                </a:solidFill>
              </a:rPr>
              <a:t>ДЯКУЮ ЗА УВАГУ!</a:t>
            </a:r>
            <a:endParaRPr lang="uk-UA" sz="4600" b="1" i="1" dirty="0">
              <a:solidFill>
                <a:schemeClr val="tx2">
                  <a:lumMod val="75000"/>
                </a:schemeClr>
              </a:solidFill>
            </a:endParaRPr>
          </a:p>
          <a:p>
            <a:endParaRPr lang="uk-UA" sz="2400" dirty="0">
              <a:solidFill>
                <a:schemeClr val="tx2">
                  <a:lumMod val="75000"/>
                </a:schemeClr>
              </a:solidFill>
            </a:endParaRPr>
          </a:p>
        </p:txBody>
      </p:sp>
    </p:spTree>
    <p:extLst>
      <p:ext uri="{BB962C8B-B14F-4D97-AF65-F5344CB8AC3E}">
        <p14:creationId xmlns:p14="http://schemas.microsoft.com/office/powerpoint/2010/main" val="37163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8EE02D-C5C0-1243-89B6-F48B7AE0BDFD}"/>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034A63FC-B745-6C47-92CC-D7DDEC4744D9}"/>
              </a:ext>
            </a:extLst>
          </p:cNvPr>
          <p:cNvPicPr>
            <a:picLocks noChangeAspect="1"/>
          </p:cNvPicPr>
          <p:nvPr/>
        </p:nvPicPr>
        <p:blipFill>
          <a:blip r:embed="rId3"/>
          <a:stretch>
            <a:fillRect/>
          </a:stretch>
        </p:blipFill>
        <p:spPr>
          <a:xfrm>
            <a:off x="604774" y="430789"/>
            <a:ext cx="2728316" cy="2300219"/>
          </a:xfrm>
          <a:prstGeom prst="rect">
            <a:avLst/>
          </a:prstGeom>
        </p:spPr>
      </p:pic>
      <p:sp>
        <p:nvSpPr>
          <p:cNvPr id="10" name="TextBox 9">
            <a:extLst>
              <a:ext uri="{FF2B5EF4-FFF2-40B4-BE49-F238E27FC236}">
                <a16:creationId xmlns:a16="http://schemas.microsoft.com/office/drawing/2014/main" id="{C97EAC7D-27E9-A442-A992-EC1D2C5F3BEA}"/>
              </a:ext>
            </a:extLst>
          </p:cNvPr>
          <p:cNvSpPr txBox="1"/>
          <p:nvPr/>
        </p:nvSpPr>
        <p:spPr>
          <a:xfrm>
            <a:off x="4159045" y="728763"/>
            <a:ext cx="7855973" cy="5201424"/>
          </a:xfrm>
          <a:prstGeom prst="rect">
            <a:avLst/>
          </a:prstGeom>
          <a:noFill/>
        </p:spPr>
        <p:txBody>
          <a:bodyPr wrap="square" rtlCol="0">
            <a:spAutoFit/>
          </a:bodyPr>
          <a:lstStyle/>
          <a:p>
            <a:endParaRPr lang="uk-UA" sz="2800" b="1" kern="1800" spc="150" dirty="0">
              <a:solidFill>
                <a:schemeClr val="bg1"/>
              </a:solidFill>
              <a:latin typeface="Montserrat" pitchFamily="2" charset="77"/>
            </a:endParaRPr>
          </a:p>
          <a:p>
            <a:endParaRPr lang="uk-UA" sz="2400" b="1" kern="1800" spc="150" dirty="0">
              <a:solidFill>
                <a:schemeClr val="bg1"/>
              </a:solidFill>
              <a:latin typeface="Montserrat" pitchFamily="2" charset="77"/>
            </a:endParaRPr>
          </a:p>
          <a:p>
            <a:r>
              <a:rPr lang="uk-UA" sz="3200" kern="1800" spc="150" dirty="0">
                <a:solidFill>
                  <a:schemeClr val="bg1"/>
                </a:solidFill>
                <a:latin typeface="Montserrat" pitchFamily="2" charset="77"/>
              </a:rPr>
              <a:t>До ВАКС загалом надійшло </a:t>
            </a:r>
            <a:r>
              <a:rPr lang="uk-UA" sz="4000" kern="1800" spc="150" dirty="0">
                <a:solidFill>
                  <a:schemeClr val="bg1"/>
                </a:solidFill>
                <a:latin typeface="Montserrat" pitchFamily="2" charset="77"/>
              </a:rPr>
              <a:t>44 </a:t>
            </a:r>
            <a:r>
              <a:rPr lang="uk-UA" sz="3200" kern="1800" spc="150" dirty="0">
                <a:solidFill>
                  <a:schemeClr val="bg1"/>
                </a:solidFill>
                <a:latin typeface="Montserrat" pitchFamily="2" charset="77"/>
              </a:rPr>
              <a:t>позовні заяви про застосування санкцій, із яких </a:t>
            </a:r>
            <a:r>
              <a:rPr lang="uk-UA" sz="4000" kern="1800" spc="150" dirty="0">
                <a:solidFill>
                  <a:schemeClr val="bg1"/>
                </a:solidFill>
                <a:latin typeface="Montserrat" pitchFamily="2" charset="77"/>
              </a:rPr>
              <a:t>36</a:t>
            </a:r>
            <a:r>
              <a:rPr lang="uk-UA" sz="3200" kern="1800" spc="150" dirty="0">
                <a:solidFill>
                  <a:schemeClr val="bg1"/>
                </a:solidFill>
                <a:latin typeface="Montserrat" pitchFamily="2" charset="77"/>
              </a:rPr>
              <a:t> заяв задоволено, у тому числі частково,</a:t>
            </a:r>
            <a:r>
              <a:rPr lang="uk-UA" sz="4000" kern="1800" spc="150" dirty="0">
                <a:solidFill>
                  <a:schemeClr val="bg1"/>
                </a:solidFill>
                <a:latin typeface="Montserrat" pitchFamily="2" charset="77"/>
              </a:rPr>
              <a:t> 2 </a:t>
            </a:r>
            <a:r>
              <a:rPr lang="uk-UA" sz="3200" kern="1800" spc="150" dirty="0">
                <a:solidFill>
                  <a:schemeClr val="bg1"/>
                </a:solidFill>
                <a:latin typeface="Montserrat" pitchFamily="2" charset="77"/>
              </a:rPr>
              <a:t>заяви повернуто позивачу та у </a:t>
            </a:r>
            <a:r>
              <a:rPr lang="uk-UA" sz="4000" kern="1800" spc="150" dirty="0">
                <a:solidFill>
                  <a:schemeClr val="bg1"/>
                </a:solidFill>
                <a:latin typeface="Montserrat" pitchFamily="2" charset="77"/>
              </a:rPr>
              <a:t>6</a:t>
            </a:r>
            <a:r>
              <a:rPr lang="uk-UA" sz="3200" kern="1800" spc="150" dirty="0">
                <a:solidFill>
                  <a:schemeClr val="bg1"/>
                </a:solidFill>
                <a:latin typeface="Montserrat" pitchFamily="2" charset="77"/>
              </a:rPr>
              <a:t> справах судовий розгляд триває.</a:t>
            </a:r>
          </a:p>
          <a:p>
            <a:endParaRPr lang="x-none" sz="2400" b="1" kern="1800" spc="150" dirty="0">
              <a:solidFill>
                <a:schemeClr val="bg1"/>
              </a:solidFill>
              <a:latin typeface="Montserrat" pitchFamily="2" charset="77"/>
            </a:endParaRPr>
          </a:p>
        </p:txBody>
      </p:sp>
    </p:spTree>
    <p:extLst>
      <p:ext uri="{BB962C8B-B14F-4D97-AF65-F5344CB8AC3E}">
        <p14:creationId xmlns:p14="http://schemas.microsoft.com/office/powerpoint/2010/main" val="38878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9E64473-8807-124A-A8A1-4882C39A629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F5E4C43-AB98-384F-9792-02B037C03CE7}"/>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724A9FFD-633D-7940-9564-D4BFF73AD971}"/>
              </a:ext>
            </a:extLst>
          </p:cNvPr>
          <p:cNvSpPr txBox="1"/>
          <p:nvPr/>
        </p:nvSpPr>
        <p:spPr>
          <a:xfrm>
            <a:off x="4422488" y="1328928"/>
            <a:ext cx="7489096" cy="4431983"/>
          </a:xfrm>
          <a:prstGeom prst="rect">
            <a:avLst/>
          </a:prstGeom>
          <a:noFill/>
        </p:spPr>
        <p:txBody>
          <a:bodyPr wrap="square" rtlCol="0">
            <a:spAutoFit/>
          </a:bodyPr>
          <a:lstStyle/>
          <a:p>
            <a:r>
              <a:rPr lang="uk-UA" sz="3000" b="1" kern="1800" spc="150" dirty="0">
                <a:solidFill>
                  <a:srgbClr val="0B1B49"/>
                </a:solidFill>
                <a:latin typeface="Montserrat" pitchFamily="2" charset="77"/>
              </a:rPr>
              <a:t>“Питання № 1 – чи позивач звернувся до суду з адміністративним позовом під час дії правового режиму воєнного стану (абзац 1 пункту 1 статті 6 Закону України «Про санкції»)?”</a:t>
            </a:r>
          </a:p>
          <a:p>
            <a:endParaRPr lang="uk-UA" sz="2400" i="1" kern="1800" spc="150" dirty="0">
              <a:solidFill>
                <a:srgbClr val="0B1B49"/>
              </a:solidFill>
              <a:latin typeface="Montserrat"/>
            </a:endParaRPr>
          </a:p>
          <a:p>
            <a:r>
              <a:rPr lang="uk-UA" sz="2400" i="1" kern="1800" spc="150" dirty="0">
                <a:solidFill>
                  <a:srgbClr val="0B1B49"/>
                </a:solidFill>
                <a:latin typeface="Montserrat"/>
              </a:rPr>
              <a:t> </a:t>
            </a:r>
            <a:r>
              <a:rPr lang="uk-UA" sz="2000" i="1" kern="1800" spc="150" dirty="0">
                <a:solidFill>
                  <a:srgbClr val="0B1B49"/>
                </a:solidFill>
                <a:latin typeface="Montserrat"/>
              </a:rPr>
              <a:t>Це питання ні в кого не викликає сумнівів та додаткових питань.</a:t>
            </a:r>
            <a:endParaRPr lang="x-none" sz="2400" i="1" kern="1800" spc="150" dirty="0">
              <a:solidFill>
                <a:srgbClr val="0B1B49"/>
              </a:solidFill>
              <a:latin typeface="Montserrat"/>
            </a:endParaRPr>
          </a:p>
        </p:txBody>
      </p:sp>
      <p:sp>
        <p:nvSpPr>
          <p:cNvPr id="10" name="Rectangle 9">
            <a:extLst>
              <a:ext uri="{FF2B5EF4-FFF2-40B4-BE49-F238E27FC236}">
                <a16:creationId xmlns:a16="http://schemas.microsoft.com/office/drawing/2014/main" id="{FA4DC6B8-62EA-4547-A8C7-9B27A66CC3F4}"/>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7163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98F74-9C6A-44C1-D9A1-0E26E33AF8C7}"/>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D3A1F1-7EE6-7025-75B4-C0FEFFAA1DA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37155F3-DE21-4F2B-3223-A45DD1179E7B}"/>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9D5CACBA-080C-75F1-38CA-92FC45577ABB}"/>
              </a:ext>
            </a:extLst>
          </p:cNvPr>
          <p:cNvSpPr txBox="1"/>
          <p:nvPr/>
        </p:nvSpPr>
        <p:spPr>
          <a:xfrm>
            <a:off x="4098130" y="237247"/>
            <a:ext cx="8093870" cy="5917582"/>
          </a:xfrm>
          <a:prstGeom prst="rect">
            <a:avLst/>
          </a:prstGeom>
          <a:noFill/>
        </p:spPr>
        <p:txBody>
          <a:bodyPr wrap="square" rtlCol="0">
            <a:spAutoFit/>
          </a:bodyPr>
          <a:lstStyle/>
          <a:p>
            <a:r>
              <a:rPr lang="uk-UA" sz="3000" b="1" kern="1800" spc="150" dirty="0">
                <a:solidFill>
                  <a:srgbClr val="0B1B49"/>
                </a:solidFill>
                <a:latin typeface="Montserrat" pitchFamily="2" charset="77"/>
              </a:rPr>
              <a:t>“</a:t>
            </a:r>
            <a:r>
              <a:rPr lang="uk-UA" sz="2500" b="1" kern="1800" spc="150" dirty="0">
                <a:solidFill>
                  <a:srgbClr val="0B1B49"/>
                </a:solidFill>
                <a:latin typeface="Montserrat" pitchFamily="2" charset="77"/>
              </a:rPr>
              <a:t>Питання № 2 </a:t>
            </a:r>
            <a:r>
              <a:rPr lang="uk-UA" sz="2200" b="1" kern="1800" spc="150" dirty="0">
                <a:solidFill>
                  <a:srgbClr val="0B1B49"/>
                </a:solidFill>
                <a:latin typeface="Montserrat" pitchFamily="2" charset="77"/>
              </a:rPr>
              <a:t>– чи на відповідача накладено санкцію у виді блокування активів за рішенням Ради національної безпеки та оборони України, прийнятим після набрання чинності Законом України № 2257-IX (абзац 2 ч. 3 статті 6 Закону України «Про санкції»)?”</a:t>
            </a:r>
          </a:p>
          <a:p>
            <a:endParaRPr lang="uk-UA" sz="1700" b="1" i="1" kern="1800" spc="150" dirty="0">
              <a:solidFill>
                <a:srgbClr val="0B1B49"/>
              </a:solidFill>
              <a:latin typeface="Montserrat" pitchFamily="2" charset="77"/>
            </a:endParaRPr>
          </a:p>
          <a:p>
            <a:r>
              <a:rPr lang="uk-UA" sz="1700" i="1" kern="1800" spc="150" dirty="0">
                <a:solidFill>
                  <a:srgbClr val="0B1B49"/>
                </a:solidFill>
                <a:latin typeface="Montserrat"/>
              </a:rPr>
              <a:t>Окрім цього, іноді піднімається питання, чи повинен суд перевіряти правомірність прийнятого РНБО рішення? </a:t>
            </a:r>
          </a:p>
          <a:p>
            <a:pPr algn="just">
              <a:lnSpc>
                <a:spcPct val="107000"/>
              </a:lnSpc>
              <a:spcAft>
                <a:spcPts val="800"/>
              </a:spcAft>
            </a:pPr>
            <a:r>
              <a:rPr lang="uk-UA" sz="1700" i="1" kern="1800" spc="150" dirty="0">
                <a:solidFill>
                  <a:srgbClr val="0B1B49"/>
                </a:solidFill>
                <a:latin typeface="Montserrat"/>
              </a:rPr>
              <a:t>Безперечно ні, з наступних причин:</a:t>
            </a:r>
          </a:p>
          <a:p>
            <a:pPr marL="342900" lvl="0" indent="-342900" algn="just">
              <a:lnSpc>
                <a:spcPct val="107000"/>
              </a:lnSpc>
              <a:buFont typeface="+mj-lt"/>
              <a:buAutoNum type="arabicPeriod"/>
            </a:pPr>
            <a:r>
              <a:rPr lang="uk-UA" sz="1700" i="1" kern="1800" spc="150" dirty="0">
                <a:solidFill>
                  <a:srgbClr val="0B1B49"/>
                </a:solidFill>
                <a:latin typeface="Montserrat"/>
              </a:rPr>
              <a:t>Оскарження рішення РНБО та судовий контроль відноситься до підсудності Касаційного адміністративного суду в складі Верховного Суду. </a:t>
            </a:r>
          </a:p>
          <a:p>
            <a:pPr marL="342900" lvl="0" indent="-342900" algn="just">
              <a:lnSpc>
                <a:spcPct val="107000"/>
              </a:lnSpc>
              <a:spcAft>
                <a:spcPts val="800"/>
              </a:spcAft>
              <a:buFont typeface="+mj-lt"/>
              <a:buAutoNum type="arabicPeriod"/>
            </a:pPr>
            <a:r>
              <a:rPr lang="uk-UA" sz="1700" i="1" kern="1800" spc="150" dirty="0">
                <a:solidFill>
                  <a:srgbClr val="0B1B49"/>
                </a:solidFill>
                <a:latin typeface="Montserrat"/>
              </a:rPr>
              <a:t>Дослідження і оцінка судом матеріально-правових підстав блокування активів виходить за межі розгляду адміністративної справи про стягнення їх в дохід держави і може спричинити порушення принципу поділу влади, що є одним із базових принципів демократичної держави.</a:t>
            </a:r>
          </a:p>
        </p:txBody>
      </p:sp>
      <p:sp>
        <p:nvSpPr>
          <p:cNvPr id="10" name="Rectangle 9">
            <a:extLst>
              <a:ext uri="{FF2B5EF4-FFF2-40B4-BE49-F238E27FC236}">
                <a16:creationId xmlns:a16="http://schemas.microsoft.com/office/drawing/2014/main" id="{4DFB2EF8-EBFC-C7B8-65D7-AF40D21D6933}"/>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00588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51256-AA54-A2B2-27A6-4836A280423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805BAC0-BD7B-6B81-2D47-961F46FF1A6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4D357A0-3B44-5CDF-0FEC-1EB261569340}"/>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F63B1EEE-4C5F-44C1-F96E-FAB623BABB99}"/>
              </a:ext>
            </a:extLst>
          </p:cNvPr>
          <p:cNvSpPr txBox="1"/>
          <p:nvPr/>
        </p:nvSpPr>
        <p:spPr>
          <a:xfrm>
            <a:off x="4098130" y="237247"/>
            <a:ext cx="8093870" cy="6036589"/>
          </a:xfrm>
          <a:prstGeom prst="rect">
            <a:avLst/>
          </a:prstGeom>
          <a:noFill/>
        </p:spPr>
        <p:txBody>
          <a:bodyPr wrap="square" rtlCol="0">
            <a:spAutoFit/>
          </a:bodyPr>
          <a:lstStyle/>
          <a:p>
            <a:r>
              <a:rPr lang="uk-UA" sz="3000" b="1" kern="1800" spc="150" dirty="0">
                <a:solidFill>
                  <a:srgbClr val="0B1B49"/>
                </a:solidFill>
                <a:latin typeface="Montserrat" pitchFamily="2" charset="77"/>
              </a:rPr>
              <a:t>“</a:t>
            </a:r>
            <a:r>
              <a:rPr lang="uk-UA" sz="2500" b="1" kern="1800" spc="150" dirty="0">
                <a:solidFill>
                  <a:srgbClr val="0B1B49"/>
                </a:solidFill>
                <a:latin typeface="Montserrat" pitchFamily="2" charset="77"/>
              </a:rPr>
              <a:t>Питання № 3 </a:t>
            </a:r>
            <a:r>
              <a:rPr lang="uk-UA" sz="2200" b="1" kern="1800" spc="150" dirty="0">
                <a:solidFill>
                  <a:srgbClr val="0B1B49"/>
                </a:solidFill>
                <a:latin typeface="Montserrat" pitchFamily="2" charset="77"/>
              </a:rPr>
              <a:t>–</a:t>
            </a:r>
            <a:r>
              <a:rPr lang="uk-UA" sz="2500" b="1" kern="1800" spc="150" dirty="0">
                <a:solidFill>
                  <a:srgbClr val="0B1B49"/>
                </a:solidFill>
                <a:latin typeface="Montserrat" pitchFamily="2" charset="77"/>
              </a:rPr>
              <a:t> чи наявні підстави для застосування санкції, передбаченої абзацом 4 частини 1 статті 5-1 Закону України «Про санкції»?”</a:t>
            </a:r>
          </a:p>
          <a:p>
            <a:endParaRPr lang="uk-UA" sz="1700" b="1" i="1" kern="1800" spc="150" dirty="0">
              <a:solidFill>
                <a:srgbClr val="0B1B49"/>
              </a:solidFill>
              <a:latin typeface="Montserrat" pitchFamily="2" charset="77"/>
            </a:endParaRPr>
          </a:p>
          <a:p>
            <a:pPr algn="just">
              <a:lnSpc>
                <a:spcPct val="107000"/>
              </a:lnSpc>
              <a:spcAft>
                <a:spcPts val="800"/>
              </a:spcAft>
            </a:pPr>
            <a:r>
              <a:rPr lang="uk-UA" sz="2200" i="1" kern="1800" spc="150" dirty="0">
                <a:solidFill>
                  <a:srgbClr val="0B1B49"/>
                </a:solidFill>
                <a:latin typeface="Montserrat" pitchFamily="2" charset="77"/>
              </a:rPr>
              <a:t>Положеннями частини 1 статті 5-1 Закону України «Про санкції» визначено перелік підстав застосування санкції.</a:t>
            </a:r>
          </a:p>
          <a:p>
            <a:pPr algn="just">
              <a:lnSpc>
                <a:spcPct val="107000"/>
              </a:lnSpc>
              <a:spcAft>
                <a:spcPts val="800"/>
              </a:spcAft>
            </a:pPr>
            <a:r>
              <a:rPr lang="uk-UA" sz="2200" i="1" kern="1800" spc="150" dirty="0">
                <a:solidFill>
                  <a:srgbClr val="0B1B49"/>
                </a:solidFill>
                <a:latin typeface="Montserrat" pitchFamily="2" charset="77"/>
              </a:rPr>
              <a:t>У кожній справі суд надає оцінку фактам, чи дії </a:t>
            </a:r>
            <a:r>
              <a:rPr lang="uk-UA" sz="2200" i="1" kern="1800" spc="150" dirty="0" err="1">
                <a:solidFill>
                  <a:srgbClr val="0B1B49"/>
                </a:solidFill>
                <a:latin typeface="Montserrat" pitchFamily="2" charset="77"/>
              </a:rPr>
              <a:t>підсанкційної</a:t>
            </a:r>
            <a:r>
              <a:rPr lang="uk-UA" sz="2200" i="1" kern="1800" spc="150" dirty="0">
                <a:solidFill>
                  <a:srgbClr val="0B1B49"/>
                </a:solidFill>
                <a:latin typeface="Montserrat" pitchFamily="2" charset="77"/>
              </a:rPr>
              <a:t> особи дійсно створили суттєву загрозу національній безпеці, суверенітету чи територіальній цілісності України (в тому числі шляхом збройної агресії чи терористичної діяльності) або значною мірою сприяли (в тому числі шляхом фінансування) вчиненню таких дій іншими особами. </a:t>
            </a:r>
          </a:p>
        </p:txBody>
      </p:sp>
      <p:sp>
        <p:nvSpPr>
          <p:cNvPr id="10" name="Rectangle 9">
            <a:extLst>
              <a:ext uri="{FF2B5EF4-FFF2-40B4-BE49-F238E27FC236}">
                <a16:creationId xmlns:a16="http://schemas.microsoft.com/office/drawing/2014/main" id="{978A4AC1-F2EB-A31C-6888-BCAC4C37C38A}"/>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56160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9CC1-C5C4-516E-DB6F-1440E597C28A}"/>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0812CF8-0F2C-C163-C342-45AE3D87D154}"/>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EA787A3-E5F1-C728-6B28-A7818FFEA90C}"/>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48A2A7E6-D284-3677-C1D5-6018161EB145}"/>
              </a:ext>
            </a:extLst>
          </p:cNvPr>
          <p:cNvSpPr txBox="1"/>
          <p:nvPr/>
        </p:nvSpPr>
        <p:spPr>
          <a:xfrm>
            <a:off x="3864865" y="237247"/>
            <a:ext cx="8093870" cy="5823838"/>
          </a:xfrm>
          <a:prstGeom prst="rect">
            <a:avLst/>
          </a:prstGeom>
          <a:noFill/>
        </p:spPr>
        <p:txBody>
          <a:bodyPr wrap="square" rtlCol="0">
            <a:spAutoFit/>
          </a:bodyPr>
          <a:lstStyle/>
          <a:p>
            <a:r>
              <a:rPr lang="uk-UA" sz="3000" b="1" kern="1800" spc="150" dirty="0">
                <a:solidFill>
                  <a:srgbClr val="0B1B49"/>
                </a:solidFill>
                <a:latin typeface="Montserrat" pitchFamily="2" charset="77"/>
              </a:rPr>
              <a:t>“</a:t>
            </a:r>
            <a:r>
              <a:rPr lang="uk-UA" sz="2500" b="1" kern="1800" spc="150" dirty="0">
                <a:solidFill>
                  <a:srgbClr val="0B1B49"/>
                </a:solidFill>
                <a:latin typeface="Montserrat" pitchFamily="2" charset="77"/>
              </a:rPr>
              <a:t>Питання № 4 </a:t>
            </a:r>
            <a:r>
              <a:rPr lang="uk-UA" sz="2200" b="1" kern="1800" spc="150" dirty="0">
                <a:solidFill>
                  <a:srgbClr val="0B1B49"/>
                </a:solidFill>
                <a:latin typeface="Montserrat" pitchFamily="2" charset="77"/>
              </a:rPr>
              <a:t>– </a:t>
            </a:r>
            <a:r>
              <a:rPr lang="uk-UA" sz="2500" b="1" kern="1800" spc="150" dirty="0">
                <a:solidFill>
                  <a:srgbClr val="0B1B49"/>
                </a:solidFill>
                <a:latin typeface="Montserrat" pitchFamily="2" charset="77"/>
              </a:rPr>
              <a:t>чи належить відповідач до суб’єктів, до яких може бути застосовано зазначену санкцію?”</a:t>
            </a:r>
          </a:p>
          <a:p>
            <a:endParaRPr lang="uk-UA" sz="1700" i="1" kern="1800" spc="150" dirty="0">
              <a:solidFill>
                <a:srgbClr val="0B1B49"/>
              </a:solidFill>
              <a:latin typeface="Montserrat"/>
            </a:endParaRPr>
          </a:p>
          <a:p>
            <a:pPr algn="just">
              <a:lnSpc>
                <a:spcPct val="107000"/>
              </a:lnSpc>
              <a:spcAft>
                <a:spcPts val="800"/>
              </a:spcAft>
            </a:pPr>
            <a:r>
              <a:rPr lang="uk-UA" sz="1700" i="1" kern="1800" spc="150" dirty="0">
                <a:solidFill>
                  <a:srgbClr val="0B1B49"/>
                </a:solidFill>
                <a:latin typeface="Montserrat"/>
              </a:rPr>
              <a:t>Відповідно до ч. 2 ст. 1 Закону України «Про санкції» санкції можуть застосовуватися з боку України по відношенню до:</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іноземної держави;</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іноземної юридичної особи;</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юридичної особи, яка знаходиться під контролем іноземної юридичної особи чи фізичної особи-нерезидента;</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іноземців, осіб без громадянства,</a:t>
            </a:r>
          </a:p>
          <a:p>
            <a:pPr marL="285750" indent="-285750" algn="just">
              <a:lnSpc>
                <a:spcPct val="107000"/>
              </a:lnSpc>
              <a:spcAft>
                <a:spcPts val="800"/>
              </a:spcAft>
              <a:buFont typeface="Wingdings" panose="05000000000000000000" pitchFamily="2" charset="2"/>
              <a:buChar char="ü"/>
            </a:pPr>
            <a:r>
              <a:rPr lang="uk-UA" sz="1700" i="1" kern="1800" spc="150" dirty="0">
                <a:solidFill>
                  <a:srgbClr val="0B1B49"/>
                </a:solidFill>
                <a:latin typeface="Montserrat"/>
              </a:rPr>
              <a:t>а також суб'єктів, які здійснюють терористичну діяльність.</a:t>
            </a:r>
          </a:p>
          <a:p>
            <a:pPr algn="just">
              <a:lnSpc>
                <a:spcPct val="107000"/>
              </a:lnSpc>
              <a:spcAft>
                <a:spcPts val="800"/>
              </a:spcAft>
            </a:pPr>
            <a:r>
              <a:rPr lang="uk-UA" sz="1700" i="1" kern="1800" spc="150" dirty="0">
                <a:solidFill>
                  <a:srgbClr val="0B1B49"/>
                </a:solidFill>
                <a:latin typeface="Montserrat"/>
              </a:rPr>
              <a:t>Тож, Закон України «Про санкції» визначає вичерпне коло суб'єктів, на яких можуть бути накладені такі санкції. </a:t>
            </a:r>
          </a:p>
        </p:txBody>
      </p:sp>
      <p:sp>
        <p:nvSpPr>
          <p:cNvPr id="10" name="Rectangle 9">
            <a:extLst>
              <a:ext uri="{FF2B5EF4-FFF2-40B4-BE49-F238E27FC236}">
                <a16:creationId xmlns:a16="http://schemas.microsoft.com/office/drawing/2014/main" id="{AD87C8FA-574C-D0D9-B5DC-F7421E995251}"/>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8416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9E64473-8807-124A-A8A1-4882C39A629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F5E4C43-AB98-384F-9792-02B037C03CE7}"/>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724A9FFD-633D-7940-9564-D4BFF73AD971}"/>
              </a:ext>
            </a:extLst>
          </p:cNvPr>
          <p:cNvSpPr txBox="1"/>
          <p:nvPr/>
        </p:nvSpPr>
        <p:spPr>
          <a:xfrm>
            <a:off x="3947195" y="244178"/>
            <a:ext cx="8102266" cy="6348597"/>
          </a:xfrm>
          <a:prstGeom prst="rect">
            <a:avLst/>
          </a:prstGeom>
          <a:noFill/>
        </p:spPr>
        <p:txBody>
          <a:bodyPr wrap="square" rtlCol="0">
            <a:spAutoFit/>
          </a:bodyPr>
          <a:lstStyle/>
          <a:p>
            <a:pPr algn="just">
              <a:lnSpc>
                <a:spcPct val="107000"/>
              </a:lnSpc>
              <a:spcAft>
                <a:spcPts val="800"/>
              </a:spcAft>
            </a:pPr>
            <a:r>
              <a:rPr lang="uk-UA" sz="1700" i="1" kern="1800" spc="150" dirty="0">
                <a:solidFill>
                  <a:srgbClr val="0B1B49"/>
                </a:solidFill>
                <a:latin typeface="Montserrat"/>
              </a:rPr>
              <a:t>По відношенню до </a:t>
            </a:r>
            <a:r>
              <a:rPr lang="uk-UA" sz="1700" b="1" i="1" kern="1800" spc="150" dirty="0">
                <a:solidFill>
                  <a:srgbClr val="0B1B49"/>
                </a:solidFill>
                <a:latin typeface="Montserrat"/>
              </a:rPr>
              <a:t>фізичних осіб</a:t>
            </a:r>
            <a:r>
              <a:rPr lang="uk-UA" sz="1700" i="1" kern="1800" spc="150" dirty="0">
                <a:solidFill>
                  <a:srgbClr val="0B1B49"/>
                </a:solidFill>
                <a:latin typeface="Montserrat"/>
              </a:rPr>
              <a:t> санкції накладаються лише на нерезидентів, іноземців, осіб без громадянства, а також суб'єктів, які здійснюють терористичну діяльність. </a:t>
            </a:r>
          </a:p>
          <a:p>
            <a:r>
              <a:rPr lang="uk-UA" sz="1700" i="1" kern="1800" spc="150" dirty="0">
                <a:solidFill>
                  <a:srgbClr val="0B1B49"/>
                </a:solidFill>
                <a:latin typeface="Montserrat"/>
              </a:rPr>
              <a:t>Лише останні наведені в законі безвідносно до їх іноземної або української приналежності. Таким чином, українець може бути суб’єктом застосування санкції, якщо позивач доведе, що така особа здійснює терористичну діяльність.</a:t>
            </a:r>
          </a:p>
          <a:p>
            <a:pPr algn="just">
              <a:lnSpc>
                <a:spcPct val="107000"/>
              </a:lnSpc>
              <a:spcAft>
                <a:spcPts val="800"/>
              </a:spcAft>
            </a:pPr>
            <a:r>
              <a:rPr lang="uk-UA" sz="1700" b="1" i="1" kern="1800" spc="150" dirty="0">
                <a:solidFill>
                  <a:srgbClr val="0B1B49"/>
                </a:solidFill>
                <a:latin typeface="Montserrat"/>
              </a:rPr>
              <a:t>Поняття терористичної діяльності</a:t>
            </a:r>
            <a:r>
              <a:rPr lang="uk-UA" sz="1700" i="1" kern="1800" spc="150" dirty="0">
                <a:solidFill>
                  <a:srgbClr val="0B1B49"/>
                </a:solidFill>
                <a:latin typeface="Montserrat"/>
              </a:rPr>
              <a:t> – стаття 1 Закону України «Про боротьбу з тероризмом» № 638-IV від 20.03.2003 (далі – Закон № 638-IV). </a:t>
            </a:r>
          </a:p>
          <a:p>
            <a:pPr algn="just">
              <a:lnSpc>
                <a:spcPct val="107000"/>
              </a:lnSpc>
              <a:spcAft>
                <a:spcPts val="800"/>
              </a:spcAft>
            </a:pPr>
            <a:r>
              <a:rPr lang="uk-UA" sz="1700" i="1" kern="1800" spc="150" dirty="0">
                <a:solidFill>
                  <a:srgbClr val="0B1B49"/>
                </a:solidFill>
                <a:latin typeface="Montserrat"/>
              </a:rPr>
              <a:t>Законом України «Про заборону пропаганди російського нацистського тоталітарного режиму, збройної агресії Російської Федерації як держави-терориста проти України, символіки воєнного вторгнення російського нацистського тоталітарного режиму в Україну» № 2265-IX від 22.05.2022 (далі – Закон № 2265-IX, який набрав чинності 12.06.2022) цю статтю доповнено визначенням: </a:t>
            </a:r>
            <a:r>
              <a:rPr lang="uk-UA" sz="1700" b="1" i="1" kern="1800" spc="150" dirty="0">
                <a:solidFill>
                  <a:srgbClr val="0B1B49"/>
                </a:solidFill>
                <a:latin typeface="Montserrat"/>
              </a:rPr>
              <a:t>терористичної діяльності, пропаганди російського нацистського тоталітарного режиму, збройної агресії Російської Федерації як держави-терориста проти України.</a:t>
            </a:r>
          </a:p>
        </p:txBody>
      </p:sp>
      <p:sp>
        <p:nvSpPr>
          <p:cNvPr id="10" name="Rectangle 9">
            <a:extLst>
              <a:ext uri="{FF2B5EF4-FFF2-40B4-BE49-F238E27FC236}">
                <a16:creationId xmlns:a16="http://schemas.microsoft.com/office/drawing/2014/main" id="{FA4DC6B8-62EA-4547-A8C7-9B27A66CC3F4}"/>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7163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CCC6B-2F3E-F91B-F691-C3C060FA0939}"/>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40544D69-B972-5E5A-D43F-506945108403}"/>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6025CFF-3C53-0D97-E55B-0AED8C977869}"/>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4065ECCA-AAF6-C671-116C-6B4DA3FB7AEE}"/>
              </a:ext>
            </a:extLst>
          </p:cNvPr>
          <p:cNvSpPr txBox="1"/>
          <p:nvPr/>
        </p:nvSpPr>
        <p:spPr>
          <a:xfrm>
            <a:off x="3864865" y="991728"/>
            <a:ext cx="8093870" cy="4505401"/>
          </a:xfrm>
          <a:prstGeom prst="rect">
            <a:avLst/>
          </a:prstGeom>
          <a:noFill/>
        </p:spPr>
        <p:txBody>
          <a:bodyPr wrap="square" rtlCol="0">
            <a:spAutoFit/>
          </a:bodyPr>
          <a:lstStyle/>
          <a:p>
            <a:r>
              <a:rPr lang="uk-UA" sz="3000" b="1" kern="1800" spc="150" dirty="0">
                <a:solidFill>
                  <a:srgbClr val="0B1B49"/>
                </a:solidFill>
                <a:latin typeface="Montserrat" pitchFamily="2" charset="77"/>
              </a:rPr>
              <a:t>“</a:t>
            </a:r>
            <a:r>
              <a:rPr lang="uk-UA" sz="2500" b="1" kern="1800" spc="150" dirty="0">
                <a:solidFill>
                  <a:srgbClr val="0B1B49"/>
                </a:solidFill>
                <a:latin typeface="Montserrat" pitchFamily="2" charset="77"/>
              </a:rPr>
              <a:t>Питання № 5 </a:t>
            </a:r>
            <a:r>
              <a:rPr lang="uk-UA" sz="2200" b="1" kern="1800" spc="150" dirty="0">
                <a:solidFill>
                  <a:srgbClr val="0B1B49"/>
                </a:solidFill>
                <a:latin typeface="Montserrat" pitchFamily="2" charset="77"/>
              </a:rPr>
              <a:t>– </a:t>
            </a:r>
            <a:r>
              <a:rPr lang="uk-UA" sz="2000" b="1" kern="1800" spc="150" dirty="0">
                <a:solidFill>
                  <a:srgbClr val="0B1B49"/>
                </a:solidFill>
                <a:latin typeface="Montserrat" pitchFamily="2" charset="77"/>
              </a:rPr>
              <a:t>чи належать активи, питання про стягнення яких піднімає позивач, відповідачу, або чи є у нього  можливість прямо чи опосередковано (через інших фізичних або юридичних осіб) вчиняти дії, тотожні за змістом здійсненню права розпорядження цими активами</a:t>
            </a:r>
            <a:r>
              <a:rPr lang="uk-UA" sz="2500" b="1" kern="1800" spc="150" dirty="0">
                <a:solidFill>
                  <a:srgbClr val="0B1B49"/>
                </a:solidFill>
                <a:latin typeface="Montserrat" pitchFamily="2" charset="77"/>
              </a:rPr>
              <a:t>?”</a:t>
            </a:r>
          </a:p>
          <a:p>
            <a:endParaRPr lang="uk-UA" sz="1700" i="1" u="sng" kern="1800" spc="150" dirty="0">
              <a:solidFill>
                <a:srgbClr val="0B1B49"/>
              </a:solidFill>
              <a:latin typeface="Montserrat"/>
            </a:endParaRPr>
          </a:p>
          <a:p>
            <a:pPr algn="just">
              <a:lnSpc>
                <a:spcPct val="107000"/>
              </a:lnSpc>
              <a:spcAft>
                <a:spcPts val="800"/>
              </a:spcAft>
            </a:pPr>
            <a:r>
              <a:rPr lang="uk-UA" sz="1700" i="1" kern="1800" spc="150" dirty="0">
                <a:solidFill>
                  <a:srgbClr val="0B1B49"/>
                </a:solidFill>
                <a:latin typeface="Montserrat"/>
              </a:rPr>
              <a:t>Щодо активів, які належать на праві власності </a:t>
            </a:r>
            <a:r>
              <a:rPr lang="uk-UA" sz="1700" i="1" kern="1800" spc="150" dirty="0" err="1">
                <a:solidFill>
                  <a:srgbClr val="0B1B49"/>
                </a:solidFill>
                <a:latin typeface="Montserrat"/>
              </a:rPr>
              <a:t>підсанкційній</a:t>
            </a:r>
            <a:r>
              <a:rPr lang="uk-UA" sz="1700" i="1" kern="1800" spc="150" dirty="0">
                <a:solidFill>
                  <a:srgbClr val="0B1B49"/>
                </a:solidFill>
                <a:latin typeface="Montserrat"/>
              </a:rPr>
              <a:t> особі, питань не виникає.</a:t>
            </a:r>
          </a:p>
          <a:p>
            <a:pPr algn="just">
              <a:lnSpc>
                <a:spcPct val="107000"/>
              </a:lnSpc>
              <a:spcAft>
                <a:spcPts val="800"/>
              </a:spcAft>
            </a:pPr>
            <a:r>
              <a:rPr lang="uk-UA" sz="1700" i="1" kern="1800" spc="150" dirty="0">
                <a:solidFill>
                  <a:srgbClr val="0B1B49"/>
                </a:solidFill>
                <a:latin typeface="Montserrat"/>
              </a:rPr>
              <a:t>Питання виникають з активами, щодо яких фізична або юридична особа може прямо чи опосередковано (через інших фізичних або юридичних осіб) вчиняти дії, тотожні за змістом права розпорядження ними.</a:t>
            </a:r>
          </a:p>
        </p:txBody>
      </p:sp>
      <p:sp>
        <p:nvSpPr>
          <p:cNvPr id="10" name="Rectangle 9">
            <a:extLst>
              <a:ext uri="{FF2B5EF4-FFF2-40B4-BE49-F238E27FC236}">
                <a16:creationId xmlns:a16="http://schemas.microsoft.com/office/drawing/2014/main" id="{38EAA200-41BE-3FA9-F1C1-A69FA9089C6F}"/>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0154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98F74-9C6A-44C1-D9A1-0E26E33AF8C7}"/>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D3A1F1-7EE6-7025-75B4-C0FEFFAA1DA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37155F3-DE21-4F2B-3223-A45DD1179E7B}"/>
              </a:ext>
            </a:extLst>
          </p:cNvPr>
          <p:cNvPicPr>
            <a:picLocks noChangeAspect="1"/>
          </p:cNvPicPr>
          <p:nvPr/>
        </p:nvPicPr>
        <p:blipFill>
          <a:blip r:embed="rId3"/>
          <a:stretch>
            <a:fillRect/>
          </a:stretch>
        </p:blipFill>
        <p:spPr>
          <a:xfrm>
            <a:off x="604774" y="430789"/>
            <a:ext cx="2728316" cy="2300219"/>
          </a:xfrm>
          <a:prstGeom prst="rect">
            <a:avLst/>
          </a:prstGeom>
        </p:spPr>
      </p:pic>
      <p:sp>
        <p:nvSpPr>
          <p:cNvPr id="5" name="TextBox 4">
            <a:extLst>
              <a:ext uri="{FF2B5EF4-FFF2-40B4-BE49-F238E27FC236}">
                <a16:creationId xmlns:a16="http://schemas.microsoft.com/office/drawing/2014/main" id="{9D5CACBA-080C-75F1-38CA-92FC45577ABB}"/>
              </a:ext>
            </a:extLst>
          </p:cNvPr>
          <p:cNvSpPr txBox="1"/>
          <p:nvPr/>
        </p:nvSpPr>
        <p:spPr>
          <a:xfrm>
            <a:off x="4017997" y="651844"/>
            <a:ext cx="7489096" cy="5312736"/>
          </a:xfrm>
          <a:prstGeom prst="rect">
            <a:avLst/>
          </a:prstGeom>
          <a:noFill/>
        </p:spPr>
        <p:txBody>
          <a:bodyPr wrap="square" rtlCol="0">
            <a:spAutoFit/>
          </a:bodyPr>
          <a:lstStyle/>
          <a:p>
            <a:r>
              <a:rPr lang="uk-UA" sz="3000" b="1" kern="1800" spc="150" dirty="0">
                <a:solidFill>
                  <a:srgbClr val="0B1B49"/>
                </a:solidFill>
                <a:latin typeface="Montserrat" pitchFamily="2" charset="77"/>
              </a:rPr>
              <a:t>Суд звертається до таких нормативно-правових актів:</a:t>
            </a:r>
            <a:endParaRPr lang="uk-UA" sz="2200" b="1" kern="1800" spc="150" dirty="0">
              <a:solidFill>
                <a:srgbClr val="0B1B49"/>
              </a:solidFill>
              <a:latin typeface="Montserrat" pitchFamily="2" charset="77"/>
            </a:endParaRPr>
          </a:p>
          <a:p>
            <a:endParaRPr lang="uk-UA" sz="1700" b="1" i="1" kern="1800" spc="150" dirty="0">
              <a:solidFill>
                <a:srgbClr val="0B1B49"/>
              </a:solidFill>
              <a:latin typeface="Montserrat" pitchFamily="2" charset="77"/>
            </a:endParaRPr>
          </a:p>
          <a:p>
            <a:pPr marL="342900" lvl="0" indent="-342900" algn="just">
              <a:lnSpc>
                <a:spcPct val="107000"/>
              </a:lnSpc>
              <a:buFont typeface="Calibri" panose="020F0502020204030204" pitchFamily="34" charset="0"/>
              <a:buChar char="-"/>
            </a:pPr>
            <a:r>
              <a:rPr lang="uk-UA" sz="2000" i="1" kern="1800" spc="150" dirty="0">
                <a:solidFill>
                  <a:srgbClr val="0B1B49"/>
                </a:solidFill>
                <a:latin typeface="Montserrat"/>
              </a:rPr>
              <a:t>Цивільного та Сімейного кодексів України;</a:t>
            </a:r>
          </a:p>
          <a:p>
            <a:pPr marL="342900" lvl="0" indent="-342900" algn="just">
              <a:lnSpc>
                <a:spcPct val="107000"/>
              </a:lnSpc>
              <a:buFont typeface="Calibri" panose="020F0502020204030204" pitchFamily="34" charset="0"/>
              <a:buChar char="-"/>
            </a:pPr>
            <a:r>
              <a:rPr lang="uk-UA" sz="2000" i="1" kern="1800" spc="150" dirty="0">
                <a:solidFill>
                  <a:srgbClr val="0B1B49"/>
                </a:solidFill>
                <a:latin typeface="Montserrat"/>
              </a:rPr>
              <a:t>Закону України «Про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a:t>
            </a:r>
          </a:p>
          <a:p>
            <a:pPr marL="342900" lvl="0" indent="-342900" algn="just">
              <a:lnSpc>
                <a:spcPct val="107000"/>
              </a:lnSpc>
              <a:buFont typeface="Calibri" panose="020F0502020204030204" pitchFamily="34" charset="0"/>
              <a:buChar char="-"/>
            </a:pPr>
            <a:r>
              <a:rPr lang="uk-UA" sz="2000" i="1" kern="1800" spc="150" dirty="0">
                <a:solidFill>
                  <a:srgbClr val="0B1B49"/>
                </a:solidFill>
                <a:latin typeface="Montserrat"/>
              </a:rPr>
              <a:t>Закону України «Про захист економічної конкуренції»;</a:t>
            </a:r>
          </a:p>
          <a:p>
            <a:pPr marL="342900" lvl="0" indent="-342900" algn="just">
              <a:lnSpc>
                <a:spcPct val="107000"/>
              </a:lnSpc>
              <a:spcAft>
                <a:spcPts val="800"/>
              </a:spcAft>
              <a:buFont typeface="Calibri" panose="020F0502020204030204" pitchFamily="34" charset="0"/>
              <a:buChar char="-"/>
            </a:pPr>
            <a:r>
              <a:rPr lang="uk-UA" sz="2000" i="1" kern="1800" spc="150" dirty="0">
                <a:solidFill>
                  <a:srgbClr val="0B1B49"/>
                </a:solidFill>
                <a:latin typeface="Montserrat"/>
              </a:rPr>
              <a:t>Закону України «Про банки і банківську діяльність»;</a:t>
            </a:r>
          </a:p>
          <a:p>
            <a:pPr marL="342900" lvl="0" indent="-342900" algn="just">
              <a:lnSpc>
                <a:spcPct val="107000"/>
              </a:lnSpc>
              <a:spcAft>
                <a:spcPts val="800"/>
              </a:spcAft>
              <a:buFont typeface="Calibri" panose="020F0502020204030204" pitchFamily="34" charset="0"/>
              <a:buChar char="-"/>
            </a:pPr>
            <a:r>
              <a:rPr lang="uk-UA" sz="2000" i="1" kern="1800" spc="150" dirty="0">
                <a:solidFill>
                  <a:srgbClr val="0B1B49"/>
                </a:solidFill>
                <a:latin typeface="Montserrat"/>
              </a:rPr>
              <a:t>Закону України «Про акціонерні товариства».</a:t>
            </a:r>
          </a:p>
        </p:txBody>
      </p:sp>
      <p:sp>
        <p:nvSpPr>
          <p:cNvPr id="10" name="Rectangle 9">
            <a:extLst>
              <a:ext uri="{FF2B5EF4-FFF2-40B4-BE49-F238E27FC236}">
                <a16:creationId xmlns:a16="http://schemas.microsoft.com/office/drawing/2014/main" id="{4DFB2EF8-EBFC-C7B8-65D7-AF40D21D6933}"/>
              </a:ext>
            </a:extLst>
          </p:cNvPr>
          <p:cNvSpPr/>
          <p:nvPr/>
        </p:nvSpPr>
        <p:spPr>
          <a:xfrm>
            <a:off x="3751868" y="1015738"/>
            <a:ext cx="47133" cy="4826523"/>
          </a:xfrm>
          <a:prstGeom prst="rect">
            <a:avLst/>
          </a:prstGeom>
          <a:solidFill>
            <a:srgbClr val="0B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005888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1624</Words>
  <Application>Microsoft Office PowerPoint</Application>
  <PresentationFormat>Широкий екран</PresentationFormat>
  <Paragraphs>101</Paragraphs>
  <Slides>17</Slides>
  <Notes>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17</vt:i4>
      </vt:variant>
    </vt:vector>
  </HeadingPairs>
  <TitlesOfParts>
    <vt:vector size="23" baseType="lpstr">
      <vt:lpstr>Arial</vt:lpstr>
      <vt:lpstr>Calibri</vt:lpstr>
      <vt:lpstr>Calibri Light</vt:lpstr>
      <vt:lpstr>Montserrat</vt:lpstr>
      <vt:lpstr>Wingdings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Tetiana Fodor</cp:lastModifiedBy>
  <cp:revision>33</cp:revision>
  <dcterms:created xsi:type="dcterms:W3CDTF">2021-02-16T16:50:03Z</dcterms:created>
  <dcterms:modified xsi:type="dcterms:W3CDTF">2024-03-07T12:06:29Z</dcterms:modified>
</cp:coreProperties>
</file>